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
  </p:notesMasterIdLst>
  <p:sldIdLst>
    <p:sldId id="256" r:id="rId2"/>
    <p:sldId id="257" r:id="rId3"/>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9FF"/>
    <a:srgbClr val="BCE7FD"/>
    <a:srgbClr val="F1F1F1"/>
    <a:srgbClr val="BDE8FE"/>
    <a:srgbClr val="3F9B6F"/>
    <a:srgbClr val="0F75BE"/>
    <a:srgbClr val="7ABDFD"/>
    <a:srgbClr val="E8F6FB"/>
    <a:srgbClr val="3A6476"/>
    <a:srgbClr val="97B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2"/>
    <p:restoredTop sz="96195"/>
  </p:normalViewPr>
  <p:slideViewPr>
    <p:cSldViewPr snapToGrid="0">
      <p:cViewPr>
        <p:scale>
          <a:sx n="22" d="100"/>
          <a:sy n="22" d="100"/>
        </p:scale>
        <p:origin x="2192" y="256"/>
      </p:cViewPr>
      <p:guideLst>
        <p:guide orient="horz" pos="13824"/>
        <p:guide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50AB0-54BA-AF48-BE96-1C9419C82B2E}" type="datetimeFigureOut">
              <a:rPr lang="en-US" smtClean="0"/>
              <a:t>7/8/24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5AD42-38DA-D641-82DF-5E881F41CB3D}" type="slidenum">
              <a:rPr lang="en-US" smtClean="0"/>
              <a:t>‹#›</a:t>
            </a:fld>
            <a:endParaRPr lang="en-US"/>
          </a:p>
        </p:txBody>
      </p:sp>
    </p:spTree>
    <p:extLst>
      <p:ext uri="{BB962C8B-B14F-4D97-AF65-F5344CB8AC3E}">
        <p14:creationId xmlns:p14="http://schemas.microsoft.com/office/powerpoint/2010/main" val="344976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1713" y="1143000"/>
            <a:ext cx="2314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85AD42-38DA-D641-82DF-5E881F41CB3D}" type="slidenum">
              <a:rPr lang="en-US" smtClean="0"/>
              <a:t>1</a:t>
            </a:fld>
            <a:endParaRPr lang="en-US"/>
          </a:p>
        </p:txBody>
      </p:sp>
    </p:spTree>
    <p:extLst>
      <p:ext uri="{BB962C8B-B14F-4D97-AF65-F5344CB8AC3E}">
        <p14:creationId xmlns:p14="http://schemas.microsoft.com/office/powerpoint/2010/main" val="41562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54B2A-E970-A74B-A82A-D6A504360618}" type="datetimeFigureOut">
              <a:rPr lang="en-US" smtClean="0"/>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242330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54B2A-E970-A74B-A82A-D6A504360618}" type="datetimeFigureOut">
              <a:rPr lang="en-US" smtClean="0"/>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401740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54B2A-E970-A74B-A82A-D6A504360618}" type="datetimeFigureOut">
              <a:rPr lang="en-US" smtClean="0"/>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27798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54B2A-E970-A74B-A82A-D6A504360618}" type="datetimeFigureOut">
              <a:rPr lang="en-US" smtClean="0"/>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262871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54B2A-E970-A74B-A82A-D6A504360618}" type="datetimeFigureOut">
              <a:rPr lang="en-US" smtClean="0"/>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88069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54B2A-E970-A74B-A82A-D6A504360618}" type="datetimeFigureOut">
              <a:rPr lang="en-US" smtClean="0"/>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290796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54B2A-E970-A74B-A82A-D6A504360618}" type="datetimeFigureOut">
              <a:rPr lang="en-US" smtClean="0"/>
              <a:t>7/8/24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83736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54B2A-E970-A74B-A82A-D6A504360618}" type="datetimeFigureOut">
              <a:rPr lang="en-US" smtClean="0"/>
              <a:t>7/8/24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274470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4B2A-E970-A74B-A82A-D6A504360618}" type="datetimeFigureOut">
              <a:rPr lang="en-US" smtClean="0"/>
              <a:t>7/8/24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70358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13054B2A-E970-A74B-A82A-D6A504360618}" type="datetimeFigureOut">
              <a:rPr lang="en-US" smtClean="0"/>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86688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13054B2A-E970-A74B-A82A-D6A504360618}" type="datetimeFigureOut">
              <a:rPr lang="en-US" smtClean="0"/>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6F80-A008-6D48-8A72-C1CC7DF76D69}" type="slidenum">
              <a:rPr lang="en-US" smtClean="0"/>
              <a:t>‹#›</a:t>
            </a:fld>
            <a:endParaRPr lang="en-US"/>
          </a:p>
        </p:txBody>
      </p:sp>
    </p:spTree>
    <p:extLst>
      <p:ext uri="{BB962C8B-B14F-4D97-AF65-F5344CB8AC3E}">
        <p14:creationId xmlns:p14="http://schemas.microsoft.com/office/powerpoint/2010/main" val="361560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13054B2A-E970-A74B-A82A-D6A504360618}" type="datetimeFigureOut">
              <a:rPr lang="en-US" smtClean="0"/>
              <a:t>7/8/24</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CB1D6F80-A008-6D48-8A72-C1CC7DF76D69}" type="slidenum">
              <a:rPr lang="en-US" smtClean="0"/>
              <a:t>‹#›</a:t>
            </a:fld>
            <a:endParaRPr lang="en-US"/>
          </a:p>
        </p:txBody>
      </p:sp>
    </p:spTree>
    <p:extLst>
      <p:ext uri="{BB962C8B-B14F-4D97-AF65-F5344CB8AC3E}">
        <p14:creationId xmlns:p14="http://schemas.microsoft.com/office/powerpoint/2010/main" val="42458265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emf"/><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8" Type="http://schemas.openxmlformats.org/officeDocument/2006/relationships/image" Target="../media/image160.png"/><Relationship Id="rId26" Type="http://schemas.openxmlformats.org/officeDocument/2006/relationships/image" Target="../media/image8.png"/><Relationship Id="rId21" Type="http://schemas.openxmlformats.org/officeDocument/2006/relationships/image" Target="../media/image20.png"/><Relationship Id="rId25" Type="http://schemas.openxmlformats.org/officeDocument/2006/relationships/image" Target="../media/image21.png"/><Relationship Id="rId20" Type="http://schemas.openxmlformats.org/officeDocument/2006/relationships/image" Target="../media/image19.png"/><Relationship Id="rId29" Type="http://schemas.openxmlformats.org/officeDocument/2006/relationships/image" Target="../media/image22.png"/><Relationship Id="rId1" Type="http://schemas.openxmlformats.org/officeDocument/2006/relationships/slideLayout" Target="../slideLayouts/slideLayout2.xml"/><Relationship Id="rId24" Type="http://schemas.openxmlformats.org/officeDocument/2006/relationships/image" Target="../media/image15.png"/><Relationship Id="rId32" Type="http://schemas.openxmlformats.org/officeDocument/2006/relationships/image" Target="../media/image12.png"/><Relationship Id="rId23" Type="http://schemas.openxmlformats.org/officeDocument/2006/relationships/image" Target="../media/image13.png"/><Relationship Id="rId28" Type="http://schemas.openxmlformats.org/officeDocument/2006/relationships/image" Target="../media/image10.png"/><Relationship Id="rId19" Type="http://schemas.openxmlformats.org/officeDocument/2006/relationships/image" Target="../media/image18.png"/><Relationship Id="rId31" Type="http://schemas.openxmlformats.org/officeDocument/2006/relationships/image" Target="../media/image23.png"/><Relationship Id="rId22" Type="http://schemas.openxmlformats.org/officeDocument/2006/relationships/image" Target="../media/image14.png"/><Relationship Id="rId27" Type="http://schemas.openxmlformats.org/officeDocument/2006/relationships/image" Target="../media/image9.png"/><Relationship Id="rId30"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D29446-4FF9-868B-9802-8836E8927442}"/>
              </a:ext>
            </a:extLst>
          </p:cNvPr>
          <p:cNvSpPr/>
          <p:nvPr/>
        </p:nvSpPr>
        <p:spPr>
          <a:xfrm>
            <a:off x="0" y="0"/>
            <a:ext cx="32918400" cy="2948259"/>
          </a:xfrm>
          <a:prstGeom prst="rect">
            <a:avLst/>
          </a:prstGeom>
          <a:solidFill>
            <a:srgbClr val="BCE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Cambria" panose="02040503050406030204" pitchFamily="18" charset="0"/>
                <a:cs typeface="Adelle Sans Devanagari" panose="02000503000000020004" pitchFamily="2" charset="-78"/>
              </a:rPr>
              <a:t>Cold Pool Stratification Influences on Commercial Species Dynamics in the Mid-Atlantic Bight </a:t>
            </a:r>
          </a:p>
          <a:p>
            <a:pPr algn="ctr"/>
            <a:r>
              <a:rPr lang="en-US" sz="3600" dirty="0">
                <a:solidFill>
                  <a:srgbClr val="3A6476"/>
                </a:solidFill>
                <a:latin typeface="Cambria" panose="02040503050406030204" pitchFamily="18" charset="0"/>
                <a:cs typeface="Adelle Sans Devanagari" panose="02000503000000020004" pitchFamily="2" charset="-78"/>
              </a:rPr>
              <a:t>Samantha Alaimo*</a:t>
            </a:r>
            <a:r>
              <a:rPr lang="en-US" sz="3600" baseline="30000" dirty="0">
                <a:solidFill>
                  <a:srgbClr val="3A6476"/>
                </a:solidFill>
                <a:latin typeface="Cambria" panose="02040503050406030204" pitchFamily="18" charset="0"/>
                <a:cs typeface="Adelle Sans Devanagari" panose="02000503000000020004" pitchFamily="2" charset="-78"/>
              </a:rPr>
              <a:t>1</a:t>
            </a:r>
            <a:r>
              <a:rPr lang="en-US" sz="3600" dirty="0">
                <a:solidFill>
                  <a:srgbClr val="3A6476"/>
                </a:solidFill>
                <a:latin typeface="Cambria" panose="02040503050406030204" pitchFamily="18" charset="0"/>
                <a:cs typeface="Adelle Sans Devanagari" panose="02000503000000020004" pitchFamily="2" charset="-78"/>
              </a:rPr>
              <a:t>, Bill Bright</a:t>
            </a:r>
            <a:r>
              <a:rPr lang="en-US" sz="3600" baseline="30000" dirty="0">
                <a:solidFill>
                  <a:srgbClr val="3A6476"/>
                </a:solidFill>
                <a:latin typeface="Cambria" panose="02040503050406030204" pitchFamily="18" charset="0"/>
                <a:cs typeface="Adelle Sans Devanagari" panose="02000503000000020004" pitchFamily="2" charset="-78"/>
              </a:rPr>
              <a:t>2</a:t>
            </a:r>
            <a:r>
              <a:rPr lang="en-US" sz="3600" dirty="0">
                <a:solidFill>
                  <a:srgbClr val="3A6476"/>
                </a:solidFill>
                <a:latin typeface="Cambria" panose="02040503050406030204" pitchFamily="18" charset="0"/>
                <a:cs typeface="Adelle Sans Devanagari" panose="02000503000000020004" pitchFamily="2" charset="-78"/>
              </a:rPr>
              <a:t>,Jeff Brust</a:t>
            </a:r>
            <a:r>
              <a:rPr lang="en-US" sz="3600" baseline="30000" dirty="0">
                <a:solidFill>
                  <a:srgbClr val="3A6476"/>
                </a:solidFill>
                <a:latin typeface="Cambria" panose="02040503050406030204" pitchFamily="18" charset="0"/>
                <a:cs typeface="Adelle Sans Devanagari" panose="02000503000000020004" pitchFamily="2" charset="-78"/>
              </a:rPr>
              <a:t>3</a:t>
            </a:r>
            <a:r>
              <a:rPr lang="en-US" sz="3600" dirty="0">
                <a:solidFill>
                  <a:srgbClr val="3A6476"/>
                </a:solidFill>
                <a:latin typeface="Cambria" panose="02040503050406030204" pitchFamily="18" charset="0"/>
                <a:cs typeface="Adelle Sans Devanagari" panose="02000503000000020004" pitchFamily="2" charset="-78"/>
              </a:rPr>
              <a:t>, Colleen Brust</a:t>
            </a:r>
            <a:r>
              <a:rPr lang="en-US" sz="3600" baseline="30000" dirty="0">
                <a:solidFill>
                  <a:srgbClr val="3A6476"/>
                </a:solidFill>
                <a:latin typeface="Cambria" panose="02040503050406030204" pitchFamily="18" charset="0"/>
                <a:cs typeface="Adelle Sans Devanagari" panose="02000503000000020004" pitchFamily="2" charset="-78"/>
              </a:rPr>
              <a:t>3</a:t>
            </a:r>
            <a:r>
              <a:rPr lang="en-US" sz="3600" dirty="0">
                <a:solidFill>
                  <a:srgbClr val="3A6476"/>
                </a:solidFill>
                <a:latin typeface="Cambria" panose="02040503050406030204" pitchFamily="18" charset="0"/>
                <a:cs typeface="Adelle Sans Devanagari" panose="02000503000000020004" pitchFamily="2" charset="-78"/>
              </a:rPr>
              <a:t>, Jeff Kaelin</a:t>
            </a:r>
            <a:r>
              <a:rPr lang="en-US" sz="3600" baseline="30000" dirty="0">
                <a:solidFill>
                  <a:srgbClr val="3A6476"/>
                </a:solidFill>
                <a:latin typeface="Cambria" panose="02040503050406030204" pitchFamily="18" charset="0"/>
                <a:cs typeface="Adelle Sans Devanagari" panose="02000503000000020004" pitchFamily="2" charset="-78"/>
              </a:rPr>
              <a:t>4</a:t>
            </a:r>
            <a:r>
              <a:rPr lang="en-US" sz="3600" dirty="0">
                <a:solidFill>
                  <a:srgbClr val="3A6476"/>
                </a:solidFill>
                <a:latin typeface="Cambria" panose="02040503050406030204" pitchFamily="18" charset="0"/>
                <a:cs typeface="Adelle Sans Devanagari" panose="02000503000000020004" pitchFamily="2" charset="-78"/>
              </a:rPr>
              <a:t>, Josh Kohut</a:t>
            </a:r>
            <a:r>
              <a:rPr lang="en-US" sz="3600" baseline="30000" dirty="0">
                <a:solidFill>
                  <a:srgbClr val="3A6476"/>
                </a:solidFill>
                <a:latin typeface="Cambria" panose="02040503050406030204" pitchFamily="18" charset="0"/>
                <a:cs typeface="Adelle Sans Devanagari" panose="02000503000000020004" pitchFamily="2" charset="-78"/>
              </a:rPr>
              <a:t>1</a:t>
            </a:r>
            <a:r>
              <a:rPr lang="en-US" sz="3600" dirty="0">
                <a:solidFill>
                  <a:srgbClr val="3A6476"/>
                </a:solidFill>
                <a:latin typeface="Cambria" panose="02040503050406030204" pitchFamily="18" charset="0"/>
                <a:cs typeface="Adelle Sans Devanagari" panose="02000503000000020004" pitchFamily="2" charset="-78"/>
              </a:rPr>
              <a:t>, &amp; Daphne Munroe</a:t>
            </a:r>
            <a:r>
              <a:rPr lang="en-US" sz="3600" baseline="30000" dirty="0">
                <a:solidFill>
                  <a:srgbClr val="3A6476"/>
                </a:solidFill>
                <a:latin typeface="Cambria" panose="02040503050406030204" pitchFamily="18" charset="0"/>
                <a:cs typeface="Adelle Sans Devanagari" panose="02000503000000020004" pitchFamily="2" charset="-78"/>
              </a:rPr>
              <a:t>5</a:t>
            </a:r>
            <a:r>
              <a:rPr lang="en-US" sz="3600" dirty="0">
                <a:solidFill>
                  <a:srgbClr val="3A6476"/>
                </a:solidFill>
                <a:latin typeface="Cambria" panose="02040503050406030204" pitchFamily="18" charset="0"/>
                <a:cs typeface="Adelle Sans Devanagari" panose="02000503000000020004" pitchFamily="2" charset="-78"/>
              </a:rPr>
              <a:t> </a:t>
            </a:r>
            <a:endParaRPr lang="en-US" sz="3200" strike="sngStrike" dirty="0">
              <a:solidFill>
                <a:srgbClr val="3A6476"/>
              </a:solidFill>
              <a:latin typeface="Cambria" panose="02040503050406030204" pitchFamily="18" charset="0"/>
              <a:cs typeface="Adelle Sans Devanagari" panose="02000503000000020004" pitchFamily="2" charset="-78"/>
            </a:endParaRPr>
          </a:p>
          <a:p>
            <a:pPr algn="ctr"/>
            <a:r>
              <a:rPr lang="en-US" sz="2400" baseline="30000" dirty="0">
                <a:solidFill>
                  <a:srgbClr val="3A6476"/>
                </a:solidFill>
                <a:latin typeface="Cambria" panose="02040503050406030204" pitchFamily="18" charset="0"/>
                <a:cs typeface="Adelle Sans Devanagari" panose="02000503000000020004" pitchFamily="2" charset="-78"/>
              </a:rPr>
              <a:t>1</a:t>
            </a:r>
            <a:r>
              <a:rPr lang="en-US" sz="2400" dirty="0">
                <a:solidFill>
                  <a:srgbClr val="3A6476"/>
                </a:solidFill>
                <a:latin typeface="Cambria" panose="02040503050406030204" pitchFamily="18" charset="0"/>
                <a:cs typeface="Adelle Sans Devanagari" panose="02000503000000020004" pitchFamily="2" charset="-78"/>
              </a:rPr>
              <a:t>Department of Marine and Coastal Sciences, Rutgers University </a:t>
            </a:r>
            <a:r>
              <a:rPr lang="en-US" sz="2400" baseline="30000" dirty="0">
                <a:solidFill>
                  <a:srgbClr val="3A6476"/>
                </a:solidFill>
                <a:latin typeface="Cambria" panose="02040503050406030204" pitchFamily="18" charset="0"/>
                <a:cs typeface="Adelle Sans Devanagari" panose="02000503000000020004" pitchFamily="2" charset="-78"/>
              </a:rPr>
              <a:t>2</a:t>
            </a:r>
            <a:r>
              <a:rPr lang="en-US" sz="2400" dirty="0">
                <a:solidFill>
                  <a:srgbClr val="3A6476"/>
                </a:solidFill>
                <a:latin typeface="Cambria" panose="02040503050406030204" pitchFamily="18" charset="0"/>
                <a:cs typeface="Adelle Sans Devanagari" panose="02000503000000020004" pitchFamily="2" charset="-78"/>
              </a:rPr>
              <a:t>F/V Defiance </a:t>
            </a:r>
            <a:r>
              <a:rPr lang="en-US" sz="2400" baseline="30000" dirty="0">
                <a:solidFill>
                  <a:srgbClr val="3A6476"/>
                </a:solidFill>
                <a:latin typeface="Cambria" panose="02040503050406030204" pitchFamily="18" charset="0"/>
                <a:cs typeface="Adelle Sans Devanagari" panose="02000503000000020004" pitchFamily="2" charset="-78"/>
              </a:rPr>
              <a:t>3</a:t>
            </a:r>
            <a:r>
              <a:rPr lang="en-US" sz="2400" dirty="0">
                <a:solidFill>
                  <a:srgbClr val="3A6476"/>
                </a:solidFill>
                <a:latin typeface="Cambria" panose="02040503050406030204" pitchFamily="18" charset="0"/>
                <a:cs typeface="Adelle Sans Devanagari" panose="02000503000000020004" pitchFamily="2" charset="-78"/>
              </a:rPr>
              <a:t>New Jersey Marine Resources Administration, </a:t>
            </a:r>
            <a:r>
              <a:rPr lang="en-US" sz="2400" dirty="0" err="1">
                <a:solidFill>
                  <a:srgbClr val="3A6476"/>
                </a:solidFill>
                <a:latin typeface="Cambria" panose="02040503050406030204" pitchFamily="18" charset="0"/>
                <a:cs typeface="Adelle Sans Devanagari" panose="02000503000000020004" pitchFamily="2" charset="-78"/>
              </a:rPr>
              <a:t>Nacote</a:t>
            </a:r>
            <a:r>
              <a:rPr lang="en-US" sz="2400" dirty="0">
                <a:solidFill>
                  <a:srgbClr val="3A6476"/>
                </a:solidFill>
                <a:latin typeface="Cambria" panose="02040503050406030204" pitchFamily="18" charset="0"/>
                <a:cs typeface="Adelle Sans Devanagari" panose="02000503000000020004" pitchFamily="2" charset="-78"/>
              </a:rPr>
              <a:t> Creek Research Station </a:t>
            </a:r>
          </a:p>
          <a:p>
            <a:pPr algn="ctr"/>
            <a:r>
              <a:rPr lang="en-US" sz="2400" baseline="30000" dirty="0">
                <a:solidFill>
                  <a:srgbClr val="3A6476"/>
                </a:solidFill>
                <a:latin typeface="Cambria" panose="02040503050406030204" pitchFamily="18" charset="0"/>
                <a:cs typeface="Adelle Sans Devanagari" panose="02000503000000020004" pitchFamily="2" charset="-78"/>
              </a:rPr>
              <a:t>4</a:t>
            </a:r>
            <a:r>
              <a:rPr lang="en-US" sz="2400" dirty="0">
                <a:solidFill>
                  <a:srgbClr val="3A6476"/>
                </a:solidFill>
                <a:latin typeface="Cambria" panose="02040503050406030204" pitchFamily="18" charset="0"/>
                <a:cs typeface="Adelle Sans Devanagari" panose="02000503000000020004" pitchFamily="2" charset="-78"/>
              </a:rPr>
              <a:t>Lund’s Fisheries </a:t>
            </a:r>
            <a:r>
              <a:rPr lang="en-US" sz="2400" baseline="30000" dirty="0">
                <a:solidFill>
                  <a:srgbClr val="3A6476"/>
                </a:solidFill>
                <a:latin typeface="Cambria" panose="02040503050406030204" pitchFamily="18" charset="0"/>
                <a:cs typeface="Adelle Sans Devanagari" panose="02000503000000020004" pitchFamily="2" charset="-78"/>
              </a:rPr>
              <a:t>5</a:t>
            </a:r>
            <a:r>
              <a:rPr lang="en-US" sz="2400" dirty="0">
                <a:solidFill>
                  <a:srgbClr val="3A6476"/>
                </a:solidFill>
                <a:latin typeface="Cambria" panose="02040503050406030204" pitchFamily="18" charset="0"/>
                <a:cs typeface="Adelle Sans Devanagari" panose="02000503000000020004" pitchFamily="2" charset="-78"/>
              </a:rPr>
              <a:t>Haskin Shellfish Research Laboratory, Rutgers University </a:t>
            </a:r>
          </a:p>
          <a:p>
            <a:pPr algn="ctr"/>
            <a:r>
              <a:rPr lang="en-US" sz="2400" dirty="0">
                <a:solidFill>
                  <a:srgbClr val="3A6476"/>
                </a:solidFill>
                <a:latin typeface="Cambria" panose="02040503050406030204" pitchFamily="18" charset="0"/>
                <a:cs typeface="Adelle Sans Devanagari" panose="02000503000000020004" pitchFamily="2" charset="-78"/>
              </a:rPr>
              <a:t>*</a:t>
            </a:r>
            <a:r>
              <a:rPr lang="en-US" sz="2400" dirty="0" err="1">
                <a:solidFill>
                  <a:srgbClr val="3A6476"/>
                </a:solidFill>
                <a:latin typeface="Cambria" panose="02040503050406030204" pitchFamily="18" charset="0"/>
                <a:cs typeface="Adelle Sans Devanagari" panose="02000503000000020004" pitchFamily="2" charset="-78"/>
              </a:rPr>
              <a:t>alaimo@marine.rutgers.edu</a:t>
            </a:r>
            <a:endParaRPr lang="en-US" sz="2400" dirty="0">
              <a:solidFill>
                <a:srgbClr val="3A6476"/>
              </a:solidFill>
              <a:latin typeface="Cambria" panose="02040503050406030204" pitchFamily="18" charset="0"/>
            </a:endParaRPr>
          </a:p>
        </p:txBody>
      </p:sp>
      <p:pic>
        <p:nvPicPr>
          <p:cNvPr id="6" name="Picture 5" descr="Logo&#10;&#10;Description automatically generated">
            <a:extLst>
              <a:ext uri="{FF2B5EF4-FFF2-40B4-BE49-F238E27FC236}">
                <a16:creationId xmlns:a16="http://schemas.microsoft.com/office/drawing/2014/main" id="{645FA6E6-28A3-C375-FD2D-7D0C8F87AE63}"/>
              </a:ext>
            </a:extLst>
          </p:cNvPr>
          <p:cNvPicPr>
            <a:picLocks noChangeAspect="1"/>
          </p:cNvPicPr>
          <p:nvPr/>
        </p:nvPicPr>
        <p:blipFill>
          <a:blip r:embed="rId3"/>
          <a:stretch>
            <a:fillRect/>
          </a:stretch>
        </p:blipFill>
        <p:spPr>
          <a:xfrm>
            <a:off x="30323232" y="1598885"/>
            <a:ext cx="2627534" cy="1207810"/>
          </a:xfrm>
          <a:prstGeom prst="rect">
            <a:avLst/>
          </a:prstGeom>
        </p:spPr>
      </p:pic>
      <p:sp>
        <p:nvSpPr>
          <p:cNvPr id="38" name="TextBox 37">
            <a:extLst>
              <a:ext uri="{FF2B5EF4-FFF2-40B4-BE49-F238E27FC236}">
                <a16:creationId xmlns:a16="http://schemas.microsoft.com/office/drawing/2014/main" id="{BF835F62-0542-9318-4591-CCEA312C9B21}"/>
              </a:ext>
            </a:extLst>
          </p:cNvPr>
          <p:cNvSpPr txBox="1"/>
          <p:nvPr/>
        </p:nvSpPr>
        <p:spPr>
          <a:xfrm>
            <a:off x="345488" y="4507033"/>
            <a:ext cx="15764256" cy="6724918"/>
          </a:xfrm>
          <a:prstGeom prst="rect">
            <a:avLst/>
          </a:prstGeom>
          <a:noFill/>
          <a:ln w="76200">
            <a:noFill/>
          </a:ln>
        </p:spPr>
        <p:txBody>
          <a:bodyPr wrap="square" rtlCol="0">
            <a:spAutoFit/>
          </a:bodyPr>
          <a:lstStyle/>
          <a:p>
            <a:pPr marL="514350" indent="-514350" algn="just">
              <a:buFont typeface="Arial" panose="020B0604020202020204" pitchFamily="34" charset="0"/>
              <a:buChar char="•"/>
            </a:pPr>
            <a:r>
              <a:rPr lang="en-US" sz="4300" spc="-150" dirty="0">
                <a:latin typeface="Cambria" panose="02040503050406030204" pitchFamily="18" charset="0"/>
                <a:cs typeface="Adelle Sans Devanagari" panose="02000503000000020004" pitchFamily="2" charset="-78"/>
              </a:rPr>
              <a:t>New Jersey has an offshore wind energy goal of 11,000 MW by 2040</a:t>
            </a:r>
            <a:r>
              <a:rPr lang="en-US" sz="4400" spc="-150" dirty="0">
                <a:latin typeface="Cambria" panose="02040503050406030204" pitchFamily="18" charset="0"/>
                <a:cs typeface="Adelle Sans Devanagari" panose="02000503000000020004" pitchFamily="2" charset="-78"/>
              </a:rPr>
              <a:t>.</a:t>
            </a:r>
          </a:p>
          <a:p>
            <a:pPr algn="just"/>
            <a:endParaRPr lang="en-US" sz="2000" spc="-150" dirty="0">
              <a:latin typeface="Cambria" panose="02040503050406030204" pitchFamily="18" charset="0"/>
              <a:cs typeface="Adelle Sans Devanagari" panose="02000503000000020004" pitchFamily="2" charset="-78"/>
            </a:endParaRPr>
          </a:p>
          <a:p>
            <a:pPr marL="514350" indent="-514350" algn="just">
              <a:buFont typeface="Arial" panose="020B0604020202020204" pitchFamily="34" charset="0"/>
              <a:buChar char="•"/>
            </a:pPr>
            <a:r>
              <a:rPr lang="en-US" sz="4300" spc="-150" dirty="0">
                <a:latin typeface="Cambria" panose="02040503050406030204" pitchFamily="18" charset="0"/>
                <a:cs typeface="Adelle Sans Devanagari" panose="02000503000000020004" pitchFamily="2" charset="-78"/>
              </a:rPr>
              <a:t>The coastal ocean off New Jersey is a dynamic environment with strong seasonal cycles that serves habitat for many commercial fish species, including the Summer Flounder (</a:t>
            </a:r>
            <a:r>
              <a:rPr lang="en-US" sz="4300" i="1" spc="-150" dirty="0">
                <a:latin typeface="Cambria" panose="02040503050406030204" pitchFamily="18" charset="0"/>
                <a:cs typeface="Adelle Sans Devanagari" panose="02000503000000020004" pitchFamily="2" charset="-78"/>
              </a:rPr>
              <a:t>Paralichthys dentatus</a:t>
            </a:r>
            <a:r>
              <a:rPr lang="en-US" sz="4300" spc="-150" dirty="0">
                <a:latin typeface="Cambria" panose="02040503050406030204" pitchFamily="18" charset="0"/>
                <a:cs typeface="Adelle Sans Devanagari" panose="02000503000000020004" pitchFamily="2" charset="-78"/>
              </a:rPr>
              <a:t>), Striped Bass (</a:t>
            </a:r>
            <a:r>
              <a:rPr lang="en-US" sz="4300" i="1" spc="-150" dirty="0">
                <a:latin typeface="Cambria" panose="02040503050406030204" pitchFamily="18" charset="0"/>
                <a:cs typeface="Adelle Sans Devanagari" panose="02000503000000020004" pitchFamily="2" charset="-78"/>
              </a:rPr>
              <a:t>Morone saxatilis</a:t>
            </a:r>
            <a:r>
              <a:rPr lang="en-US" sz="4300" spc="-150" dirty="0">
                <a:latin typeface="Cambria" panose="02040503050406030204" pitchFamily="18" charset="0"/>
                <a:cs typeface="Adelle Sans Devanagari" panose="02000503000000020004" pitchFamily="2" charset="-78"/>
              </a:rPr>
              <a:t>), and Spiny Dogfish (</a:t>
            </a:r>
            <a:r>
              <a:rPr lang="en-US" sz="4300" i="1" spc="-150" dirty="0">
                <a:latin typeface="Cambria" panose="02040503050406030204" pitchFamily="18" charset="0"/>
                <a:cs typeface="Adelle Sans Devanagari" panose="02000503000000020004" pitchFamily="2" charset="-78"/>
              </a:rPr>
              <a:t>Squalus acanthias</a:t>
            </a:r>
            <a:r>
              <a:rPr lang="en-US" sz="4300" spc="-150" dirty="0">
                <a:latin typeface="Cambria" panose="02040503050406030204" pitchFamily="18" charset="0"/>
                <a:cs typeface="Adelle Sans Devanagari" panose="02000503000000020004" pitchFamily="2" charset="-78"/>
              </a:rPr>
              <a:t>) [1].</a:t>
            </a:r>
          </a:p>
          <a:p>
            <a:pPr algn="just"/>
            <a:endParaRPr lang="en-US" sz="2000" spc="-150" dirty="0">
              <a:latin typeface="Cambria" panose="02040503050406030204" pitchFamily="18" charset="0"/>
              <a:cs typeface="Adelle Sans Devanagari" panose="02000503000000020004" pitchFamily="2" charset="-78"/>
            </a:endParaRPr>
          </a:p>
          <a:p>
            <a:pPr marL="514350" indent="-514350" algn="just">
              <a:buFont typeface="Arial" panose="020B0604020202020204" pitchFamily="34" charset="0"/>
              <a:buChar char="•"/>
            </a:pPr>
            <a:r>
              <a:rPr lang="en-US" sz="4300" spc="-150" dirty="0">
                <a:latin typeface="Cambria" panose="02040503050406030204" pitchFamily="18" charset="0"/>
                <a:cs typeface="Adelle Sans Devanagari" panose="02000503000000020004" pitchFamily="2" charset="-78"/>
              </a:rPr>
              <a:t>To better assess the impact of offshore wind facilities on commercial fish species we must first quantify long term oceanographic and fisheries trends before construction begins.</a:t>
            </a:r>
          </a:p>
        </p:txBody>
      </p:sp>
      <p:sp>
        <p:nvSpPr>
          <p:cNvPr id="39" name="TextBox 38">
            <a:extLst>
              <a:ext uri="{FF2B5EF4-FFF2-40B4-BE49-F238E27FC236}">
                <a16:creationId xmlns:a16="http://schemas.microsoft.com/office/drawing/2014/main" id="{DDE2E99B-634C-8FAF-99D3-4A08990B4FC5}"/>
              </a:ext>
            </a:extLst>
          </p:cNvPr>
          <p:cNvSpPr txBox="1"/>
          <p:nvPr/>
        </p:nvSpPr>
        <p:spPr>
          <a:xfrm>
            <a:off x="22024954" y="25205333"/>
            <a:ext cx="10450042" cy="7540526"/>
          </a:xfrm>
          <a:prstGeom prst="rect">
            <a:avLst/>
          </a:prstGeom>
          <a:noFill/>
          <a:ln w="76200">
            <a:noFill/>
          </a:ln>
        </p:spPr>
        <p:txBody>
          <a:bodyPr wrap="square" rtlCol="0">
            <a:spAutoFit/>
          </a:bodyPr>
          <a:lstStyle/>
          <a:p>
            <a:pPr marL="514350" indent="-514350" algn="just">
              <a:buFont typeface="Arial" panose="020B0604020202020204" pitchFamily="34" charset="0"/>
              <a:buChar char="•"/>
            </a:pPr>
            <a:r>
              <a:rPr lang="en-US" sz="4400" spc="-150" dirty="0">
                <a:latin typeface="Cambria" panose="02040503050406030204" pitchFamily="18" charset="0"/>
                <a:cs typeface="Adelle Sans Devanagari" panose="02000503000000020004" pitchFamily="2" charset="-78"/>
              </a:rPr>
              <a:t>Expand and validate the GAMS model analyses to Striped Bass and Spiny Dogfish.</a:t>
            </a:r>
          </a:p>
          <a:p>
            <a:pPr algn="just"/>
            <a:endParaRPr lang="en-US" sz="4400" spc="-150" dirty="0">
              <a:latin typeface="Cambria" panose="02040503050406030204" pitchFamily="18" charset="0"/>
              <a:cs typeface="Adelle Sans Devanagari" panose="02000503000000020004" pitchFamily="2" charset="-78"/>
            </a:endParaRPr>
          </a:p>
          <a:p>
            <a:pPr marL="514350" indent="-514350" algn="just">
              <a:buFont typeface="Arial" panose="020B0604020202020204" pitchFamily="34" charset="0"/>
              <a:buChar char="•"/>
            </a:pPr>
            <a:r>
              <a:rPr lang="en-US" sz="4400" spc="-150" dirty="0">
                <a:latin typeface="Cambria" panose="02040503050406030204" pitchFamily="18" charset="0"/>
                <a:cs typeface="Adelle Sans Devanagari" panose="02000503000000020004" pitchFamily="2" charset="-78"/>
              </a:rPr>
              <a:t>Analyze potential relationships between stratification conditions and species abundances over seasons and decades.</a:t>
            </a:r>
          </a:p>
          <a:p>
            <a:pPr algn="just"/>
            <a:endParaRPr lang="en-US" sz="4400" spc="-150" dirty="0">
              <a:latin typeface="Cambria" panose="02040503050406030204" pitchFamily="18" charset="0"/>
              <a:cs typeface="Adelle Sans Devanagari" panose="02000503000000020004" pitchFamily="2" charset="-78"/>
            </a:endParaRPr>
          </a:p>
          <a:p>
            <a:pPr marL="514350" indent="-514350" algn="just">
              <a:buFont typeface="Arial" panose="020B0604020202020204" pitchFamily="34" charset="0"/>
              <a:buChar char="•"/>
            </a:pPr>
            <a:r>
              <a:rPr lang="en-US" sz="4400" spc="-150" dirty="0">
                <a:latin typeface="Cambria" panose="02040503050406030204" pitchFamily="18" charset="0"/>
                <a:cs typeface="Adelle Sans Devanagari" panose="02000503000000020004" pitchFamily="2" charset="-78"/>
              </a:rPr>
              <a:t>Extend this analysis to other commercial species, such as Longfin Squid (</a:t>
            </a:r>
            <a:r>
              <a:rPr lang="en-US" sz="4400" i="1" spc="-150" dirty="0">
                <a:latin typeface="Cambria" panose="02040503050406030204" pitchFamily="18" charset="0"/>
                <a:cs typeface="Adelle Sans Devanagari" panose="02000503000000020004" pitchFamily="2" charset="-78"/>
              </a:rPr>
              <a:t>Doryteuthis (Amerigo) pealeii</a:t>
            </a:r>
            <a:r>
              <a:rPr lang="en-US" sz="4400" spc="-150" dirty="0">
                <a:latin typeface="Cambria" panose="02040503050406030204" pitchFamily="18" charset="0"/>
                <a:cs typeface="Adelle Sans Devanagari" panose="02000503000000020004" pitchFamily="2" charset="-78"/>
              </a:rPr>
              <a:t>) and Atlantic Menhaden (</a:t>
            </a:r>
            <a:r>
              <a:rPr lang="en-US" sz="4400" i="1" spc="-150" dirty="0">
                <a:latin typeface="Cambria" panose="02040503050406030204" pitchFamily="18" charset="0"/>
                <a:cs typeface="Adelle Sans Devanagari" panose="02000503000000020004" pitchFamily="2" charset="-78"/>
              </a:rPr>
              <a:t>Brevoortia tyrannus</a:t>
            </a:r>
            <a:r>
              <a:rPr lang="en-US" sz="4400" spc="-150" dirty="0">
                <a:latin typeface="Cambria" panose="02040503050406030204" pitchFamily="18" charset="0"/>
                <a:cs typeface="Adelle Sans Devanagari" panose="02000503000000020004" pitchFamily="2" charset="-78"/>
              </a:rPr>
              <a:t>).</a:t>
            </a:r>
          </a:p>
        </p:txBody>
      </p:sp>
      <p:sp>
        <p:nvSpPr>
          <p:cNvPr id="8" name="TextBox 7">
            <a:extLst>
              <a:ext uri="{FF2B5EF4-FFF2-40B4-BE49-F238E27FC236}">
                <a16:creationId xmlns:a16="http://schemas.microsoft.com/office/drawing/2014/main" id="{72E0AFEF-2539-D661-D47B-7981DBF64AF1}"/>
              </a:ext>
            </a:extLst>
          </p:cNvPr>
          <p:cNvSpPr txBox="1"/>
          <p:nvPr/>
        </p:nvSpPr>
        <p:spPr>
          <a:xfrm>
            <a:off x="16726572" y="4507033"/>
            <a:ext cx="15764256" cy="6494085"/>
          </a:xfrm>
          <a:prstGeom prst="rect">
            <a:avLst/>
          </a:prstGeom>
          <a:noFill/>
          <a:ln w="76200">
            <a:noFill/>
          </a:ln>
        </p:spPr>
        <p:txBody>
          <a:bodyPr wrap="square" rtlCol="0">
            <a:spAutoFit/>
          </a:bodyPr>
          <a:lstStyle/>
          <a:p>
            <a:pPr marL="514350" indent="-514350" algn="just">
              <a:buFont typeface="Arial" panose="020B0604020202020204" pitchFamily="34" charset="0"/>
              <a:buChar char="•"/>
            </a:pPr>
            <a:r>
              <a:rPr lang="en-US" sz="4400" spc="-150" dirty="0">
                <a:latin typeface="Cambria" panose="02040503050406030204" pitchFamily="18" charset="0"/>
                <a:cs typeface="Adelle Sans Devanagari" panose="02000503000000020004" pitchFamily="2" charset="-78"/>
              </a:rPr>
              <a:t>NJDEP Bottom Trawl data includes fisheries and oceanographic data sampled five times a year across all seasons between 1990 and 2019 (5548 individual tows).</a:t>
            </a:r>
          </a:p>
          <a:p>
            <a:pPr algn="just"/>
            <a:endParaRPr lang="en-US" sz="2800" spc="-150" dirty="0">
              <a:latin typeface="Cambria" panose="02040503050406030204" pitchFamily="18" charset="0"/>
              <a:cs typeface="Adelle Sans Devanagari" panose="02000503000000020004" pitchFamily="2" charset="-78"/>
            </a:endParaRPr>
          </a:p>
          <a:p>
            <a:pPr marL="514350" indent="-514350" algn="just">
              <a:buFont typeface="Arial" panose="020B0604020202020204" pitchFamily="34" charset="0"/>
              <a:buChar char="•"/>
            </a:pPr>
            <a:r>
              <a:rPr lang="en-US" sz="4400" spc="-150" dirty="0">
                <a:latin typeface="Cambria" panose="02040503050406030204" pitchFamily="18" charset="0"/>
                <a:cs typeface="Adelle Sans Devanagari" panose="02000503000000020004" pitchFamily="2" charset="-78"/>
              </a:rPr>
              <a:t>Decadal trends in species abundance and biomass will be mapped relative to ocean conditions using Generalized Additive Models (GAMS).</a:t>
            </a:r>
          </a:p>
          <a:p>
            <a:pPr algn="just"/>
            <a:endParaRPr lang="en-US" sz="2800" spc="-150" dirty="0">
              <a:latin typeface="Cambria" panose="02040503050406030204" pitchFamily="18" charset="0"/>
              <a:cs typeface="Adelle Sans Devanagari" panose="02000503000000020004" pitchFamily="2" charset="-78"/>
            </a:endParaRPr>
          </a:p>
          <a:p>
            <a:pPr marL="514350" indent="-514350" algn="just">
              <a:buFont typeface="Arial" panose="020B0604020202020204" pitchFamily="34" charset="0"/>
              <a:buChar char="•"/>
            </a:pPr>
            <a:r>
              <a:rPr lang="en-US" sz="4400" spc="-150" dirty="0">
                <a:latin typeface="Cambria" panose="02040503050406030204" pitchFamily="18" charset="0"/>
                <a:cs typeface="Adelle Sans Devanagari" panose="02000503000000020004" pitchFamily="2" charset="-78"/>
              </a:rPr>
              <a:t>Particular focus will be placed on the baseline trends and variability in linked cold pool and fisheries seasonal phenology.</a:t>
            </a:r>
          </a:p>
        </p:txBody>
      </p:sp>
      <p:pic>
        <p:nvPicPr>
          <p:cNvPr id="13" name="Picture 2" descr="Meetings - NJ Water Monitoring Council | Department of Environmental ...">
            <a:extLst>
              <a:ext uri="{FF2B5EF4-FFF2-40B4-BE49-F238E27FC236}">
                <a16:creationId xmlns:a16="http://schemas.microsoft.com/office/drawing/2014/main" id="{F38C7DD4-471E-4EF7-939B-B80515813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25780" y="-85158"/>
            <a:ext cx="1585985" cy="16573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Rutgers University Logo | Rutgers university, Rutgers, University logo">
            <a:extLst>
              <a:ext uri="{FF2B5EF4-FFF2-40B4-BE49-F238E27FC236}">
                <a16:creationId xmlns:a16="http://schemas.microsoft.com/office/drawing/2014/main" id="{8BE8D021-BFF4-3D9D-8787-96E91DC07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25" y="1866488"/>
            <a:ext cx="3222575" cy="872318"/>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7AFD880-995C-CF8C-E31E-8919BE0A41AE}"/>
              </a:ext>
            </a:extLst>
          </p:cNvPr>
          <p:cNvGrpSpPr/>
          <p:nvPr/>
        </p:nvGrpSpPr>
        <p:grpSpPr>
          <a:xfrm>
            <a:off x="0" y="41759533"/>
            <a:ext cx="32918400" cy="2400657"/>
            <a:chOff x="0" y="30397743"/>
            <a:chExt cx="43891200" cy="3706005"/>
          </a:xfrm>
        </p:grpSpPr>
        <p:sp>
          <p:nvSpPr>
            <p:cNvPr id="5" name="Rectangle 4">
              <a:extLst>
                <a:ext uri="{FF2B5EF4-FFF2-40B4-BE49-F238E27FC236}">
                  <a16:creationId xmlns:a16="http://schemas.microsoft.com/office/drawing/2014/main" id="{69E396AC-3C2A-1329-5FD4-87A7E53935DA}"/>
                </a:ext>
              </a:extLst>
            </p:cNvPr>
            <p:cNvSpPr/>
            <p:nvPr/>
          </p:nvSpPr>
          <p:spPr>
            <a:xfrm>
              <a:off x="0" y="30397743"/>
              <a:ext cx="43891200" cy="3392959"/>
            </a:xfrm>
            <a:prstGeom prst="rect">
              <a:avLst/>
            </a:prstGeom>
            <a:solidFill>
              <a:srgbClr val="BD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sz="2400" dirty="0">
                <a:solidFill>
                  <a:srgbClr val="3A6476"/>
                </a:solidFill>
                <a:latin typeface="Cambria" panose="02040503050406030204" pitchFamily="18" charset="0"/>
                <a:cs typeface="Adelle Sans Devanagari" panose="02000503000000020004" pitchFamily="2" charset="-78"/>
              </a:endParaRPr>
            </a:p>
          </p:txBody>
        </p:sp>
        <p:sp>
          <p:nvSpPr>
            <p:cNvPr id="34" name="TextBox 33">
              <a:extLst>
                <a:ext uri="{FF2B5EF4-FFF2-40B4-BE49-F238E27FC236}">
                  <a16:creationId xmlns:a16="http://schemas.microsoft.com/office/drawing/2014/main" id="{FE7D9A5C-A854-5819-7DAF-120267B974EB}"/>
                </a:ext>
              </a:extLst>
            </p:cNvPr>
            <p:cNvSpPr txBox="1"/>
            <p:nvPr/>
          </p:nvSpPr>
          <p:spPr>
            <a:xfrm>
              <a:off x="2380200" y="30397743"/>
              <a:ext cx="20561503" cy="3706005"/>
            </a:xfrm>
            <a:prstGeom prst="rect">
              <a:avLst/>
            </a:prstGeom>
            <a:noFill/>
            <a:ln>
              <a:noFill/>
            </a:ln>
          </p:spPr>
          <p:txBody>
            <a:bodyPr wrap="square" rtlCol="0">
              <a:spAutoFit/>
            </a:bodyPr>
            <a:lstStyle/>
            <a:p>
              <a:r>
                <a:rPr lang="en-US" sz="2400" dirty="0">
                  <a:solidFill>
                    <a:srgbClr val="3A6476"/>
                  </a:solidFill>
                  <a:latin typeface="Cambria" panose="02040503050406030204" pitchFamily="18" charset="0"/>
                  <a:cs typeface="Adelle Sans Devanagari" panose="02000503000000020004" pitchFamily="2" charset="-78"/>
                </a:rPr>
                <a:t>References:</a:t>
              </a:r>
            </a:p>
            <a:p>
              <a:r>
                <a:rPr lang="en-US" sz="2100" dirty="0">
                  <a:solidFill>
                    <a:srgbClr val="3A6476"/>
                  </a:solidFill>
                  <a:latin typeface="Cambria" panose="02040503050406030204" pitchFamily="18" charset="0"/>
                  <a:cs typeface="Adelle Sans Devanagari" panose="02000503000000020004" pitchFamily="2" charset="-78"/>
                </a:rPr>
                <a:t>[1] Miles T, Murphy S, Kohut J, </a:t>
              </a:r>
              <a:r>
                <a:rPr lang="en-US" sz="2100" dirty="0" err="1">
                  <a:solidFill>
                    <a:srgbClr val="3A6476"/>
                  </a:solidFill>
                  <a:latin typeface="Cambria" panose="02040503050406030204" pitchFamily="18" charset="0"/>
                  <a:cs typeface="Adelle Sans Devanagari" panose="02000503000000020004" pitchFamily="2" charset="-78"/>
                </a:rPr>
                <a:t>Borsetti</a:t>
              </a:r>
              <a:r>
                <a:rPr lang="en-US" sz="2100" dirty="0">
                  <a:solidFill>
                    <a:srgbClr val="3A6476"/>
                  </a:solidFill>
                  <a:latin typeface="Cambria" panose="02040503050406030204" pitchFamily="18" charset="0"/>
                  <a:cs typeface="Adelle Sans Devanagari" panose="02000503000000020004" pitchFamily="2" charset="-78"/>
                </a:rPr>
                <a:t> S, Munroe D. 2021. Offshore wind energy and the mid-</a:t>
              </a:r>
              <a:r>
                <a:rPr lang="en-US" sz="2100" dirty="0" err="1">
                  <a:solidFill>
                    <a:srgbClr val="3A6476"/>
                  </a:solidFill>
                  <a:latin typeface="Cambria" panose="02040503050406030204" pitchFamily="18" charset="0"/>
                  <a:cs typeface="Adelle Sans Devanagari" panose="02000503000000020004" pitchFamily="2" charset="-78"/>
                </a:rPr>
                <a:t>atlantic</a:t>
              </a:r>
              <a:r>
                <a:rPr lang="en-US" sz="2100" dirty="0">
                  <a:solidFill>
                    <a:srgbClr val="3A6476"/>
                  </a:solidFill>
                  <a:latin typeface="Cambria" panose="02040503050406030204" pitchFamily="18" charset="0"/>
                  <a:cs typeface="Adelle Sans Devanagari" panose="02000503000000020004" pitchFamily="2" charset="-78"/>
                </a:rPr>
                <a:t> cold pool: A review of potential interactions. Mar Technol Soc J. 55(4):72–87. doi:10.4031/MTSJ.55.4.8. [2] Horwitz, R., Miles, T. N., Munroe, D., &amp; Kohut, J. (2022). Investigating the Overlap Between the Mid-Atlantic Bight Cold Pool and Offshore Wind Lease Areas. Oceans Conference Record (IEEE). https://doi.org/10.1109/OCEANS47191.2022.9977050 [3] Chen, Z., &amp; Curchitser, E. N. (2020). Interannual Variability of the Mid-Atlantic Bight Cold Pool. Journal of Geophysical Research: Oceans, 125, 1–20. https://</a:t>
              </a:r>
              <a:r>
                <a:rPr lang="en-US" sz="2100" dirty="0" err="1">
                  <a:solidFill>
                    <a:srgbClr val="3A6476"/>
                  </a:solidFill>
                  <a:latin typeface="Cambria" panose="02040503050406030204" pitchFamily="18" charset="0"/>
                  <a:cs typeface="Adelle Sans Devanagari" panose="02000503000000020004" pitchFamily="2" charset="-78"/>
                </a:rPr>
                <a:t>doi.org</a:t>
              </a:r>
              <a:r>
                <a:rPr lang="en-US" sz="2100" dirty="0">
                  <a:solidFill>
                    <a:srgbClr val="3A6476"/>
                  </a:solidFill>
                  <a:latin typeface="Cambria" panose="02040503050406030204" pitchFamily="18" charset="0"/>
                  <a:cs typeface="Adelle Sans Devanagari" panose="02000503000000020004" pitchFamily="2" charset="-78"/>
                </a:rPr>
                <a:t>/10.1029/2020JC016445</a:t>
              </a:r>
            </a:p>
            <a:p>
              <a:endParaRPr lang="en-US" sz="2100" dirty="0">
                <a:solidFill>
                  <a:srgbClr val="3A6476"/>
                </a:solidFill>
                <a:latin typeface="Cambria" panose="02040503050406030204" pitchFamily="18" charset="0"/>
                <a:cs typeface="Adelle Sans Devanagari" panose="02000503000000020004" pitchFamily="2" charset="-78"/>
              </a:endParaRPr>
            </a:p>
          </p:txBody>
        </p:sp>
        <p:sp>
          <p:nvSpPr>
            <p:cNvPr id="36" name="TextBox 35">
              <a:extLst>
                <a:ext uri="{FF2B5EF4-FFF2-40B4-BE49-F238E27FC236}">
                  <a16:creationId xmlns:a16="http://schemas.microsoft.com/office/drawing/2014/main" id="{FDDA4155-2A10-EF5D-D17E-A2A60C200F04}"/>
                </a:ext>
              </a:extLst>
            </p:cNvPr>
            <p:cNvSpPr txBox="1"/>
            <p:nvPr/>
          </p:nvSpPr>
          <p:spPr>
            <a:xfrm>
              <a:off x="23142449" y="30675046"/>
              <a:ext cx="18368548" cy="2850772"/>
            </a:xfrm>
            <a:prstGeom prst="rect">
              <a:avLst/>
            </a:prstGeom>
            <a:noFill/>
          </p:spPr>
          <p:txBody>
            <a:bodyPr wrap="square" rtlCol="0">
              <a:spAutoFit/>
            </a:bodyPr>
            <a:lstStyle/>
            <a:p>
              <a:pPr algn="just"/>
              <a:r>
                <a:rPr lang="en-US" sz="2850" dirty="0">
                  <a:solidFill>
                    <a:srgbClr val="3A6476"/>
                  </a:solidFill>
                  <a:latin typeface="Cambria" panose="02040503050406030204" pitchFamily="18" charset="0"/>
                  <a:cs typeface="Adelle Sans Devanagari" panose="02000503000000020004" pitchFamily="2" charset="-78"/>
                </a:rPr>
                <a:t>Acknowledgments: Thank you, NJ DEP for allowing access to the Ocean Trawl Survey data. Thank you, NJ EDA for supporting this research through the Wind Institute Fellowship Program. Thank you SCEMFIS for supporting this research. Thank you to Rutgers University for student support. </a:t>
              </a:r>
            </a:p>
          </p:txBody>
        </p:sp>
        <p:pic>
          <p:nvPicPr>
            <p:cNvPr id="47" name="Graphic 46" descr="Wind Turbines with solid fill">
              <a:extLst>
                <a:ext uri="{FF2B5EF4-FFF2-40B4-BE49-F238E27FC236}">
                  <a16:creationId xmlns:a16="http://schemas.microsoft.com/office/drawing/2014/main" id="{111AEC96-C79E-B59E-A807-6F5226BF754B}"/>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97573" y="31557110"/>
              <a:ext cx="1985055" cy="1946864"/>
            </a:xfrm>
            <a:prstGeom prst="rect">
              <a:avLst/>
            </a:prstGeom>
          </p:spPr>
        </p:pic>
        <p:pic>
          <p:nvPicPr>
            <p:cNvPr id="48" name="Graphic 47" descr="Wind Turbines with solid fill">
              <a:extLst>
                <a:ext uri="{FF2B5EF4-FFF2-40B4-BE49-F238E27FC236}">
                  <a16:creationId xmlns:a16="http://schemas.microsoft.com/office/drawing/2014/main" id="{19ED649E-CE03-0FC9-8733-6755F2C34D3A}"/>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flipH="1">
              <a:off x="41711743" y="31557110"/>
              <a:ext cx="1985055" cy="1946864"/>
            </a:xfrm>
            <a:prstGeom prst="rect">
              <a:avLst/>
            </a:prstGeom>
          </p:spPr>
        </p:pic>
      </p:grpSp>
      <p:sp>
        <p:nvSpPr>
          <p:cNvPr id="33" name="Snip Same Side Corner Rectangle 32">
            <a:extLst>
              <a:ext uri="{FF2B5EF4-FFF2-40B4-BE49-F238E27FC236}">
                <a16:creationId xmlns:a16="http://schemas.microsoft.com/office/drawing/2014/main" id="{C9D0B0AD-8C92-E3FB-DEF2-E68D57EE49A6}"/>
              </a:ext>
            </a:extLst>
          </p:cNvPr>
          <p:cNvSpPr/>
          <p:nvPr/>
        </p:nvSpPr>
        <p:spPr>
          <a:xfrm>
            <a:off x="16714643" y="3308444"/>
            <a:ext cx="15760353" cy="109728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5400" dirty="0">
                <a:latin typeface="Cambria" panose="02040503050406030204" pitchFamily="18" charset="0"/>
                <a:cs typeface="Adelle Sans Devanagari" panose="02000503000000020004" pitchFamily="2" charset="-78"/>
              </a:rPr>
              <a:t>Methodology</a:t>
            </a:r>
          </a:p>
        </p:txBody>
      </p:sp>
      <p:sp>
        <p:nvSpPr>
          <p:cNvPr id="37" name="Snip Same Side Corner Rectangle 36">
            <a:extLst>
              <a:ext uri="{FF2B5EF4-FFF2-40B4-BE49-F238E27FC236}">
                <a16:creationId xmlns:a16="http://schemas.microsoft.com/office/drawing/2014/main" id="{1FDE3266-E6A9-3A74-83B4-7E1050B80E74}"/>
              </a:ext>
            </a:extLst>
          </p:cNvPr>
          <p:cNvSpPr/>
          <p:nvPr/>
        </p:nvSpPr>
        <p:spPr>
          <a:xfrm>
            <a:off x="22024954" y="24026933"/>
            <a:ext cx="10450042" cy="109728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5400" dirty="0">
                <a:latin typeface="Cambria" panose="02040503050406030204" pitchFamily="18" charset="0"/>
                <a:cs typeface="Adelle Sans Devanagari" panose="02000503000000020004" pitchFamily="2" charset="-78"/>
              </a:rPr>
              <a:t>Next Steps</a:t>
            </a:r>
          </a:p>
        </p:txBody>
      </p:sp>
      <p:pic>
        <p:nvPicPr>
          <p:cNvPr id="17" name="Picture 16" descr="A logo for a science center&#10;&#10;Description automatically generated">
            <a:extLst>
              <a:ext uri="{FF2B5EF4-FFF2-40B4-BE49-F238E27FC236}">
                <a16:creationId xmlns:a16="http://schemas.microsoft.com/office/drawing/2014/main" id="{7287996D-1E3C-778A-1A82-46FBE00D8221}"/>
              </a:ext>
            </a:extLst>
          </p:cNvPr>
          <p:cNvPicPr>
            <a:picLocks noChangeAspect="1"/>
          </p:cNvPicPr>
          <p:nvPr/>
        </p:nvPicPr>
        <p:blipFill>
          <a:blip r:embed="rId8"/>
          <a:stretch>
            <a:fillRect/>
          </a:stretch>
        </p:blipFill>
        <p:spPr>
          <a:xfrm>
            <a:off x="148180" y="-42483"/>
            <a:ext cx="2320251" cy="1657322"/>
          </a:xfrm>
          <a:prstGeom prst="rect">
            <a:avLst/>
          </a:prstGeom>
        </p:spPr>
      </p:pic>
      <p:sp>
        <p:nvSpPr>
          <p:cNvPr id="31" name="Snip Same Side Corner Rectangle 30">
            <a:extLst>
              <a:ext uri="{FF2B5EF4-FFF2-40B4-BE49-F238E27FC236}">
                <a16:creationId xmlns:a16="http://schemas.microsoft.com/office/drawing/2014/main" id="{D0394C73-3F6C-73EB-9F6D-4CEE669890CB}"/>
              </a:ext>
            </a:extLst>
          </p:cNvPr>
          <p:cNvSpPr/>
          <p:nvPr/>
        </p:nvSpPr>
        <p:spPr>
          <a:xfrm>
            <a:off x="345488" y="3308444"/>
            <a:ext cx="15764256" cy="109728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5400" dirty="0">
                <a:latin typeface="Cambria" panose="02040503050406030204" pitchFamily="18" charset="0"/>
                <a:cs typeface="Adelle Sans Devanagari" panose="02000503000000020004" pitchFamily="2" charset="-78"/>
              </a:rPr>
              <a:t>Motivation</a:t>
            </a:r>
          </a:p>
        </p:txBody>
      </p:sp>
      <p:sp>
        <p:nvSpPr>
          <p:cNvPr id="3" name="Snip Same Side Corner Rectangle 2">
            <a:extLst>
              <a:ext uri="{FF2B5EF4-FFF2-40B4-BE49-F238E27FC236}">
                <a16:creationId xmlns:a16="http://schemas.microsoft.com/office/drawing/2014/main" id="{0B76318D-0B3E-A3E0-2E24-C6648302C18E}"/>
              </a:ext>
            </a:extLst>
          </p:cNvPr>
          <p:cNvSpPr/>
          <p:nvPr/>
        </p:nvSpPr>
        <p:spPr>
          <a:xfrm>
            <a:off x="12739788" y="11327524"/>
            <a:ext cx="19751040" cy="109728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5400" dirty="0">
                <a:latin typeface="Cambria" panose="02040503050406030204" pitchFamily="18" charset="0"/>
                <a:cs typeface="Adelle Sans Devanagari" panose="02000503000000020004" pitchFamily="2" charset="-78"/>
              </a:rPr>
              <a:t>Survey Overlap with Cold Pool Stratification</a:t>
            </a:r>
          </a:p>
        </p:txBody>
      </p:sp>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C86F1EEE-AE8D-FF19-72A5-467F96991A7C}"/>
                  </a:ext>
                </a:extLst>
              </p:cNvPr>
              <p:cNvSpPr txBox="1"/>
              <p:nvPr/>
            </p:nvSpPr>
            <p:spPr>
              <a:xfrm>
                <a:off x="16548395" y="12534532"/>
                <a:ext cx="12257126" cy="10527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600" b="0" i="0">
                          <a:latin typeface="Cambria Math" panose="02040503050406030204" pitchFamily="18" charset="0"/>
                        </a:rPr>
                        <m:t>Cold</m:t>
                      </m:r>
                      <m:r>
                        <a:rPr lang="en-US" sz="3600" b="0" i="0">
                          <a:latin typeface="Cambria Math" panose="02040503050406030204" pitchFamily="18" charset="0"/>
                        </a:rPr>
                        <m:t> </m:t>
                      </m:r>
                      <m:r>
                        <m:rPr>
                          <m:sty m:val="p"/>
                        </m:rPr>
                        <a:rPr lang="en-US" sz="3600" b="0" i="0">
                          <a:latin typeface="Cambria Math" panose="02040503050406030204" pitchFamily="18" charset="0"/>
                        </a:rPr>
                        <m:t>Pool</m:t>
                      </m:r>
                      <m:r>
                        <a:rPr lang="en-US" sz="3600" b="0" i="0">
                          <a:latin typeface="Cambria Math" panose="02040503050406030204" pitchFamily="18" charset="0"/>
                        </a:rPr>
                        <m:t> </m:t>
                      </m:r>
                      <m:r>
                        <m:rPr>
                          <m:sty m:val="p"/>
                        </m:rPr>
                        <a:rPr lang="en-US" sz="3600" b="0" i="0">
                          <a:latin typeface="Cambria Math" panose="02040503050406030204" pitchFamily="18" charset="0"/>
                        </a:rPr>
                        <m:t>Presence</m:t>
                      </m:r>
                      <m:r>
                        <a:rPr lang="en-US" sz="3600" b="0" i="0">
                          <a:latin typeface="Cambria Math" panose="02040503050406030204" pitchFamily="18" charset="0"/>
                        </a:rPr>
                        <m:t> </m:t>
                      </m:r>
                      <m:r>
                        <m:rPr>
                          <m:sty m:val="p"/>
                        </m:rPr>
                        <a:rPr lang="en-US" sz="3600" b="0" i="0">
                          <a:latin typeface="Cambria Math" panose="02040503050406030204" pitchFamily="18" charset="0"/>
                        </a:rPr>
                        <m:t>Criteria</m:t>
                      </m:r>
                      <m:r>
                        <a:rPr lang="en-US" sz="3600" b="0" i="0">
                          <a:latin typeface="Cambria Math" panose="02040503050406030204" pitchFamily="18" charset="0"/>
                        </a:rPr>
                        <m:t>[2]:  </m:t>
                      </m:r>
                      <m:f>
                        <m:fPr>
                          <m:ctrlPr>
                            <a:rPr lang="en-US" sz="3600" i="1">
                              <a:latin typeface="Cambria Math" panose="02040503050406030204" pitchFamily="18" charset="0"/>
                            </a:rPr>
                          </m:ctrlPr>
                        </m:fPr>
                        <m:num>
                          <m:r>
                            <m:rPr>
                              <m:sty m:val="p"/>
                            </m:rPr>
                            <a:rPr lang="el-GR" sz="3600" b="0" i="0">
                              <a:latin typeface="Cambria Math" panose="02040503050406030204" pitchFamily="18" charset="0"/>
                            </a:rPr>
                            <m:t>δ</m:t>
                          </m:r>
                          <m:r>
                            <m:rPr>
                              <m:sty m:val="p"/>
                            </m:rPr>
                            <a:rPr lang="en-US" sz="3600" b="0" i="0">
                              <a:latin typeface="Cambria Math" panose="02040503050406030204" pitchFamily="18" charset="0"/>
                            </a:rPr>
                            <m:t>T</m:t>
                          </m:r>
                        </m:num>
                        <m:den>
                          <m:r>
                            <m:rPr>
                              <m:sty m:val="p"/>
                            </m:rPr>
                            <a:rPr lang="el-GR" sz="3600" b="0" i="0">
                              <a:latin typeface="Cambria Math" panose="02040503050406030204" pitchFamily="18" charset="0"/>
                            </a:rPr>
                            <m:t>δ</m:t>
                          </m:r>
                          <m:r>
                            <m:rPr>
                              <m:sty m:val="p"/>
                            </m:rPr>
                            <a:rPr lang="en-US" sz="3600" b="0" i="0">
                              <a:latin typeface="Cambria Math" panose="02040503050406030204" pitchFamily="18" charset="0"/>
                            </a:rPr>
                            <m:t>z</m:t>
                          </m:r>
                        </m:den>
                      </m:f>
                      <m:r>
                        <a:rPr lang="en-US" sz="3600" b="0" i="0">
                          <a:latin typeface="Cambria Math" panose="02040503050406030204" pitchFamily="18" charset="0"/>
                          <a:ea typeface="Cambria Math" panose="02040503050406030204" pitchFamily="18" charset="0"/>
                        </a:rPr>
                        <m:t>≥0.2℃/</m:t>
                      </m:r>
                      <m:r>
                        <m:rPr>
                          <m:sty m:val="p"/>
                        </m:rPr>
                        <a:rPr lang="en-US" sz="3600" b="0" i="0">
                          <a:latin typeface="Cambria Math" panose="02040503050406030204" pitchFamily="18" charset="0"/>
                          <a:ea typeface="Cambria Math" panose="02040503050406030204" pitchFamily="18" charset="0"/>
                        </a:rPr>
                        <m:t>m</m:t>
                      </m:r>
                      <m:r>
                        <a:rPr lang="en-US" sz="3600" b="0" i="0">
                          <a:latin typeface="Cambria Math" panose="02040503050406030204" pitchFamily="18" charset="0"/>
                          <a:ea typeface="Cambria Math" panose="02040503050406030204" pitchFamily="18" charset="0"/>
                        </a:rPr>
                        <m:t>  &amp;  </m:t>
                      </m:r>
                      <m:r>
                        <m:rPr>
                          <m:sty m:val="p"/>
                        </m:rPr>
                        <a:rPr lang="en-US" sz="3600" b="0" i="0">
                          <a:latin typeface="Cambria Math" panose="02040503050406030204" pitchFamily="18" charset="0"/>
                          <a:ea typeface="Cambria Math" panose="02040503050406030204" pitchFamily="18" charset="0"/>
                        </a:rPr>
                        <m:t>T</m:t>
                      </m:r>
                      <m:r>
                        <a:rPr lang="en-US" sz="3600" b="0" i="0">
                          <a:latin typeface="Cambria Math" panose="02040503050406030204" pitchFamily="18" charset="0"/>
                          <a:ea typeface="Cambria Math" panose="02040503050406030204" pitchFamily="18" charset="0"/>
                        </a:rPr>
                        <m:t>≤10℃</m:t>
                      </m:r>
                    </m:oMath>
                  </m:oMathPara>
                </a14:m>
                <a:endParaRPr lang="en-US" sz="2400" dirty="0">
                  <a:latin typeface="Cambria" panose="02040503050406030204" pitchFamily="18" charset="0"/>
                </a:endParaRPr>
              </a:p>
            </p:txBody>
          </p:sp>
        </mc:Choice>
        <mc:Fallback>
          <p:sp>
            <p:nvSpPr>
              <p:cNvPr id="59" name="TextBox 58">
                <a:extLst>
                  <a:ext uri="{FF2B5EF4-FFF2-40B4-BE49-F238E27FC236}">
                    <a16:creationId xmlns:a16="http://schemas.microsoft.com/office/drawing/2014/main" id="{C86F1EEE-AE8D-FF19-72A5-467F96991A7C}"/>
                  </a:ext>
                </a:extLst>
              </p:cNvPr>
              <p:cNvSpPr txBox="1">
                <a:spLocks noRot="1" noChangeAspect="1" noMove="1" noResize="1" noEditPoints="1" noAdjustHandles="1" noChangeArrowheads="1" noChangeShapeType="1" noTextEdit="1"/>
              </p:cNvSpPr>
              <p:nvPr/>
            </p:nvSpPr>
            <p:spPr>
              <a:xfrm>
                <a:off x="16548395" y="12534532"/>
                <a:ext cx="12257126" cy="1052724"/>
              </a:xfrm>
              <a:prstGeom prst="rect">
                <a:avLst/>
              </a:prstGeom>
              <a:blipFill>
                <a:blip r:embed="rId9"/>
                <a:stretch>
                  <a:fillRect t="-1190" b="-14286"/>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5434B040-5BAF-8DD4-ACB0-A64F0B183593}"/>
              </a:ext>
            </a:extLst>
          </p:cNvPr>
          <p:cNvGrpSpPr/>
          <p:nvPr/>
        </p:nvGrpSpPr>
        <p:grpSpPr>
          <a:xfrm>
            <a:off x="12618558" y="13652220"/>
            <a:ext cx="20116800" cy="9967383"/>
            <a:chOff x="1504995" y="12315657"/>
            <a:chExt cx="20116800" cy="9180718"/>
          </a:xfrm>
        </p:grpSpPr>
        <p:pic>
          <p:nvPicPr>
            <p:cNvPr id="1024" name="Picture 1023" descr="A map of the united states&#10;&#10;Description automatically generated">
              <a:extLst>
                <a:ext uri="{FF2B5EF4-FFF2-40B4-BE49-F238E27FC236}">
                  <a16:creationId xmlns:a16="http://schemas.microsoft.com/office/drawing/2014/main" id="{CF781A56-40BA-14A1-8D24-D343F89BA31A}"/>
                </a:ext>
              </a:extLst>
            </p:cNvPr>
            <p:cNvPicPr>
              <a:picLocks noChangeAspect="1"/>
            </p:cNvPicPr>
            <p:nvPr/>
          </p:nvPicPr>
          <p:blipFill>
            <a:blip r:embed="rId10"/>
            <a:stretch>
              <a:fillRect/>
            </a:stretch>
          </p:blipFill>
          <p:spPr>
            <a:xfrm>
              <a:off x="1824392" y="12315657"/>
              <a:ext cx="6400800" cy="8065012"/>
            </a:xfrm>
            <a:prstGeom prst="rect">
              <a:avLst/>
            </a:prstGeom>
          </p:spPr>
        </p:pic>
        <p:pic>
          <p:nvPicPr>
            <p:cNvPr id="1025" name="Picture 1024" descr="A map of the united states&#10;&#10;Description automatically generated">
              <a:extLst>
                <a:ext uri="{FF2B5EF4-FFF2-40B4-BE49-F238E27FC236}">
                  <a16:creationId xmlns:a16="http://schemas.microsoft.com/office/drawing/2014/main" id="{5F21DDEF-41A8-71A4-4AF1-97BFD4C078CC}"/>
                </a:ext>
              </a:extLst>
            </p:cNvPr>
            <p:cNvPicPr>
              <a:picLocks noChangeAspect="1"/>
            </p:cNvPicPr>
            <p:nvPr/>
          </p:nvPicPr>
          <p:blipFill>
            <a:blip r:embed="rId11"/>
            <a:stretch>
              <a:fillRect/>
            </a:stretch>
          </p:blipFill>
          <p:spPr>
            <a:xfrm>
              <a:off x="15083192" y="12315657"/>
              <a:ext cx="6400800" cy="8065012"/>
            </a:xfrm>
            <a:prstGeom prst="rect">
              <a:avLst/>
            </a:prstGeom>
          </p:spPr>
        </p:pic>
        <p:pic>
          <p:nvPicPr>
            <p:cNvPr id="1026" name="Picture 1025" descr="A map of the united states&#10;&#10;Description automatically generated">
              <a:extLst>
                <a:ext uri="{FF2B5EF4-FFF2-40B4-BE49-F238E27FC236}">
                  <a16:creationId xmlns:a16="http://schemas.microsoft.com/office/drawing/2014/main" id="{E65FC1C1-0F6C-F713-C164-455E0C47651A}"/>
                </a:ext>
              </a:extLst>
            </p:cNvPr>
            <p:cNvPicPr>
              <a:picLocks noChangeAspect="1"/>
            </p:cNvPicPr>
            <p:nvPr/>
          </p:nvPicPr>
          <p:blipFill>
            <a:blip r:embed="rId12"/>
            <a:stretch>
              <a:fillRect/>
            </a:stretch>
          </p:blipFill>
          <p:spPr>
            <a:xfrm>
              <a:off x="8453792" y="12315657"/>
              <a:ext cx="6400800" cy="8065012"/>
            </a:xfrm>
            <a:prstGeom prst="rect">
              <a:avLst/>
            </a:prstGeom>
          </p:spPr>
        </p:pic>
        <mc:AlternateContent xmlns:mc="http://schemas.openxmlformats.org/markup-compatibility/2006">
          <mc:Choice xmlns:a14="http://schemas.microsoft.com/office/drawing/2010/main" Requires="a14">
            <p:sp>
              <p:nvSpPr>
                <p:cNvPr id="1027" name="TextBox 1026">
                  <a:extLst>
                    <a:ext uri="{FF2B5EF4-FFF2-40B4-BE49-F238E27FC236}">
                      <a16:creationId xmlns:a16="http://schemas.microsoft.com/office/drawing/2014/main" id="{3159A487-1495-1A53-7235-F80E1C448514}"/>
                    </a:ext>
                  </a:extLst>
                </p:cNvPr>
                <p:cNvSpPr txBox="1"/>
                <p:nvPr/>
              </p:nvSpPr>
              <p:spPr>
                <a:xfrm>
                  <a:off x="1504995" y="20419157"/>
                  <a:ext cx="20116800" cy="1077218"/>
                </a:xfrm>
                <a:prstGeom prst="rect">
                  <a:avLst/>
                </a:prstGeom>
                <a:noFill/>
              </p:spPr>
              <p:txBody>
                <a:bodyPr wrap="square" rtlCol="0">
                  <a:spAutoFit/>
                </a:bodyPr>
                <a:lstStyle/>
                <a:p>
                  <a:pPr algn="ctr"/>
                  <a:r>
                    <a:rPr lang="en-US" sz="3200" u="sng" dirty="0">
                      <a:latin typeface="Cambria" panose="02040503050406030204" pitchFamily="18" charset="0"/>
                      <a:cs typeface="Adelle Sans Devanagari" panose="02000503000000020004" pitchFamily="2" charset="-78"/>
                    </a:rPr>
                    <a:t>Figure 2:</a:t>
                  </a:r>
                  <a:r>
                    <a:rPr lang="en-US" sz="3200" dirty="0">
                      <a:latin typeface="Cambria" panose="02040503050406030204" pitchFamily="18" charset="0"/>
                      <a:cs typeface="Adelle Sans Devanagari" panose="02000503000000020004" pitchFamily="2" charset="-78"/>
                    </a:rPr>
                    <a:t> Survey start locations in April, June, and August between 1990-2019 that meet Cold Pool stratification and temperature criteria. The color of the points indicate the strength of</a:t>
                  </a:r>
                  <a14:m>
                    <m:oMath xmlns:m="http://schemas.openxmlformats.org/officeDocument/2006/math">
                      <m:r>
                        <a:rPr lang="en-US" sz="3200" b="0" i="0">
                          <a:latin typeface="Cambria Math" panose="02040503050406030204" pitchFamily="18" charset="0"/>
                        </a:rPr>
                        <m:t> </m:t>
                      </m:r>
                      <m:r>
                        <m:rPr>
                          <m:sty m:val="p"/>
                        </m:rPr>
                        <a:rPr lang="el-GR" sz="3200" b="0" i="0">
                          <a:latin typeface="Cambria Math" panose="02040503050406030204" pitchFamily="18" charset="0"/>
                        </a:rPr>
                        <m:t>δ</m:t>
                      </m:r>
                      <m:r>
                        <m:rPr>
                          <m:sty m:val="p"/>
                        </m:rPr>
                        <a:rPr lang="en-US" sz="3200" b="0" i="0">
                          <a:latin typeface="Cambria Math" panose="02040503050406030204" pitchFamily="18" charset="0"/>
                        </a:rPr>
                        <m:t>T</m:t>
                      </m:r>
                      <m:r>
                        <a:rPr lang="en-US" sz="3200" b="0" i="0">
                          <a:latin typeface="Cambria Math" panose="02040503050406030204" pitchFamily="18" charset="0"/>
                        </a:rPr>
                        <m:t>/</m:t>
                      </m:r>
                      <m:r>
                        <m:rPr>
                          <m:sty m:val="p"/>
                        </m:rPr>
                        <a:rPr lang="el-GR" sz="3200" b="0" i="0">
                          <a:latin typeface="Cambria Math" panose="02040503050406030204" pitchFamily="18" charset="0"/>
                        </a:rPr>
                        <m:t>δ</m:t>
                      </m:r>
                      <m:r>
                        <m:rPr>
                          <m:sty m:val="p"/>
                        </m:rPr>
                        <a:rPr lang="en-US" sz="3200" b="0" i="0">
                          <a:latin typeface="Cambria Math" panose="02040503050406030204" pitchFamily="18" charset="0"/>
                        </a:rPr>
                        <m:t>z</m:t>
                      </m:r>
                      <m:r>
                        <a:rPr lang="en-US" sz="3200" b="0" i="0">
                          <a:latin typeface="Cambria Math" panose="02040503050406030204" pitchFamily="18" charset="0"/>
                        </a:rPr>
                        <m:t> </m:t>
                      </m:r>
                    </m:oMath>
                  </a14:m>
                  <a:r>
                    <a:rPr lang="en-US" sz="3200" dirty="0">
                      <a:latin typeface="Cambria" panose="02040503050406030204" pitchFamily="18" charset="0"/>
                      <a:cs typeface="Adelle Sans Devanagari" panose="02000503000000020004" pitchFamily="2" charset="-78"/>
                    </a:rPr>
                    <a:t>.</a:t>
                  </a:r>
                  <a:endParaRPr lang="en-US" sz="3200" dirty="0">
                    <a:latin typeface="Cambria" panose="02040503050406030204" pitchFamily="18" charset="0"/>
                  </a:endParaRPr>
                </a:p>
              </p:txBody>
            </p:sp>
          </mc:Choice>
          <mc:Fallback>
            <p:sp>
              <p:nvSpPr>
                <p:cNvPr id="1027" name="TextBox 1026">
                  <a:extLst>
                    <a:ext uri="{FF2B5EF4-FFF2-40B4-BE49-F238E27FC236}">
                      <a16:creationId xmlns:a16="http://schemas.microsoft.com/office/drawing/2014/main" id="{3159A487-1495-1A53-7235-F80E1C448514}"/>
                    </a:ext>
                  </a:extLst>
                </p:cNvPr>
                <p:cNvSpPr txBox="1">
                  <a:spLocks noRot="1" noChangeAspect="1" noMove="1" noResize="1" noEditPoints="1" noAdjustHandles="1" noChangeArrowheads="1" noChangeShapeType="1" noTextEdit="1"/>
                </p:cNvSpPr>
                <p:nvPr/>
              </p:nvSpPr>
              <p:spPr>
                <a:xfrm>
                  <a:off x="1504995" y="20419157"/>
                  <a:ext cx="20116800" cy="1077218"/>
                </a:xfrm>
                <a:prstGeom prst="rect">
                  <a:avLst/>
                </a:prstGeom>
                <a:blipFill>
                  <a:blip r:embed="rId13"/>
                  <a:stretch>
                    <a:fillRect t="-6383" b="-7447"/>
                  </a:stretch>
                </a:blipFill>
              </p:spPr>
              <p:txBody>
                <a:bodyPr/>
                <a:lstStyle/>
                <a:p>
                  <a:r>
                    <a:rPr lang="en-US">
                      <a:noFill/>
                    </a:rPr>
                    <a:t> </a:t>
                  </a:r>
                </a:p>
              </p:txBody>
            </p:sp>
          </mc:Fallback>
        </mc:AlternateContent>
        <p:sp>
          <p:nvSpPr>
            <p:cNvPr id="1028" name="TextBox 1027">
              <a:extLst>
                <a:ext uri="{FF2B5EF4-FFF2-40B4-BE49-F238E27FC236}">
                  <a16:creationId xmlns:a16="http://schemas.microsoft.com/office/drawing/2014/main" id="{001BD9E1-5B1C-A929-5CD2-89DC04396ED3}"/>
                </a:ext>
              </a:extLst>
            </p:cNvPr>
            <p:cNvSpPr txBox="1"/>
            <p:nvPr/>
          </p:nvSpPr>
          <p:spPr>
            <a:xfrm>
              <a:off x="5024792" y="18778239"/>
              <a:ext cx="1997150" cy="646331"/>
            </a:xfrm>
            <a:prstGeom prst="rect">
              <a:avLst/>
            </a:prstGeom>
            <a:noFill/>
          </p:spPr>
          <p:txBody>
            <a:bodyPr wrap="none" rtlCol="0">
              <a:spAutoFit/>
            </a:bodyPr>
            <a:lstStyle/>
            <a:p>
              <a:r>
                <a:rPr lang="en-US" sz="3600" dirty="0">
                  <a:latin typeface="Cambria" panose="02040503050406030204" pitchFamily="18" charset="0"/>
                </a:rPr>
                <a:t>116 tows</a:t>
              </a:r>
            </a:p>
          </p:txBody>
        </p:sp>
        <p:sp>
          <p:nvSpPr>
            <p:cNvPr id="1030" name="TextBox 1029">
              <a:extLst>
                <a:ext uri="{FF2B5EF4-FFF2-40B4-BE49-F238E27FC236}">
                  <a16:creationId xmlns:a16="http://schemas.microsoft.com/office/drawing/2014/main" id="{917AC388-9976-BBCA-2819-30816F6D7E0D}"/>
                </a:ext>
              </a:extLst>
            </p:cNvPr>
            <p:cNvSpPr txBox="1"/>
            <p:nvPr/>
          </p:nvSpPr>
          <p:spPr>
            <a:xfrm>
              <a:off x="11654192" y="18811278"/>
              <a:ext cx="1997150" cy="646331"/>
            </a:xfrm>
            <a:prstGeom prst="rect">
              <a:avLst/>
            </a:prstGeom>
            <a:noFill/>
          </p:spPr>
          <p:txBody>
            <a:bodyPr wrap="none" rtlCol="0">
              <a:spAutoFit/>
            </a:bodyPr>
            <a:lstStyle/>
            <a:p>
              <a:r>
                <a:rPr lang="en-US" sz="3600" dirty="0">
                  <a:latin typeface="Cambria" panose="02040503050406030204" pitchFamily="18" charset="0"/>
                </a:rPr>
                <a:t>145 tows</a:t>
              </a:r>
            </a:p>
          </p:txBody>
        </p:sp>
        <p:sp>
          <p:nvSpPr>
            <p:cNvPr id="1032" name="TextBox 1031">
              <a:extLst>
                <a:ext uri="{FF2B5EF4-FFF2-40B4-BE49-F238E27FC236}">
                  <a16:creationId xmlns:a16="http://schemas.microsoft.com/office/drawing/2014/main" id="{06BC6E5C-10C6-ADB3-C5B8-338BD42C8320}"/>
                </a:ext>
              </a:extLst>
            </p:cNvPr>
            <p:cNvSpPr txBox="1"/>
            <p:nvPr/>
          </p:nvSpPr>
          <p:spPr>
            <a:xfrm>
              <a:off x="18283592" y="18778239"/>
              <a:ext cx="1487395" cy="646331"/>
            </a:xfrm>
            <a:prstGeom prst="rect">
              <a:avLst/>
            </a:prstGeom>
            <a:noFill/>
          </p:spPr>
          <p:txBody>
            <a:bodyPr wrap="none" rtlCol="0">
              <a:spAutoFit/>
            </a:bodyPr>
            <a:lstStyle/>
            <a:p>
              <a:r>
                <a:rPr lang="en-US" sz="3600" dirty="0">
                  <a:latin typeface="Cambria" panose="02040503050406030204" pitchFamily="18" charset="0"/>
                </a:rPr>
                <a:t>7 tows</a:t>
              </a:r>
            </a:p>
          </p:txBody>
        </p:sp>
      </p:grpSp>
      <p:grpSp>
        <p:nvGrpSpPr>
          <p:cNvPr id="1034" name="Group 1033">
            <a:extLst>
              <a:ext uri="{FF2B5EF4-FFF2-40B4-BE49-F238E27FC236}">
                <a16:creationId xmlns:a16="http://schemas.microsoft.com/office/drawing/2014/main" id="{E71615C6-370B-A770-FA5B-631466FFDE4D}"/>
              </a:ext>
            </a:extLst>
          </p:cNvPr>
          <p:cNvGrpSpPr>
            <a:grpSpLocks noChangeAspect="1"/>
          </p:cNvGrpSpPr>
          <p:nvPr/>
        </p:nvGrpSpPr>
        <p:grpSpPr>
          <a:xfrm>
            <a:off x="347299" y="12523208"/>
            <a:ext cx="11658600" cy="11188927"/>
            <a:chOff x="12972161" y="25007051"/>
            <a:chExt cx="15326121" cy="14708699"/>
          </a:xfrm>
        </p:grpSpPr>
        <p:sp>
          <p:nvSpPr>
            <p:cNvPr id="1035" name="TextBox 1034">
              <a:extLst>
                <a:ext uri="{FF2B5EF4-FFF2-40B4-BE49-F238E27FC236}">
                  <a16:creationId xmlns:a16="http://schemas.microsoft.com/office/drawing/2014/main" id="{89C94B7E-42B8-4044-5D83-7FFA5BBF54FB}"/>
                </a:ext>
              </a:extLst>
            </p:cNvPr>
            <p:cNvSpPr txBox="1"/>
            <p:nvPr/>
          </p:nvSpPr>
          <p:spPr>
            <a:xfrm>
              <a:off x="12972549" y="36357606"/>
              <a:ext cx="15325344" cy="3358144"/>
            </a:xfrm>
            <a:prstGeom prst="rect">
              <a:avLst/>
            </a:prstGeom>
            <a:noFill/>
          </p:spPr>
          <p:txBody>
            <a:bodyPr wrap="square" rtlCol="0">
              <a:spAutoFit/>
            </a:bodyPr>
            <a:lstStyle/>
            <a:p>
              <a:pPr algn="just"/>
              <a:r>
                <a:rPr lang="en-US" sz="3200" u="sng" dirty="0">
                  <a:latin typeface="Cambria" panose="02040503050406030204" pitchFamily="18" charset="0"/>
                  <a:cs typeface="Adelle Sans Devanagari" panose="02000503000000020004" pitchFamily="2" charset="-78"/>
                </a:rPr>
                <a:t>Figure 1:</a:t>
              </a:r>
              <a:r>
                <a:rPr lang="en-US" sz="3200" dirty="0">
                  <a:latin typeface="Cambria" panose="02040503050406030204" pitchFamily="18" charset="0"/>
                  <a:cs typeface="Adelle Sans Devanagari" panose="02000503000000020004" pitchFamily="2" charset="-78"/>
                </a:rPr>
                <a:t> Average Catch per Unit Effort (CPUE) for summer flounder (a), striped bass (b), and spiny dogfish (c) per year. Blacked dashed lines indicate the 30-year mean of the respective species. Gray shaded areas indicate strong cold pool years (1993, 2004, 2005) [3]. CPUE is in units fish per minute.</a:t>
              </a:r>
            </a:p>
          </p:txBody>
        </p:sp>
        <p:grpSp>
          <p:nvGrpSpPr>
            <p:cNvPr id="1036" name="Group 1035">
              <a:extLst>
                <a:ext uri="{FF2B5EF4-FFF2-40B4-BE49-F238E27FC236}">
                  <a16:creationId xmlns:a16="http://schemas.microsoft.com/office/drawing/2014/main" id="{BD77DF08-3DE5-8B73-B938-859526CB4CA7}"/>
                </a:ext>
              </a:extLst>
            </p:cNvPr>
            <p:cNvGrpSpPr/>
            <p:nvPr/>
          </p:nvGrpSpPr>
          <p:grpSpPr>
            <a:xfrm>
              <a:off x="12972161" y="25007051"/>
              <a:ext cx="15326121" cy="11359301"/>
              <a:chOff x="12972161" y="25007051"/>
              <a:chExt cx="15326121" cy="11359301"/>
            </a:xfrm>
          </p:grpSpPr>
          <p:pic>
            <p:nvPicPr>
              <p:cNvPr id="1037" name="Picture 1036" descr="A graph of different colored lines&#10;&#10;Description automatically generated">
                <a:extLst>
                  <a:ext uri="{FF2B5EF4-FFF2-40B4-BE49-F238E27FC236}">
                    <a16:creationId xmlns:a16="http://schemas.microsoft.com/office/drawing/2014/main" id="{DA37CED5-8B75-2685-A043-19B5F4BACB3B}"/>
                  </a:ext>
                </a:extLst>
              </p:cNvPr>
              <p:cNvPicPr>
                <a:picLocks noChangeAspect="1"/>
              </p:cNvPicPr>
              <p:nvPr/>
            </p:nvPicPr>
            <p:blipFill>
              <a:blip r:embed="rId14"/>
              <a:stretch>
                <a:fillRect/>
              </a:stretch>
            </p:blipFill>
            <p:spPr>
              <a:xfrm>
                <a:off x="12972161" y="25025411"/>
                <a:ext cx="15326121" cy="11340941"/>
              </a:xfrm>
              <a:prstGeom prst="rect">
                <a:avLst/>
              </a:prstGeom>
            </p:spPr>
          </p:pic>
          <p:pic>
            <p:nvPicPr>
              <p:cNvPr id="1038" name="Picture 2" descr="Side-profile illustration of a gray spiny dogfish shark wtih white spots and white underside. Credit: NOAA Fisheries/Jack Hornady">
                <a:extLst>
                  <a:ext uri="{FF2B5EF4-FFF2-40B4-BE49-F238E27FC236}">
                    <a16:creationId xmlns:a16="http://schemas.microsoft.com/office/drawing/2014/main" id="{682F105C-D707-DC87-D5EF-55667D8FD79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5551" b="27816"/>
              <a:stretch/>
            </p:blipFill>
            <p:spPr bwMode="auto">
              <a:xfrm>
                <a:off x="14076857" y="32663997"/>
                <a:ext cx="3159261" cy="72143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4" descr="Side-profile illustration of a shiny striped bass fish with black stripes running along its body. Credit: NOAA Fisheries/Jack Hornady">
                <a:extLst>
                  <a:ext uri="{FF2B5EF4-FFF2-40B4-BE49-F238E27FC236}">
                    <a16:creationId xmlns:a16="http://schemas.microsoft.com/office/drawing/2014/main" id="{3DB3A43C-2DA8-02C9-48E1-BE9D42BE764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68888" y="28724421"/>
                <a:ext cx="2213964" cy="102672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Left-eyed summer flounder flatfish illustration with dark brown body, dark spots, and lighter, tan-colored fins. Credit: NOAA Fisheries/Jack Hornady">
                <a:extLst>
                  <a:ext uri="{FF2B5EF4-FFF2-40B4-BE49-F238E27FC236}">
                    <a16:creationId xmlns:a16="http://schemas.microsoft.com/office/drawing/2014/main" id="{A2CFD1E3-474D-E324-275B-A96868F02B2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101937" y="25007051"/>
                <a:ext cx="2058210" cy="896375"/>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1040">
                <a:extLst>
                  <a:ext uri="{FF2B5EF4-FFF2-40B4-BE49-F238E27FC236}">
                    <a16:creationId xmlns:a16="http://schemas.microsoft.com/office/drawing/2014/main" id="{67B62A18-6771-5F16-16D1-C229A2889082}"/>
                  </a:ext>
                </a:extLst>
              </p:cNvPr>
              <p:cNvSpPr txBox="1"/>
              <p:nvPr/>
            </p:nvSpPr>
            <p:spPr>
              <a:xfrm>
                <a:off x="13809735" y="25025411"/>
                <a:ext cx="349776" cy="461665"/>
              </a:xfrm>
              <a:prstGeom prst="rect">
                <a:avLst/>
              </a:prstGeom>
              <a:noFill/>
            </p:spPr>
            <p:txBody>
              <a:bodyPr wrap="none" rtlCol="0">
                <a:spAutoFit/>
              </a:bodyPr>
              <a:lstStyle/>
              <a:p>
                <a:r>
                  <a:rPr lang="en-US" sz="2400" b="1" dirty="0">
                    <a:latin typeface="Cambria" panose="02040503050406030204" pitchFamily="18" charset="0"/>
                    <a:cs typeface="Adelle Sans Devanagari" panose="02000503000000020004" pitchFamily="2" charset="-78"/>
                  </a:rPr>
                  <a:t>a</a:t>
                </a:r>
              </a:p>
            </p:txBody>
          </p:sp>
          <p:sp>
            <p:nvSpPr>
              <p:cNvPr id="1042" name="TextBox 1041">
                <a:extLst>
                  <a:ext uri="{FF2B5EF4-FFF2-40B4-BE49-F238E27FC236}">
                    <a16:creationId xmlns:a16="http://schemas.microsoft.com/office/drawing/2014/main" id="{44D911AE-E671-DDBD-C27D-08E64039BD47}"/>
                  </a:ext>
                </a:extLst>
              </p:cNvPr>
              <p:cNvSpPr txBox="1"/>
              <p:nvPr/>
            </p:nvSpPr>
            <p:spPr>
              <a:xfrm>
                <a:off x="13809735" y="28798259"/>
                <a:ext cx="550396" cy="46166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b</a:t>
                </a:r>
              </a:p>
            </p:txBody>
          </p:sp>
          <p:sp>
            <p:nvSpPr>
              <p:cNvPr id="1044" name="TextBox 1043">
                <a:extLst>
                  <a:ext uri="{FF2B5EF4-FFF2-40B4-BE49-F238E27FC236}">
                    <a16:creationId xmlns:a16="http://schemas.microsoft.com/office/drawing/2014/main" id="{ABE95A7A-1F87-03E2-F4FA-540CE970A9C7}"/>
                  </a:ext>
                </a:extLst>
              </p:cNvPr>
              <p:cNvSpPr txBox="1"/>
              <p:nvPr/>
            </p:nvSpPr>
            <p:spPr>
              <a:xfrm>
                <a:off x="13809735" y="32504848"/>
                <a:ext cx="550396" cy="523220"/>
              </a:xfrm>
              <a:prstGeom prst="rect">
                <a:avLst/>
              </a:prstGeom>
              <a:noFill/>
            </p:spPr>
            <p:txBody>
              <a:bodyPr wrap="square" rtlCol="0">
                <a:spAutoFit/>
              </a:bodyPr>
              <a:lstStyle/>
              <a:p>
                <a:r>
                  <a:rPr lang="en-US" sz="2800" b="1" dirty="0">
                    <a:latin typeface="Cambria" panose="02040503050406030204" pitchFamily="18" charset="0"/>
                    <a:cs typeface="Adelle Sans Devanagari" panose="02000503000000020004" pitchFamily="2" charset="-78"/>
                  </a:rPr>
                  <a:t>c</a:t>
                </a:r>
              </a:p>
            </p:txBody>
          </p:sp>
        </p:grpSp>
      </p:grpSp>
      <p:sp>
        <p:nvSpPr>
          <p:cNvPr id="1045" name="Snip Same Side Corner Rectangle 1044">
            <a:extLst>
              <a:ext uri="{FF2B5EF4-FFF2-40B4-BE49-F238E27FC236}">
                <a16:creationId xmlns:a16="http://schemas.microsoft.com/office/drawing/2014/main" id="{E9225321-98B3-D9E6-7895-BB1D8F186FF9}"/>
              </a:ext>
            </a:extLst>
          </p:cNvPr>
          <p:cNvSpPr/>
          <p:nvPr/>
        </p:nvSpPr>
        <p:spPr>
          <a:xfrm>
            <a:off x="345488" y="11327524"/>
            <a:ext cx="11658009" cy="109728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5400" dirty="0">
                <a:latin typeface="Cambria" panose="02040503050406030204" pitchFamily="18" charset="0"/>
                <a:cs typeface="Adelle Sans Devanagari" panose="02000503000000020004" pitchFamily="2" charset="-78"/>
              </a:rPr>
              <a:t>Fish Abundances over Decades</a:t>
            </a:r>
          </a:p>
        </p:txBody>
      </p:sp>
      <p:grpSp>
        <p:nvGrpSpPr>
          <p:cNvPr id="1049" name="Group 1048">
            <a:extLst>
              <a:ext uri="{FF2B5EF4-FFF2-40B4-BE49-F238E27FC236}">
                <a16:creationId xmlns:a16="http://schemas.microsoft.com/office/drawing/2014/main" id="{FFAA235B-6B96-DDE2-629D-61C07A87EBC8}"/>
              </a:ext>
            </a:extLst>
          </p:cNvPr>
          <p:cNvGrpSpPr/>
          <p:nvPr/>
        </p:nvGrpSpPr>
        <p:grpSpPr>
          <a:xfrm>
            <a:off x="345487" y="25328268"/>
            <a:ext cx="21112432" cy="14956834"/>
            <a:chOff x="10768363" y="26171531"/>
            <a:chExt cx="15379178" cy="10041798"/>
          </a:xfrm>
        </p:grpSpPr>
        <p:pic>
          <p:nvPicPr>
            <p:cNvPr id="1051" name="Picture 1050">
              <a:extLst>
                <a:ext uri="{FF2B5EF4-FFF2-40B4-BE49-F238E27FC236}">
                  <a16:creationId xmlns:a16="http://schemas.microsoft.com/office/drawing/2014/main" id="{2A4A929A-C263-418E-7253-B871A467D0F8}"/>
                </a:ext>
              </a:extLst>
            </p:cNvPr>
            <p:cNvPicPr>
              <a:picLocks noChangeAspect="1"/>
            </p:cNvPicPr>
            <p:nvPr/>
          </p:nvPicPr>
          <p:blipFill>
            <a:blip r:embed="rId18"/>
            <a:stretch>
              <a:fillRect/>
            </a:stretch>
          </p:blipFill>
          <p:spPr>
            <a:xfrm>
              <a:off x="10768363" y="26171531"/>
              <a:ext cx="15379178" cy="10041798"/>
            </a:xfrm>
            <a:prstGeom prst="rect">
              <a:avLst/>
            </a:prstGeom>
          </p:spPr>
        </p:pic>
        <p:sp>
          <p:nvSpPr>
            <p:cNvPr id="1052" name="TextBox 1051">
              <a:extLst>
                <a:ext uri="{FF2B5EF4-FFF2-40B4-BE49-F238E27FC236}">
                  <a16:creationId xmlns:a16="http://schemas.microsoft.com/office/drawing/2014/main" id="{8B5F9BC2-7028-9C51-2FAB-EE72FBE4ED71}"/>
                </a:ext>
              </a:extLst>
            </p:cNvPr>
            <p:cNvSpPr txBox="1"/>
            <p:nvPr/>
          </p:nvSpPr>
          <p:spPr>
            <a:xfrm>
              <a:off x="11699722" y="26552791"/>
              <a:ext cx="456128" cy="46166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a</a:t>
              </a:r>
            </a:p>
          </p:txBody>
        </p:sp>
        <p:sp>
          <p:nvSpPr>
            <p:cNvPr id="1053" name="TextBox 1052">
              <a:extLst>
                <a:ext uri="{FF2B5EF4-FFF2-40B4-BE49-F238E27FC236}">
                  <a16:creationId xmlns:a16="http://schemas.microsoft.com/office/drawing/2014/main" id="{2C6676FE-7D23-80C1-2EC0-28CD6770B819}"/>
                </a:ext>
              </a:extLst>
            </p:cNvPr>
            <p:cNvSpPr txBox="1"/>
            <p:nvPr/>
          </p:nvSpPr>
          <p:spPr>
            <a:xfrm>
              <a:off x="16619846" y="26599042"/>
              <a:ext cx="304849" cy="323644"/>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b</a:t>
              </a:r>
            </a:p>
          </p:txBody>
        </p:sp>
        <p:sp>
          <p:nvSpPr>
            <p:cNvPr id="1054" name="TextBox 1053">
              <a:extLst>
                <a:ext uri="{FF2B5EF4-FFF2-40B4-BE49-F238E27FC236}">
                  <a16:creationId xmlns:a16="http://schemas.microsoft.com/office/drawing/2014/main" id="{AD76911B-EEB0-B887-779A-BEE9838121A6}"/>
                </a:ext>
              </a:extLst>
            </p:cNvPr>
            <p:cNvSpPr txBox="1"/>
            <p:nvPr/>
          </p:nvSpPr>
          <p:spPr>
            <a:xfrm>
              <a:off x="21816494" y="26215478"/>
              <a:ext cx="319144" cy="32148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c</a:t>
              </a:r>
            </a:p>
          </p:txBody>
        </p:sp>
        <p:sp>
          <p:nvSpPr>
            <p:cNvPr id="1055" name="TextBox 1054">
              <a:extLst>
                <a:ext uri="{FF2B5EF4-FFF2-40B4-BE49-F238E27FC236}">
                  <a16:creationId xmlns:a16="http://schemas.microsoft.com/office/drawing/2014/main" id="{7F0BCD9E-A6DA-6C95-F96F-112BE8909869}"/>
                </a:ext>
              </a:extLst>
            </p:cNvPr>
            <p:cNvSpPr txBox="1"/>
            <p:nvPr/>
          </p:nvSpPr>
          <p:spPr>
            <a:xfrm>
              <a:off x="11520750" y="30824624"/>
              <a:ext cx="456128" cy="46166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d</a:t>
              </a:r>
            </a:p>
          </p:txBody>
        </p:sp>
        <p:sp>
          <p:nvSpPr>
            <p:cNvPr id="1056" name="TextBox 1055">
              <a:extLst>
                <a:ext uri="{FF2B5EF4-FFF2-40B4-BE49-F238E27FC236}">
                  <a16:creationId xmlns:a16="http://schemas.microsoft.com/office/drawing/2014/main" id="{EAA1AB33-AD40-B9BF-EB2D-245226CB78B3}"/>
                </a:ext>
              </a:extLst>
            </p:cNvPr>
            <p:cNvSpPr txBox="1"/>
            <p:nvPr/>
          </p:nvSpPr>
          <p:spPr>
            <a:xfrm flipH="1">
              <a:off x="16761380" y="30798296"/>
              <a:ext cx="304849" cy="323644"/>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e</a:t>
              </a:r>
            </a:p>
          </p:txBody>
        </p:sp>
        <p:sp>
          <p:nvSpPr>
            <p:cNvPr id="1057" name="TextBox 1056">
              <a:extLst>
                <a:ext uri="{FF2B5EF4-FFF2-40B4-BE49-F238E27FC236}">
                  <a16:creationId xmlns:a16="http://schemas.microsoft.com/office/drawing/2014/main" id="{D2D13819-6D92-A96F-43E1-E9C210F6C2C6}"/>
                </a:ext>
              </a:extLst>
            </p:cNvPr>
            <p:cNvSpPr txBox="1"/>
            <p:nvPr/>
          </p:nvSpPr>
          <p:spPr>
            <a:xfrm>
              <a:off x="21834367" y="30816710"/>
              <a:ext cx="456128" cy="46166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f</a:t>
              </a:r>
            </a:p>
          </p:txBody>
        </p:sp>
      </p:grpSp>
      <mc:AlternateContent xmlns:mc="http://schemas.openxmlformats.org/markup-compatibility/2006">
        <mc:Choice xmlns:a14="http://schemas.microsoft.com/office/drawing/2010/main" Requires="a14">
          <p:sp>
            <p:nvSpPr>
              <p:cNvPr id="1050" name="TextBox 1049">
                <a:extLst>
                  <a:ext uri="{FF2B5EF4-FFF2-40B4-BE49-F238E27FC236}">
                    <a16:creationId xmlns:a16="http://schemas.microsoft.com/office/drawing/2014/main" id="{A380392A-305A-5603-32A3-F4F354C9221B}"/>
                  </a:ext>
                </a:extLst>
              </p:cNvPr>
              <p:cNvSpPr txBox="1"/>
              <p:nvPr/>
            </p:nvSpPr>
            <p:spPr>
              <a:xfrm>
                <a:off x="345487" y="39149078"/>
                <a:ext cx="21112432" cy="2554545"/>
              </a:xfrm>
              <a:prstGeom prst="rect">
                <a:avLst/>
              </a:prstGeom>
              <a:noFill/>
            </p:spPr>
            <p:txBody>
              <a:bodyPr wrap="square" rtlCol="0">
                <a:spAutoFit/>
              </a:bodyPr>
              <a:lstStyle/>
              <a:p>
                <a:pPr algn="ctr"/>
                <a:r>
                  <a:rPr lang="en-US" sz="3200" u="sng" dirty="0">
                    <a:latin typeface="Cambria" panose="02040503050406030204" pitchFamily="18" charset="0"/>
                    <a:cs typeface="Adelle Sans Devanagari" panose="02000503000000020004" pitchFamily="2" charset="-78"/>
                  </a:rPr>
                  <a:t>Figure 3:</a:t>
                </a:r>
                <a:r>
                  <a:rPr lang="en-US" sz="3200" dirty="0">
                    <a:latin typeface="Cambria" panose="02040503050406030204" pitchFamily="18" charset="0"/>
                    <a:cs typeface="Adelle Sans Devanagari" panose="02000503000000020004" pitchFamily="2" charset="-78"/>
                  </a:rPr>
                  <a:t> Generalized Additive Model partial residual plots for Summer Flounder CPUE. The </a:t>
                </a:r>
                <a:r>
                  <a:rPr lang="en-US" sz="3200" i="1" dirty="0">
                    <a:latin typeface="Cambria" panose="02040503050406030204" pitchFamily="18" charset="0"/>
                    <a:cs typeface="Adelle Sans Devanagari" panose="02000503000000020004" pitchFamily="2" charset="-78"/>
                  </a:rPr>
                  <a:t>y-axis</a:t>
                </a:r>
                <a:r>
                  <a:rPr lang="en-US" sz="3200" dirty="0">
                    <a:latin typeface="Cambria" panose="02040503050406030204" pitchFamily="18" charset="0"/>
                    <a:cs typeface="Adelle Sans Devanagari" panose="02000503000000020004" pitchFamily="2" charset="-78"/>
                  </a:rPr>
                  <a:t> represents changes in the response variable, Summer Flounder CPUE (s(x)). The tick marks inset of the </a:t>
                </a:r>
                <a:r>
                  <a:rPr lang="en-US" sz="3200" i="1" dirty="0">
                    <a:latin typeface="Cambria" panose="02040503050406030204" pitchFamily="18" charset="0"/>
                    <a:cs typeface="Adelle Sans Devanagari" panose="02000503000000020004" pitchFamily="2" charset="-78"/>
                  </a:rPr>
                  <a:t>x-axis</a:t>
                </a:r>
                <a:r>
                  <a:rPr lang="en-US" sz="3200" dirty="0">
                    <a:latin typeface="Cambria" panose="02040503050406030204" pitchFamily="18" charset="0"/>
                    <a:cs typeface="Adelle Sans Devanagari" panose="02000503000000020004" pitchFamily="2" charset="-78"/>
                  </a:rPr>
                  <a:t> represent actual data values for each variable. The solid black line represents the partial residual of the smooth term, and the dotted lines are the 95% confidence intervals. The smooth terms are as follows: (a) latitude/longitude, (b) year/week,(c) year, (d) bottom temperature (e) bottom salinity, and (f) </a:t>
                </a:r>
                <a14:m>
                  <m:oMath xmlns:m="http://schemas.openxmlformats.org/officeDocument/2006/math">
                    <m:f>
                      <m:fPr>
                        <m:type m:val="lin"/>
                        <m:ctrlPr>
                          <a:rPr lang="en-US" sz="3200" b="0" i="1" smtClean="0">
                            <a:latin typeface="Cambria Math" panose="02040503050406030204" pitchFamily="18" charset="0"/>
                          </a:rPr>
                        </m:ctrlPr>
                      </m:fPr>
                      <m:num>
                        <m:r>
                          <m:rPr>
                            <m:sty m:val="p"/>
                          </m:rPr>
                          <a:rPr lang="el-GR" sz="3200" b="0" i="0">
                            <a:latin typeface="Cambria Math" panose="02040503050406030204" pitchFamily="18" charset="0"/>
                          </a:rPr>
                          <m:t>δ</m:t>
                        </m:r>
                        <m:r>
                          <m:rPr>
                            <m:sty m:val="p"/>
                          </m:rPr>
                          <a:rPr lang="en-US" sz="3200" b="0" i="0">
                            <a:latin typeface="Cambria Math" panose="02040503050406030204" pitchFamily="18" charset="0"/>
                          </a:rPr>
                          <m:t>T</m:t>
                        </m:r>
                      </m:num>
                      <m:den>
                        <m:r>
                          <m:rPr>
                            <m:sty m:val="p"/>
                          </m:rPr>
                          <a:rPr lang="el-GR" sz="3200" b="0" i="0">
                            <a:latin typeface="Cambria Math" panose="02040503050406030204" pitchFamily="18" charset="0"/>
                          </a:rPr>
                          <m:t>δ</m:t>
                        </m:r>
                        <m:r>
                          <m:rPr>
                            <m:sty m:val="p"/>
                          </m:rPr>
                          <a:rPr lang="en-US" sz="3200" b="0" i="0">
                            <a:latin typeface="Cambria Math" panose="02040503050406030204" pitchFamily="18" charset="0"/>
                          </a:rPr>
                          <m:t>z</m:t>
                        </m:r>
                      </m:den>
                    </m:f>
                  </m:oMath>
                </a14:m>
                <a:endParaRPr lang="en-US" sz="3200" dirty="0">
                  <a:latin typeface="Cambria" panose="02040503050406030204" pitchFamily="18" charset="0"/>
                </a:endParaRPr>
              </a:p>
            </p:txBody>
          </p:sp>
        </mc:Choice>
        <mc:Fallback>
          <p:sp>
            <p:nvSpPr>
              <p:cNvPr id="1050" name="TextBox 1049">
                <a:extLst>
                  <a:ext uri="{FF2B5EF4-FFF2-40B4-BE49-F238E27FC236}">
                    <a16:creationId xmlns:a16="http://schemas.microsoft.com/office/drawing/2014/main" id="{A380392A-305A-5603-32A3-F4F354C9221B}"/>
                  </a:ext>
                </a:extLst>
              </p:cNvPr>
              <p:cNvSpPr txBox="1">
                <a:spLocks noRot="1" noChangeAspect="1" noMove="1" noResize="1" noEditPoints="1" noAdjustHandles="1" noChangeArrowheads="1" noChangeShapeType="1" noTextEdit="1"/>
              </p:cNvSpPr>
              <p:nvPr/>
            </p:nvSpPr>
            <p:spPr>
              <a:xfrm>
                <a:off x="345487" y="39149078"/>
                <a:ext cx="21112432" cy="2554545"/>
              </a:xfrm>
              <a:prstGeom prst="rect">
                <a:avLst/>
              </a:prstGeom>
              <a:blipFill>
                <a:blip r:embed="rId19"/>
                <a:stretch>
                  <a:fillRect l="-301" t="-2970" r="-722" b="-47525"/>
                </a:stretch>
              </a:blipFill>
            </p:spPr>
            <p:txBody>
              <a:bodyPr/>
              <a:lstStyle/>
              <a:p>
                <a:r>
                  <a:rPr lang="en-US">
                    <a:noFill/>
                  </a:rPr>
                  <a:t> </a:t>
                </a:r>
              </a:p>
            </p:txBody>
          </p:sp>
        </mc:Fallback>
      </mc:AlternateContent>
      <p:sp>
        <p:nvSpPr>
          <p:cNvPr id="7" name="Snip Same Side Corner Rectangle 6">
            <a:extLst>
              <a:ext uri="{FF2B5EF4-FFF2-40B4-BE49-F238E27FC236}">
                <a16:creationId xmlns:a16="http://schemas.microsoft.com/office/drawing/2014/main" id="{CB0842B0-D82D-C041-4195-0A30A61DEB5B}"/>
              </a:ext>
            </a:extLst>
          </p:cNvPr>
          <p:cNvSpPr/>
          <p:nvPr/>
        </p:nvSpPr>
        <p:spPr>
          <a:xfrm>
            <a:off x="345487" y="24028205"/>
            <a:ext cx="21112432" cy="109728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5400" dirty="0">
                <a:latin typeface="Cambria" panose="02040503050406030204" pitchFamily="18" charset="0"/>
                <a:cs typeface="Adelle Sans Devanagari" panose="02000503000000020004" pitchFamily="2" charset="-78"/>
              </a:rPr>
              <a:t>Integrating Fisheries and Oceanographic Data</a:t>
            </a:r>
          </a:p>
        </p:txBody>
      </p:sp>
      <p:sp>
        <p:nvSpPr>
          <p:cNvPr id="1058" name="TextBox 1057">
            <a:extLst>
              <a:ext uri="{FF2B5EF4-FFF2-40B4-BE49-F238E27FC236}">
                <a16:creationId xmlns:a16="http://schemas.microsoft.com/office/drawing/2014/main" id="{58ADC5F9-4298-58CC-2C64-D7B75BA5EE7A}"/>
              </a:ext>
            </a:extLst>
          </p:cNvPr>
          <p:cNvSpPr txBox="1"/>
          <p:nvPr/>
        </p:nvSpPr>
        <p:spPr>
          <a:xfrm>
            <a:off x="22024954" y="33544795"/>
            <a:ext cx="10450042" cy="6740307"/>
          </a:xfrm>
          <a:prstGeom prst="rect">
            <a:avLst/>
          </a:prstGeom>
          <a:solidFill>
            <a:srgbClr val="BEE9FF">
              <a:alpha val="50196"/>
            </a:srgbClr>
          </a:solidFill>
          <a:ln w="76200">
            <a:noFill/>
          </a:ln>
        </p:spPr>
        <p:txBody>
          <a:bodyPr wrap="square" rtlCol="0">
            <a:spAutoFit/>
          </a:bodyPr>
          <a:lstStyle/>
          <a:p>
            <a:pPr algn="ctr"/>
            <a:r>
              <a:rPr lang="en-US" sz="5400" dirty="0">
                <a:latin typeface="Cambria" panose="02040503050406030204" pitchFamily="18" charset="0"/>
                <a:cs typeface="Adelle Sans Devanagari" panose="02000503000000020004" pitchFamily="2" charset="-78"/>
              </a:rPr>
              <a:t>By integrating fisheries and oceanographic data, the findings of this research will define mechanistic links and baseline interactions between Mid-Atlantic Bight Cold Pool dynamics and the spatial ecology of local commercial and recreational fish populations. </a:t>
            </a:r>
            <a:endParaRPr lang="en-US" sz="4000" dirty="0">
              <a:latin typeface="Cambria" panose="02040503050406030204" pitchFamily="18" charset="0"/>
              <a:cs typeface="Adelle Sans Devanagari" panose="02000503000000020004" pitchFamily="2" charset="-78"/>
            </a:endParaRPr>
          </a:p>
        </p:txBody>
      </p:sp>
    </p:spTree>
    <p:extLst>
      <p:ext uri="{BB962C8B-B14F-4D97-AF65-F5344CB8AC3E}">
        <p14:creationId xmlns:p14="http://schemas.microsoft.com/office/powerpoint/2010/main" val="234674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CEB8037-C36A-D88D-129D-6CDAF8D0BA85}"/>
              </a:ext>
            </a:extLst>
          </p:cNvPr>
          <p:cNvGrpSpPr/>
          <p:nvPr/>
        </p:nvGrpSpPr>
        <p:grpSpPr>
          <a:xfrm>
            <a:off x="313959" y="0"/>
            <a:ext cx="9527909" cy="10002293"/>
            <a:chOff x="23244712" y="13861073"/>
            <a:chExt cx="9527909" cy="10002293"/>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061183C-228D-ED30-8AE0-538CF97C6706}"/>
                    </a:ext>
                  </a:extLst>
                </p:cNvPr>
                <p:cNvSpPr txBox="1"/>
                <p:nvPr/>
              </p:nvSpPr>
              <p:spPr>
                <a:xfrm>
                  <a:off x="28219759" y="19436155"/>
                  <a:ext cx="4396634" cy="3611694"/>
                </a:xfrm>
                <a:prstGeom prst="rect">
                  <a:avLst/>
                </a:prstGeom>
                <a:noFill/>
              </p:spPr>
              <p:txBody>
                <a:bodyPr wrap="square" rtlCol="0">
                  <a:spAutoFit/>
                </a:bodyPr>
                <a:lstStyle/>
                <a:p>
                  <a:r>
                    <a:rPr lang="en-US" sz="2700" dirty="0">
                      <a:latin typeface="Cambria" panose="02040503050406030204" pitchFamily="18" charset="0"/>
                      <a:cs typeface="Adelle Sans Devanagari" panose="02000503000000020004" pitchFamily="2" charset="-78"/>
                    </a:rPr>
                    <a:t>Number of summer flounder (</a:t>
                  </a:r>
                  <a:r>
                    <a:rPr lang="en-US" sz="2700" dirty="0">
                      <a:solidFill>
                        <a:srgbClr val="FF0000"/>
                      </a:solidFill>
                      <a:latin typeface="Cambria" panose="02040503050406030204" pitchFamily="18" charset="0"/>
                      <a:cs typeface="Adelle Sans Devanagari" panose="02000503000000020004" pitchFamily="2" charset="-78"/>
                    </a:rPr>
                    <a:t>a</a:t>
                  </a:r>
                  <a:r>
                    <a:rPr lang="en-US" sz="2700" dirty="0">
                      <a:latin typeface="Cambria" panose="02040503050406030204" pitchFamily="18" charset="0"/>
                      <a:cs typeface="Adelle Sans Devanagari" panose="02000503000000020004" pitchFamily="2" charset="-78"/>
                    </a:rPr>
                    <a:t>), striped bass (</a:t>
                  </a:r>
                  <a:r>
                    <a:rPr lang="en-US" sz="2700" dirty="0">
                      <a:solidFill>
                        <a:srgbClr val="FFC000"/>
                      </a:solidFill>
                      <a:latin typeface="Cambria" panose="02040503050406030204" pitchFamily="18" charset="0"/>
                      <a:cs typeface="Adelle Sans Devanagari" panose="02000503000000020004" pitchFamily="2" charset="-78"/>
                    </a:rPr>
                    <a:t>b</a:t>
                  </a:r>
                  <a:r>
                    <a:rPr lang="en-US" sz="2700" dirty="0">
                      <a:latin typeface="Cambria" panose="02040503050406030204" pitchFamily="18" charset="0"/>
                      <a:cs typeface="Adelle Sans Devanagari" panose="02000503000000020004" pitchFamily="2" charset="-78"/>
                    </a:rPr>
                    <a:t>), and spiny dogfish (</a:t>
                  </a:r>
                  <a:r>
                    <a:rPr lang="en-US" sz="2700" dirty="0">
                      <a:solidFill>
                        <a:srgbClr val="00B050"/>
                      </a:solidFill>
                      <a:latin typeface="Cambria" panose="02040503050406030204" pitchFamily="18" charset="0"/>
                      <a:cs typeface="Adelle Sans Devanagari" panose="02000503000000020004" pitchFamily="2" charset="-78"/>
                    </a:rPr>
                    <a:t>c</a:t>
                  </a:r>
                  <a:r>
                    <a:rPr lang="en-US" sz="2700" dirty="0">
                      <a:latin typeface="Cambria" panose="02040503050406030204" pitchFamily="18" charset="0"/>
                      <a:cs typeface="Adelle Sans Devanagari" panose="02000503000000020004" pitchFamily="2" charset="-78"/>
                    </a:rPr>
                    <a:t>) caught compared to the water column temperature gradient (</a:t>
                  </a:r>
                  <a14:m>
                    <m:oMath xmlns:m="http://schemas.openxmlformats.org/officeDocument/2006/math">
                      <m:r>
                        <m:rPr>
                          <m:sty m:val="p"/>
                        </m:rPr>
                        <a:rPr lang="el-GR" sz="2700" b="0" i="0">
                          <a:latin typeface="Cambria Math" panose="02040503050406030204" pitchFamily="18" charset="0"/>
                        </a:rPr>
                        <m:t>δ</m:t>
                      </m:r>
                      <m:r>
                        <m:rPr>
                          <m:sty m:val="p"/>
                        </m:rPr>
                        <a:rPr lang="en-US" sz="2700" b="0" i="0">
                          <a:latin typeface="Cambria Math" panose="02040503050406030204" pitchFamily="18" charset="0"/>
                        </a:rPr>
                        <m:t>T</m:t>
                      </m:r>
                      <m:r>
                        <a:rPr lang="en-US" sz="2700" b="0" i="0">
                          <a:latin typeface="Cambria Math" panose="02040503050406030204" pitchFamily="18" charset="0"/>
                        </a:rPr>
                        <m:t>/</m:t>
                      </m:r>
                      <m:r>
                        <m:rPr>
                          <m:sty m:val="p"/>
                        </m:rPr>
                        <a:rPr lang="el-GR" sz="2700" b="0" i="0">
                          <a:latin typeface="Cambria Math" panose="02040503050406030204" pitchFamily="18" charset="0"/>
                        </a:rPr>
                        <m:t>δ</m:t>
                      </m:r>
                      <m:r>
                        <m:rPr>
                          <m:sty m:val="p"/>
                        </m:rPr>
                        <a:rPr lang="en-US" sz="2700" b="0" i="0">
                          <a:latin typeface="Cambria Math" panose="02040503050406030204" pitchFamily="18" charset="0"/>
                        </a:rPr>
                        <m:t>z</m:t>
                      </m:r>
                    </m:oMath>
                  </a14:m>
                  <a:r>
                    <a:rPr lang="en-US" sz="2700" dirty="0">
                      <a:latin typeface="Cambria" panose="02040503050406030204" pitchFamily="18" charset="0"/>
                      <a:cs typeface="Adelle Sans Devanagari" panose="02000503000000020004" pitchFamily="2" charset="-78"/>
                    </a:rPr>
                    <a:t>). </a:t>
                  </a:r>
                </a:p>
                <a:p>
                  <a:r>
                    <a:rPr lang="en-US" sz="2700" dirty="0">
                      <a:latin typeface="Cambria" panose="02040503050406030204" pitchFamily="18" charset="0"/>
                      <a:cs typeface="Adelle Sans Devanagari" panose="02000503000000020004" pitchFamily="2" charset="-78"/>
                    </a:rPr>
                    <a:t>Black line indicates where </a:t>
                  </a:r>
                  <a14:m>
                    <m:oMath xmlns:m="http://schemas.openxmlformats.org/officeDocument/2006/math">
                      <m:f>
                        <m:fPr>
                          <m:ctrlPr>
                            <a:rPr lang="en-US" sz="2700" i="1">
                              <a:latin typeface="Cambria Math" panose="02040503050406030204" pitchFamily="18" charset="0"/>
                            </a:rPr>
                          </m:ctrlPr>
                        </m:fPr>
                        <m:num>
                          <m:r>
                            <m:rPr>
                              <m:sty m:val="p"/>
                            </m:rPr>
                            <a:rPr lang="el-GR" sz="2700" b="0" i="0">
                              <a:latin typeface="Cambria Math" panose="02040503050406030204" pitchFamily="18" charset="0"/>
                            </a:rPr>
                            <m:t>δ</m:t>
                          </m:r>
                          <m:r>
                            <m:rPr>
                              <m:sty m:val="p"/>
                            </m:rPr>
                            <a:rPr lang="en-US" sz="2700" b="0" i="0">
                              <a:latin typeface="Cambria Math" panose="02040503050406030204" pitchFamily="18" charset="0"/>
                            </a:rPr>
                            <m:t>T</m:t>
                          </m:r>
                        </m:num>
                        <m:den>
                          <m:r>
                            <m:rPr>
                              <m:sty m:val="p"/>
                            </m:rPr>
                            <a:rPr lang="el-GR" sz="2700" b="0" i="0">
                              <a:latin typeface="Cambria Math" panose="02040503050406030204" pitchFamily="18" charset="0"/>
                            </a:rPr>
                            <m:t>δ</m:t>
                          </m:r>
                          <m:r>
                            <m:rPr>
                              <m:sty m:val="p"/>
                            </m:rPr>
                            <a:rPr lang="en-US" sz="2700" b="0" i="0">
                              <a:latin typeface="Cambria Math" panose="02040503050406030204" pitchFamily="18" charset="0"/>
                            </a:rPr>
                            <m:t>z</m:t>
                          </m:r>
                        </m:den>
                      </m:f>
                      <m:r>
                        <a:rPr lang="en-US" sz="2700" b="0" i="0">
                          <a:latin typeface="Cambria Math" panose="02040503050406030204" pitchFamily="18" charset="0"/>
                        </a:rPr>
                        <m:t>=</m:t>
                      </m:r>
                      <m:r>
                        <a:rPr lang="en-US" sz="2700" b="0" i="0">
                          <a:latin typeface="Cambria Math" panose="02040503050406030204" pitchFamily="18" charset="0"/>
                          <a:ea typeface="Cambria Math" panose="02040503050406030204" pitchFamily="18" charset="0"/>
                        </a:rPr>
                        <m:t>0.2℃/</m:t>
                      </m:r>
                      <m:r>
                        <m:rPr>
                          <m:sty m:val="p"/>
                        </m:rPr>
                        <a:rPr lang="en-US" sz="2700" b="0" i="0">
                          <a:latin typeface="Cambria Math" panose="02040503050406030204" pitchFamily="18" charset="0"/>
                          <a:ea typeface="Cambria Math" panose="02040503050406030204" pitchFamily="18" charset="0"/>
                        </a:rPr>
                        <m:t>m</m:t>
                      </m:r>
                    </m:oMath>
                  </a14:m>
                  <a:r>
                    <a:rPr lang="en-US" sz="2700" dirty="0">
                      <a:latin typeface="Cambria" panose="02040503050406030204" pitchFamily="18" charset="0"/>
                      <a:cs typeface="Adelle Sans Devanagari" panose="02000503000000020004" pitchFamily="2" charset="-78"/>
                    </a:rPr>
                    <a:t>.</a:t>
                  </a:r>
                </a:p>
              </p:txBody>
            </p:sp>
          </mc:Choice>
          <mc:Fallback xmlns="">
            <p:sp>
              <p:nvSpPr>
                <p:cNvPr id="1086" name="TextBox 1085">
                  <a:extLst>
                    <a:ext uri="{FF2B5EF4-FFF2-40B4-BE49-F238E27FC236}">
                      <a16:creationId xmlns:a16="http://schemas.microsoft.com/office/drawing/2014/main" id="{C3669CAA-2831-F70B-10DD-2C81C8E81D39}"/>
                    </a:ext>
                  </a:extLst>
                </p:cNvPr>
                <p:cNvSpPr txBox="1">
                  <a:spLocks noRot="1" noChangeAspect="1" noMove="1" noResize="1" noEditPoints="1" noAdjustHandles="1" noChangeArrowheads="1" noChangeShapeType="1" noTextEdit="1"/>
                </p:cNvSpPr>
                <p:nvPr/>
              </p:nvSpPr>
              <p:spPr>
                <a:xfrm>
                  <a:off x="28219759" y="19436155"/>
                  <a:ext cx="4396634" cy="3611694"/>
                </a:xfrm>
                <a:prstGeom prst="rect">
                  <a:avLst/>
                </a:prstGeom>
                <a:blipFill>
                  <a:blip r:embed="rId18"/>
                  <a:stretch>
                    <a:fillRect l="-2594" t="-1754" r="-2882" b="-2456"/>
                  </a:stretch>
                </a:blipFill>
              </p:spPr>
              <p:txBody>
                <a:bodyPr/>
                <a:lstStyle/>
                <a:p>
                  <a:r>
                    <a:rPr lang="en-US">
                      <a:noFill/>
                    </a:rPr>
                    <a:t> </a:t>
                  </a:r>
                </a:p>
              </p:txBody>
            </p:sp>
          </mc:Fallback>
        </mc:AlternateContent>
        <p:pic>
          <p:nvPicPr>
            <p:cNvPr id="15" name="Picture 14" descr="A graph of a number of data&#10;&#10;Description automatically generated">
              <a:extLst>
                <a:ext uri="{FF2B5EF4-FFF2-40B4-BE49-F238E27FC236}">
                  <a16:creationId xmlns:a16="http://schemas.microsoft.com/office/drawing/2014/main" id="{D38843E3-CA30-8758-D44E-B6D28FAC3D00}"/>
                </a:ext>
              </a:extLst>
            </p:cNvPr>
            <p:cNvPicPr>
              <a:picLocks noChangeAspect="1"/>
            </p:cNvPicPr>
            <p:nvPr/>
          </p:nvPicPr>
          <p:blipFill>
            <a:blip r:embed="rId19"/>
            <a:stretch>
              <a:fillRect/>
            </a:stretch>
          </p:blipFill>
          <p:spPr>
            <a:xfrm>
              <a:off x="28008666" y="14083186"/>
              <a:ext cx="4763955" cy="4936231"/>
            </a:xfrm>
            <a:prstGeom prst="rect">
              <a:avLst/>
            </a:prstGeom>
          </p:spPr>
        </p:pic>
        <p:pic>
          <p:nvPicPr>
            <p:cNvPr id="16" name="Picture 15" descr="A green graph with numbers&#10;&#10;Description automatically generated">
              <a:extLst>
                <a:ext uri="{FF2B5EF4-FFF2-40B4-BE49-F238E27FC236}">
                  <a16:creationId xmlns:a16="http://schemas.microsoft.com/office/drawing/2014/main" id="{7D52835E-9DF2-DE22-1581-9FD968FE27CB}"/>
                </a:ext>
              </a:extLst>
            </p:cNvPr>
            <p:cNvPicPr>
              <a:picLocks noChangeAspect="1"/>
            </p:cNvPicPr>
            <p:nvPr/>
          </p:nvPicPr>
          <p:blipFill>
            <a:blip r:embed="rId20"/>
            <a:stretch>
              <a:fillRect/>
            </a:stretch>
          </p:blipFill>
          <p:spPr>
            <a:xfrm>
              <a:off x="23244712" y="19013119"/>
              <a:ext cx="4763955" cy="4850247"/>
            </a:xfrm>
            <a:prstGeom prst="rect">
              <a:avLst/>
            </a:prstGeom>
          </p:spPr>
        </p:pic>
        <p:pic>
          <p:nvPicPr>
            <p:cNvPr id="17" name="Picture 16" descr="A red graph with numbers&#10;&#10;Description automatically generated">
              <a:extLst>
                <a:ext uri="{FF2B5EF4-FFF2-40B4-BE49-F238E27FC236}">
                  <a16:creationId xmlns:a16="http://schemas.microsoft.com/office/drawing/2014/main" id="{69E242A6-C3A6-1CD2-66CF-B534B8D3EDE5}"/>
                </a:ext>
              </a:extLst>
            </p:cNvPr>
            <p:cNvPicPr>
              <a:picLocks noChangeAspect="1"/>
            </p:cNvPicPr>
            <p:nvPr/>
          </p:nvPicPr>
          <p:blipFill>
            <a:blip r:embed="rId21"/>
            <a:stretch>
              <a:fillRect/>
            </a:stretch>
          </p:blipFill>
          <p:spPr>
            <a:xfrm>
              <a:off x="23244712" y="14083186"/>
              <a:ext cx="4763955" cy="4936231"/>
            </a:xfrm>
            <a:prstGeom prst="rect">
              <a:avLst/>
            </a:prstGeom>
          </p:spPr>
        </p:pic>
        <p:pic>
          <p:nvPicPr>
            <p:cNvPr id="18" name="Picture 4" descr="Side-profile illustration of a shiny striped bass fish with black stripes running along its body. Credit: NOAA Fisheries/Jack Hornady">
              <a:extLst>
                <a:ext uri="{FF2B5EF4-FFF2-40B4-BE49-F238E27FC236}">
                  <a16:creationId xmlns:a16="http://schemas.microsoft.com/office/drawing/2014/main" id="{564207A9-CE02-769A-1E9A-2BCC9346D22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480075" y="13861073"/>
              <a:ext cx="1250090" cy="11226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ide-profile illustration of a gray spiny dogfish shark wtih white spots and white underside. Credit: NOAA Fisheries/Jack Hornady">
              <a:extLst>
                <a:ext uri="{FF2B5EF4-FFF2-40B4-BE49-F238E27FC236}">
                  <a16:creationId xmlns:a16="http://schemas.microsoft.com/office/drawing/2014/main" id="{2FB77FF2-B108-51F1-EF84-22E2B249B412}"/>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25551" b="27816"/>
            <a:stretch/>
          </p:blipFill>
          <p:spPr bwMode="auto">
            <a:xfrm>
              <a:off x="26417293" y="18971809"/>
              <a:ext cx="1614266" cy="7138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eft-eyed summer flounder flatfish illustration with dark brown body, dark spots, and lighter, tan-colored fins. Credit: NOAA Fisheries/Jack Hornady">
              <a:extLst>
                <a:ext uri="{FF2B5EF4-FFF2-40B4-BE49-F238E27FC236}">
                  <a16:creationId xmlns:a16="http://schemas.microsoft.com/office/drawing/2014/main" id="{8A7AF5F8-6C06-60DC-E2DD-221FE79CFDC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811903" y="13983286"/>
              <a:ext cx="1242548" cy="104792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A8F7EAA-89A5-C556-C509-C3355DC38788}"/>
                </a:ext>
              </a:extLst>
            </p:cNvPr>
            <p:cNvSpPr txBox="1"/>
            <p:nvPr/>
          </p:nvSpPr>
          <p:spPr>
            <a:xfrm>
              <a:off x="23730179" y="14092157"/>
              <a:ext cx="301686" cy="380873"/>
            </a:xfrm>
            <a:prstGeom prst="rect">
              <a:avLst/>
            </a:prstGeom>
            <a:noFill/>
          </p:spPr>
          <p:txBody>
            <a:bodyPr wrap="none" rtlCol="0">
              <a:spAutoFit/>
            </a:bodyPr>
            <a:lstStyle/>
            <a:p>
              <a:r>
                <a:rPr lang="en-US" sz="1875" dirty="0">
                  <a:latin typeface="Cambria" panose="02040503050406030204" pitchFamily="18" charset="0"/>
                  <a:cs typeface="Adelle Sans Devanagari" panose="02000503000000020004" pitchFamily="2" charset="-78"/>
                </a:rPr>
                <a:t>a</a:t>
              </a:r>
            </a:p>
          </p:txBody>
        </p:sp>
        <p:sp>
          <p:nvSpPr>
            <p:cNvPr id="22" name="TextBox 21">
              <a:extLst>
                <a:ext uri="{FF2B5EF4-FFF2-40B4-BE49-F238E27FC236}">
                  <a16:creationId xmlns:a16="http://schemas.microsoft.com/office/drawing/2014/main" id="{8E00BA95-4B90-07D2-EF9C-E50FD37C6421}"/>
                </a:ext>
              </a:extLst>
            </p:cNvPr>
            <p:cNvSpPr txBox="1"/>
            <p:nvPr/>
          </p:nvSpPr>
          <p:spPr>
            <a:xfrm>
              <a:off x="28486263" y="14112159"/>
              <a:ext cx="324128" cy="380873"/>
            </a:xfrm>
            <a:prstGeom prst="rect">
              <a:avLst/>
            </a:prstGeom>
            <a:noFill/>
          </p:spPr>
          <p:txBody>
            <a:bodyPr wrap="none" rtlCol="0">
              <a:spAutoFit/>
            </a:bodyPr>
            <a:lstStyle/>
            <a:p>
              <a:r>
                <a:rPr lang="en-US" sz="1875" dirty="0">
                  <a:latin typeface="Cambria" panose="02040503050406030204" pitchFamily="18" charset="0"/>
                  <a:cs typeface="Adelle Sans Devanagari" panose="02000503000000020004" pitchFamily="2" charset="-78"/>
                </a:rPr>
                <a:t>b</a:t>
              </a:r>
            </a:p>
          </p:txBody>
        </p:sp>
        <p:sp>
          <p:nvSpPr>
            <p:cNvPr id="23" name="TextBox 22">
              <a:extLst>
                <a:ext uri="{FF2B5EF4-FFF2-40B4-BE49-F238E27FC236}">
                  <a16:creationId xmlns:a16="http://schemas.microsoft.com/office/drawing/2014/main" id="{EC705294-DB7D-C7E3-1838-7B5FEB94E377}"/>
                </a:ext>
              </a:extLst>
            </p:cNvPr>
            <p:cNvSpPr txBox="1"/>
            <p:nvPr/>
          </p:nvSpPr>
          <p:spPr>
            <a:xfrm>
              <a:off x="23804097" y="19028896"/>
              <a:ext cx="290464" cy="380873"/>
            </a:xfrm>
            <a:prstGeom prst="rect">
              <a:avLst/>
            </a:prstGeom>
            <a:noFill/>
          </p:spPr>
          <p:txBody>
            <a:bodyPr wrap="none" rtlCol="0">
              <a:spAutoFit/>
            </a:bodyPr>
            <a:lstStyle/>
            <a:p>
              <a:r>
                <a:rPr lang="en-US" sz="1875" dirty="0">
                  <a:latin typeface="Cambria" panose="02040503050406030204" pitchFamily="18" charset="0"/>
                  <a:cs typeface="Adelle Sans Devanagari" panose="02000503000000020004" pitchFamily="2" charset="-78"/>
                </a:rPr>
                <a:t>c</a:t>
              </a:r>
            </a:p>
          </p:txBody>
        </p:sp>
        <p:cxnSp>
          <p:nvCxnSpPr>
            <p:cNvPr id="24" name="Straight Connector 23">
              <a:extLst>
                <a:ext uri="{FF2B5EF4-FFF2-40B4-BE49-F238E27FC236}">
                  <a16:creationId xmlns:a16="http://schemas.microsoft.com/office/drawing/2014/main" id="{BAD9BF86-F88E-3F13-61C8-366A3B1F1522}"/>
                </a:ext>
              </a:extLst>
            </p:cNvPr>
            <p:cNvCxnSpPr>
              <a:cxnSpLocks/>
            </p:cNvCxnSpPr>
            <p:nvPr/>
          </p:nvCxnSpPr>
          <p:spPr>
            <a:xfrm flipV="1">
              <a:off x="25836348" y="14112158"/>
              <a:ext cx="0" cy="4548821"/>
            </a:xfrm>
            <a:prstGeom prst="line">
              <a:avLst/>
            </a:prstGeom>
            <a:ln w="7620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4AA4F76A-20F9-7863-1C4A-AE10C6EE5EC9}"/>
                </a:ext>
              </a:extLst>
            </p:cNvPr>
            <p:cNvCxnSpPr>
              <a:cxnSpLocks/>
            </p:cNvCxnSpPr>
            <p:nvPr/>
          </p:nvCxnSpPr>
          <p:spPr>
            <a:xfrm flipV="1">
              <a:off x="30260408" y="14112158"/>
              <a:ext cx="0" cy="4548821"/>
            </a:xfrm>
            <a:prstGeom prst="line">
              <a:avLst/>
            </a:prstGeom>
            <a:ln w="7620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02EDB4AC-9BDF-DFEC-639F-C45530DD882C}"/>
                </a:ext>
              </a:extLst>
            </p:cNvPr>
            <p:cNvCxnSpPr>
              <a:cxnSpLocks/>
            </p:cNvCxnSpPr>
            <p:nvPr/>
          </p:nvCxnSpPr>
          <p:spPr>
            <a:xfrm flipV="1">
              <a:off x="25774721" y="19028897"/>
              <a:ext cx="0" cy="4491733"/>
            </a:xfrm>
            <a:prstGeom prst="line">
              <a:avLst/>
            </a:prstGeom>
            <a:ln w="76200"/>
          </p:spPr>
          <p:style>
            <a:lnRef idx="3">
              <a:schemeClr val="dk1"/>
            </a:lnRef>
            <a:fillRef idx="0">
              <a:schemeClr val="dk1"/>
            </a:fillRef>
            <a:effectRef idx="2">
              <a:schemeClr val="dk1"/>
            </a:effectRef>
            <a:fontRef idx="minor">
              <a:schemeClr val="tx1"/>
            </a:fontRef>
          </p:style>
        </p:cxnSp>
      </p:grpSp>
      <p:grpSp>
        <p:nvGrpSpPr>
          <p:cNvPr id="61" name="Group 60">
            <a:extLst>
              <a:ext uri="{FF2B5EF4-FFF2-40B4-BE49-F238E27FC236}">
                <a16:creationId xmlns:a16="http://schemas.microsoft.com/office/drawing/2014/main" id="{AABD3A23-A4E1-2048-F31E-8E90784A1E50}"/>
              </a:ext>
            </a:extLst>
          </p:cNvPr>
          <p:cNvGrpSpPr/>
          <p:nvPr/>
        </p:nvGrpSpPr>
        <p:grpSpPr>
          <a:xfrm>
            <a:off x="12580163" y="333977"/>
            <a:ext cx="20116800" cy="11487302"/>
            <a:chOff x="1516256" y="11162565"/>
            <a:chExt cx="20116800" cy="11487302"/>
          </a:xfrm>
        </p:grpSpPr>
        <p:sp>
          <p:nvSpPr>
            <p:cNvPr id="2" name="Snip Same Side Corner Rectangle 1">
              <a:extLst>
                <a:ext uri="{FF2B5EF4-FFF2-40B4-BE49-F238E27FC236}">
                  <a16:creationId xmlns:a16="http://schemas.microsoft.com/office/drawing/2014/main" id="{544FD538-12AF-6C9A-A19E-CD78BEEE4A79}"/>
                </a:ext>
              </a:extLst>
            </p:cNvPr>
            <p:cNvSpPr/>
            <p:nvPr/>
          </p:nvSpPr>
          <p:spPr>
            <a:xfrm>
              <a:off x="1699136" y="11162565"/>
              <a:ext cx="19751040" cy="109728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ambria" panose="02040503050406030204" pitchFamily="18" charset="0"/>
                  <a:cs typeface="Adelle Sans Devanagari" panose="02000503000000020004" pitchFamily="2" charset="-78"/>
                </a:rPr>
                <a:t>Survey Overlap with Cold Pool Stratification</a:t>
              </a:r>
            </a:p>
          </p:txBody>
        </p:sp>
        <p:grpSp>
          <p:nvGrpSpPr>
            <p:cNvPr id="51" name="Group 50">
              <a:extLst>
                <a:ext uri="{FF2B5EF4-FFF2-40B4-BE49-F238E27FC236}">
                  <a16:creationId xmlns:a16="http://schemas.microsoft.com/office/drawing/2014/main" id="{683E584B-4B8B-D4BD-01CA-E77EDB948FD9}"/>
                </a:ext>
              </a:extLst>
            </p:cNvPr>
            <p:cNvGrpSpPr/>
            <p:nvPr/>
          </p:nvGrpSpPr>
          <p:grpSpPr>
            <a:xfrm>
              <a:off x="1516256" y="12397180"/>
              <a:ext cx="20116800" cy="10252687"/>
              <a:chOff x="12581083" y="11807889"/>
              <a:chExt cx="20116800" cy="10252687"/>
            </a:xfrm>
          </p:grpSpPr>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47F47972-1E62-211B-5C46-F47B6CE4B9DF}"/>
                      </a:ext>
                    </a:extLst>
                  </p:cNvPr>
                  <p:cNvSpPr txBox="1"/>
                  <p:nvPr/>
                </p:nvSpPr>
                <p:spPr>
                  <a:xfrm>
                    <a:off x="16510920" y="11807889"/>
                    <a:ext cx="12257126" cy="10527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600" b="0" i="0">
                              <a:latin typeface="Cambria Math" panose="02040503050406030204" pitchFamily="18" charset="0"/>
                            </a:rPr>
                            <m:t>Cold</m:t>
                          </m:r>
                          <m:r>
                            <a:rPr lang="en-US" sz="3600" b="0" i="0">
                              <a:latin typeface="Cambria Math" panose="02040503050406030204" pitchFamily="18" charset="0"/>
                            </a:rPr>
                            <m:t> </m:t>
                          </m:r>
                          <m:r>
                            <m:rPr>
                              <m:sty m:val="p"/>
                            </m:rPr>
                            <a:rPr lang="en-US" sz="3600" b="0" i="0">
                              <a:latin typeface="Cambria Math" panose="02040503050406030204" pitchFamily="18" charset="0"/>
                            </a:rPr>
                            <m:t>Pool</m:t>
                          </m:r>
                          <m:r>
                            <a:rPr lang="en-US" sz="3600" b="0" i="0">
                              <a:latin typeface="Cambria Math" panose="02040503050406030204" pitchFamily="18" charset="0"/>
                            </a:rPr>
                            <m:t> </m:t>
                          </m:r>
                          <m:r>
                            <m:rPr>
                              <m:sty m:val="p"/>
                            </m:rPr>
                            <a:rPr lang="en-US" sz="3600" b="0" i="0">
                              <a:latin typeface="Cambria Math" panose="02040503050406030204" pitchFamily="18" charset="0"/>
                            </a:rPr>
                            <m:t>Presence</m:t>
                          </m:r>
                          <m:r>
                            <a:rPr lang="en-US" sz="3600" b="0" i="0">
                              <a:latin typeface="Cambria Math" panose="02040503050406030204" pitchFamily="18" charset="0"/>
                            </a:rPr>
                            <m:t> </m:t>
                          </m:r>
                          <m:r>
                            <m:rPr>
                              <m:sty m:val="p"/>
                            </m:rPr>
                            <a:rPr lang="en-US" sz="3600" b="0" i="0">
                              <a:latin typeface="Cambria Math" panose="02040503050406030204" pitchFamily="18" charset="0"/>
                            </a:rPr>
                            <m:t>Criteria</m:t>
                          </m:r>
                          <m:r>
                            <a:rPr lang="en-US" sz="3600" b="0" i="0">
                              <a:latin typeface="Cambria Math" panose="02040503050406030204" pitchFamily="18" charset="0"/>
                            </a:rPr>
                            <m:t>[2]:  </m:t>
                          </m:r>
                          <m:f>
                            <m:fPr>
                              <m:ctrlPr>
                                <a:rPr lang="en-US" sz="3600" i="1">
                                  <a:latin typeface="Cambria Math" panose="02040503050406030204" pitchFamily="18" charset="0"/>
                                </a:rPr>
                              </m:ctrlPr>
                            </m:fPr>
                            <m:num>
                              <m:r>
                                <m:rPr>
                                  <m:sty m:val="p"/>
                                </m:rPr>
                                <a:rPr lang="el-GR" sz="3600" b="0" i="0">
                                  <a:latin typeface="Cambria Math" panose="02040503050406030204" pitchFamily="18" charset="0"/>
                                </a:rPr>
                                <m:t>δ</m:t>
                              </m:r>
                              <m:r>
                                <m:rPr>
                                  <m:sty m:val="p"/>
                                </m:rPr>
                                <a:rPr lang="en-US" sz="3600" b="0" i="0">
                                  <a:latin typeface="Cambria Math" panose="02040503050406030204" pitchFamily="18" charset="0"/>
                                </a:rPr>
                                <m:t>T</m:t>
                              </m:r>
                            </m:num>
                            <m:den>
                              <m:r>
                                <m:rPr>
                                  <m:sty m:val="p"/>
                                </m:rPr>
                                <a:rPr lang="el-GR" sz="3600" b="0" i="0">
                                  <a:latin typeface="Cambria Math" panose="02040503050406030204" pitchFamily="18" charset="0"/>
                                </a:rPr>
                                <m:t>δ</m:t>
                              </m:r>
                              <m:r>
                                <m:rPr>
                                  <m:sty m:val="p"/>
                                </m:rPr>
                                <a:rPr lang="en-US" sz="3600" b="0" i="0">
                                  <a:latin typeface="Cambria Math" panose="02040503050406030204" pitchFamily="18" charset="0"/>
                                </a:rPr>
                                <m:t>z</m:t>
                              </m:r>
                            </m:den>
                          </m:f>
                          <m:r>
                            <a:rPr lang="en-US" sz="3600" b="0" i="0">
                              <a:latin typeface="Cambria Math" panose="02040503050406030204" pitchFamily="18" charset="0"/>
                              <a:ea typeface="Cambria Math" panose="02040503050406030204" pitchFamily="18" charset="0"/>
                            </a:rPr>
                            <m:t>≥0.2℃/</m:t>
                          </m:r>
                          <m:r>
                            <m:rPr>
                              <m:sty m:val="p"/>
                            </m:rPr>
                            <a:rPr lang="en-US" sz="3600" b="0" i="0">
                              <a:latin typeface="Cambria Math" panose="02040503050406030204" pitchFamily="18" charset="0"/>
                              <a:ea typeface="Cambria Math" panose="02040503050406030204" pitchFamily="18" charset="0"/>
                            </a:rPr>
                            <m:t>m</m:t>
                          </m:r>
                          <m:r>
                            <a:rPr lang="en-US" sz="3600" b="0" i="0">
                              <a:latin typeface="Cambria Math" panose="02040503050406030204" pitchFamily="18" charset="0"/>
                              <a:ea typeface="Cambria Math" panose="02040503050406030204" pitchFamily="18" charset="0"/>
                            </a:rPr>
                            <m:t>  &amp;  </m:t>
                          </m:r>
                          <m:r>
                            <m:rPr>
                              <m:sty m:val="p"/>
                            </m:rPr>
                            <a:rPr lang="en-US" sz="3600" b="0" i="0">
                              <a:latin typeface="Cambria Math" panose="02040503050406030204" pitchFamily="18" charset="0"/>
                              <a:ea typeface="Cambria Math" panose="02040503050406030204" pitchFamily="18" charset="0"/>
                            </a:rPr>
                            <m:t>T</m:t>
                          </m:r>
                          <m:r>
                            <a:rPr lang="en-US" sz="3600" b="0" i="0">
                              <a:latin typeface="Cambria Math" panose="02040503050406030204" pitchFamily="18" charset="0"/>
                              <a:ea typeface="Cambria Math" panose="02040503050406030204" pitchFamily="18" charset="0"/>
                            </a:rPr>
                            <m:t>≤10℃</m:t>
                          </m:r>
                        </m:oMath>
                      </m:oMathPara>
                    </a14:m>
                    <a:endParaRPr lang="en-US" sz="2400" dirty="0">
                      <a:latin typeface="Cambria" panose="02040503050406030204" pitchFamily="18" charset="0"/>
                    </a:endParaRPr>
                  </a:p>
                </p:txBody>
              </p:sp>
            </mc:Choice>
            <mc:Fallback>
              <p:sp>
                <p:nvSpPr>
                  <p:cNvPr id="52" name="TextBox 51">
                    <a:extLst>
                      <a:ext uri="{FF2B5EF4-FFF2-40B4-BE49-F238E27FC236}">
                        <a16:creationId xmlns:a16="http://schemas.microsoft.com/office/drawing/2014/main" id="{47F47972-1E62-211B-5C46-F47B6CE4B9DF}"/>
                      </a:ext>
                    </a:extLst>
                  </p:cNvPr>
                  <p:cNvSpPr txBox="1">
                    <a:spLocks noRot="1" noChangeAspect="1" noMove="1" noResize="1" noEditPoints="1" noAdjustHandles="1" noChangeArrowheads="1" noChangeShapeType="1" noTextEdit="1"/>
                  </p:cNvSpPr>
                  <p:nvPr/>
                </p:nvSpPr>
                <p:spPr>
                  <a:xfrm>
                    <a:off x="16510920" y="11807889"/>
                    <a:ext cx="12257126" cy="1052724"/>
                  </a:xfrm>
                  <a:prstGeom prst="rect">
                    <a:avLst/>
                  </a:prstGeom>
                  <a:blipFill>
                    <a:blip r:embed="rId25"/>
                    <a:stretch>
                      <a:fillRect t="-1190" b="-14286"/>
                    </a:stretch>
                  </a:blipFill>
                </p:spPr>
                <p:txBody>
                  <a:bodyPr/>
                  <a:lstStyle/>
                  <a:p>
                    <a:r>
                      <a:rPr lang="en-US">
                        <a:noFill/>
                      </a:rPr>
                      <a:t> </a:t>
                    </a:r>
                  </a:p>
                </p:txBody>
              </p:sp>
            </mc:Fallback>
          </mc:AlternateContent>
          <p:grpSp>
            <p:nvGrpSpPr>
              <p:cNvPr id="53" name="Group 52">
                <a:extLst>
                  <a:ext uri="{FF2B5EF4-FFF2-40B4-BE49-F238E27FC236}">
                    <a16:creationId xmlns:a16="http://schemas.microsoft.com/office/drawing/2014/main" id="{FB472389-F170-4D36-3022-53529515A04F}"/>
                  </a:ext>
                </a:extLst>
              </p:cNvPr>
              <p:cNvGrpSpPr/>
              <p:nvPr/>
            </p:nvGrpSpPr>
            <p:grpSpPr>
              <a:xfrm>
                <a:off x="12581083" y="12879858"/>
                <a:ext cx="20116800" cy="9180718"/>
                <a:chOff x="1504995" y="12315657"/>
                <a:chExt cx="20116800" cy="9180718"/>
              </a:xfrm>
            </p:grpSpPr>
            <p:pic>
              <p:nvPicPr>
                <p:cNvPr id="54" name="Picture 53" descr="A map of the united states&#10;&#10;Description automatically generated">
                  <a:extLst>
                    <a:ext uri="{FF2B5EF4-FFF2-40B4-BE49-F238E27FC236}">
                      <a16:creationId xmlns:a16="http://schemas.microsoft.com/office/drawing/2014/main" id="{36DBAD27-963C-DCC4-2B70-9F6B2159755F}"/>
                    </a:ext>
                  </a:extLst>
                </p:cNvPr>
                <p:cNvPicPr>
                  <a:picLocks noChangeAspect="1"/>
                </p:cNvPicPr>
                <p:nvPr/>
              </p:nvPicPr>
              <p:blipFill>
                <a:blip r:embed="rId26"/>
                <a:stretch>
                  <a:fillRect/>
                </a:stretch>
              </p:blipFill>
              <p:spPr>
                <a:xfrm>
                  <a:off x="1824392" y="12315657"/>
                  <a:ext cx="6400800" cy="8065012"/>
                </a:xfrm>
                <a:prstGeom prst="rect">
                  <a:avLst/>
                </a:prstGeom>
              </p:spPr>
            </p:pic>
            <p:pic>
              <p:nvPicPr>
                <p:cNvPr id="55" name="Picture 54" descr="A map of the united states&#10;&#10;Description automatically generated">
                  <a:extLst>
                    <a:ext uri="{FF2B5EF4-FFF2-40B4-BE49-F238E27FC236}">
                      <a16:creationId xmlns:a16="http://schemas.microsoft.com/office/drawing/2014/main" id="{B0146083-2FBD-41AA-FDB9-99DD9339FC64}"/>
                    </a:ext>
                  </a:extLst>
                </p:cNvPr>
                <p:cNvPicPr>
                  <a:picLocks noChangeAspect="1"/>
                </p:cNvPicPr>
                <p:nvPr/>
              </p:nvPicPr>
              <p:blipFill>
                <a:blip r:embed="rId27"/>
                <a:stretch>
                  <a:fillRect/>
                </a:stretch>
              </p:blipFill>
              <p:spPr>
                <a:xfrm>
                  <a:off x="15083192" y="12315657"/>
                  <a:ext cx="6400800" cy="8065012"/>
                </a:xfrm>
                <a:prstGeom prst="rect">
                  <a:avLst/>
                </a:prstGeom>
              </p:spPr>
            </p:pic>
            <p:pic>
              <p:nvPicPr>
                <p:cNvPr id="56" name="Picture 55" descr="A map of the united states&#10;&#10;Description automatically generated">
                  <a:extLst>
                    <a:ext uri="{FF2B5EF4-FFF2-40B4-BE49-F238E27FC236}">
                      <a16:creationId xmlns:a16="http://schemas.microsoft.com/office/drawing/2014/main" id="{3E16D93D-137C-CC82-93B1-FFD2BB2DEC43}"/>
                    </a:ext>
                  </a:extLst>
                </p:cNvPr>
                <p:cNvPicPr>
                  <a:picLocks noChangeAspect="1"/>
                </p:cNvPicPr>
                <p:nvPr/>
              </p:nvPicPr>
              <p:blipFill>
                <a:blip r:embed="rId28"/>
                <a:stretch>
                  <a:fillRect/>
                </a:stretch>
              </p:blipFill>
              <p:spPr>
                <a:xfrm>
                  <a:off x="8453792" y="12315657"/>
                  <a:ext cx="6400800" cy="8065012"/>
                </a:xfrm>
                <a:prstGeom prst="rect">
                  <a:avLst/>
                </a:prstGeom>
              </p:spPr>
            </p:pic>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FAD3120A-64E3-43AB-1C24-EBEF34B55C8D}"/>
                        </a:ext>
                      </a:extLst>
                    </p:cNvPr>
                    <p:cNvSpPr txBox="1"/>
                    <p:nvPr/>
                  </p:nvSpPr>
                  <p:spPr>
                    <a:xfrm>
                      <a:off x="1504995" y="20419157"/>
                      <a:ext cx="20116800" cy="1077218"/>
                    </a:xfrm>
                    <a:prstGeom prst="rect">
                      <a:avLst/>
                    </a:prstGeom>
                    <a:noFill/>
                  </p:spPr>
                  <p:txBody>
                    <a:bodyPr wrap="square" rtlCol="0">
                      <a:spAutoFit/>
                    </a:bodyPr>
                    <a:lstStyle/>
                    <a:p>
                      <a:pPr algn="ctr"/>
                      <a:r>
                        <a:rPr lang="en-US" sz="3200" u="sng" dirty="0">
                          <a:latin typeface="Cambria" panose="02040503050406030204" pitchFamily="18" charset="0"/>
                          <a:cs typeface="Adelle Sans Devanagari" panose="02000503000000020004" pitchFamily="2" charset="-78"/>
                        </a:rPr>
                        <a:t>Figure 2:</a:t>
                      </a:r>
                      <a:r>
                        <a:rPr lang="en-US" sz="3200" dirty="0">
                          <a:latin typeface="Cambria" panose="02040503050406030204" pitchFamily="18" charset="0"/>
                          <a:cs typeface="Adelle Sans Devanagari" panose="02000503000000020004" pitchFamily="2" charset="-78"/>
                        </a:rPr>
                        <a:t> Survey start locations in April, June, and August between 1990-2019 that meet Cold Pool stratification and temperature criteria. The color of the points indicate the strength of</a:t>
                      </a:r>
                      <a14:m>
                        <m:oMath xmlns:m="http://schemas.openxmlformats.org/officeDocument/2006/math">
                          <m:r>
                            <a:rPr lang="en-US" sz="3200" b="0" i="0">
                              <a:latin typeface="Cambria Math" panose="02040503050406030204" pitchFamily="18" charset="0"/>
                            </a:rPr>
                            <m:t> </m:t>
                          </m:r>
                          <m:r>
                            <m:rPr>
                              <m:sty m:val="p"/>
                            </m:rPr>
                            <a:rPr lang="el-GR" sz="3200" b="0" i="0">
                              <a:latin typeface="Cambria Math" panose="02040503050406030204" pitchFamily="18" charset="0"/>
                            </a:rPr>
                            <m:t>δ</m:t>
                          </m:r>
                          <m:r>
                            <m:rPr>
                              <m:sty m:val="p"/>
                            </m:rPr>
                            <a:rPr lang="en-US" sz="3200" b="0" i="0">
                              <a:latin typeface="Cambria Math" panose="02040503050406030204" pitchFamily="18" charset="0"/>
                            </a:rPr>
                            <m:t>T</m:t>
                          </m:r>
                          <m:r>
                            <a:rPr lang="en-US" sz="3200" b="0" i="0">
                              <a:latin typeface="Cambria Math" panose="02040503050406030204" pitchFamily="18" charset="0"/>
                            </a:rPr>
                            <m:t>/</m:t>
                          </m:r>
                          <m:r>
                            <m:rPr>
                              <m:sty m:val="p"/>
                            </m:rPr>
                            <a:rPr lang="el-GR" sz="3200" b="0" i="0">
                              <a:latin typeface="Cambria Math" panose="02040503050406030204" pitchFamily="18" charset="0"/>
                            </a:rPr>
                            <m:t>δ</m:t>
                          </m:r>
                          <m:r>
                            <m:rPr>
                              <m:sty m:val="p"/>
                            </m:rPr>
                            <a:rPr lang="en-US" sz="3200" b="0" i="0">
                              <a:latin typeface="Cambria Math" panose="02040503050406030204" pitchFamily="18" charset="0"/>
                            </a:rPr>
                            <m:t>z</m:t>
                          </m:r>
                          <m:r>
                            <a:rPr lang="en-US" sz="3200" b="0" i="0">
                              <a:latin typeface="Cambria Math" panose="02040503050406030204" pitchFamily="18" charset="0"/>
                            </a:rPr>
                            <m:t> </m:t>
                          </m:r>
                        </m:oMath>
                      </a14:m>
                      <a:r>
                        <a:rPr lang="en-US" sz="3200" dirty="0">
                          <a:latin typeface="Cambria" panose="02040503050406030204" pitchFamily="18" charset="0"/>
                          <a:cs typeface="Adelle Sans Devanagari" panose="02000503000000020004" pitchFamily="2" charset="-78"/>
                        </a:rPr>
                        <a:t>.</a:t>
                      </a:r>
                      <a:endParaRPr lang="en-US" sz="3200" dirty="0">
                        <a:latin typeface="Cambria" panose="02040503050406030204" pitchFamily="18" charset="0"/>
                      </a:endParaRPr>
                    </a:p>
                  </p:txBody>
                </p:sp>
              </mc:Choice>
              <mc:Fallback>
                <p:sp>
                  <p:nvSpPr>
                    <p:cNvPr id="57" name="TextBox 56">
                      <a:extLst>
                        <a:ext uri="{FF2B5EF4-FFF2-40B4-BE49-F238E27FC236}">
                          <a16:creationId xmlns:a16="http://schemas.microsoft.com/office/drawing/2014/main" id="{FAD3120A-64E3-43AB-1C24-EBEF34B55C8D}"/>
                        </a:ext>
                      </a:extLst>
                    </p:cNvPr>
                    <p:cNvSpPr txBox="1">
                      <a:spLocks noRot="1" noChangeAspect="1" noMove="1" noResize="1" noEditPoints="1" noAdjustHandles="1" noChangeArrowheads="1" noChangeShapeType="1" noTextEdit="1"/>
                    </p:cNvSpPr>
                    <p:nvPr/>
                  </p:nvSpPr>
                  <p:spPr>
                    <a:xfrm>
                      <a:off x="1504995" y="20419157"/>
                      <a:ext cx="20116800" cy="1077218"/>
                    </a:xfrm>
                    <a:prstGeom prst="rect">
                      <a:avLst/>
                    </a:prstGeom>
                    <a:blipFill>
                      <a:blip r:embed="rId29"/>
                      <a:stretch>
                        <a:fillRect t="-5814" b="-17442"/>
                      </a:stretch>
                    </a:blipFill>
                  </p:spPr>
                  <p:txBody>
                    <a:bodyPr/>
                    <a:lstStyle/>
                    <a:p>
                      <a:r>
                        <a:rPr lang="en-US">
                          <a:noFill/>
                        </a:rPr>
                        <a:t> </a:t>
                      </a:r>
                    </a:p>
                  </p:txBody>
                </p:sp>
              </mc:Fallback>
            </mc:AlternateContent>
            <p:sp>
              <p:nvSpPr>
                <p:cNvPr id="58" name="TextBox 57">
                  <a:extLst>
                    <a:ext uri="{FF2B5EF4-FFF2-40B4-BE49-F238E27FC236}">
                      <a16:creationId xmlns:a16="http://schemas.microsoft.com/office/drawing/2014/main" id="{3607F8E0-CE0A-9033-321B-617A4C6CE98A}"/>
                    </a:ext>
                  </a:extLst>
                </p:cNvPr>
                <p:cNvSpPr txBox="1"/>
                <p:nvPr/>
              </p:nvSpPr>
              <p:spPr>
                <a:xfrm>
                  <a:off x="5024792" y="18778239"/>
                  <a:ext cx="1997150" cy="646331"/>
                </a:xfrm>
                <a:prstGeom prst="rect">
                  <a:avLst/>
                </a:prstGeom>
                <a:noFill/>
              </p:spPr>
              <p:txBody>
                <a:bodyPr wrap="none" rtlCol="0">
                  <a:spAutoFit/>
                </a:bodyPr>
                <a:lstStyle/>
                <a:p>
                  <a:r>
                    <a:rPr lang="en-US" sz="3600" dirty="0">
                      <a:latin typeface="Cambria" panose="02040503050406030204" pitchFamily="18" charset="0"/>
                    </a:rPr>
                    <a:t>116 tows</a:t>
                  </a:r>
                </a:p>
              </p:txBody>
            </p:sp>
            <p:sp>
              <p:nvSpPr>
                <p:cNvPr id="59" name="TextBox 58">
                  <a:extLst>
                    <a:ext uri="{FF2B5EF4-FFF2-40B4-BE49-F238E27FC236}">
                      <a16:creationId xmlns:a16="http://schemas.microsoft.com/office/drawing/2014/main" id="{B372A781-F725-4BA5-1154-D267FACCAFE0}"/>
                    </a:ext>
                  </a:extLst>
                </p:cNvPr>
                <p:cNvSpPr txBox="1"/>
                <p:nvPr/>
              </p:nvSpPr>
              <p:spPr>
                <a:xfrm>
                  <a:off x="11654192" y="18811278"/>
                  <a:ext cx="1997150" cy="646331"/>
                </a:xfrm>
                <a:prstGeom prst="rect">
                  <a:avLst/>
                </a:prstGeom>
                <a:noFill/>
              </p:spPr>
              <p:txBody>
                <a:bodyPr wrap="none" rtlCol="0">
                  <a:spAutoFit/>
                </a:bodyPr>
                <a:lstStyle/>
                <a:p>
                  <a:r>
                    <a:rPr lang="en-US" sz="3600" dirty="0">
                      <a:latin typeface="Cambria" panose="02040503050406030204" pitchFamily="18" charset="0"/>
                    </a:rPr>
                    <a:t>145 tows</a:t>
                  </a:r>
                </a:p>
              </p:txBody>
            </p:sp>
            <p:sp>
              <p:nvSpPr>
                <p:cNvPr id="60" name="TextBox 59">
                  <a:extLst>
                    <a:ext uri="{FF2B5EF4-FFF2-40B4-BE49-F238E27FC236}">
                      <a16:creationId xmlns:a16="http://schemas.microsoft.com/office/drawing/2014/main" id="{363C3717-9278-A98B-9238-5EF166BE9C5E}"/>
                    </a:ext>
                  </a:extLst>
                </p:cNvPr>
                <p:cNvSpPr txBox="1"/>
                <p:nvPr/>
              </p:nvSpPr>
              <p:spPr>
                <a:xfrm>
                  <a:off x="18283592" y="18778239"/>
                  <a:ext cx="1487395" cy="646331"/>
                </a:xfrm>
                <a:prstGeom prst="rect">
                  <a:avLst/>
                </a:prstGeom>
                <a:noFill/>
              </p:spPr>
              <p:txBody>
                <a:bodyPr wrap="none" rtlCol="0">
                  <a:spAutoFit/>
                </a:bodyPr>
                <a:lstStyle/>
                <a:p>
                  <a:r>
                    <a:rPr lang="en-US" sz="3600" dirty="0">
                      <a:latin typeface="Cambria" panose="02040503050406030204" pitchFamily="18" charset="0"/>
                    </a:rPr>
                    <a:t>7 tows</a:t>
                  </a:r>
                </a:p>
              </p:txBody>
            </p:sp>
          </p:grpSp>
        </p:grpSp>
      </p:grpSp>
      <p:grpSp>
        <p:nvGrpSpPr>
          <p:cNvPr id="71" name="Group 70">
            <a:extLst>
              <a:ext uri="{FF2B5EF4-FFF2-40B4-BE49-F238E27FC236}">
                <a16:creationId xmlns:a16="http://schemas.microsoft.com/office/drawing/2014/main" id="{A2B911EF-742B-330C-5641-F888B3E57BF7}"/>
              </a:ext>
            </a:extLst>
          </p:cNvPr>
          <p:cNvGrpSpPr/>
          <p:nvPr/>
        </p:nvGrpSpPr>
        <p:grpSpPr>
          <a:xfrm>
            <a:off x="11473109" y="9718957"/>
            <a:ext cx="21445291" cy="15758677"/>
            <a:chOff x="1289503" y="13119910"/>
            <a:chExt cx="21445291" cy="15758677"/>
          </a:xfrm>
        </p:grpSpPr>
        <p:grpSp>
          <p:nvGrpSpPr>
            <p:cNvPr id="62" name="Group 61">
              <a:extLst>
                <a:ext uri="{FF2B5EF4-FFF2-40B4-BE49-F238E27FC236}">
                  <a16:creationId xmlns:a16="http://schemas.microsoft.com/office/drawing/2014/main" id="{10A7B74E-DDA8-7002-3294-90212B118B33}"/>
                </a:ext>
              </a:extLst>
            </p:cNvPr>
            <p:cNvGrpSpPr/>
            <p:nvPr/>
          </p:nvGrpSpPr>
          <p:grpSpPr>
            <a:xfrm>
              <a:off x="1294937" y="13119910"/>
              <a:ext cx="21439857" cy="14324218"/>
              <a:chOff x="10768363" y="26196088"/>
              <a:chExt cx="15379178" cy="10041798"/>
            </a:xfrm>
          </p:grpSpPr>
          <p:pic>
            <p:nvPicPr>
              <p:cNvPr id="63" name="Picture 62">
                <a:extLst>
                  <a:ext uri="{FF2B5EF4-FFF2-40B4-BE49-F238E27FC236}">
                    <a16:creationId xmlns:a16="http://schemas.microsoft.com/office/drawing/2014/main" id="{B8D4F93C-402B-AEEA-0074-503EBD40BE90}"/>
                  </a:ext>
                </a:extLst>
              </p:cNvPr>
              <p:cNvPicPr>
                <a:picLocks noChangeAspect="1"/>
              </p:cNvPicPr>
              <p:nvPr/>
            </p:nvPicPr>
            <p:blipFill>
              <a:blip r:embed="rId30"/>
              <a:stretch>
                <a:fillRect/>
              </a:stretch>
            </p:blipFill>
            <p:spPr>
              <a:xfrm>
                <a:off x="10768363" y="26196088"/>
                <a:ext cx="15379178" cy="10041798"/>
              </a:xfrm>
              <a:prstGeom prst="rect">
                <a:avLst/>
              </a:prstGeom>
            </p:spPr>
          </p:pic>
          <p:sp>
            <p:nvSpPr>
              <p:cNvPr id="64" name="TextBox 63">
                <a:extLst>
                  <a:ext uri="{FF2B5EF4-FFF2-40B4-BE49-F238E27FC236}">
                    <a16:creationId xmlns:a16="http://schemas.microsoft.com/office/drawing/2014/main" id="{EDB43C41-C636-6C76-48AD-741DB7B1C014}"/>
                  </a:ext>
                </a:extLst>
              </p:cNvPr>
              <p:cNvSpPr txBox="1"/>
              <p:nvPr/>
            </p:nvSpPr>
            <p:spPr>
              <a:xfrm>
                <a:off x="11699722" y="26552791"/>
                <a:ext cx="456128" cy="46166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a</a:t>
                </a:r>
              </a:p>
            </p:txBody>
          </p:sp>
          <p:sp>
            <p:nvSpPr>
              <p:cNvPr id="65" name="TextBox 64">
                <a:extLst>
                  <a:ext uri="{FF2B5EF4-FFF2-40B4-BE49-F238E27FC236}">
                    <a16:creationId xmlns:a16="http://schemas.microsoft.com/office/drawing/2014/main" id="{4ED88C42-B323-2B89-5F32-A5AEF9A15C64}"/>
                  </a:ext>
                </a:extLst>
              </p:cNvPr>
              <p:cNvSpPr txBox="1"/>
              <p:nvPr/>
            </p:nvSpPr>
            <p:spPr>
              <a:xfrm>
                <a:off x="16619846" y="26599042"/>
                <a:ext cx="304849" cy="323644"/>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b</a:t>
                </a:r>
              </a:p>
            </p:txBody>
          </p:sp>
          <p:sp>
            <p:nvSpPr>
              <p:cNvPr id="66" name="TextBox 65">
                <a:extLst>
                  <a:ext uri="{FF2B5EF4-FFF2-40B4-BE49-F238E27FC236}">
                    <a16:creationId xmlns:a16="http://schemas.microsoft.com/office/drawing/2014/main" id="{4A1B7606-A166-491E-BA08-F709691D43ED}"/>
                  </a:ext>
                </a:extLst>
              </p:cNvPr>
              <p:cNvSpPr txBox="1"/>
              <p:nvPr/>
            </p:nvSpPr>
            <p:spPr>
              <a:xfrm>
                <a:off x="21816494" y="26215478"/>
                <a:ext cx="319144" cy="32148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c</a:t>
                </a:r>
              </a:p>
            </p:txBody>
          </p:sp>
          <p:sp>
            <p:nvSpPr>
              <p:cNvPr id="67" name="TextBox 66">
                <a:extLst>
                  <a:ext uri="{FF2B5EF4-FFF2-40B4-BE49-F238E27FC236}">
                    <a16:creationId xmlns:a16="http://schemas.microsoft.com/office/drawing/2014/main" id="{EC32B000-7755-B0AB-7018-16C61CB7057A}"/>
                  </a:ext>
                </a:extLst>
              </p:cNvPr>
              <p:cNvSpPr txBox="1"/>
              <p:nvPr/>
            </p:nvSpPr>
            <p:spPr>
              <a:xfrm>
                <a:off x="11520750" y="30824624"/>
                <a:ext cx="456128" cy="46166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d</a:t>
                </a:r>
              </a:p>
            </p:txBody>
          </p:sp>
          <p:sp>
            <p:nvSpPr>
              <p:cNvPr id="68" name="TextBox 67">
                <a:extLst>
                  <a:ext uri="{FF2B5EF4-FFF2-40B4-BE49-F238E27FC236}">
                    <a16:creationId xmlns:a16="http://schemas.microsoft.com/office/drawing/2014/main" id="{0B0A254D-694D-5ADD-E632-F1F624982CD0}"/>
                  </a:ext>
                </a:extLst>
              </p:cNvPr>
              <p:cNvSpPr txBox="1"/>
              <p:nvPr/>
            </p:nvSpPr>
            <p:spPr>
              <a:xfrm flipH="1">
                <a:off x="16761380" y="30798296"/>
                <a:ext cx="304849" cy="323644"/>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e</a:t>
                </a:r>
              </a:p>
            </p:txBody>
          </p:sp>
          <p:sp>
            <p:nvSpPr>
              <p:cNvPr id="69" name="TextBox 68">
                <a:extLst>
                  <a:ext uri="{FF2B5EF4-FFF2-40B4-BE49-F238E27FC236}">
                    <a16:creationId xmlns:a16="http://schemas.microsoft.com/office/drawing/2014/main" id="{E163568B-A5A8-B20A-73C1-B108B6A7BB9F}"/>
                  </a:ext>
                </a:extLst>
              </p:cNvPr>
              <p:cNvSpPr txBox="1"/>
              <p:nvPr/>
            </p:nvSpPr>
            <p:spPr>
              <a:xfrm>
                <a:off x="21834367" y="30816710"/>
                <a:ext cx="456128" cy="46166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f</a:t>
                </a:r>
              </a:p>
            </p:txBody>
          </p:sp>
        </p:grpSp>
        <mc:AlternateContent xmlns:mc="http://schemas.openxmlformats.org/markup-compatibility/2006">
          <mc:Choice xmlns:a14="http://schemas.microsoft.com/office/drawing/2010/main" Requires="a14">
            <p:sp>
              <p:nvSpPr>
                <p:cNvPr id="70" name="TextBox 69">
                  <a:extLst>
                    <a:ext uri="{FF2B5EF4-FFF2-40B4-BE49-F238E27FC236}">
                      <a16:creationId xmlns:a16="http://schemas.microsoft.com/office/drawing/2014/main" id="{911938F8-D7B5-6139-874A-C29C90C912F6}"/>
                    </a:ext>
                  </a:extLst>
                </p:cNvPr>
                <p:cNvSpPr txBox="1"/>
                <p:nvPr/>
              </p:nvSpPr>
              <p:spPr>
                <a:xfrm>
                  <a:off x="1289503" y="26324042"/>
                  <a:ext cx="21439857" cy="2554545"/>
                </a:xfrm>
                <a:prstGeom prst="rect">
                  <a:avLst/>
                </a:prstGeom>
                <a:noFill/>
              </p:spPr>
              <p:txBody>
                <a:bodyPr wrap="square" rtlCol="0">
                  <a:spAutoFit/>
                </a:bodyPr>
                <a:lstStyle/>
                <a:p>
                  <a:pPr algn="ctr"/>
                  <a:r>
                    <a:rPr lang="en-US" sz="3200" u="sng" dirty="0">
                      <a:latin typeface="Cambria" panose="02040503050406030204" pitchFamily="18" charset="0"/>
                      <a:cs typeface="Adelle Sans Devanagari" panose="02000503000000020004" pitchFamily="2" charset="-78"/>
                    </a:rPr>
                    <a:t>Figure 3:</a:t>
                  </a:r>
                  <a:r>
                    <a:rPr lang="en-US" sz="3200" dirty="0">
                      <a:latin typeface="Cambria" panose="02040503050406030204" pitchFamily="18" charset="0"/>
                      <a:cs typeface="Adelle Sans Devanagari" panose="02000503000000020004" pitchFamily="2" charset="-78"/>
                    </a:rPr>
                    <a:t> Generalized Additive Model partial residual plots for Summer Flounder CPUE. The </a:t>
                  </a:r>
                  <a:r>
                    <a:rPr lang="en-US" sz="3200" i="1" dirty="0">
                      <a:latin typeface="Cambria" panose="02040503050406030204" pitchFamily="18" charset="0"/>
                      <a:cs typeface="Adelle Sans Devanagari" panose="02000503000000020004" pitchFamily="2" charset="-78"/>
                    </a:rPr>
                    <a:t>y-axis</a:t>
                  </a:r>
                  <a:r>
                    <a:rPr lang="en-US" sz="3200" dirty="0">
                      <a:latin typeface="Cambria" panose="02040503050406030204" pitchFamily="18" charset="0"/>
                      <a:cs typeface="Adelle Sans Devanagari" panose="02000503000000020004" pitchFamily="2" charset="-78"/>
                    </a:rPr>
                    <a:t> represents changes in the response variable, Summer Flounder CPUE (s(x)). The tick marks inset of the </a:t>
                  </a:r>
                  <a:r>
                    <a:rPr lang="en-US" sz="3200" i="1" dirty="0">
                      <a:latin typeface="Cambria" panose="02040503050406030204" pitchFamily="18" charset="0"/>
                      <a:cs typeface="Adelle Sans Devanagari" panose="02000503000000020004" pitchFamily="2" charset="-78"/>
                    </a:rPr>
                    <a:t>x-axis</a:t>
                  </a:r>
                  <a:r>
                    <a:rPr lang="en-US" sz="3200" dirty="0">
                      <a:latin typeface="Cambria" panose="02040503050406030204" pitchFamily="18" charset="0"/>
                      <a:cs typeface="Adelle Sans Devanagari" panose="02000503000000020004" pitchFamily="2" charset="-78"/>
                    </a:rPr>
                    <a:t> represent actual data values for each variable. The solid black line represents the partial residual of the smooth term, and the dotted lines are the 95% confidence intervals. The smooth terms are as follows: (a) latitude/longitude,   </a:t>
                  </a:r>
                </a:p>
                <a:p>
                  <a:pPr algn="ctr"/>
                  <a:r>
                    <a:rPr lang="en-US" sz="3200" dirty="0">
                      <a:latin typeface="Cambria" panose="02040503050406030204" pitchFamily="18" charset="0"/>
                      <a:cs typeface="Adelle Sans Devanagari" panose="02000503000000020004" pitchFamily="2" charset="-78"/>
                    </a:rPr>
                    <a:t>(b) year/week,(c) year, (d) bottom temperature (e) bottom salinity, and (f) </a:t>
                  </a:r>
                  <a14:m>
                    <m:oMath xmlns:m="http://schemas.openxmlformats.org/officeDocument/2006/math">
                      <m:f>
                        <m:fPr>
                          <m:type m:val="lin"/>
                          <m:ctrlPr>
                            <a:rPr lang="en-US" sz="3200" b="0" i="1" smtClean="0">
                              <a:latin typeface="Cambria Math" panose="02040503050406030204" pitchFamily="18" charset="0"/>
                            </a:rPr>
                          </m:ctrlPr>
                        </m:fPr>
                        <m:num>
                          <m:r>
                            <m:rPr>
                              <m:sty m:val="p"/>
                            </m:rPr>
                            <a:rPr lang="el-GR" sz="3200" b="0" i="0">
                              <a:latin typeface="Cambria Math" panose="02040503050406030204" pitchFamily="18" charset="0"/>
                            </a:rPr>
                            <m:t>δ</m:t>
                          </m:r>
                          <m:r>
                            <m:rPr>
                              <m:sty m:val="p"/>
                            </m:rPr>
                            <a:rPr lang="en-US" sz="3200" b="0" i="0">
                              <a:latin typeface="Cambria Math" panose="02040503050406030204" pitchFamily="18" charset="0"/>
                            </a:rPr>
                            <m:t>T</m:t>
                          </m:r>
                        </m:num>
                        <m:den>
                          <m:r>
                            <m:rPr>
                              <m:sty m:val="p"/>
                            </m:rPr>
                            <a:rPr lang="el-GR" sz="3200" b="0" i="0">
                              <a:latin typeface="Cambria Math" panose="02040503050406030204" pitchFamily="18" charset="0"/>
                            </a:rPr>
                            <m:t>δ</m:t>
                          </m:r>
                          <m:r>
                            <m:rPr>
                              <m:sty m:val="p"/>
                            </m:rPr>
                            <a:rPr lang="en-US" sz="3200" b="0" i="0">
                              <a:latin typeface="Cambria Math" panose="02040503050406030204" pitchFamily="18" charset="0"/>
                            </a:rPr>
                            <m:t>z</m:t>
                          </m:r>
                        </m:den>
                      </m:f>
                    </m:oMath>
                  </a14:m>
                  <a:endParaRPr lang="en-US" sz="3200" dirty="0">
                    <a:latin typeface="Cambria" panose="02040503050406030204" pitchFamily="18" charset="0"/>
                  </a:endParaRPr>
                </a:p>
              </p:txBody>
            </p:sp>
          </mc:Choice>
          <mc:Fallback>
            <p:sp>
              <p:nvSpPr>
                <p:cNvPr id="70" name="TextBox 69">
                  <a:extLst>
                    <a:ext uri="{FF2B5EF4-FFF2-40B4-BE49-F238E27FC236}">
                      <a16:creationId xmlns:a16="http://schemas.microsoft.com/office/drawing/2014/main" id="{911938F8-D7B5-6139-874A-C29C90C912F6}"/>
                    </a:ext>
                  </a:extLst>
                </p:cNvPr>
                <p:cNvSpPr txBox="1">
                  <a:spLocks noRot="1" noChangeAspect="1" noMove="1" noResize="1" noEditPoints="1" noAdjustHandles="1" noChangeArrowheads="1" noChangeShapeType="1" noTextEdit="1"/>
                </p:cNvSpPr>
                <p:nvPr/>
              </p:nvSpPr>
              <p:spPr>
                <a:xfrm>
                  <a:off x="1289503" y="26324042"/>
                  <a:ext cx="21439857" cy="2554545"/>
                </a:xfrm>
                <a:prstGeom prst="rect">
                  <a:avLst/>
                </a:prstGeom>
                <a:blipFill>
                  <a:blip r:embed="rId31"/>
                  <a:stretch>
                    <a:fillRect t="-2475" b="-47525"/>
                  </a:stretch>
                </a:blipFill>
              </p:spPr>
              <p:txBody>
                <a:bodyPr/>
                <a:lstStyle/>
                <a:p>
                  <a:r>
                    <a:rPr lang="en-US">
                      <a:noFill/>
                    </a:rPr>
                    <a:t> </a:t>
                  </a:r>
                </a:p>
              </p:txBody>
            </p:sp>
          </mc:Fallback>
        </mc:AlternateContent>
      </p:grpSp>
      <p:grpSp>
        <p:nvGrpSpPr>
          <p:cNvPr id="96" name="Group 95">
            <a:extLst>
              <a:ext uri="{FF2B5EF4-FFF2-40B4-BE49-F238E27FC236}">
                <a16:creationId xmlns:a16="http://schemas.microsoft.com/office/drawing/2014/main" id="{679B9045-09CF-6E68-3211-8F3FC7907220}"/>
              </a:ext>
            </a:extLst>
          </p:cNvPr>
          <p:cNvGrpSpPr>
            <a:grpSpLocks noChangeAspect="1"/>
          </p:cNvGrpSpPr>
          <p:nvPr/>
        </p:nvGrpSpPr>
        <p:grpSpPr>
          <a:xfrm>
            <a:off x="2024390" y="27485950"/>
            <a:ext cx="11658600" cy="10172545"/>
            <a:chOff x="12972161" y="25007051"/>
            <a:chExt cx="15326121" cy="13372588"/>
          </a:xfrm>
        </p:grpSpPr>
        <p:sp>
          <p:nvSpPr>
            <p:cNvPr id="75" name="TextBox 74">
              <a:extLst>
                <a:ext uri="{FF2B5EF4-FFF2-40B4-BE49-F238E27FC236}">
                  <a16:creationId xmlns:a16="http://schemas.microsoft.com/office/drawing/2014/main" id="{D923A5EB-F5EF-30F6-8C69-F3283D8C68ED}"/>
                </a:ext>
              </a:extLst>
            </p:cNvPr>
            <p:cNvSpPr txBox="1"/>
            <p:nvPr/>
          </p:nvSpPr>
          <p:spPr>
            <a:xfrm>
              <a:off x="12972549" y="36317536"/>
              <a:ext cx="15325344" cy="2062103"/>
            </a:xfrm>
            <a:prstGeom prst="rect">
              <a:avLst/>
            </a:prstGeom>
            <a:noFill/>
          </p:spPr>
          <p:txBody>
            <a:bodyPr wrap="square" rtlCol="0">
              <a:spAutoFit/>
            </a:bodyPr>
            <a:lstStyle/>
            <a:p>
              <a:pPr algn="just"/>
              <a:r>
                <a:rPr lang="en-US" sz="3200" u="sng" dirty="0">
                  <a:latin typeface="Cambria" panose="02040503050406030204" pitchFamily="18" charset="0"/>
                  <a:cs typeface="Adelle Sans Devanagari" panose="02000503000000020004" pitchFamily="2" charset="-78"/>
                </a:rPr>
                <a:t>Figure 1:</a:t>
              </a:r>
              <a:r>
                <a:rPr lang="en-US" sz="3200" dirty="0">
                  <a:latin typeface="Cambria" panose="02040503050406030204" pitchFamily="18" charset="0"/>
                  <a:cs typeface="Adelle Sans Devanagari" panose="02000503000000020004" pitchFamily="2" charset="-78"/>
                </a:rPr>
                <a:t> Catch per Unit Effort (CPUE) for summer flounder (a), striped bass (b), and spiny dogfish (c) per year. Blacked dashed lines indicate the 30-year mean of the respective species. Gray shaded areas indicate strong cold pool years (1993, 2004, 2005) defined by Chen and Curchitser 2020 [3]. CPUE is in units fish per minute.</a:t>
              </a:r>
            </a:p>
          </p:txBody>
        </p:sp>
        <p:grpSp>
          <p:nvGrpSpPr>
            <p:cNvPr id="95" name="Group 94">
              <a:extLst>
                <a:ext uri="{FF2B5EF4-FFF2-40B4-BE49-F238E27FC236}">
                  <a16:creationId xmlns:a16="http://schemas.microsoft.com/office/drawing/2014/main" id="{33D6B19F-71F9-E222-67B1-FFA3ACD8C6C2}"/>
                </a:ext>
              </a:extLst>
            </p:cNvPr>
            <p:cNvGrpSpPr/>
            <p:nvPr/>
          </p:nvGrpSpPr>
          <p:grpSpPr>
            <a:xfrm>
              <a:off x="12972161" y="25007051"/>
              <a:ext cx="15326121" cy="11359301"/>
              <a:chOff x="12972161" y="25007051"/>
              <a:chExt cx="15326121" cy="11359301"/>
            </a:xfrm>
          </p:grpSpPr>
          <p:pic>
            <p:nvPicPr>
              <p:cNvPr id="88" name="Picture 87" descr="A graph of different colored lines&#10;&#10;Description automatically generated">
                <a:extLst>
                  <a:ext uri="{FF2B5EF4-FFF2-40B4-BE49-F238E27FC236}">
                    <a16:creationId xmlns:a16="http://schemas.microsoft.com/office/drawing/2014/main" id="{EF648E27-08B4-CDA9-3027-02E7D31B0FDE}"/>
                  </a:ext>
                </a:extLst>
              </p:cNvPr>
              <p:cNvPicPr>
                <a:picLocks noChangeAspect="1"/>
              </p:cNvPicPr>
              <p:nvPr/>
            </p:nvPicPr>
            <p:blipFill>
              <a:blip r:embed="rId32"/>
              <a:stretch>
                <a:fillRect/>
              </a:stretch>
            </p:blipFill>
            <p:spPr>
              <a:xfrm>
                <a:off x="12972161" y="25025411"/>
                <a:ext cx="15326121" cy="11340941"/>
              </a:xfrm>
              <a:prstGeom prst="rect">
                <a:avLst/>
              </a:prstGeom>
            </p:spPr>
          </p:pic>
          <p:pic>
            <p:nvPicPr>
              <p:cNvPr id="89" name="Picture 2" descr="Side-profile illustration of a gray spiny dogfish shark wtih white spots and white underside. Credit: NOAA Fisheries/Jack Hornady">
                <a:extLst>
                  <a:ext uri="{FF2B5EF4-FFF2-40B4-BE49-F238E27FC236}">
                    <a16:creationId xmlns:a16="http://schemas.microsoft.com/office/drawing/2014/main" id="{E7F53309-DE18-3C2A-B0EC-8345222DBEF3}"/>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t="25551" b="27816"/>
              <a:stretch/>
            </p:blipFill>
            <p:spPr bwMode="auto">
              <a:xfrm>
                <a:off x="14076857" y="32663997"/>
                <a:ext cx="3159261" cy="72143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Side-profile illustration of a shiny striped bass fish with black stripes running along its body. Credit: NOAA Fisheries/Jack Hornady">
                <a:extLst>
                  <a:ext uri="{FF2B5EF4-FFF2-40B4-BE49-F238E27FC236}">
                    <a16:creationId xmlns:a16="http://schemas.microsoft.com/office/drawing/2014/main" id="{0F041D7A-D7DA-7CDB-DDAA-41623A9A246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268888" y="28724421"/>
                <a:ext cx="2213964" cy="102672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Left-eyed summer flounder flatfish illustration with dark brown body, dark spots, and lighter, tan-colored fins. Credit: NOAA Fisheries/Jack Hornady">
                <a:extLst>
                  <a:ext uri="{FF2B5EF4-FFF2-40B4-BE49-F238E27FC236}">
                    <a16:creationId xmlns:a16="http://schemas.microsoft.com/office/drawing/2014/main" id="{09FBC17E-1AD7-C86A-2F82-0E02B9B2F67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101937" y="25007051"/>
                <a:ext cx="2058210" cy="896375"/>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8CA33BA2-906C-65AB-5EC2-1A6A83A478BF}"/>
                  </a:ext>
                </a:extLst>
              </p:cNvPr>
              <p:cNvSpPr txBox="1"/>
              <p:nvPr/>
            </p:nvSpPr>
            <p:spPr>
              <a:xfrm>
                <a:off x="13809735" y="25025411"/>
                <a:ext cx="349776" cy="461665"/>
              </a:xfrm>
              <a:prstGeom prst="rect">
                <a:avLst/>
              </a:prstGeom>
              <a:noFill/>
            </p:spPr>
            <p:txBody>
              <a:bodyPr wrap="none" rtlCol="0">
                <a:spAutoFit/>
              </a:bodyPr>
              <a:lstStyle/>
              <a:p>
                <a:r>
                  <a:rPr lang="en-US" sz="2400" b="1" dirty="0">
                    <a:latin typeface="Cambria" panose="02040503050406030204" pitchFamily="18" charset="0"/>
                    <a:cs typeface="Adelle Sans Devanagari" panose="02000503000000020004" pitchFamily="2" charset="-78"/>
                  </a:rPr>
                  <a:t>a</a:t>
                </a:r>
              </a:p>
            </p:txBody>
          </p:sp>
          <p:sp>
            <p:nvSpPr>
              <p:cNvPr id="93" name="TextBox 92">
                <a:extLst>
                  <a:ext uri="{FF2B5EF4-FFF2-40B4-BE49-F238E27FC236}">
                    <a16:creationId xmlns:a16="http://schemas.microsoft.com/office/drawing/2014/main" id="{40377554-4A7F-9941-5D15-611433FACAC1}"/>
                  </a:ext>
                </a:extLst>
              </p:cNvPr>
              <p:cNvSpPr txBox="1"/>
              <p:nvPr/>
            </p:nvSpPr>
            <p:spPr>
              <a:xfrm>
                <a:off x="13809735" y="28798259"/>
                <a:ext cx="550396" cy="461665"/>
              </a:xfrm>
              <a:prstGeom prst="rect">
                <a:avLst/>
              </a:prstGeom>
              <a:noFill/>
            </p:spPr>
            <p:txBody>
              <a:bodyPr wrap="square" rtlCol="0">
                <a:spAutoFit/>
              </a:bodyPr>
              <a:lstStyle/>
              <a:p>
                <a:r>
                  <a:rPr lang="en-US" sz="2400" b="1" dirty="0">
                    <a:latin typeface="Cambria" panose="02040503050406030204" pitchFamily="18" charset="0"/>
                    <a:cs typeface="Adelle Sans Devanagari" panose="02000503000000020004" pitchFamily="2" charset="-78"/>
                  </a:rPr>
                  <a:t>b</a:t>
                </a:r>
              </a:p>
            </p:txBody>
          </p:sp>
          <p:sp>
            <p:nvSpPr>
              <p:cNvPr id="94" name="TextBox 93">
                <a:extLst>
                  <a:ext uri="{FF2B5EF4-FFF2-40B4-BE49-F238E27FC236}">
                    <a16:creationId xmlns:a16="http://schemas.microsoft.com/office/drawing/2014/main" id="{6355F272-960C-4BC1-B528-C9F4648E6835}"/>
                  </a:ext>
                </a:extLst>
              </p:cNvPr>
              <p:cNvSpPr txBox="1"/>
              <p:nvPr/>
            </p:nvSpPr>
            <p:spPr>
              <a:xfrm>
                <a:off x="13809735" y="32504848"/>
                <a:ext cx="550396" cy="523220"/>
              </a:xfrm>
              <a:prstGeom prst="rect">
                <a:avLst/>
              </a:prstGeom>
              <a:noFill/>
            </p:spPr>
            <p:txBody>
              <a:bodyPr wrap="square" rtlCol="0">
                <a:spAutoFit/>
              </a:bodyPr>
              <a:lstStyle/>
              <a:p>
                <a:r>
                  <a:rPr lang="en-US" sz="2800" b="1" dirty="0">
                    <a:latin typeface="Cambria" panose="02040503050406030204" pitchFamily="18" charset="0"/>
                    <a:cs typeface="Adelle Sans Devanagari" panose="02000503000000020004" pitchFamily="2" charset="-78"/>
                  </a:rPr>
                  <a:t>c</a:t>
                </a:r>
              </a:p>
            </p:txBody>
          </p:sp>
        </p:grpSp>
      </p:grpSp>
      <p:sp>
        <p:nvSpPr>
          <p:cNvPr id="97" name="Snip Same Side Corner Rectangle 96">
            <a:extLst>
              <a:ext uri="{FF2B5EF4-FFF2-40B4-BE49-F238E27FC236}">
                <a16:creationId xmlns:a16="http://schemas.microsoft.com/office/drawing/2014/main" id="{21947B89-1A6B-809F-A019-D347DE721901}"/>
              </a:ext>
            </a:extLst>
          </p:cNvPr>
          <p:cNvSpPr/>
          <p:nvPr/>
        </p:nvSpPr>
        <p:spPr>
          <a:xfrm>
            <a:off x="2022578" y="26137921"/>
            <a:ext cx="11662222" cy="1097280"/>
          </a:xfrm>
          <a:prstGeom prst="snip2SameRect">
            <a:avLst/>
          </a:prstGeom>
          <a:solidFill>
            <a:srgbClr val="0F75BE"/>
          </a:solidFill>
          <a:ln w="76200">
            <a:solidFill>
              <a:srgbClr val="3F9B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ambria" panose="02040503050406030204" pitchFamily="18" charset="0"/>
                <a:cs typeface="Adelle Sans Devanagari" panose="02000503000000020004" pitchFamily="2" charset="-78"/>
              </a:rPr>
              <a:t>Fish Abundances over Decades</a:t>
            </a:r>
          </a:p>
        </p:txBody>
      </p:sp>
    </p:spTree>
    <p:extLst>
      <p:ext uri="{BB962C8B-B14F-4D97-AF65-F5344CB8AC3E}">
        <p14:creationId xmlns:p14="http://schemas.microsoft.com/office/powerpoint/2010/main" val="53199831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7323</TotalTime>
  <Words>1110</Words>
  <Application>Microsoft Macintosh PowerPoint</Application>
  <PresentationFormat>Custom</PresentationFormat>
  <Paragraphs>71</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Cambria</vt:lpstr>
      <vt:lpstr>Cambria Math</vt:lpstr>
      <vt:lpstr>Office 2013 - 2022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Alaimo</dc:creator>
  <cp:lastModifiedBy>Samantha Alaimo</cp:lastModifiedBy>
  <cp:revision>108</cp:revision>
  <dcterms:created xsi:type="dcterms:W3CDTF">2022-12-14T23:02:15Z</dcterms:created>
  <dcterms:modified xsi:type="dcterms:W3CDTF">2024-07-09T17:07:18Z</dcterms:modified>
</cp:coreProperties>
</file>