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1443" r:id="rId3"/>
    <p:sldId id="1579" r:id="rId4"/>
    <p:sldId id="1485" r:id="rId5"/>
    <p:sldId id="262" r:id="rId6"/>
    <p:sldId id="259" r:id="rId7"/>
    <p:sldId id="378" r:id="rId8"/>
    <p:sldId id="1575" r:id="rId9"/>
    <p:sldId id="274" r:id="rId10"/>
    <p:sldId id="1576" r:id="rId11"/>
    <p:sldId id="277" r:id="rId12"/>
    <p:sldId id="276" r:id="rId13"/>
    <p:sldId id="377" r:id="rId14"/>
    <p:sldId id="383" r:id="rId15"/>
    <p:sldId id="381" r:id="rId16"/>
    <p:sldId id="382" r:id="rId17"/>
    <p:sldId id="376" r:id="rId18"/>
    <p:sldId id="375" r:id="rId19"/>
    <p:sldId id="1578" r:id="rId20"/>
    <p:sldId id="1580" r:id="rId21"/>
    <p:sldId id="15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6"/>
    <p:restoredTop sz="90473"/>
  </p:normalViewPr>
  <p:slideViewPr>
    <p:cSldViewPr snapToGrid="0">
      <p:cViewPr varScale="1">
        <p:scale>
          <a:sx n="105" d="100"/>
          <a:sy n="105" d="100"/>
        </p:scale>
        <p:origin x="7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7A688-1B2D-5D49-B03A-5F2125080780}" type="datetimeFigureOut">
              <a:rPr lang="en-US" smtClean="0"/>
              <a:t>9/29/23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6A01B-466E-1D47-8E9F-79FE2108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3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5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068c640b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068c640b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09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4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A01B-466E-1D47-8E9F-79FE2108C9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38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50cf9a1315_4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150cf9a1315_4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Scott: glider technology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Bruce: Informed data products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Steve: Velocity equipped APEX Floats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Tony: HF radar summary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Steve:  glider mission summary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Steve: GHOST assessment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Tony: GCAB summary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Scott: processing of </a:t>
            </a:r>
            <a:r>
              <a:rPr lang="en-US" dirty="0" err="1"/>
              <a:t>HFRadar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Steve: Initial time line</a:t>
            </a:r>
            <a:endParaRPr dirty="0"/>
          </a:p>
        </p:txBody>
      </p:sp>
      <p:sp>
        <p:nvSpPr>
          <p:cNvPr id="221" name="Google Shape;221;g150cf9a1315_4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Feedback loops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61264-280A-EB4E-B1F8-E07CCBD306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26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two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A01B-466E-1D47-8E9F-79FE2108C9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3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Testbed opportunity, 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A01B-466E-1D47-8E9F-79FE2108C9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67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Implement </a:t>
            </a:r>
            <a:r>
              <a:rPr lang="en-US" dirty="0" err="1"/>
              <a:t>noaa</a:t>
            </a:r>
            <a:r>
              <a:rPr lang="en-US" dirty="0"/>
              <a:t> mission and vision by supporting strategic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A01B-466E-1D47-8E9F-79FE2108C9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72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GERG mantra: Collect Data, Not Dust. TM.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C9F95-796A-5243-896D-DCFB5635F2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602DB-9DF2-2109-B4EC-71DAE0AB5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82EDD-7BB5-D396-BC5D-3194FE36E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B3B34-ACC5-9172-5BC5-F916227F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20BFC-27BA-0F7E-B421-16F13150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6F609-ADDF-7CB4-6D13-A4445B8E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4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5B1F-EFD2-F19F-09B9-FD1482E64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48BDD7-3B56-7982-406F-3B2919F87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363D0-EE53-E659-2337-DC1A2772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BC619-DDC3-05E9-90A3-1251A2D9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2C76C-7E68-98D2-0BE0-3EC7E2D1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9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6DEB57-31F4-3322-7765-E71E21F3C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F4739-1C5E-14A9-7399-A8F48155F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43913-3A36-2E35-9C29-0A2D0600D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78D06-FA4E-C68E-7BF1-52D28B85E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9B24A-3E56-8E79-396B-3622E92AC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89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97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913C9-2C10-34C2-AE4C-68CA63A5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C8FF-743F-7896-8C5E-67431B41E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D8AB3-18C0-B539-436E-419E6AA9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C3E24-A21D-FC1D-14C4-2BF1D08C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84088-DAD4-E49C-CE1D-F47E3E4B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0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D1F1D-D251-EE5F-620A-15BE255A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614C6-F881-F0A8-9FE6-E560B88A1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95C76-263B-C2BB-C345-5274D7A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614F2-EB13-3938-3315-EA8414CD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0023F-47B6-4AFA-D250-45769694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B4EC-F97A-331D-9CCA-7110B1E6B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B21BD-5BD6-BA5B-C768-1EC344E4E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1524F-50C4-E530-6CFE-CDFAFFAAD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40AB1-98BD-E1D9-B5F0-8E5DDF6F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3D52A-0575-423A-76B7-A85472F4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6157A-D004-78AC-8918-CD08AFC3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2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EE9B-AF75-808C-128E-34A9AF773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C06E6-D79E-B530-6B33-70BE8B9A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455E7-6F5F-C4DA-A784-BEC3D9806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FDB46-1B37-9778-33EE-7DD8E0ABC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D8EB8-0B70-42FB-C0B6-2FB360DB5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9EFDF4-2226-514D-5D8B-95BDC80DB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86D57-CAFC-0DCC-4BCE-2F30CEF41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08CC65-1CF2-91A4-0ABB-95D2FDB6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4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35E5-C722-E802-199C-1021F8A46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6F28E-6D91-E561-75F8-51A564B0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AE841-F74B-9E32-AEFF-243B2838C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356A7-E7B3-9F7B-00C8-A8D5D9D1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ECEE36-54F3-B2D3-B548-818823FCB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281F60-EDED-0525-E64E-4EC18F3E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E9C86-2FCB-732D-0BB9-6E928D86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3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775EC-C76A-D937-F464-EAA452A48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2BD54-E266-2682-ECA2-3DCEABB2E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CC2DA6-A3D9-C8EA-55CF-E950B11CF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9F04B-4050-A404-E1CF-236CE8E5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4A103-A259-5E51-3EB8-A586FB75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CFD51-32F6-67C4-3D38-9600BA04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72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DE631-74F9-D72D-B1B8-BBD011E2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A8EE39-3EC2-63BF-03A8-69341F5CD7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379AC-9D99-8941-9075-AD4696FA4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D3905-B0FC-6926-6931-127E05AB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983B1-34ED-CEC2-72AA-FE87F1879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B923D-3B3E-934D-E516-A671BC0E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3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029007-3028-3AC3-5248-5883DD83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04635-4FF1-AF05-F75E-A6860CD0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596B7-4A1E-35CA-384C-831B98F1F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B6F80-F360-B048-8388-AD951094A61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BF9F-79A6-24FB-8595-2EF4C7F8C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9756-EB8A-3B96-2699-2452D97B7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CBF9-FECB-5847-9EF1-EA4DC1E7A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0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dc.noaa.gov/billions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hyperlink" Target="https://matplotlib.org/cmocea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62C0-866B-7932-77CD-E412B866C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4047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dirty="0">
                <a:effectLst/>
                <a:latin typeface="Helvetica" pitchFamily="2" charset="0"/>
              </a:rPr>
              <a:t>Surface current velocity observations</a:t>
            </a:r>
            <a:br>
              <a:rPr lang="en-US" sz="4000" dirty="0">
                <a:effectLst/>
                <a:latin typeface="Helvetica" pitchFamily="2" charset="0"/>
              </a:rPr>
            </a:br>
            <a:r>
              <a:rPr lang="en-US" sz="4000" dirty="0">
                <a:effectLst/>
                <a:latin typeface="Helvetica" pitchFamily="2" charset="0"/>
              </a:rPr>
              <a:t>of the Yucatan Channel</a:t>
            </a:r>
            <a:br>
              <a:rPr lang="en-US" sz="4000" dirty="0">
                <a:effectLst/>
                <a:latin typeface="Helvetica" pitchFamily="2" charset="0"/>
              </a:rPr>
            </a:br>
            <a:r>
              <a:rPr lang="en-US" sz="4000" dirty="0">
                <a:effectLst/>
                <a:latin typeface="Helvetica" pitchFamily="2" charset="0"/>
              </a:rPr>
              <a:t>using High-Frequency Radar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BD1C4-4528-3F7E-04D5-1C14B3B78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643" y="3378208"/>
            <a:ext cx="9144000" cy="2453278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Steven F DiMarco</a:t>
            </a:r>
            <a:r>
              <a:rPr lang="en-US" sz="2800" baseline="30000" dirty="0"/>
              <a:t>1</a:t>
            </a:r>
            <a:r>
              <a:rPr lang="en-US" sz="2800" dirty="0"/>
              <a:t>, Professor, MTS Fellow ‘20</a:t>
            </a:r>
          </a:p>
          <a:p>
            <a:r>
              <a:rPr lang="en-US" sz="2200" baseline="30000" dirty="0"/>
              <a:t>1</a:t>
            </a:r>
            <a:r>
              <a:rPr lang="en-US" sz="2200" dirty="0"/>
              <a:t>Geochemical and Environmental Research Group</a:t>
            </a:r>
          </a:p>
          <a:p>
            <a:r>
              <a:rPr lang="en-US" sz="2200" dirty="0"/>
              <a:t>Department of Oceanography, Department of Ocean Engineering</a:t>
            </a:r>
          </a:p>
          <a:p>
            <a:r>
              <a:rPr lang="en-US" sz="2200" dirty="0"/>
              <a:t>Texas A&amp;M University</a:t>
            </a:r>
          </a:p>
          <a:p>
            <a:endParaRPr lang="en-US" dirty="0"/>
          </a:p>
          <a:p>
            <a:r>
              <a:rPr lang="en-US" dirty="0"/>
              <a:t>S Glenn</a:t>
            </a:r>
            <a:r>
              <a:rPr lang="en-US" baseline="30000" dirty="0"/>
              <a:t>2</a:t>
            </a:r>
            <a:r>
              <a:rPr lang="en-US" dirty="0"/>
              <a:t> (MTS Fellow ’17), M Smith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>
                <a:effectLst/>
              </a:rPr>
              <a:t>R Ramos</a:t>
            </a:r>
            <a:r>
              <a:rPr lang="en-US" baseline="30000" dirty="0">
                <a:effectLst/>
              </a:rPr>
              <a:t>3</a:t>
            </a:r>
            <a:r>
              <a:rPr lang="en-US" dirty="0">
                <a:effectLst/>
              </a:rPr>
              <a:t>, AH Knap</a:t>
            </a:r>
            <a:r>
              <a:rPr lang="en-US" baseline="30000" dirty="0">
                <a:effectLst/>
              </a:rPr>
              <a:t>1 </a:t>
            </a:r>
            <a:r>
              <a:rPr lang="en-US" dirty="0">
                <a:effectLst/>
              </a:rPr>
              <a:t>(MTS Fellow ’23),</a:t>
            </a:r>
          </a:p>
          <a:p>
            <a:r>
              <a:rPr lang="en-US" dirty="0">
                <a:effectLst/>
              </a:rPr>
              <a:t>R Jiménez</a:t>
            </a:r>
            <a:r>
              <a:rPr lang="en-US" baseline="30000" dirty="0">
                <a:effectLst/>
              </a:rPr>
              <a:t>4</a:t>
            </a:r>
            <a:r>
              <a:rPr lang="en-US" dirty="0">
                <a:effectLst/>
              </a:rPr>
              <a:t>, D Salas de Léon</a:t>
            </a:r>
            <a:r>
              <a:rPr lang="en-US" baseline="30000" dirty="0">
                <a:effectLst/>
              </a:rPr>
              <a:t>4</a:t>
            </a:r>
            <a:r>
              <a:rPr lang="en-US" dirty="0">
                <a:effectLst/>
              </a:rPr>
              <a:t>, K Teresa</a:t>
            </a:r>
            <a:r>
              <a:rPr lang="en-US" baseline="30000" dirty="0">
                <a:effectLst/>
              </a:rPr>
              <a:t>4</a:t>
            </a:r>
            <a:r>
              <a:rPr lang="en-US" dirty="0">
                <a:effectLst/>
              </a:rPr>
              <a:t>, C Whelan</a:t>
            </a:r>
            <a:r>
              <a:rPr lang="en-US" baseline="30000" dirty="0">
                <a:effectLst/>
              </a:rPr>
              <a:t>5</a:t>
            </a: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9F5DE-59DF-7B31-F541-E7BE8D8C8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9" t="17959" r="24655" b="21991"/>
          <a:stretch/>
        </p:blipFill>
        <p:spPr>
          <a:xfrm>
            <a:off x="5123654" y="123519"/>
            <a:ext cx="1223787" cy="139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A84001-7F52-33CA-7F16-A98EA6D9C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296" y="273560"/>
            <a:ext cx="1750914" cy="1260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E1284-F8CF-B26D-8DAB-19922CF25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885" y="205707"/>
            <a:ext cx="1379859" cy="1379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0F584-D499-1768-30C2-4D0E8A58A5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73" t="11015" r="20719" b="22157"/>
          <a:stretch/>
        </p:blipFill>
        <p:spPr>
          <a:xfrm>
            <a:off x="561464" y="87569"/>
            <a:ext cx="1566388" cy="1446119"/>
          </a:xfrm>
          <a:prstGeom prst="rect">
            <a:avLst/>
          </a:prstGeom>
        </p:spPr>
      </p:pic>
      <p:pic>
        <p:nvPicPr>
          <p:cNvPr id="8" name="Google Shape;563;p62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9AAC21E1-CEF3-3F6A-3F9A-1A0E0BDA98C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5075" t="30412" b="30412"/>
          <a:stretch/>
        </p:blipFill>
        <p:spPr>
          <a:xfrm>
            <a:off x="11896981" y="1"/>
            <a:ext cx="28939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CEANS 2023 Gulf Coast Conference - Society for Underwater Technology in  the U.S.">
            <a:extLst>
              <a:ext uri="{FF2B5EF4-FFF2-40B4-BE49-F238E27FC236}">
                <a16:creationId xmlns:a16="http://schemas.microsoft.com/office/drawing/2014/main" id="{210274ED-BE89-8B7C-7B2D-2E8EC404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1463"/>
            <a:ext cx="2583880" cy="13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556935-1E93-5629-1489-10BBBC3ABFB4}"/>
              </a:ext>
            </a:extLst>
          </p:cNvPr>
          <p:cNvSpPr txBox="1"/>
          <p:nvPr/>
        </p:nvSpPr>
        <p:spPr>
          <a:xfrm>
            <a:off x="2873163" y="5838133"/>
            <a:ext cx="310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2</a:t>
            </a:r>
            <a:r>
              <a:rPr lang="en-US" sz="1400" dirty="0"/>
              <a:t>Center for Ocean Observing Leadership</a:t>
            </a:r>
          </a:p>
          <a:p>
            <a:r>
              <a:rPr lang="en-US" sz="1400" dirty="0"/>
              <a:t>  Rutgers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1235B-4EAA-3576-EA27-9F5FC1E11382}"/>
              </a:ext>
            </a:extLst>
          </p:cNvPr>
          <p:cNvSpPr txBox="1"/>
          <p:nvPr/>
        </p:nvSpPr>
        <p:spPr>
          <a:xfrm>
            <a:off x="6412821" y="5831520"/>
            <a:ext cx="1958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3</a:t>
            </a:r>
            <a:r>
              <a:rPr lang="en-US" sz="1400" dirty="0"/>
              <a:t>Woods Hole Group, LLC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CC35D-E822-CAFA-13EC-C38A7DBBE275}"/>
              </a:ext>
            </a:extLst>
          </p:cNvPr>
          <p:cNvSpPr txBox="1"/>
          <p:nvPr/>
        </p:nvSpPr>
        <p:spPr>
          <a:xfrm>
            <a:off x="2866161" y="6310277"/>
            <a:ext cx="4539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4</a:t>
            </a:r>
            <a:r>
              <a:rPr lang="en-US" sz="1400" dirty="0">
                <a:effectLst/>
              </a:rPr>
              <a:t>Universidad Nacional </a:t>
            </a:r>
            <a:r>
              <a:rPr lang="en-US" sz="1400" dirty="0" err="1">
                <a:effectLst/>
              </a:rPr>
              <a:t>Autónoma</a:t>
            </a:r>
            <a:r>
              <a:rPr lang="en-US" sz="1400" dirty="0"/>
              <a:t> </a:t>
            </a:r>
            <a:r>
              <a:rPr lang="en-US" sz="1400" dirty="0">
                <a:effectLst/>
              </a:rPr>
              <a:t>de México</a:t>
            </a:r>
          </a:p>
        </p:txBody>
      </p:sp>
      <p:grpSp>
        <p:nvGrpSpPr>
          <p:cNvPr id="12" name="Google Shape;227;g150cf9a1315_4_26">
            <a:extLst>
              <a:ext uri="{FF2B5EF4-FFF2-40B4-BE49-F238E27FC236}">
                <a16:creationId xmlns:a16="http://schemas.microsoft.com/office/drawing/2014/main" id="{8A9A79D9-7010-5680-4CDE-6D8D2BA3DA51}"/>
              </a:ext>
            </a:extLst>
          </p:cNvPr>
          <p:cNvGrpSpPr>
            <a:grpSpLocks noChangeAspect="1"/>
          </p:cNvGrpSpPr>
          <p:nvPr/>
        </p:nvGrpSpPr>
        <p:grpSpPr>
          <a:xfrm>
            <a:off x="9451559" y="5863725"/>
            <a:ext cx="2449541" cy="994275"/>
            <a:chOff x="701040" y="2388556"/>
            <a:chExt cx="3218212" cy="1306281"/>
          </a:xfrm>
        </p:grpSpPr>
        <p:pic>
          <p:nvPicPr>
            <p:cNvPr id="13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3035B14D-162B-138A-92EC-594FE884FEA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14" name="Google Shape;229;g150cf9a1315_4_26">
              <a:extLst>
                <a:ext uri="{FF2B5EF4-FFF2-40B4-BE49-F238E27FC236}">
                  <a16:creationId xmlns:a16="http://schemas.microsoft.com/office/drawing/2014/main" id="{24CA4E10-2B9B-DEE0-051D-3E7FB07849C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0EB4042-1E42-F7D5-E13A-A7BCA57C0717}"/>
              </a:ext>
            </a:extLst>
          </p:cNvPr>
          <p:cNvSpPr txBox="1"/>
          <p:nvPr/>
        </p:nvSpPr>
        <p:spPr>
          <a:xfrm>
            <a:off x="6412821" y="6310276"/>
            <a:ext cx="2204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5</a:t>
            </a:r>
            <a:r>
              <a:rPr lang="en-US" sz="1400" dirty="0"/>
              <a:t>CODAR Ocean Sensors, LLC</a:t>
            </a:r>
          </a:p>
        </p:txBody>
      </p:sp>
      <p:pic>
        <p:nvPicPr>
          <p:cNvPr id="16" name="Picture 2" descr="CODAR Ocean Sensors - Oceanographic High Frequency Radar Systems">
            <a:extLst>
              <a:ext uri="{FF2B5EF4-FFF2-40B4-BE49-F238E27FC236}">
                <a16:creationId xmlns:a16="http://schemas.microsoft.com/office/drawing/2014/main" id="{90AF46FD-C27A-7F9C-E587-65F192945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89" y="120215"/>
            <a:ext cx="2323462" cy="12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9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A4DFBA5-5B2D-905E-7B4E-795FC1247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0" r="25453"/>
          <a:stretch/>
        </p:blipFill>
        <p:spPr bwMode="auto"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8D23DCE-6AE8-212E-7A6C-5884CFC83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r="20367"/>
          <a:stretch/>
        </p:blipFill>
        <p:spPr bwMode="auto"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7" name="Freeform: Shape 4106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12" name="Freeform: Shape 4108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CE544-AA9F-8AB4-8560-441204C4B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11589"/>
            <a:ext cx="3868559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Bimodal Inflow Current Structure</a:t>
            </a: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FA199-95B5-D753-C113-C1F7D7DF6EEC}"/>
              </a:ext>
            </a:extLst>
          </p:cNvPr>
          <p:cNvSpPr txBox="1"/>
          <p:nvPr/>
        </p:nvSpPr>
        <p:spPr>
          <a:xfrm>
            <a:off x="4318103" y="1511589"/>
            <a:ext cx="29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Nearshore Speed Core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1A888-2EE1-6C7F-A8C5-5A3783D55BF9}"/>
              </a:ext>
            </a:extLst>
          </p:cNvPr>
          <p:cNvSpPr txBox="1"/>
          <p:nvPr/>
        </p:nvSpPr>
        <p:spPr>
          <a:xfrm>
            <a:off x="8755427" y="1501508"/>
            <a:ext cx="2764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Offshore Speed Core</a:t>
            </a:r>
          </a:p>
        </p:txBody>
      </p:sp>
      <p:grpSp>
        <p:nvGrpSpPr>
          <p:cNvPr id="7" name="Google Shape;227;g150cf9a1315_4_26">
            <a:extLst>
              <a:ext uri="{FF2B5EF4-FFF2-40B4-BE49-F238E27FC236}">
                <a16:creationId xmlns:a16="http://schemas.microsoft.com/office/drawing/2014/main" id="{6C49606F-CF25-ED63-4110-C2B5E862D411}"/>
              </a:ext>
            </a:extLst>
          </p:cNvPr>
          <p:cNvGrpSpPr>
            <a:grpSpLocks noChangeAspect="1"/>
          </p:cNvGrpSpPr>
          <p:nvPr/>
        </p:nvGrpSpPr>
        <p:grpSpPr>
          <a:xfrm>
            <a:off x="176410" y="5736388"/>
            <a:ext cx="2449541" cy="994275"/>
            <a:chOff x="701040" y="2388556"/>
            <a:chExt cx="3218212" cy="1306281"/>
          </a:xfrm>
        </p:grpSpPr>
        <p:pic>
          <p:nvPicPr>
            <p:cNvPr id="8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3FC236A2-6187-D469-0898-B9C017DFEA3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9" name="Google Shape;229;g150cf9a1315_4_26">
              <a:extLst>
                <a:ext uri="{FF2B5EF4-FFF2-40B4-BE49-F238E27FC236}">
                  <a16:creationId xmlns:a16="http://schemas.microsoft.com/office/drawing/2014/main" id="{1AEBE506-FF7B-D5E0-151E-633AF0C68E1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54EF7B4-66D6-82AD-BF76-52B64AB4A7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278"/>
          <a:stretch/>
        </p:blipFill>
        <p:spPr>
          <a:xfrm>
            <a:off x="11755639" y="584452"/>
            <a:ext cx="367962" cy="23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per No. Paper Title">
            <a:extLst>
              <a:ext uri="{FF2B5EF4-FFF2-40B4-BE49-F238E27FC236}">
                <a16:creationId xmlns:a16="http://schemas.microsoft.com/office/drawing/2014/main" id="{E4B6B0AF-A78A-F444-A4EF-DCCDD6FE6FEB}"/>
              </a:ext>
            </a:extLst>
          </p:cNvPr>
          <p:cNvSpPr txBox="1"/>
          <p:nvPr/>
        </p:nvSpPr>
        <p:spPr>
          <a:xfrm>
            <a:off x="440724" y="251981"/>
            <a:ext cx="11186984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5400" dirty="0">
                <a:solidFill>
                  <a:srgbClr val="01305C"/>
                </a:solidFill>
                <a:latin typeface="+mj-lt"/>
              </a:rPr>
              <a:t>Yucatan Inflow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44CC0-E61A-854E-9CCA-D9B5389E5463}"/>
              </a:ext>
            </a:extLst>
          </p:cNvPr>
          <p:cNvCxnSpPr>
            <a:cxnSpLocks/>
          </p:cNvCxnSpPr>
          <p:nvPr/>
        </p:nvCxnSpPr>
        <p:spPr>
          <a:xfrm>
            <a:off x="564292" y="1142425"/>
            <a:ext cx="11116962" cy="0"/>
          </a:xfrm>
          <a:prstGeom prst="line">
            <a:avLst/>
          </a:prstGeom>
          <a:ln w="12700">
            <a:solidFill>
              <a:srgbClr val="FAA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aper No. Paper Title">
            <a:extLst>
              <a:ext uri="{FF2B5EF4-FFF2-40B4-BE49-F238E27FC236}">
                <a16:creationId xmlns:a16="http://schemas.microsoft.com/office/drawing/2014/main" id="{2ACB0647-B202-1E47-828A-C11FE8217C7F}"/>
              </a:ext>
            </a:extLst>
          </p:cNvPr>
          <p:cNvSpPr txBox="1"/>
          <p:nvPr/>
        </p:nvSpPr>
        <p:spPr>
          <a:xfrm>
            <a:off x="357935" y="1456118"/>
            <a:ext cx="3748216" cy="34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dirty="0" err="1">
                <a:solidFill>
                  <a:srgbClr val="01305C"/>
                </a:solidFill>
                <a:latin typeface="+mj-lt"/>
              </a:rPr>
              <a:t>Hovmöller</a:t>
            </a:r>
            <a:r>
              <a:rPr lang="en-GB" sz="2400" dirty="0">
                <a:solidFill>
                  <a:srgbClr val="01305C"/>
                </a:solidFill>
                <a:latin typeface="+mj-lt"/>
              </a:rPr>
              <a:t> (space vs time) Diagram</a:t>
            </a:r>
          </a:p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2400" dirty="0">
              <a:solidFill>
                <a:srgbClr val="01305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b="1" dirty="0">
                <a:solidFill>
                  <a:srgbClr val="01305C"/>
                </a:solidFill>
                <a:sym typeface="Helvetica"/>
              </a:rPr>
              <a:t>Hourly HFR data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2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b="1" dirty="0">
                <a:solidFill>
                  <a:srgbClr val="01305C"/>
                </a:solidFill>
                <a:sym typeface="Helvetica"/>
              </a:rPr>
              <a:t>Cross-channel transect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2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b="1" dirty="0">
                <a:solidFill>
                  <a:srgbClr val="01305C"/>
                </a:solidFill>
                <a:sym typeface="Helvetica"/>
              </a:rPr>
              <a:t>25-hr moving average</a:t>
            </a:r>
          </a:p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b="1" dirty="0">
                <a:solidFill>
                  <a:srgbClr val="01305C"/>
                </a:solidFill>
                <a:sym typeface="Helvetica"/>
              </a:rPr>
              <a:t>	(no tides)</a:t>
            </a:r>
          </a:p>
        </p:txBody>
      </p:sp>
      <p:pic>
        <p:nvPicPr>
          <p:cNvPr id="3" name="Google Shape;223;g150cf9a1315_4_26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0F8FD515-B44A-9C5D-B7C4-315801AAA0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5075" t="30412" b="30412"/>
          <a:stretch/>
        </p:blipFill>
        <p:spPr>
          <a:xfrm>
            <a:off x="11753822" y="0"/>
            <a:ext cx="45027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227;g150cf9a1315_4_26">
            <a:extLst>
              <a:ext uri="{FF2B5EF4-FFF2-40B4-BE49-F238E27FC236}">
                <a16:creationId xmlns:a16="http://schemas.microsoft.com/office/drawing/2014/main" id="{768D7127-D9EC-5AFA-B296-44714C203BF4}"/>
              </a:ext>
            </a:extLst>
          </p:cNvPr>
          <p:cNvGrpSpPr>
            <a:grpSpLocks noChangeAspect="1"/>
          </p:cNvGrpSpPr>
          <p:nvPr/>
        </p:nvGrpSpPr>
        <p:grpSpPr>
          <a:xfrm>
            <a:off x="154570" y="5661005"/>
            <a:ext cx="2449541" cy="994275"/>
            <a:chOff x="701040" y="2388556"/>
            <a:chExt cx="3218212" cy="1306281"/>
          </a:xfrm>
        </p:grpSpPr>
        <p:pic>
          <p:nvPicPr>
            <p:cNvPr id="7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8BE8B5A3-6F6A-BECB-F98A-587B064D858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9" name="Google Shape;229;g150cf9a1315_4_26">
              <a:extLst>
                <a:ext uri="{FF2B5EF4-FFF2-40B4-BE49-F238E27FC236}">
                  <a16:creationId xmlns:a16="http://schemas.microsoft.com/office/drawing/2014/main" id="{5BCDFCA4-B481-7481-8A13-398AD19439B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B23DB69-E07E-DC16-F931-081270595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322" y="1430361"/>
            <a:ext cx="8048379" cy="45762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FD7478-89AE-61A3-454D-5D1F1C16BD0C}"/>
              </a:ext>
            </a:extLst>
          </p:cNvPr>
          <p:cNvSpPr txBox="1"/>
          <p:nvPr/>
        </p:nvSpPr>
        <p:spPr>
          <a:xfrm>
            <a:off x="3669322" y="5000313"/>
            <a:ext cx="108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Mexico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F3D598-DAB0-B07B-F16A-D6DD9CCE4C7E}"/>
              </a:ext>
            </a:extLst>
          </p:cNvPr>
          <p:cNvSpPr txBox="1"/>
          <p:nvPr/>
        </p:nvSpPr>
        <p:spPr>
          <a:xfrm>
            <a:off x="9097106" y="5000313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Cuba</a:t>
            </a:r>
          </a:p>
        </p:txBody>
      </p:sp>
    </p:spTree>
    <p:extLst>
      <p:ext uri="{BB962C8B-B14F-4D97-AF65-F5344CB8AC3E}">
        <p14:creationId xmlns:p14="http://schemas.microsoft.com/office/powerpoint/2010/main" val="4160590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per No. Paper Title">
            <a:extLst>
              <a:ext uri="{FF2B5EF4-FFF2-40B4-BE49-F238E27FC236}">
                <a16:creationId xmlns:a16="http://schemas.microsoft.com/office/drawing/2014/main" id="{E4B6B0AF-A78A-F444-A4EF-DCCDD6FE6FEB}"/>
              </a:ext>
            </a:extLst>
          </p:cNvPr>
          <p:cNvSpPr txBox="1"/>
          <p:nvPr/>
        </p:nvSpPr>
        <p:spPr>
          <a:xfrm>
            <a:off x="494270" y="277705"/>
            <a:ext cx="11186984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4000" dirty="0">
                <a:solidFill>
                  <a:srgbClr val="01305C"/>
                </a:solidFill>
                <a:latin typeface="+mj-lt"/>
              </a:rPr>
              <a:t>Yucatan Inflow Assessment: Five Operational Models</a:t>
            </a:r>
          </a:p>
        </p:txBody>
      </p:sp>
      <p:pic>
        <p:nvPicPr>
          <p:cNvPr id="2" name="yucatan_transect_comparison_20_HFRblack">
            <a:hlinkClick r:id="" action="ppaction://media"/>
            <a:extLst>
              <a:ext uri="{FF2B5EF4-FFF2-40B4-BE49-F238E27FC236}">
                <a16:creationId xmlns:a16="http://schemas.microsoft.com/office/drawing/2014/main" id="{F896B710-07F9-6916-1171-7D1FB86048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1311" y="1107135"/>
            <a:ext cx="8851797" cy="4979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62461A-FF62-ADA0-5782-C40D2AC4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45" y="3690748"/>
            <a:ext cx="2155755" cy="215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223;g150cf9a1315_4_26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924AB812-5C2B-E270-6AED-99E7009585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5075" t="30412" b="30412"/>
          <a:stretch/>
        </p:blipFill>
        <p:spPr>
          <a:xfrm>
            <a:off x="11753822" y="0"/>
            <a:ext cx="45027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227;g150cf9a1315_4_26">
            <a:extLst>
              <a:ext uri="{FF2B5EF4-FFF2-40B4-BE49-F238E27FC236}">
                <a16:creationId xmlns:a16="http://schemas.microsoft.com/office/drawing/2014/main" id="{9651DEA1-41A3-2CAF-1A0F-DB78C50E665D}"/>
              </a:ext>
            </a:extLst>
          </p:cNvPr>
          <p:cNvGrpSpPr>
            <a:grpSpLocks noChangeAspect="1"/>
          </p:cNvGrpSpPr>
          <p:nvPr/>
        </p:nvGrpSpPr>
        <p:grpSpPr>
          <a:xfrm>
            <a:off x="-3695" y="5872025"/>
            <a:ext cx="2449541" cy="994275"/>
            <a:chOff x="701040" y="2388556"/>
            <a:chExt cx="3218212" cy="1306281"/>
          </a:xfrm>
        </p:grpSpPr>
        <p:pic>
          <p:nvPicPr>
            <p:cNvPr id="9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63295F11-C528-2BF3-C4C9-0643426B57F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12" name="Google Shape;229;g150cf9a1315_4_26">
              <a:extLst>
                <a:ext uri="{FF2B5EF4-FFF2-40B4-BE49-F238E27FC236}">
                  <a16:creationId xmlns:a16="http://schemas.microsoft.com/office/drawing/2014/main" id="{9A1A50B3-92A4-B4FF-A057-65A0557DB3F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Paper No. Paper Title">
            <a:extLst>
              <a:ext uri="{FF2B5EF4-FFF2-40B4-BE49-F238E27FC236}">
                <a16:creationId xmlns:a16="http://schemas.microsoft.com/office/drawing/2014/main" id="{2ACB0647-B202-1E47-828A-C11FE8217C7F}"/>
              </a:ext>
            </a:extLst>
          </p:cNvPr>
          <p:cNvSpPr txBox="1"/>
          <p:nvPr/>
        </p:nvSpPr>
        <p:spPr>
          <a:xfrm>
            <a:off x="357935" y="1107134"/>
            <a:ext cx="5209806" cy="3108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dirty="0">
                <a:solidFill>
                  <a:srgbClr val="01305C"/>
                </a:solidFill>
                <a:latin typeface="+mj-lt"/>
              </a:rPr>
              <a:t>YUCATAN ALONG CHANNEL CURRENTS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NOAA global RTOFS (red)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Regional CNAPS (orange).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Navy global GOFS (dark green)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Regional AMSEAS (light green).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European CMEMS (violet).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6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6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HFR – black line – downstream velocity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Sampled at 6 km resolution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2E7B8E-8FAA-7830-16AC-EE46D722715C}"/>
              </a:ext>
            </a:extLst>
          </p:cNvPr>
          <p:cNvSpPr txBox="1"/>
          <p:nvPr/>
        </p:nvSpPr>
        <p:spPr>
          <a:xfrm>
            <a:off x="4478212" y="5721284"/>
            <a:ext cx="108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Mexico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401C01-2D6C-0192-8F3F-F46C30EF4F65}"/>
              </a:ext>
            </a:extLst>
          </p:cNvPr>
          <p:cNvSpPr txBox="1"/>
          <p:nvPr/>
        </p:nvSpPr>
        <p:spPr>
          <a:xfrm>
            <a:off x="10925913" y="5721284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Cuba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BA082-9627-44CF-6261-C9796BC1BFE9}"/>
              </a:ext>
            </a:extLst>
          </p:cNvPr>
          <p:cNvSpPr txBox="1"/>
          <p:nvPr/>
        </p:nvSpPr>
        <p:spPr>
          <a:xfrm>
            <a:off x="6893169" y="993721"/>
            <a:ext cx="3658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Animation interval is Hourly</a:t>
            </a:r>
          </a:p>
        </p:txBody>
      </p:sp>
    </p:spTree>
    <p:extLst>
      <p:ext uri="{BB962C8B-B14F-4D97-AF65-F5344CB8AC3E}">
        <p14:creationId xmlns:p14="http://schemas.microsoft.com/office/powerpoint/2010/main" val="278691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A686B-8924-3463-30CC-E85789FCE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0" y="1222946"/>
            <a:ext cx="51013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Idalia August 2023</a:t>
            </a:r>
            <a:br>
              <a:rPr lang="en-US" dirty="0">
                <a:latin typeface="+mn-lt"/>
              </a:rPr>
            </a:br>
            <a:r>
              <a:rPr lang="en-US" sz="3100" dirty="0">
                <a:latin typeface="+mn-lt"/>
              </a:rPr>
              <a:t>26 	Formation</a:t>
            </a: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27-28 Yucatan Strait</a:t>
            </a: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29 	Cat1/Cuba</a:t>
            </a: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30 	Cat4/Landfall-FL</a:t>
            </a:r>
            <a:br>
              <a:rPr lang="en-US" sz="3100" dirty="0">
                <a:latin typeface="+mn-lt"/>
              </a:rPr>
            </a:b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8" name="yucatan_hfr_idalia_latest">
            <a:hlinkClick r:id="" action="ppaction://media"/>
            <a:extLst>
              <a:ext uri="{FF2B5EF4-FFF2-40B4-BE49-F238E27FC236}">
                <a16:creationId xmlns:a16="http://schemas.microsoft.com/office/drawing/2014/main" id="{EDBF94A5-6AF3-7113-1E39-C89600DCA8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2" y="117072"/>
            <a:ext cx="6711438" cy="6643574"/>
          </a:xfrm>
        </p:spPr>
      </p:pic>
      <p:pic>
        <p:nvPicPr>
          <p:cNvPr id="4" name="Google Shape;223;g150cf9a1315_4_26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D7163924-245C-6A10-C187-F8ADFAFC1A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5075" t="30412" b="30412"/>
          <a:stretch/>
        </p:blipFill>
        <p:spPr>
          <a:xfrm>
            <a:off x="11753822" y="0"/>
            <a:ext cx="45027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227;g150cf9a1315_4_26">
            <a:extLst>
              <a:ext uri="{FF2B5EF4-FFF2-40B4-BE49-F238E27FC236}">
                <a16:creationId xmlns:a16="http://schemas.microsoft.com/office/drawing/2014/main" id="{E5D2E52B-10C3-C82B-D9A1-B7B4045D0F5B}"/>
              </a:ext>
            </a:extLst>
          </p:cNvPr>
          <p:cNvGrpSpPr>
            <a:grpSpLocks noChangeAspect="1"/>
          </p:cNvGrpSpPr>
          <p:nvPr/>
        </p:nvGrpSpPr>
        <p:grpSpPr>
          <a:xfrm>
            <a:off x="154570" y="5661005"/>
            <a:ext cx="2449541" cy="994275"/>
            <a:chOff x="701040" y="2388556"/>
            <a:chExt cx="3218212" cy="1306281"/>
          </a:xfrm>
        </p:grpSpPr>
        <p:pic>
          <p:nvPicPr>
            <p:cNvPr id="6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790E701E-7EEF-A4A4-6713-08632F514EF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7" name="Google Shape;229;g150cf9a1315_4_26">
              <a:extLst>
                <a:ext uri="{FF2B5EF4-FFF2-40B4-BE49-F238E27FC236}">
                  <a16:creationId xmlns:a16="http://schemas.microsoft.com/office/drawing/2014/main" id="{3ACFAD1F-0582-44E3-E816-4CB7B444625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 descr="A map of the ocean&#10;&#10;Description automatically generated">
            <a:extLst>
              <a:ext uri="{FF2B5EF4-FFF2-40B4-BE49-F238E27FC236}">
                <a16:creationId xmlns:a16="http://schemas.microsoft.com/office/drawing/2014/main" id="{41A5306D-40BC-8641-0B33-911C9E8DB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98" y="2658424"/>
            <a:ext cx="4738996" cy="2928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37B4B2-FE19-D453-E11F-B44CB89E3A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16" y="2509047"/>
            <a:ext cx="5114287" cy="315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FFFC-B796-F45B-F35E-4444BEF5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39"/>
            <a:ext cx="10515600" cy="1325563"/>
          </a:xfrm>
        </p:spPr>
        <p:txBody>
          <a:bodyPr/>
          <a:lstStyle/>
          <a:p>
            <a:r>
              <a:rPr lang="en-US" b="1" dirty="0"/>
              <a:t>Integrated Industry Decision Support Products</a:t>
            </a:r>
          </a:p>
        </p:txBody>
      </p:sp>
      <p:pic>
        <p:nvPicPr>
          <p:cNvPr id="4" name="Content Placeholder 3" descr="A map of the ocean&#10;&#10;Showing model output: WHG daily product">
            <a:extLst>
              <a:ext uri="{FF2B5EF4-FFF2-40B4-BE49-F238E27FC236}">
                <a16:creationId xmlns:a16="http://schemas.microsoft.com/office/drawing/2014/main" id="{D9D790FD-77EA-63D1-72E4-363886E24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015" y="778391"/>
            <a:ext cx="7967004" cy="4959741"/>
          </a:xfrm>
        </p:spPr>
      </p:pic>
      <p:pic>
        <p:nvPicPr>
          <p:cNvPr id="6" name="Picture 5" descr="A map of the ocean&#10;&#10;Yucatan Channel: WHG graphic of HFR footprint">
            <a:extLst>
              <a:ext uri="{FF2B5EF4-FFF2-40B4-BE49-F238E27FC236}">
                <a16:creationId xmlns:a16="http://schemas.microsoft.com/office/drawing/2014/main" id="{4AF770F2-93A6-1A99-F466-351509AD6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178" y="1420337"/>
            <a:ext cx="5789521" cy="3604180"/>
          </a:xfrm>
          <a:prstGeom prst="rect">
            <a:avLst/>
          </a:prstGeom>
        </p:spPr>
      </p:pic>
      <p:pic>
        <p:nvPicPr>
          <p:cNvPr id="7" name="Google Shape;563;p62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864A5A49-55D1-0E10-B891-F55769E74B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5075" t="30412" b="30412"/>
          <a:stretch/>
        </p:blipFill>
        <p:spPr>
          <a:xfrm>
            <a:off x="11591636" y="2"/>
            <a:ext cx="60036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63BC62-89FD-DFBE-90E6-B175844F5A2D}"/>
              </a:ext>
            </a:extLst>
          </p:cNvPr>
          <p:cNvSpPr txBox="1"/>
          <p:nvPr/>
        </p:nvSpPr>
        <p:spPr>
          <a:xfrm>
            <a:off x="8279424" y="5133211"/>
            <a:ext cx="27569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WHG Daily Products</a:t>
            </a:r>
          </a:p>
          <a:p>
            <a:r>
              <a:rPr lang="en-US" sz="2400" dirty="0"/>
              <a:t>Regional maps</a:t>
            </a:r>
          </a:p>
          <a:p>
            <a:r>
              <a:rPr lang="en-US" sz="2400" dirty="0"/>
              <a:t>Numerical output</a:t>
            </a:r>
          </a:p>
          <a:p>
            <a:r>
              <a:rPr lang="en-US" sz="2400" dirty="0"/>
              <a:t>HFR</a:t>
            </a:r>
          </a:p>
        </p:txBody>
      </p:sp>
      <p:grpSp>
        <p:nvGrpSpPr>
          <p:cNvPr id="5" name="Google Shape;227;g150cf9a1315_4_26">
            <a:extLst>
              <a:ext uri="{FF2B5EF4-FFF2-40B4-BE49-F238E27FC236}">
                <a16:creationId xmlns:a16="http://schemas.microsoft.com/office/drawing/2014/main" id="{C545374D-D91D-D4A1-EBE1-5B25A943845F}"/>
              </a:ext>
            </a:extLst>
          </p:cNvPr>
          <p:cNvGrpSpPr>
            <a:grpSpLocks noChangeAspect="1"/>
          </p:cNvGrpSpPr>
          <p:nvPr/>
        </p:nvGrpSpPr>
        <p:grpSpPr>
          <a:xfrm>
            <a:off x="117499" y="5834003"/>
            <a:ext cx="2449541" cy="994275"/>
            <a:chOff x="701040" y="2388556"/>
            <a:chExt cx="3218212" cy="1306281"/>
          </a:xfrm>
        </p:grpSpPr>
        <p:pic>
          <p:nvPicPr>
            <p:cNvPr id="8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A6D8CB90-1266-C761-D8E6-AC5D84CC5B3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9" name="Google Shape;229;g150cf9a1315_4_26">
              <a:extLst>
                <a:ext uri="{FF2B5EF4-FFF2-40B4-BE49-F238E27FC236}">
                  <a16:creationId xmlns:a16="http://schemas.microsoft.com/office/drawing/2014/main" id="{78CE8201-2F33-0AF4-231D-51B869D77EE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70F6BE2-A429-E263-4AD6-CFF5F6B3DA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69" t="17959" r="24655" b="21991"/>
          <a:stretch/>
        </p:blipFill>
        <p:spPr>
          <a:xfrm>
            <a:off x="10077462" y="59075"/>
            <a:ext cx="1223787" cy="13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45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the island&#10;&#10;Description automatically generated">
            <a:extLst>
              <a:ext uri="{FF2B5EF4-FFF2-40B4-BE49-F238E27FC236}">
                <a16:creationId xmlns:a16="http://schemas.microsoft.com/office/drawing/2014/main" id="{739BBFE7-4E58-EF8E-0117-2879CD93E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1E47C-0116-C2C5-CE6D-91B9BC30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5400" b="1" dirty="0"/>
              <a:t>Yucatan HFR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0267C-D3A0-7F76-2E85-F0EC0715F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606636" cy="3742762"/>
          </a:xfrm>
        </p:spPr>
        <p:txBody>
          <a:bodyPr>
            <a:normAutofit/>
          </a:bodyPr>
          <a:lstStyle/>
          <a:p>
            <a:r>
              <a:rPr lang="en-US" dirty="0"/>
              <a:t>Repurposing UGOS HFR</a:t>
            </a:r>
          </a:p>
          <a:p>
            <a:pPr lvl="1"/>
            <a:r>
              <a:rPr lang="en-US" dirty="0"/>
              <a:t>USM: S </a:t>
            </a:r>
            <a:r>
              <a:rPr lang="en-US" dirty="0" err="1"/>
              <a:t>Howden</a:t>
            </a:r>
            <a:endParaRPr lang="en-US" dirty="0"/>
          </a:p>
          <a:p>
            <a:r>
              <a:rPr lang="en-US" dirty="0"/>
              <a:t>Isla </a:t>
            </a:r>
            <a:r>
              <a:rPr lang="en-US" dirty="0" err="1"/>
              <a:t>Mujeres</a:t>
            </a:r>
            <a:r>
              <a:rPr lang="en-US" dirty="0"/>
              <a:t>, Mexico</a:t>
            </a:r>
          </a:p>
          <a:p>
            <a:r>
              <a:rPr lang="en-US" dirty="0"/>
              <a:t>Operational redundancy</a:t>
            </a:r>
          </a:p>
          <a:p>
            <a:endParaRPr lang="en-US" dirty="0"/>
          </a:p>
          <a:p>
            <a:r>
              <a:rPr lang="en-US" dirty="0"/>
              <a:t>Cabo de San Antonio, Cuba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450E0-9D26-8245-D850-843C70E941F1}"/>
              </a:ext>
            </a:extLst>
          </p:cNvPr>
          <p:cNvSpPr txBox="1"/>
          <p:nvPr/>
        </p:nvSpPr>
        <p:spPr>
          <a:xfrm>
            <a:off x="9601197" y="2471272"/>
            <a:ext cx="191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Banco Arrowsmith</a:t>
            </a: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67D0021B-9090-08C3-BC2B-1E180DDC87CF}"/>
              </a:ext>
            </a:extLst>
          </p:cNvPr>
          <p:cNvSpPr/>
          <p:nvPr/>
        </p:nvSpPr>
        <p:spPr>
          <a:xfrm>
            <a:off x="7970107" y="1396313"/>
            <a:ext cx="1334530" cy="831653"/>
          </a:xfrm>
          <a:prstGeom prst="donut">
            <a:avLst>
              <a:gd name="adj" fmla="val 10079"/>
            </a:avLst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oogle Shape;227;g150cf9a1315_4_26">
            <a:extLst>
              <a:ext uri="{FF2B5EF4-FFF2-40B4-BE49-F238E27FC236}">
                <a16:creationId xmlns:a16="http://schemas.microsoft.com/office/drawing/2014/main" id="{478D5D48-29FC-B9D5-2720-698201DF1DD2}"/>
              </a:ext>
            </a:extLst>
          </p:cNvPr>
          <p:cNvGrpSpPr>
            <a:grpSpLocks noChangeAspect="1"/>
          </p:cNvGrpSpPr>
          <p:nvPr/>
        </p:nvGrpSpPr>
        <p:grpSpPr>
          <a:xfrm>
            <a:off x="154570" y="5661005"/>
            <a:ext cx="2449541" cy="994275"/>
            <a:chOff x="701040" y="2388556"/>
            <a:chExt cx="3218212" cy="1306281"/>
          </a:xfrm>
        </p:grpSpPr>
        <p:pic>
          <p:nvPicPr>
            <p:cNvPr id="8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19FE029B-9003-5C58-D4C8-6922C75F94C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10" name="Google Shape;229;g150cf9a1315_4_26">
              <a:extLst>
                <a:ext uri="{FF2B5EF4-FFF2-40B4-BE49-F238E27FC236}">
                  <a16:creationId xmlns:a16="http://schemas.microsoft.com/office/drawing/2014/main" id="{1ACB6156-5638-65F3-F568-14CCA2BDCBF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13CF179-8C35-911F-B12E-690502623D82}"/>
              </a:ext>
            </a:extLst>
          </p:cNvPr>
          <p:cNvSpPr txBox="1"/>
          <p:nvPr/>
        </p:nvSpPr>
        <p:spPr>
          <a:xfrm>
            <a:off x="8118354" y="180459"/>
            <a:ext cx="870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Isla </a:t>
            </a:r>
            <a:r>
              <a:rPr lang="en-US" sz="1200" dirty="0" err="1">
                <a:solidFill>
                  <a:schemeClr val="bg1"/>
                </a:solidFill>
              </a:rPr>
              <a:t>Contoy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4F4ECE-F426-F6BE-E4FC-B83E3E26982E}"/>
              </a:ext>
            </a:extLst>
          </p:cNvPr>
          <p:cNvSpPr txBox="1"/>
          <p:nvPr/>
        </p:nvSpPr>
        <p:spPr>
          <a:xfrm>
            <a:off x="8130174" y="4418940"/>
            <a:ext cx="41717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More to come:…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Field Campaign November 2023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OSM24: New Orleans</a:t>
            </a:r>
          </a:p>
        </p:txBody>
      </p:sp>
      <p:pic>
        <p:nvPicPr>
          <p:cNvPr id="14" name="Picture 13" descr="A logo of a company&#10;&#10;Description automatically generated">
            <a:extLst>
              <a:ext uri="{FF2B5EF4-FFF2-40B4-BE49-F238E27FC236}">
                <a16:creationId xmlns:a16="http://schemas.microsoft.com/office/drawing/2014/main" id="{C21ACE99-C8D0-8D20-EC07-7BCF66FAF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971" y="5347848"/>
            <a:ext cx="1963774" cy="13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9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Welcome to NOAA | NOAA Fisheries">
            <a:extLst>
              <a:ext uri="{FF2B5EF4-FFF2-40B4-BE49-F238E27FC236}">
                <a16:creationId xmlns:a16="http://schemas.microsoft.com/office/drawing/2014/main" id="{4B88D172-3582-DF8C-BB67-65FB72F22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r="58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F19276-2DF0-227C-62D6-FB97AE6F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58" y="365125"/>
            <a:ext cx="10779642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Supporting NOAA’s Mission and Strategic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8E1B2-0E5F-6948-3516-22FA531A0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Build a Climate Ready Nation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Advance Integrated Breakthrough Climate Research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Improve Local/In situ Distributed Observations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Expand Commercial Partnerships and New Technologies</a:t>
            </a:r>
          </a:p>
          <a:p>
            <a:r>
              <a:rPr lang="en-US" dirty="0">
                <a:solidFill>
                  <a:srgbClr val="FFFFFF"/>
                </a:solidFill>
              </a:rPr>
              <a:t>Make Equity Central to NOAA’s Mission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Support Underserved and Vulnerable Communities</a:t>
            </a:r>
          </a:p>
          <a:p>
            <a:r>
              <a:rPr lang="en-US" dirty="0">
                <a:solidFill>
                  <a:srgbClr val="FFFFFF"/>
                </a:solidFill>
              </a:rPr>
              <a:t>Accelerate Growth in an Information-Based Blue Economy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Improve Ocean-related Data and Data-Access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Increase Stakeholder Engagement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B2721-74EE-7BB6-F9CA-9B3C346CC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462" y="1855888"/>
            <a:ext cx="3286646" cy="2503155"/>
          </a:xfrm>
          <a:prstGeom prst="rect">
            <a:avLst/>
          </a:prstGeom>
        </p:spPr>
      </p:pic>
      <p:grpSp>
        <p:nvGrpSpPr>
          <p:cNvPr id="5" name="Google Shape;227;g150cf9a1315_4_26">
            <a:extLst>
              <a:ext uri="{FF2B5EF4-FFF2-40B4-BE49-F238E27FC236}">
                <a16:creationId xmlns:a16="http://schemas.microsoft.com/office/drawing/2014/main" id="{8E1C1965-0EAC-5CC5-CBAF-747DB4E24BB7}"/>
              </a:ext>
            </a:extLst>
          </p:cNvPr>
          <p:cNvGrpSpPr>
            <a:grpSpLocks noChangeAspect="1"/>
          </p:cNvGrpSpPr>
          <p:nvPr/>
        </p:nvGrpSpPr>
        <p:grpSpPr>
          <a:xfrm>
            <a:off x="-3695" y="5872025"/>
            <a:ext cx="2449541" cy="994275"/>
            <a:chOff x="701040" y="2388556"/>
            <a:chExt cx="3218212" cy="1306281"/>
          </a:xfrm>
        </p:grpSpPr>
        <p:pic>
          <p:nvPicPr>
            <p:cNvPr id="6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73FDD524-67BA-CC39-5AAA-76811758DD2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7" name="Google Shape;229;g150cf9a1315_4_26">
              <a:extLst>
                <a:ext uri="{FF2B5EF4-FFF2-40B4-BE49-F238E27FC236}">
                  <a16:creationId xmlns:a16="http://schemas.microsoft.com/office/drawing/2014/main" id="{1105C6E5-706C-AED6-CABC-9323121C8B2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40486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9F99-5D82-BEB8-513B-EF24E36B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299"/>
            <a:ext cx="10515600" cy="1325563"/>
          </a:xfrm>
        </p:spPr>
        <p:txBody>
          <a:bodyPr/>
          <a:lstStyle/>
          <a:p>
            <a:r>
              <a:rPr lang="en-US" b="1" dirty="0"/>
              <a:t>Acknowledgements</a:t>
            </a:r>
          </a:p>
        </p:txBody>
      </p:sp>
      <p:sp>
        <p:nvSpPr>
          <p:cNvPr id="4" name="Paper No. Paper Title">
            <a:extLst>
              <a:ext uri="{FF2B5EF4-FFF2-40B4-BE49-F238E27FC236}">
                <a16:creationId xmlns:a16="http://schemas.microsoft.com/office/drawing/2014/main" id="{1AECD176-2B74-36DD-B527-1889FE762B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037754"/>
            <a:ext cx="10515600" cy="438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dirty="0">
                <a:solidFill>
                  <a:srgbClr val="01305C"/>
                </a:solidFill>
              </a:rPr>
              <a:t>This work was funded by the Gulf Research Program of the National Academy of Sciences Grant Award Number SCON-10000542.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b="1" dirty="0">
                <a:solidFill>
                  <a:srgbClr val="01305C"/>
                </a:solidFill>
                <a:sym typeface="Helvetica"/>
              </a:rPr>
              <a:t>The international Gulf of Mexico Consortium for Offshore Risk Reduction Engaging Stakeholders (</a:t>
            </a:r>
            <a:r>
              <a:rPr lang="en-GB" sz="2400" b="1" dirty="0" err="1">
                <a:solidFill>
                  <a:srgbClr val="01305C"/>
                </a:solidFill>
                <a:sym typeface="Helvetica"/>
              </a:rPr>
              <a:t>GulfCORES</a:t>
            </a:r>
            <a:r>
              <a:rPr lang="en-GB" sz="2400" b="1" dirty="0">
                <a:solidFill>
                  <a:srgbClr val="01305C"/>
                </a:solidFill>
                <a:sym typeface="Helvetica"/>
              </a:rPr>
              <a:t>) members are: Texas A&amp;M University (lead), Rutgers University, HRI/Texas A&amp;M University - Corpus Christi, University of Miami, University of South Florida, University of Southern Mississippi, Woods Hole Group, CICESE, UNAM.</a:t>
            </a:r>
          </a:p>
          <a:p>
            <a:pPr marL="285750" indent="-285750"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b="1" dirty="0">
                <a:solidFill>
                  <a:srgbClr val="01305C"/>
                </a:solidFill>
                <a:sym typeface="Helvetica"/>
              </a:rPr>
              <a:t>GOFFISH (Eric </a:t>
            </a:r>
            <a:r>
              <a:rPr lang="en-GB" sz="2400" b="1" dirty="0" err="1">
                <a:solidFill>
                  <a:srgbClr val="01305C"/>
                </a:solidFill>
                <a:sym typeface="Helvetica"/>
              </a:rPr>
              <a:t>Chassignet</a:t>
            </a:r>
            <a:r>
              <a:rPr lang="en-GB" sz="2400" b="1" dirty="0">
                <a:solidFill>
                  <a:srgbClr val="01305C"/>
                </a:solidFill>
                <a:sym typeface="Helvetica"/>
              </a:rPr>
              <a:t> FSU) and GODEEP (Amy Bower WHOI) consortia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b="1" dirty="0">
                <a:solidFill>
                  <a:srgbClr val="01305C"/>
                </a:solidFill>
                <a:sym typeface="Helvetica"/>
              </a:rPr>
              <a:t>NOAA NOS (IOOS), NWS (EMC), OAR (AOML) Model Data Comparison Team 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b="1" dirty="0">
                <a:solidFill>
                  <a:srgbClr val="01305C"/>
                </a:solidFill>
                <a:sym typeface="Helvetica"/>
              </a:rPr>
              <a:t>GCOOS Data Services: J Brenner, F </a:t>
            </a:r>
            <a:r>
              <a:rPr lang="en-GB" sz="2400" b="1" dirty="0" err="1">
                <a:solidFill>
                  <a:srgbClr val="01305C"/>
                </a:solidFill>
                <a:sym typeface="Helvetica"/>
              </a:rPr>
              <a:t>Gayanilo</a:t>
            </a:r>
            <a:r>
              <a:rPr lang="en-GB" sz="2400" b="1" dirty="0">
                <a:solidFill>
                  <a:srgbClr val="01305C"/>
                </a:solidFill>
                <a:sym typeface="Helvetica"/>
              </a:rPr>
              <a:t>, B Currier, B Kirkpatrick, U Nwankwo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b="1" dirty="0">
                <a:solidFill>
                  <a:srgbClr val="01305C"/>
                </a:solidFill>
                <a:sym typeface="Helvetica"/>
              </a:rPr>
              <a:t>Industry Partners: WHG, </a:t>
            </a:r>
            <a:r>
              <a:rPr lang="en-GB" sz="2400" b="1" dirty="0" err="1">
                <a:solidFill>
                  <a:srgbClr val="01305C"/>
                </a:solidFill>
                <a:sym typeface="Helvetica"/>
              </a:rPr>
              <a:t>Codar</a:t>
            </a:r>
            <a:r>
              <a:rPr lang="en-GB" sz="2400" b="1" dirty="0">
                <a:solidFill>
                  <a:srgbClr val="01305C"/>
                </a:solidFill>
                <a:sym typeface="Helvetica"/>
              </a:rPr>
              <a:t>, Teledyne, Fugro……your name here</a:t>
            </a:r>
            <a:endParaRPr lang="en-GB" sz="1400" b="1" dirty="0">
              <a:solidFill>
                <a:srgbClr val="01305C"/>
              </a:solidFill>
              <a:sym typeface="Helvetica"/>
            </a:endParaRPr>
          </a:p>
        </p:txBody>
      </p:sp>
      <p:pic>
        <p:nvPicPr>
          <p:cNvPr id="5" name="Google Shape;223;g150cf9a1315_4_26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E985196D-59CA-0589-8B5F-806FD7B4E3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5075" t="30412" b="30412"/>
          <a:stretch/>
        </p:blipFill>
        <p:spPr>
          <a:xfrm>
            <a:off x="11753822" y="0"/>
            <a:ext cx="45027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227;g150cf9a1315_4_26">
            <a:extLst>
              <a:ext uri="{FF2B5EF4-FFF2-40B4-BE49-F238E27FC236}">
                <a16:creationId xmlns:a16="http://schemas.microsoft.com/office/drawing/2014/main" id="{32F95BDA-BBEB-4AEC-025E-50554BFA97FD}"/>
              </a:ext>
            </a:extLst>
          </p:cNvPr>
          <p:cNvGrpSpPr>
            <a:grpSpLocks noChangeAspect="1"/>
          </p:cNvGrpSpPr>
          <p:nvPr/>
        </p:nvGrpSpPr>
        <p:grpSpPr>
          <a:xfrm>
            <a:off x="154570" y="5702570"/>
            <a:ext cx="2449541" cy="994275"/>
            <a:chOff x="701040" y="2388556"/>
            <a:chExt cx="3218212" cy="1306281"/>
          </a:xfrm>
        </p:grpSpPr>
        <p:pic>
          <p:nvPicPr>
            <p:cNvPr id="7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406F904E-FED9-B16B-2894-9AAEFD1AC8D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8" name="Google Shape;229;g150cf9a1315_4_26">
              <a:extLst>
                <a:ext uri="{FF2B5EF4-FFF2-40B4-BE49-F238E27FC236}">
                  <a16:creationId xmlns:a16="http://schemas.microsoft.com/office/drawing/2014/main" id="{0EBA2B3F-A3AC-3C13-3542-91E944AC04C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E4F5FC2-39C9-A58F-0925-929418820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69" t="17959" r="24655" b="21991"/>
          <a:stretch/>
        </p:blipFill>
        <p:spPr>
          <a:xfrm>
            <a:off x="2991979" y="5392796"/>
            <a:ext cx="1223787" cy="1395127"/>
          </a:xfrm>
          <a:prstGeom prst="rect">
            <a:avLst/>
          </a:prstGeom>
        </p:spPr>
      </p:pic>
      <p:pic>
        <p:nvPicPr>
          <p:cNvPr id="11" name="Picture 2" descr="CODAR Ocean Sensors - Oceanographic High Frequency Radar Systems">
            <a:extLst>
              <a:ext uri="{FF2B5EF4-FFF2-40B4-BE49-F238E27FC236}">
                <a16:creationId xmlns:a16="http://schemas.microsoft.com/office/drawing/2014/main" id="{D76D5B37-EF62-972A-5E49-7F02D4A5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23" y="5384048"/>
            <a:ext cx="2323462" cy="12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ledyne-marine-logo - SECOORA">
            <a:extLst>
              <a:ext uri="{FF2B5EF4-FFF2-40B4-BE49-F238E27FC236}">
                <a16:creationId xmlns:a16="http://schemas.microsoft.com/office/drawing/2014/main" id="{2FBD3234-4348-FEEE-9992-CE89162A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77" y="5782708"/>
            <a:ext cx="3175000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ugro logo and symbol, meaning, history, PNG">
            <a:extLst>
              <a:ext uri="{FF2B5EF4-FFF2-40B4-BE49-F238E27FC236}">
                <a16:creationId xmlns:a16="http://schemas.microsoft.com/office/drawing/2014/main" id="{7C213466-7AB4-D0E4-4F4C-7E052CF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480" y="5308747"/>
            <a:ext cx="3118884" cy="17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630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ollect data, not dust graphic">
            <a:extLst>
              <a:ext uri="{FF2B5EF4-FFF2-40B4-BE49-F238E27FC236}">
                <a16:creationId xmlns:a16="http://schemas.microsoft.com/office/drawing/2014/main" id="{DB23AC3C-280F-D8AB-CCA1-E85D9E6AE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"/>
          <a:stretch/>
        </p:blipFill>
        <p:spPr>
          <a:xfrm rot="10800000">
            <a:off x="21" y="1282"/>
            <a:ext cx="12191980" cy="6856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18F51-C6F8-4665-49F0-DBE85ACEF3F6}"/>
              </a:ext>
            </a:extLst>
          </p:cNvPr>
          <p:cNvSpPr txBox="1"/>
          <p:nvPr/>
        </p:nvSpPr>
        <p:spPr>
          <a:xfrm>
            <a:off x="6096001" y="3649835"/>
            <a:ext cx="4426661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</a:rPr>
              <a:t>Collect data,</a:t>
            </a:r>
          </a:p>
          <a:p>
            <a:pPr algn="ctr"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</a:rPr>
              <a:t>not dust </a:t>
            </a:r>
            <a:r>
              <a:rPr lang="en-US" sz="3600" baseline="30000" dirty="0">
                <a:solidFill>
                  <a:schemeClr val="bg1"/>
                </a:solidFill>
              </a:rPr>
              <a:t>TM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Google Shape;314;p61">
            <a:extLst>
              <a:ext uri="{FF2B5EF4-FFF2-40B4-BE49-F238E27FC236}">
                <a16:creationId xmlns:a16="http://schemas.microsoft.com/office/drawing/2014/main" id="{8E51F141-CC5D-683C-F3AB-D5439483FB97}"/>
              </a:ext>
            </a:extLst>
          </p:cNvPr>
          <p:cNvSpPr txBox="1">
            <a:spLocks/>
          </p:cNvSpPr>
          <p:nvPr/>
        </p:nvSpPr>
        <p:spPr>
          <a:xfrm>
            <a:off x="9196549" y="6388445"/>
            <a:ext cx="2690651" cy="4862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/>
              <a:t>05 April 2023</a:t>
            </a:r>
            <a:endParaRPr lang="en-US" sz="12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/>
              <a:t>TAMU, College Station, TX</a:t>
            </a:r>
            <a:endParaRPr lang="en-US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71A32-DFF8-B02F-5796-618C7DD4C858}"/>
              </a:ext>
            </a:extLst>
          </p:cNvPr>
          <p:cNvSpPr txBox="1"/>
          <p:nvPr/>
        </p:nvSpPr>
        <p:spPr>
          <a:xfrm>
            <a:off x="4843596" y="6107998"/>
            <a:ext cx="2900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GERG CETI Buoy: Caribbean Sea 2022</a:t>
            </a:r>
          </a:p>
        </p:txBody>
      </p:sp>
      <p:grpSp>
        <p:nvGrpSpPr>
          <p:cNvPr id="2" name="Google Shape;227;g150cf9a1315_4_26">
            <a:extLst>
              <a:ext uri="{FF2B5EF4-FFF2-40B4-BE49-F238E27FC236}">
                <a16:creationId xmlns:a16="http://schemas.microsoft.com/office/drawing/2014/main" id="{36199828-B28C-1AF7-28CF-0966C2EB41D5}"/>
              </a:ext>
            </a:extLst>
          </p:cNvPr>
          <p:cNvGrpSpPr>
            <a:grpSpLocks noChangeAspect="1"/>
          </p:cNvGrpSpPr>
          <p:nvPr/>
        </p:nvGrpSpPr>
        <p:grpSpPr>
          <a:xfrm>
            <a:off x="-3695" y="5872025"/>
            <a:ext cx="2449541" cy="994275"/>
            <a:chOff x="701040" y="2388556"/>
            <a:chExt cx="3218212" cy="1306281"/>
          </a:xfrm>
        </p:grpSpPr>
        <p:pic>
          <p:nvPicPr>
            <p:cNvPr id="3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9CAC9CCF-419B-9939-5B3D-946EB693141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4" name="Google Shape;229;g150cf9a1315_4_26">
              <a:extLst>
                <a:ext uri="{FF2B5EF4-FFF2-40B4-BE49-F238E27FC236}">
                  <a16:creationId xmlns:a16="http://schemas.microsoft.com/office/drawing/2014/main" id="{986218DE-08FA-5E0A-A98D-F2E0BF5ABA8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98593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D21C7-F5E0-E8CE-5C8C-6D83E179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984174"/>
            <a:ext cx="5165926" cy="4763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C84A6F-1F49-C9CA-4F52-D1AEE23221F2}"/>
              </a:ext>
            </a:extLst>
          </p:cNvPr>
          <p:cNvSpPr txBox="1"/>
          <p:nvPr/>
        </p:nvSpPr>
        <p:spPr>
          <a:xfrm>
            <a:off x="78162" y="43544"/>
            <a:ext cx="12035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Hurricanes Disproportionately Impact Vulnerable Communities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FC447-40D4-DB2F-A5CE-FB3F26AD36DD}"/>
              </a:ext>
            </a:extLst>
          </p:cNvPr>
          <p:cNvSpPr txBox="1"/>
          <p:nvPr/>
        </p:nvSpPr>
        <p:spPr>
          <a:xfrm>
            <a:off x="6215996" y="679226"/>
            <a:ext cx="53102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179 storms over 32 years, </a:t>
            </a:r>
          </a:p>
          <a:p>
            <a:r>
              <a:rPr lang="en-US" dirty="0"/>
              <a:t>Major storms contributed to 18,000 deaths,</a:t>
            </a:r>
          </a:p>
          <a:p>
            <a:r>
              <a:rPr lang="en-US" dirty="0"/>
              <a:t>90% from poor or historically disadvantaged communities</a:t>
            </a:r>
          </a:p>
          <a:p>
            <a:endParaRPr lang="en-US" dirty="0"/>
          </a:p>
          <a:p>
            <a:r>
              <a:rPr lang="en-US" dirty="0"/>
              <a:t>Lead Author Robbie Parks: </a:t>
            </a:r>
          </a:p>
          <a:p>
            <a:r>
              <a:rPr lang="en-US" dirty="0"/>
              <a:t>“Cyclones are hitting randomly, but the affects are nit random.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"The excess deaths that we estimated after tropical cyclones were disproportionately in the most socially vulnerable areas of the United States."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57F0F1-8C72-B796-7345-372C5294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053" y="3984174"/>
            <a:ext cx="2546475" cy="2727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3880-2071-3681-DF1B-A9063A50D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58" y="679226"/>
            <a:ext cx="4712684" cy="3189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118DA4-51D7-298A-7400-77DA904EF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65" y="3984174"/>
            <a:ext cx="2426786" cy="27279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899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7" y="908227"/>
            <a:ext cx="4819924" cy="5548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1998" y="1"/>
            <a:ext cx="91556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a typeface="Arial" charset="0"/>
                <a:cs typeface="Arial" charset="0"/>
              </a:rPr>
              <a:t>Atlantic Meridional Overturning Circulation (AMOC)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69" y="2737870"/>
            <a:ext cx="3613310" cy="2276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75" y="4042937"/>
            <a:ext cx="3506005" cy="26902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3327" y="4501513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Warm Surface</a:t>
            </a:r>
          </a:p>
          <a:p>
            <a:r>
              <a:rPr lang="en-US" b="1" dirty="0">
                <a:solidFill>
                  <a:schemeClr val="accent2"/>
                </a:solidFill>
              </a:rPr>
              <a:t>Water Transported 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3327" y="816521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Cold Deep</a:t>
            </a:r>
          </a:p>
          <a:p>
            <a:r>
              <a:rPr lang="en-US" b="1" dirty="0">
                <a:solidFill>
                  <a:srgbClr val="0070C0"/>
                </a:solidFill>
              </a:rPr>
              <a:t>Water Transported South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9093" y="3390234"/>
            <a:ext cx="819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Loop </a:t>
            </a:r>
          </a:p>
          <a:p>
            <a:pPr algn="ctr"/>
            <a:r>
              <a:rPr lang="en-US" sz="1600" dirty="0"/>
              <a:t>Current</a:t>
            </a:r>
          </a:p>
        </p:txBody>
      </p:sp>
      <p:pic>
        <p:nvPicPr>
          <p:cNvPr id="8" name="Picture 7" descr="A close-up of a screen&#10;&#10;Description automatically generated">
            <a:extLst>
              <a:ext uri="{FF2B5EF4-FFF2-40B4-BE49-F238E27FC236}">
                <a16:creationId xmlns:a16="http://schemas.microsoft.com/office/drawing/2014/main" id="{BC738C06-91EB-BC28-77C6-EC82400A6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463" y="721708"/>
            <a:ext cx="4718414" cy="18794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78042" y="858446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Published  July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600E7F-316F-98BD-9EFC-A418EE2E37B6}"/>
              </a:ext>
            </a:extLst>
          </p:cNvPr>
          <p:cNvSpPr txBox="1"/>
          <p:nvPr/>
        </p:nvSpPr>
        <p:spPr>
          <a:xfrm>
            <a:off x="8483143" y="3205738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Published  April 2018</a:t>
            </a:r>
          </a:p>
        </p:txBody>
      </p:sp>
      <p:grpSp>
        <p:nvGrpSpPr>
          <p:cNvPr id="12" name="Google Shape;227;g150cf9a1315_4_26">
            <a:extLst>
              <a:ext uri="{FF2B5EF4-FFF2-40B4-BE49-F238E27FC236}">
                <a16:creationId xmlns:a16="http://schemas.microsoft.com/office/drawing/2014/main" id="{C31587CB-0177-606C-617B-99BABBE09814}"/>
              </a:ext>
            </a:extLst>
          </p:cNvPr>
          <p:cNvGrpSpPr>
            <a:grpSpLocks noChangeAspect="1"/>
          </p:cNvGrpSpPr>
          <p:nvPr/>
        </p:nvGrpSpPr>
        <p:grpSpPr>
          <a:xfrm>
            <a:off x="-3695" y="5872025"/>
            <a:ext cx="2449541" cy="994275"/>
            <a:chOff x="701040" y="2388556"/>
            <a:chExt cx="3218212" cy="1306281"/>
          </a:xfrm>
        </p:grpSpPr>
        <p:pic>
          <p:nvPicPr>
            <p:cNvPr id="16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87711DE1-0EFC-AECE-B56E-C4F5DCC2EAB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18" name="Google Shape;229;g150cf9a1315_4_26">
              <a:extLst>
                <a:ext uri="{FF2B5EF4-FFF2-40B4-BE49-F238E27FC236}">
                  <a16:creationId xmlns:a16="http://schemas.microsoft.com/office/drawing/2014/main" id="{BC6365D4-3624-83F2-F8FE-ECE524386BF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7313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;p14">
            <a:extLst>
              <a:ext uri="{FF2B5EF4-FFF2-40B4-BE49-F238E27FC236}">
                <a16:creationId xmlns:a16="http://schemas.microsoft.com/office/drawing/2014/main" id="{D9C1A2C7-7626-69F0-1A73-AAAC253BE4C0}"/>
              </a:ext>
            </a:extLst>
          </p:cNvPr>
          <p:cNvSpPr/>
          <p:nvPr/>
        </p:nvSpPr>
        <p:spPr>
          <a:xfrm>
            <a:off x="0" y="-1"/>
            <a:ext cx="12192000" cy="853433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168" y="4897300"/>
            <a:ext cx="1964833" cy="19606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85360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333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Motivation</a:t>
            </a:r>
            <a:endParaRPr sz="3333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3267" y="6242867"/>
            <a:ext cx="2745771" cy="49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B1AD94-AEC4-1323-F44F-10FD2C95B7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432"/>
          <a:stretch/>
        </p:blipFill>
        <p:spPr>
          <a:xfrm>
            <a:off x="7649627" y="112298"/>
            <a:ext cx="4522135" cy="658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63E12-DF32-0463-A1AC-F41E038BADF3}"/>
              </a:ext>
            </a:extLst>
          </p:cNvPr>
          <p:cNvSpPr txBox="1"/>
          <p:nvPr/>
        </p:nvSpPr>
        <p:spPr>
          <a:xfrm>
            <a:off x="693059" y="770361"/>
            <a:ext cx="611836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dirty="0"/>
              <a:t> </a:t>
            </a:r>
            <a:r>
              <a:rPr lang="en-US" sz="2667" b="1" dirty="0"/>
              <a:t>U.S. Billion-Dollar Weather &amp; Climate Disasters: 1980-2022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90A4A-C7A4-CB9B-6499-07F360393263}"/>
              </a:ext>
            </a:extLst>
          </p:cNvPr>
          <p:cNvSpPr txBox="1"/>
          <p:nvPr/>
        </p:nvSpPr>
        <p:spPr>
          <a:xfrm>
            <a:off x="7194492" y="974127"/>
            <a:ext cx="49372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>
                <a:hlinkClick r:id="rId6"/>
              </a:rPr>
              <a:t>https://www.ncdc.noaa.gov/billions/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BFC64-C7D4-F694-4A72-B0884C129315}"/>
              </a:ext>
            </a:extLst>
          </p:cNvPr>
          <p:cNvSpPr txBox="1"/>
          <p:nvPr/>
        </p:nvSpPr>
        <p:spPr>
          <a:xfrm>
            <a:off x="333677" y="6125412"/>
            <a:ext cx="680185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i="1" dirty="0">
                <a:solidFill>
                  <a:srgbClr val="FF0000"/>
                </a:solidFill>
              </a:rPr>
              <a:t>Hurricanes cause more damage than all other </a:t>
            </a:r>
          </a:p>
          <a:p>
            <a:pPr algn="ctr"/>
            <a:r>
              <a:rPr lang="en-US" sz="2133" i="1" dirty="0">
                <a:solidFill>
                  <a:srgbClr val="FF0000"/>
                </a:solidFill>
              </a:rPr>
              <a:t>Billion-Dollar Weather &amp; Climate Disasters combined!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3102546-3E63-B277-AC66-D60AD17E2147}"/>
              </a:ext>
            </a:extLst>
          </p:cNvPr>
          <p:cNvGraphicFramePr>
            <a:graphicFrameLocks noGrp="1"/>
          </p:cNvGraphicFramePr>
          <p:nvPr/>
        </p:nvGraphicFramePr>
        <p:xfrm>
          <a:off x="145142" y="1685239"/>
          <a:ext cx="11901718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59">
                  <a:extLst>
                    <a:ext uri="{9D8B030D-6E8A-4147-A177-3AD203B41FA5}">
                      <a16:colId xmlns:a16="http://schemas.microsoft.com/office/drawing/2014/main" val="2877397010"/>
                    </a:ext>
                  </a:extLst>
                </a:gridCol>
                <a:gridCol w="1265499">
                  <a:extLst>
                    <a:ext uri="{9D8B030D-6E8A-4147-A177-3AD203B41FA5}">
                      <a16:colId xmlns:a16="http://schemas.microsoft.com/office/drawing/2014/main" val="1670317585"/>
                    </a:ext>
                  </a:extLst>
                </a:gridCol>
                <a:gridCol w="1713053">
                  <a:extLst>
                    <a:ext uri="{9D8B030D-6E8A-4147-A177-3AD203B41FA5}">
                      <a16:colId xmlns:a16="http://schemas.microsoft.com/office/drawing/2014/main" val="3133308312"/>
                    </a:ext>
                  </a:extLst>
                </a:gridCol>
                <a:gridCol w="1759352">
                  <a:extLst>
                    <a:ext uri="{9D8B030D-6E8A-4147-A177-3AD203B41FA5}">
                      <a16:colId xmlns:a16="http://schemas.microsoft.com/office/drawing/2014/main" val="3467395290"/>
                    </a:ext>
                  </a:extLst>
                </a:gridCol>
                <a:gridCol w="1682187">
                  <a:extLst>
                    <a:ext uri="{9D8B030D-6E8A-4147-A177-3AD203B41FA5}">
                      <a16:colId xmlns:a16="http://schemas.microsoft.com/office/drawing/2014/main" val="3624422502"/>
                    </a:ext>
                  </a:extLst>
                </a:gridCol>
                <a:gridCol w="1620456">
                  <a:extLst>
                    <a:ext uri="{9D8B030D-6E8A-4147-A177-3AD203B41FA5}">
                      <a16:colId xmlns:a16="http://schemas.microsoft.com/office/drawing/2014/main" val="1200662622"/>
                    </a:ext>
                  </a:extLst>
                </a:gridCol>
                <a:gridCol w="1567912">
                  <a:extLst>
                    <a:ext uri="{9D8B030D-6E8A-4147-A177-3AD203B41FA5}">
                      <a16:colId xmlns:a16="http://schemas.microsoft.com/office/drawing/2014/main" val="172458646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Disaster Type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Events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Percent </a:t>
                      </a:r>
                    </a:p>
                    <a:p>
                      <a:pPr algn="ctr"/>
                      <a:r>
                        <a:rPr lang="en-US" sz="2400" dirty="0"/>
                        <a:t>of Total Events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Costs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Percent </a:t>
                      </a:r>
                    </a:p>
                    <a:p>
                      <a:pPr algn="ctr"/>
                      <a:r>
                        <a:rPr lang="en-US" sz="2400" dirty="0"/>
                        <a:t>of Total </a:t>
                      </a:r>
                    </a:p>
                    <a:p>
                      <a:pPr algn="ctr"/>
                      <a:r>
                        <a:rPr lang="en-US" sz="2400" dirty="0"/>
                        <a:t>Costs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Deaths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Percent </a:t>
                      </a:r>
                    </a:p>
                    <a:p>
                      <a:pPr algn="ctr"/>
                      <a:r>
                        <a:rPr lang="en-US" sz="2400" dirty="0"/>
                        <a:t>of Total Deaths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348565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Tropical Cyclone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60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17.2%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$1,365.0B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53.4%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6,890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43.4%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910518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2400" dirty="0"/>
                        <a:t>Severe Storm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167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48.0%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$398.5B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15.6%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1,994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12.6%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798638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2400" dirty="0"/>
                        <a:t>Drought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8.6%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$336.6B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13.2%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4,275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27.0%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3737762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2400" dirty="0"/>
                        <a:t>Flooding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40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11.5%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$186.6B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7.3%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701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4.4%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2931881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2400" dirty="0"/>
                        <a:t>Wildfire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6.0%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$135.9B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5.3%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435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2.7%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06578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2400" dirty="0"/>
                        <a:t>Winter Storm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6.0%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$95.4B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3.7%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1,401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8.8%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8429742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2400" dirty="0"/>
                        <a:t>Freeze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2.6%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$36.1B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1.4%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162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1.0%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10979578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2400" b="1" dirty="0"/>
                        <a:t>All Disasters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348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100.0%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$2,554.1B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100.0%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15,858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100.0%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22929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89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8B30-B07D-7843-BF40-743A1D5DA509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057400" y="609600"/>
            <a:ext cx="8153400" cy="541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438400" y="577850"/>
            <a:ext cx="7181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0000"/>
                </a:solidFill>
              </a:rPr>
              <a:t>Loop Current Inflow:  Vertical Profile</a:t>
            </a:r>
          </a:p>
        </p:txBody>
      </p:sp>
      <p:pic>
        <p:nvPicPr>
          <p:cNvPr id="52229" name="Picture 5" descr="LCvert.jpeg                                                    00028278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4" y="1447800"/>
            <a:ext cx="656907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9" descr="TAM-Logo.jpg"/>
          <p:cNvPicPr>
            <a:picLocks noChangeAspect="1"/>
          </p:cNvPicPr>
          <p:nvPr/>
        </p:nvPicPr>
        <p:blipFill>
          <a:blip r:embed="rId3"/>
          <a:srcRect t="-3087" b="-3087"/>
          <a:stretch>
            <a:fillRect/>
          </a:stretch>
        </p:blipFill>
        <p:spPr>
          <a:xfrm>
            <a:off x="9748083" y="132996"/>
            <a:ext cx="685800" cy="5695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953B6-8E04-4E23-766F-408B5C016705}"/>
              </a:ext>
            </a:extLst>
          </p:cNvPr>
          <p:cNvSpPr txBox="1"/>
          <p:nvPr/>
        </p:nvSpPr>
        <p:spPr>
          <a:xfrm>
            <a:off x="5782962" y="5622324"/>
            <a:ext cx="188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Nowlin et al. 2001</a:t>
            </a:r>
          </a:p>
        </p:txBody>
      </p:sp>
    </p:spTree>
    <p:extLst>
      <p:ext uri="{BB962C8B-B14F-4D97-AF65-F5344CB8AC3E}">
        <p14:creationId xmlns:p14="http://schemas.microsoft.com/office/powerpoint/2010/main" val="140037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the united states with colorful lines&#10;&#10;Description automatically generated">
            <a:extLst>
              <a:ext uri="{FF2B5EF4-FFF2-40B4-BE49-F238E27FC236}">
                <a16:creationId xmlns:a16="http://schemas.microsoft.com/office/drawing/2014/main" id="{404B10B4-8DC6-9A93-7FCA-D47E3FE44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43" y="0"/>
            <a:ext cx="10991417" cy="68756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4962" y="6277890"/>
            <a:ext cx="91556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a typeface="Arial" charset="0"/>
                <a:cs typeface="Arial" charset="0"/>
              </a:rPr>
              <a:t>NOAA Historical Hurricane Tracks:</a:t>
            </a:r>
            <a:r>
              <a:rPr lang="en-US" b="1" dirty="0">
                <a:ea typeface="Arial" charset="0"/>
                <a:cs typeface="Arial" charset="0"/>
              </a:rPr>
              <a:t> </a:t>
            </a:r>
            <a:r>
              <a:rPr lang="en-US" sz="2800" b="1" dirty="0">
                <a:ea typeface="Arial" charset="0"/>
                <a:cs typeface="Arial" charset="0"/>
              </a:rPr>
              <a:t>1851 - 2017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477411-5020-E44D-9170-330BA62FC995}"/>
              </a:ext>
            </a:extLst>
          </p:cNvPr>
          <p:cNvSpPr/>
          <p:nvPr/>
        </p:nvSpPr>
        <p:spPr>
          <a:xfrm rot="735949">
            <a:off x="6185552" y="3857750"/>
            <a:ext cx="2019006" cy="146697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223;g150cf9a1315_4_26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0D2F277C-9255-84D9-FD4F-F43A8C6C2D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5075" t="30412" b="30412"/>
          <a:stretch/>
        </p:blipFill>
        <p:spPr>
          <a:xfrm>
            <a:off x="11753822" y="0"/>
            <a:ext cx="4502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0B9949-975B-450A-B694-89F248576EFC}"/>
              </a:ext>
            </a:extLst>
          </p:cNvPr>
          <p:cNvSpPr/>
          <p:nvPr/>
        </p:nvSpPr>
        <p:spPr>
          <a:xfrm>
            <a:off x="5652787" y="1436273"/>
            <a:ext cx="5616185" cy="4366649"/>
          </a:xfrm>
          <a:prstGeom prst="rect">
            <a:avLst/>
          </a:prstGeom>
          <a:solidFill>
            <a:schemeClr val="accent6">
              <a:lumMod val="75000"/>
              <a:alpha val="6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40F89-52DE-2B07-ED2C-6FC5CD315091}"/>
              </a:ext>
            </a:extLst>
          </p:cNvPr>
          <p:cNvSpPr txBox="1"/>
          <p:nvPr/>
        </p:nvSpPr>
        <p:spPr>
          <a:xfrm>
            <a:off x="5812164" y="1408401"/>
            <a:ext cx="56388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Hurricanes cause more economic damage than all other Weather and Climate Disasters Combined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NOAA NCEI </a:t>
            </a:r>
            <a:r>
              <a:rPr lang="en-US" i="1" dirty="0">
                <a:solidFill>
                  <a:schemeClr val="bg1"/>
                </a:solidFill>
              </a:rPr>
              <a:t>Billion-Dollar Weather and Climate Disasters</a:t>
            </a:r>
            <a:r>
              <a:rPr lang="en-US" dirty="0">
                <a:solidFill>
                  <a:schemeClr val="bg1"/>
                </a:solidFill>
              </a:rPr>
              <a:t> database</a:t>
            </a:r>
          </a:p>
          <a:p>
            <a:pPr lvl="1"/>
            <a:endParaRPr lang="en-US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Climate models project future hurricanes will be more intense and slower moving, causing increased flooding due to higher storm surge and more rainfall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e.g., NASA Global Climate Change, </a:t>
            </a:r>
            <a:r>
              <a:rPr lang="en-US" i="1" dirty="0">
                <a:solidFill>
                  <a:schemeClr val="bg1"/>
                </a:solidFill>
              </a:rPr>
              <a:t>Vital Signs of the Planet, Feature</a:t>
            </a:r>
            <a:r>
              <a:rPr lang="en-US" dirty="0">
                <a:solidFill>
                  <a:schemeClr val="bg1"/>
                </a:solidFill>
              </a:rPr>
              <a:t>, 1 June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vast majority of excess deaths from hurricanes are concentrated in poor and socially vulnerable communities.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e.g., Parks et al., </a:t>
            </a:r>
            <a:r>
              <a:rPr lang="en-US" i="1" dirty="0">
                <a:solidFill>
                  <a:schemeClr val="bg1"/>
                </a:solidFill>
              </a:rPr>
              <a:t>Science Reports</a:t>
            </a:r>
            <a:r>
              <a:rPr lang="en-US" dirty="0">
                <a:solidFill>
                  <a:schemeClr val="bg1"/>
                </a:solidFill>
              </a:rPr>
              <a:t>, 16 August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1538F-85FE-58E4-E51E-5997EBE6376D}"/>
              </a:ext>
            </a:extLst>
          </p:cNvPr>
          <p:cNvSpPr txBox="1"/>
          <p:nvPr/>
        </p:nvSpPr>
        <p:spPr>
          <a:xfrm>
            <a:off x="3209285" y="259133"/>
            <a:ext cx="655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NOAA Priorities and Hurricanes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CFAC80-2417-EE35-FBD4-378B8CCC9527}"/>
              </a:ext>
            </a:extLst>
          </p:cNvPr>
          <p:cNvSpPr/>
          <p:nvPr/>
        </p:nvSpPr>
        <p:spPr>
          <a:xfrm>
            <a:off x="715942" y="968602"/>
            <a:ext cx="4748990" cy="2234123"/>
          </a:xfrm>
          <a:prstGeom prst="rect">
            <a:avLst/>
          </a:prstGeom>
          <a:solidFill>
            <a:schemeClr val="accent6">
              <a:lumMod val="75000"/>
              <a:alpha val="6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38FFC-1230-05DE-AAE1-C013028BC373}"/>
              </a:ext>
            </a:extLst>
          </p:cNvPr>
          <p:cNvSpPr txBox="1"/>
          <p:nvPr/>
        </p:nvSpPr>
        <p:spPr>
          <a:xfrm>
            <a:off x="980019" y="1030915"/>
            <a:ext cx="4484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NOAA FY22-26 Strategic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Accelerate Growth in an Information Based Blue Economy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Build a Climate Ready 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Make Equity central to NOAA’s Mission</a:t>
            </a:r>
          </a:p>
        </p:txBody>
      </p:sp>
      <p:grpSp>
        <p:nvGrpSpPr>
          <p:cNvPr id="13" name="Google Shape;227;g150cf9a1315_4_26">
            <a:extLst>
              <a:ext uri="{FF2B5EF4-FFF2-40B4-BE49-F238E27FC236}">
                <a16:creationId xmlns:a16="http://schemas.microsoft.com/office/drawing/2014/main" id="{AF94E1F1-9E9F-CBC8-EDC0-45DEE1D18088}"/>
              </a:ext>
            </a:extLst>
          </p:cNvPr>
          <p:cNvGrpSpPr>
            <a:grpSpLocks noChangeAspect="1"/>
          </p:cNvGrpSpPr>
          <p:nvPr/>
        </p:nvGrpSpPr>
        <p:grpSpPr>
          <a:xfrm>
            <a:off x="-3695" y="5872025"/>
            <a:ext cx="2449541" cy="994275"/>
            <a:chOff x="701040" y="2388556"/>
            <a:chExt cx="3218212" cy="1306281"/>
          </a:xfrm>
        </p:grpSpPr>
        <p:pic>
          <p:nvPicPr>
            <p:cNvPr id="14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7B11CE74-666D-CA9E-02AD-C803C36308F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15" name="Google Shape;229;g150cf9a1315_4_26">
              <a:extLst>
                <a:ext uri="{FF2B5EF4-FFF2-40B4-BE49-F238E27FC236}">
                  <a16:creationId xmlns:a16="http://schemas.microsoft.com/office/drawing/2014/main" id="{A91CDDF2-B2E9-A050-8A92-CC6B70DA28A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078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4" grpId="0"/>
      <p:bldP spid="7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E0AD8-1334-210E-D155-83C589786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 descr="&#10;LCsfc.jpeg                                                     00028278Macintosh HD                   ABA78158:">
            <a:extLst>
              <a:ext uri="{FF2B5EF4-FFF2-40B4-BE49-F238E27FC236}">
                <a16:creationId xmlns:a16="http://schemas.microsoft.com/office/drawing/2014/main" id="{D66976DB-B14E-BE16-E8A0-160646DF4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3" y="121019"/>
            <a:ext cx="10129724" cy="6615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91;p8" descr="Along channel velocity: Yucatan from ONR report. JD Cochrane, 1963. Data from 1885, 1933, 1961, 1962.">
            <a:extLst>
              <a:ext uri="{FF2B5EF4-FFF2-40B4-BE49-F238E27FC236}">
                <a16:creationId xmlns:a16="http://schemas.microsoft.com/office/drawing/2014/main" id="{7D090370-F406-F5BC-ED73-4BF261F0C5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418" t="11775" r="9661" b="16661"/>
          <a:stretch/>
        </p:blipFill>
        <p:spPr>
          <a:xfrm>
            <a:off x="2681415" y="3063063"/>
            <a:ext cx="5732347" cy="32127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2;p8">
            <a:extLst>
              <a:ext uri="{FF2B5EF4-FFF2-40B4-BE49-F238E27FC236}">
                <a16:creationId xmlns:a16="http://schemas.microsoft.com/office/drawing/2014/main" id="{032EFF47-F93B-AB22-BA86-A43213759CD6}"/>
              </a:ext>
            </a:extLst>
          </p:cNvPr>
          <p:cNvSpPr txBox="1"/>
          <p:nvPr/>
        </p:nvSpPr>
        <p:spPr>
          <a:xfrm>
            <a:off x="774419" y="410396"/>
            <a:ext cx="69485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latin typeface="Arial"/>
                <a:ea typeface="Arial"/>
                <a:cs typeface="Arial"/>
                <a:sym typeface="Arial"/>
              </a:rPr>
              <a:t>Yucatan Current Obs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ervations</a:t>
            </a:r>
            <a:endParaRPr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EC4E7-2DCD-089A-E01E-9E64E91A18D3}"/>
              </a:ext>
            </a:extLst>
          </p:cNvPr>
          <p:cNvSpPr txBox="1"/>
          <p:nvPr/>
        </p:nvSpPr>
        <p:spPr>
          <a:xfrm>
            <a:off x="7779272" y="3191864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1887, 1933, 1961, 1962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788CF-8868-CF11-A05B-B73E02ED8B19}"/>
              </a:ext>
            </a:extLst>
          </p:cNvPr>
          <p:cNvSpPr txBox="1"/>
          <p:nvPr/>
        </p:nvSpPr>
        <p:spPr>
          <a:xfrm>
            <a:off x="7845345" y="2366738"/>
            <a:ext cx="280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1999 NOPP/TAMU:VMADCP</a:t>
            </a:r>
          </a:p>
        </p:txBody>
      </p:sp>
      <p:pic>
        <p:nvPicPr>
          <p:cNvPr id="9" name="Google Shape;223;g150cf9a1315_4_26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6913B3FD-11B4-86FC-E63A-0FE0E84199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5075" t="30412" b="30412"/>
          <a:stretch/>
        </p:blipFill>
        <p:spPr>
          <a:xfrm>
            <a:off x="11753822" y="0"/>
            <a:ext cx="45027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227;g150cf9a1315_4_26">
            <a:extLst>
              <a:ext uri="{FF2B5EF4-FFF2-40B4-BE49-F238E27FC236}">
                <a16:creationId xmlns:a16="http://schemas.microsoft.com/office/drawing/2014/main" id="{3F4790B6-0FD0-5A66-B62C-07FF6C55C35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174528"/>
            <a:ext cx="1683833" cy="683472"/>
            <a:chOff x="701040" y="2388556"/>
            <a:chExt cx="3218212" cy="1306281"/>
          </a:xfrm>
        </p:grpSpPr>
        <p:pic>
          <p:nvPicPr>
            <p:cNvPr id="11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64E2AF32-4BA3-CAAE-870B-26D4BAB8603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12" name="Google Shape;229;g150cf9a1315_4_26">
              <a:extLst>
                <a:ext uri="{FF2B5EF4-FFF2-40B4-BE49-F238E27FC236}">
                  <a16:creationId xmlns:a16="http://schemas.microsoft.com/office/drawing/2014/main" id="{9116DBB7-7B04-B8B1-CE73-C19C3A43352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66B64E-CE89-7124-1B84-E54D97385285}"/>
              </a:ext>
            </a:extLst>
          </p:cNvPr>
          <p:cNvSpPr txBox="1"/>
          <p:nvPr/>
        </p:nvSpPr>
        <p:spPr>
          <a:xfrm rot="16200000">
            <a:off x="1342290" y="4435348"/>
            <a:ext cx="28242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Inflow Current Speed (cm/s)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AD548E-CBB4-E39A-A6E1-59A74F762F8A}"/>
              </a:ext>
            </a:extLst>
          </p:cNvPr>
          <p:cNvSpPr/>
          <p:nvPr/>
        </p:nvSpPr>
        <p:spPr>
          <a:xfrm>
            <a:off x="2979404" y="3063062"/>
            <a:ext cx="418704" cy="2969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705C25-1A4B-4F22-02D7-8549D01A8860}"/>
              </a:ext>
            </a:extLst>
          </p:cNvPr>
          <p:cNvSpPr txBox="1"/>
          <p:nvPr/>
        </p:nvSpPr>
        <p:spPr>
          <a:xfrm>
            <a:off x="3028832" y="5653204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28A59-A9AD-144F-698C-D9DE17A1E4A4}"/>
              </a:ext>
            </a:extLst>
          </p:cNvPr>
          <p:cNvSpPr txBox="1"/>
          <p:nvPr/>
        </p:nvSpPr>
        <p:spPr>
          <a:xfrm>
            <a:off x="2973599" y="5121863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323FC-E06F-A9B3-7608-9C76AB58E030}"/>
              </a:ext>
            </a:extLst>
          </p:cNvPr>
          <p:cNvSpPr txBox="1"/>
          <p:nvPr/>
        </p:nvSpPr>
        <p:spPr>
          <a:xfrm>
            <a:off x="2883155" y="4619229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C9408-91E4-79F4-163D-7ECF04D2FA21}"/>
              </a:ext>
            </a:extLst>
          </p:cNvPr>
          <p:cNvSpPr txBox="1"/>
          <p:nvPr/>
        </p:nvSpPr>
        <p:spPr>
          <a:xfrm>
            <a:off x="2883155" y="4105065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0284AE-512D-FAB2-EC71-517AFAAD418A}"/>
              </a:ext>
            </a:extLst>
          </p:cNvPr>
          <p:cNvSpPr txBox="1"/>
          <p:nvPr/>
        </p:nvSpPr>
        <p:spPr>
          <a:xfrm>
            <a:off x="2883155" y="3513138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ECDB70-D911-2B1A-9E8D-B6512C470ADF}"/>
              </a:ext>
            </a:extLst>
          </p:cNvPr>
          <p:cNvSpPr txBox="1"/>
          <p:nvPr/>
        </p:nvSpPr>
        <p:spPr>
          <a:xfrm rot="16200000">
            <a:off x="7821247" y="4517070"/>
            <a:ext cx="7116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Knots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BF1B26-921B-390D-06F7-CA8FB4A7FDDF}"/>
              </a:ext>
            </a:extLst>
          </p:cNvPr>
          <p:cNvSpPr txBox="1"/>
          <p:nvPr/>
        </p:nvSpPr>
        <p:spPr>
          <a:xfrm>
            <a:off x="7710357" y="5650431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55844-17B5-304E-7B38-AF982C9362A5}"/>
              </a:ext>
            </a:extLst>
          </p:cNvPr>
          <p:cNvSpPr txBox="1"/>
          <p:nvPr/>
        </p:nvSpPr>
        <p:spPr>
          <a:xfrm>
            <a:off x="7722973" y="5085938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9B634-E03C-C6CD-BDD6-D84A5AC5B790}"/>
              </a:ext>
            </a:extLst>
          </p:cNvPr>
          <p:cNvSpPr txBox="1"/>
          <p:nvPr/>
        </p:nvSpPr>
        <p:spPr>
          <a:xfrm>
            <a:off x="7742690" y="4579773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451684-0DD9-B826-E21D-218EA27F0548}"/>
              </a:ext>
            </a:extLst>
          </p:cNvPr>
          <p:cNvSpPr txBox="1"/>
          <p:nvPr/>
        </p:nvSpPr>
        <p:spPr>
          <a:xfrm>
            <a:off x="7742690" y="4053241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1DDB62-30F7-E3BE-8BCC-0DB74ACB2328}"/>
              </a:ext>
            </a:extLst>
          </p:cNvPr>
          <p:cNvSpPr txBox="1"/>
          <p:nvPr/>
        </p:nvSpPr>
        <p:spPr>
          <a:xfrm>
            <a:off x="7745753" y="3473283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C1DAC4-5E19-475C-2E26-652C97A795BD}"/>
              </a:ext>
            </a:extLst>
          </p:cNvPr>
          <p:cNvSpPr txBox="1"/>
          <p:nvPr/>
        </p:nvSpPr>
        <p:spPr>
          <a:xfrm>
            <a:off x="7593346" y="6020664"/>
            <a:ext cx="165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Cochrane, 1962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F0FA40-3474-34B7-1C5F-350B40AEB5DA}"/>
              </a:ext>
            </a:extLst>
          </p:cNvPr>
          <p:cNvSpPr/>
          <p:nvPr/>
        </p:nvSpPr>
        <p:spPr>
          <a:xfrm>
            <a:off x="8413762" y="4988561"/>
            <a:ext cx="1298274" cy="66187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10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150cf9a1315_4_26" descr="A picture containing outdoor, nature, wav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5075" t="30412" b="30412"/>
          <a:stretch/>
        </p:blipFill>
        <p:spPr>
          <a:xfrm>
            <a:off x="11753822" y="0"/>
            <a:ext cx="45027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g150cf9a1315_4_26"/>
          <p:cNvGrpSpPr>
            <a:grpSpLocks noChangeAspect="1"/>
          </p:cNvGrpSpPr>
          <p:nvPr/>
        </p:nvGrpSpPr>
        <p:grpSpPr>
          <a:xfrm>
            <a:off x="154570" y="5661005"/>
            <a:ext cx="2449541" cy="994275"/>
            <a:chOff x="701040" y="2388556"/>
            <a:chExt cx="3218212" cy="1306281"/>
          </a:xfrm>
        </p:grpSpPr>
        <p:pic>
          <p:nvPicPr>
            <p:cNvPr id="228" name="Google Shape;228;g150cf9a1315_4_26" descr="A picture containing outdoor, nature, wav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229" name="Google Shape;229;g150cf9a1315_4_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g150cf9a1315_4_26"/>
          <p:cNvSpPr txBox="1">
            <a:spLocks noGrp="1"/>
          </p:cNvSpPr>
          <p:nvPr>
            <p:ph type="body" idx="1"/>
          </p:nvPr>
        </p:nvSpPr>
        <p:spPr>
          <a:xfrm>
            <a:off x="330266" y="2045202"/>
            <a:ext cx="6787223" cy="30289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2500"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1300"/>
              <a:buNone/>
            </a:pPr>
            <a:r>
              <a:rPr lang="en-US" sz="4000" dirty="0"/>
              <a:t>Two sites: </a:t>
            </a:r>
            <a:r>
              <a:rPr lang="en-US" sz="4000" dirty="0" err="1"/>
              <a:t>Quintanna</a:t>
            </a:r>
            <a:r>
              <a:rPr lang="en-US" sz="4000" dirty="0"/>
              <a:t> Roo, Mexico</a:t>
            </a:r>
            <a:endParaRPr sz="4000" dirty="0"/>
          </a:p>
          <a:p>
            <a:pPr indent="-257175">
              <a:spcBef>
                <a:spcPts val="300"/>
              </a:spcBef>
              <a:buSzPts val="1800"/>
            </a:pPr>
            <a:r>
              <a:rPr lang="en-US" dirty="0"/>
              <a:t>Isla </a:t>
            </a:r>
            <a:r>
              <a:rPr lang="en-US" dirty="0" err="1"/>
              <a:t>Contoy</a:t>
            </a:r>
            <a:r>
              <a:rPr lang="en-US" dirty="0"/>
              <a:t> (ISCY) - north site</a:t>
            </a:r>
          </a:p>
          <a:p>
            <a:pPr indent="-257175">
              <a:spcBef>
                <a:spcPts val="300"/>
              </a:spcBef>
              <a:buSzPts val="1800"/>
            </a:pPr>
            <a:endParaRPr dirty="0"/>
          </a:p>
          <a:p>
            <a:pPr indent="-257175">
              <a:spcBef>
                <a:spcPts val="300"/>
              </a:spcBef>
              <a:buSzPts val="1800"/>
            </a:pPr>
            <a:r>
              <a:rPr lang="en-US" dirty="0"/>
              <a:t>Puerto Morelos, La Unidad Academica de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Arrecifales</a:t>
            </a:r>
            <a:r>
              <a:rPr lang="en-US" dirty="0"/>
              <a:t> (UASA) - south site</a:t>
            </a:r>
            <a:endParaRPr dirty="0"/>
          </a:p>
          <a:p>
            <a:pPr marL="0" indent="0">
              <a:spcBef>
                <a:spcPts val="300"/>
              </a:spcBef>
              <a:buClr>
                <a:schemeClr val="lt1"/>
              </a:buClr>
              <a:buSzPts val="1300"/>
              <a:buNone/>
            </a:pPr>
            <a:endParaRPr dirty="0"/>
          </a:p>
          <a:p>
            <a:pPr marL="0" indent="0">
              <a:spcBef>
                <a:spcPts val="300"/>
              </a:spcBef>
              <a:buClr>
                <a:schemeClr val="lt1"/>
              </a:buClr>
              <a:buSzPts val="1300"/>
              <a:buNone/>
            </a:pPr>
            <a:r>
              <a:rPr lang="en-US" dirty="0"/>
              <a:t>Idealized Coverage (shown)</a:t>
            </a:r>
            <a:endParaRPr dirty="0"/>
          </a:p>
          <a:p>
            <a:pPr marL="0" indent="0">
              <a:spcBef>
                <a:spcPts val="300"/>
              </a:spcBef>
              <a:buClr>
                <a:schemeClr val="lt1"/>
              </a:buClr>
              <a:buSzPts val="1300"/>
              <a:buNone/>
            </a:pPr>
            <a:endParaRPr dirty="0"/>
          </a:p>
        </p:txBody>
      </p:sp>
      <p:sp>
        <p:nvSpPr>
          <p:cNvPr id="231" name="Google Shape;231;g150cf9a1315_4_26"/>
          <p:cNvSpPr txBox="1">
            <a:spLocks noGrp="1"/>
          </p:cNvSpPr>
          <p:nvPr>
            <p:ph type="title"/>
          </p:nvPr>
        </p:nvSpPr>
        <p:spPr>
          <a:xfrm>
            <a:off x="620666" y="668144"/>
            <a:ext cx="5644619" cy="11235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SzPct val="50000"/>
            </a:pPr>
            <a:r>
              <a:rPr lang="en-US" b="1" dirty="0">
                <a:latin typeface="+mn-lt"/>
              </a:rPr>
              <a:t>Yucatan Channel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Hi-Frequency Radar</a:t>
            </a:r>
            <a:endParaRPr b="1" dirty="0">
              <a:latin typeface="+mn-lt"/>
            </a:endParaRPr>
          </a:p>
        </p:txBody>
      </p:sp>
      <p:pic>
        <p:nvPicPr>
          <p:cNvPr id="232" name="Google Shape;232;g150cf9a1315_4_26" descr="Idealized CODAR coverage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3755" y="115142"/>
            <a:ext cx="3775625" cy="440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50cf9a1315_4_26" descr="Areal view of Isla Contoy, Mexic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7143" y="4654791"/>
            <a:ext cx="3059467" cy="193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50cf9a1315_4_26" descr="Photo of Puerto Morelos, MX"/>
          <p:cNvPicPr preferRelativeResize="0"/>
          <p:nvPr/>
        </p:nvPicPr>
        <p:blipFill rotWithShape="1">
          <a:blip r:embed="rId7">
            <a:alphaModFix/>
          </a:blip>
          <a:srcRect b="14893"/>
          <a:stretch/>
        </p:blipFill>
        <p:spPr>
          <a:xfrm>
            <a:off x="5016735" y="4665461"/>
            <a:ext cx="3259262" cy="19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2A1FE-059C-E1C7-A665-CA3157139718}"/>
              </a:ext>
            </a:extLst>
          </p:cNvPr>
          <p:cNvSpPr txBox="1"/>
          <p:nvPr/>
        </p:nvSpPr>
        <p:spPr>
          <a:xfrm>
            <a:off x="6385486" y="6136571"/>
            <a:ext cx="86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UASA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993DB-D056-AF3B-1812-8625A24C7C4E}"/>
              </a:ext>
            </a:extLst>
          </p:cNvPr>
          <p:cNvSpPr txBox="1"/>
          <p:nvPr/>
        </p:nvSpPr>
        <p:spPr>
          <a:xfrm>
            <a:off x="10594922" y="4979154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ISCY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0F132-22A2-228C-B6CE-CE13BBE67FF9}"/>
              </a:ext>
            </a:extLst>
          </p:cNvPr>
          <p:cNvSpPr txBox="1"/>
          <p:nvPr/>
        </p:nvSpPr>
        <p:spPr>
          <a:xfrm>
            <a:off x="7841102" y="2662834"/>
            <a:ext cx="86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UASA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D73B2-5B79-35F9-729D-89F688EDB086}"/>
              </a:ext>
            </a:extLst>
          </p:cNvPr>
          <p:cNvSpPr txBox="1"/>
          <p:nvPr/>
        </p:nvSpPr>
        <p:spPr>
          <a:xfrm>
            <a:off x="7846455" y="1737828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ISCY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AF6CA-71A4-9FA9-6E3C-A940324D3486}"/>
              </a:ext>
            </a:extLst>
          </p:cNvPr>
          <p:cNvSpPr txBox="1"/>
          <p:nvPr/>
        </p:nvSpPr>
        <p:spPr>
          <a:xfrm>
            <a:off x="10046018" y="1598061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Cuba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DA554-1816-C01F-57E7-D1383DF4B5A4}"/>
              </a:ext>
            </a:extLst>
          </p:cNvPr>
          <p:cNvSpPr txBox="1"/>
          <p:nvPr/>
        </p:nvSpPr>
        <p:spPr>
          <a:xfrm>
            <a:off x="6994421" y="2254324"/>
            <a:ext cx="108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Mexico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DF2BA0-543B-5434-E719-0AB6CE562A22}"/>
              </a:ext>
            </a:extLst>
          </p:cNvPr>
          <p:cNvSpPr/>
          <p:nvPr/>
        </p:nvSpPr>
        <p:spPr>
          <a:xfrm>
            <a:off x="213582" y="3374435"/>
            <a:ext cx="4156489" cy="1435753"/>
          </a:xfrm>
          <a:prstGeom prst="rect">
            <a:avLst/>
          </a:prstGeom>
          <a:solidFill>
            <a:srgbClr val="B0C2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Apply Spectra QARTOD QC tests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Signal-to-Noise Ratio for each Antenna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Cross Spectra Covariance Matrix Eigenvalues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Direction of Arrival Metrics (magnitude)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Direction of Arrival Function Widths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Positive Definiteness of 2x2 Signal Matrix</a:t>
            </a:r>
          </a:p>
          <a:p>
            <a:pPr algn="ctr"/>
            <a:endParaRPr lang="en-US" sz="1400" dirty="0"/>
          </a:p>
          <a:p>
            <a:pPr marL="342900" indent="-342900" algn="ctr">
              <a:buFont typeface="+mj-lt"/>
              <a:buAutoNum type="arabicPeriod"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80A3B-8ACD-225C-8D71-8AD06A61075B}"/>
              </a:ext>
            </a:extLst>
          </p:cNvPr>
          <p:cNvSpPr/>
          <p:nvPr/>
        </p:nvSpPr>
        <p:spPr>
          <a:xfrm>
            <a:off x="213582" y="879943"/>
            <a:ext cx="4165227" cy="888559"/>
          </a:xfrm>
          <a:prstGeom prst="rect">
            <a:avLst/>
          </a:prstGeom>
          <a:solidFill>
            <a:srgbClr val="4472C4">
              <a:alpha val="43691"/>
            </a:srgb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HFR Operators (TAMU, UNAM)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9E415-7E7C-0D5D-D854-74173EC464E6}"/>
              </a:ext>
            </a:extLst>
          </p:cNvPr>
          <p:cNvSpPr/>
          <p:nvPr/>
        </p:nvSpPr>
        <p:spPr>
          <a:xfrm>
            <a:off x="5236234" y="879942"/>
            <a:ext cx="3159873" cy="888559"/>
          </a:xfrm>
          <a:prstGeom prst="rect">
            <a:avLst/>
          </a:prstGeom>
          <a:solidFill>
            <a:srgbClr val="4472C4">
              <a:alpha val="7154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HFR Data Curator (Rutgers)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B04366-27BF-D41F-0F3A-580C3F7013A6}"/>
              </a:ext>
            </a:extLst>
          </p:cNvPr>
          <p:cNvSpPr/>
          <p:nvPr/>
        </p:nvSpPr>
        <p:spPr>
          <a:xfrm>
            <a:off x="204843" y="5027435"/>
            <a:ext cx="4165226" cy="341772"/>
          </a:xfrm>
          <a:prstGeom prst="rect">
            <a:avLst/>
          </a:prstGeom>
          <a:solidFill>
            <a:srgbClr val="B0C2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Process Spectra into Radials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6E3777-72D2-8B12-4956-27DE8BF9C909}"/>
              </a:ext>
            </a:extLst>
          </p:cNvPr>
          <p:cNvSpPr/>
          <p:nvPr/>
        </p:nvSpPr>
        <p:spPr>
          <a:xfrm>
            <a:off x="8721927" y="879942"/>
            <a:ext cx="3398186" cy="62676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Generate total vectors from multiple radial sites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BB6C46-8BA5-897A-CEC0-D4958CA36654}"/>
              </a:ext>
            </a:extLst>
          </p:cNvPr>
          <p:cNvSpPr/>
          <p:nvPr/>
        </p:nvSpPr>
        <p:spPr>
          <a:xfrm>
            <a:off x="5236234" y="4030276"/>
            <a:ext cx="3159873" cy="319006"/>
          </a:xfrm>
          <a:prstGeom prst="rect">
            <a:avLst/>
          </a:prstGeom>
          <a:solidFill>
            <a:srgbClr val="819F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Review radials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0122E2-ED03-120D-F813-538CAA2214BA}"/>
              </a:ext>
            </a:extLst>
          </p:cNvPr>
          <p:cNvSpPr/>
          <p:nvPr/>
        </p:nvSpPr>
        <p:spPr>
          <a:xfrm>
            <a:off x="5236234" y="2120605"/>
            <a:ext cx="3159873" cy="1618311"/>
          </a:xfrm>
          <a:prstGeom prst="rect">
            <a:avLst/>
          </a:prstGeom>
          <a:solidFill>
            <a:srgbClr val="7996CC"/>
          </a:solidFill>
          <a:ln>
            <a:solidFill>
              <a:srgbClr val="4472C4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b="1" dirty="0"/>
              <a:t>Apply Radial QARTOD QC tests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Syntax (Required)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Max Threshold (Required)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Valid Location (Required)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Radial Count (Suggested)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Spatial Median Filter (Suggested)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Temporal Gradient (Suggested)</a:t>
            </a:r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9A2B1FC-B154-0597-D951-38DA93021DB6}"/>
              </a:ext>
            </a:extLst>
          </p:cNvPr>
          <p:cNvSpPr/>
          <p:nvPr/>
        </p:nvSpPr>
        <p:spPr>
          <a:xfrm>
            <a:off x="8721927" y="4032787"/>
            <a:ext cx="3389446" cy="31900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Review totals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B70DEB2-F9D9-D495-CC20-4197533A1EBD}"/>
              </a:ext>
            </a:extLst>
          </p:cNvPr>
          <p:cNvSpPr/>
          <p:nvPr/>
        </p:nvSpPr>
        <p:spPr>
          <a:xfrm>
            <a:off x="213582" y="2023353"/>
            <a:ext cx="4165229" cy="1009311"/>
          </a:xfrm>
          <a:prstGeom prst="rect">
            <a:avLst/>
          </a:prstGeom>
          <a:solidFill>
            <a:srgbClr val="B0C2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Review HFR Remote Site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Check antenna pattern – Transponder &amp; AIS APMs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Check radial diagnostics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Check site operator logs for any hardware change</a:t>
            </a:r>
            <a:r>
              <a:rPr lang="en-US" sz="1400" dirty="0"/>
              <a:t>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CBC53CA-1E43-6335-761D-551CC567A664}"/>
              </a:ext>
            </a:extLst>
          </p:cNvPr>
          <p:cNvCxnSpPr>
            <a:cxnSpLocks/>
            <a:stCxn id="5" idx="2"/>
            <a:endCxn id="49" idx="0"/>
          </p:cNvCxnSpPr>
          <p:nvPr/>
        </p:nvCxnSpPr>
        <p:spPr>
          <a:xfrm>
            <a:off x="2296196" y="1768502"/>
            <a:ext cx="1" cy="2548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F376135-65C1-41A6-A271-F7526DD3DBE8}"/>
              </a:ext>
            </a:extLst>
          </p:cNvPr>
          <p:cNvCxnSpPr>
            <a:cxnSpLocks/>
            <a:stCxn id="49" idx="2"/>
            <a:endCxn id="4" idx="0"/>
          </p:cNvCxnSpPr>
          <p:nvPr/>
        </p:nvCxnSpPr>
        <p:spPr>
          <a:xfrm flipH="1">
            <a:off x="2291827" y="3032664"/>
            <a:ext cx="4370" cy="3417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64997A3-B2D6-8A84-09B5-A1C8FDDD62AC}"/>
              </a:ext>
            </a:extLst>
          </p:cNvPr>
          <p:cNvCxnSpPr>
            <a:cxnSpLocks/>
            <a:stCxn id="4" idx="2"/>
            <a:endCxn id="24" idx="0"/>
          </p:cNvCxnSpPr>
          <p:nvPr/>
        </p:nvCxnSpPr>
        <p:spPr>
          <a:xfrm flipH="1">
            <a:off x="2287456" y="4810188"/>
            <a:ext cx="4371" cy="2172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B997569B-C4B1-A6CD-EB4B-737CC9E0963E}"/>
              </a:ext>
            </a:extLst>
          </p:cNvPr>
          <p:cNvSpPr/>
          <p:nvPr/>
        </p:nvSpPr>
        <p:spPr>
          <a:xfrm>
            <a:off x="213582" y="5727894"/>
            <a:ext cx="4156488" cy="341772"/>
          </a:xfrm>
          <a:prstGeom prst="rect">
            <a:avLst/>
          </a:prstGeom>
          <a:solidFill>
            <a:srgbClr val="B0C2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Send Radials to Data Curator</a:t>
            </a:r>
            <a:r>
              <a:rPr lang="en-US" b="1" dirty="0"/>
              <a:t> </a:t>
            </a: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73C7D7E3-6DED-E700-61D1-C9A345A6B725}"/>
              </a:ext>
            </a:extLst>
          </p:cNvPr>
          <p:cNvCxnSpPr>
            <a:cxnSpLocks/>
            <a:stCxn id="57" idx="3"/>
            <a:endCxn id="6" idx="1"/>
          </p:cNvCxnSpPr>
          <p:nvPr/>
        </p:nvCxnSpPr>
        <p:spPr>
          <a:xfrm flipV="1">
            <a:off x="4370070" y="1324222"/>
            <a:ext cx="866164" cy="457455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7895387-0C93-1B5C-C0A3-898F78E73903}"/>
              </a:ext>
            </a:extLst>
          </p:cNvPr>
          <p:cNvCxnSpPr>
            <a:cxnSpLocks/>
            <a:stCxn id="6" idx="2"/>
            <a:endCxn id="37" idx="0"/>
          </p:cNvCxnSpPr>
          <p:nvPr/>
        </p:nvCxnSpPr>
        <p:spPr>
          <a:xfrm>
            <a:off x="6816171" y="1768501"/>
            <a:ext cx="0" cy="3521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E7C573F-5875-E11B-6100-2BE69969B9C2}"/>
              </a:ext>
            </a:extLst>
          </p:cNvPr>
          <p:cNvCxnSpPr>
            <a:cxnSpLocks/>
            <a:stCxn id="37" idx="2"/>
            <a:endCxn id="26" idx="0"/>
          </p:cNvCxnSpPr>
          <p:nvPr/>
        </p:nvCxnSpPr>
        <p:spPr>
          <a:xfrm>
            <a:off x="6816171" y="3738916"/>
            <a:ext cx="0" cy="2913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4A498F6E-8961-1795-9CE3-77DB75E8307E}"/>
              </a:ext>
            </a:extLst>
          </p:cNvPr>
          <p:cNvSpPr/>
          <p:nvPr/>
        </p:nvSpPr>
        <p:spPr>
          <a:xfrm>
            <a:off x="5313924" y="4810189"/>
            <a:ext cx="3082181" cy="319006"/>
          </a:xfrm>
          <a:prstGeom prst="rect">
            <a:avLst/>
          </a:prstGeom>
          <a:solidFill>
            <a:srgbClr val="7996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Release radials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B764C94-DDF1-D14E-6EFD-D91FE2946748}"/>
              </a:ext>
            </a:extLst>
          </p:cNvPr>
          <p:cNvCxnSpPr>
            <a:cxnSpLocks/>
            <a:stCxn id="24" idx="2"/>
            <a:endCxn id="57" idx="0"/>
          </p:cNvCxnSpPr>
          <p:nvPr/>
        </p:nvCxnSpPr>
        <p:spPr>
          <a:xfrm>
            <a:off x="2287456" y="5369207"/>
            <a:ext cx="4370" cy="3586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741F7453-1B03-C619-9DA0-AD0F536DFBEF}"/>
              </a:ext>
            </a:extLst>
          </p:cNvPr>
          <p:cNvSpPr/>
          <p:nvPr/>
        </p:nvSpPr>
        <p:spPr>
          <a:xfrm>
            <a:off x="8719742" y="1742458"/>
            <a:ext cx="3398186" cy="204217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b="1" dirty="0"/>
              <a:t>Apply Totals QARTOD QC tests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Data Density Threshold (Required)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GDOP Threshold (Required)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Max Speed (Required)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Spatial Median Comparison (Suggested)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Valid Location (Suggested)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U Component Uncertainty (Required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V Component Uncertainty (Required)</a:t>
            </a:r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0DE876A-B823-3157-247D-F4AEB44933EE}"/>
              </a:ext>
            </a:extLst>
          </p:cNvPr>
          <p:cNvSpPr/>
          <p:nvPr/>
        </p:nvSpPr>
        <p:spPr>
          <a:xfrm>
            <a:off x="8721927" y="4812933"/>
            <a:ext cx="3389446" cy="31900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Release totals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B0D4E110-6FF1-95E0-AAAF-F6C139D26CC2}"/>
              </a:ext>
            </a:extLst>
          </p:cNvPr>
          <p:cNvCxnSpPr>
            <a:cxnSpLocks/>
            <a:stCxn id="26" idx="2"/>
            <a:endCxn id="71" idx="0"/>
          </p:cNvCxnSpPr>
          <p:nvPr/>
        </p:nvCxnSpPr>
        <p:spPr>
          <a:xfrm>
            <a:off x="6816171" y="4349282"/>
            <a:ext cx="38844" cy="460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BC3CC0E8-D8D4-ABA0-C2D3-BA480E811F3B}"/>
              </a:ext>
            </a:extLst>
          </p:cNvPr>
          <p:cNvCxnSpPr>
            <a:cxnSpLocks/>
            <a:stCxn id="25" idx="2"/>
            <a:endCxn id="98" idx="0"/>
          </p:cNvCxnSpPr>
          <p:nvPr/>
        </p:nvCxnSpPr>
        <p:spPr>
          <a:xfrm flipH="1">
            <a:off x="10418835" y="1506708"/>
            <a:ext cx="2185" cy="235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09132D0-FEA5-3E2E-CDAF-2C0F34C6B1CE}"/>
              </a:ext>
            </a:extLst>
          </p:cNvPr>
          <p:cNvCxnSpPr>
            <a:cxnSpLocks/>
            <a:stCxn id="98" idx="2"/>
          </p:cNvCxnSpPr>
          <p:nvPr/>
        </p:nvCxnSpPr>
        <p:spPr>
          <a:xfrm>
            <a:off x="10418835" y="3784632"/>
            <a:ext cx="0" cy="2688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407F995-A6FC-175E-C975-21015EE48402}"/>
              </a:ext>
            </a:extLst>
          </p:cNvPr>
          <p:cNvCxnSpPr>
            <a:stCxn id="48" idx="2"/>
            <a:endCxn id="102" idx="0"/>
          </p:cNvCxnSpPr>
          <p:nvPr/>
        </p:nvCxnSpPr>
        <p:spPr>
          <a:xfrm>
            <a:off x="10416650" y="4351793"/>
            <a:ext cx="0" cy="4611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22EDC87-911A-81C8-E406-82055431AB7D}"/>
              </a:ext>
            </a:extLst>
          </p:cNvPr>
          <p:cNvSpPr/>
          <p:nvPr/>
        </p:nvSpPr>
        <p:spPr>
          <a:xfrm>
            <a:off x="6664846" y="6325150"/>
            <a:ext cx="3854370" cy="4559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External Data Providers &amp; Users</a:t>
            </a:r>
          </a:p>
          <a:p>
            <a:pPr algn="ctr"/>
            <a:r>
              <a:rPr lang="en-US" sz="1400" b="1" dirty="0"/>
              <a:t>GCOOS, Gandalf, UGOS Scientists, </a:t>
            </a:r>
            <a:r>
              <a:rPr lang="en-US" sz="1400" b="1" dirty="0" err="1"/>
              <a:t>EddyWatch</a:t>
            </a:r>
            <a:r>
              <a:rPr lang="en-US" sz="1400" b="1" dirty="0"/>
              <a:t>, ...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A550231-422E-F4CD-E1F5-B69B65EA3CFA}"/>
              </a:ext>
            </a:extLst>
          </p:cNvPr>
          <p:cNvSpPr/>
          <p:nvPr/>
        </p:nvSpPr>
        <p:spPr>
          <a:xfrm>
            <a:off x="7017925" y="5372415"/>
            <a:ext cx="3148212" cy="7176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b="1" dirty="0"/>
              <a:t>Rutgers Data Servers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ERDDAP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THREDDS</a:t>
            </a:r>
          </a:p>
          <a:p>
            <a:pPr algn="ctr"/>
            <a:endParaRPr lang="en-US" dirty="0"/>
          </a:p>
        </p:txBody>
      </p:sp>
      <p:cxnSp>
        <p:nvCxnSpPr>
          <p:cNvPr id="131" name="Elbow Connector 130">
            <a:extLst>
              <a:ext uri="{FF2B5EF4-FFF2-40B4-BE49-F238E27FC236}">
                <a16:creationId xmlns:a16="http://schemas.microsoft.com/office/drawing/2014/main" id="{0E74DD38-D2AF-FDEB-96FD-4064459ADF36}"/>
              </a:ext>
            </a:extLst>
          </p:cNvPr>
          <p:cNvCxnSpPr>
            <a:cxnSpLocks/>
            <a:stCxn id="26" idx="1"/>
            <a:endCxn id="49" idx="3"/>
          </p:cNvCxnSpPr>
          <p:nvPr/>
        </p:nvCxnSpPr>
        <p:spPr>
          <a:xfrm rot="10800000">
            <a:off x="4378812" y="2528009"/>
            <a:ext cx="857423" cy="1661770"/>
          </a:xfrm>
          <a:prstGeom prst="bentConnector3">
            <a:avLst>
              <a:gd name="adj1" fmla="val 30713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Elbow Connector 135">
            <a:extLst>
              <a:ext uri="{FF2B5EF4-FFF2-40B4-BE49-F238E27FC236}">
                <a16:creationId xmlns:a16="http://schemas.microsoft.com/office/drawing/2014/main" id="{1E63BE91-43A6-EBDA-B723-28C94CEEF3DB}"/>
              </a:ext>
            </a:extLst>
          </p:cNvPr>
          <p:cNvCxnSpPr>
            <a:cxnSpLocks/>
            <a:stCxn id="71" idx="3"/>
            <a:endCxn id="25" idx="1"/>
          </p:cNvCxnSpPr>
          <p:nvPr/>
        </p:nvCxnSpPr>
        <p:spPr>
          <a:xfrm flipV="1">
            <a:off x="8396105" y="1193325"/>
            <a:ext cx="325822" cy="377636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67AC96C-8D6F-AD64-EC55-9B05490A1072}"/>
              </a:ext>
            </a:extLst>
          </p:cNvPr>
          <p:cNvCxnSpPr>
            <a:cxnSpLocks/>
            <a:stCxn id="48" idx="1"/>
            <a:endCxn id="26" idx="3"/>
          </p:cNvCxnSpPr>
          <p:nvPr/>
        </p:nvCxnSpPr>
        <p:spPr>
          <a:xfrm flipH="1" flipV="1">
            <a:off x="8396107" y="4189779"/>
            <a:ext cx="325820" cy="25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56203274-21EC-B03F-94A5-A5EB263FADD5}"/>
              </a:ext>
            </a:extLst>
          </p:cNvPr>
          <p:cNvCxnSpPr>
            <a:cxnSpLocks/>
            <a:stCxn id="71" idx="2"/>
          </p:cNvCxnSpPr>
          <p:nvPr/>
        </p:nvCxnSpPr>
        <p:spPr>
          <a:xfrm>
            <a:off x="6855015" y="5129195"/>
            <a:ext cx="162910" cy="23509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B6FD0482-7538-06BF-DB75-B0EC70E1757D}"/>
              </a:ext>
            </a:extLst>
          </p:cNvPr>
          <p:cNvCxnSpPr>
            <a:cxnSpLocks/>
            <a:stCxn id="102" idx="2"/>
          </p:cNvCxnSpPr>
          <p:nvPr/>
        </p:nvCxnSpPr>
        <p:spPr>
          <a:xfrm flipH="1">
            <a:off x="10166137" y="5131939"/>
            <a:ext cx="250513" cy="23509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23E2C98F-34A2-0C0D-7DE6-E63D4B210753}"/>
              </a:ext>
            </a:extLst>
          </p:cNvPr>
          <p:cNvCxnSpPr>
            <a:cxnSpLocks/>
          </p:cNvCxnSpPr>
          <p:nvPr/>
        </p:nvCxnSpPr>
        <p:spPr>
          <a:xfrm>
            <a:off x="8232108" y="6090055"/>
            <a:ext cx="0" cy="23509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9E4D345-75AF-0A45-B4BE-0E9B72EA2569}"/>
              </a:ext>
            </a:extLst>
          </p:cNvPr>
          <p:cNvSpPr txBox="1"/>
          <p:nvPr/>
        </p:nvSpPr>
        <p:spPr>
          <a:xfrm>
            <a:off x="1" y="57041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Yucatan Channel HF Radar Near-Real-Time Data Processing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3816A7-F2CC-E936-32A4-BCEFC5086DE1}"/>
              </a:ext>
            </a:extLst>
          </p:cNvPr>
          <p:cNvSpPr txBox="1"/>
          <p:nvPr/>
        </p:nvSpPr>
        <p:spPr>
          <a:xfrm>
            <a:off x="2048719" y="358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268CFC-34CC-F3EB-6A93-9D2E7E61B36E}"/>
              </a:ext>
            </a:extLst>
          </p:cNvPr>
          <p:cNvSpPr txBox="1"/>
          <p:nvPr/>
        </p:nvSpPr>
        <p:spPr>
          <a:xfrm>
            <a:off x="1111604" y="516627"/>
            <a:ext cx="23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Remote Site Processing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AED157-4C8A-C7B6-4E07-4B82A6180DDB}"/>
              </a:ext>
            </a:extLst>
          </p:cNvPr>
          <p:cNvSpPr txBox="1"/>
          <p:nvPr/>
        </p:nvSpPr>
        <p:spPr>
          <a:xfrm>
            <a:off x="5525137" y="532850"/>
            <a:ext cx="257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Current Processing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30366-009B-3ABE-040E-E8BEF4F8FE21}"/>
              </a:ext>
            </a:extLst>
          </p:cNvPr>
          <p:cNvSpPr txBox="1"/>
          <p:nvPr/>
        </p:nvSpPr>
        <p:spPr>
          <a:xfrm>
            <a:off x="9270733" y="546819"/>
            <a:ext cx="234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Vector Processing</a:t>
            </a:r>
          </a:p>
        </p:txBody>
      </p:sp>
      <p:grpSp>
        <p:nvGrpSpPr>
          <p:cNvPr id="3" name="Google Shape;227;g150cf9a1315_4_26">
            <a:extLst>
              <a:ext uri="{FF2B5EF4-FFF2-40B4-BE49-F238E27FC236}">
                <a16:creationId xmlns:a16="http://schemas.microsoft.com/office/drawing/2014/main" id="{D3A194BB-1258-013D-9CD5-87A4779C927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174528"/>
            <a:ext cx="1683833" cy="683472"/>
            <a:chOff x="701040" y="2388556"/>
            <a:chExt cx="3218212" cy="1306281"/>
          </a:xfrm>
        </p:grpSpPr>
        <p:pic>
          <p:nvPicPr>
            <p:cNvPr id="7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3FBFC396-55CF-4CCA-A390-BE651A4AFB4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8" name="Google Shape;229;g150cf9a1315_4_26">
              <a:extLst>
                <a:ext uri="{FF2B5EF4-FFF2-40B4-BE49-F238E27FC236}">
                  <a16:creationId xmlns:a16="http://schemas.microsoft.com/office/drawing/2014/main" id="{46C5368B-2A23-CCBC-A5BA-656F848906B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973F7A-66A7-7CBC-D275-262F1A916AAC}"/>
              </a:ext>
            </a:extLst>
          </p:cNvPr>
          <p:cNvCxnSpPr>
            <a:cxnSpLocks/>
          </p:cNvCxnSpPr>
          <p:nvPr/>
        </p:nvCxnSpPr>
        <p:spPr>
          <a:xfrm flipV="1">
            <a:off x="8882978" y="6074733"/>
            <a:ext cx="0" cy="2350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16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ocean&#10;&#10;Description automatically generated">
            <a:extLst>
              <a:ext uri="{FF2B5EF4-FFF2-40B4-BE49-F238E27FC236}">
                <a16:creationId xmlns:a16="http://schemas.microsoft.com/office/drawing/2014/main" id="{8A83150B-842E-D34B-3A91-B5807862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33" y="438586"/>
            <a:ext cx="9460523" cy="6092923"/>
          </a:xfrm>
          <a:prstGeom prst="rect">
            <a:avLst/>
          </a:prstGeom>
        </p:spPr>
      </p:pic>
      <p:pic>
        <p:nvPicPr>
          <p:cNvPr id="4" name="Google Shape;223;g150cf9a1315_4_26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79D33CA4-D544-3E32-34FB-A4D13FEE22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5075" t="30412" b="30412"/>
          <a:stretch/>
        </p:blipFill>
        <p:spPr>
          <a:xfrm>
            <a:off x="11753822" y="0"/>
            <a:ext cx="45027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227;g150cf9a1315_4_26">
            <a:extLst>
              <a:ext uri="{FF2B5EF4-FFF2-40B4-BE49-F238E27FC236}">
                <a16:creationId xmlns:a16="http://schemas.microsoft.com/office/drawing/2014/main" id="{F7991C21-80E9-AA3D-907E-417570C789BC}"/>
              </a:ext>
            </a:extLst>
          </p:cNvPr>
          <p:cNvGrpSpPr>
            <a:grpSpLocks noChangeAspect="1"/>
          </p:cNvGrpSpPr>
          <p:nvPr/>
        </p:nvGrpSpPr>
        <p:grpSpPr>
          <a:xfrm>
            <a:off x="154570" y="5661005"/>
            <a:ext cx="2449541" cy="994275"/>
            <a:chOff x="701040" y="2388556"/>
            <a:chExt cx="3218212" cy="1306281"/>
          </a:xfrm>
        </p:grpSpPr>
        <p:pic>
          <p:nvPicPr>
            <p:cNvPr id="6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718F694A-573A-5CEF-09E6-825CE6DBDC5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7" name="Google Shape;229;g150cf9a1315_4_26">
              <a:extLst>
                <a:ext uri="{FF2B5EF4-FFF2-40B4-BE49-F238E27FC236}">
                  <a16:creationId xmlns:a16="http://schemas.microsoft.com/office/drawing/2014/main" id="{70D6B070-E450-7156-1942-48A730EFB44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7948682-DEAC-2940-F24D-D1725B919B6C}"/>
              </a:ext>
            </a:extLst>
          </p:cNvPr>
          <p:cNvSpPr txBox="1"/>
          <p:nvPr/>
        </p:nvSpPr>
        <p:spPr>
          <a:xfrm>
            <a:off x="4707924" y="3115715"/>
            <a:ext cx="4145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data.gcoos.org</a:t>
            </a:r>
            <a:r>
              <a:rPr lang="en-US" sz="2400" dirty="0"/>
              <a:t>/</a:t>
            </a:r>
            <a:r>
              <a:rPr lang="en-US" sz="2400" dirty="0" err="1"/>
              <a:t>hfradar</a:t>
            </a:r>
            <a:r>
              <a:rPr lang="en-US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71919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770E0F-BFB8-2A75-0D01-C147869D6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720" b="768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F3DB8A-34B2-2774-C700-F2BA3302A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23036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Scientific Event Analyses</a:t>
            </a:r>
            <a:br>
              <a:rPr lang="en-US" sz="5200" dirty="0">
                <a:solidFill>
                  <a:schemeClr val="bg1"/>
                </a:solidFill>
              </a:rPr>
            </a:br>
            <a:br>
              <a:rPr lang="en-US" sz="52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Uncertainty Maps</a:t>
            </a:r>
          </a:p>
        </p:txBody>
      </p:sp>
      <p:grpSp>
        <p:nvGrpSpPr>
          <p:cNvPr id="5" name="Google Shape;227;g150cf9a1315_4_26">
            <a:extLst>
              <a:ext uri="{FF2B5EF4-FFF2-40B4-BE49-F238E27FC236}">
                <a16:creationId xmlns:a16="http://schemas.microsoft.com/office/drawing/2014/main" id="{DAA4360F-356A-2165-6CD9-7055027A79E1}"/>
              </a:ext>
            </a:extLst>
          </p:cNvPr>
          <p:cNvGrpSpPr>
            <a:grpSpLocks noChangeAspect="1"/>
          </p:cNvGrpSpPr>
          <p:nvPr/>
        </p:nvGrpSpPr>
        <p:grpSpPr>
          <a:xfrm>
            <a:off x="9669643" y="5617415"/>
            <a:ext cx="2449541" cy="994275"/>
            <a:chOff x="701040" y="2388556"/>
            <a:chExt cx="3218212" cy="1306281"/>
          </a:xfrm>
        </p:grpSpPr>
        <p:pic>
          <p:nvPicPr>
            <p:cNvPr id="6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214B81E6-9F4F-9E9A-195A-1E668FE0250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7" name="Google Shape;229;g150cf9a1315_4_26">
              <a:extLst>
                <a:ext uri="{FF2B5EF4-FFF2-40B4-BE49-F238E27FC236}">
                  <a16:creationId xmlns:a16="http://schemas.microsoft.com/office/drawing/2014/main" id="{238F7C46-7F57-72FE-0CAB-96E7409042D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18F8469-943F-2CD7-E482-AEA2F08311A7}"/>
              </a:ext>
            </a:extLst>
          </p:cNvPr>
          <p:cNvSpPr txBox="1"/>
          <p:nvPr/>
        </p:nvSpPr>
        <p:spPr>
          <a:xfrm>
            <a:off x="7900983" y="4528521"/>
            <a:ext cx="36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Gauss-Markov Optimal Interpolation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9B1D2-F0BF-B5B7-43BB-AC3B7CAA404D}"/>
              </a:ext>
            </a:extLst>
          </p:cNvPr>
          <p:cNvSpPr txBox="1"/>
          <p:nvPr/>
        </p:nvSpPr>
        <p:spPr>
          <a:xfrm>
            <a:off x="3307102" y="3159204"/>
            <a:ext cx="413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Cross Channel Transect of Highest Quality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BDF3886B-B846-C2A6-2DA2-6C634531DDFC}"/>
              </a:ext>
            </a:extLst>
          </p:cNvPr>
          <p:cNvSpPr/>
          <p:nvPr/>
        </p:nvSpPr>
        <p:spPr>
          <a:xfrm rot="17100000">
            <a:off x="4491790" y="2008747"/>
            <a:ext cx="180281" cy="640080"/>
          </a:xfrm>
          <a:prstGeom prst="rightBrac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D2BADA-2AA5-9203-6D5D-3B1DCF65EB9D}"/>
              </a:ext>
            </a:extLst>
          </p:cNvPr>
          <p:cNvSpPr txBox="1"/>
          <p:nvPr/>
        </p:nvSpPr>
        <p:spPr>
          <a:xfrm>
            <a:off x="4255935" y="181812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 km</a:t>
            </a:r>
          </a:p>
        </p:txBody>
      </p:sp>
    </p:spTree>
    <p:extLst>
      <p:ext uri="{BB962C8B-B14F-4D97-AF65-F5344CB8AC3E}">
        <p14:creationId xmlns:p14="http://schemas.microsoft.com/office/powerpoint/2010/main" val="2424276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per No. Paper Title">
            <a:extLst>
              <a:ext uri="{FF2B5EF4-FFF2-40B4-BE49-F238E27FC236}">
                <a16:creationId xmlns:a16="http://schemas.microsoft.com/office/drawing/2014/main" id="{E4B6B0AF-A78A-F444-A4EF-DCCDD6FE6FEB}"/>
              </a:ext>
            </a:extLst>
          </p:cNvPr>
          <p:cNvSpPr txBox="1"/>
          <p:nvPr/>
        </p:nvSpPr>
        <p:spPr>
          <a:xfrm>
            <a:off x="357935" y="185986"/>
            <a:ext cx="11186984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4000" dirty="0">
                <a:solidFill>
                  <a:srgbClr val="01305C"/>
                </a:solidFill>
                <a:latin typeface="+mj-lt"/>
              </a:rPr>
              <a:t>UGOS Yucatan HFR </a:t>
            </a:r>
          </a:p>
        </p:txBody>
      </p:sp>
      <p:sp>
        <p:nvSpPr>
          <p:cNvPr id="10" name="Paper No. Paper Title">
            <a:extLst>
              <a:ext uri="{FF2B5EF4-FFF2-40B4-BE49-F238E27FC236}">
                <a16:creationId xmlns:a16="http://schemas.microsoft.com/office/drawing/2014/main" id="{2ACB0647-B202-1E47-828A-C11FE8217C7F}"/>
              </a:ext>
            </a:extLst>
          </p:cNvPr>
          <p:cNvSpPr txBox="1"/>
          <p:nvPr/>
        </p:nvSpPr>
        <p:spPr>
          <a:xfrm>
            <a:off x="357935" y="1121420"/>
            <a:ext cx="11186984" cy="321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UGOS1 and UGOS3 Project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Operational June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RUCOOL Processing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Idealized: June ‘22 – Jan ‘23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Optimized: Jan ’23 – present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Real-Time Viewer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 surface field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10EC9-C7D7-6C76-051A-158D4CD61C76}"/>
              </a:ext>
            </a:extLst>
          </p:cNvPr>
          <p:cNvSpPr txBox="1"/>
          <p:nvPr/>
        </p:nvSpPr>
        <p:spPr>
          <a:xfrm>
            <a:off x="492100" y="4477682"/>
            <a:ext cx="432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rucool.marine.rutgers.edu</a:t>
            </a:r>
            <a:r>
              <a:rPr lang="en-US" dirty="0"/>
              <a:t>/</a:t>
            </a:r>
            <a:r>
              <a:rPr lang="en-US" dirty="0" err="1"/>
              <a:t>ugos-hfr</a:t>
            </a:r>
            <a:r>
              <a:rPr lang="en-US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F5E42-8E27-5E54-FAEF-71F969C6BDCA}"/>
              </a:ext>
            </a:extLst>
          </p:cNvPr>
          <p:cNvSpPr txBox="1"/>
          <p:nvPr/>
        </p:nvSpPr>
        <p:spPr>
          <a:xfrm>
            <a:off x="492100" y="4959058"/>
            <a:ext cx="505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service will move to NOAA IOOS HFRDAC soon.</a:t>
            </a:r>
          </a:p>
        </p:txBody>
      </p:sp>
      <p:pic>
        <p:nvPicPr>
          <p:cNvPr id="7" name="Google Shape;223;g150cf9a1315_4_26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769CB5FF-55E1-0035-2F51-0B324C3EABF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5075" t="30412" b="30412"/>
          <a:stretch/>
        </p:blipFill>
        <p:spPr>
          <a:xfrm>
            <a:off x="11670864" y="0"/>
            <a:ext cx="533232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227;g150cf9a1315_4_26">
            <a:extLst>
              <a:ext uri="{FF2B5EF4-FFF2-40B4-BE49-F238E27FC236}">
                <a16:creationId xmlns:a16="http://schemas.microsoft.com/office/drawing/2014/main" id="{E9F2C87E-D5B0-757A-E314-CC3D0F1124BD}"/>
              </a:ext>
            </a:extLst>
          </p:cNvPr>
          <p:cNvGrpSpPr>
            <a:grpSpLocks noChangeAspect="1"/>
          </p:cNvGrpSpPr>
          <p:nvPr/>
        </p:nvGrpSpPr>
        <p:grpSpPr>
          <a:xfrm>
            <a:off x="154570" y="5661005"/>
            <a:ext cx="2449541" cy="994275"/>
            <a:chOff x="701040" y="2388556"/>
            <a:chExt cx="3218212" cy="1306281"/>
          </a:xfrm>
        </p:grpSpPr>
        <p:pic>
          <p:nvPicPr>
            <p:cNvPr id="12" name="Google Shape;228;g150cf9a1315_4_26" descr="A picture containing outdoor, nature, wave&#10;&#10;Description automatically generated">
              <a:extLst>
                <a:ext uri="{FF2B5EF4-FFF2-40B4-BE49-F238E27FC236}">
                  <a16:creationId xmlns:a16="http://schemas.microsoft.com/office/drawing/2014/main" id="{236F9284-E651-8D53-0D26-84761FFB67F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30412" r="68148" b="60401"/>
            <a:stretch/>
          </p:blipFill>
          <p:spPr>
            <a:xfrm>
              <a:off x="701040" y="2388556"/>
              <a:ext cx="3218212" cy="13062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</p:pic>
        <p:pic>
          <p:nvPicPr>
            <p:cNvPr id="13" name="Google Shape;229;g150cf9a1315_4_26">
              <a:extLst>
                <a:ext uri="{FF2B5EF4-FFF2-40B4-BE49-F238E27FC236}">
                  <a16:creationId xmlns:a16="http://schemas.microsoft.com/office/drawing/2014/main" id="{E715CB70-1DB3-626B-9CD7-A24F4F750AE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8221" y="2565374"/>
              <a:ext cx="2731349" cy="9332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3ECFC1-C90A-7EA1-79B1-79B6FDBD933F}"/>
              </a:ext>
            </a:extLst>
          </p:cNvPr>
          <p:cNvSpPr txBox="1"/>
          <p:nvPr/>
        </p:nvSpPr>
        <p:spPr>
          <a:xfrm>
            <a:off x="4524199" y="6113675"/>
            <a:ext cx="530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Colorbars</a:t>
            </a:r>
            <a:r>
              <a:rPr lang="en-US" dirty="0"/>
              <a:t>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cmocean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https://matplotlib.org/cmocean/</a:t>
            </a:r>
            <a:endParaRPr lang="en-US" dirty="0"/>
          </a:p>
          <a:p>
            <a:r>
              <a:rPr lang="en-US" dirty="0" err="1"/>
              <a:t>Thyng</a:t>
            </a:r>
            <a:r>
              <a:rPr lang="en-US" dirty="0"/>
              <a:t> et al. </a:t>
            </a:r>
            <a:r>
              <a:rPr lang="en-US" i="1" dirty="0"/>
              <a:t>Oceanography</a:t>
            </a:r>
            <a:r>
              <a:rPr lang="en-US" dirty="0"/>
              <a:t>, 2016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2E0E44-1F1E-F1B7-B1D5-F685EF1CB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022" y="148284"/>
            <a:ext cx="5981630" cy="591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08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1345</Words>
  <Application>Microsoft Macintosh PowerPoint</Application>
  <PresentationFormat>Widescreen</PresentationFormat>
  <Paragraphs>312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Avenir Next LT Pro</vt:lpstr>
      <vt:lpstr>Calibri</vt:lpstr>
      <vt:lpstr>Calibri Light</vt:lpstr>
      <vt:lpstr>Courier New</vt:lpstr>
      <vt:lpstr>Georgia</vt:lpstr>
      <vt:lpstr>Helvetica</vt:lpstr>
      <vt:lpstr>Rockwell</vt:lpstr>
      <vt:lpstr>Office Theme</vt:lpstr>
      <vt:lpstr>Surface current velocity observations of the Yucatan Channel using High-Frequency Radar</vt:lpstr>
      <vt:lpstr>PowerPoint Presentation</vt:lpstr>
      <vt:lpstr>PowerPoint Presentation</vt:lpstr>
      <vt:lpstr>PowerPoint Presentation</vt:lpstr>
      <vt:lpstr>Yucatan Channel Hi-Frequency Radar</vt:lpstr>
      <vt:lpstr>PowerPoint Presentation</vt:lpstr>
      <vt:lpstr>PowerPoint Presentation</vt:lpstr>
      <vt:lpstr>Scientific Event Analyses  Uncertainty Maps</vt:lpstr>
      <vt:lpstr>PowerPoint Presentation</vt:lpstr>
      <vt:lpstr>Bimodal Inflow Current Structure</vt:lpstr>
      <vt:lpstr>PowerPoint Presentation</vt:lpstr>
      <vt:lpstr>PowerPoint Presentation</vt:lpstr>
      <vt:lpstr>Idalia August 2023 26  Formation 27-28 Yucatan Strait 29  Cat1/Cuba 30  Cat4/Landfall-FL  </vt:lpstr>
      <vt:lpstr>Integrated Industry Decision Support Products</vt:lpstr>
      <vt:lpstr>Yucatan HFR Expansion</vt:lpstr>
      <vt:lpstr>Supporting NOAA’s Mission and Strategic Goals</vt:lpstr>
      <vt:lpstr>Acknowledgements</vt:lpstr>
      <vt:lpstr>PowerPoint Presentation</vt:lpstr>
      <vt:lpstr>PowerPoint Presentation</vt:lpstr>
      <vt:lpstr>Motivation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current velocity observations of the Yucatan Channel using High-Frequency Radar</dc:title>
  <dc:creator>Steve DiMarco</dc:creator>
  <cp:lastModifiedBy>Scott Glenn</cp:lastModifiedBy>
  <cp:revision>57</cp:revision>
  <dcterms:created xsi:type="dcterms:W3CDTF">2023-09-26T16:55:09Z</dcterms:created>
  <dcterms:modified xsi:type="dcterms:W3CDTF">2023-09-29T20:41:09Z</dcterms:modified>
</cp:coreProperties>
</file>