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77" r:id="rId3"/>
    <p:sldId id="276" r:id="rId4"/>
    <p:sldId id="306" r:id="rId5"/>
    <p:sldId id="325" r:id="rId6"/>
    <p:sldId id="257" r:id="rId7"/>
    <p:sldId id="307" r:id="rId8"/>
    <p:sldId id="308" r:id="rId9"/>
    <p:sldId id="309" r:id="rId10"/>
    <p:sldId id="313" r:id="rId11"/>
    <p:sldId id="310" r:id="rId12"/>
    <p:sldId id="326" r:id="rId13"/>
    <p:sldId id="327" r:id="rId14"/>
    <p:sldId id="328" r:id="rId15"/>
    <p:sldId id="329" r:id="rId16"/>
    <p:sldId id="330" r:id="rId17"/>
    <p:sldId id="331" r:id="rId18"/>
    <p:sldId id="290" r:id="rId19"/>
    <p:sldId id="271" r:id="rId20"/>
    <p:sldId id="314" r:id="rId21"/>
    <p:sldId id="315" r:id="rId22"/>
    <p:sldId id="316" r:id="rId23"/>
    <p:sldId id="324" r:id="rId24"/>
    <p:sldId id="317" r:id="rId25"/>
    <p:sldId id="335" r:id="rId26"/>
    <p:sldId id="318" r:id="rId27"/>
    <p:sldId id="332" r:id="rId28"/>
    <p:sldId id="319" r:id="rId29"/>
    <p:sldId id="321" r:id="rId30"/>
    <p:sldId id="333" r:id="rId31"/>
    <p:sldId id="322" r:id="rId32"/>
    <p:sldId id="323" r:id="rId33"/>
    <p:sldId id="334" r:id="rId34"/>
    <p:sldId id="285" r:id="rId35"/>
    <p:sldId id="30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B51"/>
    <a:srgbClr val="BEFF50"/>
    <a:srgbClr val="020B77"/>
    <a:srgbClr val="A029EF"/>
    <a:srgbClr val="F3FF00"/>
    <a:srgbClr val="FFFFFF"/>
    <a:srgbClr val="595959"/>
    <a:srgbClr val="CC9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2"/>
    <p:restoredTop sz="79427"/>
  </p:normalViewPr>
  <p:slideViewPr>
    <p:cSldViewPr snapToGrid="0" snapToObjects="1">
      <p:cViewPr>
        <p:scale>
          <a:sx n="110" d="100"/>
          <a:sy n="110"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FD436-0051-B449-92F0-658488287EA2}" type="datetimeFigureOut">
              <a:rPr lang="en-US" smtClean="0"/>
              <a:t>5/24/23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F8A37-684E-AB45-B376-081B8280D855}" type="slidenum">
              <a:rPr lang="en-US" smtClean="0"/>
              <a:t>‹#›</a:t>
            </a:fld>
            <a:endParaRPr lang="en-US"/>
          </a:p>
        </p:txBody>
      </p:sp>
    </p:spTree>
    <p:extLst>
      <p:ext uri="{BB962C8B-B14F-4D97-AF65-F5344CB8AC3E}">
        <p14:creationId xmlns:p14="http://schemas.microsoft.com/office/powerpoint/2010/main" val="2837815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1</a:t>
            </a:fld>
            <a:endParaRPr lang="en-US"/>
          </a:p>
        </p:txBody>
      </p:sp>
    </p:spTree>
    <p:extLst>
      <p:ext uri="{BB962C8B-B14F-4D97-AF65-F5344CB8AC3E}">
        <p14:creationId xmlns:p14="http://schemas.microsoft.com/office/powerpoint/2010/main" val="119198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Front intensification along eddy boundaries in the eddying flow field generates vertical velocities (positive and negative). </a:t>
            </a:r>
          </a:p>
          <a:p>
            <a:pPr marL="171450" indent="-171450">
              <a:buFontTx/>
              <a:buChar char="-"/>
            </a:pPr>
            <a:r>
              <a:rPr lang="en-US" dirty="0"/>
              <a:t>Downward velocities inject surface water below the mixed layer</a:t>
            </a:r>
          </a:p>
          <a:p>
            <a:pPr marL="171450" indent="-171450">
              <a:buFontTx/>
              <a:buChar char="-"/>
            </a:pPr>
            <a:r>
              <a:rPr lang="en-US" dirty="0"/>
              <a:t>Can inject surface </a:t>
            </a:r>
          </a:p>
        </p:txBody>
      </p:sp>
      <p:sp>
        <p:nvSpPr>
          <p:cNvPr id="4" name="Slide Number Placeholder 3"/>
          <p:cNvSpPr>
            <a:spLocks noGrp="1"/>
          </p:cNvSpPr>
          <p:nvPr>
            <p:ph type="sldNum" sz="quarter" idx="5"/>
          </p:nvPr>
        </p:nvSpPr>
        <p:spPr/>
        <p:txBody>
          <a:bodyPr/>
          <a:lstStyle/>
          <a:p>
            <a:fld id="{504F8A37-684E-AB45-B376-081B8280D855}" type="slidenum">
              <a:rPr lang="en-US" smtClean="0"/>
              <a:t>11</a:t>
            </a:fld>
            <a:endParaRPr lang="en-US"/>
          </a:p>
        </p:txBody>
      </p:sp>
    </p:spTree>
    <p:extLst>
      <p:ext uri="{BB962C8B-B14F-4D97-AF65-F5344CB8AC3E}">
        <p14:creationId xmlns:p14="http://schemas.microsoft.com/office/powerpoint/2010/main" val="407703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Front intensification along eddy boundaries in the eddying flow field generates vertical velocities (positive and negative). </a:t>
            </a:r>
          </a:p>
          <a:p>
            <a:pPr marL="171450" indent="-171450">
              <a:buFontTx/>
              <a:buChar char="-"/>
            </a:pPr>
            <a:r>
              <a:rPr lang="en-US" dirty="0"/>
              <a:t>Downward velocities inject surface water below the mixed layer</a:t>
            </a:r>
          </a:p>
          <a:p>
            <a:pPr marL="171450" indent="-171450">
              <a:buFontTx/>
              <a:buChar char="-"/>
            </a:pPr>
            <a:r>
              <a:rPr lang="en-US" dirty="0"/>
              <a:t>Can inject surface </a:t>
            </a:r>
          </a:p>
        </p:txBody>
      </p:sp>
      <p:sp>
        <p:nvSpPr>
          <p:cNvPr id="4" name="Slide Number Placeholder 3"/>
          <p:cNvSpPr>
            <a:spLocks noGrp="1"/>
          </p:cNvSpPr>
          <p:nvPr>
            <p:ph type="sldNum" sz="quarter" idx="5"/>
          </p:nvPr>
        </p:nvSpPr>
        <p:spPr/>
        <p:txBody>
          <a:bodyPr/>
          <a:lstStyle/>
          <a:p>
            <a:fld id="{504F8A37-684E-AB45-B376-081B8280D855}" type="slidenum">
              <a:rPr lang="en-US" smtClean="0"/>
              <a:t>12</a:t>
            </a:fld>
            <a:endParaRPr lang="en-US"/>
          </a:p>
        </p:txBody>
      </p:sp>
    </p:spTree>
    <p:extLst>
      <p:ext uri="{BB962C8B-B14F-4D97-AF65-F5344CB8AC3E}">
        <p14:creationId xmlns:p14="http://schemas.microsoft.com/office/powerpoint/2010/main" val="2099545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Front intensification along eddy boundaries in the eddying flow field generates vertical velocities (positive and negative). </a:t>
            </a:r>
          </a:p>
          <a:p>
            <a:pPr marL="171450" indent="-171450">
              <a:buFontTx/>
              <a:buChar char="-"/>
            </a:pPr>
            <a:r>
              <a:rPr lang="en-US" dirty="0"/>
              <a:t>Downward velocities inject surface water below the mixed layer</a:t>
            </a:r>
          </a:p>
          <a:p>
            <a:pPr marL="171450" indent="-171450">
              <a:buFontTx/>
              <a:buChar char="-"/>
            </a:pPr>
            <a:r>
              <a:rPr lang="en-US" dirty="0"/>
              <a:t>Can inject surface </a:t>
            </a:r>
          </a:p>
        </p:txBody>
      </p:sp>
      <p:sp>
        <p:nvSpPr>
          <p:cNvPr id="4" name="Slide Number Placeholder 3"/>
          <p:cNvSpPr>
            <a:spLocks noGrp="1"/>
          </p:cNvSpPr>
          <p:nvPr>
            <p:ph type="sldNum" sz="quarter" idx="5"/>
          </p:nvPr>
        </p:nvSpPr>
        <p:spPr/>
        <p:txBody>
          <a:bodyPr/>
          <a:lstStyle/>
          <a:p>
            <a:fld id="{504F8A37-684E-AB45-B376-081B8280D855}" type="slidenum">
              <a:rPr lang="en-US" smtClean="0"/>
              <a:t>13</a:t>
            </a:fld>
            <a:endParaRPr lang="en-US"/>
          </a:p>
        </p:txBody>
      </p:sp>
    </p:spTree>
    <p:extLst>
      <p:ext uri="{BB962C8B-B14F-4D97-AF65-F5344CB8AC3E}">
        <p14:creationId xmlns:p14="http://schemas.microsoft.com/office/powerpoint/2010/main" val="525871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Front intensification along eddy boundaries in the eddying flow field generates vertical velocities (positive and negative). </a:t>
            </a:r>
          </a:p>
          <a:p>
            <a:pPr marL="171450" indent="-171450">
              <a:buFontTx/>
              <a:buChar char="-"/>
            </a:pPr>
            <a:r>
              <a:rPr lang="en-US" dirty="0"/>
              <a:t>Downward velocities inject surface water below the mixed layer</a:t>
            </a:r>
          </a:p>
          <a:p>
            <a:pPr marL="171450" indent="-171450">
              <a:buFontTx/>
              <a:buChar char="-"/>
            </a:pPr>
            <a:r>
              <a:rPr lang="en-US" dirty="0"/>
              <a:t>Can inject surface </a:t>
            </a:r>
          </a:p>
        </p:txBody>
      </p:sp>
      <p:sp>
        <p:nvSpPr>
          <p:cNvPr id="4" name="Slide Number Placeholder 3"/>
          <p:cNvSpPr>
            <a:spLocks noGrp="1"/>
          </p:cNvSpPr>
          <p:nvPr>
            <p:ph type="sldNum" sz="quarter" idx="5"/>
          </p:nvPr>
        </p:nvSpPr>
        <p:spPr/>
        <p:txBody>
          <a:bodyPr/>
          <a:lstStyle/>
          <a:p>
            <a:fld id="{504F8A37-684E-AB45-B376-081B8280D855}" type="slidenum">
              <a:rPr lang="en-US" smtClean="0"/>
              <a:t>14</a:t>
            </a:fld>
            <a:endParaRPr lang="en-US"/>
          </a:p>
        </p:txBody>
      </p:sp>
    </p:spTree>
    <p:extLst>
      <p:ext uri="{BB962C8B-B14F-4D97-AF65-F5344CB8AC3E}">
        <p14:creationId xmlns:p14="http://schemas.microsoft.com/office/powerpoint/2010/main" val="3539614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Front intensification along eddy boundaries in the eddying flow field generates vertical velocities (positive and negative). </a:t>
            </a:r>
          </a:p>
          <a:p>
            <a:pPr marL="171450" indent="-171450">
              <a:buFontTx/>
              <a:buChar char="-"/>
            </a:pPr>
            <a:r>
              <a:rPr lang="en-US" dirty="0"/>
              <a:t>Downward velocities inject surface water below the mixed layer</a:t>
            </a:r>
          </a:p>
          <a:p>
            <a:pPr marL="171450" indent="-171450">
              <a:buFontTx/>
              <a:buChar char="-"/>
            </a:pPr>
            <a:r>
              <a:rPr lang="en-US" dirty="0"/>
              <a:t>Can inject surface </a:t>
            </a:r>
          </a:p>
        </p:txBody>
      </p:sp>
      <p:sp>
        <p:nvSpPr>
          <p:cNvPr id="4" name="Slide Number Placeholder 3"/>
          <p:cNvSpPr>
            <a:spLocks noGrp="1"/>
          </p:cNvSpPr>
          <p:nvPr>
            <p:ph type="sldNum" sz="quarter" idx="5"/>
          </p:nvPr>
        </p:nvSpPr>
        <p:spPr/>
        <p:txBody>
          <a:bodyPr/>
          <a:lstStyle/>
          <a:p>
            <a:fld id="{504F8A37-684E-AB45-B376-081B8280D855}" type="slidenum">
              <a:rPr lang="en-US" smtClean="0"/>
              <a:t>15</a:t>
            </a:fld>
            <a:endParaRPr lang="en-US"/>
          </a:p>
        </p:txBody>
      </p:sp>
    </p:spTree>
    <p:extLst>
      <p:ext uri="{BB962C8B-B14F-4D97-AF65-F5344CB8AC3E}">
        <p14:creationId xmlns:p14="http://schemas.microsoft.com/office/powerpoint/2010/main" val="95342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Front intensification along eddy boundaries in the eddying flow field generates vertical velocities (positive and negative). </a:t>
            </a:r>
          </a:p>
          <a:p>
            <a:pPr marL="171450" indent="-171450">
              <a:buFontTx/>
              <a:buChar char="-"/>
            </a:pPr>
            <a:r>
              <a:rPr lang="en-US" dirty="0"/>
              <a:t>Downward velocities inject surface water below the mixed layer</a:t>
            </a:r>
          </a:p>
          <a:p>
            <a:pPr marL="171450" indent="-171450">
              <a:buFontTx/>
              <a:buChar char="-"/>
            </a:pPr>
            <a:r>
              <a:rPr lang="en-US" dirty="0"/>
              <a:t>Can inject surface </a:t>
            </a:r>
          </a:p>
        </p:txBody>
      </p:sp>
      <p:sp>
        <p:nvSpPr>
          <p:cNvPr id="4" name="Slide Number Placeholder 3"/>
          <p:cNvSpPr>
            <a:spLocks noGrp="1"/>
          </p:cNvSpPr>
          <p:nvPr>
            <p:ph type="sldNum" sz="quarter" idx="5"/>
          </p:nvPr>
        </p:nvSpPr>
        <p:spPr/>
        <p:txBody>
          <a:bodyPr/>
          <a:lstStyle/>
          <a:p>
            <a:fld id="{504F8A37-684E-AB45-B376-081B8280D855}" type="slidenum">
              <a:rPr lang="en-US" smtClean="0"/>
              <a:t>16</a:t>
            </a:fld>
            <a:endParaRPr lang="en-US"/>
          </a:p>
        </p:txBody>
      </p:sp>
    </p:spTree>
    <p:extLst>
      <p:ext uri="{BB962C8B-B14F-4D97-AF65-F5344CB8AC3E}">
        <p14:creationId xmlns:p14="http://schemas.microsoft.com/office/powerpoint/2010/main" val="3263351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Front intensification along eddy boundaries in the eddying flow field generates vertical velocities (positive and negative). </a:t>
            </a:r>
          </a:p>
          <a:p>
            <a:pPr marL="171450" indent="-171450">
              <a:buFontTx/>
              <a:buChar char="-"/>
            </a:pPr>
            <a:r>
              <a:rPr lang="en-US" dirty="0"/>
              <a:t>Downward velocities inject surface water below the mixed layer</a:t>
            </a:r>
          </a:p>
          <a:p>
            <a:pPr marL="171450" indent="-171450">
              <a:buFontTx/>
              <a:buChar char="-"/>
            </a:pPr>
            <a:r>
              <a:rPr lang="en-US" dirty="0"/>
              <a:t>Can inject surface </a:t>
            </a:r>
          </a:p>
        </p:txBody>
      </p:sp>
      <p:sp>
        <p:nvSpPr>
          <p:cNvPr id="4" name="Slide Number Placeholder 3"/>
          <p:cNvSpPr>
            <a:spLocks noGrp="1"/>
          </p:cNvSpPr>
          <p:nvPr>
            <p:ph type="sldNum" sz="quarter" idx="5"/>
          </p:nvPr>
        </p:nvSpPr>
        <p:spPr/>
        <p:txBody>
          <a:bodyPr/>
          <a:lstStyle/>
          <a:p>
            <a:fld id="{504F8A37-684E-AB45-B376-081B8280D855}" type="slidenum">
              <a:rPr lang="en-US" smtClean="0"/>
              <a:t>17</a:t>
            </a:fld>
            <a:endParaRPr lang="en-US"/>
          </a:p>
        </p:txBody>
      </p:sp>
    </p:spTree>
    <p:extLst>
      <p:ext uri="{BB962C8B-B14F-4D97-AF65-F5344CB8AC3E}">
        <p14:creationId xmlns:p14="http://schemas.microsoft.com/office/powerpoint/2010/main" val="1596648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18</a:t>
            </a:fld>
            <a:endParaRPr lang="en-US"/>
          </a:p>
        </p:txBody>
      </p:sp>
    </p:spTree>
    <p:extLst>
      <p:ext uri="{BB962C8B-B14F-4D97-AF65-F5344CB8AC3E}">
        <p14:creationId xmlns:p14="http://schemas.microsoft.com/office/powerpoint/2010/main" val="1414557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19</a:t>
            </a:fld>
            <a:endParaRPr lang="en-US"/>
          </a:p>
        </p:txBody>
      </p:sp>
    </p:spTree>
    <p:extLst>
      <p:ext uri="{BB962C8B-B14F-4D97-AF65-F5344CB8AC3E}">
        <p14:creationId xmlns:p14="http://schemas.microsoft.com/office/powerpoint/2010/main" val="1146773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20</a:t>
            </a:fld>
            <a:endParaRPr lang="en-US"/>
          </a:p>
        </p:txBody>
      </p:sp>
    </p:spTree>
    <p:extLst>
      <p:ext uri="{BB962C8B-B14F-4D97-AF65-F5344CB8AC3E}">
        <p14:creationId xmlns:p14="http://schemas.microsoft.com/office/powerpoint/2010/main" val="372990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Sinking particulate carbon</a:t>
            </a:r>
          </a:p>
        </p:txBody>
      </p:sp>
      <p:sp>
        <p:nvSpPr>
          <p:cNvPr id="4" name="Slide Number Placeholder 3"/>
          <p:cNvSpPr>
            <a:spLocks noGrp="1"/>
          </p:cNvSpPr>
          <p:nvPr>
            <p:ph type="sldNum" sz="quarter" idx="5"/>
          </p:nvPr>
        </p:nvSpPr>
        <p:spPr/>
        <p:txBody>
          <a:bodyPr/>
          <a:lstStyle/>
          <a:p>
            <a:fld id="{504F8A37-684E-AB45-B376-081B8280D855}" type="slidenum">
              <a:rPr lang="en-US" smtClean="0"/>
              <a:t>3</a:t>
            </a:fld>
            <a:endParaRPr lang="en-US"/>
          </a:p>
        </p:txBody>
      </p:sp>
    </p:spTree>
    <p:extLst>
      <p:ext uri="{BB962C8B-B14F-4D97-AF65-F5344CB8AC3E}">
        <p14:creationId xmlns:p14="http://schemas.microsoft.com/office/powerpoint/2010/main" val="3637811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21</a:t>
            </a:fld>
            <a:endParaRPr lang="en-US"/>
          </a:p>
        </p:txBody>
      </p:sp>
    </p:spTree>
    <p:extLst>
      <p:ext uri="{BB962C8B-B14F-4D97-AF65-F5344CB8AC3E}">
        <p14:creationId xmlns:p14="http://schemas.microsoft.com/office/powerpoint/2010/main" val="2311475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22</a:t>
            </a:fld>
            <a:endParaRPr lang="en-US"/>
          </a:p>
        </p:txBody>
      </p:sp>
    </p:spTree>
    <p:extLst>
      <p:ext uri="{BB962C8B-B14F-4D97-AF65-F5344CB8AC3E}">
        <p14:creationId xmlns:p14="http://schemas.microsoft.com/office/powerpoint/2010/main" val="2309655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23</a:t>
            </a:fld>
            <a:endParaRPr lang="en-US"/>
          </a:p>
        </p:txBody>
      </p:sp>
    </p:spTree>
    <p:extLst>
      <p:ext uri="{BB962C8B-B14F-4D97-AF65-F5344CB8AC3E}">
        <p14:creationId xmlns:p14="http://schemas.microsoft.com/office/powerpoint/2010/main" val="3379723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24</a:t>
            </a:fld>
            <a:endParaRPr lang="en-US"/>
          </a:p>
        </p:txBody>
      </p:sp>
    </p:spTree>
    <p:extLst>
      <p:ext uri="{BB962C8B-B14F-4D97-AF65-F5344CB8AC3E}">
        <p14:creationId xmlns:p14="http://schemas.microsoft.com/office/powerpoint/2010/main" val="1120246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25</a:t>
            </a:fld>
            <a:endParaRPr lang="en-US"/>
          </a:p>
        </p:txBody>
      </p:sp>
    </p:spTree>
    <p:extLst>
      <p:ext uri="{BB962C8B-B14F-4D97-AF65-F5344CB8AC3E}">
        <p14:creationId xmlns:p14="http://schemas.microsoft.com/office/powerpoint/2010/main" val="969199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26</a:t>
            </a:fld>
            <a:endParaRPr lang="en-US"/>
          </a:p>
        </p:txBody>
      </p:sp>
    </p:spTree>
    <p:extLst>
      <p:ext uri="{BB962C8B-B14F-4D97-AF65-F5344CB8AC3E}">
        <p14:creationId xmlns:p14="http://schemas.microsoft.com/office/powerpoint/2010/main" val="248525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27</a:t>
            </a:fld>
            <a:endParaRPr lang="en-US"/>
          </a:p>
        </p:txBody>
      </p:sp>
    </p:spTree>
    <p:extLst>
      <p:ext uri="{BB962C8B-B14F-4D97-AF65-F5344CB8AC3E}">
        <p14:creationId xmlns:p14="http://schemas.microsoft.com/office/powerpoint/2010/main" val="1857248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28</a:t>
            </a:fld>
            <a:endParaRPr lang="en-US"/>
          </a:p>
        </p:txBody>
      </p:sp>
    </p:spTree>
    <p:extLst>
      <p:ext uri="{BB962C8B-B14F-4D97-AF65-F5344CB8AC3E}">
        <p14:creationId xmlns:p14="http://schemas.microsoft.com/office/powerpoint/2010/main" val="88732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29</a:t>
            </a:fld>
            <a:endParaRPr lang="en-US"/>
          </a:p>
        </p:txBody>
      </p:sp>
    </p:spTree>
    <p:extLst>
      <p:ext uri="{BB962C8B-B14F-4D97-AF65-F5344CB8AC3E}">
        <p14:creationId xmlns:p14="http://schemas.microsoft.com/office/powerpoint/2010/main" val="212852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30</a:t>
            </a:fld>
            <a:endParaRPr lang="en-US"/>
          </a:p>
        </p:txBody>
      </p:sp>
    </p:spTree>
    <p:extLst>
      <p:ext uri="{BB962C8B-B14F-4D97-AF65-F5344CB8AC3E}">
        <p14:creationId xmlns:p14="http://schemas.microsoft.com/office/powerpoint/2010/main" val="920782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Sinking and suspended POC as well as DOC</a:t>
            </a:r>
          </a:p>
        </p:txBody>
      </p:sp>
      <p:sp>
        <p:nvSpPr>
          <p:cNvPr id="4" name="Slide Number Placeholder 3"/>
          <p:cNvSpPr>
            <a:spLocks noGrp="1"/>
          </p:cNvSpPr>
          <p:nvPr>
            <p:ph type="sldNum" sz="quarter" idx="5"/>
          </p:nvPr>
        </p:nvSpPr>
        <p:spPr/>
        <p:txBody>
          <a:bodyPr/>
          <a:lstStyle/>
          <a:p>
            <a:fld id="{504F8A37-684E-AB45-B376-081B8280D855}" type="slidenum">
              <a:rPr lang="en-US" smtClean="0"/>
              <a:t>4</a:t>
            </a:fld>
            <a:endParaRPr lang="en-US"/>
          </a:p>
        </p:txBody>
      </p:sp>
    </p:spTree>
    <p:extLst>
      <p:ext uri="{BB962C8B-B14F-4D97-AF65-F5344CB8AC3E}">
        <p14:creationId xmlns:p14="http://schemas.microsoft.com/office/powerpoint/2010/main" val="3736177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31</a:t>
            </a:fld>
            <a:endParaRPr lang="en-US"/>
          </a:p>
        </p:txBody>
      </p:sp>
    </p:spTree>
    <p:extLst>
      <p:ext uri="{BB962C8B-B14F-4D97-AF65-F5344CB8AC3E}">
        <p14:creationId xmlns:p14="http://schemas.microsoft.com/office/powerpoint/2010/main" val="2156396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32</a:t>
            </a:fld>
            <a:endParaRPr lang="en-US"/>
          </a:p>
        </p:txBody>
      </p:sp>
    </p:spTree>
    <p:extLst>
      <p:ext uri="{BB962C8B-B14F-4D97-AF65-F5344CB8AC3E}">
        <p14:creationId xmlns:p14="http://schemas.microsoft.com/office/powerpoint/2010/main" val="697957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Mostly </a:t>
            </a:r>
            <a:r>
              <a:rPr lang="en-US" dirty="0" err="1"/>
              <a:t>gonna</a:t>
            </a:r>
            <a:r>
              <a:rPr lang="en-US" dirty="0"/>
              <a:t> focus on fixation</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34</a:t>
            </a:fld>
            <a:endParaRPr lang="en-US"/>
          </a:p>
        </p:txBody>
      </p:sp>
    </p:spTree>
    <p:extLst>
      <p:ext uri="{BB962C8B-B14F-4D97-AF65-F5344CB8AC3E}">
        <p14:creationId xmlns:p14="http://schemas.microsoft.com/office/powerpoint/2010/main" val="1407079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Mostly </a:t>
            </a:r>
            <a:r>
              <a:rPr lang="en-US" dirty="0" err="1"/>
              <a:t>gonna</a:t>
            </a:r>
            <a:r>
              <a:rPr lang="en-US" dirty="0"/>
              <a:t> focus on fixation</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35</a:t>
            </a:fld>
            <a:endParaRPr lang="en-US"/>
          </a:p>
        </p:txBody>
      </p:sp>
    </p:spTree>
    <p:extLst>
      <p:ext uri="{BB962C8B-B14F-4D97-AF65-F5344CB8AC3E}">
        <p14:creationId xmlns:p14="http://schemas.microsoft.com/office/powerpoint/2010/main" val="22802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4F8A37-684E-AB45-B376-081B8280D855}" type="slidenum">
              <a:rPr lang="en-US" smtClean="0"/>
              <a:t>5</a:t>
            </a:fld>
            <a:endParaRPr lang="en-US"/>
          </a:p>
        </p:txBody>
      </p:sp>
    </p:spTree>
    <p:extLst>
      <p:ext uri="{BB962C8B-B14F-4D97-AF65-F5344CB8AC3E}">
        <p14:creationId xmlns:p14="http://schemas.microsoft.com/office/powerpoint/2010/main" val="225983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Front intensification along eddy boundaries in the eddying flow field generates vertical velocities (positive and negative). </a:t>
            </a:r>
          </a:p>
          <a:p>
            <a:pPr marL="171450" indent="-171450">
              <a:buFontTx/>
              <a:buChar char="-"/>
            </a:pPr>
            <a:r>
              <a:rPr lang="en-US" dirty="0"/>
              <a:t>Downward velocities inject surface water below the mixed layer</a:t>
            </a:r>
          </a:p>
          <a:p>
            <a:pPr marL="171450" indent="-171450">
              <a:buFontTx/>
              <a:buChar char="-"/>
            </a:pPr>
            <a:r>
              <a:rPr lang="en-US" dirty="0"/>
              <a:t>Can inject surface </a:t>
            </a:r>
          </a:p>
        </p:txBody>
      </p:sp>
      <p:sp>
        <p:nvSpPr>
          <p:cNvPr id="4" name="Slide Number Placeholder 3"/>
          <p:cNvSpPr>
            <a:spLocks noGrp="1"/>
          </p:cNvSpPr>
          <p:nvPr>
            <p:ph type="sldNum" sz="quarter" idx="5"/>
          </p:nvPr>
        </p:nvSpPr>
        <p:spPr/>
        <p:txBody>
          <a:bodyPr/>
          <a:lstStyle/>
          <a:p>
            <a:fld id="{504F8A37-684E-AB45-B376-081B8280D855}" type="slidenum">
              <a:rPr lang="en-US" smtClean="0"/>
              <a:t>6</a:t>
            </a:fld>
            <a:endParaRPr lang="en-US"/>
          </a:p>
        </p:txBody>
      </p:sp>
    </p:spTree>
    <p:extLst>
      <p:ext uri="{BB962C8B-B14F-4D97-AF65-F5344CB8AC3E}">
        <p14:creationId xmlns:p14="http://schemas.microsoft.com/office/powerpoint/2010/main" val="2900846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Front intensification along eddy boundaries in the eddying flow field generates vertical velocities</a:t>
            </a:r>
          </a:p>
          <a:p>
            <a:pPr marL="171450" indent="-171450">
              <a:buFontTx/>
              <a:buChar char="-"/>
            </a:pPr>
            <a:r>
              <a:rPr lang="en-US" dirty="0"/>
              <a:t>Downward velocities inject surface water below the mixed layer</a:t>
            </a:r>
          </a:p>
          <a:p>
            <a:pPr marL="171450" indent="-171450">
              <a:buFontTx/>
              <a:buChar char="-"/>
            </a:pPr>
            <a:r>
              <a:rPr lang="en-US" dirty="0"/>
              <a:t>Can inject surface </a:t>
            </a:r>
          </a:p>
        </p:txBody>
      </p:sp>
      <p:sp>
        <p:nvSpPr>
          <p:cNvPr id="4" name="Slide Number Placeholder 3"/>
          <p:cNvSpPr>
            <a:spLocks noGrp="1"/>
          </p:cNvSpPr>
          <p:nvPr>
            <p:ph type="sldNum" sz="quarter" idx="5"/>
          </p:nvPr>
        </p:nvSpPr>
        <p:spPr/>
        <p:txBody>
          <a:bodyPr/>
          <a:lstStyle/>
          <a:p>
            <a:fld id="{504F8A37-684E-AB45-B376-081B8280D855}" type="slidenum">
              <a:rPr lang="en-US" smtClean="0"/>
              <a:t>7</a:t>
            </a:fld>
            <a:endParaRPr lang="en-US"/>
          </a:p>
        </p:txBody>
      </p:sp>
    </p:spTree>
    <p:extLst>
      <p:ext uri="{BB962C8B-B14F-4D97-AF65-F5344CB8AC3E}">
        <p14:creationId xmlns:p14="http://schemas.microsoft.com/office/powerpoint/2010/main" val="352062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Front intensification along eddy boundaries in the eddying flow field generates vertical velocities (positive and negative). </a:t>
            </a:r>
          </a:p>
          <a:p>
            <a:pPr marL="171450" indent="-171450">
              <a:buFontTx/>
              <a:buChar char="-"/>
            </a:pPr>
            <a:r>
              <a:rPr lang="en-US" dirty="0"/>
              <a:t>Downward velocities inject surface water below the mixed layer</a:t>
            </a:r>
          </a:p>
          <a:p>
            <a:pPr marL="171450" indent="-171450">
              <a:buFontTx/>
              <a:buChar char="-"/>
            </a:pPr>
            <a:r>
              <a:rPr lang="en-US" dirty="0"/>
              <a:t>Can inject surface </a:t>
            </a:r>
          </a:p>
        </p:txBody>
      </p:sp>
      <p:sp>
        <p:nvSpPr>
          <p:cNvPr id="4" name="Slide Number Placeholder 3"/>
          <p:cNvSpPr>
            <a:spLocks noGrp="1"/>
          </p:cNvSpPr>
          <p:nvPr>
            <p:ph type="sldNum" sz="quarter" idx="5"/>
          </p:nvPr>
        </p:nvSpPr>
        <p:spPr/>
        <p:txBody>
          <a:bodyPr/>
          <a:lstStyle/>
          <a:p>
            <a:fld id="{504F8A37-684E-AB45-B376-081B8280D855}" type="slidenum">
              <a:rPr lang="en-US" smtClean="0"/>
              <a:t>8</a:t>
            </a:fld>
            <a:endParaRPr lang="en-US"/>
          </a:p>
        </p:txBody>
      </p:sp>
    </p:spTree>
    <p:extLst>
      <p:ext uri="{BB962C8B-B14F-4D97-AF65-F5344CB8AC3E}">
        <p14:creationId xmlns:p14="http://schemas.microsoft.com/office/powerpoint/2010/main" val="71279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Front intensification along eddy boundaries in the eddying flow field generates vertical velocities (positive and negative). </a:t>
            </a:r>
          </a:p>
          <a:p>
            <a:pPr marL="171450" indent="-171450">
              <a:buFontTx/>
              <a:buChar char="-"/>
            </a:pPr>
            <a:r>
              <a:rPr lang="en-US" dirty="0"/>
              <a:t>Downward velocities inject surface water below the mixed layer</a:t>
            </a:r>
          </a:p>
          <a:p>
            <a:pPr marL="171450" indent="-171450">
              <a:buFontTx/>
              <a:buChar char="-"/>
            </a:pPr>
            <a:r>
              <a:rPr lang="en-US" dirty="0"/>
              <a:t>Can inject surface </a:t>
            </a:r>
          </a:p>
        </p:txBody>
      </p:sp>
      <p:sp>
        <p:nvSpPr>
          <p:cNvPr id="4" name="Slide Number Placeholder 3"/>
          <p:cNvSpPr>
            <a:spLocks noGrp="1"/>
          </p:cNvSpPr>
          <p:nvPr>
            <p:ph type="sldNum" sz="quarter" idx="5"/>
          </p:nvPr>
        </p:nvSpPr>
        <p:spPr/>
        <p:txBody>
          <a:bodyPr/>
          <a:lstStyle/>
          <a:p>
            <a:fld id="{504F8A37-684E-AB45-B376-081B8280D855}" type="slidenum">
              <a:rPr lang="en-US" smtClean="0"/>
              <a:t>9</a:t>
            </a:fld>
            <a:endParaRPr lang="en-US"/>
          </a:p>
        </p:txBody>
      </p:sp>
    </p:spTree>
    <p:extLst>
      <p:ext uri="{BB962C8B-B14F-4D97-AF65-F5344CB8AC3E}">
        <p14:creationId xmlns:p14="http://schemas.microsoft.com/office/powerpoint/2010/main" val="187995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Front intensification along eddy boundaries in the eddying flow field generates vertical velocities (positive and negative). </a:t>
            </a:r>
          </a:p>
          <a:p>
            <a:pPr marL="171450" indent="-171450">
              <a:buFontTx/>
              <a:buChar char="-"/>
            </a:pPr>
            <a:r>
              <a:rPr lang="en-US" dirty="0"/>
              <a:t>Downward velocities inject surface water below the mixed layer</a:t>
            </a:r>
          </a:p>
          <a:p>
            <a:pPr marL="171450" indent="-171450">
              <a:buFontTx/>
              <a:buChar char="-"/>
            </a:pPr>
            <a:r>
              <a:rPr lang="en-US" dirty="0"/>
              <a:t>Can inject surface </a:t>
            </a:r>
          </a:p>
        </p:txBody>
      </p:sp>
      <p:sp>
        <p:nvSpPr>
          <p:cNvPr id="4" name="Slide Number Placeholder 3"/>
          <p:cNvSpPr>
            <a:spLocks noGrp="1"/>
          </p:cNvSpPr>
          <p:nvPr>
            <p:ph type="sldNum" sz="quarter" idx="5"/>
          </p:nvPr>
        </p:nvSpPr>
        <p:spPr/>
        <p:txBody>
          <a:bodyPr/>
          <a:lstStyle/>
          <a:p>
            <a:fld id="{504F8A37-684E-AB45-B376-081B8280D855}" type="slidenum">
              <a:rPr lang="en-US" smtClean="0"/>
              <a:t>10</a:t>
            </a:fld>
            <a:endParaRPr lang="en-US"/>
          </a:p>
        </p:txBody>
      </p:sp>
    </p:spTree>
    <p:extLst>
      <p:ext uri="{BB962C8B-B14F-4D97-AF65-F5344CB8AC3E}">
        <p14:creationId xmlns:p14="http://schemas.microsoft.com/office/powerpoint/2010/main" val="250498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03ED-9F09-B542-AF61-9F430D7B24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358AA3-5DAF-D941-B83B-A55BBA3474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3DC980-3555-2841-BF3C-8C2B62D76AA6}"/>
              </a:ext>
            </a:extLst>
          </p:cNvPr>
          <p:cNvSpPr>
            <a:spLocks noGrp="1"/>
          </p:cNvSpPr>
          <p:nvPr>
            <p:ph type="dt" sz="half" idx="10"/>
          </p:nvPr>
        </p:nvSpPr>
        <p:spPr/>
        <p:txBody>
          <a:bodyPr/>
          <a:lstStyle/>
          <a:p>
            <a:fld id="{CFF8D049-0F09-CF40-ABFA-1C0DDEC23331}" type="datetimeFigureOut">
              <a:rPr lang="en-US" smtClean="0"/>
              <a:t>5/24/23</a:t>
            </a:fld>
            <a:endParaRPr lang="en-US"/>
          </a:p>
        </p:txBody>
      </p:sp>
      <p:sp>
        <p:nvSpPr>
          <p:cNvPr id="5" name="Footer Placeholder 4">
            <a:extLst>
              <a:ext uri="{FF2B5EF4-FFF2-40B4-BE49-F238E27FC236}">
                <a16:creationId xmlns:a16="http://schemas.microsoft.com/office/drawing/2014/main" id="{AC9225CA-B242-4445-BE24-15C332F08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05268-25A1-1D48-8C45-E2D001030F31}"/>
              </a:ext>
            </a:extLst>
          </p:cNvPr>
          <p:cNvSpPr>
            <a:spLocks noGrp="1"/>
          </p:cNvSpPr>
          <p:nvPr>
            <p:ph type="sldNum" sz="quarter" idx="12"/>
          </p:nvPr>
        </p:nvSpPr>
        <p:spPr/>
        <p:txBody>
          <a:bodyPr/>
          <a:lstStyle/>
          <a:p>
            <a:fld id="{55D11CBC-ABF7-9F4C-9814-DE87A493048F}" type="slidenum">
              <a:rPr lang="en-US" smtClean="0"/>
              <a:t>‹#›</a:t>
            </a:fld>
            <a:endParaRPr lang="en-US"/>
          </a:p>
        </p:txBody>
      </p:sp>
    </p:spTree>
    <p:extLst>
      <p:ext uri="{BB962C8B-B14F-4D97-AF65-F5344CB8AC3E}">
        <p14:creationId xmlns:p14="http://schemas.microsoft.com/office/powerpoint/2010/main" val="214794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2CA0-2871-514F-8F62-5690610583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849078-A9F3-A04B-9D01-7799E3DC3D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4172F-5029-CD47-9CF7-86E16394AFCF}"/>
              </a:ext>
            </a:extLst>
          </p:cNvPr>
          <p:cNvSpPr>
            <a:spLocks noGrp="1"/>
          </p:cNvSpPr>
          <p:nvPr>
            <p:ph type="dt" sz="half" idx="10"/>
          </p:nvPr>
        </p:nvSpPr>
        <p:spPr/>
        <p:txBody>
          <a:bodyPr/>
          <a:lstStyle/>
          <a:p>
            <a:fld id="{CFF8D049-0F09-CF40-ABFA-1C0DDEC23331}" type="datetimeFigureOut">
              <a:rPr lang="en-US" smtClean="0"/>
              <a:t>5/24/23</a:t>
            </a:fld>
            <a:endParaRPr lang="en-US"/>
          </a:p>
        </p:txBody>
      </p:sp>
      <p:sp>
        <p:nvSpPr>
          <p:cNvPr id="5" name="Footer Placeholder 4">
            <a:extLst>
              <a:ext uri="{FF2B5EF4-FFF2-40B4-BE49-F238E27FC236}">
                <a16:creationId xmlns:a16="http://schemas.microsoft.com/office/drawing/2014/main" id="{E501BB84-2651-2A4B-A5B7-C578163DF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E3D5E-E64C-6D46-BC79-FD49358D8A5D}"/>
              </a:ext>
            </a:extLst>
          </p:cNvPr>
          <p:cNvSpPr>
            <a:spLocks noGrp="1"/>
          </p:cNvSpPr>
          <p:nvPr>
            <p:ph type="sldNum" sz="quarter" idx="12"/>
          </p:nvPr>
        </p:nvSpPr>
        <p:spPr/>
        <p:txBody>
          <a:bodyPr/>
          <a:lstStyle/>
          <a:p>
            <a:fld id="{55D11CBC-ABF7-9F4C-9814-DE87A493048F}" type="slidenum">
              <a:rPr lang="en-US" smtClean="0"/>
              <a:t>‹#›</a:t>
            </a:fld>
            <a:endParaRPr lang="en-US"/>
          </a:p>
        </p:txBody>
      </p:sp>
    </p:spTree>
    <p:extLst>
      <p:ext uri="{BB962C8B-B14F-4D97-AF65-F5344CB8AC3E}">
        <p14:creationId xmlns:p14="http://schemas.microsoft.com/office/powerpoint/2010/main" val="368097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D9FB9-D179-2648-8B17-A9E5752CFE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4B4F24-FEC3-EA4C-B4A0-DB4EC74B6D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3EF48-9630-A940-9E66-F3FED53B35F2}"/>
              </a:ext>
            </a:extLst>
          </p:cNvPr>
          <p:cNvSpPr>
            <a:spLocks noGrp="1"/>
          </p:cNvSpPr>
          <p:nvPr>
            <p:ph type="dt" sz="half" idx="10"/>
          </p:nvPr>
        </p:nvSpPr>
        <p:spPr/>
        <p:txBody>
          <a:bodyPr/>
          <a:lstStyle/>
          <a:p>
            <a:fld id="{CFF8D049-0F09-CF40-ABFA-1C0DDEC23331}" type="datetimeFigureOut">
              <a:rPr lang="en-US" smtClean="0"/>
              <a:t>5/24/23</a:t>
            </a:fld>
            <a:endParaRPr lang="en-US"/>
          </a:p>
        </p:txBody>
      </p:sp>
      <p:sp>
        <p:nvSpPr>
          <p:cNvPr id="5" name="Footer Placeholder 4">
            <a:extLst>
              <a:ext uri="{FF2B5EF4-FFF2-40B4-BE49-F238E27FC236}">
                <a16:creationId xmlns:a16="http://schemas.microsoft.com/office/drawing/2014/main" id="{F3EC8012-5753-B244-AA94-88F5460FD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AE4C6-B434-5B4F-8F35-EA9BB6B6BC39}"/>
              </a:ext>
            </a:extLst>
          </p:cNvPr>
          <p:cNvSpPr>
            <a:spLocks noGrp="1"/>
          </p:cNvSpPr>
          <p:nvPr>
            <p:ph type="sldNum" sz="quarter" idx="12"/>
          </p:nvPr>
        </p:nvSpPr>
        <p:spPr/>
        <p:txBody>
          <a:bodyPr/>
          <a:lstStyle/>
          <a:p>
            <a:fld id="{55D11CBC-ABF7-9F4C-9814-DE87A493048F}" type="slidenum">
              <a:rPr lang="en-US" smtClean="0"/>
              <a:t>‹#›</a:t>
            </a:fld>
            <a:endParaRPr lang="en-US"/>
          </a:p>
        </p:txBody>
      </p:sp>
    </p:spTree>
    <p:extLst>
      <p:ext uri="{BB962C8B-B14F-4D97-AF65-F5344CB8AC3E}">
        <p14:creationId xmlns:p14="http://schemas.microsoft.com/office/powerpoint/2010/main" val="94596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EECF-939A-D042-9463-0CCBB41832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11E1CD-9E2B-4B47-9663-7F7BA1E99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C174B-1FA1-4F4C-8DD3-A2905E13F951}"/>
              </a:ext>
            </a:extLst>
          </p:cNvPr>
          <p:cNvSpPr>
            <a:spLocks noGrp="1"/>
          </p:cNvSpPr>
          <p:nvPr>
            <p:ph type="dt" sz="half" idx="10"/>
          </p:nvPr>
        </p:nvSpPr>
        <p:spPr/>
        <p:txBody>
          <a:bodyPr/>
          <a:lstStyle/>
          <a:p>
            <a:fld id="{CFF8D049-0F09-CF40-ABFA-1C0DDEC23331}" type="datetimeFigureOut">
              <a:rPr lang="en-US" smtClean="0"/>
              <a:t>5/24/23</a:t>
            </a:fld>
            <a:endParaRPr lang="en-US"/>
          </a:p>
        </p:txBody>
      </p:sp>
      <p:sp>
        <p:nvSpPr>
          <p:cNvPr id="5" name="Footer Placeholder 4">
            <a:extLst>
              <a:ext uri="{FF2B5EF4-FFF2-40B4-BE49-F238E27FC236}">
                <a16:creationId xmlns:a16="http://schemas.microsoft.com/office/drawing/2014/main" id="{9ED67DFB-EEEF-924A-B367-13A5D8053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87E38-39C2-C944-93DC-9F8E80D84F75}"/>
              </a:ext>
            </a:extLst>
          </p:cNvPr>
          <p:cNvSpPr>
            <a:spLocks noGrp="1"/>
          </p:cNvSpPr>
          <p:nvPr>
            <p:ph type="sldNum" sz="quarter" idx="12"/>
          </p:nvPr>
        </p:nvSpPr>
        <p:spPr/>
        <p:txBody>
          <a:bodyPr/>
          <a:lstStyle/>
          <a:p>
            <a:fld id="{55D11CBC-ABF7-9F4C-9814-DE87A493048F}" type="slidenum">
              <a:rPr lang="en-US" smtClean="0"/>
              <a:t>‹#›</a:t>
            </a:fld>
            <a:endParaRPr lang="en-US"/>
          </a:p>
        </p:txBody>
      </p:sp>
    </p:spTree>
    <p:extLst>
      <p:ext uri="{BB962C8B-B14F-4D97-AF65-F5344CB8AC3E}">
        <p14:creationId xmlns:p14="http://schemas.microsoft.com/office/powerpoint/2010/main" val="258351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E06A-E0A0-E24B-A99B-E585E65FA5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A01DFD-AEBC-F443-8560-E403BB989C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BB17CA-D240-094C-83B7-B2D6E4C73A05}"/>
              </a:ext>
            </a:extLst>
          </p:cNvPr>
          <p:cNvSpPr>
            <a:spLocks noGrp="1"/>
          </p:cNvSpPr>
          <p:nvPr>
            <p:ph type="dt" sz="half" idx="10"/>
          </p:nvPr>
        </p:nvSpPr>
        <p:spPr/>
        <p:txBody>
          <a:bodyPr/>
          <a:lstStyle/>
          <a:p>
            <a:fld id="{CFF8D049-0F09-CF40-ABFA-1C0DDEC23331}" type="datetimeFigureOut">
              <a:rPr lang="en-US" smtClean="0"/>
              <a:t>5/24/23</a:t>
            </a:fld>
            <a:endParaRPr lang="en-US"/>
          </a:p>
        </p:txBody>
      </p:sp>
      <p:sp>
        <p:nvSpPr>
          <p:cNvPr id="5" name="Footer Placeholder 4">
            <a:extLst>
              <a:ext uri="{FF2B5EF4-FFF2-40B4-BE49-F238E27FC236}">
                <a16:creationId xmlns:a16="http://schemas.microsoft.com/office/drawing/2014/main" id="{878C7F08-E5CF-694E-B431-CA59C63B1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288B2-C8F3-9746-A463-82C3F59331AA}"/>
              </a:ext>
            </a:extLst>
          </p:cNvPr>
          <p:cNvSpPr>
            <a:spLocks noGrp="1"/>
          </p:cNvSpPr>
          <p:nvPr>
            <p:ph type="sldNum" sz="quarter" idx="12"/>
          </p:nvPr>
        </p:nvSpPr>
        <p:spPr/>
        <p:txBody>
          <a:bodyPr/>
          <a:lstStyle/>
          <a:p>
            <a:fld id="{55D11CBC-ABF7-9F4C-9814-DE87A493048F}" type="slidenum">
              <a:rPr lang="en-US" smtClean="0"/>
              <a:t>‹#›</a:t>
            </a:fld>
            <a:endParaRPr lang="en-US"/>
          </a:p>
        </p:txBody>
      </p:sp>
    </p:spTree>
    <p:extLst>
      <p:ext uri="{BB962C8B-B14F-4D97-AF65-F5344CB8AC3E}">
        <p14:creationId xmlns:p14="http://schemas.microsoft.com/office/powerpoint/2010/main" val="187278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94A5E-9316-5D44-86EB-87D0A7A0F1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721396-9F4E-344B-ADA2-424CC11124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5B5A4C-B150-ED47-9BE5-C4BAC11960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9E1EE0-6A8D-AD42-96CE-51B93D4814CC}"/>
              </a:ext>
            </a:extLst>
          </p:cNvPr>
          <p:cNvSpPr>
            <a:spLocks noGrp="1"/>
          </p:cNvSpPr>
          <p:nvPr>
            <p:ph type="dt" sz="half" idx="10"/>
          </p:nvPr>
        </p:nvSpPr>
        <p:spPr/>
        <p:txBody>
          <a:bodyPr/>
          <a:lstStyle/>
          <a:p>
            <a:fld id="{CFF8D049-0F09-CF40-ABFA-1C0DDEC23331}" type="datetimeFigureOut">
              <a:rPr lang="en-US" smtClean="0"/>
              <a:t>5/24/23</a:t>
            </a:fld>
            <a:endParaRPr lang="en-US"/>
          </a:p>
        </p:txBody>
      </p:sp>
      <p:sp>
        <p:nvSpPr>
          <p:cNvPr id="6" name="Footer Placeholder 5">
            <a:extLst>
              <a:ext uri="{FF2B5EF4-FFF2-40B4-BE49-F238E27FC236}">
                <a16:creationId xmlns:a16="http://schemas.microsoft.com/office/drawing/2014/main" id="{181C0CDB-C8B7-A94D-8F3E-84B1A7FA8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AF90A-ADDA-3F48-B9BE-7A79FDF7BCD1}"/>
              </a:ext>
            </a:extLst>
          </p:cNvPr>
          <p:cNvSpPr>
            <a:spLocks noGrp="1"/>
          </p:cNvSpPr>
          <p:nvPr>
            <p:ph type="sldNum" sz="quarter" idx="12"/>
          </p:nvPr>
        </p:nvSpPr>
        <p:spPr/>
        <p:txBody>
          <a:bodyPr/>
          <a:lstStyle/>
          <a:p>
            <a:fld id="{55D11CBC-ABF7-9F4C-9814-DE87A493048F}" type="slidenum">
              <a:rPr lang="en-US" smtClean="0"/>
              <a:t>‹#›</a:t>
            </a:fld>
            <a:endParaRPr lang="en-US"/>
          </a:p>
        </p:txBody>
      </p:sp>
    </p:spTree>
    <p:extLst>
      <p:ext uri="{BB962C8B-B14F-4D97-AF65-F5344CB8AC3E}">
        <p14:creationId xmlns:p14="http://schemas.microsoft.com/office/powerpoint/2010/main" val="372267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0022E-2A10-B249-A263-A86A990A6E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A437AF-FD37-FA42-8F45-01DE8FE250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1079AD-CBAF-5C4C-AC2F-2ADE54E136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2480C0-B1B6-E546-96B7-3F55A02A4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BFB294-66AE-AC44-B050-742E0BA355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C3E799-CDDF-6143-A6E5-D231481846E0}"/>
              </a:ext>
            </a:extLst>
          </p:cNvPr>
          <p:cNvSpPr>
            <a:spLocks noGrp="1"/>
          </p:cNvSpPr>
          <p:nvPr>
            <p:ph type="dt" sz="half" idx="10"/>
          </p:nvPr>
        </p:nvSpPr>
        <p:spPr/>
        <p:txBody>
          <a:bodyPr/>
          <a:lstStyle/>
          <a:p>
            <a:fld id="{CFF8D049-0F09-CF40-ABFA-1C0DDEC23331}" type="datetimeFigureOut">
              <a:rPr lang="en-US" smtClean="0"/>
              <a:t>5/24/23</a:t>
            </a:fld>
            <a:endParaRPr lang="en-US"/>
          </a:p>
        </p:txBody>
      </p:sp>
      <p:sp>
        <p:nvSpPr>
          <p:cNvPr id="8" name="Footer Placeholder 7">
            <a:extLst>
              <a:ext uri="{FF2B5EF4-FFF2-40B4-BE49-F238E27FC236}">
                <a16:creationId xmlns:a16="http://schemas.microsoft.com/office/drawing/2014/main" id="{177287B7-026B-AD49-9682-2E59ABB78C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069AE2-81A6-A24E-A3C2-6863A8A3CE07}"/>
              </a:ext>
            </a:extLst>
          </p:cNvPr>
          <p:cNvSpPr>
            <a:spLocks noGrp="1"/>
          </p:cNvSpPr>
          <p:nvPr>
            <p:ph type="sldNum" sz="quarter" idx="12"/>
          </p:nvPr>
        </p:nvSpPr>
        <p:spPr/>
        <p:txBody>
          <a:bodyPr/>
          <a:lstStyle/>
          <a:p>
            <a:fld id="{55D11CBC-ABF7-9F4C-9814-DE87A493048F}" type="slidenum">
              <a:rPr lang="en-US" smtClean="0"/>
              <a:t>‹#›</a:t>
            </a:fld>
            <a:endParaRPr lang="en-US"/>
          </a:p>
        </p:txBody>
      </p:sp>
    </p:spTree>
    <p:extLst>
      <p:ext uri="{BB962C8B-B14F-4D97-AF65-F5344CB8AC3E}">
        <p14:creationId xmlns:p14="http://schemas.microsoft.com/office/powerpoint/2010/main" val="246185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7D7E-0096-BD43-9869-AB12DA3834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02A229-6F91-E444-86CC-7D22936F20AB}"/>
              </a:ext>
            </a:extLst>
          </p:cNvPr>
          <p:cNvSpPr>
            <a:spLocks noGrp="1"/>
          </p:cNvSpPr>
          <p:nvPr>
            <p:ph type="dt" sz="half" idx="10"/>
          </p:nvPr>
        </p:nvSpPr>
        <p:spPr/>
        <p:txBody>
          <a:bodyPr/>
          <a:lstStyle/>
          <a:p>
            <a:fld id="{CFF8D049-0F09-CF40-ABFA-1C0DDEC23331}" type="datetimeFigureOut">
              <a:rPr lang="en-US" smtClean="0"/>
              <a:t>5/24/23</a:t>
            </a:fld>
            <a:endParaRPr lang="en-US"/>
          </a:p>
        </p:txBody>
      </p:sp>
      <p:sp>
        <p:nvSpPr>
          <p:cNvPr id="4" name="Footer Placeholder 3">
            <a:extLst>
              <a:ext uri="{FF2B5EF4-FFF2-40B4-BE49-F238E27FC236}">
                <a16:creationId xmlns:a16="http://schemas.microsoft.com/office/drawing/2014/main" id="{2724F4DF-5DC7-8449-B9D2-B53CA8AC68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4F9791-9013-2B41-B432-F97D387891D1}"/>
              </a:ext>
            </a:extLst>
          </p:cNvPr>
          <p:cNvSpPr>
            <a:spLocks noGrp="1"/>
          </p:cNvSpPr>
          <p:nvPr>
            <p:ph type="sldNum" sz="quarter" idx="12"/>
          </p:nvPr>
        </p:nvSpPr>
        <p:spPr/>
        <p:txBody>
          <a:bodyPr/>
          <a:lstStyle/>
          <a:p>
            <a:fld id="{55D11CBC-ABF7-9F4C-9814-DE87A493048F}" type="slidenum">
              <a:rPr lang="en-US" smtClean="0"/>
              <a:t>‹#›</a:t>
            </a:fld>
            <a:endParaRPr lang="en-US"/>
          </a:p>
        </p:txBody>
      </p:sp>
    </p:spTree>
    <p:extLst>
      <p:ext uri="{BB962C8B-B14F-4D97-AF65-F5344CB8AC3E}">
        <p14:creationId xmlns:p14="http://schemas.microsoft.com/office/powerpoint/2010/main" val="337850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DD652-48D4-0245-A942-B095B5071E4B}"/>
              </a:ext>
            </a:extLst>
          </p:cNvPr>
          <p:cNvSpPr>
            <a:spLocks noGrp="1"/>
          </p:cNvSpPr>
          <p:nvPr>
            <p:ph type="dt" sz="half" idx="10"/>
          </p:nvPr>
        </p:nvSpPr>
        <p:spPr/>
        <p:txBody>
          <a:bodyPr/>
          <a:lstStyle/>
          <a:p>
            <a:fld id="{CFF8D049-0F09-CF40-ABFA-1C0DDEC23331}" type="datetimeFigureOut">
              <a:rPr lang="en-US" smtClean="0"/>
              <a:t>5/24/23</a:t>
            </a:fld>
            <a:endParaRPr lang="en-US"/>
          </a:p>
        </p:txBody>
      </p:sp>
      <p:sp>
        <p:nvSpPr>
          <p:cNvPr id="3" name="Footer Placeholder 2">
            <a:extLst>
              <a:ext uri="{FF2B5EF4-FFF2-40B4-BE49-F238E27FC236}">
                <a16:creationId xmlns:a16="http://schemas.microsoft.com/office/drawing/2014/main" id="{2BE485FD-CD2B-E343-BE9E-CC72F1332A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D050FE-D585-0B41-B846-C24300945053}"/>
              </a:ext>
            </a:extLst>
          </p:cNvPr>
          <p:cNvSpPr>
            <a:spLocks noGrp="1"/>
          </p:cNvSpPr>
          <p:nvPr>
            <p:ph type="sldNum" sz="quarter" idx="12"/>
          </p:nvPr>
        </p:nvSpPr>
        <p:spPr/>
        <p:txBody>
          <a:bodyPr/>
          <a:lstStyle/>
          <a:p>
            <a:fld id="{55D11CBC-ABF7-9F4C-9814-DE87A493048F}" type="slidenum">
              <a:rPr lang="en-US" smtClean="0"/>
              <a:t>‹#›</a:t>
            </a:fld>
            <a:endParaRPr lang="en-US"/>
          </a:p>
        </p:txBody>
      </p:sp>
    </p:spTree>
    <p:extLst>
      <p:ext uri="{BB962C8B-B14F-4D97-AF65-F5344CB8AC3E}">
        <p14:creationId xmlns:p14="http://schemas.microsoft.com/office/powerpoint/2010/main" val="747118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29C1-4D9F-6742-B9E0-F246E7CCE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916E5-8909-8B47-96B9-3C6407558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FF20D6-34B6-A142-B3CA-4B723B278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0763B-4A02-2E45-9F08-F5CFCFF67BB3}"/>
              </a:ext>
            </a:extLst>
          </p:cNvPr>
          <p:cNvSpPr>
            <a:spLocks noGrp="1"/>
          </p:cNvSpPr>
          <p:nvPr>
            <p:ph type="dt" sz="half" idx="10"/>
          </p:nvPr>
        </p:nvSpPr>
        <p:spPr/>
        <p:txBody>
          <a:bodyPr/>
          <a:lstStyle/>
          <a:p>
            <a:fld id="{CFF8D049-0F09-CF40-ABFA-1C0DDEC23331}" type="datetimeFigureOut">
              <a:rPr lang="en-US" smtClean="0"/>
              <a:t>5/24/23</a:t>
            </a:fld>
            <a:endParaRPr lang="en-US"/>
          </a:p>
        </p:txBody>
      </p:sp>
      <p:sp>
        <p:nvSpPr>
          <p:cNvPr id="6" name="Footer Placeholder 5">
            <a:extLst>
              <a:ext uri="{FF2B5EF4-FFF2-40B4-BE49-F238E27FC236}">
                <a16:creationId xmlns:a16="http://schemas.microsoft.com/office/drawing/2014/main" id="{7E654E21-2D51-0548-AF93-B269BA742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EB1DF-3597-4F46-97D2-D2F4CF83D49C}"/>
              </a:ext>
            </a:extLst>
          </p:cNvPr>
          <p:cNvSpPr>
            <a:spLocks noGrp="1"/>
          </p:cNvSpPr>
          <p:nvPr>
            <p:ph type="sldNum" sz="quarter" idx="12"/>
          </p:nvPr>
        </p:nvSpPr>
        <p:spPr/>
        <p:txBody>
          <a:bodyPr/>
          <a:lstStyle/>
          <a:p>
            <a:fld id="{55D11CBC-ABF7-9F4C-9814-DE87A493048F}" type="slidenum">
              <a:rPr lang="en-US" smtClean="0"/>
              <a:t>‹#›</a:t>
            </a:fld>
            <a:endParaRPr lang="en-US"/>
          </a:p>
        </p:txBody>
      </p:sp>
    </p:spTree>
    <p:extLst>
      <p:ext uri="{BB962C8B-B14F-4D97-AF65-F5344CB8AC3E}">
        <p14:creationId xmlns:p14="http://schemas.microsoft.com/office/powerpoint/2010/main" val="88573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3B44-3C21-8842-9F5C-76892F2B2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715F55-6084-994D-9482-E63BA7B0B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F0AF3-CDC0-604B-94DD-2AF91D4F8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2CCF8-E40E-AA44-BDBA-755AC38B08BA}"/>
              </a:ext>
            </a:extLst>
          </p:cNvPr>
          <p:cNvSpPr>
            <a:spLocks noGrp="1"/>
          </p:cNvSpPr>
          <p:nvPr>
            <p:ph type="dt" sz="half" idx="10"/>
          </p:nvPr>
        </p:nvSpPr>
        <p:spPr/>
        <p:txBody>
          <a:bodyPr/>
          <a:lstStyle/>
          <a:p>
            <a:fld id="{CFF8D049-0F09-CF40-ABFA-1C0DDEC23331}" type="datetimeFigureOut">
              <a:rPr lang="en-US" smtClean="0"/>
              <a:t>5/24/23</a:t>
            </a:fld>
            <a:endParaRPr lang="en-US"/>
          </a:p>
        </p:txBody>
      </p:sp>
      <p:sp>
        <p:nvSpPr>
          <p:cNvPr id="6" name="Footer Placeholder 5">
            <a:extLst>
              <a:ext uri="{FF2B5EF4-FFF2-40B4-BE49-F238E27FC236}">
                <a16:creationId xmlns:a16="http://schemas.microsoft.com/office/drawing/2014/main" id="{A28E5DDE-3ACC-F54C-9E5B-F74FAE84D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A20C59-6CCD-4849-8435-144E3BA29D46}"/>
              </a:ext>
            </a:extLst>
          </p:cNvPr>
          <p:cNvSpPr>
            <a:spLocks noGrp="1"/>
          </p:cNvSpPr>
          <p:nvPr>
            <p:ph type="sldNum" sz="quarter" idx="12"/>
          </p:nvPr>
        </p:nvSpPr>
        <p:spPr/>
        <p:txBody>
          <a:bodyPr/>
          <a:lstStyle/>
          <a:p>
            <a:fld id="{55D11CBC-ABF7-9F4C-9814-DE87A493048F}" type="slidenum">
              <a:rPr lang="en-US" smtClean="0"/>
              <a:t>‹#›</a:t>
            </a:fld>
            <a:endParaRPr lang="en-US"/>
          </a:p>
        </p:txBody>
      </p:sp>
    </p:spTree>
    <p:extLst>
      <p:ext uri="{BB962C8B-B14F-4D97-AF65-F5344CB8AC3E}">
        <p14:creationId xmlns:p14="http://schemas.microsoft.com/office/powerpoint/2010/main" val="259842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7D25E8-6D2B-C64B-8B59-C0CBB7412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EE1593-E34A-D24C-84C0-42572D7F4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C6D69-887E-4345-B084-8A7046262A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8D049-0F09-CF40-ABFA-1C0DDEC23331}" type="datetimeFigureOut">
              <a:rPr lang="en-US" smtClean="0"/>
              <a:t>5/24/23</a:t>
            </a:fld>
            <a:endParaRPr lang="en-US"/>
          </a:p>
        </p:txBody>
      </p:sp>
      <p:sp>
        <p:nvSpPr>
          <p:cNvPr id="5" name="Footer Placeholder 4">
            <a:extLst>
              <a:ext uri="{FF2B5EF4-FFF2-40B4-BE49-F238E27FC236}">
                <a16:creationId xmlns:a16="http://schemas.microsoft.com/office/drawing/2014/main" id="{A6FA45E5-351C-D44F-A5AF-9CA7867BE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441CAE-C1B6-D140-BFF5-2CC5D10AD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11CBC-ABF7-9F4C-9814-DE87A493048F}" type="slidenum">
              <a:rPr lang="en-US" smtClean="0"/>
              <a:t>‹#›</a:t>
            </a:fld>
            <a:endParaRPr lang="en-US"/>
          </a:p>
        </p:txBody>
      </p:sp>
      <p:pic>
        <p:nvPicPr>
          <p:cNvPr id="10" name="Picture 9" descr="A picture containing logo&#10;&#10;Description automatically generated">
            <a:extLst>
              <a:ext uri="{FF2B5EF4-FFF2-40B4-BE49-F238E27FC236}">
                <a16:creationId xmlns:a16="http://schemas.microsoft.com/office/drawing/2014/main" id="{343643C5-6971-514D-90A6-A5369CB01675}"/>
              </a:ext>
            </a:extLst>
          </p:cNvPr>
          <p:cNvPicPr>
            <a:picLocks noChangeAspect="1"/>
          </p:cNvPicPr>
          <p:nvPr userDrawn="1"/>
        </p:nvPicPr>
        <p:blipFill>
          <a:blip r:embed="rId13"/>
          <a:stretch>
            <a:fillRect/>
          </a:stretch>
        </p:blipFill>
        <p:spPr>
          <a:xfrm>
            <a:off x="124967" y="5980176"/>
            <a:ext cx="1196449" cy="808799"/>
          </a:xfrm>
          <a:prstGeom prst="rect">
            <a:avLst/>
          </a:prstGeom>
        </p:spPr>
      </p:pic>
    </p:spTree>
    <p:extLst>
      <p:ext uri="{BB962C8B-B14F-4D97-AF65-F5344CB8AC3E}">
        <p14:creationId xmlns:p14="http://schemas.microsoft.com/office/powerpoint/2010/main" val="2705518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4476F4-5C34-3EF3-6985-EDAFA2F986E0}"/>
              </a:ext>
            </a:extLst>
          </p:cNvPr>
          <p:cNvPicPr>
            <a:picLocks noChangeAspect="1"/>
          </p:cNvPicPr>
          <p:nvPr/>
        </p:nvPicPr>
        <p:blipFill>
          <a:blip r:embed="rId3"/>
          <a:stretch>
            <a:fillRect/>
          </a:stretch>
        </p:blipFill>
        <p:spPr>
          <a:xfrm>
            <a:off x="0" y="-10960"/>
            <a:ext cx="12192000" cy="5829300"/>
          </a:xfrm>
          <a:prstGeom prst="rect">
            <a:avLst/>
          </a:prstGeom>
        </p:spPr>
      </p:pic>
      <p:sp>
        <p:nvSpPr>
          <p:cNvPr id="3" name="Subtitle 2">
            <a:extLst>
              <a:ext uri="{FF2B5EF4-FFF2-40B4-BE49-F238E27FC236}">
                <a16:creationId xmlns:a16="http://schemas.microsoft.com/office/drawing/2014/main" id="{8B7372A8-8AB9-5B4A-8D15-66EC67B8B326}"/>
              </a:ext>
            </a:extLst>
          </p:cNvPr>
          <p:cNvSpPr>
            <a:spLocks noGrp="1"/>
          </p:cNvSpPr>
          <p:nvPr>
            <p:ph type="subTitle" idx="1"/>
          </p:nvPr>
        </p:nvSpPr>
        <p:spPr>
          <a:xfrm>
            <a:off x="1623544" y="3833863"/>
            <a:ext cx="9138876" cy="806161"/>
          </a:xfrm>
        </p:spPr>
        <p:txBody>
          <a:bodyPr>
            <a:noAutofit/>
          </a:bodyPr>
          <a:lstStyle/>
          <a:p>
            <a:r>
              <a:rPr lang="en-US" sz="2800" b="1" dirty="0">
                <a:solidFill>
                  <a:schemeClr val="bg1"/>
                </a:solidFill>
              </a:rPr>
              <a:t>Michael Chen, Oscar Schofield</a:t>
            </a:r>
          </a:p>
          <a:p>
            <a:r>
              <a:rPr lang="en-US" sz="2800" b="1" dirty="0">
                <a:solidFill>
                  <a:schemeClr val="bg1"/>
                </a:solidFill>
              </a:rPr>
              <a:t>Rutgers University, USA</a:t>
            </a:r>
            <a:endParaRPr lang="en-US" sz="2800" dirty="0">
              <a:solidFill>
                <a:schemeClr val="bg1"/>
              </a:solidFill>
            </a:endParaRPr>
          </a:p>
          <a:p>
            <a:r>
              <a:rPr lang="en-US" sz="2800" b="1" dirty="0">
                <a:solidFill>
                  <a:schemeClr val="bg1"/>
                </a:solidFill>
              </a:rPr>
              <a:t>Aquatic Sciences Meeting 2023</a:t>
            </a:r>
          </a:p>
        </p:txBody>
      </p:sp>
      <p:sp>
        <p:nvSpPr>
          <p:cNvPr id="13" name="Rounded Rectangle 12">
            <a:extLst>
              <a:ext uri="{FF2B5EF4-FFF2-40B4-BE49-F238E27FC236}">
                <a16:creationId xmlns:a16="http://schemas.microsoft.com/office/drawing/2014/main" id="{F7F8291A-D53D-334C-9B99-66FD29F22E95}"/>
              </a:ext>
            </a:extLst>
          </p:cNvPr>
          <p:cNvSpPr/>
          <p:nvPr/>
        </p:nvSpPr>
        <p:spPr>
          <a:xfrm>
            <a:off x="1524000" y="257472"/>
            <a:ext cx="9337964" cy="2646218"/>
          </a:xfrm>
          <a:prstGeom prst="roundRect">
            <a:avLst/>
          </a:prstGeom>
          <a:solidFill>
            <a:srgbClr val="020B77">
              <a:alpha val="4235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alibri" panose="020F0502020204030204" pitchFamily="34" charset="0"/>
                <a:cs typeface="Calibri" panose="020F0502020204030204" pitchFamily="34" charset="0"/>
              </a:rPr>
              <a:t>Seasonality of Particles Exported</a:t>
            </a:r>
          </a:p>
          <a:p>
            <a:pPr algn="ctr"/>
            <a:r>
              <a:rPr lang="en-US" sz="4000" b="1" dirty="0">
                <a:solidFill>
                  <a:schemeClr val="bg1"/>
                </a:solidFill>
                <a:latin typeface="Calibri" panose="020F0502020204030204" pitchFamily="34" charset="0"/>
                <a:cs typeface="Calibri" panose="020F0502020204030204" pitchFamily="34" charset="0"/>
              </a:rPr>
              <a:t> by the Southern Ocean </a:t>
            </a:r>
          </a:p>
          <a:p>
            <a:pPr algn="ctr"/>
            <a:r>
              <a:rPr lang="en-US" sz="4000" b="1" dirty="0">
                <a:solidFill>
                  <a:schemeClr val="bg1"/>
                </a:solidFill>
                <a:latin typeface="Calibri" panose="020F0502020204030204" pitchFamily="34" charset="0"/>
                <a:cs typeface="Calibri" panose="020F0502020204030204" pitchFamily="34" charset="0"/>
              </a:rPr>
              <a:t>Eddy Subduction Pump</a:t>
            </a:r>
          </a:p>
          <a:p>
            <a:pPr algn="ctr"/>
            <a:r>
              <a:rPr lang="en-US" sz="4000" dirty="0">
                <a:solidFill>
                  <a:schemeClr val="bg1"/>
                </a:solidFill>
                <a:latin typeface="Calibri" panose="020F0502020204030204" pitchFamily="34" charset="0"/>
                <a:cs typeface="Calibri" panose="020F0502020204030204" pitchFamily="34" charset="0"/>
              </a:rPr>
              <a:t>Observations From Autonomous Floats</a:t>
            </a:r>
          </a:p>
        </p:txBody>
      </p:sp>
      <p:sp>
        <p:nvSpPr>
          <p:cNvPr id="6" name="Subtitle 2">
            <a:extLst>
              <a:ext uri="{FF2B5EF4-FFF2-40B4-BE49-F238E27FC236}">
                <a16:creationId xmlns:a16="http://schemas.microsoft.com/office/drawing/2014/main" id="{6152833C-2B78-53AE-4FF2-08EEB80F5D76}"/>
              </a:ext>
            </a:extLst>
          </p:cNvPr>
          <p:cNvSpPr txBox="1">
            <a:spLocks/>
          </p:cNvSpPr>
          <p:nvPr/>
        </p:nvSpPr>
        <p:spPr>
          <a:xfrm>
            <a:off x="1524000" y="6004417"/>
            <a:ext cx="9138876" cy="8061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mlc383@marine.rutgers.edu</a:t>
            </a:r>
          </a:p>
        </p:txBody>
      </p:sp>
    </p:spTree>
    <p:extLst>
      <p:ext uri="{BB962C8B-B14F-4D97-AF65-F5344CB8AC3E}">
        <p14:creationId xmlns:p14="http://schemas.microsoft.com/office/powerpoint/2010/main" val="160939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838200" y="330571"/>
            <a:ext cx="10515600" cy="1325563"/>
          </a:xfrm>
        </p:spPr>
        <p:txBody>
          <a:bodyPr>
            <a:normAutofit fontScale="90000"/>
          </a:bodyPr>
          <a:lstStyle/>
          <a:p>
            <a:pPr algn="ctr"/>
            <a:r>
              <a:rPr lang="en-US" dirty="0"/>
              <a:t>The ESP has been estimated to contribute &lt;19% of export flux across the Southern Ocean, but can be much more locally important</a:t>
            </a:r>
          </a:p>
        </p:txBody>
      </p:sp>
      <p:sp>
        <p:nvSpPr>
          <p:cNvPr id="8" name="TextBox 7">
            <a:extLst>
              <a:ext uri="{FF2B5EF4-FFF2-40B4-BE49-F238E27FC236}">
                <a16:creationId xmlns:a16="http://schemas.microsoft.com/office/drawing/2014/main" id="{25458A73-AEED-610E-1106-F9F13AD69A86}"/>
              </a:ext>
            </a:extLst>
          </p:cNvPr>
          <p:cNvSpPr txBox="1"/>
          <p:nvPr/>
        </p:nvSpPr>
        <p:spPr>
          <a:xfrm>
            <a:off x="10130455" y="6342763"/>
            <a:ext cx="1736757" cy="369332"/>
          </a:xfrm>
          <a:prstGeom prst="rect">
            <a:avLst/>
          </a:prstGeom>
          <a:noFill/>
        </p:spPr>
        <p:txBody>
          <a:bodyPr wrap="none" rtlCol="0">
            <a:spAutoFit/>
          </a:bodyPr>
          <a:lstStyle/>
          <a:p>
            <a:r>
              <a:rPr lang="en-US" dirty="0" err="1"/>
              <a:t>Llort</a:t>
            </a:r>
            <a:r>
              <a:rPr lang="en-US" dirty="0"/>
              <a:t> et al (2018)</a:t>
            </a:r>
          </a:p>
        </p:txBody>
      </p:sp>
      <p:pic>
        <p:nvPicPr>
          <p:cNvPr id="10" name="Picture 9">
            <a:extLst>
              <a:ext uri="{FF2B5EF4-FFF2-40B4-BE49-F238E27FC236}">
                <a16:creationId xmlns:a16="http://schemas.microsoft.com/office/drawing/2014/main" id="{47F8FC0E-1606-6CD1-EAF8-03B5519FB8AA}"/>
              </a:ext>
            </a:extLst>
          </p:cNvPr>
          <p:cNvPicPr>
            <a:picLocks noChangeAspect="1"/>
          </p:cNvPicPr>
          <p:nvPr/>
        </p:nvPicPr>
        <p:blipFill>
          <a:blip r:embed="rId3"/>
          <a:stretch>
            <a:fillRect/>
          </a:stretch>
        </p:blipFill>
        <p:spPr>
          <a:xfrm>
            <a:off x="3717817" y="1829399"/>
            <a:ext cx="5124155" cy="4698030"/>
          </a:xfrm>
          <a:prstGeom prst="rect">
            <a:avLst/>
          </a:prstGeom>
        </p:spPr>
      </p:pic>
    </p:spTree>
    <p:extLst>
      <p:ext uri="{BB962C8B-B14F-4D97-AF65-F5344CB8AC3E}">
        <p14:creationId xmlns:p14="http://schemas.microsoft.com/office/powerpoint/2010/main" val="2728939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838200" y="330571"/>
            <a:ext cx="10515600" cy="1325563"/>
          </a:xfrm>
        </p:spPr>
        <p:txBody>
          <a:bodyPr/>
          <a:lstStyle/>
          <a:p>
            <a:r>
              <a:rPr lang="en-US" b="1" dirty="0"/>
              <a:t>Methods: </a:t>
            </a:r>
            <a:r>
              <a:rPr lang="en-US" dirty="0"/>
              <a:t>detecting ESP ”anomalies” from BGC-Argo float profiles</a:t>
            </a:r>
          </a:p>
        </p:txBody>
      </p:sp>
      <p:pic>
        <p:nvPicPr>
          <p:cNvPr id="5" name="Picture 4">
            <a:extLst>
              <a:ext uri="{FF2B5EF4-FFF2-40B4-BE49-F238E27FC236}">
                <a16:creationId xmlns:a16="http://schemas.microsoft.com/office/drawing/2014/main" id="{91A8EFED-044C-E10D-EEED-354F57676971}"/>
              </a:ext>
            </a:extLst>
          </p:cNvPr>
          <p:cNvPicPr>
            <a:picLocks noChangeAspect="1"/>
          </p:cNvPicPr>
          <p:nvPr/>
        </p:nvPicPr>
        <p:blipFill>
          <a:blip r:embed="rId3"/>
          <a:stretch>
            <a:fillRect/>
          </a:stretch>
        </p:blipFill>
        <p:spPr>
          <a:xfrm>
            <a:off x="165543" y="1737265"/>
            <a:ext cx="3931584" cy="1923452"/>
          </a:xfrm>
          <a:prstGeom prst="rect">
            <a:avLst/>
          </a:prstGeom>
        </p:spPr>
      </p:pic>
      <p:sp>
        <p:nvSpPr>
          <p:cNvPr id="8" name="TextBox 7">
            <a:extLst>
              <a:ext uri="{FF2B5EF4-FFF2-40B4-BE49-F238E27FC236}">
                <a16:creationId xmlns:a16="http://schemas.microsoft.com/office/drawing/2014/main" id="{25458A73-AEED-610E-1106-F9F13AD69A86}"/>
              </a:ext>
            </a:extLst>
          </p:cNvPr>
          <p:cNvSpPr txBox="1"/>
          <p:nvPr/>
        </p:nvSpPr>
        <p:spPr>
          <a:xfrm>
            <a:off x="9008237" y="6342763"/>
            <a:ext cx="2981842" cy="369332"/>
          </a:xfrm>
          <a:prstGeom prst="rect">
            <a:avLst/>
          </a:prstGeom>
          <a:noFill/>
        </p:spPr>
        <p:txBody>
          <a:bodyPr wrap="none" rtlCol="0">
            <a:spAutoFit/>
          </a:bodyPr>
          <a:lstStyle/>
          <a:p>
            <a:r>
              <a:rPr lang="en-US" dirty="0"/>
              <a:t>Schematic by Melissa </a:t>
            </a:r>
            <a:r>
              <a:rPr lang="en-US" dirty="0" err="1"/>
              <a:t>Omand</a:t>
            </a:r>
            <a:r>
              <a:rPr lang="en-US" dirty="0"/>
              <a:t> </a:t>
            </a:r>
          </a:p>
        </p:txBody>
      </p:sp>
      <p:sp>
        <p:nvSpPr>
          <p:cNvPr id="3" name="Rectangle 2">
            <a:extLst>
              <a:ext uri="{FF2B5EF4-FFF2-40B4-BE49-F238E27FC236}">
                <a16:creationId xmlns:a16="http://schemas.microsoft.com/office/drawing/2014/main" id="{B5F9CFA7-3036-F1F4-FB0E-236AE89B338B}"/>
              </a:ext>
            </a:extLst>
          </p:cNvPr>
          <p:cNvSpPr/>
          <p:nvPr/>
        </p:nvSpPr>
        <p:spPr>
          <a:xfrm>
            <a:off x="2714625" y="2313546"/>
            <a:ext cx="557213" cy="147369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D14C9C-B115-230F-76CC-596F191DD97B}"/>
              </a:ext>
            </a:extLst>
          </p:cNvPr>
          <p:cNvSpPr/>
          <p:nvPr/>
        </p:nvSpPr>
        <p:spPr>
          <a:xfrm>
            <a:off x="2714625" y="2989452"/>
            <a:ext cx="557213" cy="317329"/>
          </a:xfrm>
          <a:prstGeom prst="rect">
            <a:avLst/>
          </a:prstGeom>
          <a:solidFill>
            <a:srgbClr val="FFAB51">
              <a:alpha val="51373"/>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B5481B-2B23-B124-47DA-CDCA99EE572B}"/>
              </a:ext>
            </a:extLst>
          </p:cNvPr>
          <p:cNvSpPr txBox="1"/>
          <p:nvPr/>
        </p:nvSpPr>
        <p:spPr>
          <a:xfrm>
            <a:off x="5027584" y="2502120"/>
            <a:ext cx="6134582" cy="2554545"/>
          </a:xfrm>
          <a:prstGeom prst="rect">
            <a:avLst/>
          </a:prstGeom>
          <a:noFill/>
        </p:spPr>
        <p:txBody>
          <a:bodyPr wrap="square" rtlCol="0">
            <a:spAutoFit/>
          </a:bodyPr>
          <a:lstStyle/>
          <a:p>
            <a:r>
              <a:rPr lang="en-US" sz="3200" dirty="0"/>
              <a:t>Subducted water is associated with mesopelagic anomalies in:</a:t>
            </a:r>
          </a:p>
          <a:p>
            <a:pPr marL="342900" indent="-342900">
              <a:buFont typeface="Arial" panose="020B0604020202020204" pitchFamily="34" charset="0"/>
              <a:buChar char="•"/>
            </a:pPr>
            <a:r>
              <a:rPr lang="en-US" sz="3200" dirty="0"/>
              <a:t>spice </a:t>
            </a:r>
          </a:p>
          <a:p>
            <a:pPr marL="342900" indent="-342900">
              <a:buFont typeface="Arial" panose="020B0604020202020204" pitchFamily="34" charset="0"/>
              <a:buChar char="•"/>
            </a:pPr>
            <a:r>
              <a:rPr lang="en-US" sz="3200" dirty="0"/>
              <a:t>Apparent Oxygen Utilization (AOU)</a:t>
            </a:r>
            <a:endParaRPr lang="en-US" sz="3200" b="1" dirty="0"/>
          </a:p>
        </p:txBody>
      </p:sp>
    </p:spTree>
    <p:extLst>
      <p:ext uri="{BB962C8B-B14F-4D97-AF65-F5344CB8AC3E}">
        <p14:creationId xmlns:p14="http://schemas.microsoft.com/office/powerpoint/2010/main" val="81372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838200" y="330571"/>
            <a:ext cx="10515600" cy="1325563"/>
          </a:xfrm>
        </p:spPr>
        <p:txBody>
          <a:bodyPr/>
          <a:lstStyle/>
          <a:p>
            <a:r>
              <a:rPr lang="en-US" b="1" dirty="0"/>
              <a:t>Methods: </a:t>
            </a:r>
            <a:r>
              <a:rPr lang="en-US" dirty="0"/>
              <a:t>detecting ESP ”anomalies” from BGC-Argo float profiles</a:t>
            </a:r>
          </a:p>
        </p:txBody>
      </p:sp>
      <p:pic>
        <p:nvPicPr>
          <p:cNvPr id="5" name="Picture 4">
            <a:extLst>
              <a:ext uri="{FF2B5EF4-FFF2-40B4-BE49-F238E27FC236}">
                <a16:creationId xmlns:a16="http://schemas.microsoft.com/office/drawing/2014/main" id="{91A8EFED-044C-E10D-EEED-354F57676971}"/>
              </a:ext>
            </a:extLst>
          </p:cNvPr>
          <p:cNvPicPr>
            <a:picLocks noChangeAspect="1"/>
          </p:cNvPicPr>
          <p:nvPr/>
        </p:nvPicPr>
        <p:blipFill>
          <a:blip r:embed="rId3"/>
          <a:stretch>
            <a:fillRect/>
          </a:stretch>
        </p:blipFill>
        <p:spPr>
          <a:xfrm>
            <a:off x="165543" y="1737265"/>
            <a:ext cx="3783259" cy="1850887"/>
          </a:xfrm>
          <a:prstGeom prst="rect">
            <a:avLst/>
          </a:prstGeom>
        </p:spPr>
      </p:pic>
      <p:sp>
        <p:nvSpPr>
          <p:cNvPr id="8" name="TextBox 7">
            <a:extLst>
              <a:ext uri="{FF2B5EF4-FFF2-40B4-BE49-F238E27FC236}">
                <a16:creationId xmlns:a16="http://schemas.microsoft.com/office/drawing/2014/main" id="{25458A73-AEED-610E-1106-F9F13AD69A86}"/>
              </a:ext>
            </a:extLst>
          </p:cNvPr>
          <p:cNvSpPr txBox="1"/>
          <p:nvPr/>
        </p:nvSpPr>
        <p:spPr>
          <a:xfrm>
            <a:off x="9008237" y="6342763"/>
            <a:ext cx="2981842" cy="369332"/>
          </a:xfrm>
          <a:prstGeom prst="rect">
            <a:avLst/>
          </a:prstGeom>
          <a:noFill/>
        </p:spPr>
        <p:txBody>
          <a:bodyPr wrap="none" rtlCol="0">
            <a:spAutoFit/>
          </a:bodyPr>
          <a:lstStyle/>
          <a:p>
            <a:r>
              <a:rPr lang="en-US" dirty="0"/>
              <a:t>Schematic by Melissa </a:t>
            </a:r>
            <a:r>
              <a:rPr lang="en-US" dirty="0" err="1"/>
              <a:t>Omand</a:t>
            </a:r>
            <a:r>
              <a:rPr lang="en-US" dirty="0"/>
              <a:t> </a:t>
            </a:r>
          </a:p>
        </p:txBody>
      </p:sp>
      <p:sp>
        <p:nvSpPr>
          <p:cNvPr id="3" name="Rectangle 2">
            <a:extLst>
              <a:ext uri="{FF2B5EF4-FFF2-40B4-BE49-F238E27FC236}">
                <a16:creationId xmlns:a16="http://schemas.microsoft.com/office/drawing/2014/main" id="{B5F9CFA7-3036-F1F4-FB0E-236AE89B338B}"/>
              </a:ext>
            </a:extLst>
          </p:cNvPr>
          <p:cNvSpPr/>
          <p:nvPr/>
        </p:nvSpPr>
        <p:spPr>
          <a:xfrm>
            <a:off x="2714625" y="2313546"/>
            <a:ext cx="557213" cy="14736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D14C9C-B115-230F-76CC-596F191DD97B}"/>
              </a:ext>
            </a:extLst>
          </p:cNvPr>
          <p:cNvSpPr/>
          <p:nvPr/>
        </p:nvSpPr>
        <p:spPr>
          <a:xfrm>
            <a:off x="2714625" y="2989452"/>
            <a:ext cx="557213" cy="317329"/>
          </a:xfrm>
          <a:prstGeom prst="rect">
            <a:avLst/>
          </a:prstGeom>
          <a:solidFill>
            <a:srgbClr val="FFAB51">
              <a:alpha val="51373"/>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E543B06-013B-FA71-6076-47E2D9CA67E8}"/>
              </a:ext>
            </a:extLst>
          </p:cNvPr>
          <p:cNvPicPr>
            <a:picLocks noChangeAspect="1"/>
          </p:cNvPicPr>
          <p:nvPr/>
        </p:nvPicPr>
        <p:blipFill rotWithShape="1">
          <a:blip r:embed="rId4"/>
          <a:srcRect t="4461"/>
          <a:stretch/>
        </p:blipFill>
        <p:spPr>
          <a:xfrm>
            <a:off x="3666820" y="1737266"/>
            <a:ext cx="8525180" cy="3416470"/>
          </a:xfrm>
          <a:prstGeom prst="rect">
            <a:avLst/>
          </a:prstGeom>
          <a:ln>
            <a:solidFill>
              <a:schemeClr val="tx1"/>
            </a:solidFill>
          </a:ln>
        </p:spPr>
      </p:pic>
      <p:cxnSp>
        <p:nvCxnSpPr>
          <p:cNvPr id="11" name="Straight Connector 10">
            <a:extLst>
              <a:ext uri="{FF2B5EF4-FFF2-40B4-BE49-F238E27FC236}">
                <a16:creationId xmlns:a16="http://schemas.microsoft.com/office/drawing/2014/main" id="{155C84EE-2E52-B61A-925F-D054BACF9A7B}"/>
              </a:ext>
            </a:extLst>
          </p:cNvPr>
          <p:cNvCxnSpPr>
            <a:cxnSpLocks/>
          </p:cNvCxnSpPr>
          <p:nvPr/>
        </p:nvCxnSpPr>
        <p:spPr>
          <a:xfrm flipV="1">
            <a:off x="3271838" y="1737264"/>
            <a:ext cx="394982" cy="576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682DFC-5A0D-2C8D-E7BE-92BF6017E2E6}"/>
              </a:ext>
            </a:extLst>
          </p:cNvPr>
          <p:cNvCxnSpPr>
            <a:cxnSpLocks/>
          </p:cNvCxnSpPr>
          <p:nvPr/>
        </p:nvCxnSpPr>
        <p:spPr>
          <a:xfrm>
            <a:off x="3271838" y="3821149"/>
            <a:ext cx="394982" cy="1332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0DEAEA1-07BC-0AE5-B21E-9DB1BF9CB2C4}"/>
              </a:ext>
            </a:extLst>
          </p:cNvPr>
          <p:cNvSpPr/>
          <p:nvPr/>
        </p:nvSpPr>
        <p:spPr>
          <a:xfrm rot="2321835" flipV="1">
            <a:off x="5028439" y="2753199"/>
            <a:ext cx="899785" cy="16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B244A23-F5AD-0DCB-F1D8-BD76C3595D30}"/>
              </a:ext>
            </a:extLst>
          </p:cNvPr>
          <p:cNvSpPr/>
          <p:nvPr/>
        </p:nvSpPr>
        <p:spPr>
          <a:xfrm rot="1935943" flipV="1">
            <a:off x="9692660" y="2710925"/>
            <a:ext cx="1110304" cy="15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3716BE-61E8-B840-B650-32F780879F02}"/>
              </a:ext>
            </a:extLst>
          </p:cNvPr>
          <p:cNvSpPr txBox="1"/>
          <p:nvPr/>
        </p:nvSpPr>
        <p:spPr>
          <a:xfrm>
            <a:off x="4259483" y="5658316"/>
            <a:ext cx="5607176" cy="369332"/>
          </a:xfrm>
          <a:prstGeom prst="rect">
            <a:avLst/>
          </a:prstGeom>
          <a:noFill/>
        </p:spPr>
        <p:txBody>
          <a:bodyPr wrap="none" rtlCol="0">
            <a:spAutoFit/>
          </a:bodyPr>
          <a:lstStyle/>
          <a:p>
            <a:r>
              <a:rPr lang="en-US" dirty="0"/>
              <a:t>Methods based on Chen et al (2021) and </a:t>
            </a:r>
            <a:r>
              <a:rPr lang="en-US" dirty="0" err="1"/>
              <a:t>Llort</a:t>
            </a:r>
            <a:r>
              <a:rPr lang="en-US" dirty="0"/>
              <a:t> et al (2018)</a:t>
            </a:r>
          </a:p>
        </p:txBody>
      </p:sp>
    </p:spTree>
    <p:extLst>
      <p:ext uri="{BB962C8B-B14F-4D97-AF65-F5344CB8AC3E}">
        <p14:creationId xmlns:p14="http://schemas.microsoft.com/office/powerpoint/2010/main" val="307276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838200" y="330571"/>
            <a:ext cx="10515600" cy="1325563"/>
          </a:xfrm>
        </p:spPr>
        <p:txBody>
          <a:bodyPr/>
          <a:lstStyle/>
          <a:p>
            <a:r>
              <a:rPr lang="en-US" b="1" dirty="0"/>
              <a:t>Methods: </a:t>
            </a:r>
            <a:r>
              <a:rPr lang="en-US" dirty="0"/>
              <a:t>detecting ESP ”anomalies” from BGC-Argo float profiles</a:t>
            </a:r>
          </a:p>
        </p:txBody>
      </p:sp>
      <p:pic>
        <p:nvPicPr>
          <p:cNvPr id="5" name="Picture 4">
            <a:extLst>
              <a:ext uri="{FF2B5EF4-FFF2-40B4-BE49-F238E27FC236}">
                <a16:creationId xmlns:a16="http://schemas.microsoft.com/office/drawing/2014/main" id="{91A8EFED-044C-E10D-EEED-354F57676971}"/>
              </a:ext>
            </a:extLst>
          </p:cNvPr>
          <p:cNvPicPr>
            <a:picLocks noChangeAspect="1"/>
          </p:cNvPicPr>
          <p:nvPr/>
        </p:nvPicPr>
        <p:blipFill>
          <a:blip r:embed="rId3"/>
          <a:stretch>
            <a:fillRect/>
          </a:stretch>
        </p:blipFill>
        <p:spPr>
          <a:xfrm>
            <a:off x="165543" y="1737265"/>
            <a:ext cx="3783259" cy="1850887"/>
          </a:xfrm>
          <a:prstGeom prst="rect">
            <a:avLst/>
          </a:prstGeom>
        </p:spPr>
      </p:pic>
      <p:sp>
        <p:nvSpPr>
          <p:cNvPr id="8" name="TextBox 7">
            <a:extLst>
              <a:ext uri="{FF2B5EF4-FFF2-40B4-BE49-F238E27FC236}">
                <a16:creationId xmlns:a16="http://schemas.microsoft.com/office/drawing/2014/main" id="{25458A73-AEED-610E-1106-F9F13AD69A86}"/>
              </a:ext>
            </a:extLst>
          </p:cNvPr>
          <p:cNvSpPr txBox="1"/>
          <p:nvPr/>
        </p:nvSpPr>
        <p:spPr>
          <a:xfrm>
            <a:off x="9008237" y="6342763"/>
            <a:ext cx="2981842" cy="369332"/>
          </a:xfrm>
          <a:prstGeom prst="rect">
            <a:avLst/>
          </a:prstGeom>
          <a:noFill/>
        </p:spPr>
        <p:txBody>
          <a:bodyPr wrap="none" rtlCol="0">
            <a:spAutoFit/>
          </a:bodyPr>
          <a:lstStyle/>
          <a:p>
            <a:r>
              <a:rPr lang="en-US" dirty="0"/>
              <a:t>Schematic by Melissa </a:t>
            </a:r>
            <a:r>
              <a:rPr lang="en-US" dirty="0" err="1"/>
              <a:t>Omand</a:t>
            </a:r>
            <a:r>
              <a:rPr lang="en-US" dirty="0"/>
              <a:t> </a:t>
            </a:r>
          </a:p>
        </p:txBody>
      </p:sp>
      <p:sp>
        <p:nvSpPr>
          <p:cNvPr id="3" name="Rectangle 2">
            <a:extLst>
              <a:ext uri="{FF2B5EF4-FFF2-40B4-BE49-F238E27FC236}">
                <a16:creationId xmlns:a16="http://schemas.microsoft.com/office/drawing/2014/main" id="{B5F9CFA7-3036-F1F4-FB0E-236AE89B338B}"/>
              </a:ext>
            </a:extLst>
          </p:cNvPr>
          <p:cNvSpPr/>
          <p:nvPr/>
        </p:nvSpPr>
        <p:spPr>
          <a:xfrm>
            <a:off x="2714625" y="2313546"/>
            <a:ext cx="557213" cy="14736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D14C9C-B115-230F-76CC-596F191DD97B}"/>
              </a:ext>
            </a:extLst>
          </p:cNvPr>
          <p:cNvSpPr/>
          <p:nvPr/>
        </p:nvSpPr>
        <p:spPr>
          <a:xfrm>
            <a:off x="2714625" y="2989452"/>
            <a:ext cx="557213" cy="317329"/>
          </a:xfrm>
          <a:prstGeom prst="rect">
            <a:avLst/>
          </a:prstGeom>
          <a:solidFill>
            <a:srgbClr val="FFAB51">
              <a:alpha val="51373"/>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E543B06-013B-FA71-6076-47E2D9CA67E8}"/>
              </a:ext>
            </a:extLst>
          </p:cNvPr>
          <p:cNvPicPr>
            <a:picLocks noChangeAspect="1"/>
          </p:cNvPicPr>
          <p:nvPr/>
        </p:nvPicPr>
        <p:blipFill rotWithShape="1">
          <a:blip r:embed="rId4"/>
          <a:srcRect t="4461"/>
          <a:stretch/>
        </p:blipFill>
        <p:spPr>
          <a:xfrm>
            <a:off x="3666820" y="1737266"/>
            <a:ext cx="8525180" cy="3416470"/>
          </a:xfrm>
          <a:prstGeom prst="rect">
            <a:avLst/>
          </a:prstGeom>
          <a:ln>
            <a:solidFill>
              <a:schemeClr val="tx1"/>
            </a:solidFill>
          </a:ln>
        </p:spPr>
      </p:pic>
      <p:cxnSp>
        <p:nvCxnSpPr>
          <p:cNvPr id="11" name="Straight Connector 10">
            <a:extLst>
              <a:ext uri="{FF2B5EF4-FFF2-40B4-BE49-F238E27FC236}">
                <a16:creationId xmlns:a16="http://schemas.microsoft.com/office/drawing/2014/main" id="{155C84EE-2E52-B61A-925F-D054BACF9A7B}"/>
              </a:ext>
            </a:extLst>
          </p:cNvPr>
          <p:cNvCxnSpPr>
            <a:cxnSpLocks/>
          </p:cNvCxnSpPr>
          <p:nvPr/>
        </p:nvCxnSpPr>
        <p:spPr>
          <a:xfrm flipV="1">
            <a:off x="3271838" y="1737264"/>
            <a:ext cx="394982" cy="576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682DFC-5A0D-2C8D-E7BE-92BF6017E2E6}"/>
              </a:ext>
            </a:extLst>
          </p:cNvPr>
          <p:cNvCxnSpPr>
            <a:cxnSpLocks/>
          </p:cNvCxnSpPr>
          <p:nvPr/>
        </p:nvCxnSpPr>
        <p:spPr>
          <a:xfrm>
            <a:off x="3271838" y="3821149"/>
            <a:ext cx="394982" cy="1332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0DEAEA1-07BC-0AE5-B21E-9DB1BF9CB2C4}"/>
              </a:ext>
            </a:extLst>
          </p:cNvPr>
          <p:cNvSpPr/>
          <p:nvPr/>
        </p:nvSpPr>
        <p:spPr>
          <a:xfrm rot="2321835" flipV="1">
            <a:off x="5028439" y="2753199"/>
            <a:ext cx="899785" cy="16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B244A23-F5AD-0DCB-F1D8-BD76C3595D30}"/>
              </a:ext>
            </a:extLst>
          </p:cNvPr>
          <p:cNvSpPr/>
          <p:nvPr/>
        </p:nvSpPr>
        <p:spPr>
          <a:xfrm rot="1935943" flipV="1">
            <a:off x="9692660" y="2710925"/>
            <a:ext cx="1110304" cy="15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a:extLst>
              <a:ext uri="{FF2B5EF4-FFF2-40B4-BE49-F238E27FC236}">
                <a16:creationId xmlns:a16="http://schemas.microsoft.com/office/drawing/2014/main" id="{B19FDB50-9046-E870-3B06-A8431FB2897A}"/>
              </a:ext>
            </a:extLst>
          </p:cNvPr>
          <p:cNvSpPr/>
          <p:nvPr/>
        </p:nvSpPr>
        <p:spPr>
          <a:xfrm>
            <a:off x="4664597" y="2490393"/>
            <a:ext cx="410013" cy="499059"/>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a:extLst>
              <a:ext uri="{FF2B5EF4-FFF2-40B4-BE49-F238E27FC236}">
                <a16:creationId xmlns:a16="http://schemas.microsoft.com/office/drawing/2014/main" id="{A1A12044-B501-DD9D-C9A6-B83F4229D36A}"/>
              </a:ext>
            </a:extLst>
          </p:cNvPr>
          <p:cNvSpPr/>
          <p:nvPr/>
        </p:nvSpPr>
        <p:spPr>
          <a:xfrm>
            <a:off x="9111292" y="2464420"/>
            <a:ext cx="410013" cy="499059"/>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0DE2FF-0901-15C6-F752-3F0E8CEA4BB2}"/>
              </a:ext>
            </a:extLst>
          </p:cNvPr>
          <p:cNvSpPr txBox="1"/>
          <p:nvPr/>
        </p:nvSpPr>
        <p:spPr>
          <a:xfrm>
            <a:off x="4375229" y="5383643"/>
            <a:ext cx="6383335" cy="523220"/>
          </a:xfrm>
          <a:prstGeom prst="rect">
            <a:avLst/>
          </a:prstGeom>
          <a:noFill/>
        </p:spPr>
        <p:txBody>
          <a:bodyPr wrap="square" rtlCol="0">
            <a:spAutoFit/>
          </a:bodyPr>
          <a:lstStyle/>
          <a:p>
            <a:r>
              <a:rPr lang="en-US" sz="2800" b="1" dirty="0"/>
              <a:t>Find concurrent peaks in spice and AOU</a:t>
            </a:r>
          </a:p>
        </p:txBody>
      </p:sp>
    </p:spTree>
    <p:extLst>
      <p:ext uri="{BB962C8B-B14F-4D97-AF65-F5344CB8AC3E}">
        <p14:creationId xmlns:p14="http://schemas.microsoft.com/office/powerpoint/2010/main" val="114757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838200" y="330571"/>
            <a:ext cx="10515600" cy="1325563"/>
          </a:xfrm>
        </p:spPr>
        <p:txBody>
          <a:bodyPr/>
          <a:lstStyle/>
          <a:p>
            <a:r>
              <a:rPr lang="en-US" b="1" dirty="0"/>
              <a:t>Methods: </a:t>
            </a:r>
            <a:r>
              <a:rPr lang="en-US" dirty="0"/>
              <a:t>detecting ESP ”anomalies” from BGC-Argo float profiles</a:t>
            </a:r>
          </a:p>
        </p:txBody>
      </p:sp>
      <p:pic>
        <p:nvPicPr>
          <p:cNvPr id="5" name="Picture 4">
            <a:extLst>
              <a:ext uri="{FF2B5EF4-FFF2-40B4-BE49-F238E27FC236}">
                <a16:creationId xmlns:a16="http://schemas.microsoft.com/office/drawing/2014/main" id="{91A8EFED-044C-E10D-EEED-354F57676971}"/>
              </a:ext>
            </a:extLst>
          </p:cNvPr>
          <p:cNvPicPr>
            <a:picLocks noChangeAspect="1"/>
          </p:cNvPicPr>
          <p:nvPr/>
        </p:nvPicPr>
        <p:blipFill>
          <a:blip r:embed="rId3"/>
          <a:stretch>
            <a:fillRect/>
          </a:stretch>
        </p:blipFill>
        <p:spPr>
          <a:xfrm>
            <a:off x="165543" y="1737265"/>
            <a:ext cx="3783259" cy="1850887"/>
          </a:xfrm>
          <a:prstGeom prst="rect">
            <a:avLst/>
          </a:prstGeom>
        </p:spPr>
      </p:pic>
      <p:sp>
        <p:nvSpPr>
          <p:cNvPr id="8" name="TextBox 7">
            <a:extLst>
              <a:ext uri="{FF2B5EF4-FFF2-40B4-BE49-F238E27FC236}">
                <a16:creationId xmlns:a16="http://schemas.microsoft.com/office/drawing/2014/main" id="{25458A73-AEED-610E-1106-F9F13AD69A86}"/>
              </a:ext>
            </a:extLst>
          </p:cNvPr>
          <p:cNvSpPr txBox="1"/>
          <p:nvPr/>
        </p:nvSpPr>
        <p:spPr>
          <a:xfrm>
            <a:off x="9008237" y="6342763"/>
            <a:ext cx="2981842" cy="369332"/>
          </a:xfrm>
          <a:prstGeom prst="rect">
            <a:avLst/>
          </a:prstGeom>
          <a:noFill/>
        </p:spPr>
        <p:txBody>
          <a:bodyPr wrap="none" rtlCol="0">
            <a:spAutoFit/>
          </a:bodyPr>
          <a:lstStyle/>
          <a:p>
            <a:r>
              <a:rPr lang="en-US" dirty="0"/>
              <a:t>Schematic by Melissa </a:t>
            </a:r>
            <a:r>
              <a:rPr lang="en-US" dirty="0" err="1"/>
              <a:t>Omand</a:t>
            </a:r>
            <a:r>
              <a:rPr lang="en-US" dirty="0"/>
              <a:t> </a:t>
            </a:r>
          </a:p>
        </p:txBody>
      </p:sp>
      <p:sp>
        <p:nvSpPr>
          <p:cNvPr id="3" name="Rectangle 2">
            <a:extLst>
              <a:ext uri="{FF2B5EF4-FFF2-40B4-BE49-F238E27FC236}">
                <a16:creationId xmlns:a16="http://schemas.microsoft.com/office/drawing/2014/main" id="{B5F9CFA7-3036-F1F4-FB0E-236AE89B338B}"/>
              </a:ext>
            </a:extLst>
          </p:cNvPr>
          <p:cNvSpPr/>
          <p:nvPr/>
        </p:nvSpPr>
        <p:spPr>
          <a:xfrm>
            <a:off x="2714625" y="2313546"/>
            <a:ext cx="557213" cy="14736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D14C9C-B115-230F-76CC-596F191DD97B}"/>
              </a:ext>
            </a:extLst>
          </p:cNvPr>
          <p:cNvSpPr/>
          <p:nvPr/>
        </p:nvSpPr>
        <p:spPr>
          <a:xfrm>
            <a:off x="2714625" y="2989452"/>
            <a:ext cx="557213" cy="317329"/>
          </a:xfrm>
          <a:prstGeom prst="rect">
            <a:avLst/>
          </a:prstGeom>
          <a:solidFill>
            <a:srgbClr val="FFAB51">
              <a:alpha val="51373"/>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E543B06-013B-FA71-6076-47E2D9CA67E8}"/>
              </a:ext>
            </a:extLst>
          </p:cNvPr>
          <p:cNvPicPr>
            <a:picLocks noChangeAspect="1"/>
          </p:cNvPicPr>
          <p:nvPr/>
        </p:nvPicPr>
        <p:blipFill rotWithShape="1">
          <a:blip r:embed="rId4"/>
          <a:srcRect t="4461"/>
          <a:stretch/>
        </p:blipFill>
        <p:spPr>
          <a:xfrm>
            <a:off x="3666820" y="1737266"/>
            <a:ext cx="8525180" cy="3416470"/>
          </a:xfrm>
          <a:prstGeom prst="rect">
            <a:avLst/>
          </a:prstGeom>
          <a:ln>
            <a:solidFill>
              <a:schemeClr val="tx1"/>
            </a:solidFill>
          </a:ln>
        </p:spPr>
      </p:pic>
      <p:cxnSp>
        <p:nvCxnSpPr>
          <p:cNvPr id="11" name="Straight Connector 10">
            <a:extLst>
              <a:ext uri="{FF2B5EF4-FFF2-40B4-BE49-F238E27FC236}">
                <a16:creationId xmlns:a16="http://schemas.microsoft.com/office/drawing/2014/main" id="{155C84EE-2E52-B61A-925F-D054BACF9A7B}"/>
              </a:ext>
            </a:extLst>
          </p:cNvPr>
          <p:cNvCxnSpPr>
            <a:cxnSpLocks/>
          </p:cNvCxnSpPr>
          <p:nvPr/>
        </p:nvCxnSpPr>
        <p:spPr>
          <a:xfrm flipV="1">
            <a:off x="3271838" y="1737264"/>
            <a:ext cx="394982" cy="576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682DFC-5A0D-2C8D-E7BE-92BF6017E2E6}"/>
              </a:ext>
            </a:extLst>
          </p:cNvPr>
          <p:cNvCxnSpPr>
            <a:cxnSpLocks/>
          </p:cNvCxnSpPr>
          <p:nvPr/>
        </p:nvCxnSpPr>
        <p:spPr>
          <a:xfrm>
            <a:off x="3271838" y="3821149"/>
            <a:ext cx="394982" cy="1332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0DEAEA1-07BC-0AE5-B21E-9DB1BF9CB2C4}"/>
              </a:ext>
            </a:extLst>
          </p:cNvPr>
          <p:cNvSpPr/>
          <p:nvPr/>
        </p:nvSpPr>
        <p:spPr>
          <a:xfrm rot="2321835" flipV="1">
            <a:off x="5028439" y="2753199"/>
            <a:ext cx="899785" cy="16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B244A23-F5AD-0DCB-F1D8-BD76C3595D30}"/>
              </a:ext>
            </a:extLst>
          </p:cNvPr>
          <p:cNvSpPr/>
          <p:nvPr/>
        </p:nvSpPr>
        <p:spPr>
          <a:xfrm rot="1935943" flipV="1">
            <a:off x="9692660" y="2710925"/>
            <a:ext cx="1110304" cy="15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a:extLst>
              <a:ext uri="{FF2B5EF4-FFF2-40B4-BE49-F238E27FC236}">
                <a16:creationId xmlns:a16="http://schemas.microsoft.com/office/drawing/2014/main" id="{B19FDB50-9046-E870-3B06-A8431FB2897A}"/>
              </a:ext>
            </a:extLst>
          </p:cNvPr>
          <p:cNvSpPr/>
          <p:nvPr/>
        </p:nvSpPr>
        <p:spPr>
          <a:xfrm>
            <a:off x="4664597" y="2490393"/>
            <a:ext cx="410013" cy="499059"/>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a:extLst>
              <a:ext uri="{FF2B5EF4-FFF2-40B4-BE49-F238E27FC236}">
                <a16:creationId xmlns:a16="http://schemas.microsoft.com/office/drawing/2014/main" id="{A1A12044-B501-DD9D-C9A6-B83F4229D36A}"/>
              </a:ext>
            </a:extLst>
          </p:cNvPr>
          <p:cNvSpPr/>
          <p:nvPr/>
        </p:nvSpPr>
        <p:spPr>
          <a:xfrm>
            <a:off x="9111292" y="2464420"/>
            <a:ext cx="410013" cy="499059"/>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0DE2FF-0901-15C6-F752-3F0E8CEA4BB2}"/>
              </a:ext>
            </a:extLst>
          </p:cNvPr>
          <p:cNvSpPr txBox="1"/>
          <p:nvPr/>
        </p:nvSpPr>
        <p:spPr>
          <a:xfrm>
            <a:off x="4664597" y="5383643"/>
            <a:ext cx="4467828" cy="523220"/>
          </a:xfrm>
          <a:prstGeom prst="rect">
            <a:avLst/>
          </a:prstGeom>
          <a:noFill/>
        </p:spPr>
        <p:txBody>
          <a:bodyPr wrap="square" rtlCol="0">
            <a:spAutoFit/>
          </a:bodyPr>
          <a:lstStyle/>
          <a:p>
            <a:r>
              <a:rPr lang="en-US" sz="2800" b="1" dirty="0"/>
              <a:t>Define “reference” profiles</a:t>
            </a:r>
          </a:p>
        </p:txBody>
      </p:sp>
      <p:sp>
        <p:nvSpPr>
          <p:cNvPr id="15" name="Oval 14">
            <a:extLst>
              <a:ext uri="{FF2B5EF4-FFF2-40B4-BE49-F238E27FC236}">
                <a16:creationId xmlns:a16="http://schemas.microsoft.com/office/drawing/2014/main" id="{865D0EC0-8458-6123-3150-DEDF2A94BEBE}"/>
              </a:ext>
            </a:extLst>
          </p:cNvPr>
          <p:cNvSpPr/>
          <p:nvPr/>
        </p:nvSpPr>
        <p:spPr>
          <a:xfrm>
            <a:off x="5069190" y="2346322"/>
            <a:ext cx="226595" cy="2361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DE46E0D-0382-C125-7B79-423419640B04}"/>
              </a:ext>
            </a:extLst>
          </p:cNvPr>
          <p:cNvSpPr/>
          <p:nvPr/>
        </p:nvSpPr>
        <p:spPr>
          <a:xfrm>
            <a:off x="5707622" y="3011416"/>
            <a:ext cx="226595" cy="2361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E24164D-6886-C542-0E49-14AF85989965}"/>
              </a:ext>
            </a:extLst>
          </p:cNvPr>
          <p:cNvSpPr/>
          <p:nvPr/>
        </p:nvSpPr>
        <p:spPr>
          <a:xfrm>
            <a:off x="9737059" y="2348638"/>
            <a:ext cx="226595" cy="2361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FB544CE-D18E-5BE5-C53F-637FD1E973CE}"/>
              </a:ext>
            </a:extLst>
          </p:cNvPr>
          <p:cNvSpPr/>
          <p:nvPr/>
        </p:nvSpPr>
        <p:spPr>
          <a:xfrm>
            <a:off x="10531970" y="2989452"/>
            <a:ext cx="226595" cy="2361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95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838200" y="330571"/>
            <a:ext cx="10515600" cy="1325563"/>
          </a:xfrm>
        </p:spPr>
        <p:txBody>
          <a:bodyPr/>
          <a:lstStyle/>
          <a:p>
            <a:r>
              <a:rPr lang="en-US" b="1" dirty="0"/>
              <a:t>Methods: </a:t>
            </a:r>
            <a:r>
              <a:rPr lang="en-US" dirty="0"/>
              <a:t>detecting ESP ”anomalies” from BGC-Argo float profiles</a:t>
            </a:r>
          </a:p>
        </p:txBody>
      </p:sp>
      <p:pic>
        <p:nvPicPr>
          <p:cNvPr id="5" name="Picture 4">
            <a:extLst>
              <a:ext uri="{FF2B5EF4-FFF2-40B4-BE49-F238E27FC236}">
                <a16:creationId xmlns:a16="http://schemas.microsoft.com/office/drawing/2014/main" id="{91A8EFED-044C-E10D-EEED-354F57676971}"/>
              </a:ext>
            </a:extLst>
          </p:cNvPr>
          <p:cNvPicPr>
            <a:picLocks noChangeAspect="1"/>
          </p:cNvPicPr>
          <p:nvPr/>
        </p:nvPicPr>
        <p:blipFill>
          <a:blip r:embed="rId3"/>
          <a:stretch>
            <a:fillRect/>
          </a:stretch>
        </p:blipFill>
        <p:spPr>
          <a:xfrm>
            <a:off x="165543" y="1737265"/>
            <a:ext cx="3783259" cy="1850887"/>
          </a:xfrm>
          <a:prstGeom prst="rect">
            <a:avLst/>
          </a:prstGeom>
        </p:spPr>
      </p:pic>
      <p:sp>
        <p:nvSpPr>
          <p:cNvPr id="8" name="TextBox 7">
            <a:extLst>
              <a:ext uri="{FF2B5EF4-FFF2-40B4-BE49-F238E27FC236}">
                <a16:creationId xmlns:a16="http://schemas.microsoft.com/office/drawing/2014/main" id="{25458A73-AEED-610E-1106-F9F13AD69A86}"/>
              </a:ext>
            </a:extLst>
          </p:cNvPr>
          <p:cNvSpPr txBox="1"/>
          <p:nvPr/>
        </p:nvSpPr>
        <p:spPr>
          <a:xfrm>
            <a:off x="9008237" y="6342763"/>
            <a:ext cx="2981842" cy="369332"/>
          </a:xfrm>
          <a:prstGeom prst="rect">
            <a:avLst/>
          </a:prstGeom>
          <a:noFill/>
        </p:spPr>
        <p:txBody>
          <a:bodyPr wrap="none" rtlCol="0">
            <a:spAutoFit/>
          </a:bodyPr>
          <a:lstStyle/>
          <a:p>
            <a:r>
              <a:rPr lang="en-US" dirty="0"/>
              <a:t>Schematic by Melissa </a:t>
            </a:r>
            <a:r>
              <a:rPr lang="en-US" dirty="0" err="1"/>
              <a:t>Omand</a:t>
            </a:r>
            <a:r>
              <a:rPr lang="en-US" dirty="0"/>
              <a:t> </a:t>
            </a:r>
          </a:p>
        </p:txBody>
      </p:sp>
      <p:sp>
        <p:nvSpPr>
          <p:cNvPr id="3" name="Rectangle 2">
            <a:extLst>
              <a:ext uri="{FF2B5EF4-FFF2-40B4-BE49-F238E27FC236}">
                <a16:creationId xmlns:a16="http://schemas.microsoft.com/office/drawing/2014/main" id="{B5F9CFA7-3036-F1F4-FB0E-236AE89B338B}"/>
              </a:ext>
            </a:extLst>
          </p:cNvPr>
          <p:cNvSpPr/>
          <p:nvPr/>
        </p:nvSpPr>
        <p:spPr>
          <a:xfrm>
            <a:off x="2714625" y="2313546"/>
            <a:ext cx="557213" cy="14736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D14C9C-B115-230F-76CC-596F191DD97B}"/>
              </a:ext>
            </a:extLst>
          </p:cNvPr>
          <p:cNvSpPr/>
          <p:nvPr/>
        </p:nvSpPr>
        <p:spPr>
          <a:xfrm>
            <a:off x="2714625" y="2989452"/>
            <a:ext cx="557213" cy="317329"/>
          </a:xfrm>
          <a:prstGeom prst="rect">
            <a:avLst/>
          </a:prstGeom>
          <a:solidFill>
            <a:srgbClr val="FFAB51">
              <a:alpha val="51373"/>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E543B06-013B-FA71-6076-47E2D9CA67E8}"/>
              </a:ext>
            </a:extLst>
          </p:cNvPr>
          <p:cNvPicPr>
            <a:picLocks noChangeAspect="1"/>
          </p:cNvPicPr>
          <p:nvPr/>
        </p:nvPicPr>
        <p:blipFill rotWithShape="1">
          <a:blip r:embed="rId4"/>
          <a:srcRect t="4461"/>
          <a:stretch/>
        </p:blipFill>
        <p:spPr>
          <a:xfrm>
            <a:off x="3666820" y="1737266"/>
            <a:ext cx="8525180" cy="3416470"/>
          </a:xfrm>
          <a:prstGeom prst="rect">
            <a:avLst/>
          </a:prstGeom>
          <a:ln>
            <a:solidFill>
              <a:schemeClr val="tx1"/>
            </a:solidFill>
          </a:ln>
        </p:spPr>
      </p:pic>
      <p:cxnSp>
        <p:nvCxnSpPr>
          <p:cNvPr id="11" name="Straight Connector 10">
            <a:extLst>
              <a:ext uri="{FF2B5EF4-FFF2-40B4-BE49-F238E27FC236}">
                <a16:creationId xmlns:a16="http://schemas.microsoft.com/office/drawing/2014/main" id="{155C84EE-2E52-B61A-925F-D054BACF9A7B}"/>
              </a:ext>
            </a:extLst>
          </p:cNvPr>
          <p:cNvCxnSpPr>
            <a:cxnSpLocks/>
          </p:cNvCxnSpPr>
          <p:nvPr/>
        </p:nvCxnSpPr>
        <p:spPr>
          <a:xfrm flipV="1">
            <a:off x="3271838" y="1737264"/>
            <a:ext cx="394982" cy="576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682DFC-5A0D-2C8D-E7BE-92BF6017E2E6}"/>
              </a:ext>
            </a:extLst>
          </p:cNvPr>
          <p:cNvCxnSpPr>
            <a:cxnSpLocks/>
          </p:cNvCxnSpPr>
          <p:nvPr/>
        </p:nvCxnSpPr>
        <p:spPr>
          <a:xfrm>
            <a:off x="3271838" y="3821149"/>
            <a:ext cx="394982" cy="1332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F0DE2FF-0901-15C6-F752-3F0E8CEA4BB2}"/>
              </a:ext>
            </a:extLst>
          </p:cNvPr>
          <p:cNvSpPr txBox="1"/>
          <p:nvPr/>
        </p:nvSpPr>
        <p:spPr>
          <a:xfrm>
            <a:off x="4664597" y="5383643"/>
            <a:ext cx="4467828" cy="523220"/>
          </a:xfrm>
          <a:prstGeom prst="rect">
            <a:avLst/>
          </a:prstGeom>
          <a:noFill/>
        </p:spPr>
        <p:txBody>
          <a:bodyPr wrap="square" rtlCol="0">
            <a:spAutoFit/>
          </a:bodyPr>
          <a:lstStyle/>
          <a:p>
            <a:r>
              <a:rPr lang="en-US" sz="2800" b="1" dirty="0"/>
              <a:t>Define “reference” profiles</a:t>
            </a:r>
          </a:p>
        </p:txBody>
      </p:sp>
    </p:spTree>
    <p:extLst>
      <p:ext uri="{BB962C8B-B14F-4D97-AF65-F5344CB8AC3E}">
        <p14:creationId xmlns:p14="http://schemas.microsoft.com/office/powerpoint/2010/main" val="342644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838200" y="330571"/>
            <a:ext cx="10515600" cy="1325563"/>
          </a:xfrm>
        </p:spPr>
        <p:txBody>
          <a:bodyPr/>
          <a:lstStyle/>
          <a:p>
            <a:r>
              <a:rPr lang="en-US" b="1" dirty="0"/>
              <a:t>Methods: </a:t>
            </a:r>
            <a:r>
              <a:rPr lang="en-US" dirty="0"/>
              <a:t>detecting ESP ”anomalies” from BGC-Argo float profiles</a:t>
            </a:r>
          </a:p>
        </p:txBody>
      </p:sp>
      <p:pic>
        <p:nvPicPr>
          <p:cNvPr id="5" name="Picture 4">
            <a:extLst>
              <a:ext uri="{FF2B5EF4-FFF2-40B4-BE49-F238E27FC236}">
                <a16:creationId xmlns:a16="http://schemas.microsoft.com/office/drawing/2014/main" id="{91A8EFED-044C-E10D-EEED-354F57676971}"/>
              </a:ext>
            </a:extLst>
          </p:cNvPr>
          <p:cNvPicPr>
            <a:picLocks noChangeAspect="1"/>
          </p:cNvPicPr>
          <p:nvPr/>
        </p:nvPicPr>
        <p:blipFill>
          <a:blip r:embed="rId3"/>
          <a:stretch>
            <a:fillRect/>
          </a:stretch>
        </p:blipFill>
        <p:spPr>
          <a:xfrm>
            <a:off x="165543" y="1737265"/>
            <a:ext cx="3783259" cy="1850887"/>
          </a:xfrm>
          <a:prstGeom prst="rect">
            <a:avLst/>
          </a:prstGeom>
        </p:spPr>
      </p:pic>
      <p:sp>
        <p:nvSpPr>
          <p:cNvPr id="8" name="TextBox 7">
            <a:extLst>
              <a:ext uri="{FF2B5EF4-FFF2-40B4-BE49-F238E27FC236}">
                <a16:creationId xmlns:a16="http://schemas.microsoft.com/office/drawing/2014/main" id="{25458A73-AEED-610E-1106-F9F13AD69A86}"/>
              </a:ext>
            </a:extLst>
          </p:cNvPr>
          <p:cNvSpPr txBox="1"/>
          <p:nvPr/>
        </p:nvSpPr>
        <p:spPr>
          <a:xfrm>
            <a:off x="9008237" y="6342763"/>
            <a:ext cx="2981842" cy="369332"/>
          </a:xfrm>
          <a:prstGeom prst="rect">
            <a:avLst/>
          </a:prstGeom>
          <a:noFill/>
        </p:spPr>
        <p:txBody>
          <a:bodyPr wrap="none" rtlCol="0">
            <a:spAutoFit/>
          </a:bodyPr>
          <a:lstStyle/>
          <a:p>
            <a:r>
              <a:rPr lang="en-US" dirty="0"/>
              <a:t>Schematic by Melissa </a:t>
            </a:r>
            <a:r>
              <a:rPr lang="en-US" dirty="0" err="1"/>
              <a:t>Omand</a:t>
            </a:r>
            <a:r>
              <a:rPr lang="en-US" dirty="0"/>
              <a:t> </a:t>
            </a:r>
          </a:p>
        </p:txBody>
      </p:sp>
      <p:sp>
        <p:nvSpPr>
          <p:cNvPr id="3" name="Rectangle 2">
            <a:extLst>
              <a:ext uri="{FF2B5EF4-FFF2-40B4-BE49-F238E27FC236}">
                <a16:creationId xmlns:a16="http://schemas.microsoft.com/office/drawing/2014/main" id="{B5F9CFA7-3036-F1F4-FB0E-236AE89B338B}"/>
              </a:ext>
            </a:extLst>
          </p:cNvPr>
          <p:cNvSpPr/>
          <p:nvPr/>
        </p:nvSpPr>
        <p:spPr>
          <a:xfrm>
            <a:off x="2714625" y="2313546"/>
            <a:ext cx="557213" cy="14736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D14C9C-B115-230F-76CC-596F191DD97B}"/>
              </a:ext>
            </a:extLst>
          </p:cNvPr>
          <p:cNvSpPr/>
          <p:nvPr/>
        </p:nvSpPr>
        <p:spPr>
          <a:xfrm>
            <a:off x="2714625" y="2989452"/>
            <a:ext cx="557213" cy="317329"/>
          </a:xfrm>
          <a:prstGeom prst="rect">
            <a:avLst/>
          </a:prstGeom>
          <a:solidFill>
            <a:srgbClr val="FFAB51">
              <a:alpha val="51373"/>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E543B06-013B-FA71-6076-47E2D9CA67E8}"/>
              </a:ext>
            </a:extLst>
          </p:cNvPr>
          <p:cNvPicPr>
            <a:picLocks noChangeAspect="1"/>
          </p:cNvPicPr>
          <p:nvPr/>
        </p:nvPicPr>
        <p:blipFill rotWithShape="1">
          <a:blip r:embed="rId4"/>
          <a:srcRect t="4461"/>
          <a:stretch/>
        </p:blipFill>
        <p:spPr>
          <a:xfrm>
            <a:off x="3666820" y="1737266"/>
            <a:ext cx="8525180" cy="3416470"/>
          </a:xfrm>
          <a:prstGeom prst="rect">
            <a:avLst/>
          </a:prstGeom>
          <a:ln>
            <a:solidFill>
              <a:schemeClr val="tx1"/>
            </a:solidFill>
          </a:ln>
        </p:spPr>
      </p:pic>
      <p:cxnSp>
        <p:nvCxnSpPr>
          <p:cNvPr id="11" name="Straight Connector 10">
            <a:extLst>
              <a:ext uri="{FF2B5EF4-FFF2-40B4-BE49-F238E27FC236}">
                <a16:creationId xmlns:a16="http://schemas.microsoft.com/office/drawing/2014/main" id="{155C84EE-2E52-B61A-925F-D054BACF9A7B}"/>
              </a:ext>
            </a:extLst>
          </p:cNvPr>
          <p:cNvCxnSpPr>
            <a:cxnSpLocks/>
          </p:cNvCxnSpPr>
          <p:nvPr/>
        </p:nvCxnSpPr>
        <p:spPr>
          <a:xfrm flipV="1">
            <a:off x="3271838" y="1737264"/>
            <a:ext cx="394982" cy="576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682DFC-5A0D-2C8D-E7BE-92BF6017E2E6}"/>
              </a:ext>
            </a:extLst>
          </p:cNvPr>
          <p:cNvCxnSpPr>
            <a:cxnSpLocks/>
          </p:cNvCxnSpPr>
          <p:nvPr/>
        </p:nvCxnSpPr>
        <p:spPr>
          <a:xfrm>
            <a:off x="3271838" y="3821149"/>
            <a:ext cx="394982" cy="1332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F0DE2FF-0901-15C6-F752-3F0E8CEA4BB2}"/>
              </a:ext>
            </a:extLst>
          </p:cNvPr>
          <p:cNvSpPr txBox="1"/>
          <p:nvPr/>
        </p:nvSpPr>
        <p:spPr>
          <a:xfrm>
            <a:off x="4664596" y="5383643"/>
            <a:ext cx="5903089" cy="523220"/>
          </a:xfrm>
          <a:prstGeom prst="rect">
            <a:avLst/>
          </a:prstGeom>
          <a:noFill/>
        </p:spPr>
        <p:txBody>
          <a:bodyPr wrap="square" rtlCol="0">
            <a:spAutoFit/>
          </a:bodyPr>
          <a:lstStyle/>
          <a:p>
            <a:r>
              <a:rPr lang="en-US" sz="2800" b="1" dirty="0"/>
              <a:t>Calculate magnitude of anomalies</a:t>
            </a:r>
          </a:p>
        </p:txBody>
      </p:sp>
      <p:sp>
        <p:nvSpPr>
          <p:cNvPr id="4" name="Left-Right Arrow 3">
            <a:extLst>
              <a:ext uri="{FF2B5EF4-FFF2-40B4-BE49-F238E27FC236}">
                <a16:creationId xmlns:a16="http://schemas.microsoft.com/office/drawing/2014/main" id="{FFF6F723-6700-97FD-FBB3-25214BA52B3D}"/>
              </a:ext>
            </a:extLst>
          </p:cNvPr>
          <p:cNvSpPr/>
          <p:nvPr/>
        </p:nvSpPr>
        <p:spPr>
          <a:xfrm>
            <a:off x="4664596" y="2662708"/>
            <a:ext cx="567159" cy="295840"/>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a:extLst>
              <a:ext uri="{FF2B5EF4-FFF2-40B4-BE49-F238E27FC236}">
                <a16:creationId xmlns:a16="http://schemas.microsoft.com/office/drawing/2014/main" id="{7E2DF030-0612-B8B6-ACA2-B1DC49B5F9E9}"/>
              </a:ext>
            </a:extLst>
          </p:cNvPr>
          <p:cNvSpPr/>
          <p:nvPr/>
        </p:nvSpPr>
        <p:spPr>
          <a:xfrm>
            <a:off x="9203805" y="2583131"/>
            <a:ext cx="819872" cy="454993"/>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99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838200" y="330571"/>
            <a:ext cx="10515600" cy="1325563"/>
          </a:xfrm>
        </p:spPr>
        <p:txBody>
          <a:bodyPr/>
          <a:lstStyle/>
          <a:p>
            <a:r>
              <a:rPr lang="en-US" b="1" dirty="0"/>
              <a:t>Methods: </a:t>
            </a:r>
            <a:r>
              <a:rPr lang="en-US" dirty="0"/>
              <a:t>detecting ESP ”anomalies” from BGC-Argo float profiles</a:t>
            </a:r>
          </a:p>
        </p:txBody>
      </p:sp>
      <p:pic>
        <p:nvPicPr>
          <p:cNvPr id="5" name="Picture 4">
            <a:extLst>
              <a:ext uri="{FF2B5EF4-FFF2-40B4-BE49-F238E27FC236}">
                <a16:creationId xmlns:a16="http://schemas.microsoft.com/office/drawing/2014/main" id="{91A8EFED-044C-E10D-EEED-354F57676971}"/>
              </a:ext>
            </a:extLst>
          </p:cNvPr>
          <p:cNvPicPr>
            <a:picLocks noChangeAspect="1"/>
          </p:cNvPicPr>
          <p:nvPr/>
        </p:nvPicPr>
        <p:blipFill>
          <a:blip r:embed="rId3"/>
          <a:stretch>
            <a:fillRect/>
          </a:stretch>
        </p:blipFill>
        <p:spPr>
          <a:xfrm>
            <a:off x="165543" y="1737265"/>
            <a:ext cx="3783259" cy="1850887"/>
          </a:xfrm>
          <a:prstGeom prst="rect">
            <a:avLst/>
          </a:prstGeom>
        </p:spPr>
      </p:pic>
      <p:sp>
        <p:nvSpPr>
          <p:cNvPr id="8" name="TextBox 7">
            <a:extLst>
              <a:ext uri="{FF2B5EF4-FFF2-40B4-BE49-F238E27FC236}">
                <a16:creationId xmlns:a16="http://schemas.microsoft.com/office/drawing/2014/main" id="{25458A73-AEED-610E-1106-F9F13AD69A86}"/>
              </a:ext>
            </a:extLst>
          </p:cNvPr>
          <p:cNvSpPr txBox="1"/>
          <p:nvPr/>
        </p:nvSpPr>
        <p:spPr>
          <a:xfrm>
            <a:off x="9008237" y="6342763"/>
            <a:ext cx="2981842" cy="369332"/>
          </a:xfrm>
          <a:prstGeom prst="rect">
            <a:avLst/>
          </a:prstGeom>
          <a:noFill/>
        </p:spPr>
        <p:txBody>
          <a:bodyPr wrap="none" rtlCol="0">
            <a:spAutoFit/>
          </a:bodyPr>
          <a:lstStyle/>
          <a:p>
            <a:r>
              <a:rPr lang="en-US" dirty="0"/>
              <a:t>Schematic by Melissa </a:t>
            </a:r>
            <a:r>
              <a:rPr lang="en-US" dirty="0" err="1"/>
              <a:t>Omand</a:t>
            </a:r>
            <a:r>
              <a:rPr lang="en-US" dirty="0"/>
              <a:t> </a:t>
            </a:r>
          </a:p>
        </p:txBody>
      </p:sp>
      <p:sp>
        <p:nvSpPr>
          <p:cNvPr id="3" name="Rectangle 2">
            <a:extLst>
              <a:ext uri="{FF2B5EF4-FFF2-40B4-BE49-F238E27FC236}">
                <a16:creationId xmlns:a16="http://schemas.microsoft.com/office/drawing/2014/main" id="{B5F9CFA7-3036-F1F4-FB0E-236AE89B338B}"/>
              </a:ext>
            </a:extLst>
          </p:cNvPr>
          <p:cNvSpPr/>
          <p:nvPr/>
        </p:nvSpPr>
        <p:spPr>
          <a:xfrm>
            <a:off x="2714625" y="2313546"/>
            <a:ext cx="557213" cy="14736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D14C9C-B115-230F-76CC-596F191DD97B}"/>
              </a:ext>
            </a:extLst>
          </p:cNvPr>
          <p:cNvSpPr/>
          <p:nvPr/>
        </p:nvSpPr>
        <p:spPr>
          <a:xfrm>
            <a:off x="2714625" y="2989452"/>
            <a:ext cx="557213" cy="317329"/>
          </a:xfrm>
          <a:prstGeom prst="rect">
            <a:avLst/>
          </a:prstGeom>
          <a:solidFill>
            <a:srgbClr val="FFAB51">
              <a:alpha val="51373"/>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55C84EE-2E52-B61A-925F-D054BACF9A7B}"/>
              </a:ext>
            </a:extLst>
          </p:cNvPr>
          <p:cNvCxnSpPr>
            <a:cxnSpLocks/>
          </p:cNvCxnSpPr>
          <p:nvPr/>
        </p:nvCxnSpPr>
        <p:spPr>
          <a:xfrm flipV="1">
            <a:off x="3271838" y="1737264"/>
            <a:ext cx="394982" cy="576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682DFC-5A0D-2C8D-E7BE-92BF6017E2E6}"/>
              </a:ext>
            </a:extLst>
          </p:cNvPr>
          <p:cNvCxnSpPr>
            <a:cxnSpLocks/>
          </p:cNvCxnSpPr>
          <p:nvPr/>
        </p:nvCxnSpPr>
        <p:spPr>
          <a:xfrm>
            <a:off x="3271838" y="3821149"/>
            <a:ext cx="394982" cy="1332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Left-Right Arrow 3">
            <a:extLst>
              <a:ext uri="{FF2B5EF4-FFF2-40B4-BE49-F238E27FC236}">
                <a16:creationId xmlns:a16="http://schemas.microsoft.com/office/drawing/2014/main" id="{FFF6F723-6700-97FD-FBB3-25214BA52B3D}"/>
              </a:ext>
            </a:extLst>
          </p:cNvPr>
          <p:cNvSpPr/>
          <p:nvPr/>
        </p:nvSpPr>
        <p:spPr>
          <a:xfrm>
            <a:off x="4664596" y="2662708"/>
            <a:ext cx="567159" cy="295840"/>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a:extLst>
              <a:ext uri="{FF2B5EF4-FFF2-40B4-BE49-F238E27FC236}">
                <a16:creationId xmlns:a16="http://schemas.microsoft.com/office/drawing/2014/main" id="{7E2DF030-0612-B8B6-ACA2-B1DC49B5F9E9}"/>
              </a:ext>
            </a:extLst>
          </p:cNvPr>
          <p:cNvSpPr/>
          <p:nvPr/>
        </p:nvSpPr>
        <p:spPr>
          <a:xfrm>
            <a:off x="9203805" y="2583131"/>
            <a:ext cx="819872" cy="454993"/>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D14D2A4-51CF-675B-29A9-46987BFF8AD7}"/>
              </a:ext>
            </a:extLst>
          </p:cNvPr>
          <p:cNvPicPr>
            <a:picLocks noChangeAspect="1"/>
          </p:cNvPicPr>
          <p:nvPr/>
        </p:nvPicPr>
        <p:blipFill>
          <a:blip r:embed="rId4"/>
          <a:stretch>
            <a:fillRect/>
          </a:stretch>
        </p:blipFill>
        <p:spPr>
          <a:xfrm>
            <a:off x="3666819" y="1736146"/>
            <a:ext cx="8582377" cy="3417590"/>
          </a:xfrm>
          <a:prstGeom prst="rect">
            <a:avLst/>
          </a:prstGeom>
          <a:ln>
            <a:solidFill>
              <a:schemeClr val="tx1"/>
            </a:solidFill>
          </a:ln>
        </p:spPr>
      </p:pic>
    </p:spTree>
    <p:extLst>
      <p:ext uri="{BB962C8B-B14F-4D97-AF65-F5344CB8AC3E}">
        <p14:creationId xmlns:p14="http://schemas.microsoft.com/office/powerpoint/2010/main" val="1386924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037954-25E0-1C47-B667-26308B9AB611}"/>
              </a:ext>
            </a:extLst>
          </p:cNvPr>
          <p:cNvSpPr/>
          <p:nvPr/>
        </p:nvSpPr>
        <p:spPr>
          <a:xfrm>
            <a:off x="10249835" y="5443538"/>
            <a:ext cx="894415" cy="197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E153B5C-1761-DB27-3B0D-8F355A421007}"/>
              </a:ext>
            </a:extLst>
          </p:cNvPr>
          <p:cNvPicPr>
            <a:picLocks noChangeAspect="1"/>
          </p:cNvPicPr>
          <p:nvPr/>
        </p:nvPicPr>
        <p:blipFill>
          <a:blip r:embed="rId3"/>
          <a:stretch>
            <a:fillRect/>
          </a:stretch>
        </p:blipFill>
        <p:spPr>
          <a:xfrm>
            <a:off x="2921762" y="1616410"/>
            <a:ext cx="6069076" cy="4911019"/>
          </a:xfrm>
          <a:prstGeom prst="rect">
            <a:avLst/>
          </a:prstGeom>
        </p:spPr>
      </p:pic>
      <p:sp>
        <p:nvSpPr>
          <p:cNvPr id="9" name="Title 1">
            <a:extLst>
              <a:ext uri="{FF2B5EF4-FFF2-40B4-BE49-F238E27FC236}">
                <a16:creationId xmlns:a16="http://schemas.microsoft.com/office/drawing/2014/main" id="{06134B85-4FA6-C343-9C0F-BDF2FD13B13E}"/>
              </a:ext>
            </a:extLst>
          </p:cNvPr>
          <p:cNvSpPr>
            <a:spLocks noGrp="1"/>
          </p:cNvSpPr>
          <p:nvPr>
            <p:ph type="title"/>
          </p:nvPr>
        </p:nvSpPr>
        <p:spPr>
          <a:xfrm>
            <a:off x="85725" y="290847"/>
            <a:ext cx="12020550" cy="1325563"/>
          </a:xfrm>
        </p:spPr>
        <p:txBody>
          <a:bodyPr>
            <a:normAutofit/>
          </a:bodyPr>
          <a:lstStyle/>
          <a:p>
            <a:pPr algn="ctr"/>
            <a:r>
              <a:rPr lang="en-US" sz="3800" dirty="0"/>
              <a:t>ESP events were found in about 5% of profiles, concentrated in areas with strong </a:t>
            </a:r>
            <a:r>
              <a:rPr lang="en-US" sz="3800" dirty="0" err="1"/>
              <a:t>submesoscale</a:t>
            </a:r>
            <a:r>
              <a:rPr lang="en-US" sz="3800" dirty="0"/>
              <a:t> circulation</a:t>
            </a:r>
          </a:p>
        </p:txBody>
      </p:sp>
    </p:spTree>
    <p:extLst>
      <p:ext uri="{BB962C8B-B14F-4D97-AF65-F5344CB8AC3E}">
        <p14:creationId xmlns:p14="http://schemas.microsoft.com/office/powerpoint/2010/main" val="58475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398318" y="1543898"/>
            <a:ext cx="11395363" cy="2840181"/>
          </a:xfrm>
        </p:spPr>
        <p:txBody>
          <a:bodyPr>
            <a:normAutofit/>
          </a:bodyPr>
          <a:lstStyle/>
          <a:p>
            <a:pPr algn="ctr"/>
            <a:r>
              <a:rPr lang="en-US" dirty="0"/>
              <a:t>Constraining the Eddy Subduction Pump’s role in export requires characterizing its </a:t>
            </a:r>
            <a:r>
              <a:rPr lang="en-US" b="1" dirty="0">
                <a:solidFill>
                  <a:schemeClr val="accent5">
                    <a:lumMod val="75000"/>
                  </a:schemeClr>
                </a:solidFill>
              </a:rPr>
              <a:t>seasonality </a:t>
            </a:r>
            <a:r>
              <a:rPr lang="en-US" dirty="0"/>
              <a:t>and the </a:t>
            </a:r>
            <a:r>
              <a:rPr lang="en-US" b="1" dirty="0">
                <a:solidFill>
                  <a:schemeClr val="accent5">
                    <a:lumMod val="75000"/>
                  </a:schemeClr>
                </a:solidFill>
              </a:rPr>
              <a:t>injected particle assemblage</a:t>
            </a:r>
            <a:endParaRPr lang="en-US" dirty="0">
              <a:solidFill>
                <a:schemeClr val="accent5">
                  <a:lumMod val="75000"/>
                </a:schemeClr>
              </a:solidFill>
            </a:endParaRPr>
          </a:p>
        </p:txBody>
      </p:sp>
    </p:spTree>
    <p:extLst>
      <p:ext uri="{BB962C8B-B14F-4D97-AF65-F5344CB8AC3E}">
        <p14:creationId xmlns:p14="http://schemas.microsoft.com/office/powerpoint/2010/main" val="67939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B96A9-2553-D2A9-26E7-5DDC1CB7206F}"/>
              </a:ext>
            </a:extLst>
          </p:cNvPr>
          <p:cNvPicPr>
            <a:picLocks noChangeAspect="1"/>
          </p:cNvPicPr>
          <p:nvPr/>
        </p:nvPicPr>
        <p:blipFill>
          <a:blip r:embed="rId2"/>
          <a:stretch>
            <a:fillRect/>
          </a:stretch>
        </p:blipFill>
        <p:spPr>
          <a:xfrm>
            <a:off x="0" y="0"/>
            <a:ext cx="12192000" cy="5829300"/>
          </a:xfrm>
          <a:prstGeom prst="rect">
            <a:avLst/>
          </a:prstGeom>
        </p:spPr>
      </p:pic>
      <p:sp>
        <p:nvSpPr>
          <p:cNvPr id="7" name="Rounded Rectangle 6">
            <a:extLst>
              <a:ext uri="{FF2B5EF4-FFF2-40B4-BE49-F238E27FC236}">
                <a16:creationId xmlns:a16="http://schemas.microsoft.com/office/drawing/2014/main" id="{8EEBF931-80CF-0440-9C48-C94774F37EF9}"/>
              </a:ext>
            </a:extLst>
          </p:cNvPr>
          <p:cNvSpPr/>
          <p:nvPr/>
        </p:nvSpPr>
        <p:spPr>
          <a:xfrm>
            <a:off x="513567" y="2159577"/>
            <a:ext cx="10868891" cy="1510146"/>
          </a:xfrm>
          <a:prstGeom prst="roundRect">
            <a:avLst/>
          </a:prstGeom>
          <a:solidFill>
            <a:schemeClr val="accent4">
              <a:lumMod val="40000"/>
              <a:lumOff val="60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The Southern Ocean plays an outsized role in global carbon cycling, </a:t>
            </a:r>
          </a:p>
          <a:p>
            <a:pPr algn="ctr"/>
            <a:r>
              <a:rPr lang="en-US" sz="3000" dirty="0">
                <a:solidFill>
                  <a:schemeClr val="tx1"/>
                </a:solidFill>
              </a:rPr>
              <a:t>possibly contributing up to 50% of ocean’s annual uptake of anthropogenic CO</a:t>
            </a:r>
            <a:r>
              <a:rPr lang="en-US" sz="3000" baseline="-25000" dirty="0">
                <a:solidFill>
                  <a:schemeClr val="tx1"/>
                </a:solidFill>
              </a:rPr>
              <a:t>2 (Gruber et al, 2009)</a:t>
            </a:r>
            <a:endParaRPr lang="en-US" sz="3000" dirty="0">
              <a:solidFill>
                <a:schemeClr val="tx1"/>
              </a:solidFill>
            </a:endParaRPr>
          </a:p>
        </p:txBody>
      </p:sp>
    </p:spTree>
    <p:extLst>
      <p:ext uri="{BB962C8B-B14F-4D97-AF65-F5344CB8AC3E}">
        <p14:creationId xmlns:p14="http://schemas.microsoft.com/office/powerpoint/2010/main" val="469922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398318" y="588819"/>
            <a:ext cx="11395363" cy="2840181"/>
          </a:xfrm>
        </p:spPr>
        <p:txBody>
          <a:bodyPr>
            <a:normAutofit/>
          </a:bodyPr>
          <a:lstStyle/>
          <a:p>
            <a:pPr algn="ctr"/>
            <a:r>
              <a:rPr lang="en-US" dirty="0">
                <a:solidFill>
                  <a:schemeClr val="bg2">
                    <a:lumMod val="50000"/>
                  </a:schemeClr>
                </a:solidFill>
              </a:rPr>
              <a:t>Constraining the Eddy Subduction Pump’s role in export requires characterizing its seasonality and the injected particle assemblage</a:t>
            </a:r>
          </a:p>
        </p:txBody>
      </p:sp>
      <p:sp>
        <p:nvSpPr>
          <p:cNvPr id="4" name="Title 1">
            <a:extLst>
              <a:ext uri="{FF2B5EF4-FFF2-40B4-BE49-F238E27FC236}">
                <a16:creationId xmlns:a16="http://schemas.microsoft.com/office/drawing/2014/main" id="{9D98A1EA-59B0-8053-8F3B-F078B181F3BB}"/>
              </a:ext>
            </a:extLst>
          </p:cNvPr>
          <p:cNvSpPr txBox="1">
            <a:spLocks/>
          </p:cNvSpPr>
          <p:nvPr/>
        </p:nvSpPr>
        <p:spPr>
          <a:xfrm>
            <a:off x="398317" y="2847110"/>
            <a:ext cx="11395363" cy="284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5"/>
                </a:solidFill>
                <a:latin typeface="+mn-lt"/>
              </a:rPr>
              <a:t>Basin-wide seasonal patterns</a:t>
            </a:r>
          </a:p>
        </p:txBody>
      </p:sp>
    </p:spTree>
    <p:extLst>
      <p:ext uri="{BB962C8B-B14F-4D97-AF65-F5344CB8AC3E}">
        <p14:creationId xmlns:p14="http://schemas.microsoft.com/office/powerpoint/2010/main" val="3601805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037954-25E0-1C47-B667-26308B9AB611}"/>
              </a:ext>
            </a:extLst>
          </p:cNvPr>
          <p:cNvSpPr/>
          <p:nvPr/>
        </p:nvSpPr>
        <p:spPr>
          <a:xfrm>
            <a:off x="10249835" y="5443538"/>
            <a:ext cx="894415" cy="197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06134B85-4FA6-C343-9C0F-BDF2FD13B13E}"/>
              </a:ext>
            </a:extLst>
          </p:cNvPr>
          <p:cNvSpPr>
            <a:spLocks noGrp="1"/>
          </p:cNvSpPr>
          <p:nvPr>
            <p:ph type="title"/>
          </p:nvPr>
        </p:nvSpPr>
        <p:spPr>
          <a:xfrm>
            <a:off x="85725" y="290847"/>
            <a:ext cx="12020550" cy="1325563"/>
          </a:xfrm>
        </p:spPr>
        <p:txBody>
          <a:bodyPr>
            <a:normAutofit/>
          </a:bodyPr>
          <a:lstStyle/>
          <a:p>
            <a:pPr algn="ctr"/>
            <a:r>
              <a:rPr lang="en-US" sz="3800" dirty="0"/>
              <a:t>Most events were detected in late spring and summer</a:t>
            </a:r>
          </a:p>
        </p:txBody>
      </p:sp>
      <p:pic>
        <p:nvPicPr>
          <p:cNvPr id="3" name="Picture 2">
            <a:extLst>
              <a:ext uri="{FF2B5EF4-FFF2-40B4-BE49-F238E27FC236}">
                <a16:creationId xmlns:a16="http://schemas.microsoft.com/office/drawing/2014/main" id="{BE0E080A-DEBC-BF46-FBBD-8A7F3AFCBA8E}"/>
              </a:ext>
            </a:extLst>
          </p:cNvPr>
          <p:cNvPicPr>
            <a:picLocks noChangeAspect="1"/>
          </p:cNvPicPr>
          <p:nvPr/>
        </p:nvPicPr>
        <p:blipFill rotWithShape="1">
          <a:blip r:embed="rId3"/>
          <a:srcRect r="93869"/>
          <a:stretch/>
        </p:blipFill>
        <p:spPr>
          <a:xfrm rot="5400000">
            <a:off x="1133532" y="1814252"/>
            <a:ext cx="412634" cy="4612140"/>
          </a:xfrm>
          <a:prstGeom prst="rect">
            <a:avLst/>
          </a:prstGeom>
        </p:spPr>
      </p:pic>
      <p:pic>
        <p:nvPicPr>
          <p:cNvPr id="4" name="Picture 3">
            <a:extLst>
              <a:ext uri="{FF2B5EF4-FFF2-40B4-BE49-F238E27FC236}">
                <a16:creationId xmlns:a16="http://schemas.microsoft.com/office/drawing/2014/main" id="{907B293D-4081-5F23-9C4B-9C85DBADB7D1}"/>
              </a:ext>
            </a:extLst>
          </p:cNvPr>
          <p:cNvPicPr>
            <a:picLocks noChangeAspect="1"/>
          </p:cNvPicPr>
          <p:nvPr/>
        </p:nvPicPr>
        <p:blipFill rotWithShape="1">
          <a:blip r:embed="rId3"/>
          <a:srcRect l="6131"/>
          <a:stretch/>
        </p:blipFill>
        <p:spPr>
          <a:xfrm>
            <a:off x="2826326" y="1814252"/>
            <a:ext cx="6317673" cy="4612140"/>
          </a:xfrm>
          <a:prstGeom prst="rect">
            <a:avLst/>
          </a:prstGeom>
        </p:spPr>
      </p:pic>
    </p:spTree>
    <p:extLst>
      <p:ext uri="{BB962C8B-B14F-4D97-AF65-F5344CB8AC3E}">
        <p14:creationId xmlns:p14="http://schemas.microsoft.com/office/powerpoint/2010/main" val="2524528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037954-25E0-1C47-B667-26308B9AB611}"/>
              </a:ext>
            </a:extLst>
          </p:cNvPr>
          <p:cNvSpPr/>
          <p:nvPr/>
        </p:nvSpPr>
        <p:spPr>
          <a:xfrm>
            <a:off x="10249835" y="5443538"/>
            <a:ext cx="894415" cy="197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06134B85-4FA6-C343-9C0F-BDF2FD13B13E}"/>
              </a:ext>
            </a:extLst>
          </p:cNvPr>
          <p:cNvSpPr>
            <a:spLocks noGrp="1"/>
          </p:cNvSpPr>
          <p:nvPr>
            <p:ph type="title"/>
          </p:nvPr>
        </p:nvSpPr>
        <p:spPr>
          <a:xfrm>
            <a:off x="85725" y="290847"/>
            <a:ext cx="12020550" cy="1325563"/>
          </a:xfrm>
        </p:spPr>
        <p:txBody>
          <a:bodyPr>
            <a:normAutofit/>
          </a:bodyPr>
          <a:lstStyle/>
          <a:p>
            <a:pPr algn="ctr"/>
            <a:r>
              <a:rPr lang="en-US" sz="3800" dirty="0"/>
              <a:t>However, the strongest events occurred in early spring</a:t>
            </a:r>
          </a:p>
        </p:txBody>
      </p:sp>
      <p:pic>
        <p:nvPicPr>
          <p:cNvPr id="3" name="Picture 2">
            <a:extLst>
              <a:ext uri="{FF2B5EF4-FFF2-40B4-BE49-F238E27FC236}">
                <a16:creationId xmlns:a16="http://schemas.microsoft.com/office/drawing/2014/main" id="{BE0E080A-DEBC-BF46-FBBD-8A7F3AFCBA8E}"/>
              </a:ext>
            </a:extLst>
          </p:cNvPr>
          <p:cNvPicPr>
            <a:picLocks noChangeAspect="1"/>
          </p:cNvPicPr>
          <p:nvPr/>
        </p:nvPicPr>
        <p:blipFill rotWithShape="1">
          <a:blip r:embed="rId3"/>
          <a:srcRect r="93869"/>
          <a:stretch/>
        </p:blipFill>
        <p:spPr>
          <a:xfrm rot="5400000">
            <a:off x="1133532" y="1814252"/>
            <a:ext cx="412634" cy="4612140"/>
          </a:xfrm>
          <a:prstGeom prst="rect">
            <a:avLst/>
          </a:prstGeom>
        </p:spPr>
      </p:pic>
      <p:pic>
        <p:nvPicPr>
          <p:cNvPr id="5" name="Picture 4">
            <a:extLst>
              <a:ext uri="{FF2B5EF4-FFF2-40B4-BE49-F238E27FC236}">
                <a16:creationId xmlns:a16="http://schemas.microsoft.com/office/drawing/2014/main" id="{C20E47F0-0BE6-EC16-2571-2B6B29199D62}"/>
              </a:ext>
            </a:extLst>
          </p:cNvPr>
          <p:cNvPicPr>
            <a:picLocks noChangeAspect="1"/>
          </p:cNvPicPr>
          <p:nvPr/>
        </p:nvPicPr>
        <p:blipFill rotWithShape="1">
          <a:blip r:embed="rId4"/>
          <a:srcRect l="4940" r="10654"/>
          <a:stretch/>
        </p:blipFill>
        <p:spPr>
          <a:xfrm>
            <a:off x="2809701" y="1822014"/>
            <a:ext cx="6733310" cy="4612139"/>
          </a:xfrm>
          <a:prstGeom prst="rect">
            <a:avLst/>
          </a:prstGeom>
        </p:spPr>
      </p:pic>
      <p:pic>
        <p:nvPicPr>
          <p:cNvPr id="2" name="Picture 1">
            <a:extLst>
              <a:ext uri="{FF2B5EF4-FFF2-40B4-BE49-F238E27FC236}">
                <a16:creationId xmlns:a16="http://schemas.microsoft.com/office/drawing/2014/main" id="{A5B09B0D-8AA7-67F1-B6E9-A800ACA86D0A}"/>
              </a:ext>
            </a:extLst>
          </p:cNvPr>
          <p:cNvPicPr>
            <a:picLocks noChangeAspect="1"/>
          </p:cNvPicPr>
          <p:nvPr/>
        </p:nvPicPr>
        <p:blipFill rotWithShape="1">
          <a:blip r:embed="rId4"/>
          <a:srcRect l="89427" t="20354" r="1" b="32785"/>
          <a:stretch/>
        </p:blipFill>
        <p:spPr>
          <a:xfrm rot="5400000">
            <a:off x="10275328" y="3245984"/>
            <a:ext cx="843427" cy="2161309"/>
          </a:xfrm>
          <a:prstGeom prst="rect">
            <a:avLst/>
          </a:prstGeom>
        </p:spPr>
      </p:pic>
    </p:spTree>
    <p:extLst>
      <p:ext uri="{BB962C8B-B14F-4D97-AF65-F5344CB8AC3E}">
        <p14:creationId xmlns:p14="http://schemas.microsoft.com/office/powerpoint/2010/main" val="400228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398318" y="1543898"/>
            <a:ext cx="11395363" cy="2840181"/>
          </a:xfrm>
        </p:spPr>
        <p:txBody>
          <a:bodyPr>
            <a:normAutofit/>
          </a:bodyPr>
          <a:lstStyle/>
          <a:p>
            <a:pPr algn="ctr"/>
            <a:br>
              <a:rPr lang="en-US" dirty="0">
                <a:solidFill>
                  <a:schemeClr val="accent5">
                    <a:lumMod val="75000"/>
                  </a:schemeClr>
                </a:solidFill>
              </a:rPr>
            </a:br>
            <a:r>
              <a:rPr lang="en-US" b="1" dirty="0"/>
              <a:t>What about the injected carbon?</a:t>
            </a:r>
            <a:endParaRPr lang="en-US" dirty="0"/>
          </a:p>
        </p:txBody>
      </p:sp>
    </p:spTree>
    <p:extLst>
      <p:ext uri="{BB962C8B-B14F-4D97-AF65-F5344CB8AC3E}">
        <p14:creationId xmlns:p14="http://schemas.microsoft.com/office/powerpoint/2010/main" val="3494180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037954-25E0-1C47-B667-26308B9AB611}"/>
              </a:ext>
            </a:extLst>
          </p:cNvPr>
          <p:cNvSpPr/>
          <p:nvPr/>
        </p:nvSpPr>
        <p:spPr>
          <a:xfrm>
            <a:off x="10249835" y="5443538"/>
            <a:ext cx="894415" cy="197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06134B85-4FA6-C343-9C0F-BDF2FD13B13E}"/>
              </a:ext>
            </a:extLst>
          </p:cNvPr>
          <p:cNvSpPr>
            <a:spLocks noGrp="1"/>
          </p:cNvSpPr>
          <p:nvPr>
            <p:ph type="title"/>
          </p:nvPr>
        </p:nvSpPr>
        <p:spPr>
          <a:xfrm>
            <a:off x="85725" y="290847"/>
            <a:ext cx="12020550" cy="1325563"/>
          </a:xfrm>
        </p:spPr>
        <p:txBody>
          <a:bodyPr>
            <a:normAutofit/>
          </a:bodyPr>
          <a:lstStyle/>
          <a:p>
            <a:pPr algn="ctr"/>
            <a:r>
              <a:rPr lang="en-US" sz="3800" dirty="0"/>
              <a:t>Subducted POC also peaks in the summer, </a:t>
            </a:r>
            <a:br>
              <a:rPr lang="en-US" sz="3800" dirty="0"/>
            </a:br>
            <a:r>
              <a:rPr lang="en-US" sz="3800" dirty="0"/>
              <a:t>mirroring biomass in the surface mixed layer</a:t>
            </a:r>
          </a:p>
        </p:txBody>
      </p:sp>
      <p:pic>
        <p:nvPicPr>
          <p:cNvPr id="6" name="Picture 5">
            <a:extLst>
              <a:ext uri="{FF2B5EF4-FFF2-40B4-BE49-F238E27FC236}">
                <a16:creationId xmlns:a16="http://schemas.microsoft.com/office/drawing/2014/main" id="{1508517C-4D1C-40E2-C2CA-1397CC1556E9}"/>
              </a:ext>
            </a:extLst>
          </p:cNvPr>
          <p:cNvPicPr>
            <a:picLocks noChangeAspect="1"/>
          </p:cNvPicPr>
          <p:nvPr/>
        </p:nvPicPr>
        <p:blipFill rotWithShape="1">
          <a:blip r:embed="rId3"/>
          <a:srcRect l="10256" r="10783"/>
          <a:stretch/>
        </p:blipFill>
        <p:spPr>
          <a:xfrm>
            <a:off x="3175462" y="1779797"/>
            <a:ext cx="5802283" cy="4241217"/>
          </a:xfrm>
          <a:prstGeom prst="rect">
            <a:avLst/>
          </a:prstGeom>
        </p:spPr>
      </p:pic>
      <p:pic>
        <p:nvPicPr>
          <p:cNvPr id="7" name="Picture 6">
            <a:extLst>
              <a:ext uri="{FF2B5EF4-FFF2-40B4-BE49-F238E27FC236}">
                <a16:creationId xmlns:a16="http://schemas.microsoft.com/office/drawing/2014/main" id="{1696F46F-CF51-F64B-067F-02C593A72E3B}"/>
              </a:ext>
            </a:extLst>
          </p:cNvPr>
          <p:cNvPicPr>
            <a:picLocks noChangeAspect="1"/>
          </p:cNvPicPr>
          <p:nvPr/>
        </p:nvPicPr>
        <p:blipFill rotWithShape="1">
          <a:blip r:embed="rId3"/>
          <a:srcRect r="89329"/>
          <a:stretch/>
        </p:blipFill>
        <p:spPr>
          <a:xfrm rot="5400000">
            <a:off x="1365966" y="1700447"/>
            <a:ext cx="784110" cy="4241217"/>
          </a:xfrm>
          <a:prstGeom prst="rect">
            <a:avLst/>
          </a:prstGeom>
        </p:spPr>
      </p:pic>
      <p:pic>
        <p:nvPicPr>
          <p:cNvPr id="8" name="Picture 7">
            <a:extLst>
              <a:ext uri="{FF2B5EF4-FFF2-40B4-BE49-F238E27FC236}">
                <a16:creationId xmlns:a16="http://schemas.microsoft.com/office/drawing/2014/main" id="{CAADC23F-505A-F25B-6A14-A46554C96D2F}"/>
              </a:ext>
            </a:extLst>
          </p:cNvPr>
          <p:cNvPicPr>
            <a:picLocks noChangeAspect="1"/>
          </p:cNvPicPr>
          <p:nvPr/>
        </p:nvPicPr>
        <p:blipFill rotWithShape="1">
          <a:blip r:embed="rId3"/>
          <a:srcRect l="89329" t="-1082" b="1082"/>
          <a:stretch/>
        </p:blipFill>
        <p:spPr>
          <a:xfrm rot="5400000">
            <a:off x="9593610" y="1779797"/>
            <a:ext cx="784112" cy="4241217"/>
          </a:xfrm>
          <a:prstGeom prst="rect">
            <a:avLst/>
          </a:prstGeom>
        </p:spPr>
      </p:pic>
    </p:spTree>
    <p:extLst>
      <p:ext uri="{BB962C8B-B14F-4D97-AF65-F5344CB8AC3E}">
        <p14:creationId xmlns:p14="http://schemas.microsoft.com/office/powerpoint/2010/main" val="3350707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398318" y="1543898"/>
            <a:ext cx="11395363" cy="2840181"/>
          </a:xfrm>
        </p:spPr>
        <p:txBody>
          <a:bodyPr>
            <a:normAutofit fontScale="90000"/>
          </a:bodyPr>
          <a:lstStyle/>
          <a:p>
            <a:pPr algn="ctr"/>
            <a:br>
              <a:rPr lang="en-US" dirty="0">
                <a:solidFill>
                  <a:schemeClr val="accent5">
                    <a:lumMod val="75000"/>
                  </a:schemeClr>
                </a:solidFill>
              </a:rPr>
            </a:br>
            <a:r>
              <a:rPr lang="en-US" b="1" dirty="0"/>
              <a:t>Can we say anything about the subducted particle assemblage?</a:t>
            </a:r>
            <a:br>
              <a:rPr lang="en-US" dirty="0">
                <a:solidFill>
                  <a:schemeClr val="accent5">
                    <a:lumMod val="75000"/>
                  </a:schemeClr>
                </a:solidFill>
              </a:rPr>
            </a:br>
            <a:br>
              <a:rPr lang="en-US" dirty="0">
                <a:solidFill>
                  <a:schemeClr val="accent5">
                    <a:lumMod val="75000"/>
                  </a:schemeClr>
                </a:solidFill>
              </a:rPr>
            </a:br>
            <a:r>
              <a:rPr lang="en-US" dirty="0" err="1">
                <a:solidFill>
                  <a:schemeClr val="accent5">
                    <a:lumMod val="75000"/>
                  </a:schemeClr>
                </a:solidFill>
              </a:rPr>
              <a:t>Chl:bbp</a:t>
            </a:r>
            <a:r>
              <a:rPr lang="en-US" dirty="0">
                <a:solidFill>
                  <a:schemeClr val="accent5">
                    <a:lumMod val="75000"/>
                  </a:schemeClr>
                </a:solidFill>
              </a:rPr>
              <a:t> ratios: </a:t>
            </a:r>
            <a:r>
              <a:rPr lang="en-US" dirty="0"/>
              <a:t>Variations can indicate differences in surface particle assemblages, or in particle “freshness” at depth</a:t>
            </a:r>
          </a:p>
        </p:txBody>
      </p:sp>
    </p:spTree>
    <p:extLst>
      <p:ext uri="{BB962C8B-B14F-4D97-AF65-F5344CB8AC3E}">
        <p14:creationId xmlns:p14="http://schemas.microsoft.com/office/powerpoint/2010/main" val="1972390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037954-25E0-1C47-B667-26308B9AB611}"/>
              </a:ext>
            </a:extLst>
          </p:cNvPr>
          <p:cNvSpPr/>
          <p:nvPr/>
        </p:nvSpPr>
        <p:spPr>
          <a:xfrm>
            <a:off x="10249835" y="5443538"/>
            <a:ext cx="894415" cy="197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82F5CD2-863A-BEA2-0E18-3C828C6D1945}"/>
              </a:ext>
            </a:extLst>
          </p:cNvPr>
          <p:cNvSpPr>
            <a:spLocks noGrp="1"/>
          </p:cNvSpPr>
          <p:nvPr>
            <p:ph type="title"/>
          </p:nvPr>
        </p:nvSpPr>
        <p:spPr>
          <a:xfrm>
            <a:off x="85725" y="290847"/>
            <a:ext cx="12020550" cy="1325563"/>
          </a:xfrm>
        </p:spPr>
        <p:txBody>
          <a:bodyPr>
            <a:normAutofit/>
          </a:bodyPr>
          <a:lstStyle/>
          <a:p>
            <a:pPr algn="ctr"/>
            <a:r>
              <a:rPr lang="en-US" sz="3800" dirty="0" err="1"/>
              <a:t>chl:bbp</a:t>
            </a:r>
            <a:r>
              <a:rPr lang="en-US" sz="3800" dirty="0"/>
              <a:t> ratios are generally low in subduction patches</a:t>
            </a:r>
          </a:p>
        </p:txBody>
      </p:sp>
      <p:pic>
        <p:nvPicPr>
          <p:cNvPr id="19" name="Picture 18">
            <a:extLst>
              <a:ext uri="{FF2B5EF4-FFF2-40B4-BE49-F238E27FC236}">
                <a16:creationId xmlns:a16="http://schemas.microsoft.com/office/drawing/2014/main" id="{78F32DF1-6CBC-FEFC-D2B0-32666A5A8F05}"/>
              </a:ext>
            </a:extLst>
          </p:cNvPr>
          <p:cNvPicPr>
            <a:picLocks noChangeAspect="1"/>
          </p:cNvPicPr>
          <p:nvPr/>
        </p:nvPicPr>
        <p:blipFill>
          <a:blip r:embed="rId3"/>
          <a:stretch>
            <a:fillRect/>
          </a:stretch>
        </p:blipFill>
        <p:spPr>
          <a:xfrm>
            <a:off x="2870319" y="1760266"/>
            <a:ext cx="6678793" cy="4529108"/>
          </a:xfrm>
          <a:prstGeom prst="rect">
            <a:avLst/>
          </a:prstGeom>
        </p:spPr>
      </p:pic>
    </p:spTree>
    <p:extLst>
      <p:ext uri="{BB962C8B-B14F-4D97-AF65-F5344CB8AC3E}">
        <p14:creationId xmlns:p14="http://schemas.microsoft.com/office/powerpoint/2010/main" val="4006164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037954-25E0-1C47-B667-26308B9AB611}"/>
              </a:ext>
            </a:extLst>
          </p:cNvPr>
          <p:cNvSpPr/>
          <p:nvPr/>
        </p:nvSpPr>
        <p:spPr>
          <a:xfrm>
            <a:off x="10249835" y="5443538"/>
            <a:ext cx="894415" cy="197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82F5CD2-863A-BEA2-0E18-3C828C6D1945}"/>
              </a:ext>
            </a:extLst>
          </p:cNvPr>
          <p:cNvSpPr>
            <a:spLocks noGrp="1"/>
          </p:cNvSpPr>
          <p:nvPr>
            <p:ph type="title"/>
          </p:nvPr>
        </p:nvSpPr>
        <p:spPr>
          <a:xfrm>
            <a:off x="85725" y="290847"/>
            <a:ext cx="12020550" cy="1325563"/>
          </a:xfrm>
        </p:spPr>
        <p:txBody>
          <a:bodyPr>
            <a:normAutofit/>
          </a:bodyPr>
          <a:lstStyle/>
          <a:p>
            <a:pPr algn="ctr"/>
            <a:r>
              <a:rPr lang="en-US" sz="3800" dirty="0">
                <a:solidFill>
                  <a:schemeClr val="accent2"/>
                </a:solidFill>
              </a:rPr>
              <a:t>Subduction patches: </a:t>
            </a:r>
            <a:r>
              <a:rPr lang="en-US" sz="3800" dirty="0" err="1"/>
              <a:t>chl:bbp</a:t>
            </a:r>
            <a:r>
              <a:rPr lang="en-US" sz="3800" dirty="0"/>
              <a:t> ratios are highest in early spring</a:t>
            </a:r>
            <a:br>
              <a:rPr lang="en-US" sz="3800" dirty="0"/>
            </a:br>
            <a:r>
              <a:rPr lang="en-US" sz="3800" dirty="0">
                <a:solidFill>
                  <a:schemeClr val="accent1"/>
                </a:solidFill>
              </a:rPr>
              <a:t>Mixed layer: </a:t>
            </a:r>
            <a:r>
              <a:rPr lang="en-US" sz="3800" dirty="0" err="1"/>
              <a:t>chl:bbp</a:t>
            </a:r>
            <a:r>
              <a:rPr lang="en-US" sz="3800" dirty="0"/>
              <a:t> ratios are highest in late spring/summer </a:t>
            </a:r>
          </a:p>
        </p:txBody>
      </p:sp>
      <p:pic>
        <p:nvPicPr>
          <p:cNvPr id="2" name="Picture 1">
            <a:extLst>
              <a:ext uri="{FF2B5EF4-FFF2-40B4-BE49-F238E27FC236}">
                <a16:creationId xmlns:a16="http://schemas.microsoft.com/office/drawing/2014/main" id="{5DB3B645-BEDC-C82A-846E-C4B13FAABD02}"/>
              </a:ext>
            </a:extLst>
          </p:cNvPr>
          <p:cNvPicPr>
            <a:picLocks noChangeAspect="1"/>
          </p:cNvPicPr>
          <p:nvPr/>
        </p:nvPicPr>
        <p:blipFill rotWithShape="1">
          <a:blip r:embed="rId3"/>
          <a:srcRect l="10652" r="10556"/>
          <a:stretch/>
        </p:blipFill>
        <p:spPr>
          <a:xfrm>
            <a:off x="3214600" y="2205684"/>
            <a:ext cx="5769795" cy="4018621"/>
          </a:xfrm>
          <a:prstGeom prst="rect">
            <a:avLst/>
          </a:prstGeom>
        </p:spPr>
      </p:pic>
      <p:pic>
        <p:nvPicPr>
          <p:cNvPr id="3" name="Picture 2">
            <a:extLst>
              <a:ext uri="{FF2B5EF4-FFF2-40B4-BE49-F238E27FC236}">
                <a16:creationId xmlns:a16="http://schemas.microsoft.com/office/drawing/2014/main" id="{50CEC8FF-E7D5-556B-859E-C90552FA98CA}"/>
              </a:ext>
            </a:extLst>
          </p:cNvPr>
          <p:cNvPicPr>
            <a:picLocks noChangeAspect="1"/>
          </p:cNvPicPr>
          <p:nvPr/>
        </p:nvPicPr>
        <p:blipFill rotWithShape="1">
          <a:blip r:embed="rId3"/>
          <a:srcRect l="5" t="16977" r="90716" b="31173"/>
          <a:stretch/>
        </p:blipFill>
        <p:spPr>
          <a:xfrm rot="5400000">
            <a:off x="1833022" y="2891165"/>
            <a:ext cx="679471" cy="2083683"/>
          </a:xfrm>
          <a:prstGeom prst="rect">
            <a:avLst/>
          </a:prstGeom>
        </p:spPr>
      </p:pic>
      <p:pic>
        <p:nvPicPr>
          <p:cNvPr id="4" name="Picture 3">
            <a:extLst>
              <a:ext uri="{FF2B5EF4-FFF2-40B4-BE49-F238E27FC236}">
                <a16:creationId xmlns:a16="http://schemas.microsoft.com/office/drawing/2014/main" id="{7C7FF58F-DFF0-A517-EC1B-F340DDDDE6E2}"/>
              </a:ext>
            </a:extLst>
          </p:cNvPr>
          <p:cNvPicPr>
            <a:picLocks noChangeAspect="1"/>
          </p:cNvPicPr>
          <p:nvPr/>
        </p:nvPicPr>
        <p:blipFill rotWithShape="1">
          <a:blip r:embed="rId3"/>
          <a:srcRect l="88551" t="18946" r="2170" b="29204"/>
          <a:stretch/>
        </p:blipFill>
        <p:spPr>
          <a:xfrm rot="5400000">
            <a:off x="9563129" y="2891165"/>
            <a:ext cx="679471" cy="2083683"/>
          </a:xfrm>
          <a:prstGeom prst="rect">
            <a:avLst/>
          </a:prstGeom>
        </p:spPr>
      </p:pic>
    </p:spTree>
    <p:extLst>
      <p:ext uri="{BB962C8B-B14F-4D97-AF65-F5344CB8AC3E}">
        <p14:creationId xmlns:p14="http://schemas.microsoft.com/office/powerpoint/2010/main" val="195375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037954-25E0-1C47-B667-26308B9AB611}"/>
              </a:ext>
            </a:extLst>
          </p:cNvPr>
          <p:cNvSpPr/>
          <p:nvPr/>
        </p:nvSpPr>
        <p:spPr>
          <a:xfrm>
            <a:off x="10249835" y="5443538"/>
            <a:ext cx="894415" cy="197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82F5CD2-863A-BEA2-0E18-3C828C6D1945}"/>
              </a:ext>
            </a:extLst>
          </p:cNvPr>
          <p:cNvSpPr>
            <a:spLocks noGrp="1"/>
          </p:cNvSpPr>
          <p:nvPr>
            <p:ph type="title"/>
          </p:nvPr>
        </p:nvSpPr>
        <p:spPr>
          <a:xfrm>
            <a:off x="85725" y="290847"/>
            <a:ext cx="12020550" cy="1325563"/>
          </a:xfrm>
        </p:spPr>
        <p:txBody>
          <a:bodyPr>
            <a:normAutofit/>
          </a:bodyPr>
          <a:lstStyle/>
          <a:p>
            <a:r>
              <a:rPr lang="en-US" sz="3800" dirty="0"/>
              <a:t>Material subducted in early spring may be “fresher”, or less grazed, before grazers catch up to surface bloom initiation</a:t>
            </a:r>
          </a:p>
        </p:txBody>
      </p:sp>
      <p:pic>
        <p:nvPicPr>
          <p:cNvPr id="14" name="Picture 13">
            <a:extLst>
              <a:ext uri="{FF2B5EF4-FFF2-40B4-BE49-F238E27FC236}">
                <a16:creationId xmlns:a16="http://schemas.microsoft.com/office/drawing/2014/main" id="{1CA8E018-F0CD-69DB-8739-6590EC801C63}"/>
              </a:ext>
            </a:extLst>
          </p:cNvPr>
          <p:cNvPicPr>
            <a:picLocks noChangeAspect="1"/>
          </p:cNvPicPr>
          <p:nvPr/>
        </p:nvPicPr>
        <p:blipFill rotWithShape="1">
          <a:blip r:embed="rId3"/>
          <a:srcRect l="10652" r="10556"/>
          <a:stretch/>
        </p:blipFill>
        <p:spPr>
          <a:xfrm>
            <a:off x="3214600" y="2205684"/>
            <a:ext cx="5769795" cy="4018621"/>
          </a:xfrm>
          <a:prstGeom prst="rect">
            <a:avLst/>
          </a:prstGeom>
        </p:spPr>
      </p:pic>
      <p:pic>
        <p:nvPicPr>
          <p:cNvPr id="15" name="Picture 14">
            <a:extLst>
              <a:ext uri="{FF2B5EF4-FFF2-40B4-BE49-F238E27FC236}">
                <a16:creationId xmlns:a16="http://schemas.microsoft.com/office/drawing/2014/main" id="{421BAC6D-A52B-FBCF-DDDF-9A8F887C8DA1}"/>
              </a:ext>
            </a:extLst>
          </p:cNvPr>
          <p:cNvPicPr>
            <a:picLocks noChangeAspect="1"/>
          </p:cNvPicPr>
          <p:nvPr/>
        </p:nvPicPr>
        <p:blipFill rotWithShape="1">
          <a:blip r:embed="rId3"/>
          <a:srcRect l="5" t="16977" r="90716" b="31173"/>
          <a:stretch/>
        </p:blipFill>
        <p:spPr>
          <a:xfrm rot="5400000">
            <a:off x="1833022" y="2891165"/>
            <a:ext cx="679471" cy="2083683"/>
          </a:xfrm>
          <a:prstGeom prst="rect">
            <a:avLst/>
          </a:prstGeom>
        </p:spPr>
      </p:pic>
      <p:pic>
        <p:nvPicPr>
          <p:cNvPr id="16" name="Picture 15">
            <a:extLst>
              <a:ext uri="{FF2B5EF4-FFF2-40B4-BE49-F238E27FC236}">
                <a16:creationId xmlns:a16="http://schemas.microsoft.com/office/drawing/2014/main" id="{EF23A289-C93A-DEA0-4F1E-8BD9C15A3D52}"/>
              </a:ext>
            </a:extLst>
          </p:cNvPr>
          <p:cNvPicPr>
            <a:picLocks noChangeAspect="1"/>
          </p:cNvPicPr>
          <p:nvPr/>
        </p:nvPicPr>
        <p:blipFill rotWithShape="1">
          <a:blip r:embed="rId3"/>
          <a:srcRect l="88551" t="18946" r="2170" b="29204"/>
          <a:stretch/>
        </p:blipFill>
        <p:spPr>
          <a:xfrm rot="5400000">
            <a:off x="9563129" y="2891165"/>
            <a:ext cx="679471" cy="2083683"/>
          </a:xfrm>
          <a:prstGeom prst="rect">
            <a:avLst/>
          </a:prstGeom>
        </p:spPr>
      </p:pic>
    </p:spTree>
    <p:extLst>
      <p:ext uri="{BB962C8B-B14F-4D97-AF65-F5344CB8AC3E}">
        <p14:creationId xmlns:p14="http://schemas.microsoft.com/office/powerpoint/2010/main" val="1560935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037954-25E0-1C47-B667-26308B9AB611}"/>
              </a:ext>
            </a:extLst>
          </p:cNvPr>
          <p:cNvSpPr/>
          <p:nvPr/>
        </p:nvSpPr>
        <p:spPr>
          <a:xfrm>
            <a:off x="10249835" y="5443538"/>
            <a:ext cx="894415" cy="197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82F5CD2-863A-BEA2-0E18-3C828C6D1945}"/>
              </a:ext>
            </a:extLst>
          </p:cNvPr>
          <p:cNvSpPr>
            <a:spLocks noGrp="1"/>
          </p:cNvSpPr>
          <p:nvPr>
            <p:ph type="title"/>
          </p:nvPr>
        </p:nvSpPr>
        <p:spPr>
          <a:xfrm>
            <a:off x="85725" y="311107"/>
            <a:ext cx="12020550" cy="1325563"/>
          </a:xfrm>
        </p:spPr>
        <p:txBody>
          <a:bodyPr>
            <a:normAutofit/>
          </a:bodyPr>
          <a:lstStyle/>
          <a:p>
            <a:pPr algn="ctr"/>
            <a:r>
              <a:rPr lang="en-US" sz="3800" dirty="0"/>
              <a:t>This is consistent with larger AOU anomalies (weaker signature of respiration) in the spring</a:t>
            </a:r>
          </a:p>
        </p:txBody>
      </p:sp>
      <p:pic>
        <p:nvPicPr>
          <p:cNvPr id="16" name="Picture 15">
            <a:extLst>
              <a:ext uri="{FF2B5EF4-FFF2-40B4-BE49-F238E27FC236}">
                <a16:creationId xmlns:a16="http://schemas.microsoft.com/office/drawing/2014/main" id="{EF23A289-C93A-DEA0-4F1E-8BD9C15A3D52}"/>
              </a:ext>
            </a:extLst>
          </p:cNvPr>
          <p:cNvPicPr>
            <a:picLocks noChangeAspect="1"/>
          </p:cNvPicPr>
          <p:nvPr/>
        </p:nvPicPr>
        <p:blipFill rotWithShape="1">
          <a:blip r:embed="rId3"/>
          <a:srcRect l="88551" t="18946" r="2170" b="29204"/>
          <a:stretch/>
        </p:blipFill>
        <p:spPr>
          <a:xfrm rot="5400000">
            <a:off x="9762673" y="2878178"/>
            <a:ext cx="679471" cy="2083683"/>
          </a:xfrm>
          <a:prstGeom prst="rect">
            <a:avLst/>
          </a:prstGeom>
        </p:spPr>
      </p:pic>
      <p:pic>
        <p:nvPicPr>
          <p:cNvPr id="2" name="Picture 1">
            <a:extLst>
              <a:ext uri="{FF2B5EF4-FFF2-40B4-BE49-F238E27FC236}">
                <a16:creationId xmlns:a16="http://schemas.microsoft.com/office/drawing/2014/main" id="{27AB56A6-BBAC-1E49-3F63-3DB1C7D47F50}"/>
              </a:ext>
            </a:extLst>
          </p:cNvPr>
          <p:cNvPicPr>
            <a:picLocks noChangeAspect="1"/>
          </p:cNvPicPr>
          <p:nvPr/>
        </p:nvPicPr>
        <p:blipFill rotWithShape="1">
          <a:blip r:embed="rId4"/>
          <a:srcRect l="8891" r="10786"/>
          <a:stretch/>
        </p:blipFill>
        <p:spPr>
          <a:xfrm>
            <a:off x="3214426" y="2144685"/>
            <a:ext cx="6009003" cy="4088822"/>
          </a:xfrm>
          <a:prstGeom prst="rect">
            <a:avLst/>
          </a:prstGeom>
        </p:spPr>
      </p:pic>
      <p:pic>
        <p:nvPicPr>
          <p:cNvPr id="3" name="Picture 2">
            <a:extLst>
              <a:ext uri="{FF2B5EF4-FFF2-40B4-BE49-F238E27FC236}">
                <a16:creationId xmlns:a16="http://schemas.microsoft.com/office/drawing/2014/main" id="{9C824493-92CF-AF11-AEA7-AE8BCA43A3E6}"/>
              </a:ext>
            </a:extLst>
          </p:cNvPr>
          <p:cNvPicPr>
            <a:picLocks noChangeAspect="1"/>
          </p:cNvPicPr>
          <p:nvPr/>
        </p:nvPicPr>
        <p:blipFill rotWithShape="1">
          <a:blip r:embed="rId4"/>
          <a:srcRect l="-267" r="90998"/>
          <a:stretch/>
        </p:blipFill>
        <p:spPr>
          <a:xfrm rot="5400000">
            <a:off x="1841962" y="1800745"/>
            <a:ext cx="665018" cy="3921529"/>
          </a:xfrm>
          <a:prstGeom prst="rect">
            <a:avLst/>
          </a:prstGeom>
        </p:spPr>
      </p:pic>
    </p:spTree>
    <p:extLst>
      <p:ext uri="{BB962C8B-B14F-4D97-AF65-F5344CB8AC3E}">
        <p14:creationId xmlns:p14="http://schemas.microsoft.com/office/powerpoint/2010/main" val="237083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8C93F-4EB0-89B1-8D19-AC99C130549D}"/>
              </a:ext>
            </a:extLst>
          </p:cNvPr>
          <p:cNvPicPr>
            <a:picLocks noChangeAspect="1"/>
          </p:cNvPicPr>
          <p:nvPr/>
        </p:nvPicPr>
        <p:blipFill rotWithShape="1">
          <a:blip r:embed="rId3"/>
          <a:srcRect r="67526"/>
          <a:stretch/>
        </p:blipFill>
        <p:spPr>
          <a:xfrm>
            <a:off x="2293788" y="831435"/>
            <a:ext cx="3017857" cy="5511328"/>
          </a:xfrm>
          <a:prstGeom prst="rect">
            <a:avLst/>
          </a:prstGeom>
        </p:spPr>
      </p:pic>
      <p:sp>
        <p:nvSpPr>
          <p:cNvPr id="6" name="Title 1">
            <a:extLst>
              <a:ext uri="{FF2B5EF4-FFF2-40B4-BE49-F238E27FC236}">
                <a16:creationId xmlns:a16="http://schemas.microsoft.com/office/drawing/2014/main" id="{B4A9976B-6D8F-BCEE-96F8-915B2A42CCC6}"/>
              </a:ext>
            </a:extLst>
          </p:cNvPr>
          <p:cNvSpPr>
            <a:spLocks noGrp="1"/>
          </p:cNvSpPr>
          <p:nvPr>
            <p:ph type="title"/>
          </p:nvPr>
        </p:nvSpPr>
        <p:spPr>
          <a:xfrm>
            <a:off x="838200" y="0"/>
            <a:ext cx="10515600" cy="1325563"/>
          </a:xfrm>
        </p:spPr>
        <p:txBody>
          <a:bodyPr/>
          <a:lstStyle/>
          <a:p>
            <a:pPr algn="ctr"/>
            <a:r>
              <a:rPr lang="en-US" dirty="0"/>
              <a:t>Carbon Export: Biological Gravitational Pump</a:t>
            </a:r>
          </a:p>
        </p:txBody>
      </p:sp>
      <p:sp>
        <p:nvSpPr>
          <p:cNvPr id="11" name="TextBox 10">
            <a:extLst>
              <a:ext uri="{FF2B5EF4-FFF2-40B4-BE49-F238E27FC236}">
                <a16:creationId xmlns:a16="http://schemas.microsoft.com/office/drawing/2014/main" id="{EB615048-4F67-F75F-9AE3-F557DA03C129}"/>
              </a:ext>
            </a:extLst>
          </p:cNvPr>
          <p:cNvSpPr txBox="1"/>
          <p:nvPr/>
        </p:nvSpPr>
        <p:spPr>
          <a:xfrm>
            <a:off x="10171134" y="6342763"/>
            <a:ext cx="1776127" cy="369332"/>
          </a:xfrm>
          <a:prstGeom prst="rect">
            <a:avLst/>
          </a:prstGeom>
          <a:noFill/>
        </p:spPr>
        <p:txBody>
          <a:bodyPr wrap="none" rtlCol="0">
            <a:spAutoFit/>
          </a:bodyPr>
          <a:lstStyle/>
          <a:p>
            <a:r>
              <a:rPr lang="en-US" dirty="0"/>
              <a:t>Boyd et al (2019)</a:t>
            </a:r>
          </a:p>
        </p:txBody>
      </p:sp>
    </p:spTree>
    <p:extLst>
      <p:ext uri="{BB962C8B-B14F-4D97-AF65-F5344CB8AC3E}">
        <p14:creationId xmlns:p14="http://schemas.microsoft.com/office/powerpoint/2010/main" val="473740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037954-25E0-1C47-B667-26308B9AB611}"/>
              </a:ext>
            </a:extLst>
          </p:cNvPr>
          <p:cNvSpPr/>
          <p:nvPr/>
        </p:nvSpPr>
        <p:spPr>
          <a:xfrm>
            <a:off x="10249835" y="5443538"/>
            <a:ext cx="894415" cy="197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82F5CD2-863A-BEA2-0E18-3C828C6D1945}"/>
              </a:ext>
            </a:extLst>
          </p:cNvPr>
          <p:cNvSpPr>
            <a:spLocks noGrp="1"/>
          </p:cNvSpPr>
          <p:nvPr>
            <p:ph type="title"/>
          </p:nvPr>
        </p:nvSpPr>
        <p:spPr>
          <a:xfrm>
            <a:off x="85725" y="311107"/>
            <a:ext cx="12020550" cy="1325563"/>
          </a:xfrm>
        </p:spPr>
        <p:txBody>
          <a:bodyPr>
            <a:normAutofit/>
          </a:bodyPr>
          <a:lstStyle/>
          <a:p>
            <a:pPr algn="ctr"/>
            <a:r>
              <a:rPr lang="en-US" sz="3800" dirty="0"/>
              <a:t>Alternatively, these may indicate that we are detecting more recent subduction in the spring</a:t>
            </a:r>
          </a:p>
        </p:txBody>
      </p:sp>
      <p:pic>
        <p:nvPicPr>
          <p:cNvPr id="16" name="Picture 15">
            <a:extLst>
              <a:ext uri="{FF2B5EF4-FFF2-40B4-BE49-F238E27FC236}">
                <a16:creationId xmlns:a16="http://schemas.microsoft.com/office/drawing/2014/main" id="{EF23A289-C93A-DEA0-4F1E-8BD9C15A3D52}"/>
              </a:ext>
            </a:extLst>
          </p:cNvPr>
          <p:cNvPicPr>
            <a:picLocks noChangeAspect="1"/>
          </p:cNvPicPr>
          <p:nvPr/>
        </p:nvPicPr>
        <p:blipFill rotWithShape="1">
          <a:blip r:embed="rId3"/>
          <a:srcRect l="88551" t="18946" r="2170" b="29204"/>
          <a:stretch/>
        </p:blipFill>
        <p:spPr>
          <a:xfrm rot="5400000">
            <a:off x="9762673" y="2878178"/>
            <a:ext cx="679471" cy="2083683"/>
          </a:xfrm>
          <a:prstGeom prst="rect">
            <a:avLst/>
          </a:prstGeom>
        </p:spPr>
      </p:pic>
      <p:pic>
        <p:nvPicPr>
          <p:cNvPr id="2" name="Picture 1">
            <a:extLst>
              <a:ext uri="{FF2B5EF4-FFF2-40B4-BE49-F238E27FC236}">
                <a16:creationId xmlns:a16="http://schemas.microsoft.com/office/drawing/2014/main" id="{27AB56A6-BBAC-1E49-3F63-3DB1C7D47F50}"/>
              </a:ext>
            </a:extLst>
          </p:cNvPr>
          <p:cNvPicPr>
            <a:picLocks noChangeAspect="1"/>
          </p:cNvPicPr>
          <p:nvPr/>
        </p:nvPicPr>
        <p:blipFill rotWithShape="1">
          <a:blip r:embed="rId4"/>
          <a:srcRect l="8891" r="10786"/>
          <a:stretch/>
        </p:blipFill>
        <p:spPr>
          <a:xfrm>
            <a:off x="3214426" y="2144685"/>
            <a:ext cx="6009003" cy="4088822"/>
          </a:xfrm>
          <a:prstGeom prst="rect">
            <a:avLst/>
          </a:prstGeom>
        </p:spPr>
      </p:pic>
      <p:pic>
        <p:nvPicPr>
          <p:cNvPr id="3" name="Picture 2">
            <a:extLst>
              <a:ext uri="{FF2B5EF4-FFF2-40B4-BE49-F238E27FC236}">
                <a16:creationId xmlns:a16="http://schemas.microsoft.com/office/drawing/2014/main" id="{9C824493-92CF-AF11-AEA7-AE8BCA43A3E6}"/>
              </a:ext>
            </a:extLst>
          </p:cNvPr>
          <p:cNvPicPr>
            <a:picLocks noChangeAspect="1"/>
          </p:cNvPicPr>
          <p:nvPr/>
        </p:nvPicPr>
        <p:blipFill rotWithShape="1">
          <a:blip r:embed="rId4"/>
          <a:srcRect l="-267" r="90998"/>
          <a:stretch/>
        </p:blipFill>
        <p:spPr>
          <a:xfrm rot="5400000">
            <a:off x="1841962" y="1800745"/>
            <a:ext cx="665018" cy="3921529"/>
          </a:xfrm>
          <a:prstGeom prst="rect">
            <a:avLst/>
          </a:prstGeom>
        </p:spPr>
      </p:pic>
    </p:spTree>
    <p:extLst>
      <p:ext uri="{BB962C8B-B14F-4D97-AF65-F5344CB8AC3E}">
        <p14:creationId xmlns:p14="http://schemas.microsoft.com/office/powerpoint/2010/main" val="3634450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037954-25E0-1C47-B667-26308B9AB611}"/>
              </a:ext>
            </a:extLst>
          </p:cNvPr>
          <p:cNvSpPr/>
          <p:nvPr/>
        </p:nvSpPr>
        <p:spPr>
          <a:xfrm>
            <a:off x="10249835" y="5443538"/>
            <a:ext cx="894415" cy="197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82F5CD2-863A-BEA2-0E18-3C828C6D1945}"/>
              </a:ext>
            </a:extLst>
          </p:cNvPr>
          <p:cNvSpPr>
            <a:spLocks noGrp="1"/>
          </p:cNvSpPr>
          <p:nvPr>
            <p:ph type="title"/>
          </p:nvPr>
        </p:nvSpPr>
        <p:spPr>
          <a:xfrm>
            <a:off x="85725" y="311107"/>
            <a:ext cx="12020550" cy="1325563"/>
          </a:xfrm>
        </p:spPr>
        <p:txBody>
          <a:bodyPr>
            <a:normAutofit/>
          </a:bodyPr>
          <a:lstStyle/>
          <a:p>
            <a:pPr algn="ctr"/>
            <a:r>
              <a:rPr lang="en-US" sz="3800" dirty="0" err="1"/>
              <a:t>Chl:bbp</a:t>
            </a:r>
            <a:r>
              <a:rPr lang="en-US" sz="3800" dirty="0"/>
              <a:t> ratios are loosely associated with stronger AOU anomalies</a:t>
            </a:r>
          </a:p>
        </p:txBody>
      </p:sp>
      <p:pic>
        <p:nvPicPr>
          <p:cNvPr id="4" name="Picture 3">
            <a:extLst>
              <a:ext uri="{FF2B5EF4-FFF2-40B4-BE49-F238E27FC236}">
                <a16:creationId xmlns:a16="http://schemas.microsoft.com/office/drawing/2014/main" id="{4D40B67C-8494-AA32-48CC-68EBBA42E5AC}"/>
              </a:ext>
            </a:extLst>
          </p:cNvPr>
          <p:cNvPicPr>
            <a:picLocks noChangeAspect="1"/>
          </p:cNvPicPr>
          <p:nvPr/>
        </p:nvPicPr>
        <p:blipFill rotWithShape="1">
          <a:blip r:embed="rId3"/>
          <a:srcRect l="13438"/>
          <a:stretch/>
        </p:blipFill>
        <p:spPr>
          <a:xfrm>
            <a:off x="3973484" y="1276926"/>
            <a:ext cx="4688378" cy="5416203"/>
          </a:xfrm>
          <a:prstGeom prst="rect">
            <a:avLst/>
          </a:prstGeom>
        </p:spPr>
      </p:pic>
      <p:pic>
        <p:nvPicPr>
          <p:cNvPr id="5" name="Picture 4">
            <a:extLst>
              <a:ext uri="{FF2B5EF4-FFF2-40B4-BE49-F238E27FC236}">
                <a16:creationId xmlns:a16="http://schemas.microsoft.com/office/drawing/2014/main" id="{2EC3AAA2-2173-8238-6284-0FE9128F7B92}"/>
              </a:ext>
            </a:extLst>
          </p:cNvPr>
          <p:cNvPicPr>
            <a:picLocks noChangeAspect="1"/>
          </p:cNvPicPr>
          <p:nvPr/>
        </p:nvPicPr>
        <p:blipFill rotWithShape="1">
          <a:blip r:embed="rId3"/>
          <a:srcRect l="1" t="23388" r="87309" b="36707"/>
          <a:stretch/>
        </p:blipFill>
        <p:spPr>
          <a:xfrm rot="5400000">
            <a:off x="2549152" y="2459449"/>
            <a:ext cx="687353" cy="2161310"/>
          </a:xfrm>
          <a:prstGeom prst="rect">
            <a:avLst/>
          </a:prstGeom>
        </p:spPr>
      </p:pic>
    </p:spTree>
    <p:extLst>
      <p:ext uri="{BB962C8B-B14F-4D97-AF65-F5344CB8AC3E}">
        <p14:creationId xmlns:p14="http://schemas.microsoft.com/office/powerpoint/2010/main" val="3055443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1FAE25-4E45-29D5-4975-46689A0DB340}"/>
              </a:ext>
            </a:extLst>
          </p:cNvPr>
          <p:cNvSpPr txBox="1">
            <a:spLocks/>
          </p:cNvSpPr>
          <p:nvPr/>
        </p:nvSpPr>
        <p:spPr>
          <a:xfrm>
            <a:off x="398318" y="581890"/>
            <a:ext cx="11395363" cy="1479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chemeClr val="bg2">
                    <a:lumMod val="25000"/>
                  </a:schemeClr>
                </a:solidFill>
                <a:latin typeface="+mn-lt"/>
              </a:rPr>
              <a:t>On a basin-wide scale, the eddy subduction pump shows seasonal patterns:</a:t>
            </a:r>
          </a:p>
          <a:p>
            <a:endParaRPr lang="en-US" sz="3500" dirty="0">
              <a:solidFill>
                <a:schemeClr val="bg2">
                  <a:lumMod val="25000"/>
                </a:schemeClr>
              </a:solidFill>
              <a:latin typeface="+mn-lt"/>
            </a:endParaRPr>
          </a:p>
        </p:txBody>
      </p:sp>
      <p:graphicFrame>
        <p:nvGraphicFramePr>
          <p:cNvPr id="4" name="Table 4">
            <a:extLst>
              <a:ext uri="{FF2B5EF4-FFF2-40B4-BE49-F238E27FC236}">
                <a16:creationId xmlns:a16="http://schemas.microsoft.com/office/drawing/2014/main" id="{23E670D2-5654-F9E9-81EE-B103EAF1E4A8}"/>
              </a:ext>
            </a:extLst>
          </p:cNvPr>
          <p:cNvGraphicFramePr>
            <a:graphicFrameLocks noGrp="1"/>
          </p:cNvGraphicFramePr>
          <p:nvPr>
            <p:extLst>
              <p:ext uri="{D42A27DB-BD31-4B8C-83A1-F6EECF244321}">
                <p14:modId xmlns:p14="http://schemas.microsoft.com/office/powerpoint/2010/main" val="3982205791"/>
              </p:ext>
            </p:extLst>
          </p:nvPr>
        </p:nvGraphicFramePr>
        <p:xfrm>
          <a:off x="802637" y="2357275"/>
          <a:ext cx="5116024" cy="2439171"/>
        </p:xfrm>
        <a:graphic>
          <a:graphicData uri="http://schemas.openxmlformats.org/drawingml/2006/table">
            <a:tbl>
              <a:tblPr firstRow="1" bandRow="1">
                <a:tableStyleId>{93296810-A885-4BE3-A3E7-6D5BEEA58F35}</a:tableStyleId>
              </a:tblPr>
              <a:tblGrid>
                <a:gridCol w="5116024">
                  <a:extLst>
                    <a:ext uri="{9D8B030D-6E8A-4147-A177-3AD203B41FA5}">
                      <a16:colId xmlns:a16="http://schemas.microsoft.com/office/drawing/2014/main" val="3143930709"/>
                    </a:ext>
                  </a:extLst>
                </a:gridCol>
              </a:tblGrid>
              <a:tr h="813057">
                <a:tc>
                  <a:txBody>
                    <a:bodyPr/>
                    <a:lstStyle/>
                    <a:p>
                      <a:pPr algn="ctr"/>
                      <a:r>
                        <a:rPr lang="en-US" sz="3000" dirty="0"/>
                        <a:t>Spring</a:t>
                      </a:r>
                    </a:p>
                  </a:txBody>
                  <a:tcPr/>
                </a:tc>
                <a:extLst>
                  <a:ext uri="{0D108BD9-81ED-4DB2-BD59-A6C34878D82A}">
                    <a16:rowId xmlns:a16="http://schemas.microsoft.com/office/drawing/2014/main" val="2047574947"/>
                  </a:ext>
                </a:extLst>
              </a:tr>
              <a:tr h="813057">
                <a:tc>
                  <a:txBody>
                    <a:bodyPr/>
                    <a:lstStyle/>
                    <a:p>
                      <a:pPr algn="ctr"/>
                      <a:r>
                        <a:rPr lang="en-US" sz="3000" dirty="0"/>
                        <a:t>Strongest events detected</a:t>
                      </a:r>
                    </a:p>
                  </a:txBody>
                  <a:tcPr/>
                </a:tc>
                <a:extLst>
                  <a:ext uri="{0D108BD9-81ED-4DB2-BD59-A6C34878D82A}">
                    <a16:rowId xmlns:a16="http://schemas.microsoft.com/office/drawing/2014/main" val="3495154382"/>
                  </a:ext>
                </a:extLst>
              </a:tr>
              <a:tr h="813057">
                <a:tc>
                  <a:txBody>
                    <a:bodyPr/>
                    <a:lstStyle/>
                    <a:p>
                      <a:pPr algn="ctr"/>
                      <a:r>
                        <a:rPr lang="en-US" sz="3000" dirty="0"/>
                        <a:t>“Freshest” material subducted</a:t>
                      </a:r>
                    </a:p>
                  </a:txBody>
                  <a:tcPr/>
                </a:tc>
                <a:extLst>
                  <a:ext uri="{0D108BD9-81ED-4DB2-BD59-A6C34878D82A}">
                    <a16:rowId xmlns:a16="http://schemas.microsoft.com/office/drawing/2014/main" val="2408242694"/>
                  </a:ext>
                </a:extLst>
              </a:tr>
            </a:tbl>
          </a:graphicData>
        </a:graphic>
      </p:graphicFrame>
      <p:graphicFrame>
        <p:nvGraphicFramePr>
          <p:cNvPr id="5" name="Table 4">
            <a:extLst>
              <a:ext uri="{FF2B5EF4-FFF2-40B4-BE49-F238E27FC236}">
                <a16:creationId xmlns:a16="http://schemas.microsoft.com/office/drawing/2014/main" id="{3DBC53EF-6B2D-C083-AE4E-C5CCF54D3826}"/>
              </a:ext>
            </a:extLst>
          </p:cNvPr>
          <p:cNvGraphicFramePr>
            <a:graphicFrameLocks noGrp="1"/>
          </p:cNvGraphicFramePr>
          <p:nvPr>
            <p:extLst>
              <p:ext uri="{D42A27DB-BD31-4B8C-83A1-F6EECF244321}">
                <p14:modId xmlns:p14="http://schemas.microsoft.com/office/powerpoint/2010/main" val="3864547075"/>
              </p:ext>
            </p:extLst>
          </p:nvPr>
        </p:nvGraphicFramePr>
        <p:xfrm>
          <a:off x="6295504" y="2342421"/>
          <a:ext cx="5116024" cy="2454025"/>
        </p:xfrm>
        <a:graphic>
          <a:graphicData uri="http://schemas.openxmlformats.org/drawingml/2006/table">
            <a:tbl>
              <a:tblPr firstRow="1" bandRow="1">
                <a:tableStyleId>{21E4AEA4-8DFA-4A89-87EB-49C32662AFE0}</a:tableStyleId>
              </a:tblPr>
              <a:tblGrid>
                <a:gridCol w="5116024">
                  <a:extLst>
                    <a:ext uri="{9D8B030D-6E8A-4147-A177-3AD203B41FA5}">
                      <a16:colId xmlns:a16="http://schemas.microsoft.com/office/drawing/2014/main" val="3143930709"/>
                    </a:ext>
                  </a:extLst>
                </a:gridCol>
              </a:tblGrid>
              <a:tr h="827911">
                <a:tc>
                  <a:txBody>
                    <a:bodyPr/>
                    <a:lstStyle/>
                    <a:p>
                      <a:pPr algn="ctr"/>
                      <a:r>
                        <a:rPr lang="en-US" sz="3000" dirty="0"/>
                        <a:t>Summer</a:t>
                      </a:r>
                    </a:p>
                  </a:txBody>
                  <a:tcPr/>
                </a:tc>
                <a:extLst>
                  <a:ext uri="{0D108BD9-81ED-4DB2-BD59-A6C34878D82A}">
                    <a16:rowId xmlns:a16="http://schemas.microsoft.com/office/drawing/2014/main" val="2047574947"/>
                  </a:ext>
                </a:extLst>
              </a:tr>
              <a:tr h="813057">
                <a:tc>
                  <a:txBody>
                    <a:bodyPr/>
                    <a:lstStyle/>
                    <a:p>
                      <a:pPr algn="ctr"/>
                      <a:r>
                        <a:rPr lang="en-US" sz="3000" dirty="0"/>
                        <a:t>Most events detected</a:t>
                      </a:r>
                    </a:p>
                  </a:txBody>
                  <a:tcPr/>
                </a:tc>
                <a:extLst>
                  <a:ext uri="{0D108BD9-81ED-4DB2-BD59-A6C34878D82A}">
                    <a16:rowId xmlns:a16="http://schemas.microsoft.com/office/drawing/2014/main" val="3495154382"/>
                  </a:ext>
                </a:extLst>
              </a:tr>
              <a:tr h="813057">
                <a:tc>
                  <a:txBody>
                    <a:bodyPr/>
                    <a:lstStyle/>
                    <a:p>
                      <a:pPr algn="ctr"/>
                      <a:r>
                        <a:rPr lang="en-US" sz="3000" dirty="0"/>
                        <a:t>Most POC subducted</a:t>
                      </a:r>
                    </a:p>
                  </a:txBody>
                  <a:tcPr/>
                </a:tc>
                <a:extLst>
                  <a:ext uri="{0D108BD9-81ED-4DB2-BD59-A6C34878D82A}">
                    <a16:rowId xmlns:a16="http://schemas.microsoft.com/office/drawing/2014/main" val="2408242694"/>
                  </a:ext>
                </a:extLst>
              </a:tr>
            </a:tbl>
          </a:graphicData>
        </a:graphic>
      </p:graphicFrame>
    </p:spTree>
    <p:extLst>
      <p:ext uri="{BB962C8B-B14F-4D97-AF65-F5344CB8AC3E}">
        <p14:creationId xmlns:p14="http://schemas.microsoft.com/office/powerpoint/2010/main" val="748376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B96A9-2553-D2A9-26E7-5DDC1CB7206F}"/>
              </a:ext>
            </a:extLst>
          </p:cNvPr>
          <p:cNvPicPr>
            <a:picLocks noChangeAspect="1"/>
          </p:cNvPicPr>
          <p:nvPr/>
        </p:nvPicPr>
        <p:blipFill>
          <a:blip r:embed="rId2"/>
          <a:stretch>
            <a:fillRect/>
          </a:stretch>
        </p:blipFill>
        <p:spPr>
          <a:xfrm>
            <a:off x="0" y="0"/>
            <a:ext cx="12192000" cy="5829300"/>
          </a:xfrm>
          <a:prstGeom prst="rect">
            <a:avLst/>
          </a:prstGeom>
        </p:spPr>
      </p:pic>
      <p:sp>
        <p:nvSpPr>
          <p:cNvPr id="7" name="Rounded Rectangle 6">
            <a:extLst>
              <a:ext uri="{FF2B5EF4-FFF2-40B4-BE49-F238E27FC236}">
                <a16:creationId xmlns:a16="http://schemas.microsoft.com/office/drawing/2014/main" id="{8EEBF931-80CF-0440-9C48-C94774F37EF9}"/>
              </a:ext>
            </a:extLst>
          </p:cNvPr>
          <p:cNvSpPr/>
          <p:nvPr/>
        </p:nvSpPr>
        <p:spPr>
          <a:xfrm>
            <a:off x="455694" y="1028700"/>
            <a:ext cx="10868891" cy="3391931"/>
          </a:xfrm>
          <a:prstGeom prst="roundRect">
            <a:avLst/>
          </a:prstGeom>
          <a:solidFill>
            <a:schemeClr val="accent4">
              <a:lumMod val="40000"/>
              <a:lumOff val="60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The Eddy Subduction Pump may have different consequences in different seasons, affecting:</a:t>
            </a:r>
          </a:p>
          <a:p>
            <a:pPr algn="ctr"/>
            <a:endParaRPr lang="en-US" sz="3000" dirty="0">
              <a:solidFill>
                <a:schemeClr val="tx1"/>
              </a:solidFill>
            </a:endParaRPr>
          </a:p>
          <a:p>
            <a:pPr marL="457200" indent="-457200" algn="ctr">
              <a:buFont typeface="Arial" panose="020B0604020202020204" pitchFamily="34" charset="0"/>
              <a:buChar char="•"/>
            </a:pPr>
            <a:r>
              <a:rPr lang="en-US" sz="3000" dirty="0">
                <a:solidFill>
                  <a:schemeClr val="tx1"/>
                </a:solidFill>
              </a:rPr>
              <a:t>Delivery of carbon to mesopelagic ecosystems</a:t>
            </a:r>
          </a:p>
          <a:p>
            <a:pPr marL="457200" indent="-457200" algn="ctr">
              <a:buFont typeface="Arial" panose="020B0604020202020204" pitchFamily="34" charset="0"/>
              <a:buChar char="•"/>
            </a:pPr>
            <a:r>
              <a:rPr lang="en-US" sz="3000" dirty="0">
                <a:solidFill>
                  <a:schemeClr val="tx1"/>
                </a:solidFill>
              </a:rPr>
              <a:t>The fate of subducted carbon / longer-term sequestration</a:t>
            </a:r>
          </a:p>
          <a:p>
            <a:pPr algn="ctr"/>
            <a:endParaRPr lang="en-US" sz="3000" dirty="0">
              <a:solidFill>
                <a:schemeClr val="tx1"/>
              </a:solidFill>
            </a:endParaRPr>
          </a:p>
          <a:p>
            <a:pPr algn="ctr"/>
            <a:endParaRPr lang="en-US" sz="3000" dirty="0">
              <a:solidFill>
                <a:schemeClr val="tx1"/>
              </a:solidFill>
            </a:endParaRPr>
          </a:p>
        </p:txBody>
      </p:sp>
    </p:spTree>
    <p:extLst>
      <p:ext uri="{BB962C8B-B14F-4D97-AF65-F5344CB8AC3E}">
        <p14:creationId xmlns:p14="http://schemas.microsoft.com/office/powerpoint/2010/main" val="521019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0087B3C-9E97-A641-9BA3-CA38C5B7556F}"/>
              </a:ext>
            </a:extLst>
          </p:cNvPr>
          <p:cNvSpPr txBox="1"/>
          <p:nvPr/>
        </p:nvSpPr>
        <p:spPr>
          <a:xfrm>
            <a:off x="2521527" y="2535382"/>
            <a:ext cx="184731" cy="369332"/>
          </a:xfrm>
          <a:prstGeom prst="rect">
            <a:avLst/>
          </a:prstGeom>
          <a:noFill/>
        </p:spPr>
        <p:txBody>
          <a:bodyPr wrap="none" rtlCol="0">
            <a:spAutoFit/>
          </a:bodyPr>
          <a:lstStyle/>
          <a:p>
            <a:endParaRPr lang="en-US" dirty="0"/>
          </a:p>
        </p:txBody>
      </p:sp>
      <p:sp>
        <p:nvSpPr>
          <p:cNvPr id="29" name="Rounded Rectangle 28">
            <a:extLst>
              <a:ext uri="{FF2B5EF4-FFF2-40B4-BE49-F238E27FC236}">
                <a16:creationId xmlns:a16="http://schemas.microsoft.com/office/drawing/2014/main" id="{63BAD4DD-27AE-CC46-BFF6-7412CFEB6140}"/>
              </a:ext>
            </a:extLst>
          </p:cNvPr>
          <p:cNvSpPr/>
          <p:nvPr/>
        </p:nvSpPr>
        <p:spPr>
          <a:xfrm>
            <a:off x="3744631" y="237011"/>
            <a:ext cx="4702737" cy="1425583"/>
          </a:xfrm>
          <a:prstGeom prst="roundRect">
            <a:avLst/>
          </a:prstGeom>
          <a:solidFill>
            <a:schemeClr val="accent4">
              <a:lumMod val="40000"/>
              <a:lumOff val="60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Acknowledgements</a:t>
            </a:r>
            <a:endParaRPr lang="en-US" sz="3000" dirty="0">
              <a:solidFill>
                <a:schemeClr val="tx1"/>
              </a:solidFill>
            </a:endParaRPr>
          </a:p>
        </p:txBody>
      </p:sp>
      <p:pic>
        <p:nvPicPr>
          <p:cNvPr id="2" name="Picture 1">
            <a:extLst>
              <a:ext uri="{FF2B5EF4-FFF2-40B4-BE49-F238E27FC236}">
                <a16:creationId xmlns:a16="http://schemas.microsoft.com/office/drawing/2014/main" id="{DA825211-F49B-4FB1-C78F-ED7408FFB291}"/>
              </a:ext>
            </a:extLst>
          </p:cNvPr>
          <p:cNvPicPr>
            <a:picLocks noChangeAspect="1"/>
          </p:cNvPicPr>
          <p:nvPr/>
        </p:nvPicPr>
        <p:blipFill>
          <a:blip r:embed="rId3"/>
          <a:stretch>
            <a:fillRect/>
          </a:stretch>
        </p:blipFill>
        <p:spPr>
          <a:xfrm>
            <a:off x="7582376" y="1837449"/>
            <a:ext cx="4702737" cy="2351369"/>
          </a:xfrm>
          <a:prstGeom prst="rect">
            <a:avLst/>
          </a:prstGeom>
        </p:spPr>
      </p:pic>
      <p:sp>
        <p:nvSpPr>
          <p:cNvPr id="3" name="TextBox 2">
            <a:extLst>
              <a:ext uri="{FF2B5EF4-FFF2-40B4-BE49-F238E27FC236}">
                <a16:creationId xmlns:a16="http://schemas.microsoft.com/office/drawing/2014/main" id="{44985FBF-3144-783E-0654-8A649DA1608C}"/>
              </a:ext>
            </a:extLst>
          </p:cNvPr>
          <p:cNvSpPr txBox="1"/>
          <p:nvPr/>
        </p:nvSpPr>
        <p:spPr>
          <a:xfrm>
            <a:off x="8987012" y="4050318"/>
            <a:ext cx="1893467" cy="646331"/>
          </a:xfrm>
          <a:prstGeom prst="rect">
            <a:avLst/>
          </a:prstGeom>
          <a:noFill/>
        </p:spPr>
        <p:txBody>
          <a:bodyPr wrap="none" rtlCol="0">
            <a:spAutoFit/>
          </a:bodyPr>
          <a:lstStyle/>
          <a:p>
            <a:pPr algn="ctr"/>
            <a:r>
              <a:rPr lang="en-US" b="1" dirty="0"/>
              <a:t>FINESST Grant </a:t>
            </a:r>
          </a:p>
          <a:p>
            <a:pPr algn="ctr"/>
            <a:r>
              <a:rPr lang="en-US" b="1" dirty="0"/>
              <a:t>#</a:t>
            </a:r>
            <a:r>
              <a:rPr lang="en-US" b="1" dirty="0">
                <a:solidFill>
                  <a:srgbClr val="000000"/>
                </a:solidFill>
                <a:effectLst/>
              </a:rPr>
              <a:t>80NSSC22K1451</a:t>
            </a:r>
          </a:p>
        </p:txBody>
      </p:sp>
      <p:pic>
        <p:nvPicPr>
          <p:cNvPr id="4" name="Picture 3">
            <a:extLst>
              <a:ext uri="{FF2B5EF4-FFF2-40B4-BE49-F238E27FC236}">
                <a16:creationId xmlns:a16="http://schemas.microsoft.com/office/drawing/2014/main" id="{DB4D82E5-D9E6-EC59-5B26-F933D0F4949E}"/>
              </a:ext>
            </a:extLst>
          </p:cNvPr>
          <p:cNvPicPr>
            <a:picLocks noChangeAspect="1"/>
          </p:cNvPicPr>
          <p:nvPr/>
        </p:nvPicPr>
        <p:blipFill>
          <a:blip r:embed="rId4"/>
          <a:stretch>
            <a:fillRect/>
          </a:stretch>
        </p:blipFill>
        <p:spPr>
          <a:xfrm>
            <a:off x="371269" y="2101668"/>
            <a:ext cx="7286308" cy="1425582"/>
          </a:xfrm>
          <a:prstGeom prst="rect">
            <a:avLst/>
          </a:prstGeom>
        </p:spPr>
      </p:pic>
      <p:sp>
        <p:nvSpPr>
          <p:cNvPr id="6" name="TextBox 5">
            <a:extLst>
              <a:ext uri="{FF2B5EF4-FFF2-40B4-BE49-F238E27FC236}">
                <a16:creationId xmlns:a16="http://schemas.microsoft.com/office/drawing/2014/main" id="{2156BB4A-C1A8-7B10-42CC-7102C571176B}"/>
              </a:ext>
            </a:extLst>
          </p:cNvPr>
          <p:cNvSpPr txBox="1"/>
          <p:nvPr/>
        </p:nvSpPr>
        <p:spPr>
          <a:xfrm>
            <a:off x="1776103" y="3527250"/>
            <a:ext cx="5701935" cy="1600438"/>
          </a:xfrm>
          <a:prstGeom prst="rect">
            <a:avLst/>
          </a:prstGeom>
          <a:noFill/>
        </p:spPr>
        <p:txBody>
          <a:bodyPr wrap="square" rtlCol="0">
            <a:spAutoFit/>
          </a:bodyPr>
          <a:lstStyle/>
          <a:p>
            <a:r>
              <a:rPr lang="en-US" sz="1400" b="0" i="1" dirty="0">
                <a:solidFill>
                  <a:srgbClr val="2D2D2D"/>
                </a:solidFill>
                <a:effectLst/>
                <a:latin typeface="Open Sans" panose="020B0606030504020204" pitchFamily="34" charset="0"/>
              </a:rPr>
              <a:t>Data were collected and made freely available by the Southern Ocean Carbon and Climate Observations and Modeling (SOCCOM) Project funded by the National Science Foundation, Division of Polar Programs (NSF PLR -1425989 and OPP-1936222), supplemented by NASA, and by the International Argo Program and the NOAA programs that contribute to it. The Argo Program is part of the Global Ocean Observing System.</a:t>
            </a:r>
            <a:endParaRPr lang="en-US" sz="1400" dirty="0"/>
          </a:p>
        </p:txBody>
      </p:sp>
    </p:spTree>
    <p:extLst>
      <p:ext uri="{BB962C8B-B14F-4D97-AF65-F5344CB8AC3E}">
        <p14:creationId xmlns:p14="http://schemas.microsoft.com/office/powerpoint/2010/main" val="323051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0087B3C-9E97-A641-9BA3-CA38C5B7556F}"/>
              </a:ext>
            </a:extLst>
          </p:cNvPr>
          <p:cNvSpPr txBox="1"/>
          <p:nvPr/>
        </p:nvSpPr>
        <p:spPr>
          <a:xfrm>
            <a:off x="2521527" y="2535382"/>
            <a:ext cx="184731" cy="369332"/>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59472812-2CE4-8880-2485-4B7569C1FB61}"/>
              </a:ext>
            </a:extLst>
          </p:cNvPr>
          <p:cNvPicPr>
            <a:picLocks noChangeAspect="1"/>
          </p:cNvPicPr>
          <p:nvPr/>
        </p:nvPicPr>
        <p:blipFill>
          <a:blip r:embed="rId3"/>
          <a:stretch>
            <a:fillRect/>
          </a:stretch>
        </p:blipFill>
        <p:spPr>
          <a:xfrm>
            <a:off x="129091" y="130821"/>
            <a:ext cx="5814384" cy="2844575"/>
          </a:xfrm>
          <a:prstGeom prst="rect">
            <a:avLst/>
          </a:prstGeom>
        </p:spPr>
      </p:pic>
      <p:pic>
        <p:nvPicPr>
          <p:cNvPr id="3" name="Picture 2">
            <a:extLst>
              <a:ext uri="{FF2B5EF4-FFF2-40B4-BE49-F238E27FC236}">
                <a16:creationId xmlns:a16="http://schemas.microsoft.com/office/drawing/2014/main" id="{936DE777-E1F9-BAD0-974F-FEA23C573D8B}"/>
              </a:ext>
            </a:extLst>
          </p:cNvPr>
          <p:cNvPicPr>
            <a:picLocks noChangeAspect="1"/>
          </p:cNvPicPr>
          <p:nvPr/>
        </p:nvPicPr>
        <p:blipFill>
          <a:blip r:embed="rId4"/>
          <a:stretch>
            <a:fillRect/>
          </a:stretch>
        </p:blipFill>
        <p:spPr>
          <a:xfrm>
            <a:off x="7715020" y="57620"/>
            <a:ext cx="4476980" cy="3622715"/>
          </a:xfrm>
          <a:prstGeom prst="rect">
            <a:avLst/>
          </a:prstGeom>
        </p:spPr>
      </p:pic>
      <p:pic>
        <p:nvPicPr>
          <p:cNvPr id="5" name="Picture 4">
            <a:extLst>
              <a:ext uri="{FF2B5EF4-FFF2-40B4-BE49-F238E27FC236}">
                <a16:creationId xmlns:a16="http://schemas.microsoft.com/office/drawing/2014/main" id="{763E0A69-226D-03B3-5FC3-732096C1F771}"/>
              </a:ext>
            </a:extLst>
          </p:cNvPr>
          <p:cNvPicPr>
            <a:picLocks noChangeAspect="1"/>
          </p:cNvPicPr>
          <p:nvPr/>
        </p:nvPicPr>
        <p:blipFill rotWithShape="1">
          <a:blip r:embed="rId5"/>
          <a:srcRect l="-4291" r="-2175"/>
          <a:stretch/>
        </p:blipFill>
        <p:spPr>
          <a:xfrm>
            <a:off x="206561" y="3007485"/>
            <a:ext cx="4586196" cy="2490490"/>
          </a:xfrm>
          <a:prstGeom prst="rect">
            <a:avLst/>
          </a:prstGeom>
        </p:spPr>
      </p:pic>
      <p:pic>
        <p:nvPicPr>
          <p:cNvPr id="7" name="Picture 6">
            <a:extLst>
              <a:ext uri="{FF2B5EF4-FFF2-40B4-BE49-F238E27FC236}">
                <a16:creationId xmlns:a16="http://schemas.microsoft.com/office/drawing/2014/main" id="{FE4EF460-74BE-A108-4492-34C2BD79F9C6}"/>
              </a:ext>
            </a:extLst>
          </p:cNvPr>
          <p:cNvPicPr>
            <a:picLocks noChangeAspect="1"/>
          </p:cNvPicPr>
          <p:nvPr/>
        </p:nvPicPr>
        <p:blipFill rotWithShape="1">
          <a:blip r:embed="rId6"/>
          <a:srcRect l="-178" r="1139"/>
          <a:stretch/>
        </p:blipFill>
        <p:spPr>
          <a:xfrm>
            <a:off x="7034921" y="4084331"/>
            <a:ext cx="4901642" cy="2716049"/>
          </a:xfrm>
          <a:prstGeom prst="rect">
            <a:avLst/>
          </a:prstGeom>
        </p:spPr>
      </p:pic>
      <p:sp>
        <p:nvSpPr>
          <p:cNvPr id="8" name="TextBox 7">
            <a:extLst>
              <a:ext uri="{FF2B5EF4-FFF2-40B4-BE49-F238E27FC236}">
                <a16:creationId xmlns:a16="http://schemas.microsoft.com/office/drawing/2014/main" id="{8698342B-30B3-F4E6-FB64-4CAC19F783E6}"/>
              </a:ext>
            </a:extLst>
          </p:cNvPr>
          <p:cNvSpPr txBox="1"/>
          <p:nvPr/>
        </p:nvSpPr>
        <p:spPr>
          <a:xfrm>
            <a:off x="3724830" y="5977973"/>
            <a:ext cx="3846822" cy="461665"/>
          </a:xfrm>
          <a:prstGeom prst="rect">
            <a:avLst/>
          </a:prstGeom>
          <a:noFill/>
        </p:spPr>
        <p:txBody>
          <a:bodyPr wrap="none" rtlCol="0">
            <a:spAutoFit/>
          </a:bodyPr>
          <a:lstStyle/>
          <a:p>
            <a:r>
              <a:rPr lang="en-US" sz="2400" b="1" dirty="0"/>
              <a:t>mlc383@marine.rutgers.edu</a:t>
            </a:r>
          </a:p>
        </p:txBody>
      </p:sp>
      <p:sp>
        <p:nvSpPr>
          <p:cNvPr id="29" name="Rounded Rectangle 28">
            <a:extLst>
              <a:ext uri="{FF2B5EF4-FFF2-40B4-BE49-F238E27FC236}">
                <a16:creationId xmlns:a16="http://schemas.microsoft.com/office/drawing/2014/main" id="{63BAD4DD-27AE-CC46-BFF6-7412CFEB6140}"/>
              </a:ext>
            </a:extLst>
          </p:cNvPr>
          <p:cNvSpPr/>
          <p:nvPr/>
        </p:nvSpPr>
        <p:spPr>
          <a:xfrm>
            <a:off x="5139076" y="2457022"/>
            <a:ext cx="2523844" cy="1425583"/>
          </a:xfrm>
          <a:prstGeom prst="roundRect">
            <a:avLst/>
          </a:prstGeom>
          <a:solidFill>
            <a:schemeClr val="accent4">
              <a:lumMod val="40000"/>
              <a:lumOff val="60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Questions?</a:t>
            </a:r>
            <a:endParaRPr lang="en-US" sz="3000" dirty="0">
              <a:solidFill>
                <a:schemeClr val="tx1"/>
              </a:solidFill>
            </a:endParaRPr>
          </a:p>
        </p:txBody>
      </p:sp>
    </p:spTree>
    <p:extLst>
      <p:ext uri="{BB962C8B-B14F-4D97-AF65-F5344CB8AC3E}">
        <p14:creationId xmlns:p14="http://schemas.microsoft.com/office/powerpoint/2010/main" val="382569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8C93F-4EB0-89B1-8D19-AC99C130549D}"/>
              </a:ext>
            </a:extLst>
          </p:cNvPr>
          <p:cNvPicPr>
            <a:picLocks noChangeAspect="1"/>
          </p:cNvPicPr>
          <p:nvPr/>
        </p:nvPicPr>
        <p:blipFill rotWithShape="1">
          <a:blip r:embed="rId3"/>
          <a:srcRect r="23887"/>
          <a:stretch/>
        </p:blipFill>
        <p:spPr>
          <a:xfrm>
            <a:off x="2293790" y="831435"/>
            <a:ext cx="7073234" cy="5511328"/>
          </a:xfrm>
          <a:prstGeom prst="rect">
            <a:avLst/>
          </a:prstGeom>
        </p:spPr>
      </p:pic>
      <p:sp>
        <p:nvSpPr>
          <p:cNvPr id="4" name="TextBox 3">
            <a:extLst>
              <a:ext uri="{FF2B5EF4-FFF2-40B4-BE49-F238E27FC236}">
                <a16:creationId xmlns:a16="http://schemas.microsoft.com/office/drawing/2014/main" id="{0DF95A8C-F354-A590-9323-AD70F5A6456A}"/>
              </a:ext>
            </a:extLst>
          </p:cNvPr>
          <p:cNvSpPr txBox="1"/>
          <p:nvPr/>
        </p:nvSpPr>
        <p:spPr>
          <a:xfrm>
            <a:off x="10171134" y="6342763"/>
            <a:ext cx="1776127" cy="369332"/>
          </a:xfrm>
          <a:prstGeom prst="rect">
            <a:avLst/>
          </a:prstGeom>
          <a:noFill/>
        </p:spPr>
        <p:txBody>
          <a:bodyPr wrap="none" rtlCol="0">
            <a:spAutoFit/>
          </a:bodyPr>
          <a:lstStyle/>
          <a:p>
            <a:r>
              <a:rPr lang="en-US" dirty="0"/>
              <a:t>Boyd et al (2019)</a:t>
            </a:r>
          </a:p>
        </p:txBody>
      </p:sp>
      <p:sp>
        <p:nvSpPr>
          <p:cNvPr id="8" name="Title 1">
            <a:extLst>
              <a:ext uri="{FF2B5EF4-FFF2-40B4-BE49-F238E27FC236}">
                <a16:creationId xmlns:a16="http://schemas.microsoft.com/office/drawing/2014/main" id="{2C2E3159-E4BE-3D42-7CE7-FE4841751582}"/>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Carbon Export: </a:t>
            </a:r>
            <a:r>
              <a:rPr lang="en-US" b="1" dirty="0"/>
              <a:t>Particle Injection Pumps</a:t>
            </a:r>
            <a:endParaRPr lang="en-US" dirty="0"/>
          </a:p>
        </p:txBody>
      </p:sp>
      <p:sp>
        <p:nvSpPr>
          <p:cNvPr id="9" name="Rectangle 8">
            <a:extLst>
              <a:ext uri="{FF2B5EF4-FFF2-40B4-BE49-F238E27FC236}">
                <a16:creationId xmlns:a16="http://schemas.microsoft.com/office/drawing/2014/main" id="{03E39873-46F8-29BB-48D2-3CCB0FECE21E}"/>
              </a:ext>
            </a:extLst>
          </p:cNvPr>
          <p:cNvSpPr/>
          <p:nvPr/>
        </p:nvSpPr>
        <p:spPr>
          <a:xfrm>
            <a:off x="5319132" y="970156"/>
            <a:ext cx="4159405" cy="53726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31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398318" y="1543898"/>
            <a:ext cx="11395363" cy="2840181"/>
          </a:xfrm>
        </p:spPr>
        <p:txBody>
          <a:bodyPr>
            <a:normAutofit/>
          </a:bodyPr>
          <a:lstStyle/>
          <a:p>
            <a:pPr algn="ctr"/>
            <a:r>
              <a:rPr lang="en-US" b="1" dirty="0"/>
              <a:t>Motivation: </a:t>
            </a:r>
            <a:r>
              <a:rPr lang="en-US" dirty="0"/>
              <a:t>Constraining the Eddy Subduction Pump’s role in export requires characterizing its </a:t>
            </a:r>
            <a:r>
              <a:rPr lang="en-US" b="1" dirty="0">
                <a:solidFill>
                  <a:schemeClr val="accent5">
                    <a:lumMod val="75000"/>
                  </a:schemeClr>
                </a:solidFill>
              </a:rPr>
              <a:t>seasonality </a:t>
            </a:r>
            <a:r>
              <a:rPr lang="en-US" dirty="0"/>
              <a:t>and the </a:t>
            </a:r>
            <a:r>
              <a:rPr lang="en-US" b="1" dirty="0">
                <a:solidFill>
                  <a:schemeClr val="accent5">
                    <a:lumMod val="75000"/>
                  </a:schemeClr>
                </a:solidFill>
              </a:rPr>
              <a:t>injected particle assemblage</a:t>
            </a:r>
            <a:endParaRPr lang="en-US" dirty="0">
              <a:solidFill>
                <a:schemeClr val="accent5">
                  <a:lumMod val="75000"/>
                </a:schemeClr>
              </a:solidFill>
            </a:endParaRPr>
          </a:p>
        </p:txBody>
      </p:sp>
    </p:spTree>
    <p:extLst>
      <p:ext uri="{BB962C8B-B14F-4D97-AF65-F5344CB8AC3E}">
        <p14:creationId xmlns:p14="http://schemas.microsoft.com/office/powerpoint/2010/main" val="92848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838200" y="330571"/>
            <a:ext cx="10515600" cy="1325563"/>
          </a:xfrm>
        </p:spPr>
        <p:txBody>
          <a:bodyPr/>
          <a:lstStyle/>
          <a:p>
            <a:r>
              <a:rPr lang="en-US" dirty="0"/>
              <a:t>The Eddy Subduction Pump (ESP)</a:t>
            </a:r>
          </a:p>
        </p:txBody>
      </p:sp>
      <p:pic>
        <p:nvPicPr>
          <p:cNvPr id="5" name="Picture 4">
            <a:extLst>
              <a:ext uri="{FF2B5EF4-FFF2-40B4-BE49-F238E27FC236}">
                <a16:creationId xmlns:a16="http://schemas.microsoft.com/office/drawing/2014/main" id="{91A8EFED-044C-E10D-EEED-354F57676971}"/>
              </a:ext>
            </a:extLst>
          </p:cNvPr>
          <p:cNvPicPr>
            <a:picLocks noChangeAspect="1"/>
          </p:cNvPicPr>
          <p:nvPr/>
        </p:nvPicPr>
        <p:blipFill>
          <a:blip r:embed="rId3"/>
          <a:stretch>
            <a:fillRect/>
          </a:stretch>
        </p:blipFill>
        <p:spPr>
          <a:xfrm>
            <a:off x="168929" y="1368188"/>
            <a:ext cx="8424703" cy="4121624"/>
          </a:xfrm>
          <a:prstGeom prst="rect">
            <a:avLst/>
          </a:prstGeom>
        </p:spPr>
      </p:pic>
      <p:sp>
        <p:nvSpPr>
          <p:cNvPr id="8" name="TextBox 7">
            <a:extLst>
              <a:ext uri="{FF2B5EF4-FFF2-40B4-BE49-F238E27FC236}">
                <a16:creationId xmlns:a16="http://schemas.microsoft.com/office/drawing/2014/main" id="{25458A73-AEED-610E-1106-F9F13AD69A86}"/>
              </a:ext>
            </a:extLst>
          </p:cNvPr>
          <p:cNvSpPr txBox="1"/>
          <p:nvPr/>
        </p:nvSpPr>
        <p:spPr>
          <a:xfrm>
            <a:off x="9008237" y="6342763"/>
            <a:ext cx="2981842" cy="369332"/>
          </a:xfrm>
          <a:prstGeom prst="rect">
            <a:avLst/>
          </a:prstGeom>
          <a:noFill/>
        </p:spPr>
        <p:txBody>
          <a:bodyPr wrap="none" rtlCol="0">
            <a:spAutoFit/>
          </a:bodyPr>
          <a:lstStyle/>
          <a:p>
            <a:r>
              <a:rPr lang="en-US" dirty="0"/>
              <a:t>Schematic by Melissa </a:t>
            </a:r>
            <a:r>
              <a:rPr lang="en-US" dirty="0" err="1"/>
              <a:t>Omand</a:t>
            </a:r>
            <a:r>
              <a:rPr lang="en-US" dirty="0"/>
              <a:t> </a:t>
            </a:r>
          </a:p>
        </p:txBody>
      </p:sp>
      <p:sp>
        <p:nvSpPr>
          <p:cNvPr id="16" name="TextBox 15">
            <a:extLst>
              <a:ext uri="{FF2B5EF4-FFF2-40B4-BE49-F238E27FC236}">
                <a16:creationId xmlns:a16="http://schemas.microsoft.com/office/drawing/2014/main" id="{54F64B78-D927-C43E-9150-9D831605383A}"/>
              </a:ext>
            </a:extLst>
          </p:cNvPr>
          <p:cNvSpPr txBox="1"/>
          <p:nvPr/>
        </p:nvSpPr>
        <p:spPr>
          <a:xfrm>
            <a:off x="8676593" y="2429788"/>
            <a:ext cx="331348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Driven by </a:t>
            </a:r>
            <a:r>
              <a:rPr lang="en-US" sz="2400" dirty="0" err="1"/>
              <a:t>submesoscale</a:t>
            </a:r>
            <a:r>
              <a:rPr lang="en-US" sz="2400" dirty="0"/>
              <a:t> circulation associated with eddies and jets</a:t>
            </a:r>
          </a:p>
        </p:txBody>
      </p:sp>
    </p:spTree>
    <p:extLst>
      <p:ext uri="{BB962C8B-B14F-4D97-AF65-F5344CB8AC3E}">
        <p14:creationId xmlns:p14="http://schemas.microsoft.com/office/powerpoint/2010/main" val="217851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838200" y="330571"/>
            <a:ext cx="10515600" cy="1325563"/>
          </a:xfrm>
        </p:spPr>
        <p:txBody>
          <a:bodyPr/>
          <a:lstStyle/>
          <a:p>
            <a:r>
              <a:rPr lang="en-US" dirty="0"/>
              <a:t>The Eddy Subduction Pump (ESP)</a:t>
            </a:r>
          </a:p>
        </p:txBody>
      </p:sp>
      <p:pic>
        <p:nvPicPr>
          <p:cNvPr id="5" name="Picture 4">
            <a:extLst>
              <a:ext uri="{FF2B5EF4-FFF2-40B4-BE49-F238E27FC236}">
                <a16:creationId xmlns:a16="http://schemas.microsoft.com/office/drawing/2014/main" id="{91A8EFED-044C-E10D-EEED-354F57676971}"/>
              </a:ext>
            </a:extLst>
          </p:cNvPr>
          <p:cNvPicPr>
            <a:picLocks noChangeAspect="1"/>
          </p:cNvPicPr>
          <p:nvPr/>
        </p:nvPicPr>
        <p:blipFill>
          <a:blip r:embed="rId3"/>
          <a:stretch>
            <a:fillRect/>
          </a:stretch>
        </p:blipFill>
        <p:spPr>
          <a:xfrm>
            <a:off x="168929" y="1368188"/>
            <a:ext cx="8424703" cy="4121624"/>
          </a:xfrm>
          <a:prstGeom prst="rect">
            <a:avLst/>
          </a:prstGeom>
        </p:spPr>
      </p:pic>
      <p:sp>
        <p:nvSpPr>
          <p:cNvPr id="8" name="TextBox 7">
            <a:extLst>
              <a:ext uri="{FF2B5EF4-FFF2-40B4-BE49-F238E27FC236}">
                <a16:creationId xmlns:a16="http://schemas.microsoft.com/office/drawing/2014/main" id="{25458A73-AEED-610E-1106-F9F13AD69A86}"/>
              </a:ext>
            </a:extLst>
          </p:cNvPr>
          <p:cNvSpPr txBox="1"/>
          <p:nvPr/>
        </p:nvSpPr>
        <p:spPr>
          <a:xfrm>
            <a:off x="9008237" y="6342763"/>
            <a:ext cx="2981842" cy="369332"/>
          </a:xfrm>
          <a:prstGeom prst="rect">
            <a:avLst/>
          </a:prstGeom>
          <a:noFill/>
        </p:spPr>
        <p:txBody>
          <a:bodyPr wrap="none" rtlCol="0">
            <a:spAutoFit/>
          </a:bodyPr>
          <a:lstStyle/>
          <a:p>
            <a:r>
              <a:rPr lang="en-US" dirty="0"/>
              <a:t>Schematic by Melissa </a:t>
            </a:r>
            <a:r>
              <a:rPr lang="en-US" dirty="0" err="1"/>
              <a:t>Omand</a:t>
            </a:r>
            <a:r>
              <a:rPr lang="en-US" dirty="0"/>
              <a:t> </a:t>
            </a:r>
          </a:p>
        </p:txBody>
      </p:sp>
      <p:sp>
        <p:nvSpPr>
          <p:cNvPr id="16" name="TextBox 15">
            <a:extLst>
              <a:ext uri="{FF2B5EF4-FFF2-40B4-BE49-F238E27FC236}">
                <a16:creationId xmlns:a16="http://schemas.microsoft.com/office/drawing/2014/main" id="{54F64B78-D927-C43E-9150-9D831605383A}"/>
              </a:ext>
            </a:extLst>
          </p:cNvPr>
          <p:cNvSpPr txBox="1"/>
          <p:nvPr/>
        </p:nvSpPr>
        <p:spPr>
          <a:xfrm>
            <a:off x="8676593" y="2429788"/>
            <a:ext cx="3313486"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Vertical velocities inject surface water along tilted </a:t>
            </a:r>
            <a:r>
              <a:rPr lang="en-US" sz="2400" dirty="0" err="1"/>
              <a:t>isopycnals</a:t>
            </a:r>
            <a:endParaRPr lang="en-US" sz="2400" dirty="0"/>
          </a:p>
        </p:txBody>
      </p:sp>
      <p:sp>
        <p:nvSpPr>
          <p:cNvPr id="3" name="Rectangle 2">
            <a:extLst>
              <a:ext uri="{FF2B5EF4-FFF2-40B4-BE49-F238E27FC236}">
                <a16:creationId xmlns:a16="http://schemas.microsoft.com/office/drawing/2014/main" id="{B5F9CFA7-3036-F1F4-FB0E-236AE89B338B}"/>
              </a:ext>
            </a:extLst>
          </p:cNvPr>
          <p:cNvSpPr/>
          <p:nvPr/>
        </p:nvSpPr>
        <p:spPr>
          <a:xfrm>
            <a:off x="5715000" y="1562775"/>
            <a:ext cx="2400300" cy="373244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68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838200" y="330571"/>
            <a:ext cx="10515600" cy="1325563"/>
          </a:xfrm>
        </p:spPr>
        <p:txBody>
          <a:bodyPr/>
          <a:lstStyle/>
          <a:p>
            <a:r>
              <a:rPr lang="en-US" dirty="0"/>
              <a:t>The Eddy Subduction Pump (ESP)</a:t>
            </a:r>
          </a:p>
        </p:txBody>
      </p:sp>
      <p:pic>
        <p:nvPicPr>
          <p:cNvPr id="5" name="Picture 4">
            <a:extLst>
              <a:ext uri="{FF2B5EF4-FFF2-40B4-BE49-F238E27FC236}">
                <a16:creationId xmlns:a16="http://schemas.microsoft.com/office/drawing/2014/main" id="{91A8EFED-044C-E10D-EEED-354F57676971}"/>
              </a:ext>
            </a:extLst>
          </p:cNvPr>
          <p:cNvPicPr>
            <a:picLocks noChangeAspect="1"/>
          </p:cNvPicPr>
          <p:nvPr/>
        </p:nvPicPr>
        <p:blipFill>
          <a:blip r:embed="rId3"/>
          <a:stretch>
            <a:fillRect/>
          </a:stretch>
        </p:blipFill>
        <p:spPr>
          <a:xfrm>
            <a:off x="168929" y="1368188"/>
            <a:ext cx="8424703" cy="4121624"/>
          </a:xfrm>
          <a:prstGeom prst="rect">
            <a:avLst/>
          </a:prstGeom>
        </p:spPr>
      </p:pic>
      <p:sp>
        <p:nvSpPr>
          <p:cNvPr id="8" name="TextBox 7">
            <a:extLst>
              <a:ext uri="{FF2B5EF4-FFF2-40B4-BE49-F238E27FC236}">
                <a16:creationId xmlns:a16="http://schemas.microsoft.com/office/drawing/2014/main" id="{25458A73-AEED-610E-1106-F9F13AD69A86}"/>
              </a:ext>
            </a:extLst>
          </p:cNvPr>
          <p:cNvSpPr txBox="1"/>
          <p:nvPr/>
        </p:nvSpPr>
        <p:spPr>
          <a:xfrm>
            <a:off x="9008237" y="6342763"/>
            <a:ext cx="2981842" cy="369332"/>
          </a:xfrm>
          <a:prstGeom prst="rect">
            <a:avLst/>
          </a:prstGeom>
          <a:noFill/>
        </p:spPr>
        <p:txBody>
          <a:bodyPr wrap="none" rtlCol="0">
            <a:spAutoFit/>
          </a:bodyPr>
          <a:lstStyle/>
          <a:p>
            <a:r>
              <a:rPr lang="en-US" dirty="0"/>
              <a:t>Schematic by Melissa </a:t>
            </a:r>
            <a:r>
              <a:rPr lang="en-US" dirty="0" err="1"/>
              <a:t>Omand</a:t>
            </a:r>
            <a:r>
              <a:rPr lang="en-US" dirty="0"/>
              <a:t> </a:t>
            </a:r>
          </a:p>
        </p:txBody>
      </p:sp>
      <p:sp>
        <p:nvSpPr>
          <p:cNvPr id="16" name="TextBox 15">
            <a:extLst>
              <a:ext uri="{FF2B5EF4-FFF2-40B4-BE49-F238E27FC236}">
                <a16:creationId xmlns:a16="http://schemas.microsoft.com/office/drawing/2014/main" id="{54F64B78-D927-C43E-9150-9D831605383A}"/>
              </a:ext>
            </a:extLst>
          </p:cNvPr>
          <p:cNvSpPr txBox="1"/>
          <p:nvPr/>
        </p:nvSpPr>
        <p:spPr>
          <a:xfrm>
            <a:off x="8676593" y="2429788"/>
            <a:ext cx="331348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3D pathway of water transport</a:t>
            </a:r>
          </a:p>
        </p:txBody>
      </p:sp>
      <p:sp>
        <p:nvSpPr>
          <p:cNvPr id="3" name="Rectangle 2">
            <a:extLst>
              <a:ext uri="{FF2B5EF4-FFF2-40B4-BE49-F238E27FC236}">
                <a16:creationId xmlns:a16="http://schemas.microsoft.com/office/drawing/2014/main" id="{B5F9CFA7-3036-F1F4-FB0E-236AE89B338B}"/>
              </a:ext>
            </a:extLst>
          </p:cNvPr>
          <p:cNvSpPr/>
          <p:nvPr/>
        </p:nvSpPr>
        <p:spPr>
          <a:xfrm>
            <a:off x="4686300" y="3969661"/>
            <a:ext cx="2371725" cy="13255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7FF200-9880-F92A-520A-F49F523B3E5B}"/>
              </a:ext>
            </a:extLst>
          </p:cNvPr>
          <p:cNvSpPr/>
          <p:nvPr/>
        </p:nvSpPr>
        <p:spPr>
          <a:xfrm>
            <a:off x="1566863" y="1368188"/>
            <a:ext cx="2633662" cy="10650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48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E05B-BD8E-344E-99F8-F3812E46C41B}"/>
              </a:ext>
            </a:extLst>
          </p:cNvPr>
          <p:cNvSpPr>
            <a:spLocks noGrp="1"/>
          </p:cNvSpPr>
          <p:nvPr>
            <p:ph type="title"/>
          </p:nvPr>
        </p:nvSpPr>
        <p:spPr>
          <a:xfrm>
            <a:off x="838200" y="330571"/>
            <a:ext cx="10515600" cy="1325563"/>
          </a:xfrm>
        </p:spPr>
        <p:txBody>
          <a:bodyPr/>
          <a:lstStyle/>
          <a:p>
            <a:r>
              <a:rPr lang="en-US" dirty="0"/>
              <a:t>The Eddy Subduction Pump (ESP)</a:t>
            </a:r>
          </a:p>
        </p:txBody>
      </p:sp>
      <p:pic>
        <p:nvPicPr>
          <p:cNvPr id="5" name="Picture 4">
            <a:extLst>
              <a:ext uri="{FF2B5EF4-FFF2-40B4-BE49-F238E27FC236}">
                <a16:creationId xmlns:a16="http://schemas.microsoft.com/office/drawing/2014/main" id="{91A8EFED-044C-E10D-EEED-354F57676971}"/>
              </a:ext>
            </a:extLst>
          </p:cNvPr>
          <p:cNvPicPr>
            <a:picLocks noChangeAspect="1"/>
          </p:cNvPicPr>
          <p:nvPr/>
        </p:nvPicPr>
        <p:blipFill>
          <a:blip r:embed="rId3"/>
          <a:stretch>
            <a:fillRect/>
          </a:stretch>
        </p:blipFill>
        <p:spPr>
          <a:xfrm>
            <a:off x="168929" y="1368188"/>
            <a:ext cx="8424703" cy="4121624"/>
          </a:xfrm>
          <a:prstGeom prst="rect">
            <a:avLst/>
          </a:prstGeom>
        </p:spPr>
      </p:pic>
      <p:sp>
        <p:nvSpPr>
          <p:cNvPr id="8" name="TextBox 7">
            <a:extLst>
              <a:ext uri="{FF2B5EF4-FFF2-40B4-BE49-F238E27FC236}">
                <a16:creationId xmlns:a16="http://schemas.microsoft.com/office/drawing/2014/main" id="{25458A73-AEED-610E-1106-F9F13AD69A86}"/>
              </a:ext>
            </a:extLst>
          </p:cNvPr>
          <p:cNvSpPr txBox="1"/>
          <p:nvPr/>
        </p:nvSpPr>
        <p:spPr>
          <a:xfrm>
            <a:off x="9008237" y="6342763"/>
            <a:ext cx="2981842" cy="369332"/>
          </a:xfrm>
          <a:prstGeom prst="rect">
            <a:avLst/>
          </a:prstGeom>
          <a:noFill/>
        </p:spPr>
        <p:txBody>
          <a:bodyPr wrap="none" rtlCol="0">
            <a:spAutoFit/>
          </a:bodyPr>
          <a:lstStyle/>
          <a:p>
            <a:r>
              <a:rPr lang="en-US" dirty="0"/>
              <a:t>Schematic by Melissa </a:t>
            </a:r>
            <a:r>
              <a:rPr lang="en-US" dirty="0" err="1"/>
              <a:t>Omand</a:t>
            </a:r>
            <a:r>
              <a:rPr lang="en-US" dirty="0"/>
              <a:t> </a:t>
            </a:r>
          </a:p>
        </p:txBody>
      </p:sp>
      <p:sp>
        <p:nvSpPr>
          <p:cNvPr id="16" name="TextBox 15">
            <a:extLst>
              <a:ext uri="{FF2B5EF4-FFF2-40B4-BE49-F238E27FC236}">
                <a16:creationId xmlns:a16="http://schemas.microsoft.com/office/drawing/2014/main" id="{54F64B78-D927-C43E-9150-9D831605383A}"/>
              </a:ext>
            </a:extLst>
          </p:cNvPr>
          <p:cNvSpPr txBox="1"/>
          <p:nvPr/>
        </p:nvSpPr>
        <p:spPr>
          <a:xfrm>
            <a:off x="8676593" y="2529800"/>
            <a:ext cx="3313486"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Float profiles can detect patches of subducted water</a:t>
            </a:r>
          </a:p>
        </p:txBody>
      </p:sp>
      <p:sp>
        <p:nvSpPr>
          <p:cNvPr id="3" name="Rectangle 2">
            <a:extLst>
              <a:ext uri="{FF2B5EF4-FFF2-40B4-BE49-F238E27FC236}">
                <a16:creationId xmlns:a16="http://schemas.microsoft.com/office/drawing/2014/main" id="{B5F9CFA7-3036-F1F4-FB0E-236AE89B338B}"/>
              </a:ext>
            </a:extLst>
          </p:cNvPr>
          <p:cNvSpPr/>
          <p:nvPr/>
        </p:nvSpPr>
        <p:spPr>
          <a:xfrm>
            <a:off x="4772025" y="1985963"/>
            <a:ext cx="2143125" cy="37290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D14C9C-B115-230F-76CC-596F191DD97B}"/>
              </a:ext>
            </a:extLst>
          </p:cNvPr>
          <p:cNvSpPr/>
          <p:nvPr/>
        </p:nvSpPr>
        <p:spPr>
          <a:xfrm>
            <a:off x="4772025" y="4014788"/>
            <a:ext cx="2143125" cy="985838"/>
          </a:xfrm>
          <a:prstGeom prst="rect">
            <a:avLst/>
          </a:prstGeom>
          <a:solidFill>
            <a:srgbClr val="FFAB51">
              <a:alpha val="51373"/>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573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32550</TotalTime>
  <Words>1157</Words>
  <Application>Microsoft Macintosh PowerPoint</Application>
  <PresentationFormat>Widescreen</PresentationFormat>
  <Paragraphs>156</Paragraphs>
  <Slides>35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Open Sans</vt:lpstr>
      <vt:lpstr>Office Theme</vt:lpstr>
      <vt:lpstr>PowerPoint Presentation</vt:lpstr>
      <vt:lpstr>PowerPoint Presentation</vt:lpstr>
      <vt:lpstr>Carbon Export: Biological Gravitational Pump</vt:lpstr>
      <vt:lpstr>PowerPoint Presentation</vt:lpstr>
      <vt:lpstr>Motivation: Constraining the Eddy Subduction Pump’s role in export requires characterizing its seasonality and the injected particle assemblage</vt:lpstr>
      <vt:lpstr>The Eddy Subduction Pump (ESP)</vt:lpstr>
      <vt:lpstr>The Eddy Subduction Pump (ESP)</vt:lpstr>
      <vt:lpstr>The Eddy Subduction Pump (ESP)</vt:lpstr>
      <vt:lpstr>The Eddy Subduction Pump (ESP)</vt:lpstr>
      <vt:lpstr>The ESP has been estimated to contribute &lt;19% of export flux across the Southern Ocean, but can be much more locally important</vt:lpstr>
      <vt:lpstr>Methods: detecting ESP ”anomalies” from BGC-Argo float profiles</vt:lpstr>
      <vt:lpstr>Methods: detecting ESP ”anomalies” from BGC-Argo float profiles</vt:lpstr>
      <vt:lpstr>Methods: detecting ESP ”anomalies” from BGC-Argo float profiles</vt:lpstr>
      <vt:lpstr>Methods: detecting ESP ”anomalies” from BGC-Argo float profiles</vt:lpstr>
      <vt:lpstr>Methods: detecting ESP ”anomalies” from BGC-Argo float profiles</vt:lpstr>
      <vt:lpstr>Methods: detecting ESP ”anomalies” from BGC-Argo float profiles</vt:lpstr>
      <vt:lpstr>Methods: detecting ESP ”anomalies” from BGC-Argo float profiles</vt:lpstr>
      <vt:lpstr>ESP events were found in about 5% of profiles, concentrated in areas with strong submesoscale circulation</vt:lpstr>
      <vt:lpstr>Constraining the Eddy Subduction Pump’s role in export requires characterizing its seasonality and the injected particle assemblage</vt:lpstr>
      <vt:lpstr>Constraining the Eddy Subduction Pump’s role in export requires characterizing its seasonality and the injected particle assemblage</vt:lpstr>
      <vt:lpstr>Most events were detected in late spring and summer</vt:lpstr>
      <vt:lpstr>However, the strongest events occurred in early spring</vt:lpstr>
      <vt:lpstr> What about the injected carbon?</vt:lpstr>
      <vt:lpstr>Subducted POC also peaks in the summer,  mirroring biomass in the surface mixed layer</vt:lpstr>
      <vt:lpstr> Can we say anything about the subducted particle assemblage?  Chl:bbp ratios: Variations can indicate differences in surface particle assemblages, or in particle “freshness” at depth</vt:lpstr>
      <vt:lpstr>chl:bbp ratios are generally low in subduction patches</vt:lpstr>
      <vt:lpstr>Subduction patches: chl:bbp ratios are highest in early spring Mixed layer: chl:bbp ratios are highest in late spring/summer </vt:lpstr>
      <vt:lpstr>Material subducted in early spring may be “fresher”, or less grazed, before grazers catch up to surface bloom initiation</vt:lpstr>
      <vt:lpstr>This is consistent with larger AOU anomalies (weaker signature of respiration) in the spring</vt:lpstr>
      <vt:lpstr>Alternatively, these may indicate that we are detecting more recent subduction in the spring</vt:lpstr>
      <vt:lpstr>Chl:bbp ratios are loosely associated with stronger AOU anomalies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Chen</dc:creator>
  <cp:lastModifiedBy>Michael Chen</cp:lastModifiedBy>
  <cp:revision>66</cp:revision>
  <cp:lastPrinted>2021-11-15T02:58:24Z</cp:lastPrinted>
  <dcterms:created xsi:type="dcterms:W3CDTF">2021-11-13T19:28:04Z</dcterms:created>
  <dcterms:modified xsi:type="dcterms:W3CDTF">2023-06-12T15:03:35Z</dcterms:modified>
</cp:coreProperties>
</file>