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2" r:id="rId6"/>
    <p:sldId id="263" r:id="rId7"/>
    <p:sldId id="265" r:id="rId8"/>
    <p:sldId id="266" r:id="rId9"/>
    <p:sldId id="267" r:id="rId10"/>
    <p:sldId id="268" r:id="rId11"/>
    <p:sldId id="276" r:id="rId12"/>
    <p:sldId id="270" r:id="rId13"/>
    <p:sldId id="269" r:id="rId14"/>
    <p:sldId id="272" r:id="rId15"/>
    <p:sldId id="273" r:id="rId16"/>
    <p:sldId id="277" r:id="rId17"/>
    <p:sldId id="271" r:id="rId18"/>
    <p:sldId id="278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9"/>
    <p:restoredTop sz="96405"/>
  </p:normalViewPr>
  <p:slideViewPr>
    <p:cSldViewPr snapToGrid="0" snapToObjects="1">
      <p:cViewPr varScale="1">
        <p:scale>
          <a:sx n="128" d="100"/>
          <a:sy n="128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D3A6E-128D-5441-BBE8-EEEB79EDB0E0}" type="datetimeFigureOut">
              <a:rPr lang="en-US" smtClean="0"/>
              <a:t>8/11/23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019AA-F113-C945-9E1A-E8F95DA48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764F0-82EC-E646-AB87-E53D9EEE3A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71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 to age question was a couple of years old. So not old old.</a:t>
            </a:r>
          </a:p>
          <a:p>
            <a:r>
              <a:rPr lang="en-US" dirty="0"/>
              <a:t>There is no answer for interference question for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764F0-82EC-E646-AB87-E53D9EEE3A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1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CB493-13B0-7C4E-830F-118FEAF07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B40209-B09F-384E-AE2C-B6F72A889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A784C-4616-E149-B1DD-ABFB1EF39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8/11/23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C9D9F-DBF7-AA4A-AA71-3079FA556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9755D-D3A2-C64E-A4DC-50105B0C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58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D5B1-B8E6-AA4A-B4E7-62C3BFBF7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530D8-154B-C442-96B6-06DC67140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EEA8-7A81-E245-9310-402D2C84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8/11/23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CCD2C-263B-7F4A-8DD5-CBC16D70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791A-E024-314D-AABB-A47CA472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2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3FB716-B66A-E848-8F11-7E8248743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69E84-F9E7-AF4A-8EE6-BD890A933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192D8-E7EC-C44C-91F6-5F52F5E2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8/11/23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6EC20-5568-5E4F-AF3B-D4699F2F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51F0F-E321-A64E-B370-569D8932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6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A91E3-2A51-5042-92B8-8F5B418F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EE18-FA79-C94C-81AE-AC18FD5C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12155-F665-074A-9290-64565B7A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8/11/23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05857-A39A-A945-8BDD-8C573DF6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869B2-3FBF-4F47-B225-A1DD5ED2D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4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53AF0-E259-8E4C-9FDA-9A8B7CFC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3CBCA-9FCE-C34C-9153-25454714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435A5-551E-9C46-9D90-2340D4A76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8/11/23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D89B9-45F7-CD4E-8978-52F922DB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F3E67-9E74-9D4E-BA67-6C044ADCA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3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82DDE-57BF-4542-89C7-B29D7F1D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44080-BF6D-5D48-9809-331136A4E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7237D-6FCF-574D-80B2-48E1EB4C5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2E125-08A3-BE4A-995A-B307E90E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8/11/23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7D998-0C6E-F14C-8170-7CB2B2DC9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ADC93-6A7D-BE4D-B3E7-056255FA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0E1F1-A217-364C-8312-1A59877C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D9961-C628-D143-A6BA-DAE908B0A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5D5BE-C940-BA41-BB0E-47A5317FA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A1E60-B674-3D4C-953A-71D7F71F9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DD6F20-368A-2B43-992E-5154C3AB8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E3B865-C691-E94B-A69C-F7296DB66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8/11/23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1022C1-DEB2-1F4B-9F5A-0A9D9047A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578689-E89B-3B43-B3F1-25865100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3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30EC-8467-DB4E-AA5F-0B1B719F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3AA444-EF62-F14A-8DF5-61591375D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8/11/23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28394-FCF8-BF41-8A6D-A9CC4D346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7F196-7422-7543-A865-93E18AA9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3FBC1-05AA-9748-88AF-9464C99A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8/11/23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BE7EE-AAD3-A14F-9564-08B9DA24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3A595-2199-A84B-ABFE-3A58AAE1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5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59D9-FE39-7947-B4D5-34A64C311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7CF03-2A12-6442-91DF-08BD977FF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6B419-0D88-6A41-99BA-A480E2428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075DA-A6E2-6044-95BC-7437A79C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8/11/23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03B58-63FE-F645-BFD3-3A1EB364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DA1DF-B592-DC40-B38B-05054D95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4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289D-32A7-A940-92F7-16F3777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CFBFED-604E-1844-AF58-34ACC4BDC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F3872-2DD5-454C-B48D-7DC72D57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10CE9-37A9-4845-841F-0FF2F488B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1C0B-5C1B-294A-9DDF-8BE7563A644B}" type="datetimeFigureOut">
              <a:rPr lang="en-US" smtClean="0"/>
              <a:t>8/11/23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DDB7E-DE40-EE44-88E9-D02FC645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79D0A-931A-0641-B620-30ED9BFB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3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C74BA-FF54-3848-9581-A42216F8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7D987-0961-154B-AC89-BF8871E08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AF8D8-3D98-804D-9622-E250DD761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A1C0B-5C1B-294A-9DDF-8BE7563A644B}" type="datetimeFigureOut">
              <a:rPr lang="en-US" smtClean="0"/>
              <a:t>8/11/23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B0346-DFF9-7144-AA03-DE6A58083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0597-8E63-7E40-93ED-6AD598020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05DB9-C592-6840-B056-3001E42BCD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23B1EA-833E-ED49-88D1-25462821957E}"/>
              </a:ext>
            </a:extLst>
          </p:cNvPr>
          <p:cNvSpPr/>
          <p:nvPr userDrawn="1"/>
        </p:nvSpPr>
        <p:spPr>
          <a:xfrm>
            <a:off x="0" y="6031524"/>
            <a:ext cx="12192000" cy="826476"/>
          </a:xfrm>
          <a:prstGeom prst="rect">
            <a:avLst/>
          </a:prstGeom>
          <a:solidFill>
            <a:srgbClr val="CF1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2F586-A40B-1240-B7E3-F6536CE57101}"/>
              </a:ext>
            </a:extLst>
          </p:cNvPr>
          <p:cNvSpPr/>
          <p:nvPr userDrawn="1"/>
        </p:nvSpPr>
        <p:spPr>
          <a:xfrm>
            <a:off x="8123723" y="6268916"/>
            <a:ext cx="33854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  <a:latin typeface="Avenir Book" panose="02000503020000020003" pitchFamily="2" charset="0"/>
              </a:rPr>
              <a:t>Center for Ocean Observing Leadership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D3559F-74DA-E84B-AC73-5A97BAAE8D8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8199" y="6196935"/>
            <a:ext cx="1459815" cy="5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9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rucool.marine.rutgers.edu/ugos-hfr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cool.marine.rutgers.edu/ugos-hfr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0E94-0D76-5EFA-5877-E702F57C8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349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UGOS UASA</a:t>
            </a:r>
            <a:br>
              <a:rPr lang="en-US" dirty="0"/>
            </a:br>
            <a:r>
              <a:rPr lang="en-US" dirty="0"/>
              <a:t>HFR Data</a:t>
            </a:r>
            <a:br>
              <a:rPr lang="en-US" dirty="0"/>
            </a:br>
            <a:r>
              <a:rPr lang="en-US" dirty="0"/>
              <a:t> Troubleshooting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4B2C28-B691-1B40-4F5A-0D6D7E0E3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3169"/>
            <a:ext cx="9144000" cy="1655762"/>
          </a:xfrm>
        </p:spPr>
        <p:txBody>
          <a:bodyPr/>
          <a:lstStyle/>
          <a:p>
            <a:r>
              <a:rPr lang="en-US" dirty="0"/>
              <a:t>8/8/23</a:t>
            </a:r>
          </a:p>
          <a:p>
            <a:r>
              <a:rPr lang="en-US" dirty="0"/>
              <a:t>Timothy </a:t>
            </a:r>
            <a:r>
              <a:rPr lang="en-US" dirty="0" err="1"/>
              <a:t>Stolarz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4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3EFA-5CA0-CA4B-B68A-3FDCD0BB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79" y="0"/>
            <a:ext cx="10515600" cy="1325563"/>
          </a:xfrm>
        </p:spPr>
        <p:txBody>
          <a:bodyPr/>
          <a:lstStyle/>
          <a:p>
            <a:r>
              <a:rPr lang="en-US" dirty="0"/>
              <a:t>We See Similar Phenomenon in the MAB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CA0839-2368-9771-8847-299D5C55A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79" y="1378697"/>
            <a:ext cx="5098183" cy="4488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BF385E-4A7E-3C7E-6FAA-4227C607051B}"/>
              </a:ext>
            </a:extLst>
          </p:cNvPr>
          <p:cNvSpPr txBox="1"/>
          <p:nvPr/>
        </p:nvSpPr>
        <p:spPr>
          <a:xfrm>
            <a:off x="2455983" y="1009365"/>
            <a:ext cx="190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D21C3-9725-A2D9-847E-7148EE912288}"/>
              </a:ext>
            </a:extLst>
          </p:cNvPr>
          <p:cNvSpPr txBox="1"/>
          <p:nvPr/>
        </p:nvSpPr>
        <p:spPr>
          <a:xfrm>
            <a:off x="8139808" y="1077856"/>
            <a:ext cx="190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C383F9-E299-5D3A-7545-1C401A1D0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7" t="-1" b="1123"/>
          <a:stretch/>
        </p:blipFill>
        <p:spPr bwMode="auto">
          <a:xfrm>
            <a:off x="6095999" y="1378697"/>
            <a:ext cx="5532783" cy="454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883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7127-42BE-316D-F281-F6F9725C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Heights in the Yucatan Basin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9B3144-438A-A244-0819-8A0DCA0E7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3584" y="1547329"/>
            <a:ext cx="7868020" cy="4351338"/>
          </a:xfrm>
        </p:spPr>
      </p:pic>
    </p:spTree>
    <p:extLst>
      <p:ext uri="{BB962C8B-B14F-4D97-AF65-F5344CB8AC3E}">
        <p14:creationId xmlns:p14="http://schemas.microsoft.com/office/powerpoint/2010/main" val="1502577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59511-8C29-5D0C-935E-2356C4124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Taking a Deep Dive into the Spectra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3C9F4-12E9-A967-5C1A-28FDF9D9B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50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DCB8C-7320-EEC9-4F31-2260CBB2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saw: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7B2CC-6C7D-44BC-F30E-A7942810E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Often throughout July only one of the two Bragg peaks was being tracked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Large bursts of interference every ~ 3 days for a few hours at about 100 km out (these range cells were filtered out of the radials)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 August, the software was processing ‘ghost’ Bragg peaks and not the actual Bragg peaks</a:t>
            </a:r>
          </a:p>
        </p:txBody>
      </p:sp>
    </p:spTree>
    <p:extLst>
      <p:ext uri="{BB962C8B-B14F-4D97-AF65-F5344CB8AC3E}">
        <p14:creationId xmlns:p14="http://schemas.microsoft.com/office/powerpoint/2010/main" val="3485814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AB4C4-1342-630D-0B63-41510294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Single Peak Tracking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E6D7DE-8759-39A3-F59A-620566CA5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302" y="1232021"/>
            <a:ext cx="5759698" cy="4901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347C3-FFB4-437D-9575-3E59DFE41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21401"/>
            <a:ext cx="5759698" cy="487226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0CB0972-D9B9-3669-E583-736941D953DD}"/>
              </a:ext>
            </a:extLst>
          </p:cNvPr>
          <p:cNvSpPr/>
          <p:nvPr/>
        </p:nvSpPr>
        <p:spPr>
          <a:xfrm>
            <a:off x="8345214" y="3079531"/>
            <a:ext cx="1040524" cy="16816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6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18C24-3E88-05DA-5C1C-96B96732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5742"/>
            <a:ext cx="10515600" cy="1325563"/>
          </a:xfrm>
        </p:spPr>
        <p:txBody>
          <a:bodyPr/>
          <a:lstStyle/>
          <a:p>
            <a:r>
              <a:rPr lang="en-US" dirty="0"/>
              <a:t>Interference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A8455-932A-034E-4180-095CA000E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9" y="803333"/>
            <a:ext cx="8722179" cy="54776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D1B557-9F2C-D637-DD50-AFDBF467BAA5}"/>
              </a:ext>
            </a:extLst>
          </p:cNvPr>
          <p:cNvSpPr txBox="1"/>
          <p:nvPr/>
        </p:nvSpPr>
        <p:spPr>
          <a:xfrm>
            <a:off x="8744607" y="1818290"/>
            <a:ext cx="2837793" cy="45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697F29D-E592-D453-D963-7B01B462F52C}"/>
              </a:ext>
            </a:extLst>
          </p:cNvPr>
          <p:cNvGraphicFramePr>
            <a:graphicFrameLocks noGrp="1"/>
          </p:cNvGraphicFramePr>
          <p:nvPr/>
        </p:nvGraphicFramePr>
        <p:xfrm>
          <a:off x="8849710" y="1818289"/>
          <a:ext cx="2291256" cy="23112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1256">
                  <a:extLst>
                    <a:ext uri="{9D8B030D-6E8A-4147-A177-3AD203B41FA5}">
                      <a16:colId xmlns:a16="http://schemas.microsoft.com/office/drawing/2014/main" val="1170285525"/>
                    </a:ext>
                  </a:extLst>
                </a:gridCol>
              </a:tblGrid>
              <a:tr h="1681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23_06_27_04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6" marR="4656" marT="4656" marB="0" anchor="b"/>
                </a:tc>
                <a:extLst>
                  <a:ext uri="{0D108BD9-81ED-4DB2-BD59-A6C34878D82A}">
                    <a16:rowId xmlns:a16="http://schemas.microsoft.com/office/drawing/2014/main" val="797283269"/>
                  </a:ext>
                </a:extLst>
              </a:tr>
              <a:tr h="20996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23_07_04_0630 - 23_07_04_1200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6" marR="4656" marT="4656" marB="0" anchor="b"/>
                </a:tc>
                <a:extLst>
                  <a:ext uri="{0D108BD9-81ED-4DB2-BD59-A6C34878D82A}">
                    <a16:rowId xmlns:a16="http://schemas.microsoft.com/office/drawing/2014/main" val="3440978313"/>
                  </a:ext>
                </a:extLst>
              </a:tr>
              <a:tr h="1684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23_07_07_1300 - 23_07_07_1700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6" marR="4656" marT="4656" marB="0" anchor="b"/>
                </a:tc>
                <a:extLst>
                  <a:ext uri="{0D108BD9-81ED-4DB2-BD59-A6C34878D82A}">
                    <a16:rowId xmlns:a16="http://schemas.microsoft.com/office/drawing/2014/main" val="3621441868"/>
                  </a:ext>
                </a:extLst>
              </a:tr>
              <a:tr h="1681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23_07_09_0100 - 23_07_09_0500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6" marR="4656" marT="4656" marB="0" anchor="b"/>
                </a:tc>
                <a:extLst>
                  <a:ext uri="{0D108BD9-81ED-4DB2-BD59-A6C34878D82A}">
                    <a16:rowId xmlns:a16="http://schemas.microsoft.com/office/drawing/2014/main" val="2146394524"/>
                  </a:ext>
                </a:extLst>
              </a:tr>
              <a:tr h="15765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23_07_11_2230 - 23_07_12_0230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6" marR="4656" marT="4656" marB="0" anchor="b"/>
                </a:tc>
                <a:extLst>
                  <a:ext uri="{0D108BD9-81ED-4DB2-BD59-A6C34878D82A}">
                    <a16:rowId xmlns:a16="http://schemas.microsoft.com/office/drawing/2014/main" val="3067537692"/>
                  </a:ext>
                </a:extLst>
              </a:tr>
              <a:tr h="18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23_07_15_0200 - 23_07_15_0500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6" marR="4656" marT="4656" marB="0" anchor="b"/>
                </a:tc>
                <a:extLst>
                  <a:ext uri="{0D108BD9-81ED-4DB2-BD59-A6C34878D82A}">
                    <a16:rowId xmlns:a16="http://schemas.microsoft.com/office/drawing/2014/main" val="2191890275"/>
                  </a:ext>
                </a:extLst>
              </a:tr>
              <a:tr h="1681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23_07_16_2300 - 23_07_17_0230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6" marR="4656" marT="4656" marB="0" anchor="b"/>
                </a:tc>
                <a:extLst>
                  <a:ext uri="{0D108BD9-81ED-4DB2-BD59-A6C34878D82A}">
                    <a16:rowId xmlns:a16="http://schemas.microsoft.com/office/drawing/2014/main" val="2945617459"/>
                  </a:ext>
                </a:extLst>
              </a:tr>
              <a:tr h="1891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23_07_18_0100 - 23_07_18_0500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6" marR="4656" marT="4656" marB="0" anchor="b"/>
                </a:tc>
                <a:extLst>
                  <a:ext uri="{0D108BD9-81ED-4DB2-BD59-A6C34878D82A}">
                    <a16:rowId xmlns:a16="http://schemas.microsoft.com/office/drawing/2014/main" val="4205194190"/>
                  </a:ext>
                </a:extLst>
              </a:tr>
              <a:tr h="16816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23_07_21_0300 - 23_07_21_0800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6" marR="4656" marT="4656" marB="0" anchor="b"/>
                </a:tc>
                <a:extLst>
                  <a:ext uri="{0D108BD9-81ED-4DB2-BD59-A6C34878D82A}">
                    <a16:rowId xmlns:a16="http://schemas.microsoft.com/office/drawing/2014/main" val="259116791"/>
                  </a:ext>
                </a:extLst>
              </a:tr>
              <a:tr h="147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23_07_21_1930 - 23_07_22_0430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6" marR="4656" marT="4656" marB="0" anchor="b"/>
                </a:tc>
                <a:extLst>
                  <a:ext uri="{0D108BD9-81ED-4DB2-BD59-A6C34878D82A}">
                    <a16:rowId xmlns:a16="http://schemas.microsoft.com/office/drawing/2014/main" val="1749847423"/>
                  </a:ext>
                </a:extLst>
              </a:tr>
              <a:tr h="13663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23_07_24_2300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6" marR="4656" marT="4656" marB="0" anchor="b"/>
                </a:tc>
                <a:extLst>
                  <a:ext uri="{0D108BD9-81ED-4DB2-BD59-A6C34878D82A}">
                    <a16:rowId xmlns:a16="http://schemas.microsoft.com/office/drawing/2014/main" val="3137324577"/>
                  </a:ext>
                </a:extLst>
              </a:tr>
              <a:tr h="1471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23_07_27_0100 - 23_07_27_0430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6" marR="4656" marT="4656" marB="0" anchor="b"/>
                </a:tc>
                <a:extLst>
                  <a:ext uri="{0D108BD9-81ED-4DB2-BD59-A6C34878D82A}">
                    <a16:rowId xmlns:a16="http://schemas.microsoft.com/office/drawing/2014/main" val="635162844"/>
                  </a:ext>
                </a:extLst>
              </a:tr>
              <a:tr h="12612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23_07_27_1300 - 23_07_27_1530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56" marR="4656" marT="4656" marB="0" anchor="b"/>
                </a:tc>
                <a:extLst>
                  <a:ext uri="{0D108BD9-81ED-4DB2-BD59-A6C34878D82A}">
                    <a16:rowId xmlns:a16="http://schemas.microsoft.com/office/drawing/2014/main" val="220898578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D56C185-E9F1-5098-562E-1FB42790A05F}"/>
              </a:ext>
            </a:extLst>
          </p:cNvPr>
          <p:cNvSpPr txBox="1"/>
          <p:nvPr/>
        </p:nvSpPr>
        <p:spPr>
          <a:xfrm>
            <a:off x="8849710" y="1108157"/>
            <a:ext cx="2154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Times of Strong Interferences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082C53-7387-0F07-C895-96422D2A7CD0}"/>
              </a:ext>
            </a:extLst>
          </p:cNvPr>
          <p:cNvSpPr/>
          <p:nvPr/>
        </p:nvSpPr>
        <p:spPr>
          <a:xfrm>
            <a:off x="609600" y="3651476"/>
            <a:ext cx="4351282" cy="27326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98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10ED0-DA9A-BBE1-6B0F-C2F9EFEF4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756" y="48764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very strong interference is filtered 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6568AD-0D8D-0B27-1E82-302F7A25C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297" y="-121892"/>
            <a:ext cx="8857406" cy="5560593"/>
          </a:xfrm>
        </p:spPr>
      </p:pic>
    </p:spTree>
    <p:extLst>
      <p:ext uri="{BB962C8B-B14F-4D97-AF65-F5344CB8AC3E}">
        <p14:creationId xmlns:p14="http://schemas.microsoft.com/office/powerpoint/2010/main" val="1191306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BDDA0-52CD-012A-59DC-7CAEB4741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0068"/>
            <a:ext cx="10515600" cy="1325563"/>
          </a:xfrm>
        </p:spPr>
        <p:txBody>
          <a:bodyPr/>
          <a:lstStyle/>
          <a:p>
            <a:r>
              <a:rPr lang="en-US" dirty="0"/>
              <a:t>Ghost Bragg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219057-D7C1-D3EF-D133-B16E8D33A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981272"/>
            <a:ext cx="10016359" cy="48954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785111-5A9D-BF38-1442-1F34EE5B28DD}"/>
              </a:ext>
            </a:extLst>
          </p:cNvPr>
          <p:cNvSpPr txBox="1"/>
          <p:nvPr/>
        </p:nvSpPr>
        <p:spPr>
          <a:xfrm>
            <a:off x="4708635" y="6308209"/>
            <a:ext cx="1122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occurrences in July, only August</a:t>
            </a:r>
          </a:p>
        </p:txBody>
      </p:sp>
    </p:spTree>
    <p:extLst>
      <p:ext uri="{BB962C8B-B14F-4D97-AF65-F5344CB8AC3E}">
        <p14:creationId xmlns:p14="http://schemas.microsoft.com/office/powerpoint/2010/main" val="166756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86B0B-6365-AF70-3439-1F654D5C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On Coverage Drops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735B4-687E-6FB7-3860-5DD0415D4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Toward end of June we see a similar situation with losing coverage in the northern end for a few days. (</a:t>
            </a:r>
            <a:r>
              <a:rPr lang="en-US" dirty="0">
                <a:hlinkClick r:id="rId2"/>
              </a:rPr>
              <a:t>https://rucool.marine.rutgers.edu/ugos-hfr/</a:t>
            </a:r>
            <a:r>
              <a:rPr lang="en-US" dirty="0"/>
              <a:t>)</a:t>
            </a:r>
          </a:p>
          <a:p>
            <a:r>
              <a:rPr lang="en-US" dirty="0"/>
              <a:t>We also see times of strong coverage persist for a few days as well</a:t>
            </a:r>
          </a:p>
          <a:p>
            <a:r>
              <a:rPr lang="en-US" dirty="0"/>
              <a:t>For now, it is difficult to pinpoint a hardware fault to the reduction of coverage in the sampling region</a:t>
            </a:r>
          </a:p>
          <a:p>
            <a:r>
              <a:rPr lang="en-US" dirty="0"/>
              <a:t>Potential causes are local interference from tech at UASA, tropical lightning storms during summer, less frequency regulation and sea state.</a:t>
            </a:r>
          </a:p>
          <a:p>
            <a:pPr marL="0" indent="0">
              <a:buNone/>
            </a:pPr>
            <a:r>
              <a:rPr lang="en-US" dirty="0"/>
              <a:t>For now, it seems just like a natural occurrence to me. Coverage has dropped this low before, maybe not for as long but it does seem possible.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14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85AB3-57AB-3326-66CD-A61DD138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Inspect Spectra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250E4-84B6-1EA9-FF8A-B626A527F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Gather spectra from UASA 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Reprocess spectra using new first order settings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Compare totals maps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Hopefully we see more realistic totals with the fixed data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Assuming the increased search with doesn’t integrate more noise</a:t>
            </a:r>
          </a:p>
          <a:p>
            <a:pPr marL="1428750" lvl="2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464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238C8-0063-E278-71E1-27638450D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What We Noticed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7F7E1C-7F9F-F34A-9A10-0104147F0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967" y="1635599"/>
            <a:ext cx="453402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82847B-11FD-AB17-430A-E3313FC3E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478" y="1389596"/>
            <a:ext cx="4739349" cy="4622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8354A8-12E9-1574-0540-7DAA42D8BA1B}"/>
              </a:ext>
            </a:extLst>
          </p:cNvPr>
          <p:cNvSpPr txBox="1"/>
          <p:nvPr/>
        </p:nvSpPr>
        <p:spPr>
          <a:xfrm>
            <a:off x="546538" y="1066431"/>
            <a:ext cx="1109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Suspicious about low coverage currently as well as in also July</a:t>
            </a: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rucool.marine.rutgers.edu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ugos-hfr</a:t>
            </a:r>
            <a:r>
              <a:rPr lang="en-US" dirty="0">
                <a:hlinkClick r:id="rId4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5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FE21-70EA-FB08-EDD3-3E896C80B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for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5EE5A-AC6B-D16B-D625-4B3168415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 you know anything about the interference that could be occurring?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the age of the transmit and receive antenna?</a:t>
            </a:r>
          </a:p>
          <a:p>
            <a:pPr>
              <a:buFontTx/>
              <a:buChar char="-"/>
            </a:pPr>
            <a:r>
              <a:rPr lang="en-US" dirty="0"/>
              <a:t>Could be a minor issue with the receive antenna monopole</a:t>
            </a:r>
          </a:p>
          <a:p>
            <a:pPr>
              <a:buFontTx/>
              <a:buChar char="-"/>
            </a:pPr>
            <a:r>
              <a:rPr lang="en-US" dirty="0"/>
              <a:t>Could be an issue with tuning coil of transmit antenna</a:t>
            </a:r>
          </a:p>
        </p:txBody>
      </p:sp>
    </p:spTree>
    <p:extLst>
      <p:ext uri="{BB962C8B-B14F-4D97-AF65-F5344CB8AC3E}">
        <p14:creationId xmlns:p14="http://schemas.microsoft.com/office/powerpoint/2010/main" val="139477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7CA0-5353-63F5-68AA-2A7E4CF5B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Check Some Diagnostics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D738FC-8BA6-AF76-B1B4-E35EF28FD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047809"/>
            <a:ext cx="5899365" cy="24705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5EE22-620E-C225-B67C-39A01522E6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3" y="3047809"/>
            <a:ext cx="5582952" cy="2377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E4B0C1-EA28-79B9-2145-AFD31B8052F2}"/>
              </a:ext>
            </a:extLst>
          </p:cNvPr>
          <p:cNvSpPr txBox="1"/>
          <p:nvPr/>
        </p:nvSpPr>
        <p:spPr>
          <a:xfrm>
            <a:off x="252248" y="1597572"/>
            <a:ext cx="11508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of the first things we check are Amplitudes and Phases. Disruption in one or the other usually affects each 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Changes in these are indicative of either a hardware state change or signal to noise changes.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Phases and amplitudes seem stable enough to not cause worry.</a:t>
            </a: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616BCFC7-24FE-C1CC-FA92-5ABFBCF2F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86682" y="5186632"/>
            <a:ext cx="914400" cy="91440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E5D02274-A8F5-4836-496D-22626EFF2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0920" y="5260428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DADE58-91DB-DAB2-6949-E05E56381540}"/>
              </a:ext>
            </a:extLst>
          </p:cNvPr>
          <p:cNvSpPr txBox="1"/>
          <p:nvPr/>
        </p:nvSpPr>
        <p:spPr>
          <a:xfrm>
            <a:off x="1672123" y="2628605"/>
            <a:ext cx="244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Amplitudes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43EA22-1AE5-FA03-9023-DFDA76295327}"/>
              </a:ext>
            </a:extLst>
          </p:cNvPr>
          <p:cNvSpPr txBox="1"/>
          <p:nvPr/>
        </p:nvSpPr>
        <p:spPr>
          <a:xfrm>
            <a:off x="7923663" y="2599689"/>
            <a:ext cx="244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Phases</a:t>
            </a:r>
          </a:p>
        </p:txBody>
      </p:sp>
    </p:spTree>
    <p:extLst>
      <p:ext uri="{BB962C8B-B14F-4D97-AF65-F5344CB8AC3E}">
        <p14:creationId xmlns:p14="http://schemas.microsoft.com/office/powerpoint/2010/main" val="473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83481-85AE-87DD-A564-F8F4AC94D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067"/>
            <a:ext cx="10515600" cy="1325563"/>
          </a:xfrm>
        </p:spPr>
        <p:txBody>
          <a:bodyPr/>
          <a:lstStyle/>
          <a:p>
            <a:r>
              <a:rPr lang="en-US" dirty="0"/>
              <a:t>Let’s check SNR and Noise Floors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639B96-9AFC-90B6-A71C-BC9A5A1BA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113" y="1864047"/>
            <a:ext cx="6052607" cy="25363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97CCC-B274-8BB4-B952-A210C905B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70" y="1907040"/>
            <a:ext cx="5734030" cy="2409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2FA59E-B1C0-28AD-B37A-ABD874CF3862}"/>
              </a:ext>
            </a:extLst>
          </p:cNvPr>
          <p:cNvSpPr txBox="1"/>
          <p:nvPr/>
        </p:nvSpPr>
        <p:spPr>
          <a:xfrm>
            <a:off x="2599832" y="1454099"/>
            <a:ext cx="244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Noise Floors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11620A-6774-E97D-528A-285AB9735A16}"/>
              </a:ext>
            </a:extLst>
          </p:cNvPr>
          <p:cNvSpPr txBox="1"/>
          <p:nvPr/>
        </p:nvSpPr>
        <p:spPr>
          <a:xfrm>
            <a:off x="8207100" y="1454099"/>
            <a:ext cx="244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Signal to Noise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DE9F3A-A698-90DF-7005-21FEB1FFE692}"/>
              </a:ext>
            </a:extLst>
          </p:cNvPr>
          <p:cNvSpPr/>
          <p:nvPr/>
        </p:nvSpPr>
        <p:spPr>
          <a:xfrm>
            <a:off x="3151086" y="2620792"/>
            <a:ext cx="1861310" cy="51141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83FEC4-CB90-002C-0798-D87DDD77EB0B}"/>
              </a:ext>
            </a:extLst>
          </p:cNvPr>
          <p:cNvSpPr/>
          <p:nvPr/>
        </p:nvSpPr>
        <p:spPr>
          <a:xfrm>
            <a:off x="2163114" y="2337013"/>
            <a:ext cx="168165" cy="1576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FFF7132-67D9-ED75-1701-1AFF5FF8CF1C}"/>
              </a:ext>
            </a:extLst>
          </p:cNvPr>
          <p:cNvSpPr/>
          <p:nvPr/>
        </p:nvSpPr>
        <p:spPr>
          <a:xfrm>
            <a:off x="2856796" y="2343513"/>
            <a:ext cx="168165" cy="1576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9EB548-0533-3CC8-4288-B42F9925510C}"/>
              </a:ext>
            </a:extLst>
          </p:cNvPr>
          <p:cNvSpPr/>
          <p:nvPr/>
        </p:nvSpPr>
        <p:spPr>
          <a:xfrm>
            <a:off x="3116251" y="2343514"/>
            <a:ext cx="168165" cy="1576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EC1BF6-8E46-13A6-9449-0EE54A6E78CE}"/>
              </a:ext>
            </a:extLst>
          </p:cNvPr>
          <p:cNvSpPr/>
          <p:nvPr/>
        </p:nvSpPr>
        <p:spPr>
          <a:xfrm>
            <a:off x="3619775" y="2324498"/>
            <a:ext cx="168165" cy="1576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A228F7-3B25-204D-40BD-415F72CC2846}"/>
              </a:ext>
            </a:extLst>
          </p:cNvPr>
          <p:cNvSpPr/>
          <p:nvPr/>
        </p:nvSpPr>
        <p:spPr>
          <a:xfrm>
            <a:off x="4118185" y="2237855"/>
            <a:ext cx="168165" cy="1576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73DBA7-D68D-831C-5795-805408C8FC5D}"/>
              </a:ext>
            </a:extLst>
          </p:cNvPr>
          <p:cNvSpPr/>
          <p:nvPr/>
        </p:nvSpPr>
        <p:spPr>
          <a:xfrm>
            <a:off x="5012396" y="2324498"/>
            <a:ext cx="168165" cy="1576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C955A0-96BA-77BD-05DB-F6FF01A66289}"/>
              </a:ext>
            </a:extLst>
          </p:cNvPr>
          <p:cNvSpPr/>
          <p:nvPr/>
        </p:nvSpPr>
        <p:spPr>
          <a:xfrm>
            <a:off x="7149067" y="3753417"/>
            <a:ext cx="215707" cy="1606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8FA8575-75FD-4144-E08B-49854816B20D}"/>
              </a:ext>
            </a:extLst>
          </p:cNvPr>
          <p:cNvSpPr/>
          <p:nvPr/>
        </p:nvSpPr>
        <p:spPr>
          <a:xfrm>
            <a:off x="10430365" y="3662801"/>
            <a:ext cx="215707" cy="23271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0B9989-8697-853F-68BB-D97F619BB14C}"/>
              </a:ext>
            </a:extLst>
          </p:cNvPr>
          <p:cNvSpPr/>
          <p:nvPr/>
        </p:nvSpPr>
        <p:spPr>
          <a:xfrm>
            <a:off x="10067408" y="3673098"/>
            <a:ext cx="215707" cy="1606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F9C792-0222-010A-BECB-D82803395276}"/>
              </a:ext>
            </a:extLst>
          </p:cNvPr>
          <p:cNvSpPr/>
          <p:nvPr/>
        </p:nvSpPr>
        <p:spPr>
          <a:xfrm>
            <a:off x="11224737" y="3300648"/>
            <a:ext cx="877859" cy="53308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762072-087A-B6D7-B2CE-0B6876E74C1A}"/>
              </a:ext>
            </a:extLst>
          </p:cNvPr>
          <p:cNvSpPr/>
          <p:nvPr/>
        </p:nvSpPr>
        <p:spPr>
          <a:xfrm>
            <a:off x="4441854" y="2902601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07EF7-1F2D-DF5F-EB36-75268A9C5672}"/>
              </a:ext>
            </a:extLst>
          </p:cNvPr>
          <p:cNvSpPr/>
          <p:nvPr/>
        </p:nvSpPr>
        <p:spPr>
          <a:xfrm>
            <a:off x="11596201" y="2534006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EE76CD-33E9-3E0A-1C83-439AA2695264}"/>
              </a:ext>
            </a:extLst>
          </p:cNvPr>
          <p:cNvSpPr txBox="1"/>
          <p:nvPr/>
        </p:nvSpPr>
        <p:spPr>
          <a:xfrm>
            <a:off x="272631" y="4647157"/>
            <a:ext cx="11645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is difficult to say there is a hardware issue involved with these plots.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sure we can say that the SNR is lower in most recent days than usual.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that the noise floor suddenly changed in Loop 1 and then returned to normal.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Since it did change back, not very concerning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FD05-D7D3-926A-5832-1B182872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83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Let’s Compare SNR + Noise Floors to Radial Vector Count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4A9F9C-B68F-0743-5D1A-6D504C521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301" y="3903781"/>
            <a:ext cx="8122921" cy="2404244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1332944-5727-99D1-E78E-FD567CFCD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631" y="1402901"/>
            <a:ext cx="6044426" cy="2532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2A857A-F091-8F54-D21D-85B006616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70" y="1402901"/>
            <a:ext cx="5734030" cy="2409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A4E14-FD2E-0486-183F-CDBF2E7B60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5532" y="4034418"/>
            <a:ext cx="6726960" cy="266522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E479C21-2750-FB57-4CEC-7B5A76F63E50}"/>
              </a:ext>
            </a:extLst>
          </p:cNvPr>
          <p:cNvSpPr/>
          <p:nvPr/>
        </p:nvSpPr>
        <p:spPr>
          <a:xfrm>
            <a:off x="2177632" y="1922885"/>
            <a:ext cx="168165" cy="1576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7A2DA6-72D5-E617-8805-4CF483CCF36B}"/>
              </a:ext>
            </a:extLst>
          </p:cNvPr>
          <p:cNvSpPr/>
          <p:nvPr/>
        </p:nvSpPr>
        <p:spPr>
          <a:xfrm>
            <a:off x="2839783" y="1897625"/>
            <a:ext cx="168165" cy="1576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428A97-0F24-E693-555F-B5E125315BDA}"/>
              </a:ext>
            </a:extLst>
          </p:cNvPr>
          <p:cNvSpPr/>
          <p:nvPr/>
        </p:nvSpPr>
        <p:spPr>
          <a:xfrm>
            <a:off x="3126679" y="1863859"/>
            <a:ext cx="168165" cy="1576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FB4CE3-FE6E-1096-B48B-8FA48F4829D0}"/>
              </a:ext>
            </a:extLst>
          </p:cNvPr>
          <p:cNvSpPr/>
          <p:nvPr/>
        </p:nvSpPr>
        <p:spPr>
          <a:xfrm>
            <a:off x="3604656" y="1897624"/>
            <a:ext cx="168165" cy="1576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E8FB42-5302-2B81-5663-48D31ECBC783}"/>
              </a:ext>
            </a:extLst>
          </p:cNvPr>
          <p:cNvSpPr/>
          <p:nvPr/>
        </p:nvSpPr>
        <p:spPr>
          <a:xfrm>
            <a:off x="4111900" y="1897624"/>
            <a:ext cx="168165" cy="1576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5A36A4-B10B-EBB8-A5E3-C424F47DF8D5}"/>
              </a:ext>
            </a:extLst>
          </p:cNvPr>
          <p:cNvSpPr/>
          <p:nvPr/>
        </p:nvSpPr>
        <p:spPr>
          <a:xfrm>
            <a:off x="5046313" y="1897624"/>
            <a:ext cx="168165" cy="1576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A31115-5C31-0D54-C50C-42C67B962E7C}"/>
              </a:ext>
            </a:extLst>
          </p:cNvPr>
          <p:cNvCxnSpPr>
            <a:cxnSpLocks/>
          </p:cNvCxnSpPr>
          <p:nvPr/>
        </p:nvCxnSpPr>
        <p:spPr>
          <a:xfrm>
            <a:off x="2270234" y="2021514"/>
            <a:ext cx="0" cy="447136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DCDD7D-7F63-6649-E212-667312FAAC43}"/>
              </a:ext>
            </a:extLst>
          </p:cNvPr>
          <p:cNvCxnSpPr>
            <a:cxnSpLocks/>
          </p:cNvCxnSpPr>
          <p:nvPr/>
        </p:nvCxnSpPr>
        <p:spPr>
          <a:xfrm>
            <a:off x="2927131" y="1922885"/>
            <a:ext cx="0" cy="447136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D3A620-ECB9-6BD4-79A7-E2E6AD6F8BCC}"/>
              </a:ext>
            </a:extLst>
          </p:cNvPr>
          <p:cNvCxnSpPr>
            <a:cxnSpLocks/>
          </p:cNvCxnSpPr>
          <p:nvPr/>
        </p:nvCxnSpPr>
        <p:spPr>
          <a:xfrm>
            <a:off x="3205656" y="1922885"/>
            <a:ext cx="0" cy="447136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890091C-4182-CD61-9C28-9B412D5E3B40}"/>
              </a:ext>
            </a:extLst>
          </p:cNvPr>
          <p:cNvCxnSpPr>
            <a:cxnSpLocks/>
          </p:cNvCxnSpPr>
          <p:nvPr/>
        </p:nvCxnSpPr>
        <p:spPr>
          <a:xfrm>
            <a:off x="3704504" y="1976451"/>
            <a:ext cx="0" cy="447136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8C59BE-DF90-632B-D008-1B12A5F5F634}"/>
              </a:ext>
            </a:extLst>
          </p:cNvPr>
          <p:cNvCxnSpPr>
            <a:cxnSpLocks/>
          </p:cNvCxnSpPr>
          <p:nvPr/>
        </p:nvCxnSpPr>
        <p:spPr>
          <a:xfrm>
            <a:off x="4206100" y="1942686"/>
            <a:ext cx="0" cy="447136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573015-B354-CD83-3707-D74FAEEB5522}"/>
              </a:ext>
            </a:extLst>
          </p:cNvPr>
          <p:cNvCxnSpPr>
            <a:cxnSpLocks/>
          </p:cNvCxnSpPr>
          <p:nvPr/>
        </p:nvCxnSpPr>
        <p:spPr>
          <a:xfrm>
            <a:off x="5130395" y="1976451"/>
            <a:ext cx="0" cy="447136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073AA61-192B-2384-9C04-ECAC6D30E378}"/>
              </a:ext>
            </a:extLst>
          </p:cNvPr>
          <p:cNvSpPr/>
          <p:nvPr/>
        </p:nvSpPr>
        <p:spPr>
          <a:xfrm>
            <a:off x="7167387" y="3235277"/>
            <a:ext cx="215707" cy="1606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04E1B58-B8B6-DA83-F3FD-8FA16F5F362C}"/>
              </a:ext>
            </a:extLst>
          </p:cNvPr>
          <p:cNvSpPr/>
          <p:nvPr/>
        </p:nvSpPr>
        <p:spPr>
          <a:xfrm>
            <a:off x="10448685" y="3144661"/>
            <a:ext cx="215707" cy="23271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6CC6605-7193-3096-1938-70FE4A30BC8E}"/>
              </a:ext>
            </a:extLst>
          </p:cNvPr>
          <p:cNvSpPr/>
          <p:nvPr/>
        </p:nvSpPr>
        <p:spPr>
          <a:xfrm>
            <a:off x="10085728" y="3154958"/>
            <a:ext cx="215707" cy="16063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4C122D-3018-C187-690C-5196FC5D332F}"/>
              </a:ext>
            </a:extLst>
          </p:cNvPr>
          <p:cNvCxnSpPr>
            <a:cxnSpLocks/>
          </p:cNvCxnSpPr>
          <p:nvPr/>
        </p:nvCxnSpPr>
        <p:spPr>
          <a:xfrm>
            <a:off x="7269251" y="3235277"/>
            <a:ext cx="0" cy="27766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68ECEC-DC8C-6144-6CEB-C0062F7642BC}"/>
              </a:ext>
            </a:extLst>
          </p:cNvPr>
          <p:cNvCxnSpPr>
            <a:cxnSpLocks/>
          </p:cNvCxnSpPr>
          <p:nvPr/>
        </p:nvCxnSpPr>
        <p:spPr>
          <a:xfrm>
            <a:off x="10164851" y="3235277"/>
            <a:ext cx="0" cy="27766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CFC7996-35F9-B804-EBFA-6AE4060A46BE}"/>
              </a:ext>
            </a:extLst>
          </p:cNvPr>
          <p:cNvCxnSpPr>
            <a:cxnSpLocks/>
          </p:cNvCxnSpPr>
          <p:nvPr/>
        </p:nvCxnSpPr>
        <p:spPr>
          <a:xfrm>
            <a:off x="10580010" y="3235277"/>
            <a:ext cx="0" cy="27766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91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F9A7-11B9-6A27-8275-38D41F27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07C71-E4E0-D1B8-307B-B5DDB4CA9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2150"/>
            <a:ext cx="10515600" cy="4351338"/>
          </a:xfrm>
        </p:spPr>
        <p:txBody>
          <a:bodyPr/>
          <a:lstStyle/>
          <a:p>
            <a:r>
              <a:rPr lang="en-US" dirty="0"/>
              <a:t>Dips in SNR are generally seen with reductions in radial vector count</a:t>
            </a:r>
          </a:p>
          <a:p>
            <a:pPr lvl="1"/>
            <a:r>
              <a:rPr lang="en-US" dirty="0"/>
              <a:t>However this was not the case in June</a:t>
            </a:r>
          </a:p>
          <a:p>
            <a:r>
              <a:rPr lang="en-US" dirty="0"/>
              <a:t>Gains in Monopole noise floor is more close associated with drops in radial coverage</a:t>
            </a:r>
          </a:p>
          <a:p>
            <a:pPr lvl="1"/>
            <a:r>
              <a:rPr lang="en-US" dirty="0"/>
              <a:t>This occurred somewhat frequently </a:t>
            </a:r>
          </a:p>
          <a:p>
            <a:r>
              <a:rPr lang="en-US" dirty="0"/>
              <a:t>Since the start of August, SNR has decreased closer to the 20 dB threshold</a:t>
            </a:r>
          </a:p>
          <a:p>
            <a:pPr lvl="1"/>
            <a:r>
              <a:rPr lang="en-US" dirty="0"/>
              <a:t>This is on the way back up</a:t>
            </a:r>
          </a:p>
          <a:p>
            <a:r>
              <a:rPr lang="en-US" dirty="0"/>
              <a:t>Noise floor in Loop 1 rises from ~ July 6 – July 26 before restabilizing</a:t>
            </a:r>
          </a:p>
          <a:p>
            <a:pPr lvl="1"/>
            <a:r>
              <a:rPr lang="en-US" dirty="0"/>
              <a:t>No discernable pattern of impact on total radial vector count</a:t>
            </a:r>
          </a:p>
        </p:txBody>
      </p:sp>
    </p:spTree>
    <p:extLst>
      <p:ext uri="{BB962C8B-B14F-4D97-AF65-F5344CB8AC3E}">
        <p14:creationId xmlns:p14="http://schemas.microsoft.com/office/powerpoint/2010/main" val="383174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049F-0174-321E-A9E4-BA3823FFB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Variation of Noise We See?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A726B-0F70-B825-15DD-C842E35D7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139"/>
            <a:ext cx="10515600" cy="4351338"/>
          </a:xfrm>
        </p:spPr>
        <p:txBody>
          <a:bodyPr/>
          <a:lstStyle/>
          <a:p>
            <a:r>
              <a:rPr lang="en-US" dirty="0"/>
              <a:t>Noise throughout the summer varies pretty strongly</a:t>
            </a:r>
          </a:p>
          <a:p>
            <a:pPr marL="0" indent="0">
              <a:buNone/>
            </a:pPr>
            <a:r>
              <a:rPr lang="en-US" dirty="0"/>
              <a:t>… But this isn’t that abnormal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CD3D25-11CF-28CE-11F3-8DF67BCA6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8" y="2818870"/>
            <a:ext cx="6090745" cy="3204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19ECAC-0613-DF8B-1D13-143783833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413" y="2853938"/>
            <a:ext cx="6090745" cy="3169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4D03A0-16FA-80E0-07DD-28628E0278D4}"/>
              </a:ext>
            </a:extLst>
          </p:cNvPr>
          <p:cNvSpPr txBox="1"/>
          <p:nvPr/>
        </p:nvSpPr>
        <p:spPr>
          <a:xfrm>
            <a:off x="441434" y="3426476"/>
            <a:ext cx="84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Loop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CDAB8C-6840-7A30-6082-F450DC64650F}"/>
              </a:ext>
            </a:extLst>
          </p:cNvPr>
          <p:cNvSpPr txBox="1"/>
          <p:nvPr/>
        </p:nvSpPr>
        <p:spPr>
          <a:xfrm>
            <a:off x="441434" y="4254235"/>
            <a:ext cx="84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Loop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3BA38B-EF68-1A36-618F-071508BE53DC}"/>
              </a:ext>
            </a:extLst>
          </p:cNvPr>
          <p:cNvSpPr txBox="1"/>
          <p:nvPr/>
        </p:nvSpPr>
        <p:spPr>
          <a:xfrm>
            <a:off x="441434" y="5171090"/>
            <a:ext cx="84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Loop 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4C89B5-2DD3-B446-49DE-50659FF37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13" y="533503"/>
            <a:ext cx="4269813" cy="578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1A68DC9-A03E-C61F-DEC4-620025D1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509" y="533502"/>
            <a:ext cx="4269813" cy="578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3F550D-95AA-6286-48D3-18532C36AEB8}"/>
              </a:ext>
            </a:extLst>
          </p:cNvPr>
          <p:cNvSpPr txBox="1"/>
          <p:nvPr/>
        </p:nvSpPr>
        <p:spPr>
          <a:xfrm>
            <a:off x="4277710" y="6319447"/>
            <a:ext cx="3626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Less Than 24 Hours Apart</a:t>
            </a:r>
          </a:p>
        </p:txBody>
      </p:sp>
    </p:spTree>
    <p:extLst>
      <p:ext uri="{BB962C8B-B14F-4D97-AF65-F5344CB8AC3E}">
        <p14:creationId xmlns:p14="http://schemas.microsoft.com/office/powerpoint/2010/main" val="26067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06F8F-DB21-B30F-84BA-A45C5F07A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7615"/>
            <a:ext cx="10515600" cy="1325563"/>
          </a:xfrm>
        </p:spPr>
        <p:txBody>
          <a:bodyPr/>
          <a:lstStyle/>
          <a:p>
            <a:r>
              <a:rPr lang="en-US" dirty="0"/>
              <a:t>How about Noise at ISCY?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0DAABF-FD7A-EFFF-5E88-2F7877DBE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932" y="2572972"/>
            <a:ext cx="5787002" cy="33782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69734-736B-44A7-780B-9EE5F0BC4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119" y="2572971"/>
            <a:ext cx="5787002" cy="33851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40FAC4-DE46-9FA1-8DFF-92E1E1107E5C}"/>
              </a:ext>
            </a:extLst>
          </p:cNvPr>
          <p:cNvSpPr txBox="1"/>
          <p:nvPr/>
        </p:nvSpPr>
        <p:spPr>
          <a:xfrm>
            <a:off x="285878" y="899896"/>
            <a:ext cx="116202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The noise floors aren’t as stable as UASA, however they remain coupled well throughout the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Not nearly as many spikes in Monopole noise floor (indicating likely local phenomenon at UASA)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For SNR, radial vector count seems associated well with lows in SNR (seen well in August)</a:t>
            </a:r>
          </a:p>
        </p:txBody>
      </p:sp>
    </p:spTree>
    <p:extLst>
      <p:ext uri="{BB962C8B-B14F-4D97-AF65-F5344CB8AC3E}">
        <p14:creationId xmlns:p14="http://schemas.microsoft.com/office/powerpoint/2010/main" val="2686138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F7B0D-2F82-6349-D47D-BB79C832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77"/>
            <a:ext cx="10515600" cy="1325563"/>
          </a:xfrm>
        </p:spPr>
        <p:txBody>
          <a:bodyPr/>
          <a:lstStyle/>
          <a:p>
            <a:r>
              <a:rPr lang="en-US" dirty="0"/>
              <a:t>A Look at Totals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7D240-4B79-D916-10E6-799995AE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440"/>
            <a:ext cx="10515600" cy="2089742"/>
          </a:xfrm>
        </p:spPr>
        <p:txBody>
          <a:bodyPr/>
          <a:lstStyle/>
          <a:p>
            <a:r>
              <a:rPr lang="en-US" dirty="0"/>
              <a:t>We see low coverage periods…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F36BE15-10CE-9FEF-91F6-99C7DA1236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552" y="1901294"/>
            <a:ext cx="2823480" cy="2709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ABA40-DE29-F602-92F5-F873603697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72" y="1820530"/>
            <a:ext cx="2823480" cy="275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1990A-A6D9-2AE3-D475-4BEFFFF027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806" y="12554"/>
            <a:ext cx="3123960" cy="2976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346F4B-0749-4909-3D60-B856387113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112" y="3154077"/>
            <a:ext cx="2989348" cy="28406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6572ED-26BD-1B27-2990-8DF2C8B167B4}"/>
              </a:ext>
            </a:extLst>
          </p:cNvPr>
          <p:cNvSpPr txBox="1"/>
          <p:nvPr/>
        </p:nvSpPr>
        <p:spPr>
          <a:xfrm>
            <a:off x="672662" y="5037234"/>
            <a:ext cx="6611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we also see high coverage periods…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1E6030-6981-F69F-BCC7-D5B445894E49}"/>
              </a:ext>
            </a:extLst>
          </p:cNvPr>
          <p:cNvSpPr txBox="1"/>
          <p:nvPr/>
        </p:nvSpPr>
        <p:spPr>
          <a:xfrm>
            <a:off x="1364049" y="4621141"/>
            <a:ext cx="190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F598B0-5A37-B12A-5268-1FDC69C186BF}"/>
              </a:ext>
            </a:extLst>
          </p:cNvPr>
          <p:cNvSpPr txBox="1"/>
          <p:nvPr/>
        </p:nvSpPr>
        <p:spPr>
          <a:xfrm>
            <a:off x="7687729" y="1553004"/>
            <a:ext cx="190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July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C63A63-CECD-637A-8ECF-9A9DD9C44C46}"/>
              </a:ext>
            </a:extLst>
          </p:cNvPr>
          <p:cNvSpPr txBox="1"/>
          <p:nvPr/>
        </p:nvSpPr>
        <p:spPr>
          <a:xfrm>
            <a:off x="3853973" y="4677325"/>
            <a:ext cx="190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900B53-A8EE-81A5-A2B0-07345B741A9B}"/>
              </a:ext>
            </a:extLst>
          </p:cNvPr>
          <p:cNvSpPr txBox="1"/>
          <p:nvPr/>
        </p:nvSpPr>
        <p:spPr>
          <a:xfrm>
            <a:off x="7913619" y="4388067"/>
            <a:ext cx="190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 July</a:t>
            </a:r>
          </a:p>
        </p:txBody>
      </p:sp>
    </p:spTree>
    <p:extLst>
      <p:ext uri="{BB962C8B-B14F-4D97-AF65-F5344CB8AC3E}">
        <p14:creationId xmlns:p14="http://schemas.microsoft.com/office/powerpoint/2010/main" val="257922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762</Words>
  <Application>Microsoft Macintosh PowerPoint</Application>
  <PresentationFormat>Widescreen</PresentationFormat>
  <Paragraphs>102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Avenir Book</vt:lpstr>
      <vt:lpstr>Calibri</vt:lpstr>
      <vt:lpstr>Calibri Light</vt:lpstr>
      <vt:lpstr>Office Theme</vt:lpstr>
      <vt:lpstr>UGOS UASA HFR Data  Troubleshooting</vt:lpstr>
      <vt:lpstr>What We Noticed</vt:lpstr>
      <vt:lpstr>Let’s Check Some Diagnostics</vt:lpstr>
      <vt:lpstr>Let’s check SNR and Noise Floors</vt:lpstr>
      <vt:lpstr>Let’s Compare SNR + Noise Floors to Radial Vector Count</vt:lpstr>
      <vt:lpstr>What do we see?</vt:lpstr>
      <vt:lpstr>What is the Variation of Noise We See?</vt:lpstr>
      <vt:lpstr>How about Noise at ISCY?</vt:lpstr>
      <vt:lpstr>A Look at Totals Maps</vt:lpstr>
      <vt:lpstr>We See Similar Phenomenon in the MAB</vt:lpstr>
      <vt:lpstr>Wave Heights in the Yucatan Basin</vt:lpstr>
      <vt:lpstr>Taking a Deep Dive into the Spectra</vt:lpstr>
      <vt:lpstr>What we saw:</vt:lpstr>
      <vt:lpstr>Single Peak Tracking</vt:lpstr>
      <vt:lpstr>Interference</vt:lpstr>
      <vt:lpstr>The very strong interference is filtered out</vt:lpstr>
      <vt:lpstr>Ghost Bragg</vt:lpstr>
      <vt:lpstr>Thoughts On Coverage Drops</vt:lpstr>
      <vt:lpstr>Steps to Inspect Spectra</vt:lpstr>
      <vt:lpstr>Questions for Operators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Hugh Roarty</dc:creator>
  <cp:lastModifiedBy>Timothy Stolarz</cp:lastModifiedBy>
  <cp:revision>10</cp:revision>
  <dcterms:created xsi:type="dcterms:W3CDTF">2021-04-12T20:17:43Z</dcterms:created>
  <dcterms:modified xsi:type="dcterms:W3CDTF">2023-08-11T17:49:17Z</dcterms:modified>
</cp:coreProperties>
</file>