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87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/>
    <p:restoredTop sz="96327"/>
  </p:normalViewPr>
  <p:slideViewPr>
    <p:cSldViewPr snapToGrid="0">
      <p:cViewPr>
        <p:scale>
          <a:sx n="110" d="100"/>
          <a:sy n="110" d="100"/>
        </p:scale>
        <p:origin x="1336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75F9-ADC7-5EC4-3167-D41BFD77A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C6466-D49A-83E2-BEF9-7ED856804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DF6E-7D32-9D57-2FE4-723AA762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4696-7193-9E48-AB2E-DA6FCE14FA9C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70EC9-0565-9FC2-C6A6-33B5CBE1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835EB-FE6E-126B-53EE-8F57116A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E8D0-B129-EC46-81B2-170536F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7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F32AB-71D4-8D33-EE09-C01FF4B6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922D5-DA13-3090-7B8E-0DD1B7140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25A11-730B-C0F5-A2E7-588E4C94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4696-7193-9E48-AB2E-DA6FCE14FA9C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02C6E-A3E9-2857-FFD5-5122E9EF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9AD3D-7590-9A32-32F6-347DB0D9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E8D0-B129-EC46-81B2-170536F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2DFF8B-10CF-BFA7-0FB9-B96CC9C59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7C623-5BF5-2E1E-E9B5-67F2F9DEA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AF3B9-B768-DF4F-E4B7-C8FA7C73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4696-7193-9E48-AB2E-DA6FCE14FA9C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2E2DA-9284-AA21-3429-B0D2E7BD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CDB1C-2443-D70B-1CE3-33F2C480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E8D0-B129-EC46-81B2-170536F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6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5DD5-03D7-135A-9CCF-851914FA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DC12D-8900-0600-47A9-B4DBC6422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E71F9-77D6-F1E5-8902-135A5762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4696-7193-9E48-AB2E-DA6FCE14FA9C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AC0B3-482C-2A51-36E8-F7AF5834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1A86-395D-671E-5486-D8755FD1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E8D0-B129-EC46-81B2-170536F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0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297B-816F-8836-9E21-2A5DB5CE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EC3F8-A2CA-69DD-2FF7-5840533A9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069C-AED1-770F-21EA-483307DA1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4696-7193-9E48-AB2E-DA6FCE14FA9C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0697A-80DE-9808-B785-980FD155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DFA3F-18D3-ABD3-9D70-A8D9D0AF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E8D0-B129-EC46-81B2-170536F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F1EF-870D-DB3B-1533-F1FE6AC33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02E5-0254-7882-6BE2-BB7EB82B3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01FF9-D347-E5FE-D5B8-2459AC384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41F1A-3BB6-5ED9-4768-ECACF74A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4696-7193-9E48-AB2E-DA6FCE14FA9C}" type="datetimeFigureOut">
              <a:rPr lang="en-US" smtClean="0"/>
              <a:t>6/6/23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0BC85-E18C-54C0-6A24-F745F1F8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F4148-CB69-DF61-944F-FBE14C05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E8D0-B129-EC46-81B2-170536F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3A82-908F-9168-00EA-487C86B2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8E5C5-2FEA-5448-4418-698C18B5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6849A-D938-7CCB-6805-48D7F5852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970C0-E74A-C19E-F0BD-BF055195F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95F073-56D0-81FF-B4D3-9C64A58B2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AE730-8C83-A103-CDA0-523E5FBB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4696-7193-9E48-AB2E-DA6FCE14FA9C}" type="datetimeFigureOut">
              <a:rPr lang="en-US" smtClean="0"/>
              <a:t>6/6/23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A873A-9151-FD67-7E24-C0B48C18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0F83D-5BDA-8A0F-BED9-A83B59B5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E8D0-B129-EC46-81B2-170536F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9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88DD-1122-CC4C-C30D-CC076E23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58A5D-BF40-B036-C81E-9AFE55B6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4696-7193-9E48-AB2E-DA6FCE14FA9C}" type="datetimeFigureOut">
              <a:rPr lang="en-US" smtClean="0"/>
              <a:t>6/6/23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ABFCC-9873-A5B7-BE7F-C5A3E1562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E0BC4-9CF7-59E8-50EC-FB907AC6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E8D0-B129-EC46-81B2-170536F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1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C6D03-4F00-3421-81C1-CBCD9BB5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4696-7193-9E48-AB2E-DA6FCE14FA9C}" type="datetimeFigureOut">
              <a:rPr lang="en-US" smtClean="0"/>
              <a:t>6/6/23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0A015-9269-728C-A411-A71BF709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261BE-1C56-7099-E3A2-AEE62ADC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E8D0-B129-EC46-81B2-170536F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8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5371-D7D5-A52E-7E40-63CEF7CF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15097-6955-7513-597B-509FE03EC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D5F1C-C86A-2EB7-E23B-ECFAA475B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21704-87A3-A50A-6F09-5745FC72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4696-7193-9E48-AB2E-DA6FCE14FA9C}" type="datetimeFigureOut">
              <a:rPr lang="en-US" smtClean="0"/>
              <a:t>6/6/23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379A3-958E-72CE-51C7-D4F2E40A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0865F-9A84-24EF-5FF6-5CA9BF3E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E8D0-B129-EC46-81B2-170536F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0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3434-ADC2-FD51-1BB4-27DA7E017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59FEC-1901-A9CC-2813-265CC74E1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95EF8-8823-3209-F4A1-E18849B9F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9BB0-6574-E3DF-17A2-D55396A9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4696-7193-9E48-AB2E-DA6FCE14FA9C}" type="datetimeFigureOut">
              <a:rPr lang="en-US" smtClean="0"/>
              <a:t>6/6/23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C6BD0-91EE-E35E-1E71-8D207C49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67985-6704-9497-77B8-52015B28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E8D0-B129-EC46-81B2-170536F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3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9B397-5DB6-7144-C163-7ED45DC6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B8959-53A6-EF1E-E7BC-455B48B14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2F57F-D8AB-ABD5-DC00-41EF573FC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B4696-7193-9E48-AB2E-DA6FCE14FA9C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A4055-653B-9136-8157-5C7D6D38F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95F99-9666-E563-D38F-F7424DA1A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E8D0-B129-EC46-81B2-170536F3D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dy of water with boats in it and a sunset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4411A51F-FC5E-74E4-9066-664491E71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0210"/>
            <a:ext cx="12388241" cy="9291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DEE63-406F-E34C-F30A-F4936B2EBA70}"/>
              </a:ext>
            </a:extLst>
          </p:cNvPr>
          <p:cNvSpPr txBox="1"/>
          <p:nvPr/>
        </p:nvSpPr>
        <p:spPr>
          <a:xfrm>
            <a:off x="2033921" y="2749259"/>
            <a:ext cx="8360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Phytoplankton dynamics in a warming Southern Ocean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Oscar Schofield</a:t>
            </a:r>
            <a:r>
              <a:rPr lang="en-US" sz="2800" b="1" dirty="0">
                <a:solidFill>
                  <a:schemeClr val="bg1"/>
                </a:solidFill>
              </a:rPr>
              <a:t> – Rutgers University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BCF754-DE8C-DCD5-136A-736C3A2C8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63" y="5328809"/>
            <a:ext cx="1282613" cy="1282613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5D9C05-9868-C11C-81B7-2F5AC58C6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921" y="5341333"/>
            <a:ext cx="1316877" cy="11625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76AA6C-44A8-62DC-3A29-B86719BD6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108" y="5328809"/>
            <a:ext cx="1282612" cy="12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6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863BB9-90C6-BCAF-887B-37D4FAA7ED43}"/>
              </a:ext>
            </a:extLst>
          </p:cNvPr>
          <p:cNvSpPr txBox="1"/>
          <p:nvPr/>
        </p:nvSpPr>
        <p:spPr>
          <a:xfrm>
            <a:off x="3209447" y="131533"/>
            <a:ext cx="577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Seasonal  Phenology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6F8FE-6707-1C68-4693-5DCA49D1A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4" r="6696"/>
          <a:stretch/>
        </p:blipFill>
        <p:spPr bwMode="auto">
          <a:xfrm>
            <a:off x="1931254" y="681584"/>
            <a:ext cx="8329492" cy="5911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F2105-860E-BE84-6FC0-8F0A1CB8B279}"/>
              </a:ext>
            </a:extLst>
          </p:cNvPr>
          <p:cNvSpPr txBox="1"/>
          <p:nvPr/>
        </p:nvSpPr>
        <p:spPr>
          <a:xfrm>
            <a:off x="8982554" y="219919"/>
            <a:ext cx="214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Turner et al. revision submitted </a:t>
            </a:r>
          </a:p>
          <a:p>
            <a:pPr algn="ctr"/>
            <a:r>
              <a:rPr lang="en-US" sz="1200" i="1" dirty="0"/>
              <a:t>Global Change Biology</a:t>
            </a:r>
          </a:p>
        </p:txBody>
      </p:sp>
    </p:spTree>
    <p:extLst>
      <p:ext uri="{BB962C8B-B14F-4D97-AF65-F5344CB8AC3E}">
        <p14:creationId xmlns:p14="http://schemas.microsoft.com/office/powerpoint/2010/main" val="233505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3F87C-CD19-BCD9-2266-ABC37F970A65}"/>
              </a:ext>
            </a:extLst>
          </p:cNvPr>
          <p:cNvSpPr txBox="1"/>
          <p:nvPr/>
        </p:nvSpPr>
        <p:spPr>
          <a:xfrm>
            <a:off x="173619" y="982176"/>
            <a:ext cx="63776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Changes in the WAP includes temperatures rising, sea ice declining, and glaciers retreating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 prediction is that initially declines in sea ice will result in a phytoplankton productivity increase. This is supported by data.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Overtime the prediction is that productivity of the system will decline, community structure will change, </a:t>
            </a:r>
            <a:r>
              <a:rPr lang="en-US" sz="2400"/>
              <a:t>diversity will decline.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These changes will have the ecological and biogeochemical consequences.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D4FE4-FEC3-81CC-28F8-F9E2135A8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18" y="-733211"/>
            <a:ext cx="6243314" cy="832442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6102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71CA8B7-FED8-7A7E-D5AA-E1FD30B8EA70}"/>
              </a:ext>
            </a:extLst>
          </p:cNvPr>
          <p:cNvGrpSpPr>
            <a:grpSpLocks noChangeAspect="1"/>
          </p:cNvGrpSpPr>
          <p:nvPr/>
        </p:nvGrpSpPr>
        <p:grpSpPr>
          <a:xfrm>
            <a:off x="167339" y="1520042"/>
            <a:ext cx="5731238" cy="4001979"/>
            <a:chOff x="0" y="970874"/>
            <a:chExt cx="7112063" cy="49661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281991-3062-7C47-F1AF-4E8946915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897"/>
            <a:stretch/>
          </p:blipFill>
          <p:spPr>
            <a:xfrm>
              <a:off x="0" y="970874"/>
              <a:ext cx="7112063" cy="4966174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9E7F58C-F39A-9B04-2E5A-AC35951C6AF8}"/>
                </a:ext>
              </a:extLst>
            </p:cNvPr>
            <p:cNvCxnSpPr>
              <a:cxnSpLocks/>
            </p:cNvCxnSpPr>
            <p:nvPr/>
          </p:nvCxnSpPr>
          <p:spPr>
            <a:xfrm>
              <a:off x="4811141" y="3103103"/>
              <a:ext cx="1697794" cy="0"/>
            </a:xfrm>
            <a:prstGeom prst="line">
              <a:avLst/>
            </a:prstGeom>
            <a:ln w="57150">
              <a:solidFill>
                <a:srgbClr val="C00000">
                  <a:alpha val="5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24495DC-329F-6900-9D04-65EDB9FD3D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8437" y="1859882"/>
              <a:ext cx="0" cy="1184649"/>
            </a:xfrm>
            <a:prstGeom prst="straightConnector1">
              <a:avLst/>
            </a:prstGeom>
            <a:ln w="730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9322DEE-BABF-02C9-4EA7-95ACB1787C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8935" y="3103103"/>
              <a:ext cx="79501" cy="2561731"/>
            </a:xfrm>
            <a:prstGeom prst="straightConnector1">
              <a:avLst/>
            </a:prstGeom>
            <a:ln w="730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78DC8FF-55A9-98C9-24B1-6F73B56DC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9" y="644915"/>
            <a:ext cx="1145969" cy="1183956"/>
          </a:xfrm>
          <a:prstGeom prst="ellipse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998622-D166-05EC-847D-8FEB9F57E6C6}"/>
              </a:ext>
            </a:extLst>
          </p:cNvPr>
          <p:cNvSpPr/>
          <p:nvPr/>
        </p:nvSpPr>
        <p:spPr>
          <a:xfrm rot="2722824" flipV="1">
            <a:off x="3052075" y="2674604"/>
            <a:ext cx="822904" cy="688650"/>
          </a:xfrm>
          <a:prstGeom prst="rect">
            <a:avLst/>
          </a:prstGeom>
          <a:solidFill>
            <a:srgbClr val="C00000">
              <a:alpha val="38000"/>
            </a:srgbClr>
          </a:solidFill>
          <a:ln w="76200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90736-D5F8-1EF7-3877-6A085AED1683}"/>
              </a:ext>
            </a:extLst>
          </p:cNvPr>
          <p:cNvSpPr txBox="1"/>
          <p:nvPr/>
        </p:nvSpPr>
        <p:spPr>
          <a:xfrm>
            <a:off x="5523618" y="2282528"/>
            <a:ext cx="1055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Warmer</a:t>
            </a:r>
          </a:p>
          <a:p>
            <a:r>
              <a:rPr lang="en-US" dirty="0"/>
              <a:t>Maritime</a:t>
            </a:r>
          </a:p>
          <a:p>
            <a:r>
              <a:rPr lang="en-US" dirty="0"/>
              <a:t>Climate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686005-3516-EF7B-8385-A2C729F0AE10}"/>
              </a:ext>
            </a:extLst>
          </p:cNvPr>
          <p:cNvSpPr txBox="1"/>
          <p:nvPr/>
        </p:nvSpPr>
        <p:spPr>
          <a:xfrm>
            <a:off x="5476614" y="3682287"/>
            <a:ext cx="985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Cold Dry</a:t>
            </a:r>
          </a:p>
          <a:p>
            <a:pPr algn="ctr"/>
            <a:r>
              <a:rPr lang="en-US" dirty="0"/>
              <a:t>Polar </a:t>
            </a:r>
          </a:p>
          <a:p>
            <a:pPr algn="ctr"/>
            <a:r>
              <a:rPr lang="en-US" dirty="0"/>
              <a:t>Climate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C1686-EC6B-7980-770D-4ECF2F2F17D3}"/>
              </a:ext>
            </a:extLst>
          </p:cNvPr>
          <p:cNvSpPr txBox="1"/>
          <p:nvPr/>
        </p:nvSpPr>
        <p:spPr>
          <a:xfrm>
            <a:off x="768131" y="153721"/>
            <a:ext cx="1065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West Antarctic Peninsula as a Model System for Polar Response to Climate 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9CFD96-F9DD-5B0D-3B6F-4F96F94E2D99}"/>
              </a:ext>
            </a:extLst>
          </p:cNvPr>
          <p:cNvSpPr txBox="1"/>
          <p:nvPr/>
        </p:nvSpPr>
        <p:spPr>
          <a:xfrm>
            <a:off x="1313308" y="5522021"/>
            <a:ext cx="3554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Peninsula Spans a Climate Gradient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C1DE55-D028-CCDA-0CDC-BDC0D0A89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10" y="725815"/>
            <a:ext cx="4324110" cy="59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6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399052-2C1C-568C-D5F7-0AFDE1717608}"/>
              </a:ext>
            </a:extLst>
          </p:cNvPr>
          <p:cNvSpPr txBox="1"/>
          <p:nvPr/>
        </p:nvSpPr>
        <p:spPr>
          <a:xfrm>
            <a:off x="4005072" y="-5480"/>
            <a:ext cx="519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What are our predictions?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46B536-2AE1-E376-D5EF-5E838BD3549F}"/>
              </a:ext>
            </a:extLst>
          </p:cNvPr>
          <p:cNvGrpSpPr/>
          <p:nvPr/>
        </p:nvGrpSpPr>
        <p:grpSpPr>
          <a:xfrm>
            <a:off x="301752" y="469916"/>
            <a:ext cx="3703320" cy="6098778"/>
            <a:chOff x="301752" y="469916"/>
            <a:chExt cx="3703320" cy="60987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D652868-4209-BB8C-E9E2-1521676ADA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29" t="15660" r="18503"/>
            <a:stretch/>
          </p:blipFill>
          <p:spPr>
            <a:xfrm>
              <a:off x="454914" y="673855"/>
              <a:ext cx="3550158" cy="589483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9FC94C-68A3-F7BD-EA23-4C2597BAD819}"/>
                </a:ext>
              </a:extLst>
            </p:cNvPr>
            <p:cNvSpPr/>
            <p:nvPr/>
          </p:nvSpPr>
          <p:spPr>
            <a:xfrm>
              <a:off x="301752" y="2148840"/>
              <a:ext cx="292608" cy="310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62B5CF-5172-5D82-2CD0-43654DFD8191}"/>
                </a:ext>
              </a:extLst>
            </p:cNvPr>
            <p:cNvSpPr/>
            <p:nvPr/>
          </p:nvSpPr>
          <p:spPr>
            <a:xfrm>
              <a:off x="301752" y="5007864"/>
              <a:ext cx="384048" cy="310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7E87EA-96C7-359A-E778-5A97CFBB5FED}"/>
                </a:ext>
              </a:extLst>
            </p:cNvPr>
            <p:cNvSpPr/>
            <p:nvPr/>
          </p:nvSpPr>
          <p:spPr>
            <a:xfrm>
              <a:off x="2208276" y="469916"/>
              <a:ext cx="384048" cy="310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F6E5CEB-06E5-CAC2-B8E4-BDE7D3B0A834}"/>
                </a:ext>
              </a:extLst>
            </p:cNvPr>
            <p:cNvCxnSpPr/>
            <p:nvPr/>
          </p:nvCxnSpPr>
          <p:spPr>
            <a:xfrm>
              <a:off x="2114550" y="716804"/>
              <a:ext cx="5715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44A536-0D74-EC78-4E15-15F6737EF873}"/>
                </a:ext>
              </a:extLst>
            </p:cNvPr>
            <p:cNvCxnSpPr>
              <a:cxnSpLocks/>
            </p:cNvCxnSpPr>
            <p:nvPr/>
          </p:nvCxnSpPr>
          <p:spPr>
            <a:xfrm>
              <a:off x="464058" y="2034802"/>
              <a:ext cx="0" cy="5389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F52DF5D-BE0F-061D-F296-E5B3636DD232}"/>
                </a:ext>
              </a:extLst>
            </p:cNvPr>
            <p:cNvCxnSpPr>
              <a:cxnSpLocks/>
            </p:cNvCxnSpPr>
            <p:nvPr/>
          </p:nvCxnSpPr>
          <p:spPr>
            <a:xfrm>
              <a:off x="464058" y="4893826"/>
              <a:ext cx="0" cy="5389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FC84F0-5AE9-4F8B-3770-AC24DDDFCF7F}"/>
                </a:ext>
              </a:extLst>
            </p:cNvPr>
            <p:cNvSpPr/>
            <p:nvPr/>
          </p:nvSpPr>
          <p:spPr>
            <a:xfrm>
              <a:off x="1261872" y="759754"/>
              <a:ext cx="2286000" cy="22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D1FB4BD-FD21-17E9-EC8D-3910C5114EFB}"/>
              </a:ext>
            </a:extLst>
          </p:cNvPr>
          <p:cNvSpPr/>
          <p:nvPr/>
        </p:nvSpPr>
        <p:spPr>
          <a:xfrm>
            <a:off x="5138928" y="1344168"/>
            <a:ext cx="6080760" cy="42885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531AA9-C556-941F-AB90-4306622DB8E1}"/>
              </a:ext>
            </a:extLst>
          </p:cNvPr>
          <p:cNvSpPr txBox="1"/>
          <p:nvPr/>
        </p:nvSpPr>
        <p:spPr>
          <a:xfrm>
            <a:off x="7763256" y="5632704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26ED31-D78C-75CB-DC8C-5E5638DDD25D}"/>
              </a:ext>
            </a:extLst>
          </p:cNvPr>
          <p:cNvSpPr txBox="1"/>
          <p:nvPr/>
        </p:nvSpPr>
        <p:spPr>
          <a:xfrm rot="16200000">
            <a:off x="2602992" y="3136612"/>
            <a:ext cx="4195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Phytoplankton Biomass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00B20AE-CD0D-E642-627C-2FD170A18A53}"/>
              </a:ext>
            </a:extLst>
          </p:cNvPr>
          <p:cNvSpPr/>
          <p:nvPr/>
        </p:nvSpPr>
        <p:spPr>
          <a:xfrm>
            <a:off x="6954644" y="2231136"/>
            <a:ext cx="2907792" cy="3539990"/>
          </a:xfrm>
          <a:prstGeom prst="arc">
            <a:avLst>
              <a:gd name="adj1" fmla="val 16200000"/>
              <a:gd name="adj2" fmla="val 207502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39570492-BAA5-D8DB-BA2C-4AA5D25390D1}"/>
              </a:ext>
            </a:extLst>
          </p:cNvPr>
          <p:cNvSpPr/>
          <p:nvPr/>
        </p:nvSpPr>
        <p:spPr>
          <a:xfrm rot="5400000">
            <a:off x="3184721" y="1442407"/>
            <a:ext cx="3195813" cy="4380607"/>
          </a:xfrm>
          <a:prstGeom prst="arc">
            <a:avLst>
              <a:gd name="adj1" fmla="val 16200000"/>
              <a:gd name="adj2" fmla="val 207502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72608F6-D9AD-B020-F6D1-19AAACDD0B83}"/>
              </a:ext>
            </a:extLst>
          </p:cNvPr>
          <p:cNvSpPr/>
          <p:nvPr/>
        </p:nvSpPr>
        <p:spPr>
          <a:xfrm flipH="1">
            <a:off x="6945499" y="2231518"/>
            <a:ext cx="2907792" cy="3539990"/>
          </a:xfrm>
          <a:prstGeom prst="arc">
            <a:avLst>
              <a:gd name="adj1" fmla="val 16200000"/>
              <a:gd name="adj2" fmla="val 207502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E11A1747-FA98-D51A-B731-F813181B619C}"/>
              </a:ext>
            </a:extLst>
          </p:cNvPr>
          <p:cNvSpPr/>
          <p:nvPr/>
        </p:nvSpPr>
        <p:spPr>
          <a:xfrm rot="16200000" flipH="1">
            <a:off x="9949458" y="1915488"/>
            <a:ext cx="3195813" cy="3434446"/>
          </a:xfrm>
          <a:prstGeom prst="arc">
            <a:avLst>
              <a:gd name="adj1" fmla="val 16200000"/>
              <a:gd name="adj2" fmla="val 207502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0D4580-C34A-4FF6-D140-559F576F247B}"/>
              </a:ext>
            </a:extLst>
          </p:cNvPr>
          <p:cNvSpPr txBox="1"/>
          <p:nvPr/>
        </p:nvSpPr>
        <p:spPr>
          <a:xfrm>
            <a:off x="5125047" y="3817562"/>
            <a:ext cx="1617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Heavy Sea Ice</a:t>
            </a:r>
          </a:p>
          <a:p>
            <a:pPr algn="ctr"/>
            <a:r>
              <a:rPr lang="en-US" b="1" dirty="0"/>
              <a:t>Short Growing </a:t>
            </a:r>
          </a:p>
          <a:p>
            <a:pPr algn="ctr"/>
            <a:r>
              <a:rPr lang="en-US" b="1" dirty="0"/>
              <a:t>Season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BB75EA-23FD-5963-044D-C50E9E8A86AA}"/>
              </a:ext>
            </a:extLst>
          </p:cNvPr>
          <p:cNvSpPr txBox="1"/>
          <p:nvPr/>
        </p:nvSpPr>
        <p:spPr>
          <a:xfrm>
            <a:off x="9969026" y="3817562"/>
            <a:ext cx="1250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 Sea Ice</a:t>
            </a:r>
          </a:p>
          <a:p>
            <a:pPr algn="ctr"/>
            <a:r>
              <a:rPr lang="en-US" b="1" dirty="0"/>
              <a:t>Deep Wind</a:t>
            </a:r>
          </a:p>
          <a:p>
            <a:pPr algn="ctr"/>
            <a:r>
              <a:rPr lang="en-US" b="1" dirty="0"/>
              <a:t>Mixing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BB6053-570C-0B75-9B52-19E78B761830}"/>
              </a:ext>
            </a:extLst>
          </p:cNvPr>
          <p:cNvSpPr txBox="1"/>
          <p:nvPr/>
        </p:nvSpPr>
        <p:spPr>
          <a:xfrm>
            <a:off x="7231648" y="1843181"/>
            <a:ext cx="197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Transitional Period</a:t>
            </a:r>
          </a:p>
        </p:txBody>
      </p:sp>
    </p:spTree>
    <p:extLst>
      <p:ext uri="{BB962C8B-B14F-4D97-AF65-F5344CB8AC3E}">
        <p14:creationId xmlns:p14="http://schemas.microsoft.com/office/powerpoint/2010/main" val="188853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B55AD-B181-EC7B-46BA-A712394E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2" y="515097"/>
            <a:ext cx="4398381" cy="6341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ED5149-0BDA-FEA0-4D1C-3A5129B2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34" y="386796"/>
            <a:ext cx="7550026" cy="641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055346-BBE6-8101-84B1-C026C21AD417}"/>
              </a:ext>
            </a:extLst>
          </p:cNvPr>
          <p:cNvSpPr txBox="1"/>
          <p:nvPr/>
        </p:nvSpPr>
        <p:spPr>
          <a:xfrm>
            <a:off x="3646707" y="-42453"/>
            <a:ext cx="501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Responses of Phytoplankton</a:t>
            </a:r>
          </a:p>
        </p:txBody>
      </p:sp>
    </p:spTree>
    <p:extLst>
      <p:ext uri="{BB962C8B-B14F-4D97-AF65-F5344CB8AC3E}">
        <p14:creationId xmlns:p14="http://schemas.microsoft.com/office/powerpoint/2010/main" val="82047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BB7AC6FD-B4D7-4D72-5B4C-392E2D917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78" y="1394872"/>
            <a:ext cx="10173973" cy="3865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F24D8-68EA-3775-EC3B-EB87527A127E}"/>
              </a:ext>
            </a:extLst>
          </p:cNvPr>
          <p:cNvSpPr txBox="1"/>
          <p:nvPr/>
        </p:nvSpPr>
        <p:spPr>
          <a:xfrm>
            <a:off x="2069224" y="411524"/>
            <a:ext cx="805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Phytoplankton Diversity Trends in a Warming System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7C86B98-3335-6746-714A-184F6E12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48" y="5020806"/>
            <a:ext cx="4101526" cy="12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0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128799-CDBB-7E87-3C36-468E863AF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9"/>
          <a:stretch/>
        </p:blipFill>
        <p:spPr>
          <a:xfrm>
            <a:off x="940642" y="1403038"/>
            <a:ext cx="6140957" cy="4514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602CCD-B23D-959F-000D-174556BD70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8" t="33266" r="2845" b="735"/>
          <a:stretch/>
        </p:blipFill>
        <p:spPr>
          <a:xfrm>
            <a:off x="7644596" y="1214067"/>
            <a:ext cx="2818918" cy="5306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CE559C-8DF2-84DD-C046-5527AC7529E7}"/>
              </a:ext>
            </a:extLst>
          </p:cNvPr>
          <p:cNvSpPr txBox="1"/>
          <p:nvPr/>
        </p:nvSpPr>
        <p:spPr>
          <a:xfrm>
            <a:off x="2754775" y="224272"/>
            <a:ext cx="6431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Shifts in community composition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1AD85-5495-5594-1E75-FB3646E1375A}"/>
              </a:ext>
            </a:extLst>
          </p:cNvPr>
          <p:cNvSpPr/>
          <p:nvPr/>
        </p:nvSpPr>
        <p:spPr>
          <a:xfrm>
            <a:off x="8052122" y="1276625"/>
            <a:ext cx="2411392" cy="24086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02D62-B929-816C-38B4-84790E38F4F3}"/>
              </a:ext>
            </a:extLst>
          </p:cNvPr>
          <p:cNvSpPr/>
          <p:nvPr/>
        </p:nvSpPr>
        <p:spPr>
          <a:xfrm>
            <a:off x="8052122" y="3966662"/>
            <a:ext cx="2411392" cy="24086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C58F1-F0A1-60B6-D621-9908102B6A01}"/>
              </a:ext>
            </a:extLst>
          </p:cNvPr>
          <p:cNvSpPr txBox="1"/>
          <p:nvPr/>
        </p:nvSpPr>
        <p:spPr>
          <a:xfrm rot="16200000">
            <a:off x="6882109" y="2296264"/>
            <a:ext cx="16272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drawdown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05643-06D7-90DD-C872-300BFB8E2A82}"/>
              </a:ext>
            </a:extLst>
          </p:cNvPr>
          <p:cNvSpPr txBox="1"/>
          <p:nvPr/>
        </p:nvSpPr>
        <p:spPr>
          <a:xfrm rot="16200000">
            <a:off x="6417560" y="4847801"/>
            <a:ext cx="20597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Biomass normalized</a:t>
            </a:r>
          </a:p>
          <a:p>
            <a:pPr algn="ctr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drawdown</a:t>
            </a:r>
          </a:p>
        </p:txBody>
      </p:sp>
    </p:spTree>
    <p:extLst>
      <p:ext uri="{BB962C8B-B14F-4D97-AF65-F5344CB8AC3E}">
        <p14:creationId xmlns:p14="http://schemas.microsoft.com/office/powerpoint/2010/main" val="13884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0C47B9-3AAD-0C72-BBFF-344D02412DA8}"/>
              </a:ext>
            </a:extLst>
          </p:cNvPr>
          <p:cNvGrpSpPr>
            <a:grpSpLocks noChangeAspect="1"/>
          </p:cNvGrpSpPr>
          <p:nvPr/>
        </p:nvGrpSpPr>
        <p:grpSpPr>
          <a:xfrm>
            <a:off x="1704318" y="1022486"/>
            <a:ext cx="9546274" cy="4981199"/>
            <a:chOff x="29583" y="793155"/>
            <a:chExt cx="9276476" cy="48404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B8FBED-6450-D4A1-B893-C58FA497FBEB}"/>
                </a:ext>
              </a:extLst>
            </p:cNvPr>
            <p:cNvGrpSpPr/>
            <p:nvPr/>
          </p:nvGrpSpPr>
          <p:grpSpPr>
            <a:xfrm>
              <a:off x="29583" y="2082060"/>
              <a:ext cx="4512302" cy="2241868"/>
              <a:chOff x="1374149" y="195848"/>
              <a:chExt cx="4512302" cy="224186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35BBB6F-06F4-E833-C601-F2774D79F222}"/>
                  </a:ext>
                </a:extLst>
              </p:cNvPr>
              <p:cNvSpPr/>
              <p:nvPr/>
            </p:nvSpPr>
            <p:spPr>
              <a:xfrm>
                <a:off x="2311401" y="361950"/>
                <a:ext cx="3575050" cy="19431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40CF001-E5BD-7D49-E225-EB431129F7E8}"/>
                  </a:ext>
                </a:extLst>
              </p:cNvPr>
              <p:cNvSpPr/>
              <p:nvPr/>
            </p:nvSpPr>
            <p:spPr>
              <a:xfrm>
                <a:off x="2476502" y="1666874"/>
                <a:ext cx="77258" cy="3397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D0C88A0-F523-77D9-E490-5B6D4575BCEE}"/>
                  </a:ext>
                </a:extLst>
              </p:cNvPr>
              <p:cNvSpPr/>
              <p:nvPr/>
            </p:nvSpPr>
            <p:spPr>
              <a:xfrm>
                <a:off x="2662767" y="1667944"/>
                <a:ext cx="77258" cy="40850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06B156-FB34-DA48-B228-15599FACC21C}"/>
                  </a:ext>
                </a:extLst>
              </p:cNvPr>
              <p:cNvSpPr/>
              <p:nvPr/>
            </p:nvSpPr>
            <p:spPr>
              <a:xfrm>
                <a:off x="2815167" y="1663699"/>
                <a:ext cx="77258" cy="24765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6F8E7E6-027F-6E07-0A13-30FA3B53F429}"/>
                  </a:ext>
                </a:extLst>
              </p:cNvPr>
              <p:cNvSpPr/>
              <p:nvPr/>
            </p:nvSpPr>
            <p:spPr>
              <a:xfrm>
                <a:off x="2967567" y="873125"/>
                <a:ext cx="77258" cy="7810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70CACE1-79B7-4062-AB21-CB2D1A2816A5}"/>
                  </a:ext>
                </a:extLst>
              </p:cNvPr>
              <p:cNvSpPr/>
              <p:nvPr/>
            </p:nvSpPr>
            <p:spPr>
              <a:xfrm>
                <a:off x="3147482" y="1664769"/>
                <a:ext cx="77258" cy="19895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FE13F0C-9EFE-91BC-B41D-96256FB86C61}"/>
                  </a:ext>
                </a:extLst>
              </p:cNvPr>
              <p:cNvSpPr/>
              <p:nvPr/>
            </p:nvSpPr>
            <p:spPr>
              <a:xfrm>
                <a:off x="3327397" y="1663698"/>
                <a:ext cx="77258" cy="24765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F80B703-4483-7DCA-EE64-3CEFD418CF4F}"/>
                  </a:ext>
                </a:extLst>
              </p:cNvPr>
              <p:cNvSpPr/>
              <p:nvPr/>
            </p:nvSpPr>
            <p:spPr>
              <a:xfrm>
                <a:off x="3489322" y="1666873"/>
                <a:ext cx="77258" cy="46672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D8A632-81F9-C89A-2CC4-192828986966}"/>
                  </a:ext>
                </a:extLst>
              </p:cNvPr>
              <p:cNvSpPr/>
              <p:nvPr/>
            </p:nvSpPr>
            <p:spPr>
              <a:xfrm>
                <a:off x="3661824" y="1663699"/>
                <a:ext cx="77258" cy="37465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2ACE6C9-6AF6-557B-65F3-76B3F0F84D30}"/>
                  </a:ext>
                </a:extLst>
              </p:cNvPr>
              <p:cNvSpPr/>
              <p:nvPr/>
            </p:nvSpPr>
            <p:spPr>
              <a:xfrm>
                <a:off x="3841739" y="1663698"/>
                <a:ext cx="77258" cy="5715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87515CF-4896-DC95-C835-FA0ED2240B69}"/>
                  </a:ext>
                </a:extLst>
              </p:cNvPr>
              <p:cNvSpPr/>
              <p:nvPr/>
            </p:nvSpPr>
            <p:spPr>
              <a:xfrm>
                <a:off x="3994138" y="946150"/>
                <a:ext cx="82561" cy="7080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7F44A2C-EB39-8837-8A23-90315A09784E}"/>
                  </a:ext>
                </a:extLst>
              </p:cNvPr>
              <p:cNvSpPr/>
              <p:nvPr/>
            </p:nvSpPr>
            <p:spPr>
              <a:xfrm>
                <a:off x="4146538" y="1666874"/>
                <a:ext cx="82561" cy="4667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B85987F-182D-E000-DA95-AB8654CD8F90}"/>
                  </a:ext>
                </a:extLst>
              </p:cNvPr>
              <p:cNvCxnSpPr/>
              <p:nvPr/>
            </p:nvCxnSpPr>
            <p:spPr>
              <a:xfrm>
                <a:off x="2346325" y="1654174"/>
                <a:ext cx="47625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C18A72E-5C5E-F09A-8C11-2131068DA66E}"/>
                  </a:ext>
                </a:extLst>
              </p:cNvPr>
              <p:cNvSpPr/>
              <p:nvPr/>
            </p:nvSpPr>
            <p:spPr>
              <a:xfrm>
                <a:off x="4340218" y="1666874"/>
                <a:ext cx="82561" cy="2000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AA7B38F-8E3F-187D-45CC-95A83380CD8C}"/>
                  </a:ext>
                </a:extLst>
              </p:cNvPr>
              <p:cNvSpPr/>
              <p:nvPr/>
            </p:nvSpPr>
            <p:spPr>
              <a:xfrm>
                <a:off x="4533898" y="1663698"/>
                <a:ext cx="82561" cy="24765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0EE3258-74A5-E815-FACC-2CF82491E2E6}"/>
                  </a:ext>
                </a:extLst>
              </p:cNvPr>
              <p:cNvSpPr/>
              <p:nvPr/>
            </p:nvSpPr>
            <p:spPr>
              <a:xfrm>
                <a:off x="4686298" y="949325"/>
                <a:ext cx="82561" cy="7111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E678B8E-DAAB-DB7F-C864-D953F006D476}"/>
                  </a:ext>
                </a:extLst>
              </p:cNvPr>
              <p:cNvSpPr/>
              <p:nvPr/>
            </p:nvSpPr>
            <p:spPr>
              <a:xfrm>
                <a:off x="4838698" y="1454149"/>
                <a:ext cx="82561" cy="2000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99E74C2-3189-A5CC-1F5E-93141495F3E6}"/>
                  </a:ext>
                </a:extLst>
              </p:cNvPr>
              <p:cNvSpPr/>
              <p:nvPr/>
            </p:nvSpPr>
            <p:spPr>
              <a:xfrm>
                <a:off x="5168898" y="1663699"/>
                <a:ext cx="82561" cy="3556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F4FA6B8-CAC8-6754-61E2-41ABF2C32832}"/>
                  </a:ext>
                </a:extLst>
              </p:cNvPr>
              <p:cNvSpPr/>
              <p:nvPr/>
            </p:nvSpPr>
            <p:spPr>
              <a:xfrm>
                <a:off x="5362578" y="644525"/>
                <a:ext cx="82561" cy="10159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52BDE05-889A-0F01-170B-F9FFA26950AF}"/>
                  </a:ext>
                </a:extLst>
              </p:cNvPr>
              <p:cNvSpPr/>
              <p:nvPr/>
            </p:nvSpPr>
            <p:spPr>
              <a:xfrm>
                <a:off x="5514977" y="1390649"/>
                <a:ext cx="82561" cy="2666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B289423-C421-382B-DDE3-B6CCE6CE8D0F}"/>
                  </a:ext>
                </a:extLst>
              </p:cNvPr>
              <p:cNvCxnSpPr/>
              <p:nvPr/>
            </p:nvCxnSpPr>
            <p:spPr>
              <a:xfrm flipV="1">
                <a:off x="2311401" y="1657348"/>
                <a:ext cx="3575050" cy="3176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1E61443-5E53-711E-BDDA-3057383E5AAC}"/>
                  </a:ext>
                </a:extLst>
              </p:cNvPr>
              <p:cNvSpPr txBox="1"/>
              <p:nvPr/>
            </p:nvSpPr>
            <p:spPr>
              <a:xfrm>
                <a:off x="1911351" y="2104509"/>
                <a:ext cx="468958" cy="333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Times New Roman"/>
                    <a:cs typeface="Times New Roman"/>
                  </a:rPr>
                  <a:t>-80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C241F7F-873C-8626-7470-8CB62A5A7DEC}"/>
                  </a:ext>
                </a:extLst>
              </p:cNvPr>
              <p:cNvSpPr txBox="1"/>
              <p:nvPr/>
            </p:nvSpPr>
            <p:spPr>
              <a:xfrm>
                <a:off x="2079622" y="1460499"/>
                <a:ext cx="314696" cy="333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Times New Roman"/>
                    <a:cs typeface="Times New Roman"/>
                  </a:rPr>
                  <a:t>0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279BE12-584D-A349-9E6B-7D925A9175F4}"/>
                  </a:ext>
                </a:extLst>
              </p:cNvPr>
              <p:cNvSpPr txBox="1"/>
              <p:nvPr/>
            </p:nvSpPr>
            <p:spPr>
              <a:xfrm>
                <a:off x="1956472" y="821809"/>
                <a:ext cx="407253" cy="333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Times New Roman"/>
                    <a:cs typeface="Times New Roman"/>
                  </a:rPr>
                  <a:t>80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15944F1-E8A5-D346-4950-482D9FBAA6E6}"/>
                  </a:ext>
                </a:extLst>
              </p:cNvPr>
              <p:cNvSpPr txBox="1"/>
              <p:nvPr/>
            </p:nvSpPr>
            <p:spPr>
              <a:xfrm>
                <a:off x="1852453" y="195848"/>
                <a:ext cx="499810" cy="333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Times New Roman"/>
                    <a:cs typeface="Times New Roman"/>
                  </a:rPr>
                  <a:t>160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A9148E7-2E95-5B69-ED67-3F6667CA9610}"/>
                  </a:ext>
                </a:extLst>
              </p:cNvPr>
              <p:cNvSpPr txBox="1"/>
              <p:nvPr/>
            </p:nvSpPr>
            <p:spPr>
              <a:xfrm rot="16200000">
                <a:off x="716219" y="1077137"/>
                <a:ext cx="1834182" cy="518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Times New Roman"/>
                    <a:cs typeface="Times New Roman"/>
                  </a:rPr>
                  <a:t>Anomaly of </a:t>
                </a:r>
              </a:p>
              <a:p>
                <a:pPr algn="ctr"/>
                <a:r>
                  <a:rPr lang="en-US" sz="1100" b="1" dirty="0">
                    <a:latin typeface="Times New Roman"/>
                    <a:cs typeface="Times New Roman"/>
                  </a:rPr>
                  <a:t>chlorophyll a (mg m</a:t>
                </a:r>
                <a:r>
                  <a:rPr lang="en-US" sz="1100" b="1" baseline="30000" dirty="0">
                    <a:latin typeface="Times New Roman"/>
                    <a:cs typeface="Times New Roman"/>
                  </a:rPr>
                  <a:t>-2</a:t>
                </a:r>
                <a:r>
                  <a:rPr lang="en-US" sz="1100" b="1" dirty="0">
                    <a:latin typeface="Times New Roman"/>
                    <a:cs typeface="Times New Roman"/>
                  </a:rPr>
                  <a:t>)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D57689-B877-D801-21AE-02873D662404}"/>
                </a:ext>
              </a:extLst>
            </p:cNvPr>
            <p:cNvGrpSpPr/>
            <p:nvPr/>
          </p:nvGrpSpPr>
          <p:grpSpPr>
            <a:xfrm>
              <a:off x="4747697" y="793155"/>
              <a:ext cx="2291181" cy="4840420"/>
              <a:chOff x="3822804" y="1663700"/>
              <a:chExt cx="2291181" cy="4840420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1FFD6F2-30A7-08E2-3E3F-7A9C2306C3EA}"/>
                  </a:ext>
                </a:extLst>
              </p:cNvPr>
              <p:cNvSpPr/>
              <p:nvPr/>
            </p:nvSpPr>
            <p:spPr>
              <a:xfrm>
                <a:off x="4527643" y="1667935"/>
                <a:ext cx="419100" cy="1045633"/>
              </a:xfrm>
              <a:custGeom>
                <a:avLst/>
                <a:gdLst>
                  <a:gd name="connsiteX0" fmla="*/ 419100 w 419100"/>
                  <a:gd name="connsiteY0" fmla="*/ 0 h 1045633"/>
                  <a:gd name="connsiteX1" fmla="*/ 414867 w 419100"/>
                  <a:gd name="connsiteY1" fmla="*/ 1045633 h 1045633"/>
                  <a:gd name="connsiteX2" fmla="*/ 0 w 419100"/>
                  <a:gd name="connsiteY2" fmla="*/ 67733 h 1045633"/>
                  <a:gd name="connsiteX3" fmla="*/ 55034 w 419100"/>
                  <a:gd name="connsiteY3" fmla="*/ 50800 h 1045633"/>
                  <a:gd name="connsiteX4" fmla="*/ 105834 w 419100"/>
                  <a:gd name="connsiteY4" fmla="*/ 42333 h 1045633"/>
                  <a:gd name="connsiteX5" fmla="*/ 156634 w 419100"/>
                  <a:gd name="connsiteY5" fmla="*/ 29633 h 1045633"/>
                  <a:gd name="connsiteX6" fmla="*/ 220134 w 419100"/>
                  <a:gd name="connsiteY6" fmla="*/ 21167 h 1045633"/>
                  <a:gd name="connsiteX7" fmla="*/ 266700 w 419100"/>
                  <a:gd name="connsiteY7" fmla="*/ 12700 h 1045633"/>
                  <a:gd name="connsiteX8" fmla="*/ 330200 w 419100"/>
                  <a:gd name="connsiteY8" fmla="*/ 8467 h 1045633"/>
                  <a:gd name="connsiteX9" fmla="*/ 419100 w 419100"/>
                  <a:gd name="connsiteY9" fmla="*/ 0 h 1045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100" h="1045633">
                    <a:moveTo>
                      <a:pt x="419100" y="0"/>
                    </a:moveTo>
                    <a:lnTo>
                      <a:pt x="414867" y="1045633"/>
                    </a:lnTo>
                    <a:lnTo>
                      <a:pt x="0" y="67733"/>
                    </a:lnTo>
                    <a:lnTo>
                      <a:pt x="55034" y="50800"/>
                    </a:lnTo>
                    <a:lnTo>
                      <a:pt x="105834" y="42333"/>
                    </a:lnTo>
                    <a:lnTo>
                      <a:pt x="156634" y="29633"/>
                    </a:lnTo>
                    <a:lnTo>
                      <a:pt x="220134" y="21167"/>
                    </a:lnTo>
                    <a:lnTo>
                      <a:pt x="266700" y="12700"/>
                    </a:lnTo>
                    <a:lnTo>
                      <a:pt x="330200" y="8467"/>
                    </a:lnTo>
                    <a:lnTo>
                      <a:pt x="41910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B06433CB-D581-50F5-3C11-4ADEA931FC50}"/>
                  </a:ext>
                </a:extLst>
              </p:cNvPr>
              <p:cNvSpPr/>
              <p:nvPr/>
            </p:nvSpPr>
            <p:spPr>
              <a:xfrm>
                <a:off x="4045043" y="1739902"/>
                <a:ext cx="897467" cy="965200"/>
              </a:xfrm>
              <a:custGeom>
                <a:avLst/>
                <a:gdLst>
                  <a:gd name="connsiteX0" fmla="*/ 465667 w 897467"/>
                  <a:gd name="connsiteY0" fmla="*/ 0 h 965200"/>
                  <a:gd name="connsiteX1" fmla="*/ 897467 w 897467"/>
                  <a:gd name="connsiteY1" fmla="*/ 965200 h 965200"/>
                  <a:gd name="connsiteX2" fmla="*/ 0 w 897467"/>
                  <a:gd name="connsiteY2" fmla="*/ 342900 h 965200"/>
                  <a:gd name="connsiteX3" fmla="*/ 46567 w 897467"/>
                  <a:gd name="connsiteY3" fmla="*/ 292100 h 965200"/>
                  <a:gd name="connsiteX4" fmla="*/ 93134 w 897467"/>
                  <a:gd name="connsiteY4" fmla="*/ 249766 h 965200"/>
                  <a:gd name="connsiteX5" fmla="*/ 139700 w 897467"/>
                  <a:gd name="connsiteY5" fmla="*/ 211666 h 965200"/>
                  <a:gd name="connsiteX6" fmla="*/ 182034 w 897467"/>
                  <a:gd name="connsiteY6" fmla="*/ 177800 h 965200"/>
                  <a:gd name="connsiteX7" fmla="*/ 237067 w 897467"/>
                  <a:gd name="connsiteY7" fmla="*/ 127000 h 965200"/>
                  <a:gd name="connsiteX8" fmla="*/ 279400 w 897467"/>
                  <a:gd name="connsiteY8" fmla="*/ 93133 h 965200"/>
                  <a:gd name="connsiteX9" fmla="*/ 368300 w 897467"/>
                  <a:gd name="connsiteY9" fmla="*/ 59266 h 965200"/>
                  <a:gd name="connsiteX10" fmla="*/ 465667 w 897467"/>
                  <a:gd name="connsiteY10" fmla="*/ 0 h 96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7467" h="965200">
                    <a:moveTo>
                      <a:pt x="465667" y="0"/>
                    </a:moveTo>
                    <a:lnTo>
                      <a:pt x="897467" y="965200"/>
                    </a:lnTo>
                    <a:lnTo>
                      <a:pt x="0" y="342900"/>
                    </a:lnTo>
                    <a:lnTo>
                      <a:pt x="46567" y="292100"/>
                    </a:lnTo>
                    <a:lnTo>
                      <a:pt x="93134" y="249766"/>
                    </a:lnTo>
                    <a:lnTo>
                      <a:pt x="139700" y="211666"/>
                    </a:lnTo>
                    <a:lnTo>
                      <a:pt x="182034" y="177800"/>
                    </a:lnTo>
                    <a:lnTo>
                      <a:pt x="237067" y="127000"/>
                    </a:lnTo>
                    <a:lnTo>
                      <a:pt x="279400" y="93133"/>
                    </a:lnTo>
                    <a:lnTo>
                      <a:pt x="368300" y="59266"/>
                    </a:lnTo>
                    <a:lnTo>
                      <a:pt x="465667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0163AD4-F895-1A46-4B7E-5B26D3A37A46}"/>
                  </a:ext>
                </a:extLst>
              </p:cNvPr>
              <p:cNvSpPr/>
              <p:nvPr/>
            </p:nvSpPr>
            <p:spPr>
              <a:xfrm>
                <a:off x="3879943" y="2087034"/>
                <a:ext cx="1071034" cy="635000"/>
              </a:xfrm>
              <a:custGeom>
                <a:avLst/>
                <a:gdLst>
                  <a:gd name="connsiteX0" fmla="*/ 165100 w 1071034"/>
                  <a:gd name="connsiteY0" fmla="*/ 0 h 635000"/>
                  <a:gd name="connsiteX1" fmla="*/ 1071034 w 1071034"/>
                  <a:gd name="connsiteY1" fmla="*/ 635000 h 635000"/>
                  <a:gd name="connsiteX2" fmla="*/ 0 w 1071034"/>
                  <a:gd name="connsiteY2" fmla="*/ 292100 h 635000"/>
                  <a:gd name="connsiteX3" fmla="*/ 50800 w 1071034"/>
                  <a:gd name="connsiteY3" fmla="*/ 194734 h 635000"/>
                  <a:gd name="connsiteX4" fmla="*/ 76200 w 1071034"/>
                  <a:gd name="connsiteY4" fmla="*/ 135467 h 635000"/>
                  <a:gd name="connsiteX5" fmla="*/ 110067 w 1071034"/>
                  <a:gd name="connsiteY5" fmla="*/ 88900 h 635000"/>
                  <a:gd name="connsiteX6" fmla="*/ 131234 w 1071034"/>
                  <a:gd name="connsiteY6" fmla="*/ 55034 h 635000"/>
                  <a:gd name="connsiteX7" fmla="*/ 165100 w 1071034"/>
                  <a:gd name="connsiteY7" fmla="*/ 0 h 63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1034" h="635000">
                    <a:moveTo>
                      <a:pt x="165100" y="0"/>
                    </a:moveTo>
                    <a:lnTo>
                      <a:pt x="1071034" y="635000"/>
                    </a:lnTo>
                    <a:lnTo>
                      <a:pt x="0" y="292100"/>
                    </a:lnTo>
                    <a:lnTo>
                      <a:pt x="50800" y="194734"/>
                    </a:lnTo>
                    <a:lnTo>
                      <a:pt x="76200" y="135467"/>
                    </a:lnTo>
                    <a:lnTo>
                      <a:pt x="110067" y="88900"/>
                    </a:lnTo>
                    <a:lnTo>
                      <a:pt x="131234" y="55034"/>
                    </a:lnTo>
                    <a:lnTo>
                      <a:pt x="1651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1DA5DDD-907F-0843-2C75-C726271D5B8F}"/>
                  </a:ext>
                </a:extLst>
              </p:cNvPr>
              <p:cNvSpPr/>
              <p:nvPr/>
            </p:nvSpPr>
            <p:spPr>
              <a:xfrm>
                <a:off x="3833376" y="2374902"/>
                <a:ext cx="1092200" cy="965200"/>
              </a:xfrm>
              <a:custGeom>
                <a:avLst/>
                <a:gdLst>
                  <a:gd name="connsiteX0" fmla="*/ 1092200 w 1092200"/>
                  <a:gd name="connsiteY0" fmla="*/ 342900 h 965200"/>
                  <a:gd name="connsiteX1" fmla="*/ 46567 w 1092200"/>
                  <a:gd name="connsiteY1" fmla="*/ 0 h 965200"/>
                  <a:gd name="connsiteX2" fmla="*/ 25400 w 1092200"/>
                  <a:gd name="connsiteY2" fmla="*/ 80433 h 965200"/>
                  <a:gd name="connsiteX3" fmla="*/ 12700 w 1092200"/>
                  <a:gd name="connsiteY3" fmla="*/ 143933 h 965200"/>
                  <a:gd name="connsiteX4" fmla="*/ 0 w 1092200"/>
                  <a:gd name="connsiteY4" fmla="*/ 279400 h 965200"/>
                  <a:gd name="connsiteX5" fmla="*/ 4233 w 1092200"/>
                  <a:gd name="connsiteY5" fmla="*/ 431800 h 965200"/>
                  <a:gd name="connsiteX6" fmla="*/ 12700 w 1092200"/>
                  <a:gd name="connsiteY6" fmla="*/ 520700 h 965200"/>
                  <a:gd name="connsiteX7" fmla="*/ 63500 w 1092200"/>
                  <a:gd name="connsiteY7" fmla="*/ 681566 h 965200"/>
                  <a:gd name="connsiteX8" fmla="*/ 122767 w 1092200"/>
                  <a:gd name="connsiteY8" fmla="*/ 829733 h 965200"/>
                  <a:gd name="connsiteX9" fmla="*/ 228600 w 1092200"/>
                  <a:gd name="connsiteY9" fmla="*/ 965200 h 965200"/>
                  <a:gd name="connsiteX10" fmla="*/ 1092200 w 1092200"/>
                  <a:gd name="connsiteY10" fmla="*/ 342900 h 96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2200" h="965200">
                    <a:moveTo>
                      <a:pt x="1092200" y="342900"/>
                    </a:moveTo>
                    <a:lnTo>
                      <a:pt x="46567" y="0"/>
                    </a:lnTo>
                    <a:lnTo>
                      <a:pt x="25400" y="80433"/>
                    </a:lnTo>
                    <a:lnTo>
                      <a:pt x="12700" y="143933"/>
                    </a:lnTo>
                    <a:lnTo>
                      <a:pt x="0" y="279400"/>
                    </a:lnTo>
                    <a:lnTo>
                      <a:pt x="4233" y="431800"/>
                    </a:lnTo>
                    <a:lnTo>
                      <a:pt x="12700" y="520700"/>
                    </a:lnTo>
                    <a:lnTo>
                      <a:pt x="63500" y="681566"/>
                    </a:lnTo>
                    <a:lnTo>
                      <a:pt x="122767" y="829733"/>
                    </a:lnTo>
                    <a:lnTo>
                      <a:pt x="228600" y="965200"/>
                    </a:lnTo>
                    <a:lnTo>
                      <a:pt x="1092200" y="3429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A4F288-B9F8-8DAF-C833-6320FC3F90E3}"/>
                  </a:ext>
                </a:extLst>
              </p:cNvPr>
              <p:cNvSpPr/>
              <p:nvPr/>
            </p:nvSpPr>
            <p:spPr>
              <a:xfrm>
                <a:off x="4066210" y="1672168"/>
                <a:ext cx="1972733" cy="2074334"/>
              </a:xfrm>
              <a:custGeom>
                <a:avLst/>
                <a:gdLst>
                  <a:gd name="connsiteX0" fmla="*/ 872067 w 1972733"/>
                  <a:gd name="connsiteY0" fmla="*/ 1054100 h 2074334"/>
                  <a:gd name="connsiteX1" fmla="*/ 0 w 1972733"/>
                  <a:gd name="connsiteY1" fmla="*/ 1680634 h 2074334"/>
                  <a:gd name="connsiteX2" fmla="*/ 63500 w 1972733"/>
                  <a:gd name="connsiteY2" fmla="*/ 1756834 h 2074334"/>
                  <a:gd name="connsiteX3" fmla="*/ 139700 w 1972733"/>
                  <a:gd name="connsiteY3" fmla="*/ 1820334 h 2074334"/>
                  <a:gd name="connsiteX4" fmla="*/ 266700 w 1972733"/>
                  <a:gd name="connsiteY4" fmla="*/ 1913467 h 2074334"/>
                  <a:gd name="connsiteX5" fmla="*/ 440267 w 1972733"/>
                  <a:gd name="connsiteY5" fmla="*/ 1989667 h 2074334"/>
                  <a:gd name="connsiteX6" fmla="*/ 579967 w 1972733"/>
                  <a:gd name="connsiteY6" fmla="*/ 2044700 h 2074334"/>
                  <a:gd name="connsiteX7" fmla="*/ 694267 w 1972733"/>
                  <a:gd name="connsiteY7" fmla="*/ 2074334 h 2074334"/>
                  <a:gd name="connsiteX8" fmla="*/ 884767 w 1972733"/>
                  <a:gd name="connsiteY8" fmla="*/ 2074334 h 2074334"/>
                  <a:gd name="connsiteX9" fmla="*/ 1117600 w 1972733"/>
                  <a:gd name="connsiteY9" fmla="*/ 2065867 h 2074334"/>
                  <a:gd name="connsiteX10" fmla="*/ 1270000 w 1972733"/>
                  <a:gd name="connsiteY10" fmla="*/ 2015067 h 2074334"/>
                  <a:gd name="connsiteX11" fmla="*/ 1413933 w 1972733"/>
                  <a:gd name="connsiteY11" fmla="*/ 1951567 h 2074334"/>
                  <a:gd name="connsiteX12" fmla="*/ 1540933 w 1972733"/>
                  <a:gd name="connsiteY12" fmla="*/ 1866900 h 2074334"/>
                  <a:gd name="connsiteX13" fmla="*/ 1646767 w 1972733"/>
                  <a:gd name="connsiteY13" fmla="*/ 1778000 h 2074334"/>
                  <a:gd name="connsiteX14" fmla="*/ 1748367 w 1972733"/>
                  <a:gd name="connsiteY14" fmla="*/ 1667934 h 2074334"/>
                  <a:gd name="connsiteX15" fmla="*/ 1849967 w 1972733"/>
                  <a:gd name="connsiteY15" fmla="*/ 1532467 h 2074334"/>
                  <a:gd name="connsiteX16" fmla="*/ 1930400 w 1972733"/>
                  <a:gd name="connsiteY16" fmla="*/ 1341967 h 2074334"/>
                  <a:gd name="connsiteX17" fmla="*/ 1972733 w 1972733"/>
                  <a:gd name="connsiteY17" fmla="*/ 1181100 h 2074334"/>
                  <a:gd name="connsiteX18" fmla="*/ 1972733 w 1972733"/>
                  <a:gd name="connsiteY18" fmla="*/ 977900 h 2074334"/>
                  <a:gd name="connsiteX19" fmla="*/ 1955800 w 1972733"/>
                  <a:gd name="connsiteY19" fmla="*/ 833967 h 2074334"/>
                  <a:gd name="connsiteX20" fmla="*/ 1913467 w 1972733"/>
                  <a:gd name="connsiteY20" fmla="*/ 694267 h 2074334"/>
                  <a:gd name="connsiteX21" fmla="*/ 1833033 w 1972733"/>
                  <a:gd name="connsiteY21" fmla="*/ 520700 h 2074334"/>
                  <a:gd name="connsiteX22" fmla="*/ 1735667 w 1972733"/>
                  <a:gd name="connsiteY22" fmla="*/ 372534 h 2074334"/>
                  <a:gd name="connsiteX23" fmla="*/ 1612900 w 1972733"/>
                  <a:gd name="connsiteY23" fmla="*/ 262467 h 2074334"/>
                  <a:gd name="connsiteX24" fmla="*/ 1468967 w 1972733"/>
                  <a:gd name="connsiteY24" fmla="*/ 156634 h 2074334"/>
                  <a:gd name="connsiteX25" fmla="*/ 1375833 w 1972733"/>
                  <a:gd name="connsiteY25" fmla="*/ 105834 h 2074334"/>
                  <a:gd name="connsiteX26" fmla="*/ 1198033 w 1972733"/>
                  <a:gd name="connsiteY26" fmla="*/ 38100 h 2074334"/>
                  <a:gd name="connsiteX27" fmla="*/ 1079500 w 1972733"/>
                  <a:gd name="connsiteY27" fmla="*/ 8467 h 2074334"/>
                  <a:gd name="connsiteX28" fmla="*/ 960967 w 1972733"/>
                  <a:gd name="connsiteY28" fmla="*/ 0 h 2074334"/>
                  <a:gd name="connsiteX29" fmla="*/ 880533 w 1972733"/>
                  <a:gd name="connsiteY29" fmla="*/ 4234 h 2074334"/>
                  <a:gd name="connsiteX30" fmla="*/ 872067 w 1972733"/>
                  <a:gd name="connsiteY30" fmla="*/ 1054100 h 207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72733" h="2074334">
                    <a:moveTo>
                      <a:pt x="872067" y="1054100"/>
                    </a:moveTo>
                    <a:lnTo>
                      <a:pt x="0" y="1680634"/>
                    </a:lnTo>
                    <a:lnTo>
                      <a:pt x="63500" y="1756834"/>
                    </a:lnTo>
                    <a:lnTo>
                      <a:pt x="139700" y="1820334"/>
                    </a:lnTo>
                    <a:lnTo>
                      <a:pt x="266700" y="1913467"/>
                    </a:lnTo>
                    <a:lnTo>
                      <a:pt x="440267" y="1989667"/>
                    </a:lnTo>
                    <a:lnTo>
                      <a:pt x="579967" y="2044700"/>
                    </a:lnTo>
                    <a:lnTo>
                      <a:pt x="694267" y="2074334"/>
                    </a:lnTo>
                    <a:lnTo>
                      <a:pt x="884767" y="2074334"/>
                    </a:lnTo>
                    <a:lnTo>
                      <a:pt x="1117600" y="2065867"/>
                    </a:lnTo>
                    <a:lnTo>
                      <a:pt x="1270000" y="2015067"/>
                    </a:lnTo>
                    <a:lnTo>
                      <a:pt x="1413933" y="1951567"/>
                    </a:lnTo>
                    <a:lnTo>
                      <a:pt x="1540933" y="1866900"/>
                    </a:lnTo>
                    <a:lnTo>
                      <a:pt x="1646767" y="1778000"/>
                    </a:lnTo>
                    <a:lnTo>
                      <a:pt x="1748367" y="1667934"/>
                    </a:lnTo>
                    <a:lnTo>
                      <a:pt x="1849967" y="1532467"/>
                    </a:lnTo>
                    <a:lnTo>
                      <a:pt x="1930400" y="1341967"/>
                    </a:lnTo>
                    <a:lnTo>
                      <a:pt x="1972733" y="1181100"/>
                    </a:lnTo>
                    <a:lnTo>
                      <a:pt x="1972733" y="977900"/>
                    </a:lnTo>
                    <a:lnTo>
                      <a:pt x="1955800" y="833967"/>
                    </a:lnTo>
                    <a:lnTo>
                      <a:pt x="1913467" y="694267"/>
                    </a:lnTo>
                    <a:lnTo>
                      <a:pt x="1833033" y="520700"/>
                    </a:lnTo>
                    <a:lnTo>
                      <a:pt x="1735667" y="372534"/>
                    </a:lnTo>
                    <a:lnTo>
                      <a:pt x="1612900" y="262467"/>
                    </a:lnTo>
                    <a:lnTo>
                      <a:pt x="1468967" y="156634"/>
                    </a:lnTo>
                    <a:lnTo>
                      <a:pt x="1375833" y="105834"/>
                    </a:lnTo>
                    <a:lnTo>
                      <a:pt x="1198033" y="38100"/>
                    </a:lnTo>
                    <a:lnTo>
                      <a:pt x="1079500" y="8467"/>
                    </a:lnTo>
                    <a:lnTo>
                      <a:pt x="960967" y="0"/>
                    </a:lnTo>
                    <a:lnTo>
                      <a:pt x="880533" y="4234"/>
                    </a:lnTo>
                    <a:lnTo>
                      <a:pt x="872067" y="10541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C539970-EBE0-7590-619F-CE3DD82F1E8C}"/>
                  </a:ext>
                </a:extLst>
              </p:cNvPr>
              <p:cNvSpPr/>
              <p:nvPr/>
            </p:nvSpPr>
            <p:spPr>
              <a:xfrm>
                <a:off x="3822804" y="1663700"/>
                <a:ext cx="2233071" cy="2108200"/>
              </a:xfrm>
              <a:prstGeom prst="ellips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8454A95-0582-ABE7-6B28-B5684AFB91E3}"/>
                  </a:ext>
                </a:extLst>
              </p:cNvPr>
              <p:cNvSpPr/>
              <p:nvPr/>
            </p:nvSpPr>
            <p:spPr>
              <a:xfrm>
                <a:off x="4867275" y="4406900"/>
                <a:ext cx="1228725" cy="2076450"/>
              </a:xfrm>
              <a:custGeom>
                <a:avLst/>
                <a:gdLst>
                  <a:gd name="connsiteX0" fmla="*/ 130175 w 1228725"/>
                  <a:gd name="connsiteY0" fmla="*/ 0 h 2076450"/>
                  <a:gd name="connsiteX1" fmla="*/ 127000 w 1228725"/>
                  <a:gd name="connsiteY1" fmla="*/ 1044575 h 2076450"/>
                  <a:gd name="connsiteX2" fmla="*/ 0 w 1228725"/>
                  <a:gd name="connsiteY2" fmla="*/ 2076450 h 2076450"/>
                  <a:gd name="connsiteX3" fmla="*/ 127000 w 1228725"/>
                  <a:gd name="connsiteY3" fmla="*/ 2076450 h 2076450"/>
                  <a:gd name="connsiteX4" fmla="*/ 212725 w 1228725"/>
                  <a:gd name="connsiteY4" fmla="*/ 2073275 h 2076450"/>
                  <a:gd name="connsiteX5" fmla="*/ 304800 w 1228725"/>
                  <a:gd name="connsiteY5" fmla="*/ 2060575 h 2076450"/>
                  <a:gd name="connsiteX6" fmla="*/ 434975 w 1228725"/>
                  <a:gd name="connsiteY6" fmla="*/ 2038350 h 2076450"/>
                  <a:gd name="connsiteX7" fmla="*/ 530225 w 1228725"/>
                  <a:gd name="connsiteY7" fmla="*/ 2003425 h 2076450"/>
                  <a:gd name="connsiteX8" fmla="*/ 635000 w 1228725"/>
                  <a:gd name="connsiteY8" fmla="*/ 1955800 h 2076450"/>
                  <a:gd name="connsiteX9" fmla="*/ 730250 w 1228725"/>
                  <a:gd name="connsiteY9" fmla="*/ 1898650 h 2076450"/>
                  <a:gd name="connsiteX10" fmla="*/ 866775 w 1228725"/>
                  <a:gd name="connsiteY10" fmla="*/ 1806575 h 2076450"/>
                  <a:gd name="connsiteX11" fmla="*/ 955675 w 1228725"/>
                  <a:gd name="connsiteY11" fmla="*/ 1720850 h 2076450"/>
                  <a:gd name="connsiteX12" fmla="*/ 1050925 w 1228725"/>
                  <a:gd name="connsiteY12" fmla="*/ 1609725 h 2076450"/>
                  <a:gd name="connsiteX13" fmla="*/ 1111250 w 1228725"/>
                  <a:gd name="connsiteY13" fmla="*/ 1511300 h 2076450"/>
                  <a:gd name="connsiteX14" fmla="*/ 1165225 w 1228725"/>
                  <a:gd name="connsiteY14" fmla="*/ 1397000 h 2076450"/>
                  <a:gd name="connsiteX15" fmla="*/ 1203325 w 1228725"/>
                  <a:gd name="connsiteY15" fmla="*/ 1276350 h 2076450"/>
                  <a:gd name="connsiteX16" fmla="*/ 1219200 w 1228725"/>
                  <a:gd name="connsiteY16" fmla="*/ 1136650 h 2076450"/>
                  <a:gd name="connsiteX17" fmla="*/ 1228725 w 1228725"/>
                  <a:gd name="connsiteY17" fmla="*/ 981075 h 2076450"/>
                  <a:gd name="connsiteX18" fmla="*/ 1222375 w 1228725"/>
                  <a:gd name="connsiteY18" fmla="*/ 876300 h 2076450"/>
                  <a:gd name="connsiteX19" fmla="*/ 1200150 w 1228725"/>
                  <a:gd name="connsiteY19" fmla="*/ 771525 h 2076450"/>
                  <a:gd name="connsiteX20" fmla="*/ 1158875 w 1228725"/>
                  <a:gd name="connsiteY20" fmla="*/ 650875 h 2076450"/>
                  <a:gd name="connsiteX21" fmla="*/ 1101725 w 1228725"/>
                  <a:gd name="connsiteY21" fmla="*/ 542925 h 2076450"/>
                  <a:gd name="connsiteX22" fmla="*/ 1050925 w 1228725"/>
                  <a:gd name="connsiteY22" fmla="*/ 463550 h 2076450"/>
                  <a:gd name="connsiteX23" fmla="*/ 1019175 w 1228725"/>
                  <a:gd name="connsiteY23" fmla="*/ 422275 h 2076450"/>
                  <a:gd name="connsiteX24" fmla="*/ 958850 w 1228725"/>
                  <a:gd name="connsiteY24" fmla="*/ 352425 h 2076450"/>
                  <a:gd name="connsiteX25" fmla="*/ 911225 w 1228725"/>
                  <a:gd name="connsiteY25" fmla="*/ 301625 h 2076450"/>
                  <a:gd name="connsiteX26" fmla="*/ 835025 w 1228725"/>
                  <a:gd name="connsiteY26" fmla="*/ 231775 h 2076450"/>
                  <a:gd name="connsiteX27" fmla="*/ 752475 w 1228725"/>
                  <a:gd name="connsiteY27" fmla="*/ 177800 h 2076450"/>
                  <a:gd name="connsiteX28" fmla="*/ 641350 w 1228725"/>
                  <a:gd name="connsiteY28" fmla="*/ 117475 h 2076450"/>
                  <a:gd name="connsiteX29" fmla="*/ 574675 w 1228725"/>
                  <a:gd name="connsiteY29" fmla="*/ 85725 h 2076450"/>
                  <a:gd name="connsiteX30" fmla="*/ 425450 w 1228725"/>
                  <a:gd name="connsiteY30" fmla="*/ 38100 h 2076450"/>
                  <a:gd name="connsiteX31" fmla="*/ 342900 w 1228725"/>
                  <a:gd name="connsiteY31" fmla="*/ 15875 h 2076450"/>
                  <a:gd name="connsiteX32" fmla="*/ 279400 w 1228725"/>
                  <a:gd name="connsiteY32" fmla="*/ 12700 h 2076450"/>
                  <a:gd name="connsiteX33" fmla="*/ 130175 w 1228725"/>
                  <a:gd name="connsiteY33" fmla="*/ 0 h 207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28725" h="2076450">
                    <a:moveTo>
                      <a:pt x="130175" y="0"/>
                    </a:moveTo>
                    <a:cubicBezTo>
                      <a:pt x="129117" y="348192"/>
                      <a:pt x="128058" y="696383"/>
                      <a:pt x="127000" y="1044575"/>
                    </a:cubicBezTo>
                    <a:lnTo>
                      <a:pt x="0" y="2076450"/>
                    </a:lnTo>
                    <a:lnTo>
                      <a:pt x="127000" y="2076450"/>
                    </a:lnTo>
                    <a:lnTo>
                      <a:pt x="212725" y="2073275"/>
                    </a:lnTo>
                    <a:lnTo>
                      <a:pt x="304800" y="2060575"/>
                    </a:lnTo>
                    <a:lnTo>
                      <a:pt x="434975" y="2038350"/>
                    </a:lnTo>
                    <a:lnTo>
                      <a:pt x="530225" y="2003425"/>
                    </a:lnTo>
                    <a:lnTo>
                      <a:pt x="635000" y="1955800"/>
                    </a:lnTo>
                    <a:lnTo>
                      <a:pt x="730250" y="1898650"/>
                    </a:lnTo>
                    <a:lnTo>
                      <a:pt x="866775" y="1806575"/>
                    </a:lnTo>
                    <a:lnTo>
                      <a:pt x="955675" y="1720850"/>
                    </a:lnTo>
                    <a:lnTo>
                      <a:pt x="1050925" y="1609725"/>
                    </a:lnTo>
                    <a:lnTo>
                      <a:pt x="1111250" y="1511300"/>
                    </a:lnTo>
                    <a:lnTo>
                      <a:pt x="1165225" y="1397000"/>
                    </a:lnTo>
                    <a:lnTo>
                      <a:pt x="1203325" y="1276350"/>
                    </a:lnTo>
                    <a:lnTo>
                      <a:pt x="1219200" y="1136650"/>
                    </a:lnTo>
                    <a:lnTo>
                      <a:pt x="1228725" y="981075"/>
                    </a:lnTo>
                    <a:lnTo>
                      <a:pt x="1222375" y="876300"/>
                    </a:lnTo>
                    <a:lnTo>
                      <a:pt x="1200150" y="771525"/>
                    </a:lnTo>
                    <a:lnTo>
                      <a:pt x="1158875" y="650875"/>
                    </a:lnTo>
                    <a:lnTo>
                      <a:pt x="1101725" y="542925"/>
                    </a:lnTo>
                    <a:lnTo>
                      <a:pt x="1050925" y="463550"/>
                    </a:lnTo>
                    <a:lnTo>
                      <a:pt x="1019175" y="422275"/>
                    </a:lnTo>
                    <a:lnTo>
                      <a:pt x="958850" y="352425"/>
                    </a:lnTo>
                    <a:lnTo>
                      <a:pt x="911225" y="301625"/>
                    </a:lnTo>
                    <a:lnTo>
                      <a:pt x="835025" y="231775"/>
                    </a:lnTo>
                    <a:lnTo>
                      <a:pt x="752475" y="177800"/>
                    </a:lnTo>
                    <a:lnTo>
                      <a:pt x="641350" y="117475"/>
                    </a:lnTo>
                    <a:lnTo>
                      <a:pt x="574675" y="85725"/>
                    </a:lnTo>
                    <a:lnTo>
                      <a:pt x="425450" y="38100"/>
                    </a:lnTo>
                    <a:lnTo>
                      <a:pt x="342900" y="15875"/>
                    </a:lnTo>
                    <a:lnTo>
                      <a:pt x="279400" y="12700"/>
                    </a:lnTo>
                    <a:lnTo>
                      <a:pt x="1301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CF1D2AB5-9187-8242-324B-8A3631250453}"/>
                  </a:ext>
                </a:extLst>
              </p:cNvPr>
              <p:cNvSpPr/>
              <p:nvPr/>
            </p:nvSpPr>
            <p:spPr>
              <a:xfrm>
                <a:off x="4679950" y="4398434"/>
                <a:ext cx="314325" cy="1035050"/>
              </a:xfrm>
              <a:custGeom>
                <a:avLst/>
                <a:gdLst>
                  <a:gd name="connsiteX0" fmla="*/ 0 w 314325"/>
                  <a:gd name="connsiteY0" fmla="*/ 44450 h 1035050"/>
                  <a:gd name="connsiteX1" fmla="*/ 307975 w 314325"/>
                  <a:gd name="connsiteY1" fmla="*/ 1035050 h 1035050"/>
                  <a:gd name="connsiteX2" fmla="*/ 314325 w 314325"/>
                  <a:gd name="connsiteY2" fmla="*/ 0 h 1035050"/>
                  <a:gd name="connsiteX3" fmla="*/ 238125 w 314325"/>
                  <a:gd name="connsiteY3" fmla="*/ 3175 h 1035050"/>
                  <a:gd name="connsiteX4" fmla="*/ 168275 w 314325"/>
                  <a:gd name="connsiteY4" fmla="*/ 6350 h 1035050"/>
                  <a:gd name="connsiteX5" fmla="*/ 107950 w 314325"/>
                  <a:gd name="connsiteY5" fmla="*/ 12700 h 1035050"/>
                  <a:gd name="connsiteX6" fmla="*/ 47625 w 314325"/>
                  <a:gd name="connsiteY6" fmla="*/ 19050 h 1035050"/>
                  <a:gd name="connsiteX7" fmla="*/ 0 w 314325"/>
                  <a:gd name="connsiteY7" fmla="*/ 44450 h 10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325" h="1035050">
                    <a:moveTo>
                      <a:pt x="0" y="44450"/>
                    </a:moveTo>
                    <a:lnTo>
                      <a:pt x="307975" y="1035050"/>
                    </a:lnTo>
                    <a:cubicBezTo>
                      <a:pt x="310092" y="690033"/>
                      <a:pt x="312208" y="345017"/>
                      <a:pt x="314325" y="0"/>
                    </a:cubicBezTo>
                    <a:lnTo>
                      <a:pt x="238125" y="3175"/>
                    </a:lnTo>
                    <a:lnTo>
                      <a:pt x="168275" y="6350"/>
                    </a:lnTo>
                    <a:lnTo>
                      <a:pt x="107950" y="12700"/>
                    </a:lnTo>
                    <a:lnTo>
                      <a:pt x="47625" y="19050"/>
                    </a:lnTo>
                    <a:lnTo>
                      <a:pt x="0" y="4445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FC6E294C-7549-C461-837E-AB3A199F9F5E}"/>
                  </a:ext>
                </a:extLst>
              </p:cNvPr>
              <p:cNvSpPr/>
              <p:nvPr/>
            </p:nvSpPr>
            <p:spPr>
              <a:xfrm>
                <a:off x="4159251" y="4440767"/>
                <a:ext cx="835025" cy="981075"/>
              </a:xfrm>
              <a:custGeom>
                <a:avLst/>
                <a:gdLst>
                  <a:gd name="connsiteX0" fmla="*/ 501650 w 835025"/>
                  <a:gd name="connsiteY0" fmla="*/ 0 h 981075"/>
                  <a:gd name="connsiteX1" fmla="*/ 835025 w 835025"/>
                  <a:gd name="connsiteY1" fmla="*/ 981075 h 981075"/>
                  <a:gd name="connsiteX2" fmla="*/ 0 w 835025"/>
                  <a:gd name="connsiteY2" fmla="*/ 288925 h 981075"/>
                  <a:gd name="connsiteX3" fmla="*/ 69850 w 835025"/>
                  <a:gd name="connsiteY3" fmla="*/ 231775 h 981075"/>
                  <a:gd name="connsiteX4" fmla="*/ 120650 w 835025"/>
                  <a:gd name="connsiteY4" fmla="*/ 187325 h 981075"/>
                  <a:gd name="connsiteX5" fmla="*/ 187325 w 835025"/>
                  <a:gd name="connsiteY5" fmla="*/ 146050 h 981075"/>
                  <a:gd name="connsiteX6" fmla="*/ 266700 w 835025"/>
                  <a:gd name="connsiteY6" fmla="*/ 104775 h 981075"/>
                  <a:gd name="connsiteX7" fmla="*/ 346075 w 835025"/>
                  <a:gd name="connsiteY7" fmla="*/ 69850 h 981075"/>
                  <a:gd name="connsiteX8" fmla="*/ 403225 w 835025"/>
                  <a:gd name="connsiteY8" fmla="*/ 44450 h 981075"/>
                  <a:gd name="connsiteX9" fmla="*/ 501650 w 835025"/>
                  <a:gd name="connsiteY9" fmla="*/ 0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5025" h="981075">
                    <a:moveTo>
                      <a:pt x="501650" y="0"/>
                    </a:moveTo>
                    <a:lnTo>
                      <a:pt x="835025" y="981075"/>
                    </a:lnTo>
                    <a:lnTo>
                      <a:pt x="0" y="288925"/>
                    </a:lnTo>
                    <a:lnTo>
                      <a:pt x="69850" y="231775"/>
                    </a:lnTo>
                    <a:lnTo>
                      <a:pt x="120650" y="187325"/>
                    </a:lnTo>
                    <a:lnTo>
                      <a:pt x="187325" y="146050"/>
                    </a:lnTo>
                    <a:lnTo>
                      <a:pt x="266700" y="104775"/>
                    </a:lnTo>
                    <a:lnTo>
                      <a:pt x="346075" y="69850"/>
                    </a:lnTo>
                    <a:lnTo>
                      <a:pt x="403225" y="44450"/>
                    </a:lnTo>
                    <a:lnTo>
                      <a:pt x="50165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601F003A-4F71-48F1-EC65-8E43B3591210}"/>
                  </a:ext>
                </a:extLst>
              </p:cNvPr>
              <p:cNvSpPr/>
              <p:nvPr/>
            </p:nvSpPr>
            <p:spPr>
              <a:xfrm>
                <a:off x="3906309" y="4740275"/>
                <a:ext cx="1095375" cy="679450"/>
              </a:xfrm>
              <a:custGeom>
                <a:avLst/>
                <a:gdLst>
                  <a:gd name="connsiteX0" fmla="*/ 254000 w 1095375"/>
                  <a:gd name="connsiteY0" fmla="*/ 0 h 679450"/>
                  <a:gd name="connsiteX1" fmla="*/ 1095375 w 1095375"/>
                  <a:gd name="connsiteY1" fmla="*/ 679450 h 679450"/>
                  <a:gd name="connsiteX2" fmla="*/ 0 w 1095375"/>
                  <a:gd name="connsiteY2" fmla="*/ 450850 h 679450"/>
                  <a:gd name="connsiteX3" fmla="*/ 28575 w 1095375"/>
                  <a:gd name="connsiteY3" fmla="*/ 371475 h 679450"/>
                  <a:gd name="connsiteX4" fmla="*/ 73025 w 1095375"/>
                  <a:gd name="connsiteY4" fmla="*/ 276225 h 679450"/>
                  <a:gd name="connsiteX5" fmla="*/ 114300 w 1095375"/>
                  <a:gd name="connsiteY5" fmla="*/ 190500 h 679450"/>
                  <a:gd name="connsiteX6" fmla="*/ 165100 w 1095375"/>
                  <a:gd name="connsiteY6" fmla="*/ 111125 h 679450"/>
                  <a:gd name="connsiteX7" fmla="*/ 212725 w 1095375"/>
                  <a:gd name="connsiteY7" fmla="*/ 60325 h 679450"/>
                  <a:gd name="connsiteX8" fmla="*/ 254000 w 1095375"/>
                  <a:gd name="connsiteY8" fmla="*/ 0 h 67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5375" h="679450">
                    <a:moveTo>
                      <a:pt x="254000" y="0"/>
                    </a:moveTo>
                    <a:lnTo>
                      <a:pt x="1095375" y="679450"/>
                    </a:lnTo>
                    <a:lnTo>
                      <a:pt x="0" y="450850"/>
                    </a:lnTo>
                    <a:lnTo>
                      <a:pt x="28575" y="371475"/>
                    </a:lnTo>
                    <a:lnTo>
                      <a:pt x="73025" y="276225"/>
                    </a:lnTo>
                    <a:lnTo>
                      <a:pt x="114300" y="190500"/>
                    </a:lnTo>
                    <a:lnTo>
                      <a:pt x="165100" y="111125"/>
                    </a:lnTo>
                    <a:lnTo>
                      <a:pt x="212725" y="60325"/>
                    </a:lnTo>
                    <a:lnTo>
                      <a:pt x="25400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A21B775C-992F-16E6-75C3-716FA48BEEA8}"/>
                  </a:ext>
                </a:extLst>
              </p:cNvPr>
              <p:cNvSpPr/>
              <p:nvPr/>
            </p:nvSpPr>
            <p:spPr>
              <a:xfrm>
                <a:off x="3889376" y="5197475"/>
                <a:ext cx="1101725" cy="1289050"/>
              </a:xfrm>
              <a:custGeom>
                <a:avLst/>
                <a:gdLst>
                  <a:gd name="connsiteX0" fmla="*/ 1101725 w 1101725"/>
                  <a:gd name="connsiteY0" fmla="*/ 228600 h 1289050"/>
                  <a:gd name="connsiteX1" fmla="*/ 968375 w 1101725"/>
                  <a:gd name="connsiteY1" fmla="*/ 1289050 h 1289050"/>
                  <a:gd name="connsiteX2" fmla="*/ 835025 w 1101725"/>
                  <a:gd name="connsiteY2" fmla="*/ 1266825 h 1289050"/>
                  <a:gd name="connsiteX3" fmla="*/ 698500 w 1101725"/>
                  <a:gd name="connsiteY3" fmla="*/ 1225550 h 1289050"/>
                  <a:gd name="connsiteX4" fmla="*/ 577850 w 1101725"/>
                  <a:gd name="connsiteY4" fmla="*/ 1168400 h 1289050"/>
                  <a:gd name="connsiteX5" fmla="*/ 485775 w 1101725"/>
                  <a:gd name="connsiteY5" fmla="*/ 1111250 h 1289050"/>
                  <a:gd name="connsiteX6" fmla="*/ 441325 w 1101725"/>
                  <a:gd name="connsiteY6" fmla="*/ 1085850 h 1289050"/>
                  <a:gd name="connsiteX7" fmla="*/ 361950 w 1101725"/>
                  <a:gd name="connsiteY7" fmla="*/ 1022350 h 1289050"/>
                  <a:gd name="connsiteX8" fmla="*/ 298450 w 1101725"/>
                  <a:gd name="connsiteY8" fmla="*/ 962025 h 1289050"/>
                  <a:gd name="connsiteX9" fmla="*/ 222250 w 1101725"/>
                  <a:gd name="connsiteY9" fmla="*/ 879475 h 1289050"/>
                  <a:gd name="connsiteX10" fmla="*/ 168275 w 1101725"/>
                  <a:gd name="connsiteY10" fmla="*/ 809625 h 1289050"/>
                  <a:gd name="connsiteX11" fmla="*/ 114300 w 1101725"/>
                  <a:gd name="connsiteY11" fmla="*/ 711200 h 1289050"/>
                  <a:gd name="connsiteX12" fmla="*/ 79375 w 1101725"/>
                  <a:gd name="connsiteY12" fmla="*/ 638175 h 1289050"/>
                  <a:gd name="connsiteX13" fmla="*/ 38100 w 1101725"/>
                  <a:gd name="connsiteY13" fmla="*/ 533400 h 1289050"/>
                  <a:gd name="connsiteX14" fmla="*/ 15875 w 1101725"/>
                  <a:gd name="connsiteY14" fmla="*/ 434975 h 1289050"/>
                  <a:gd name="connsiteX15" fmla="*/ 6350 w 1101725"/>
                  <a:gd name="connsiteY15" fmla="*/ 342900 h 1289050"/>
                  <a:gd name="connsiteX16" fmla="*/ 0 w 1101725"/>
                  <a:gd name="connsiteY16" fmla="*/ 279400 h 1289050"/>
                  <a:gd name="connsiteX17" fmla="*/ 3175 w 1101725"/>
                  <a:gd name="connsiteY17" fmla="*/ 161925 h 1289050"/>
                  <a:gd name="connsiteX18" fmla="*/ 22225 w 1101725"/>
                  <a:gd name="connsiteY18" fmla="*/ 57150 h 1289050"/>
                  <a:gd name="connsiteX19" fmla="*/ 31750 w 1101725"/>
                  <a:gd name="connsiteY19" fmla="*/ 0 h 1289050"/>
                  <a:gd name="connsiteX20" fmla="*/ 1101725 w 1101725"/>
                  <a:gd name="connsiteY20" fmla="*/ 228600 h 128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01725" h="1289050">
                    <a:moveTo>
                      <a:pt x="1101725" y="228600"/>
                    </a:moveTo>
                    <a:lnTo>
                      <a:pt x="968375" y="1289050"/>
                    </a:lnTo>
                    <a:lnTo>
                      <a:pt x="835025" y="1266825"/>
                    </a:lnTo>
                    <a:lnTo>
                      <a:pt x="698500" y="1225550"/>
                    </a:lnTo>
                    <a:lnTo>
                      <a:pt x="577850" y="1168400"/>
                    </a:lnTo>
                    <a:lnTo>
                      <a:pt x="485775" y="1111250"/>
                    </a:lnTo>
                    <a:lnTo>
                      <a:pt x="441325" y="1085850"/>
                    </a:lnTo>
                    <a:lnTo>
                      <a:pt x="361950" y="1022350"/>
                    </a:lnTo>
                    <a:lnTo>
                      <a:pt x="298450" y="962025"/>
                    </a:lnTo>
                    <a:lnTo>
                      <a:pt x="222250" y="879475"/>
                    </a:lnTo>
                    <a:lnTo>
                      <a:pt x="168275" y="809625"/>
                    </a:lnTo>
                    <a:lnTo>
                      <a:pt x="114300" y="711200"/>
                    </a:lnTo>
                    <a:lnTo>
                      <a:pt x="79375" y="638175"/>
                    </a:lnTo>
                    <a:lnTo>
                      <a:pt x="38100" y="533400"/>
                    </a:lnTo>
                    <a:lnTo>
                      <a:pt x="15875" y="434975"/>
                    </a:lnTo>
                    <a:lnTo>
                      <a:pt x="6350" y="342900"/>
                    </a:lnTo>
                    <a:lnTo>
                      <a:pt x="0" y="279400"/>
                    </a:lnTo>
                    <a:cubicBezTo>
                      <a:pt x="1058" y="240242"/>
                      <a:pt x="2117" y="201083"/>
                      <a:pt x="3175" y="161925"/>
                    </a:cubicBezTo>
                    <a:lnTo>
                      <a:pt x="22225" y="57150"/>
                    </a:lnTo>
                    <a:lnTo>
                      <a:pt x="31750" y="0"/>
                    </a:lnTo>
                    <a:lnTo>
                      <a:pt x="1101725" y="2286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7907582-DC0F-B461-263D-ADECB4B1E963}"/>
                  </a:ext>
                </a:extLst>
              </p:cNvPr>
              <p:cNvSpPr/>
              <p:nvPr/>
            </p:nvSpPr>
            <p:spPr>
              <a:xfrm>
                <a:off x="3880914" y="4395920"/>
                <a:ext cx="2233071" cy="2108200"/>
              </a:xfrm>
              <a:prstGeom prst="ellipse">
                <a:avLst/>
              </a:prstGeom>
              <a:noFill/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59CFC5-90DA-FD05-996A-62C684A5F88F}"/>
                </a:ext>
              </a:extLst>
            </p:cNvPr>
            <p:cNvGrpSpPr/>
            <p:nvPr/>
          </p:nvGrpSpPr>
          <p:grpSpPr>
            <a:xfrm>
              <a:off x="7001944" y="2198359"/>
              <a:ext cx="2304115" cy="1860293"/>
              <a:chOff x="7535333" y="2549728"/>
              <a:chExt cx="2304115" cy="186029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9BD2545-F70E-22A8-6ED7-0F83C022CFED}"/>
                  </a:ext>
                </a:extLst>
              </p:cNvPr>
              <p:cNvSpPr/>
              <p:nvPr/>
            </p:nvSpPr>
            <p:spPr>
              <a:xfrm>
                <a:off x="7535333" y="2702362"/>
                <a:ext cx="254000" cy="1932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DA93F7B-D757-571F-6BDF-E53A921BEC99}"/>
                  </a:ext>
                </a:extLst>
              </p:cNvPr>
              <p:cNvSpPr/>
              <p:nvPr/>
            </p:nvSpPr>
            <p:spPr>
              <a:xfrm>
                <a:off x="7535336" y="3074891"/>
                <a:ext cx="254000" cy="1932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2D78A25-CAB4-4BEE-70D4-F85A8E43FA4B}"/>
                  </a:ext>
                </a:extLst>
              </p:cNvPr>
              <p:cNvSpPr/>
              <p:nvPr/>
            </p:nvSpPr>
            <p:spPr>
              <a:xfrm>
                <a:off x="7535339" y="3430487"/>
                <a:ext cx="254000" cy="19321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53E42CC-737C-9F86-A639-12C2296C7920}"/>
                  </a:ext>
                </a:extLst>
              </p:cNvPr>
              <p:cNvSpPr/>
              <p:nvPr/>
            </p:nvSpPr>
            <p:spPr>
              <a:xfrm>
                <a:off x="7535345" y="4124746"/>
                <a:ext cx="254000" cy="1932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7AE29AC-3D3E-F3E3-155E-FAF3CE9FF94F}"/>
                  </a:ext>
                </a:extLst>
              </p:cNvPr>
              <p:cNvSpPr/>
              <p:nvPr/>
            </p:nvSpPr>
            <p:spPr>
              <a:xfrm>
                <a:off x="7535342" y="3769150"/>
                <a:ext cx="254000" cy="1932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7A4019-9322-F15E-6744-46D45256800A}"/>
                  </a:ext>
                </a:extLst>
              </p:cNvPr>
              <p:cNvSpPr txBox="1"/>
              <p:nvPr/>
            </p:nvSpPr>
            <p:spPr>
              <a:xfrm>
                <a:off x="7812436" y="2549728"/>
                <a:ext cx="1409960" cy="407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Times New Roman"/>
                    <a:cs typeface="Times New Roman"/>
                  </a:rPr>
                  <a:t>% Diatoms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AED560-0F09-23CE-7BBB-C6BE1ADA7E71}"/>
                  </a:ext>
                </a:extLst>
              </p:cNvPr>
              <p:cNvSpPr txBox="1"/>
              <p:nvPr/>
            </p:nvSpPr>
            <p:spPr>
              <a:xfrm>
                <a:off x="7789333" y="4002768"/>
                <a:ext cx="1971091" cy="407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Times New Roman"/>
                    <a:cs typeface="Times New Roman"/>
                  </a:rPr>
                  <a:t>% </a:t>
                </a:r>
                <a:r>
                  <a:rPr lang="en-US" sz="1600" b="1" dirty="0" err="1">
                    <a:latin typeface="Times New Roman"/>
                    <a:cs typeface="Times New Roman"/>
                  </a:rPr>
                  <a:t>Cryptophytes</a:t>
                </a:r>
                <a:endParaRPr lang="en-US" sz="1600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8D4896B-FC17-A096-E74F-E70453C4495B}"/>
                  </a:ext>
                </a:extLst>
              </p:cNvPr>
              <p:cNvSpPr txBox="1"/>
              <p:nvPr/>
            </p:nvSpPr>
            <p:spPr>
              <a:xfrm>
                <a:off x="7812438" y="2956123"/>
                <a:ext cx="2027010" cy="407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Times New Roman"/>
                    <a:cs typeface="Times New Roman"/>
                  </a:rPr>
                  <a:t>% </a:t>
                </a:r>
                <a:r>
                  <a:rPr lang="en-US" sz="1600" b="1" err="1">
                    <a:latin typeface="Times New Roman"/>
                    <a:cs typeface="Times New Roman"/>
                  </a:rPr>
                  <a:t>Prasinophytes</a:t>
                </a:r>
                <a:endParaRPr lang="en-US" sz="1600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5686AE-5FB2-11BE-4D32-4F7680D384C0}"/>
                  </a:ext>
                </a:extLst>
              </p:cNvPr>
              <p:cNvSpPr txBox="1"/>
              <p:nvPr/>
            </p:nvSpPr>
            <p:spPr>
              <a:xfrm>
                <a:off x="7812442" y="3311719"/>
                <a:ext cx="1876604" cy="407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Times New Roman"/>
                    <a:cs typeface="Times New Roman"/>
                  </a:rPr>
                  <a:t>% </a:t>
                </a:r>
                <a:r>
                  <a:rPr lang="en-US" sz="1600" b="1" err="1">
                    <a:latin typeface="Times New Roman"/>
                    <a:cs typeface="Times New Roman"/>
                  </a:rPr>
                  <a:t>Haptophytes</a:t>
                </a:r>
                <a:endParaRPr lang="en-US" sz="1600" b="1">
                  <a:latin typeface="Times New Roman"/>
                  <a:cs typeface="Times New Roman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4CD350-BA62-2A1B-0B46-F007503DF432}"/>
                  </a:ext>
                </a:extLst>
              </p:cNvPr>
              <p:cNvSpPr txBox="1"/>
              <p:nvPr/>
            </p:nvSpPr>
            <p:spPr>
              <a:xfrm>
                <a:off x="7812445" y="3650383"/>
                <a:ext cx="1658709" cy="407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Times New Roman"/>
                    <a:cs typeface="Times New Roman"/>
                  </a:rPr>
                  <a:t>% Flagellates</a:t>
                </a:r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9118536-4963-B7DC-09F8-0A5059F2B532}"/>
                </a:ext>
              </a:extLst>
            </p:cNvPr>
            <p:cNvCxnSpPr/>
            <p:nvPr/>
          </p:nvCxnSpPr>
          <p:spPr>
            <a:xfrm flipV="1">
              <a:off x="3925930" y="1885356"/>
              <a:ext cx="717553" cy="3638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88684B-B253-65C0-7629-66A958488C26}"/>
                </a:ext>
              </a:extLst>
            </p:cNvPr>
            <p:cNvSpPr txBox="1"/>
            <p:nvPr/>
          </p:nvSpPr>
          <p:spPr>
            <a:xfrm>
              <a:off x="957628" y="2272111"/>
              <a:ext cx="1622873" cy="299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Big Chlorophyll Year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BA0AF2-AF03-6B71-7EE1-4D5EDD2B05CF}"/>
                </a:ext>
              </a:extLst>
            </p:cNvPr>
            <p:cNvSpPr txBox="1"/>
            <p:nvPr/>
          </p:nvSpPr>
          <p:spPr>
            <a:xfrm>
              <a:off x="2836867" y="3911862"/>
              <a:ext cx="1694216" cy="299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Low Chlorophyll Year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F243FA9-1922-0185-EBDB-DCA20A720C98}"/>
                </a:ext>
              </a:extLst>
            </p:cNvPr>
            <p:cNvCxnSpPr/>
            <p:nvPr/>
          </p:nvCxnSpPr>
          <p:spPr>
            <a:xfrm>
              <a:off x="3853481" y="4194692"/>
              <a:ext cx="823868" cy="3682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7619E0-9121-D868-C7CA-36DF43C167A0}"/>
                </a:ext>
              </a:extLst>
            </p:cNvPr>
            <p:cNvSpPr txBox="1"/>
            <p:nvPr/>
          </p:nvSpPr>
          <p:spPr>
            <a:xfrm>
              <a:off x="6435740" y="1756043"/>
              <a:ext cx="519093" cy="31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65%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386760-EEDA-7E99-6942-B6BBA988FA5D}"/>
                </a:ext>
              </a:extLst>
            </p:cNvPr>
            <p:cNvSpPr txBox="1"/>
            <p:nvPr/>
          </p:nvSpPr>
          <p:spPr>
            <a:xfrm>
              <a:off x="6472228" y="4531388"/>
              <a:ext cx="519093" cy="31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52%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5EA7C9-604C-DDB7-E301-5416B7EA8CBF}"/>
                </a:ext>
              </a:extLst>
            </p:cNvPr>
            <p:cNvSpPr txBox="1"/>
            <p:nvPr/>
          </p:nvSpPr>
          <p:spPr>
            <a:xfrm>
              <a:off x="4868873" y="1712728"/>
              <a:ext cx="519093" cy="31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rgbClr val="C00000"/>
                  </a:solidFill>
                </a:rPr>
                <a:t>16%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64486D-BA33-DB18-2003-57F54F47A522}"/>
                </a:ext>
              </a:extLst>
            </p:cNvPr>
            <p:cNvSpPr txBox="1"/>
            <p:nvPr/>
          </p:nvSpPr>
          <p:spPr>
            <a:xfrm>
              <a:off x="5483672" y="835763"/>
              <a:ext cx="432322" cy="31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5%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D23404-E914-13F2-CA2D-5485D13A0C9D}"/>
                </a:ext>
              </a:extLst>
            </p:cNvPr>
            <p:cNvSpPr txBox="1"/>
            <p:nvPr/>
          </p:nvSpPr>
          <p:spPr>
            <a:xfrm>
              <a:off x="5109296" y="1043889"/>
              <a:ext cx="432322" cy="31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9%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80C265-7B28-7BC8-DF71-678896C643B6}"/>
                </a:ext>
              </a:extLst>
            </p:cNvPr>
            <p:cNvSpPr txBox="1"/>
            <p:nvPr/>
          </p:nvSpPr>
          <p:spPr>
            <a:xfrm>
              <a:off x="4867982" y="1309189"/>
              <a:ext cx="432322" cy="31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C00000"/>
                  </a:solidFill>
                </a:rPr>
                <a:t>5%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CDA28C-4DA2-CE87-9112-C84CA86C43D6}"/>
                </a:ext>
              </a:extLst>
            </p:cNvPr>
            <p:cNvSpPr txBox="1"/>
            <p:nvPr/>
          </p:nvSpPr>
          <p:spPr>
            <a:xfrm>
              <a:off x="5106569" y="4649181"/>
              <a:ext cx="519093" cy="31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rgbClr val="C00000"/>
                  </a:solidFill>
                </a:rPr>
                <a:t>27%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A52CF7-C88B-ED9F-0BB5-54938E14015A}"/>
                </a:ext>
              </a:extLst>
            </p:cNvPr>
            <p:cNvSpPr txBox="1"/>
            <p:nvPr/>
          </p:nvSpPr>
          <p:spPr>
            <a:xfrm>
              <a:off x="5575570" y="3500598"/>
              <a:ext cx="432322" cy="31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rgbClr val="C00000"/>
                  </a:solidFill>
                </a:rPr>
                <a:t>4%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E06BAF-4930-F196-58AB-FDBC74791D71}"/>
                </a:ext>
              </a:extLst>
            </p:cNvPr>
            <p:cNvSpPr txBox="1"/>
            <p:nvPr/>
          </p:nvSpPr>
          <p:spPr>
            <a:xfrm>
              <a:off x="5236913" y="3619133"/>
              <a:ext cx="432322" cy="31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rgbClr val="C00000"/>
                  </a:solidFill>
                </a:rPr>
                <a:t>9%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8E979E-2225-DC00-8260-84E9A1A0CC85}"/>
                </a:ext>
              </a:extLst>
            </p:cNvPr>
            <p:cNvSpPr txBox="1"/>
            <p:nvPr/>
          </p:nvSpPr>
          <p:spPr>
            <a:xfrm>
              <a:off x="4965988" y="3974729"/>
              <a:ext cx="432322" cy="314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>
                  <a:solidFill>
                    <a:srgbClr val="C00000"/>
                  </a:solidFill>
                </a:rPr>
                <a:t>8%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B22F60-CAAF-5731-4AF0-3813A91CDFCD}"/>
                </a:ext>
              </a:extLst>
            </p:cNvPr>
            <p:cNvSpPr txBox="1"/>
            <p:nvPr/>
          </p:nvSpPr>
          <p:spPr>
            <a:xfrm>
              <a:off x="7974985" y="4383406"/>
              <a:ext cx="222216" cy="333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200" b="1">
                <a:solidFill>
                  <a:srgbClr val="C0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15B171-A99A-C875-C260-28405E84A8D1}"/>
                </a:ext>
              </a:extLst>
            </p:cNvPr>
            <p:cNvSpPr txBox="1"/>
            <p:nvPr/>
          </p:nvSpPr>
          <p:spPr>
            <a:xfrm>
              <a:off x="7910819" y="1023582"/>
              <a:ext cx="222216" cy="333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200" b="1">
                <a:solidFill>
                  <a:srgbClr val="C00000"/>
                </a:solidFill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B3C8E73E-3FE1-902A-1773-65F500CC54A2}"/>
              </a:ext>
            </a:extLst>
          </p:cNvPr>
          <p:cNvSpPr/>
          <p:nvPr/>
        </p:nvSpPr>
        <p:spPr>
          <a:xfrm>
            <a:off x="2247691" y="4761279"/>
            <a:ext cx="681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/>
              <a:t>1992</a:t>
            </a:r>
            <a:endParaRPr lang="en-US" sz="18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92041D-5C8A-CFF6-68E0-F29C7F832E7B}"/>
              </a:ext>
            </a:extLst>
          </p:cNvPr>
          <p:cNvSpPr/>
          <p:nvPr/>
        </p:nvSpPr>
        <p:spPr>
          <a:xfrm>
            <a:off x="5186074" y="4729643"/>
            <a:ext cx="681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2018</a:t>
            </a:r>
            <a:endParaRPr lang="en-US" sz="1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39A71EC-FD6F-0B0C-A17B-F736DCF07A18}"/>
              </a:ext>
            </a:extLst>
          </p:cNvPr>
          <p:cNvSpPr txBox="1"/>
          <p:nvPr/>
        </p:nvSpPr>
        <p:spPr>
          <a:xfrm>
            <a:off x="8451049" y="799139"/>
            <a:ext cx="202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From penguin diets</a:t>
            </a:r>
          </a:p>
          <a:p>
            <a:pPr algn="ctr"/>
            <a:r>
              <a:rPr lang="en-US" sz="1400" i="1" dirty="0"/>
              <a:t>good recruitment years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4BE0701-3100-210C-3F7F-AA2C91845F6C}"/>
              </a:ext>
            </a:extLst>
          </p:cNvPr>
          <p:cNvSpPr txBox="1"/>
          <p:nvPr/>
        </p:nvSpPr>
        <p:spPr>
          <a:xfrm>
            <a:off x="8601437" y="5571893"/>
            <a:ext cx="213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From penguin diets</a:t>
            </a:r>
          </a:p>
          <a:p>
            <a:pPr algn="ctr"/>
            <a:r>
              <a:rPr lang="en-US" sz="1400" i="1" dirty="0"/>
              <a:t>poor recruitment years</a:t>
            </a:r>
          </a:p>
        </p:txBody>
      </p:sp>
    </p:spTree>
    <p:extLst>
      <p:ext uri="{BB962C8B-B14F-4D97-AF65-F5344CB8AC3E}">
        <p14:creationId xmlns:p14="http://schemas.microsoft.com/office/powerpoint/2010/main" val="161792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63C9E3-D9A8-3947-B339-A352C7CDCB16}"/>
              </a:ext>
            </a:extLst>
          </p:cNvPr>
          <p:cNvSpPr/>
          <p:nvPr/>
        </p:nvSpPr>
        <p:spPr>
          <a:xfrm>
            <a:off x="6302645" y="1323289"/>
            <a:ext cx="5476068" cy="4651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4F9187-71EA-9A40-AF64-6DB7683F923D}"/>
              </a:ext>
            </a:extLst>
          </p:cNvPr>
          <p:cNvSpPr/>
          <p:nvPr/>
        </p:nvSpPr>
        <p:spPr>
          <a:xfrm>
            <a:off x="279554" y="1378727"/>
            <a:ext cx="5569057" cy="4595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B0B92-71BE-B247-A46C-E62FC614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11" y="1418484"/>
            <a:ext cx="5528900" cy="4608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112FFE-0603-104F-94F0-0B0E6332B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701" y="1842578"/>
            <a:ext cx="4572000" cy="41317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6A3DA-350E-F546-BAA1-D51B2470D2E7}"/>
              </a:ext>
            </a:extLst>
          </p:cNvPr>
          <p:cNvCxnSpPr/>
          <p:nvPr/>
        </p:nvCxnSpPr>
        <p:spPr>
          <a:xfrm>
            <a:off x="7193887" y="1842578"/>
            <a:ext cx="0" cy="826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6C8CB9-19D5-9E4C-98D3-740A2478F1E7}"/>
              </a:ext>
            </a:extLst>
          </p:cNvPr>
          <p:cNvCxnSpPr>
            <a:cxnSpLocks/>
          </p:cNvCxnSpPr>
          <p:nvPr/>
        </p:nvCxnSpPr>
        <p:spPr>
          <a:xfrm>
            <a:off x="7187822" y="2656765"/>
            <a:ext cx="21836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BB392C-FC9A-7549-9B32-24392B5741F4}"/>
              </a:ext>
            </a:extLst>
          </p:cNvPr>
          <p:cNvCxnSpPr>
            <a:cxnSpLocks/>
          </p:cNvCxnSpPr>
          <p:nvPr/>
        </p:nvCxnSpPr>
        <p:spPr>
          <a:xfrm>
            <a:off x="7181757" y="3834896"/>
            <a:ext cx="21836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458740-74A2-8C43-A04F-4C1B955B5A00}"/>
              </a:ext>
            </a:extLst>
          </p:cNvPr>
          <p:cNvCxnSpPr/>
          <p:nvPr/>
        </p:nvCxnSpPr>
        <p:spPr>
          <a:xfrm>
            <a:off x="7181756" y="3008578"/>
            <a:ext cx="0" cy="826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19C432-0EF7-5546-AA49-CFC9C14E1E6A}"/>
              </a:ext>
            </a:extLst>
          </p:cNvPr>
          <p:cNvCxnSpPr/>
          <p:nvPr/>
        </p:nvCxnSpPr>
        <p:spPr>
          <a:xfrm>
            <a:off x="7181756" y="4192774"/>
            <a:ext cx="0" cy="826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5160E6-6E16-B64C-A4CF-E35168209EFE}"/>
              </a:ext>
            </a:extLst>
          </p:cNvPr>
          <p:cNvCxnSpPr>
            <a:cxnSpLocks/>
          </p:cNvCxnSpPr>
          <p:nvPr/>
        </p:nvCxnSpPr>
        <p:spPr>
          <a:xfrm>
            <a:off x="7181756" y="5023517"/>
            <a:ext cx="21836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19304DC-BB87-AB46-90D4-54FAF007A859}"/>
              </a:ext>
            </a:extLst>
          </p:cNvPr>
          <p:cNvSpPr txBox="1"/>
          <p:nvPr/>
        </p:nvSpPr>
        <p:spPr>
          <a:xfrm>
            <a:off x="481660" y="347163"/>
            <a:ext cx="1122868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i="1" dirty="0">
                <a:solidFill>
                  <a:srgbClr val="C00000"/>
                </a:solidFill>
                <a:cs typeface="Times New Roman"/>
              </a:rPr>
              <a:t> Not only the amount of food but the type of food is important</a:t>
            </a:r>
          </a:p>
        </p:txBody>
      </p:sp>
    </p:spTree>
    <p:extLst>
      <p:ext uri="{BB962C8B-B14F-4D97-AF65-F5344CB8AC3E}">
        <p14:creationId xmlns:p14="http://schemas.microsoft.com/office/powerpoint/2010/main" val="64147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A252F5-14B8-7D00-A2E9-FD454406CC82}"/>
              </a:ext>
            </a:extLst>
          </p:cNvPr>
          <p:cNvGrpSpPr/>
          <p:nvPr/>
        </p:nvGrpSpPr>
        <p:grpSpPr>
          <a:xfrm>
            <a:off x="645038" y="423489"/>
            <a:ext cx="10719350" cy="6069907"/>
            <a:chOff x="-1269728" y="-319173"/>
            <a:chExt cx="12965083" cy="7272937"/>
          </a:xfrm>
        </p:grpSpPr>
        <p:pic>
          <p:nvPicPr>
            <p:cNvPr id="3" name="Picture 2" descr="saba_fig3.tiff">
              <a:extLst>
                <a:ext uri="{FF2B5EF4-FFF2-40B4-BE49-F238E27FC236}">
                  <a16:creationId xmlns:a16="http://schemas.microsoft.com/office/drawing/2014/main" id="{C5341391-5E50-D576-B63B-DD92184C0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1" y="286966"/>
              <a:ext cx="8282990" cy="666679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C32A1C-96F2-FF0D-EBAE-CBE27B9F9F3A}"/>
                </a:ext>
              </a:extLst>
            </p:cNvPr>
            <p:cNvSpPr txBox="1"/>
            <p:nvPr/>
          </p:nvSpPr>
          <p:spPr>
            <a:xfrm>
              <a:off x="-1269728" y="-319173"/>
              <a:ext cx="11919723" cy="57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C00000"/>
                  </a:solidFill>
                  <a:cs typeface="Times New Roman"/>
                </a:rPr>
                <a:t> Rest of Food Web? Tightly Coupled Food Web &amp; Penguin Diet Changes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5C8310-F7CA-164F-6621-1DE142139964}"/>
                </a:ext>
              </a:extLst>
            </p:cNvPr>
            <p:cNvSpPr txBox="1"/>
            <p:nvPr/>
          </p:nvSpPr>
          <p:spPr>
            <a:xfrm>
              <a:off x="8204441" y="6490210"/>
              <a:ext cx="3490914" cy="405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i="1" dirty="0">
                  <a:cs typeface="Times New Roman"/>
                </a:rPr>
                <a:t>Saba et al Nature </a:t>
              </a:r>
              <a:r>
                <a:rPr lang="en-US" sz="1600" i="1" dirty="0" err="1">
                  <a:cs typeface="Times New Roman"/>
                </a:rPr>
                <a:t>Comms</a:t>
              </a:r>
              <a:r>
                <a:rPr lang="en-US" sz="1600" i="1" dirty="0">
                  <a:cs typeface="Times New Roman"/>
                </a:rPr>
                <a:t> (2014)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D0FBCE-FCF4-CEBF-49BE-A999DEB31560}"/>
                </a:ext>
              </a:extLst>
            </p:cNvPr>
            <p:cNvGrpSpPr/>
            <p:nvPr/>
          </p:nvGrpSpPr>
          <p:grpSpPr>
            <a:xfrm>
              <a:off x="8740067" y="1581226"/>
              <a:ext cx="2419663" cy="1831569"/>
              <a:chOff x="8740067" y="1581226"/>
              <a:chExt cx="2419663" cy="183156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394A3E-DAF7-1DA3-FD78-7D4DA7F16E31}"/>
                  </a:ext>
                </a:extLst>
              </p:cNvPr>
              <p:cNvSpPr/>
              <p:nvPr/>
            </p:nvSpPr>
            <p:spPr>
              <a:xfrm>
                <a:off x="8740067" y="1581226"/>
                <a:ext cx="2419663" cy="1054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C00000"/>
                    </a:solidFill>
                    <a:cs typeface="Times New Roman"/>
                  </a:rPr>
                  <a:t>High </a:t>
                </a:r>
                <a:r>
                  <a:rPr lang="en-US" sz="1400" b="1" dirty="0" err="1">
                    <a:solidFill>
                      <a:srgbClr val="C00000"/>
                    </a:solidFill>
                    <a:cs typeface="Times New Roman"/>
                  </a:rPr>
                  <a:t>chl</a:t>
                </a:r>
                <a:r>
                  <a:rPr lang="en-US" sz="1400" b="1" dirty="0">
                    <a:solidFill>
                      <a:srgbClr val="C00000"/>
                    </a:solidFill>
                    <a:cs typeface="Times New Roman"/>
                  </a:rPr>
                  <a:t> anomaly years result in high krill recruitment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FFF8377-6FCF-883A-80F6-BB5E253ADD09}"/>
                  </a:ext>
                </a:extLst>
              </p:cNvPr>
              <p:cNvSpPr/>
              <p:nvPr/>
            </p:nvSpPr>
            <p:spPr>
              <a:xfrm>
                <a:off x="8953717" y="2329421"/>
                <a:ext cx="2066561" cy="1083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C00000"/>
                    </a:solidFill>
                    <a:cs typeface="Times New Roman"/>
                  </a:rPr>
                  <a:t>immediately affecting penguin diet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9AB1C8-AD60-7654-78D7-5A99D7B16891}"/>
                </a:ext>
              </a:extLst>
            </p:cNvPr>
            <p:cNvSpPr/>
            <p:nvPr/>
          </p:nvSpPr>
          <p:spPr>
            <a:xfrm>
              <a:off x="1365312" y="5753839"/>
              <a:ext cx="41315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cs typeface="Times New Roman"/>
                </a:rPr>
                <a:t>Krill Size Distributions in Penguin Diet Samples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63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278</Words>
  <Application>Microsoft Macintosh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2023-06-06T16:14:01Z</dcterms:created>
  <dcterms:modified xsi:type="dcterms:W3CDTF">2023-06-07T01:08:36Z</dcterms:modified>
</cp:coreProperties>
</file>