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248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4105-E0B6-FC47-B770-B544DFD08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54708-93F4-FE4E-9919-2BB7BE53A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11E83-A1E0-194E-BF03-2FAC166AF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9705-E872-F64E-9454-B5D4DB3C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A9CC1-A719-654A-96D6-4F2AEB80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F8E0-6327-E44E-9C03-C2CA0DAA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F75AC-3A62-C846-9CD1-D072304EC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E165F-7633-4441-9F8E-AA426B67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E381-EF66-6F4E-B117-FA7FFFB5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1BDFA-2023-F347-8615-BCDDCB75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38995F-F32F-A54F-8CBE-CC32B1B83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D2121-A717-324E-8B09-9F3699413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63B0-3810-0C4C-9C8C-10FC6B05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D4889-17CC-994C-8909-AEF30F93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27A08-B317-A540-89D1-C657518C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4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7EB6-2673-C142-838F-ECFE5120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2ABA-40D4-2944-B07A-675297DB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0E590-5D3A-F24F-BC3D-46C27064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B8C0D-921C-A848-A971-6B2BF568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D30-842B-E94F-BDA5-279BE02F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5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228A-C174-6D47-9CE7-19B98B0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F97E-70B4-D14C-BB5A-04BC8D32A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A84C-05E4-9944-AFA3-D0BA72D8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0C754-E0BD-864B-9F11-18748790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461B-E9A1-E04A-9E7B-DA45D234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305A-3061-084F-B0BA-A3C29AFF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B3F-B975-504E-8837-850480A63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43D6F-D71F-EE41-A41C-50C96698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0C8C8-C696-8348-AC23-D1D02E8B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F9B57-3AC5-B54F-8BCD-338A09BB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AE488-2D26-2344-911B-C42A9248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2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EB3F-2D8A-3D46-8965-F258D232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9AD34-0EC2-B34D-99F8-28B730EF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80B67-B08E-BA4F-BEB7-613D235F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9789D-5B4C-BB44-9AEE-75ADA0FDA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EA166-A4A0-614B-9FAC-F82DC298C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D1733-47D7-6C41-8163-655DE3EE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1519E6-5D19-2647-8568-21FFF98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D8008-2544-234A-8DEB-93CF4F9B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B92C-93A0-0E4A-95F5-46B4AE79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EA506-61DE-F440-90E6-B172A317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90A5D-514A-4E4C-B90A-7AC00F10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56F72-68B7-F248-8152-3609203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7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B3BA8-F626-104E-A66F-5BE754FA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39469-BD2E-B741-84B7-D56451AA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7D59B-ED31-A949-B2C8-040DF12E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7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A5702-3066-D044-A0EB-48FF81BB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AEF9-3258-684D-B4C0-53BE8BF9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D4972-95DC-EC44-9A0B-4FC494EF6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70FC8-1F34-CE42-8525-1E1DEBD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C676B-0274-6F48-BEAB-1C53BAB9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5BC4C-2625-3E4E-A83F-79EBDC4B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3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567D9-95E7-D64F-9587-8EFD8EC6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30786-EF08-2244-BDBE-1E8867C1A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7E466-0D08-BC47-86B7-A8EDA7519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C3F19-0293-B34C-A103-EBE8345F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43374-B5C2-9F48-94B2-63916BB7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1A23E-B951-2849-9E1B-1A1588AE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1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5671-4096-3C41-80B3-6A83FFA7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D04E7-8B2F-CA40-AFFE-E93F04D85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1E0F-AA88-494F-9B66-A73F21D14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6D8D-BE6C-724E-AB7E-AC896DC09CE1}" type="datetimeFigureOut">
              <a:rPr lang="en-US" smtClean="0"/>
              <a:t>2/9/23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C15AA-9E65-4545-95BE-748E477E2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C7F4-AFDD-A64E-B60B-1A76BEEE4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7DC6-8C6F-5A44-934F-A2B825182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A5615F-3152-964E-BF65-421A3887365A}"/>
              </a:ext>
            </a:extLst>
          </p:cNvPr>
          <p:cNvSpPr txBox="1"/>
          <p:nvPr/>
        </p:nvSpPr>
        <p:spPr>
          <a:xfrm>
            <a:off x="1377599" y="467562"/>
            <a:ext cx="943680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Developing smart adaptive sensor webs expanding ship-based science opportunities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Oscar Schofield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060C6-F0D8-9E42-983B-7D5835297C7E}"/>
              </a:ext>
            </a:extLst>
          </p:cNvPr>
          <p:cNvSpPr txBox="1"/>
          <p:nvPr/>
        </p:nvSpPr>
        <p:spPr>
          <a:xfrm>
            <a:off x="1250676" y="2608287"/>
            <a:ext cx="956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-Assuming the presence of a new state of the art ice breaker, what will ship-based research potentially look like in the 30-50 year time frame.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F7FCD-C3AF-A645-913D-F64C0329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135" y="6068929"/>
            <a:ext cx="2451100" cy="495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164DA6-6174-2B47-B1B9-F966BFDAC125}"/>
              </a:ext>
            </a:extLst>
          </p:cNvPr>
          <p:cNvSpPr txBox="1"/>
          <p:nvPr/>
        </p:nvSpPr>
        <p:spPr>
          <a:xfrm>
            <a:off x="1314137" y="3667169"/>
            <a:ext cx="956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-Sampling will consist of multiplatform strategies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EB3D5-6613-B64D-8599-D4167B39076C}"/>
              </a:ext>
            </a:extLst>
          </p:cNvPr>
          <p:cNvSpPr txBox="1"/>
          <p:nvPr/>
        </p:nvSpPr>
        <p:spPr>
          <a:xfrm>
            <a:off x="1314137" y="4314144"/>
            <a:ext cx="956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-Regional programs will leverage the ship and land-based US assets for coordinate sampling efforts </a:t>
            </a:r>
          </a:p>
        </p:txBody>
      </p:sp>
    </p:spTree>
    <p:extLst>
      <p:ext uri="{BB962C8B-B14F-4D97-AF65-F5344CB8AC3E}">
        <p14:creationId xmlns:p14="http://schemas.microsoft.com/office/powerpoint/2010/main" val="185914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878877-2684-8145-90EC-13F8BB0B1126}"/>
              </a:ext>
            </a:extLst>
          </p:cNvPr>
          <p:cNvSpPr txBox="1"/>
          <p:nvPr/>
        </p:nvSpPr>
        <p:spPr>
          <a:xfrm>
            <a:off x="683350" y="239844"/>
            <a:ext cx="109490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Prior to the ship expedition, scouting systems will provide information of ocean/atmosphere/state to scientists before embarking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i="1" u="sng" dirty="0"/>
              <a:t>Science problems to be addressed</a:t>
            </a:r>
            <a:r>
              <a:rPr lang="en-US" sz="2400" dirty="0"/>
              <a:t>:  </a:t>
            </a:r>
            <a:r>
              <a:rPr lang="en-US" sz="2000" dirty="0"/>
              <a:t>Understanding the dynamics in a range of features requires context prior to the ship being on site.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DF322-B993-9F4F-8751-A0599761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14" y="2599429"/>
            <a:ext cx="4142912" cy="34873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DAA24-51CF-4C4E-BDBB-6134938D582F}"/>
              </a:ext>
            </a:extLst>
          </p:cNvPr>
          <p:cNvSpPr txBox="1"/>
          <p:nvPr/>
        </p:nvSpPr>
        <p:spPr>
          <a:xfrm>
            <a:off x="909020" y="6138061"/>
            <a:ext cx="462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Late 1980’s (during grad school)-Faxed to 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9B2F6-BB69-AA43-A095-3DAAD1104EBC}"/>
              </a:ext>
            </a:extLst>
          </p:cNvPr>
          <p:cNvSpPr txBox="1"/>
          <p:nvPr/>
        </p:nvSpPr>
        <p:spPr>
          <a:xfrm>
            <a:off x="8756598" y="6138061"/>
            <a:ext cx="62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Now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3BDB7D4-339A-DC45-AF74-DD0DAC20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93" y="2599429"/>
            <a:ext cx="5203086" cy="32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878877-2684-8145-90EC-13F8BB0B1126}"/>
              </a:ext>
            </a:extLst>
          </p:cNvPr>
          <p:cNvSpPr txBox="1"/>
          <p:nvPr/>
        </p:nvSpPr>
        <p:spPr>
          <a:xfrm>
            <a:off x="683350" y="239844"/>
            <a:ext cx="109490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Prior to the ship expedition, scouting systems will be in the ocean also, not just atmospherically driven</a:t>
            </a:r>
          </a:p>
          <a:p>
            <a:pPr algn="ctr"/>
            <a:r>
              <a:rPr lang="en-US" sz="2000" i="1" u="sng" dirty="0"/>
              <a:t>Science problems to be addressed</a:t>
            </a:r>
            <a:r>
              <a:rPr lang="en-US" sz="2400" dirty="0"/>
              <a:t>:  </a:t>
            </a:r>
            <a:r>
              <a:rPr lang="en-US" sz="2000" dirty="0"/>
              <a:t>Understanding the dynamics in a range of features requires context prior to the ship being on site. Preliminary data will be provided.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6E777B-35E9-0441-B564-2023BC1737E7}"/>
              </a:ext>
            </a:extLst>
          </p:cNvPr>
          <p:cNvGrpSpPr/>
          <p:nvPr/>
        </p:nvGrpSpPr>
        <p:grpSpPr>
          <a:xfrm>
            <a:off x="212035" y="1891333"/>
            <a:ext cx="9114552" cy="3806199"/>
            <a:chOff x="1538724" y="2024585"/>
            <a:chExt cx="9114552" cy="38061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595FC5-3225-034D-A684-5328E6991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86" r="7223" b="4789"/>
            <a:stretch/>
          </p:blipFill>
          <p:spPr>
            <a:xfrm>
              <a:off x="6262224" y="2835302"/>
              <a:ext cx="4391052" cy="28362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86952B1-43A9-7349-9893-B50DCDAF4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05" t="3978" r="8164" b="4139"/>
            <a:stretch/>
          </p:blipFill>
          <p:spPr>
            <a:xfrm>
              <a:off x="1869182" y="2835302"/>
              <a:ext cx="4510000" cy="2836290"/>
            </a:xfrm>
            <a:prstGeom prst="rect">
              <a:avLst/>
            </a:prstGeom>
          </p:spPr>
        </p:pic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546DFEA0-FA9F-5A4F-A2DC-9C176EA2FACF}"/>
                </a:ext>
              </a:extLst>
            </p:cNvPr>
            <p:cNvSpPr/>
            <p:nvPr/>
          </p:nvSpPr>
          <p:spPr>
            <a:xfrm rot="5400000">
              <a:off x="2597989" y="2904410"/>
              <a:ext cx="265814" cy="41467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8E5A38-026A-9042-869A-28983B2FAF8B}"/>
                </a:ext>
              </a:extLst>
            </p:cNvPr>
            <p:cNvSpPr txBox="1"/>
            <p:nvPr/>
          </p:nvSpPr>
          <p:spPr>
            <a:xfrm>
              <a:off x="1538724" y="2100256"/>
              <a:ext cx="111049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Cape Sheriff </a:t>
              </a:r>
            </a:p>
            <a:p>
              <a:endParaRPr lang="en-US" sz="1400" dirty="0"/>
            </a:p>
            <a:p>
              <a:r>
                <a:rPr lang="en-US" sz="1400" dirty="0"/>
                <a:t>King George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AB1C67-0621-0C4C-A4F8-F1C3624B5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0448" y="2145744"/>
              <a:ext cx="520257" cy="2725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4214FC-649A-294A-A93D-600404C44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263"/>
            <a:stretch/>
          </p:blipFill>
          <p:spPr>
            <a:xfrm>
              <a:off x="2620163" y="2533135"/>
              <a:ext cx="520542" cy="29129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323777-E239-1B48-94D5-600C6D373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853"/>
            <a:stretch/>
          </p:blipFill>
          <p:spPr>
            <a:xfrm>
              <a:off x="3153130" y="2527018"/>
              <a:ext cx="546111" cy="291294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2765EF-417E-FD42-9742-7D0ED6461F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0221" y="2678782"/>
              <a:ext cx="1" cy="9273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358230-D5E1-0E4A-A4E8-CB64B932CAD1}"/>
                </a:ext>
              </a:extLst>
            </p:cNvPr>
            <p:cNvSpPr/>
            <p:nvPr/>
          </p:nvSpPr>
          <p:spPr>
            <a:xfrm>
              <a:off x="3653144" y="2024585"/>
              <a:ext cx="7370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Palmer </a:t>
              </a:r>
            </a:p>
            <a:p>
              <a:r>
                <a:rPr lang="en-US" sz="1400" dirty="0"/>
                <a:t>Station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F2568BD-5E67-0A45-9A21-C65E6AA58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3067" y="2154334"/>
              <a:ext cx="520257" cy="272595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86B0E8E-1377-944A-91BD-3BF8AC49B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2203" y="2678782"/>
              <a:ext cx="0" cy="11023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0F7E4A-AD56-5541-974A-8C7742F1730F}"/>
                </a:ext>
              </a:extLst>
            </p:cNvPr>
            <p:cNvSpPr/>
            <p:nvPr/>
          </p:nvSpPr>
          <p:spPr>
            <a:xfrm>
              <a:off x="4958677" y="2240503"/>
              <a:ext cx="7137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err="1"/>
                <a:t>Rothera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Station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F0B79C-F441-3740-8818-B90E2EAC9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9641" y="2326036"/>
              <a:ext cx="566974" cy="28348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A15348-346A-5F4F-A5F6-275643C7149C}"/>
                </a:ext>
              </a:extLst>
            </p:cNvPr>
            <p:cNvSpPr txBox="1"/>
            <p:nvPr/>
          </p:nvSpPr>
          <p:spPr>
            <a:xfrm>
              <a:off x="3369816" y="5432212"/>
              <a:ext cx="15740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/>
                <a:t>TEMPERATURE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6BB014-FC44-AA41-BA76-79DDFE018B13}"/>
                </a:ext>
              </a:extLst>
            </p:cNvPr>
            <p:cNvSpPr txBox="1"/>
            <p:nvPr/>
          </p:nvSpPr>
          <p:spPr>
            <a:xfrm>
              <a:off x="8187910" y="5461452"/>
              <a:ext cx="11490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/>
                <a:t>PARTICLES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AF84BC8-9613-1045-98AB-FDD8DD169361}"/>
              </a:ext>
            </a:extLst>
          </p:cNvPr>
          <p:cNvSpPr txBox="1"/>
          <p:nvPr/>
        </p:nvSpPr>
        <p:spPr>
          <a:xfrm>
            <a:off x="1495508" y="5946713"/>
            <a:ext cx="9881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Autonomous deployments linked through the international community collaborator networks </a:t>
            </a:r>
          </a:p>
          <a:p>
            <a:pPr algn="ctr"/>
            <a:r>
              <a:rPr lang="en-US" sz="2000" i="1" dirty="0"/>
              <a:t> with spatial autonomous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C32BF-1BD8-084B-AABD-A96A981D2C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7177"/>
          <a:stretch/>
        </p:blipFill>
        <p:spPr>
          <a:xfrm>
            <a:off x="9152569" y="2685060"/>
            <a:ext cx="2984682" cy="28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878877-2684-8145-90EC-13F8BB0B1126}"/>
              </a:ext>
            </a:extLst>
          </p:cNvPr>
          <p:cNvSpPr txBox="1"/>
          <p:nvPr/>
        </p:nvSpPr>
        <p:spPr>
          <a:xfrm>
            <a:off x="683350" y="239844"/>
            <a:ext cx="10949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Advances in autonomous technologies will allow the ship to provide regional context</a:t>
            </a:r>
          </a:p>
          <a:p>
            <a:pPr algn="ctr"/>
            <a:r>
              <a:rPr lang="en-US" sz="2000" i="1" u="sng"/>
              <a:t>Science problems to be addressed</a:t>
            </a:r>
            <a:r>
              <a:rPr lang="en-US" sz="2400"/>
              <a:t>:  </a:t>
            </a:r>
            <a:r>
              <a:rPr lang="en-US" sz="2000"/>
              <a:t>Given that ecosystems-biogeochemistry-ecology are characterized not only the movement of ocean, it is also characterized by the physical-chemical-biological interactions driving transformations within the ecosystem.  Unraveling the transport from the transformation is a fundamental problem for making significant progress in the understanding ecosystem trajectories.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7A2C9D-D4EF-F041-97B8-B84AC2C82360}"/>
              </a:ext>
            </a:extLst>
          </p:cNvPr>
          <p:cNvSpPr/>
          <p:nvPr/>
        </p:nvSpPr>
        <p:spPr>
          <a:xfrm>
            <a:off x="683350" y="2107303"/>
            <a:ext cx="4497501" cy="4211053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F1C49-392D-F74D-BEF7-BAD21FC7E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512"/>
          <a:stretch/>
        </p:blipFill>
        <p:spPr>
          <a:xfrm rot="20405285">
            <a:off x="2501332" y="3690288"/>
            <a:ext cx="1015332" cy="81603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198131-45BA-694A-A01D-5649E7D67F5A}"/>
              </a:ext>
            </a:extLst>
          </p:cNvPr>
          <p:cNvCxnSpPr>
            <a:cxnSpLocks/>
          </p:cNvCxnSpPr>
          <p:nvPr/>
        </p:nvCxnSpPr>
        <p:spPr>
          <a:xfrm flipH="1">
            <a:off x="924131" y="4356455"/>
            <a:ext cx="1615473" cy="6704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818CFD-7B8A-8B4A-B939-3BE1617234A5}"/>
              </a:ext>
            </a:extLst>
          </p:cNvPr>
          <p:cNvSpPr txBox="1"/>
          <p:nvPr/>
        </p:nvSpPr>
        <p:spPr>
          <a:xfrm>
            <a:off x="2653018" y="2770403"/>
            <a:ext cx="157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500 kilometers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5643C2-136B-0D40-A5BF-9EB981795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796">
            <a:off x="1600628" y="4745627"/>
            <a:ext cx="747668" cy="74766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372C82-2D0B-6147-A2B3-5036014C631A}"/>
              </a:ext>
            </a:extLst>
          </p:cNvPr>
          <p:cNvCxnSpPr>
            <a:cxnSpLocks/>
          </p:cNvCxnSpPr>
          <p:nvPr/>
        </p:nvCxnSpPr>
        <p:spPr>
          <a:xfrm>
            <a:off x="2373937" y="2388844"/>
            <a:ext cx="558163" cy="15265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1F110D4-8FB3-9843-99FA-35C77CE98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57843" flipV="1">
            <a:off x="1829662" y="2962452"/>
            <a:ext cx="747668" cy="67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4FFD55-12E6-3C4D-B120-94EB09E7A791}"/>
              </a:ext>
            </a:extLst>
          </p:cNvPr>
          <p:cNvSpPr txBox="1"/>
          <p:nvPr/>
        </p:nvSpPr>
        <p:spPr>
          <a:xfrm>
            <a:off x="5257751" y="2250845"/>
            <a:ext cx="6250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- Sustained autonomous platforms will provide regional mobile CTD maps (complementing ship based CTD/sampling). These mobile systems will be standard ship equipment.  Multiple systems will be available, sciences bays will be customizable for specific problem being addressed. (Zappa airborne)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7C552D-2075-8646-A992-F0F85B61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3" y="3915384"/>
            <a:ext cx="3117485" cy="20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2CCAA8-070A-904C-8D84-31D572019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3"/>
          <a:stretch/>
        </p:blipFill>
        <p:spPr bwMode="auto">
          <a:xfrm>
            <a:off x="8828751" y="3708161"/>
            <a:ext cx="2661116" cy="25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B1533-58CF-6847-B28C-FFC82310F008}"/>
              </a:ext>
            </a:extLst>
          </p:cNvPr>
          <p:cNvSpPr txBox="1"/>
          <p:nvPr/>
        </p:nvSpPr>
        <p:spPr>
          <a:xfrm>
            <a:off x="5977701" y="6376537"/>
            <a:ext cx="491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Advanced biological measurements: Diversity, Physiology</a:t>
            </a:r>
          </a:p>
        </p:txBody>
      </p:sp>
    </p:spTree>
    <p:extLst>
      <p:ext uri="{BB962C8B-B14F-4D97-AF65-F5344CB8AC3E}">
        <p14:creationId xmlns:p14="http://schemas.microsoft.com/office/powerpoint/2010/main" val="226004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878877-2684-8145-90EC-13F8BB0B1126}"/>
              </a:ext>
            </a:extLst>
          </p:cNvPr>
          <p:cNvSpPr txBox="1"/>
          <p:nvPr/>
        </p:nvSpPr>
        <p:spPr>
          <a:xfrm>
            <a:off x="279816" y="80446"/>
            <a:ext cx="1163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Automated ship data will increase exponentially, data will not have a </a:t>
            </a:r>
          </a:p>
          <a:p>
            <a:pPr algn="ctr"/>
            <a:r>
              <a:rPr lang="en-US" sz="2400" b="1" dirty="0"/>
              <a:t>proprietary embargo period </a:t>
            </a:r>
            <a:endParaRPr lang="en-US" sz="2000" i="1" u="sng" dirty="0"/>
          </a:p>
          <a:p>
            <a:pPr algn="ctr"/>
            <a:r>
              <a:rPr lang="en-US" sz="2000" i="1" u="sng" dirty="0"/>
              <a:t>Science problems to be addressed</a:t>
            </a:r>
            <a:r>
              <a:rPr lang="en-US" sz="2400" dirty="0"/>
              <a:t>: </a:t>
            </a:r>
            <a:r>
              <a:rPr lang="en-US" sz="2000" dirty="0"/>
              <a:t>Access to the continent is limited, automated flow ~surface and potentially towed systems-acoustic-LIDAR-imaging will be standard. The open access data will will flow to the community to fuel data assimilative models, and other studies by shore-side science communities.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10F44-AE58-114C-9D5B-E5951C92D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1" y="2020446"/>
            <a:ext cx="2575276" cy="1449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883D9-558D-0944-A24F-8C6ABF951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28" y="3707721"/>
            <a:ext cx="2484472" cy="1196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BDBF9-D0AA-E24D-B3E4-700120D539B8}"/>
              </a:ext>
            </a:extLst>
          </p:cNvPr>
          <p:cNvSpPr txBox="1"/>
          <p:nvPr/>
        </p:nvSpPr>
        <p:spPr>
          <a:xfrm>
            <a:off x="3501502" y="2020446"/>
            <a:ext cx="73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LIDAR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047BA-34C4-D04E-AB5C-2CD71043E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450" y="3955958"/>
            <a:ext cx="2586935" cy="28567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175B6-81A7-504D-B84A-0EC12A6B7C88}"/>
              </a:ext>
            </a:extLst>
          </p:cNvPr>
          <p:cNvSpPr txBox="1"/>
          <p:nvPr/>
        </p:nvSpPr>
        <p:spPr>
          <a:xfrm>
            <a:off x="2611300" y="3617404"/>
            <a:ext cx="1931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Advanced physiology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4E0EF9-CC3E-424F-9749-24B85AED5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235" y="2390993"/>
            <a:ext cx="5753100" cy="2413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1C717F-02E6-0C4B-90C2-A65173266F96}"/>
              </a:ext>
            </a:extLst>
          </p:cNvPr>
          <p:cNvSpPr txBox="1"/>
          <p:nvPr/>
        </p:nvSpPr>
        <p:spPr>
          <a:xfrm>
            <a:off x="7262191" y="2020446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Tow-</a:t>
            </a:r>
            <a:r>
              <a:rPr lang="en-US" i="1" dirty="0" err="1"/>
              <a:t>Yo</a:t>
            </a:r>
            <a:r>
              <a:rPr lang="en-US" i="1" dirty="0"/>
              <a:t>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DE531A-0518-4646-8AB6-62CD507A6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878" y="4903949"/>
            <a:ext cx="2407897" cy="17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2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id="{85FE9732-FF39-8042-8F3C-D3D2091AC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38" y="1011030"/>
            <a:ext cx="10262768" cy="5071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345F6E-6A2C-C84B-8ACD-6D45FAC5E8E4}"/>
              </a:ext>
            </a:extLst>
          </p:cNvPr>
          <p:cNvSpPr txBox="1"/>
          <p:nvPr/>
        </p:nvSpPr>
        <p:spPr>
          <a:xfrm>
            <a:off x="3591337" y="313588"/>
            <a:ext cx="9329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Evolutionary directed adaptive sampling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BCD14-5A55-3146-A0A4-3D731033D26F}"/>
              </a:ext>
            </a:extLst>
          </p:cNvPr>
          <p:cNvSpPr txBox="1"/>
          <p:nvPr/>
        </p:nvSpPr>
        <p:spPr>
          <a:xfrm>
            <a:off x="10098156" y="6318524"/>
            <a:ext cx="1601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Oliver et al. 2012</a:t>
            </a:r>
          </a:p>
        </p:txBody>
      </p:sp>
    </p:spTree>
    <p:extLst>
      <p:ext uri="{BB962C8B-B14F-4D97-AF65-F5344CB8AC3E}">
        <p14:creationId xmlns:p14="http://schemas.microsoft.com/office/powerpoint/2010/main" val="23205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D7ED05-1F85-FC41-893E-140FD90C8534}"/>
              </a:ext>
            </a:extLst>
          </p:cNvPr>
          <p:cNvSpPr txBox="1"/>
          <p:nvPr/>
        </p:nvSpPr>
        <p:spPr>
          <a:xfrm>
            <a:off x="2632919" y="167343"/>
            <a:ext cx="9329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Ocean forecast directed adaptive sampling </a:t>
            </a:r>
          </a:p>
        </p:txBody>
      </p:sp>
      <p:sp>
        <p:nvSpPr>
          <p:cNvPr id="6" name="Text Box 46">
            <a:extLst>
              <a:ext uri="{FF2B5EF4-FFF2-40B4-BE49-F238E27FC236}">
                <a16:creationId xmlns:a16="http://schemas.microsoft.com/office/drawing/2014/main" id="{7C5D820A-3458-E547-AB08-D95F84EA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717" y="1211263"/>
            <a:ext cx="2500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Observatory (simulated) data</a:t>
            </a:r>
          </a:p>
        </p:txBody>
      </p:sp>
      <p:sp>
        <p:nvSpPr>
          <p:cNvPr id="7" name="Text Box 48">
            <a:extLst>
              <a:ext uri="{FF2B5EF4-FFF2-40B4-BE49-F238E27FC236}">
                <a16:creationId xmlns:a16="http://schemas.microsoft.com/office/drawing/2014/main" id="{D5C8B61C-34FD-9047-81C9-F8BFFF586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717" y="3573463"/>
            <a:ext cx="128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Virtual Ocean</a:t>
            </a:r>
          </a:p>
        </p:txBody>
      </p:sp>
      <p:sp>
        <p:nvSpPr>
          <p:cNvPr id="8" name="Text Box 49">
            <a:extLst>
              <a:ext uri="{FF2B5EF4-FFF2-40B4-BE49-F238E27FC236}">
                <a16:creationId xmlns:a16="http://schemas.microsoft.com/office/drawing/2014/main" id="{C7B0ED26-DDA2-A346-A681-479B3E02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517" y="1135063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Design, Testing and Deploy</a:t>
            </a:r>
          </a:p>
        </p:txBody>
      </p:sp>
      <p:cxnSp>
        <p:nvCxnSpPr>
          <p:cNvPr id="9" name="AutoShape 52">
            <a:extLst>
              <a:ext uri="{FF2B5EF4-FFF2-40B4-BE49-F238E27FC236}">
                <a16:creationId xmlns:a16="http://schemas.microsoft.com/office/drawing/2014/main" id="{0C4244E4-C929-944E-A995-8EE8219A86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73517" y="1558925"/>
            <a:ext cx="2400300" cy="4794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53">
            <a:extLst>
              <a:ext uri="{FF2B5EF4-FFF2-40B4-BE49-F238E27FC236}">
                <a16:creationId xmlns:a16="http://schemas.microsoft.com/office/drawing/2014/main" id="{C0ECFBBB-6B7D-CC49-982E-EADBF226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917" y="1614488"/>
            <a:ext cx="76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Models</a:t>
            </a:r>
          </a:p>
        </p:txBody>
      </p:sp>
      <p:sp>
        <p:nvSpPr>
          <p:cNvPr id="11" name="Text Box 54">
            <a:extLst>
              <a:ext uri="{FF2B5EF4-FFF2-40B4-BE49-F238E27FC236}">
                <a16:creationId xmlns:a16="http://schemas.microsoft.com/office/drawing/2014/main" id="{A898F452-A4BA-814D-8842-E633B58AE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517" y="3520110"/>
            <a:ext cx="155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Data Assimilation</a:t>
            </a:r>
          </a:p>
        </p:txBody>
      </p:sp>
      <p:cxnSp>
        <p:nvCxnSpPr>
          <p:cNvPr id="12" name="AutoShape 55">
            <a:extLst>
              <a:ext uri="{FF2B5EF4-FFF2-40B4-BE49-F238E27FC236}">
                <a16:creationId xmlns:a16="http://schemas.microsoft.com/office/drawing/2014/main" id="{697E5AE7-4B80-8D44-9AE0-3040AB13D2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905404" y="4587876"/>
            <a:ext cx="365125" cy="21717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56">
            <a:extLst>
              <a:ext uri="{FF2B5EF4-FFF2-40B4-BE49-F238E27FC236}">
                <a16:creationId xmlns:a16="http://schemas.microsoft.com/office/drawing/2014/main" id="{174064C9-440B-4D4C-AEA2-226417E33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342" y="5272088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Data</a:t>
            </a:r>
          </a:p>
          <a:p>
            <a:pPr algn="ctr" eaLnBrk="1" hangingPunct="1"/>
            <a:r>
              <a:rPr lang="en-US" altLang="en-US" sz="1400"/>
              <a:t>Analysis</a:t>
            </a:r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30D6AEF0-A8A4-C043-AB83-21785FD68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117" y="5935663"/>
            <a:ext cx="2470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Science Questions &amp; Drivers</a:t>
            </a:r>
          </a:p>
        </p:txBody>
      </p:sp>
      <p:sp>
        <p:nvSpPr>
          <p:cNvPr id="15" name="Line 60">
            <a:extLst>
              <a:ext uri="{FF2B5EF4-FFF2-40B4-BE49-F238E27FC236}">
                <a16:creationId xmlns:a16="http://schemas.microsoft.com/office/drawing/2014/main" id="{DD48E7F2-1464-0943-8F11-EAC4F1613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9517" y="3290888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" name="AutoShape 62">
            <a:extLst>
              <a:ext uri="{FF2B5EF4-FFF2-40B4-BE49-F238E27FC236}">
                <a16:creationId xmlns:a16="http://schemas.microsoft.com/office/drawing/2014/main" id="{661B8BA4-0271-9848-8612-9C12FE10552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620617" y="5500688"/>
            <a:ext cx="2247900" cy="3556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64">
            <a:extLst>
              <a:ext uri="{FF2B5EF4-FFF2-40B4-BE49-F238E27FC236}">
                <a16:creationId xmlns:a16="http://schemas.microsoft.com/office/drawing/2014/main" id="{892F4E97-01B9-2C43-83EA-F018C49882DE}"/>
              </a:ext>
            </a:extLst>
          </p:cNvPr>
          <p:cNvGrpSpPr>
            <a:grpSpLocks/>
          </p:cNvGrpSpPr>
          <p:nvPr/>
        </p:nvGrpSpPr>
        <p:grpSpPr bwMode="auto">
          <a:xfrm>
            <a:off x="1668117" y="2224088"/>
            <a:ext cx="1600200" cy="1066800"/>
            <a:chOff x="-197" y="576"/>
            <a:chExt cx="2069" cy="1680"/>
          </a:xfrm>
        </p:grpSpPr>
        <p:sp>
          <p:nvSpPr>
            <p:cNvPr id="18" name="Line 65">
              <a:extLst>
                <a:ext uri="{FF2B5EF4-FFF2-40B4-BE49-F238E27FC236}">
                  <a16:creationId xmlns:a16="http://schemas.microsoft.com/office/drawing/2014/main" id="{DCF0F13E-8518-814B-983C-54ABDB69B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672"/>
              <a:ext cx="816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6">
              <a:extLst>
                <a:ext uri="{FF2B5EF4-FFF2-40B4-BE49-F238E27FC236}">
                  <a16:creationId xmlns:a16="http://schemas.microsoft.com/office/drawing/2014/main" id="{18F583EE-DA8B-484C-91E6-1CCD1650B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672"/>
              <a:ext cx="864" cy="15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7">
              <a:extLst>
                <a:ext uri="{FF2B5EF4-FFF2-40B4-BE49-F238E27FC236}">
                  <a16:creationId xmlns:a16="http://schemas.microsoft.com/office/drawing/2014/main" id="{BD2DB37C-405F-7A44-AF21-DD7C8E79E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225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8">
              <a:extLst>
                <a:ext uri="{FF2B5EF4-FFF2-40B4-BE49-F238E27FC236}">
                  <a16:creationId xmlns:a16="http://schemas.microsoft.com/office/drawing/2014/main" id="{9B96A5B2-BB19-2B4C-9343-6F3EAA9F7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" y="67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9">
              <a:extLst>
                <a:ext uri="{FF2B5EF4-FFF2-40B4-BE49-F238E27FC236}">
                  <a16:creationId xmlns:a16="http://schemas.microsoft.com/office/drawing/2014/main" id="{616E89F5-CD9F-D74E-A010-6896B564F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63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70">
              <a:extLst>
                <a:ext uri="{FF2B5EF4-FFF2-40B4-BE49-F238E27FC236}">
                  <a16:creationId xmlns:a16="http://schemas.microsoft.com/office/drawing/2014/main" id="{6B84C613-5305-DF4B-8A9A-F050CCB8C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7" y="1296"/>
              <a:ext cx="78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/>
                <a:t>~100 m</a:t>
              </a:r>
            </a:p>
          </p:txBody>
        </p:sp>
        <p:sp>
          <p:nvSpPr>
            <p:cNvPr id="24" name="Line 71">
              <a:extLst>
                <a:ext uri="{FF2B5EF4-FFF2-40B4-BE49-F238E27FC236}">
                  <a16:creationId xmlns:a16="http://schemas.microsoft.com/office/drawing/2014/main" id="{0A74942E-D87C-7844-8416-1F43966DF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" y="67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2">
              <a:extLst>
                <a:ext uri="{FF2B5EF4-FFF2-40B4-BE49-F238E27FC236}">
                  <a16:creationId xmlns:a16="http://schemas.microsoft.com/office/drawing/2014/main" id="{084E207F-CE74-4C4B-824F-0A659D357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6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73">
              <a:extLst>
                <a:ext uri="{FF2B5EF4-FFF2-40B4-BE49-F238E27FC236}">
                  <a16:creationId xmlns:a16="http://schemas.microsoft.com/office/drawing/2014/main" id="{D544A750-B024-AC4B-9EC7-267ABB141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576"/>
              <a:ext cx="70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Geneva" panose="020B0503030404040204" pitchFamily="34" charset="0"/>
                  <a:cs typeface="Geneva" panose="020B05030304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/>
                <a:t>~3 km</a:t>
              </a:r>
            </a:p>
          </p:txBody>
        </p:sp>
      </p:grpSp>
      <p:sp>
        <p:nvSpPr>
          <p:cNvPr id="27" name="Line 74">
            <a:extLst>
              <a:ext uri="{FF2B5EF4-FFF2-40B4-BE49-F238E27FC236}">
                <a16:creationId xmlns:a16="http://schemas.microsoft.com/office/drawing/2014/main" id="{D11BA88E-3C04-BF4D-897A-9EE0A62B49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2517" y="329088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" name="AutoShape 75">
            <a:extLst>
              <a:ext uri="{FF2B5EF4-FFF2-40B4-BE49-F238E27FC236}">
                <a16:creationId xmlns:a16="http://schemas.microsoft.com/office/drawing/2014/main" id="{221483AA-9CA7-1F4E-B955-D85B377B899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678685" y="500857"/>
            <a:ext cx="284163" cy="24003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86">
            <a:extLst>
              <a:ext uri="{FF2B5EF4-FFF2-40B4-BE49-F238E27FC236}">
                <a16:creationId xmlns:a16="http://schemas.microsoft.com/office/drawing/2014/main" id="{E59783CE-D8D1-7942-8779-C3E96CCD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917" y="1995488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Sensor &amp;</a:t>
            </a:r>
          </a:p>
          <a:p>
            <a:pPr eaLnBrk="1" hangingPunct="1"/>
            <a:r>
              <a:rPr lang="en-US" altLang="en-US" sz="1400"/>
              <a:t>Platform</a:t>
            </a:r>
          </a:p>
        </p:txBody>
      </p:sp>
      <p:cxnSp>
        <p:nvCxnSpPr>
          <p:cNvPr id="30" name="AutoShape 87">
            <a:extLst>
              <a:ext uri="{FF2B5EF4-FFF2-40B4-BE49-F238E27FC236}">
                <a16:creationId xmlns:a16="http://schemas.microsoft.com/office/drawing/2014/main" id="{303E7178-BE7F-C84D-AD85-C6EA78AB7F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73517" y="1558925"/>
            <a:ext cx="228600" cy="4297363"/>
          </a:xfrm>
          <a:prstGeom prst="bentConnector3">
            <a:avLst>
              <a:gd name="adj1" fmla="val 580556"/>
            </a:avLst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88">
            <a:extLst>
              <a:ext uri="{FF2B5EF4-FFF2-40B4-BE49-F238E27FC236}">
                <a16:creationId xmlns:a16="http://schemas.microsoft.com/office/drawing/2014/main" id="{20C7E72E-45E0-BF4E-94CF-BEB25BED4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117" y="5957888"/>
            <a:ext cx="3367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Data Synthesis: Nowcast &amp; Data Impact</a:t>
            </a:r>
          </a:p>
        </p:txBody>
      </p:sp>
      <p:pic>
        <p:nvPicPr>
          <p:cNvPr id="32" name="Picture 34" descr="glider-surface.jpg">
            <a:extLst>
              <a:ext uri="{FF2B5EF4-FFF2-40B4-BE49-F238E27FC236}">
                <a16:creationId xmlns:a16="http://schemas.microsoft.com/office/drawing/2014/main" id="{C1CBBE42-D012-6349-A242-1A72D25F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5322" r="7143" b="29660"/>
          <a:stretch>
            <a:fillRect/>
          </a:stretch>
        </p:blipFill>
        <p:spPr bwMode="auto">
          <a:xfrm>
            <a:off x="1744317" y="1614488"/>
            <a:ext cx="1676400" cy="62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hf_nyhops_1108124.png">
            <a:extLst>
              <a:ext uri="{FF2B5EF4-FFF2-40B4-BE49-F238E27FC236}">
                <a16:creationId xmlns:a16="http://schemas.microsoft.com/office/drawing/2014/main" id="{F811D39E-F347-754F-ADD6-1289B424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17" y="3976688"/>
            <a:ext cx="2057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 descr="ru05_ensemble1_20091110.jpg">
            <a:extLst>
              <a:ext uri="{FF2B5EF4-FFF2-40B4-BE49-F238E27FC236}">
                <a16:creationId xmlns:a16="http://schemas.microsoft.com/office/drawing/2014/main" id="{A3432B80-756D-084C-A5D8-2B4912A5C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6" t="56667" r="29395" b="3333"/>
          <a:stretch>
            <a:fillRect/>
          </a:stretch>
        </p:blipFill>
        <p:spPr bwMode="auto">
          <a:xfrm>
            <a:off x="4868517" y="4662488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CM Capture 1.png">
            <a:extLst>
              <a:ext uri="{FF2B5EF4-FFF2-40B4-BE49-F238E27FC236}">
                <a16:creationId xmlns:a16="http://schemas.microsoft.com/office/drawing/2014/main" id="{5A2BD292-045B-9743-A586-E2AAA784A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7261" r="11667" b="18135"/>
          <a:stretch>
            <a:fillRect/>
          </a:stretch>
        </p:blipFill>
        <p:spPr bwMode="auto">
          <a:xfrm>
            <a:off x="5020917" y="958850"/>
            <a:ext cx="17526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curve_fitting">
            <a:extLst>
              <a:ext uri="{FF2B5EF4-FFF2-40B4-BE49-F238E27FC236}">
                <a16:creationId xmlns:a16="http://schemas.microsoft.com/office/drawing/2014/main" id="{1466FE08-CA0E-A94A-A86D-39FFA355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17" y="4052888"/>
            <a:ext cx="1941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 descr="NYHOPS_1109.jpg">
            <a:extLst>
              <a:ext uri="{FF2B5EF4-FFF2-40B4-BE49-F238E27FC236}">
                <a16:creationId xmlns:a16="http://schemas.microsoft.com/office/drawing/2014/main" id="{2CFCCD82-8D5B-764D-B9FE-9F4613800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721" r="14583" b="19444"/>
          <a:stretch>
            <a:fillRect/>
          </a:stretch>
        </p:blipFill>
        <p:spPr bwMode="auto">
          <a:xfrm>
            <a:off x="8449917" y="2084388"/>
            <a:ext cx="16859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CM Capture 2.png">
            <a:extLst>
              <a:ext uri="{FF2B5EF4-FFF2-40B4-BE49-F238E27FC236}">
                <a16:creationId xmlns:a16="http://schemas.microsoft.com/office/drawing/2014/main" id="{8F8F1AE5-79B7-594D-8CFD-9B268719FA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4"/>
          <a:stretch/>
        </p:blipFill>
        <p:spPr bwMode="auto">
          <a:xfrm>
            <a:off x="4470848" y="2732020"/>
            <a:ext cx="2852737" cy="138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329942-739F-EB40-A242-0634B7A940BE}"/>
              </a:ext>
            </a:extLst>
          </p:cNvPr>
          <p:cNvCxnSpPr/>
          <p:nvPr/>
        </p:nvCxnSpPr>
        <p:spPr>
          <a:xfrm flipV="1">
            <a:off x="3611217" y="3932238"/>
            <a:ext cx="685800" cy="227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B621485-A7C4-604F-B54A-AB3D884112EF}"/>
              </a:ext>
            </a:extLst>
          </p:cNvPr>
          <p:cNvCxnSpPr/>
          <p:nvPr/>
        </p:nvCxnSpPr>
        <p:spPr>
          <a:xfrm>
            <a:off x="3611217" y="2557463"/>
            <a:ext cx="685800" cy="3063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EF8980-940E-1B4D-9366-6E5F8263A46F}"/>
              </a:ext>
            </a:extLst>
          </p:cNvPr>
          <p:cNvCxnSpPr/>
          <p:nvPr/>
        </p:nvCxnSpPr>
        <p:spPr>
          <a:xfrm rot="10800000" flipV="1">
            <a:off x="7421217" y="2482850"/>
            <a:ext cx="914400" cy="382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3A2326F-F67E-BA4F-85A0-EB34D39460C9}"/>
              </a:ext>
            </a:extLst>
          </p:cNvPr>
          <p:cNvCxnSpPr/>
          <p:nvPr/>
        </p:nvCxnSpPr>
        <p:spPr>
          <a:xfrm rot="10800000">
            <a:off x="7421217" y="393065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1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431</Words>
  <Application>Microsoft Macintosh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Schofield</dc:creator>
  <cp:lastModifiedBy>Oscar Schofield</cp:lastModifiedBy>
  <cp:revision>17</cp:revision>
  <dcterms:created xsi:type="dcterms:W3CDTF">2023-02-05T19:57:30Z</dcterms:created>
  <dcterms:modified xsi:type="dcterms:W3CDTF">2023-02-10T00:01:02Z</dcterms:modified>
</cp:coreProperties>
</file>