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81" r:id="rId3"/>
    <p:sldId id="297" r:id="rId4"/>
    <p:sldId id="298" r:id="rId5"/>
    <p:sldId id="301" r:id="rId6"/>
    <p:sldId id="282" r:id="rId7"/>
    <p:sldId id="296" r:id="rId8"/>
    <p:sldId id="285" r:id="rId9"/>
    <p:sldId id="289" r:id="rId10"/>
    <p:sldId id="295" r:id="rId11"/>
    <p:sldId id="294" r:id="rId12"/>
    <p:sldId id="262" r:id="rId13"/>
    <p:sldId id="290" r:id="rId14"/>
    <p:sldId id="267" r:id="rId15"/>
    <p:sldId id="299" r:id="rId16"/>
    <p:sldId id="30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>
        <p:scale>
          <a:sx n="100" d="100"/>
          <a:sy n="100" d="100"/>
        </p:scale>
        <p:origin x="1448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3D4231-1823-0147-89F1-11540EF1E52D}" type="datetimeFigureOut">
              <a:rPr lang="en-US" smtClean="0"/>
              <a:t>8/11/23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F0E65D-9ECD-9F46-93D1-FD061E5F4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035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0E65D-9ECD-9F46-93D1-FD061E5F47C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00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1B48E-4EA7-E232-AA5C-C32767DE18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B94909-8488-E906-132B-62F776C317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38841-1F74-B2CA-3E47-5CC61F455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2F89-B45A-BA4C-8B57-BC8ED8ABBC58}" type="datetimeFigureOut">
              <a:rPr lang="en-US" smtClean="0"/>
              <a:t>8/11/23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2BE17-465C-58A2-AE12-B1BB1873A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47E9F-1808-3CA1-208C-40FDF0E35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0478D-74D8-5247-9E21-83B25A683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40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E17E7-A653-E859-A778-CD571026C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8D4EBA-0374-9EB2-928D-CC00D67A09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2CC1BB-CE66-7C81-05DC-444A85BCD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2F89-B45A-BA4C-8B57-BC8ED8ABBC58}" type="datetimeFigureOut">
              <a:rPr lang="en-US" smtClean="0"/>
              <a:t>8/11/23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0301D6-7CAC-2AF8-20C6-006302130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CB321-A710-6791-8B09-193DF5E4A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0478D-74D8-5247-9E21-83B25A683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45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CCE1C9-99F5-2753-01AA-52EF7DCF69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664BB9-6856-D100-C94D-EA70FA9717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4E5182-D449-D304-4955-9F1440E57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2F89-B45A-BA4C-8B57-BC8ED8ABBC58}" type="datetimeFigureOut">
              <a:rPr lang="en-US" smtClean="0"/>
              <a:t>8/11/23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AF1DB-FAD6-F6A2-06D4-FA8CD1AEE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9F1A3-C920-B55B-FA65-F1130E556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0478D-74D8-5247-9E21-83B25A683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56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301EA-BB20-9B52-A765-BAECEFBF3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7EBB0-AA40-1374-4410-8211FB7A3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12C8D-029E-5293-8B8F-EE4960143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2F89-B45A-BA4C-8B57-BC8ED8ABBC58}" type="datetimeFigureOut">
              <a:rPr lang="en-US" smtClean="0"/>
              <a:t>8/11/23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733BD-5941-E067-092A-E86A19D10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513688-DA22-1A22-837E-2EC65482C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0478D-74D8-5247-9E21-83B25A683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742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BE83E-9571-01D4-F7D9-B0D795F55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013444-12BD-D19A-48F6-69CECFAF0B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3FF4C-BEB5-C5E2-6EAD-5610723B7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2F89-B45A-BA4C-8B57-BC8ED8ABBC58}" type="datetimeFigureOut">
              <a:rPr lang="en-US" smtClean="0"/>
              <a:t>8/11/23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4BD68-9A40-0C9D-18E0-87AACA809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5D128-CF71-C894-949C-6D8E7BCBE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0478D-74D8-5247-9E21-83B25A683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016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EE223-5252-EBE7-A710-5FF3BC479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A3507-45DE-A79C-3792-E56E03316F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C856FC-F2D7-3584-E9C6-86F6D23D7F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08A34E-08ED-5B53-5ABD-AC7FA0091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2F89-B45A-BA4C-8B57-BC8ED8ABBC58}" type="datetimeFigureOut">
              <a:rPr lang="en-US" smtClean="0"/>
              <a:t>8/11/23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860195-E5A3-3D4A-88D5-A0B919AC4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67A546-5436-123A-4F80-8F140BE93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0478D-74D8-5247-9E21-83B25A683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954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1E4B1-D6E6-8D6B-EFC8-8D5DA9D1D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7043F6-150E-F669-391C-9B812A413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AC4688-6B26-893C-16AD-97D38445FC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949423-FE07-E559-01D7-62F3B7E5E8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EB3A66-D82C-94A2-7F52-AB7C55F480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E97E81-1C87-F422-14C3-0C9D9A9FF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2F89-B45A-BA4C-8B57-BC8ED8ABBC58}" type="datetimeFigureOut">
              <a:rPr lang="en-US" smtClean="0"/>
              <a:t>8/11/23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3BFA68-2BFB-D970-6FDC-0C6E892F5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734F5-FE3B-E5BE-A8D1-18E58C41A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0478D-74D8-5247-9E21-83B25A683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038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CBD41-2EDE-F849-6051-34D9828E9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AF7366-7150-9250-1C9D-6E2CCC85E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2F89-B45A-BA4C-8B57-BC8ED8ABBC58}" type="datetimeFigureOut">
              <a:rPr lang="en-US" smtClean="0"/>
              <a:t>8/11/23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D9C7FC-AFBB-45DC-FFE1-7025459B3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0318B4-6AE1-3198-7198-37EE1056D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0478D-74D8-5247-9E21-83B25A683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181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B7301B-FD1E-ED06-926F-1605BD437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2F89-B45A-BA4C-8B57-BC8ED8ABBC58}" type="datetimeFigureOut">
              <a:rPr lang="en-US" smtClean="0"/>
              <a:t>8/11/23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A064B4-7997-EE56-BE02-FB3716E37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66BE4F-5F7B-263E-2F24-F9A687114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0478D-74D8-5247-9E21-83B25A683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12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87322-44B6-75D6-F433-3F7B45AA1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94A9E5-2419-A5F1-E33A-2655AFF99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1E0417-62B6-8E82-2160-B02FC169A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230911-DA98-EF37-936F-D9F0EF91D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2F89-B45A-BA4C-8B57-BC8ED8ABBC58}" type="datetimeFigureOut">
              <a:rPr lang="en-US" smtClean="0"/>
              <a:t>8/11/23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819F39-2FF7-DCF5-BE61-20CFEECF1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2B7C72-755C-3D67-1A23-259AD73B4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0478D-74D8-5247-9E21-83B25A683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550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09790-66F1-2792-2119-003CD6D1A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ACA141-D90B-1500-460B-75B1016B54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D3F11D-D1E7-2769-3729-54A3BAA1D6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C47FCF-ADE4-47CE-E0D9-47A3D8477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2F89-B45A-BA4C-8B57-BC8ED8ABBC58}" type="datetimeFigureOut">
              <a:rPr lang="en-US" smtClean="0"/>
              <a:t>8/11/23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65D502-27AA-132D-CDAD-90311C2AE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5C2528-A072-133C-4344-DE9FD59F6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0478D-74D8-5247-9E21-83B25A683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906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1D3ED3-2415-6969-F7A6-F3311882D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411F45-64A6-189D-B1DC-5F0B99E9A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339F0-1B3A-7DFC-6146-081E74ED2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52F89-B45A-BA4C-8B57-BC8ED8ABBC58}" type="datetimeFigureOut">
              <a:rPr lang="en-US" smtClean="0"/>
              <a:t>8/11/23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D2C0F-D002-D8CB-D65F-A4518B9081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33F72-89A5-46E7-A633-99F6FDB4A4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0478D-74D8-5247-9E21-83B25A683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283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jpg"/><Relationship Id="rId5" Type="http://schemas.openxmlformats.org/officeDocument/2006/relationships/image" Target="../media/image20.wmf"/><Relationship Id="rId10" Type="http://schemas.openxmlformats.org/officeDocument/2006/relationships/image" Target="../media/image25.wmf"/><Relationship Id="rId4" Type="http://schemas.openxmlformats.org/officeDocument/2006/relationships/image" Target="../media/image19.wmf"/><Relationship Id="rId9" Type="http://schemas.openxmlformats.org/officeDocument/2006/relationships/image" Target="../media/image24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20010731am_Run15Seq00_09_cal096c_tafkaa_R_rs">
            <a:extLst>
              <a:ext uri="{FF2B5EF4-FFF2-40B4-BE49-F238E27FC236}">
                <a16:creationId xmlns:a16="http://schemas.microsoft.com/office/drawing/2014/main" id="{4DA667B0-D9A1-4017-1DD6-8FEC2879D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 contrast="12000"/>
          </a:blip>
          <a:srcRect/>
          <a:stretch>
            <a:fillRect/>
          </a:stretch>
        </p:blipFill>
        <p:spPr bwMode="auto">
          <a:xfrm>
            <a:off x="0" y="-494827"/>
            <a:ext cx="12645335" cy="12737397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770C6A-916D-FB29-01B8-E294A2B20BAE}"/>
              </a:ext>
            </a:extLst>
          </p:cNvPr>
          <p:cNvSpPr txBox="1"/>
          <p:nvPr/>
        </p:nvSpPr>
        <p:spPr>
          <a:xfrm>
            <a:off x="1579217" y="2034716"/>
            <a:ext cx="9486900" cy="1323439"/>
          </a:xfrm>
          <a:prstGeom prst="rect">
            <a:avLst/>
          </a:prstGeom>
          <a:noFill/>
          <a:effectLst>
            <a:outerShdw blurRad="101600" dist="127000" dir="2700000" algn="tl" rotWithShape="0">
              <a:prstClr val="black">
                <a:alpha val="25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Sensor webs for marine systems undergoing accelerating change</a:t>
            </a:r>
            <a:r>
              <a:rPr lang="en-US" sz="2800" b="1" dirty="0">
                <a:solidFill>
                  <a:srgbClr val="FFFF00"/>
                </a:solidFill>
                <a:effectLst/>
              </a:rPr>
              <a:t> </a:t>
            </a:r>
          </a:p>
          <a:p>
            <a:pPr algn="ctr"/>
            <a:r>
              <a:rPr lang="en-US" sz="2400" b="1" i="1" dirty="0">
                <a:solidFill>
                  <a:srgbClr val="FFFF00"/>
                </a:solidFill>
              </a:rPr>
              <a:t>Oscar Schofield (borrowing from many…)</a:t>
            </a:r>
            <a:endParaRPr lang="en-US" sz="2800" b="1" i="1" dirty="0">
              <a:solidFill>
                <a:srgbClr val="FFFF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DAAD8B-E94D-5E25-6F5D-774B0C69972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7739" y="4550433"/>
            <a:ext cx="3378993" cy="1323439"/>
          </a:xfrm>
          <a:prstGeom prst="rect">
            <a:avLst/>
          </a:prstGeom>
          <a:effectLst>
            <a:softEdge rad="3683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775A7B-EF6C-B769-BB19-8F59B14B172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1000"/>
          </a:blip>
          <a:stretch>
            <a:fillRect/>
          </a:stretch>
        </p:blipFill>
        <p:spPr>
          <a:xfrm>
            <a:off x="3508038" y="3755581"/>
            <a:ext cx="3416300" cy="2387600"/>
          </a:xfrm>
          <a:prstGeom prst="rect">
            <a:avLst/>
          </a:prstGeom>
          <a:effectLst>
            <a:softEdge rad="571500"/>
          </a:effectLst>
        </p:spPr>
      </p:pic>
      <p:pic>
        <p:nvPicPr>
          <p:cNvPr id="13" name="Picture 1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92E021E2-BA54-7F0F-9C9B-663869882CE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7000"/>
          </a:blip>
          <a:stretch>
            <a:fillRect/>
          </a:stretch>
        </p:blipFill>
        <p:spPr>
          <a:xfrm>
            <a:off x="-545524" y="4888882"/>
            <a:ext cx="3797300" cy="2667000"/>
          </a:xfrm>
          <a:prstGeom prst="flowChartAlternateProcess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64413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00"/>
    </mc:Choice>
    <mc:Fallback xmlns="">
      <p:transition spd="slow" advTm="582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5B1D7F34-04D0-614E-30C9-C76B6BC9E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96" y="490677"/>
            <a:ext cx="6096002" cy="3075296"/>
          </a:xfrm>
          <a:prstGeom prst="rect">
            <a:avLst/>
          </a:prstGeom>
        </p:spPr>
      </p:pic>
      <p:pic>
        <p:nvPicPr>
          <p:cNvPr id="9" name="Picture 8" descr="A picture containing sky, outdoor, person, beach&#10;&#10;Description automatically generated">
            <a:extLst>
              <a:ext uri="{FF2B5EF4-FFF2-40B4-BE49-F238E27FC236}">
                <a16:creationId xmlns:a16="http://schemas.microsoft.com/office/drawing/2014/main" id="{1EF10952-F9B5-EBEB-C41F-52850DE2F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2553" y="913044"/>
            <a:ext cx="2743200" cy="2057400"/>
          </a:xfrm>
          <a:prstGeom prst="ellipse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ADE08C-5DB2-6C85-B410-89EB3E21657F}"/>
              </a:ext>
            </a:extLst>
          </p:cNvPr>
          <p:cNvSpPr txBox="1"/>
          <p:nvPr/>
        </p:nvSpPr>
        <p:spPr>
          <a:xfrm>
            <a:off x="4859759" y="-18681"/>
            <a:ext cx="27521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Global Arrays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2CD9A6-5FD8-7550-FA95-C9E548494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097" y="3702946"/>
            <a:ext cx="3786064" cy="31550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2B474A-4B74-E621-8552-3870F02E1B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8672" y="3429000"/>
            <a:ext cx="5070963" cy="31550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DAD30C-91EE-6B47-8AF6-27F63D2CD7BB}"/>
              </a:ext>
            </a:extLst>
          </p:cNvPr>
          <p:cNvSpPr txBox="1"/>
          <p:nvPr/>
        </p:nvSpPr>
        <p:spPr>
          <a:xfrm>
            <a:off x="8819536" y="5897942"/>
            <a:ext cx="23904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Open access (free data)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618BB2-3519-7D86-B5B7-89708FBB6C3F}"/>
              </a:ext>
            </a:extLst>
          </p:cNvPr>
          <p:cNvSpPr txBox="1"/>
          <p:nvPr/>
        </p:nvSpPr>
        <p:spPr>
          <a:xfrm>
            <a:off x="432296" y="4772641"/>
            <a:ext cx="20738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/>
              <a:t>SOCCOM renewal </a:t>
            </a:r>
          </a:p>
          <a:p>
            <a:pPr algn="ctr"/>
            <a:r>
              <a:rPr lang="en-US" sz="2000" i="1" dirty="0"/>
              <a:t>under review,</a:t>
            </a:r>
          </a:p>
          <a:p>
            <a:pPr algn="ctr"/>
            <a:r>
              <a:rPr lang="en-US" sz="2000" i="1" dirty="0"/>
              <a:t>Fingers crossed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BAE000-7645-1552-B024-8E23CFACFB85}"/>
              </a:ext>
            </a:extLst>
          </p:cNvPr>
          <p:cNvSpPr txBox="1"/>
          <p:nvPr/>
        </p:nvSpPr>
        <p:spPr>
          <a:xfrm>
            <a:off x="8419410" y="3112897"/>
            <a:ext cx="1869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Chlorophyll arrays</a:t>
            </a:r>
          </a:p>
        </p:txBody>
      </p:sp>
    </p:spTree>
    <p:extLst>
      <p:ext uri="{BB962C8B-B14F-4D97-AF65-F5344CB8AC3E}">
        <p14:creationId xmlns:p14="http://schemas.microsoft.com/office/powerpoint/2010/main" val="281203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66"/>
    </mc:Choice>
    <mc:Fallback xmlns="">
      <p:transition spd="slow" advTm="36966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Picture 5"/>
          <p:cNvSpPr>
            <a:spLocks noChangeAspect="1"/>
          </p:cNvSpPr>
          <p:nvPr/>
        </p:nvSpPr>
        <p:spPr bwMode="auto">
          <a:xfrm>
            <a:off x="1924031" y="5840335"/>
            <a:ext cx="2438400" cy="246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864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4379" r="16340"/>
          <a:stretch/>
        </p:blipFill>
        <p:spPr>
          <a:xfrm>
            <a:off x="9686018" y="807355"/>
            <a:ext cx="1845212" cy="1775584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2038962" y="1433964"/>
            <a:ext cx="8246540" cy="4452276"/>
            <a:chOff x="568499" y="194999"/>
            <a:chExt cx="8246540" cy="4452277"/>
          </a:xfrm>
        </p:grpSpPr>
        <p:sp>
          <p:nvSpPr>
            <p:cNvPr id="18" name="TextBox 17"/>
            <p:cNvSpPr txBox="1"/>
            <p:nvPr/>
          </p:nvSpPr>
          <p:spPr>
            <a:xfrm flipH="1">
              <a:off x="1064646" y="4099065"/>
              <a:ext cx="3448877" cy="400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1" dirty="0">
                  <a:solidFill>
                    <a:srgbClr val="000000"/>
                  </a:solidFill>
                  <a:latin typeface="Calibri"/>
                  <a:cs typeface="Calibri"/>
                </a:rPr>
                <a:t>Biomass Proxy (</a:t>
              </a:r>
              <a:r>
                <a:rPr lang="en-US" sz="2001" dirty="0" err="1">
                  <a:solidFill>
                    <a:srgbClr val="000000"/>
                  </a:solidFill>
                  <a:latin typeface="Calibri"/>
                  <a:cs typeface="Calibri"/>
                </a:rPr>
                <a:t>Fm</a:t>
              </a:r>
              <a:r>
                <a:rPr lang="en-US" sz="2001" dirty="0">
                  <a:solidFill>
                    <a:srgbClr val="000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flipH="1">
              <a:off x="5001147" y="4110078"/>
              <a:ext cx="3813892" cy="537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001" dirty="0">
                  <a:solidFill>
                    <a:srgbClr val="000000"/>
                  </a:solidFill>
                  <a:latin typeface="Calibri"/>
                  <a:cs typeface="Calibri"/>
                </a:rPr>
                <a:t>Quantum Yield of Photosynthesis (</a:t>
              </a:r>
              <a:r>
                <a:rPr lang="en-US" sz="2001" dirty="0" err="1">
                  <a:solidFill>
                    <a:srgbClr val="000000"/>
                  </a:solidFill>
                  <a:latin typeface="Calibri"/>
                  <a:cs typeface="Calibri"/>
                </a:rPr>
                <a:t>Fv</a:t>
              </a:r>
              <a:r>
                <a:rPr lang="en-US" sz="2001" dirty="0">
                  <a:solidFill>
                    <a:srgbClr val="000000"/>
                  </a:solidFill>
                  <a:latin typeface="Calibri"/>
                  <a:cs typeface="Calibri"/>
                </a:rPr>
                <a:t>/</a:t>
              </a:r>
              <a:r>
                <a:rPr lang="en-US" sz="2001" dirty="0" err="1">
                  <a:solidFill>
                    <a:srgbClr val="000000"/>
                  </a:solidFill>
                  <a:latin typeface="Calibri"/>
                  <a:cs typeface="Calibri"/>
                </a:rPr>
                <a:t>Fm</a:t>
              </a:r>
              <a:r>
                <a:rPr lang="en-US" sz="2001" dirty="0">
                  <a:solidFill>
                    <a:srgbClr val="000000"/>
                  </a:solidFill>
                  <a:latin typeface="Calibri"/>
                  <a:cs typeface="Calibri"/>
                </a:rPr>
                <a:t>)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4646" y="588699"/>
              <a:ext cx="3314700" cy="25273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17193" y="575999"/>
              <a:ext cx="3327400" cy="254000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2178267" y="241300"/>
              <a:ext cx="561372" cy="225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64" dirty="0"/>
                <a:t>Daytime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393214" y="241300"/>
              <a:ext cx="429926" cy="225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64" dirty="0"/>
                <a:t>Night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05646" y="241300"/>
              <a:ext cx="429926" cy="225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64" dirty="0"/>
                <a:t>Night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204167" y="194999"/>
              <a:ext cx="561372" cy="225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64" dirty="0"/>
                <a:t>Daytime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419115" y="194999"/>
              <a:ext cx="429926" cy="225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64" dirty="0"/>
                <a:t>Night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231547" y="194999"/>
              <a:ext cx="429926" cy="225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64" dirty="0"/>
                <a:t>Night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829747" y="588698"/>
              <a:ext cx="240772" cy="225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64" dirty="0"/>
                <a:t>0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712753" y="2794797"/>
              <a:ext cx="296876" cy="225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64" dirty="0"/>
                <a:t>50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712753" y="1609994"/>
              <a:ext cx="296876" cy="225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64" dirty="0"/>
                <a:t>25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85493" y="566161"/>
              <a:ext cx="240772" cy="225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64" dirty="0"/>
                <a:t>0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68499" y="2772258"/>
              <a:ext cx="296876" cy="225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64" dirty="0"/>
                <a:t>50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68499" y="1587457"/>
              <a:ext cx="296876" cy="225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64" dirty="0"/>
                <a:t>25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903253" y="3036097"/>
              <a:ext cx="452368" cy="225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64" dirty="0"/>
                <a:t>02/20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979033" y="3036097"/>
              <a:ext cx="452368" cy="225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64" dirty="0"/>
                <a:t>02/21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902026" y="3188082"/>
              <a:ext cx="1002197" cy="225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64" dirty="0"/>
                <a:t>Time (month/day)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50633" y="3131561"/>
              <a:ext cx="452368" cy="225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64" dirty="0"/>
                <a:t>02/20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826411" y="3131561"/>
              <a:ext cx="452368" cy="225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64" dirty="0"/>
                <a:t>02/21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736706" y="3183391"/>
              <a:ext cx="1002197" cy="225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64" dirty="0"/>
                <a:t>Time (month/day)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30640" y="3628924"/>
              <a:ext cx="3302000" cy="12700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3309" y="3628924"/>
              <a:ext cx="3302000" cy="127000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5117193" y="3782120"/>
              <a:ext cx="240772" cy="225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64" dirty="0"/>
                <a:t>0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918817" y="3782120"/>
              <a:ext cx="324128" cy="225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64" dirty="0"/>
                <a:t>0.6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595367" y="3782120"/>
              <a:ext cx="324128" cy="225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64" dirty="0"/>
                <a:t>0.3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084655" y="3778844"/>
              <a:ext cx="240772" cy="225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64" dirty="0"/>
                <a:t>0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860881" y="3778844"/>
              <a:ext cx="409086" cy="225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64" dirty="0"/>
                <a:t>8000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473930" y="3778844"/>
              <a:ext cx="409086" cy="225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64" dirty="0"/>
                <a:t>4000</a:t>
              </a:r>
            </a:p>
          </p:txBody>
        </p:sp>
      </p:grpSp>
      <p:sp>
        <p:nvSpPr>
          <p:cNvPr id="57" name="TextBox 2"/>
          <p:cNvSpPr txBox="1">
            <a:spLocks noChangeArrowheads="1"/>
          </p:cNvSpPr>
          <p:nvPr/>
        </p:nvSpPr>
        <p:spPr bwMode="auto">
          <a:xfrm>
            <a:off x="5116162" y="167602"/>
            <a:ext cx="21083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bg1"/>
                </a:solidFill>
                <a:latin typeface="+mn-lt"/>
                <a:cs typeface="Comic Sans MS" charset="0"/>
              </a:rPr>
              <a:t>Rate Processes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001992" y="1052119"/>
            <a:ext cx="2011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PROXY FOR BIOMASS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601263" y="1079501"/>
            <a:ext cx="8388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HEALTH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706EB0-624A-DE36-32FA-BB89B23D222A}"/>
              </a:ext>
            </a:extLst>
          </p:cNvPr>
          <p:cNvSpPr txBox="1"/>
          <p:nvPr/>
        </p:nvSpPr>
        <p:spPr>
          <a:xfrm>
            <a:off x="1797510" y="315603"/>
            <a:ext cx="9348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Rate Processes (Photosynthetic Activity &amp; Physiological State)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7E2AFE-DEF1-63CA-7D94-96929FE4CE42}"/>
              </a:ext>
            </a:extLst>
          </p:cNvPr>
          <p:cNvSpPr txBox="1"/>
          <p:nvPr/>
        </p:nvSpPr>
        <p:spPr>
          <a:xfrm>
            <a:off x="9975273" y="6365174"/>
            <a:ext cx="1897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Carvalho et al. 2020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634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66"/>
    </mc:Choice>
    <mc:Fallback xmlns="">
      <p:transition spd="slow" advTm="45866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1D893E-1D84-CB30-9046-D26486129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500" y="2929980"/>
            <a:ext cx="2870200" cy="38391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369DD9-136E-90F2-7553-69BCE90766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721"/>
          <a:stretch/>
        </p:blipFill>
        <p:spPr>
          <a:xfrm>
            <a:off x="9207500" y="88899"/>
            <a:ext cx="2870200" cy="33401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DE8F26-C7A9-AA98-0760-6365090A59BD}"/>
              </a:ext>
            </a:extLst>
          </p:cNvPr>
          <p:cNvSpPr txBox="1"/>
          <p:nvPr/>
        </p:nvSpPr>
        <p:spPr>
          <a:xfrm>
            <a:off x="9309100" y="2929980"/>
            <a:ext cx="1509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Dr. Heidi </a:t>
            </a:r>
            <a:r>
              <a:rPr lang="en-US" dirty="0" err="1">
                <a:solidFill>
                  <a:srgbClr val="FFFF00"/>
                </a:solidFill>
              </a:rPr>
              <a:t>Sosik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E12AEA-7619-1C8C-7479-0055C4550E9B}"/>
              </a:ext>
            </a:extLst>
          </p:cNvPr>
          <p:cNvSpPr txBox="1"/>
          <p:nvPr/>
        </p:nvSpPr>
        <p:spPr>
          <a:xfrm>
            <a:off x="9309100" y="6229147"/>
            <a:ext cx="1450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Dr. Rob Olson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D8EF6C-9D00-0C3A-FB99-89CB00B07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" y="558709"/>
            <a:ext cx="7772400" cy="24982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D66011-098A-8D14-BE2A-556D0F7100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2701"/>
          <a:stretch/>
        </p:blipFill>
        <p:spPr>
          <a:xfrm>
            <a:off x="647700" y="2929980"/>
            <a:ext cx="7772400" cy="33401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39C482D-EFD5-9D50-D1EE-A4A52DDBC2D4}"/>
              </a:ext>
            </a:extLst>
          </p:cNvPr>
          <p:cNvSpPr txBox="1"/>
          <p:nvPr/>
        </p:nvSpPr>
        <p:spPr>
          <a:xfrm>
            <a:off x="1894833" y="638707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ifcb-data.whoi.edu</a:t>
            </a:r>
            <a:r>
              <a:rPr lang="en-US" dirty="0"/>
              <a:t>/</a:t>
            </a:r>
            <a:r>
              <a:rPr lang="en-US" dirty="0" err="1"/>
              <a:t>timeline?dataset</a:t>
            </a:r>
            <a:r>
              <a:rPr lang="en-US" dirty="0"/>
              <a:t>=</a:t>
            </a:r>
            <a:r>
              <a:rPr lang="en-US" dirty="0" err="1"/>
              <a:t>mvco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56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33"/>
    </mc:Choice>
    <mc:Fallback xmlns="">
      <p:transition spd="slow" advTm="2733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01" y="1058095"/>
            <a:ext cx="6086809" cy="49230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6185" y="74942"/>
            <a:ext cx="7022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Holographic images from Monterey by an AUV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4291" y="6441103"/>
            <a:ext cx="2299027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25" dirty="0"/>
              <a:t>Thanks to James Bellingham (WHOI)</a:t>
            </a:r>
          </a:p>
        </p:txBody>
      </p:sp>
      <p:pic>
        <p:nvPicPr>
          <p:cNvPr id="12" name="Picture 11" descr="C:\Users\wslade\AppData\Local\Temp\SNAGHTML1d92508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522" y="773755"/>
            <a:ext cx="4072740" cy="231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364" y="2824983"/>
            <a:ext cx="4072739" cy="348597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7747038" y="497241"/>
            <a:ext cx="4089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Design strategies are underway</a:t>
            </a:r>
          </a:p>
        </p:txBody>
      </p:sp>
    </p:spTree>
    <p:extLst>
      <p:ext uri="{BB962C8B-B14F-4D97-AF65-F5344CB8AC3E}">
        <p14:creationId xmlns:p14="http://schemas.microsoft.com/office/powerpoint/2010/main" val="198871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66"/>
    </mc:Choice>
    <mc:Fallback xmlns="">
      <p:transition spd="slow" advTm="776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D97B0E2-0672-F317-E9ED-259952BFB3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07"/>
          <a:stretch/>
        </p:blipFill>
        <p:spPr>
          <a:xfrm>
            <a:off x="771129" y="645629"/>
            <a:ext cx="4074623" cy="1945017"/>
          </a:xfrm>
          <a:prstGeom prst="rect">
            <a:avLst/>
          </a:prstGeom>
        </p:spPr>
      </p:pic>
      <p:pic>
        <p:nvPicPr>
          <p:cNvPr id="5" name="Picture 4" descr="A close-up of a microscope&#10;&#10;Description automatically generated with medium confidence">
            <a:extLst>
              <a:ext uri="{FF2B5EF4-FFF2-40B4-BE49-F238E27FC236}">
                <a16:creationId xmlns:a16="http://schemas.microsoft.com/office/drawing/2014/main" id="{9000E166-EF80-71B5-867F-B75D15344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479" y="2618168"/>
            <a:ext cx="1600200" cy="2717800"/>
          </a:xfrm>
          <a:prstGeom prst="rect">
            <a:avLst/>
          </a:prstGeom>
        </p:spPr>
      </p:pic>
      <p:pic>
        <p:nvPicPr>
          <p:cNvPr id="7" name="Picture 6" descr="A picture containing ocean floor&#10;&#10;Description automatically generated">
            <a:extLst>
              <a:ext uri="{FF2B5EF4-FFF2-40B4-BE49-F238E27FC236}">
                <a16:creationId xmlns:a16="http://schemas.microsoft.com/office/drawing/2014/main" id="{759E6BE2-6374-60C5-1430-9D2584361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1856" y="2590646"/>
            <a:ext cx="1867719" cy="2772844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18B4A899-C8B4-DE6D-E2C5-6C27454C48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032" y="1426849"/>
            <a:ext cx="6894811" cy="4283702"/>
          </a:xfrm>
          <a:prstGeom prst="rect">
            <a:avLst/>
          </a:prstGeom>
        </p:spPr>
      </p:pic>
      <p:pic>
        <p:nvPicPr>
          <p:cNvPr id="11" name="Picture 1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9458A1C-7EC2-41B8-2E2D-2F51208F37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503" y="5363490"/>
            <a:ext cx="3954616" cy="13910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C24BB93-6FCA-0D54-5DA5-F9A507EEDEED}"/>
              </a:ext>
            </a:extLst>
          </p:cNvPr>
          <p:cNvSpPr txBox="1"/>
          <p:nvPr/>
        </p:nvSpPr>
        <p:spPr>
          <a:xfrm>
            <a:off x="3728076" y="103466"/>
            <a:ext cx="4735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Underwater Vision Profiler</a:t>
            </a:r>
          </a:p>
        </p:txBody>
      </p:sp>
    </p:spTree>
    <p:extLst>
      <p:ext uri="{BB962C8B-B14F-4D97-AF65-F5344CB8AC3E}">
        <p14:creationId xmlns:p14="http://schemas.microsoft.com/office/powerpoint/2010/main" val="3194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00"/>
    </mc:Choice>
    <mc:Fallback xmlns="">
      <p:transition spd="slow" advTm="139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5AA3B01-A12F-AADC-7CDB-CE6D1C94A4B3}"/>
              </a:ext>
            </a:extLst>
          </p:cNvPr>
          <p:cNvGrpSpPr>
            <a:grpSpLocks noChangeAspect="1"/>
          </p:cNvGrpSpPr>
          <p:nvPr/>
        </p:nvGrpSpPr>
        <p:grpSpPr>
          <a:xfrm>
            <a:off x="1117780" y="638863"/>
            <a:ext cx="10569085" cy="6219137"/>
            <a:chOff x="42513" y="274332"/>
            <a:chExt cx="5699572" cy="3353783"/>
          </a:xfrm>
        </p:grpSpPr>
        <p:pic>
          <p:nvPicPr>
            <p:cNvPr id="5" name="Picture 39" descr="../../Pictures/AvianIsland/Small/orthomosaic_previewsmall.jpg">
              <a:extLst>
                <a:ext uri="{FF2B5EF4-FFF2-40B4-BE49-F238E27FC236}">
                  <a16:creationId xmlns:a16="http://schemas.microsoft.com/office/drawing/2014/main" id="{19F75E41-F360-4642-DE98-C863DA25FE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445" y="1762188"/>
              <a:ext cx="1263029" cy="1714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8">
              <a:extLst>
                <a:ext uri="{FF2B5EF4-FFF2-40B4-BE49-F238E27FC236}">
                  <a16:creationId xmlns:a16="http://schemas.microsoft.com/office/drawing/2014/main" id="{B72EEDFE-A5FF-0E15-1F1E-67F9CDB110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4474" y="1680838"/>
              <a:ext cx="1232886" cy="1814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0">
              <a:extLst>
                <a:ext uri="{FF2B5EF4-FFF2-40B4-BE49-F238E27FC236}">
                  <a16:creationId xmlns:a16="http://schemas.microsoft.com/office/drawing/2014/main" id="{EF676FEA-5005-C92F-E116-747C8CE94B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6291" y="1680838"/>
              <a:ext cx="1263029" cy="1772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0">
              <a:extLst>
                <a:ext uri="{FF2B5EF4-FFF2-40B4-BE49-F238E27FC236}">
                  <a16:creationId xmlns:a16="http://schemas.microsoft.com/office/drawing/2014/main" id="{FCD5890D-9E8A-88AC-9ED2-0D7487890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888477" y="1980613"/>
              <a:ext cx="1795446" cy="1195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6418E90-A8E5-CA9C-162C-11D84CD08597}"/>
                </a:ext>
              </a:extLst>
            </p:cNvPr>
            <p:cNvSpPr txBox="1"/>
            <p:nvPr/>
          </p:nvSpPr>
          <p:spPr>
            <a:xfrm>
              <a:off x="42513" y="3393284"/>
              <a:ext cx="684165" cy="2156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RGB image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CBFA52-4852-051F-24E5-F09F9EA82B10}"/>
                </a:ext>
              </a:extLst>
            </p:cNvPr>
            <p:cNvSpPr txBox="1"/>
            <p:nvPr/>
          </p:nvSpPr>
          <p:spPr>
            <a:xfrm>
              <a:off x="1070777" y="3393792"/>
              <a:ext cx="893084" cy="2156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Thermal image</a:t>
              </a:r>
              <a:endParaRPr lang="en-US" sz="14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D0D498C-7E3A-F97C-6E52-11A2870984D8}"/>
                </a:ext>
              </a:extLst>
            </p:cNvPr>
            <p:cNvSpPr txBox="1"/>
            <p:nvPr/>
          </p:nvSpPr>
          <p:spPr>
            <a:xfrm>
              <a:off x="2278578" y="3412502"/>
              <a:ext cx="670735" cy="2156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False color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14DB0CA-3751-30AC-9FFC-9A02EE0E4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0147" y="494328"/>
              <a:ext cx="1491883" cy="99459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0997B2F-0FD9-C56D-9DE5-7952CE0937D1}"/>
                </a:ext>
              </a:extLst>
            </p:cNvPr>
            <p:cNvSpPr txBox="1"/>
            <p:nvPr/>
          </p:nvSpPr>
          <p:spPr>
            <a:xfrm>
              <a:off x="4059320" y="1465224"/>
              <a:ext cx="1682765" cy="2156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/>
                <a:t>Dave Johnson, Duke University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5575BD5-5F44-0C93-9DE4-4455D9D0665A}"/>
                </a:ext>
              </a:extLst>
            </p:cNvPr>
            <p:cNvSpPr txBox="1"/>
            <p:nvPr/>
          </p:nvSpPr>
          <p:spPr>
            <a:xfrm>
              <a:off x="249314" y="274332"/>
              <a:ext cx="5093953" cy="2157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UAV technology rapidly maturing! We can sample lower atmosphere and ocean surface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5790BA1-3FA4-76DA-EBA7-5D6A802116F9}"/>
                </a:ext>
              </a:extLst>
            </p:cNvPr>
            <p:cNvSpPr txBox="1"/>
            <p:nvPr/>
          </p:nvSpPr>
          <p:spPr>
            <a:xfrm>
              <a:off x="386084" y="656750"/>
              <a:ext cx="2563229" cy="4979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Multispectral sensors-cheap (relatively speaking)</a:t>
              </a:r>
            </a:p>
            <a:p>
              <a:pPr algn="ctr"/>
              <a:r>
                <a:rPr lang="en-US" dirty="0"/>
                <a:t>Ability to repeat surveys frequently</a:t>
              </a:r>
            </a:p>
            <a:p>
              <a:pPr algn="ctr"/>
              <a:r>
                <a:rPr lang="en-US" dirty="0"/>
                <a:t>Range of duration and stabilities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E1D246C-41E4-F2EA-F785-329CA3D835E4}"/>
              </a:ext>
            </a:extLst>
          </p:cNvPr>
          <p:cNvSpPr txBox="1"/>
          <p:nvPr/>
        </p:nvSpPr>
        <p:spPr>
          <a:xfrm>
            <a:off x="3213322" y="94227"/>
            <a:ext cx="55437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Sampling Higher Trophic Levels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CA2C1D-D5F8-7605-A087-A2EBA29AD08F}"/>
              </a:ext>
            </a:extLst>
          </p:cNvPr>
          <p:cNvSpPr txBox="1"/>
          <p:nvPr/>
        </p:nvSpPr>
        <p:spPr>
          <a:xfrm>
            <a:off x="1080090" y="2677791"/>
            <a:ext cx="2502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Penguin colony censuses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7A3B6F-6BC4-29D4-ED76-2C6615A2EE6D}"/>
              </a:ext>
            </a:extLst>
          </p:cNvPr>
          <p:cNvSpPr txBox="1"/>
          <p:nvPr/>
        </p:nvSpPr>
        <p:spPr>
          <a:xfrm>
            <a:off x="4021163" y="2677791"/>
            <a:ext cx="1641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Adults vs chicks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FC59E4-623F-25D8-3385-6099D43ADF61}"/>
              </a:ext>
            </a:extLst>
          </p:cNvPr>
          <p:cNvSpPr txBox="1"/>
          <p:nvPr/>
        </p:nvSpPr>
        <p:spPr>
          <a:xfrm>
            <a:off x="6454874" y="2677791"/>
            <a:ext cx="1579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Breeding areas</a:t>
            </a:r>
          </a:p>
        </p:txBody>
      </p:sp>
    </p:spTree>
    <p:extLst>
      <p:ext uri="{BB962C8B-B14F-4D97-AF65-F5344CB8AC3E}">
        <p14:creationId xmlns:p14="http://schemas.microsoft.com/office/powerpoint/2010/main" val="4194500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enguin chaos 2 peng30 vid7">
            <a:hlinkClick r:id="" action="ppaction://media"/>
            <a:extLst>
              <a:ext uri="{FF2B5EF4-FFF2-40B4-BE49-F238E27FC236}">
                <a16:creationId xmlns:a16="http://schemas.microsoft.com/office/drawing/2014/main" id="{1373ED9C-D4C2-0293-C049-E7CB1B2CBF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00" y="829889"/>
            <a:ext cx="4560214" cy="60991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E0E1CD-7140-A5C2-AED5-A0CAEA3A69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7101" y="2265210"/>
            <a:ext cx="4070999" cy="32284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095B78-F833-B1DD-4D46-A2E0DDB08CFB}"/>
              </a:ext>
            </a:extLst>
          </p:cNvPr>
          <p:cNvSpPr txBox="1"/>
          <p:nvPr/>
        </p:nvSpPr>
        <p:spPr>
          <a:xfrm>
            <a:off x="7012534" y="1763549"/>
            <a:ext cx="4035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Looking for citizen science opportunities?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A7AF95-C098-CEA8-6EBB-A30224C617DC}"/>
              </a:ext>
            </a:extLst>
          </p:cNvPr>
          <p:cNvSpPr txBox="1"/>
          <p:nvPr/>
        </p:nvSpPr>
        <p:spPr>
          <a:xfrm>
            <a:off x="9262754" y="6127668"/>
            <a:ext cx="2505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Thanks to Megan Cimino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D2296B-0CC8-EEE0-C3C6-7A9D741E5AD2}"/>
              </a:ext>
            </a:extLst>
          </p:cNvPr>
          <p:cNvSpPr txBox="1"/>
          <p:nvPr/>
        </p:nvSpPr>
        <p:spPr>
          <a:xfrm>
            <a:off x="2285010" y="115298"/>
            <a:ext cx="7417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Using the Animals To Fill the Data Gaps (Tagging)</a:t>
            </a:r>
          </a:p>
        </p:txBody>
      </p:sp>
    </p:spTree>
    <p:extLst>
      <p:ext uri="{BB962C8B-B14F-4D97-AF65-F5344CB8AC3E}">
        <p14:creationId xmlns:p14="http://schemas.microsoft.com/office/powerpoint/2010/main" val="427366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7870" y="0"/>
            <a:ext cx="1163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Integrated Sampling Networks Will Need to Fill Critical Gaps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86901" y="581878"/>
            <a:ext cx="3240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Sample Space Effectively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29797" y="680146"/>
            <a:ext cx="1959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-Cost Effective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2432" y="1048834"/>
            <a:ext cx="6055474" cy="52117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7870" y="6017606"/>
            <a:ext cx="5636992" cy="611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75" dirty="0"/>
              <a:t>How to sample with a ship……..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71793" y="6017606"/>
            <a:ext cx="4475649" cy="611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75" dirty="0"/>
              <a:t>Scalable technology……..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361804" y="1919890"/>
            <a:ext cx="1362874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25" i="1" dirty="0"/>
              <a:t>Schofield et al. 2007</a:t>
            </a:r>
          </a:p>
        </p:txBody>
      </p:sp>
      <p:pic>
        <p:nvPicPr>
          <p:cNvPr id="18" name="Picture 17" descr="A collage of different colors of water&#10;&#10;Description automatically generated">
            <a:extLst>
              <a:ext uri="{FF2B5EF4-FFF2-40B4-BE49-F238E27FC236}">
                <a16:creationId xmlns:a16="http://schemas.microsoft.com/office/drawing/2014/main" id="{93E13AA3-552D-5810-AF16-4674B5C99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80" y="1392167"/>
            <a:ext cx="5556803" cy="4505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5AEBDFB-DB73-8147-089D-AD50D629FF67}"/>
              </a:ext>
            </a:extLst>
          </p:cNvPr>
          <p:cNvSpPr txBox="1"/>
          <p:nvPr/>
        </p:nvSpPr>
        <p:spPr>
          <a:xfrm>
            <a:off x="4366060" y="5465833"/>
            <a:ext cx="126348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Pan et al. 2023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4C6A29-0A99-341C-058E-E4DCF6D0493E}"/>
              </a:ext>
            </a:extLst>
          </p:cNvPr>
          <p:cNvSpPr txBox="1"/>
          <p:nvPr/>
        </p:nvSpPr>
        <p:spPr>
          <a:xfrm>
            <a:off x="10014034" y="1048834"/>
            <a:ext cx="1661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Schofield et al. 2007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417F76-9420-AA25-7279-575785BED4B8}"/>
              </a:ext>
            </a:extLst>
          </p:cNvPr>
          <p:cNvSpPr txBox="1"/>
          <p:nvPr/>
        </p:nvSpPr>
        <p:spPr>
          <a:xfrm>
            <a:off x="3787351" y="1049990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Chlorophyll </a:t>
            </a:r>
            <a:r>
              <a:rPr lang="en-US" u="sng" dirty="0"/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0FC9A2-B281-5C99-AFF8-76838484513C}"/>
              </a:ext>
            </a:extLst>
          </p:cNvPr>
          <p:cNvSpPr txBox="1"/>
          <p:nvPr/>
        </p:nvSpPr>
        <p:spPr>
          <a:xfrm>
            <a:off x="1005432" y="1033189"/>
            <a:ext cx="1984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Meltwater Fraction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18663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00"/>
    </mc:Choice>
    <mc:Fallback xmlns="">
      <p:transition spd="slow" advTm="618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a cloud&#10;&#10;Description automatically generated with medium confidence">
            <a:extLst>
              <a:ext uri="{FF2B5EF4-FFF2-40B4-BE49-F238E27FC236}">
                <a16:creationId xmlns:a16="http://schemas.microsoft.com/office/drawing/2014/main" id="{068A8199-F707-2140-8436-04AE08F1D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38" y="2030453"/>
            <a:ext cx="11675615" cy="32164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DD1FBD-D99C-61AB-325F-037FEC4CADFB}"/>
              </a:ext>
            </a:extLst>
          </p:cNvPr>
          <p:cNvSpPr txBox="1"/>
          <p:nvPr/>
        </p:nvSpPr>
        <p:spPr>
          <a:xfrm>
            <a:off x="2141870" y="221967"/>
            <a:ext cx="7510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The Transport and Transformation Problem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DED8F6-8E22-985A-F625-5FED5D7AFA02}"/>
              </a:ext>
            </a:extLst>
          </p:cNvPr>
          <p:cNvSpPr txBox="1"/>
          <p:nvPr/>
        </p:nvSpPr>
        <p:spPr>
          <a:xfrm>
            <a:off x="2262930" y="865504"/>
            <a:ext cx="75098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The Transports (HF Frequency Radar – Surface currents-convergence and divergence zones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7CEFFE-8CDE-74C2-84C0-12C642611668}"/>
              </a:ext>
            </a:extLst>
          </p:cNvPr>
          <p:cNvSpPr txBox="1"/>
          <p:nvPr/>
        </p:nvSpPr>
        <p:spPr>
          <a:xfrm>
            <a:off x="8646886" y="6062289"/>
            <a:ext cx="3109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Thank you to Jacqueline Veatch</a:t>
            </a:r>
          </a:p>
        </p:txBody>
      </p:sp>
    </p:spTree>
    <p:extLst>
      <p:ext uri="{BB962C8B-B14F-4D97-AF65-F5344CB8AC3E}">
        <p14:creationId xmlns:p14="http://schemas.microsoft.com/office/powerpoint/2010/main" val="3210277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738104-915F-951E-4C09-E34267CBE4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9804" y="0"/>
            <a:ext cx="8238326" cy="636597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90E18F1-8107-3BEC-E0E0-E0FB6C54BDD4}"/>
              </a:ext>
            </a:extLst>
          </p:cNvPr>
          <p:cNvGrpSpPr/>
          <p:nvPr/>
        </p:nvGrpSpPr>
        <p:grpSpPr>
          <a:xfrm>
            <a:off x="1556399" y="6055513"/>
            <a:ext cx="9079201" cy="588943"/>
            <a:chOff x="1534758" y="6249801"/>
            <a:chExt cx="9079201" cy="588943"/>
          </a:xfrm>
        </p:grpSpPr>
        <p:pic>
          <p:nvPicPr>
            <p:cNvPr id="6" name="Picture 5" descr="LOGO.png">
              <a:extLst>
                <a:ext uri="{FF2B5EF4-FFF2-40B4-BE49-F238E27FC236}">
                  <a16:creationId xmlns:a16="http://schemas.microsoft.com/office/drawing/2014/main" id="{D2C85FE3-B082-C214-A843-45793C6FF2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93172" y="6298672"/>
              <a:ext cx="795159" cy="509843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8EAFE53-F89A-928A-C9FB-D89089DBCE2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28542" y="6249801"/>
              <a:ext cx="585417" cy="588943"/>
              <a:chOff x="9334500" y="3194050"/>
              <a:chExt cx="2108200" cy="212090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DBB2808C-34D6-0E5B-13BE-5E05ADDED02C}"/>
                  </a:ext>
                </a:extLst>
              </p:cNvPr>
              <p:cNvSpPr/>
              <p:nvPr/>
            </p:nvSpPr>
            <p:spPr>
              <a:xfrm>
                <a:off x="9664700" y="3581400"/>
                <a:ext cx="1460500" cy="13843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392AEB3-2F61-9F03-2942-101A53AA09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334500" y="3194050"/>
                <a:ext cx="2108200" cy="2120900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BAB9B9-67F5-E679-CA3A-17FA4BDE9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94360" y="6309430"/>
              <a:ext cx="578203" cy="490273"/>
            </a:xfrm>
            <a:prstGeom prst="rect">
              <a:avLst/>
            </a:prstGeom>
          </p:spPr>
        </p:pic>
        <p:pic>
          <p:nvPicPr>
            <p:cNvPr id="9" name="Picture 51" descr="rucool_logo.jpg">
              <a:extLst>
                <a:ext uri="{FF2B5EF4-FFF2-40B4-BE49-F238E27FC236}">
                  <a16:creationId xmlns:a16="http://schemas.microsoft.com/office/drawing/2014/main" id="{0B5DA18F-624F-3A25-19AF-16832698C5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34758" y="6355357"/>
              <a:ext cx="1396518" cy="385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3" descr="UDPrimaryLogo2945.jpg">
              <a:extLst>
                <a:ext uri="{FF2B5EF4-FFF2-40B4-BE49-F238E27FC236}">
                  <a16:creationId xmlns:a16="http://schemas.microsoft.com/office/drawing/2014/main" id="{29C299C8-358D-3438-4E01-05864DEB6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1923" y="6374523"/>
              <a:ext cx="945403" cy="385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44" descr="C:\Users\stats\Downloads\UAFLogo_A_647_horiz.png">
              <a:extLst>
                <a:ext uri="{FF2B5EF4-FFF2-40B4-BE49-F238E27FC236}">
                  <a16:creationId xmlns:a16="http://schemas.microsoft.com/office/drawing/2014/main" id="{A238029A-153C-D96E-54D3-CD661AC371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8134" y="6410526"/>
              <a:ext cx="1303002" cy="280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1A9BBB8-A899-3395-7147-EA31D4BB86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08805" y="6303844"/>
              <a:ext cx="624286" cy="47239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E2C8CFF-0042-F85C-9B05-B08E261615F8}"/>
                </a:ext>
              </a:extLst>
            </p:cNvPr>
            <p:cNvSpPr txBox="1"/>
            <p:nvPr/>
          </p:nvSpPr>
          <p:spPr>
            <a:xfrm>
              <a:off x="6844623" y="6333840"/>
              <a:ext cx="879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257AFF"/>
                  </a:solidFill>
                  <a:latin typeface="Cooper Black" charset="0"/>
                  <a:ea typeface="Cooper Black" charset="0"/>
                  <a:cs typeface="Cooper Black" charset="0"/>
                </a:rPr>
                <a:t>PORG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F67A7E4-1D95-FCA3-0854-40C75B95E58B}"/>
              </a:ext>
            </a:extLst>
          </p:cNvPr>
          <p:cNvSpPr txBox="1"/>
          <p:nvPr/>
        </p:nvSpPr>
        <p:spPr>
          <a:xfrm>
            <a:off x="8666406" y="310526"/>
            <a:ext cx="3411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What Causes Biological Hotspots?</a:t>
            </a:r>
          </a:p>
        </p:txBody>
      </p:sp>
    </p:spTree>
    <p:extLst>
      <p:ext uri="{BB962C8B-B14F-4D97-AF65-F5344CB8AC3E}">
        <p14:creationId xmlns:p14="http://schemas.microsoft.com/office/powerpoint/2010/main" val="385321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E82E208-A292-989B-9439-97DAD4F5FE34}"/>
              </a:ext>
            </a:extLst>
          </p:cNvPr>
          <p:cNvGrpSpPr/>
          <p:nvPr/>
        </p:nvGrpSpPr>
        <p:grpSpPr>
          <a:xfrm>
            <a:off x="1293404" y="1022434"/>
            <a:ext cx="5298509" cy="5373401"/>
            <a:chOff x="1265128" y="84579"/>
            <a:chExt cx="5298509" cy="5373401"/>
          </a:xfrm>
        </p:grpSpPr>
        <p:pic>
          <p:nvPicPr>
            <p:cNvPr id="5" name="Picture 4" descr="A satellite image of a map of the arctic&#10;&#10;Description automatically generated">
              <a:extLst>
                <a:ext uri="{FF2B5EF4-FFF2-40B4-BE49-F238E27FC236}">
                  <a16:creationId xmlns:a16="http://schemas.microsoft.com/office/drawing/2014/main" id="{1C34D654-A08D-621D-9184-4DB78E519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4163" r="17666" b="19636"/>
            <a:stretch/>
          </p:blipFill>
          <p:spPr>
            <a:xfrm>
              <a:off x="1265128" y="87948"/>
              <a:ext cx="5298509" cy="5370032"/>
            </a:xfrm>
            <a:prstGeom prst="flowChartAlternateProcess">
              <a:avLst/>
            </a:prstGeom>
            <a:effectLst>
              <a:softEdge rad="38100"/>
            </a:effectLst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F821480-EF0A-AA20-12EC-664B89D28061}"/>
                </a:ext>
              </a:extLst>
            </p:cNvPr>
            <p:cNvSpPr/>
            <p:nvPr/>
          </p:nvSpPr>
          <p:spPr>
            <a:xfrm>
              <a:off x="2775856" y="1948542"/>
              <a:ext cx="903515" cy="903514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8DE11A7-5DD8-496D-D5E2-03399A3225B8}"/>
                </a:ext>
              </a:extLst>
            </p:cNvPr>
            <p:cNvSpPr/>
            <p:nvPr/>
          </p:nvSpPr>
          <p:spPr>
            <a:xfrm>
              <a:off x="3679371" y="587828"/>
              <a:ext cx="903515" cy="903514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A72D79D-3CC0-E61E-1A8C-4B8627E0548F}"/>
                </a:ext>
              </a:extLst>
            </p:cNvPr>
            <p:cNvSpPr/>
            <p:nvPr/>
          </p:nvSpPr>
          <p:spPr>
            <a:xfrm>
              <a:off x="4278086" y="1001917"/>
              <a:ext cx="903515" cy="903514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7AE9D97-B08E-4127-F86B-E0E8399C4F3A}"/>
                </a:ext>
              </a:extLst>
            </p:cNvPr>
            <p:cNvSpPr/>
            <p:nvPr/>
          </p:nvSpPr>
          <p:spPr>
            <a:xfrm>
              <a:off x="2416630" y="3669349"/>
              <a:ext cx="903515" cy="903514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2A1EB95-CCF9-593E-AB38-BF1B12B72876}"/>
                </a:ext>
              </a:extLst>
            </p:cNvPr>
            <p:cNvSpPr/>
            <p:nvPr/>
          </p:nvSpPr>
          <p:spPr>
            <a:xfrm>
              <a:off x="2155374" y="4122402"/>
              <a:ext cx="903515" cy="903514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19B9658-B9D5-EE3D-2CEF-A7F4516CB3FE}"/>
                </a:ext>
              </a:extLst>
            </p:cNvPr>
            <p:cNvSpPr/>
            <p:nvPr/>
          </p:nvSpPr>
          <p:spPr>
            <a:xfrm>
              <a:off x="2324098" y="3147095"/>
              <a:ext cx="903515" cy="903514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7B92924-A81C-BD71-B8BB-D8F41FCA00DC}"/>
                </a:ext>
              </a:extLst>
            </p:cNvPr>
            <p:cNvSpPr/>
            <p:nvPr/>
          </p:nvSpPr>
          <p:spPr>
            <a:xfrm>
              <a:off x="2607131" y="2500431"/>
              <a:ext cx="903515" cy="903514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0B15921-E452-85ED-0A93-95168BF330B2}"/>
                </a:ext>
              </a:extLst>
            </p:cNvPr>
            <p:cNvSpPr/>
            <p:nvPr/>
          </p:nvSpPr>
          <p:spPr>
            <a:xfrm>
              <a:off x="3374571" y="1396653"/>
              <a:ext cx="903515" cy="903514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400E9E8-337E-F5D2-F03C-3A3D5BC2B078}"/>
                </a:ext>
              </a:extLst>
            </p:cNvPr>
            <p:cNvSpPr/>
            <p:nvPr/>
          </p:nvSpPr>
          <p:spPr>
            <a:xfrm>
              <a:off x="4430486" y="84579"/>
              <a:ext cx="903515" cy="903514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3C3C47F-B6B5-46A4-0931-64949E815B0F}"/>
              </a:ext>
            </a:extLst>
          </p:cNvPr>
          <p:cNvSpPr txBox="1"/>
          <p:nvPr/>
        </p:nvSpPr>
        <p:spPr>
          <a:xfrm>
            <a:off x="3596309" y="242068"/>
            <a:ext cx="4999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Potential for the Future?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C0CE64-2DDA-52B5-CB46-C9F0577C62B9}"/>
              </a:ext>
            </a:extLst>
          </p:cNvPr>
          <p:cNvSpPr txBox="1"/>
          <p:nvPr/>
        </p:nvSpPr>
        <p:spPr>
          <a:xfrm>
            <a:off x="6853169" y="3614943"/>
            <a:ext cx="5209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-</a:t>
            </a:r>
            <a:r>
              <a:rPr lang="en-US" sz="2400" i="1" dirty="0"/>
              <a:t>Infrastructure</a:t>
            </a:r>
            <a:r>
              <a:rPr lang="en-US" sz="2400" dirty="0"/>
              <a:t>: $250,000/unit, spares, hardening (on the order of $5,000,000)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E21549-3310-209D-0D0B-91B21AE1A196}"/>
              </a:ext>
            </a:extLst>
          </p:cNvPr>
          <p:cNvSpPr txBox="1"/>
          <p:nvPr/>
        </p:nvSpPr>
        <p:spPr>
          <a:xfrm>
            <a:off x="6958046" y="4607204"/>
            <a:ext cx="4999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-</a:t>
            </a:r>
            <a:r>
              <a:rPr lang="en-US" sz="2400" i="1" dirty="0"/>
              <a:t>Operations</a:t>
            </a:r>
            <a:r>
              <a:rPr lang="en-US" sz="2400" dirty="0"/>
              <a:t>: Ship-time, personnel, telemetry (on the order of $2,000,000/year)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B868B5-1F15-1A49-FB57-2605E3CAFB47}"/>
              </a:ext>
            </a:extLst>
          </p:cNvPr>
          <p:cNvSpPr txBox="1"/>
          <p:nvPr/>
        </p:nvSpPr>
        <p:spPr>
          <a:xfrm>
            <a:off x="6720605" y="1575921"/>
            <a:ext cx="52091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Potential data-streams</a:t>
            </a:r>
          </a:p>
          <a:p>
            <a:pPr marL="342900" indent="-342900" algn="ctr">
              <a:buFontTx/>
              <a:buChar char="-"/>
            </a:pPr>
            <a:r>
              <a:rPr lang="en-US" sz="2400" dirty="0"/>
              <a:t>Hourly surface currents</a:t>
            </a:r>
          </a:p>
          <a:p>
            <a:pPr marL="342900" indent="-342900" algn="ctr">
              <a:buFontTx/>
              <a:buChar char="-"/>
            </a:pPr>
            <a:r>
              <a:rPr lang="en-US" sz="2400" dirty="0"/>
              <a:t>Convergence/divergences</a:t>
            </a:r>
          </a:p>
          <a:p>
            <a:pPr marL="342900" indent="-342900" algn="ctr">
              <a:buFontTx/>
              <a:buChar char="-"/>
            </a:pPr>
            <a:r>
              <a:rPr lang="en-US" sz="2400" dirty="0"/>
              <a:t>Particle Transports</a:t>
            </a:r>
          </a:p>
        </p:txBody>
      </p:sp>
    </p:spTree>
    <p:extLst>
      <p:ext uri="{BB962C8B-B14F-4D97-AF65-F5344CB8AC3E}">
        <p14:creationId xmlns:p14="http://schemas.microsoft.com/office/powerpoint/2010/main" val="2267165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2180" y="96011"/>
            <a:ext cx="100444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Autonomous Systems are  diverse and robust and we can sample the ocean interior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514" y="1338006"/>
            <a:ext cx="2111162" cy="1581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747" y="3580797"/>
            <a:ext cx="1944184" cy="145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97" y="1050118"/>
            <a:ext cx="1928813" cy="245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042" y="4397840"/>
            <a:ext cx="2670174" cy="1965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919" y="4994928"/>
            <a:ext cx="2161678" cy="1701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328" y="1148251"/>
            <a:ext cx="3378201" cy="211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233" y="4397839"/>
            <a:ext cx="2206626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97" y="5110260"/>
            <a:ext cx="1943985" cy="1471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874" y="3094080"/>
            <a:ext cx="2224194" cy="128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2E4B1F-579F-2D6B-637B-AA6A02F5F0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919" y="3344034"/>
            <a:ext cx="2329347" cy="15664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D446583-C522-D7D6-77AB-289EAA9FC85B}"/>
              </a:ext>
            </a:extLst>
          </p:cNvPr>
          <p:cNvSpPr txBox="1"/>
          <p:nvPr/>
        </p:nvSpPr>
        <p:spPr>
          <a:xfrm>
            <a:off x="9927878" y="6453459"/>
            <a:ext cx="18810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Thanks Gwynn Griffiths</a:t>
            </a:r>
          </a:p>
        </p:txBody>
      </p:sp>
    </p:spTree>
    <p:extLst>
      <p:ext uri="{BB962C8B-B14F-4D97-AF65-F5344CB8AC3E}">
        <p14:creationId xmlns:p14="http://schemas.microsoft.com/office/powerpoint/2010/main" val="35211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15"/>
    </mc:Choice>
    <mc:Fallback xmlns="">
      <p:transition spd="slow" advTm="3561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3F968881-6DE9-D410-3039-B4A0971E6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877" y="-774224"/>
            <a:ext cx="9034246" cy="92578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16B53D-1C8F-03FC-89DD-997147A2AB6A}"/>
              </a:ext>
            </a:extLst>
          </p:cNvPr>
          <p:cNvSpPr txBox="1"/>
          <p:nvPr/>
        </p:nvSpPr>
        <p:spPr>
          <a:xfrm>
            <a:off x="3171882" y="190501"/>
            <a:ext cx="6632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International glider surveys in the Antarctic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215B5E-72D2-56F6-8F32-04268B9AD83C}"/>
              </a:ext>
            </a:extLst>
          </p:cNvPr>
          <p:cNvSpPr txBox="1"/>
          <p:nvPr/>
        </p:nvSpPr>
        <p:spPr>
          <a:xfrm>
            <a:off x="9803890" y="6134657"/>
            <a:ext cx="18444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Schofield et al. In Press</a:t>
            </a:r>
          </a:p>
        </p:txBody>
      </p:sp>
      <p:pic>
        <p:nvPicPr>
          <p:cNvPr id="6" name="Picture 5" descr="A yellow plane in the water&#10;&#10;Description automatically generated">
            <a:extLst>
              <a:ext uri="{FF2B5EF4-FFF2-40B4-BE49-F238E27FC236}">
                <a16:creationId xmlns:a16="http://schemas.microsoft.com/office/drawing/2014/main" id="{D758C2E5-E156-DDF5-42E4-A5F1C2583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89" y="190501"/>
            <a:ext cx="2614107" cy="1743448"/>
          </a:xfrm>
          <a:prstGeom prst="ellipse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EA7789-F72F-316B-2CBB-8EC89D91BF8C}"/>
              </a:ext>
            </a:extLst>
          </p:cNvPr>
          <p:cNvSpPr txBox="1"/>
          <p:nvPr/>
        </p:nvSpPr>
        <p:spPr>
          <a:xfrm>
            <a:off x="393700" y="2768600"/>
            <a:ext cx="19044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Yellow = BAS</a:t>
            </a:r>
          </a:p>
          <a:p>
            <a:r>
              <a:rPr lang="en-US" dirty="0"/>
              <a:t>Red = Palmer LTER</a:t>
            </a:r>
          </a:p>
          <a:p>
            <a:r>
              <a:rPr lang="en-US" dirty="0"/>
              <a:t>Blue = NOAA</a:t>
            </a:r>
          </a:p>
        </p:txBody>
      </p:sp>
    </p:spTree>
    <p:extLst>
      <p:ext uri="{BB962C8B-B14F-4D97-AF65-F5344CB8AC3E}">
        <p14:creationId xmlns:p14="http://schemas.microsoft.com/office/powerpoint/2010/main" val="185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33"/>
    </mc:Choice>
    <mc:Fallback xmlns="">
      <p:transition spd="slow" advTm="3983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6"/>
          <p:cNvSpPr txBox="1">
            <a:spLocks noChangeArrowheads="1"/>
          </p:cNvSpPr>
          <p:nvPr/>
        </p:nvSpPr>
        <p:spPr bwMode="auto">
          <a:xfrm>
            <a:off x="7048500" y="1027113"/>
            <a:ext cx="2491388" cy="307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1"/>
              <a:t>Observatory (simulated) data</a:t>
            </a:r>
          </a:p>
        </p:txBody>
      </p:sp>
      <p:sp>
        <p:nvSpPr>
          <p:cNvPr id="5" name="Text Box 48"/>
          <p:cNvSpPr txBox="1">
            <a:spLocks noChangeArrowheads="1"/>
          </p:cNvSpPr>
          <p:nvPr/>
        </p:nvSpPr>
        <p:spPr bwMode="auto">
          <a:xfrm>
            <a:off x="2857501" y="3389313"/>
            <a:ext cx="1266629" cy="307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1"/>
              <a:t>Virtual Ocean</a:t>
            </a:r>
          </a:p>
        </p:txBody>
      </p:sp>
      <p:sp>
        <p:nvSpPr>
          <p:cNvPr id="6" name="Text Box 49"/>
          <p:cNvSpPr txBox="1">
            <a:spLocks noChangeArrowheads="1"/>
          </p:cNvSpPr>
          <p:nvPr/>
        </p:nvSpPr>
        <p:spPr bwMode="auto">
          <a:xfrm>
            <a:off x="2781300" y="950913"/>
            <a:ext cx="2360774" cy="307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1"/>
              <a:t>Design, Testing and Deploy</a:t>
            </a:r>
          </a:p>
        </p:txBody>
      </p:sp>
      <p:cxnSp>
        <p:nvCxnSpPr>
          <p:cNvPr id="7" name="AutoShape 52"/>
          <p:cNvCxnSpPr>
            <a:cxnSpLocks noChangeShapeType="1"/>
          </p:cNvCxnSpPr>
          <p:nvPr/>
        </p:nvCxnSpPr>
        <p:spPr bwMode="auto">
          <a:xfrm>
            <a:off x="6972300" y="1374776"/>
            <a:ext cx="2400300" cy="479424"/>
          </a:xfrm>
          <a:prstGeom prst="bentConnector2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8" name="Text Box 53"/>
          <p:cNvSpPr txBox="1">
            <a:spLocks noChangeArrowheads="1"/>
          </p:cNvSpPr>
          <p:nvPr/>
        </p:nvSpPr>
        <p:spPr bwMode="auto">
          <a:xfrm>
            <a:off x="9410701" y="1430340"/>
            <a:ext cx="761747" cy="307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1"/>
              <a:t>Models</a:t>
            </a:r>
          </a:p>
        </p:txBody>
      </p:sp>
      <p:sp>
        <p:nvSpPr>
          <p:cNvPr id="9" name="Text Box 54"/>
          <p:cNvSpPr txBox="1">
            <a:spLocks noChangeArrowheads="1"/>
          </p:cNvSpPr>
          <p:nvPr/>
        </p:nvSpPr>
        <p:spPr bwMode="auto">
          <a:xfrm>
            <a:off x="9182100" y="3419477"/>
            <a:ext cx="1559722" cy="307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1"/>
              <a:t>Data Assimilation</a:t>
            </a:r>
          </a:p>
        </p:txBody>
      </p:sp>
      <p:cxnSp>
        <p:nvCxnSpPr>
          <p:cNvPr id="10" name="AutoShape 55"/>
          <p:cNvCxnSpPr>
            <a:cxnSpLocks noChangeShapeType="1"/>
          </p:cNvCxnSpPr>
          <p:nvPr/>
        </p:nvCxnSpPr>
        <p:spPr bwMode="auto">
          <a:xfrm rot="5400000">
            <a:off x="8104190" y="4403727"/>
            <a:ext cx="365124" cy="2171700"/>
          </a:xfrm>
          <a:prstGeom prst="bentConnector2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" name="Text Box 56"/>
          <p:cNvSpPr txBox="1">
            <a:spLocks noChangeArrowheads="1"/>
          </p:cNvSpPr>
          <p:nvPr/>
        </p:nvSpPr>
        <p:spPr bwMode="auto">
          <a:xfrm>
            <a:off x="7349812" y="5087940"/>
            <a:ext cx="853118" cy="52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1"/>
              <a:t>Data</a:t>
            </a:r>
          </a:p>
          <a:p>
            <a:pPr algn="ctr" eaLnBrk="1" hangingPunct="1"/>
            <a:r>
              <a:rPr lang="en-US" sz="1401"/>
              <a:t>Analysis</a:t>
            </a:r>
          </a:p>
        </p:txBody>
      </p:sp>
      <p:sp>
        <p:nvSpPr>
          <p:cNvPr id="12" name="Text Box 59"/>
          <p:cNvSpPr txBox="1">
            <a:spLocks noChangeArrowheads="1"/>
          </p:cNvSpPr>
          <p:nvPr/>
        </p:nvSpPr>
        <p:spPr bwMode="auto">
          <a:xfrm>
            <a:off x="2628900" y="5751513"/>
            <a:ext cx="2465740" cy="307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1"/>
              <a:t>Science Questions &amp; Drivers</a:t>
            </a:r>
          </a:p>
        </p:txBody>
      </p:sp>
      <p:sp>
        <p:nvSpPr>
          <p:cNvPr id="13" name="Line 60"/>
          <p:cNvSpPr>
            <a:spLocks noChangeShapeType="1"/>
          </p:cNvSpPr>
          <p:nvPr/>
        </p:nvSpPr>
        <p:spPr bwMode="auto">
          <a:xfrm>
            <a:off x="9258300" y="3106739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864"/>
          </a:p>
        </p:txBody>
      </p:sp>
      <p:cxnSp>
        <p:nvCxnSpPr>
          <p:cNvPr id="14" name="AutoShape 62"/>
          <p:cNvCxnSpPr>
            <a:cxnSpLocks noChangeShapeType="1"/>
          </p:cNvCxnSpPr>
          <p:nvPr/>
        </p:nvCxnSpPr>
        <p:spPr bwMode="auto">
          <a:xfrm rot="10800000">
            <a:off x="2819400" y="5316540"/>
            <a:ext cx="2247900" cy="355599"/>
          </a:xfrm>
          <a:prstGeom prst="bentConnector2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15" name="Group 64"/>
          <p:cNvGrpSpPr>
            <a:grpSpLocks/>
          </p:cNvGrpSpPr>
          <p:nvPr/>
        </p:nvGrpSpPr>
        <p:grpSpPr bwMode="auto">
          <a:xfrm>
            <a:off x="1866900" y="2039940"/>
            <a:ext cx="1600200" cy="1066801"/>
            <a:chOff x="-197" y="576"/>
            <a:chExt cx="2069" cy="1680"/>
          </a:xfrm>
        </p:grpSpPr>
        <p:sp>
          <p:nvSpPr>
            <p:cNvPr id="16" name="Line 65"/>
            <p:cNvSpPr>
              <a:spLocks noChangeShapeType="1"/>
            </p:cNvSpPr>
            <p:nvPr/>
          </p:nvSpPr>
          <p:spPr bwMode="auto">
            <a:xfrm>
              <a:off x="192" y="672"/>
              <a:ext cx="816" cy="158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stealth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864"/>
            </a:p>
          </p:txBody>
        </p:sp>
        <p:sp>
          <p:nvSpPr>
            <p:cNvPr id="17" name="Line 66"/>
            <p:cNvSpPr>
              <a:spLocks noChangeShapeType="1"/>
            </p:cNvSpPr>
            <p:nvPr/>
          </p:nvSpPr>
          <p:spPr bwMode="auto">
            <a:xfrm flipV="1">
              <a:off x="1008" y="672"/>
              <a:ext cx="864" cy="158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stealth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864"/>
            </a:p>
          </p:txBody>
        </p:sp>
        <p:sp>
          <p:nvSpPr>
            <p:cNvPr id="18" name="Line 67"/>
            <p:cNvSpPr>
              <a:spLocks noChangeShapeType="1"/>
            </p:cNvSpPr>
            <p:nvPr/>
          </p:nvSpPr>
          <p:spPr bwMode="auto">
            <a:xfrm flipH="1">
              <a:off x="0" y="2256"/>
              <a:ext cx="1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864"/>
            </a:p>
          </p:txBody>
        </p:sp>
        <p:sp>
          <p:nvSpPr>
            <p:cNvPr id="19" name="Line 68"/>
            <p:cNvSpPr>
              <a:spLocks noChangeShapeType="1"/>
            </p:cNvSpPr>
            <p:nvPr/>
          </p:nvSpPr>
          <p:spPr bwMode="auto">
            <a:xfrm flipV="1">
              <a:off x="144" y="672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864"/>
            </a:p>
          </p:txBody>
        </p:sp>
        <p:sp>
          <p:nvSpPr>
            <p:cNvPr id="20" name="Line 69"/>
            <p:cNvSpPr>
              <a:spLocks noChangeShapeType="1"/>
            </p:cNvSpPr>
            <p:nvPr/>
          </p:nvSpPr>
          <p:spPr bwMode="auto">
            <a:xfrm>
              <a:off x="144" y="16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864"/>
            </a:p>
          </p:txBody>
        </p:sp>
        <p:sp>
          <p:nvSpPr>
            <p:cNvPr id="21" name="Text Box 70"/>
            <p:cNvSpPr txBox="1">
              <a:spLocks noChangeArrowheads="1"/>
            </p:cNvSpPr>
            <p:nvPr/>
          </p:nvSpPr>
          <p:spPr bwMode="auto">
            <a:xfrm>
              <a:off x="-197" y="1296"/>
              <a:ext cx="788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1"/>
                <a:t>~100 m</a:t>
              </a:r>
            </a:p>
          </p:txBody>
        </p:sp>
        <p:sp>
          <p:nvSpPr>
            <p:cNvPr id="22" name="Line 71"/>
            <p:cNvSpPr>
              <a:spLocks noChangeShapeType="1"/>
            </p:cNvSpPr>
            <p:nvPr/>
          </p:nvSpPr>
          <p:spPr bwMode="auto">
            <a:xfrm flipH="1">
              <a:off x="192" y="672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864"/>
            </a:p>
          </p:txBody>
        </p:sp>
        <p:sp>
          <p:nvSpPr>
            <p:cNvPr id="23" name="Line 72"/>
            <p:cNvSpPr>
              <a:spLocks noChangeShapeType="1"/>
            </p:cNvSpPr>
            <p:nvPr/>
          </p:nvSpPr>
          <p:spPr bwMode="auto">
            <a:xfrm>
              <a:off x="1200" y="672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864"/>
            </a:p>
          </p:txBody>
        </p:sp>
        <p:sp>
          <p:nvSpPr>
            <p:cNvPr id="24" name="Text Box 73"/>
            <p:cNvSpPr txBox="1">
              <a:spLocks noChangeArrowheads="1"/>
            </p:cNvSpPr>
            <p:nvPr/>
          </p:nvSpPr>
          <p:spPr bwMode="auto">
            <a:xfrm>
              <a:off x="493" y="576"/>
              <a:ext cx="706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1"/>
                <a:t>~3 km</a:t>
              </a:r>
            </a:p>
          </p:txBody>
        </p:sp>
      </p:grpSp>
      <p:sp>
        <p:nvSpPr>
          <p:cNvPr id="25" name="Line 74"/>
          <p:cNvSpPr>
            <a:spLocks noChangeShapeType="1"/>
          </p:cNvSpPr>
          <p:nvPr/>
        </p:nvSpPr>
        <p:spPr bwMode="auto">
          <a:xfrm flipV="1">
            <a:off x="2781300" y="3106739"/>
            <a:ext cx="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864"/>
          </a:p>
        </p:txBody>
      </p:sp>
      <p:cxnSp>
        <p:nvCxnSpPr>
          <p:cNvPr id="26" name="AutoShape 75"/>
          <p:cNvCxnSpPr>
            <a:cxnSpLocks noChangeShapeType="1"/>
          </p:cNvCxnSpPr>
          <p:nvPr/>
        </p:nvCxnSpPr>
        <p:spPr bwMode="auto">
          <a:xfrm rot="16200000">
            <a:off x="3877468" y="316707"/>
            <a:ext cx="284164" cy="2400300"/>
          </a:xfrm>
          <a:prstGeom prst="bentConnector2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7" name="Text Box 86"/>
          <p:cNvSpPr txBox="1">
            <a:spLocks noChangeArrowheads="1"/>
          </p:cNvSpPr>
          <p:nvPr/>
        </p:nvSpPr>
        <p:spPr bwMode="auto">
          <a:xfrm>
            <a:off x="3695701" y="1811340"/>
            <a:ext cx="922047" cy="52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1"/>
              <a:t>Sensor &amp;</a:t>
            </a:r>
          </a:p>
          <a:p>
            <a:pPr eaLnBrk="1" hangingPunct="1"/>
            <a:r>
              <a:rPr lang="en-US" sz="1401"/>
              <a:t>Platform</a:t>
            </a:r>
          </a:p>
        </p:txBody>
      </p:sp>
      <p:cxnSp>
        <p:nvCxnSpPr>
          <p:cNvPr id="28" name="AutoShape 87"/>
          <p:cNvCxnSpPr>
            <a:cxnSpLocks noChangeShapeType="1"/>
          </p:cNvCxnSpPr>
          <p:nvPr/>
        </p:nvCxnSpPr>
        <p:spPr bwMode="auto">
          <a:xfrm>
            <a:off x="6972300" y="1374776"/>
            <a:ext cx="228600" cy="4297363"/>
          </a:xfrm>
          <a:prstGeom prst="bentConnector3">
            <a:avLst>
              <a:gd name="adj1" fmla="val 580556"/>
            </a:avLst>
          </a:prstGeom>
          <a:noFill/>
          <a:ln w="28575">
            <a:solidFill>
              <a:schemeClr val="tx1"/>
            </a:solidFill>
            <a:prstDash val="dash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9" name="Text Box 88"/>
          <p:cNvSpPr txBox="1">
            <a:spLocks noChangeArrowheads="1"/>
          </p:cNvSpPr>
          <p:nvPr/>
        </p:nvSpPr>
        <p:spPr bwMode="auto">
          <a:xfrm>
            <a:off x="7200900" y="5773740"/>
            <a:ext cx="3361818" cy="307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1"/>
              <a:t>Data Synthesis: Nowcast &amp; Data Impact</a:t>
            </a:r>
          </a:p>
        </p:txBody>
      </p:sp>
      <p:pic>
        <p:nvPicPr>
          <p:cNvPr id="30" name="Picture 34" descr="glider-surfa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t="25322" r="7143" b="29660"/>
          <a:stretch>
            <a:fillRect/>
          </a:stretch>
        </p:blipFill>
        <p:spPr bwMode="auto">
          <a:xfrm>
            <a:off x="1943100" y="1506540"/>
            <a:ext cx="1676400" cy="550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hf_nyhops_11081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3792539"/>
            <a:ext cx="20574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0" descr="ru05_ensemble1_200911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6" t="56667" r="29395" b="3333"/>
          <a:stretch>
            <a:fillRect/>
          </a:stretch>
        </p:blipFill>
        <p:spPr bwMode="auto">
          <a:xfrm>
            <a:off x="5067300" y="4478339"/>
            <a:ext cx="2133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6" descr="CM Capture 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1" t="17261" r="11667" b="18135"/>
          <a:stretch>
            <a:fillRect/>
          </a:stretch>
        </p:blipFill>
        <p:spPr bwMode="auto">
          <a:xfrm>
            <a:off x="5219700" y="774700"/>
            <a:ext cx="1752600" cy="126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7" descr="curve_fitt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3868739"/>
            <a:ext cx="1941514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8" descr="NYHOPS_1109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9721" r="14583" b="19444"/>
          <a:stretch>
            <a:fillRect/>
          </a:stretch>
        </p:blipFill>
        <p:spPr bwMode="auto">
          <a:xfrm>
            <a:off x="8648700" y="1900239"/>
            <a:ext cx="1685925" cy="1282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 descr="CM Capture 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2146301"/>
            <a:ext cx="2852738" cy="2197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7" name="Straight Arrow Connector 36"/>
          <p:cNvCxnSpPr/>
          <p:nvPr/>
        </p:nvCxnSpPr>
        <p:spPr>
          <a:xfrm flipV="1">
            <a:off x="3810000" y="3748089"/>
            <a:ext cx="685800" cy="2270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3810000" y="2373314"/>
            <a:ext cx="685800" cy="3063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10800000" flipV="1">
            <a:off x="7620000" y="2298701"/>
            <a:ext cx="914400" cy="382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10800000">
            <a:off x="7620000" y="3746500"/>
            <a:ext cx="68580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400558" y="39044"/>
            <a:ext cx="6927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FUTURE IS NOW: MACHINE TO MACHINE NETWORKS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2316" y="6246970"/>
            <a:ext cx="16520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Schofield et al. 2009</a:t>
            </a:r>
          </a:p>
        </p:txBody>
      </p:sp>
    </p:spTree>
    <p:extLst>
      <p:ext uri="{BB962C8B-B14F-4D97-AF65-F5344CB8AC3E}">
        <p14:creationId xmlns:p14="http://schemas.microsoft.com/office/powerpoint/2010/main" val="49388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66"/>
    </mc:Choice>
    <mc:Fallback xmlns="">
      <p:transition spd="slow" advTm="8826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544" y="0"/>
            <a:ext cx="9878957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A65932-FEE1-AD46-910C-2DF7DE3F388E}"/>
              </a:ext>
            </a:extLst>
          </p:cNvPr>
          <p:cNvSpPr/>
          <p:nvPr/>
        </p:nvSpPr>
        <p:spPr>
          <a:xfrm>
            <a:off x="9169400" y="6311900"/>
            <a:ext cx="2171700" cy="43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6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66"/>
    </mc:Choice>
    <mc:Fallback xmlns="">
      <p:transition spd="slow" advTm="60966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5536</TotalTime>
  <Words>428</Words>
  <Application>Microsoft Macintosh PowerPoint</Application>
  <PresentationFormat>Widescreen</PresentationFormat>
  <Paragraphs>106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Cooper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Oscar Schofield</cp:lastModifiedBy>
  <cp:revision>39</cp:revision>
  <dcterms:created xsi:type="dcterms:W3CDTF">2023-06-05T15:18:43Z</dcterms:created>
  <dcterms:modified xsi:type="dcterms:W3CDTF">2023-08-12T20:46:00Z</dcterms:modified>
</cp:coreProperties>
</file>