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334" r:id="rId2"/>
    <p:sldId id="320" r:id="rId3"/>
    <p:sldId id="321" r:id="rId4"/>
    <p:sldId id="322" r:id="rId5"/>
    <p:sldId id="323" r:id="rId6"/>
    <p:sldId id="348" r:id="rId7"/>
    <p:sldId id="324" r:id="rId8"/>
    <p:sldId id="325" r:id="rId9"/>
    <p:sldId id="326" r:id="rId10"/>
    <p:sldId id="328" r:id="rId11"/>
    <p:sldId id="327" r:id="rId12"/>
    <p:sldId id="329" r:id="rId13"/>
    <p:sldId id="333" r:id="rId14"/>
    <p:sldId id="330" r:id="rId15"/>
    <p:sldId id="33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1B2D7D5C-BFEB-4B43-9148-0D3BE2B26371}">
          <p14:sldIdLst>
            <p14:sldId id="334"/>
          </p14:sldIdLst>
        </p14:section>
        <p14:section name="Introduction" id="{F5097D3A-2C15-4693-8BAE-770311A50FF7}">
          <p14:sldIdLst>
            <p14:sldId id="320"/>
            <p14:sldId id="321"/>
            <p14:sldId id="322"/>
            <p14:sldId id="323"/>
            <p14:sldId id="348"/>
          </p14:sldIdLst>
        </p14:section>
        <p14:section name="Background" id="{34334ECF-F178-4EF0-9D4C-CE4B572580EE}">
          <p14:sldIdLst>
            <p14:sldId id="324"/>
            <p14:sldId id="325"/>
          </p14:sldIdLst>
        </p14:section>
        <p14:section name="Results" id="{26BA636F-810E-4C78-9DE5-D0E62618FCA3}">
          <p14:sldIdLst>
            <p14:sldId id="326"/>
            <p14:sldId id="328"/>
            <p14:sldId id="327"/>
            <p14:sldId id="329"/>
          </p14:sldIdLst>
        </p14:section>
        <p14:section name="Discussion" id="{9DECC9EC-7CB1-4A45-B572-35F51E33C7F9}">
          <p14:sldIdLst>
            <p14:sldId id="333"/>
          </p14:sldIdLst>
        </p14:section>
        <p14:section name="Conclusions" id="{B9709F8F-2B27-483C-908A-96347022916E}">
          <p14:sldIdLst>
            <p14:sldId id="330"/>
          </p14:sldIdLst>
        </p14:section>
        <p14:section name="Acknowledgments" id="{87BC88F2-4FBF-46D7-A147-2D67298D98E1}">
          <p14:sldIdLst>
            <p14:sldId id="3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8235"/>
    <a:srgbClr val="8A0000"/>
    <a:srgbClr val="D60000"/>
    <a:srgbClr val="2F5597"/>
    <a:srgbClr val="363333"/>
    <a:srgbClr val="D0973D"/>
    <a:srgbClr val="F9AD35"/>
    <a:srgbClr val="C38F43"/>
    <a:srgbClr val="D3EAF1"/>
    <a:srgbClr val="ADD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80" autoAdjust="0"/>
    <p:restoredTop sz="77147" autoAdjust="0"/>
  </p:normalViewPr>
  <p:slideViewPr>
    <p:cSldViewPr snapToGrid="0">
      <p:cViewPr varScale="1">
        <p:scale>
          <a:sx n="82" d="100"/>
          <a:sy n="82" d="100"/>
        </p:scale>
        <p:origin x="173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1T16:02:30.569"/>
    </inkml:context>
    <inkml:brush xml:id="br0">
      <inkml:brushProperty name="width" value="0.10583" units="cm"/>
      <inkml:brushProperty name="height" value="0.10583" units="cm"/>
      <inkml:brushProperty name="color" value="#FFFFFF"/>
    </inkml:brush>
  </inkml:definitions>
  <inkml:trace contextRef="#ctx0" brushRef="#br0">15 827 24575,'2'-104'0,"-4"-109"0,-1 183 0,2 0 0,0 0 0,5-39 0,-1-58 0,-5 76 0,-5-6 0,5 48 0,0 0 0,0 0 0,1-1 0,1 1 0,-1 0 0,1 0 0,1-1 0,0 1 0,4-17 0,-5 25 0,0 1 0,0 0 0,0-1 0,0 1 0,1 0 0,-1 0 0,0-1 0,0 1 0,0 0 0,0 0 0,1-1 0,-1 1 0,0 0 0,0 0 0,1-1 0,-1 1 0,0 0 0,0 0 0,1 0 0,-1 0 0,0 0 0,1-1 0,-1 1 0,0 0 0,0 0 0,1 0 0,-1 0 0,0 0 0,1 0 0,-1 0 0,0 0 0,1 0 0,-1 0 0,0 0 0,1 0 0,-1 0 0,0 0 0,0 1 0,1-1 0,-1 0 0,0 0 0,1 0 0,-1 0 0,0 0 0,0 1 0,1-1 0,-1 0 0,0 0 0,1 1 0,17 20 0,9 26 0,-23-40 0,0 0 0,1 0 0,0-1 0,0 0 0,0 0 0,1 0 0,9 7 0,-10-9 0,0 0 0,0 1 0,0-1 0,-1 1 0,1 0 0,-1 0 0,-1 0 0,1 1 0,-1-1 0,0 1 0,0 0 0,0 0 0,1 7 0,6 24 0,2-1 0,1 0 0,2-1 0,1-1 0,37 59 0,-17-37 0,-22-32 0,0 0 0,2-2 0,0 0 0,1 0 0,2-2 0,37 34 0,-24-39 0,-31-16 0,-1 1 0,0-1 0,0 0 0,0 0 0,0 0 0,0 0 0,0 0 0,0 0 0,0 0 0,0 0 0,0 1 0,0-1 0,-1 0 0,1 0 0,0 0 0,-1 0 0,1 0 0,-1 1 0,1-1 0,-1 0 0,1 0 0,-1 1 0,1-1 0,-1 0 0,0 1 0,1-1 0,-1 1 0,0-1 0,1 1 0,-1-1 0,0 1 0,-2-1 0,-28-38 0,-47-74 0,31 42 0,37 42 0,9 26 0,1 0 0,-1 1 0,1-1 0,-1 0 0,0 1 0,0-1 0,0 1 0,0 0 0,0-1 0,-1 1 0,1 0 0,-4-4 0,25 67 0,-5-34 0,4 8 0,2 0 0,2-1 0,43 50 0,-58-76 0,0 0 0,0 1 0,-1 0 0,-1 0 0,0 1 0,0 0 0,-1 0 0,0 0 0,4 12 0,-10-20 0,0-1 0,0 0 0,0 0 0,0 0 0,0 0 0,-1-1 0,1 1 0,0 0 0,0 0 0,-1-1 0,1 1 0,0-1 0,-1 1 0,1-1 0,-1 0 0,1 1 0,-1-1 0,1 0 0,-1 0 0,1 0 0,-1 0 0,1 0 0,0 0 0,-1-1 0,1 1 0,-3-1 0,-42-5 0,31 4 0,0 1 0,1 0 0,-1 1 0,0 1 0,0 0 0,1 1 0,-18 5 0,-27 1 0,17-3 0,31-3 0,0 0 0,0-1 0,-1-1 0,1 1 0,0-2 0,-1 0 0,1 0 0,0-1 0,0 0 0,-19-7 0,21 6 0,-17-13 0,27 15 0,-1 0 0,1 0 0,0 0 0,1 0 0,-1-1 0,0 1 0,0 1 0,0-1 0,1 0 0,-1 0 0,0 0 0,1 1 0,-1-1 0,1 1 0,-1-1 0,1 1 0,-1-1 0,1 1 0,-1 0 0,1 0 0,-1 0 0,3 0 0,9-2 0,-1 1 0,1 0 0,0 1 0,0 1 0,-1 0 0,15 2 0,37 3 0,-31-6 0,-17 1 0,-1 0 0,0-2 0,1 0 0,-1 0 0,0-2 0,26-6 0,-42 9 0,1 0 0,-1 0 0,1 0 0,0 0 0,-1 0 0,1-1 0,-1 1 0,1 0 0,-1 0 0,1 0 0,0-1 0,-1 1 0,1 0 0,0 0 0,-1-1 0,1 1 0,0 0 0,-1 0 0,1-1 0,0 1 0,-1-1 0,1 1 0,0 0 0,0-1 0,0 1 0,-1 0 0,1-1 0,0 1 0,0-1 0,0 1 0,0-1 0,0 1 0,0 0 0,0-1 0,0 1 0,0-1 0,0 1 0,0-1 0,0 1 0,0-1 0,0 1 0,0 0 0,0-1 0,1 1 0,-1-1 0,0 1 0,0 0 0,0-1 0,1 1 0,-1 0 0,0-1 0,0 1 0,1 0 0,-1-1 0,0 1 0,1 0 0,-1-1 0,1 1 0,-1 0 0,0 0 0,1 0 0,-1-1 0,1 1 0,-1 0 0,0 0 0,1 0 0,0 0 0,-37-8 0,-14 15 0,0-2 0,-1-2 0,1-2 0,-69-8 0,119 7 0,-1 0 0,1 1 0,-1-1 0,1 0 0,-1 0 0,0 0 0,1 0 0,-1 0 0,1 0 0,-1 0 0,1 0 0,-1-1 0,1 1 0,-1 0 0,1 0 0,-1 0 0,1 0 0,-1-1 0,1 1 0,-1 0 0,1-1 0,-1 1 0,1 0 0,0-1 0,-1 1 0,1 0 0,-1-1 0,1 1 0,0-1 0,-1 1 0,1-1 0,0 1 0,0-1 0,-1 1 0,1-1 0,0 1 0,0-1 0,0 0 0,16-17 0,-11 14 0,1 1 0,-1 0 0,1 0 0,0 0 0,0 0 0,0 1 0,7-2 0,105 5 0,28-1 0,-145-1 0,0 1 0,0 0 0,0 0 0,0 0 0,0-1 0,0 1 0,0-1 0,0 1 0,0 0 0,0-1 0,0 0 0,0 1 0,0-1 0,-1 0 0,1 1 0,0-1 0,0 0 0,-1 0 0,1 0 0,0 1 0,-1-1 0,1 0 0,-1 0 0,1 0 0,-1 0 0,0 0 0,1 0 0,-1 0 0,0 0 0,0 0 0,1 0 0,-1 0 0,0-1 0,0 1 0,0 0 0,0 0 0,-1 0 0,1 0 0,0 0 0,0 0 0,-1 0 0,0-1 0,1 0 0,-1 1 0,1-1 0,-1 1 0,0-1 0,0 1 0,1 0 0,-1-1 0,0 1 0,0 0 0,-1 0 0,1 0 0,0 0 0,0 0 0,0 0 0,-1 0 0,1 0 0,0 1 0,-1-1 0,1 0 0,-1 1 0,1-1 0,-1 1 0,1-1 0,-1 1 0,1 0 0,-1 0 0,0 0 0,1 0 0,-1 0 0,1 0 0,-1 0 0,1 0 0,-4 1 0,-32 9 0,-1-3 0,0-1 0,0-1 0,0-2 0,-1-2 0,-63-6 0,102 5 0,0 0 0,0 0 0,0-1 0,0 1 0,0 0 0,0 0 0,1 0 0,-1 0 0,0 0 0,0 0 0,0 0 0,0 0 0,0 0 0,0 0 0,0-1 0,0 1 0,0 0 0,0 0 0,0 0 0,0 0 0,0 0 0,0 0 0,0 0 0,0 0 0,0-1 0,0 1 0,0 0 0,0 0 0,0 0 0,0 0 0,0 0 0,0 0 0,0 0 0,0-1 0,0 1 0,0 0 0,0 0 0,0 0 0,0 0 0,0 0 0,0 0 0,0 0 0,0 0 0,-1 0 0,1 0 0,0-1 0,0 1 0,0 0 0,0 0 0,0 0 0,0 0 0,0 0 0,0 0 0,-1 0 0,1 0 0,0 0 0,0 0 0,0 0 0,0 0 0,0 0 0,0 0 0,15-8 0,17-3 0,67-4 0,-81 14 0,0-1 0,0 0 0,0-2 0,-1 0 0,1-1 0,31-13 0,-132 9 0,66 11 0,-33 3 0,-71-2 0,132-3 0,0-1 0,0-1 0,0 1 0,0-2 0,16-5 0,47-8 0,-68 16 0,0-1 0,0-1 0,-1 1 0,1-1 0,0 0 0,-1 0 0,8-4 0,2-1 0,-29 10 0,-1-1 0,1 0 0,-1-1 0,1-1 0,-1 0 0,-21-4 0,-15 2 0,33 3 0,13 0 0,-1-1 0,1 1 0,-1-1 0,1 0 0,0 0 0,-1 0 0,1-1 0,-1 0 0,1 0 0,-9-3 0,19 0 0,1 1 0,-1 1 0,1-1 0,0 1 0,0 0 0,0 0 0,10-1 0,-11 2 0,60-6 0,-56 7 0,-1 0 0,1 0 0,0-1 0,-1 0 0,1-1 0,-1 0 0,0 0 0,1-1 0,12-6 0,-21 8 0,-1 0 0,1 0 0,-1 1 0,1-1 0,-1 0 0,1 0 0,-1 0 0,0 0 0,1 0 0,-1 1 0,0-1 0,1 0 0,-1 1 0,0-1 0,0 0 0,0 1 0,0-1 0,0 1 0,0 0 0,0-1 0,0 1 0,0 0 0,0-1 0,0 1 0,0 0 0,0 0 0,0 0 0,0 0 0,-2 0 0,-39-12 0,25 9 0,-1 1 0,0 1 0,0 1 0,-19 1 0,-5 0 0,66-4 0,1-1 0,44-14 0,-148-7 0,41 17 0,58 4 0,72 3 0,-81 1 0,29 2 0,-67-4 0,22 1 0,0 0 0,1 0 0,-1-1 0,1 0 0,0 1 0,-1-1 0,1-1 0,0 1 0,-7-6 0,-22-11 0,79 24 0,-28-6 0,-36-7 0,10 6 0,1 0 0,0-1 0,0 1 0,0-2 0,0 1 0,0-1 0,0 0 0,-7-6 0,14 9 0,1 0 0,-1 0 0,1 0 0,-1 0 0,1 0 0,0 0 0,-1 0 0,1 0 0,0 1 0,0-1 0,0 0 0,0 1 0,-1-1 0,1 0 0,0 1 0,0-1 0,0 1 0,0-1 0,0 1 0,0 0 0,1-1 0,-1 1 0,0 0 0,0 0 0,0 0 0,2 0 0,33-8 0,-43-2 0,-31-45 0,37 54 0,0-1 0,0 1 0,0 0 0,0-1 0,1 1 0,-1-1 0,0 1 0,1-1 0,-1 1 0,1-1 0,0 1 0,-1-1 0,1 1 0,0-1 0,0 0 0,0 1 0,0-1 0,0 0 0,0 1 0,1-1 0,-1 1 0,0-1 0,1 1 0,-1-1 0,1 1 0,0-1 0,-1 1 0,1-1 0,0 1 0,0 0 0,0-1 0,0 1 0,2-2 0,-2 3 0,0 0 0,0 0 0,-1 0 0,1 1 0,0-1 0,0 0 0,-1 1 0,1-1 0,0 1 0,-1-1 0,1 0 0,0 1 0,-1-1 0,1 1 0,0 0 0,-1-1 0,1 1 0,-1 0 0,1-1 0,-1 1 0,0 0 0,1-1 0,-1 1 0,0 0 0,1 0 0,-1-1 0,0 1 0,0 0 0,0 0 0,0 0 0,0-1 0,0 1 0,0 0 0,0 0 0,0 1 0,9 48 0,-6-31 0,7 29 0,-8-34 0,1-1 0,0 0 0,1 1 0,0-2 0,11 22 0,-14-43 0,0 0 0,0-1 0,-1 1 0,0 0 0,0 0 0,-3-11 0,-4-5 0,3 23 0,2 39 0,-2 9 0,-1-29 0,3-19 0,2-43 0,-3-49 0,3 94 0,0-1 0,0 0 0,0 1 0,0-1 0,0 1 0,0-1 0,-1 0 0,1 1 0,0-1 0,0 1 0,0-1 0,-1 1 0,1-1 0,0 1 0,-1-1 0,1 1 0,-1-1 0,1 1 0,0-1 0,-1 1 0,1-1 0,-1 1 0,1 0 0,-1-1 0,1 1 0,-1 0 0,0 0 0,1-1 0,-1 1 0,1 0 0,-1 0 0,0 0 0,1 0 0,-1-1 0,1 1 0,-1 0 0,0 0 0,1 0 0,-1 1 0,1-1 0,-1 0 0,0 0 0,1 0 0,-1 0 0,1 0 0,-1 1 0,0-1 0,1 0 0,-1 1 0,1-1 0,-1 0 0,1 1 0,-1-1 0,1 0 0,0 1 0,-1-1 0,1 1 0,-1-1 0,1 2 0,-15 33 0,14-12 0,-1-9 0,2-1 0,0 0 0,1 0 0,0 1 0,3 12 0,-4-25-21,1-1 0,-1 0 0,0 1 0,1-1 0,-1 0 0,1 0 0,-1 1 0,1-1 0,-1 0 0,0 0 0,1 0 0,-1 0 0,1 1 0,-1-1 0,1 0-1,-1 0 1,1 0 0,-1 0 0,1 0 0,-1 0 0,1 0 0,-1 0 0,1-1 0,-1 1 0,0 0 0,1 0 0,-1 0 0,1 0 0,-1-1 0,1 1 0,-1 0 0,0 0 0,1-1 0,-1 1 0,1 0-1,-1-1 1,0 1 0,0 0 0,1-1 0,-1 1 0,0-1 0,0 1 0,1 0 0,-1-1 0,0 0 0,1 0-376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1T16:03:52.976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422 41 24575,'-1'0'0,"-1"0"0,1-1 0,0 1 0,0 0 0,-1 0 0,1 0 0,0 1 0,-1-1 0,1 0 0,0 0 0,-1 1 0,1-1 0,0 1 0,0-1 0,0 1 0,-1-1 0,1 1 0,0 0 0,0 0 0,0-1 0,0 1 0,0 0 0,0 0 0,0 0 0,0 0 0,1 0 0,-1 0 0,0 0 0,1 1 0,-1-1 0,0 0 0,1 0 0,0 0 0,-1 1 0,1-1 0,0 0 0,-1 1 0,1-1 0,0 0 0,0 1 0,0-1 0,0 0 0,0 1 0,1-1 0,-1 0 0,0 0 0,1 1 0,-1-1 0,1 2 0,0-2 0,-1 1 0,1-1 0,-1 1 0,0-1 0,1 1 0,-1 0 0,0-1 0,0 1 0,0-1 0,0 1 0,-1 0 0,1-1 0,0 1 0,-1-1 0,1 1 0,-1-1 0,1 1 0,-1-1 0,0 1 0,1-1 0,-1 1 0,0-1 0,0 0 0,0 1 0,0-1 0,0 0 0,0 0 0,-3 2 0,-44 43 0,35-34 0,-142 138 0,59-35 0,76-75 0,19-36 0,0 0 0,-1 0 0,1 0 0,-1 0 0,0 0 0,0-1 0,0 1 0,-1-1 0,1 1 0,-1-1 0,0 0 0,0 0 0,0 0 0,-5 3 0,21-74 0,-8 41 0,-1 0 0,-1 0 0,-1-52 0,-30 148 0,40-149 0,-10 65 0,1 0 0,-2-1 0,0 1 0,-1-1 0,0 1 0,-2 0 0,1-1 0,-7-23 0,4 19 0,0 0 0,2 0 0,1 0 0,1-27 0,0 47 0,0-1 0,0 0 0,0 0 0,0 1 0,0-1 0,0 0 0,1 0 0,-1 1 0,0-1 0,0 0 0,1 1 0,-1-1 0,1 0 0,-1 1 0,1-1 0,-1 0 0,1 1 0,-1-1 0,1 1 0,-1-1 0,1 1 0,-1-1 0,1 1 0,0-1 0,-1 1 0,1 0 0,0-1 0,0 1 0,-1 0 0,1 0 0,0 0 0,0-1 0,-1 1 0,1 0 0,0 0 0,1 0 0,35 12 0,-27-7 0,-1 0 0,0 1 0,0 0 0,0 1 0,9 9 0,-14-13 0,0 0 0,0 0 0,0 0 0,0-1 0,0 1 0,1-1 0,-1 0 0,1-1 0,-1 1 0,1-1 0,0 0 0,0 0 0,0 0 0,0-1 0,6 1 0,3-1 0,0 0 0,-1 0 0,1-1 0,17-4 0,-40 9 0,1 1 0,-1 0 0,1 0 0,0 1 0,1 0 0,-1 1 0,1-1 0,0 1 0,1 1 0,0-1 0,0 1 0,1 0 0,-7 13 0,83-63 0,-49 25 0,-15 12 0,-19 20 0,6-9 0,-27 33 0,-5 4 0,-50 76 0,77-217 0,-10-38 0,22 145 0,0-3 0,-1 1 0,1-1 0,0 0 0,1 1 0,-1-1 0,1 0 0,0 0 0,1 0 0,0 0 0,0-1 0,0 1 0,0-1 0,1 1 0,6 6 0,-9-12 3,0 0 0,-1 0 0,1 0-1,0 0 1,-1-1 0,1 1 0,0 0 0,0 0-1,-1 0 1,1-1 0,0 1 0,-1 0-1,1-1 1,-1 1 0,1-1 0,-1 1 0,1-1-1,0 1 1,-1-1 0,1 1 0,-1-1 0,0 1-1,1-1 1,-1 0 0,0 1 0,1-1-1,-1 1 1,0-1 0,1 0 0,-1 0 0,0 1-1,0-1 1,0 0 0,0 1 0,0-1 0,0 0-1,0 0 1,0 1 0,0-1 0,0 0-1,0 1 1,-1-2 0,3-34-1488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1T16:03:52.9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1T16:03:52.9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49F35-0F74-4D88-A134-57F07906299D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6B0D4-6B30-4132-91ED-14E1412E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62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6B0D4-6B30-4132-91ED-14E1412E5B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26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6B0D4-6B30-4132-91ED-14E1412E5B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93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6B0D4-6B30-4132-91ED-14E1412E5B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6B0D4-6B30-4132-91ED-14E1412E5B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20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6B0D4-6B30-4132-91ED-14E1412E5B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53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6B0D4-6B30-4132-91ED-14E1412E5B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55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6B0D4-6B30-4132-91ED-14E1412E5B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42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6B0D4-6B30-4132-91ED-14E1412E5B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2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/>
              <a:t>belt = highly vulnerable to changing atmospheric and oceanographic forces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6B0D4-6B30-4132-91ED-14E1412E5B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2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6B0D4-6B30-4132-91ED-14E1412E5B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83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6B0D4-6B30-4132-91ED-14E1412E5B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5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6B0D4-6B30-4132-91ED-14E1412E5B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53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6B0D4-6B30-4132-91ED-14E1412E5B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82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6B0D4-6B30-4132-91ED-14E1412E5B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90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6B0D4-6B30-4132-91ED-14E1412E5B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51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FE18A-33F7-84B0-EF83-8F39702B4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EF7830-FD04-97A1-6A40-8A85CA8697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09290-445E-220B-675F-0608B2FAA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09F93-F299-4D24-BE32-A9BA566A8CD1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D419F-E9EC-500D-0764-A427BF406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3F4A9-E046-4BE4-737C-E645D257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C32F-EA3B-4472-AEEC-00996B725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78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4A8F6-8028-F78C-81F0-244E9C462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D3E76B-721B-1C29-B4E9-20C68F629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C17E3-9F4D-1D59-508B-C4E33EB78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B197-86E1-4277-89C4-5611A71AF57D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0F05E-E7EE-54EF-9108-2F253EDD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2C38F-486B-F83B-FD7E-461BF414E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C32F-EA3B-4472-AEEC-00996B725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81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9963EF-BC6F-5606-E94E-C92A9916E4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A7959A-B656-0677-83A7-377C3D89B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64371-7654-EBA9-843F-C0FCF0920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D09F-0128-41A7-8D2D-95B07B66A61C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547B6-361A-97BA-BF3E-BCE7D298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ABB15-E79A-2256-3B88-979FAB901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C32F-EA3B-4472-AEEC-00996B725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68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16094-E600-816A-C708-570051D05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45E17-D0C5-866D-9FD1-DB95C2162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CD266-36C6-9DEF-EBDD-B6CEF7FA0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2F99-5507-42F6-9E70-07DBD1E23EF4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5331D-79E5-4D85-628F-FE6641181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5DADE-C2C7-DEB1-5D9F-9DB886E6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C32F-EA3B-4472-AEEC-00996B725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92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CE437-EEEF-9B9A-947E-87F323D4D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67A90-4F54-11EF-1C99-0C4409128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3C029-70D0-1E4D-3CB0-57B7E6322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34105-A74E-41C6-9CF8-818FBF90C22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13947-F58F-9FE2-C747-571DC1B71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83367-096D-CD14-B97D-A34EC6463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C32F-EA3B-4472-AEEC-00996B725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12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77C36-F756-47C9-2FF0-869A73DE5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4329C-BEB2-916B-7B59-99A3B1642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D3DEAF-AA25-DC4D-7ACA-EB92ABCE6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422C5-2CDB-F789-0D9D-35BEAB1C2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2426-091A-44B0-B714-86985B44F253}" type="datetime1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30CCB5-A6B2-CFD6-C177-DF9B10977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245DB-6465-AB07-FCF9-50BA34DC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C32F-EA3B-4472-AEEC-00996B725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67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F4B35-779E-290F-5520-728D1E8F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07318-A611-CF1E-CB17-B564BE2A0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56CF8E-CD42-A96D-B72F-8310DE9AC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167750-104A-2707-CA03-FA27AF8E8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CA8286-00C6-712E-703E-9E85F3665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02A178-5848-346B-9327-5F9E90334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E06C5-DC53-4CC9-8B08-57F018CA7B28}" type="datetime1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2E8D3A-109F-CDAB-58C3-DB1470030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7B84B8-B0D5-6F8B-A5F0-F5052C4E6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C32F-EA3B-4472-AEEC-00996B725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9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D0AA0-8CDD-155A-AB23-29C09FFBC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92B207-FB7C-E42D-0D12-EECAB8A7B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E926-DF1F-473E-A7E6-97644D6942E0}" type="datetime1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68258-0B33-7208-E0C8-FA07A0B48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C29B36-64FD-6637-764A-67E748E1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C32F-EA3B-4472-AEEC-00996B725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0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24930-F6F1-D844-1030-852D4BC2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B8B2-CCA8-4351-A26D-95FBD9BBE1B0}" type="datetime1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4F7B03-45E8-84AA-670E-3E4D8A0BE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F1684-BA38-7228-C71D-B99DD81C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C32F-EA3B-4472-AEEC-00996B725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45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FD2E1-C3C4-807E-4EAD-88101F639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67AAB-85DD-021D-61DB-0DB1F1C05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59E14-3A60-CFF9-6F36-5267740EF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88C69-7D66-80F1-6591-F031E4D7B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DE9AC-1A88-40B3-9E35-81859A367817}" type="datetime1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F3E007-DE46-58EC-40DA-32E576A35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BE18B2-C251-A357-0169-033706A3E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C32F-EA3B-4472-AEEC-00996B725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08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CB647-A7A0-3F6F-66B0-8ED845C32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BBC2BE-F402-4AF1-1904-401CB23DA7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5BBE09-E21D-2196-0AB1-58FD38941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EEFF3-EAAA-1A9A-1BE0-4FB115CA7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B297-BA2D-4F99-B746-D6E67C97073A}" type="datetime1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172574-4FE1-FF7D-4B51-0B68236A0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CD34D-0988-A943-1DCD-7A0957EA1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C32F-EA3B-4472-AEEC-00996B725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75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65A8DB-D847-AAA3-781E-F2E5A51B4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5EB91-FAD2-43AA-489F-BB9C013B7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6CD4E-8F8A-25E5-330D-104C7536AC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BF5E6-5797-4693-8353-7012FF78BA5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BF4C7-8398-223A-108B-3A9BC648E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DBA31-98D6-1902-8297-A779FB76D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AC32F-EA3B-4472-AEEC-00996B725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0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10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8.jpeg"/><Relationship Id="rId5" Type="http://schemas.openxmlformats.org/officeDocument/2006/relationships/image" Target="../media/image55.jpeg"/><Relationship Id="rId15" Type="http://schemas.openxmlformats.org/officeDocument/2006/relationships/image" Target="../media/image12.png"/><Relationship Id="rId10" Type="http://schemas.openxmlformats.org/officeDocument/2006/relationships/image" Target="../media/image60.pn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9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5D5F-B417-C452-1E24-C2B1484AA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03841"/>
            <a:ext cx="12192000" cy="978729"/>
          </a:xfrm>
          <a:effectLst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Photophysiological Fingerprints 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Long-Term Change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BFCA5D-103E-027F-E5AE-6AF5492CD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489" y="2781890"/>
            <a:ext cx="12192002" cy="3625095"/>
          </a:xfrm>
          <a:effectLst/>
        </p:spPr>
        <p:txBody>
          <a:bodyPr wrap="square">
            <a:spAutoFit/>
          </a:bodyPr>
          <a:lstStyle/>
          <a:p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Phytoplankton Acclimation Along a Warming West Antarctic Peninsula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Quintin Diou-Cass</a:t>
            </a:r>
            <a:r>
              <a:rPr lang="en-US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Nicole Waite</a:t>
            </a:r>
            <a:r>
              <a:rPr lang="en-US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Oscar Schofield</a:t>
            </a:r>
            <a:r>
              <a:rPr lang="en-US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Marine and Coastal Sciences, Rutgers University, New Brunswick NJ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E853B5-4C70-285E-0589-EB2C1E365768}"/>
              </a:ext>
            </a:extLst>
          </p:cNvPr>
          <p:cNvSpPr/>
          <p:nvPr/>
        </p:nvSpPr>
        <p:spPr>
          <a:xfrm>
            <a:off x="103604" y="6097423"/>
            <a:ext cx="665022" cy="665021"/>
          </a:xfrm>
          <a:prstGeom prst="rect">
            <a:avLst/>
          </a:prstGeom>
          <a:solidFill>
            <a:srgbClr val="54823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D88C2E0-F5F2-2F17-BA3B-8151057D0E77}"/>
              </a:ext>
            </a:extLst>
          </p:cNvPr>
          <p:cNvGrpSpPr>
            <a:grpSpLocks noChangeAspect="1"/>
          </p:cNvGrpSpPr>
          <p:nvPr/>
        </p:nvGrpSpPr>
        <p:grpSpPr>
          <a:xfrm rot="1818444">
            <a:off x="657571" y="4832436"/>
            <a:ext cx="1108928" cy="2085209"/>
            <a:chOff x="10362111" y="3650936"/>
            <a:chExt cx="1471182" cy="276638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4D47BC5-C852-F3D9-A3E2-D964B2AF1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20533858">
              <a:off x="10628253" y="4131494"/>
              <a:ext cx="441073" cy="44107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97BD89C-8EA8-1B77-E876-13581C56C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21591197">
              <a:off x="10603174" y="5494047"/>
              <a:ext cx="441073" cy="44107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3AEA1C8-28EF-7179-CEB3-DF6C1E00C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163129" y="4202937"/>
              <a:ext cx="441071" cy="44107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67028B-5200-E163-9996-825179B5C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3581556">
              <a:off x="10817519" y="4662683"/>
              <a:ext cx="441073" cy="44107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A1411E9-5B5B-AABD-3DC6-C04634895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8074360">
              <a:off x="10445128" y="5116471"/>
              <a:ext cx="441073" cy="44107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D28F1C1-7B23-4B61-240A-0E3F06F7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/>
            </a:blip>
            <a:stretch>
              <a:fillRect/>
            </a:stretch>
          </p:blipFill>
          <p:spPr>
            <a:xfrm rot="21263223">
              <a:off x="11392220" y="3650936"/>
              <a:ext cx="441073" cy="44107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C510E74-D383-EA9D-12E6-C67FD8E91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362111" y="5976252"/>
              <a:ext cx="441073" cy="441073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43A1C54-5A35-7C07-6B01-F5E263015190}"/>
              </a:ext>
            </a:extLst>
          </p:cNvPr>
          <p:cNvGrpSpPr>
            <a:grpSpLocks noChangeAspect="1"/>
          </p:cNvGrpSpPr>
          <p:nvPr/>
        </p:nvGrpSpPr>
        <p:grpSpPr>
          <a:xfrm>
            <a:off x="8616098" y="130674"/>
            <a:ext cx="3474583" cy="1157182"/>
            <a:chOff x="9251575" y="22413"/>
            <a:chExt cx="2950430" cy="982617"/>
          </a:xfrm>
        </p:grpSpPr>
        <p:pic>
          <p:nvPicPr>
            <p:cNvPr id="44" name="Picture 6" descr="Home - LTER">
              <a:extLst>
                <a:ext uri="{FF2B5EF4-FFF2-40B4-BE49-F238E27FC236}">
                  <a16:creationId xmlns:a16="http://schemas.microsoft.com/office/drawing/2014/main" id="{97795C15-4728-8630-7810-FBC12FB1C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1575" y="23739"/>
              <a:ext cx="1918619" cy="464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D54922D-880C-3CE0-1FEF-5B1FAD2DC90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1113" y="554062"/>
              <a:ext cx="1493803" cy="450968"/>
              <a:chOff x="-1261705" y="1749527"/>
              <a:chExt cx="4297726" cy="1297451"/>
            </a:xfrm>
          </p:grpSpPr>
          <p:pic>
            <p:nvPicPr>
              <p:cNvPr id="47" name="Picture 2" descr="https://upload.wikimedia.org/wikipedia/commons/thumb/b/b3/Rutgers_University_with_the_state_university_logo.svg/2000px-Rutgers_University_with_the_state_university_logo.svg.png">
                <a:extLst>
                  <a:ext uri="{FF2B5EF4-FFF2-40B4-BE49-F238E27FC236}">
                    <a16:creationId xmlns:a16="http://schemas.microsoft.com/office/drawing/2014/main" id="{E723C057-7C2E-D596-630C-6C7352024E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3830"/>
              <a:stretch/>
            </p:blipFill>
            <p:spPr bwMode="auto">
              <a:xfrm>
                <a:off x="-1261705" y="1749527"/>
                <a:ext cx="4297726" cy="1146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https://upload.wikimedia.org/wikipedia/commons/thumb/b/b3/Rutgers_University_with_the_state_university_logo.svg/2000px-Rutgers_University_with_the_state_university_logo.svg.png">
                <a:extLst>
                  <a:ext uri="{FF2B5EF4-FFF2-40B4-BE49-F238E27FC236}">
                    <a16:creationId xmlns:a16="http://schemas.microsoft.com/office/drawing/2014/main" id="{B089BBF7-7A10-5C88-0113-5E736B890C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28" t="73489"/>
              <a:stretch/>
            </p:blipFill>
            <p:spPr bwMode="auto">
              <a:xfrm>
                <a:off x="-206007" y="2647873"/>
                <a:ext cx="3192027" cy="3991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9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F04E55B7-33A4-B07B-7624-B16143FAA7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8293" y="484616"/>
              <a:ext cx="492367" cy="491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7474A7E-0BB5-1E39-5653-59173765324E}"/>
                </a:ext>
              </a:extLst>
            </p:cNvPr>
            <p:cNvGrpSpPr/>
            <p:nvPr/>
          </p:nvGrpSpPr>
          <p:grpSpPr>
            <a:xfrm>
              <a:off x="11289699" y="22413"/>
              <a:ext cx="912306" cy="547496"/>
              <a:chOff x="11289699" y="48171"/>
              <a:chExt cx="912306" cy="547496"/>
            </a:xfrm>
          </p:grpSpPr>
          <p:pic>
            <p:nvPicPr>
              <p:cNvPr id="42" name="Picture 8">
                <a:extLst>
                  <a:ext uri="{FF2B5EF4-FFF2-40B4-BE49-F238E27FC236}">
                    <a16:creationId xmlns:a16="http://schemas.microsoft.com/office/drawing/2014/main" id="{E3511378-5DF0-B874-ED0C-BB033FC884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89699" y="60853"/>
                <a:ext cx="453309" cy="453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0" descr="U.S. Antarctic Program/McMurdo Station - JA Sedlak">
                <a:extLst>
                  <a:ext uri="{FF2B5EF4-FFF2-40B4-BE49-F238E27FC236}">
                    <a16:creationId xmlns:a16="http://schemas.microsoft.com/office/drawing/2014/main" id="{95853F84-E61B-98F6-2CCF-96A04EA444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548" t="21090" r="36088" b="20168"/>
              <a:stretch/>
            </p:blipFill>
            <p:spPr bwMode="auto">
              <a:xfrm>
                <a:off x="11746976" y="48171"/>
                <a:ext cx="453309" cy="4460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0" descr="U.S. Antarctic Program/McMurdo Station - JA Sedlak">
                <a:extLst>
                  <a:ext uri="{FF2B5EF4-FFF2-40B4-BE49-F238E27FC236}">
                    <a16:creationId xmlns:a16="http://schemas.microsoft.com/office/drawing/2014/main" id="{6927F390-AD5C-2863-2DEB-74006B05E5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016" t="21090" r="8516" b="20168"/>
              <a:stretch/>
            </p:blipFill>
            <p:spPr bwMode="auto">
              <a:xfrm>
                <a:off x="11746976" y="149652"/>
                <a:ext cx="455029" cy="4460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B5F2FF0-0888-1CF6-5915-EF673878E8C0}"/>
              </a:ext>
            </a:extLst>
          </p:cNvPr>
          <p:cNvSpPr txBox="1"/>
          <p:nvPr/>
        </p:nvSpPr>
        <p:spPr>
          <a:xfrm>
            <a:off x="9200397" y="6477878"/>
            <a:ext cx="29505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Presented by Quintin Diou-Cass, June 5</a:t>
            </a:r>
            <a:r>
              <a:rPr lang="en-US" sz="1100" baseline="30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1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2023</a:t>
            </a:r>
          </a:p>
        </p:txBody>
      </p:sp>
      <p:pic>
        <p:nvPicPr>
          <p:cNvPr id="17" name="Picture 2" descr="logo-aslo-colors">
            <a:extLst>
              <a:ext uri="{FF2B5EF4-FFF2-40B4-BE49-F238E27FC236}">
                <a16:creationId xmlns:a16="http://schemas.microsoft.com/office/drawing/2014/main" id="{3C1D5C88-66FC-6CC1-186A-409335430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4" y="95556"/>
            <a:ext cx="4274601" cy="52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ASLO Aquatic Sciences Meeting 2023 - Unisense">
            <a:extLst>
              <a:ext uri="{FF2B5EF4-FFF2-40B4-BE49-F238E27FC236}">
                <a16:creationId xmlns:a16="http://schemas.microsoft.com/office/drawing/2014/main" id="{7D1BB8F9-6B68-C6A4-1721-1D0911A18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t="32228" r="8014" b="31212"/>
          <a:stretch/>
        </p:blipFill>
        <p:spPr bwMode="auto">
          <a:xfrm>
            <a:off x="53854" y="735081"/>
            <a:ext cx="2408897" cy="6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C1EA03-643F-E013-9C97-B61B5ECD82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5"/>
          <a:stretch/>
        </p:blipFill>
        <p:spPr>
          <a:xfrm>
            <a:off x="3717586" y="3252273"/>
            <a:ext cx="4756827" cy="2451687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052021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7FFBB12-2A77-E075-7B9C-F453AE4AF6BE}"/>
              </a:ext>
            </a:extLst>
          </p:cNvPr>
          <p:cNvSpPr txBox="1"/>
          <p:nvPr/>
        </p:nvSpPr>
        <p:spPr>
          <a:xfrm>
            <a:off x="7377438" y="1013834"/>
            <a:ext cx="425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Physiological Associations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BBB519-87D6-8064-8FD2-F6BD7FBF1D2F}"/>
              </a:ext>
            </a:extLst>
          </p:cNvPr>
          <p:cNvGrpSpPr/>
          <p:nvPr/>
        </p:nvGrpSpPr>
        <p:grpSpPr>
          <a:xfrm>
            <a:off x="1117257" y="183151"/>
            <a:ext cx="9957485" cy="386558"/>
            <a:chOff x="131137" y="181407"/>
            <a:chExt cx="9957485" cy="3865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25D5A6-0D70-4B68-3303-F5B99F2A9966}"/>
                </a:ext>
              </a:extLst>
            </p:cNvPr>
            <p:cNvSpPr/>
            <p:nvPr/>
          </p:nvSpPr>
          <p:spPr>
            <a:xfrm>
              <a:off x="131137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347DDA-ECC3-1B1D-6A6B-E9C99FD57ACC}"/>
                </a:ext>
              </a:extLst>
            </p:cNvPr>
            <p:cNvSpPr/>
            <p:nvPr/>
          </p:nvSpPr>
          <p:spPr>
            <a:xfrm>
              <a:off x="2213314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F87704-460E-DCF2-7763-82CC03F7AB90}"/>
                </a:ext>
              </a:extLst>
            </p:cNvPr>
            <p:cNvSpPr/>
            <p:nvPr/>
          </p:nvSpPr>
          <p:spPr>
            <a:xfrm>
              <a:off x="4295492" y="181408"/>
              <a:ext cx="1628775" cy="386557"/>
            </a:xfrm>
            <a:prstGeom prst="rect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2B959B-07FE-0952-F72A-877057501372}"/>
                </a:ext>
              </a:extLst>
            </p:cNvPr>
            <p:cNvSpPr/>
            <p:nvPr/>
          </p:nvSpPr>
          <p:spPr>
            <a:xfrm>
              <a:off x="6377670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Implications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861475-252A-56AE-C22A-1B805FF8C2D5}"/>
                </a:ext>
              </a:extLst>
            </p:cNvPr>
            <p:cNvSpPr/>
            <p:nvPr/>
          </p:nvSpPr>
          <p:spPr>
            <a:xfrm>
              <a:off x="8459847" y="181407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EE4B193-ADDB-1538-9A74-FE9902B24AD9}"/>
              </a:ext>
            </a:extLst>
          </p:cNvPr>
          <p:cNvGrpSpPr>
            <a:grpSpLocks noChangeAspect="1"/>
          </p:cNvGrpSpPr>
          <p:nvPr/>
        </p:nvGrpSpPr>
        <p:grpSpPr>
          <a:xfrm>
            <a:off x="6728757" y="1721351"/>
            <a:ext cx="5001114" cy="3723686"/>
            <a:chOff x="6150592" y="1239411"/>
            <a:chExt cx="5533968" cy="412043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27CC2D-376B-86AB-7382-3C4AC5A51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0592" y="1239411"/>
              <a:ext cx="5533968" cy="412043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8B4310-9354-99A1-BB4B-7A83F0257638}"/>
                </a:ext>
              </a:extLst>
            </p:cNvPr>
            <p:cNvSpPr txBox="1"/>
            <p:nvPr/>
          </p:nvSpPr>
          <p:spPr>
            <a:xfrm>
              <a:off x="6998246" y="1634439"/>
              <a:ext cx="1331363" cy="66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MKT: 0.111</a:t>
              </a:r>
            </a:p>
            <a:p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M-MKT: 0.03</a:t>
              </a:r>
            </a:p>
            <a:p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Slope: +0.928 yr</a:t>
              </a:r>
              <a:r>
                <a:rPr lang="en-US" sz="11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224BBB0-C497-7A0B-8FBE-CB0AF05CBC1A}"/>
              </a:ext>
            </a:extLst>
          </p:cNvPr>
          <p:cNvSpPr txBox="1"/>
          <p:nvPr/>
        </p:nvSpPr>
        <p:spPr>
          <a:xfrm>
            <a:off x="7524762" y="5445037"/>
            <a:ext cx="3842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Apparent increase in chlorophyll-specific productivity as a coarse proxy for efficiency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A0B805D-AA8A-49FA-9E5B-590E4A11894C}"/>
              </a:ext>
            </a:extLst>
          </p:cNvPr>
          <p:cNvGrpSpPr>
            <a:grpSpLocks noChangeAspect="1"/>
          </p:cNvGrpSpPr>
          <p:nvPr/>
        </p:nvGrpSpPr>
        <p:grpSpPr>
          <a:xfrm>
            <a:off x="226526" y="1275444"/>
            <a:ext cx="6250721" cy="4821537"/>
            <a:chOff x="6104396" y="1755119"/>
            <a:chExt cx="4771320" cy="375665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AD17F16-160C-0715-993F-03D538B36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4396" y="1755119"/>
              <a:ext cx="4771320" cy="375665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A6E2A9-3F3C-1EDF-3EA2-A8A1FDDCA936}"/>
                </a:ext>
              </a:extLst>
            </p:cNvPr>
            <p:cNvSpPr txBox="1"/>
            <p:nvPr/>
          </p:nvSpPr>
          <p:spPr>
            <a:xfrm>
              <a:off x="9672519" y="3640251"/>
              <a:ext cx="368758" cy="710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DD194F6-B30E-C278-45B3-9544419DC49C}"/>
                </a:ext>
              </a:extLst>
            </p:cNvPr>
            <p:cNvSpPr txBox="1"/>
            <p:nvPr/>
          </p:nvSpPr>
          <p:spPr>
            <a:xfrm>
              <a:off x="8318538" y="3890674"/>
              <a:ext cx="368758" cy="710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CCE3DE5-FF79-F982-4BCD-625BD78B6250}"/>
                </a:ext>
              </a:extLst>
            </p:cNvPr>
            <p:cNvSpPr txBox="1"/>
            <p:nvPr/>
          </p:nvSpPr>
          <p:spPr>
            <a:xfrm>
              <a:off x="6799851" y="4163784"/>
              <a:ext cx="368758" cy="710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979A771-9ED5-B5A3-D6C4-0266625199BF}"/>
              </a:ext>
            </a:extLst>
          </p:cNvPr>
          <p:cNvSpPr txBox="1"/>
          <p:nvPr/>
        </p:nvSpPr>
        <p:spPr>
          <a:xfrm>
            <a:off x="1278086" y="1891517"/>
            <a:ext cx="3543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Extremes expressed in primary production as well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ECD828-13EC-03D4-5213-D9CD9BC5DF85}"/>
              </a:ext>
            </a:extLst>
          </p:cNvPr>
          <p:cNvSpPr txBox="1"/>
          <p:nvPr/>
        </p:nvSpPr>
        <p:spPr>
          <a:xfrm>
            <a:off x="61043" y="6480016"/>
            <a:ext cx="2206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Diou-Cass et al., In Prep</a:t>
            </a:r>
          </a:p>
        </p:txBody>
      </p:sp>
    </p:spTree>
    <p:extLst>
      <p:ext uri="{BB962C8B-B14F-4D97-AF65-F5344CB8AC3E}">
        <p14:creationId xmlns:p14="http://schemas.microsoft.com/office/powerpoint/2010/main" val="423543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7FFBB12-2A77-E075-7B9C-F453AE4AF6BE}"/>
              </a:ext>
            </a:extLst>
          </p:cNvPr>
          <p:cNvSpPr txBox="1"/>
          <p:nvPr/>
        </p:nvSpPr>
        <p:spPr>
          <a:xfrm>
            <a:off x="1289782" y="802855"/>
            <a:ext cx="3103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Photophysiological Responses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BBB519-87D6-8064-8FD2-F6BD7FBF1D2F}"/>
              </a:ext>
            </a:extLst>
          </p:cNvPr>
          <p:cNvGrpSpPr/>
          <p:nvPr/>
        </p:nvGrpSpPr>
        <p:grpSpPr>
          <a:xfrm>
            <a:off x="1117257" y="183151"/>
            <a:ext cx="9957485" cy="386558"/>
            <a:chOff x="131137" y="181407"/>
            <a:chExt cx="9957485" cy="3865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25D5A6-0D70-4B68-3303-F5B99F2A9966}"/>
                </a:ext>
              </a:extLst>
            </p:cNvPr>
            <p:cNvSpPr/>
            <p:nvPr/>
          </p:nvSpPr>
          <p:spPr>
            <a:xfrm>
              <a:off x="131137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347DDA-ECC3-1B1D-6A6B-E9C99FD57ACC}"/>
                </a:ext>
              </a:extLst>
            </p:cNvPr>
            <p:cNvSpPr/>
            <p:nvPr/>
          </p:nvSpPr>
          <p:spPr>
            <a:xfrm>
              <a:off x="2213314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F87704-460E-DCF2-7763-82CC03F7AB90}"/>
                </a:ext>
              </a:extLst>
            </p:cNvPr>
            <p:cNvSpPr/>
            <p:nvPr/>
          </p:nvSpPr>
          <p:spPr>
            <a:xfrm>
              <a:off x="4295492" y="181408"/>
              <a:ext cx="1628775" cy="386557"/>
            </a:xfrm>
            <a:prstGeom prst="rect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2B959B-07FE-0952-F72A-877057501372}"/>
                </a:ext>
              </a:extLst>
            </p:cNvPr>
            <p:cNvSpPr/>
            <p:nvPr/>
          </p:nvSpPr>
          <p:spPr>
            <a:xfrm>
              <a:off x="6377670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Implications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861475-252A-56AE-C22A-1B805FF8C2D5}"/>
                </a:ext>
              </a:extLst>
            </p:cNvPr>
            <p:cNvSpPr/>
            <p:nvPr/>
          </p:nvSpPr>
          <p:spPr>
            <a:xfrm>
              <a:off x="8459847" y="181407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E6BED02-579D-401B-8731-914B06119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126" y="1865373"/>
            <a:ext cx="4738760" cy="38232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CAEDDC-9D28-7459-BDCC-89F0841EC883}"/>
              </a:ext>
            </a:extLst>
          </p:cNvPr>
          <p:cNvSpPr txBox="1"/>
          <p:nvPr/>
        </p:nvSpPr>
        <p:spPr>
          <a:xfrm>
            <a:off x="790541" y="5688658"/>
            <a:ext cx="41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Interdecadal increase in total carotenoids in the mixed layer...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0C9EB14-4869-1EA6-4ABD-01E2EE9CB0D1}"/>
              </a:ext>
            </a:extLst>
          </p:cNvPr>
          <p:cNvGrpSpPr>
            <a:grpSpLocks noChangeAspect="1"/>
          </p:cNvGrpSpPr>
          <p:nvPr/>
        </p:nvGrpSpPr>
        <p:grpSpPr>
          <a:xfrm>
            <a:off x="5467773" y="3840479"/>
            <a:ext cx="6020855" cy="3017521"/>
            <a:chOff x="7977369" y="3685879"/>
            <a:chExt cx="5816032" cy="3172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6397F63-62A6-5F31-ABBC-43169D387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77369" y="3685879"/>
              <a:ext cx="3911892" cy="317212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B7042A-5732-73BA-913E-8C7FF952BDEC}"/>
                </a:ext>
              </a:extLst>
            </p:cNvPr>
            <p:cNvSpPr txBox="1"/>
            <p:nvPr/>
          </p:nvSpPr>
          <p:spPr>
            <a:xfrm>
              <a:off x="11820227" y="5234339"/>
              <a:ext cx="1973174" cy="1132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Photosynthetic fraction contains outliers, but no trended change...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8AFB856-E471-CB49-E48C-77E7DDE82B15}"/>
              </a:ext>
            </a:extLst>
          </p:cNvPr>
          <p:cNvGrpSpPr/>
          <p:nvPr/>
        </p:nvGrpSpPr>
        <p:grpSpPr>
          <a:xfrm>
            <a:off x="1783841" y="2437659"/>
            <a:ext cx="1824303" cy="2182100"/>
            <a:chOff x="1783841" y="2437659"/>
            <a:chExt cx="1824303" cy="21821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00F96FA-743B-FC06-97C8-7DCA5E1178C8}"/>
                </a:ext>
              </a:extLst>
            </p:cNvPr>
            <p:cNvSpPr txBox="1"/>
            <p:nvPr/>
          </p:nvSpPr>
          <p:spPr>
            <a:xfrm>
              <a:off x="1783841" y="3975564"/>
              <a:ext cx="368758" cy="64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7B9E991-F6C2-DD74-C237-117DF1E78AC7}"/>
                </a:ext>
              </a:extLst>
            </p:cNvPr>
            <p:cNvSpPr txBox="1"/>
            <p:nvPr/>
          </p:nvSpPr>
          <p:spPr>
            <a:xfrm>
              <a:off x="3239386" y="2437659"/>
              <a:ext cx="368758" cy="64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20FE79B-969B-7EFB-99CE-1CFB7071ABDB}"/>
              </a:ext>
            </a:extLst>
          </p:cNvPr>
          <p:cNvSpPr txBox="1"/>
          <p:nvPr/>
        </p:nvSpPr>
        <p:spPr>
          <a:xfrm>
            <a:off x="9686187" y="2728001"/>
            <a:ext cx="2348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...driven by increased photoprotective pigments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7D3720-3ACB-0F2C-2FE0-E52E5DEBB5CD}"/>
              </a:ext>
            </a:extLst>
          </p:cNvPr>
          <p:cNvSpPr txBox="1"/>
          <p:nvPr/>
        </p:nvSpPr>
        <p:spPr>
          <a:xfrm>
            <a:off x="885244" y="2243731"/>
            <a:ext cx="1331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Slope: +0.015 yr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EF7B213-014C-D0C8-8209-396806E0D39B}"/>
              </a:ext>
            </a:extLst>
          </p:cNvPr>
          <p:cNvGrpSpPr/>
          <p:nvPr/>
        </p:nvGrpSpPr>
        <p:grpSpPr>
          <a:xfrm>
            <a:off x="5451592" y="628290"/>
            <a:ext cx="5969264" cy="3283834"/>
            <a:chOff x="5451592" y="628290"/>
            <a:chExt cx="5969264" cy="328383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79C7D32-4A61-4702-B4E5-BAAC704FD1EB}"/>
                </a:ext>
              </a:extLst>
            </p:cNvPr>
            <p:cNvGrpSpPr/>
            <p:nvPr/>
          </p:nvGrpSpPr>
          <p:grpSpPr>
            <a:xfrm>
              <a:off x="5451592" y="628290"/>
              <a:ext cx="5969264" cy="3283834"/>
              <a:chOff x="5451592" y="628290"/>
              <a:chExt cx="5969264" cy="328383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7EB4C8F-8809-85CE-EC27-E8A9845860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51592" y="628290"/>
                <a:ext cx="4070139" cy="328383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2D969C-D8DE-B6A6-10DD-85D2FFA416AC}"/>
                  </a:ext>
                </a:extLst>
              </p:cNvPr>
              <p:cNvSpPr txBox="1"/>
              <p:nvPr/>
            </p:nvSpPr>
            <p:spPr>
              <a:xfrm>
                <a:off x="9445967" y="814777"/>
                <a:ext cx="197488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Mixed layer photoprotective fraction nearly doubles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EF194C1-1270-A6F5-7A82-7E8DE6B3E154}"/>
                </a:ext>
              </a:extLst>
            </p:cNvPr>
            <p:cNvSpPr txBox="1"/>
            <p:nvPr/>
          </p:nvSpPr>
          <p:spPr>
            <a:xfrm>
              <a:off x="5942454" y="939040"/>
              <a:ext cx="13313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Slope: +0.010 yr</a:t>
              </a:r>
              <a:r>
                <a:rPr lang="en-US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CBD7FD-4F4C-8325-0DEE-4451CC6EECF7}"/>
              </a:ext>
            </a:extLst>
          </p:cNvPr>
          <p:cNvSpPr txBox="1"/>
          <p:nvPr/>
        </p:nvSpPr>
        <p:spPr>
          <a:xfrm>
            <a:off x="9985947" y="6503116"/>
            <a:ext cx="2206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Diou-Cass et al., In Prep</a:t>
            </a:r>
          </a:p>
        </p:txBody>
      </p:sp>
    </p:spTree>
    <p:extLst>
      <p:ext uri="{BB962C8B-B14F-4D97-AF65-F5344CB8AC3E}">
        <p14:creationId xmlns:p14="http://schemas.microsoft.com/office/powerpoint/2010/main" val="327107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15F32BFD-0E79-BAEC-CC22-ADBFAA90AA36}"/>
              </a:ext>
            </a:extLst>
          </p:cNvPr>
          <p:cNvGrpSpPr/>
          <p:nvPr/>
        </p:nvGrpSpPr>
        <p:grpSpPr>
          <a:xfrm>
            <a:off x="3507220" y="3026530"/>
            <a:ext cx="8684779" cy="3831469"/>
            <a:chOff x="3507220" y="3026530"/>
            <a:chExt cx="8684779" cy="383146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334DE50-038D-65E5-CFFE-37C2F0AF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3121" y="3026530"/>
              <a:ext cx="6098878" cy="383146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7E0894-0C55-28D9-0DC8-E5532ECC2949}"/>
                </a:ext>
              </a:extLst>
            </p:cNvPr>
            <p:cNvSpPr txBox="1"/>
            <p:nvPr/>
          </p:nvSpPr>
          <p:spPr>
            <a:xfrm>
              <a:off x="3507220" y="5608466"/>
              <a:ext cx="266608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Cyclical Extremes – diatoms vs mixed flagellates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7FFBB12-2A77-E075-7B9C-F453AE4AF6BE}"/>
              </a:ext>
            </a:extLst>
          </p:cNvPr>
          <p:cNvSpPr txBox="1"/>
          <p:nvPr/>
        </p:nvSpPr>
        <p:spPr>
          <a:xfrm>
            <a:off x="7226747" y="915083"/>
            <a:ext cx="3831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Taxonomic Associations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BBB519-87D6-8064-8FD2-F6BD7FBF1D2F}"/>
              </a:ext>
            </a:extLst>
          </p:cNvPr>
          <p:cNvGrpSpPr/>
          <p:nvPr/>
        </p:nvGrpSpPr>
        <p:grpSpPr>
          <a:xfrm>
            <a:off x="1117257" y="183151"/>
            <a:ext cx="9957485" cy="386558"/>
            <a:chOff x="131137" y="181407"/>
            <a:chExt cx="9957485" cy="3865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25D5A6-0D70-4B68-3303-F5B99F2A9966}"/>
                </a:ext>
              </a:extLst>
            </p:cNvPr>
            <p:cNvSpPr/>
            <p:nvPr/>
          </p:nvSpPr>
          <p:spPr>
            <a:xfrm>
              <a:off x="131137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347DDA-ECC3-1B1D-6A6B-E9C99FD57ACC}"/>
                </a:ext>
              </a:extLst>
            </p:cNvPr>
            <p:cNvSpPr/>
            <p:nvPr/>
          </p:nvSpPr>
          <p:spPr>
            <a:xfrm>
              <a:off x="2213314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F87704-460E-DCF2-7763-82CC03F7AB90}"/>
                </a:ext>
              </a:extLst>
            </p:cNvPr>
            <p:cNvSpPr/>
            <p:nvPr/>
          </p:nvSpPr>
          <p:spPr>
            <a:xfrm>
              <a:off x="4295492" y="181408"/>
              <a:ext cx="1628775" cy="386557"/>
            </a:xfrm>
            <a:prstGeom prst="rect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2B959B-07FE-0952-F72A-877057501372}"/>
                </a:ext>
              </a:extLst>
            </p:cNvPr>
            <p:cNvSpPr/>
            <p:nvPr/>
          </p:nvSpPr>
          <p:spPr>
            <a:xfrm>
              <a:off x="6377670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Implications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861475-252A-56AE-C22A-1B805FF8C2D5}"/>
                </a:ext>
              </a:extLst>
            </p:cNvPr>
            <p:cNvSpPr/>
            <p:nvPr/>
          </p:nvSpPr>
          <p:spPr>
            <a:xfrm>
              <a:off x="8459847" y="181407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Conclusions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38E3456-6D67-362D-F185-AC28BC227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78" y="782760"/>
            <a:ext cx="5807257" cy="372545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76BF8CF-6744-14C9-7A36-DA6B62719AFB}"/>
              </a:ext>
            </a:extLst>
          </p:cNvPr>
          <p:cNvGrpSpPr/>
          <p:nvPr/>
        </p:nvGrpSpPr>
        <p:grpSpPr>
          <a:xfrm>
            <a:off x="7771817" y="5500007"/>
            <a:ext cx="3734232" cy="564787"/>
            <a:chOff x="7842036" y="5467545"/>
            <a:chExt cx="3734232" cy="564787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7FF7642-9B53-C8C3-5E84-44C5FCB6EB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13098" y="5468592"/>
              <a:ext cx="0" cy="476381"/>
            </a:xfrm>
            <a:prstGeom prst="straightConnector1">
              <a:avLst/>
            </a:prstGeom>
            <a:ln w="50800">
              <a:solidFill>
                <a:srgbClr val="898989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CA0C1B0-5C0F-B348-B2CB-4F5B06D4AA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2036" y="5467545"/>
              <a:ext cx="0" cy="476381"/>
            </a:xfrm>
            <a:prstGeom prst="straightConnector1">
              <a:avLst/>
            </a:prstGeom>
            <a:ln w="50800">
              <a:solidFill>
                <a:srgbClr val="898989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10A0298-73D7-4F9A-9DEE-A4909D68B1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76268" y="5555951"/>
              <a:ext cx="0" cy="476381"/>
            </a:xfrm>
            <a:prstGeom prst="straightConnector1">
              <a:avLst/>
            </a:prstGeom>
            <a:ln w="50800">
              <a:solidFill>
                <a:srgbClr val="898989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02E70A8-FF08-3110-D218-EDD0CE3E8D3E}"/>
              </a:ext>
            </a:extLst>
          </p:cNvPr>
          <p:cNvSpPr txBox="1"/>
          <p:nvPr/>
        </p:nvSpPr>
        <p:spPr>
          <a:xfrm>
            <a:off x="478772" y="4302765"/>
            <a:ext cx="3599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Shallow, high biomass years are dominated by Diatoms; low biomass years see a proportional shift toward mixed flagellates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FA82704-9DA9-442F-E47C-AC9B18AE7259}"/>
              </a:ext>
            </a:extLst>
          </p:cNvPr>
          <p:cNvGrpSpPr/>
          <p:nvPr/>
        </p:nvGrpSpPr>
        <p:grpSpPr>
          <a:xfrm>
            <a:off x="1164070" y="1262497"/>
            <a:ext cx="4295961" cy="1534335"/>
            <a:chOff x="1164070" y="1262497"/>
            <a:chExt cx="4295961" cy="153433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1DB47F2-C269-DAC1-671B-50DDABA08AF7}"/>
                </a:ext>
              </a:extLst>
            </p:cNvPr>
            <p:cNvGrpSpPr/>
            <p:nvPr/>
          </p:nvGrpSpPr>
          <p:grpSpPr>
            <a:xfrm>
              <a:off x="1505302" y="1400600"/>
              <a:ext cx="3954729" cy="1273573"/>
              <a:chOff x="1558568" y="1606447"/>
              <a:chExt cx="3954729" cy="1273573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B8710A9D-BE4E-0568-B74A-85E59FA3A9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40467" y="2512029"/>
                <a:ext cx="356839" cy="367991"/>
              </a:xfrm>
              <a:prstGeom prst="straightConnector1">
                <a:avLst/>
              </a:prstGeom>
              <a:ln w="57150">
                <a:solidFill>
                  <a:srgbClr val="89898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16E5D512-C8C7-3B1C-F520-565DE074D5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58568" y="1606447"/>
                <a:ext cx="356839" cy="367991"/>
              </a:xfrm>
              <a:prstGeom prst="straightConnector1">
                <a:avLst/>
              </a:prstGeom>
              <a:ln w="57150">
                <a:solidFill>
                  <a:srgbClr val="89898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6EE1DB7-5796-F1DC-FC1A-AF27312E99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56458" y="2160455"/>
                <a:ext cx="356839" cy="367991"/>
              </a:xfrm>
              <a:prstGeom prst="straightConnector1">
                <a:avLst/>
              </a:prstGeom>
              <a:ln w="57150">
                <a:solidFill>
                  <a:srgbClr val="89898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2BB0E1-97A5-2494-612B-9B54D86A8198}"/>
                </a:ext>
              </a:extLst>
            </p:cNvPr>
            <p:cNvSpPr txBox="1"/>
            <p:nvPr/>
          </p:nvSpPr>
          <p:spPr>
            <a:xfrm>
              <a:off x="4787970" y="1791707"/>
              <a:ext cx="368758" cy="64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7FADC9-FB96-0192-33F1-3AC9AC1924D9}"/>
                </a:ext>
              </a:extLst>
            </p:cNvPr>
            <p:cNvSpPr txBox="1"/>
            <p:nvPr/>
          </p:nvSpPr>
          <p:spPr>
            <a:xfrm>
              <a:off x="2980481" y="2152637"/>
              <a:ext cx="368758" cy="64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12A63D-2C8B-F371-3A0C-9AB2181954C9}"/>
                </a:ext>
              </a:extLst>
            </p:cNvPr>
            <p:cNvSpPr txBox="1"/>
            <p:nvPr/>
          </p:nvSpPr>
          <p:spPr>
            <a:xfrm>
              <a:off x="1164070" y="1262497"/>
              <a:ext cx="368758" cy="64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0FF23BD-71A0-9A68-B71C-B816D83168A1}"/>
              </a:ext>
            </a:extLst>
          </p:cNvPr>
          <p:cNvGrpSpPr/>
          <p:nvPr/>
        </p:nvGrpSpPr>
        <p:grpSpPr>
          <a:xfrm>
            <a:off x="7166529" y="4842204"/>
            <a:ext cx="4181335" cy="863023"/>
            <a:chOff x="7166529" y="4842204"/>
            <a:chExt cx="4181335" cy="86302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3702D1-5D6C-F3B5-4E17-C43BB3FC405F}"/>
                </a:ext>
              </a:extLst>
            </p:cNvPr>
            <p:cNvSpPr txBox="1"/>
            <p:nvPr/>
          </p:nvSpPr>
          <p:spPr>
            <a:xfrm>
              <a:off x="9603033" y="4894069"/>
              <a:ext cx="368758" cy="64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94197A-E74C-8AD9-BF4A-26F16AAEABF3}"/>
                </a:ext>
              </a:extLst>
            </p:cNvPr>
            <p:cNvSpPr txBox="1"/>
            <p:nvPr/>
          </p:nvSpPr>
          <p:spPr>
            <a:xfrm>
              <a:off x="7558821" y="5061032"/>
              <a:ext cx="368758" cy="64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B81CC77-C352-3B1B-154D-77DBAEEB879D}"/>
                </a:ext>
              </a:extLst>
            </p:cNvPr>
            <p:cNvSpPr txBox="1"/>
            <p:nvPr/>
          </p:nvSpPr>
          <p:spPr>
            <a:xfrm>
              <a:off x="7166529" y="4886220"/>
              <a:ext cx="368758" cy="64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A262782-1FFA-0E67-83B5-6DA6374A8753}"/>
                </a:ext>
              </a:extLst>
            </p:cNvPr>
            <p:cNvSpPr txBox="1"/>
            <p:nvPr/>
          </p:nvSpPr>
          <p:spPr>
            <a:xfrm>
              <a:off x="9084168" y="4842204"/>
              <a:ext cx="368758" cy="64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5B8BED-13B2-BF14-B407-ED56D8B3D5A1}"/>
                </a:ext>
              </a:extLst>
            </p:cNvPr>
            <p:cNvSpPr txBox="1"/>
            <p:nvPr/>
          </p:nvSpPr>
          <p:spPr>
            <a:xfrm>
              <a:off x="10979106" y="4995662"/>
              <a:ext cx="368758" cy="64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3D752E4-DA79-AE20-BC12-3061E87EFC5B}"/>
              </a:ext>
            </a:extLst>
          </p:cNvPr>
          <p:cNvGrpSpPr/>
          <p:nvPr/>
        </p:nvGrpSpPr>
        <p:grpSpPr>
          <a:xfrm>
            <a:off x="1506167" y="3147205"/>
            <a:ext cx="2335944" cy="925990"/>
            <a:chOff x="1506167" y="3147205"/>
            <a:chExt cx="2335944" cy="92599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68BD8-B1D9-8F7B-6F76-B18D95DF6BAE}"/>
                </a:ext>
              </a:extLst>
            </p:cNvPr>
            <p:cNvSpPr txBox="1"/>
            <p:nvPr/>
          </p:nvSpPr>
          <p:spPr>
            <a:xfrm>
              <a:off x="1523526" y="3355118"/>
              <a:ext cx="368758" cy="64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C142C9F-C6F9-61D6-FA04-E49DC459AF91}"/>
                </a:ext>
              </a:extLst>
            </p:cNvPr>
            <p:cNvSpPr txBox="1"/>
            <p:nvPr/>
          </p:nvSpPr>
          <p:spPr>
            <a:xfrm>
              <a:off x="3473353" y="3429000"/>
              <a:ext cx="368758" cy="64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3ACB0B6-B803-1799-8835-860FAC5C967A}"/>
                </a:ext>
              </a:extLst>
            </p:cNvPr>
            <p:cNvGrpSpPr/>
            <p:nvPr/>
          </p:nvGrpSpPr>
          <p:grpSpPr>
            <a:xfrm>
              <a:off x="1506167" y="3147205"/>
              <a:ext cx="2144740" cy="457137"/>
              <a:chOff x="1506167" y="3147205"/>
              <a:chExt cx="2144740" cy="457137"/>
            </a:xfrm>
          </p:grpSpPr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C4E44880-39C6-260E-95CD-08B4D06D3B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6167" y="3147205"/>
                <a:ext cx="177554" cy="381739"/>
              </a:xfrm>
              <a:prstGeom prst="straightConnector1">
                <a:avLst/>
              </a:prstGeom>
              <a:ln w="57150">
                <a:solidFill>
                  <a:srgbClr val="89898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A54905AD-874E-50F1-13BC-A566CCD558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73353" y="3222603"/>
                <a:ext cx="177554" cy="381739"/>
              </a:xfrm>
              <a:prstGeom prst="straightConnector1">
                <a:avLst/>
              </a:prstGeom>
              <a:ln w="57150">
                <a:solidFill>
                  <a:srgbClr val="89898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784233E-6C56-13A8-7655-84260284999E}"/>
              </a:ext>
            </a:extLst>
          </p:cNvPr>
          <p:cNvSpPr txBox="1"/>
          <p:nvPr/>
        </p:nvSpPr>
        <p:spPr>
          <a:xfrm>
            <a:off x="6824120" y="1492482"/>
            <a:ext cx="4636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apparent trends in taxon groups, but interesting patterns with cyclical extremes exist...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52614A-0744-BB44-AF17-D3913CD80622}"/>
              </a:ext>
            </a:extLst>
          </p:cNvPr>
          <p:cNvSpPr txBox="1"/>
          <p:nvPr/>
        </p:nvSpPr>
        <p:spPr>
          <a:xfrm>
            <a:off x="61043" y="6480016"/>
            <a:ext cx="2206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Diou-Cass et al., In Prep</a:t>
            </a:r>
          </a:p>
        </p:txBody>
      </p:sp>
    </p:spTree>
    <p:extLst>
      <p:ext uri="{BB962C8B-B14F-4D97-AF65-F5344CB8AC3E}">
        <p14:creationId xmlns:p14="http://schemas.microsoft.com/office/powerpoint/2010/main" val="12094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7FFBB12-2A77-E075-7B9C-F453AE4AF6BE}"/>
              </a:ext>
            </a:extLst>
          </p:cNvPr>
          <p:cNvSpPr txBox="1"/>
          <p:nvPr/>
        </p:nvSpPr>
        <p:spPr>
          <a:xfrm>
            <a:off x="4848945" y="1159075"/>
            <a:ext cx="31502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Implications: 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Drawdown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BBB519-87D6-8064-8FD2-F6BD7FBF1D2F}"/>
              </a:ext>
            </a:extLst>
          </p:cNvPr>
          <p:cNvGrpSpPr/>
          <p:nvPr/>
        </p:nvGrpSpPr>
        <p:grpSpPr>
          <a:xfrm>
            <a:off x="1117257" y="183151"/>
            <a:ext cx="9957485" cy="386558"/>
            <a:chOff x="131137" y="181407"/>
            <a:chExt cx="9957485" cy="3865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25D5A6-0D70-4B68-3303-F5B99F2A9966}"/>
                </a:ext>
              </a:extLst>
            </p:cNvPr>
            <p:cNvSpPr/>
            <p:nvPr/>
          </p:nvSpPr>
          <p:spPr>
            <a:xfrm>
              <a:off x="131137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347DDA-ECC3-1B1D-6A6B-E9C99FD57ACC}"/>
                </a:ext>
              </a:extLst>
            </p:cNvPr>
            <p:cNvSpPr/>
            <p:nvPr/>
          </p:nvSpPr>
          <p:spPr>
            <a:xfrm>
              <a:off x="2213314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F87704-460E-DCF2-7763-82CC03F7AB90}"/>
                </a:ext>
              </a:extLst>
            </p:cNvPr>
            <p:cNvSpPr/>
            <p:nvPr/>
          </p:nvSpPr>
          <p:spPr>
            <a:xfrm>
              <a:off x="4295492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2B959B-07FE-0952-F72A-877057501372}"/>
                </a:ext>
              </a:extLst>
            </p:cNvPr>
            <p:cNvSpPr/>
            <p:nvPr/>
          </p:nvSpPr>
          <p:spPr>
            <a:xfrm>
              <a:off x="6377670" y="181408"/>
              <a:ext cx="1628775" cy="386557"/>
            </a:xfrm>
            <a:prstGeom prst="rect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Implications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861475-252A-56AE-C22A-1B805FF8C2D5}"/>
                </a:ext>
              </a:extLst>
            </p:cNvPr>
            <p:cNvSpPr/>
            <p:nvPr/>
          </p:nvSpPr>
          <p:spPr>
            <a:xfrm>
              <a:off x="8459847" y="181407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D822AAD-3983-5A7B-1FB7-CBA15889CAD5}"/>
              </a:ext>
            </a:extLst>
          </p:cNvPr>
          <p:cNvSpPr txBox="1"/>
          <p:nvPr/>
        </p:nvSpPr>
        <p:spPr>
          <a:xfrm>
            <a:off x="6521026" y="2851462"/>
            <a:ext cx="23154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Shallowed ML &amp; increased biomass = enhanced CO</a:t>
            </a:r>
            <a:r>
              <a:rPr lang="en-US" sz="20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drawdown</a:t>
            </a:r>
          </a:p>
        </p:txBody>
      </p:sp>
      <p:pic>
        <p:nvPicPr>
          <p:cNvPr id="1026" name="Picture 2" descr="figure 4">
            <a:extLst>
              <a:ext uri="{FF2B5EF4-FFF2-40B4-BE49-F238E27FC236}">
                <a16:creationId xmlns:a16="http://schemas.microsoft.com/office/drawing/2014/main" id="{DD1D7CB2-65CA-3CE2-E224-487174910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480" y="700063"/>
            <a:ext cx="3031650" cy="597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ure 3">
            <a:extLst>
              <a:ext uri="{FF2B5EF4-FFF2-40B4-BE49-F238E27FC236}">
                <a16:creationId xmlns:a16="http://schemas.microsoft.com/office/drawing/2014/main" id="{C553AC22-CCED-F39A-1769-8399A97BC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70" y="3110158"/>
            <a:ext cx="4611568" cy="364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62C4DF-AD6A-F536-4DFB-87DD271173C7}"/>
              </a:ext>
            </a:extLst>
          </p:cNvPr>
          <p:cNvSpPr txBox="1"/>
          <p:nvPr/>
        </p:nvSpPr>
        <p:spPr>
          <a:xfrm>
            <a:off x="771305" y="1786719"/>
            <a:ext cx="3306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CO</a:t>
            </a:r>
            <a:r>
              <a:rPr lang="en-US" sz="20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drawdown associated with Diatoms; less so with Cryptophytes and Mixed Flagellates</a:t>
            </a:r>
          </a:p>
        </p:txBody>
      </p:sp>
      <p:pic>
        <p:nvPicPr>
          <p:cNvPr id="12" name="Picture 11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C0AF70FC-5C3F-550D-B664-C312CF2E7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882" y="5455061"/>
            <a:ext cx="3423010" cy="12002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775864-7DD7-758A-A61F-F336A311B404}"/>
              </a:ext>
            </a:extLst>
          </p:cNvPr>
          <p:cNvSpPr txBox="1"/>
          <p:nvPr/>
        </p:nvSpPr>
        <p:spPr>
          <a:xfrm>
            <a:off x="6130278" y="5279371"/>
            <a:ext cx="1548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Brown et al. (2019)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221C9E-7A6F-D78F-B861-48CB9EA57E75}"/>
              </a:ext>
            </a:extLst>
          </p:cNvPr>
          <p:cNvSpPr txBox="1"/>
          <p:nvPr/>
        </p:nvSpPr>
        <p:spPr>
          <a:xfrm>
            <a:off x="9381957" y="802804"/>
            <a:ext cx="733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7F1D92-4F7C-EB6F-A4D1-BD5250AFD753}"/>
              </a:ext>
            </a:extLst>
          </p:cNvPr>
          <p:cNvSpPr txBox="1"/>
          <p:nvPr/>
        </p:nvSpPr>
        <p:spPr>
          <a:xfrm>
            <a:off x="9381958" y="2852660"/>
            <a:ext cx="733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Chla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4E9882-8D0F-56A4-D201-D3942883BD9E}"/>
              </a:ext>
            </a:extLst>
          </p:cNvPr>
          <p:cNvSpPr txBox="1"/>
          <p:nvPr/>
        </p:nvSpPr>
        <p:spPr>
          <a:xfrm>
            <a:off x="9247893" y="5685864"/>
            <a:ext cx="867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CO2</a:t>
            </a:r>
          </a:p>
        </p:txBody>
      </p:sp>
    </p:spTree>
    <p:extLst>
      <p:ext uri="{BB962C8B-B14F-4D97-AF65-F5344CB8AC3E}">
        <p14:creationId xmlns:p14="http://schemas.microsoft.com/office/powerpoint/2010/main" val="261244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7FFBB12-2A77-E075-7B9C-F453AE4AF6BE}"/>
              </a:ext>
            </a:extLst>
          </p:cNvPr>
          <p:cNvSpPr txBox="1"/>
          <p:nvPr/>
        </p:nvSpPr>
        <p:spPr>
          <a:xfrm>
            <a:off x="1664189" y="1433578"/>
            <a:ext cx="2790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Takeaways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BBB519-87D6-8064-8FD2-F6BD7FBF1D2F}"/>
              </a:ext>
            </a:extLst>
          </p:cNvPr>
          <p:cNvGrpSpPr/>
          <p:nvPr/>
        </p:nvGrpSpPr>
        <p:grpSpPr>
          <a:xfrm>
            <a:off x="1117257" y="183151"/>
            <a:ext cx="9957485" cy="386558"/>
            <a:chOff x="131137" y="181407"/>
            <a:chExt cx="9957485" cy="3865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25D5A6-0D70-4B68-3303-F5B99F2A9966}"/>
                </a:ext>
              </a:extLst>
            </p:cNvPr>
            <p:cNvSpPr/>
            <p:nvPr/>
          </p:nvSpPr>
          <p:spPr>
            <a:xfrm>
              <a:off x="131137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347DDA-ECC3-1B1D-6A6B-E9C99FD57ACC}"/>
                </a:ext>
              </a:extLst>
            </p:cNvPr>
            <p:cNvSpPr/>
            <p:nvPr/>
          </p:nvSpPr>
          <p:spPr>
            <a:xfrm>
              <a:off x="2213314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F87704-460E-DCF2-7763-82CC03F7AB90}"/>
                </a:ext>
              </a:extLst>
            </p:cNvPr>
            <p:cNvSpPr/>
            <p:nvPr/>
          </p:nvSpPr>
          <p:spPr>
            <a:xfrm>
              <a:off x="4295492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2B959B-07FE-0952-F72A-877057501372}"/>
                </a:ext>
              </a:extLst>
            </p:cNvPr>
            <p:cNvSpPr/>
            <p:nvPr/>
          </p:nvSpPr>
          <p:spPr>
            <a:xfrm>
              <a:off x="6377670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Implications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861475-252A-56AE-C22A-1B805FF8C2D5}"/>
                </a:ext>
              </a:extLst>
            </p:cNvPr>
            <p:cNvSpPr/>
            <p:nvPr/>
          </p:nvSpPr>
          <p:spPr>
            <a:xfrm>
              <a:off x="8459847" y="181407"/>
              <a:ext cx="1628775" cy="386557"/>
            </a:xfrm>
            <a:prstGeom prst="rect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C08EA34-6751-316F-BDBA-F5A086430315}"/>
              </a:ext>
            </a:extLst>
          </p:cNvPr>
          <p:cNvSpPr txBox="1"/>
          <p:nvPr/>
        </p:nvSpPr>
        <p:spPr>
          <a:xfrm>
            <a:off x="605567" y="2388013"/>
            <a:ext cx="4907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surface mixed layer along the peninsula has shallowed over several decades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959785-AE07-C697-D99B-BA1E41F3C040}"/>
              </a:ext>
            </a:extLst>
          </p:cNvPr>
          <p:cNvSpPr txBox="1"/>
          <p:nvPr/>
        </p:nvSpPr>
        <p:spPr>
          <a:xfrm>
            <a:off x="1823179" y="4376621"/>
            <a:ext cx="5392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Enhanced biomass and productivity seem to follow these shifts in photophysiology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26EA5F-F8E5-D4B5-3943-E4B8AEB9FB39}"/>
              </a:ext>
            </a:extLst>
          </p:cNvPr>
          <p:cNvSpPr txBox="1"/>
          <p:nvPr/>
        </p:nvSpPr>
        <p:spPr>
          <a:xfrm>
            <a:off x="1052792" y="3382317"/>
            <a:ext cx="5020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response, an increased proportion of photoprotective pigments is seen in the algae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A2186A-8D99-BA3A-13C3-017291CD9871}"/>
              </a:ext>
            </a:extLst>
          </p:cNvPr>
          <p:cNvSpPr txBox="1"/>
          <p:nvPr/>
        </p:nvSpPr>
        <p:spPr>
          <a:xfrm>
            <a:off x="294711" y="5475863"/>
            <a:ext cx="11557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work deepens our understanding of photophysiology as a regulator in the climate-ecology cascade, and opens the door for further questions on what mechanisms lie under the hood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A17A0497-06E4-7B74-28F0-BCA64D6AA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15970" y="1028338"/>
            <a:ext cx="4347884" cy="3793516"/>
          </a:xfrm>
          <a:prstGeom prst="rect">
            <a:avLst/>
          </a:prstGeom>
          <a:noFill/>
          <a:ln w="12700">
            <a:solidFill>
              <a:srgbClr val="54823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6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7FFBB12-2A77-E075-7B9C-F453AE4AF6BE}"/>
              </a:ext>
            </a:extLst>
          </p:cNvPr>
          <p:cNvSpPr txBox="1"/>
          <p:nvPr/>
        </p:nvSpPr>
        <p:spPr>
          <a:xfrm>
            <a:off x="4551345" y="623908"/>
            <a:ext cx="3089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Acknowledgments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BBB519-87D6-8064-8FD2-F6BD7FBF1D2F}"/>
              </a:ext>
            </a:extLst>
          </p:cNvPr>
          <p:cNvGrpSpPr/>
          <p:nvPr/>
        </p:nvGrpSpPr>
        <p:grpSpPr>
          <a:xfrm>
            <a:off x="1117257" y="183151"/>
            <a:ext cx="9957485" cy="386558"/>
            <a:chOff x="131137" y="181407"/>
            <a:chExt cx="9957485" cy="3865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25D5A6-0D70-4B68-3303-F5B99F2A9966}"/>
                </a:ext>
              </a:extLst>
            </p:cNvPr>
            <p:cNvSpPr/>
            <p:nvPr/>
          </p:nvSpPr>
          <p:spPr>
            <a:xfrm>
              <a:off x="131137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347DDA-ECC3-1B1D-6A6B-E9C99FD57ACC}"/>
                </a:ext>
              </a:extLst>
            </p:cNvPr>
            <p:cNvSpPr/>
            <p:nvPr/>
          </p:nvSpPr>
          <p:spPr>
            <a:xfrm>
              <a:off x="2213314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F87704-460E-DCF2-7763-82CC03F7AB90}"/>
                </a:ext>
              </a:extLst>
            </p:cNvPr>
            <p:cNvSpPr/>
            <p:nvPr/>
          </p:nvSpPr>
          <p:spPr>
            <a:xfrm>
              <a:off x="4295492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2B959B-07FE-0952-F72A-877057501372}"/>
                </a:ext>
              </a:extLst>
            </p:cNvPr>
            <p:cNvSpPr/>
            <p:nvPr/>
          </p:nvSpPr>
          <p:spPr>
            <a:xfrm>
              <a:off x="6377670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Implications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861475-252A-56AE-C22A-1B805FF8C2D5}"/>
                </a:ext>
              </a:extLst>
            </p:cNvPr>
            <p:cNvSpPr/>
            <p:nvPr/>
          </p:nvSpPr>
          <p:spPr>
            <a:xfrm>
              <a:off x="8459847" y="181407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DD773D-4D41-AB3A-A3EE-1607B5AF8D47}"/>
              </a:ext>
            </a:extLst>
          </p:cNvPr>
          <p:cNvGrpSpPr/>
          <p:nvPr/>
        </p:nvGrpSpPr>
        <p:grpSpPr>
          <a:xfrm>
            <a:off x="-8709" y="5605293"/>
            <a:ext cx="12192000" cy="1252707"/>
            <a:chOff x="-8709" y="5605293"/>
            <a:chExt cx="12192000" cy="1252707"/>
          </a:xfrm>
          <a:solidFill>
            <a:srgbClr val="548235"/>
          </a:solidFill>
        </p:grpSpPr>
        <p:sp>
          <p:nvSpPr>
            <p:cNvPr id="20" name="Flowchart: Process 19">
              <a:extLst>
                <a:ext uri="{FF2B5EF4-FFF2-40B4-BE49-F238E27FC236}">
                  <a16:creationId xmlns:a16="http://schemas.microsoft.com/office/drawing/2014/main" id="{B2A8BD6A-2486-D80D-26D7-D61A3B811DB7}"/>
                </a:ext>
              </a:extLst>
            </p:cNvPr>
            <p:cNvSpPr/>
            <p:nvPr/>
          </p:nvSpPr>
          <p:spPr>
            <a:xfrm>
              <a:off x="-8709" y="6605752"/>
              <a:ext cx="12192000" cy="252248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2B2A02D-CA6D-629B-1083-FE435BFE6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368708" y="5605293"/>
              <a:ext cx="1184788" cy="1184788"/>
            </a:xfrm>
            <a:prstGeom prst="rect">
              <a:avLst/>
            </a:prstGeom>
            <a:grpFill/>
            <a:ln w="38100">
              <a:solidFill>
                <a:srgbClr val="548235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B970CA0-F142-A838-F8B7-6A7C1534F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72156" y="5605293"/>
              <a:ext cx="1184788" cy="1184788"/>
            </a:xfrm>
            <a:prstGeom prst="rect">
              <a:avLst/>
            </a:prstGeom>
            <a:grpFill/>
            <a:ln w="38100">
              <a:solidFill>
                <a:srgbClr val="548235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3449F72-F4E2-34E0-6C22-2ECD3B19B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6239972" y="5605293"/>
              <a:ext cx="1184788" cy="1184788"/>
            </a:xfrm>
            <a:prstGeom prst="rect">
              <a:avLst/>
            </a:prstGeom>
            <a:grpFill/>
            <a:ln w="38100">
              <a:solidFill>
                <a:srgbClr val="548235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595C38C-3410-70BB-A415-8F6DEBC8E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7707788" y="5605293"/>
              <a:ext cx="1184788" cy="1184788"/>
            </a:xfrm>
            <a:prstGeom prst="rect">
              <a:avLst/>
            </a:prstGeom>
            <a:grpFill/>
            <a:ln w="38100">
              <a:solidFill>
                <a:srgbClr val="548235"/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B794C40-4983-6406-443B-3F75B1181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10643418" y="5605293"/>
              <a:ext cx="1184788" cy="1184788"/>
            </a:xfrm>
            <a:prstGeom prst="rect">
              <a:avLst/>
            </a:prstGeom>
            <a:grpFill/>
            <a:ln w="38100">
              <a:solidFill>
                <a:srgbClr val="548235"/>
              </a:solidFill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CB9255F-FFF2-7804-AFCD-C925B6867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9175604" y="5605293"/>
              <a:ext cx="1184788" cy="1184788"/>
            </a:xfrm>
            <a:prstGeom prst="rect">
              <a:avLst/>
            </a:prstGeom>
            <a:grpFill/>
            <a:ln w="38100">
              <a:solidFill>
                <a:srgbClr val="548235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2996228-9A38-519E-C8AC-6107DE220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3304338" y="5605293"/>
              <a:ext cx="1184788" cy="1184788"/>
            </a:xfrm>
            <a:prstGeom prst="rect">
              <a:avLst/>
            </a:prstGeom>
            <a:grpFill/>
            <a:ln w="38100">
              <a:solidFill>
                <a:srgbClr val="548235"/>
              </a:solidFill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D42A65B-5360-07C1-032A-06C2F1E9E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" r="170"/>
            <a:stretch/>
          </p:blipFill>
          <p:spPr>
            <a:xfrm>
              <a:off x="1835500" y="5605293"/>
              <a:ext cx="1186834" cy="1184788"/>
            </a:xfrm>
            <a:prstGeom prst="rect">
              <a:avLst/>
            </a:prstGeom>
            <a:grpFill/>
            <a:ln w="38100">
              <a:solidFill>
                <a:srgbClr val="548235"/>
              </a:solidFill>
            </a:ln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A50A8AB-6DA9-5B4F-355F-6C504332265E}"/>
              </a:ext>
            </a:extLst>
          </p:cNvPr>
          <p:cNvSpPr txBox="1"/>
          <p:nvPr/>
        </p:nvSpPr>
        <p:spPr>
          <a:xfrm>
            <a:off x="368708" y="1360568"/>
            <a:ext cx="503196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interdecadal increase in photoprotection was seen in response to climate-driven shallowing of the surface mixed layer</a:t>
            </a: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2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Despite enhanced photoprotection, the overall effect of environmental change on the algal community seems beneficial</a:t>
            </a: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3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apparent trends observed in composition suggest a possible role of light in shaping the algal community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A5C00F9-0847-001A-504B-46554F234C49}"/>
              </a:ext>
            </a:extLst>
          </p:cNvPr>
          <p:cNvGrpSpPr/>
          <p:nvPr/>
        </p:nvGrpSpPr>
        <p:grpSpPr>
          <a:xfrm>
            <a:off x="6072234" y="1570167"/>
            <a:ext cx="5556435" cy="3204072"/>
            <a:chOff x="5976444" y="1793565"/>
            <a:chExt cx="5556435" cy="3204072"/>
          </a:xfrm>
        </p:grpSpPr>
        <p:pic>
          <p:nvPicPr>
            <p:cNvPr id="9" name="Picture 6" descr="Home - LTER">
              <a:extLst>
                <a:ext uri="{FF2B5EF4-FFF2-40B4-BE49-F238E27FC236}">
                  <a16:creationId xmlns:a16="http://schemas.microsoft.com/office/drawing/2014/main" id="{98268AF9-E71D-CC6A-09BB-A872A802D7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6444" y="1796062"/>
              <a:ext cx="3613264" cy="875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07455D6-6743-2E3B-52C2-8124E4E3F9F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24252" y="4061378"/>
              <a:ext cx="2813224" cy="849291"/>
              <a:chOff x="-1261705" y="1749527"/>
              <a:chExt cx="4297726" cy="1297451"/>
            </a:xfrm>
          </p:grpSpPr>
          <p:pic>
            <p:nvPicPr>
              <p:cNvPr id="17" name="Picture 2" descr="https://upload.wikimedia.org/wikipedia/commons/thumb/b/b3/Rutgers_University_with_the_state_university_logo.svg/2000px-Rutgers_University_with_the_state_university_logo.svg.png">
                <a:extLst>
                  <a:ext uri="{FF2B5EF4-FFF2-40B4-BE49-F238E27FC236}">
                    <a16:creationId xmlns:a16="http://schemas.microsoft.com/office/drawing/2014/main" id="{85CBD204-AECA-6BB1-C7ED-1DD565933C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3830"/>
              <a:stretch/>
            </p:blipFill>
            <p:spPr bwMode="auto">
              <a:xfrm>
                <a:off x="-1261705" y="1749527"/>
                <a:ext cx="4297726" cy="1146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https://upload.wikimedia.org/wikipedia/commons/thumb/b/b3/Rutgers_University_with_the_state_university_logo.svg/2000px-Rutgers_University_with_the_state_university_logo.svg.png">
                <a:extLst>
                  <a:ext uri="{FF2B5EF4-FFF2-40B4-BE49-F238E27FC236}">
                    <a16:creationId xmlns:a16="http://schemas.microsoft.com/office/drawing/2014/main" id="{E876D8D1-C97D-1B25-69C2-191360B092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28" t="73489"/>
              <a:stretch/>
            </p:blipFill>
            <p:spPr bwMode="auto">
              <a:xfrm>
                <a:off x="-206007" y="2647873"/>
                <a:ext cx="3192027" cy="3991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1FB99E27-CB4F-139F-3ABB-65DE2FD91D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0343" y="2664015"/>
              <a:ext cx="1163505" cy="1161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DC37B1A-9C78-D68E-B673-6D74676CD947}"/>
                </a:ext>
              </a:extLst>
            </p:cNvPr>
            <p:cNvGrpSpPr/>
            <p:nvPr/>
          </p:nvGrpSpPr>
          <p:grpSpPr>
            <a:xfrm>
              <a:off x="9814767" y="1793565"/>
              <a:ext cx="1718112" cy="1031079"/>
              <a:chOff x="11289699" y="48171"/>
              <a:chExt cx="912306" cy="547496"/>
            </a:xfrm>
          </p:grpSpPr>
          <p:pic>
            <p:nvPicPr>
              <p:cNvPr id="13" name="Picture 8">
                <a:extLst>
                  <a:ext uri="{FF2B5EF4-FFF2-40B4-BE49-F238E27FC236}">
                    <a16:creationId xmlns:a16="http://schemas.microsoft.com/office/drawing/2014/main" id="{C886C558-6235-A952-5848-1BD2FAA0AE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89699" y="60853"/>
                <a:ext cx="453309" cy="453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0" descr="U.S. Antarctic Program/McMurdo Station - JA Sedlak">
                <a:extLst>
                  <a:ext uri="{FF2B5EF4-FFF2-40B4-BE49-F238E27FC236}">
                    <a16:creationId xmlns:a16="http://schemas.microsoft.com/office/drawing/2014/main" id="{C2D6CC08-8D55-442A-A803-9913CE78F8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548" t="21090" r="36088" b="20168"/>
              <a:stretch/>
            </p:blipFill>
            <p:spPr bwMode="auto">
              <a:xfrm>
                <a:off x="11746976" y="48171"/>
                <a:ext cx="453309" cy="4460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0" descr="U.S. Antarctic Program/McMurdo Station - JA Sedlak">
                <a:extLst>
                  <a:ext uri="{FF2B5EF4-FFF2-40B4-BE49-F238E27FC236}">
                    <a16:creationId xmlns:a16="http://schemas.microsoft.com/office/drawing/2014/main" id="{80019CEE-1BFD-70CE-EA42-6763AB1417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016" t="21090" r="8516" b="20168"/>
              <a:stretch/>
            </p:blipFill>
            <p:spPr bwMode="auto">
              <a:xfrm>
                <a:off x="11746976" y="149652"/>
                <a:ext cx="455029" cy="4460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3176A7A-64CF-A0C5-91A1-335F215D0DE3}"/>
                </a:ext>
              </a:extLst>
            </p:cNvPr>
            <p:cNvSpPr txBox="1"/>
            <p:nvPr/>
          </p:nvSpPr>
          <p:spPr>
            <a:xfrm>
              <a:off x="5976444" y="2689313"/>
              <a:ext cx="457014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This work was funded by the National Science Foundation through the Palmer Long Term Ecological Research project. Special thanks to co-authors Nicole and Oscar for their help in components of data analysis, conceptualization, and project feedback. </a:t>
              </a:r>
            </a:p>
            <a:p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Contact Info:</a:t>
              </a:r>
            </a:p>
            <a:p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qpd1@marine.rutgers.edu</a:t>
              </a:r>
              <a:endPara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9585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42181A8C-0AB7-9C81-D419-A5431F07925A}"/>
              </a:ext>
            </a:extLst>
          </p:cNvPr>
          <p:cNvGrpSpPr>
            <a:grpSpLocks noChangeAspect="1"/>
          </p:cNvGrpSpPr>
          <p:nvPr/>
        </p:nvGrpSpPr>
        <p:grpSpPr>
          <a:xfrm>
            <a:off x="333389" y="1191501"/>
            <a:ext cx="5380399" cy="4482026"/>
            <a:chOff x="52387" y="2265516"/>
            <a:chExt cx="4953595" cy="412648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58FEF1C-B964-3C85-638C-C1AD813C42D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387" y="2265516"/>
              <a:ext cx="4953595" cy="3697133"/>
              <a:chOff x="2990850" y="1402803"/>
              <a:chExt cx="5701606" cy="4255414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F9915BD-F19F-48AB-E06E-1A832EE50E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225" t="2106" r="2180" b="18878"/>
              <a:stretch/>
            </p:blipFill>
            <p:spPr>
              <a:xfrm>
                <a:off x="2990850" y="1402803"/>
                <a:ext cx="5701606" cy="4255414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26A9FAF-7735-5073-CF1A-8F1C1CE77124}"/>
                  </a:ext>
                </a:extLst>
              </p:cNvPr>
              <p:cNvSpPr txBox="1"/>
              <p:nvPr/>
            </p:nvSpPr>
            <p:spPr>
              <a:xfrm>
                <a:off x="6516065" y="3932343"/>
                <a:ext cx="847723" cy="460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Larsen C Ice Shelf</a:t>
                </a:r>
              </a:p>
            </p:txBody>
          </p:sp>
        </p:grp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B3460B57-BF7C-E662-AFD1-15D33A917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048" t="86067" r="28376" b="2185"/>
            <a:stretch/>
          </p:blipFill>
          <p:spPr>
            <a:xfrm>
              <a:off x="1819752" y="5842332"/>
              <a:ext cx="2286001" cy="54967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EC58AB2-A5E9-358D-34E7-456A187536E5}"/>
              </a:ext>
            </a:extLst>
          </p:cNvPr>
          <p:cNvGrpSpPr>
            <a:grpSpLocks noChangeAspect="1"/>
          </p:cNvGrpSpPr>
          <p:nvPr/>
        </p:nvGrpSpPr>
        <p:grpSpPr>
          <a:xfrm>
            <a:off x="84548" y="4739390"/>
            <a:ext cx="1977509" cy="1942866"/>
            <a:chOff x="225768" y="863637"/>
            <a:chExt cx="2611105" cy="256536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1169793-59C5-7C2D-007A-88EBA7AD2E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l="1316" t="3686" r="1974" b="2977"/>
            <a:stretch/>
          </p:blipFill>
          <p:spPr>
            <a:xfrm>
              <a:off x="225768" y="863637"/>
              <a:ext cx="2611105" cy="2565363"/>
            </a:xfrm>
            <a:prstGeom prst="ellipse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E91E4A6-BB31-2D90-6A00-C72422C9D538}"/>
                </a:ext>
              </a:extLst>
            </p:cNvPr>
            <p:cNvSpPr txBox="1"/>
            <p:nvPr/>
          </p:nvSpPr>
          <p:spPr>
            <a:xfrm>
              <a:off x="1519823" y="1871010"/>
              <a:ext cx="1094053" cy="853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36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West Antarctic Peninsula</a:t>
              </a:r>
            </a:p>
          </p:txBody>
        </p:sp>
      </p:grpSp>
      <p:sp>
        <p:nvSpPr>
          <p:cNvPr id="61" name="Flowchart: Manual Operation 60">
            <a:extLst>
              <a:ext uri="{FF2B5EF4-FFF2-40B4-BE49-F238E27FC236}">
                <a16:creationId xmlns:a16="http://schemas.microsoft.com/office/drawing/2014/main" id="{35A1C1F8-9231-E459-E228-8A55E71EB4E1}"/>
              </a:ext>
            </a:extLst>
          </p:cNvPr>
          <p:cNvSpPr/>
          <p:nvPr/>
        </p:nvSpPr>
        <p:spPr>
          <a:xfrm rot="440875">
            <a:off x="735140" y="5497656"/>
            <a:ext cx="474194" cy="47139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391 h 10391"/>
              <a:gd name="connsiteX1" fmla="*/ 5081 w 10000"/>
              <a:gd name="connsiteY1" fmla="*/ 0 h 10391"/>
              <a:gd name="connsiteX2" fmla="*/ 10000 w 10000"/>
              <a:gd name="connsiteY2" fmla="*/ 391 h 10391"/>
              <a:gd name="connsiteX3" fmla="*/ 8000 w 10000"/>
              <a:gd name="connsiteY3" fmla="*/ 10391 h 10391"/>
              <a:gd name="connsiteX4" fmla="*/ 2000 w 10000"/>
              <a:gd name="connsiteY4" fmla="*/ 10391 h 10391"/>
              <a:gd name="connsiteX5" fmla="*/ 0 w 10000"/>
              <a:gd name="connsiteY5" fmla="*/ 391 h 10391"/>
              <a:gd name="connsiteX0" fmla="*/ 0 w 10000"/>
              <a:gd name="connsiteY0" fmla="*/ 391 h 10391"/>
              <a:gd name="connsiteX1" fmla="*/ 5081 w 10000"/>
              <a:gd name="connsiteY1" fmla="*/ 0 h 10391"/>
              <a:gd name="connsiteX2" fmla="*/ 10000 w 10000"/>
              <a:gd name="connsiteY2" fmla="*/ 391 h 10391"/>
              <a:gd name="connsiteX3" fmla="*/ 8000 w 10000"/>
              <a:gd name="connsiteY3" fmla="*/ 10391 h 10391"/>
              <a:gd name="connsiteX4" fmla="*/ 4845 w 10000"/>
              <a:gd name="connsiteY4" fmla="*/ 10121 h 10391"/>
              <a:gd name="connsiteX5" fmla="*/ 2000 w 10000"/>
              <a:gd name="connsiteY5" fmla="*/ 10391 h 10391"/>
              <a:gd name="connsiteX6" fmla="*/ 0 w 10000"/>
              <a:gd name="connsiteY6" fmla="*/ 391 h 10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391">
                <a:moveTo>
                  <a:pt x="0" y="391"/>
                </a:moveTo>
                <a:cubicBezTo>
                  <a:pt x="1678" y="385"/>
                  <a:pt x="3403" y="6"/>
                  <a:pt x="5081" y="0"/>
                </a:cubicBezTo>
                <a:lnTo>
                  <a:pt x="10000" y="391"/>
                </a:lnTo>
                <a:lnTo>
                  <a:pt x="8000" y="10391"/>
                </a:lnTo>
                <a:cubicBezTo>
                  <a:pt x="6948" y="10363"/>
                  <a:pt x="5897" y="10149"/>
                  <a:pt x="4845" y="10121"/>
                </a:cubicBezTo>
                <a:lnTo>
                  <a:pt x="2000" y="10391"/>
                </a:lnTo>
                <a:lnTo>
                  <a:pt x="0" y="391"/>
                </a:lnTo>
                <a:close/>
              </a:path>
            </a:pathLst>
          </a:custGeom>
          <a:noFill/>
          <a:ln w="28575">
            <a:solidFill>
              <a:srgbClr val="36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CB3C593-C8E3-CAB0-B307-66E7AF42A606}"/>
              </a:ext>
            </a:extLst>
          </p:cNvPr>
          <p:cNvGrpSpPr/>
          <p:nvPr/>
        </p:nvGrpSpPr>
        <p:grpSpPr>
          <a:xfrm>
            <a:off x="764963" y="4213781"/>
            <a:ext cx="1704078" cy="1333726"/>
            <a:chOff x="764963" y="4213781"/>
            <a:chExt cx="1704078" cy="133372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E828795-E748-14BC-A286-D8632D2BCBF1}"/>
                </a:ext>
              </a:extLst>
            </p:cNvPr>
            <p:cNvCxnSpPr>
              <a:cxnSpLocks/>
              <a:stCxn id="61" idx="0"/>
            </p:cNvCxnSpPr>
            <p:nvPr/>
          </p:nvCxnSpPr>
          <p:spPr>
            <a:xfrm flipV="1">
              <a:off x="764963" y="4213781"/>
              <a:ext cx="441668" cy="1273080"/>
            </a:xfrm>
            <a:prstGeom prst="line">
              <a:avLst/>
            </a:prstGeom>
            <a:ln w="12700">
              <a:solidFill>
                <a:srgbClr val="36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79E36DA-C208-E5C4-845B-40B686505531}"/>
                </a:ext>
              </a:extLst>
            </p:cNvPr>
            <p:cNvCxnSpPr>
              <a:cxnSpLocks/>
              <a:stCxn id="61" idx="2"/>
            </p:cNvCxnSpPr>
            <p:nvPr/>
          </p:nvCxnSpPr>
          <p:spPr>
            <a:xfrm flipV="1">
              <a:off x="1235262" y="4791254"/>
              <a:ext cx="1233779" cy="756253"/>
            </a:xfrm>
            <a:prstGeom prst="line">
              <a:avLst/>
            </a:prstGeom>
            <a:ln w="12700">
              <a:solidFill>
                <a:srgbClr val="36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7FFBB12-2A77-E075-7B9C-F453AE4AF6BE}"/>
              </a:ext>
            </a:extLst>
          </p:cNvPr>
          <p:cNvSpPr txBox="1"/>
          <p:nvPr/>
        </p:nvSpPr>
        <p:spPr>
          <a:xfrm>
            <a:off x="7051248" y="738951"/>
            <a:ext cx="38353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Palmer LTER: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Term Ecological Research Project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BBB519-87D6-8064-8FD2-F6BD7FBF1D2F}"/>
              </a:ext>
            </a:extLst>
          </p:cNvPr>
          <p:cNvGrpSpPr/>
          <p:nvPr/>
        </p:nvGrpSpPr>
        <p:grpSpPr>
          <a:xfrm>
            <a:off x="1117257" y="183151"/>
            <a:ext cx="9957485" cy="386558"/>
            <a:chOff x="131137" y="181407"/>
            <a:chExt cx="9957485" cy="3865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25D5A6-0D70-4B68-3303-F5B99F2A9966}"/>
                </a:ext>
              </a:extLst>
            </p:cNvPr>
            <p:cNvSpPr/>
            <p:nvPr/>
          </p:nvSpPr>
          <p:spPr>
            <a:xfrm>
              <a:off x="131137" y="181408"/>
              <a:ext cx="1628775" cy="386557"/>
            </a:xfrm>
            <a:prstGeom prst="rect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347DDA-ECC3-1B1D-6A6B-E9C99FD57ACC}"/>
                </a:ext>
              </a:extLst>
            </p:cNvPr>
            <p:cNvSpPr/>
            <p:nvPr/>
          </p:nvSpPr>
          <p:spPr>
            <a:xfrm>
              <a:off x="2213314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F87704-460E-DCF2-7763-82CC03F7AB90}"/>
                </a:ext>
              </a:extLst>
            </p:cNvPr>
            <p:cNvSpPr/>
            <p:nvPr/>
          </p:nvSpPr>
          <p:spPr>
            <a:xfrm>
              <a:off x="4295492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2B959B-07FE-0952-F72A-877057501372}"/>
                </a:ext>
              </a:extLst>
            </p:cNvPr>
            <p:cNvSpPr/>
            <p:nvPr/>
          </p:nvSpPr>
          <p:spPr>
            <a:xfrm>
              <a:off x="6377670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Implications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861475-252A-56AE-C22A-1B805FF8C2D5}"/>
                </a:ext>
              </a:extLst>
            </p:cNvPr>
            <p:cNvSpPr/>
            <p:nvPr/>
          </p:nvSpPr>
          <p:spPr>
            <a:xfrm>
              <a:off x="8459847" y="181407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Conclusions</a:t>
              </a: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4A60BB81-F0CA-C357-51CA-AAF6656A7CDF}"/>
              </a:ext>
            </a:extLst>
          </p:cNvPr>
          <p:cNvSpPr txBox="1"/>
          <p:nvPr/>
        </p:nvSpPr>
        <p:spPr>
          <a:xfrm>
            <a:off x="6278731" y="2381776"/>
            <a:ext cx="538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Palmer LTER provides a robust time series to study photobiological trends at an ecosystem level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247DED4-6E3A-A553-A35F-4B5C5D68A295}"/>
              </a:ext>
            </a:extLst>
          </p:cNvPr>
          <p:cNvGrpSpPr/>
          <p:nvPr/>
        </p:nvGrpSpPr>
        <p:grpSpPr>
          <a:xfrm>
            <a:off x="2705234" y="1174373"/>
            <a:ext cx="1886380" cy="1210102"/>
            <a:chOff x="2705234" y="1174373"/>
            <a:chExt cx="1886380" cy="1210102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2D814B5-6C21-A92B-2F65-9801CF284014}"/>
                </a:ext>
              </a:extLst>
            </p:cNvPr>
            <p:cNvSpPr txBox="1"/>
            <p:nvPr/>
          </p:nvSpPr>
          <p:spPr>
            <a:xfrm>
              <a:off x="2705234" y="1174373"/>
              <a:ext cx="1886380" cy="401154"/>
            </a:xfrm>
            <a:prstGeom prst="rect">
              <a:avLst/>
            </a:prstGeom>
            <a:noFill/>
            <a:ln w="28575">
              <a:noFill/>
              <a:tailEnd type="none"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Palmer Station</a:t>
              </a: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DF0DE8B-B88F-32AC-FE96-C1A41DA0C7F3}"/>
                </a:ext>
              </a:extLst>
            </p:cNvPr>
            <p:cNvCxnSpPr>
              <a:cxnSpLocks/>
            </p:cNvCxnSpPr>
            <p:nvPr/>
          </p:nvCxnSpPr>
          <p:spPr>
            <a:xfrm>
              <a:off x="3757429" y="1587606"/>
              <a:ext cx="253849" cy="796869"/>
            </a:xfrm>
            <a:prstGeom prst="line">
              <a:avLst/>
            </a:prstGeom>
            <a:ln w="28575">
              <a:solidFill>
                <a:schemeClr val="accent2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CD06971-0390-5194-6BE5-1DD090BBC335}"/>
              </a:ext>
            </a:extLst>
          </p:cNvPr>
          <p:cNvGrpSpPr/>
          <p:nvPr/>
        </p:nvGrpSpPr>
        <p:grpSpPr>
          <a:xfrm>
            <a:off x="818737" y="1782508"/>
            <a:ext cx="2410825" cy="3138676"/>
            <a:chOff x="818737" y="1782508"/>
            <a:chExt cx="2410825" cy="3138676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7CDF039-6A18-2F42-4F0F-67F9091346EE}"/>
                </a:ext>
              </a:extLst>
            </p:cNvPr>
            <p:cNvSpPr txBox="1"/>
            <p:nvPr/>
          </p:nvSpPr>
          <p:spPr>
            <a:xfrm rot="18931339">
              <a:off x="818737" y="2433956"/>
              <a:ext cx="2410825" cy="401154"/>
            </a:xfrm>
            <a:prstGeom prst="rect">
              <a:avLst/>
            </a:prstGeom>
            <a:noFill/>
            <a:ln w="38100">
              <a:noFill/>
              <a:tailEnd type="none"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LTER Survey Grid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20081645-7265-8C58-5126-B9E11735B232}"/>
                </a:ext>
              </a:extLst>
            </p:cNvPr>
            <p:cNvSpPr/>
            <p:nvPr/>
          </p:nvSpPr>
          <p:spPr>
            <a:xfrm rot="2678959">
              <a:off x="2013592" y="1782508"/>
              <a:ext cx="1147501" cy="3138676"/>
            </a:xfrm>
            <a:custGeom>
              <a:avLst/>
              <a:gdLst>
                <a:gd name="connsiteX0" fmla="*/ 0 w 1202876"/>
                <a:gd name="connsiteY0" fmla="*/ 0 h 2909735"/>
                <a:gd name="connsiteX1" fmla="*/ 1202876 w 1202876"/>
                <a:gd name="connsiteY1" fmla="*/ 0 h 2909735"/>
                <a:gd name="connsiteX2" fmla="*/ 1202876 w 1202876"/>
                <a:gd name="connsiteY2" fmla="*/ 2909735 h 2909735"/>
                <a:gd name="connsiteX3" fmla="*/ 0 w 1202876"/>
                <a:gd name="connsiteY3" fmla="*/ 2909735 h 2909735"/>
                <a:gd name="connsiteX4" fmla="*/ 0 w 1202876"/>
                <a:gd name="connsiteY4" fmla="*/ 0 h 2909735"/>
                <a:gd name="connsiteX0" fmla="*/ 0 w 1202876"/>
                <a:gd name="connsiteY0" fmla="*/ 0 h 2909735"/>
                <a:gd name="connsiteX1" fmla="*/ 969539 w 1202876"/>
                <a:gd name="connsiteY1" fmla="*/ 5237 h 2909735"/>
                <a:gd name="connsiteX2" fmla="*/ 1202876 w 1202876"/>
                <a:gd name="connsiteY2" fmla="*/ 2909735 h 2909735"/>
                <a:gd name="connsiteX3" fmla="*/ 0 w 1202876"/>
                <a:gd name="connsiteY3" fmla="*/ 2909735 h 2909735"/>
                <a:gd name="connsiteX4" fmla="*/ 0 w 1202876"/>
                <a:gd name="connsiteY4" fmla="*/ 0 h 2909735"/>
                <a:gd name="connsiteX0" fmla="*/ 0 w 1049933"/>
                <a:gd name="connsiteY0" fmla="*/ 0 h 2909735"/>
                <a:gd name="connsiteX1" fmla="*/ 969539 w 1049933"/>
                <a:gd name="connsiteY1" fmla="*/ 5237 h 2909735"/>
                <a:gd name="connsiteX2" fmla="*/ 1049933 w 1049933"/>
                <a:gd name="connsiteY2" fmla="*/ 2848807 h 2909735"/>
                <a:gd name="connsiteX3" fmla="*/ 0 w 1049933"/>
                <a:gd name="connsiteY3" fmla="*/ 2909735 h 2909735"/>
                <a:gd name="connsiteX4" fmla="*/ 0 w 1049933"/>
                <a:gd name="connsiteY4" fmla="*/ 0 h 2909735"/>
                <a:gd name="connsiteX0" fmla="*/ 6542 w 1056475"/>
                <a:gd name="connsiteY0" fmla="*/ 0 h 2889698"/>
                <a:gd name="connsiteX1" fmla="*/ 976081 w 1056475"/>
                <a:gd name="connsiteY1" fmla="*/ 5237 h 2889698"/>
                <a:gd name="connsiteX2" fmla="*/ 1056475 w 1056475"/>
                <a:gd name="connsiteY2" fmla="*/ 2848807 h 2889698"/>
                <a:gd name="connsiteX3" fmla="*/ 0 w 1056475"/>
                <a:gd name="connsiteY3" fmla="*/ 2889698 h 2889698"/>
                <a:gd name="connsiteX4" fmla="*/ 6542 w 1056475"/>
                <a:gd name="connsiteY4" fmla="*/ 0 h 2889698"/>
                <a:gd name="connsiteX0" fmla="*/ 6542 w 1056475"/>
                <a:gd name="connsiteY0" fmla="*/ 0 h 2889698"/>
                <a:gd name="connsiteX1" fmla="*/ 1016075 w 1056475"/>
                <a:gd name="connsiteY1" fmla="*/ 5481 h 2889698"/>
                <a:gd name="connsiteX2" fmla="*/ 1056475 w 1056475"/>
                <a:gd name="connsiteY2" fmla="*/ 2848807 h 2889698"/>
                <a:gd name="connsiteX3" fmla="*/ 0 w 1056475"/>
                <a:gd name="connsiteY3" fmla="*/ 2889698 h 2889698"/>
                <a:gd name="connsiteX4" fmla="*/ 6542 w 1056475"/>
                <a:gd name="connsiteY4" fmla="*/ 0 h 28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6475" h="2889698">
                  <a:moveTo>
                    <a:pt x="6542" y="0"/>
                  </a:moveTo>
                  <a:lnTo>
                    <a:pt x="1016075" y="5481"/>
                  </a:lnTo>
                  <a:lnTo>
                    <a:pt x="1056475" y="2848807"/>
                  </a:lnTo>
                  <a:lnTo>
                    <a:pt x="0" y="2889698"/>
                  </a:lnTo>
                  <a:cubicBezTo>
                    <a:pt x="2181" y="1926465"/>
                    <a:pt x="4361" y="963233"/>
                    <a:pt x="6542" y="0"/>
                  </a:cubicBezTo>
                  <a:close/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9" name="Picture 118">
            <a:extLst>
              <a:ext uri="{FF2B5EF4-FFF2-40B4-BE49-F238E27FC236}">
                <a16:creationId xmlns:a16="http://schemas.microsoft.com/office/drawing/2014/main" id="{3A3D7369-22A7-907D-5234-97B608A037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8" b="97539" l="1425" r="99093">
                        <a14:foregroundMark x1="24741" y1="16062" x2="24741" y2="16062"/>
                        <a14:foregroundMark x1="24611" y1="15803" x2="61010" y2="8031"/>
                        <a14:foregroundMark x1="61010" y1="8031" x2="81218" y2="26036"/>
                        <a14:foregroundMark x1="81218" y1="26036" x2="88212" y2="42876"/>
                        <a14:foregroundMark x1="88212" y1="42876" x2="80570" y2="65674"/>
                        <a14:foregroundMark x1="80570" y1="65674" x2="48705" y2="41839"/>
                        <a14:foregroundMark x1="48705" y1="41839" x2="30829" y2="56606"/>
                        <a14:foregroundMark x1="30829" y1="56606" x2="32772" y2="63860"/>
                        <a14:foregroundMark x1="44041" y1="65933" x2="47150" y2="38212"/>
                        <a14:foregroundMark x1="47150" y1="38212" x2="52591" y2="44560"/>
                        <a14:foregroundMark x1="54275" y1="35881" x2="48705" y2="43005"/>
                        <a14:foregroundMark x1="51684" y1="30311" x2="51943" y2="10104"/>
                        <a14:foregroundMark x1="47150" y1="11658" x2="23316" y2="17617"/>
                        <a14:foregroundMark x1="23316" y1="17617" x2="13731" y2="43523"/>
                        <a14:foregroundMark x1="13731" y1="43523" x2="16839" y2="64119"/>
                        <a14:foregroundMark x1="16839" y1="64119" x2="29663" y2="80181"/>
                        <a14:foregroundMark x1="29663" y1="80181" x2="53109" y2="86140"/>
                        <a14:foregroundMark x1="53109" y1="86140" x2="73446" y2="80311"/>
                        <a14:foregroundMark x1="73446" y1="80311" x2="87953" y2="57772"/>
                        <a14:foregroundMark x1="87953" y1="57772" x2="86917" y2="35751"/>
                        <a14:foregroundMark x1="86917" y1="35751" x2="69041" y2="15544"/>
                        <a14:foregroundMark x1="69041" y1="15544" x2="41969" y2="11917"/>
                        <a14:foregroundMark x1="13472" y1="56218" x2="33549" y2="57902"/>
                        <a14:foregroundMark x1="31477" y1="60492" x2="42876" y2="71891"/>
                        <a14:foregroundMark x1="30570" y1="63212" x2="41062" y2="75259"/>
                        <a14:foregroundMark x1="36269" y1="63601" x2="52979" y2="81088"/>
                        <a14:foregroundMark x1="52979" y1="81088" x2="55052" y2="80440"/>
                        <a14:foregroundMark x1="41969" y1="71114" x2="58808" y2="74870"/>
                        <a14:foregroundMark x1="58808" y1="74870" x2="59326" y2="73575"/>
                        <a14:foregroundMark x1="51166" y1="65803" x2="65026" y2="65415"/>
                        <a14:foregroundMark x1="52073" y1="64249" x2="69171" y2="61399"/>
                        <a14:foregroundMark x1="56088" y1="59067" x2="70725" y2="56477"/>
                        <a14:foregroundMark x1="57902" y1="55829" x2="70596" y2="54145"/>
                        <a14:foregroundMark x1="44171" y1="56218" x2="55052" y2="64249"/>
                        <a14:foregroundMark x1="43653" y1="64637" x2="53368" y2="66192"/>
                        <a14:foregroundMark x1="45984" y1="65933" x2="52979" y2="69689"/>
                        <a14:foregroundMark x1="47409" y1="66839" x2="56088" y2="71762"/>
                        <a14:foregroundMark x1="45596" y1="68523" x2="56477" y2="74482"/>
                        <a14:foregroundMark x1="39249" y1="55311" x2="56606" y2="46503"/>
                        <a14:foregroundMark x1="56606" y1="46503" x2="70207" y2="51943"/>
                        <a14:foregroundMark x1="47798" y1="46762" x2="51295" y2="55699"/>
                        <a14:foregroundMark x1="31865" y1="56088" x2="44819" y2="40544"/>
                        <a14:foregroundMark x1="44819" y1="40544" x2="68005" y2="41062"/>
                        <a14:foregroundMark x1="68005" y1="41062" x2="74870" y2="53109"/>
                        <a14:foregroundMark x1="69819" y1="46114" x2="48316" y2="35881"/>
                        <a14:foregroundMark x1="48316" y1="35881" x2="34197" y2="46503"/>
                        <a14:foregroundMark x1="34197" y1="46503" x2="32254" y2="53109"/>
                        <a14:foregroundMark x1="72798" y1="51684" x2="78886" y2="60233"/>
                        <a14:foregroundMark x1="77332" y1="56218" x2="72409" y2="35881"/>
                        <a14:foregroundMark x1="72409" y1="35881" x2="55959" y2="25648"/>
                        <a14:foregroundMark x1="55959" y1="25648" x2="52591" y2="24741"/>
                        <a14:foregroundMark x1="81606" y1="46373" x2="81606" y2="46373"/>
                        <a14:foregroundMark x1="79145" y1="37047" x2="69948" y2="22150"/>
                        <a14:foregroundMark x1="62435" y1="25389" x2="80052" y2="41580"/>
                        <a14:foregroundMark x1="63472" y1="23834" x2="74093" y2="36399"/>
                        <a14:foregroundMark x1="59456" y1="18394" x2="68394" y2="25777"/>
                        <a14:foregroundMark x1="55959" y1="16192" x2="59326" y2="26943"/>
                        <a14:foregroundMark x1="25907" y1="56736" x2="33679" y2="77850"/>
                        <a14:foregroundMark x1="33679" y1="77850" x2="47539" y2="85363"/>
                        <a14:foregroundMark x1="47927" y1="79275" x2="71891" y2="76425"/>
                        <a14:foregroundMark x1="71891" y1="76425" x2="83161" y2="49611"/>
                        <a14:foregroundMark x1="83161" y1="49611" x2="74223" y2="29275"/>
                        <a14:foregroundMark x1="74223" y1="29275" x2="44171" y2="24611"/>
                        <a14:foregroundMark x1="44171" y1="24611" x2="23575" y2="35622"/>
                        <a14:foregroundMark x1="23575" y1="35622" x2="20984" y2="49741"/>
                        <a14:foregroundMark x1="74741" y1="82254" x2="74741" y2="82254"/>
                        <a14:foregroundMark x1="65026" y1="90415" x2="65026" y2="90415"/>
                        <a14:foregroundMark x1="78497" y1="90155" x2="91839" y2="75648"/>
                        <a14:foregroundMark x1="91839" y1="75648" x2="98446" y2="54793"/>
                        <a14:foregroundMark x1="98446" y1="54793" x2="96762" y2="37176"/>
                        <a14:foregroundMark x1="96762" y1="37176" x2="87306" y2="19301"/>
                        <a14:foregroundMark x1="87306" y1="19301" x2="73057" y2="8420"/>
                        <a14:foregroundMark x1="73057" y1="8420" x2="53756" y2="1425"/>
                        <a14:foregroundMark x1="53756" y1="1425" x2="34067" y2="4404"/>
                        <a14:foregroundMark x1="34067" y1="4404" x2="16192" y2="13860"/>
                        <a14:foregroundMark x1="16192" y1="13860" x2="4922" y2="30829"/>
                        <a14:foregroundMark x1="4922" y1="30829" x2="259" y2="49352"/>
                        <a14:foregroundMark x1="259" y1="49352" x2="5570" y2="68005"/>
                        <a14:foregroundMark x1="5570" y1="68005" x2="16969" y2="84974"/>
                        <a14:foregroundMark x1="16969" y1="84974" x2="35881" y2="97280"/>
                        <a14:foregroundMark x1="35881" y1="97280" x2="54922" y2="99352"/>
                        <a14:foregroundMark x1="54922" y1="99352" x2="71520" y2="94847"/>
                        <a14:foregroundMark x1="71785" y1="94415" x2="40026" y2="94041"/>
                        <a14:foregroundMark x1="40026" y1="94041" x2="20725" y2="79404"/>
                        <a14:foregroundMark x1="20725" y1="79404" x2="10881" y2="42358"/>
                        <a14:foregroundMark x1="10881" y1="42358" x2="24482" y2="22798"/>
                        <a14:foregroundMark x1="24482" y1="22798" x2="45337" y2="11528"/>
                        <a14:foregroundMark x1="45337" y1="11528" x2="63472" y2="13083"/>
                        <a14:foregroundMark x1="63472" y1="13083" x2="82902" y2="27591"/>
                        <a14:foregroundMark x1="82902" y1="27591" x2="88601" y2="46503"/>
                        <a14:foregroundMark x1="88601" y1="46503" x2="87953" y2="64378"/>
                        <a14:foregroundMark x1="87953" y1="64378" x2="75259" y2="83938"/>
                        <a14:foregroundMark x1="75259" y1="83938" x2="55311" y2="92228"/>
                        <a14:foregroundMark x1="55311" y1="92228" x2="49482" y2="72409"/>
                        <a14:foregroundMark x1="49482" y1="72409" x2="59197" y2="33031"/>
                        <a14:foregroundMark x1="59197" y1="33031" x2="50777" y2="17487"/>
                        <a14:foregroundMark x1="50777" y1="17487" x2="34197" y2="24482"/>
                        <a14:foregroundMark x1="34197" y1="24482" x2="27332" y2="55829"/>
                        <a14:foregroundMark x1="27332" y1="55829" x2="56606" y2="66839"/>
                        <a14:foregroundMark x1="56606" y1="66839" x2="32642" y2="31347"/>
                        <a14:foregroundMark x1="32642" y1="31347" x2="18653" y2="20984"/>
                        <a14:foregroundMark x1="18653" y1="20984" x2="11399" y2="41062"/>
                        <a14:foregroundMark x1="11399" y1="41062" x2="13731" y2="63731"/>
                        <a14:foregroundMark x1="13731" y1="63731" x2="24482" y2="78497"/>
                        <a14:foregroundMark x1="24482" y1="78497" x2="42876" y2="83808"/>
                        <a14:foregroundMark x1="42876" y1="83808" x2="33938" y2="53238"/>
                        <a14:foregroundMark x1="33938" y1="53238" x2="47927" y2="41192"/>
                        <a14:foregroundMark x1="47927" y1="41192" x2="29534" y2="44948"/>
                        <a14:foregroundMark x1="29534" y1="44948" x2="35622" y2="28238"/>
                        <a14:foregroundMark x1="35622" y1="28238" x2="55699" y2="26295"/>
                        <a14:foregroundMark x1="55699" y1="26295" x2="40415" y2="10104"/>
                        <a14:foregroundMark x1="40415" y1="10104" x2="59715" y2="12047"/>
                        <a14:foregroundMark x1="59715" y1="12047" x2="75259" y2="21373"/>
                        <a14:foregroundMark x1="75259" y1="21373" x2="87565" y2="38731"/>
                        <a14:foregroundMark x1="87565" y1="38731" x2="91451" y2="61399"/>
                        <a14:foregroundMark x1="91451" y1="61399" x2="81088" y2="86399"/>
                        <a14:foregroundMark x1="81088" y1="86399" x2="57772" y2="96373"/>
                        <a14:foregroundMark x1="57772" y1="96373" x2="30570" y2="92617"/>
                        <a14:foregroundMark x1="30570" y1="92617" x2="17617" y2="75648"/>
                        <a14:foregroundMark x1="17617" y1="75648" x2="70078" y2="70596"/>
                        <a14:foregroundMark x1="70078" y1="70596" x2="76295" y2="52332"/>
                        <a14:foregroundMark x1="76295" y1="52332" x2="59845" y2="37176"/>
                        <a14:foregroundMark x1="59845" y1="37176" x2="58808" y2="38083"/>
                        <a14:foregroundMark x1="63212" y1="97668" x2="63212" y2="97668"/>
                        <a14:foregroundMark x1="4016" y1="66839" x2="4016" y2="66839"/>
                        <a14:foregroundMark x1="1554" y1="45984" x2="1554" y2="45984"/>
                        <a14:foregroundMark x1="37306" y1="3368" x2="37306" y2="3368"/>
                        <a14:foregroundMark x1="95596" y1="31736" x2="95596" y2="31736"/>
                        <a14:foregroundMark x1="99093" y1="49482" x2="99093" y2="49482"/>
                        <a14:foregroundMark x1="7772" y1="54663" x2="7772" y2="54663"/>
                        <a14:foregroundMark x1="6995" y1="51554" x2="11269" y2="62565"/>
                        <a14:foregroundMark x1="74352" y1="39378" x2="80829" y2="52332"/>
                        <a14:backgroundMark x1="5570" y1="7902" x2="5570" y2="7902"/>
                        <a14:backgroundMark x1="72539" y1="95466" x2="73705" y2="95207"/>
                        <a14:backgroundMark x1="74611" y1="94689" x2="72668" y2="95466"/>
                        <a14:backgroundMark x1="72668" y1="95855" x2="72409" y2="95596"/>
                        <a14:backgroundMark x1="71762" y1="96114" x2="72539" y2="95466"/>
                        <a14:backgroundMark x1="72150" y1="95855" x2="72409" y2="95466"/>
                        <a14:backgroundMark x1="71762" y1="95466" x2="72539" y2="95078"/>
                        <a14:backgroundMark x1="71373" y1="95078" x2="71632" y2="95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6616" y="863913"/>
            <a:ext cx="1135070" cy="1135070"/>
          </a:xfrm>
          <a:prstGeom prst="rect">
            <a:avLst/>
          </a:prstGeom>
        </p:spPr>
      </p:pic>
      <p:pic>
        <p:nvPicPr>
          <p:cNvPr id="120" name="Picture 8" descr="LTER Network Logos 2017 - LTER">
            <a:extLst>
              <a:ext uri="{FF2B5EF4-FFF2-40B4-BE49-F238E27FC236}">
                <a16:creationId xmlns:a16="http://schemas.microsoft.com/office/drawing/2014/main" id="{8A5AF5EB-76C6-14FE-5CD4-B54DDF3C9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78" y="863913"/>
            <a:ext cx="1135070" cy="113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53019A-BD69-8F5E-FC49-8969DDF01A3A}"/>
              </a:ext>
            </a:extLst>
          </p:cNvPr>
          <p:cNvSpPr txBox="1"/>
          <p:nvPr/>
        </p:nvSpPr>
        <p:spPr>
          <a:xfrm>
            <a:off x="6504888" y="3839935"/>
            <a:ext cx="49753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Building a systematic understanding of ecological feedbacks to assess and predict the effects of climate warming on productive Antarctic ecosystems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Sampling Schemes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Palmer Station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Summer (January) Cruise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 ice, hydrography, pigments, community composition, primary production (and more!)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3DDE213-85B6-5E14-A088-463EBC410922}"/>
              </a:ext>
            </a:extLst>
          </p:cNvPr>
          <p:cNvSpPr txBox="1"/>
          <p:nvPr/>
        </p:nvSpPr>
        <p:spPr>
          <a:xfrm>
            <a:off x="2292045" y="5716171"/>
            <a:ext cx="240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1991-Present</a:t>
            </a:r>
          </a:p>
        </p:txBody>
      </p:sp>
    </p:spTree>
    <p:extLst>
      <p:ext uri="{BB962C8B-B14F-4D97-AF65-F5344CB8AC3E}">
        <p14:creationId xmlns:p14="http://schemas.microsoft.com/office/powerpoint/2010/main" val="249867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588441B-F00D-FD95-1C0A-8C0F2828F320}"/>
              </a:ext>
            </a:extLst>
          </p:cNvPr>
          <p:cNvGrpSpPr/>
          <p:nvPr/>
        </p:nvGrpSpPr>
        <p:grpSpPr>
          <a:xfrm>
            <a:off x="4598645" y="1457884"/>
            <a:ext cx="4013978" cy="5018965"/>
            <a:chOff x="4598645" y="1457884"/>
            <a:chExt cx="4013978" cy="501896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B7D0DA2-BA8E-5001-7DC1-126222018600}"/>
                </a:ext>
              </a:extLst>
            </p:cNvPr>
            <p:cNvGrpSpPr/>
            <p:nvPr/>
          </p:nvGrpSpPr>
          <p:grpSpPr>
            <a:xfrm>
              <a:off x="4598645" y="1457884"/>
              <a:ext cx="4013978" cy="5018965"/>
              <a:chOff x="4598645" y="1099664"/>
              <a:chExt cx="4013978" cy="5018965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8265349D-6EF6-C85D-2A08-6A225DA07D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98645" y="1178349"/>
                <a:ext cx="4013978" cy="4940280"/>
              </a:xfrm>
              <a:prstGeom prst="rect">
                <a:avLst/>
              </a:prstGeom>
            </p:spPr>
          </p:pic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9A54C5A9-C1D6-3721-7429-851883A0142A}"/>
                  </a:ext>
                </a:extLst>
              </p:cNvPr>
              <p:cNvSpPr/>
              <p:nvPr/>
            </p:nvSpPr>
            <p:spPr>
              <a:xfrm>
                <a:off x="4604604" y="1099664"/>
                <a:ext cx="869757" cy="9541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46B648A-56BE-6D75-6754-BA15A1E05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969" b="80687"/>
            <a:stretch/>
          </p:blipFill>
          <p:spPr>
            <a:xfrm>
              <a:off x="7361679" y="3640576"/>
              <a:ext cx="884327" cy="954107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7FFBB12-2A77-E075-7B9C-F453AE4AF6BE}"/>
              </a:ext>
            </a:extLst>
          </p:cNvPr>
          <p:cNvSpPr txBox="1"/>
          <p:nvPr/>
        </p:nvSpPr>
        <p:spPr>
          <a:xfrm>
            <a:off x="313598" y="1008207"/>
            <a:ext cx="3591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West Antarctic Peninsula (WAP)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BBB519-87D6-8064-8FD2-F6BD7FBF1D2F}"/>
              </a:ext>
            </a:extLst>
          </p:cNvPr>
          <p:cNvGrpSpPr/>
          <p:nvPr/>
        </p:nvGrpSpPr>
        <p:grpSpPr>
          <a:xfrm>
            <a:off x="1117257" y="183151"/>
            <a:ext cx="9957485" cy="386558"/>
            <a:chOff x="131137" y="181407"/>
            <a:chExt cx="9957485" cy="3865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25D5A6-0D70-4B68-3303-F5B99F2A9966}"/>
                </a:ext>
              </a:extLst>
            </p:cNvPr>
            <p:cNvSpPr/>
            <p:nvPr/>
          </p:nvSpPr>
          <p:spPr>
            <a:xfrm>
              <a:off x="131137" y="181408"/>
              <a:ext cx="1628775" cy="386557"/>
            </a:xfrm>
            <a:prstGeom prst="rect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347DDA-ECC3-1B1D-6A6B-E9C99FD57ACC}"/>
                </a:ext>
              </a:extLst>
            </p:cNvPr>
            <p:cNvSpPr/>
            <p:nvPr/>
          </p:nvSpPr>
          <p:spPr>
            <a:xfrm>
              <a:off x="2213314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F87704-460E-DCF2-7763-82CC03F7AB90}"/>
                </a:ext>
              </a:extLst>
            </p:cNvPr>
            <p:cNvSpPr/>
            <p:nvPr/>
          </p:nvSpPr>
          <p:spPr>
            <a:xfrm>
              <a:off x="4295492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2B959B-07FE-0952-F72A-877057501372}"/>
                </a:ext>
              </a:extLst>
            </p:cNvPr>
            <p:cNvSpPr/>
            <p:nvPr/>
          </p:nvSpPr>
          <p:spPr>
            <a:xfrm>
              <a:off x="6377670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Implications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861475-252A-56AE-C22A-1B805FF8C2D5}"/>
                </a:ext>
              </a:extLst>
            </p:cNvPr>
            <p:cNvSpPr/>
            <p:nvPr/>
          </p:nvSpPr>
          <p:spPr>
            <a:xfrm>
              <a:off x="8459847" y="181407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D246FD2-C64D-F504-A8A6-7F7F5DF401B6}"/>
              </a:ext>
            </a:extLst>
          </p:cNvPr>
          <p:cNvGrpSpPr/>
          <p:nvPr/>
        </p:nvGrpSpPr>
        <p:grpSpPr>
          <a:xfrm>
            <a:off x="8687309" y="2177741"/>
            <a:ext cx="3417132" cy="3900279"/>
            <a:chOff x="8612623" y="2900571"/>
            <a:chExt cx="3417132" cy="3900279"/>
          </a:xfrm>
        </p:grpSpPr>
        <p:pic>
          <p:nvPicPr>
            <p:cNvPr id="27" name="Picture 26" descr="A map of the earth&#10;&#10;Description automatically generated with low confidence">
              <a:extLst>
                <a:ext uri="{FF2B5EF4-FFF2-40B4-BE49-F238E27FC236}">
                  <a16:creationId xmlns:a16="http://schemas.microsoft.com/office/drawing/2014/main" id="{CBF80D0F-B129-F7CC-E8DB-C021047E4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2623" y="2900571"/>
              <a:ext cx="3417132" cy="345034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1C472A-B2D0-74A7-BE15-1D875D2449F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612623" y="6339185"/>
              <a:ext cx="341713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dirty="0">
                  <a:solidFill>
                    <a:srgbClr val="3A3A3A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Annual Mean Westerly </a:t>
              </a:r>
              <a:r>
                <a:rPr lang="en-US" sz="1200" b="1" dirty="0">
                  <a:solidFill>
                    <a:srgbClr val="3A3A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200" b="1" i="0" dirty="0">
                  <a:solidFill>
                    <a:srgbClr val="3A3A3A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ind Speed </a:t>
              </a:r>
            </a:p>
            <a:p>
              <a:pPr algn="ctr"/>
              <a:r>
                <a:rPr lang="en-US" sz="1100" i="0" dirty="0">
                  <a:solidFill>
                    <a:srgbClr val="3A3A3A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(at 850hPa; NCAR, Climate Data Guide)</a:t>
              </a:r>
              <a:endParaRPr lang="en-US" sz="1100" dirty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Arc 34">
            <a:extLst>
              <a:ext uri="{FF2B5EF4-FFF2-40B4-BE49-F238E27FC236}">
                <a16:creationId xmlns:a16="http://schemas.microsoft.com/office/drawing/2014/main" id="{02BDFE07-1EF2-BD9C-68B6-D96FBBA2DFBC}"/>
              </a:ext>
            </a:extLst>
          </p:cNvPr>
          <p:cNvSpPr/>
          <p:nvPr/>
        </p:nvSpPr>
        <p:spPr>
          <a:xfrm rot="14955826">
            <a:off x="9663951" y="2935582"/>
            <a:ext cx="1471457" cy="1478512"/>
          </a:xfrm>
          <a:prstGeom prst="arc">
            <a:avLst>
              <a:gd name="adj1" fmla="val 873492"/>
              <a:gd name="adj2" fmla="val 21589043"/>
            </a:avLst>
          </a:prstGeom>
          <a:ln w="63500">
            <a:solidFill>
              <a:schemeClr val="accent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59D30FB-7EAA-3CB4-6CC3-9D2DC2AD62C1}"/>
              </a:ext>
            </a:extLst>
          </p:cNvPr>
          <p:cNvSpPr txBox="1"/>
          <p:nvPr/>
        </p:nvSpPr>
        <p:spPr>
          <a:xfrm>
            <a:off x="9617787" y="1438281"/>
            <a:ext cx="1513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Westerlies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1F090F-9FE0-0E6B-36A2-358F5D88D8E9}"/>
              </a:ext>
            </a:extLst>
          </p:cNvPr>
          <p:cNvSpPr txBox="1"/>
          <p:nvPr/>
        </p:nvSpPr>
        <p:spPr>
          <a:xfrm>
            <a:off x="313598" y="2206111"/>
            <a:ext cx="35069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direct atmospheric and oceanographic connectivity, the peninsula is highly vulnerable to changing climates...and a prime case study for the Antarctic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155AB5E-7CFE-66CB-7E33-379D08490E66}"/>
              </a:ext>
            </a:extLst>
          </p:cNvPr>
          <p:cNvGrpSpPr/>
          <p:nvPr/>
        </p:nvGrpSpPr>
        <p:grpSpPr>
          <a:xfrm>
            <a:off x="3970066" y="1946099"/>
            <a:ext cx="2158812" cy="5303357"/>
            <a:chOff x="3970066" y="1946099"/>
            <a:chExt cx="2158812" cy="530335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98CE0CE-BA8E-4DF3-2BD9-CC38DADD4D19}"/>
                </a:ext>
              </a:extLst>
            </p:cNvPr>
            <p:cNvGrpSpPr/>
            <p:nvPr/>
          </p:nvGrpSpPr>
          <p:grpSpPr>
            <a:xfrm>
              <a:off x="3970066" y="1946099"/>
              <a:ext cx="2158812" cy="5303357"/>
              <a:chOff x="3970066" y="1946099"/>
              <a:chExt cx="2158812" cy="530335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B83DEE3-249B-8AC8-309F-7007A2D37601}"/>
                  </a:ext>
                </a:extLst>
              </p:cNvPr>
              <p:cNvGrpSpPr/>
              <p:nvPr/>
            </p:nvGrpSpPr>
            <p:grpSpPr>
              <a:xfrm>
                <a:off x="3970066" y="1946099"/>
                <a:ext cx="2158812" cy="5303357"/>
                <a:chOff x="3970066" y="1587879"/>
                <a:chExt cx="2158812" cy="5303357"/>
              </a:xfrm>
            </p:grpSpPr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CD6B52C7-F07B-FC4A-F1C9-4A463AA568C6}"/>
                    </a:ext>
                  </a:extLst>
                </p:cNvPr>
                <p:cNvGrpSpPr/>
                <p:nvPr/>
              </p:nvGrpSpPr>
              <p:grpSpPr>
                <a:xfrm>
                  <a:off x="4585770" y="1587879"/>
                  <a:ext cx="1543108" cy="5303357"/>
                  <a:chOff x="4585770" y="1587879"/>
                  <a:chExt cx="1543108" cy="5303357"/>
                </a:xfrm>
              </p:grpSpPr>
              <p:sp>
                <p:nvSpPr>
                  <p:cNvPr id="57" name="Arc 56">
                    <a:extLst>
                      <a:ext uri="{FF2B5EF4-FFF2-40B4-BE49-F238E27FC236}">
                        <a16:creationId xmlns:a16="http://schemas.microsoft.com/office/drawing/2014/main" id="{8FAF568B-E4E5-B12F-DBA8-2129C4578A15}"/>
                      </a:ext>
                    </a:extLst>
                  </p:cNvPr>
                  <p:cNvSpPr/>
                  <p:nvPr/>
                </p:nvSpPr>
                <p:spPr>
                  <a:xfrm>
                    <a:off x="4585770" y="3895495"/>
                    <a:ext cx="615345" cy="2995741"/>
                  </a:xfrm>
                  <a:prstGeom prst="arc">
                    <a:avLst>
                      <a:gd name="adj1" fmla="val 11691648"/>
                      <a:gd name="adj2" fmla="val 15927854"/>
                    </a:avLst>
                  </a:prstGeom>
                  <a:ln w="3810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7649CB05-D324-0D6A-0DD1-878BDE74505E}"/>
                      </a:ext>
                    </a:extLst>
                  </p:cNvPr>
                  <p:cNvSpPr/>
                  <p:nvPr/>
                </p:nvSpPr>
                <p:spPr>
                  <a:xfrm>
                    <a:off x="4765615" y="1587879"/>
                    <a:ext cx="1363263" cy="1279157"/>
                  </a:xfrm>
                  <a:custGeom>
                    <a:avLst/>
                    <a:gdLst>
                      <a:gd name="connsiteX0" fmla="*/ 0 w 1131216"/>
                      <a:gd name="connsiteY0" fmla="*/ 1112363 h 1112363"/>
                      <a:gd name="connsiteX1" fmla="*/ 622169 w 1131216"/>
                      <a:gd name="connsiteY1" fmla="*/ 659877 h 1112363"/>
                      <a:gd name="connsiteX2" fmla="*/ 1131216 w 1131216"/>
                      <a:gd name="connsiteY2" fmla="*/ 0 h 1112363"/>
                      <a:gd name="connsiteX0" fmla="*/ 0 w 1131216"/>
                      <a:gd name="connsiteY0" fmla="*/ 1112363 h 1112363"/>
                      <a:gd name="connsiteX1" fmla="*/ 622169 w 1131216"/>
                      <a:gd name="connsiteY1" fmla="*/ 659877 h 1112363"/>
                      <a:gd name="connsiteX2" fmla="*/ 1131216 w 1131216"/>
                      <a:gd name="connsiteY2" fmla="*/ 0 h 1112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31216" h="1112363">
                        <a:moveTo>
                          <a:pt x="0" y="1112363"/>
                        </a:moveTo>
                        <a:cubicBezTo>
                          <a:pt x="216816" y="978817"/>
                          <a:pt x="465631" y="845271"/>
                          <a:pt x="622169" y="659877"/>
                        </a:cubicBezTo>
                        <a:cubicBezTo>
                          <a:pt x="810705" y="474483"/>
                          <a:pt x="970960" y="237241"/>
                          <a:pt x="1131216" y="0"/>
                        </a:cubicBezTo>
                      </a:path>
                    </a:pathLst>
                  </a:custGeom>
                  <a:noFill/>
                  <a:ln w="8255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A2B2BE7E-4966-644F-CAD3-31FB5AC9E7A0}"/>
                    </a:ext>
                  </a:extLst>
                </p:cNvPr>
                <p:cNvSpPr txBox="1"/>
                <p:nvPr/>
              </p:nvSpPr>
              <p:spPr>
                <a:xfrm rot="17219953">
                  <a:off x="2954781" y="3598505"/>
                  <a:ext cx="26769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Warm Upper Circumpolar Deep Water</a:t>
                  </a:r>
                </a:p>
              </p:txBody>
            </p:sp>
          </p:grp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A8DC682-7F1A-E90D-2B8D-0DAC5BF9BA16}"/>
                  </a:ext>
                </a:extLst>
              </p:cNvPr>
              <p:cNvSpPr/>
              <p:nvPr/>
            </p:nvSpPr>
            <p:spPr>
              <a:xfrm>
                <a:off x="5334790" y="3325952"/>
                <a:ext cx="554325" cy="217940"/>
              </a:xfrm>
              <a:custGeom>
                <a:avLst/>
                <a:gdLst>
                  <a:gd name="connsiteX0" fmla="*/ 0 w 521161"/>
                  <a:gd name="connsiteY0" fmla="*/ 184775 h 184775"/>
                  <a:gd name="connsiteX1" fmla="*/ 66330 w 521161"/>
                  <a:gd name="connsiteY1" fmla="*/ 142135 h 184775"/>
                  <a:gd name="connsiteX2" fmla="*/ 113708 w 521161"/>
                  <a:gd name="connsiteY2" fmla="*/ 108970 h 184775"/>
                  <a:gd name="connsiteX3" fmla="*/ 194251 w 521161"/>
                  <a:gd name="connsiteY3" fmla="*/ 71068 h 184775"/>
                  <a:gd name="connsiteX4" fmla="*/ 255843 w 521161"/>
                  <a:gd name="connsiteY4" fmla="*/ 47379 h 184775"/>
                  <a:gd name="connsiteX5" fmla="*/ 355337 w 521161"/>
                  <a:gd name="connsiteY5" fmla="*/ 23689 h 184775"/>
                  <a:gd name="connsiteX6" fmla="*/ 431142 w 521161"/>
                  <a:gd name="connsiteY6" fmla="*/ 9476 h 184775"/>
                  <a:gd name="connsiteX7" fmla="*/ 521161 w 521161"/>
                  <a:gd name="connsiteY7" fmla="*/ 0 h 18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1161" h="184775">
                    <a:moveTo>
                      <a:pt x="0" y="184775"/>
                    </a:moveTo>
                    <a:lnTo>
                      <a:pt x="66330" y="142135"/>
                    </a:lnTo>
                    <a:cubicBezTo>
                      <a:pt x="85281" y="129501"/>
                      <a:pt x="92388" y="120814"/>
                      <a:pt x="113708" y="108970"/>
                    </a:cubicBezTo>
                    <a:cubicBezTo>
                      <a:pt x="135028" y="97126"/>
                      <a:pt x="170562" y="81333"/>
                      <a:pt x="194251" y="71068"/>
                    </a:cubicBezTo>
                    <a:cubicBezTo>
                      <a:pt x="217940" y="60803"/>
                      <a:pt x="228995" y="55276"/>
                      <a:pt x="255843" y="47379"/>
                    </a:cubicBezTo>
                    <a:cubicBezTo>
                      <a:pt x="282691" y="39482"/>
                      <a:pt x="326121" y="30006"/>
                      <a:pt x="355337" y="23689"/>
                    </a:cubicBezTo>
                    <a:cubicBezTo>
                      <a:pt x="384553" y="17372"/>
                      <a:pt x="403505" y="13424"/>
                      <a:pt x="431142" y="9476"/>
                    </a:cubicBezTo>
                    <a:cubicBezTo>
                      <a:pt x="458779" y="5528"/>
                      <a:pt x="521161" y="0"/>
                      <a:pt x="521161" y="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642AD00-EF41-FAF1-2A2F-35FC5E9A7079}"/>
                  </a:ext>
                </a:extLst>
              </p:cNvPr>
              <p:cNvSpPr/>
              <p:nvPr/>
            </p:nvSpPr>
            <p:spPr>
              <a:xfrm>
                <a:off x="4851532" y="4150334"/>
                <a:ext cx="535374" cy="189513"/>
              </a:xfrm>
              <a:custGeom>
                <a:avLst/>
                <a:gdLst>
                  <a:gd name="connsiteX0" fmla="*/ 0 w 535374"/>
                  <a:gd name="connsiteY0" fmla="*/ 189513 h 189513"/>
                  <a:gd name="connsiteX1" fmla="*/ 127921 w 535374"/>
                  <a:gd name="connsiteY1" fmla="*/ 108970 h 189513"/>
                  <a:gd name="connsiteX2" fmla="*/ 274793 w 535374"/>
                  <a:gd name="connsiteY2" fmla="*/ 47378 h 189513"/>
                  <a:gd name="connsiteX3" fmla="*/ 364812 w 535374"/>
                  <a:gd name="connsiteY3" fmla="*/ 18951 h 189513"/>
                  <a:gd name="connsiteX4" fmla="*/ 535374 w 535374"/>
                  <a:gd name="connsiteY4" fmla="*/ 0 h 189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374" h="189513">
                    <a:moveTo>
                      <a:pt x="0" y="189513"/>
                    </a:moveTo>
                    <a:cubicBezTo>
                      <a:pt x="41061" y="161086"/>
                      <a:pt x="82122" y="132659"/>
                      <a:pt x="127921" y="108970"/>
                    </a:cubicBezTo>
                    <a:cubicBezTo>
                      <a:pt x="173720" y="85281"/>
                      <a:pt x="235311" y="62381"/>
                      <a:pt x="274793" y="47378"/>
                    </a:cubicBezTo>
                    <a:cubicBezTo>
                      <a:pt x="314275" y="32375"/>
                      <a:pt x="321382" y="26847"/>
                      <a:pt x="364812" y="18951"/>
                    </a:cubicBezTo>
                    <a:cubicBezTo>
                      <a:pt x="408242" y="11055"/>
                      <a:pt x="535374" y="0"/>
                      <a:pt x="535374" y="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7963FFD-9504-E229-E096-8BB1220C98D7}"/>
                </a:ext>
              </a:extLst>
            </p:cNvPr>
            <p:cNvSpPr/>
            <p:nvPr/>
          </p:nvSpPr>
          <p:spPr>
            <a:xfrm>
              <a:off x="4813629" y="3225256"/>
              <a:ext cx="710478" cy="1034048"/>
            </a:xfrm>
            <a:custGeom>
              <a:avLst/>
              <a:gdLst>
                <a:gd name="connsiteX0" fmla="*/ 0 w 701198"/>
                <a:gd name="connsiteY0" fmla="*/ 1023370 h 1023370"/>
                <a:gd name="connsiteX1" fmla="*/ 94756 w 701198"/>
                <a:gd name="connsiteY1" fmla="*/ 800692 h 1023370"/>
                <a:gd name="connsiteX2" fmla="*/ 180037 w 701198"/>
                <a:gd name="connsiteY2" fmla="*/ 620655 h 1023370"/>
                <a:gd name="connsiteX3" fmla="*/ 274794 w 701198"/>
                <a:gd name="connsiteY3" fmla="*/ 464306 h 1023370"/>
                <a:gd name="connsiteX4" fmla="*/ 402715 w 701198"/>
                <a:gd name="connsiteY4" fmla="*/ 284269 h 1023370"/>
                <a:gd name="connsiteX5" fmla="*/ 549588 w 701198"/>
                <a:gd name="connsiteY5" fmla="*/ 118445 h 1023370"/>
                <a:gd name="connsiteX6" fmla="*/ 634868 w 701198"/>
                <a:gd name="connsiteY6" fmla="*/ 56854 h 1023370"/>
                <a:gd name="connsiteX7" fmla="*/ 701198 w 701198"/>
                <a:gd name="connsiteY7" fmla="*/ 0 h 102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1198" h="1023370">
                  <a:moveTo>
                    <a:pt x="0" y="1023370"/>
                  </a:moveTo>
                  <a:cubicBezTo>
                    <a:pt x="32375" y="945590"/>
                    <a:pt x="64750" y="867811"/>
                    <a:pt x="94756" y="800692"/>
                  </a:cubicBezTo>
                  <a:cubicBezTo>
                    <a:pt x="124762" y="733573"/>
                    <a:pt x="150031" y="676719"/>
                    <a:pt x="180037" y="620655"/>
                  </a:cubicBezTo>
                  <a:cubicBezTo>
                    <a:pt x="210043" y="564591"/>
                    <a:pt x="237681" y="520370"/>
                    <a:pt x="274794" y="464306"/>
                  </a:cubicBezTo>
                  <a:cubicBezTo>
                    <a:pt x="311907" y="408242"/>
                    <a:pt x="356916" y="341912"/>
                    <a:pt x="402715" y="284269"/>
                  </a:cubicBezTo>
                  <a:cubicBezTo>
                    <a:pt x="448514" y="226626"/>
                    <a:pt x="510896" y="156348"/>
                    <a:pt x="549588" y="118445"/>
                  </a:cubicBezTo>
                  <a:cubicBezTo>
                    <a:pt x="588280" y="80542"/>
                    <a:pt x="609600" y="76595"/>
                    <a:pt x="634868" y="56854"/>
                  </a:cubicBezTo>
                  <a:cubicBezTo>
                    <a:pt x="660136" y="37113"/>
                    <a:pt x="680667" y="18556"/>
                    <a:pt x="701198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43B1E2-275E-20F4-AA4C-20F29B6B1E0C}"/>
              </a:ext>
            </a:extLst>
          </p:cNvPr>
          <p:cNvGrpSpPr/>
          <p:nvPr/>
        </p:nvGrpSpPr>
        <p:grpSpPr>
          <a:xfrm>
            <a:off x="3595603" y="968138"/>
            <a:ext cx="6664751" cy="1308641"/>
            <a:chOff x="3595603" y="968138"/>
            <a:chExt cx="6664751" cy="1308641"/>
          </a:xfrm>
        </p:grpSpPr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3A6589ED-C0F3-8746-A67A-9C84A0A3A659}"/>
                </a:ext>
              </a:extLst>
            </p:cNvPr>
            <p:cNvSpPr/>
            <p:nvPr/>
          </p:nvSpPr>
          <p:spPr>
            <a:xfrm>
              <a:off x="3595603" y="1527230"/>
              <a:ext cx="6664751" cy="691923"/>
            </a:xfrm>
            <a:prstGeom prst="arc">
              <a:avLst>
                <a:gd name="adj1" fmla="val 11143402"/>
                <a:gd name="adj2" fmla="val 21318813"/>
              </a:avLst>
            </a:prstGeom>
            <a:ln w="279400">
              <a:solidFill>
                <a:srgbClr val="2F5597">
                  <a:alpha val="35000"/>
                </a:srgb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2B346B29-E6C7-A008-58FA-79250A05AF55}"/>
                </a:ext>
              </a:extLst>
            </p:cNvPr>
            <p:cNvSpPr/>
            <p:nvPr/>
          </p:nvSpPr>
          <p:spPr>
            <a:xfrm rot="21362436">
              <a:off x="4559375" y="1847570"/>
              <a:ext cx="374772" cy="429209"/>
            </a:xfrm>
            <a:prstGeom prst="downArrow">
              <a:avLst/>
            </a:prstGeom>
            <a:solidFill>
              <a:srgbClr val="2F5597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BA34964C-6333-36D6-B012-9EE2534BFBCC}"/>
                </a:ext>
              </a:extLst>
            </p:cNvPr>
            <p:cNvSpPr/>
            <p:nvPr/>
          </p:nvSpPr>
          <p:spPr>
            <a:xfrm rot="10561321">
              <a:off x="4503960" y="968138"/>
              <a:ext cx="374772" cy="429209"/>
            </a:xfrm>
            <a:prstGeom prst="downArrow">
              <a:avLst/>
            </a:prstGeom>
            <a:solidFill>
              <a:srgbClr val="2F5597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83FC965-08B0-BD42-B05F-617EEB8BEDE7}"/>
              </a:ext>
            </a:extLst>
          </p:cNvPr>
          <p:cNvGrpSpPr>
            <a:grpSpLocks noChangeAspect="1"/>
          </p:cNvGrpSpPr>
          <p:nvPr/>
        </p:nvGrpSpPr>
        <p:grpSpPr>
          <a:xfrm>
            <a:off x="1460952" y="5527254"/>
            <a:ext cx="2987851" cy="1147594"/>
            <a:chOff x="1267704" y="4171546"/>
            <a:chExt cx="5830114" cy="223927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67939FD-19A3-4C4C-A46B-79E3922BE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9"/>
            <a:stretch/>
          </p:blipFill>
          <p:spPr>
            <a:xfrm>
              <a:off x="1437794" y="4171546"/>
              <a:ext cx="5660024" cy="45726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B09824B-6476-9C65-74E2-435B2B683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5" t="16018" b="19004"/>
            <a:stretch/>
          </p:blipFill>
          <p:spPr>
            <a:xfrm>
              <a:off x="1433565" y="4260469"/>
              <a:ext cx="1578494" cy="222843"/>
            </a:xfrm>
            <a:prstGeom prst="rect">
              <a:avLst/>
            </a:prstGeom>
          </p:spPr>
        </p:pic>
        <p:pic>
          <p:nvPicPr>
            <p:cNvPr id="37" name="Picture 36" descr="A picture containing text, font, screenshot, white&#10;&#10;Description automatically generated">
              <a:extLst>
                <a:ext uri="{FF2B5EF4-FFF2-40B4-BE49-F238E27FC236}">
                  <a16:creationId xmlns:a16="http://schemas.microsoft.com/office/drawing/2014/main" id="{A2E6112B-7A82-0CE2-1B09-6A2DF798D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7704" y="4572234"/>
              <a:ext cx="5830114" cy="1838582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575C094-E15A-A316-9B88-EDAAF8E843F2}"/>
              </a:ext>
            </a:extLst>
          </p:cNvPr>
          <p:cNvSpPr txBox="1"/>
          <p:nvPr/>
        </p:nvSpPr>
        <p:spPr>
          <a:xfrm>
            <a:off x="4379353" y="6433916"/>
            <a:ext cx="1579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Cook et al. (2016)</a:t>
            </a:r>
          </a:p>
        </p:txBody>
      </p:sp>
    </p:spTree>
    <p:extLst>
      <p:ext uri="{BB962C8B-B14F-4D97-AF65-F5344CB8AC3E}">
        <p14:creationId xmlns:p14="http://schemas.microsoft.com/office/powerpoint/2010/main" val="1136750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7FFBB12-2A77-E075-7B9C-F453AE4AF6BE}"/>
              </a:ext>
            </a:extLst>
          </p:cNvPr>
          <p:cNvSpPr txBox="1"/>
          <p:nvPr/>
        </p:nvSpPr>
        <p:spPr>
          <a:xfrm>
            <a:off x="5894501" y="895843"/>
            <a:ext cx="5711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Rapidly Shifting Climate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BBB519-87D6-8064-8FD2-F6BD7FBF1D2F}"/>
              </a:ext>
            </a:extLst>
          </p:cNvPr>
          <p:cNvGrpSpPr/>
          <p:nvPr/>
        </p:nvGrpSpPr>
        <p:grpSpPr>
          <a:xfrm>
            <a:off x="1117257" y="183151"/>
            <a:ext cx="9957485" cy="386558"/>
            <a:chOff x="131137" y="181407"/>
            <a:chExt cx="9957485" cy="3865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25D5A6-0D70-4B68-3303-F5B99F2A9966}"/>
                </a:ext>
              </a:extLst>
            </p:cNvPr>
            <p:cNvSpPr/>
            <p:nvPr/>
          </p:nvSpPr>
          <p:spPr>
            <a:xfrm>
              <a:off x="131137" y="181408"/>
              <a:ext cx="1628775" cy="386557"/>
            </a:xfrm>
            <a:prstGeom prst="rect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347DDA-ECC3-1B1D-6A6B-E9C99FD57ACC}"/>
                </a:ext>
              </a:extLst>
            </p:cNvPr>
            <p:cNvSpPr/>
            <p:nvPr/>
          </p:nvSpPr>
          <p:spPr>
            <a:xfrm>
              <a:off x="2213314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F87704-460E-DCF2-7763-82CC03F7AB90}"/>
                </a:ext>
              </a:extLst>
            </p:cNvPr>
            <p:cNvSpPr/>
            <p:nvPr/>
          </p:nvSpPr>
          <p:spPr>
            <a:xfrm>
              <a:off x="4295492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2B959B-07FE-0952-F72A-877057501372}"/>
                </a:ext>
              </a:extLst>
            </p:cNvPr>
            <p:cNvSpPr/>
            <p:nvPr/>
          </p:nvSpPr>
          <p:spPr>
            <a:xfrm>
              <a:off x="6377670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Implications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861475-252A-56AE-C22A-1B805FF8C2D5}"/>
                </a:ext>
              </a:extLst>
            </p:cNvPr>
            <p:cNvSpPr/>
            <p:nvPr/>
          </p:nvSpPr>
          <p:spPr>
            <a:xfrm>
              <a:off x="8459847" y="181407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Conclusions</a:t>
              </a:r>
            </a:p>
          </p:txBody>
        </p:sp>
      </p:grpSp>
      <p:pic>
        <p:nvPicPr>
          <p:cNvPr id="42" name="Picture 41" descr="A picture containing text, screenshot, web page, website&#10;&#10;Description automatically generated">
            <a:extLst>
              <a:ext uri="{FF2B5EF4-FFF2-40B4-BE49-F238E27FC236}">
                <a16:creationId xmlns:a16="http://schemas.microsoft.com/office/drawing/2014/main" id="{9381C734-07AD-2873-6583-D152CAD2B5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5"/>
          <a:stretch/>
        </p:blipFill>
        <p:spPr>
          <a:xfrm>
            <a:off x="112921" y="5606792"/>
            <a:ext cx="3893471" cy="1153781"/>
          </a:xfrm>
          <a:prstGeom prst="rect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7B738D60-3BC6-5B03-FD40-6806CBBF0F28}"/>
              </a:ext>
            </a:extLst>
          </p:cNvPr>
          <p:cNvGrpSpPr/>
          <p:nvPr/>
        </p:nvGrpSpPr>
        <p:grpSpPr>
          <a:xfrm>
            <a:off x="36727" y="1369722"/>
            <a:ext cx="6205403" cy="3609498"/>
            <a:chOff x="66552" y="794050"/>
            <a:chExt cx="6205403" cy="360949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61122D9-AC62-9B9B-1FFC-A9CBFF92849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552" y="794050"/>
              <a:ext cx="6205403" cy="3609498"/>
              <a:chOff x="6668394" y="687380"/>
              <a:chExt cx="5253038" cy="3055536"/>
            </a:xfrm>
          </p:grpSpPr>
          <p:pic>
            <p:nvPicPr>
              <p:cNvPr id="17" name="Picture 16" descr="A picture containing text, line, diagram, font&#10;&#10;Description automatically generated">
                <a:extLst>
                  <a:ext uri="{FF2B5EF4-FFF2-40B4-BE49-F238E27FC236}">
                    <a16:creationId xmlns:a16="http://schemas.microsoft.com/office/drawing/2014/main" id="{41FE9B32-0C17-1DDA-7CD7-4BFDBF085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8394" y="687380"/>
                <a:ext cx="5253038" cy="3055536"/>
              </a:xfrm>
              <a:prstGeom prst="rect">
                <a:avLst/>
              </a:prstGeom>
            </p:spPr>
          </p:pic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E99F850-DB0F-015F-DD36-9B1C0859D9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99480" y="1530113"/>
                <a:ext cx="4312526" cy="772917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8325872-A272-2DA1-6E23-8459BCC823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72383" y="2781361"/>
                <a:ext cx="272486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89AFBAE-94A6-B916-F2A4-496CE52988F3}"/>
                  </a:ext>
                </a:extLst>
              </p:cNvPr>
              <p:cNvSpPr/>
              <p:nvPr/>
            </p:nvSpPr>
            <p:spPr>
              <a:xfrm>
                <a:off x="11567457" y="1477694"/>
                <a:ext cx="119397" cy="1048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E288EB2-B5D7-710B-A6ED-BA2207685394}"/>
                </a:ext>
              </a:extLst>
            </p:cNvPr>
            <p:cNvSpPr txBox="1"/>
            <p:nvPr/>
          </p:nvSpPr>
          <p:spPr>
            <a:xfrm>
              <a:off x="926007" y="1279970"/>
              <a:ext cx="22166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~1°C Decade</a:t>
              </a:r>
              <a:r>
                <a:rPr lang="en-US" sz="1600" b="1" baseline="30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Warmer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B9AC4FF-E296-1B5B-9500-58A0D2337EF2}"/>
              </a:ext>
            </a:extLst>
          </p:cNvPr>
          <p:cNvGrpSpPr/>
          <p:nvPr/>
        </p:nvGrpSpPr>
        <p:grpSpPr>
          <a:xfrm>
            <a:off x="6006201" y="3151075"/>
            <a:ext cx="6099940" cy="3609498"/>
            <a:chOff x="6006201" y="3027488"/>
            <a:chExt cx="6099940" cy="373308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276C257-03BD-4C48-6302-2333BE94B28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06201" y="3027488"/>
              <a:ext cx="6099940" cy="3733085"/>
              <a:chOff x="6828593" y="3742917"/>
              <a:chExt cx="4930914" cy="3017656"/>
            </a:xfrm>
          </p:grpSpPr>
          <p:pic>
            <p:nvPicPr>
              <p:cNvPr id="19" name="Picture 18" descr="A picture containing text, line, diagram, font&#10;&#10;Description automatically generated">
                <a:extLst>
                  <a:ext uri="{FF2B5EF4-FFF2-40B4-BE49-F238E27FC236}">
                    <a16:creationId xmlns:a16="http://schemas.microsoft.com/office/drawing/2014/main" id="{1815B909-CF7B-A1EF-F49C-DE88E1355F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6"/>
              <a:stretch/>
            </p:blipFill>
            <p:spPr>
              <a:xfrm>
                <a:off x="6828593" y="3742917"/>
                <a:ext cx="4930914" cy="3017656"/>
              </a:xfrm>
              <a:prstGeom prst="rect">
                <a:avLst/>
              </a:prstGeom>
            </p:spPr>
          </p:pic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0D3B743-3C72-51C6-4D83-2CE4CBDD04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6848" y="5005903"/>
                <a:ext cx="4318648" cy="413699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0830292-F0B8-7A19-F443-98EC8BF8D7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31505" y="5808892"/>
                <a:ext cx="229086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7FC2A6B-EC10-FE58-1685-915731B2820C}"/>
                  </a:ext>
                </a:extLst>
              </p:cNvPr>
              <p:cNvSpPr/>
              <p:nvPr/>
            </p:nvSpPr>
            <p:spPr>
              <a:xfrm>
                <a:off x="11552308" y="5364092"/>
                <a:ext cx="119397" cy="1048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0784806-7DFE-84F2-5C2E-4A6A958F6003}"/>
                </a:ext>
              </a:extLst>
            </p:cNvPr>
            <p:cNvSpPr txBox="1"/>
            <p:nvPr/>
          </p:nvSpPr>
          <p:spPr>
            <a:xfrm>
              <a:off x="9123008" y="3577899"/>
              <a:ext cx="24753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~15 days Decade</a:t>
              </a:r>
              <a:r>
                <a:rPr lang="en-US" sz="1600" b="1" baseline="30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Shorter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E2F5F4D-CB84-B505-1E4F-78F191FA29D4}"/>
              </a:ext>
            </a:extLst>
          </p:cNvPr>
          <p:cNvSpPr txBox="1"/>
          <p:nvPr/>
        </p:nvSpPr>
        <p:spPr>
          <a:xfrm>
            <a:off x="4006392" y="6206575"/>
            <a:ext cx="1209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*Updated to 2022 courtesy of Sharon Stammerjohn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5C6251-5F0D-A706-3910-7AD2C5B7CA7F}"/>
              </a:ext>
            </a:extLst>
          </p:cNvPr>
          <p:cNvSpPr txBox="1"/>
          <p:nvPr/>
        </p:nvSpPr>
        <p:spPr>
          <a:xfrm>
            <a:off x="6251554" y="1625168"/>
            <a:ext cx="523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rapidly warming climate sets the stage for troubles to come in polar ecosystem...</a:t>
            </a:r>
          </a:p>
        </p:txBody>
      </p:sp>
    </p:spTree>
    <p:extLst>
      <p:ext uri="{BB962C8B-B14F-4D97-AF65-F5344CB8AC3E}">
        <p14:creationId xmlns:p14="http://schemas.microsoft.com/office/powerpoint/2010/main" val="1324997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BBB519-87D6-8064-8FD2-F6BD7FBF1D2F}"/>
              </a:ext>
            </a:extLst>
          </p:cNvPr>
          <p:cNvGrpSpPr/>
          <p:nvPr/>
        </p:nvGrpSpPr>
        <p:grpSpPr>
          <a:xfrm>
            <a:off x="1117257" y="183151"/>
            <a:ext cx="9957485" cy="386558"/>
            <a:chOff x="131137" y="181407"/>
            <a:chExt cx="9957485" cy="3865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25D5A6-0D70-4B68-3303-F5B99F2A9966}"/>
                </a:ext>
              </a:extLst>
            </p:cNvPr>
            <p:cNvSpPr/>
            <p:nvPr/>
          </p:nvSpPr>
          <p:spPr>
            <a:xfrm>
              <a:off x="131137" y="181408"/>
              <a:ext cx="1628775" cy="386557"/>
            </a:xfrm>
            <a:prstGeom prst="rect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347DDA-ECC3-1B1D-6A6B-E9C99FD57ACC}"/>
                </a:ext>
              </a:extLst>
            </p:cNvPr>
            <p:cNvSpPr/>
            <p:nvPr/>
          </p:nvSpPr>
          <p:spPr>
            <a:xfrm>
              <a:off x="2213314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F87704-460E-DCF2-7763-82CC03F7AB90}"/>
                </a:ext>
              </a:extLst>
            </p:cNvPr>
            <p:cNvSpPr/>
            <p:nvPr/>
          </p:nvSpPr>
          <p:spPr>
            <a:xfrm>
              <a:off x="4295492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2B959B-07FE-0952-F72A-877057501372}"/>
                </a:ext>
              </a:extLst>
            </p:cNvPr>
            <p:cNvSpPr/>
            <p:nvPr/>
          </p:nvSpPr>
          <p:spPr>
            <a:xfrm>
              <a:off x="6377670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Implications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861475-252A-56AE-C22A-1B805FF8C2D5}"/>
                </a:ext>
              </a:extLst>
            </p:cNvPr>
            <p:cNvSpPr/>
            <p:nvPr/>
          </p:nvSpPr>
          <p:spPr>
            <a:xfrm>
              <a:off x="8459847" y="181407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17B59CD-C848-93AB-710E-EEE40B346CE8}"/>
              </a:ext>
            </a:extLst>
          </p:cNvPr>
          <p:cNvSpPr txBox="1"/>
          <p:nvPr/>
        </p:nvSpPr>
        <p:spPr>
          <a:xfrm>
            <a:off x="778873" y="1519179"/>
            <a:ext cx="4329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High-ice vs low-ice states set the stage for physical conditions that regulate growth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FFBB12-2A77-E075-7B9C-F453AE4AF6BE}"/>
              </a:ext>
            </a:extLst>
          </p:cNvPr>
          <p:cNvSpPr txBox="1"/>
          <p:nvPr/>
        </p:nvSpPr>
        <p:spPr>
          <a:xfrm>
            <a:off x="980855" y="962059"/>
            <a:ext cx="4123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Ice-Dependent Ecosystem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2FA696B-D039-925C-7ACE-6F18BEB46812}"/>
              </a:ext>
            </a:extLst>
          </p:cNvPr>
          <p:cNvGrpSpPr/>
          <p:nvPr/>
        </p:nvGrpSpPr>
        <p:grpSpPr>
          <a:xfrm>
            <a:off x="432530" y="3025582"/>
            <a:ext cx="5295043" cy="3559157"/>
            <a:chOff x="492300" y="3115691"/>
            <a:chExt cx="5295043" cy="355915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FBAD93-2258-619E-7536-26E22185D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2300" y="3115691"/>
              <a:ext cx="4478800" cy="3559157"/>
              <a:chOff x="6292166" y="3774403"/>
              <a:chExt cx="3649885" cy="2900445"/>
            </a:xfrm>
          </p:grpSpPr>
          <p:pic>
            <p:nvPicPr>
              <p:cNvPr id="13" name="Picture 12" descr="A picture containing text, diagram, screenshot, map&#10;&#10;Description automatically generated">
                <a:extLst>
                  <a:ext uri="{FF2B5EF4-FFF2-40B4-BE49-F238E27FC236}">
                    <a16:creationId xmlns:a16="http://schemas.microsoft.com/office/drawing/2014/main" id="{D784C119-C0FF-D0D5-172A-0CDBDC9BFF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838" t="57529" r="20952" b="5990"/>
              <a:stretch/>
            </p:blipFill>
            <p:spPr>
              <a:xfrm>
                <a:off x="6292166" y="3774403"/>
                <a:ext cx="3649885" cy="290044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8889A6B1-BFB1-0F96-7BE5-8000344F49F3}"/>
                      </a:ext>
                    </a:extLst>
                  </p14:cNvPr>
                  <p14:cNvContentPartPr/>
                  <p14:nvPr/>
                </p14:nvContentPartPr>
                <p14:xfrm>
                  <a:off x="6298388" y="5243853"/>
                  <a:ext cx="160681" cy="245821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8889A6B1-BFB1-0F96-7BE5-8000344F49F3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282819" y="5228306"/>
                    <a:ext cx="191525" cy="276329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EBB98F2-6B6F-74F8-87E7-E869D1EB00CB}"/>
                </a:ext>
              </a:extLst>
            </p:cNvPr>
            <p:cNvSpPr txBox="1"/>
            <p:nvPr/>
          </p:nvSpPr>
          <p:spPr>
            <a:xfrm>
              <a:off x="4994511" y="3325092"/>
              <a:ext cx="792832" cy="52322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8A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 Wind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B1EDC78-3B7B-8E5B-621D-3A41FB6F2168}"/>
                </a:ext>
              </a:extLst>
            </p:cNvPr>
            <p:cNvSpPr txBox="1"/>
            <p:nvPr/>
          </p:nvSpPr>
          <p:spPr>
            <a:xfrm>
              <a:off x="4994509" y="4445930"/>
              <a:ext cx="792833" cy="73866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8A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Shallow Mixed Layer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2E90778-B87E-3EB1-74FB-C419B0E5C44A}"/>
                </a:ext>
              </a:extLst>
            </p:cNvPr>
            <p:cNvSpPr txBox="1"/>
            <p:nvPr/>
          </p:nvSpPr>
          <p:spPr>
            <a:xfrm>
              <a:off x="4994509" y="3885511"/>
              <a:ext cx="792833" cy="52322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8A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Sea Ice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BA1FA4C-19C9-BE98-877E-7EBE4EA5DCCC}"/>
              </a:ext>
            </a:extLst>
          </p:cNvPr>
          <p:cNvGrpSpPr/>
          <p:nvPr/>
        </p:nvGrpSpPr>
        <p:grpSpPr>
          <a:xfrm>
            <a:off x="6480201" y="2955726"/>
            <a:ext cx="5271634" cy="3698867"/>
            <a:chOff x="6404659" y="3045835"/>
            <a:chExt cx="5271634" cy="369886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E924303-B405-0D76-6E7E-E9A1F86C667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04659" y="3045835"/>
              <a:ext cx="4478800" cy="3698867"/>
              <a:chOff x="6180880" y="1088021"/>
              <a:chExt cx="3148315" cy="2600071"/>
            </a:xfrm>
          </p:grpSpPr>
          <p:pic>
            <p:nvPicPr>
              <p:cNvPr id="27" name="Picture 26" descr="A picture containing text, diagram, screenshot, map&#10;&#10;Description automatically generated">
                <a:extLst>
                  <a:ext uri="{FF2B5EF4-FFF2-40B4-BE49-F238E27FC236}">
                    <a16:creationId xmlns:a16="http://schemas.microsoft.com/office/drawing/2014/main" id="{5F9136E7-B8B4-949B-F162-8DC0946C29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838" t="19748" r="20952" b="42339"/>
              <a:stretch/>
            </p:blipFill>
            <p:spPr>
              <a:xfrm>
                <a:off x="6180880" y="1088021"/>
                <a:ext cx="3148315" cy="2600071"/>
              </a:xfrm>
              <a:prstGeom prst="rect">
                <a:avLst/>
              </a:prstGeom>
            </p:spPr>
          </p:pic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56EF83E-2C1F-DFAE-11EA-A8C8F3B4E402}"/>
                  </a:ext>
                </a:extLst>
              </p:cNvPr>
              <p:cNvGrpSpPr/>
              <p:nvPr/>
            </p:nvGrpSpPr>
            <p:grpSpPr>
              <a:xfrm>
                <a:off x="6187327" y="2247631"/>
                <a:ext cx="106920" cy="138600"/>
                <a:chOff x="6187327" y="2247631"/>
                <a:chExt cx="106920" cy="1386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B925953D-1DF3-4924-884B-73ED524D06B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87327" y="2247631"/>
                    <a:ext cx="106920" cy="138600"/>
                  </p14:xfrm>
                </p:contentPart>
              </mc:Choice>
              <mc:Fallback xmlns="">
                <p:pic>
                  <p:nvPicPr>
                    <p:cNvPr id="29" name="Ink 28">
                      <a:extLst>
                        <a:ext uri="{FF2B5EF4-FFF2-40B4-BE49-F238E27FC236}">
                          <a16:creationId xmlns:a16="http://schemas.microsoft.com/office/drawing/2014/main" id="{B925953D-1DF3-4924-884B-73ED524D06BD}"/>
                        </a:ext>
                      </a:extLst>
                    </p:cNvPr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6177446" y="2237749"/>
                      <a:ext cx="126936" cy="15861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3D032417-EA75-E8E4-6FE1-226140A96C5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38087" y="2249791"/>
                    <a:ext cx="360" cy="360"/>
                  </p14:xfrm>
                </p:contentPart>
              </mc:Choice>
              <mc:Fallback xmlns="">
                <p:pic>
                  <p:nvPicPr>
                    <p:cNvPr id="30" name="Ink 29">
                      <a:extLst>
                        <a:ext uri="{FF2B5EF4-FFF2-40B4-BE49-F238E27FC236}">
                          <a16:creationId xmlns:a16="http://schemas.microsoft.com/office/drawing/2014/main" id="{3D032417-EA75-E8E4-6FE1-226140A96C5C}"/>
                        </a:ext>
                      </a:extLst>
                    </p:cNvPr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6229087" y="2241151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EDE4F9DC-8E4A-B16A-A32D-C166EC1A24D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75167" y="2271031"/>
                    <a:ext cx="360" cy="360"/>
                  </p14:xfrm>
                </p:contentPart>
              </mc:Choice>
              <mc:Fallback xmlns="">
                <p:pic>
                  <p:nvPicPr>
                    <p:cNvPr id="31" name="Ink 30">
                      <a:extLst>
                        <a:ext uri="{FF2B5EF4-FFF2-40B4-BE49-F238E27FC236}">
                          <a16:creationId xmlns:a16="http://schemas.microsoft.com/office/drawing/2014/main" id="{EDE4F9DC-8E4A-B16A-A32D-C166EC1A24D1}"/>
                        </a:ext>
                      </a:extLst>
                    </p:cNvPr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6266167" y="2262031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573F719-109A-35BA-FCFB-C48BA6BD65AA}"/>
                </a:ext>
              </a:extLst>
            </p:cNvPr>
            <p:cNvSpPr txBox="1"/>
            <p:nvPr/>
          </p:nvSpPr>
          <p:spPr>
            <a:xfrm>
              <a:off x="10883461" y="3220590"/>
              <a:ext cx="792832" cy="52322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Wind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29518A9-FFE6-6115-555D-4DBAC1BEA875}"/>
                </a:ext>
              </a:extLst>
            </p:cNvPr>
            <p:cNvSpPr txBox="1"/>
            <p:nvPr/>
          </p:nvSpPr>
          <p:spPr>
            <a:xfrm>
              <a:off x="10883459" y="4341428"/>
              <a:ext cx="792833" cy="738664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 Mixed Layer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F21FF76-CDCD-F7E4-B790-2A17C5764741}"/>
                </a:ext>
              </a:extLst>
            </p:cNvPr>
            <p:cNvSpPr txBox="1"/>
            <p:nvPr/>
          </p:nvSpPr>
          <p:spPr>
            <a:xfrm>
              <a:off x="10883459" y="3781009"/>
              <a:ext cx="792833" cy="52322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 Sea Ice</a:t>
              </a: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F48D1ED-6650-FED8-9B7A-E2124CADFEB2}"/>
              </a:ext>
            </a:extLst>
          </p:cNvPr>
          <p:cNvCxnSpPr>
            <a:cxnSpLocks/>
          </p:cNvCxnSpPr>
          <p:nvPr/>
        </p:nvCxnSpPr>
        <p:spPr>
          <a:xfrm>
            <a:off x="6038125" y="2800959"/>
            <a:ext cx="0" cy="4013599"/>
          </a:xfrm>
          <a:prstGeom prst="line">
            <a:avLst/>
          </a:prstGeom>
          <a:ln w="381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52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C35BCF4-EB61-8FA1-8430-467B3635B738}"/>
              </a:ext>
            </a:extLst>
          </p:cNvPr>
          <p:cNvGrpSpPr/>
          <p:nvPr/>
        </p:nvGrpSpPr>
        <p:grpSpPr>
          <a:xfrm>
            <a:off x="0" y="569707"/>
            <a:ext cx="12192000" cy="6288293"/>
            <a:chOff x="0" y="569707"/>
            <a:chExt cx="12192000" cy="628829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29747C-58BF-AA71-F17A-37EFDBC406C0}"/>
                </a:ext>
              </a:extLst>
            </p:cNvPr>
            <p:cNvSpPr/>
            <p:nvPr/>
          </p:nvSpPr>
          <p:spPr>
            <a:xfrm>
              <a:off x="0" y="569707"/>
              <a:ext cx="12192000" cy="6288293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2E3B918-A85E-3A52-1991-DC9DFF19F4AF}"/>
                </a:ext>
              </a:extLst>
            </p:cNvPr>
            <p:cNvSpPr txBox="1"/>
            <p:nvPr/>
          </p:nvSpPr>
          <p:spPr>
            <a:xfrm>
              <a:off x="7191022" y="966989"/>
              <a:ext cx="4566859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Questions:</a:t>
              </a:r>
            </a:p>
            <a:p>
              <a:pPr algn="ctr"/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 environmental settings on the peninsula shift, do we see a photophysiological response in the algal community?</a:t>
              </a:r>
            </a:p>
            <a:p>
              <a:pPr algn="ctr"/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are the ecological or biogeochemical associations with these responses?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7BBB519-87D6-8064-8FD2-F6BD7FBF1D2F}"/>
              </a:ext>
            </a:extLst>
          </p:cNvPr>
          <p:cNvGrpSpPr/>
          <p:nvPr/>
        </p:nvGrpSpPr>
        <p:grpSpPr>
          <a:xfrm>
            <a:off x="1117257" y="183151"/>
            <a:ext cx="9957485" cy="386558"/>
            <a:chOff x="131137" y="181407"/>
            <a:chExt cx="9957485" cy="3865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25D5A6-0D70-4B68-3303-F5B99F2A9966}"/>
                </a:ext>
              </a:extLst>
            </p:cNvPr>
            <p:cNvSpPr/>
            <p:nvPr/>
          </p:nvSpPr>
          <p:spPr>
            <a:xfrm>
              <a:off x="131137" y="181408"/>
              <a:ext cx="1628775" cy="386557"/>
            </a:xfrm>
            <a:prstGeom prst="rect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347DDA-ECC3-1B1D-6A6B-E9C99FD57ACC}"/>
                </a:ext>
              </a:extLst>
            </p:cNvPr>
            <p:cNvSpPr/>
            <p:nvPr/>
          </p:nvSpPr>
          <p:spPr>
            <a:xfrm>
              <a:off x="2213314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F87704-460E-DCF2-7763-82CC03F7AB90}"/>
                </a:ext>
              </a:extLst>
            </p:cNvPr>
            <p:cNvSpPr/>
            <p:nvPr/>
          </p:nvSpPr>
          <p:spPr>
            <a:xfrm>
              <a:off x="4295492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2B959B-07FE-0952-F72A-877057501372}"/>
                </a:ext>
              </a:extLst>
            </p:cNvPr>
            <p:cNvSpPr/>
            <p:nvPr/>
          </p:nvSpPr>
          <p:spPr>
            <a:xfrm>
              <a:off x="6377670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Implications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861475-252A-56AE-C22A-1B805FF8C2D5}"/>
                </a:ext>
              </a:extLst>
            </p:cNvPr>
            <p:cNvSpPr/>
            <p:nvPr/>
          </p:nvSpPr>
          <p:spPr>
            <a:xfrm>
              <a:off x="8459847" y="181407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17B59CD-C848-93AB-710E-EEE40B346CE8}"/>
              </a:ext>
            </a:extLst>
          </p:cNvPr>
          <p:cNvSpPr txBox="1"/>
          <p:nvPr/>
        </p:nvSpPr>
        <p:spPr>
          <a:xfrm>
            <a:off x="953241" y="1634588"/>
            <a:ext cx="5033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regulates the algae in this low-light acclimated region, and expresses this as a signal in accessory pigments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FFBB12-2A77-E075-7B9C-F453AE4AF6BE}"/>
              </a:ext>
            </a:extLst>
          </p:cNvPr>
          <p:cNvSpPr txBox="1"/>
          <p:nvPr/>
        </p:nvSpPr>
        <p:spPr>
          <a:xfrm>
            <a:off x="1658978" y="1065070"/>
            <a:ext cx="3621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Regulation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557500C-1E0C-4609-1B23-DC90D30F3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19" y="3201088"/>
            <a:ext cx="6476268" cy="342320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287726D-7CA3-0722-9EF3-B2454AD41AF3}"/>
              </a:ext>
            </a:extLst>
          </p:cNvPr>
          <p:cNvGrpSpPr>
            <a:grpSpLocks noChangeAspect="1"/>
          </p:cNvGrpSpPr>
          <p:nvPr/>
        </p:nvGrpSpPr>
        <p:grpSpPr>
          <a:xfrm>
            <a:off x="8077414" y="4982586"/>
            <a:ext cx="4024391" cy="1816849"/>
            <a:chOff x="166578" y="5025054"/>
            <a:chExt cx="3439676" cy="170010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F9ED953-D7C3-E9AE-8595-66C09973DBD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2558" y="5275065"/>
              <a:ext cx="3423696" cy="1450094"/>
              <a:chOff x="3953136" y="2191426"/>
              <a:chExt cx="6891738" cy="2918971"/>
            </a:xfrm>
          </p:grpSpPr>
          <p:pic>
            <p:nvPicPr>
              <p:cNvPr id="19" name="Picture 18" descr="A picture containing text, screenshot, font&#10;&#10;Description automatically generated">
                <a:extLst>
                  <a:ext uri="{FF2B5EF4-FFF2-40B4-BE49-F238E27FC236}">
                    <a16:creationId xmlns:a16="http://schemas.microsoft.com/office/drawing/2014/main" id="{70912D10-1745-F635-F7B0-BFD130EBAC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48" t="4344" r="4028" b="68661"/>
              <a:stretch/>
            </p:blipFill>
            <p:spPr>
              <a:xfrm>
                <a:off x="3953136" y="2191426"/>
                <a:ext cx="6859571" cy="907807"/>
              </a:xfrm>
              <a:prstGeom prst="rect">
                <a:avLst/>
              </a:prstGeom>
            </p:spPr>
          </p:pic>
          <p:pic>
            <p:nvPicPr>
              <p:cNvPr id="20" name="Picture 19" descr="A picture containing text, screenshot, font&#10;&#10;Description automatically generated">
                <a:extLst>
                  <a:ext uri="{FF2B5EF4-FFF2-40B4-BE49-F238E27FC236}">
                    <a16:creationId xmlns:a16="http://schemas.microsoft.com/office/drawing/2014/main" id="{96B12DF1-ABBF-9FA2-7920-7CF29EDAD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28" t="13389" r="55740" b="56742"/>
              <a:stretch/>
            </p:blipFill>
            <p:spPr>
              <a:xfrm>
                <a:off x="3953136" y="2193038"/>
                <a:ext cx="3811623" cy="1044609"/>
              </a:xfrm>
              <a:prstGeom prst="rect">
                <a:avLst/>
              </a:prstGeom>
            </p:spPr>
          </p:pic>
          <p:pic>
            <p:nvPicPr>
              <p:cNvPr id="21" name="Picture 20" descr="A picture containing text, screenshot, font&#10;&#10;Description automatically generated">
                <a:extLst>
                  <a:ext uri="{FF2B5EF4-FFF2-40B4-BE49-F238E27FC236}">
                    <a16:creationId xmlns:a16="http://schemas.microsoft.com/office/drawing/2014/main" id="{66EF8A7E-5272-86E1-E663-D7C7558BA5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3" t="38973"/>
              <a:stretch/>
            </p:blipFill>
            <p:spPr>
              <a:xfrm>
                <a:off x="3959257" y="3058179"/>
                <a:ext cx="6885617" cy="2052218"/>
              </a:xfrm>
              <a:prstGeom prst="rect">
                <a:avLst/>
              </a:prstGeom>
            </p:spPr>
          </p:pic>
        </p:grp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D3630F33-C05C-C009-C6BE-2A2B6EFB5EBA}"/>
                </a:ext>
              </a:extLst>
            </p:cNvPr>
            <p:cNvSpPr txBox="1">
              <a:spLocks/>
            </p:cNvSpPr>
            <p:nvPr/>
          </p:nvSpPr>
          <p:spPr>
            <a:xfrm>
              <a:off x="166578" y="5025054"/>
              <a:ext cx="2778789" cy="2885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e.g., Alvarez et al. (2019)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09A1589-E946-05D3-EB8B-53A54D4908F5}"/>
              </a:ext>
            </a:extLst>
          </p:cNvPr>
          <p:cNvSpPr txBox="1"/>
          <p:nvPr/>
        </p:nvSpPr>
        <p:spPr>
          <a:xfrm>
            <a:off x="5488967" y="3515868"/>
            <a:ext cx="1261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</a:t>
            </a:r>
          </a:p>
          <a:p>
            <a:pPr algn="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HPLC Data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4531628-FD2A-0A61-B223-F23F06AFE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90" y="3644025"/>
            <a:ext cx="1086639" cy="90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A0996DA-72EC-AF92-161C-EC3AAEDBEA8F}"/>
              </a:ext>
            </a:extLst>
          </p:cNvPr>
          <p:cNvGrpSpPr/>
          <p:nvPr/>
        </p:nvGrpSpPr>
        <p:grpSpPr>
          <a:xfrm>
            <a:off x="1028573" y="4564241"/>
            <a:ext cx="1474403" cy="369332"/>
            <a:chOff x="6072291" y="2255469"/>
            <a:chExt cx="1474403" cy="369332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825C46EC-A619-7FBB-4A87-0DBAB3AD7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2291" y="2273703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155B76-977D-5C20-D3B7-6251DD5C3B28}"/>
                </a:ext>
              </a:extLst>
            </p:cNvPr>
            <p:cNvSpPr txBox="1"/>
            <p:nvPr/>
          </p:nvSpPr>
          <p:spPr>
            <a:xfrm>
              <a:off x="6377090" y="2255469"/>
              <a:ext cx="1169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SeaBASS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83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2905040-D4C6-9BE6-FB10-8432C7EF1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87" y="646764"/>
            <a:ext cx="4000558" cy="314735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BBB519-87D6-8064-8FD2-F6BD7FBF1D2F}"/>
              </a:ext>
            </a:extLst>
          </p:cNvPr>
          <p:cNvGrpSpPr/>
          <p:nvPr/>
        </p:nvGrpSpPr>
        <p:grpSpPr>
          <a:xfrm>
            <a:off x="1117257" y="183151"/>
            <a:ext cx="9957485" cy="386558"/>
            <a:chOff x="131137" y="181407"/>
            <a:chExt cx="9957485" cy="3865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25D5A6-0D70-4B68-3303-F5B99F2A9966}"/>
                </a:ext>
              </a:extLst>
            </p:cNvPr>
            <p:cNvSpPr/>
            <p:nvPr/>
          </p:nvSpPr>
          <p:spPr>
            <a:xfrm>
              <a:off x="131137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347DDA-ECC3-1B1D-6A6B-E9C99FD57ACC}"/>
                </a:ext>
              </a:extLst>
            </p:cNvPr>
            <p:cNvSpPr/>
            <p:nvPr/>
          </p:nvSpPr>
          <p:spPr>
            <a:xfrm>
              <a:off x="2213314" y="181408"/>
              <a:ext cx="1628775" cy="386557"/>
            </a:xfrm>
            <a:prstGeom prst="rect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F87704-460E-DCF2-7763-82CC03F7AB90}"/>
                </a:ext>
              </a:extLst>
            </p:cNvPr>
            <p:cNvSpPr/>
            <p:nvPr/>
          </p:nvSpPr>
          <p:spPr>
            <a:xfrm>
              <a:off x="4295492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2B959B-07FE-0952-F72A-877057501372}"/>
                </a:ext>
              </a:extLst>
            </p:cNvPr>
            <p:cNvSpPr/>
            <p:nvPr/>
          </p:nvSpPr>
          <p:spPr>
            <a:xfrm>
              <a:off x="6377670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Implications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861475-252A-56AE-C22A-1B805FF8C2D5}"/>
                </a:ext>
              </a:extLst>
            </p:cNvPr>
            <p:cNvSpPr/>
            <p:nvPr/>
          </p:nvSpPr>
          <p:spPr>
            <a:xfrm>
              <a:off x="8459847" y="181407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752FFFD-483D-FA1C-01AB-A9AE5CCE6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20" y="583293"/>
            <a:ext cx="4000558" cy="32473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7FFBB12-2A77-E075-7B9C-F453AE4AF6BE}"/>
              </a:ext>
            </a:extLst>
          </p:cNvPr>
          <p:cNvSpPr txBox="1"/>
          <p:nvPr/>
        </p:nvSpPr>
        <p:spPr>
          <a:xfrm>
            <a:off x="1515713" y="3807775"/>
            <a:ext cx="5291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 Ice &amp; Hydrography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B39E41-ED24-DC29-2EC4-AE2584BA9232}"/>
              </a:ext>
            </a:extLst>
          </p:cNvPr>
          <p:cNvSpPr txBox="1"/>
          <p:nvPr/>
        </p:nvSpPr>
        <p:spPr>
          <a:xfrm>
            <a:off x="1624099" y="4402845"/>
            <a:ext cx="507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 ice data shows high interannual variability, with direct effects on surface ocean hydrography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C20AA6-4140-51FA-C70D-C52C04F0ECDC}"/>
              </a:ext>
            </a:extLst>
          </p:cNvPr>
          <p:cNvSpPr txBox="1"/>
          <p:nvPr/>
        </p:nvSpPr>
        <p:spPr>
          <a:xfrm>
            <a:off x="1553869" y="5746906"/>
            <a:ext cx="5214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Sea Ice =&gt; Salty Surface Waters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216A93-7FBE-818A-F117-6EAA4A283F94}"/>
              </a:ext>
            </a:extLst>
          </p:cNvPr>
          <p:cNvSpPr txBox="1"/>
          <p:nvPr/>
        </p:nvSpPr>
        <p:spPr>
          <a:xfrm>
            <a:off x="7826369" y="1462389"/>
            <a:ext cx="3180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Meltwater Input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Stratification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 Mixing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0012DA6-6640-49C4-197D-820AAC0E19E0}"/>
              </a:ext>
            </a:extLst>
          </p:cNvPr>
          <p:cNvGrpSpPr/>
          <p:nvPr/>
        </p:nvGrpSpPr>
        <p:grpSpPr>
          <a:xfrm>
            <a:off x="5079003" y="701042"/>
            <a:ext cx="2680283" cy="2773753"/>
            <a:chOff x="5079003" y="701042"/>
            <a:chExt cx="2680283" cy="277375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CD11912-DBD9-187A-1675-50CCD2A21BE8}"/>
                </a:ext>
              </a:extLst>
            </p:cNvPr>
            <p:cNvGrpSpPr/>
            <p:nvPr/>
          </p:nvGrpSpPr>
          <p:grpSpPr>
            <a:xfrm>
              <a:off x="5505974" y="701042"/>
              <a:ext cx="2253312" cy="2773753"/>
              <a:chOff x="5505974" y="701042"/>
              <a:chExt cx="2253312" cy="2773753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C3832EE-3DE7-E59D-FD24-63F066E320AC}"/>
                  </a:ext>
                </a:extLst>
              </p:cNvPr>
              <p:cNvSpPr txBox="1"/>
              <p:nvPr/>
            </p:nvSpPr>
            <p:spPr>
              <a:xfrm>
                <a:off x="6628279" y="2766909"/>
                <a:ext cx="4052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i="1" dirty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D612429-C841-1A6D-1CAA-A056B3D2C56E}"/>
                  </a:ext>
                </a:extLst>
              </p:cNvPr>
              <p:cNvSpPr txBox="1"/>
              <p:nvPr/>
            </p:nvSpPr>
            <p:spPr>
              <a:xfrm>
                <a:off x="7354069" y="701042"/>
                <a:ext cx="4052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83A3462-4E71-0123-80D9-658DA58B91B1}"/>
                  </a:ext>
                </a:extLst>
              </p:cNvPr>
              <p:cNvSpPr txBox="1"/>
              <p:nvPr/>
            </p:nvSpPr>
            <p:spPr>
              <a:xfrm>
                <a:off x="6199970" y="854357"/>
                <a:ext cx="4052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88B0837-4EC2-0C69-83B7-24261D86A369}"/>
                  </a:ext>
                </a:extLst>
              </p:cNvPr>
              <p:cNvSpPr txBox="1"/>
              <p:nvPr/>
            </p:nvSpPr>
            <p:spPr>
              <a:xfrm>
                <a:off x="5505974" y="2272721"/>
                <a:ext cx="4052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i="1" dirty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584147-5B22-495F-FA7E-544B4EA07214}"/>
                </a:ext>
              </a:extLst>
            </p:cNvPr>
            <p:cNvSpPr txBox="1"/>
            <p:nvPr/>
          </p:nvSpPr>
          <p:spPr>
            <a:xfrm>
              <a:off x="5079003" y="1237496"/>
              <a:ext cx="405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BD94E31-CF6E-B4CF-61BD-B655ECF9DDDB}"/>
              </a:ext>
            </a:extLst>
          </p:cNvPr>
          <p:cNvGrpSpPr/>
          <p:nvPr/>
        </p:nvGrpSpPr>
        <p:grpSpPr>
          <a:xfrm>
            <a:off x="7048500" y="3610602"/>
            <a:ext cx="5143499" cy="3247397"/>
            <a:chOff x="7048500" y="3610602"/>
            <a:chExt cx="5143499" cy="324739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E5EA126-3E09-A2B4-4F6F-29D1C401D372}"/>
                </a:ext>
              </a:extLst>
            </p:cNvPr>
            <p:cNvGrpSpPr/>
            <p:nvPr/>
          </p:nvGrpSpPr>
          <p:grpSpPr>
            <a:xfrm>
              <a:off x="7048500" y="3610602"/>
              <a:ext cx="5143499" cy="3247397"/>
              <a:chOff x="7048500" y="3610602"/>
              <a:chExt cx="5143499" cy="324739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3B8F87C-C270-12C4-4DFD-3CF9F7CCDA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83764" y="3610602"/>
                <a:ext cx="4108235" cy="3247397"/>
              </a:xfrm>
              <a:prstGeom prst="rect">
                <a:avLst/>
              </a:prstGeom>
            </p:spPr>
          </p:pic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3E7A1B6A-4175-CA31-8A52-F2EEAE2924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48500" y="3714155"/>
                <a:ext cx="1046589" cy="589802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9764689-7947-3B00-547F-50DC91659899}"/>
                </a:ext>
              </a:extLst>
            </p:cNvPr>
            <p:cNvGrpSpPr/>
            <p:nvPr/>
          </p:nvGrpSpPr>
          <p:grpSpPr>
            <a:xfrm>
              <a:off x="9011419" y="3806251"/>
              <a:ext cx="2649322" cy="2558168"/>
              <a:chOff x="9011419" y="3806251"/>
              <a:chExt cx="2649322" cy="2558168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D1C402E-65AB-68A6-2D31-3B6C1FD11997}"/>
                  </a:ext>
                </a:extLst>
              </p:cNvPr>
              <p:cNvSpPr txBox="1"/>
              <p:nvPr/>
            </p:nvSpPr>
            <p:spPr>
              <a:xfrm>
                <a:off x="9011419" y="5473314"/>
                <a:ext cx="4052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0F1D3A2-4111-B324-EE91-B2A2DF95DD6C}"/>
                  </a:ext>
                </a:extLst>
              </p:cNvPr>
              <p:cNvSpPr txBox="1"/>
              <p:nvPr/>
            </p:nvSpPr>
            <p:spPr>
              <a:xfrm>
                <a:off x="10144115" y="5275907"/>
                <a:ext cx="4052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AC41790-DB05-40A0-C386-7BF1A039FB83}"/>
                  </a:ext>
                </a:extLst>
              </p:cNvPr>
              <p:cNvSpPr txBox="1"/>
              <p:nvPr/>
            </p:nvSpPr>
            <p:spPr>
              <a:xfrm>
                <a:off x="11255524" y="5656533"/>
                <a:ext cx="4052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92E633B-DB23-388D-8863-0DBD15830D93}"/>
                  </a:ext>
                </a:extLst>
              </p:cNvPr>
              <p:cNvSpPr txBox="1"/>
              <p:nvPr/>
            </p:nvSpPr>
            <p:spPr>
              <a:xfrm>
                <a:off x="9469729" y="4046978"/>
                <a:ext cx="4052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i="1" dirty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AAE7766-7231-4E8F-C675-DBED3313E78A}"/>
                  </a:ext>
                </a:extLst>
              </p:cNvPr>
              <p:cNvSpPr txBox="1"/>
              <p:nvPr/>
            </p:nvSpPr>
            <p:spPr>
              <a:xfrm>
                <a:off x="10553303" y="3806251"/>
                <a:ext cx="4052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i="1" dirty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0F33D2-6F9B-1C63-0065-C1543F4293B6}"/>
              </a:ext>
            </a:extLst>
          </p:cNvPr>
          <p:cNvGrpSpPr/>
          <p:nvPr/>
        </p:nvGrpSpPr>
        <p:grpSpPr>
          <a:xfrm>
            <a:off x="1082401" y="748518"/>
            <a:ext cx="2746882" cy="2647860"/>
            <a:chOff x="5231946" y="773884"/>
            <a:chExt cx="2746882" cy="2647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C2170A7-ABAD-D70B-11DA-CBFA31D77660}"/>
                </a:ext>
              </a:extLst>
            </p:cNvPr>
            <p:cNvGrpSpPr/>
            <p:nvPr/>
          </p:nvGrpSpPr>
          <p:grpSpPr>
            <a:xfrm>
              <a:off x="5505974" y="773884"/>
              <a:ext cx="2472854" cy="2647860"/>
              <a:chOff x="5505974" y="773884"/>
              <a:chExt cx="2472854" cy="264786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6A9CAA-C95E-5E2C-6E34-31A6A6E55342}"/>
                  </a:ext>
                </a:extLst>
              </p:cNvPr>
              <p:cNvSpPr txBox="1"/>
              <p:nvPr/>
            </p:nvSpPr>
            <p:spPr>
              <a:xfrm>
                <a:off x="6666171" y="2713858"/>
                <a:ext cx="4052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i="1" dirty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A7F091-E528-F755-0AEC-EF552DF1FF92}"/>
                  </a:ext>
                </a:extLst>
              </p:cNvPr>
              <p:cNvSpPr txBox="1"/>
              <p:nvPr/>
            </p:nvSpPr>
            <p:spPr>
              <a:xfrm>
                <a:off x="7573611" y="773884"/>
                <a:ext cx="4052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02868B0-093E-11EB-26DE-A3DB3305EE83}"/>
                  </a:ext>
                </a:extLst>
              </p:cNvPr>
              <p:cNvSpPr txBox="1"/>
              <p:nvPr/>
            </p:nvSpPr>
            <p:spPr>
              <a:xfrm>
                <a:off x="6393118" y="800725"/>
                <a:ext cx="4052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CDB9C0F-2F05-A05B-7B5A-E9D5F1397B45}"/>
                  </a:ext>
                </a:extLst>
              </p:cNvPr>
              <p:cNvSpPr txBox="1"/>
              <p:nvPr/>
            </p:nvSpPr>
            <p:spPr>
              <a:xfrm>
                <a:off x="5505974" y="2357728"/>
                <a:ext cx="4052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i="1" dirty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113A4DA-E85D-9844-123F-32BD0A22E89A}"/>
                </a:ext>
              </a:extLst>
            </p:cNvPr>
            <p:cNvSpPr txBox="1"/>
            <p:nvPr/>
          </p:nvSpPr>
          <p:spPr>
            <a:xfrm>
              <a:off x="5231946" y="1562243"/>
              <a:ext cx="405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BC43A17-1AF4-DE3C-665B-1D8ACF1100E1}"/>
              </a:ext>
            </a:extLst>
          </p:cNvPr>
          <p:cNvSpPr txBox="1"/>
          <p:nvPr/>
        </p:nvSpPr>
        <p:spPr>
          <a:xfrm>
            <a:off x="61043" y="6480016"/>
            <a:ext cx="2206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Diou-Cass et al., In Prep</a:t>
            </a:r>
          </a:p>
        </p:txBody>
      </p:sp>
    </p:spTree>
    <p:extLst>
      <p:ext uri="{BB962C8B-B14F-4D97-AF65-F5344CB8AC3E}">
        <p14:creationId xmlns:p14="http://schemas.microsoft.com/office/powerpoint/2010/main" val="368595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7FFBB12-2A77-E075-7B9C-F453AE4AF6BE}"/>
              </a:ext>
            </a:extLst>
          </p:cNvPr>
          <p:cNvSpPr txBox="1"/>
          <p:nvPr/>
        </p:nvSpPr>
        <p:spPr>
          <a:xfrm>
            <a:off x="2626712" y="675079"/>
            <a:ext cx="6943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Ocean Mixing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BBB519-87D6-8064-8FD2-F6BD7FBF1D2F}"/>
              </a:ext>
            </a:extLst>
          </p:cNvPr>
          <p:cNvGrpSpPr/>
          <p:nvPr/>
        </p:nvGrpSpPr>
        <p:grpSpPr>
          <a:xfrm>
            <a:off x="1117257" y="183151"/>
            <a:ext cx="9957485" cy="386558"/>
            <a:chOff x="131137" y="181407"/>
            <a:chExt cx="9957485" cy="3865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25D5A6-0D70-4B68-3303-F5B99F2A9966}"/>
                </a:ext>
              </a:extLst>
            </p:cNvPr>
            <p:cNvSpPr/>
            <p:nvPr/>
          </p:nvSpPr>
          <p:spPr>
            <a:xfrm>
              <a:off x="131137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347DDA-ECC3-1B1D-6A6B-E9C99FD57ACC}"/>
                </a:ext>
              </a:extLst>
            </p:cNvPr>
            <p:cNvSpPr/>
            <p:nvPr/>
          </p:nvSpPr>
          <p:spPr>
            <a:xfrm>
              <a:off x="2213314" y="181408"/>
              <a:ext cx="1628775" cy="386557"/>
            </a:xfrm>
            <a:prstGeom prst="rect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F87704-460E-DCF2-7763-82CC03F7AB90}"/>
                </a:ext>
              </a:extLst>
            </p:cNvPr>
            <p:cNvSpPr/>
            <p:nvPr/>
          </p:nvSpPr>
          <p:spPr>
            <a:xfrm>
              <a:off x="4295492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2B959B-07FE-0952-F72A-877057501372}"/>
                </a:ext>
              </a:extLst>
            </p:cNvPr>
            <p:cNvSpPr/>
            <p:nvPr/>
          </p:nvSpPr>
          <p:spPr>
            <a:xfrm>
              <a:off x="6377670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Implications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861475-252A-56AE-C22A-1B805FF8C2D5}"/>
                </a:ext>
              </a:extLst>
            </p:cNvPr>
            <p:cNvSpPr/>
            <p:nvPr/>
          </p:nvSpPr>
          <p:spPr>
            <a:xfrm>
              <a:off x="8459847" y="181407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D6B0538-E710-A015-0400-1B7D61C51C4D}"/>
              </a:ext>
            </a:extLst>
          </p:cNvPr>
          <p:cNvSpPr txBox="1"/>
          <p:nvPr/>
        </p:nvSpPr>
        <p:spPr>
          <a:xfrm>
            <a:off x="1396245" y="1172347"/>
            <a:ext cx="9399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Mixed layer changes suggest stabilization in the surface ocean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7D6F6EE-28FE-6EE3-7E1F-A93F028BAC68}"/>
              </a:ext>
            </a:extLst>
          </p:cNvPr>
          <p:cNvGrpSpPr>
            <a:grpSpLocks noChangeAspect="1"/>
          </p:cNvGrpSpPr>
          <p:nvPr/>
        </p:nvGrpSpPr>
        <p:grpSpPr>
          <a:xfrm>
            <a:off x="203420" y="2363974"/>
            <a:ext cx="4707945" cy="3749665"/>
            <a:chOff x="310074" y="2418593"/>
            <a:chExt cx="5173419" cy="4120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B4C05F-5F16-FC7B-0419-B47F5A7A3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074" y="2418593"/>
              <a:ext cx="5173419" cy="412039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08F00C-8164-236B-A56C-6590C28499C6}"/>
                </a:ext>
              </a:extLst>
            </p:cNvPr>
            <p:cNvSpPr txBox="1"/>
            <p:nvPr/>
          </p:nvSpPr>
          <p:spPr>
            <a:xfrm>
              <a:off x="4368420" y="5185361"/>
              <a:ext cx="405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4334E87-9802-429B-3F80-EFED5088735D}"/>
                </a:ext>
              </a:extLst>
            </p:cNvPr>
            <p:cNvSpPr txBox="1"/>
            <p:nvPr/>
          </p:nvSpPr>
          <p:spPr>
            <a:xfrm>
              <a:off x="2084252" y="3818916"/>
              <a:ext cx="405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A950A42-BF08-446B-D123-145940876795}"/>
                </a:ext>
              </a:extLst>
            </p:cNvPr>
            <p:cNvSpPr txBox="1"/>
            <p:nvPr/>
          </p:nvSpPr>
          <p:spPr>
            <a:xfrm>
              <a:off x="2971932" y="5195721"/>
              <a:ext cx="405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D27E178-7150-7F84-20C7-E4F84A1201AA}"/>
                </a:ext>
              </a:extLst>
            </p:cNvPr>
            <p:cNvSpPr txBox="1"/>
            <p:nvPr/>
          </p:nvSpPr>
          <p:spPr>
            <a:xfrm>
              <a:off x="1544368" y="4872855"/>
              <a:ext cx="405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3241256-25CE-C651-2EAE-27536F2EB448}"/>
                </a:ext>
              </a:extLst>
            </p:cNvPr>
            <p:cNvSpPr txBox="1"/>
            <p:nvPr/>
          </p:nvSpPr>
          <p:spPr>
            <a:xfrm>
              <a:off x="3627592" y="4041975"/>
              <a:ext cx="405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49A90D4-F3B4-5A6A-7296-16CCF1BA9BCE}"/>
              </a:ext>
            </a:extLst>
          </p:cNvPr>
          <p:cNvSpPr txBox="1"/>
          <p:nvPr/>
        </p:nvSpPr>
        <p:spPr>
          <a:xfrm>
            <a:off x="5325797" y="5316321"/>
            <a:ext cx="611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mixed layers shallow, how do the phytoplankton respond?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121294-F432-E010-F5E4-89D3FD305486}"/>
              </a:ext>
            </a:extLst>
          </p:cNvPr>
          <p:cNvSpPr txBox="1"/>
          <p:nvPr/>
        </p:nvSpPr>
        <p:spPr>
          <a:xfrm>
            <a:off x="831103" y="2697587"/>
            <a:ext cx="1331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Slope: -1.176 yr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DFCC40D-D0D1-33F4-0FBA-C204E53ACB9C}"/>
              </a:ext>
            </a:extLst>
          </p:cNvPr>
          <p:cNvGrpSpPr/>
          <p:nvPr/>
        </p:nvGrpSpPr>
        <p:grpSpPr>
          <a:xfrm>
            <a:off x="4911365" y="1963018"/>
            <a:ext cx="6570860" cy="3138530"/>
            <a:chOff x="4911365" y="1138929"/>
            <a:chExt cx="6570860" cy="313853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03237D0-16EF-4E79-5836-A07785F09599}"/>
                </a:ext>
              </a:extLst>
            </p:cNvPr>
            <p:cNvGrpSpPr/>
            <p:nvPr/>
          </p:nvGrpSpPr>
          <p:grpSpPr>
            <a:xfrm>
              <a:off x="4911365" y="1138929"/>
              <a:ext cx="6570860" cy="3138530"/>
              <a:chOff x="4911365" y="1138929"/>
              <a:chExt cx="6570860" cy="313853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DF966D7-8DB9-864D-44A3-3B2496C20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147778" y="1138929"/>
                <a:ext cx="3909312" cy="313853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78E8A0A-2A81-32BD-D773-23E44222EE06}"/>
                  </a:ext>
                </a:extLst>
              </p:cNvPr>
              <p:cNvSpPr txBox="1"/>
              <p:nvPr/>
            </p:nvSpPr>
            <p:spPr>
              <a:xfrm>
                <a:off x="9167535" y="1310686"/>
                <a:ext cx="2314690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Quality Index (QI)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index signifying how well-defined the mixed layer is in calculation, and is dependent on the degree of stratification; the QI can serve as a </a:t>
                </a:r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proxy for surface ocean stratification 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this manner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0482735C-B89B-2202-1EBA-71D4FAFEAC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11365" y="3977255"/>
                <a:ext cx="529879" cy="30020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2A6EAB1-FA0E-FB7A-4B02-BB336D2CE451}"/>
                </a:ext>
              </a:extLst>
            </p:cNvPr>
            <p:cNvSpPr txBox="1"/>
            <p:nvPr/>
          </p:nvSpPr>
          <p:spPr>
            <a:xfrm>
              <a:off x="5587158" y="1409062"/>
              <a:ext cx="13313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Slope: +0.003 yr</a:t>
              </a:r>
              <a:r>
                <a:rPr lang="en-US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95E9556-9B11-4C68-3931-1D502CC5CDFF}"/>
              </a:ext>
            </a:extLst>
          </p:cNvPr>
          <p:cNvSpPr txBox="1"/>
          <p:nvPr/>
        </p:nvSpPr>
        <p:spPr>
          <a:xfrm>
            <a:off x="61043" y="6480016"/>
            <a:ext cx="2206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Diou-Cass et al., In Prep</a:t>
            </a:r>
          </a:p>
        </p:txBody>
      </p:sp>
    </p:spTree>
    <p:extLst>
      <p:ext uri="{BB962C8B-B14F-4D97-AF65-F5344CB8AC3E}">
        <p14:creationId xmlns:p14="http://schemas.microsoft.com/office/powerpoint/2010/main" val="417660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7FFBB12-2A77-E075-7B9C-F453AE4AF6BE}"/>
              </a:ext>
            </a:extLst>
          </p:cNvPr>
          <p:cNvSpPr txBox="1"/>
          <p:nvPr/>
        </p:nvSpPr>
        <p:spPr>
          <a:xfrm>
            <a:off x="7445689" y="1536031"/>
            <a:ext cx="3759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Productivity Responses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BBB519-87D6-8064-8FD2-F6BD7FBF1D2F}"/>
              </a:ext>
            </a:extLst>
          </p:cNvPr>
          <p:cNvGrpSpPr/>
          <p:nvPr/>
        </p:nvGrpSpPr>
        <p:grpSpPr>
          <a:xfrm>
            <a:off x="1117257" y="183151"/>
            <a:ext cx="9957485" cy="386558"/>
            <a:chOff x="131137" y="181407"/>
            <a:chExt cx="9957485" cy="3865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25D5A6-0D70-4B68-3303-F5B99F2A9966}"/>
                </a:ext>
              </a:extLst>
            </p:cNvPr>
            <p:cNvSpPr/>
            <p:nvPr/>
          </p:nvSpPr>
          <p:spPr>
            <a:xfrm>
              <a:off x="131137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347DDA-ECC3-1B1D-6A6B-E9C99FD57ACC}"/>
                </a:ext>
              </a:extLst>
            </p:cNvPr>
            <p:cNvSpPr/>
            <p:nvPr/>
          </p:nvSpPr>
          <p:spPr>
            <a:xfrm>
              <a:off x="2213314" y="181408"/>
              <a:ext cx="1628775" cy="386557"/>
            </a:xfrm>
            <a:prstGeom prst="rect">
              <a:avLst/>
            </a:prstGeom>
            <a:solidFill>
              <a:srgbClr val="54823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F87704-460E-DCF2-7763-82CC03F7AB90}"/>
                </a:ext>
              </a:extLst>
            </p:cNvPr>
            <p:cNvSpPr/>
            <p:nvPr/>
          </p:nvSpPr>
          <p:spPr>
            <a:xfrm>
              <a:off x="4295492" y="181408"/>
              <a:ext cx="1628775" cy="386557"/>
            </a:xfrm>
            <a:prstGeom prst="rect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2B959B-07FE-0952-F72A-877057501372}"/>
                </a:ext>
              </a:extLst>
            </p:cNvPr>
            <p:cNvSpPr/>
            <p:nvPr/>
          </p:nvSpPr>
          <p:spPr>
            <a:xfrm>
              <a:off x="6377670" y="181408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Implications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861475-252A-56AE-C22A-1B805FF8C2D5}"/>
                </a:ext>
              </a:extLst>
            </p:cNvPr>
            <p:cNvSpPr/>
            <p:nvPr/>
          </p:nvSpPr>
          <p:spPr>
            <a:xfrm>
              <a:off x="8459847" y="181407"/>
              <a:ext cx="1628775" cy="386557"/>
            </a:xfrm>
            <a:prstGeom prst="rect">
              <a:avLst/>
            </a:prstGeom>
            <a:solidFill>
              <a:srgbClr val="548235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99C7936-A6BA-98DF-C356-5698B05F4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118" y="1277150"/>
            <a:ext cx="6024148" cy="48215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D939A6-6A1F-F26D-8848-FD1231F2E223}"/>
              </a:ext>
            </a:extLst>
          </p:cNvPr>
          <p:cNvSpPr txBox="1"/>
          <p:nvPr/>
        </p:nvSpPr>
        <p:spPr>
          <a:xfrm>
            <a:off x="6910387" y="2433331"/>
            <a:ext cx="482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Long-term increase in algal biomass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B79412-FFE4-131B-DE53-C255BC5D8694}"/>
              </a:ext>
            </a:extLst>
          </p:cNvPr>
          <p:cNvGrpSpPr/>
          <p:nvPr/>
        </p:nvGrpSpPr>
        <p:grpSpPr>
          <a:xfrm>
            <a:off x="1670674" y="2242677"/>
            <a:ext cx="3897641" cy="2144067"/>
            <a:chOff x="2234681" y="2185951"/>
            <a:chExt cx="3327996" cy="188930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622790-F545-320A-0265-7D1A154A41BD}"/>
                </a:ext>
              </a:extLst>
            </p:cNvPr>
            <p:cNvSpPr txBox="1"/>
            <p:nvPr/>
          </p:nvSpPr>
          <p:spPr>
            <a:xfrm>
              <a:off x="5193919" y="2185951"/>
              <a:ext cx="368758" cy="732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95C960F-BBC1-ABA6-F49B-ADA78FA37098}"/>
                </a:ext>
              </a:extLst>
            </p:cNvPr>
            <p:cNvSpPr txBox="1"/>
            <p:nvPr/>
          </p:nvSpPr>
          <p:spPr>
            <a:xfrm>
              <a:off x="3798636" y="2611735"/>
              <a:ext cx="368758" cy="732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6C4FFC6-6BA2-F28B-BBDE-2291520998E7}"/>
                </a:ext>
              </a:extLst>
            </p:cNvPr>
            <p:cNvSpPr txBox="1"/>
            <p:nvPr/>
          </p:nvSpPr>
          <p:spPr>
            <a:xfrm>
              <a:off x="2234681" y="3343001"/>
              <a:ext cx="368758" cy="732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6AAB8E1-6C37-001C-246E-E324CB1F9B08}"/>
              </a:ext>
            </a:extLst>
          </p:cNvPr>
          <p:cNvSpPr txBox="1"/>
          <p:nvPr/>
        </p:nvSpPr>
        <p:spPr>
          <a:xfrm>
            <a:off x="1020961" y="1706369"/>
            <a:ext cx="1855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Slope: +0.026 yr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B9DFE4-2F3D-1679-79CA-110F3F50A5C3}"/>
              </a:ext>
            </a:extLst>
          </p:cNvPr>
          <p:cNvSpPr txBox="1"/>
          <p:nvPr/>
        </p:nvSpPr>
        <p:spPr>
          <a:xfrm>
            <a:off x="6910387" y="3269075"/>
            <a:ext cx="4829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sea ice years see peaks in alga abundance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E78416-0C9B-18AE-90BB-144DAD8BFC7A}"/>
              </a:ext>
            </a:extLst>
          </p:cNvPr>
          <p:cNvSpPr txBox="1"/>
          <p:nvPr/>
        </p:nvSpPr>
        <p:spPr>
          <a:xfrm>
            <a:off x="61043" y="6480016"/>
            <a:ext cx="2206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Diou-Cass et al., In Prep</a:t>
            </a:r>
          </a:p>
        </p:txBody>
      </p:sp>
    </p:spTree>
    <p:extLst>
      <p:ext uri="{BB962C8B-B14F-4D97-AF65-F5344CB8AC3E}">
        <p14:creationId xmlns:p14="http://schemas.microsoft.com/office/powerpoint/2010/main" val="30583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44370</TotalTime>
  <Words>960</Words>
  <Application>Microsoft Office PowerPoint</Application>
  <PresentationFormat>Widescreen</PresentationFormat>
  <Paragraphs>246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The Photophysiological Fingerprints  of Long-Term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Photobiological Signals of Interdecadal Acclimation</dc:title>
  <dc:creator>Quintin Diou-Cass</dc:creator>
  <cp:lastModifiedBy>Quintin Diou-Cass</cp:lastModifiedBy>
  <cp:revision>118</cp:revision>
  <dcterms:created xsi:type="dcterms:W3CDTF">2023-04-18T15:11:18Z</dcterms:created>
  <dcterms:modified xsi:type="dcterms:W3CDTF">2023-06-29T16:13:10Z</dcterms:modified>
</cp:coreProperties>
</file>