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embeddedFontLs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9" roundtripDataSignature="AMtx7mi4bP41YKS0ExrLamm/uUfthqpr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240"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72"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6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925a09932f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g2925a09932f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g2925a09932f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Wind speed, power, and capacity factor distributions over time for 160m winds at centroid of inshore Ocean Wind LLC lease area. </a:t>
            </a:r>
            <a:endParaRPr/>
          </a:p>
          <a:p>
            <a:pPr marL="0" lvl="0" indent="0" algn="l" rtl="0">
              <a:spcBef>
                <a:spcPts val="0"/>
              </a:spcBef>
              <a:spcAft>
                <a:spcPts val="0"/>
              </a:spcAft>
              <a:buNone/>
            </a:pPr>
            <a:r>
              <a:rPr lang="en-US" sz="1200"/>
              <a:t>Boxplots:</a:t>
            </a:r>
            <a:endParaRPr/>
          </a:p>
          <a:p>
            <a:pPr marL="285750" lvl="0" indent="-285750" algn="l" rtl="0">
              <a:spcBef>
                <a:spcPts val="0"/>
              </a:spcBef>
              <a:spcAft>
                <a:spcPts val="0"/>
              </a:spcAft>
              <a:buClr>
                <a:schemeClr val="dk1"/>
              </a:buClr>
              <a:buSzPts val="1200"/>
              <a:buFont typeface="Calibri"/>
              <a:buChar char="-"/>
            </a:pPr>
            <a:r>
              <a:rPr lang="en-US" sz="1200"/>
              <a:t>Box includes interquartile range (IQR, lower limit 25</a:t>
            </a:r>
            <a:r>
              <a:rPr lang="en-US" sz="1200" baseline="30000"/>
              <a:t>th</a:t>
            </a:r>
            <a:r>
              <a:rPr lang="en-US" sz="1200"/>
              <a:t> percentile, upper limit 75</a:t>
            </a:r>
            <a:r>
              <a:rPr lang="en-US" sz="1200" baseline="30000"/>
              <a:t>th</a:t>
            </a:r>
            <a:r>
              <a:rPr lang="en-US" sz="1200"/>
              <a:t> percentile, horizontal bar at median)</a:t>
            </a:r>
            <a:endParaRPr/>
          </a:p>
          <a:p>
            <a:pPr marL="285750" lvl="0" indent="-285750" algn="l" rtl="0">
              <a:spcBef>
                <a:spcPts val="0"/>
              </a:spcBef>
              <a:spcAft>
                <a:spcPts val="0"/>
              </a:spcAft>
              <a:buClr>
                <a:schemeClr val="dk1"/>
              </a:buClr>
              <a:buSzPts val="1200"/>
              <a:buFont typeface="Calibri"/>
              <a:buChar char="-"/>
            </a:pPr>
            <a:r>
              <a:rPr lang="en-US" sz="1200"/>
              <a:t>Triangle at mean</a:t>
            </a:r>
            <a:endParaRPr/>
          </a:p>
          <a:p>
            <a:pPr marL="285750" lvl="0" indent="-285750" algn="l" rtl="0">
              <a:spcBef>
                <a:spcPts val="0"/>
              </a:spcBef>
              <a:spcAft>
                <a:spcPts val="0"/>
              </a:spcAft>
              <a:buClr>
                <a:schemeClr val="dk1"/>
              </a:buClr>
              <a:buSzPts val="1200"/>
              <a:buFont typeface="Calibri"/>
              <a:buChar char="-"/>
            </a:pPr>
            <a:r>
              <a:rPr lang="en-US" sz="1200"/>
              <a:t>Bars extending from box = 1.5*IQR or to min/max)</a:t>
            </a:r>
            <a:endParaRPr/>
          </a:p>
          <a:p>
            <a:pPr marL="285750" lvl="0" indent="-285750" algn="l" rtl="0">
              <a:spcBef>
                <a:spcPts val="0"/>
              </a:spcBef>
              <a:spcAft>
                <a:spcPts val="0"/>
              </a:spcAft>
              <a:buClr>
                <a:schemeClr val="dk1"/>
              </a:buClr>
              <a:buSzPts val="1200"/>
              <a:buFont typeface="Calibri"/>
              <a:buChar char="-"/>
            </a:pPr>
            <a:r>
              <a:rPr lang="en-US" sz="1200"/>
              <a:t>X’s indicate outliers outside 25</a:t>
            </a:r>
            <a:r>
              <a:rPr lang="en-US" sz="1200" baseline="30000"/>
              <a:t>th</a:t>
            </a:r>
            <a:r>
              <a:rPr lang="en-US" sz="1200"/>
              <a:t> percentile – 1.5*IQR or 75</a:t>
            </a:r>
            <a:r>
              <a:rPr lang="en-US" sz="1200" baseline="30000"/>
              <a:t>th</a:t>
            </a:r>
            <a:r>
              <a:rPr lang="en-US" sz="1200"/>
              <a:t> percentile + 1.5*IQR</a:t>
            </a:r>
            <a:endParaRPr/>
          </a:p>
          <a:p>
            <a:pPr marL="0" lvl="0" indent="0" algn="l" rtl="0">
              <a:spcBef>
                <a:spcPts val="0"/>
              </a:spcBef>
              <a:spcAft>
                <a:spcPts val="0"/>
              </a:spcAft>
              <a:buNone/>
            </a:pPr>
            <a:r>
              <a:rPr lang="en-US" sz="1200"/>
              <a:t>Heatmaps:</a:t>
            </a:r>
            <a:endParaRPr/>
          </a:p>
          <a:p>
            <a:pPr marL="285750" lvl="0" indent="-285750" algn="l" rtl="0">
              <a:spcBef>
                <a:spcPts val="0"/>
              </a:spcBef>
              <a:spcAft>
                <a:spcPts val="0"/>
              </a:spcAft>
              <a:buClr>
                <a:schemeClr val="dk1"/>
              </a:buClr>
              <a:buSzPts val="1200"/>
              <a:buFont typeface="Calibri"/>
              <a:buChar char="-"/>
            </a:pPr>
            <a:r>
              <a:rPr lang="en-US" sz="1200"/>
              <a:t>Binned to approximately weekly, with darker shades of red indicating increased data density</a:t>
            </a:r>
            <a:endParaRPr/>
          </a:p>
          <a:p>
            <a:pPr marL="285750" lvl="0" indent="-285750" algn="l" rtl="0">
              <a:spcBef>
                <a:spcPts val="0"/>
              </a:spcBef>
              <a:spcAft>
                <a:spcPts val="0"/>
              </a:spcAft>
              <a:buClr>
                <a:schemeClr val="dk1"/>
              </a:buClr>
              <a:buSzPts val="1200"/>
              <a:buFont typeface="Calibri"/>
              <a:buChar char="-"/>
            </a:pPr>
            <a:r>
              <a:rPr lang="en-US" sz="1200"/>
              <a:t>Cells where data density exceeds the maximum in the reds colormap are marked with a shaded blue circle underneath a pale blue dot. The diameter of the shaded circle compared to the pale blue dot indicates how far the maximum has been exceeded (ie blue circle 2x larger than pale dot indicates a cell containing twice as much data as the darkest red).</a:t>
            </a:r>
            <a:endParaRPr/>
          </a:p>
          <a:p>
            <a:pPr marL="0" lvl="0" indent="0" algn="l" rtl="0">
              <a:spcBef>
                <a:spcPts val="0"/>
              </a:spcBef>
              <a:spcAft>
                <a:spcPts val="0"/>
              </a:spcAft>
              <a:buNone/>
            </a:pPr>
            <a:endParaRPr/>
          </a:p>
        </p:txBody>
      </p:sp>
      <p:sp>
        <p:nvSpPr>
          <p:cNvPr id="459" name="Google Shape;45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Summer has the least power availability, making the upwelling and sea breeze studies critical to estimations.</a:t>
            </a:r>
            <a:endParaRPr/>
          </a:p>
        </p:txBody>
      </p:sp>
      <p:sp>
        <p:nvSpPr>
          <p:cNvPr id="472" name="Google Shape;47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9199f25924_0_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g29199f25924_0_1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Wind  turbine hub height</a:t>
            </a:r>
            <a:endParaRPr/>
          </a:p>
        </p:txBody>
      </p:sp>
      <p:sp>
        <p:nvSpPr>
          <p:cNvPr id="486" name="Google Shape;486;g29199f25924_0_1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06" name="Google Shape;50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924db7af65_1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2924db7af65_1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g2924db7af65_1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2924db7af65_7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g2924db7af65_7_1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know the ocean between you and PJM</a:t>
            </a:r>
            <a:endParaRPr/>
          </a:p>
        </p:txBody>
      </p:sp>
      <p:sp>
        <p:nvSpPr>
          <p:cNvPr id="538" name="Google Shape;538;g2924db7af65_7_1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9199f25924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29199f25924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are one small piece of offshore wind research at Rutgers</a:t>
            </a:r>
            <a:endParaRPr/>
          </a:p>
        </p:txBody>
      </p:sp>
      <p:sp>
        <p:nvSpPr>
          <p:cNvPr id="177" name="Google Shape;177;g29199f25924_0_1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9199f25924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29199f25924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29199f25924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9199f25924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29199f25924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29199f25924_0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Upwelling and accurate temperature  is important as the upper ocean temps affect the marine boundary layer, stability/turbulence, wind speed and direction.</a:t>
            </a:r>
            <a:endParaRPr/>
          </a:p>
        </p:txBody>
      </p:sp>
      <p:sp>
        <p:nvSpPr>
          <p:cNvPr id="228" name="Google Shape;22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happens all the time</a:t>
            </a:r>
            <a:endParaRPr/>
          </a:p>
        </p:txBody>
      </p:sp>
      <p:sp>
        <p:nvSpPr>
          <p:cNvPr id="415" name="Google Shape;4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national satellite products to not get the upwelling</a:t>
            </a:r>
            <a:endParaRPr/>
          </a:p>
        </p:txBody>
      </p:sp>
      <p:sp>
        <p:nvSpPr>
          <p:cNvPr id="427" name="Google Shape;42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g2924db7af65_7_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g2924db7af65_7_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5" name="Google Shape;95;g2924db7af65_7_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g2924db7af65_7_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g2924db7af65_7_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8"/>
        <p:cNvGrpSpPr/>
        <p:nvPr/>
      </p:nvGrpSpPr>
      <p:grpSpPr>
        <a:xfrm>
          <a:off x="0" y="0"/>
          <a:ext cx="0" cy="0"/>
          <a:chOff x="0" y="0"/>
          <a:chExt cx="0" cy="0"/>
        </a:xfrm>
      </p:grpSpPr>
      <p:sp>
        <p:nvSpPr>
          <p:cNvPr id="99" name="Google Shape;99;g2924db7af65_7_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g2924db7af65_7_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g2924db7af65_7_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g2924db7af65_7_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g2924db7af65_7_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8"/>
        <p:cNvGrpSpPr/>
        <p:nvPr/>
      </p:nvGrpSpPr>
      <p:grpSpPr>
        <a:xfrm>
          <a:off x="0" y="0"/>
          <a:ext cx="0" cy="0"/>
          <a:chOff x="0" y="0"/>
          <a:chExt cx="0" cy="0"/>
        </a:xfrm>
      </p:grpSpPr>
      <p:sp>
        <p:nvSpPr>
          <p:cNvPr id="109" name="Google Shape;109;g2924db7af65_7_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g2924db7af65_7_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1" name="Google Shape;111;g2924db7af65_7_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g2924db7af65_7_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g2924db7af65_7_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4"/>
        <p:cNvGrpSpPr/>
        <p:nvPr/>
      </p:nvGrpSpPr>
      <p:grpSpPr>
        <a:xfrm>
          <a:off x="0" y="0"/>
          <a:ext cx="0" cy="0"/>
          <a:chOff x="0" y="0"/>
          <a:chExt cx="0" cy="0"/>
        </a:xfrm>
      </p:grpSpPr>
      <p:sp>
        <p:nvSpPr>
          <p:cNvPr id="115" name="Google Shape;115;g2924db7af65_7_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g2924db7af65_7_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g2924db7af65_7_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g2924db7af65_7_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g2924db7af65_7_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g2924db7af65_7_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1"/>
        <p:cNvGrpSpPr/>
        <p:nvPr/>
      </p:nvGrpSpPr>
      <p:grpSpPr>
        <a:xfrm>
          <a:off x="0" y="0"/>
          <a:ext cx="0" cy="0"/>
          <a:chOff x="0" y="0"/>
          <a:chExt cx="0" cy="0"/>
        </a:xfrm>
      </p:grpSpPr>
      <p:sp>
        <p:nvSpPr>
          <p:cNvPr id="122" name="Google Shape;122;g2924db7af65_7_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g2924db7af65_7_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g2924db7af65_7_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g2924db7af65_7_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6" name="Google Shape;126;g2924db7af65_7_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g2924db7af65_7_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g2924db7af65_7_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g2924db7af65_7_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0"/>
        <p:cNvGrpSpPr/>
        <p:nvPr/>
      </p:nvGrpSpPr>
      <p:grpSpPr>
        <a:xfrm>
          <a:off x="0" y="0"/>
          <a:ext cx="0" cy="0"/>
          <a:chOff x="0" y="0"/>
          <a:chExt cx="0" cy="0"/>
        </a:xfrm>
      </p:grpSpPr>
      <p:sp>
        <p:nvSpPr>
          <p:cNvPr id="131" name="Google Shape;131;g2924db7af65_7_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g2924db7af65_7_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g2924db7af65_7_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g2924db7af65_7_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5"/>
        <p:cNvGrpSpPr/>
        <p:nvPr/>
      </p:nvGrpSpPr>
      <p:grpSpPr>
        <a:xfrm>
          <a:off x="0" y="0"/>
          <a:ext cx="0" cy="0"/>
          <a:chOff x="0" y="0"/>
          <a:chExt cx="0" cy="0"/>
        </a:xfrm>
      </p:grpSpPr>
      <p:sp>
        <p:nvSpPr>
          <p:cNvPr id="136" name="Google Shape;136;g2924db7af65_7_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g2924db7af65_7_4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8" name="Google Shape;138;g2924db7af65_7_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9" name="Google Shape;139;g2924db7af65_7_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g2924db7af65_7_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g2924db7af65_7_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2"/>
        <p:cNvGrpSpPr/>
        <p:nvPr/>
      </p:nvGrpSpPr>
      <p:grpSpPr>
        <a:xfrm>
          <a:off x="0" y="0"/>
          <a:ext cx="0" cy="0"/>
          <a:chOff x="0" y="0"/>
          <a:chExt cx="0" cy="0"/>
        </a:xfrm>
      </p:grpSpPr>
      <p:sp>
        <p:nvSpPr>
          <p:cNvPr id="143" name="Google Shape;143;g2924db7af65_7_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g2924db7af65_7_56"/>
          <p:cNvSpPr>
            <a:spLocks noGrp="1"/>
          </p:cNvSpPr>
          <p:nvPr>
            <p:ph type="pic" idx="2"/>
          </p:nvPr>
        </p:nvSpPr>
        <p:spPr>
          <a:xfrm>
            <a:off x="5183188" y="987425"/>
            <a:ext cx="6172200" cy="4873625"/>
          </a:xfrm>
          <a:prstGeom prst="rect">
            <a:avLst/>
          </a:prstGeom>
          <a:noFill/>
          <a:ln>
            <a:noFill/>
          </a:ln>
        </p:spPr>
      </p:sp>
      <p:sp>
        <p:nvSpPr>
          <p:cNvPr id="145" name="Google Shape;145;g2924db7af65_7_5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6" name="Google Shape;146;g2924db7af65_7_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g2924db7af65_7_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g2924db7af65_7_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9"/>
        <p:cNvGrpSpPr/>
        <p:nvPr/>
      </p:nvGrpSpPr>
      <p:grpSpPr>
        <a:xfrm>
          <a:off x="0" y="0"/>
          <a:ext cx="0" cy="0"/>
          <a:chOff x="0" y="0"/>
          <a:chExt cx="0" cy="0"/>
        </a:xfrm>
      </p:grpSpPr>
      <p:sp>
        <p:nvSpPr>
          <p:cNvPr id="150" name="Google Shape;150;g2924db7af65_7_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g2924db7af65_7_6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g2924db7af65_7_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g2924db7af65_7_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g2924db7af65_7_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38" descr="RU_banner_COOL.jpg"/>
          <p:cNvPicPr preferRelativeResize="0"/>
          <p:nvPr/>
        </p:nvPicPr>
        <p:blipFill rotWithShape="1">
          <a:blip r:embed="rId2">
            <a:alphaModFix/>
          </a:blip>
          <a:srcRect/>
          <a:stretch/>
        </p:blipFill>
        <p:spPr>
          <a:xfrm>
            <a:off x="0" y="6193342"/>
            <a:ext cx="12192000" cy="69113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5"/>
        <p:cNvGrpSpPr/>
        <p:nvPr/>
      </p:nvGrpSpPr>
      <p:grpSpPr>
        <a:xfrm>
          <a:off x="0" y="0"/>
          <a:ext cx="0" cy="0"/>
          <a:chOff x="0" y="0"/>
          <a:chExt cx="0" cy="0"/>
        </a:xfrm>
      </p:grpSpPr>
      <p:sp>
        <p:nvSpPr>
          <p:cNvPr id="156" name="Google Shape;156;g2924db7af65_7_6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g2924db7af65_7_6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g2924db7af65_7_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g2924db7af65_7_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g2924db7af65_7_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45"/>
          <p:cNvSpPr>
            <a:spLocks noGrp="1"/>
          </p:cNvSpPr>
          <p:nvPr>
            <p:ph type="pic" idx="2"/>
          </p:nvPr>
        </p:nvSpPr>
        <p:spPr>
          <a:xfrm>
            <a:off x="5183188" y="987425"/>
            <a:ext cx="6172200" cy="4873625"/>
          </a:xfrm>
          <a:prstGeom prst="rect">
            <a:avLst/>
          </a:prstGeom>
          <a:noFill/>
          <a:ln>
            <a:noFill/>
          </a:ln>
        </p:spPr>
      </p:sp>
      <p:sp>
        <p:nvSpPr>
          <p:cNvPr id="69" name="Google Shape;69;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g2924db7af65_7_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g2924db7af65_7_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g2924db7af65_7_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g2924db7af65_7_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g2924db7af65_7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1" name="Google Shape;91;g2924db7af65_7_0" descr="RU_banner_COOL.jpg"/>
          <p:cNvPicPr preferRelativeResize="0"/>
          <p:nvPr/>
        </p:nvPicPr>
        <p:blipFill rotWithShape="1">
          <a:blip r:embed="rId12">
            <a:alphaModFix/>
          </a:blip>
          <a:srcRect/>
          <a:stretch/>
        </p:blipFill>
        <p:spPr>
          <a:xfrm>
            <a:off x="-18987" y="6176969"/>
            <a:ext cx="12229974" cy="69329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drive.google.com/drive/folders/18eIBWkqciH_JVhZjjmZR9rpEKPsf8UIZ" TargetMode="External"/><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github.com/rucool/wind-energy-tutorials" TargetMode="External"/><Relationship Id="rId4" Type="http://schemas.openxmlformats.org/officeDocument/2006/relationships/hyperlink" Target="https://tds.marine.rutgers.edu/thredds/cool/ruwrf/catalog.html" TargetMode="External"/><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rucool.marine.rutgers.edu/research/offshore-wind/" TargetMode="External"/><Relationship Id="rId5" Type="http://schemas.openxmlformats.org/officeDocument/2006/relationships/image" Target="../media/image4.png"/><Relationship Id="rId10" Type="http://schemas.openxmlformats.org/officeDocument/2006/relationships/hyperlink" Target="mailto:offshorewind@marine.rutgers.edu" TargetMode="External"/><Relationship Id="rId4" Type="http://schemas.openxmlformats.org/officeDocument/2006/relationships/image" Target="../media/image3.png"/><Relationship Id="rId9" Type="http://schemas.openxmlformats.org/officeDocument/2006/relationships/hyperlink" Target="mailto:crowley@marine.rutgers.edu"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50.png"/><Relationship Id="rId2" Type="http://schemas.openxmlformats.org/officeDocument/2006/relationships/notesSlide" Target="../notesSlides/notesSlide18.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12.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9.png"/><Relationship Id="rId5" Type="http://schemas.openxmlformats.org/officeDocument/2006/relationships/image" Target="../media/image30.jpg"/><Relationship Id="rId15" Type="http://schemas.openxmlformats.org/officeDocument/2006/relationships/image" Target="../media/image40.png"/><Relationship Id="rId23" Type="http://schemas.openxmlformats.org/officeDocument/2006/relationships/image" Target="../media/image48.png"/><Relationship Id="rId10" Type="http://schemas.openxmlformats.org/officeDocument/2006/relationships/image" Target="../media/image35.jp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jpg"/><Relationship Id="rId14" Type="http://schemas.openxmlformats.org/officeDocument/2006/relationships/image" Target="../media/image39.png"/><Relationship Id="rId22"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osw.rutgers.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hyperlink" Target="https://www.nrel.gov/docs/fy20osti/75209.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1"/>
          <p:cNvPicPr preferRelativeResize="0"/>
          <p:nvPr/>
        </p:nvPicPr>
        <p:blipFill rotWithShape="1">
          <a:blip r:embed="rId3">
            <a:alphaModFix/>
          </a:blip>
          <a:srcRect/>
          <a:stretch/>
        </p:blipFill>
        <p:spPr>
          <a:xfrm>
            <a:off x="10207032" y="2552095"/>
            <a:ext cx="1429262" cy="2357905"/>
          </a:xfrm>
          <a:prstGeom prst="rect">
            <a:avLst/>
          </a:prstGeom>
          <a:noFill/>
          <a:ln>
            <a:noFill/>
          </a:ln>
        </p:spPr>
      </p:pic>
      <p:pic>
        <p:nvPicPr>
          <p:cNvPr id="167" name="Google Shape;167;p1"/>
          <p:cNvPicPr preferRelativeResize="0"/>
          <p:nvPr/>
        </p:nvPicPr>
        <p:blipFill rotWithShape="1">
          <a:blip r:embed="rId4">
            <a:alphaModFix/>
          </a:blip>
          <a:srcRect r="47970" b="6023"/>
          <a:stretch/>
        </p:blipFill>
        <p:spPr>
          <a:xfrm>
            <a:off x="7315300" y="2551950"/>
            <a:ext cx="2817250" cy="2357925"/>
          </a:xfrm>
          <a:prstGeom prst="rect">
            <a:avLst/>
          </a:prstGeom>
          <a:noFill/>
          <a:ln>
            <a:noFill/>
          </a:ln>
        </p:spPr>
      </p:pic>
      <p:pic>
        <p:nvPicPr>
          <p:cNvPr id="168" name="Google Shape;168;p1"/>
          <p:cNvPicPr preferRelativeResize="0"/>
          <p:nvPr/>
        </p:nvPicPr>
        <p:blipFill rotWithShape="1">
          <a:blip r:embed="rId5">
            <a:alphaModFix/>
          </a:blip>
          <a:srcRect l="-369" t="-1540" r="6269" b="1540"/>
          <a:stretch/>
        </p:blipFill>
        <p:spPr>
          <a:xfrm>
            <a:off x="639927" y="2515565"/>
            <a:ext cx="6902540" cy="2394570"/>
          </a:xfrm>
          <a:prstGeom prst="rect">
            <a:avLst/>
          </a:prstGeom>
          <a:noFill/>
          <a:ln>
            <a:noFill/>
          </a:ln>
        </p:spPr>
      </p:pic>
      <p:pic>
        <p:nvPicPr>
          <p:cNvPr id="169" name="Google Shape;169;p1"/>
          <p:cNvPicPr preferRelativeResize="0"/>
          <p:nvPr/>
        </p:nvPicPr>
        <p:blipFill rotWithShape="1">
          <a:blip r:embed="rId6">
            <a:alphaModFix/>
          </a:blip>
          <a:srcRect b="6015"/>
          <a:stretch/>
        </p:blipFill>
        <p:spPr>
          <a:xfrm>
            <a:off x="10132553" y="2551827"/>
            <a:ext cx="1503741" cy="2247105"/>
          </a:xfrm>
          <a:prstGeom prst="rect">
            <a:avLst/>
          </a:prstGeom>
          <a:noFill/>
          <a:ln>
            <a:noFill/>
          </a:ln>
        </p:spPr>
      </p:pic>
      <p:pic>
        <p:nvPicPr>
          <p:cNvPr id="170" name="Google Shape;170;p1"/>
          <p:cNvPicPr preferRelativeResize="0"/>
          <p:nvPr/>
        </p:nvPicPr>
        <p:blipFill rotWithShape="1">
          <a:blip r:embed="rId7">
            <a:alphaModFix/>
          </a:blip>
          <a:srcRect t="4665" b="9015"/>
          <a:stretch/>
        </p:blipFill>
        <p:spPr>
          <a:xfrm>
            <a:off x="8615083" y="0"/>
            <a:ext cx="3576917" cy="1141750"/>
          </a:xfrm>
          <a:prstGeom prst="rect">
            <a:avLst/>
          </a:prstGeom>
          <a:noFill/>
          <a:ln>
            <a:noFill/>
          </a:ln>
        </p:spPr>
      </p:pic>
      <p:pic>
        <p:nvPicPr>
          <p:cNvPr id="171" name="Google Shape;171;p1"/>
          <p:cNvPicPr preferRelativeResize="0"/>
          <p:nvPr/>
        </p:nvPicPr>
        <p:blipFill rotWithShape="1">
          <a:blip r:embed="rId8">
            <a:alphaModFix/>
          </a:blip>
          <a:srcRect/>
          <a:stretch/>
        </p:blipFill>
        <p:spPr>
          <a:xfrm>
            <a:off x="122074" y="0"/>
            <a:ext cx="3454844" cy="943263"/>
          </a:xfrm>
          <a:prstGeom prst="rect">
            <a:avLst/>
          </a:prstGeom>
          <a:noFill/>
          <a:ln>
            <a:noFill/>
          </a:ln>
        </p:spPr>
      </p:pic>
      <p:sp>
        <p:nvSpPr>
          <p:cNvPr id="172" name="Google Shape;172;p1"/>
          <p:cNvSpPr txBox="1">
            <a:spLocks noGrp="1"/>
          </p:cNvSpPr>
          <p:nvPr>
            <p:ph type="ctrTitle"/>
          </p:nvPr>
        </p:nvSpPr>
        <p:spPr>
          <a:xfrm>
            <a:off x="0" y="1217950"/>
            <a:ext cx="12248400" cy="1245000"/>
          </a:xfrm>
          <a:prstGeom prst="rect">
            <a:avLst/>
          </a:prstGeom>
          <a:noFill/>
          <a:ln>
            <a:noFill/>
          </a:ln>
        </p:spPr>
        <p:txBody>
          <a:bodyPr spcFirstLastPara="1" wrap="square" lIns="91425" tIns="45700" rIns="91425" bIns="45700" anchor="ctr" anchorCtr="0">
            <a:noAutofit/>
          </a:bodyPr>
          <a:lstStyle/>
          <a:p>
            <a:pPr marL="0" lvl="0" indent="0" algn="ctr" rtl="0">
              <a:lnSpc>
                <a:spcPct val="120000"/>
              </a:lnSpc>
              <a:spcBef>
                <a:spcPts val="0"/>
              </a:spcBef>
              <a:spcAft>
                <a:spcPts val="0"/>
              </a:spcAft>
              <a:buClr>
                <a:schemeClr val="dk1"/>
              </a:buClr>
              <a:buSzPts val="4000"/>
              <a:buFont typeface="Calibri"/>
              <a:buNone/>
            </a:pPr>
            <a:r>
              <a:rPr lang="en-US" sz="4000" b="1"/>
              <a:t>A Decade of Offshore Wind Energy Science</a:t>
            </a:r>
            <a:br>
              <a:rPr lang="en-US" sz="4000" b="1"/>
            </a:br>
            <a:r>
              <a:rPr lang="en-US" sz="4000" b="1"/>
              <a:t>Supporting the New Jersey Board of Public Utilities</a:t>
            </a:r>
            <a:br>
              <a:rPr lang="en-US" sz="1200"/>
            </a:br>
            <a:endParaRPr sz="1400"/>
          </a:p>
        </p:txBody>
      </p:sp>
      <p:sp>
        <p:nvSpPr>
          <p:cNvPr id="173" name="Google Shape;173;p1"/>
          <p:cNvSpPr txBox="1">
            <a:spLocks noGrp="1"/>
          </p:cNvSpPr>
          <p:nvPr>
            <p:ph type="subTitle" idx="1"/>
          </p:nvPr>
        </p:nvSpPr>
        <p:spPr>
          <a:xfrm>
            <a:off x="1498898" y="5226097"/>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A3838"/>
              </a:buClr>
              <a:buSzPts val="3200"/>
              <a:buNone/>
            </a:pPr>
            <a:r>
              <a:rPr lang="en-US" sz="3200">
                <a:solidFill>
                  <a:srgbClr val="3A3838"/>
                </a:solidFill>
              </a:rPr>
              <a:t>Center for Ocean Observing Leadership</a:t>
            </a:r>
            <a:endParaRPr/>
          </a:p>
          <a:p>
            <a:pPr marL="0" lvl="0" indent="0" algn="ctr" rtl="0">
              <a:lnSpc>
                <a:spcPct val="90000"/>
              </a:lnSpc>
              <a:spcBef>
                <a:spcPts val="1000"/>
              </a:spcBef>
              <a:spcAft>
                <a:spcPts val="0"/>
              </a:spcAft>
              <a:buClr>
                <a:srgbClr val="3A3838"/>
              </a:buClr>
              <a:buSzPts val="3200"/>
              <a:buNone/>
            </a:pPr>
            <a:r>
              <a:rPr lang="en-US" sz="3200">
                <a:solidFill>
                  <a:srgbClr val="3A3838"/>
                </a:solidFill>
              </a:rPr>
              <a:t>Department of Marine and Coastal Sciences</a:t>
            </a:r>
            <a:endParaRPr/>
          </a:p>
          <a:p>
            <a:pPr marL="0" lvl="0" indent="0" algn="ctr" rtl="0">
              <a:lnSpc>
                <a:spcPct val="90000"/>
              </a:lnSpc>
              <a:spcBef>
                <a:spcPts val="1000"/>
              </a:spcBef>
              <a:spcAft>
                <a:spcPts val="0"/>
              </a:spcAft>
              <a:buClr>
                <a:srgbClr val="3A3838"/>
              </a:buClr>
              <a:buSzPts val="3200"/>
              <a:buNone/>
            </a:pPr>
            <a:r>
              <a:rPr lang="en-US" sz="3200">
                <a:solidFill>
                  <a:srgbClr val="3A3838"/>
                </a:solidFill>
              </a:rPr>
              <a:t>Rutgers, The State University of New Jersey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g2925a09932f_0_14"/>
          <p:cNvSpPr txBox="1"/>
          <p:nvPr/>
        </p:nvSpPr>
        <p:spPr>
          <a:xfrm>
            <a:off x="123168" y="126447"/>
            <a:ext cx="120687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Calibri"/>
                <a:ea typeface="Calibri"/>
                <a:cs typeface="Calibri"/>
                <a:sym typeface="Calibri"/>
              </a:rPr>
              <a:t>Simulating the Mid Atlantic Wind Resource RUWRF V2: 4 years of model simulations</a:t>
            </a:r>
            <a:endParaRPr/>
          </a:p>
        </p:txBody>
      </p:sp>
      <p:grpSp>
        <p:nvGrpSpPr>
          <p:cNvPr id="449" name="Google Shape;449;g2925a09932f_0_14"/>
          <p:cNvGrpSpPr/>
          <p:nvPr/>
        </p:nvGrpSpPr>
        <p:grpSpPr>
          <a:xfrm>
            <a:off x="6822074" y="1380615"/>
            <a:ext cx="5089450" cy="4713700"/>
            <a:chOff x="2066575" y="293155"/>
            <a:chExt cx="7904100" cy="7076565"/>
          </a:xfrm>
        </p:grpSpPr>
        <p:pic>
          <p:nvPicPr>
            <p:cNvPr id="450" name="Google Shape;450;g2925a09932f_0_14"/>
            <p:cNvPicPr preferRelativeResize="0"/>
            <p:nvPr/>
          </p:nvPicPr>
          <p:blipFill rotWithShape="1">
            <a:blip r:embed="rId3">
              <a:alphaModFix/>
            </a:blip>
            <a:srcRect/>
            <a:stretch/>
          </p:blipFill>
          <p:spPr>
            <a:xfrm>
              <a:off x="2221408" y="293155"/>
              <a:ext cx="7749197" cy="6583390"/>
            </a:xfrm>
            <a:prstGeom prst="rect">
              <a:avLst/>
            </a:prstGeom>
            <a:noFill/>
            <a:ln>
              <a:noFill/>
            </a:ln>
          </p:spPr>
        </p:pic>
        <p:sp>
          <p:nvSpPr>
            <p:cNvPr id="451" name="Google Shape;451;g2925a09932f_0_14"/>
            <p:cNvSpPr txBox="1"/>
            <p:nvPr/>
          </p:nvSpPr>
          <p:spPr>
            <a:xfrm>
              <a:off x="2066575" y="6768820"/>
              <a:ext cx="7904100" cy="600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Centroids of NY/NJ wind lease areas. </a:t>
              </a:r>
              <a:endParaRPr sz="1000"/>
            </a:p>
          </p:txBody>
        </p:sp>
      </p:grpSp>
      <p:sp>
        <p:nvSpPr>
          <p:cNvPr id="452" name="Google Shape;452;g2925a09932f_0_14"/>
          <p:cNvSpPr/>
          <p:nvPr/>
        </p:nvSpPr>
        <p:spPr>
          <a:xfrm>
            <a:off x="9210100" y="4194800"/>
            <a:ext cx="144300" cy="153300"/>
          </a:xfrm>
          <a:prstGeom prst="star5">
            <a:avLst>
              <a:gd name="adj" fmla="val 19098"/>
              <a:gd name="hf" fmla="val 105146"/>
              <a:gd name="vf" fmla="val 110557"/>
            </a:avLst>
          </a:prstGeom>
          <a:solidFill>
            <a:srgbClr val="FFFF00"/>
          </a:solidFill>
          <a:ln w="9525" cap="flat" cmpd="sng">
            <a:solidFill>
              <a:srgbClr val="000000"/>
            </a:solidFill>
            <a:prstDash val="solid"/>
            <a:round/>
            <a:headEnd type="none" w="sm" len="sm"/>
            <a:tailEnd type="none" w="sm" len="sm"/>
          </a:ln>
          <a:effectLst>
            <a:outerShdw blurRad="100013" algn="bl" rotWithShape="0">
              <a:srgbClr val="FFFF00"/>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453" name="Google Shape;453;g2925a09932f_0_14"/>
          <p:cNvCxnSpPr>
            <a:endCxn id="452" idx="3"/>
          </p:cNvCxnSpPr>
          <p:nvPr/>
        </p:nvCxnSpPr>
        <p:spPr>
          <a:xfrm rot="10800000">
            <a:off x="9326841" y="4348100"/>
            <a:ext cx="1080600" cy="905700"/>
          </a:xfrm>
          <a:prstGeom prst="straightConnector1">
            <a:avLst/>
          </a:prstGeom>
          <a:noFill/>
          <a:ln w="28575" cap="flat" cmpd="sng">
            <a:solidFill>
              <a:schemeClr val="dk2"/>
            </a:solidFill>
            <a:prstDash val="solid"/>
            <a:round/>
            <a:headEnd type="none" w="med" len="med"/>
            <a:tailEnd type="triangle" w="med" len="med"/>
          </a:ln>
        </p:spPr>
      </p:cxnSp>
      <p:sp>
        <p:nvSpPr>
          <p:cNvPr id="454" name="Google Shape;454;g2925a09932f_0_14"/>
          <p:cNvSpPr txBox="1"/>
          <p:nvPr/>
        </p:nvSpPr>
        <p:spPr>
          <a:xfrm>
            <a:off x="10343475" y="5133875"/>
            <a:ext cx="1392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latin typeface="Calibri"/>
                <a:ea typeface="Calibri"/>
                <a:cs typeface="Calibri"/>
                <a:sym typeface="Calibri"/>
              </a:rPr>
              <a:t>OCS-A 0000</a:t>
            </a:r>
            <a:endParaRPr sz="1600" b="1">
              <a:latin typeface="Calibri"/>
              <a:ea typeface="Calibri"/>
              <a:cs typeface="Calibri"/>
              <a:sym typeface="Calibri"/>
            </a:endParaRPr>
          </a:p>
          <a:p>
            <a:pPr marL="0" lvl="0" indent="0" algn="l" rtl="0">
              <a:spcBef>
                <a:spcPts val="0"/>
              </a:spcBef>
              <a:spcAft>
                <a:spcPts val="0"/>
              </a:spcAft>
              <a:buNone/>
            </a:pPr>
            <a:r>
              <a:rPr lang="en-US" b="1">
                <a:latin typeface="Calibri"/>
                <a:ea typeface="Calibri"/>
                <a:cs typeface="Calibri"/>
                <a:sym typeface="Calibri"/>
              </a:rPr>
              <a:t>39.4N, 73.8W</a:t>
            </a:r>
            <a:endParaRPr b="1">
              <a:latin typeface="Calibri"/>
              <a:ea typeface="Calibri"/>
              <a:cs typeface="Calibri"/>
              <a:sym typeface="Calibri"/>
            </a:endParaRPr>
          </a:p>
        </p:txBody>
      </p:sp>
      <p:sp>
        <p:nvSpPr>
          <p:cNvPr id="455" name="Google Shape;455;g2925a09932f_0_14"/>
          <p:cNvSpPr txBox="1"/>
          <p:nvPr/>
        </p:nvSpPr>
        <p:spPr>
          <a:xfrm>
            <a:off x="123175" y="1380625"/>
            <a:ext cx="6699000" cy="446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Calibri"/>
                <a:ea typeface="Calibri"/>
                <a:cs typeface="Calibri"/>
                <a:sym typeface="Calibri"/>
              </a:rPr>
              <a:t>Pre-made data product examples:</a:t>
            </a:r>
            <a:endParaRPr sz="3000">
              <a:latin typeface="Calibri"/>
              <a:ea typeface="Calibri"/>
              <a:cs typeface="Calibri"/>
              <a:sym typeface="Calibri"/>
            </a:endParaRPr>
          </a:p>
          <a:p>
            <a:pPr marL="457200" lvl="0" indent="-419100" algn="l" rtl="0">
              <a:spcBef>
                <a:spcPts val="0"/>
              </a:spcBef>
              <a:spcAft>
                <a:spcPts val="0"/>
              </a:spcAft>
              <a:buSzPts val="3000"/>
              <a:buFont typeface="Calibri"/>
              <a:buChar char="-"/>
            </a:pPr>
            <a:r>
              <a:rPr lang="en-US" sz="3000">
                <a:latin typeface="Calibri"/>
                <a:ea typeface="Calibri"/>
                <a:cs typeface="Calibri"/>
                <a:sym typeface="Calibri"/>
              </a:rPr>
              <a:t>Seasonal, monthly, and annual wind roses and power (15MW curve) roses.</a:t>
            </a:r>
            <a:endParaRPr sz="3000">
              <a:latin typeface="Calibri"/>
              <a:ea typeface="Calibri"/>
              <a:cs typeface="Calibri"/>
              <a:sym typeface="Calibri"/>
            </a:endParaRPr>
          </a:p>
          <a:p>
            <a:pPr marL="457200" lvl="0" indent="-419100" algn="l" rtl="0">
              <a:spcBef>
                <a:spcPts val="0"/>
              </a:spcBef>
              <a:spcAft>
                <a:spcPts val="0"/>
              </a:spcAft>
              <a:buSzPts val="3000"/>
              <a:buFont typeface="Calibri"/>
              <a:buChar char="-"/>
            </a:pPr>
            <a:r>
              <a:rPr lang="en-US" sz="3000">
                <a:latin typeface="Calibri"/>
                <a:ea typeface="Calibri"/>
                <a:cs typeface="Calibri"/>
                <a:sym typeface="Calibri"/>
              </a:rPr>
              <a:t>Seasonal wind and power production heatmaps</a:t>
            </a:r>
            <a:endParaRPr sz="3000">
              <a:latin typeface="Calibri"/>
              <a:ea typeface="Calibri"/>
              <a:cs typeface="Calibri"/>
              <a:sym typeface="Calibri"/>
            </a:endParaRPr>
          </a:p>
          <a:p>
            <a:pPr marL="457200" lvl="0" indent="-419100" algn="l" rtl="0">
              <a:spcBef>
                <a:spcPts val="0"/>
              </a:spcBef>
              <a:spcAft>
                <a:spcPts val="0"/>
              </a:spcAft>
              <a:buSzPts val="3000"/>
              <a:buFont typeface="Calibri"/>
              <a:buChar char="-"/>
            </a:pPr>
            <a:r>
              <a:rPr lang="en-US" sz="3000">
                <a:latin typeface="Calibri"/>
                <a:ea typeface="Calibri"/>
                <a:cs typeface="Calibri"/>
                <a:sym typeface="Calibri"/>
              </a:rPr>
              <a:t>Seasonal 160m wind and power boxplots (following slides)</a:t>
            </a:r>
            <a:endParaRPr sz="3000">
              <a:latin typeface="Calibri"/>
              <a:ea typeface="Calibri"/>
              <a:cs typeface="Calibri"/>
              <a:sym typeface="Calibri"/>
            </a:endParaRPr>
          </a:p>
          <a:p>
            <a:pPr marL="0" lvl="0" indent="0" algn="l" rtl="0">
              <a:spcBef>
                <a:spcPts val="0"/>
              </a:spcBef>
              <a:spcAft>
                <a:spcPts val="0"/>
              </a:spcAft>
              <a:buNone/>
            </a:pPr>
            <a:r>
              <a:rPr lang="en-US" sz="3000">
                <a:latin typeface="Calibri"/>
                <a:ea typeface="Calibri"/>
                <a:cs typeface="Calibri"/>
                <a:sym typeface="Calibri"/>
              </a:rPr>
              <a:t>All products can generally be re-produced for a range of heights or  power curves.</a:t>
            </a:r>
            <a:endParaRPr sz="30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14"/>
          <p:cNvSpPr txBox="1"/>
          <p:nvPr/>
        </p:nvSpPr>
        <p:spPr>
          <a:xfrm>
            <a:off x="0" y="117815"/>
            <a:ext cx="12192000" cy="1077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Example Product: </a:t>
            </a:r>
            <a:r>
              <a:rPr lang="en-US" sz="3200">
                <a:solidFill>
                  <a:schemeClr val="dk1"/>
                </a:solidFill>
                <a:latin typeface="Calibri"/>
                <a:ea typeface="Calibri"/>
                <a:cs typeface="Calibri"/>
                <a:sym typeface="Calibri"/>
              </a:rPr>
              <a:t>4 Year </a:t>
            </a:r>
            <a:r>
              <a:rPr lang="en-US" sz="3200" u="sng">
                <a:solidFill>
                  <a:schemeClr val="dk1"/>
                </a:solidFill>
                <a:latin typeface="Calibri"/>
                <a:ea typeface="Calibri"/>
                <a:cs typeface="Calibri"/>
                <a:sym typeface="Calibri"/>
              </a:rPr>
              <a:t>160m wind speed</a:t>
            </a:r>
            <a:endParaRPr/>
          </a:p>
          <a:p>
            <a:pPr marL="0" marR="0" lvl="0" indent="0" algn="ctr" rtl="0">
              <a:spcBef>
                <a:spcPts val="0"/>
              </a:spcBef>
              <a:spcAft>
                <a:spcPts val="0"/>
              </a:spcAft>
              <a:buNone/>
            </a:pPr>
            <a:r>
              <a:rPr lang="en-US" sz="3200">
                <a:solidFill>
                  <a:schemeClr val="dk1"/>
                </a:solidFill>
                <a:latin typeface="Calibri"/>
                <a:ea typeface="Calibri"/>
                <a:cs typeface="Calibri"/>
                <a:sym typeface="Calibri"/>
              </a:rPr>
              <a:t>by season at OCS-A 0000</a:t>
            </a:r>
            <a:endParaRPr/>
          </a:p>
        </p:txBody>
      </p:sp>
      <p:pic>
        <p:nvPicPr>
          <p:cNvPr id="462" name="Google Shape;462;p14"/>
          <p:cNvPicPr preferRelativeResize="0"/>
          <p:nvPr/>
        </p:nvPicPr>
        <p:blipFill rotWithShape="1">
          <a:blip r:embed="rId3">
            <a:alphaModFix/>
          </a:blip>
          <a:srcRect l="22539" t="39117" r="30037"/>
          <a:stretch/>
        </p:blipFill>
        <p:spPr>
          <a:xfrm>
            <a:off x="8434875" y="1721100"/>
            <a:ext cx="3169526" cy="3575999"/>
          </a:xfrm>
          <a:prstGeom prst="rect">
            <a:avLst/>
          </a:prstGeom>
          <a:noFill/>
          <a:ln w="19050" cap="flat" cmpd="sng">
            <a:solidFill>
              <a:srgbClr val="000000"/>
            </a:solidFill>
            <a:prstDash val="solid"/>
            <a:round/>
            <a:headEnd type="none" w="sm" len="sm"/>
            <a:tailEnd type="none" w="sm" len="sm"/>
          </a:ln>
        </p:spPr>
      </p:pic>
      <p:pic>
        <p:nvPicPr>
          <p:cNvPr id="463" name="Google Shape;463;p14"/>
          <p:cNvPicPr preferRelativeResize="0"/>
          <p:nvPr/>
        </p:nvPicPr>
        <p:blipFill rotWithShape="1">
          <a:blip r:embed="rId4">
            <a:alphaModFix/>
          </a:blip>
          <a:srcRect t="2308" b="2308"/>
          <a:stretch/>
        </p:blipFill>
        <p:spPr>
          <a:xfrm>
            <a:off x="469650" y="1263601"/>
            <a:ext cx="7581798" cy="4820306"/>
          </a:xfrm>
          <a:prstGeom prst="rect">
            <a:avLst/>
          </a:prstGeom>
          <a:noFill/>
          <a:ln>
            <a:noFill/>
          </a:ln>
        </p:spPr>
      </p:pic>
      <p:sp>
        <p:nvSpPr>
          <p:cNvPr id="464" name="Google Shape;464;p14"/>
          <p:cNvSpPr/>
          <p:nvPr/>
        </p:nvSpPr>
        <p:spPr>
          <a:xfrm>
            <a:off x="10114875" y="3210800"/>
            <a:ext cx="144300" cy="153300"/>
          </a:xfrm>
          <a:prstGeom prst="star5">
            <a:avLst>
              <a:gd name="adj" fmla="val 50000"/>
              <a:gd name="hf" fmla="val 105146"/>
              <a:gd name="vf" fmla="val 110557"/>
            </a:avLst>
          </a:prstGeom>
          <a:solidFill>
            <a:srgbClr val="FFFF00"/>
          </a:solidFill>
          <a:ln w="9525" cap="flat" cmpd="sng">
            <a:solidFill>
              <a:srgbClr val="000000"/>
            </a:solidFill>
            <a:prstDash val="solid"/>
            <a:round/>
            <a:headEnd type="none" w="sm" len="sm"/>
            <a:tailEnd type="none" w="sm" len="sm"/>
          </a:ln>
          <a:effectLst>
            <a:outerShdw blurRad="100013" algn="bl" rotWithShape="0">
              <a:srgbClr val="FFFF00"/>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5" name="Google Shape;465;p14"/>
          <p:cNvSpPr txBox="1"/>
          <p:nvPr/>
        </p:nvSpPr>
        <p:spPr>
          <a:xfrm>
            <a:off x="10114875" y="4317875"/>
            <a:ext cx="139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latin typeface="Calibri"/>
                <a:ea typeface="Calibri"/>
                <a:cs typeface="Calibri"/>
                <a:sym typeface="Calibri"/>
              </a:rPr>
              <a:t>OCS-A 0000</a:t>
            </a:r>
            <a:endParaRPr sz="1600" b="1">
              <a:latin typeface="Calibri"/>
              <a:ea typeface="Calibri"/>
              <a:cs typeface="Calibri"/>
              <a:sym typeface="Calibri"/>
            </a:endParaRPr>
          </a:p>
        </p:txBody>
      </p:sp>
      <p:cxnSp>
        <p:nvCxnSpPr>
          <p:cNvPr id="466" name="Google Shape;466;p14"/>
          <p:cNvCxnSpPr/>
          <p:nvPr/>
        </p:nvCxnSpPr>
        <p:spPr>
          <a:xfrm rot="10800000">
            <a:off x="10226375" y="3452175"/>
            <a:ext cx="256500" cy="1001700"/>
          </a:xfrm>
          <a:prstGeom prst="straightConnector1">
            <a:avLst/>
          </a:prstGeom>
          <a:noFill/>
          <a:ln w="28575" cap="flat" cmpd="sng">
            <a:solidFill>
              <a:schemeClr val="dk2"/>
            </a:solidFill>
            <a:prstDash val="solid"/>
            <a:round/>
            <a:headEnd type="none" w="med" len="med"/>
            <a:tailEnd type="triangle" w="med" len="med"/>
          </a:ln>
        </p:spPr>
      </p:cxnSp>
      <p:sp>
        <p:nvSpPr>
          <p:cNvPr id="467" name="Google Shape;467;p14"/>
          <p:cNvSpPr/>
          <p:nvPr/>
        </p:nvSpPr>
        <p:spPr>
          <a:xfrm rot="-2905378">
            <a:off x="6592112" y="5683765"/>
            <a:ext cx="682161" cy="243107"/>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468" name="Google Shape;468;p14"/>
          <p:cNvSpPr/>
          <p:nvPr/>
        </p:nvSpPr>
        <p:spPr>
          <a:xfrm rot="-2905378">
            <a:off x="5017792" y="5683765"/>
            <a:ext cx="682161" cy="243107"/>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469" name="Google Shape;469;p14"/>
          <p:cNvSpPr/>
          <p:nvPr/>
        </p:nvSpPr>
        <p:spPr>
          <a:xfrm rot="-2905378">
            <a:off x="3443448" y="5683765"/>
            <a:ext cx="682161" cy="243107"/>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3"/>
        <p:cNvGrpSpPr/>
        <p:nvPr/>
      </p:nvGrpSpPr>
      <p:grpSpPr>
        <a:xfrm>
          <a:off x="0" y="0"/>
          <a:ext cx="0" cy="0"/>
          <a:chOff x="0" y="0"/>
          <a:chExt cx="0" cy="0"/>
        </a:xfrm>
      </p:grpSpPr>
      <p:pic>
        <p:nvPicPr>
          <p:cNvPr id="474" name="Google Shape;474;p15"/>
          <p:cNvPicPr preferRelativeResize="0"/>
          <p:nvPr/>
        </p:nvPicPr>
        <p:blipFill rotWithShape="1">
          <a:blip r:embed="rId3">
            <a:alphaModFix/>
          </a:blip>
          <a:srcRect t="1729"/>
          <a:stretch/>
        </p:blipFill>
        <p:spPr>
          <a:xfrm>
            <a:off x="634950" y="1244575"/>
            <a:ext cx="7282975" cy="4770450"/>
          </a:xfrm>
          <a:prstGeom prst="rect">
            <a:avLst/>
          </a:prstGeom>
          <a:noFill/>
          <a:ln>
            <a:noFill/>
          </a:ln>
        </p:spPr>
      </p:pic>
      <p:sp>
        <p:nvSpPr>
          <p:cNvPr id="475" name="Google Shape;475;p15"/>
          <p:cNvSpPr txBox="1"/>
          <p:nvPr/>
        </p:nvSpPr>
        <p:spPr>
          <a:xfrm>
            <a:off x="0" y="117815"/>
            <a:ext cx="121920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Example Product: </a:t>
            </a:r>
            <a:r>
              <a:rPr lang="en-US" sz="3200">
                <a:solidFill>
                  <a:schemeClr val="dk1"/>
                </a:solidFill>
                <a:latin typeface="Calibri"/>
                <a:ea typeface="Calibri"/>
                <a:cs typeface="Calibri"/>
                <a:sym typeface="Calibri"/>
              </a:rPr>
              <a:t>4 Year </a:t>
            </a:r>
            <a:r>
              <a:rPr lang="en-US" sz="3200" u="sng">
                <a:solidFill>
                  <a:schemeClr val="dk1"/>
                </a:solidFill>
                <a:latin typeface="Calibri"/>
                <a:ea typeface="Calibri"/>
                <a:cs typeface="Calibri"/>
                <a:sym typeface="Calibri"/>
              </a:rPr>
              <a:t>Power Production (15MW, curve only) </a:t>
            </a:r>
            <a:endParaRPr/>
          </a:p>
          <a:p>
            <a:pPr marL="0" marR="0" lvl="0" indent="0" algn="ctr" rtl="0">
              <a:spcBef>
                <a:spcPts val="0"/>
              </a:spcBef>
              <a:spcAft>
                <a:spcPts val="0"/>
              </a:spcAft>
              <a:buNone/>
            </a:pPr>
            <a:r>
              <a:rPr lang="en-US" sz="3200">
                <a:solidFill>
                  <a:schemeClr val="dk1"/>
                </a:solidFill>
                <a:latin typeface="Calibri"/>
                <a:ea typeface="Calibri"/>
                <a:cs typeface="Calibri"/>
                <a:sym typeface="Calibri"/>
              </a:rPr>
              <a:t>by season at OCS-A 0000</a:t>
            </a:r>
            <a:endParaRPr/>
          </a:p>
        </p:txBody>
      </p:sp>
      <p:sp>
        <p:nvSpPr>
          <p:cNvPr id="476" name="Google Shape;476;p15"/>
          <p:cNvSpPr/>
          <p:nvPr/>
        </p:nvSpPr>
        <p:spPr>
          <a:xfrm rot="-2905393">
            <a:off x="6528286" y="5503433"/>
            <a:ext cx="628821" cy="22419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477" name="Google Shape;477;p15"/>
          <p:cNvSpPr/>
          <p:nvPr/>
        </p:nvSpPr>
        <p:spPr>
          <a:xfrm rot="-2905393">
            <a:off x="5007743" y="5503433"/>
            <a:ext cx="628821" cy="22419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478" name="Google Shape;478;p15"/>
          <p:cNvSpPr/>
          <p:nvPr/>
        </p:nvSpPr>
        <p:spPr>
          <a:xfrm rot="-2905393">
            <a:off x="3487201" y="5503433"/>
            <a:ext cx="628821" cy="22419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libri"/>
              <a:ea typeface="Calibri"/>
              <a:cs typeface="Calibri"/>
              <a:sym typeface="Calibri"/>
            </a:endParaRPr>
          </a:p>
        </p:txBody>
      </p:sp>
      <p:pic>
        <p:nvPicPr>
          <p:cNvPr id="479" name="Google Shape;479;p15"/>
          <p:cNvPicPr preferRelativeResize="0"/>
          <p:nvPr/>
        </p:nvPicPr>
        <p:blipFill rotWithShape="1">
          <a:blip r:embed="rId4">
            <a:alphaModFix/>
          </a:blip>
          <a:srcRect l="22539" t="39117" r="30037"/>
          <a:stretch/>
        </p:blipFill>
        <p:spPr>
          <a:xfrm>
            <a:off x="8434875" y="1721100"/>
            <a:ext cx="3169526" cy="3575999"/>
          </a:xfrm>
          <a:prstGeom prst="rect">
            <a:avLst/>
          </a:prstGeom>
          <a:noFill/>
          <a:ln w="19050" cap="flat" cmpd="sng">
            <a:solidFill>
              <a:srgbClr val="000000"/>
            </a:solidFill>
            <a:prstDash val="solid"/>
            <a:round/>
            <a:headEnd type="none" w="sm" len="sm"/>
            <a:tailEnd type="none" w="sm" len="sm"/>
          </a:ln>
        </p:spPr>
      </p:pic>
      <p:sp>
        <p:nvSpPr>
          <p:cNvPr id="480" name="Google Shape;480;p15"/>
          <p:cNvSpPr/>
          <p:nvPr/>
        </p:nvSpPr>
        <p:spPr>
          <a:xfrm>
            <a:off x="10114875" y="3210800"/>
            <a:ext cx="144300" cy="153300"/>
          </a:xfrm>
          <a:prstGeom prst="star5">
            <a:avLst>
              <a:gd name="adj" fmla="val 50000"/>
              <a:gd name="hf" fmla="val 105146"/>
              <a:gd name="vf" fmla="val 110557"/>
            </a:avLst>
          </a:prstGeom>
          <a:solidFill>
            <a:srgbClr val="FFFF00"/>
          </a:solidFill>
          <a:ln w="9525" cap="flat" cmpd="sng">
            <a:solidFill>
              <a:srgbClr val="000000"/>
            </a:solidFill>
            <a:prstDash val="solid"/>
            <a:round/>
            <a:headEnd type="none" w="sm" len="sm"/>
            <a:tailEnd type="none" w="sm" len="sm"/>
          </a:ln>
          <a:effectLst>
            <a:outerShdw blurRad="100013" algn="bl" rotWithShape="0">
              <a:srgbClr val="FFFF00"/>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1" name="Google Shape;481;p15"/>
          <p:cNvSpPr txBox="1"/>
          <p:nvPr/>
        </p:nvSpPr>
        <p:spPr>
          <a:xfrm>
            <a:off x="10114875" y="4317875"/>
            <a:ext cx="139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latin typeface="Calibri"/>
                <a:ea typeface="Calibri"/>
                <a:cs typeface="Calibri"/>
                <a:sym typeface="Calibri"/>
              </a:rPr>
              <a:t>OCS-A 0000</a:t>
            </a:r>
            <a:endParaRPr sz="1600" b="1">
              <a:latin typeface="Calibri"/>
              <a:ea typeface="Calibri"/>
              <a:cs typeface="Calibri"/>
              <a:sym typeface="Calibri"/>
            </a:endParaRPr>
          </a:p>
        </p:txBody>
      </p:sp>
      <p:cxnSp>
        <p:nvCxnSpPr>
          <p:cNvPr id="482" name="Google Shape;482;p15"/>
          <p:cNvCxnSpPr/>
          <p:nvPr/>
        </p:nvCxnSpPr>
        <p:spPr>
          <a:xfrm rot="10800000">
            <a:off x="10226375" y="3452175"/>
            <a:ext cx="256500" cy="1001700"/>
          </a:xfrm>
          <a:prstGeom prst="straightConnector1">
            <a:avLst/>
          </a:prstGeom>
          <a:noFill/>
          <a:ln w="28575" cap="flat" cmpd="sng">
            <a:solidFill>
              <a:schemeClr val="dk2"/>
            </a:solidFill>
            <a:prstDash val="solid"/>
            <a:round/>
            <a:headEnd type="none" w="med" len="med"/>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g29199f25924_0_161"/>
          <p:cNvSpPr txBox="1"/>
          <p:nvPr/>
        </p:nvSpPr>
        <p:spPr>
          <a:xfrm>
            <a:off x="181100" y="216625"/>
            <a:ext cx="7098300" cy="5772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b="1">
                <a:solidFill>
                  <a:srgbClr val="3F3F3F"/>
                </a:solidFill>
                <a:latin typeface="Calibri"/>
                <a:ea typeface="Calibri"/>
                <a:cs typeface="Calibri"/>
                <a:sym typeface="Calibri"/>
              </a:rPr>
              <a:t>Available to you:</a:t>
            </a:r>
            <a:endParaRPr sz="2900" b="1">
              <a:solidFill>
                <a:srgbClr val="3F3F3F"/>
              </a:solidFill>
              <a:latin typeface="Calibri"/>
              <a:ea typeface="Calibri"/>
              <a:cs typeface="Calibri"/>
              <a:sym typeface="Calibri"/>
            </a:endParaRPr>
          </a:p>
          <a:p>
            <a:pPr marL="0" marR="0" lvl="0" indent="0" algn="l" rtl="0">
              <a:spcBef>
                <a:spcPts val="0"/>
              </a:spcBef>
              <a:spcAft>
                <a:spcPts val="0"/>
              </a:spcAft>
              <a:buNone/>
            </a:pPr>
            <a:endParaRPr sz="2200">
              <a:solidFill>
                <a:srgbClr val="3F3F3F"/>
              </a:solidFill>
              <a:latin typeface="Calibri"/>
              <a:ea typeface="Calibri"/>
              <a:cs typeface="Calibri"/>
              <a:sym typeface="Calibri"/>
            </a:endParaRPr>
          </a:p>
          <a:p>
            <a:pPr marL="457200" marR="0" lvl="0" indent="-368300" algn="l" rtl="0">
              <a:spcBef>
                <a:spcPts val="0"/>
              </a:spcBef>
              <a:spcAft>
                <a:spcPts val="0"/>
              </a:spcAft>
              <a:buClr>
                <a:srgbClr val="3F3F3F"/>
              </a:buClr>
              <a:buSzPts val="2200"/>
              <a:buFont typeface="Calibri"/>
              <a:buChar char="●"/>
            </a:pPr>
            <a:r>
              <a:rPr lang="en-US" sz="2200">
                <a:solidFill>
                  <a:srgbClr val="3F3F3F"/>
                </a:solidFill>
                <a:latin typeface="Calibri"/>
                <a:ea typeface="Calibri"/>
                <a:cs typeface="Calibri"/>
                <a:sym typeface="Calibri"/>
              </a:rPr>
              <a:t>Four years of</a:t>
            </a:r>
            <a:r>
              <a:rPr lang="en-US" sz="2200">
                <a:solidFill>
                  <a:schemeClr val="dk1"/>
                </a:solidFill>
                <a:latin typeface="Calibri"/>
                <a:ea typeface="Calibri"/>
                <a:cs typeface="Calibri"/>
                <a:sym typeface="Calibri"/>
              </a:rPr>
              <a:t> hourly 3D atmospheric data is available at 3km &amp; 9km resolution and across (and beyond) wind turbine swept heights.</a:t>
            </a:r>
            <a:endParaRPr sz="2200">
              <a:solidFill>
                <a:schemeClr val="dk1"/>
              </a:solidFill>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457200" marR="0" lvl="0" indent="-368300" algn="l" rtl="0">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Download the products</a:t>
            </a:r>
            <a:endParaRPr sz="2200">
              <a:solidFill>
                <a:schemeClr val="dk1"/>
              </a:solidFill>
              <a:latin typeface="Calibri"/>
              <a:ea typeface="Calibri"/>
              <a:cs typeface="Calibri"/>
              <a:sym typeface="Calibri"/>
            </a:endParaRPr>
          </a:p>
          <a:p>
            <a:pPr marL="914400" marR="0" lvl="1" indent="-342900" algn="l" rtl="0">
              <a:spcBef>
                <a:spcPts val="0"/>
              </a:spcBef>
              <a:spcAft>
                <a:spcPts val="0"/>
              </a:spcAft>
              <a:buClr>
                <a:schemeClr val="dk1"/>
              </a:buClr>
              <a:buSzPts val="1800"/>
              <a:buFont typeface="Calibri"/>
              <a:buChar char="○"/>
            </a:pPr>
            <a: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https://drive.google.com/drive/folders/18eIBWkqciH_JVhZjjmZR9rpEKPsf8UIZ</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457200" marR="0" lvl="0" indent="-368300" algn="l" rtl="0">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Download the data</a:t>
            </a:r>
            <a:endParaRPr sz="2200">
              <a:solidFill>
                <a:schemeClr val="dk1"/>
              </a:solidFill>
              <a:latin typeface="Calibri"/>
              <a:ea typeface="Calibri"/>
              <a:cs typeface="Calibri"/>
              <a:sym typeface="Calibri"/>
            </a:endParaRPr>
          </a:p>
          <a:p>
            <a:pPr marL="914400" lvl="1" indent="-368300" algn="l" rtl="0">
              <a:spcBef>
                <a:spcPts val="0"/>
              </a:spcBef>
              <a:spcAft>
                <a:spcPts val="0"/>
              </a:spcAft>
              <a:buClr>
                <a:schemeClr val="dk1"/>
              </a:buClr>
              <a:buSzPts val="2200"/>
              <a:buFont typeface="Calibri"/>
              <a:buChar char="○"/>
            </a:pP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https://tds.marine.rutgers.edu/thredds/cool/ruwrf/catalog.html</a:t>
            </a:r>
            <a:endParaRPr sz="2200">
              <a:solidFill>
                <a:schemeClr val="dk1"/>
              </a:solidFill>
              <a:latin typeface="Calibri"/>
              <a:ea typeface="Calibri"/>
              <a:cs typeface="Calibri"/>
              <a:sym typeface="Calibri"/>
            </a:endParaRPr>
          </a:p>
          <a:p>
            <a:pPr marL="914400" lvl="0" indent="0" algn="l" rtl="0">
              <a:spcBef>
                <a:spcPts val="0"/>
              </a:spcBef>
              <a:spcAft>
                <a:spcPts val="0"/>
              </a:spcAft>
              <a:buNone/>
            </a:pPr>
            <a:endParaRPr sz="220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Github Guidance</a:t>
            </a:r>
            <a:endParaRPr sz="2200">
              <a:solidFill>
                <a:schemeClr val="dk1"/>
              </a:solidFill>
              <a:latin typeface="Calibri"/>
              <a:ea typeface="Calibri"/>
              <a:cs typeface="Calibri"/>
              <a:sym typeface="Calibri"/>
            </a:endParaRPr>
          </a:p>
          <a:p>
            <a:pPr marL="914400" lvl="1" indent="-368300" algn="l" rtl="0">
              <a:spcBef>
                <a:spcPts val="0"/>
              </a:spcBef>
              <a:spcAft>
                <a:spcPts val="0"/>
              </a:spcAft>
              <a:buClr>
                <a:schemeClr val="dk1"/>
              </a:buClr>
              <a:buSzPts val="2200"/>
              <a:buFont typeface="Calibri"/>
              <a:buChar char="○"/>
            </a:pPr>
            <a:r>
              <a:rPr lang="en-US"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https://github.com/rucool/wind-energy-tutorials</a:t>
            </a:r>
            <a:endParaRPr sz="2200">
              <a:solidFill>
                <a:schemeClr val="dk1"/>
              </a:solidFill>
              <a:latin typeface="Calibri"/>
              <a:ea typeface="Calibri"/>
              <a:cs typeface="Calibri"/>
              <a:sym typeface="Calibri"/>
            </a:endParaRPr>
          </a:p>
          <a:p>
            <a:pPr marL="914400" lvl="0" indent="0" algn="l" rtl="0">
              <a:spcBef>
                <a:spcPts val="0"/>
              </a:spcBef>
              <a:spcAft>
                <a:spcPts val="0"/>
              </a:spcAft>
              <a:buNone/>
            </a:pPr>
            <a:endParaRPr sz="1800">
              <a:solidFill>
                <a:schemeClr val="dk1"/>
              </a:solidFill>
              <a:latin typeface="Calibri"/>
              <a:ea typeface="Calibri"/>
              <a:cs typeface="Calibri"/>
              <a:sym typeface="Calibri"/>
            </a:endParaRPr>
          </a:p>
          <a:p>
            <a:pPr marL="457200" lvl="0" indent="-368300" algn="l" rtl="0">
              <a:spcBef>
                <a:spcPts val="0"/>
              </a:spcBef>
              <a:spcAft>
                <a:spcPts val="0"/>
              </a:spcAft>
              <a:buClr>
                <a:srgbClr val="3F3F3F"/>
              </a:buClr>
              <a:buSzPts val="2200"/>
              <a:buFont typeface="Calibri"/>
              <a:buChar char="●"/>
            </a:pPr>
            <a:r>
              <a:rPr lang="en-US" sz="2200">
                <a:solidFill>
                  <a:schemeClr val="dk1"/>
                </a:solidFill>
                <a:latin typeface="Calibri"/>
                <a:ea typeface="Calibri"/>
                <a:cs typeface="Calibri"/>
                <a:sym typeface="Calibri"/>
              </a:rPr>
              <a:t>Reach out to our team fo</a:t>
            </a:r>
            <a:r>
              <a:rPr lang="en-US" sz="2200">
                <a:solidFill>
                  <a:srgbClr val="3F3F3F"/>
                </a:solidFill>
                <a:latin typeface="Calibri"/>
                <a:ea typeface="Calibri"/>
                <a:cs typeface="Calibri"/>
                <a:sym typeface="Calibri"/>
              </a:rPr>
              <a:t>r additional questions </a:t>
            </a:r>
            <a:endParaRPr sz="2200">
              <a:solidFill>
                <a:srgbClr val="3F3F3F"/>
              </a:solidFill>
              <a:latin typeface="Calibri"/>
              <a:ea typeface="Calibri"/>
              <a:cs typeface="Calibri"/>
              <a:sym typeface="Calibri"/>
            </a:endParaRPr>
          </a:p>
        </p:txBody>
      </p:sp>
      <p:grpSp>
        <p:nvGrpSpPr>
          <p:cNvPr id="489" name="Google Shape;489;g29199f25924_0_161"/>
          <p:cNvGrpSpPr/>
          <p:nvPr/>
        </p:nvGrpSpPr>
        <p:grpSpPr>
          <a:xfrm>
            <a:off x="7564939" y="3049177"/>
            <a:ext cx="4686614" cy="2688939"/>
            <a:chOff x="6056244" y="-165345"/>
            <a:chExt cx="5859000" cy="3384442"/>
          </a:xfrm>
        </p:grpSpPr>
        <p:grpSp>
          <p:nvGrpSpPr>
            <p:cNvPr id="490" name="Google Shape;490;g29199f25924_0_161"/>
            <p:cNvGrpSpPr/>
            <p:nvPr/>
          </p:nvGrpSpPr>
          <p:grpSpPr>
            <a:xfrm>
              <a:off x="6115508" y="413727"/>
              <a:ext cx="5522646" cy="2805370"/>
              <a:chOff x="-28527" y="3608390"/>
              <a:chExt cx="4340338" cy="2357850"/>
            </a:xfrm>
          </p:grpSpPr>
          <p:pic>
            <p:nvPicPr>
              <p:cNvPr id="491" name="Google Shape;491;g29199f25924_0_161"/>
              <p:cNvPicPr preferRelativeResize="0"/>
              <p:nvPr/>
            </p:nvPicPr>
            <p:blipFill rotWithShape="1">
              <a:blip r:embed="rId6">
                <a:alphaModFix/>
              </a:blip>
              <a:srcRect r="48490" b="6023"/>
              <a:stretch/>
            </p:blipFill>
            <p:spPr>
              <a:xfrm>
                <a:off x="-28527" y="3608390"/>
                <a:ext cx="2789144" cy="2357850"/>
              </a:xfrm>
              <a:prstGeom prst="rect">
                <a:avLst/>
              </a:prstGeom>
              <a:noFill/>
              <a:ln>
                <a:noFill/>
              </a:ln>
            </p:spPr>
          </p:pic>
          <p:pic>
            <p:nvPicPr>
              <p:cNvPr id="492" name="Google Shape;492;g29199f25924_0_161"/>
              <p:cNvPicPr preferRelativeResize="0"/>
              <p:nvPr/>
            </p:nvPicPr>
            <p:blipFill rotWithShape="1">
              <a:blip r:embed="rId7">
                <a:alphaModFix/>
              </a:blip>
              <a:srcRect b="6015"/>
              <a:stretch/>
            </p:blipFill>
            <p:spPr>
              <a:xfrm>
                <a:off x="2760616" y="3608390"/>
                <a:ext cx="1551195" cy="2357850"/>
              </a:xfrm>
              <a:prstGeom prst="rect">
                <a:avLst/>
              </a:prstGeom>
              <a:noFill/>
              <a:ln>
                <a:noFill/>
              </a:ln>
            </p:spPr>
          </p:pic>
        </p:grpSp>
        <p:sp>
          <p:nvSpPr>
            <p:cNvPr id="493" name="Google Shape;493;g29199f25924_0_161"/>
            <p:cNvSpPr txBox="1"/>
            <p:nvPr/>
          </p:nvSpPr>
          <p:spPr>
            <a:xfrm>
              <a:off x="6056244" y="-165345"/>
              <a:ext cx="5859000" cy="581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RUCOOL Software team</a:t>
              </a:r>
              <a:endParaRPr/>
            </a:p>
          </p:txBody>
        </p:sp>
      </p:grpSp>
      <p:pic>
        <p:nvPicPr>
          <p:cNvPr id="494" name="Google Shape;494;g29199f25924_0_161"/>
          <p:cNvPicPr preferRelativeResize="0"/>
          <p:nvPr/>
        </p:nvPicPr>
        <p:blipFill rotWithShape="1">
          <a:blip r:embed="rId8">
            <a:alphaModFix/>
          </a:blip>
          <a:srcRect t="4661" b="9020"/>
          <a:stretch/>
        </p:blipFill>
        <p:spPr>
          <a:xfrm>
            <a:off x="8225077" y="1348665"/>
            <a:ext cx="3635388" cy="1223510"/>
          </a:xfrm>
          <a:prstGeom prst="rect">
            <a:avLst/>
          </a:prstGeom>
          <a:noFill/>
          <a:ln>
            <a:noFill/>
          </a:ln>
        </p:spPr>
      </p:pic>
      <p:pic>
        <p:nvPicPr>
          <p:cNvPr id="495" name="Google Shape;495;g29199f25924_0_161"/>
          <p:cNvPicPr preferRelativeResize="0"/>
          <p:nvPr/>
        </p:nvPicPr>
        <p:blipFill rotWithShape="1">
          <a:blip r:embed="rId9">
            <a:alphaModFix/>
          </a:blip>
          <a:srcRect/>
          <a:stretch/>
        </p:blipFill>
        <p:spPr>
          <a:xfrm>
            <a:off x="7896601" y="264575"/>
            <a:ext cx="3970650" cy="108409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9"/>
          <p:cNvSpPr txBox="1"/>
          <p:nvPr/>
        </p:nvSpPr>
        <p:spPr>
          <a:xfrm>
            <a:off x="0" y="207600"/>
            <a:ext cx="7613400" cy="52635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3000" b="1">
                <a:solidFill>
                  <a:srgbClr val="3F3F3F"/>
                </a:solidFill>
                <a:latin typeface="Calibri"/>
                <a:ea typeface="Calibri"/>
                <a:cs typeface="Calibri"/>
                <a:sym typeface="Calibri"/>
              </a:rPr>
              <a:t>Survey this week: Looking for YOUR input</a:t>
            </a:r>
            <a:endParaRPr sz="3000" b="1">
              <a:solidFill>
                <a:srgbClr val="3F3F3F"/>
              </a:solidFill>
              <a:latin typeface="Calibri"/>
              <a:ea typeface="Calibri"/>
              <a:cs typeface="Calibri"/>
              <a:sym typeface="Calibri"/>
            </a:endParaRPr>
          </a:p>
          <a:p>
            <a:pPr marL="0" marR="0" lvl="0" indent="0" algn="l" rtl="0">
              <a:lnSpc>
                <a:spcPct val="115000"/>
              </a:lnSpc>
              <a:spcBef>
                <a:spcPts val="0"/>
              </a:spcBef>
              <a:spcAft>
                <a:spcPts val="0"/>
              </a:spcAft>
              <a:buNone/>
            </a:pPr>
            <a:endParaRPr sz="1000" b="1">
              <a:solidFill>
                <a:srgbClr val="3F3F3F"/>
              </a:solidFill>
              <a:latin typeface="Calibri"/>
              <a:ea typeface="Calibri"/>
              <a:cs typeface="Calibri"/>
              <a:sym typeface="Calibri"/>
            </a:endParaRPr>
          </a:p>
          <a:p>
            <a:pPr marL="457200" marR="0" lvl="0" indent="-361950" algn="l" rtl="0">
              <a:lnSpc>
                <a:spcPct val="115000"/>
              </a:lnSpc>
              <a:spcBef>
                <a:spcPts val="0"/>
              </a:spcBef>
              <a:spcAft>
                <a:spcPts val="0"/>
              </a:spcAft>
              <a:buClr>
                <a:srgbClr val="3F3F3F"/>
              </a:buClr>
              <a:buSzPts val="2100"/>
              <a:buFont typeface="Calibri"/>
              <a:buChar char="●"/>
            </a:pPr>
            <a:r>
              <a:rPr lang="en-US" sz="2500">
                <a:solidFill>
                  <a:srgbClr val="3F3F3F"/>
                </a:solidFill>
                <a:latin typeface="Calibri"/>
                <a:ea typeface="Calibri"/>
                <a:cs typeface="Calibri"/>
                <a:sym typeface="Calibri"/>
              </a:rPr>
              <a:t>Importance of specific model outputs</a:t>
            </a:r>
            <a:endParaRPr sz="2500">
              <a:solidFill>
                <a:srgbClr val="3F3F3F"/>
              </a:solidFill>
              <a:latin typeface="Calibri"/>
              <a:ea typeface="Calibri"/>
              <a:cs typeface="Calibri"/>
              <a:sym typeface="Calibri"/>
            </a:endParaRPr>
          </a:p>
          <a:p>
            <a:pPr marL="457200" marR="0" lvl="0" indent="-361950" algn="l" rtl="0">
              <a:lnSpc>
                <a:spcPct val="115000"/>
              </a:lnSpc>
              <a:spcBef>
                <a:spcPts val="0"/>
              </a:spcBef>
              <a:spcAft>
                <a:spcPts val="0"/>
              </a:spcAft>
              <a:buClr>
                <a:srgbClr val="3F3F3F"/>
              </a:buClr>
              <a:buSzPts val="2100"/>
              <a:buFont typeface="Calibri"/>
              <a:buChar char="●"/>
            </a:pPr>
            <a:r>
              <a:rPr lang="en-US" sz="2500">
                <a:solidFill>
                  <a:srgbClr val="3F3F3F"/>
                </a:solidFill>
                <a:latin typeface="Calibri"/>
                <a:ea typeface="Calibri"/>
                <a:cs typeface="Calibri"/>
                <a:sym typeface="Calibri"/>
              </a:rPr>
              <a:t>Spatial scales of interest</a:t>
            </a:r>
            <a:endParaRPr sz="2500">
              <a:solidFill>
                <a:srgbClr val="3F3F3F"/>
              </a:solidFill>
              <a:latin typeface="Calibri"/>
              <a:ea typeface="Calibri"/>
              <a:cs typeface="Calibri"/>
              <a:sym typeface="Calibri"/>
            </a:endParaRPr>
          </a:p>
          <a:p>
            <a:pPr marL="457200" marR="0" lvl="0" indent="-361950" algn="l" rtl="0">
              <a:lnSpc>
                <a:spcPct val="115000"/>
              </a:lnSpc>
              <a:spcBef>
                <a:spcPts val="0"/>
              </a:spcBef>
              <a:spcAft>
                <a:spcPts val="0"/>
              </a:spcAft>
              <a:buClr>
                <a:srgbClr val="3F3F3F"/>
              </a:buClr>
              <a:buSzPts val="2100"/>
              <a:buFont typeface="Calibri"/>
              <a:buChar char="●"/>
            </a:pPr>
            <a:r>
              <a:rPr lang="en-US" sz="2500">
                <a:solidFill>
                  <a:srgbClr val="3F3F3F"/>
                </a:solidFill>
                <a:latin typeface="Calibri"/>
                <a:ea typeface="Calibri"/>
                <a:cs typeface="Calibri"/>
                <a:sym typeface="Calibri"/>
              </a:rPr>
              <a:t>Applicability of numerous wind resource products</a:t>
            </a:r>
            <a:endParaRPr sz="2500">
              <a:solidFill>
                <a:srgbClr val="3F3F3F"/>
              </a:solidFill>
              <a:latin typeface="Calibri"/>
              <a:ea typeface="Calibri"/>
              <a:cs typeface="Calibri"/>
              <a:sym typeface="Calibri"/>
            </a:endParaRPr>
          </a:p>
          <a:p>
            <a:pPr marL="457200" marR="0" lvl="0" indent="-361950" algn="l" rtl="0">
              <a:lnSpc>
                <a:spcPct val="115000"/>
              </a:lnSpc>
              <a:spcBef>
                <a:spcPts val="0"/>
              </a:spcBef>
              <a:spcAft>
                <a:spcPts val="0"/>
              </a:spcAft>
              <a:buClr>
                <a:srgbClr val="3F3F3F"/>
              </a:buClr>
              <a:buSzPts val="2100"/>
              <a:buFont typeface="Calibri"/>
              <a:buChar char="●"/>
            </a:pPr>
            <a:r>
              <a:rPr lang="en-US" sz="2500">
                <a:solidFill>
                  <a:srgbClr val="3F3F3F"/>
                </a:solidFill>
                <a:latin typeface="Calibri"/>
                <a:ea typeface="Calibri"/>
                <a:cs typeface="Calibri"/>
                <a:sym typeface="Calibri"/>
              </a:rPr>
              <a:t>Data formats</a:t>
            </a:r>
            <a:endParaRPr sz="2500">
              <a:solidFill>
                <a:srgbClr val="3F3F3F"/>
              </a:solidFill>
              <a:latin typeface="Calibri"/>
              <a:ea typeface="Calibri"/>
              <a:cs typeface="Calibri"/>
              <a:sym typeface="Calibri"/>
            </a:endParaRPr>
          </a:p>
          <a:p>
            <a:pPr marL="457200" marR="0" lvl="0" indent="-361950" algn="l" rtl="0">
              <a:lnSpc>
                <a:spcPct val="115000"/>
              </a:lnSpc>
              <a:spcBef>
                <a:spcPts val="0"/>
              </a:spcBef>
              <a:spcAft>
                <a:spcPts val="0"/>
              </a:spcAft>
              <a:buClr>
                <a:srgbClr val="3F3F3F"/>
              </a:buClr>
              <a:buSzPts val="2100"/>
              <a:buFont typeface="Calibri"/>
              <a:buChar char="●"/>
            </a:pPr>
            <a:r>
              <a:rPr lang="en-US" sz="2500">
                <a:solidFill>
                  <a:srgbClr val="3F3F3F"/>
                </a:solidFill>
                <a:latin typeface="Calibri"/>
                <a:ea typeface="Calibri"/>
                <a:cs typeface="Calibri"/>
                <a:sym typeface="Calibri"/>
              </a:rPr>
              <a:t>Case Studies: </a:t>
            </a:r>
            <a:endParaRPr sz="2500">
              <a:solidFill>
                <a:srgbClr val="3F3F3F"/>
              </a:solidFill>
              <a:latin typeface="Calibri"/>
              <a:ea typeface="Calibri"/>
              <a:cs typeface="Calibri"/>
              <a:sym typeface="Calibri"/>
            </a:endParaRPr>
          </a:p>
          <a:p>
            <a:pPr marL="914400" marR="0" lvl="1" indent="-368300" algn="l" rtl="0">
              <a:lnSpc>
                <a:spcPct val="115000"/>
              </a:lnSpc>
              <a:spcBef>
                <a:spcPts val="0"/>
              </a:spcBef>
              <a:spcAft>
                <a:spcPts val="0"/>
              </a:spcAft>
              <a:buClr>
                <a:srgbClr val="3F3F3F"/>
              </a:buClr>
              <a:buSzPts val="2200"/>
              <a:buFont typeface="Calibri"/>
              <a:buChar char="○"/>
            </a:pPr>
            <a:r>
              <a:rPr lang="en-US" sz="2000">
                <a:solidFill>
                  <a:schemeClr val="dk1"/>
                </a:solidFill>
              </a:rPr>
              <a:t>Wind turbine wakes and power </a:t>
            </a:r>
            <a:endParaRPr sz="2000">
              <a:solidFill>
                <a:schemeClr val="dk1"/>
              </a:solidFill>
            </a:endParaRPr>
          </a:p>
          <a:p>
            <a:pPr marL="914400" marR="0" lvl="1" indent="-368300" algn="l" rtl="0">
              <a:lnSpc>
                <a:spcPct val="115000"/>
              </a:lnSpc>
              <a:spcBef>
                <a:spcPts val="0"/>
              </a:spcBef>
              <a:spcAft>
                <a:spcPts val="0"/>
              </a:spcAft>
              <a:buClr>
                <a:srgbClr val="3F3F3F"/>
              </a:buClr>
              <a:buSzPts val="2200"/>
              <a:buFont typeface="Calibri"/>
              <a:buChar char="○"/>
            </a:pPr>
            <a:r>
              <a:rPr lang="en-US" sz="2000">
                <a:solidFill>
                  <a:schemeClr val="dk1"/>
                </a:solidFill>
              </a:rPr>
              <a:t>With and without upwelling (shear and turbulence)</a:t>
            </a:r>
            <a:endParaRPr sz="2000">
              <a:solidFill>
                <a:schemeClr val="dk1"/>
              </a:solidFill>
            </a:endParaRPr>
          </a:p>
          <a:p>
            <a:pPr marL="914400" marR="0" lvl="1" indent="-368300" algn="l" rtl="0">
              <a:lnSpc>
                <a:spcPct val="115000"/>
              </a:lnSpc>
              <a:spcBef>
                <a:spcPts val="0"/>
              </a:spcBef>
              <a:spcAft>
                <a:spcPts val="0"/>
              </a:spcAft>
              <a:buClr>
                <a:srgbClr val="3F3F3F"/>
              </a:buClr>
              <a:buSzPts val="2200"/>
              <a:buFont typeface="Calibri"/>
              <a:buChar char="○"/>
            </a:pPr>
            <a:r>
              <a:rPr lang="en-US" sz="2000">
                <a:solidFill>
                  <a:schemeClr val="dk1"/>
                </a:solidFill>
              </a:rPr>
              <a:t>Additional wind farm configurations (spatial and/or turbine parameterization)</a:t>
            </a:r>
            <a:endParaRPr sz="2000">
              <a:solidFill>
                <a:schemeClr val="dk1"/>
              </a:solidFill>
            </a:endParaRPr>
          </a:p>
          <a:p>
            <a:pPr marL="914400" marR="0" lvl="1" indent="-368300" algn="l" rtl="0">
              <a:lnSpc>
                <a:spcPct val="115000"/>
              </a:lnSpc>
              <a:spcBef>
                <a:spcPts val="0"/>
              </a:spcBef>
              <a:spcAft>
                <a:spcPts val="0"/>
              </a:spcAft>
              <a:buClr>
                <a:srgbClr val="3F3F3F"/>
              </a:buClr>
              <a:buSzPts val="2200"/>
              <a:buFont typeface="Calibri"/>
              <a:buChar char="○"/>
            </a:pPr>
            <a:r>
              <a:rPr lang="en-US" sz="2000">
                <a:solidFill>
                  <a:schemeClr val="dk1"/>
                </a:solidFill>
              </a:rPr>
              <a:t>Short experimental runs focused on specific processes</a:t>
            </a:r>
            <a:endParaRPr sz="2000">
              <a:solidFill>
                <a:schemeClr val="dk1"/>
              </a:solidFill>
            </a:endParaRPr>
          </a:p>
          <a:p>
            <a:pPr marL="914400" marR="0" lvl="1" indent="-368300" algn="l" rtl="0">
              <a:lnSpc>
                <a:spcPct val="115000"/>
              </a:lnSpc>
              <a:spcBef>
                <a:spcPts val="0"/>
              </a:spcBef>
              <a:spcAft>
                <a:spcPts val="0"/>
              </a:spcAft>
              <a:buClr>
                <a:srgbClr val="3F3F3F"/>
              </a:buClr>
              <a:buSzPts val="2200"/>
              <a:buFont typeface="Calibri"/>
              <a:buChar char="○"/>
            </a:pPr>
            <a:r>
              <a:rPr lang="en-US" sz="2000">
                <a:solidFill>
                  <a:schemeClr val="dk1"/>
                </a:solidFill>
              </a:rPr>
              <a:t>Sea breeze studies and impacts</a:t>
            </a:r>
            <a:endParaRPr sz="2800">
              <a:solidFill>
                <a:srgbClr val="3F3F3F"/>
              </a:solidFill>
              <a:latin typeface="Calibri"/>
              <a:ea typeface="Calibri"/>
              <a:cs typeface="Calibri"/>
              <a:sym typeface="Calibri"/>
            </a:endParaRPr>
          </a:p>
        </p:txBody>
      </p:sp>
      <p:pic>
        <p:nvPicPr>
          <p:cNvPr id="502" name="Google Shape;502;p29"/>
          <p:cNvPicPr preferRelativeResize="0"/>
          <p:nvPr/>
        </p:nvPicPr>
        <p:blipFill>
          <a:blip r:embed="rId3">
            <a:alphaModFix/>
          </a:blip>
          <a:stretch>
            <a:fillRect/>
          </a:stretch>
        </p:blipFill>
        <p:spPr>
          <a:xfrm>
            <a:off x="7613400" y="394425"/>
            <a:ext cx="4205625" cy="3777825"/>
          </a:xfrm>
          <a:prstGeom prst="rect">
            <a:avLst/>
          </a:prstGeom>
          <a:noFill/>
          <a:ln>
            <a:noFill/>
          </a:ln>
          <a:effectLst>
            <a:outerShdw blurRad="57150" dist="133350" dir="5400000" algn="bl" rotWithShape="0">
              <a:srgbClr val="000000">
                <a:alpha val="50000"/>
              </a:srgbClr>
            </a:outerShdw>
          </a:effectLst>
        </p:spPr>
      </p:pic>
      <p:pic>
        <p:nvPicPr>
          <p:cNvPr id="503" name="Google Shape;503;p29"/>
          <p:cNvPicPr preferRelativeResize="0"/>
          <p:nvPr/>
        </p:nvPicPr>
        <p:blipFill rotWithShape="1">
          <a:blip r:embed="rId4">
            <a:alphaModFix/>
          </a:blip>
          <a:srcRect t="4661" b="9020"/>
          <a:stretch/>
        </p:blipFill>
        <p:spPr>
          <a:xfrm>
            <a:off x="8151874" y="4714225"/>
            <a:ext cx="2877174" cy="1059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grpSp>
        <p:nvGrpSpPr>
          <p:cNvPr id="508" name="Google Shape;508;p26"/>
          <p:cNvGrpSpPr/>
          <p:nvPr/>
        </p:nvGrpSpPr>
        <p:grpSpPr>
          <a:xfrm>
            <a:off x="1085455" y="5296054"/>
            <a:ext cx="8526815" cy="864226"/>
            <a:chOff x="1377176" y="5094933"/>
            <a:chExt cx="8071578" cy="965400"/>
          </a:xfrm>
        </p:grpSpPr>
        <p:sp>
          <p:nvSpPr>
            <p:cNvPr id="509" name="Google Shape;509;p26"/>
            <p:cNvSpPr txBox="1"/>
            <p:nvPr/>
          </p:nvSpPr>
          <p:spPr>
            <a:xfrm>
              <a:off x="1377176" y="5094933"/>
              <a:ext cx="3866100" cy="965400"/>
            </a:xfrm>
            <a:prstGeom prst="rect">
              <a:avLst/>
            </a:prstGeom>
            <a:solidFill>
              <a:schemeClr val="lt1"/>
            </a:solidFill>
            <a:ln>
              <a:noFill/>
            </a:ln>
          </p:spPr>
          <p:txBody>
            <a:bodyPr spcFirstLastPara="1" wrap="square" lIns="121900" tIns="121900" rIns="121900" bIns="121900" anchor="t" anchorCtr="0">
              <a:spAutoFit/>
            </a:bodyPr>
            <a:lstStyle/>
            <a:p>
              <a:pPr marL="203194" marR="0" lvl="0" indent="0" algn="ctr" rtl="0">
                <a:lnSpc>
                  <a:spcPct val="115000"/>
                </a:lnSpc>
                <a:spcBef>
                  <a:spcPts val="0"/>
                </a:spcBef>
                <a:spcAft>
                  <a:spcPts val="0"/>
                </a:spcAft>
                <a:buNone/>
              </a:pPr>
              <a:r>
                <a:rPr lang="en-US" sz="1867" b="1">
                  <a:solidFill>
                    <a:srgbClr val="0070C0"/>
                  </a:solidFill>
                  <a:latin typeface="Arial"/>
                  <a:ea typeface="Arial"/>
                  <a:cs typeface="Arial"/>
                  <a:sym typeface="Arial"/>
                </a:rPr>
                <a:t>Cold SST </a:t>
              </a:r>
              <a:endParaRPr sz="1867" b="1">
                <a:solidFill>
                  <a:srgbClr val="0070C0"/>
                </a:solidFill>
                <a:latin typeface="Arial"/>
                <a:ea typeface="Arial"/>
                <a:cs typeface="Arial"/>
                <a:sym typeface="Arial"/>
              </a:endParaRPr>
            </a:p>
            <a:p>
              <a:pPr marL="203194" marR="0" lvl="0" indent="0" algn="ctr" rtl="0">
                <a:lnSpc>
                  <a:spcPct val="115000"/>
                </a:lnSpc>
                <a:spcBef>
                  <a:spcPts val="0"/>
                </a:spcBef>
                <a:spcAft>
                  <a:spcPts val="0"/>
                </a:spcAft>
                <a:buNone/>
              </a:pPr>
              <a:r>
                <a:rPr lang="en-US" sz="1867" b="1">
                  <a:solidFill>
                    <a:srgbClr val="0070C0"/>
                  </a:solidFill>
                  <a:latin typeface="Arial"/>
                  <a:ea typeface="Arial"/>
                  <a:cs typeface="Arial"/>
                  <a:sym typeface="Arial"/>
                </a:rPr>
                <a:t>(RUCOOL product)</a:t>
              </a:r>
              <a:endParaRPr sz="1867" b="1">
                <a:solidFill>
                  <a:srgbClr val="0070C0"/>
                </a:solidFill>
                <a:latin typeface="Arial"/>
                <a:ea typeface="Arial"/>
                <a:cs typeface="Arial"/>
                <a:sym typeface="Arial"/>
              </a:endParaRPr>
            </a:p>
          </p:txBody>
        </p:sp>
        <p:sp>
          <p:nvSpPr>
            <p:cNvPr id="510" name="Google Shape;510;p26"/>
            <p:cNvSpPr txBox="1"/>
            <p:nvPr/>
          </p:nvSpPr>
          <p:spPr>
            <a:xfrm>
              <a:off x="4738754" y="5184126"/>
              <a:ext cx="4710000" cy="768600"/>
            </a:xfrm>
            <a:prstGeom prst="rect">
              <a:avLst/>
            </a:prstGeom>
            <a:noFill/>
            <a:ln>
              <a:noFill/>
            </a:ln>
          </p:spPr>
          <p:txBody>
            <a:bodyPr spcFirstLastPara="1" wrap="square" lIns="91425" tIns="45700" rIns="91425" bIns="45700" anchor="t" anchorCtr="0">
              <a:spAutoFit/>
            </a:bodyPr>
            <a:lstStyle/>
            <a:p>
              <a:pPr marL="203194" marR="0" lvl="0" indent="0" algn="ctr" rtl="0">
                <a:lnSpc>
                  <a:spcPct val="115000"/>
                </a:lnSpc>
                <a:spcBef>
                  <a:spcPts val="0"/>
                </a:spcBef>
                <a:spcAft>
                  <a:spcPts val="0"/>
                </a:spcAft>
                <a:buNone/>
              </a:pPr>
              <a:r>
                <a:rPr lang="en-US" sz="1800" b="1">
                  <a:solidFill>
                    <a:srgbClr val="FF0000"/>
                  </a:solidFill>
                  <a:latin typeface="Arial"/>
                  <a:ea typeface="Arial"/>
                  <a:cs typeface="Arial"/>
                  <a:sym typeface="Arial"/>
                </a:rPr>
                <a:t>Warm SST  </a:t>
              </a:r>
              <a:endParaRPr sz="1800" b="1">
                <a:solidFill>
                  <a:srgbClr val="FF0000"/>
                </a:solidFill>
                <a:latin typeface="Arial"/>
                <a:ea typeface="Arial"/>
                <a:cs typeface="Arial"/>
                <a:sym typeface="Arial"/>
              </a:endParaRPr>
            </a:p>
            <a:p>
              <a:pPr marL="203195" marR="0" lvl="0" indent="0" algn="ctr" rtl="0">
                <a:lnSpc>
                  <a:spcPct val="115000"/>
                </a:lnSpc>
                <a:spcBef>
                  <a:spcPts val="0"/>
                </a:spcBef>
                <a:spcAft>
                  <a:spcPts val="0"/>
                </a:spcAft>
                <a:buNone/>
              </a:pPr>
              <a:r>
                <a:rPr lang="en-US" sz="1800" b="1">
                  <a:solidFill>
                    <a:srgbClr val="FF0000"/>
                  </a:solidFill>
                  <a:latin typeface="Arial"/>
                  <a:ea typeface="Arial"/>
                  <a:cs typeface="Arial"/>
                  <a:sym typeface="Arial"/>
                </a:rPr>
                <a:t>(similar to national products)</a:t>
              </a:r>
              <a:endParaRPr sz="1400" b="1">
                <a:solidFill>
                  <a:srgbClr val="FF0000"/>
                </a:solidFill>
                <a:latin typeface="Arial"/>
                <a:ea typeface="Arial"/>
                <a:cs typeface="Arial"/>
                <a:sym typeface="Arial"/>
              </a:endParaRPr>
            </a:p>
          </p:txBody>
        </p:sp>
      </p:grpSp>
      <p:sp>
        <p:nvSpPr>
          <p:cNvPr id="511" name="Google Shape;511;p26"/>
          <p:cNvSpPr txBox="1"/>
          <p:nvPr/>
        </p:nvSpPr>
        <p:spPr>
          <a:xfrm>
            <a:off x="128264" y="-51645"/>
            <a:ext cx="12019800" cy="923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700" b="1">
                <a:solidFill>
                  <a:schemeClr val="dk1"/>
                </a:solidFill>
                <a:latin typeface="Calibri"/>
                <a:ea typeface="Calibri"/>
                <a:cs typeface="Calibri"/>
                <a:sym typeface="Calibri"/>
              </a:rPr>
              <a:t>RUWRF Modeling Experiment: </a:t>
            </a:r>
            <a:endParaRPr sz="900"/>
          </a:p>
          <a:p>
            <a:pPr marL="0" marR="0" lvl="0" indent="0" algn="ctr" rtl="0">
              <a:spcBef>
                <a:spcPts val="0"/>
              </a:spcBef>
              <a:spcAft>
                <a:spcPts val="0"/>
              </a:spcAft>
              <a:buNone/>
            </a:pPr>
            <a:r>
              <a:rPr lang="en-US" sz="2700">
                <a:solidFill>
                  <a:schemeClr val="dk1"/>
                </a:solidFill>
                <a:latin typeface="Calibri"/>
                <a:ea typeface="Calibri"/>
                <a:cs typeface="Calibri"/>
                <a:sym typeface="Calibri"/>
              </a:rPr>
              <a:t>The impact of sea surface temperature on wind power production</a:t>
            </a:r>
            <a:endParaRPr sz="900"/>
          </a:p>
        </p:txBody>
      </p:sp>
      <p:pic>
        <p:nvPicPr>
          <p:cNvPr id="512" name="Google Shape;512;p26"/>
          <p:cNvPicPr preferRelativeResize="0"/>
          <p:nvPr/>
        </p:nvPicPr>
        <p:blipFill rotWithShape="1">
          <a:blip r:embed="rId3">
            <a:alphaModFix/>
          </a:blip>
          <a:srcRect l="11793" t="50867" r="52652" b="8961"/>
          <a:stretch/>
        </p:blipFill>
        <p:spPr>
          <a:xfrm>
            <a:off x="10020375" y="1323700"/>
            <a:ext cx="1893699" cy="1802324"/>
          </a:xfrm>
          <a:prstGeom prst="rect">
            <a:avLst/>
          </a:prstGeom>
          <a:noFill/>
          <a:ln>
            <a:noFill/>
          </a:ln>
        </p:spPr>
      </p:pic>
      <p:pic>
        <p:nvPicPr>
          <p:cNvPr id="513" name="Google Shape;513;p26"/>
          <p:cNvPicPr preferRelativeResize="0"/>
          <p:nvPr/>
        </p:nvPicPr>
        <p:blipFill rotWithShape="1">
          <a:blip r:embed="rId3">
            <a:alphaModFix/>
          </a:blip>
          <a:srcRect l="51070" t="9205" r="14849" b="51270"/>
          <a:stretch/>
        </p:blipFill>
        <p:spPr>
          <a:xfrm>
            <a:off x="9961800" y="3698875"/>
            <a:ext cx="1815224" cy="1773348"/>
          </a:xfrm>
          <a:prstGeom prst="rect">
            <a:avLst/>
          </a:prstGeom>
          <a:noFill/>
          <a:ln>
            <a:noFill/>
          </a:ln>
        </p:spPr>
      </p:pic>
      <p:sp>
        <p:nvSpPr>
          <p:cNvPr id="514" name="Google Shape;514;p26"/>
          <p:cNvSpPr txBox="1"/>
          <p:nvPr/>
        </p:nvSpPr>
        <p:spPr>
          <a:xfrm>
            <a:off x="10366700" y="1038250"/>
            <a:ext cx="126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Standard SST</a:t>
            </a:r>
            <a:endParaRPr>
              <a:latin typeface="Calibri"/>
              <a:ea typeface="Calibri"/>
              <a:cs typeface="Calibri"/>
              <a:sym typeface="Calibri"/>
            </a:endParaRPr>
          </a:p>
        </p:txBody>
      </p:sp>
      <p:sp>
        <p:nvSpPr>
          <p:cNvPr id="515" name="Google Shape;515;p26"/>
          <p:cNvSpPr txBox="1"/>
          <p:nvPr/>
        </p:nvSpPr>
        <p:spPr>
          <a:xfrm>
            <a:off x="10366700" y="3408875"/>
            <a:ext cx="126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Rutgers SST</a:t>
            </a:r>
            <a:endParaRPr>
              <a:latin typeface="Calibri"/>
              <a:ea typeface="Calibri"/>
              <a:cs typeface="Calibri"/>
              <a:sym typeface="Calibri"/>
            </a:endParaRPr>
          </a:p>
        </p:txBody>
      </p:sp>
      <p:pic>
        <p:nvPicPr>
          <p:cNvPr id="516" name="Google Shape;516;p26"/>
          <p:cNvPicPr preferRelativeResize="0"/>
          <p:nvPr/>
        </p:nvPicPr>
        <p:blipFill rotWithShape="1">
          <a:blip r:embed="rId4">
            <a:alphaModFix/>
          </a:blip>
          <a:srcRect t="12871" r="32673" b="14034"/>
          <a:stretch/>
        </p:blipFill>
        <p:spPr>
          <a:xfrm>
            <a:off x="1373300" y="958225"/>
            <a:ext cx="7951119" cy="4514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pic>
        <p:nvPicPr>
          <p:cNvPr id="522" name="Google Shape;522;g2924db7af65_11_0"/>
          <p:cNvPicPr preferRelativeResize="0"/>
          <p:nvPr/>
        </p:nvPicPr>
        <p:blipFill>
          <a:blip r:embed="rId3">
            <a:alphaModFix/>
          </a:blip>
          <a:stretch>
            <a:fillRect/>
          </a:stretch>
        </p:blipFill>
        <p:spPr>
          <a:xfrm>
            <a:off x="6450225" y="203725"/>
            <a:ext cx="5398924" cy="5973101"/>
          </a:xfrm>
          <a:prstGeom prst="rect">
            <a:avLst/>
          </a:prstGeom>
          <a:noFill/>
          <a:ln>
            <a:noFill/>
          </a:ln>
        </p:spPr>
      </p:pic>
      <p:sp>
        <p:nvSpPr>
          <p:cNvPr id="523" name="Google Shape;523;g2924db7af65_11_0"/>
          <p:cNvSpPr txBox="1"/>
          <p:nvPr/>
        </p:nvSpPr>
        <p:spPr>
          <a:xfrm>
            <a:off x="0" y="1043800"/>
            <a:ext cx="6866700" cy="2770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100" b="1">
                <a:solidFill>
                  <a:schemeClr val="dk1"/>
                </a:solidFill>
                <a:latin typeface="Calibri"/>
                <a:ea typeface="Calibri"/>
                <a:cs typeface="Calibri"/>
                <a:sym typeface="Calibri"/>
              </a:rPr>
              <a:t>Potential Product: </a:t>
            </a:r>
            <a:endParaRPr sz="3100" b="1">
              <a:solidFill>
                <a:schemeClr val="dk1"/>
              </a:solidFill>
              <a:latin typeface="Calibri"/>
              <a:ea typeface="Calibri"/>
              <a:cs typeface="Calibri"/>
              <a:sym typeface="Calibri"/>
            </a:endParaRPr>
          </a:p>
          <a:p>
            <a:pPr marL="0" marR="0" lvl="0" indent="0" algn="l" rtl="0">
              <a:spcBef>
                <a:spcPts val="0"/>
              </a:spcBef>
              <a:spcAft>
                <a:spcPts val="0"/>
              </a:spcAft>
              <a:buNone/>
            </a:pPr>
            <a:endParaRPr sz="3100">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Char char="●"/>
            </a:pPr>
            <a:r>
              <a:rPr lang="en-US" sz="2800">
                <a:solidFill>
                  <a:schemeClr val="dk1"/>
                </a:solidFill>
                <a:latin typeface="Calibri"/>
                <a:ea typeface="Calibri"/>
                <a:cs typeface="Calibri"/>
                <a:sym typeface="Calibri"/>
              </a:rPr>
              <a:t>Idealized Wind Turbine Simulations</a:t>
            </a:r>
            <a:endParaRPr sz="2800">
              <a:solidFill>
                <a:schemeClr val="dk1"/>
              </a:solidFill>
              <a:latin typeface="Calibri"/>
              <a:ea typeface="Calibri"/>
              <a:cs typeface="Calibri"/>
              <a:sym typeface="Calibri"/>
            </a:endParaRPr>
          </a:p>
          <a:p>
            <a:pPr marL="914400" marR="0" lvl="1" indent="-342900" algn="l" rtl="0">
              <a:spcBef>
                <a:spcPts val="0"/>
              </a:spcBef>
              <a:spcAft>
                <a:spcPts val="0"/>
              </a:spcAft>
              <a:buClr>
                <a:schemeClr val="dk1"/>
              </a:buClr>
              <a:buSzPts val="1800"/>
              <a:buFont typeface="Calibri"/>
              <a:buChar char="○"/>
            </a:pPr>
            <a:r>
              <a:rPr lang="en-US" sz="2800">
                <a:solidFill>
                  <a:schemeClr val="dk1"/>
                </a:solidFill>
                <a:latin typeface="Calibri"/>
                <a:ea typeface="Calibri"/>
                <a:cs typeface="Calibri"/>
                <a:sym typeface="Calibri"/>
              </a:rPr>
              <a:t>15 MW, Fitch</a:t>
            </a:r>
            <a:endParaRPr sz="2800">
              <a:solidFill>
                <a:schemeClr val="dk1"/>
              </a:solidFill>
              <a:latin typeface="Calibri"/>
              <a:ea typeface="Calibri"/>
              <a:cs typeface="Calibri"/>
              <a:sym typeface="Calibri"/>
            </a:endParaRPr>
          </a:p>
          <a:p>
            <a:pPr marL="914400" marR="0" lvl="1"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2km turbine spacing</a:t>
            </a:r>
            <a:endParaRPr sz="2800">
              <a:solidFill>
                <a:schemeClr val="dk1"/>
              </a:solidFill>
              <a:latin typeface="Calibri"/>
              <a:ea typeface="Calibri"/>
              <a:cs typeface="Calibri"/>
              <a:sym typeface="Calibri"/>
            </a:endParaRPr>
          </a:p>
          <a:p>
            <a:pPr marL="914400" marR="0" lvl="1"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1126 turbines</a:t>
            </a:r>
            <a:endParaRPr sz="2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528" name="Google Shape;528;p31"/>
          <p:cNvPicPr preferRelativeResize="0"/>
          <p:nvPr/>
        </p:nvPicPr>
        <p:blipFill rotWithShape="1">
          <a:blip r:embed="rId3">
            <a:alphaModFix/>
          </a:blip>
          <a:srcRect/>
          <a:stretch/>
        </p:blipFill>
        <p:spPr>
          <a:xfrm>
            <a:off x="9769100" y="1261803"/>
            <a:ext cx="1333799" cy="2200396"/>
          </a:xfrm>
          <a:prstGeom prst="rect">
            <a:avLst/>
          </a:prstGeom>
          <a:noFill/>
          <a:ln>
            <a:noFill/>
          </a:ln>
        </p:spPr>
      </p:pic>
      <p:pic>
        <p:nvPicPr>
          <p:cNvPr id="529" name="Google Shape;529;p31"/>
          <p:cNvPicPr preferRelativeResize="0"/>
          <p:nvPr/>
        </p:nvPicPr>
        <p:blipFill rotWithShape="1">
          <a:blip r:embed="rId4">
            <a:alphaModFix/>
          </a:blip>
          <a:srcRect r="47970" b="6023"/>
          <a:stretch/>
        </p:blipFill>
        <p:spPr>
          <a:xfrm>
            <a:off x="7070512" y="1261668"/>
            <a:ext cx="2629082" cy="2200416"/>
          </a:xfrm>
          <a:prstGeom prst="rect">
            <a:avLst/>
          </a:prstGeom>
          <a:noFill/>
          <a:ln>
            <a:noFill/>
          </a:ln>
        </p:spPr>
      </p:pic>
      <p:pic>
        <p:nvPicPr>
          <p:cNvPr id="530" name="Google Shape;530;p31"/>
          <p:cNvPicPr preferRelativeResize="0"/>
          <p:nvPr/>
        </p:nvPicPr>
        <p:blipFill rotWithShape="1">
          <a:blip r:embed="rId5">
            <a:alphaModFix/>
          </a:blip>
          <a:srcRect l="-366" t="-1540" r="6267" b="1540"/>
          <a:stretch/>
        </p:blipFill>
        <p:spPr>
          <a:xfrm>
            <a:off x="840998" y="1227713"/>
            <a:ext cx="6441508" cy="2234613"/>
          </a:xfrm>
          <a:prstGeom prst="rect">
            <a:avLst/>
          </a:prstGeom>
          <a:noFill/>
          <a:ln>
            <a:noFill/>
          </a:ln>
        </p:spPr>
      </p:pic>
      <p:pic>
        <p:nvPicPr>
          <p:cNvPr id="531" name="Google Shape;531;p31"/>
          <p:cNvPicPr preferRelativeResize="0"/>
          <p:nvPr/>
        </p:nvPicPr>
        <p:blipFill rotWithShape="1">
          <a:blip r:embed="rId6">
            <a:alphaModFix/>
          </a:blip>
          <a:srcRect b="6015"/>
          <a:stretch/>
        </p:blipFill>
        <p:spPr>
          <a:xfrm>
            <a:off x="9699596" y="1261553"/>
            <a:ext cx="1403304" cy="2096998"/>
          </a:xfrm>
          <a:prstGeom prst="rect">
            <a:avLst/>
          </a:prstGeom>
          <a:noFill/>
          <a:ln>
            <a:noFill/>
          </a:ln>
        </p:spPr>
      </p:pic>
      <p:pic>
        <p:nvPicPr>
          <p:cNvPr id="532" name="Google Shape;532;p31"/>
          <p:cNvPicPr preferRelativeResize="0"/>
          <p:nvPr/>
        </p:nvPicPr>
        <p:blipFill rotWithShape="1">
          <a:blip r:embed="rId7">
            <a:alphaModFix/>
          </a:blip>
          <a:srcRect t="4661" b="9020"/>
          <a:stretch/>
        </p:blipFill>
        <p:spPr>
          <a:xfrm>
            <a:off x="8615083" y="-76200"/>
            <a:ext cx="3576916" cy="1141751"/>
          </a:xfrm>
          <a:prstGeom prst="rect">
            <a:avLst/>
          </a:prstGeom>
          <a:noFill/>
          <a:ln>
            <a:noFill/>
          </a:ln>
        </p:spPr>
      </p:pic>
      <p:pic>
        <p:nvPicPr>
          <p:cNvPr id="533" name="Google Shape;533;p31"/>
          <p:cNvPicPr preferRelativeResize="0"/>
          <p:nvPr/>
        </p:nvPicPr>
        <p:blipFill rotWithShape="1">
          <a:blip r:embed="rId8">
            <a:alphaModFix/>
          </a:blip>
          <a:srcRect/>
          <a:stretch/>
        </p:blipFill>
        <p:spPr>
          <a:xfrm>
            <a:off x="122075" y="0"/>
            <a:ext cx="3060295" cy="835550"/>
          </a:xfrm>
          <a:prstGeom prst="rect">
            <a:avLst/>
          </a:prstGeom>
          <a:noFill/>
          <a:ln>
            <a:noFill/>
          </a:ln>
        </p:spPr>
      </p:pic>
      <p:sp>
        <p:nvSpPr>
          <p:cNvPr id="534" name="Google Shape;534;p31"/>
          <p:cNvSpPr txBox="1">
            <a:spLocks noGrp="1"/>
          </p:cNvSpPr>
          <p:nvPr>
            <p:ph type="subTitle" idx="4294967295"/>
          </p:nvPr>
        </p:nvSpPr>
        <p:spPr>
          <a:xfrm>
            <a:off x="460750" y="3854500"/>
            <a:ext cx="11397300" cy="2346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rgbClr val="3A3838"/>
              </a:buClr>
              <a:buSzPts val="3200"/>
              <a:buNone/>
            </a:pPr>
            <a:r>
              <a:rPr lang="en-US" sz="2200" b="1">
                <a:solidFill>
                  <a:srgbClr val="3A3838"/>
                </a:solidFill>
              </a:rPr>
              <a:t> </a:t>
            </a:r>
            <a:r>
              <a:rPr lang="en-US" sz="2400" b="1">
                <a:solidFill>
                  <a:srgbClr val="3A3838"/>
                </a:solidFill>
              </a:rPr>
              <a:t>POC Mike Crowley: </a:t>
            </a:r>
            <a:r>
              <a:rPr lang="en-US" sz="2400" b="1" u="sng">
                <a:solidFill>
                  <a:schemeClr val="hlink"/>
                </a:solidFill>
                <a:hlinkClick r:id="rId9"/>
              </a:rPr>
              <a:t>crowley@marine.rutgers.edu</a:t>
            </a:r>
            <a:r>
              <a:rPr lang="en-US" sz="2400" b="1">
                <a:solidFill>
                  <a:srgbClr val="3A3838"/>
                </a:solidFill>
              </a:rPr>
              <a:t>, 848-932-3287</a:t>
            </a:r>
            <a:endParaRPr sz="2400" b="1">
              <a:solidFill>
                <a:srgbClr val="3A3838"/>
              </a:solidFill>
            </a:endParaRPr>
          </a:p>
          <a:p>
            <a:pPr marL="0" lvl="0" indent="0" algn="ctr" rtl="0">
              <a:lnSpc>
                <a:spcPct val="90000"/>
              </a:lnSpc>
              <a:spcBef>
                <a:spcPts val="1000"/>
              </a:spcBef>
              <a:spcAft>
                <a:spcPts val="0"/>
              </a:spcAft>
              <a:buClr>
                <a:srgbClr val="3A3838"/>
              </a:buClr>
              <a:buSzPts val="3200"/>
              <a:buNone/>
            </a:pPr>
            <a:r>
              <a:rPr lang="en-US" sz="2400" b="1" u="sng">
                <a:solidFill>
                  <a:schemeClr val="hlink"/>
                </a:solidFill>
                <a:hlinkClick r:id="rId10"/>
              </a:rPr>
              <a:t>offshorewind@marine.rutgers.edu</a:t>
            </a:r>
            <a:r>
              <a:rPr lang="en-US" sz="2400" b="1">
                <a:solidFill>
                  <a:srgbClr val="3A3838"/>
                </a:solidFill>
              </a:rPr>
              <a:t> </a:t>
            </a:r>
            <a:endParaRPr sz="2400" b="1">
              <a:solidFill>
                <a:srgbClr val="3A3838"/>
              </a:solidFill>
            </a:endParaRPr>
          </a:p>
          <a:p>
            <a:pPr marL="0" lvl="0" indent="0" algn="ctr" rtl="0">
              <a:lnSpc>
                <a:spcPct val="90000"/>
              </a:lnSpc>
              <a:spcBef>
                <a:spcPts val="1000"/>
              </a:spcBef>
              <a:spcAft>
                <a:spcPts val="0"/>
              </a:spcAft>
              <a:buClr>
                <a:srgbClr val="3A3838"/>
              </a:buClr>
              <a:buSzPts val="3200"/>
              <a:buNone/>
            </a:pPr>
            <a:endParaRPr sz="900">
              <a:solidFill>
                <a:srgbClr val="3A3838"/>
              </a:solidFill>
            </a:endParaRPr>
          </a:p>
          <a:p>
            <a:pPr marL="0" lvl="0" indent="0" algn="ctr" rtl="0">
              <a:lnSpc>
                <a:spcPct val="90000"/>
              </a:lnSpc>
              <a:spcBef>
                <a:spcPts val="1000"/>
              </a:spcBef>
              <a:spcAft>
                <a:spcPts val="0"/>
              </a:spcAft>
              <a:buClr>
                <a:srgbClr val="3A3838"/>
              </a:buClr>
              <a:buSzPts val="3200"/>
              <a:buNone/>
            </a:pPr>
            <a:r>
              <a:rPr lang="en-US" sz="2300">
                <a:solidFill>
                  <a:srgbClr val="3A3838"/>
                </a:solidFill>
              </a:rPr>
              <a:t>Come by for a visit to RUCOOL: 71 Dudley Road, New Brunswick, NJ  08648    -   848-932-6555</a:t>
            </a:r>
            <a:endParaRPr sz="2300">
              <a:solidFill>
                <a:srgbClr val="3A3838"/>
              </a:solidFill>
            </a:endParaRPr>
          </a:p>
          <a:p>
            <a:pPr marL="0" lvl="0" indent="0" algn="ctr" rtl="0">
              <a:lnSpc>
                <a:spcPct val="90000"/>
              </a:lnSpc>
              <a:spcBef>
                <a:spcPts val="1000"/>
              </a:spcBef>
              <a:spcAft>
                <a:spcPts val="0"/>
              </a:spcAft>
              <a:buClr>
                <a:srgbClr val="3A3838"/>
              </a:buClr>
              <a:buSzPts val="3200"/>
              <a:buNone/>
            </a:pPr>
            <a:endParaRPr sz="600">
              <a:solidFill>
                <a:srgbClr val="3A3838"/>
              </a:solidFill>
            </a:endParaRPr>
          </a:p>
          <a:p>
            <a:pPr marL="0" lvl="0" indent="0" algn="ctr" rtl="0">
              <a:lnSpc>
                <a:spcPct val="90000"/>
              </a:lnSpc>
              <a:spcBef>
                <a:spcPts val="1000"/>
              </a:spcBef>
              <a:spcAft>
                <a:spcPts val="0"/>
              </a:spcAft>
              <a:buClr>
                <a:srgbClr val="3A3838"/>
              </a:buClr>
              <a:buSzPts val="3200"/>
              <a:buNone/>
            </a:pPr>
            <a:r>
              <a:rPr lang="en-US" sz="2300" u="sng">
                <a:solidFill>
                  <a:schemeClr val="hlink"/>
                </a:solidFill>
                <a:hlinkClick r:id="rId11"/>
              </a:rPr>
              <a:t>https://rucool.marine.rutgers.edu/research/offshore-wind/</a:t>
            </a:r>
            <a:r>
              <a:rPr lang="en-US" sz="2300">
                <a:solidFill>
                  <a:srgbClr val="3A3838"/>
                </a:solidFill>
              </a:rPr>
              <a:t> </a:t>
            </a:r>
            <a:endParaRPr sz="2300">
              <a:solidFill>
                <a:srgbClr val="3A3838"/>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40" name="Google Shape;540;g2924db7af65_7_134"/>
          <p:cNvPicPr preferRelativeResize="0"/>
          <p:nvPr/>
        </p:nvPicPr>
        <p:blipFill>
          <a:blip r:embed="rId3">
            <a:alphaModFix/>
          </a:blip>
          <a:stretch>
            <a:fillRect/>
          </a:stretch>
        </p:blipFill>
        <p:spPr>
          <a:xfrm>
            <a:off x="279575" y="437900"/>
            <a:ext cx="5567801" cy="5250334"/>
          </a:xfrm>
          <a:prstGeom prst="rect">
            <a:avLst/>
          </a:prstGeom>
          <a:noFill/>
          <a:ln>
            <a:noFill/>
          </a:ln>
        </p:spPr>
      </p:pic>
      <p:pic>
        <p:nvPicPr>
          <p:cNvPr id="541" name="Google Shape;541;g2924db7af65_7_134" descr="Ørsted"/>
          <p:cNvPicPr preferRelativeResize="0"/>
          <p:nvPr/>
        </p:nvPicPr>
        <p:blipFill rotWithShape="1">
          <a:blip r:embed="rId4">
            <a:alphaModFix/>
          </a:blip>
          <a:srcRect l="15248" t="28898" r="15634" b="27165"/>
          <a:stretch/>
        </p:blipFill>
        <p:spPr>
          <a:xfrm>
            <a:off x="8163488" y="4447854"/>
            <a:ext cx="1765402" cy="748138"/>
          </a:xfrm>
          <a:prstGeom prst="rect">
            <a:avLst/>
          </a:prstGeom>
          <a:noFill/>
          <a:ln>
            <a:noFill/>
          </a:ln>
        </p:spPr>
      </p:pic>
      <p:pic>
        <p:nvPicPr>
          <p:cNvPr id="542" name="Google Shape;542;g2924db7af65_7_134" descr="Equinor - Green Shipping Programme"/>
          <p:cNvPicPr preferRelativeResize="0"/>
          <p:nvPr/>
        </p:nvPicPr>
        <p:blipFill rotWithShape="1">
          <a:blip r:embed="rId5">
            <a:alphaModFix/>
          </a:blip>
          <a:srcRect t="22623" b="34999"/>
          <a:stretch/>
        </p:blipFill>
        <p:spPr>
          <a:xfrm>
            <a:off x="6202775" y="122850"/>
            <a:ext cx="1949446" cy="826125"/>
          </a:xfrm>
          <a:prstGeom prst="rect">
            <a:avLst/>
          </a:prstGeom>
          <a:noFill/>
          <a:ln>
            <a:noFill/>
          </a:ln>
        </p:spPr>
      </p:pic>
      <p:pic>
        <p:nvPicPr>
          <p:cNvPr id="543" name="Google Shape;543;g2924db7af65_7_134" descr="Invenergy"/>
          <p:cNvPicPr preferRelativeResize="0"/>
          <p:nvPr/>
        </p:nvPicPr>
        <p:blipFill rotWithShape="1">
          <a:blip r:embed="rId6">
            <a:alphaModFix/>
          </a:blip>
          <a:srcRect/>
          <a:stretch/>
        </p:blipFill>
        <p:spPr>
          <a:xfrm>
            <a:off x="5922675" y="2052398"/>
            <a:ext cx="2080825" cy="442189"/>
          </a:xfrm>
          <a:prstGeom prst="rect">
            <a:avLst/>
          </a:prstGeom>
          <a:noFill/>
          <a:ln>
            <a:noFill/>
          </a:ln>
        </p:spPr>
      </p:pic>
      <p:pic>
        <p:nvPicPr>
          <p:cNvPr id="544" name="Google Shape;544;g2924db7af65_7_134" descr="Introducing Ocean Winds, the new marine wind company ..."/>
          <p:cNvPicPr preferRelativeResize="0"/>
          <p:nvPr/>
        </p:nvPicPr>
        <p:blipFill rotWithShape="1">
          <a:blip r:embed="rId7">
            <a:alphaModFix/>
          </a:blip>
          <a:srcRect/>
          <a:stretch/>
        </p:blipFill>
        <p:spPr>
          <a:xfrm>
            <a:off x="8227287" y="1477187"/>
            <a:ext cx="1082150" cy="1082150"/>
          </a:xfrm>
          <a:prstGeom prst="rect">
            <a:avLst/>
          </a:prstGeom>
          <a:noFill/>
          <a:ln>
            <a:noFill/>
          </a:ln>
        </p:spPr>
      </p:pic>
      <p:pic>
        <p:nvPicPr>
          <p:cNvPr id="545" name="Google Shape;545;g2924db7af65_7_134" descr="attentive energy logo (1) - WRISE - WRISE"/>
          <p:cNvPicPr preferRelativeResize="0"/>
          <p:nvPr/>
        </p:nvPicPr>
        <p:blipFill rotWithShape="1">
          <a:blip r:embed="rId8">
            <a:alphaModFix/>
          </a:blip>
          <a:srcRect t="31682" b="33787"/>
          <a:stretch/>
        </p:blipFill>
        <p:spPr>
          <a:xfrm>
            <a:off x="6021450" y="1058748"/>
            <a:ext cx="2031750" cy="701578"/>
          </a:xfrm>
          <a:prstGeom prst="rect">
            <a:avLst/>
          </a:prstGeom>
          <a:noFill/>
          <a:ln>
            <a:noFill/>
          </a:ln>
        </p:spPr>
      </p:pic>
      <p:pic>
        <p:nvPicPr>
          <p:cNvPr id="546" name="Google Shape;546;g2924db7af65_7_134" descr="Shell Energy Retail - Crunchbase Company Profile &amp; Funding"/>
          <p:cNvPicPr preferRelativeResize="0"/>
          <p:nvPr/>
        </p:nvPicPr>
        <p:blipFill rotWithShape="1">
          <a:blip r:embed="rId9">
            <a:alphaModFix/>
          </a:blip>
          <a:srcRect/>
          <a:stretch/>
        </p:blipFill>
        <p:spPr>
          <a:xfrm>
            <a:off x="10443425" y="4178401"/>
            <a:ext cx="1287050" cy="1287050"/>
          </a:xfrm>
          <a:prstGeom prst="rect">
            <a:avLst/>
          </a:prstGeom>
          <a:noFill/>
          <a:ln>
            <a:noFill/>
          </a:ln>
        </p:spPr>
      </p:pic>
      <p:pic>
        <p:nvPicPr>
          <p:cNvPr id="547" name="Google Shape;547;g2924db7af65_7_134" descr="EDF Renewables Services Belgium | LinkedIn"/>
          <p:cNvPicPr preferRelativeResize="0"/>
          <p:nvPr/>
        </p:nvPicPr>
        <p:blipFill rotWithShape="1">
          <a:blip r:embed="rId10">
            <a:alphaModFix/>
          </a:blip>
          <a:srcRect l="10578" t="32644" r="8490" b="30364"/>
          <a:stretch/>
        </p:blipFill>
        <p:spPr>
          <a:xfrm>
            <a:off x="8359924" y="3628062"/>
            <a:ext cx="1636851" cy="748150"/>
          </a:xfrm>
          <a:prstGeom prst="rect">
            <a:avLst/>
          </a:prstGeom>
          <a:noFill/>
          <a:ln>
            <a:noFill/>
          </a:ln>
        </p:spPr>
      </p:pic>
      <p:pic>
        <p:nvPicPr>
          <p:cNvPr id="548" name="Google Shape;548;g2924db7af65_7_134"/>
          <p:cNvPicPr preferRelativeResize="0"/>
          <p:nvPr/>
        </p:nvPicPr>
        <p:blipFill rotWithShape="1">
          <a:blip r:embed="rId11">
            <a:alphaModFix/>
          </a:blip>
          <a:srcRect/>
          <a:stretch/>
        </p:blipFill>
        <p:spPr>
          <a:xfrm>
            <a:off x="9483500" y="1063687"/>
            <a:ext cx="2255669" cy="523225"/>
          </a:xfrm>
          <a:prstGeom prst="rect">
            <a:avLst/>
          </a:prstGeom>
          <a:noFill/>
          <a:ln>
            <a:noFill/>
          </a:ln>
        </p:spPr>
      </p:pic>
      <p:pic>
        <p:nvPicPr>
          <p:cNvPr id="549" name="Google Shape;549;g2924db7af65_7_134" descr="EDP Renováveis - Wikipedia"/>
          <p:cNvPicPr preferRelativeResize="0"/>
          <p:nvPr/>
        </p:nvPicPr>
        <p:blipFill rotWithShape="1">
          <a:blip r:embed="rId12">
            <a:alphaModFix/>
          </a:blip>
          <a:srcRect/>
          <a:stretch/>
        </p:blipFill>
        <p:spPr>
          <a:xfrm>
            <a:off x="6719686" y="5254349"/>
            <a:ext cx="1507580" cy="748150"/>
          </a:xfrm>
          <a:prstGeom prst="rect">
            <a:avLst/>
          </a:prstGeom>
          <a:noFill/>
          <a:ln>
            <a:noFill/>
          </a:ln>
        </p:spPr>
      </p:pic>
      <p:pic>
        <p:nvPicPr>
          <p:cNvPr id="550" name="Google Shape;550;g2924db7af65_7_134"/>
          <p:cNvPicPr preferRelativeResize="0"/>
          <p:nvPr/>
        </p:nvPicPr>
        <p:blipFill>
          <a:blip r:embed="rId13">
            <a:alphaModFix/>
          </a:blip>
          <a:stretch>
            <a:fillRect/>
          </a:stretch>
        </p:blipFill>
        <p:spPr>
          <a:xfrm>
            <a:off x="10102263" y="50712"/>
            <a:ext cx="1488875" cy="855085"/>
          </a:xfrm>
          <a:prstGeom prst="rect">
            <a:avLst/>
          </a:prstGeom>
          <a:noFill/>
          <a:ln>
            <a:noFill/>
          </a:ln>
        </p:spPr>
      </p:pic>
      <p:pic>
        <p:nvPicPr>
          <p:cNvPr id="551" name="Google Shape;551;g2924db7af65_7_134" descr="PJM Logo | Kelly Meerbott"/>
          <p:cNvPicPr preferRelativeResize="0"/>
          <p:nvPr/>
        </p:nvPicPr>
        <p:blipFill rotWithShape="1">
          <a:blip r:embed="rId14">
            <a:alphaModFix/>
          </a:blip>
          <a:srcRect/>
          <a:stretch/>
        </p:blipFill>
        <p:spPr>
          <a:xfrm>
            <a:off x="474038" y="571240"/>
            <a:ext cx="1783891" cy="829747"/>
          </a:xfrm>
          <a:prstGeom prst="rect">
            <a:avLst/>
          </a:prstGeom>
          <a:noFill/>
          <a:ln>
            <a:noFill/>
          </a:ln>
        </p:spPr>
      </p:pic>
      <p:pic>
        <p:nvPicPr>
          <p:cNvPr id="552" name="Google Shape;552;g2924db7af65_7_134"/>
          <p:cNvPicPr preferRelativeResize="0"/>
          <p:nvPr/>
        </p:nvPicPr>
        <p:blipFill>
          <a:blip r:embed="rId15">
            <a:alphaModFix/>
          </a:blip>
          <a:stretch>
            <a:fillRect/>
          </a:stretch>
        </p:blipFill>
        <p:spPr>
          <a:xfrm>
            <a:off x="10762499" y="1702549"/>
            <a:ext cx="1005525" cy="1005525"/>
          </a:xfrm>
          <a:prstGeom prst="rect">
            <a:avLst/>
          </a:prstGeom>
          <a:noFill/>
          <a:ln>
            <a:noFill/>
          </a:ln>
        </p:spPr>
      </p:pic>
      <p:pic>
        <p:nvPicPr>
          <p:cNvPr id="553" name="Google Shape;553;g2924db7af65_7_134"/>
          <p:cNvPicPr preferRelativeResize="0"/>
          <p:nvPr/>
        </p:nvPicPr>
        <p:blipFill>
          <a:blip r:embed="rId16">
            <a:alphaModFix/>
          </a:blip>
          <a:stretch>
            <a:fillRect/>
          </a:stretch>
        </p:blipFill>
        <p:spPr>
          <a:xfrm>
            <a:off x="8313302" y="84648"/>
            <a:ext cx="1488875" cy="939592"/>
          </a:xfrm>
          <a:prstGeom prst="rect">
            <a:avLst/>
          </a:prstGeom>
          <a:noFill/>
          <a:ln>
            <a:noFill/>
          </a:ln>
        </p:spPr>
      </p:pic>
      <p:pic>
        <p:nvPicPr>
          <p:cNvPr id="554" name="Google Shape;554;g2924db7af65_7_134"/>
          <p:cNvPicPr preferRelativeResize="0"/>
          <p:nvPr/>
        </p:nvPicPr>
        <p:blipFill rotWithShape="1">
          <a:blip r:embed="rId17">
            <a:alphaModFix/>
          </a:blip>
          <a:srcRect l="11876" t="15952" r="12429" b="19618"/>
          <a:stretch/>
        </p:blipFill>
        <p:spPr>
          <a:xfrm>
            <a:off x="8423050" y="2707450"/>
            <a:ext cx="1949450" cy="791416"/>
          </a:xfrm>
          <a:prstGeom prst="rect">
            <a:avLst/>
          </a:prstGeom>
          <a:noFill/>
          <a:ln>
            <a:noFill/>
          </a:ln>
        </p:spPr>
      </p:pic>
      <p:pic>
        <p:nvPicPr>
          <p:cNvPr id="555" name="Google Shape;555;g2924db7af65_7_134"/>
          <p:cNvPicPr preferRelativeResize="0"/>
          <p:nvPr/>
        </p:nvPicPr>
        <p:blipFill>
          <a:blip r:embed="rId18">
            <a:alphaModFix/>
          </a:blip>
          <a:stretch>
            <a:fillRect/>
          </a:stretch>
        </p:blipFill>
        <p:spPr>
          <a:xfrm>
            <a:off x="6361917" y="3402100"/>
            <a:ext cx="1287057" cy="939600"/>
          </a:xfrm>
          <a:prstGeom prst="rect">
            <a:avLst/>
          </a:prstGeom>
          <a:noFill/>
          <a:ln>
            <a:noFill/>
          </a:ln>
        </p:spPr>
      </p:pic>
      <p:pic>
        <p:nvPicPr>
          <p:cNvPr id="556" name="Google Shape;556;g2924db7af65_7_134"/>
          <p:cNvPicPr preferRelativeResize="0"/>
          <p:nvPr/>
        </p:nvPicPr>
        <p:blipFill>
          <a:blip r:embed="rId19">
            <a:alphaModFix/>
          </a:blip>
          <a:stretch>
            <a:fillRect/>
          </a:stretch>
        </p:blipFill>
        <p:spPr>
          <a:xfrm>
            <a:off x="9533200" y="1722850"/>
            <a:ext cx="1005525" cy="1005525"/>
          </a:xfrm>
          <a:prstGeom prst="rect">
            <a:avLst/>
          </a:prstGeom>
          <a:noFill/>
          <a:ln>
            <a:noFill/>
          </a:ln>
        </p:spPr>
      </p:pic>
      <p:pic>
        <p:nvPicPr>
          <p:cNvPr id="557" name="Google Shape;557;g2924db7af65_7_134"/>
          <p:cNvPicPr preferRelativeResize="0"/>
          <p:nvPr/>
        </p:nvPicPr>
        <p:blipFill>
          <a:blip r:embed="rId20">
            <a:alphaModFix/>
          </a:blip>
          <a:stretch>
            <a:fillRect/>
          </a:stretch>
        </p:blipFill>
        <p:spPr>
          <a:xfrm>
            <a:off x="8701987" y="5352075"/>
            <a:ext cx="1488875" cy="578206"/>
          </a:xfrm>
          <a:prstGeom prst="rect">
            <a:avLst/>
          </a:prstGeom>
          <a:noFill/>
          <a:ln>
            <a:noFill/>
          </a:ln>
        </p:spPr>
      </p:pic>
      <p:pic>
        <p:nvPicPr>
          <p:cNvPr id="558" name="Google Shape;558;g2924db7af65_7_134"/>
          <p:cNvPicPr preferRelativeResize="0"/>
          <p:nvPr/>
        </p:nvPicPr>
        <p:blipFill>
          <a:blip r:embed="rId21">
            <a:alphaModFix/>
          </a:blip>
          <a:stretch>
            <a:fillRect/>
          </a:stretch>
        </p:blipFill>
        <p:spPr>
          <a:xfrm>
            <a:off x="1026898" y="2312073"/>
            <a:ext cx="1082151" cy="1067327"/>
          </a:xfrm>
          <a:prstGeom prst="rect">
            <a:avLst/>
          </a:prstGeom>
          <a:noFill/>
          <a:ln>
            <a:noFill/>
          </a:ln>
        </p:spPr>
      </p:pic>
      <p:pic>
        <p:nvPicPr>
          <p:cNvPr id="559" name="Google Shape;559;g2924db7af65_7_134"/>
          <p:cNvPicPr preferRelativeResize="0"/>
          <p:nvPr/>
        </p:nvPicPr>
        <p:blipFill rotWithShape="1">
          <a:blip r:embed="rId22">
            <a:alphaModFix/>
          </a:blip>
          <a:srcRect l="20205" t="16147" r="18915" b="14581"/>
          <a:stretch/>
        </p:blipFill>
        <p:spPr>
          <a:xfrm>
            <a:off x="10589250" y="2834582"/>
            <a:ext cx="1178774" cy="1341242"/>
          </a:xfrm>
          <a:prstGeom prst="rect">
            <a:avLst/>
          </a:prstGeom>
          <a:noFill/>
          <a:ln>
            <a:noFill/>
          </a:ln>
        </p:spPr>
      </p:pic>
      <p:pic>
        <p:nvPicPr>
          <p:cNvPr id="560" name="Google Shape;560;g2924db7af65_7_134"/>
          <p:cNvPicPr preferRelativeResize="0"/>
          <p:nvPr/>
        </p:nvPicPr>
        <p:blipFill>
          <a:blip r:embed="rId23">
            <a:alphaModFix/>
          </a:blip>
          <a:stretch>
            <a:fillRect/>
          </a:stretch>
        </p:blipFill>
        <p:spPr>
          <a:xfrm>
            <a:off x="6198338" y="4496086"/>
            <a:ext cx="1765402" cy="651678"/>
          </a:xfrm>
          <a:prstGeom prst="rect">
            <a:avLst/>
          </a:prstGeom>
          <a:noFill/>
          <a:ln>
            <a:noFill/>
          </a:ln>
        </p:spPr>
      </p:pic>
      <p:pic>
        <p:nvPicPr>
          <p:cNvPr id="561" name="Google Shape;561;g2924db7af65_7_134"/>
          <p:cNvPicPr preferRelativeResize="0"/>
          <p:nvPr/>
        </p:nvPicPr>
        <p:blipFill>
          <a:blip r:embed="rId24">
            <a:alphaModFix/>
          </a:blip>
          <a:stretch>
            <a:fillRect/>
          </a:stretch>
        </p:blipFill>
        <p:spPr>
          <a:xfrm>
            <a:off x="10394716" y="5483852"/>
            <a:ext cx="1384475" cy="593950"/>
          </a:xfrm>
          <a:prstGeom prst="rect">
            <a:avLst/>
          </a:prstGeom>
          <a:noFill/>
          <a:ln>
            <a:noFill/>
          </a:ln>
        </p:spPr>
      </p:pic>
      <p:pic>
        <p:nvPicPr>
          <p:cNvPr id="562" name="Google Shape;562;g2924db7af65_7_134"/>
          <p:cNvPicPr preferRelativeResize="0"/>
          <p:nvPr/>
        </p:nvPicPr>
        <p:blipFill>
          <a:blip r:embed="rId25">
            <a:alphaModFix/>
          </a:blip>
          <a:stretch>
            <a:fillRect/>
          </a:stretch>
        </p:blipFill>
        <p:spPr>
          <a:xfrm>
            <a:off x="6338128" y="2653787"/>
            <a:ext cx="1485841" cy="593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29199f25924_0_190"/>
          <p:cNvSpPr txBox="1">
            <a:spLocks noGrp="1"/>
          </p:cNvSpPr>
          <p:nvPr>
            <p:ph type="title"/>
          </p:nvPr>
        </p:nvSpPr>
        <p:spPr>
          <a:xfrm>
            <a:off x="0" y="0"/>
            <a:ext cx="12192000" cy="806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US" sz="3359" b="1"/>
              <a:t>Rutgers offshore wind work goes far beyond our presentation today</a:t>
            </a:r>
            <a:endParaRPr sz="2560"/>
          </a:p>
        </p:txBody>
      </p:sp>
      <p:pic>
        <p:nvPicPr>
          <p:cNvPr id="180" name="Google Shape;180;g29199f25924_0_190"/>
          <p:cNvPicPr preferRelativeResize="0"/>
          <p:nvPr/>
        </p:nvPicPr>
        <p:blipFill>
          <a:blip r:embed="rId3">
            <a:alphaModFix/>
          </a:blip>
          <a:stretch>
            <a:fillRect/>
          </a:stretch>
        </p:blipFill>
        <p:spPr>
          <a:xfrm>
            <a:off x="329775" y="1039525"/>
            <a:ext cx="7661825" cy="4760126"/>
          </a:xfrm>
          <a:prstGeom prst="rect">
            <a:avLst/>
          </a:prstGeom>
          <a:noFill/>
          <a:ln>
            <a:noFill/>
          </a:ln>
        </p:spPr>
      </p:pic>
      <p:sp>
        <p:nvSpPr>
          <p:cNvPr id="181" name="Google Shape;181;g29199f25924_0_190"/>
          <p:cNvSpPr txBox="1"/>
          <p:nvPr/>
        </p:nvSpPr>
        <p:spPr>
          <a:xfrm>
            <a:off x="8298500" y="2235425"/>
            <a:ext cx="3513600" cy="301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u="sng">
                <a:solidFill>
                  <a:schemeClr val="hlink"/>
                </a:solidFill>
                <a:latin typeface="Calibri"/>
                <a:ea typeface="Calibri"/>
                <a:cs typeface="Calibri"/>
                <a:sym typeface="Calibri"/>
                <a:hlinkClick r:id="rId4"/>
              </a:rPr>
              <a:t>https://osw.rutgers.edu/</a:t>
            </a:r>
            <a:endParaRPr sz="2300">
              <a:latin typeface="Calibri"/>
              <a:ea typeface="Calibri"/>
              <a:cs typeface="Calibri"/>
              <a:sym typeface="Calibri"/>
            </a:endParaRPr>
          </a:p>
          <a:p>
            <a:pPr marL="0" lvl="0" indent="0" algn="l" rtl="0">
              <a:spcBef>
                <a:spcPts val="0"/>
              </a:spcBef>
              <a:spcAft>
                <a:spcPts val="0"/>
              </a:spcAft>
              <a:buNone/>
            </a:pPr>
            <a:endParaRPr sz="2300">
              <a:latin typeface="Calibri"/>
              <a:ea typeface="Calibri"/>
              <a:cs typeface="Calibri"/>
              <a:sym typeface="Calibri"/>
            </a:endParaRPr>
          </a:p>
          <a:p>
            <a:pPr marL="457200" lvl="0" indent="-374650" algn="l" rtl="0">
              <a:spcBef>
                <a:spcPts val="0"/>
              </a:spcBef>
              <a:spcAft>
                <a:spcPts val="0"/>
              </a:spcAft>
              <a:buSzPts val="2300"/>
              <a:buFont typeface="Calibri"/>
              <a:buChar char="●"/>
            </a:pPr>
            <a:r>
              <a:rPr lang="en-US" sz="2300">
                <a:latin typeface="Calibri"/>
                <a:ea typeface="Calibri"/>
                <a:cs typeface="Calibri"/>
                <a:sym typeface="Calibri"/>
              </a:rPr>
              <a:t>Multi-disciplinary</a:t>
            </a:r>
            <a:endParaRPr sz="2300">
              <a:latin typeface="Calibri"/>
              <a:ea typeface="Calibri"/>
              <a:cs typeface="Calibri"/>
              <a:sym typeface="Calibri"/>
            </a:endParaRPr>
          </a:p>
          <a:p>
            <a:pPr marL="457200" lvl="0" indent="-374650" algn="l" rtl="0">
              <a:spcBef>
                <a:spcPts val="0"/>
              </a:spcBef>
              <a:spcAft>
                <a:spcPts val="0"/>
              </a:spcAft>
              <a:buSzPts val="2300"/>
              <a:buFont typeface="Calibri"/>
              <a:buChar char="●"/>
            </a:pPr>
            <a:r>
              <a:rPr lang="en-US" sz="2300">
                <a:latin typeface="Calibri"/>
                <a:ea typeface="Calibri"/>
                <a:cs typeface="Calibri"/>
                <a:sym typeface="Calibri"/>
              </a:rPr>
              <a:t>Numerous departments </a:t>
            </a:r>
            <a:endParaRPr sz="2300">
              <a:latin typeface="Calibri"/>
              <a:ea typeface="Calibri"/>
              <a:cs typeface="Calibri"/>
              <a:sym typeface="Calibri"/>
            </a:endParaRPr>
          </a:p>
          <a:p>
            <a:pPr marL="457200" lvl="0" indent="-374650" algn="l" rtl="0">
              <a:spcBef>
                <a:spcPts val="0"/>
              </a:spcBef>
              <a:spcAft>
                <a:spcPts val="0"/>
              </a:spcAft>
              <a:buSzPts val="2300"/>
              <a:buFont typeface="Calibri"/>
              <a:buChar char="●"/>
            </a:pPr>
            <a:r>
              <a:rPr lang="en-US" sz="2300">
                <a:latin typeface="Calibri"/>
                <a:ea typeface="Calibri"/>
                <a:cs typeface="Calibri"/>
                <a:sym typeface="Calibri"/>
              </a:rPr>
              <a:t>Far beyond physical oceanography and atmospheric science</a:t>
            </a:r>
            <a:endParaRPr sz="2300">
              <a:latin typeface="Calibri"/>
              <a:ea typeface="Calibri"/>
              <a:cs typeface="Calibri"/>
              <a:sym typeface="Calibri"/>
            </a:endParaRPr>
          </a:p>
          <a:p>
            <a:pPr marL="0" lvl="0" indent="0" algn="l" rtl="0">
              <a:spcBef>
                <a:spcPts val="0"/>
              </a:spcBef>
              <a:spcAft>
                <a:spcPts val="0"/>
              </a:spcAft>
              <a:buNone/>
            </a:pPr>
            <a:endParaRPr sz="23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9199f25924_0_22"/>
          <p:cNvSpPr txBox="1"/>
          <p:nvPr/>
        </p:nvSpPr>
        <p:spPr>
          <a:xfrm>
            <a:off x="1981200" y="-6758"/>
            <a:ext cx="7902900" cy="1082400"/>
          </a:xfrm>
          <a:prstGeom prst="rect">
            <a:avLst/>
          </a:prstGeom>
          <a:noFill/>
          <a:ln>
            <a:noFill/>
          </a:ln>
        </p:spPr>
        <p:txBody>
          <a:bodyPr spcFirstLastPara="1" wrap="square" lIns="91425" tIns="45700" rIns="91425" bIns="45700" anchor="b" anchorCtr="0">
            <a:normAutofit fontScale="62500" lnSpcReduction="20000"/>
          </a:bodyPr>
          <a:lstStyle/>
          <a:p>
            <a:pPr marL="0" marR="0" lvl="0" indent="0" algn="ctr" rtl="0">
              <a:lnSpc>
                <a:spcPct val="120000"/>
              </a:lnSpc>
              <a:spcBef>
                <a:spcPts val="0"/>
              </a:spcBef>
              <a:spcAft>
                <a:spcPts val="0"/>
              </a:spcAft>
              <a:buClr>
                <a:schemeClr val="dk1"/>
              </a:buClr>
              <a:buSzPct val="100000"/>
              <a:buFont typeface="Calibri"/>
              <a:buNone/>
            </a:pPr>
            <a:r>
              <a:rPr lang="en-US" sz="4200" b="1" i="0" u="none" strike="noStrike" cap="none">
                <a:solidFill>
                  <a:schemeClr val="dk1"/>
                </a:solidFill>
                <a:latin typeface="Calibri"/>
                <a:ea typeface="Calibri"/>
                <a:cs typeface="Calibri"/>
                <a:sym typeface="Calibri"/>
              </a:rPr>
              <a:t>A Decade of Offshore Wind Energy Science</a:t>
            </a:r>
            <a:endParaRPr/>
          </a:p>
          <a:p>
            <a:pPr marL="0" marR="0" lvl="0" indent="0" algn="ctr" rtl="0">
              <a:lnSpc>
                <a:spcPct val="120000"/>
              </a:lnSpc>
              <a:spcBef>
                <a:spcPts val="0"/>
              </a:spcBef>
              <a:spcAft>
                <a:spcPts val="0"/>
              </a:spcAft>
              <a:buClr>
                <a:schemeClr val="dk1"/>
              </a:buClr>
              <a:buSzPct val="100000"/>
              <a:buFont typeface="Calibri"/>
              <a:buNone/>
            </a:pPr>
            <a:r>
              <a:rPr lang="en-US" sz="4200" b="1" i="0" u="none" strike="noStrike" cap="none">
                <a:solidFill>
                  <a:schemeClr val="dk1"/>
                </a:solidFill>
                <a:latin typeface="Calibri"/>
                <a:ea typeface="Calibri"/>
                <a:cs typeface="Calibri"/>
                <a:sym typeface="Calibri"/>
              </a:rPr>
              <a:t>Supporting the New Jersey Board of Public Utilities</a:t>
            </a:r>
            <a:br>
              <a:rPr lang="en-US" sz="1400" b="0" i="0" u="none" strike="noStrike" cap="none">
                <a:solidFill>
                  <a:schemeClr val="dk1"/>
                </a:solidFill>
                <a:latin typeface="Calibri"/>
                <a:ea typeface="Calibri"/>
                <a:cs typeface="Calibri"/>
                <a:sym typeface="Calibri"/>
              </a:rPr>
            </a:br>
            <a:endParaRPr sz="1600" b="0" i="0" u="none" strike="noStrike" cap="none">
              <a:solidFill>
                <a:schemeClr val="dk1"/>
              </a:solidFill>
              <a:latin typeface="Calibri"/>
              <a:ea typeface="Calibri"/>
              <a:cs typeface="Calibri"/>
              <a:sym typeface="Calibri"/>
            </a:endParaRPr>
          </a:p>
        </p:txBody>
      </p:sp>
      <p:pic>
        <p:nvPicPr>
          <p:cNvPr id="188" name="Google Shape;188;g29199f25924_0_22" descr="New Jersey Board of Public Utilities - Wikipedia"/>
          <p:cNvPicPr preferRelativeResize="0"/>
          <p:nvPr/>
        </p:nvPicPr>
        <p:blipFill rotWithShape="1">
          <a:blip r:embed="rId3">
            <a:alphaModFix/>
          </a:blip>
          <a:srcRect/>
          <a:stretch/>
        </p:blipFill>
        <p:spPr>
          <a:xfrm>
            <a:off x="11150476" y="10724"/>
            <a:ext cx="932664" cy="932664"/>
          </a:xfrm>
          <a:prstGeom prst="rect">
            <a:avLst/>
          </a:prstGeom>
          <a:noFill/>
          <a:ln>
            <a:noFill/>
          </a:ln>
        </p:spPr>
      </p:pic>
      <p:sp>
        <p:nvSpPr>
          <p:cNvPr id="189" name="Google Shape;189;g29199f25924_0_22"/>
          <p:cNvSpPr txBox="1"/>
          <p:nvPr/>
        </p:nvSpPr>
        <p:spPr>
          <a:xfrm>
            <a:off x="0" y="972037"/>
            <a:ext cx="12192000" cy="461700"/>
          </a:xfrm>
          <a:prstGeom prst="rect">
            <a:avLst/>
          </a:prstGeom>
          <a:solidFill>
            <a:srgbClr val="D8D8D8"/>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dk1"/>
                </a:solidFill>
                <a:latin typeface="Calibri"/>
                <a:ea typeface="Calibri"/>
                <a:cs typeface="Calibri"/>
                <a:sym typeface="Calibri"/>
              </a:rPr>
              <a:t>Overarching theme – </a:t>
            </a:r>
            <a:r>
              <a:rPr lang="en-US" sz="2400" b="1" i="1" u="none" strike="noStrike" cap="none">
                <a:solidFill>
                  <a:schemeClr val="dk1"/>
                </a:solidFill>
                <a:latin typeface="Calibri"/>
                <a:ea typeface="Calibri"/>
                <a:cs typeface="Calibri"/>
                <a:sym typeface="Calibri"/>
              </a:rPr>
              <a:t>The Coastal Ocean impacts New Jersey’s Weather</a:t>
            </a:r>
            <a:endParaRPr/>
          </a:p>
        </p:txBody>
      </p:sp>
      <p:sp>
        <p:nvSpPr>
          <p:cNvPr id="190" name="Google Shape;190;g29199f25924_0_22"/>
          <p:cNvSpPr txBox="1"/>
          <p:nvPr/>
        </p:nvSpPr>
        <p:spPr>
          <a:xfrm>
            <a:off x="4394581" y="1570182"/>
            <a:ext cx="7729500" cy="4417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b="1" i="0" u="none" strike="noStrike" cap="none">
                <a:solidFill>
                  <a:schemeClr val="dk1"/>
                </a:solidFill>
                <a:latin typeface="Calibri"/>
                <a:ea typeface="Calibri"/>
                <a:cs typeface="Calibri"/>
                <a:sym typeface="Calibri"/>
              </a:rPr>
              <a:t>RUCOOL – NJBPU Project Fast Facts:</a:t>
            </a:r>
            <a:endParaRPr sz="1500"/>
          </a:p>
          <a:p>
            <a:pPr marL="285750" marR="0" lvl="0" indent="-292100" algn="l" rtl="0">
              <a:spcBef>
                <a:spcPts val="20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RUCOOL supported by NJBPU since April 2011</a:t>
            </a:r>
            <a:endParaRPr sz="1500"/>
          </a:p>
          <a:p>
            <a:pPr marL="742950" marR="0" lvl="1" indent="-292100" algn="l" rtl="0">
              <a:spcBef>
                <a:spcPts val="20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Leverages 30+ years of experience</a:t>
            </a:r>
            <a:endParaRPr sz="1500"/>
          </a:p>
          <a:p>
            <a:pPr marL="742950" marR="0" lvl="1" indent="-292100" algn="l" rtl="0">
              <a:spcBef>
                <a:spcPts val="20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Brings world leading ocean/atmospheric sciences to focus on NJ challenges and opportunities</a:t>
            </a:r>
            <a:endParaRPr sz="1500"/>
          </a:p>
          <a:p>
            <a:pPr marL="742950" marR="0" lvl="1" indent="-292100" algn="l" rtl="0">
              <a:spcBef>
                <a:spcPts val="20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Focuses activities on providing value to the NJ rate payer</a:t>
            </a:r>
            <a:endParaRPr sz="1900" b="0" i="0" u="none" strike="noStrike" cap="none">
              <a:solidFill>
                <a:schemeClr val="dk1"/>
              </a:solidFill>
              <a:latin typeface="Calibri"/>
              <a:ea typeface="Calibri"/>
              <a:cs typeface="Calibri"/>
              <a:sym typeface="Calibri"/>
            </a:endParaRPr>
          </a:p>
          <a:p>
            <a:pPr marL="914400" marR="0" lvl="0" indent="0" algn="l" rtl="0">
              <a:spcBef>
                <a:spcPts val="200"/>
              </a:spcBef>
              <a:spcAft>
                <a:spcPts val="0"/>
              </a:spcAft>
              <a:buNone/>
            </a:pPr>
            <a:endParaRPr sz="1900">
              <a:solidFill>
                <a:schemeClr val="dk1"/>
              </a:solidFill>
              <a:latin typeface="Calibri"/>
              <a:ea typeface="Calibri"/>
              <a:cs typeface="Calibri"/>
              <a:sym typeface="Calibri"/>
            </a:endParaRPr>
          </a:p>
          <a:p>
            <a:pPr marL="285750" marR="0" lvl="0" indent="-292100" algn="l" rtl="0">
              <a:spcBef>
                <a:spcPts val="20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Model simulations generated using Rutgers Univ. Weather Research and Forecasting Model </a:t>
            </a:r>
            <a:endParaRPr sz="1500"/>
          </a:p>
          <a:p>
            <a:pPr marL="742950" marR="0" lvl="1" indent="-292100" algn="l" rtl="0">
              <a:spcBef>
                <a:spcPts val="20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Evaluated by and optimized with NREL in 2019 (</a:t>
            </a:r>
            <a:r>
              <a:rPr lang="en-US" sz="1900" b="0" i="0" u="sng" strike="noStrike" cap="none">
                <a:solidFill>
                  <a:schemeClr val="hlink"/>
                </a:solidFill>
                <a:latin typeface="Calibri"/>
                <a:ea typeface="Calibri"/>
                <a:cs typeface="Calibri"/>
                <a:sym typeface="Calibri"/>
                <a:hlinkClick r:id="rId4"/>
              </a:rPr>
              <a:t>NREL Report</a:t>
            </a:r>
            <a:r>
              <a:rPr lang="en-US" sz="1900" b="0" i="0" u="none" strike="noStrike" cap="none">
                <a:solidFill>
                  <a:schemeClr val="dk1"/>
                </a:solidFill>
                <a:latin typeface="Calibri"/>
                <a:ea typeface="Calibri"/>
                <a:cs typeface="Calibri"/>
                <a:sym typeface="Calibri"/>
              </a:rPr>
              <a:t>)</a:t>
            </a:r>
            <a:endParaRPr sz="1500"/>
          </a:p>
          <a:p>
            <a:pPr marL="742950" marR="0" lvl="1" indent="-292100" algn="l" rtl="0">
              <a:spcBef>
                <a:spcPts val="200"/>
              </a:spcBef>
              <a:spcAft>
                <a:spcPts val="0"/>
              </a:spcAft>
              <a:buClr>
                <a:schemeClr val="dk1"/>
              </a:buClr>
              <a:buSzPts val="1900"/>
              <a:buFont typeface="Arial"/>
              <a:buChar char="•"/>
            </a:pPr>
            <a:r>
              <a:rPr lang="en-US" sz="1900">
                <a:solidFill>
                  <a:schemeClr val="dk1"/>
                </a:solidFill>
                <a:latin typeface="Calibri"/>
                <a:ea typeface="Calibri"/>
                <a:cs typeface="Calibri"/>
                <a:sym typeface="Calibri"/>
              </a:rPr>
              <a:t>V</a:t>
            </a:r>
            <a:r>
              <a:rPr lang="en-US" sz="1900" b="0" i="0" u="none" strike="noStrike" cap="none">
                <a:solidFill>
                  <a:schemeClr val="dk1"/>
                </a:solidFill>
                <a:latin typeface="Calibri"/>
                <a:ea typeface="Calibri"/>
                <a:cs typeface="Calibri"/>
                <a:sym typeface="Calibri"/>
              </a:rPr>
              <a:t>alidation documents performance equiv</a:t>
            </a:r>
            <a:r>
              <a:rPr lang="en-US" sz="1900">
                <a:solidFill>
                  <a:schemeClr val="dk1"/>
                </a:solidFill>
                <a:latin typeface="Calibri"/>
                <a:ea typeface="Calibri"/>
                <a:cs typeface="Calibri"/>
                <a:sym typeface="Calibri"/>
              </a:rPr>
              <a:t>alent to or </a:t>
            </a:r>
            <a:r>
              <a:rPr lang="en-US" sz="1900" b="0" i="0" u="none" strike="noStrike" cap="none">
                <a:solidFill>
                  <a:schemeClr val="dk1"/>
                </a:solidFill>
                <a:latin typeface="Calibri"/>
                <a:ea typeface="Calibri"/>
                <a:cs typeface="Calibri"/>
                <a:sym typeface="Calibri"/>
              </a:rPr>
              <a:t>better </a:t>
            </a:r>
            <a:r>
              <a:rPr lang="en-US" sz="1900">
                <a:solidFill>
                  <a:schemeClr val="dk1"/>
                </a:solidFill>
                <a:latin typeface="Calibri"/>
                <a:ea typeface="Calibri"/>
                <a:cs typeface="Calibri"/>
                <a:sym typeface="Calibri"/>
              </a:rPr>
              <a:t>than</a:t>
            </a:r>
            <a:r>
              <a:rPr lang="en-US" sz="1900" b="0" i="0" u="none" strike="noStrike" cap="none">
                <a:solidFill>
                  <a:schemeClr val="dk1"/>
                </a:solidFill>
                <a:latin typeface="Calibri"/>
                <a:ea typeface="Calibri"/>
                <a:cs typeface="Calibri"/>
                <a:sym typeface="Calibri"/>
              </a:rPr>
              <a:t> evolving national products (NREL WindToolkit is from before 2014 and only at 100m)</a:t>
            </a:r>
            <a:endParaRPr sz="1500"/>
          </a:p>
          <a:p>
            <a:pPr marL="742950" marR="0" lvl="1" indent="-292100" algn="l" rtl="0">
              <a:spcBef>
                <a:spcPts val="200"/>
              </a:spcBef>
              <a:spcAft>
                <a:spcPts val="0"/>
              </a:spcAft>
              <a:buClr>
                <a:schemeClr val="dk1"/>
              </a:buClr>
              <a:buSzPts val="1900"/>
              <a:buFont typeface="Arial"/>
              <a:buChar char="•"/>
            </a:pPr>
            <a:r>
              <a:rPr lang="en-US" sz="1900" b="0" i="0" u="sng" strike="noStrike" cap="none">
                <a:solidFill>
                  <a:schemeClr val="dk1"/>
                </a:solidFill>
                <a:latin typeface="Calibri"/>
                <a:ea typeface="Calibri"/>
                <a:cs typeface="Calibri"/>
                <a:sym typeface="Calibri"/>
              </a:rPr>
              <a:t>4 years of data available and in-use for a broad array of applications </a:t>
            </a:r>
            <a:endParaRPr sz="1500"/>
          </a:p>
        </p:txBody>
      </p:sp>
      <p:pic>
        <p:nvPicPr>
          <p:cNvPr id="191" name="Google Shape;191;g29199f25924_0_22"/>
          <p:cNvPicPr preferRelativeResize="0"/>
          <p:nvPr/>
        </p:nvPicPr>
        <p:blipFill rotWithShape="1">
          <a:blip r:embed="rId5">
            <a:alphaModFix/>
          </a:blip>
          <a:srcRect/>
          <a:stretch/>
        </p:blipFill>
        <p:spPr>
          <a:xfrm>
            <a:off x="134419" y="54034"/>
            <a:ext cx="1924844" cy="869697"/>
          </a:xfrm>
          <a:prstGeom prst="rect">
            <a:avLst/>
          </a:prstGeom>
          <a:noFill/>
          <a:ln>
            <a:noFill/>
          </a:ln>
        </p:spPr>
      </p:pic>
      <p:pic>
        <p:nvPicPr>
          <p:cNvPr id="192" name="Google Shape;192;g29199f25924_0_22" descr="A map of the united states&#10;&#10;Description automatically generated"/>
          <p:cNvPicPr preferRelativeResize="0"/>
          <p:nvPr/>
        </p:nvPicPr>
        <p:blipFill rotWithShape="1">
          <a:blip r:embed="rId6">
            <a:alphaModFix/>
          </a:blip>
          <a:srcRect/>
          <a:stretch/>
        </p:blipFill>
        <p:spPr>
          <a:xfrm>
            <a:off x="0" y="2023134"/>
            <a:ext cx="4613748" cy="37459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29199f25924_0_32"/>
          <p:cNvSpPr txBox="1">
            <a:spLocks noGrp="1"/>
          </p:cNvSpPr>
          <p:nvPr>
            <p:ph type="title"/>
          </p:nvPr>
        </p:nvSpPr>
        <p:spPr>
          <a:xfrm>
            <a:off x="0" y="365125"/>
            <a:ext cx="12192000" cy="1571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US" sz="3659" b="1"/>
              <a:t>Our Goal: </a:t>
            </a:r>
            <a:br>
              <a:rPr lang="en-US" sz="3659" b="1"/>
            </a:br>
            <a:r>
              <a:rPr lang="en-US" sz="2860"/>
              <a:t>Support the BPU, rate payers, and wind energy stakeholders in NJ and the region</a:t>
            </a:r>
            <a:br>
              <a:rPr lang="en-US" sz="2860"/>
            </a:br>
            <a:endParaRPr sz="2860"/>
          </a:p>
        </p:txBody>
      </p:sp>
      <p:grpSp>
        <p:nvGrpSpPr>
          <p:cNvPr id="199" name="Google Shape;199;g29199f25924_0_32"/>
          <p:cNvGrpSpPr/>
          <p:nvPr/>
        </p:nvGrpSpPr>
        <p:grpSpPr>
          <a:xfrm>
            <a:off x="1387472" y="2315226"/>
            <a:ext cx="9417064" cy="2824871"/>
            <a:chOff x="2103120" y="1359"/>
            <a:chExt cx="8412600" cy="4348631"/>
          </a:xfrm>
        </p:grpSpPr>
        <p:sp>
          <p:nvSpPr>
            <p:cNvPr id="200" name="Google Shape;200;g29199f25924_0_32"/>
            <p:cNvSpPr/>
            <p:nvPr/>
          </p:nvSpPr>
          <p:spPr>
            <a:xfrm>
              <a:off x="2103120" y="1359"/>
              <a:ext cx="8412600" cy="1393800"/>
            </a:xfrm>
            <a:prstGeom prst="rect">
              <a:avLst/>
            </a:prstGeom>
            <a:solidFill>
              <a:srgbClr val="CCD3EA">
                <a:alpha val="89800"/>
              </a:srgbClr>
            </a:solidFill>
            <a:ln w="12700" cap="flat" cmpd="sng">
              <a:solidFill>
                <a:srgbClr val="CCD3EA">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g29199f25924_0_32"/>
            <p:cNvSpPr txBox="1"/>
            <p:nvPr/>
          </p:nvSpPr>
          <p:spPr>
            <a:xfrm>
              <a:off x="2103120" y="1359"/>
              <a:ext cx="8412600" cy="1393800"/>
            </a:xfrm>
            <a:prstGeom prst="rect">
              <a:avLst/>
            </a:prstGeom>
            <a:noFill/>
            <a:ln>
              <a:noFill/>
            </a:ln>
          </p:spPr>
          <p:txBody>
            <a:bodyPr spcFirstLastPara="1" wrap="square" lIns="163225" tIns="354000" rIns="163225" bIns="35400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RUCO</a:t>
              </a:r>
              <a:r>
                <a:rPr lang="en-US" sz="2400">
                  <a:solidFill>
                    <a:schemeClr val="dk1"/>
                  </a:solidFill>
                  <a:latin typeface="Calibri"/>
                  <a:ea typeface="Calibri"/>
                  <a:cs typeface="Calibri"/>
                  <a:sym typeface="Calibri"/>
                </a:rPr>
                <a:t>O</a:t>
              </a:r>
              <a:r>
                <a:rPr lang="en-US" sz="2400" b="0" i="0" u="none" strike="noStrike" cap="none">
                  <a:solidFill>
                    <a:schemeClr val="dk1"/>
                  </a:solidFill>
                  <a:latin typeface="Calibri"/>
                  <a:ea typeface="Calibri"/>
                  <a:cs typeface="Calibri"/>
                  <a:sym typeface="Calibri"/>
                </a:rPr>
                <a:t>L has created a 4 year hourly dataset and curated wind products from RUW</a:t>
              </a:r>
              <a:r>
                <a:rPr lang="en-US" sz="2400">
                  <a:solidFill>
                    <a:schemeClr val="dk1"/>
                  </a:solidFill>
                  <a:latin typeface="Calibri"/>
                  <a:ea typeface="Calibri"/>
                  <a:cs typeface="Calibri"/>
                  <a:sym typeface="Calibri"/>
                </a:rPr>
                <a:t>RF</a:t>
              </a:r>
              <a:endParaRPr/>
            </a:p>
          </p:txBody>
        </p:sp>
        <p:sp>
          <p:nvSpPr>
            <p:cNvPr id="202" name="Google Shape;202;g29199f25924_0_32"/>
            <p:cNvSpPr/>
            <p:nvPr/>
          </p:nvSpPr>
          <p:spPr>
            <a:xfrm>
              <a:off x="2103120" y="1478775"/>
              <a:ext cx="8412600" cy="1393800"/>
            </a:xfrm>
            <a:prstGeom prst="rect">
              <a:avLst/>
            </a:prstGeom>
            <a:solidFill>
              <a:srgbClr val="CCD3EA">
                <a:alpha val="89800"/>
              </a:srgbClr>
            </a:solidFill>
            <a:ln w="12700" cap="flat" cmpd="sng">
              <a:solidFill>
                <a:srgbClr val="CCD3EA">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g29199f25924_0_32"/>
            <p:cNvSpPr txBox="1"/>
            <p:nvPr/>
          </p:nvSpPr>
          <p:spPr>
            <a:xfrm>
              <a:off x="2103120" y="1478775"/>
              <a:ext cx="8412600" cy="1393800"/>
            </a:xfrm>
            <a:prstGeom prst="rect">
              <a:avLst/>
            </a:prstGeom>
            <a:noFill/>
            <a:ln>
              <a:noFill/>
            </a:ln>
          </p:spPr>
          <p:txBody>
            <a:bodyPr spcFirstLastPara="1" wrap="square" lIns="163225" tIns="354000" rIns="163225" bIns="35400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Accessibility</a:t>
              </a:r>
              <a:r>
                <a:rPr lang="en-US" sz="2400" b="0" i="0" u="none" strike="noStrike" cap="none">
                  <a:solidFill>
                    <a:schemeClr val="dk1"/>
                  </a:solidFill>
                  <a:latin typeface="Calibri"/>
                  <a:ea typeface="Calibri"/>
                  <a:cs typeface="Calibri"/>
                  <a:sym typeface="Calibri"/>
                </a:rPr>
                <a:t> – </a:t>
              </a:r>
              <a:r>
                <a:rPr lang="en-US" sz="2400">
                  <a:solidFill>
                    <a:schemeClr val="dk1"/>
                  </a:solidFill>
                  <a:latin typeface="Calibri"/>
                  <a:ea typeface="Calibri"/>
                  <a:cs typeface="Calibri"/>
                  <a:sym typeface="Calibri"/>
                </a:rPr>
                <a:t>All model data and wind products are available to you</a:t>
              </a:r>
              <a:endParaRPr/>
            </a:p>
          </p:txBody>
        </p:sp>
        <p:sp>
          <p:nvSpPr>
            <p:cNvPr id="204" name="Google Shape;204;g29199f25924_0_32"/>
            <p:cNvSpPr/>
            <p:nvPr/>
          </p:nvSpPr>
          <p:spPr>
            <a:xfrm>
              <a:off x="2103120" y="2956190"/>
              <a:ext cx="8412600" cy="1393800"/>
            </a:xfrm>
            <a:prstGeom prst="rect">
              <a:avLst/>
            </a:prstGeom>
            <a:solidFill>
              <a:srgbClr val="CCD3EA">
                <a:alpha val="89800"/>
              </a:srgbClr>
            </a:solidFill>
            <a:ln w="12700" cap="flat" cmpd="sng">
              <a:solidFill>
                <a:srgbClr val="CCD3EA">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g29199f25924_0_32"/>
            <p:cNvSpPr txBox="1"/>
            <p:nvPr/>
          </p:nvSpPr>
          <p:spPr>
            <a:xfrm>
              <a:off x="2103120" y="2956190"/>
              <a:ext cx="8412600" cy="1393800"/>
            </a:xfrm>
            <a:prstGeom prst="rect">
              <a:avLst/>
            </a:prstGeom>
            <a:noFill/>
            <a:ln>
              <a:noFill/>
            </a:ln>
          </p:spPr>
          <p:txBody>
            <a:bodyPr spcFirstLastPara="1" wrap="square" lIns="163225" tIns="354000" rIns="163225" bIns="35400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Capabilities for Case studies – </a:t>
              </a:r>
              <a:r>
                <a:rPr lang="en-US" sz="2400">
                  <a:solidFill>
                    <a:schemeClr val="dk1"/>
                  </a:solidFill>
                  <a:latin typeface="Calibri"/>
                  <a:ea typeface="Calibri"/>
                  <a:cs typeface="Calibri"/>
                  <a:sym typeface="Calibri"/>
                </a:rPr>
                <a:t>A</a:t>
              </a:r>
              <a:r>
                <a:rPr lang="en-US" sz="2400" b="0" i="0" u="none" strike="noStrike" cap="none">
                  <a:solidFill>
                    <a:schemeClr val="dk1"/>
                  </a:solidFill>
                  <a:latin typeface="Calibri"/>
                  <a:ea typeface="Calibri"/>
                  <a:cs typeface="Calibri"/>
                  <a:sym typeface="Calibri"/>
                </a:rPr>
                <a:t>re there case studies you would like to see</a:t>
              </a:r>
              <a:r>
                <a:rPr lang="en-US" sz="2400">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We are looking for feedback</a:t>
              </a:r>
              <a:r>
                <a:rPr lang="en-US" sz="2400">
                  <a:solidFill>
                    <a:schemeClr val="dk1"/>
                  </a:solidFill>
                  <a:latin typeface="Calibri"/>
                  <a:ea typeface="Calibri"/>
                  <a:cs typeface="Calibri"/>
                  <a:sym typeface="Calibri"/>
                </a:rPr>
                <a:t>.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grpSp>
        <p:nvGrpSpPr>
          <p:cNvPr id="210" name="Google Shape;210;p4"/>
          <p:cNvGrpSpPr/>
          <p:nvPr/>
        </p:nvGrpSpPr>
        <p:grpSpPr>
          <a:xfrm>
            <a:off x="247087" y="752800"/>
            <a:ext cx="4468046" cy="5354480"/>
            <a:chOff x="3798517" y="1021774"/>
            <a:chExt cx="3958226" cy="4809557"/>
          </a:xfrm>
        </p:grpSpPr>
        <p:pic>
          <p:nvPicPr>
            <p:cNvPr id="211" name="Google Shape;211;p4"/>
            <p:cNvPicPr preferRelativeResize="0"/>
            <p:nvPr/>
          </p:nvPicPr>
          <p:blipFill rotWithShape="1">
            <a:blip r:embed="rId3">
              <a:alphaModFix/>
            </a:blip>
            <a:srcRect l="50213" t="1" b="1024"/>
            <a:stretch/>
          </p:blipFill>
          <p:spPr>
            <a:xfrm>
              <a:off x="3798517" y="1021774"/>
              <a:ext cx="3958226" cy="4809557"/>
            </a:xfrm>
            <a:prstGeom prst="rect">
              <a:avLst/>
            </a:prstGeom>
            <a:noFill/>
            <a:ln>
              <a:noFill/>
            </a:ln>
          </p:spPr>
        </p:pic>
        <p:sp>
          <p:nvSpPr>
            <p:cNvPr id="212" name="Google Shape;212;p4"/>
            <p:cNvSpPr txBox="1"/>
            <p:nvPr/>
          </p:nvSpPr>
          <p:spPr>
            <a:xfrm>
              <a:off x="3810000" y="1771134"/>
              <a:ext cx="992700" cy="331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dk1"/>
                  </a:solidFill>
                  <a:latin typeface="Times New Roman"/>
                  <a:ea typeface="Times New Roman"/>
                  <a:cs typeface="Times New Roman"/>
                  <a:sym typeface="Times New Roman"/>
                </a:rPr>
                <a:t>October</a:t>
              </a:r>
              <a:endParaRPr/>
            </a:p>
          </p:txBody>
        </p:sp>
        <p:sp>
          <p:nvSpPr>
            <p:cNvPr id="213" name="Google Shape;213;p4"/>
            <p:cNvSpPr txBox="1"/>
            <p:nvPr/>
          </p:nvSpPr>
          <p:spPr>
            <a:xfrm>
              <a:off x="3822700" y="2418834"/>
              <a:ext cx="1005300" cy="331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January</a:t>
              </a:r>
              <a:endParaRPr sz="1800" b="1">
                <a:solidFill>
                  <a:schemeClr val="dk1"/>
                </a:solidFill>
                <a:latin typeface="Times New Roman"/>
                <a:ea typeface="Times New Roman"/>
                <a:cs typeface="Times New Roman"/>
                <a:sym typeface="Times New Roman"/>
              </a:endParaRPr>
            </a:p>
          </p:txBody>
        </p:sp>
        <p:sp>
          <p:nvSpPr>
            <p:cNvPr id="214" name="Google Shape;214;p4"/>
            <p:cNvSpPr txBox="1"/>
            <p:nvPr/>
          </p:nvSpPr>
          <p:spPr>
            <a:xfrm>
              <a:off x="3822576" y="3109142"/>
              <a:ext cx="847200" cy="331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March</a:t>
              </a:r>
              <a:endParaRPr/>
            </a:p>
          </p:txBody>
        </p:sp>
        <p:sp>
          <p:nvSpPr>
            <p:cNvPr id="215" name="Google Shape;215;p4"/>
            <p:cNvSpPr txBox="1"/>
            <p:nvPr/>
          </p:nvSpPr>
          <p:spPr>
            <a:xfrm>
              <a:off x="3835276" y="3756842"/>
              <a:ext cx="659100" cy="331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June</a:t>
              </a:r>
              <a:endParaRPr/>
            </a:p>
          </p:txBody>
        </p:sp>
        <p:sp>
          <p:nvSpPr>
            <p:cNvPr id="216" name="Google Shape;216;p4"/>
            <p:cNvSpPr txBox="1"/>
            <p:nvPr/>
          </p:nvSpPr>
          <p:spPr>
            <a:xfrm>
              <a:off x="3845019" y="4404542"/>
              <a:ext cx="890100" cy="331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August</a:t>
              </a:r>
              <a:endParaRPr/>
            </a:p>
          </p:txBody>
        </p:sp>
        <p:sp>
          <p:nvSpPr>
            <p:cNvPr id="217" name="Google Shape;217;p4"/>
            <p:cNvSpPr txBox="1"/>
            <p:nvPr/>
          </p:nvSpPr>
          <p:spPr>
            <a:xfrm>
              <a:off x="3832319" y="5052242"/>
              <a:ext cx="992700" cy="331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October</a:t>
              </a:r>
              <a:endParaRPr/>
            </a:p>
          </p:txBody>
        </p:sp>
      </p:grpSp>
      <p:sp>
        <p:nvSpPr>
          <p:cNvPr id="218" name="Google Shape;218;p4"/>
          <p:cNvSpPr txBox="1"/>
          <p:nvPr/>
        </p:nvSpPr>
        <p:spPr>
          <a:xfrm>
            <a:off x="0" y="67918"/>
            <a:ext cx="121920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The Mid Atlantic Ocean experiences the largest seasonal temperature changes in the world</a:t>
            </a:r>
            <a:endParaRPr/>
          </a:p>
        </p:txBody>
      </p:sp>
      <p:pic>
        <p:nvPicPr>
          <p:cNvPr id="219" name="Google Shape;219;p4"/>
          <p:cNvPicPr preferRelativeResize="0"/>
          <p:nvPr/>
        </p:nvPicPr>
        <p:blipFill rotWithShape="1">
          <a:blip r:embed="rId4">
            <a:alphaModFix/>
          </a:blip>
          <a:srcRect l="33867" t="38205" r="30055" b="16666"/>
          <a:stretch/>
        </p:blipFill>
        <p:spPr>
          <a:xfrm>
            <a:off x="4027787" y="1264577"/>
            <a:ext cx="2319332" cy="1922448"/>
          </a:xfrm>
          <a:prstGeom prst="rect">
            <a:avLst/>
          </a:prstGeom>
          <a:noFill/>
          <a:ln>
            <a:noFill/>
          </a:ln>
          <a:effectLst>
            <a:outerShdw blurRad="50800" dist="38100" dir="2700000" algn="tl" rotWithShape="0">
              <a:srgbClr val="000000">
                <a:alpha val="40000"/>
              </a:srgbClr>
            </a:outerShdw>
          </a:effectLst>
        </p:spPr>
      </p:pic>
      <p:pic>
        <p:nvPicPr>
          <p:cNvPr id="220" name="Google Shape;220;p4"/>
          <p:cNvPicPr preferRelativeResize="0"/>
          <p:nvPr/>
        </p:nvPicPr>
        <p:blipFill rotWithShape="1">
          <a:blip r:embed="rId5">
            <a:alphaModFix/>
          </a:blip>
          <a:srcRect/>
          <a:stretch/>
        </p:blipFill>
        <p:spPr>
          <a:xfrm>
            <a:off x="6544433" y="1089688"/>
            <a:ext cx="5246981" cy="4611006"/>
          </a:xfrm>
          <a:prstGeom prst="rect">
            <a:avLst/>
          </a:prstGeom>
          <a:noFill/>
          <a:ln>
            <a:noFill/>
          </a:ln>
        </p:spPr>
      </p:pic>
      <p:cxnSp>
        <p:nvCxnSpPr>
          <p:cNvPr id="221" name="Google Shape;221;p4"/>
          <p:cNvCxnSpPr/>
          <p:nvPr/>
        </p:nvCxnSpPr>
        <p:spPr>
          <a:xfrm>
            <a:off x="8361150" y="3778850"/>
            <a:ext cx="1648800" cy="1469700"/>
          </a:xfrm>
          <a:prstGeom prst="straightConnector1">
            <a:avLst/>
          </a:prstGeom>
          <a:noFill/>
          <a:ln w="38100" cap="flat" cmpd="sng">
            <a:solidFill>
              <a:srgbClr val="FF0000"/>
            </a:solidFill>
            <a:prstDash val="solid"/>
            <a:round/>
            <a:headEnd type="none" w="med" len="med"/>
            <a:tailEnd type="none" w="med" len="med"/>
          </a:ln>
        </p:spPr>
      </p:cxnSp>
      <p:sp>
        <p:nvSpPr>
          <p:cNvPr id="222" name="Google Shape;222;p4"/>
          <p:cNvSpPr txBox="1"/>
          <p:nvPr/>
        </p:nvSpPr>
        <p:spPr>
          <a:xfrm>
            <a:off x="4183850" y="4048100"/>
            <a:ext cx="1186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latin typeface="Calibri"/>
                <a:ea typeface="Calibri"/>
                <a:cs typeface="Calibri"/>
                <a:sym typeface="Calibri"/>
              </a:rPr>
              <a:t>Cold Pool</a:t>
            </a:r>
            <a:endParaRPr sz="1800" b="1">
              <a:latin typeface="Calibri"/>
              <a:ea typeface="Calibri"/>
              <a:cs typeface="Calibri"/>
              <a:sym typeface="Calibri"/>
            </a:endParaRPr>
          </a:p>
        </p:txBody>
      </p:sp>
      <p:cxnSp>
        <p:nvCxnSpPr>
          <p:cNvPr id="223" name="Google Shape;223;p4"/>
          <p:cNvCxnSpPr>
            <a:stCxn id="222" idx="1"/>
          </p:cNvCxnSpPr>
          <p:nvPr/>
        </p:nvCxnSpPr>
        <p:spPr>
          <a:xfrm rot="10800000">
            <a:off x="3294950" y="3803750"/>
            <a:ext cx="888900" cy="475200"/>
          </a:xfrm>
          <a:prstGeom prst="straightConnector1">
            <a:avLst/>
          </a:prstGeom>
          <a:noFill/>
          <a:ln w="28575" cap="flat" cmpd="sng">
            <a:solidFill>
              <a:srgbClr val="EB3D00"/>
            </a:solidFill>
            <a:prstDash val="solid"/>
            <a:round/>
            <a:headEnd type="none" w="med" len="med"/>
            <a:tailEnd type="triangle" w="med" len="med"/>
          </a:ln>
        </p:spPr>
      </p:cxnSp>
      <p:cxnSp>
        <p:nvCxnSpPr>
          <p:cNvPr id="224" name="Google Shape;224;p4"/>
          <p:cNvCxnSpPr>
            <a:stCxn id="222" idx="1"/>
          </p:cNvCxnSpPr>
          <p:nvPr/>
        </p:nvCxnSpPr>
        <p:spPr>
          <a:xfrm flipH="1">
            <a:off x="3375950" y="4278950"/>
            <a:ext cx="807900" cy="326100"/>
          </a:xfrm>
          <a:prstGeom prst="straightConnector1">
            <a:avLst/>
          </a:prstGeom>
          <a:noFill/>
          <a:ln w="28575" cap="flat" cmpd="sng">
            <a:solidFill>
              <a:srgbClr val="EB3D00"/>
            </a:solidFill>
            <a:prstDash val="solid"/>
            <a:round/>
            <a:headEnd type="none" w="med" len="med"/>
            <a:tailEnd type="triangle" w="med" len="med"/>
          </a:ln>
        </p:spPr>
      </p:cxnSp>
      <p:sp>
        <p:nvSpPr>
          <p:cNvPr id="225" name="Google Shape;225;p4"/>
          <p:cNvSpPr txBox="1"/>
          <p:nvPr/>
        </p:nvSpPr>
        <p:spPr>
          <a:xfrm>
            <a:off x="4054950" y="3164338"/>
            <a:ext cx="2265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latin typeface="Calibri"/>
                <a:ea typeface="Calibri"/>
                <a:cs typeface="Calibri"/>
                <a:sym typeface="Calibri"/>
              </a:rPr>
              <a:t>30 years of data</a:t>
            </a:r>
            <a:endParaRPr sz="1800" b="1">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7"/>
          <p:cNvPicPr preferRelativeResize="0"/>
          <p:nvPr/>
        </p:nvPicPr>
        <p:blipFill rotWithShape="1">
          <a:blip r:embed="rId3">
            <a:alphaModFix/>
          </a:blip>
          <a:srcRect t="6075" b="9078"/>
          <a:stretch/>
        </p:blipFill>
        <p:spPr>
          <a:xfrm>
            <a:off x="5676350" y="661600"/>
            <a:ext cx="6515648" cy="5528452"/>
          </a:xfrm>
          <a:prstGeom prst="rect">
            <a:avLst/>
          </a:prstGeom>
          <a:noFill/>
          <a:ln>
            <a:noFill/>
          </a:ln>
        </p:spPr>
      </p:pic>
      <p:sp>
        <p:nvSpPr>
          <p:cNvPr id="231" name="Google Shape;231;p7"/>
          <p:cNvSpPr txBox="1"/>
          <p:nvPr/>
        </p:nvSpPr>
        <p:spPr>
          <a:xfrm>
            <a:off x="0" y="-41050"/>
            <a:ext cx="121920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The Cold Pool is not a static feature: Coastal Upwelling/Downwelling</a:t>
            </a:r>
            <a:endParaRPr/>
          </a:p>
        </p:txBody>
      </p:sp>
      <p:grpSp>
        <p:nvGrpSpPr>
          <p:cNvPr id="232" name="Google Shape;232;p7"/>
          <p:cNvGrpSpPr/>
          <p:nvPr/>
        </p:nvGrpSpPr>
        <p:grpSpPr>
          <a:xfrm>
            <a:off x="381001" y="1239135"/>
            <a:ext cx="5333999" cy="4418287"/>
            <a:chOff x="144" y="1351"/>
            <a:chExt cx="2208" cy="1941"/>
          </a:xfrm>
        </p:grpSpPr>
        <p:sp>
          <p:nvSpPr>
            <p:cNvPr id="233" name="Google Shape;233;p7"/>
            <p:cNvSpPr/>
            <p:nvPr/>
          </p:nvSpPr>
          <p:spPr>
            <a:xfrm>
              <a:off x="871" y="1421"/>
              <a:ext cx="1444" cy="1143"/>
            </a:xfrm>
            <a:custGeom>
              <a:avLst/>
              <a:gdLst/>
              <a:ahLst/>
              <a:cxnLst/>
              <a:rect l="l" t="t" r="r" b="b"/>
              <a:pathLst>
                <a:path w="270" h="214" extrusionOk="0">
                  <a:moveTo>
                    <a:pt x="3" y="214"/>
                  </a:moveTo>
                  <a:lnTo>
                    <a:pt x="0" y="212"/>
                  </a:lnTo>
                  <a:lnTo>
                    <a:pt x="1" y="208"/>
                  </a:lnTo>
                  <a:lnTo>
                    <a:pt x="3" y="204"/>
                  </a:lnTo>
                  <a:lnTo>
                    <a:pt x="24" y="187"/>
                  </a:lnTo>
                  <a:lnTo>
                    <a:pt x="47" y="169"/>
                  </a:lnTo>
                  <a:lnTo>
                    <a:pt x="73" y="142"/>
                  </a:lnTo>
                  <a:lnTo>
                    <a:pt x="92" y="112"/>
                  </a:lnTo>
                  <a:lnTo>
                    <a:pt x="104" y="84"/>
                  </a:lnTo>
                  <a:lnTo>
                    <a:pt x="106" y="63"/>
                  </a:lnTo>
                  <a:lnTo>
                    <a:pt x="110" y="63"/>
                  </a:lnTo>
                  <a:lnTo>
                    <a:pt x="112" y="61"/>
                  </a:lnTo>
                  <a:lnTo>
                    <a:pt x="113" y="63"/>
                  </a:lnTo>
                  <a:lnTo>
                    <a:pt x="117" y="61"/>
                  </a:lnTo>
                  <a:lnTo>
                    <a:pt x="121" y="61"/>
                  </a:lnTo>
                  <a:lnTo>
                    <a:pt x="123" y="60"/>
                  </a:lnTo>
                  <a:lnTo>
                    <a:pt x="127" y="60"/>
                  </a:lnTo>
                  <a:lnTo>
                    <a:pt x="130" y="58"/>
                  </a:lnTo>
                  <a:lnTo>
                    <a:pt x="135" y="58"/>
                  </a:lnTo>
                  <a:lnTo>
                    <a:pt x="143" y="56"/>
                  </a:lnTo>
                  <a:lnTo>
                    <a:pt x="149" y="54"/>
                  </a:lnTo>
                  <a:lnTo>
                    <a:pt x="151" y="53"/>
                  </a:lnTo>
                  <a:lnTo>
                    <a:pt x="156" y="54"/>
                  </a:lnTo>
                  <a:lnTo>
                    <a:pt x="158" y="53"/>
                  </a:lnTo>
                  <a:lnTo>
                    <a:pt x="167" y="51"/>
                  </a:lnTo>
                  <a:lnTo>
                    <a:pt x="169" y="50"/>
                  </a:lnTo>
                  <a:lnTo>
                    <a:pt x="173" y="51"/>
                  </a:lnTo>
                  <a:lnTo>
                    <a:pt x="176" y="50"/>
                  </a:lnTo>
                  <a:lnTo>
                    <a:pt x="179" y="51"/>
                  </a:lnTo>
                  <a:lnTo>
                    <a:pt x="185" y="49"/>
                  </a:lnTo>
                  <a:lnTo>
                    <a:pt x="185" y="47"/>
                  </a:lnTo>
                  <a:lnTo>
                    <a:pt x="189" y="47"/>
                  </a:lnTo>
                  <a:lnTo>
                    <a:pt x="191" y="46"/>
                  </a:lnTo>
                  <a:lnTo>
                    <a:pt x="199" y="46"/>
                  </a:lnTo>
                  <a:lnTo>
                    <a:pt x="199" y="44"/>
                  </a:lnTo>
                  <a:lnTo>
                    <a:pt x="203" y="44"/>
                  </a:lnTo>
                  <a:lnTo>
                    <a:pt x="208" y="42"/>
                  </a:lnTo>
                  <a:lnTo>
                    <a:pt x="212" y="42"/>
                  </a:lnTo>
                  <a:lnTo>
                    <a:pt x="213" y="39"/>
                  </a:lnTo>
                  <a:lnTo>
                    <a:pt x="219" y="39"/>
                  </a:lnTo>
                  <a:lnTo>
                    <a:pt x="216" y="42"/>
                  </a:lnTo>
                  <a:lnTo>
                    <a:pt x="226" y="36"/>
                  </a:lnTo>
                  <a:lnTo>
                    <a:pt x="223" y="33"/>
                  </a:lnTo>
                  <a:lnTo>
                    <a:pt x="222" y="33"/>
                  </a:lnTo>
                  <a:lnTo>
                    <a:pt x="217" y="37"/>
                  </a:lnTo>
                  <a:lnTo>
                    <a:pt x="212" y="37"/>
                  </a:lnTo>
                  <a:lnTo>
                    <a:pt x="210" y="36"/>
                  </a:lnTo>
                  <a:lnTo>
                    <a:pt x="208" y="37"/>
                  </a:lnTo>
                  <a:lnTo>
                    <a:pt x="205" y="36"/>
                  </a:lnTo>
                  <a:lnTo>
                    <a:pt x="210" y="35"/>
                  </a:lnTo>
                  <a:lnTo>
                    <a:pt x="217" y="31"/>
                  </a:lnTo>
                  <a:lnTo>
                    <a:pt x="219" y="31"/>
                  </a:lnTo>
                  <a:lnTo>
                    <a:pt x="221" y="29"/>
                  </a:lnTo>
                  <a:lnTo>
                    <a:pt x="223" y="31"/>
                  </a:lnTo>
                  <a:lnTo>
                    <a:pt x="224" y="26"/>
                  </a:lnTo>
                  <a:lnTo>
                    <a:pt x="228" y="26"/>
                  </a:lnTo>
                  <a:lnTo>
                    <a:pt x="226" y="25"/>
                  </a:lnTo>
                  <a:lnTo>
                    <a:pt x="231" y="22"/>
                  </a:lnTo>
                  <a:lnTo>
                    <a:pt x="236" y="18"/>
                  </a:lnTo>
                  <a:lnTo>
                    <a:pt x="228" y="22"/>
                  </a:lnTo>
                  <a:lnTo>
                    <a:pt x="226" y="22"/>
                  </a:lnTo>
                  <a:lnTo>
                    <a:pt x="222" y="25"/>
                  </a:lnTo>
                  <a:lnTo>
                    <a:pt x="217" y="26"/>
                  </a:lnTo>
                  <a:lnTo>
                    <a:pt x="212" y="29"/>
                  </a:lnTo>
                  <a:lnTo>
                    <a:pt x="208" y="31"/>
                  </a:lnTo>
                  <a:lnTo>
                    <a:pt x="199" y="32"/>
                  </a:lnTo>
                  <a:lnTo>
                    <a:pt x="185" y="32"/>
                  </a:lnTo>
                  <a:lnTo>
                    <a:pt x="172" y="32"/>
                  </a:lnTo>
                  <a:lnTo>
                    <a:pt x="172" y="33"/>
                  </a:lnTo>
                  <a:lnTo>
                    <a:pt x="169" y="33"/>
                  </a:lnTo>
                  <a:lnTo>
                    <a:pt x="171" y="32"/>
                  </a:lnTo>
                  <a:lnTo>
                    <a:pt x="167" y="32"/>
                  </a:lnTo>
                  <a:lnTo>
                    <a:pt x="166" y="35"/>
                  </a:lnTo>
                  <a:lnTo>
                    <a:pt x="158" y="38"/>
                  </a:lnTo>
                  <a:lnTo>
                    <a:pt x="152" y="35"/>
                  </a:lnTo>
                  <a:lnTo>
                    <a:pt x="150" y="36"/>
                  </a:lnTo>
                  <a:lnTo>
                    <a:pt x="147" y="33"/>
                  </a:lnTo>
                  <a:lnTo>
                    <a:pt x="146" y="36"/>
                  </a:lnTo>
                  <a:lnTo>
                    <a:pt x="147" y="36"/>
                  </a:lnTo>
                  <a:lnTo>
                    <a:pt x="147" y="38"/>
                  </a:lnTo>
                  <a:lnTo>
                    <a:pt x="142" y="38"/>
                  </a:lnTo>
                  <a:lnTo>
                    <a:pt x="144" y="36"/>
                  </a:lnTo>
                  <a:lnTo>
                    <a:pt x="143" y="35"/>
                  </a:lnTo>
                  <a:lnTo>
                    <a:pt x="139" y="35"/>
                  </a:lnTo>
                  <a:lnTo>
                    <a:pt x="138" y="39"/>
                  </a:lnTo>
                  <a:lnTo>
                    <a:pt x="133" y="39"/>
                  </a:lnTo>
                  <a:lnTo>
                    <a:pt x="136" y="38"/>
                  </a:lnTo>
                  <a:lnTo>
                    <a:pt x="136" y="36"/>
                  </a:lnTo>
                  <a:lnTo>
                    <a:pt x="128" y="38"/>
                  </a:lnTo>
                  <a:lnTo>
                    <a:pt x="125" y="40"/>
                  </a:lnTo>
                  <a:lnTo>
                    <a:pt x="123" y="44"/>
                  </a:lnTo>
                  <a:lnTo>
                    <a:pt x="122" y="42"/>
                  </a:lnTo>
                  <a:lnTo>
                    <a:pt x="120" y="40"/>
                  </a:lnTo>
                  <a:lnTo>
                    <a:pt x="118" y="42"/>
                  </a:lnTo>
                  <a:lnTo>
                    <a:pt x="118" y="44"/>
                  </a:lnTo>
                  <a:lnTo>
                    <a:pt x="115" y="43"/>
                  </a:lnTo>
                  <a:lnTo>
                    <a:pt x="113" y="49"/>
                  </a:lnTo>
                  <a:lnTo>
                    <a:pt x="111" y="47"/>
                  </a:lnTo>
                  <a:lnTo>
                    <a:pt x="108" y="46"/>
                  </a:lnTo>
                  <a:lnTo>
                    <a:pt x="104" y="49"/>
                  </a:lnTo>
                  <a:lnTo>
                    <a:pt x="102" y="47"/>
                  </a:lnTo>
                  <a:lnTo>
                    <a:pt x="100" y="47"/>
                  </a:lnTo>
                  <a:lnTo>
                    <a:pt x="103" y="46"/>
                  </a:lnTo>
                  <a:lnTo>
                    <a:pt x="106" y="46"/>
                  </a:lnTo>
                  <a:lnTo>
                    <a:pt x="107" y="44"/>
                  </a:lnTo>
                  <a:lnTo>
                    <a:pt x="108" y="43"/>
                  </a:lnTo>
                  <a:lnTo>
                    <a:pt x="110" y="44"/>
                  </a:lnTo>
                  <a:lnTo>
                    <a:pt x="112" y="40"/>
                  </a:lnTo>
                  <a:lnTo>
                    <a:pt x="120" y="35"/>
                  </a:lnTo>
                  <a:lnTo>
                    <a:pt x="126" y="33"/>
                  </a:lnTo>
                  <a:lnTo>
                    <a:pt x="130" y="29"/>
                  </a:lnTo>
                  <a:lnTo>
                    <a:pt x="136" y="26"/>
                  </a:lnTo>
                  <a:lnTo>
                    <a:pt x="135" y="29"/>
                  </a:lnTo>
                  <a:lnTo>
                    <a:pt x="141" y="26"/>
                  </a:lnTo>
                  <a:lnTo>
                    <a:pt x="140" y="28"/>
                  </a:lnTo>
                  <a:lnTo>
                    <a:pt x="144" y="25"/>
                  </a:lnTo>
                  <a:lnTo>
                    <a:pt x="148" y="25"/>
                  </a:lnTo>
                  <a:lnTo>
                    <a:pt x="152" y="22"/>
                  </a:lnTo>
                  <a:lnTo>
                    <a:pt x="156" y="21"/>
                  </a:lnTo>
                  <a:lnTo>
                    <a:pt x="164" y="18"/>
                  </a:lnTo>
                  <a:lnTo>
                    <a:pt x="164" y="19"/>
                  </a:lnTo>
                  <a:lnTo>
                    <a:pt x="168" y="17"/>
                  </a:lnTo>
                  <a:lnTo>
                    <a:pt x="173" y="15"/>
                  </a:lnTo>
                  <a:lnTo>
                    <a:pt x="177" y="17"/>
                  </a:lnTo>
                  <a:lnTo>
                    <a:pt x="178" y="15"/>
                  </a:lnTo>
                  <a:lnTo>
                    <a:pt x="185" y="11"/>
                  </a:lnTo>
                  <a:lnTo>
                    <a:pt x="187" y="12"/>
                  </a:lnTo>
                  <a:lnTo>
                    <a:pt x="196" y="7"/>
                  </a:lnTo>
                  <a:lnTo>
                    <a:pt x="200" y="4"/>
                  </a:lnTo>
                  <a:lnTo>
                    <a:pt x="199" y="8"/>
                  </a:lnTo>
                  <a:lnTo>
                    <a:pt x="210" y="7"/>
                  </a:lnTo>
                  <a:lnTo>
                    <a:pt x="213" y="8"/>
                  </a:lnTo>
                  <a:lnTo>
                    <a:pt x="217" y="7"/>
                  </a:lnTo>
                  <a:lnTo>
                    <a:pt x="223" y="7"/>
                  </a:lnTo>
                  <a:lnTo>
                    <a:pt x="225" y="8"/>
                  </a:lnTo>
                  <a:lnTo>
                    <a:pt x="227" y="7"/>
                  </a:lnTo>
                  <a:lnTo>
                    <a:pt x="227" y="8"/>
                  </a:lnTo>
                  <a:lnTo>
                    <a:pt x="234" y="5"/>
                  </a:lnTo>
                  <a:lnTo>
                    <a:pt x="236" y="5"/>
                  </a:lnTo>
                  <a:lnTo>
                    <a:pt x="238" y="7"/>
                  </a:lnTo>
                  <a:lnTo>
                    <a:pt x="241" y="7"/>
                  </a:lnTo>
                  <a:lnTo>
                    <a:pt x="242" y="4"/>
                  </a:lnTo>
                  <a:lnTo>
                    <a:pt x="244" y="5"/>
                  </a:lnTo>
                  <a:lnTo>
                    <a:pt x="248" y="5"/>
                  </a:lnTo>
                  <a:lnTo>
                    <a:pt x="251" y="4"/>
                  </a:lnTo>
                  <a:lnTo>
                    <a:pt x="252" y="5"/>
                  </a:lnTo>
                  <a:lnTo>
                    <a:pt x="256" y="1"/>
                  </a:lnTo>
                  <a:lnTo>
                    <a:pt x="256" y="4"/>
                  </a:lnTo>
                  <a:lnTo>
                    <a:pt x="260" y="4"/>
                  </a:lnTo>
                  <a:lnTo>
                    <a:pt x="262" y="3"/>
                  </a:lnTo>
                  <a:lnTo>
                    <a:pt x="263" y="0"/>
                  </a:lnTo>
                  <a:lnTo>
                    <a:pt x="264" y="3"/>
                  </a:lnTo>
                  <a:lnTo>
                    <a:pt x="268" y="3"/>
                  </a:lnTo>
                  <a:lnTo>
                    <a:pt x="270" y="3"/>
                  </a:lnTo>
                  <a:lnTo>
                    <a:pt x="169" y="214"/>
                  </a:lnTo>
                  <a:lnTo>
                    <a:pt x="3" y="214"/>
                  </a:lnTo>
                </a:path>
              </a:pathLst>
            </a:custGeom>
            <a:solidFill>
              <a:srgbClr val="EB3D00"/>
            </a:solidFill>
            <a:ln w="9525" cap="flat" cmpd="sng">
              <a:solidFill>
                <a:srgbClr val="25221E"/>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7"/>
            <p:cNvSpPr/>
            <p:nvPr/>
          </p:nvSpPr>
          <p:spPr>
            <a:xfrm>
              <a:off x="453" y="1667"/>
              <a:ext cx="990" cy="897"/>
            </a:xfrm>
            <a:custGeom>
              <a:avLst/>
              <a:gdLst/>
              <a:ahLst/>
              <a:cxnLst/>
              <a:rect l="l" t="t" r="r" b="b"/>
              <a:pathLst>
                <a:path w="185" h="168" extrusionOk="0">
                  <a:moveTo>
                    <a:pt x="185" y="16"/>
                  </a:moveTo>
                  <a:lnTo>
                    <a:pt x="179" y="18"/>
                  </a:lnTo>
                  <a:lnTo>
                    <a:pt x="185" y="15"/>
                  </a:lnTo>
                  <a:lnTo>
                    <a:pt x="181" y="12"/>
                  </a:lnTo>
                  <a:lnTo>
                    <a:pt x="178" y="12"/>
                  </a:lnTo>
                  <a:lnTo>
                    <a:pt x="176" y="15"/>
                  </a:lnTo>
                  <a:lnTo>
                    <a:pt x="171" y="16"/>
                  </a:lnTo>
                  <a:lnTo>
                    <a:pt x="173" y="18"/>
                  </a:lnTo>
                  <a:lnTo>
                    <a:pt x="165" y="19"/>
                  </a:lnTo>
                  <a:lnTo>
                    <a:pt x="165" y="18"/>
                  </a:lnTo>
                  <a:lnTo>
                    <a:pt x="165" y="16"/>
                  </a:lnTo>
                  <a:lnTo>
                    <a:pt x="169" y="11"/>
                  </a:lnTo>
                  <a:lnTo>
                    <a:pt x="168" y="9"/>
                  </a:lnTo>
                  <a:lnTo>
                    <a:pt x="171" y="8"/>
                  </a:lnTo>
                  <a:lnTo>
                    <a:pt x="172" y="7"/>
                  </a:lnTo>
                  <a:lnTo>
                    <a:pt x="174" y="4"/>
                  </a:lnTo>
                  <a:lnTo>
                    <a:pt x="171" y="7"/>
                  </a:lnTo>
                  <a:lnTo>
                    <a:pt x="169" y="8"/>
                  </a:lnTo>
                  <a:lnTo>
                    <a:pt x="171" y="4"/>
                  </a:lnTo>
                  <a:lnTo>
                    <a:pt x="173" y="2"/>
                  </a:lnTo>
                  <a:lnTo>
                    <a:pt x="174" y="0"/>
                  </a:lnTo>
                  <a:lnTo>
                    <a:pt x="171" y="2"/>
                  </a:lnTo>
                  <a:lnTo>
                    <a:pt x="169" y="5"/>
                  </a:lnTo>
                  <a:lnTo>
                    <a:pt x="167" y="8"/>
                  </a:lnTo>
                  <a:lnTo>
                    <a:pt x="161" y="10"/>
                  </a:lnTo>
                  <a:lnTo>
                    <a:pt x="161" y="11"/>
                  </a:lnTo>
                  <a:lnTo>
                    <a:pt x="159" y="12"/>
                  </a:lnTo>
                  <a:lnTo>
                    <a:pt x="161" y="13"/>
                  </a:lnTo>
                  <a:lnTo>
                    <a:pt x="160" y="16"/>
                  </a:lnTo>
                  <a:lnTo>
                    <a:pt x="161" y="17"/>
                  </a:lnTo>
                  <a:lnTo>
                    <a:pt x="157" y="20"/>
                  </a:lnTo>
                  <a:lnTo>
                    <a:pt x="152" y="23"/>
                  </a:lnTo>
                  <a:lnTo>
                    <a:pt x="143" y="26"/>
                  </a:lnTo>
                  <a:lnTo>
                    <a:pt x="137" y="26"/>
                  </a:lnTo>
                  <a:lnTo>
                    <a:pt x="139" y="28"/>
                  </a:lnTo>
                  <a:lnTo>
                    <a:pt x="143" y="31"/>
                  </a:lnTo>
                  <a:lnTo>
                    <a:pt x="145" y="30"/>
                  </a:lnTo>
                  <a:lnTo>
                    <a:pt x="148" y="30"/>
                  </a:lnTo>
                  <a:lnTo>
                    <a:pt x="158" y="34"/>
                  </a:lnTo>
                  <a:lnTo>
                    <a:pt x="155" y="41"/>
                  </a:lnTo>
                  <a:lnTo>
                    <a:pt x="150" y="49"/>
                  </a:lnTo>
                  <a:lnTo>
                    <a:pt x="147" y="53"/>
                  </a:lnTo>
                  <a:lnTo>
                    <a:pt x="143" y="59"/>
                  </a:lnTo>
                  <a:lnTo>
                    <a:pt x="139" y="64"/>
                  </a:lnTo>
                  <a:lnTo>
                    <a:pt x="136" y="65"/>
                  </a:lnTo>
                  <a:lnTo>
                    <a:pt x="133" y="67"/>
                  </a:lnTo>
                  <a:lnTo>
                    <a:pt x="131" y="67"/>
                  </a:lnTo>
                  <a:lnTo>
                    <a:pt x="133" y="68"/>
                  </a:lnTo>
                  <a:lnTo>
                    <a:pt x="131" y="71"/>
                  </a:lnTo>
                  <a:lnTo>
                    <a:pt x="128" y="72"/>
                  </a:lnTo>
                  <a:lnTo>
                    <a:pt x="131" y="72"/>
                  </a:lnTo>
                  <a:lnTo>
                    <a:pt x="125" y="79"/>
                  </a:lnTo>
                  <a:lnTo>
                    <a:pt x="121" y="83"/>
                  </a:lnTo>
                  <a:lnTo>
                    <a:pt x="119" y="87"/>
                  </a:lnTo>
                  <a:lnTo>
                    <a:pt x="119" y="89"/>
                  </a:lnTo>
                  <a:lnTo>
                    <a:pt x="117" y="91"/>
                  </a:lnTo>
                  <a:lnTo>
                    <a:pt x="113" y="94"/>
                  </a:lnTo>
                  <a:lnTo>
                    <a:pt x="112" y="95"/>
                  </a:lnTo>
                  <a:lnTo>
                    <a:pt x="109" y="97"/>
                  </a:lnTo>
                  <a:lnTo>
                    <a:pt x="100" y="102"/>
                  </a:lnTo>
                  <a:lnTo>
                    <a:pt x="101" y="104"/>
                  </a:lnTo>
                  <a:lnTo>
                    <a:pt x="102" y="104"/>
                  </a:lnTo>
                  <a:lnTo>
                    <a:pt x="101" y="106"/>
                  </a:lnTo>
                  <a:lnTo>
                    <a:pt x="98" y="108"/>
                  </a:lnTo>
                  <a:lnTo>
                    <a:pt x="99" y="105"/>
                  </a:lnTo>
                  <a:lnTo>
                    <a:pt x="97" y="104"/>
                  </a:lnTo>
                  <a:lnTo>
                    <a:pt x="93" y="105"/>
                  </a:lnTo>
                  <a:lnTo>
                    <a:pt x="91" y="108"/>
                  </a:lnTo>
                  <a:lnTo>
                    <a:pt x="93" y="109"/>
                  </a:lnTo>
                  <a:lnTo>
                    <a:pt x="91" y="109"/>
                  </a:lnTo>
                  <a:lnTo>
                    <a:pt x="91" y="112"/>
                  </a:lnTo>
                  <a:lnTo>
                    <a:pt x="90" y="113"/>
                  </a:lnTo>
                  <a:lnTo>
                    <a:pt x="88" y="112"/>
                  </a:lnTo>
                  <a:lnTo>
                    <a:pt x="87" y="112"/>
                  </a:lnTo>
                  <a:lnTo>
                    <a:pt x="83" y="116"/>
                  </a:lnTo>
                  <a:lnTo>
                    <a:pt x="85" y="116"/>
                  </a:lnTo>
                  <a:lnTo>
                    <a:pt x="87" y="119"/>
                  </a:lnTo>
                  <a:lnTo>
                    <a:pt x="77" y="123"/>
                  </a:lnTo>
                  <a:lnTo>
                    <a:pt x="73" y="124"/>
                  </a:lnTo>
                  <a:lnTo>
                    <a:pt x="72" y="123"/>
                  </a:lnTo>
                  <a:lnTo>
                    <a:pt x="69" y="124"/>
                  </a:lnTo>
                  <a:lnTo>
                    <a:pt x="67" y="123"/>
                  </a:lnTo>
                  <a:lnTo>
                    <a:pt x="66" y="125"/>
                  </a:lnTo>
                  <a:lnTo>
                    <a:pt x="68" y="125"/>
                  </a:lnTo>
                  <a:lnTo>
                    <a:pt x="67" y="127"/>
                  </a:lnTo>
                  <a:lnTo>
                    <a:pt x="73" y="125"/>
                  </a:lnTo>
                  <a:lnTo>
                    <a:pt x="68" y="128"/>
                  </a:lnTo>
                  <a:lnTo>
                    <a:pt x="63" y="132"/>
                  </a:lnTo>
                  <a:lnTo>
                    <a:pt x="56" y="138"/>
                  </a:lnTo>
                  <a:lnTo>
                    <a:pt x="54" y="140"/>
                  </a:lnTo>
                  <a:lnTo>
                    <a:pt x="47" y="146"/>
                  </a:lnTo>
                  <a:lnTo>
                    <a:pt x="45" y="148"/>
                  </a:lnTo>
                  <a:lnTo>
                    <a:pt x="38" y="153"/>
                  </a:lnTo>
                  <a:lnTo>
                    <a:pt x="32" y="154"/>
                  </a:lnTo>
                  <a:lnTo>
                    <a:pt x="28" y="154"/>
                  </a:lnTo>
                  <a:lnTo>
                    <a:pt x="32" y="148"/>
                  </a:lnTo>
                  <a:lnTo>
                    <a:pt x="40" y="140"/>
                  </a:lnTo>
                  <a:lnTo>
                    <a:pt x="42" y="138"/>
                  </a:lnTo>
                  <a:lnTo>
                    <a:pt x="43" y="135"/>
                  </a:lnTo>
                  <a:lnTo>
                    <a:pt x="40" y="134"/>
                  </a:lnTo>
                  <a:lnTo>
                    <a:pt x="34" y="132"/>
                  </a:lnTo>
                  <a:lnTo>
                    <a:pt x="34" y="131"/>
                  </a:lnTo>
                  <a:lnTo>
                    <a:pt x="27" y="131"/>
                  </a:lnTo>
                  <a:lnTo>
                    <a:pt x="25" y="134"/>
                  </a:lnTo>
                  <a:lnTo>
                    <a:pt x="23" y="132"/>
                  </a:lnTo>
                  <a:lnTo>
                    <a:pt x="24" y="129"/>
                  </a:lnTo>
                  <a:lnTo>
                    <a:pt x="20" y="127"/>
                  </a:lnTo>
                  <a:lnTo>
                    <a:pt x="20" y="124"/>
                  </a:lnTo>
                  <a:lnTo>
                    <a:pt x="16" y="125"/>
                  </a:lnTo>
                  <a:lnTo>
                    <a:pt x="15" y="121"/>
                  </a:lnTo>
                  <a:lnTo>
                    <a:pt x="12" y="120"/>
                  </a:lnTo>
                  <a:lnTo>
                    <a:pt x="12" y="117"/>
                  </a:lnTo>
                  <a:lnTo>
                    <a:pt x="9" y="117"/>
                  </a:lnTo>
                  <a:lnTo>
                    <a:pt x="9" y="113"/>
                  </a:lnTo>
                  <a:lnTo>
                    <a:pt x="4" y="110"/>
                  </a:lnTo>
                  <a:lnTo>
                    <a:pt x="6" y="108"/>
                  </a:lnTo>
                  <a:lnTo>
                    <a:pt x="10" y="101"/>
                  </a:lnTo>
                  <a:lnTo>
                    <a:pt x="8" y="98"/>
                  </a:lnTo>
                  <a:lnTo>
                    <a:pt x="13" y="95"/>
                  </a:lnTo>
                  <a:lnTo>
                    <a:pt x="16" y="91"/>
                  </a:lnTo>
                  <a:lnTo>
                    <a:pt x="20" y="89"/>
                  </a:lnTo>
                  <a:lnTo>
                    <a:pt x="23" y="86"/>
                  </a:lnTo>
                  <a:lnTo>
                    <a:pt x="29" y="82"/>
                  </a:lnTo>
                  <a:lnTo>
                    <a:pt x="22" y="84"/>
                  </a:lnTo>
                  <a:lnTo>
                    <a:pt x="18" y="87"/>
                  </a:lnTo>
                  <a:lnTo>
                    <a:pt x="11" y="94"/>
                  </a:lnTo>
                  <a:lnTo>
                    <a:pt x="6" y="97"/>
                  </a:lnTo>
                  <a:lnTo>
                    <a:pt x="3" y="100"/>
                  </a:lnTo>
                  <a:lnTo>
                    <a:pt x="5" y="104"/>
                  </a:lnTo>
                  <a:lnTo>
                    <a:pt x="0" y="110"/>
                  </a:lnTo>
                  <a:lnTo>
                    <a:pt x="2" y="116"/>
                  </a:lnTo>
                  <a:lnTo>
                    <a:pt x="3" y="120"/>
                  </a:lnTo>
                  <a:lnTo>
                    <a:pt x="6" y="123"/>
                  </a:lnTo>
                  <a:lnTo>
                    <a:pt x="7" y="128"/>
                  </a:lnTo>
                  <a:lnTo>
                    <a:pt x="4" y="134"/>
                  </a:lnTo>
                  <a:lnTo>
                    <a:pt x="2" y="136"/>
                  </a:lnTo>
                  <a:lnTo>
                    <a:pt x="0" y="143"/>
                  </a:lnTo>
                  <a:lnTo>
                    <a:pt x="3" y="147"/>
                  </a:lnTo>
                  <a:lnTo>
                    <a:pt x="3" y="151"/>
                  </a:lnTo>
                  <a:lnTo>
                    <a:pt x="1" y="155"/>
                  </a:lnTo>
                  <a:lnTo>
                    <a:pt x="6" y="163"/>
                  </a:lnTo>
                  <a:lnTo>
                    <a:pt x="9" y="166"/>
                  </a:lnTo>
                  <a:lnTo>
                    <a:pt x="14" y="166"/>
                  </a:lnTo>
                  <a:lnTo>
                    <a:pt x="13" y="168"/>
                  </a:lnTo>
                  <a:lnTo>
                    <a:pt x="80" y="168"/>
                  </a:lnTo>
                  <a:lnTo>
                    <a:pt x="82" y="160"/>
                  </a:lnTo>
                  <a:lnTo>
                    <a:pt x="86" y="156"/>
                  </a:lnTo>
                  <a:lnTo>
                    <a:pt x="97" y="148"/>
                  </a:lnTo>
                  <a:lnTo>
                    <a:pt x="111" y="136"/>
                  </a:lnTo>
                  <a:lnTo>
                    <a:pt x="129" y="122"/>
                  </a:lnTo>
                  <a:lnTo>
                    <a:pt x="153" y="97"/>
                  </a:lnTo>
                  <a:lnTo>
                    <a:pt x="170" y="67"/>
                  </a:lnTo>
                  <a:lnTo>
                    <a:pt x="182" y="38"/>
                  </a:lnTo>
                  <a:lnTo>
                    <a:pt x="185" y="21"/>
                  </a:lnTo>
                  <a:lnTo>
                    <a:pt x="185" y="16"/>
                  </a:lnTo>
                </a:path>
              </a:pathLst>
            </a:custGeom>
            <a:solidFill>
              <a:srgbClr val="340D71"/>
            </a:solidFill>
            <a:ln w="9525" cap="flat" cmpd="sng">
              <a:solidFill>
                <a:srgbClr val="25221E"/>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235" name="Google Shape;235;p7"/>
            <p:cNvCxnSpPr/>
            <p:nvPr/>
          </p:nvCxnSpPr>
          <p:spPr>
            <a:xfrm>
              <a:off x="149" y="2564"/>
              <a:ext cx="1" cy="728"/>
            </a:xfrm>
            <a:prstGeom prst="straightConnector1">
              <a:avLst/>
            </a:prstGeom>
            <a:noFill/>
            <a:ln w="9525" cap="flat" cmpd="sng">
              <a:solidFill>
                <a:srgbClr val="25221E"/>
              </a:solidFill>
              <a:prstDash val="solid"/>
              <a:round/>
              <a:headEnd type="none" w="med" len="med"/>
              <a:tailEnd type="none" w="med" len="med"/>
            </a:ln>
          </p:spPr>
        </p:cxnSp>
        <p:sp>
          <p:nvSpPr>
            <p:cNvPr id="236" name="Google Shape;236;p7"/>
            <p:cNvSpPr/>
            <p:nvPr/>
          </p:nvSpPr>
          <p:spPr>
            <a:xfrm>
              <a:off x="144" y="3286"/>
              <a:ext cx="1491" cy="6"/>
            </a:xfrm>
            <a:prstGeom prst="rect">
              <a:avLst/>
            </a:prstGeom>
            <a:solidFill>
              <a:srgbClr val="2522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 name="Google Shape;237;p7"/>
            <p:cNvSpPr/>
            <p:nvPr/>
          </p:nvSpPr>
          <p:spPr>
            <a:xfrm>
              <a:off x="144" y="3281"/>
              <a:ext cx="1491" cy="11"/>
            </a:xfrm>
            <a:prstGeom prst="rect">
              <a:avLst/>
            </a:prstGeom>
            <a:solidFill>
              <a:srgbClr val="2522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 name="Google Shape;238;p7"/>
            <p:cNvSpPr/>
            <p:nvPr/>
          </p:nvSpPr>
          <p:spPr>
            <a:xfrm>
              <a:off x="144" y="3276"/>
              <a:ext cx="1491" cy="10"/>
            </a:xfrm>
            <a:prstGeom prst="rect">
              <a:avLst/>
            </a:prstGeom>
            <a:solidFill>
              <a:srgbClr val="27231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7"/>
            <p:cNvSpPr/>
            <p:nvPr/>
          </p:nvSpPr>
          <p:spPr>
            <a:xfrm>
              <a:off x="144" y="3270"/>
              <a:ext cx="1491" cy="11"/>
            </a:xfrm>
            <a:prstGeom prst="rect">
              <a:avLst/>
            </a:prstGeom>
            <a:solidFill>
              <a:srgbClr val="2825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7"/>
            <p:cNvSpPr/>
            <p:nvPr/>
          </p:nvSpPr>
          <p:spPr>
            <a:xfrm>
              <a:off x="144" y="3265"/>
              <a:ext cx="1491" cy="11"/>
            </a:xfrm>
            <a:prstGeom prst="rect">
              <a:avLst/>
            </a:prstGeom>
            <a:solidFill>
              <a:srgbClr val="2925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241;p7"/>
            <p:cNvSpPr/>
            <p:nvPr/>
          </p:nvSpPr>
          <p:spPr>
            <a:xfrm>
              <a:off x="144" y="3260"/>
              <a:ext cx="1491" cy="10"/>
            </a:xfrm>
            <a:prstGeom prst="rect">
              <a:avLst/>
            </a:prstGeom>
            <a:solidFill>
              <a:srgbClr val="2A262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p7"/>
            <p:cNvSpPr/>
            <p:nvPr/>
          </p:nvSpPr>
          <p:spPr>
            <a:xfrm>
              <a:off x="144" y="3254"/>
              <a:ext cx="1491" cy="11"/>
            </a:xfrm>
            <a:prstGeom prst="rect">
              <a:avLst/>
            </a:prstGeom>
            <a:solidFill>
              <a:srgbClr val="2C28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7"/>
            <p:cNvSpPr/>
            <p:nvPr/>
          </p:nvSpPr>
          <p:spPr>
            <a:xfrm>
              <a:off x="144" y="3249"/>
              <a:ext cx="1491" cy="11"/>
            </a:xfrm>
            <a:prstGeom prst="rect">
              <a:avLst/>
            </a:prstGeom>
            <a:solidFill>
              <a:srgbClr val="2C292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7"/>
            <p:cNvSpPr/>
            <p:nvPr/>
          </p:nvSpPr>
          <p:spPr>
            <a:xfrm>
              <a:off x="144" y="3244"/>
              <a:ext cx="1491" cy="10"/>
            </a:xfrm>
            <a:prstGeom prst="rect">
              <a:avLst/>
            </a:prstGeom>
            <a:solidFill>
              <a:srgbClr val="2E29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7"/>
            <p:cNvSpPr/>
            <p:nvPr/>
          </p:nvSpPr>
          <p:spPr>
            <a:xfrm>
              <a:off x="144" y="3238"/>
              <a:ext cx="1491" cy="11"/>
            </a:xfrm>
            <a:prstGeom prst="rect">
              <a:avLst/>
            </a:prstGeom>
            <a:solidFill>
              <a:srgbClr val="302C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7"/>
            <p:cNvSpPr/>
            <p:nvPr/>
          </p:nvSpPr>
          <p:spPr>
            <a:xfrm>
              <a:off x="144" y="3233"/>
              <a:ext cx="1491" cy="11"/>
            </a:xfrm>
            <a:prstGeom prst="rect">
              <a:avLst/>
            </a:prstGeom>
            <a:solidFill>
              <a:srgbClr val="302C2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 name="Google Shape;247;p7"/>
            <p:cNvSpPr/>
            <p:nvPr/>
          </p:nvSpPr>
          <p:spPr>
            <a:xfrm>
              <a:off x="144" y="3228"/>
              <a:ext cx="1491" cy="10"/>
            </a:xfrm>
            <a:prstGeom prst="rect">
              <a:avLst/>
            </a:prstGeom>
            <a:solidFill>
              <a:srgbClr val="312D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248;p7"/>
            <p:cNvSpPr/>
            <p:nvPr/>
          </p:nvSpPr>
          <p:spPr>
            <a:xfrm>
              <a:off x="144" y="3222"/>
              <a:ext cx="1491" cy="11"/>
            </a:xfrm>
            <a:prstGeom prst="rect">
              <a:avLst/>
            </a:prstGeom>
            <a:solidFill>
              <a:srgbClr val="322E2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7"/>
            <p:cNvSpPr/>
            <p:nvPr/>
          </p:nvSpPr>
          <p:spPr>
            <a:xfrm>
              <a:off x="144" y="3216"/>
              <a:ext cx="1491" cy="12"/>
            </a:xfrm>
            <a:prstGeom prst="rect">
              <a:avLst/>
            </a:prstGeom>
            <a:solidFill>
              <a:srgbClr val="332F2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 name="Google Shape;250;p7"/>
            <p:cNvSpPr/>
            <p:nvPr/>
          </p:nvSpPr>
          <p:spPr>
            <a:xfrm>
              <a:off x="144" y="3211"/>
              <a:ext cx="1491" cy="11"/>
            </a:xfrm>
            <a:prstGeom prst="rect">
              <a:avLst/>
            </a:prstGeom>
            <a:solidFill>
              <a:srgbClr val="34302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7"/>
            <p:cNvSpPr/>
            <p:nvPr/>
          </p:nvSpPr>
          <p:spPr>
            <a:xfrm>
              <a:off x="144" y="3206"/>
              <a:ext cx="1491" cy="10"/>
            </a:xfrm>
            <a:prstGeom prst="rect">
              <a:avLst/>
            </a:prstGeom>
            <a:solidFill>
              <a:srgbClr val="3530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7"/>
            <p:cNvSpPr/>
            <p:nvPr/>
          </p:nvSpPr>
          <p:spPr>
            <a:xfrm>
              <a:off x="144" y="3200"/>
              <a:ext cx="1491" cy="11"/>
            </a:xfrm>
            <a:prstGeom prst="rect">
              <a:avLst/>
            </a:prstGeom>
            <a:solidFill>
              <a:srgbClr val="37323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7"/>
            <p:cNvSpPr/>
            <p:nvPr/>
          </p:nvSpPr>
          <p:spPr>
            <a:xfrm>
              <a:off x="144" y="3195"/>
              <a:ext cx="1491" cy="11"/>
            </a:xfrm>
            <a:prstGeom prst="rect">
              <a:avLst/>
            </a:prstGeom>
            <a:solidFill>
              <a:srgbClr val="37333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7"/>
            <p:cNvSpPr/>
            <p:nvPr/>
          </p:nvSpPr>
          <p:spPr>
            <a:xfrm>
              <a:off x="144" y="3190"/>
              <a:ext cx="1491" cy="10"/>
            </a:xfrm>
            <a:prstGeom prst="rect">
              <a:avLst/>
            </a:prstGeom>
            <a:solidFill>
              <a:srgbClr val="38343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7"/>
            <p:cNvSpPr/>
            <p:nvPr/>
          </p:nvSpPr>
          <p:spPr>
            <a:xfrm>
              <a:off x="144" y="3184"/>
              <a:ext cx="1491" cy="11"/>
            </a:xfrm>
            <a:prstGeom prst="rect">
              <a:avLst/>
            </a:prstGeom>
            <a:solidFill>
              <a:srgbClr val="3934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7"/>
            <p:cNvSpPr/>
            <p:nvPr/>
          </p:nvSpPr>
          <p:spPr>
            <a:xfrm>
              <a:off x="144" y="3179"/>
              <a:ext cx="1491" cy="11"/>
            </a:xfrm>
            <a:prstGeom prst="rect">
              <a:avLst/>
            </a:prstGeom>
            <a:solidFill>
              <a:srgbClr val="3A35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7"/>
            <p:cNvSpPr/>
            <p:nvPr/>
          </p:nvSpPr>
          <p:spPr>
            <a:xfrm>
              <a:off x="144" y="3174"/>
              <a:ext cx="1491" cy="10"/>
            </a:xfrm>
            <a:prstGeom prst="rect">
              <a:avLst/>
            </a:prstGeom>
            <a:solidFill>
              <a:srgbClr val="3A363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7"/>
            <p:cNvSpPr/>
            <p:nvPr/>
          </p:nvSpPr>
          <p:spPr>
            <a:xfrm>
              <a:off x="144" y="3168"/>
              <a:ext cx="1491" cy="11"/>
            </a:xfrm>
            <a:prstGeom prst="rect">
              <a:avLst/>
            </a:prstGeom>
            <a:solidFill>
              <a:srgbClr val="3B373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7"/>
            <p:cNvSpPr/>
            <p:nvPr/>
          </p:nvSpPr>
          <p:spPr>
            <a:xfrm>
              <a:off x="144" y="3163"/>
              <a:ext cx="1491" cy="11"/>
            </a:xfrm>
            <a:prstGeom prst="rect">
              <a:avLst/>
            </a:prstGeom>
            <a:solidFill>
              <a:srgbClr val="3C37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7"/>
            <p:cNvSpPr/>
            <p:nvPr/>
          </p:nvSpPr>
          <p:spPr>
            <a:xfrm>
              <a:off x="144" y="3158"/>
              <a:ext cx="1491" cy="10"/>
            </a:xfrm>
            <a:prstGeom prst="rect">
              <a:avLst/>
            </a:prstGeom>
            <a:solidFill>
              <a:srgbClr val="3D39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7"/>
            <p:cNvSpPr/>
            <p:nvPr/>
          </p:nvSpPr>
          <p:spPr>
            <a:xfrm>
              <a:off x="144" y="3153"/>
              <a:ext cx="1491" cy="10"/>
            </a:xfrm>
            <a:prstGeom prst="rect">
              <a:avLst/>
            </a:prstGeom>
            <a:solidFill>
              <a:srgbClr val="3E39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2" name="Google Shape;262;p7"/>
            <p:cNvSpPr/>
            <p:nvPr/>
          </p:nvSpPr>
          <p:spPr>
            <a:xfrm>
              <a:off x="144" y="3147"/>
              <a:ext cx="1491" cy="11"/>
            </a:xfrm>
            <a:prstGeom prst="rect">
              <a:avLst/>
            </a:prstGeom>
            <a:solidFill>
              <a:srgbClr val="3F3A3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7"/>
            <p:cNvSpPr/>
            <p:nvPr/>
          </p:nvSpPr>
          <p:spPr>
            <a:xfrm>
              <a:off x="144" y="3142"/>
              <a:ext cx="1491" cy="11"/>
            </a:xfrm>
            <a:prstGeom prst="rect">
              <a:avLst/>
            </a:prstGeom>
            <a:solidFill>
              <a:srgbClr val="3F3A3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p7"/>
            <p:cNvSpPr/>
            <p:nvPr/>
          </p:nvSpPr>
          <p:spPr>
            <a:xfrm>
              <a:off x="144" y="3137"/>
              <a:ext cx="1491" cy="10"/>
            </a:xfrm>
            <a:prstGeom prst="rect">
              <a:avLst/>
            </a:prstGeom>
            <a:solidFill>
              <a:srgbClr val="3F3B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7"/>
            <p:cNvSpPr/>
            <p:nvPr/>
          </p:nvSpPr>
          <p:spPr>
            <a:xfrm>
              <a:off x="144" y="3131"/>
              <a:ext cx="1491" cy="11"/>
            </a:xfrm>
            <a:prstGeom prst="rect">
              <a:avLst/>
            </a:prstGeom>
            <a:solidFill>
              <a:srgbClr val="403B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 name="Google Shape;266;p7"/>
            <p:cNvSpPr/>
            <p:nvPr/>
          </p:nvSpPr>
          <p:spPr>
            <a:xfrm>
              <a:off x="144" y="3126"/>
              <a:ext cx="1491" cy="11"/>
            </a:xfrm>
            <a:prstGeom prst="rect">
              <a:avLst/>
            </a:prstGeom>
            <a:solidFill>
              <a:srgbClr val="413C3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 name="Google Shape;267;p7"/>
            <p:cNvSpPr/>
            <p:nvPr/>
          </p:nvSpPr>
          <p:spPr>
            <a:xfrm>
              <a:off x="144" y="3121"/>
              <a:ext cx="1491" cy="10"/>
            </a:xfrm>
            <a:prstGeom prst="rect">
              <a:avLst/>
            </a:prstGeom>
            <a:solidFill>
              <a:srgbClr val="423D3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 name="Google Shape;268;p7"/>
            <p:cNvSpPr/>
            <p:nvPr/>
          </p:nvSpPr>
          <p:spPr>
            <a:xfrm>
              <a:off x="144" y="3115"/>
              <a:ext cx="1491" cy="11"/>
            </a:xfrm>
            <a:prstGeom prst="rect">
              <a:avLst/>
            </a:prstGeom>
            <a:solidFill>
              <a:srgbClr val="433D3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 name="Google Shape;269;p7"/>
            <p:cNvSpPr/>
            <p:nvPr/>
          </p:nvSpPr>
          <p:spPr>
            <a:xfrm>
              <a:off x="144" y="3110"/>
              <a:ext cx="1491" cy="11"/>
            </a:xfrm>
            <a:prstGeom prst="rect">
              <a:avLst/>
            </a:prstGeom>
            <a:solidFill>
              <a:srgbClr val="433E3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7"/>
            <p:cNvSpPr/>
            <p:nvPr/>
          </p:nvSpPr>
          <p:spPr>
            <a:xfrm>
              <a:off x="144" y="3105"/>
              <a:ext cx="1491" cy="10"/>
            </a:xfrm>
            <a:prstGeom prst="rect">
              <a:avLst/>
            </a:prstGeom>
            <a:solidFill>
              <a:srgbClr val="443F3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7"/>
            <p:cNvSpPr/>
            <p:nvPr/>
          </p:nvSpPr>
          <p:spPr>
            <a:xfrm>
              <a:off x="144" y="3100"/>
              <a:ext cx="1491" cy="10"/>
            </a:xfrm>
            <a:prstGeom prst="rect">
              <a:avLst/>
            </a:prstGeom>
            <a:solidFill>
              <a:srgbClr val="453F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7"/>
            <p:cNvSpPr/>
            <p:nvPr/>
          </p:nvSpPr>
          <p:spPr>
            <a:xfrm>
              <a:off x="144" y="3093"/>
              <a:ext cx="1491" cy="12"/>
            </a:xfrm>
            <a:prstGeom prst="rect">
              <a:avLst/>
            </a:prstGeom>
            <a:solidFill>
              <a:srgbClr val="46403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7"/>
            <p:cNvSpPr/>
            <p:nvPr/>
          </p:nvSpPr>
          <p:spPr>
            <a:xfrm>
              <a:off x="144" y="3088"/>
              <a:ext cx="1491" cy="12"/>
            </a:xfrm>
            <a:prstGeom prst="rect">
              <a:avLst/>
            </a:prstGeom>
            <a:solidFill>
              <a:srgbClr val="4741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 name="Google Shape;274;p7"/>
            <p:cNvSpPr/>
            <p:nvPr/>
          </p:nvSpPr>
          <p:spPr>
            <a:xfrm>
              <a:off x="144" y="3083"/>
              <a:ext cx="1491" cy="10"/>
            </a:xfrm>
            <a:prstGeom prst="rect">
              <a:avLst/>
            </a:prstGeom>
            <a:solidFill>
              <a:srgbClr val="4742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7"/>
            <p:cNvSpPr/>
            <p:nvPr/>
          </p:nvSpPr>
          <p:spPr>
            <a:xfrm>
              <a:off x="144" y="3077"/>
              <a:ext cx="1491" cy="11"/>
            </a:xfrm>
            <a:prstGeom prst="rect">
              <a:avLst/>
            </a:prstGeom>
            <a:solidFill>
              <a:srgbClr val="49444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 name="Google Shape;276;p7"/>
            <p:cNvSpPr/>
            <p:nvPr/>
          </p:nvSpPr>
          <p:spPr>
            <a:xfrm>
              <a:off x="144" y="3072"/>
              <a:ext cx="1491" cy="11"/>
            </a:xfrm>
            <a:prstGeom prst="rect">
              <a:avLst/>
            </a:prstGeom>
            <a:solidFill>
              <a:srgbClr val="4A45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277;p7"/>
            <p:cNvSpPr/>
            <p:nvPr/>
          </p:nvSpPr>
          <p:spPr>
            <a:xfrm>
              <a:off x="144" y="3067"/>
              <a:ext cx="1491" cy="10"/>
            </a:xfrm>
            <a:prstGeom prst="rect">
              <a:avLst/>
            </a:prstGeom>
            <a:solidFill>
              <a:srgbClr val="4A45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7"/>
            <p:cNvSpPr/>
            <p:nvPr/>
          </p:nvSpPr>
          <p:spPr>
            <a:xfrm>
              <a:off x="144" y="3061"/>
              <a:ext cx="1491" cy="11"/>
            </a:xfrm>
            <a:prstGeom prst="rect">
              <a:avLst/>
            </a:prstGeom>
            <a:solidFill>
              <a:srgbClr val="4B464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7"/>
            <p:cNvSpPr/>
            <p:nvPr/>
          </p:nvSpPr>
          <p:spPr>
            <a:xfrm>
              <a:off x="144" y="3056"/>
              <a:ext cx="1491" cy="11"/>
            </a:xfrm>
            <a:prstGeom prst="rect">
              <a:avLst/>
            </a:prstGeom>
            <a:solidFill>
              <a:srgbClr val="4C47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 name="Google Shape;280;p7"/>
            <p:cNvSpPr/>
            <p:nvPr/>
          </p:nvSpPr>
          <p:spPr>
            <a:xfrm>
              <a:off x="144" y="3051"/>
              <a:ext cx="1491" cy="10"/>
            </a:xfrm>
            <a:prstGeom prst="rect">
              <a:avLst/>
            </a:prstGeom>
            <a:solidFill>
              <a:srgbClr val="4D48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7"/>
            <p:cNvSpPr/>
            <p:nvPr/>
          </p:nvSpPr>
          <p:spPr>
            <a:xfrm>
              <a:off x="144" y="3045"/>
              <a:ext cx="1491" cy="11"/>
            </a:xfrm>
            <a:prstGeom prst="rect">
              <a:avLst/>
            </a:prstGeom>
            <a:solidFill>
              <a:srgbClr val="4D49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7"/>
            <p:cNvSpPr/>
            <p:nvPr/>
          </p:nvSpPr>
          <p:spPr>
            <a:xfrm>
              <a:off x="144" y="3040"/>
              <a:ext cx="1491" cy="11"/>
            </a:xfrm>
            <a:prstGeom prst="rect">
              <a:avLst/>
            </a:prstGeom>
            <a:solidFill>
              <a:srgbClr val="4F4A4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7"/>
            <p:cNvSpPr/>
            <p:nvPr/>
          </p:nvSpPr>
          <p:spPr>
            <a:xfrm>
              <a:off x="144" y="3035"/>
              <a:ext cx="1491" cy="10"/>
            </a:xfrm>
            <a:prstGeom prst="rect">
              <a:avLst/>
            </a:prstGeom>
            <a:solidFill>
              <a:srgbClr val="504B4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7"/>
            <p:cNvSpPr/>
            <p:nvPr/>
          </p:nvSpPr>
          <p:spPr>
            <a:xfrm>
              <a:off x="144" y="3030"/>
              <a:ext cx="1491" cy="10"/>
            </a:xfrm>
            <a:prstGeom prst="rect">
              <a:avLst/>
            </a:prstGeom>
            <a:solidFill>
              <a:srgbClr val="514C4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7"/>
            <p:cNvSpPr/>
            <p:nvPr/>
          </p:nvSpPr>
          <p:spPr>
            <a:xfrm>
              <a:off x="144" y="3024"/>
              <a:ext cx="1491" cy="11"/>
            </a:xfrm>
            <a:prstGeom prst="rect">
              <a:avLst/>
            </a:prstGeom>
            <a:solidFill>
              <a:srgbClr val="514C4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7"/>
            <p:cNvSpPr/>
            <p:nvPr/>
          </p:nvSpPr>
          <p:spPr>
            <a:xfrm>
              <a:off x="144" y="3019"/>
              <a:ext cx="1491" cy="11"/>
            </a:xfrm>
            <a:prstGeom prst="rect">
              <a:avLst/>
            </a:prstGeom>
            <a:solidFill>
              <a:srgbClr val="524D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7"/>
            <p:cNvSpPr/>
            <p:nvPr/>
          </p:nvSpPr>
          <p:spPr>
            <a:xfrm>
              <a:off x="144" y="3014"/>
              <a:ext cx="1491" cy="10"/>
            </a:xfrm>
            <a:prstGeom prst="rect">
              <a:avLst/>
            </a:prstGeom>
            <a:solidFill>
              <a:srgbClr val="534E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7"/>
            <p:cNvSpPr/>
            <p:nvPr/>
          </p:nvSpPr>
          <p:spPr>
            <a:xfrm>
              <a:off x="144" y="3008"/>
              <a:ext cx="1491" cy="11"/>
            </a:xfrm>
            <a:prstGeom prst="rect">
              <a:avLst/>
            </a:prstGeom>
            <a:solidFill>
              <a:srgbClr val="534E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7"/>
            <p:cNvSpPr/>
            <p:nvPr/>
          </p:nvSpPr>
          <p:spPr>
            <a:xfrm>
              <a:off x="144" y="3003"/>
              <a:ext cx="1491" cy="11"/>
            </a:xfrm>
            <a:prstGeom prst="rect">
              <a:avLst/>
            </a:prstGeom>
            <a:solidFill>
              <a:srgbClr val="544F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7"/>
            <p:cNvSpPr/>
            <p:nvPr/>
          </p:nvSpPr>
          <p:spPr>
            <a:xfrm>
              <a:off x="144" y="2998"/>
              <a:ext cx="1491" cy="10"/>
            </a:xfrm>
            <a:prstGeom prst="rect">
              <a:avLst/>
            </a:prstGeom>
            <a:solidFill>
              <a:srgbClr val="5550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 name="Google Shape;291;p7"/>
            <p:cNvSpPr/>
            <p:nvPr/>
          </p:nvSpPr>
          <p:spPr>
            <a:xfrm>
              <a:off x="144" y="2992"/>
              <a:ext cx="1491" cy="11"/>
            </a:xfrm>
            <a:prstGeom prst="rect">
              <a:avLst/>
            </a:prstGeom>
            <a:solidFill>
              <a:srgbClr val="5650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 name="Google Shape;292;p7"/>
            <p:cNvSpPr/>
            <p:nvPr/>
          </p:nvSpPr>
          <p:spPr>
            <a:xfrm>
              <a:off x="144" y="2987"/>
              <a:ext cx="1491" cy="11"/>
            </a:xfrm>
            <a:prstGeom prst="rect">
              <a:avLst/>
            </a:prstGeom>
            <a:solidFill>
              <a:srgbClr val="5651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p7"/>
            <p:cNvSpPr/>
            <p:nvPr/>
          </p:nvSpPr>
          <p:spPr>
            <a:xfrm>
              <a:off x="144" y="2982"/>
              <a:ext cx="1491" cy="10"/>
            </a:xfrm>
            <a:prstGeom prst="rect">
              <a:avLst/>
            </a:prstGeom>
            <a:solidFill>
              <a:srgbClr val="5751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 name="Google Shape;294;p7"/>
            <p:cNvSpPr/>
            <p:nvPr/>
          </p:nvSpPr>
          <p:spPr>
            <a:xfrm>
              <a:off x="144" y="2976"/>
              <a:ext cx="1491" cy="11"/>
            </a:xfrm>
            <a:prstGeom prst="rect">
              <a:avLst/>
            </a:prstGeom>
            <a:solidFill>
              <a:srgbClr val="5852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 name="Google Shape;295;p7"/>
            <p:cNvSpPr/>
            <p:nvPr/>
          </p:nvSpPr>
          <p:spPr>
            <a:xfrm>
              <a:off x="144" y="2971"/>
              <a:ext cx="1491" cy="11"/>
            </a:xfrm>
            <a:prstGeom prst="rect">
              <a:avLst/>
            </a:prstGeom>
            <a:solidFill>
              <a:srgbClr val="5953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6" name="Google Shape;296;p7"/>
            <p:cNvSpPr/>
            <p:nvPr/>
          </p:nvSpPr>
          <p:spPr>
            <a:xfrm>
              <a:off x="144" y="2966"/>
              <a:ext cx="1491" cy="10"/>
            </a:xfrm>
            <a:prstGeom prst="rect">
              <a:avLst/>
            </a:prstGeom>
            <a:solidFill>
              <a:srgbClr val="5953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p7"/>
            <p:cNvSpPr/>
            <p:nvPr/>
          </p:nvSpPr>
          <p:spPr>
            <a:xfrm>
              <a:off x="144" y="2960"/>
              <a:ext cx="1491" cy="11"/>
            </a:xfrm>
            <a:prstGeom prst="rect">
              <a:avLst/>
            </a:prstGeom>
            <a:solidFill>
              <a:srgbClr val="5A54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p7"/>
            <p:cNvSpPr/>
            <p:nvPr/>
          </p:nvSpPr>
          <p:spPr>
            <a:xfrm>
              <a:off x="144" y="2954"/>
              <a:ext cx="1491" cy="12"/>
            </a:xfrm>
            <a:prstGeom prst="rect">
              <a:avLst/>
            </a:prstGeom>
            <a:solidFill>
              <a:srgbClr val="5B54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 name="Google Shape;299;p7"/>
            <p:cNvSpPr/>
            <p:nvPr/>
          </p:nvSpPr>
          <p:spPr>
            <a:xfrm>
              <a:off x="144" y="2949"/>
              <a:ext cx="1491" cy="11"/>
            </a:xfrm>
            <a:prstGeom prst="rect">
              <a:avLst/>
            </a:prstGeom>
            <a:solidFill>
              <a:srgbClr val="5B55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7"/>
            <p:cNvSpPr/>
            <p:nvPr/>
          </p:nvSpPr>
          <p:spPr>
            <a:xfrm>
              <a:off x="144" y="2944"/>
              <a:ext cx="1491" cy="10"/>
            </a:xfrm>
            <a:prstGeom prst="rect">
              <a:avLst/>
            </a:prstGeom>
            <a:solidFill>
              <a:srgbClr val="5C55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7"/>
            <p:cNvSpPr/>
            <p:nvPr/>
          </p:nvSpPr>
          <p:spPr>
            <a:xfrm>
              <a:off x="144" y="2938"/>
              <a:ext cx="1491" cy="11"/>
            </a:xfrm>
            <a:prstGeom prst="rect">
              <a:avLst/>
            </a:prstGeom>
            <a:solidFill>
              <a:srgbClr val="5D56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7"/>
            <p:cNvSpPr/>
            <p:nvPr/>
          </p:nvSpPr>
          <p:spPr>
            <a:xfrm>
              <a:off x="144" y="2933"/>
              <a:ext cx="1491" cy="11"/>
            </a:xfrm>
            <a:prstGeom prst="rect">
              <a:avLst/>
            </a:prstGeom>
            <a:solidFill>
              <a:srgbClr val="5D57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7"/>
            <p:cNvSpPr/>
            <p:nvPr/>
          </p:nvSpPr>
          <p:spPr>
            <a:xfrm>
              <a:off x="144" y="2928"/>
              <a:ext cx="1491" cy="10"/>
            </a:xfrm>
            <a:prstGeom prst="rect">
              <a:avLst/>
            </a:prstGeom>
            <a:solidFill>
              <a:srgbClr val="5E57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7"/>
            <p:cNvSpPr/>
            <p:nvPr/>
          </p:nvSpPr>
          <p:spPr>
            <a:xfrm>
              <a:off x="144" y="2922"/>
              <a:ext cx="1491" cy="11"/>
            </a:xfrm>
            <a:prstGeom prst="rect">
              <a:avLst/>
            </a:prstGeom>
            <a:solidFill>
              <a:srgbClr val="5F58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7"/>
            <p:cNvSpPr/>
            <p:nvPr/>
          </p:nvSpPr>
          <p:spPr>
            <a:xfrm>
              <a:off x="144" y="2917"/>
              <a:ext cx="1491" cy="11"/>
            </a:xfrm>
            <a:prstGeom prst="rect">
              <a:avLst/>
            </a:prstGeom>
            <a:solidFill>
              <a:srgbClr val="605A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7"/>
            <p:cNvSpPr/>
            <p:nvPr/>
          </p:nvSpPr>
          <p:spPr>
            <a:xfrm>
              <a:off x="144" y="2912"/>
              <a:ext cx="1491" cy="10"/>
            </a:xfrm>
            <a:prstGeom prst="rect">
              <a:avLst/>
            </a:prstGeom>
            <a:solidFill>
              <a:srgbClr val="615A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7"/>
            <p:cNvSpPr/>
            <p:nvPr/>
          </p:nvSpPr>
          <p:spPr>
            <a:xfrm>
              <a:off x="144" y="2907"/>
              <a:ext cx="1491" cy="10"/>
            </a:xfrm>
            <a:prstGeom prst="rect">
              <a:avLst/>
            </a:prstGeom>
            <a:solidFill>
              <a:srgbClr val="615B5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7"/>
            <p:cNvSpPr/>
            <p:nvPr/>
          </p:nvSpPr>
          <p:spPr>
            <a:xfrm>
              <a:off x="144" y="2901"/>
              <a:ext cx="1491" cy="11"/>
            </a:xfrm>
            <a:prstGeom prst="rect">
              <a:avLst/>
            </a:prstGeom>
            <a:solidFill>
              <a:srgbClr val="625C5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7"/>
            <p:cNvSpPr/>
            <p:nvPr/>
          </p:nvSpPr>
          <p:spPr>
            <a:xfrm>
              <a:off x="144" y="2896"/>
              <a:ext cx="1491" cy="11"/>
            </a:xfrm>
            <a:prstGeom prst="rect">
              <a:avLst/>
            </a:prstGeom>
            <a:solidFill>
              <a:srgbClr val="635D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7"/>
            <p:cNvSpPr/>
            <p:nvPr/>
          </p:nvSpPr>
          <p:spPr>
            <a:xfrm>
              <a:off x="144" y="2891"/>
              <a:ext cx="1491" cy="10"/>
            </a:xfrm>
            <a:prstGeom prst="rect">
              <a:avLst/>
            </a:prstGeom>
            <a:solidFill>
              <a:srgbClr val="635D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7"/>
            <p:cNvSpPr/>
            <p:nvPr/>
          </p:nvSpPr>
          <p:spPr>
            <a:xfrm>
              <a:off x="144" y="2885"/>
              <a:ext cx="1491" cy="11"/>
            </a:xfrm>
            <a:prstGeom prst="rect">
              <a:avLst/>
            </a:prstGeom>
            <a:solidFill>
              <a:srgbClr val="645E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7"/>
            <p:cNvSpPr/>
            <p:nvPr/>
          </p:nvSpPr>
          <p:spPr>
            <a:xfrm>
              <a:off x="144" y="2880"/>
              <a:ext cx="1491" cy="11"/>
            </a:xfrm>
            <a:prstGeom prst="rect">
              <a:avLst/>
            </a:prstGeom>
            <a:solidFill>
              <a:srgbClr val="665F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 name="Google Shape;313;p7"/>
            <p:cNvSpPr/>
            <p:nvPr/>
          </p:nvSpPr>
          <p:spPr>
            <a:xfrm>
              <a:off x="144" y="2875"/>
              <a:ext cx="1491" cy="10"/>
            </a:xfrm>
            <a:prstGeom prst="rect">
              <a:avLst/>
            </a:prstGeom>
            <a:solidFill>
              <a:srgbClr val="6760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14;p7"/>
            <p:cNvSpPr/>
            <p:nvPr/>
          </p:nvSpPr>
          <p:spPr>
            <a:xfrm>
              <a:off x="144" y="2869"/>
              <a:ext cx="1491" cy="11"/>
            </a:xfrm>
            <a:prstGeom prst="rect">
              <a:avLst/>
            </a:prstGeom>
            <a:solidFill>
              <a:srgbClr val="6760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7"/>
            <p:cNvSpPr/>
            <p:nvPr/>
          </p:nvSpPr>
          <p:spPr>
            <a:xfrm>
              <a:off x="144" y="2864"/>
              <a:ext cx="1491" cy="11"/>
            </a:xfrm>
            <a:prstGeom prst="rect">
              <a:avLst/>
            </a:prstGeom>
            <a:solidFill>
              <a:srgbClr val="6861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7"/>
            <p:cNvSpPr/>
            <p:nvPr/>
          </p:nvSpPr>
          <p:spPr>
            <a:xfrm>
              <a:off x="144" y="2859"/>
              <a:ext cx="1491" cy="10"/>
            </a:xfrm>
            <a:prstGeom prst="rect">
              <a:avLst/>
            </a:prstGeom>
            <a:solidFill>
              <a:srgbClr val="6961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7" name="Google Shape;317;p7"/>
            <p:cNvSpPr/>
            <p:nvPr/>
          </p:nvSpPr>
          <p:spPr>
            <a:xfrm>
              <a:off x="144" y="2853"/>
              <a:ext cx="1491" cy="11"/>
            </a:xfrm>
            <a:prstGeom prst="rect">
              <a:avLst/>
            </a:prstGeom>
            <a:solidFill>
              <a:srgbClr val="69625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7"/>
            <p:cNvSpPr/>
            <p:nvPr/>
          </p:nvSpPr>
          <p:spPr>
            <a:xfrm>
              <a:off x="144" y="2848"/>
              <a:ext cx="1491" cy="11"/>
            </a:xfrm>
            <a:prstGeom prst="rect">
              <a:avLst/>
            </a:prstGeom>
            <a:solidFill>
              <a:srgbClr val="6A62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7"/>
            <p:cNvSpPr/>
            <p:nvPr/>
          </p:nvSpPr>
          <p:spPr>
            <a:xfrm>
              <a:off x="144" y="2843"/>
              <a:ext cx="1491" cy="10"/>
            </a:xfrm>
            <a:prstGeom prst="rect">
              <a:avLst/>
            </a:prstGeom>
            <a:solidFill>
              <a:srgbClr val="6B63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p7"/>
            <p:cNvSpPr/>
            <p:nvPr/>
          </p:nvSpPr>
          <p:spPr>
            <a:xfrm>
              <a:off x="144" y="2838"/>
              <a:ext cx="1491" cy="10"/>
            </a:xfrm>
            <a:prstGeom prst="rect">
              <a:avLst/>
            </a:prstGeom>
            <a:solidFill>
              <a:srgbClr val="6C63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7"/>
            <p:cNvSpPr/>
            <p:nvPr/>
          </p:nvSpPr>
          <p:spPr>
            <a:xfrm>
              <a:off x="144" y="2831"/>
              <a:ext cx="1491" cy="12"/>
            </a:xfrm>
            <a:prstGeom prst="rect">
              <a:avLst/>
            </a:prstGeom>
            <a:solidFill>
              <a:srgbClr val="6D64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 name="Google Shape;322;p7"/>
            <p:cNvSpPr/>
            <p:nvPr/>
          </p:nvSpPr>
          <p:spPr>
            <a:xfrm>
              <a:off x="144" y="2826"/>
              <a:ext cx="1491" cy="12"/>
            </a:xfrm>
            <a:prstGeom prst="rect">
              <a:avLst/>
            </a:prstGeom>
            <a:solidFill>
              <a:srgbClr val="6E65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 name="Google Shape;323;p7"/>
            <p:cNvSpPr/>
            <p:nvPr/>
          </p:nvSpPr>
          <p:spPr>
            <a:xfrm>
              <a:off x="144" y="2821"/>
              <a:ext cx="1491" cy="10"/>
            </a:xfrm>
            <a:prstGeom prst="rect">
              <a:avLst/>
            </a:prstGeom>
            <a:solidFill>
              <a:srgbClr val="6E65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4" name="Google Shape;324;p7"/>
            <p:cNvSpPr/>
            <p:nvPr/>
          </p:nvSpPr>
          <p:spPr>
            <a:xfrm>
              <a:off x="144" y="2815"/>
              <a:ext cx="1491" cy="11"/>
            </a:xfrm>
            <a:prstGeom prst="rect">
              <a:avLst/>
            </a:prstGeom>
            <a:solidFill>
              <a:srgbClr val="6F66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 name="Google Shape;325;p7"/>
            <p:cNvSpPr/>
            <p:nvPr/>
          </p:nvSpPr>
          <p:spPr>
            <a:xfrm>
              <a:off x="144" y="2810"/>
              <a:ext cx="1491" cy="11"/>
            </a:xfrm>
            <a:prstGeom prst="rect">
              <a:avLst/>
            </a:prstGeom>
            <a:solidFill>
              <a:srgbClr val="6F66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6" name="Google Shape;326;p7"/>
            <p:cNvSpPr/>
            <p:nvPr/>
          </p:nvSpPr>
          <p:spPr>
            <a:xfrm>
              <a:off x="144" y="2805"/>
              <a:ext cx="1491" cy="10"/>
            </a:xfrm>
            <a:prstGeom prst="rect">
              <a:avLst/>
            </a:prstGeom>
            <a:solidFill>
              <a:srgbClr val="7066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7" name="Google Shape;327;p7"/>
            <p:cNvSpPr/>
            <p:nvPr/>
          </p:nvSpPr>
          <p:spPr>
            <a:xfrm>
              <a:off x="144" y="2799"/>
              <a:ext cx="1491" cy="11"/>
            </a:xfrm>
            <a:prstGeom prst="rect">
              <a:avLst/>
            </a:prstGeom>
            <a:solidFill>
              <a:srgbClr val="726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7"/>
            <p:cNvSpPr/>
            <p:nvPr/>
          </p:nvSpPr>
          <p:spPr>
            <a:xfrm>
              <a:off x="144" y="2794"/>
              <a:ext cx="1491" cy="11"/>
            </a:xfrm>
            <a:prstGeom prst="rect">
              <a:avLst/>
            </a:prstGeom>
            <a:solidFill>
              <a:srgbClr val="7268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7"/>
            <p:cNvSpPr/>
            <p:nvPr/>
          </p:nvSpPr>
          <p:spPr>
            <a:xfrm>
              <a:off x="144" y="2789"/>
              <a:ext cx="1491" cy="10"/>
            </a:xfrm>
            <a:prstGeom prst="rect">
              <a:avLst/>
            </a:prstGeom>
            <a:solidFill>
              <a:srgbClr val="7368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7"/>
            <p:cNvSpPr/>
            <p:nvPr/>
          </p:nvSpPr>
          <p:spPr>
            <a:xfrm>
              <a:off x="144" y="2783"/>
              <a:ext cx="1491" cy="11"/>
            </a:xfrm>
            <a:prstGeom prst="rect">
              <a:avLst/>
            </a:prstGeom>
            <a:solidFill>
              <a:srgbClr val="7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7"/>
            <p:cNvSpPr/>
            <p:nvPr/>
          </p:nvSpPr>
          <p:spPr>
            <a:xfrm>
              <a:off x="144" y="2778"/>
              <a:ext cx="1491" cy="11"/>
            </a:xfrm>
            <a:prstGeom prst="rect">
              <a:avLst/>
            </a:prstGeom>
            <a:solidFill>
              <a:srgbClr val="7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7"/>
            <p:cNvSpPr/>
            <p:nvPr/>
          </p:nvSpPr>
          <p:spPr>
            <a:xfrm>
              <a:off x="144" y="2773"/>
              <a:ext cx="1491" cy="10"/>
            </a:xfrm>
            <a:prstGeom prst="rect">
              <a:avLst/>
            </a:prstGeom>
            <a:solidFill>
              <a:srgbClr val="756A5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7"/>
            <p:cNvSpPr/>
            <p:nvPr/>
          </p:nvSpPr>
          <p:spPr>
            <a:xfrm>
              <a:off x="144" y="2768"/>
              <a:ext cx="1491" cy="10"/>
            </a:xfrm>
            <a:prstGeom prst="rect">
              <a:avLst/>
            </a:prstGeom>
            <a:solidFill>
              <a:srgbClr val="756A5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7"/>
            <p:cNvSpPr/>
            <p:nvPr/>
          </p:nvSpPr>
          <p:spPr>
            <a:xfrm>
              <a:off x="144" y="2762"/>
              <a:ext cx="1491" cy="11"/>
            </a:xfrm>
            <a:prstGeom prst="rect">
              <a:avLst/>
            </a:prstGeom>
            <a:solidFill>
              <a:srgbClr val="766B5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7"/>
            <p:cNvSpPr/>
            <p:nvPr/>
          </p:nvSpPr>
          <p:spPr>
            <a:xfrm>
              <a:off x="144" y="2757"/>
              <a:ext cx="1491" cy="11"/>
            </a:xfrm>
            <a:prstGeom prst="rect">
              <a:avLst/>
            </a:prstGeom>
            <a:solidFill>
              <a:srgbClr val="776C5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 name="Google Shape;336;p7"/>
            <p:cNvSpPr/>
            <p:nvPr/>
          </p:nvSpPr>
          <p:spPr>
            <a:xfrm>
              <a:off x="144" y="2752"/>
              <a:ext cx="1491" cy="10"/>
            </a:xfrm>
            <a:prstGeom prst="rect">
              <a:avLst/>
            </a:prstGeom>
            <a:solidFill>
              <a:srgbClr val="786C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7"/>
            <p:cNvSpPr/>
            <p:nvPr/>
          </p:nvSpPr>
          <p:spPr>
            <a:xfrm>
              <a:off x="144" y="2746"/>
              <a:ext cx="1491" cy="11"/>
            </a:xfrm>
            <a:prstGeom prst="rect">
              <a:avLst/>
            </a:prstGeom>
            <a:solidFill>
              <a:srgbClr val="796D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 name="Google Shape;338;p7"/>
            <p:cNvSpPr/>
            <p:nvPr/>
          </p:nvSpPr>
          <p:spPr>
            <a:xfrm>
              <a:off x="144" y="2741"/>
              <a:ext cx="1491" cy="11"/>
            </a:xfrm>
            <a:prstGeom prst="rect">
              <a:avLst/>
            </a:prstGeom>
            <a:solidFill>
              <a:srgbClr val="7A6D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 name="Google Shape;339;p7"/>
            <p:cNvSpPr/>
            <p:nvPr/>
          </p:nvSpPr>
          <p:spPr>
            <a:xfrm>
              <a:off x="144" y="2736"/>
              <a:ext cx="1491" cy="10"/>
            </a:xfrm>
            <a:prstGeom prst="rect">
              <a:avLst/>
            </a:prstGeom>
            <a:solidFill>
              <a:srgbClr val="7B6E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7"/>
            <p:cNvSpPr/>
            <p:nvPr/>
          </p:nvSpPr>
          <p:spPr>
            <a:xfrm>
              <a:off x="144" y="2730"/>
              <a:ext cx="1491" cy="11"/>
            </a:xfrm>
            <a:prstGeom prst="rect">
              <a:avLst/>
            </a:prstGeom>
            <a:solidFill>
              <a:srgbClr val="7B6F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7"/>
            <p:cNvSpPr/>
            <p:nvPr/>
          </p:nvSpPr>
          <p:spPr>
            <a:xfrm>
              <a:off x="144" y="2725"/>
              <a:ext cx="1491" cy="11"/>
            </a:xfrm>
            <a:prstGeom prst="rect">
              <a:avLst/>
            </a:prstGeom>
            <a:solidFill>
              <a:srgbClr val="7C6F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7"/>
            <p:cNvSpPr/>
            <p:nvPr/>
          </p:nvSpPr>
          <p:spPr>
            <a:xfrm>
              <a:off x="144" y="2720"/>
              <a:ext cx="1491" cy="10"/>
            </a:xfrm>
            <a:prstGeom prst="rect">
              <a:avLst/>
            </a:prstGeom>
            <a:solidFill>
              <a:srgbClr val="7E70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7"/>
            <p:cNvSpPr/>
            <p:nvPr/>
          </p:nvSpPr>
          <p:spPr>
            <a:xfrm>
              <a:off x="144" y="2715"/>
              <a:ext cx="1491" cy="10"/>
            </a:xfrm>
            <a:prstGeom prst="rect">
              <a:avLst/>
            </a:prstGeom>
            <a:solidFill>
              <a:srgbClr val="7E71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7"/>
            <p:cNvSpPr/>
            <p:nvPr/>
          </p:nvSpPr>
          <p:spPr>
            <a:xfrm>
              <a:off x="144" y="2709"/>
              <a:ext cx="1491" cy="11"/>
            </a:xfrm>
            <a:prstGeom prst="rect">
              <a:avLst/>
            </a:prstGeom>
            <a:solidFill>
              <a:srgbClr val="7F725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7"/>
            <p:cNvSpPr/>
            <p:nvPr/>
          </p:nvSpPr>
          <p:spPr>
            <a:xfrm>
              <a:off x="144" y="2704"/>
              <a:ext cx="1491" cy="11"/>
            </a:xfrm>
            <a:prstGeom prst="rect">
              <a:avLst/>
            </a:prstGeom>
            <a:solidFill>
              <a:srgbClr val="80725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7"/>
            <p:cNvSpPr/>
            <p:nvPr/>
          </p:nvSpPr>
          <p:spPr>
            <a:xfrm>
              <a:off x="144" y="2698"/>
              <a:ext cx="1491" cy="11"/>
            </a:xfrm>
            <a:prstGeom prst="rect">
              <a:avLst/>
            </a:prstGeom>
            <a:solidFill>
              <a:srgbClr val="80725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 name="Google Shape;347;p7"/>
            <p:cNvSpPr/>
            <p:nvPr/>
          </p:nvSpPr>
          <p:spPr>
            <a:xfrm>
              <a:off x="144" y="2692"/>
              <a:ext cx="1491" cy="12"/>
            </a:xfrm>
            <a:prstGeom prst="rect">
              <a:avLst/>
            </a:prstGeom>
            <a:solidFill>
              <a:srgbClr val="81735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7"/>
            <p:cNvSpPr/>
            <p:nvPr/>
          </p:nvSpPr>
          <p:spPr>
            <a:xfrm>
              <a:off x="144" y="2687"/>
              <a:ext cx="1491" cy="11"/>
            </a:xfrm>
            <a:prstGeom prst="rect">
              <a:avLst/>
            </a:prstGeom>
            <a:solidFill>
              <a:srgbClr val="8274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 name="Google Shape;349;p7"/>
            <p:cNvSpPr/>
            <p:nvPr/>
          </p:nvSpPr>
          <p:spPr>
            <a:xfrm>
              <a:off x="144" y="2682"/>
              <a:ext cx="1491" cy="10"/>
            </a:xfrm>
            <a:prstGeom prst="rect">
              <a:avLst/>
            </a:prstGeom>
            <a:solidFill>
              <a:srgbClr val="8374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0" name="Google Shape;350;p7"/>
            <p:cNvSpPr/>
            <p:nvPr/>
          </p:nvSpPr>
          <p:spPr>
            <a:xfrm>
              <a:off x="144" y="2676"/>
              <a:ext cx="1491" cy="11"/>
            </a:xfrm>
            <a:prstGeom prst="rect">
              <a:avLst/>
            </a:prstGeom>
            <a:solidFill>
              <a:srgbClr val="8475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1" name="Google Shape;351;p7"/>
            <p:cNvSpPr/>
            <p:nvPr/>
          </p:nvSpPr>
          <p:spPr>
            <a:xfrm>
              <a:off x="144" y="2671"/>
              <a:ext cx="1491" cy="11"/>
            </a:xfrm>
            <a:prstGeom prst="rect">
              <a:avLst/>
            </a:prstGeom>
            <a:solidFill>
              <a:srgbClr val="8576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 name="Google Shape;352;p7"/>
            <p:cNvSpPr/>
            <p:nvPr/>
          </p:nvSpPr>
          <p:spPr>
            <a:xfrm>
              <a:off x="144" y="2666"/>
              <a:ext cx="1491" cy="10"/>
            </a:xfrm>
            <a:prstGeom prst="rect">
              <a:avLst/>
            </a:prstGeom>
            <a:solidFill>
              <a:srgbClr val="8676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 name="Google Shape;353;p7"/>
            <p:cNvSpPr/>
            <p:nvPr/>
          </p:nvSpPr>
          <p:spPr>
            <a:xfrm>
              <a:off x="144" y="2660"/>
              <a:ext cx="1491" cy="11"/>
            </a:xfrm>
            <a:prstGeom prst="rect">
              <a:avLst/>
            </a:prstGeom>
            <a:solidFill>
              <a:srgbClr val="8677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 name="Google Shape;354;p7"/>
            <p:cNvSpPr/>
            <p:nvPr/>
          </p:nvSpPr>
          <p:spPr>
            <a:xfrm>
              <a:off x="144" y="2655"/>
              <a:ext cx="1491" cy="11"/>
            </a:xfrm>
            <a:prstGeom prst="rect">
              <a:avLst/>
            </a:prstGeom>
            <a:solidFill>
              <a:srgbClr val="8777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5" name="Google Shape;355;p7"/>
            <p:cNvSpPr/>
            <p:nvPr/>
          </p:nvSpPr>
          <p:spPr>
            <a:xfrm>
              <a:off x="144" y="2650"/>
              <a:ext cx="1491" cy="10"/>
            </a:xfrm>
            <a:prstGeom prst="rect">
              <a:avLst/>
            </a:prstGeom>
            <a:solidFill>
              <a:srgbClr val="8878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6" name="Google Shape;356;p7"/>
            <p:cNvSpPr/>
            <p:nvPr/>
          </p:nvSpPr>
          <p:spPr>
            <a:xfrm>
              <a:off x="144" y="2645"/>
              <a:ext cx="1491" cy="10"/>
            </a:xfrm>
            <a:prstGeom prst="rect">
              <a:avLst/>
            </a:prstGeom>
            <a:solidFill>
              <a:srgbClr val="8879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7" name="Google Shape;357;p7"/>
            <p:cNvSpPr/>
            <p:nvPr/>
          </p:nvSpPr>
          <p:spPr>
            <a:xfrm>
              <a:off x="144" y="2639"/>
              <a:ext cx="1491" cy="11"/>
            </a:xfrm>
            <a:prstGeom prst="rect">
              <a:avLst/>
            </a:prstGeom>
            <a:solidFill>
              <a:srgbClr val="8A79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8" name="Google Shape;358;p7"/>
            <p:cNvSpPr/>
            <p:nvPr/>
          </p:nvSpPr>
          <p:spPr>
            <a:xfrm>
              <a:off x="144" y="2634"/>
              <a:ext cx="1491" cy="11"/>
            </a:xfrm>
            <a:prstGeom prst="rect">
              <a:avLst/>
            </a:prstGeom>
            <a:solidFill>
              <a:srgbClr val="8A7A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9" name="Google Shape;359;p7"/>
            <p:cNvSpPr/>
            <p:nvPr/>
          </p:nvSpPr>
          <p:spPr>
            <a:xfrm>
              <a:off x="144" y="2629"/>
              <a:ext cx="1491" cy="10"/>
            </a:xfrm>
            <a:prstGeom prst="rect">
              <a:avLst/>
            </a:prstGeom>
            <a:solidFill>
              <a:srgbClr val="8B7A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 name="Google Shape;360;p7"/>
            <p:cNvSpPr/>
            <p:nvPr/>
          </p:nvSpPr>
          <p:spPr>
            <a:xfrm>
              <a:off x="144" y="2623"/>
              <a:ext cx="1491" cy="11"/>
            </a:xfrm>
            <a:prstGeom prst="rect">
              <a:avLst/>
            </a:prstGeom>
            <a:solidFill>
              <a:srgbClr val="8C7B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1" name="Google Shape;361;p7"/>
            <p:cNvSpPr/>
            <p:nvPr/>
          </p:nvSpPr>
          <p:spPr>
            <a:xfrm>
              <a:off x="144" y="2618"/>
              <a:ext cx="1491" cy="11"/>
            </a:xfrm>
            <a:prstGeom prst="rect">
              <a:avLst/>
            </a:prstGeom>
            <a:solidFill>
              <a:srgbClr val="8C7B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 name="Google Shape;362;p7"/>
            <p:cNvSpPr/>
            <p:nvPr/>
          </p:nvSpPr>
          <p:spPr>
            <a:xfrm>
              <a:off x="144" y="2613"/>
              <a:ext cx="1491" cy="10"/>
            </a:xfrm>
            <a:prstGeom prst="rect">
              <a:avLst/>
            </a:prstGeom>
            <a:solidFill>
              <a:srgbClr val="8D7B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 name="Google Shape;363;p7"/>
            <p:cNvSpPr/>
            <p:nvPr/>
          </p:nvSpPr>
          <p:spPr>
            <a:xfrm>
              <a:off x="144" y="2607"/>
              <a:ext cx="1491" cy="11"/>
            </a:xfrm>
            <a:prstGeom prst="rect">
              <a:avLst/>
            </a:prstGeom>
            <a:solidFill>
              <a:srgbClr val="8E7C6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 name="Google Shape;364;p7"/>
            <p:cNvSpPr/>
            <p:nvPr/>
          </p:nvSpPr>
          <p:spPr>
            <a:xfrm>
              <a:off x="144" y="2602"/>
              <a:ext cx="1491" cy="11"/>
            </a:xfrm>
            <a:prstGeom prst="rect">
              <a:avLst/>
            </a:prstGeom>
            <a:solidFill>
              <a:srgbClr val="8E7C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 name="Google Shape;365;p7"/>
            <p:cNvSpPr/>
            <p:nvPr/>
          </p:nvSpPr>
          <p:spPr>
            <a:xfrm>
              <a:off x="144" y="2597"/>
              <a:ext cx="1491" cy="10"/>
            </a:xfrm>
            <a:prstGeom prst="rect">
              <a:avLst/>
            </a:prstGeom>
            <a:solidFill>
              <a:srgbClr val="8F7D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 name="Google Shape;366;p7"/>
            <p:cNvSpPr/>
            <p:nvPr/>
          </p:nvSpPr>
          <p:spPr>
            <a:xfrm>
              <a:off x="144" y="2592"/>
              <a:ext cx="1491" cy="10"/>
            </a:xfrm>
            <a:prstGeom prst="rect">
              <a:avLst/>
            </a:prstGeom>
            <a:solidFill>
              <a:srgbClr val="907D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 name="Google Shape;367;p7"/>
            <p:cNvSpPr/>
            <p:nvPr/>
          </p:nvSpPr>
          <p:spPr>
            <a:xfrm>
              <a:off x="144" y="2586"/>
              <a:ext cx="1491" cy="11"/>
            </a:xfrm>
            <a:prstGeom prst="rect">
              <a:avLst/>
            </a:prstGeom>
            <a:solidFill>
              <a:srgbClr val="917E6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7"/>
            <p:cNvSpPr/>
            <p:nvPr/>
          </p:nvSpPr>
          <p:spPr>
            <a:xfrm>
              <a:off x="144" y="2581"/>
              <a:ext cx="1491" cy="11"/>
            </a:xfrm>
            <a:prstGeom prst="rect">
              <a:avLst/>
            </a:prstGeom>
            <a:solidFill>
              <a:srgbClr val="927E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 name="Google Shape;369;p7"/>
            <p:cNvSpPr/>
            <p:nvPr/>
          </p:nvSpPr>
          <p:spPr>
            <a:xfrm>
              <a:off x="144" y="2576"/>
              <a:ext cx="1491" cy="10"/>
            </a:xfrm>
            <a:prstGeom prst="rect">
              <a:avLst/>
            </a:prstGeom>
            <a:solidFill>
              <a:srgbClr val="937F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 name="Google Shape;370;p7"/>
            <p:cNvSpPr/>
            <p:nvPr/>
          </p:nvSpPr>
          <p:spPr>
            <a:xfrm>
              <a:off x="144" y="2569"/>
              <a:ext cx="1491" cy="12"/>
            </a:xfrm>
            <a:prstGeom prst="rect">
              <a:avLst/>
            </a:prstGeom>
            <a:solidFill>
              <a:srgbClr val="9480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1" name="Google Shape;371;p7"/>
            <p:cNvSpPr/>
            <p:nvPr/>
          </p:nvSpPr>
          <p:spPr>
            <a:xfrm>
              <a:off x="144" y="2564"/>
              <a:ext cx="1491" cy="12"/>
            </a:xfrm>
            <a:prstGeom prst="rect">
              <a:avLst/>
            </a:prstGeom>
            <a:solidFill>
              <a:srgbClr val="9580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2" name="Google Shape;372;p7"/>
            <p:cNvSpPr/>
            <p:nvPr/>
          </p:nvSpPr>
          <p:spPr>
            <a:xfrm>
              <a:off x="144" y="2559"/>
              <a:ext cx="1491" cy="10"/>
            </a:xfrm>
            <a:prstGeom prst="rect">
              <a:avLst/>
            </a:prstGeom>
            <a:solidFill>
              <a:srgbClr val="9681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7"/>
            <p:cNvSpPr/>
            <p:nvPr/>
          </p:nvSpPr>
          <p:spPr>
            <a:xfrm>
              <a:off x="144" y="2564"/>
              <a:ext cx="1491" cy="728"/>
            </a:xfrm>
            <a:custGeom>
              <a:avLst/>
              <a:gdLst/>
              <a:ahLst/>
              <a:cxnLst/>
              <a:rect l="l" t="t" r="r" b="b"/>
              <a:pathLst>
                <a:path w="279" h="136" extrusionOk="0">
                  <a:moveTo>
                    <a:pt x="70" y="0"/>
                  </a:moveTo>
                  <a:lnTo>
                    <a:pt x="81" y="11"/>
                  </a:lnTo>
                  <a:lnTo>
                    <a:pt x="93" y="14"/>
                  </a:lnTo>
                  <a:lnTo>
                    <a:pt x="112" y="21"/>
                  </a:lnTo>
                  <a:lnTo>
                    <a:pt x="135" y="25"/>
                  </a:lnTo>
                  <a:lnTo>
                    <a:pt x="166" y="35"/>
                  </a:lnTo>
                  <a:lnTo>
                    <a:pt x="170" y="35"/>
                  </a:lnTo>
                  <a:lnTo>
                    <a:pt x="199" y="43"/>
                  </a:lnTo>
                  <a:lnTo>
                    <a:pt x="225" y="51"/>
                  </a:lnTo>
                  <a:cubicBezTo>
                    <a:pt x="226" y="51"/>
                    <a:pt x="228" y="54"/>
                    <a:pt x="229" y="55"/>
                  </a:cubicBezTo>
                  <a:lnTo>
                    <a:pt x="248" y="80"/>
                  </a:lnTo>
                  <a:lnTo>
                    <a:pt x="262" y="110"/>
                  </a:lnTo>
                  <a:lnTo>
                    <a:pt x="279" y="136"/>
                  </a:lnTo>
                  <a:lnTo>
                    <a:pt x="0" y="136"/>
                  </a:lnTo>
                  <a:lnTo>
                    <a:pt x="0" y="0"/>
                  </a:lnTo>
                  <a:lnTo>
                    <a:pt x="70" y="0"/>
                  </a:lnTo>
                </a:path>
              </a:pathLst>
            </a:custGeom>
            <a:noFill/>
            <a:ln w="9525" cap="flat" cmpd="sng">
              <a:solidFill>
                <a:srgbClr val="25221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 name="Google Shape;374;p7"/>
            <p:cNvSpPr/>
            <p:nvPr/>
          </p:nvSpPr>
          <p:spPr>
            <a:xfrm>
              <a:off x="144" y="1688"/>
              <a:ext cx="411" cy="871"/>
            </a:xfrm>
            <a:custGeom>
              <a:avLst/>
              <a:gdLst/>
              <a:ahLst/>
              <a:cxnLst/>
              <a:rect l="l" t="t" r="r" b="b"/>
              <a:pathLst>
                <a:path w="77" h="163" extrusionOk="0">
                  <a:moveTo>
                    <a:pt x="0" y="163"/>
                  </a:moveTo>
                  <a:lnTo>
                    <a:pt x="0" y="162"/>
                  </a:lnTo>
                  <a:moveTo>
                    <a:pt x="1" y="162"/>
                  </a:moveTo>
                  <a:lnTo>
                    <a:pt x="1" y="161"/>
                  </a:lnTo>
                  <a:moveTo>
                    <a:pt x="2" y="160"/>
                  </a:moveTo>
                  <a:lnTo>
                    <a:pt x="2" y="159"/>
                  </a:lnTo>
                  <a:moveTo>
                    <a:pt x="2" y="158"/>
                  </a:moveTo>
                  <a:lnTo>
                    <a:pt x="3" y="158"/>
                  </a:lnTo>
                  <a:moveTo>
                    <a:pt x="3" y="157"/>
                  </a:moveTo>
                  <a:lnTo>
                    <a:pt x="4" y="156"/>
                  </a:lnTo>
                  <a:moveTo>
                    <a:pt x="4" y="155"/>
                  </a:moveTo>
                  <a:lnTo>
                    <a:pt x="4" y="154"/>
                  </a:lnTo>
                  <a:moveTo>
                    <a:pt x="5" y="153"/>
                  </a:moveTo>
                  <a:lnTo>
                    <a:pt x="5" y="153"/>
                  </a:lnTo>
                  <a:moveTo>
                    <a:pt x="6" y="152"/>
                  </a:moveTo>
                  <a:lnTo>
                    <a:pt x="6" y="151"/>
                  </a:lnTo>
                  <a:moveTo>
                    <a:pt x="6" y="150"/>
                  </a:moveTo>
                  <a:lnTo>
                    <a:pt x="7" y="149"/>
                  </a:lnTo>
                  <a:moveTo>
                    <a:pt x="7" y="148"/>
                  </a:moveTo>
                  <a:lnTo>
                    <a:pt x="7" y="148"/>
                  </a:lnTo>
                  <a:moveTo>
                    <a:pt x="8" y="147"/>
                  </a:moveTo>
                  <a:lnTo>
                    <a:pt x="8" y="146"/>
                  </a:lnTo>
                  <a:moveTo>
                    <a:pt x="9" y="145"/>
                  </a:moveTo>
                  <a:lnTo>
                    <a:pt x="9" y="144"/>
                  </a:lnTo>
                  <a:moveTo>
                    <a:pt x="9" y="144"/>
                  </a:moveTo>
                  <a:lnTo>
                    <a:pt x="10" y="143"/>
                  </a:lnTo>
                  <a:moveTo>
                    <a:pt x="10" y="142"/>
                  </a:moveTo>
                  <a:lnTo>
                    <a:pt x="11" y="141"/>
                  </a:lnTo>
                  <a:moveTo>
                    <a:pt x="11" y="140"/>
                  </a:moveTo>
                  <a:lnTo>
                    <a:pt x="11" y="139"/>
                  </a:lnTo>
                  <a:moveTo>
                    <a:pt x="12" y="139"/>
                  </a:moveTo>
                  <a:lnTo>
                    <a:pt x="12" y="138"/>
                  </a:lnTo>
                  <a:moveTo>
                    <a:pt x="12" y="137"/>
                  </a:moveTo>
                  <a:lnTo>
                    <a:pt x="13" y="136"/>
                  </a:lnTo>
                  <a:moveTo>
                    <a:pt x="13" y="135"/>
                  </a:moveTo>
                  <a:lnTo>
                    <a:pt x="14" y="135"/>
                  </a:lnTo>
                  <a:moveTo>
                    <a:pt x="14" y="134"/>
                  </a:moveTo>
                  <a:lnTo>
                    <a:pt x="14" y="133"/>
                  </a:lnTo>
                  <a:moveTo>
                    <a:pt x="15" y="132"/>
                  </a:moveTo>
                  <a:lnTo>
                    <a:pt x="15" y="131"/>
                  </a:lnTo>
                  <a:moveTo>
                    <a:pt x="16" y="130"/>
                  </a:moveTo>
                  <a:lnTo>
                    <a:pt x="16" y="130"/>
                  </a:lnTo>
                  <a:moveTo>
                    <a:pt x="16" y="129"/>
                  </a:moveTo>
                  <a:lnTo>
                    <a:pt x="17" y="128"/>
                  </a:lnTo>
                  <a:moveTo>
                    <a:pt x="17" y="127"/>
                  </a:moveTo>
                  <a:lnTo>
                    <a:pt x="18" y="126"/>
                  </a:lnTo>
                  <a:moveTo>
                    <a:pt x="18" y="125"/>
                  </a:moveTo>
                  <a:lnTo>
                    <a:pt x="18" y="125"/>
                  </a:lnTo>
                  <a:moveTo>
                    <a:pt x="19" y="124"/>
                  </a:moveTo>
                  <a:lnTo>
                    <a:pt x="19" y="123"/>
                  </a:lnTo>
                  <a:moveTo>
                    <a:pt x="20" y="122"/>
                  </a:moveTo>
                  <a:lnTo>
                    <a:pt x="20" y="121"/>
                  </a:lnTo>
                  <a:moveTo>
                    <a:pt x="20" y="121"/>
                  </a:moveTo>
                  <a:lnTo>
                    <a:pt x="21" y="120"/>
                  </a:lnTo>
                  <a:moveTo>
                    <a:pt x="21" y="119"/>
                  </a:moveTo>
                  <a:lnTo>
                    <a:pt x="22" y="118"/>
                  </a:lnTo>
                  <a:moveTo>
                    <a:pt x="22" y="117"/>
                  </a:moveTo>
                  <a:lnTo>
                    <a:pt x="22" y="116"/>
                  </a:lnTo>
                  <a:moveTo>
                    <a:pt x="23" y="116"/>
                  </a:moveTo>
                  <a:lnTo>
                    <a:pt x="23" y="115"/>
                  </a:lnTo>
                  <a:moveTo>
                    <a:pt x="23" y="114"/>
                  </a:moveTo>
                  <a:lnTo>
                    <a:pt x="24" y="113"/>
                  </a:lnTo>
                  <a:moveTo>
                    <a:pt x="24" y="112"/>
                  </a:moveTo>
                  <a:lnTo>
                    <a:pt x="25" y="111"/>
                  </a:lnTo>
                  <a:moveTo>
                    <a:pt x="25" y="111"/>
                  </a:moveTo>
                  <a:lnTo>
                    <a:pt x="25" y="110"/>
                  </a:lnTo>
                  <a:moveTo>
                    <a:pt x="26" y="109"/>
                  </a:moveTo>
                  <a:lnTo>
                    <a:pt x="26" y="108"/>
                  </a:lnTo>
                  <a:moveTo>
                    <a:pt x="27" y="107"/>
                  </a:moveTo>
                  <a:lnTo>
                    <a:pt x="27" y="106"/>
                  </a:lnTo>
                  <a:moveTo>
                    <a:pt x="27" y="106"/>
                  </a:moveTo>
                  <a:lnTo>
                    <a:pt x="28" y="105"/>
                  </a:lnTo>
                  <a:moveTo>
                    <a:pt x="28" y="104"/>
                  </a:moveTo>
                  <a:lnTo>
                    <a:pt x="28" y="103"/>
                  </a:lnTo>
                  <a:moveTo>
                    <a:pt x="29" y="102"/>
                  </a:moveTo>
                  <a:lnTo>
                    <a:pt x="29" y="102"/>
                  </a:lnTo>
                  <a:moveTo>
                    <a:pt x="30" y="101"/>
                  </a:moveTo>
                  <a:lnTo>
                    <a:pt x="30" y="100"/>
                  </a:lnTo>
                  <a:moveTo>
                    <a:pt x="30" y="99"/>
                  </a:moveTo>
                  <a:lnTo>
                    <a:pt x="31" y="98"/>
                  </a:lnTo>
                  <a:moveTo>
                    <a:pt x="31" y="97"/>
                  </a:moveTo>
                  <a:lnTo>
                    <a:pt x="32" y="97"/>
                  </a:lnTo>
                  <a:moveTo>
                    <a:pt x="32" y="96"/>
                  </a:moveTo>
                  <a:lnTo>
                    <a:pt x="32" y="95"/>
                  </a:lnTo>
                  <a:moveTo>
                    <a:pt x="33" y="94"/>
                  </a:moveTo>
                  <a:lnTo>
                    <a:pt x="33" y="93"/>
                  </a:lnTo>
                  <a:moveTo>
                    <a:pt x="33" y="93"/>
                  </a:moveTo>
                  <a:lnTo>
                    <a:pt x="34" y="92"/>
                  </a:lnTo>
                  <a:moveTo>
                    <a:pt x="34" y="91"/>
                  </a:moveTo>
                  <a:lnTo>
                    <a:pt x="35" y="90"/>
                  </a:lnTo>
                  <a:moveTo>
                    <a:pt x="35" y="89"/>
                  </a:moveTo>
                  <a:lnTo>
                    <a:pt x="35" y="88"/>
                  </a:lnTo>
                  <a:moveTo>
                    <a:pt x="36" y="88"/>
                  </a:moveTo>
                  <a:lnTo>
                    <a:pt x="36" y="87"/>
                  </a:lnTo>
                  <a:moveTo>
                    <a:pt x="37" y="86"/>
                  </a:moveTo>
                  <a:lnTo>
                    <a:pt x="37" y="85"/>
                  </a:lnTo>
                  <a:moveTo>
                    <a:pt x="37" y="84"/>
                  </a:moveTo>
                  <a:lnTo>
                    <a:pt x="38" y="84"/>
                  </a:lnTo>
                  <a:moveTo>
                    <a:pt x="38" y="83"/>
                  </a:moveTo>
                  <a:lnTo>
                    <a:pt x="39" y="82"/>
                  </a:lnTo>
                  <a:moveTo>
                    <a:pt x="39" y="81"/>
                  </a:moveTo>
                  <a:lnTo>
                    <a:pt x="39" y="80"/>
                  </a:lnTo>
                  <a:moveTo>
                    <a:pt x="40" y="79"/>
                  </a:moveTo>
                  <a:lnTo>
                    <a:pt x="40" y="79"/>
                  </a:lnTo>
                  <a:moveTo>
                    <a:pt x="40" y="78"/>
                  </a:moveTo>
                  <a:lnTo>
                    <a:pt x="41" y="77"/>
                  </a:lnTo>
                  <a:moveTo>
                    <a:pt x="41" y="76"/>
                  </a:moveTo>
                  <a:lnTo>
                    <a:pt x="42" y="75"/>
                  </a:lnTo>
                  <a:moveTo>
                    <a:pt x="42" y="74"/>
                  </a:moveTo>
                  <a:lnTo>
                    <a:pt x="42" y="74"/>
                  </a:lnTo>
                  <a:moveTo>
                    <a:pt x="43" y="73"/>
                  </a:moveTo>
                  <a:lnTo>
                    <a:pt x="43" y="72"/>
                  </a:lnTo>
                  <a:moveTo>
                    <a:pt x="44" y="71"/>
                  </a:moveTo>
                  <a:lnTo>
                    <a:pt x="44" y="70"/>
                  </a:lnTo>
                  <a:moveTo>
                    <a:pt x="44" y="70"/>
                  </a:moveTo>
                  <a:lnTo>
                    <a:pt x="45" y="69"/>
                  </a:lnTo>
                  <a:moveTo>
                    <a:pt x="45" y="68"/>
                  </a:moveTo>
                  <a:lnTo>
                    <a:pt x="46" y="67"/>
                  </a:lnTo>
                  <a:moveTo>
                    <a:pt x="46" y="66"/>
                  </a:moveTo>
                  <a:lnTo>
                    <a:pt x="46" y="65"/>
                  </a:lnTo>
                  <a:moveTo>
                    <a:pt x="47" y="65"/>
                  </a:moveTo>
                  <a:lnTo>
                    <a:pt x="47" y="64"/>
                  </a:lnTo>
                  <a:moveTo>
                    <a:pt x="47" y="63"/>
                  </a:moveTo>
                  <a:lnTo>
                    <a:pt x="48" y="62"/>
                  </a:lnTo>
                  <a:moveTo>
                    <a:pt x="48" y="61"/>
                  </a:moveTo>
                  <a:lnTo>
                    <a:pt x="49" y="60"/>
                  </a:lnTo>
                  <a:moveTo>
                    <a:pt x="49" y="60"/>
                  </a:moveTo>
                  <a:lnTo>
                    <a:pt x="50" y="59"/>
                  </a:lnTo>
                  <a:moveTo>
                    <a:pt x="50" y="58"/>
                  </a:moveTo>
                  <a:lnTo>
                    <a:pt x="50" y="57"/>
                  </a:lnTo>
                  <a:moveTo>
                    <a:pt x="51" y="56"/>
                  </a:moveTo>
                  <a:lnTo>
                    <a:pt x="51" y="56"/>
                  </a:lnTo>
                  <a:moveTo>
                    <a:pt x="51" y="55"/>
                  </a:moveTo>
                  <a:lnTo>
                    <a:pt x="52" y="54"/>
                  </a:lnTo>
                  <a:moveTo>
                    <a:pt x="52" y="53"/>
                  </a:moveTo>
                  <a:lnTo>
                    <a:pt x="53" y="52"/>
                  </a:lnTo>
                  <a:moveTo>
                    <a:pt x="53" y="51"/>
                  </a:moveTo>
                  <a:lnTo>
                    <a:pt x="53" y="51"/>
                  </a:lnTo>
                  <a:moveTo>
                    <a:pt x="54" y="50"/>
                  </a:moveTo>
                  <a:lnTo>
                    <a:pt x="54" y="49"/>
                  </a:lnTo>
                  <a:moveTo>
                    <a:pt x="55" y="48"/>
                  </a:moveTo>
                  <a:lnTo>
                    <a:pt x="55" y="47"/>
                  </a:lnTo>
                  <a:moveTo>
                    <a:pt x="55" y="47"/>
                  </a:moveTo>
                  <a:lnTo>
                    <a:pt x="56" y="46"/>
                  </a:lnTo>
                  <a:moveTo>
                    <a:pt x="56" y="45"/>
                  </a:moveTo>
                  <a:lnTo>
                    <a:pt x="57" y="44"/>
                  </a:lnTo>
                  <a:moveTo>
                    <a:pt x="57" y="43"/>
                  </a:moveTo>
                  <a:lnTo>
                    <a:pt x="57" y="42"/>
                  </a:lnTo>
                  <a:moveTo>
                    <a:pt x="58" y="42"/>
                  </a:moveTo>
                  <a:lnTo>
                    <a:pt x="58" y="41"/>
                  </a:lnTo>
                  <a:moveTo>
                    <a:pt x="58" y="40"/>
                  </a:moveTo>
                  <a:lnTo>
                    <a:pt x="59" y="39"/>
                  </a:lnTo>
                  <a:moveTo>
                    <a:pt x="59" y="38"/>
                  </a:moveTo>
                  <a:lnTo>
                    <a:pt x="60" y="37"/>
                  </a:lnTo>
                  <a:moveTo>
                    <a:pt x="60" y="37"/>
                  </a:moveTo>
                  <a:lnTo>
                    <a:pt x="60" y="36"/>
                  </a:lnTo>
                  <a:moveTo>
                    <a:pt x="61" y="35"/>
                  </a:moveTo>
                  <a:lnTo>
                    <a:pt x="61" y="34"/>
                  </a:lnTo>
                  <a:moveTo>
                    <a:pt x="62" y="33"/>
                  </a:moveTo>
                  <a:lnTo>
                    <a:pt x="62" y="33"/>
                  </a:lnTo>
                  <a:moveTo>
                    <a:pt x="62" y="32"/>
                  </a:moveTo>
                  <a:lnTo>
                    <a:pt x="63" y="31"/>
                  </a:lnTo>
                  <a:moveTo>
                    <a:pt x="63" y="30"/>
                  </a:moveTo>
                  <a:lnTo>
                    <a:pt x="63" y="29"/>
                  </a:lnTo>
                  <a:moveTo>
                    <a:pt x="64" y="28"/>
                  </a:moveTo>
                  <a:lnTo>
                    <a:pt x="64" y="28"/>
                  </a:lnTo>
                  <a:moveTo>
                    <a:pt x="65" y="27"/>
                  </a:moveTo>
                  <a:lnTo>
                    <a:pt x="65" y="26"/>
                  </a:lnTo>
                  <a:moveTo>
                    <a:pt x="65" y="25"/>
                  </a:moveTo>
                  <a:lnTo>
                    <a:pt x="66" y="24"/>
                  </a:lnTo>
                  <a:moveTo>
                    <a:pt x="66" y="24"/>
                  </a:moveTo>
                  <a:lnTo>
                    <a:pt x="67" y="23"/>
                  </a:lnTo>
                  <a:moveTo>
                    <a:pt x="67" y="22"/>
                  </a:moveTo>
                  <a:lnTo>
                    <a:pt x="67" y="21"/>
                  </a:lnTo>
                  <a:moveTo>
                    <a:pt x="68" y="20"/>
                  </a:moveTo>
                  <a:lnTo>
                    <a:pt x="68" y="19"/>
                  </a:lnTo>
                  <a:moveTo>
                    <a:pt x="68" y="18"/>
                  </a:moveTo>
                  <a:lnTo>
                    <a:pt x="69" y="18"/>
                  </a:lnTo>
                  <a:moveTo>
                    <a:pt x="69" y="17"/>
                  </a:moveTo>
                  <a:lnTo>
                    <a:pt x="70" y="16"/>
                  </a:lnTo>
                  <a:moveTo>
                    <a:pt x="70" y="15"/>
                  </a:moveTo>
                  <a:lnTo>
                    <a:pt x="70" y="14"/>
                  </a:lnTo>
                  <a:moveTo>
                    <a:pt x="71" y="14"/>
                  </a:moveTo>
                  <a:lnTo>
                    <a:pt x="71" y="13"/>
                  </a:lnTo>
                  <a:moveTo>
                    <a:pt x="72" y="12"/>
                  </a:moveTo>
                  <a:lnTo>
                    <a:pt x="72" y="11"/>
                  </a:lnTo>
                  <a:moveTo>
                    <a:pt x="72" y="10"/>
                  </a:moveTo>
                  <a:lnTo>
                    <a:pt x="73" y="9"/>
                  </a:lnTo>
                  <a:moveTo>
                    <a:pt x="73" y="9"/>
                  </a:moveTo>
                  <a:lnTo>
                    <a:pt x="74" y="8"/>
                  </a:lnTo>
                  <a:moveTo>
                    <a:pt x="74" y="7"/>
                  </a:moveTo>
                  <a:lnTo>
                    <a:pt x="74" y="6"/>
                  </a:lnTo>
                  <a:moveTo>
                    <a:pt x="75" y="5"/>
                  </a:moveTo>
                  <a:lnTo>
                    <a:pt x="75" y="5"/>
                  </a:lnTo>
                  <a:moveTo>
                    <a:pt x="75" y="4"/>
                  </a:moveTo>
                  <a:lnTo>
                    <a:pt x="76" y="3"/>
                  </a:lnTo>
                  <a:moveTo>
                    <a:pt x="76" y="2"/>
                  </a:moveTo>
                  <a:lnTo>
                    <a:pt x="77" y="1"/>
                  </a:lnTo>
                  <a:moveTo>
                    <a:pt x="77" y="0"/>
                  </a:moveTo>
                  <a:lnTo>
                    <a:pt x="77" y="0"/>
                  </a:lnTo>
                </a:path>
              </a:pathLst>
            </a:custGeom>
            <a:noFill/>
            <a:ln w="9525" cap="flat" cmpd="sng">
              <a:solidFill>
                <a:srgbClr val="25221E"/>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7"/>
            <p:cNvSpPr/>
            <p:nvPr/>
          </p:nvSpPr>
          <p:spPr>
            <a:xfrm>
              <a:off x="342" y="1351"/>
              <a:ext cx="876" cy="791"/>
            </a:xfrm>
            <a:custGeom>
              <a:avLst/>
              <a:gdLst/>
              <a:ahLst/>
              <a:cxnLst/>
              <a:rect l="l" t="t" r="r" b="b"/>
              <a:pathLst>
                <a:path w="164" h="148" extrusionOk="0">
                  <a:moveTo>
                    <a:pt x="16" y="148"/>
                  </a:moveTo>
                  <a:lnTo>
                    <a:pt x="0" y="148"/>
                  </a:lnTo>
                  <a:lnTo>
                    <a:pt x="70" y="0"/>
                  </a:lnTo>
                  <a:lnTo>
                    <a:pt x="146" y="0"/>
                  </a:lnTo>
                  <a:lnTo>
                    <a:pt x="147" y="3"/>
                  </a:lnTo>
                  <a:lnTo>
                    <a:pt x="151" y="1"/>
                  </a:lnTo>
                  <a:lnTo>
                    <a:pt x="153" y="6"/>
                  </a:lnTo>
                  <a:lnTo>
                    <a:pt x="158" y="5"/>
                  </a:lnTo>
                  <a:lnTo>
                    <a:pt x="158" y="7"/>
                  </a:lnTo>
                  <a:lnTo>
                    <a:pt x="164" y="5"/>
                  </a:lnTo>
                  <a:lnTo>
                    <a:pt x="162" y="8"/>
                  </a:lnTo>
                  <a:lnTo>
                    <a:pt x="164" y="10"/>
                  </a:lnTo>
                  <a:lnTo>
                    <a:pt x="163" y="13"/>
                  </a:lnTo>
                  <a:lnTo>
                    <a:pt x="156" y="14"/>
                  </a:lnTo>
                  <a:lnTo>
                    <a:pt x="150" y="18"/>
                  </a:lnTo>
                  <a:lnTo>
                    <a:pt x="146" y="22"/>
                  </a:lnTo>
                  <a:lnTo>
                    <a:pt x="142" y="27"/>
                  </a:lnTo>
                  <a:lnTo>
                    <a:pt x="137" y="31"/>
                  </a:lnTo>
                  <a:lnTo>
                    <a:pt x="132" y="32"/>
                  </a:lnTo>
                  <a:lnTo>
                    <a:pt x="129" y="35"/>
                  </a:lnTo>
                  <a:lnTo>
                    <a:pt x="133" y="34"/>
                  </a:lnTo>
                  <a:lnTo>
                    <a:pt x="127" y="38"/>
                  </a:lnTo>
                  <a:lnTo>
                    <a:pt x="121" y="40"/>
                  </a:lnTo>
                  <a:lnTo>
                    <a:pt x="115" y="43"/>
                  </a:lnTo>
                  <a:lnTo>
                    <a:pt x="115" y="46"/>
                  </a:lnTo>
                  <a:lnTo>
                    <a:pt x="116" y="52"/>
                  </a:lnTo>
                  <a:lnTo>
                    <a:pt x="115" y="54"/>
                  </a:lnTo>
                  <a:lnTo>
                    <a:pt x="113" y="54"/>
                  </a:lnTo>
                  <a:lnTo>
                    <a:pt x="113" y="57"/>
                  </a:lnTo>
                  <a:lnTo>
                    <a:pt x="107" y="61"/>
                  </a:lnTo>
                  <a:lnTo>
                    <a:pt x="103" y="61"/>
                  </a:lnTo>
                  <a:lnTo>
                    <a:pt x="101" y="63"/>
                  </a:lnTo>
                  <a:lnTo>
                    <a:pt x="102" y="64"/>
                  </a:lnTo>
                  <a:lnTo>
                    <a:pt x="97" y="68"/>
                  </a:lnTo>
                  <a:lnTo>
                    <a:pt x="100" y="68"/>
                  </a:lnTo>
                  <a:lnTo>
                    <a:pt x="97" y="71"/>
                  </a:lnTo>
                  <a:lnTo>
                    <a:pt x="94" y="77"/>
                  </a:lnTo>
                  <a:lnTo>
                    <a:pt x="96" y="78"/>
                  </a:lnTo>
                  <a:lnTo>
                    <a:pt x="100" y="78"/>
                  </a:lnTo>
                  <a:lnTo>
                    <a:pt x="102" y="79"/>
                  </a:lnTo>
                  <a:lnTo>
                    <a:pt x="101" y="84"/>
                  </a:lnTo>
                  <a:lnTo>
                    <a:pt x="99" y="89"/>
                  </a:lnTo>
                  <a:lnTo>
                    <a:pt x="100" y="92"/>
                  </a:lnTo>
                  <a:lnTo>
                    <a:pt x="104" y="92"/>
                  </a:lnTo>
                  <a:lnTo>
                    <a:pt x="105" y="95"/>
                  </a:lnTo>
                  <a:lnTo>
                    <a:pt x="105" y="97"/>
                  </a:lnTo>
                  <a:lnTo>
                    <a:pt x="108" y="100"/>
                  </a:lnTo>
                  <a:lnTo>
                    <a:pt x="110" y="104"/>
                  </a:lnTo>
                  <a:lnTo>
                    <a:pt x="112" y="107"/>
                  </a:lnTo>
                  <a:lnTo>
                    <a:pt x="114" y="111"/>
                  </a:lnTo>
                  <a:lnTo>
                    <a:pt x="113" y="114"/>
                  </a:lnTo>
                  <a:lnTo>
                    <a:pt x="108" y="115"/>
                  </a:lnTo>
                  <a:lnTo>
                    <a:pt x="106" y="115"/>
                  </a:lnTo>
                  <a:lnTo>
                    <a:pt x="102" y="118"/>
                  </a:lnTo>
                  <a:lnTo>
                    <a:pt x="92" y="119"/>
                  </a:lnTo>
                  <a:lnTo>
                    <a:pt x="85" y="124"/>
                  </a:lnTo>
                  <a:lnTo>
                    <a:pt x="82" y="126"/>
                  </a:lnTo>
                  <a:lnTo>
                    <a:pt x="75" y="129"/>
                  </a:lnTo>
                  <a:lnTo>
                    <a:pt x="73" y="135"/>
                  </a:lnTo>
                  <a:lnTo>
                    <a:pt x="69" y="135"/>
                  </a:lnTo>
                  <a:lnTo>
                    <a:pt x="64" y="137"/>
                  </a:lnTo>
                  <a:lnTo>
                    <a:pt x="57" y="137"/>
                  </a:lnTo>
                  <a:lnTo>
                    <a:pt x="51" y="140"/>
                  </a:lnTo>
                  <a:lnTo>
                    <a:pt x="45" y="139"/>
                  </a:lnTo>
                  <a:lnTo>
                    <a:pt x="41" y="137"/>
                  </a:lnTo>
                  <a:lnTo>
                    <a:pt x="37" y="137"/>
                  </a:lnTo>
                  <a:lnTo>
                    <a:pt x="31" y="139"/>
                  </a:lnTo>
                  <a:lnTo>
                    <a:pt x="27" y="140"/>
                  </a:lnTo>
                  <a:lnTo>
                    <a:pt x="25" y="141"/>
                  </a:lnTo>
                  <a:lnTo>
                    <a:pt x="21" y="144"/>
                  </a:lnTo>
                  <a:lnTo>
                    <a:pt x="18" y="147"/>
                  </a:lnTo>
                  <a:lnTo>
                    <a:pt x="17" y="148"/>
                  </a:lnTo>
                  <a:lnTo>
                    <a:pt x="0" y="148"/>
                  </a:lnTo>
                  <a:lnTo>
                    <a:pt x="16" y="148"/>
                  </a:lnTo>
                </a:path>
              </a:pathLst>
            </a:custGeom>
            <a:solidFill>
              <a:srgbClr val="838181"/>
            </a:solidFill>
            <a:ln w="9525" cap="flat" cmpd="sng">
              <a:solidFill>
                <a:srgbClr val="25221E"/>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7"/>
            <p:cNvSpPr/>
            <p:nvPr/>
          </p:nvSpPr>
          <p:spPr>
            <a:xfrm>
              <a:off x="256" y="2142"/>
              <a:ext cx="171" cy="422"/>
            </a:xfrm>
            <a:custGeom>
              <a:avLst/>
              <a:gdLst/>
              <a:ahLst/>
              <a:cxnLst/>
              <a:rect l="l" t="t" r="r" b="b"/>
              <a:pathLst>
                <a:path w="32" h="79" extrusionOk="0">
                  <a:moveTo>
                    <a:pt x="0" y="79"/>
                  </a:moveTo>
                  <a:lnTo>
                    <a:pt x="9" y="59"/>
                  </a:lnTo>
                  <a:lnTo>
                    <a:pt x="32" y="0"/>
                  </a:lnTo>
                </a:path>
              </a:pathLst>
            </a:custGeom>
            <a:noFill/>
            <a:ln w="9525" cap="flat" cmpd="sng">
              <a:solidFill>
                <a:srgbClr val="25221E"/>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7"/>
            <p:cNvSpPr/>
            <p:nvPr/>
          </p:nvSpPr>
          <p:spPr>
            <a:xfrm>
              <a:off x="1123" y="1351"/>
              <a:ext cx="598" cy="358"/>
            </a:xfrm>
            <a:custGeom>
              <a:avLst/>
              <a:gdLst/>
              <a:ahLst/>
              <a:cxnLst/>
              <a:rect l="l" t="t" r="r" b="b"/>
              <a:pathLst>
                <a:path w="112" h="67" extrusionOk="0">
                  <a:moveTo>
                    <a:pt x="53" y="60"/>
                  </a:moveTo>
                  <a:lnTo>
                    <a:pt x="57" y="59"/>
                  </a:lnTo>
                  <a:lnTo>
                    <a:pt x="59" y="59"/>
                  </a:lnTo>
                  <a:lnTo>
                    <a:pt x="61" y="57"/>
                  </a:lnTo>
                  <a:lnTo>
                    <a:pt x="62" y="56"/>
                  </a:lnTo>
                  <a:lnTo>
                    <a:pt x="64" y="57"/>
                  </a:lnTo>
                  <a:lnTo>
                    <a:pt x="66" y="53"/>
                  </a:lnTo>
                  <a:lnTo>
                    <a:pt x="73" y="47"/>
                  </a:lnTo>
                  <a:lnTo>
                    <a:pt x="79" y="46"/>
                  </a:lnTo>
                  <a:lnTo>
                    <a:pt x="84" y="42"/>
                  </a:lnTo>
                  <a:lnTo>
                    <a:pt x="81" y="34"/>
                  </a:lnTo>
                  <a:lnTo>
                    <a:pt x="105" y="24"/>
                  </a:lnTo>
                  <a:lnTo>
                    <a:pt x="102" y="19"/>
                  </a:lnTo>
                  <a:lnTo>
                    <a:pt x="112" y="0"/>
                  </a:lnTo>
                  <a:lnTo>
                    <a:pt x="0" y="0"/>
                  </a:lnTo>
                  <a:lnTo>
                    <a:pt x="0" y="3"/>
                  </a:lnTo>
                  <a:lnTo>
                    <a:pt x="5" y="1"/>
                  </a:lnTo>
                  <a:lnTo>
                    <a:pt x="7" y="6"/>
                  </a:lnTo>
                  <a:lnTo>
                    <a:pt x="12" y="6"/>
                  </a:lnTo>
                  <a:lnTo>
                    <a:pt x="12" y="7"/>
                  </a:lnTo>
                  <a:lnTo>
                    <a:pt x="18" y="6"/>
                  </a:lnTo>
                  <a:lnTo>
                    <a:pt x="15" y="8"/>
                  </a:lnTo>
                  <a:lnTo>
                    <a:pt x="19" y="10"/>
                  </a:lnTo>
                  <a:lnTo>
                    <a:pt x="17" y="13"/>
                  </a:lnTo>
                  <a:lnTo>
                    <a:pt x="64" y="42"/>
                  </a:lnTo>
                  <a:lnTo>
                    <a:pt x="61" y="48"/>
                  </a:lnTo>
                  <a:lnTo>
                    <a:pt x="55" y="53"/>
                  </a:lnTo>
                  <a:lnTo>
                    <a:pt x="50" y="59"/>
                  </a:lnTo>
                  <a:lnTo>
                    <a:pt x="46" y="63"/>
                  </a:lnTo>
                  <a:lnTo>
                    <a:pt x="44" y="67"/>
                  </a:lnTo>
                  <a:lnTo>
                    <a:pt x="47" y="66"/>
                  </a:lnTo>
                  <a:lnTo>
                    <a:pt x="49" y="63"/>
                  </a:lnTo>
                  <a:lnTo>
                    <a:pt x="53" y="60"/>
                  </a:lnTo>
                </a:path>
              </a:pathLst>
            </a:custGeom>
            <a:solidFill>
              <a:srgbClr val="625E5D"/>
            </a:solidFill>
            <a:ln w="9525" cap="flat" cmpd="sng">
              <a:solidFill>
                <a:srgbClr val="25221E"/>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p7"/>
            <p:cNvSpPr/>
            <p:nvPr/>
          </p:nvSpPr>
          <p:spPr>
            <a:xfrm>
              <a:off x="1555" y="1351"/>
              <a:ext cx="797" cy="224"/>
            </a:xfrm>
            <a:custGeom>
              <a:avLst/>
              <a:gdLst/>
              <a:ahLst/>
              <a:cxnLst/>
              <a:rect l="l" t="t" r="r" b="b"/>
              <a:pathLst>
                <a:path w="149" h="42" extrusionOk="0">
                  <a:moveTo>
                    <a:pt x="142" y="16"/>
                  </a:moveTo>
                  <a:lnTo>
                    <a:pt x="149" y="0"/>
                  </a:lnTo>
                  <a:lnTo>
                    <a:pt x="31" y="0"/>
                  </a:lnTo>
                  <a:lnTo>
                    <a:pt x="21" y="18"/>
                  </a:lnTo>
                  <a:lnTo>
                    <a:pt x="24" y="24"/>
                  </a:lnTo>
                  <a:lnTo>
                    <a:pt x="0" y="34"/>
                  </a:lnTo>
                  <a:lnTo>
                    <a:pt x="2" y="42"/>
                  </a:lnTo>
                  <a:lnTo>
                    <a:pt x="8" y="39"/>
                  </a:lnTo>
                  <a:lnTo>
                    <a:pt x="7" y="42"/>
                  </a:lnTo>
                  <a:lnTo>
                    <a:pt x="13" y="39"/>
                  </a:lnTo>
                  <a:lnTo>
                    <a:pt x="12" y="41"/>
                  </a:lnTo>
                  <a:lnTo>
                    <a:pt x="16" y="38"/>
                  </a:lnTo>
                  <a:lnTo>
                    <a:pt x="20" y="38"/>
                  </a:lnTo>
                  <a:lnTo>
                    <a:pt x="24" y="35"/>
                  </a:lnTo>
                  <a:lnTo>
                    <a:pt x="28" y="34"/>
                  </a:lnTo>
                  <a:lnTo>
                    <a:pt x="36" y="31"/>
                  </a:lnTo>
                  <a:lnTo>
                    <a:pt x="36" y="32"/>
                  </a:lnTo>
                  <a:lnTo>
                    <a:pt x="40" y="30"/>
                  </a:lnTo>
                  <a:lnTo>
                    <a:pt x="45" y="28"/>
                  </a:lnTo>
                  <a:lnTo>
                    <a:pt x="49" y="30"/>
                  </a:lnTo>
                  <a:lnTo>
                    <a:pt x="50" y="28"/>
                  </a:lnTo>
                  <a:lnTo>
                    <a:pt x="57" y="24"/>
                  </a:lnTo>
                  <a:lnTo>
                    <a:pt x="59" y="25"/>
                  </a:lnTo>
                  <a:lnTo>
                    <a:pt x="68" y="20"/>
                  </a:lnTo>
                  <a:lnTo>
                    <a:pt x="72" y="17"/>
                  </a:lnTo>
                  <a:lnTo>
                    <a:pt x="71" y="21"/>
                  </a:lnTo>
                  <a:lnTo>
                    <a:pt x="82" y="20"/>
                  </a:lnTo>
                  <a:lnTo>
                    <a:pt x="85" y="21"/>
                  </a:lnTo>
                  <a:lnTo>
                    <a:pt x="88" y="20"/>
                  </a:lnTo>
                  <a:lnTo>
                    <a:pt x="95" y="20"/>
                  </a:lnTo>
                  <a:lnTo>
                    <a:pt x="96" y="21"/>
                  </a:lnTo>
                  <a:lnTo>
                    <a:pt x="98" y="20"/>
                  </a:lnTo>
                  <a:lnTo>
                    <a:pt x="99" y="21"/>
                  </a:lnTo>
                  <a:lnTo>
                    <a:pt x="105" y="18"/>
                  </a:lnTo>
                  <a:lnTo>
                    <a:pt x="108" y="18"/>
                  </a:lnTo>
                  <a:lnTo>
                    <a:pt x="110" y="20"/>
                  </a:lnTo>
                  <a:lnTo>
                    <a:pt x="112" y="20"/>
                  </a:lnTo>
                  <a:lnTo>
                    <a:pt x="114" y="17"/>
                  </a:lnTo>
                  <a:lnTo>
                    <a:pt x="116" y="18"/>
                  </a:lnTo>
                  <a:lnTo>
                    <a:pt x="119" y="18"/>
                  </a:lnTo>
                  <a:lnTo>
                    <a:pt x="123" y="17"/>
                  </a:lnTo>
                  <a:lnTo>
                    <a:pt x="123" y="18"/>
                  </a:lnTo>
                  <a:lnTo>
                    <a:pt x="128" y="14"/>
                  </a:lnTo>
                  <a:lnTo>
                    <a:pt x="128" y="17"/>
                  </a:lnTo>
                  <a:lnTo>
                    <a:pt x="132" y="17"/>
                  </a:lnTo>
                  <a:lnTo>
                    <a:pt x="134" y="15"/>
                  </a:lnTo>
                  <a:lnTo>
                    <a:pt x="135" y="13"/>
                  </a:lnTo>
                  <a:lnTo>
                    <a:pt x="136" y="15"/>
                  </a:lnTo>
                  <a:lnTo>
                    <a:pt x="140" y="15"/>
                  </a:lnTo>
                  <a:lnTo>
                    <a:pt x="142" y="16"/>
                  </a:lnTo>
                </a:path>
              </a:pathLst>
            </a:custGeom>
            <a:solidFill>
              <a:srgbClr val="C2C1C1"/>
            </a:solidFill>
            <a:ln w="9525" cap="flat" cmpd="sng">
              <a:solidFill>
                <a:srgbClr val="25221E"/>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379;p7"/>
            <p:cNvSpPr/>
            <p:nvPr/>
          </p:nvSpPr>
          <p:spPr>
            <a:xfrm>
              <a:off x="1325" y="1516"/>
              <a:ext cx="802" cy="251"/>
            </a:xfrm>
            <a:custGeom>
              <a:avLst/>
              <a:gdLst/>
              <a:ahLst/>
              <a:cxnLst/>
              <a:rect l="l" t="t" r="r" b="b"/>
              <a:pathLst>
                <a:path w="150" h="47" extrusionOk="0">
                  <a:moveTo>
                    <a:pt x="11" y="32"/>
                  </a:moveTo>
                  <a:lnTo>
                    <a:pt x="15" y="29"/>
                  </a:lnTo>
                  <a:lnTo>
                    <a:pt x="17" y="29"/>
                  </a:lnTo>
                  <a:lnTo>
                    <a:pt x="19" y="31"/>
                  </a:lnTo>
                  <a:lnTo>
                    <a:pt x="23" y="28"/>
                  </a:lnTo>
                  <a:lnTo>
                    <a:pt x="27" y="29"/>
                  </a:lnTo>
                  <a:lnTo>
                    <a:pt x="29" y="30"/>
                  </a:lnTo>
                  <a:lnTo>
                    <a:pt x="30" y="25"/>
                  </a:lnTo>
                  <a:lnTo>
                    <a:pt x="33" y="26"/>
                  </a:lnTo>
                  <a:lnTo>
                    <a:pt x="33" y="23"/>
                  </a:lnTo>
                  <a:lnTo>
                    <a:pt x="35" y="22"/>
                  </a:lnTo>
                  <a:lnTo>
                    <a:pt x="37" y="23"/>
                  </a:lnTo>
                  <a:lnTo>
                    <a:pt x="38" y="26"/>
                  </a:lnTo>
                  <a:lnTo>
                    <a:pt x="40" y="22"/>
                  </a:lnTo>
                  <a:lnTo>
                    <a:pt x="43" y="19"/>
                  </a:lnTo>
                  <a:lnTo>
                    <a:pt x="51" y="18"/>
                  </a:lnTo>
                  <a:lnTo>
                    <a:pt x="52" y="19"/>
                  </a:lnTo>
                  <a:lnTo>
                    <a:pt x="48" y="21"/>
                  </a:lnTo>
                  <a:lnTo>
                    <a:pt x="54" y="21"/>
                  </a:lnTo>
                  <a:lnTo>
                    <a:pt x="54" y="17"/>
                  </a:lnTo>
                  <a:lnTo>
                    <a:pt x="58" y="17"/>
                  </a:lnTo>
                  <a:lnTo>
                    <a:pt x="59" y="18"/>
                  </a:lnTo>
                  <a:lnTo>
                    <a:pt x="57" y="19"/>
                  </a:lnTo>
                  <a:lnTo>
                    <a:pt x="62" y="19"/>
                  </a:lnTo>
                  <a:lnTo>
                    <a:pt x="63" y="18"/>
                  </a:lnTo>
                  <a:lnTo>
                    <a:pt x="61" y="18"/>
                  </a:lnTo>
                  <a:lnTo>
                    <a:pt x="63" y="15"/>
                  </a:lnTo>
                  <a:lnTo>
                    <a:pt x="65" y="18"/>
                  </a:lnTo>
                  <a:lnTo>
                    <a:pt x="67" y="17"/>
                  </a:lnTo>
                  <a:lnTo>
                    <a:pt x="73" y="19"/>
                  </a:lnTo>
                  <a:lnTo>
                    <a:pt x="81" y="17"/>
                  </a:lnTo>
                  <a:lnTo>
                    <a:pt x="82" y="14"/>
                  </a:lnTo>
                  <a:lnTo>
                    <a:pt x="86" y="14"/>
                  </a:lnTo>
                  <a:lnTo>
                    <a:pt x="84" y="15"/>
                  </a:lnTo>
                  <a:lnTo>
                    <a:pt x="87" y="15"/>
                  </a:lnTo>
                  <a:lnTo>
                    <a:pt x="88" y="14"/>
                  </a:lnTo>
                  <a:lnTo>
                    <a:pt x="100" y="14"/>
                  </a:lnTo>
                  <a:lnTo>
                    <a:pt x="114" y="14"/>
                  </a:lnTo>
                  <a:lnTo>
                    <a:pt x="123" y="12"/>
                  </a:lnTo>
                  <a:lnTo>
                    <a:pt x="127" y="11"/>
                  </a:lnTo>
                  <a:lnTo>
                    <a:pt x="132" y="8"/>
                  </a:lnTo>
                  <a:lnTo>
                    <a:pt x="137" y="7"/>
                  </a:lnTo>
                  <a:lnTo>
                    <a:pt x="141" y="4"/>
                  </a:lnTo>
                  <a:lnTo>
                    <a:pt x="143" y="4"/>
                  </a:lnTo>
                  <a:lnTo>
                    <a:pt x="150" y="0"/>
                  </a:lnTo>
                  <a:lnTo>
                    <a:pt x="146" y="4"/>
                  </a:lnTo>
                  <a:lnTo>
                    <a:pt x="141" y="7"/>
                  </a:lnTo>
                  <a:lnTo>
                    <a:pt x="143" y="8"/>
                  </a:lnTo>
                  <a:lnTo>
                    <a:pt x="139" y="8"/>
                  </a:lnTo>
                  <a:lnTo>
                    <a:pt x="138" y="12"/>
                  </a:lnTo>
                  <a:lnTo>
                    <a:pt x="136" y="11"/>
                  </a:lnTo>
                  <a:lnTo>
                    <a:pt x="134" y="12"/>
                  </a:lnTo>
                  <a:lnTo>
                    <a:pt x="132" y="12"/>
                  </a:lnTo>
                  <a:lnTo>
                    <a:pt x="125" y="16"/>
                  </a:lnTo>
                  <a:lnTo>
                    <a:pt x="120" y="18"/>
                  </a:lnTo>
                  <a:lnTo>
                    <a:pt x="123" y="19"/>
                  </a:lnTo>
                  <a:lnTo>
                    <a:pt x="125" y="18"/>
                  </a:lnTo>
                  <a:lnTo>
                    <a:pt x="127" y="19"/>
                  </a:lnTo>
                  <a:lnTo>
                    <a:pt x="132" y="19"/>
                  </a:lnTo>
                  <a:lnTo>
                    <a:pt x="137" y="15"/>
                  </a:lnTo>
                  <a:lnTo>
                    <a:pt x="138" y="15"/>
                  </a:lnTo>
                  <a:lnTo>
                    <a:pt x="141" y="17"/>
                  </a:lnTo>
                  <a:lnTo>
                    <a:pt x="132" y="23"/>
                  </a:lnTo>
                  <a:lnTo>
                    <a:pt x="134" y="21"/>
                  </a:lnTo>
                  <a:lnTo>
                    <a:pt x="129" y="21"/>
                  </a:lnTo>
                  <a:lnTo>
                    <a:pt x="128" y="23"/>
                  </a:lnTo>
                  <a:lnTo>
                    <a:pt x="124" y="23"/>
                  </a:lnTo>
                  <a:lnTo>
                    <a:pt x="119" y="26"/>
                  </a:lnTo>
                  <a:lnTo>
                    <a:pt x="115" y="26"/>
                  </a:lnTo>
                  <a:lnTo>
                    <a:pt x="114" y="28"/>
                  </a:lnTo>
                  <a:lnTo>
                    <a:pt x="106" y="28"/>
                  </a:lnTo>
                  <a:lnTo>
                    <a:pt x="104" y="29"/>
                  </a:lnTo>
                  <a:lnTo>
                    <a:pt x="101" y="29"/>
                  </a:lnTo>
                  <a:lnTo>
                    <a:pt x="100" y="30"/>
                  </a:lnTo>
                  <a:lnTo>
                    <a:pt x="95" y="33"/>
                  </a:lnTo>
                  <a:lnTo>
                    <a:pt x="92" y="32"/>
                  </a:lnTo>
                  <a:lnTo>
                    <a:pt x="88" y="33"/>
                  </a:lnTo>
                  <a:lnTo>
                    <a:pt x="84" y="32"/>
                  </a:lnTo>
                  <a:lnTo>
                    <a:pt x="82" y="33"/>
                  </a:lnTo>
                  <a:lnTo>
                    <a:pt x="74" y="35"/>
                  </a:lnTo>
                  <a:lnTo>
                    <a:pt x="72" y="36"/>
                  </a:lnTo>
                  <a:lnTo>
                    <a:pt x="66" y="35"/>
                  </a:lnTo>
                  <a:lnTo>
                    <a:pt x="64" y="36"/>
                  </a:lnTo>
                  <a:lnTo>
                    <a:pt x="58" y="37"/>
                  </a:lnTo>
                  <a:lnTo>
                    <a:pt x="51" y="40"/>
                  </a:lnTo>
                  <a:lnTo>
                    <a:pt x="46" y="40"/>
                  </a:lnTo>
                  <a:lnTo>
                    <a:pt x="42" y="42"/>
                  </a:lnTo>
                  <a:lnTo>
                    <a:pt x="39" y="42"/>
                  </a:lnTo>
                  <a:lnTo>
                    <a:pt x="37" y="43"/>
                  </a:lnTo>
                  <a:lnTo>
                    <a:pt x="33" y="43"/>
                  </a:lnTo>
                  <a:lnTo>
                    <a:pt x="28" y="44"/>
                  </a:lnTo>
                  <a:lnTo>
                    <a:pt x="28" y="43"/>
                  </a:lnTo>
                  <a:lnTo>
                    <a:pt x="26" y="45"/>
                  </a:lnTo>
                  <a:lnTo>
                    <a:pt x="22" y="45"/>
                  </a:lnTo>
                  <a:lnTo>
                    <a:pt x="16" y="46"/>
                  </a:lnTo>
                  <a:lnTo>
                    <a:pt x="21" y="43"/>
                  </a:lnTo>
                  <a:lnTo>
                    <a:pt x="17" y="40"/>
                  </a:lnTo>
                  <a:lnTo>
                    <a:pt x="15" y="40"/>
                  </a:lnTo>
                  <a:lnTo>
                    <a:pt x="12" y="43"/>
                  </a:lnTo>
                  <a:lnTo>
                    <a:pt x="9" y="45"/>
                  </a:lnTo>
                  <a:lnTo>
                    <a:pt x="10" y="46"/>
                  </a:lnTo>
                  <a:lnTo>
                    <a:pt x="0" y="47"/>
                  </a:lnTo>
                  <a:lnTo>
                    <a:pt x="2" y="46"/>
                  </a:lnTo>
                  <a:lnTo>
                    <a:pt x="1" y="43"/>
                  </a:lnTo>
                  <a:lnTo>
                    <a:pt x="5" y="39"/>
                  </a:lnTo>
                  <a:lnTo>
                    <a:pt x="5" y="38"/>
                  </a:lnTo>
                  <a:lnTo>
                    <a:pt x="8" y="36"/>
                  </a:lnTo>
                  <a:lnTo>
                    <a:pt x="11" y="32"/>
                  </a:lnTo>
                </a:path>
              </a:pathLst>
            </a:custGeom>
            <a:solidFill>
              <a:srgbClr val="72706F"/>
            </a:solidFill>
            <a:ln w="9525" cap="flat" cmpd="sng">
              <a:solidFill>
                <a:srgbClr val="25221E"/>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380;p7"/>
            <p:cNvSpPr/>
            <p:nvPr/>
          </p:nvSpPr>
          <p:spPr>
            <a:xfrm>
              <a:off x="476" y="1421"/>
              <a:ext cx="988" cy="1063"/>
            </a:xfrm>
            <a:custGeom>
              <a:avLst/>
              <a:gdLst/>
              <a:ahLst/>
              <a:cxnLst/>
              <a:rect l="l" t="t" r="r" b="b"/>
              <a:pathLst>
                <a:path w="185" h="199" extrusionOk="0">
                  <a:moveTo>
                    <a:pt x="159" y="58"/>
                  </a:moveTo>
                  <a:lnTo>
                    <a:pt x="157" y="57"/>
                  </a:lnTo>
                  <a:lnTo>
                    <a:pt x="160" y="57"/>
                  </a:lnTo>
                  <a:lnTo>
                    <a:pt x="159" y="55"/>
                  </a:lnTo>
                  <a:lnTo>
                    <a:pt x="163" y="54"/>
                  </a:lnTo>
                  <a:lnTo>
                    <a:pt x="165" y="51"/>
                  </a:lnTo>
                  <a:lnTo>
                    <a:pt x="167" y="48"/>
                  </a:lnTo>
                  <a:lnTo>
                    <a:pt x="171" y="46"/>
                  </a:lnTo>
                  <a:lnTo>
                    <a:pt x="174" y="43"/>
                  </a:lnTo>
                  <a:lnTo>
                    <a:pt x="181" y="36"/>
                  </a:lnTo>
                  <a:lnTo>
                    <a:pt x="185" y="29"/>
                  </a:lnTo>
                  <a:lnTo>
                    <a:pt x="138" y="0"/>
                  </a:lnTo>
                  <a:lnTo>
                    <a:pt x="131" y="1"/>
                  </a:lnTo>
                  <a:lnTo>
                    <a:pt x="125" y="5"/>
                  </a:lnTo>
                  <a:lnTo>
                    <a:pt x="121" y="9"/>
                  </a:lnTo>
                  <a:lnTo>
                    <a:pt x="117" y="14"/>
                  </a:lnTo>
                  <a:lnTo>
                    <a:pt x="112" y="18"/>
                  </a:lnTo>
                  <a:lnTo>
                    <a:pt x="107" y="19"/>
                  </a:lnTo>
                  <a:lnTo>
                    <a:pt x="104" y="22"/>
                  </a:lnTo>
                  <a:lnTo>
                    <a:pt x="108" y="21"/>
                  </a:lnTo>
                  <a:lnTo>
                    <a:pt x="102" y="25"/>
                  </a:lnTo>
                  <a:lnTo>
                    <a:pt x="96" y="27"/>
                  </a:lnTo>
                  <a:lnTo>
                    <a:pt x="90" y="30"/>
                  </a:lnTo>
                  <a:lnTo>
                    <a:pt x="90" y="33"/>
                  </a:lnTo>
                  <a:lnTo>
                    <a:pt x="91" y="39"/>
                  </a:lnTo>
                  <a:lnTo>
                    <a:pt x="90" y="41"/>
                  </a:lnTo>
                  <a:lnTo>
                    <a:pt x="88" y="41"/>
                  </a:lnTo>
                  <a:lnTo>
                    <a:pt x="88" y="44"/>
                  </a:lnTo>
                  <a:lnTo>
                    <a:pt x="82" y="48"/>
                  </a:lnTo>
                  <a:lnTo>
                    <a:pt x="78" y="48"/>
                  </a:lnTo>
                  <a:lnTo>
                    <a:pt x="76" y="50"/>
                  </a:lnTo>
                  <a:lnTo>
                    <a:pt x="77" y="51"/>
                  </a:lnTo>
                  <a:lnTo>
                    <a:pt x="72" y="55"/>
                  </a:lnTo>
                  <a:lnTo>
                    <a:pt x="75" y="55"/>
                  </a:lnTo>
                  <a:lnTo>
                    <a:pt x="72" y="58"/>
                  </a:lnTo>
                  <a:lnTo>
                    <a:pt x="69" y="64"/>
                  </a:lnTo>
                  <a:lnTo>
                    <a:pt x="71" y="65"/>
                  </a:lnTo>
                  <a:lnTo>
                    <a:pt x="75" y="65"/>
                  </a:lnTo>
                  <a:lnTo>
                    <a:pt x="77" y="66"/>
                  </a:lnTo>
                  <a:lnTo>
                    <a:pt x="76" y="71"/>
                  </a:lnTo>
                  <a:lnTo>
                    <a:pt x="74" y="76"/>
                  </a:lnTo>
                  <a:lnTo>
                    <a:pt x="75" y="79"/>
                  </a:lnTo>
                  <a:lnTo>
                    <a:pt x="79" y="79"/>
                  </a:lnTo>
                  <a:lnTo>
                    <a:pt x="80" y="82"/>
                  </a:lnTo>
                  <a:lnTo>
                    <a:pt x="80" y="84"/>
                  </a:lnTo>
                  <a:lnTo>
                    <a:pt x="83" y="87"/>
                  </a:lnTo>
                  <a:lnTo>
                    <a:pt x="85" y="91"/>
                  </a:lnTo>
                  <a:lnTo>
                    <a:pt x="87" y="94"/>
                  </a:lnTo>
                  <a:lnTo>
                    <a:pt x="89" y="98"/>
                  </a:lnTo>
                  <a:lnTo>
                    <a:pt x="88" y="101"/>
                  </a:lnTo>
                  <a:lnTo>
                    <a:pt x="84" y="102"/>
                  </a:lnTo>
                  <a:lnTo>
                    <a:pt x="81" y="102"/>
                  </a:lnTo>
                  <a:lnTo>
                    <a:pt x="77" y="105"/>
                  </a:lnTo>
                  <a:lnTo>
                    <a:pt x="67" y="106"/>
                  </a:lnTo>
                  <a:lnTo>
                    <a:pt x="60" y="111"/>
                  </a:lnTo>
                  <a:lnTo>
                    <a:pt x="57" y="113"/>
                  </a:lnTo>
                  <a:lnTo>
                    <a:pt x="50" y="116"/>
                  </a:lnTo>
                  <a:lnTo>
                    <a:pt x="48" y="122"/>
                  </a:lnTo>
                  <a:lnTo>
                    <a:pt x="44" y="122"/>
                  </a:lnTo>
                  <a:lnTo>
                    <a:pt x="39" y="124"/>
                  </a:lnTo>
                  <a:lnTo>
                    <a:pt x="32" y="124"/>
                  </a:lnTo>
                  <a:lnTo>
                    <a:pt x="26" y="127"/>
                  </a:lnTo>
                  <a:lnTo>
                    <a:pt x="19" y="131"/>
                  </a:lnTo>
                  <a:lnTo>
                    <a:pt x="16" y="134"/>
                  </a:lnTo>
                  <a:lnTo>
                    <a:pt x="12" y="137"/>
                  </a:lnTo>
                  <a:lnTo>
                    <a:pt x="9" y="141"/>
                  </a:lnTo>
                  <a:lnTo>
                    <a:pt x="4" y="143"/>
                  </a:lnTo>
                  <a:lnTo>
                    <a:pt x="7" y="146"/>
                  </a:lnTo>
                  <a:lnTo>
                    <a:pt x="2" y="153"/>
                  </a:lnTo>
                  <a:lnTo>
                    <a:pt x="0" y="156"/>
                  </a:lnTo>
                  <a:lnTo>
                    <a:pt x="5" y="159"/>
                  </a:lnTo>
                  <a:lnTo>
                    <a:pt x="5" y="163"/>
                  </a:lnTo>
                  <a:lnTo>
                    <a:pt x="8" y="163"/>
                  </a:lnTo>
                  <a:lnTo>
                    <a:pt x="8" y="165"/>
                  </a:lnTo>
                  <a:lnTo>
                    <a:pt x="11" y="167"/>
                  </a:lnTo>
                  <a:lnTo>
                    <a:pt x="12" y="171"/>
                  </a:lnTo>
                  <a:lnTo>
                    <a:pt x="16" y="169"/>
                  </a:lnTo>
                  <a:lnTo>
                    <a:pt x="16" y="172"/>
                  </a:lnTo>
                  <a:lnTo>
                    <a:pt x="20" y="175"/>
                  </a:lnTo>
                  <a:lnTo>
                    <a:pt x="19" y="177"/>
                  </a:lnTo>
                  <a:lnTo>
                    <a:pt x="21" y="179"/>
                  </a:lnTo>
                  <a:lnTo>
                    <a:pt x="23" y="176"/>
                  </a:lnTo>
                  <a:lnTo>
                    <a:pt x="30" y="176"/>
                  </a:lnTo>
                  <a:lnTo>
                    <a:pt x="30" y="177"/>
                  </a:lnTo>
                  <a:lnTo>
                    <a:pt x="36" y="179"/>
                  </a:lnTo>
                  <a:lnTo>
                    <a:pt x="39" y="180"/>
                  </a:lnTo>
                  <a:lnTo>
                    <a:pt x="38" y="183"/>
                  </a:lnTo>
                  <a:lnTo>
                    <a:pt x="35" y="186"/>
                  </a:lnTo>
                  <a:lnTo>
                    <a:pt x="28" y="194"/>
                  </a:lnTo>
                  <a:lnTo>
                    <a:pt x="24" y="199"/>
                  </a:lnTo>
                  <a:lnTo>
                    <a:pt x="28" y="199"/>
                  </a:lnTo>
                  <a:lnTo>
                    <a:pt x="33" y="198"/>
                  </a:lnTo>
                  <a:lnTo>
                    <a:pt x="40" y="194"/>
                  </a:lnTo>
                  <a:lnTo>
                    <a:pt x="43" y="191"/>
                  </a:lnTo>
                  <a:lnTo>
                    <a:pt x="49" y="186"/>
                  </a:lnTo>
                  <a:lnTo>
                    <a:pt x="52" y="183"/>
                  </a:lnTo>
                  <a:lnTo>
                    <a:pt x="58" y="177"/>
                  </a:lnTo>
                  <a:lnTo>
                    <a:pt x="64" y="173"/>
                  </a:lnTo>
                  <a:lnTo>
                    <a:pt x="69" y="171"/>
                  </a:lnTo>
                  <a:lnTo>
                    <a:pt x="63" y="172"/>
                  </a:lnTo>
                  <a:lnTo>
                    <a:pt x="64" y="171"/>
                  </a:lnTo>
                  <a:lnTo>
                    <a:pt x="61" y="171"/>
                  </a:lnTo>
                  <a:lnTo>
                    <a:pt x="63" y="168"/>
                  </a:lnTo>
                  <a:lnTo>
                    <a:pt x="65" y="169"/>
                  </a:lnTo>
                  <a:lnTo>
                    <a:pt x="68" y="168"/>
                  </a:lnTo>
                  <a:lnTo>
                    <a:pt x="68" y="169"/>
                  </a:lnTo>
                  <a:lnTo>
                    <a:pt x="73" y="168"/>
                  </a:lnTo>
                  <a:lnTo>
                    <a:pt x="82" y="164"/>
                  </a:lnTo>
                  <a:lnTo>
                    <a:pt x="81" y="161"/>
                  </a:lnTo>
                  <a:lnTo>
                    <a:pt x="79" y="161"/>
                  </a:lnTo>
                  <a:lnTo>
                    <a:pt x="83" y="157"/>
                  </a:lnTo>
                  <a:lnTo>
                    <a:pt x="84" y="157"/>
                  </a:lnTo>
                  <a:lnTo>
                    <a:pt x="86" y="159"/>
                  </a:lnTo>
                  <a:lnTo>
                    <a:pt x="87" y="157"/>
                  </a:lnTo>
                  <a:lnTo>
                    <a:pt x="87" y="154"/>
                  </a:lnTo>
                  <a:lnTo>
                    <a:pt x="90" y="154"/>
                  </a:lnTo>
                  <a:lnTo>
                    <a:pt x="87" y="153"/>
                  </a:lnTo>
                  <a:lnTo>
                    <a:pt x="89" y="150"/>
                  </a:lnTo>
                  <a:lnTo>
                    <a:pt x="93" y="149"/>
                  </a:lnTo>
                  <a:lnTo>
                    <a:pt x="95" y="150"/>
                  </a:lnTo>
                  <a:lnTo>
                    <a:pt x="94" y="153"/>
                  </a:lnTo>
                  <a:lnTo>
                    <a:pt x="97" y="152"/>
                  </a:lnTo>
                  <a:lnTo>
                    <a:pt x="98" y="149"/>
                  </a:lnTo>
                  <a:lnTo>
                    <a:pt x="97" y="149"/>
                  </a:lnTo>
                  <a:lnTo>
                    <a:pt x="97" y="148"/>
                  </a:lnTo>
                  <a:lnTo>
                    <a:pt x="105" y="142"/>
                  </a:lnTo>
                  <a:lnTo>
                    <a:pt x="109" y="141"/>
                  </a:lnTo>
                  <a:lnTo>
                    <a:pt x="109" y="139"/>
                  </a:lnTo>
                  <a:lnTo>
                    <a:pt x="113" y="137"/>
                  </a:lnTo>
                  <a:lnTo>
                    <a:pt x="116" y="134"/>
                  </a:lnTo>
                  <a:lnTo>
                    <a:pt x="115" y="133"/>
                  </a:lnTo>
                  <a:lnTo>
                    <a:pt x="117" y="128"/>
                  </a:lnTo>
                  <a:lnTo>
                    <a:pt x="122" y="124"/>
                  </a:lnTo>
                  <a:lnTo>
                    <a:pt x="127" y="118"/>
                  </a:lnTo>
                  <a:lnTo>
                    <a:pt x="125" y="118"/>
                  </a:lnTo>
                  <a:lnTo>
                    <a:pt x="128" y="116"/>
                  </a:lnTo>
                  <a:lnTo>
                    <a:pt x="129" y="113"/>
                  </a:lnTo>
                  <a:lnTo>
                    <a:pt x="127" y="112"/>
                  </a:lnTo>
                  <a:lnTo>
                    <a:pt x="130" y="112"/>
                  </a:lnTo>
                  <a:lnTo>
                    <a:pt x="133" y="111"/>
                  </a:lnTo>
                  <a:lnTo>
                    <a:pt x="136" y="109"/>
                  </a:lnTo>
                  <a:lnTo>
                    <a:pt x="140" y="104"/>
                  </a:lnTo>
                  <a:lnTo>
                    <a:pt x="144" y="98"/>
                  </a:lnTo>
                  <a:lnTo>
                    <a:pt x="147" y="94"/>
                  </a:lnTo>
                  <a:lnTo>
                    <a:pt x="152" y="86"/>
                  </a:lnTo>
                  <a:lnTo>
                    <a:pt x="155" y="79"/>
                  </a:lnTo>
                  <a:lnTo>
                    <a:pt x="146" y="75"/>
                  </a:lnTo>
                  <a:lnTo>
                    <a:pt x="142" y="75"/>
                  </a:lnTo>
                  <a:lnTo>
                    <a:pt x="140" y="76"/>
                  </a:lnTo>
                  <a:lnTo>
                    <a:pt x="136" y="73"/>
                  </a:lnTo>
                  <a:lnTo>
                    <a:pt x="134" y="71"/>
                  </a:lnTo>
                  <a:lnTo>
                    <a:pt x="140" y="71"/>
                  </a:lnTo>
                  <a:lnTo>
                    <a:pt x="149" y="68"/>
                  </a:lnTo>
                  <a:lnTo>
                    <a:pt x="154" y="65"/>
                  </a:lnTo>
                  <a:lnTo>
                    <a:pt x="158" y="62"/>
                  </a:lnTo>
                  <a:lnTo>
                    <a:pt x="158" y="61"/>
                  </a:lnTo>
                  <a:lnTo>
                    <a:pt x="159" y="58"/>
                  </a:lnTo>
                </a:path>
              </a:pathLst>
            </a:custGeom>
            <a:solidFill>
              <a:srgbClr val="009F67"/>
            </a:solidFill>
            <a:ln w="9525" cap="flat" cmpd="sng">
              <a:solidFill>
                <a:srgbClr val="25221E"/>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p7"/>
            <p:cNvSpPr/>
            <p:nvPr/>
          </p:nvSpPr>
          <p:spPr>
            <a:xfrm>
              <a:off x="453" y="2099"/>
              <a:ext cx="231" cy="449"/>
            </a:xfrm>
            <a:custGeom>
              <a:avLst/>
              <a:gdLst/>
              <a:ahLst/>
              <a:cxnLst/>
              <a:rect l="l" t="t" r="r" b="b"/>
              <a:pathLst>
                <a:path w="43" h="84" extrusionOk="0">
                  <a:moveTo>
                    <a:pt x="13" y="84"/>
                  </a:moveTo>
                  <a:lnTo>
                    <a:pt x="16" y="82"/>
                  </a:lnTo>
                  <a:lnTo>
                    <a:pt x="17" y="79"/>
                  </a:lnTo>
                  <a:lnTo>
                    <a:pt x="25" y="78"/>
                  </a:lnTo>
                  <a:lnTo>
                    <a:pt x="28" y="72"/>
                  </a:lnTo>
                  <a:lnTo>
                    <a:pt x="32" y="67"/>
                  </a:lnTo>
                  <a:lnTo>
                    <a:pt x="39" y="58"/>
                  </a:lnTo>
                  <a:lnTo>
                    <a:pt x="42" y="56"/>
                  </a:lnTo>
                  <a:lnTo>
                    <a:pt x="43" y="53"/>
                  </a:lnTo>
                  <a:lnTo>
                    <a:pt x="40" y="52"/>
                  </a:lnTo>
                  <a:lnTo>
                    <a:pt x="34" y="50"/>
                  </a:lnTo>
                  <a:lnTo>
                    <a:pt x="34" y="49"/>
                  </a:lnTo>
                  <a:lnTo>
                    <a:pt x="27" y="49"/>
                  </a:lnTo>
                  <a:lnTo>
                    <a:pt x="25" y="52"/>
                  </a:lnTo>
                  <a:lnTo>
                    <a:pt x="23" y="50"/>
                  </a:lnTo>
                  <a:lnTo>
                    <a:pt x="24" y="48"/>
                  </a:lnTo>
                  <a:lnTo>
                    <a:pt x="20" y="45"/>
                  </a:lnTo>
                  <a:lnTo>
                    <a:pt x="20" y="42"/>
                  </a:lnTo>
                  <a:lnTo>
                    <a:pt x="16" y="44"/>
                  </a:lnTo>
                  <a:lnTo>
                    <a:pt x="15" y="39"/>
                  </a:lnTo>
                  <a:lnTo>
                    <a:pt x="12" y="38"/>
                  </a:lnTo>
                  <a:lnTo>
                    <a:pt x="12" y="35"/>
                  </a:lnTo>
                  <a:lnTo>
                    <a:pt x="9" y="35"/>
                  </a:lnTo>
                  <a:lnTo>
                    <a:pt x="9" y="31"/>
                  </a:lnTo>
                  <a:lnTo>
                    <a:pt x="4" y="29"/>
                  </a:lnTo>
                  <a:lnTo>
                    <a:pt x="6" y="26"/>
                  </a:lnTo>
                  <a:lnTo>
                    <a:pt x="11" y="19"/>
                  </a:lnTo>
                  <a:lnTo>
                    <a:pt x="8" y="16"/>
                  </a:lnTo>
                  <a:lnTo>
                    <a:pt x="13" y="14"/>
                  </a:lnTo>
                  <a:lnTo>
                    <a:pt x="17" y="10"/>
                  </a:lnTo>
                  <a:lnTo>
                    <a:pt x="20" y="7"/>
                  </a:lnTo>
                  <a:lnTo>
                    <a:pt x="23" y="4"/>
                  </a:lnTo>
                  <a:lnTo>
                    <a:pt x="30" y="0"/>
                  </a:lnTo>
                  <a:lnTo>
                    <a:pt x="22" y="3"/>
                  </a:lnTo>
                  <a:lnTo>
                    <a:pt x="19" y="5"/>
                  </a:lnTo>
                  <a:lnTo>
                    <a:pt x="12" y="12"/>
                  </a:lnTo>
                  <a:lnTo>
                    <a:pt x="6" y="15"/>
                  </a:lnTo>
                  <a:lnTo>
                    <a:pt x="4" y="18"/>
                  </a:lnTo>
                  <a:lnTo>
                    <a:pt x="6" y="22"/>
                  </a:lnTo>
                  <a:lnTo>
                    <a:pt x="0" y="29"/>
                  </a:lnTo>
                  <a:lnTo>
                    <a:pt x="3" y="34"/>
                  </a:lnTo>
                  <a:lnTo>
                    <a:pt x="3" y="38"/>
                  </a:lnTo>
                  <a:lnTo>
                    <a:pt x="6" y="41"/>
                  </a:lnTo>
                  <a:lnTo>
                    <a:pt x="7" y="46"/>
                  </a:lnTo>
                  <a:lnTo>
                    <a:pt x="4" y="52"/>
                  </a:lnTo>
                  <a:lnTo>
                    <a:pt x="2" y="55"/>
                  </a:lnTo>
                  <a:lnTo>
                    <a:pt x="0" y="61"/>
                  </a:lnTo>
                  <a:lnTo>
                    <a:pt x="3" y="65"/>
                  </a:lnTo>
                  <a:lnTo>
                    <a:pt x="2" y="69"/>
                  </a:lnTo>
                  <a:lnTo>
                    <a:pt x="0" y="73"/>
                  </a:lnTo>
                  <a:lnTo>
                    <a:pt x="6" y="82"/>
                  </a:lnTo>
                  <a:lnTo>
                    <a:pt x="8" y="84"/>
                  </a:lnTo>
                  <a:lnTo>
                    <a:pt x="13" y="84"/>
                  </a:lnTo>
                </a:path>
              </a:pathLst>
            </a:custGeom>
            <a:solidFill>
              <a:srgbClr val="C28658"/>
            </a:solidFill>
            <a:ln w="9525" cap="flat" cmpd="sng">
              <a:solidFill>
                <a:srgbClr val="25221E"/>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382;p7"/>
            <p:cNvSpPr/>
            <p:nvPr/>
          </p:nvSpPr>
          <p:spPr>
            <a:xfrm>
              <a:off x="919" y="2244"/>
              <a:ext cx="64" cy="53"/>
            </a:xfrm>
            <a:custGeom>
              <a:avLst/>
              <a:gdLst/>
              <a:ahLst/>
              <a:cxnLst/>
              <a:rect l="l" t="t" r="r" b="b"/>
              <a:pathLst>
                <a:path w="12" h="10" extrusionOk="0">
                  <a:moveTo>
                    <a:pt x="0" y="10"/>
                  </a:moveTo>
                  <a:lnTo>
                    <a:pt x="8" y="5"/>
                  </a:lnTo>
                  <a:lnTo>
                    <a:pt x="11" y="2"/>
                  </a:lnTo>
                  <a:lnTo>
                    <a:pt x="12" y="0"/>
                  </a:lnTo>
                  <a:lnTo>
                    <a:pt x="9" y="0"/>
                  </a:lnTo>
                  <a:lnTo>
                    <a:pt x="7" y="2"/>
                  </a:lnTo>
                  <a:lnTo>
                    <a:pt x="7" y="3"/>
                  </a:lnTo>
                  <a:lnTo>
                    <a:pt x="4" y="6"/>
                  </a:lnTo>
                  <a:lnTo>
                    <a:pt x="2" y="6"/>
                  </a:lnTo>
                  <a:lnTo>
                    <a:pt x="0" y="7"/>
                  </a:lnTo>
                  <a:lnTo>
                    <a:pt x="0" y="10"/>
                  </a:lnTo>
                </a:path>
              </a:pathLst>
            </a:custGeom>
            <a:solidFill>
              <a:srgbClr val="009F67"/>
            </a:solidFill>
            <a:ln w="9525" cap="flat" cmpd="sng">
              <a:solidFill>
                <a:srgbClr val="25221E"/>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83" name="Google Shape;383;p7"/>
            <p:cNvCxnSpPr/>
            <p:nvPr/>
          </p:nvCxnSpPr>
          <p:spPr>
            <a:xfrm flipH="1">
              <a:off x="854" y="2319"/>
              <a:ext cx="12" cy="5"/>
            </a:xfrm>
            <a:prstGeom prst="straightConnector1">
              <a:avLst/>
            </a:prstGeom>
            <a:noFill/>
            <a:ln w="9525" cap="flat" cmpd="sng">
              <a:solidFill>
                <a:srgbClr val="25221E"/>
              </a:solidFill>
              <a:prstDash val="solid"/>
              <a:round/>
              <a:headEnd type="none" w="med" len="med"/>
              <a:tailEnd type="none" w="med" len="med"/>
            </a:ln>
          </p:spPr>
        </p:cxnSp>
        <p:sp>
          <p:nvSpPr>
            <p:cNvPr id="384" name="Google Shape;384;p7"/>
            <p:cNvSpPr/>
            <p:nvPr/>
          </p:nvSpPr>
          <p:spPr>
            <a:xfrm>
              <a:off x="256" y="2083"/>
              <a:ext cx="359" cy="481"/>
            </a:xfrm>
            <a:custGeom>
              <a:avLst/>
              <a:gdLst/>
              <a:ahLst/>
              <a:cxnLst/>
              <a:rect l="l" t="t" r="r" b="b"/>
              <a:pathLst>
                <a:path w="67" h="90" extrusionOk="0">
                  <a:moveTo>
                    <a:pt x="67" y="3"/>
                  </a:moveTo>
                  <a:lnTo>
                    <a:pt x="59" y="6"/>
                  </a:lnTo>
                  <a:lnTo>
                    <a:pt x="55" y="9"/>
                  </a:lnTo>
                  <a:lnTo>
                    <a:pt x="48" y="15"/>
                  </a:lnTo>
                  <a:lnTo>
                    <a:pt x="43" y="18"/>
                  </a:lnTo>
                  <a:lnTo>
                    <a:pt x="41" y="21"/>
                  </a:lnTo>
                  <a:lnTo>
                    <a:pt x="43" y="25"/>
                  </a:lnTo>
                  <a:lnTo>
                    <a:pt x="37" y="32"/>
                  </a:lnTo>
                  <a:lnTo>
                    <a:pt x="39" y="37"/>
                  </a:lnTo>
                  <a:lnTo>
                    <a:pt x="40" y="41"/>
                  </a:lnTo>
                  <a:lnTo>
                    <a:pt x="42" y="44"/>
                  </a:lnTo>
                  <a:lnTo>
                    <a:pt x="44" y="49"/>
                  </a:lnTo>
                  <a:lnTo>
                    <a:pt x="41" y="55"/>
                  </a:lnTo>
                  <a:lnTo>
                    <a:pt x="39" y="58"/>
                  </a:lnTo>
                  <a:lnTo>
                    <a:pt x="37" y="64"/>
                  </a:lnTo>
                  <a:lnTo>
                    <a:pt x="40" y="68"/>
                  </a:lnTo>
                  <a:lnTo>
                    <a:pt x="39" y="72"/>
                  </a:lnTo>
                  <a:lnTo>
                    <a:pt x="37" y="76"/>
                  </a:lnTo>
                  <a:lnTo>
                    <a:pt x="42" y="85"/>
                  </a:lnTo>
                  <a:lnTo>
                    <a:pt x="45" y="87"/>
                  </a:lnTo>
                  <a:lnTo>
                    <a:pt x="50" y="87"/>
                  </a:lnTo>
                  <a:lnTo>
                    <a:pt x="48" y="90"/>
                  </a:lnTo>
                  <a:lnTo>
                    <a:pt x="0" y="90"/>
                  </a:lnTo>
                  <a:lnTo>
                    <a:pt x="32" y="11"/>
                  </a:lnTo>
                  <a:lnTo>
                    <a:pt x="34" y="10"/>
                  </a:lnTo>
                  <a:lnTo>
                    <a:pt x="37" y="7"/>
                  </a:lnTo>
                  <a:lnTo>
                    <a:pt x="40" y="5"/>
                  </a:lnTo>
                  <a:lnTo>
                    <a:pt x="43" y="3"/>
                  </a:lnTo>
                  <a:lnTo>
                    <a:pt x="47" y="2"/>
                  </a:lnTo>
                  <a:lnTo>
                    <a:pt x="53" y="0"/>
                  </a:lnTo>
                  <a:lnTo>
                    <a:pt x="57" y="0"/>
                  </a:lnTo>
                  <a:lnTo>
                    <a:pt x="61" y="2"/>
                  </a:lnTo>
                  <a:lnTo>
                    <a:pt x="67" y="3"/>
                  </a:lnTo>
                </a:path>
              </a:pathLst>
            </a:custGeom>
            <a:solidFill>
              <a:srgbClr val="A9A8A7"/>
            </a:solidFill>
            <a:ln w="9525" cap="flat" cmpd="sng">
              <a:solidFill>
                <a:srgbClr val="25221E"/>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 name="Google Shape;385;p7"/>
            <p:cNvSpPr/>
            <p:nvPr/>
          </p:nvSpPr>
          <p:spPr>
            <a:xfrm>
              <a:off x="476" y="2099"/>
              <a:ext cx="208" cy="385"/>
            </a:xfrm>
            <a:custGeom>
              <a:avLst/>
              <a:gdLst/>
              <a:ahLst/>
              <a:cxnLst/>
              <a:rect l="l" t="t" r="r" b="b"/>
              <a:pathLst>
                <a:path w="39" h="72" extrusionOk="0">
                  <a:moveTo>
                    <a:pt x="26" y="0"/>
                  </a:moveTo>
                  <a:lnTo>
                    <a:pt x="19" y="4"/>
                  </a:lnTo>
                  <a:lnTo>
                    <a:pt x="16" y="7"/>
                  </a:lnTo>
                  <a:lnTo>
                    <a:pt x="12" y="10"/>
                  </a:lnTo>
                  <a:lnTo>
                    <a:pt x="9" y="14"/>
                  </a:lnTo>
                  <a:lnTo>
                    <a:pt x="4" y="16"/>
                  </a:lnTo>
                  <a:lnTo>
                    <a:pt x="7" y="19"/>
                  </a:lnTo>
                  <a:lnTo>
                    <a:pt x="2" y="26"/>
                  </a:lnTo>
                  <a:lnTo>
                    <a:pt x="0" y="29"/>
                  </a:lnTo>
                  <a:lnTo>
                    <a:pt x="5" y="32"/>
                  </a:lnTo>
                  <a:lnTo>
                    <a:pt x="5" y="36"/>
                  </a:lnTo>
                  <a:lnTo>
                    <a:pt x="8" y="36"/>
                  </a:lnTo>
                  <a:lnTo>
                    <a:pt x="8" y="38"/>
                  </a:lnTo>
                  <a:lnTo>
                    <a:pt x="11" y="40"/>
                  </a:lnTo>
                  <a:lnTo>
                    <a:pt x="12" y="44"/>
                  </a:lnTo>
                  <a:lnTo>
                    <a:pt x="16" y="42"/>
                  </a:lnTo>
                  <a:lnTo>
                    <a:pt x="16" y="45"/>
                  </a:lnTo>
                  <a:lnTo>
                    <a:pt x="20" y="48"/>
                  </a:lnTo>
                  <a:lnTo>
                    <a:pt x="19" y="50"/>
                  </a:lnTo>
                  <a:lnTo>
                    <a:pt x="21" y="52"/>
                  </a:lnTo>
                  <a:lnTo>
                    <a:pt x="23" y="49"/>
                  </a:lnTo>
                  <a:lnTo>
                    <a:pt x="29" y="49"/>
                  </a:lnTo>
                  <a:lnTo>
                    <a:pt x="30" y="50"/>
                  </a:lnTo>
                  <a:lnTo>
                    <a:pt x="36" y="52"/>
                  </a:lnTo>
                  <a:lnTo>
                    <a:pt x="39" y="53"/>
                  </a:lnTo>
                  <a:lnTo>
                    <a:pt x="38" y="56"/>
                  </a:lnTo>
                  <a:lnTo>
                    <a:pt x="35" y="59"/>
                  </a:lnTo>
                  <a:lnTo>
                    <a:pt x="28" y="67"/>
                  </a:lnTo>
                  <a:lnTo>
                    <a:pt x="24" y="72"/>
                  </a:lnTo>
                </a:path>
              </a:pathLst>
            </a:custGeom>
            <a:noFill/>
            <a:ln w="9525" cap="flat" cmpd="sng">
              <a:solidFill>
                <a:srgbClr val="25221E"/>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386;p7"/>
            <p:cNvSpPr/>
            <p:nvPr/>
          </p:nvSpPr>
          <p:spPr>
            <a:xfrm>
              <a:off x="144" y="1351"/>
              <a:ext cx="2208" cy="1213"/>
            </a:xfrm>
            <a:custGeom>
              <a:avLst/>
              <a:gdLst/>
              <a:ahLst/>
              <a:cxnLst/>
              <a:rect l="l" t="t" r="r" b="b"/>
              <a:pathLst>
                <a:path w="413" h="227" extrusionOk="0">
                  <a:moveTo>
                    <a:pt x="413" y="0"/>
                  </a:moveTo>
                  <a:lnTo>
                    <a:pt x="107" y="0"/>
                  </a:lnTo>
                  <a:lnTo>
                    <a:pt x="0" y="227"/>
                  </a:lnTo>
                  <a:lnTo>
                    <a:pt x="306" y="227"/>
                  </a:lnTo>
                  <a:lnTo>
                    <a:pt x="413" y="0"/>
                  </a:lnTo>
                </a:path>
              </a:pathLst>
            </a:custGeom>
            <a:noFill/>
            <a:ln w="9525" cap="flat" cmpd="sng">
              <a:solidFill>
                <a:srgbClr val="25221E"/>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7"/>
            <p:cNvSpPr/>
            <p:nvPr/>
          </p:nvSpPr>
          <p:spPr>
            <a:xfrm>
              <a:off x="144" y="2142"/>
              <a:ext cx="288" cy="422"/>
            </a:xfrm>
            <a:custGeom>
              <a:avLst/>
              <a:gdLst/>
              <a:ahLst/>
              <a:cxnLst/>
              <a:rect l="l" t="t" r="r" b="b"/>
              <a:pathLst>
                <a:path w="54" h="79" extrusionOk="0">
                  <a:moveTo>
                    <a:pt x="54" y="0"/>
                  </a:moveTo>
                  <a:lnTo>
                    <a:pt x="37" y="0"/>
                  </a:lnTo>
                  <a:lnTo>
                    <a:pt x="0" y="79"/>
                  </a:lnTo>
                  <a:lnTo>
                    <a:pt x="21" y="79"/>
                  </a:lnTo>
                  <a:lnTo>
                    <a:pt x="54" y="0"/>
                  </a:lnTo>
                </a:path>
              </a:pathLst>
            </a:custGeom>
            <a:solidFill>
              <a:srgbClr val="72706F"/>
            </a:solidFill>
            <a:ln w="9525" cap="flat" cmpd="sng">
              <a:solidFill>
                <a:srgbClr val="25221E"/>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7"/>
            <p:cNvSpPr/>
            <p:nvPr/>
          </p:nvSpPr>
          <p:spPr>
            <a:xfrm>
              <a:off x="705" y="2660"/>
              <a:ext cx="1075" cy="632"/>
            </a:xfrm>
            <a:custGeom>
              <a:avLst/>
              <a:gdLst/>
              <a:ahLst/>
              <a:cxnLst/>
              <a:rect l="l" t="t" r="r" b="b"/>
              <a:pathLst>
                <a:path w="201" h="118" extrusionOk="0">
                  <a:moveTo>
                    <a:pt x="201" y="117"/>
                  </a:moveTo>
                  <a:lnTo>
                    <a:pt x="173" y="118"/>
                  </a:lnTo>
                  <a:lnTo>
                    <a:pt x="166" y="104"/>
                  </a:lnTo>
                  <a:lnTo>
                    <a:pt x="156" y="89"/>
                  </a:lnTo>
                  <a:lnTo>
                    <a:pt x="149" y="76"/>
                  </a:lnTo>
                  <a:lnTo>
                    <a:pt x="142" y="60"/>
                  </a:lnTo>
                  <a:lnTo>
                    <a:pt x="122" y="35"/>
                  </a:lnTo>
                  <a:lnTo>
                    <a:pt x="77" y="20"/>
                  </a:lnTo>
                  <a:lnTo>
                    <a:pt x="59" y="16"/>
                  </a:lnTo>
                  <a:lnTo>
                    <a:pt x="41" y="10"/>
                  </a:lnTo>
                  <a:lnTo>
                    <a:pt x="28" y="7"/>
                  </a:lnTo>
                  <a:lnTo>
                    <a:pt x="20" y="6"/>
                  </a:lnTo>
                  <a:lnTo>
                    <a:pt x="10" y="3"/>
                  </a:lnTo>
                  <a:lnTo>
                    <a:pt x="0" y="0"/>
                  </a:lnTo>
                  <a:lnTo>
                    <a:pt x="201" y="0"/>
                  </a:lnTo>
                  <a:lnTo>
                    <a:pt x="201" y="117"/>
                  </a:lnTo>
                </a:path>
              </a:pathLst>
            </a:custGeom>
            <a:solidFill>
              <a:srgbClr val="340D71"/>
            </a:solidFill>
            <a:ln w="9525" cap="flat" cmpd="sng">
              <a:solidFill>
                <a:srgbClr val="25221E"/>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89" name="Google Shape;389;p7"/>
            <p:cNvCxnSpPr/>
            <p:nvPr/>
          </p:nvCxnSpPr>
          <p:spPr>
            <a:xfrm flipH="1">
              <a:off x="715" y="2660"/>
              <a:ext cx="1065" cy="1"/>
            </a:xfrm>
            <a:prstGeom prst="straightConnector1">
              <a:avLst/>
            </a:prstGeom>
            <a:noFill/>
            <a:ln w="9525" cap="flat" cmpd="sng">
              <a:solidFill>
                <a:srgbClr val="25221E"/>
              </a:solidFill>
              <a:prstDash val="solid"/>
              <a:round/>
              <a:headEnd type="none" w="med" len="med"/>
              <a:tailEnd type="none" w="med" len="med"/>
            </a:ln>
          </p:spPr>
        </p:cxnSp>
        <p:sp>
          <p:nvSpPr>
            <p:cNvPr id="390" name="Google Shape;390;p7"/>
            <p:cNvSpPr/>
            <p:nvPr/>
          </p:nvSpPr>
          <p:spPr>
            <a:xfrm>
              <a:off x="1288" y="2222"/>
              <a:ext cx="342" cy="187"/>
            </a:xfrm>
            <a:custGeom>
              <a:avLst/>
              <a:gdLst/>
              <a:ahLst/>
              <a:cxnLst/>
              <a:rect l="l" t="t" r="r" b="b"/>
              <a:pathLst>
                <a:path w="340" h="186" extrusionOk="0">
                  <a:moveTo>
                    <a:pt x="340" y="160"/>
                  </a:moveTo>
                  <a:lnTo>
                    <a:pt x="11" y="0"/>
                  </a:lnTo>
                  <a:lnTo>
                    <a:pt x="0" y="27"/>
                  </a:lnTo>
                  <a:lnTo>
                    <a:pt x="329" y="186"/>
                  </a:lnTo>
                  <a:lnTo>
                    <a:pt x="340" y="1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7"/>
            <p:cNvSpPr/>
            <p:nvPr/>
          </p:nvSpPr>
          <p:spPr>
            <a:xfrm>
              <a:off x="1582" y="2314"/>
              <a:ext cx="181" cy="154"/>
            </a:xfrm>
            <a:custGeom>
              <a:avLst/>
              <a:gdLst/>
              <a:ahLst/>
              <a:cxnLst/>
              <a:rect l="l" t="t" r="r" b="b"/>
              <a:pathLst>
                <a:path w="180" h="153" extrusionOk="0">
                  <a:moveTo>
                    <a:pt x="180" y="148"/>
                  </a:moveTo>
                  <a:lnTo>
                    <a:pt x="69" y="0"/>
                  </a:lnTo>
                  <a:lnTo>
                    <a:pt x="0" y="153"/>
                  </a:lnTo>
                  <a:lnTo>
                    <a:pt x="180" y="148"/>
                  </a:lnTo>
                  <a:lnTo>
                    <a:pt x="180" y="14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 name="Google Shape;392;p7"/>
            <p:cNvSpPr/>
            <p:nvPr/>
          </p:nvSpPr>
          <p:spPr>
            <a:xfrm>
              <a:off x="877" y="2564"/>
              <a:ext cx="903" cy="96"/>
            </a:xfrm>
            <a:custGeom>
              <a:avLst/>
              <a:gdLst/>
              <a:ahLst/>
              <a:cxnLst/>
              <a:rect l="l" t="t" r="r" b="b"/>
              <a:pathLst>
                <a:path w="169" h="18" extrusionOk="0">
                  <a:moveTo>
                    <a:pt x="10" y="13"/>
                  </a:moveTo>
                  <a:lnTo>
                    <a:pt x="3" y="6"/>
                  </a:lnTo>
                  <a:lnTo>
                    <a:pt x="0" y="0"/>
                  </a:lnTo>
                  <a:lnTo>
                    <a:pt x="169" y="0"/>
                  </a:lnTo>
                  <a:lnTo>
                    <a:pt x="169" y="5"/>
                  </a:lnTo>
                  <a:lnTo>
                    <a:pt x="169" y="18"/>
                  </a:lnTo>
                  <a:lnTo>
                    <a:pt x="21" y="18"/>
                  </a:lnTo>
                  <a:lnTo>
                    <a:pt x="10" y="13"/>
                  </a:lnTo>
                </a:path>
              </a:pathLst>
            </a:custGeom>
            <a:solidFill>
              <a:srgbClr val="EB3D00"/>
            </a:solidFill>
            <a:ln w="9525" cap="flat" cmpd="sng">
              <a:solidFill>
                <a:srgbClr val="25221E"/>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 name="Google Shape;393;p7"/>
            <p:cNvSpPr/>
            <p:nvPr/>
          </p:nvSpPr>
          <p:spPr>
            <a:xfrm>
              <a:off x="518" y="2564"/>
              <a:ext cx="465" cy="96"/>
            </a:xfrm>
            <a:custGeom>
              <a:avLst/>
              <a:gdLst/>
              <a:ahLst/>
              <a:cxnLst/>
              <a:rect l="l" t="t" r="r" b="b"/>
              <a:pathLst>
                <a:path w="87" h="18" extrusionOk="0">
                  <a:moveTo>
                    <a:pt x="0" y="1"/>
                  </a:moveTo>
                  <a:lnTo>
                    <a:pt x="67" y="0"/>
                  </a:lnTo>
                  <a:lnTo>
                    <a:pt x="71" y="8"/>
                  </a:lnTo>
                  <a:lnTo>
                    <a:pt x="78" y="13"/>
                  </a:lnTo>
                  <a:lnTo>
                    <a:pt x="87" y="18"/>
                  </a:lnTo>
                  <a:lnTo>
                    <a:pt x="36" y="18"/>
                  </a:lnTo>
                  <a:lnTo>
                    <a:pt x="11" y="10"/>
                  </a:lnTo>
                  <a:lnTo>
                    <a:pt x="0" y="1"/>
                  </a:lnTo>
                </a:path>
              </a:pathLst>
            </a:custGeom>
            <a:solidFill>
              <a:srgbClr val="340D71"/>
            </a:solidFill>
            <a:ln w="9525" cap="flat" cmpd="sng">
              <a:solidFill>
                <a:srgbClr val="25221E"/>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4" name="Google Shape;394;p7"/>
            <p:cNvSpPr/>
            <p:nvPr/>
          </p:nvSpPr>
          <p:spPr>
            <a:xfrm>
              <a:off x="983" y="2676"/>
              <a:ext cx="145" cy="39"/>
            </a:xfrm>
            <a:custGeom>
              <a:avLst/>
              <a:gdLst/>
              <a:ahLst/>
              <a:cxnLst/>
              <a:rect l="l" t="t" r="r" b="b"/>
              <a:pathLst>
                <a:path w="143" h="38" extrusionOk="0">
                  <a:moveTo>
                    <a:pt x="5" y="0"/>
                  </a:moveTo>
                  <a:lnTo>
                    <a:pt x="0" y="27"/>
                  </a:lnTo>
                  <a:lnTo>
                    <a:pt x="143" y="38"/>
                  </a:lnTo>
                  <a:lnTo>
                    <a:pt x="143" y="11"/>
                  </a:lnTo>
                  <a:lnTo>
                    <a:pt x="5" y="0"/>
                  </a:lnTo>
                  <a:lnTo>
                    <a:pt x="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7"/>
            <p:cNvSpPr/>
            <p:nvPr/>
          </p:nvSpPr>
          <p:spPr>
            <a:xfrm>
              <a:off x="935" y="2671"/>
              <a:ext cx="54" cy="33"/>
            </a:xfrm>
            <a:custGeom>
              <a:avLst/>
              <a:gdLst/>
              <a:ahLst/>
              <a:cxnLst/>
              <a:rect l="l" t="t" r="r" b="b"/>
              <a:pathLst>
                <a:path w="53" h="32" extrusionOk="0">
                  <a:moveTo>
                    <a:pt x="0" y="27"/>
                  </a:moveTo>
                  <a:lnTo>
                    <a:pt x="0" y="27"/>
                  </a:lnTo>
                  <a:lnTo>
                    <a:pt x="48" y="32"/>
                  </a:lnTo>
                  <a:lnTo>
                    <a:pt x="53" y="5"/>
                  </a:lnTo>
                  <a:lnTo>
                    <a:pt x="5" y="0"/>
                  </a:lnTo>
                  <a:lnTo>
                    <a:pt x="0" y="2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7"/>
            <p:cNvSpPr/>
            <p:nvPr/>
          </p:nvSpPr>
          <p:spPr>
            <a:xfrm>
              <a:off x="887" y="2660"/>
              <a:ext cx="53" cy="38"/>
            </a:xfrm>
            <a:custGeom>
              <a:avLst/>
              <a:gdLst/>
              <a:ahLst/>
              <a:cxnLst/>
              <a:rect l="l" t="t" r="r" b="b"/>
              <a:pathLst>
                <a:path w="53" h="38" extrusionOk="0">
                  <a:moveTo>
                    <a:pt x="0" y="27"/>
                  </a:moveTo>
                  <a:lnTo>
                    <a:pt x="0" y="27"/>
                  </a:lnTo>
                  <a:lnTo>
                    <a:pt x="48" y="38"/>
                  </a:lnTo>
                  <a:lnTo>
                    <a:pt x="53" y="11"/>
                  </a:lnTo>
                  <a:lnTo>
                    <a:pt x="5" y="0"/>
                  </a:lnTo>
                  <a:lnTo>
                    <a:pt x="0" y="2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 name="Google Shape;397;p7"/>
            <p:cNvSpPr/>
            <p:nvPr/>
          </p:nvSpPr>
          <p:spPr>
            <a:xfrm>
              <a:off x="828" y="2645"/>
              <a:ext cx="64" cy="42"/>
            </a:xfrm>
            <a:custGeom>
              <a:avLst/>
              <a:gdLst/>
              <a:ahLst/>
              <a:cxnLst/>
              <a:rect l="l" t="t" r="r" b="b"/>
              <a:pathLst>
                <a:path w="63" h="42" extrusionOk="0">
                  <a:moveTo>
                    <a:pt x="0" y="26"/>
                  </a:moveTo>
                  <a:lnTo>
                    <a:pt x="5" y="26"/>
                  </a:lnTo>
                  <a:lnTo>
                    <a:pt x="58" y="42"/>
                  </a:lnTo>
                  <a:lnTo>
                    <a:pt x="63" y="15"/>
                  </a:lnTo>
                  <a:lnTo>
                    <a:pt x="10" y="0"/>
                  </a:lnTo>
                  <a:lnTo>
                    <a:pt x="0" y="2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 name="Google Shape;398;p7"/>
            <p:cNvSpPr/>
            <p:nvPr/>
          </p:nvSpPr>
          <p:spPr>
            <a:xfrm>
              <a:off x="801" y="2634"/>
              <a:ext cx="37" cy="37"/>
            </a:xfrm>
            <a:custGeom>
              <a:avLst/>
              <a:gdLst/>
              <a:ahLst/>
              <a:cxnLst/>
              <a:rect l="l" t="t" r="r" b="b"/>
              <a:pathLst>
                <a:path w="37" h="37" extrusionOk="0">
                  <a:moveTo>
                    <a:pt x="0" y="26"/>
                  </a:moveTo>
                  <a:lnTo>
                    <a:pt x="6" y="26"/>
                  </a:lnTo>
                  <a:lnTo>
                    <a:pt x="27" y="37"/>
                  </a:lnTo>
                  <a:lnTo>
                    <a:pt x="37" y="11"/>
                  </a:lnTo>
                  <a:lnTo>
                    <a:pt x="16" y="0"/>
                  </a:lnTo>
                  <a:lnTo>
                    <a:pt x="0" y="2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 name="Google Shape;399;p7"/>
            <p:cNvSpPr/>
            <p:nvPr/>
          </p:nvSpPr>
          <p:spPr>
            <a:xfrm>
              <a:off x="780" y="2623"/>
              <a:ext cx="37" cy="37"/>
            </a:xfrm>
            <a:custGeom>
              <a:avLst/>
              <a:gdLst/>
              <a:ahLst/>
              <a:cxnLst/>
              <a:rect l="l" t="t" r="r" b="b"/>
              <a:pathLst>
                <a:path w="37" h="37" extrusionOk="0">
                  <a:moveTo>
                    <a:pt x="0" y="16"/>
                  </a:moveTo>
                  <a:lnTo>
                    <a:pt x="5" y="22"/>
                  </a:lnTo>
                  <a:lnTo>
                    <a:pt x="21" y="37"/>
                  </a:lnTo>
                  <a:lnTo>
                    <a:pt x="37" y="16"/>
                  </a:lnTo>
                  <a:lnTo>
                    <a:pt x="21" y="0"/>
                  </a:lnTo>
                  <a:lnTo>
                    <a:pt x="0" y="1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 name="Google Shape;400;p7"/>
            <p:cNvSpPr/>
            <p:nvPr/>
          </p:nvSpPr>
          <p:spPr>
            <a:xfrm>
              <a:off x="769" y="2602"/>
              <a:ext cx="38" cy="37"/>
            </a:xfrm>
            <a:custGeom>
              <a:avLst/>
              <a:gdLst/>
              <a:ahLst/>
              <a:cxnLst/>
              <a:rect l="l" t="t" r="r" b="b"/>
              <a:pathLst>
                <a:path w="38" h="37" extrusionOk="0">
                  <a:moveTo>
                    <a:pt x="0" y="11"/>
                  </a:moveTo>
                  <a:lnTo>
                    <a:pt x="11" y="37"/>
                  </a:lnTo>
                  <a:lnTo>
                    <a:pt x="38" y="27"/>
                  </a:lnTo>
                  <a:lnTo>
                    <a:pt x="22" y="0"/>
                  </a:lnTo>
                  <a:lnTo>
                    <a:pt x="0" y="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 name="Google Shape;401;p7"/>
            <p:cNvSpPr/>
            <p:nvPr/>
          </p:nvSpPr>
          <p:spPr>
            <a:xfrm>
              <a:off x="726" y="2500"/>
              <a:ext cx="118" cy="155"/>
            </a:xfrm>
            <a:custGeom>
              <a:avLst/>
              <a:gdLst/>
              <a:ahLst/>
              <a:cxnLst/>
              <a:rect l="l" t="t" r="r" b="b"/>
              <a:pathLst>
                <a:path w="22" h="29" extrusionOk="0">
                  <a:moveTo>
                    <a:pt x="0" y="29"/>
                  </a:moveTo>
                  <a:lnTo>
                    <a:pt x="0" y="0"/>
                  </a:lnTo>
                  <a:lnTo>
                    <a:pt x="22" y="15"/>
                  </a:lnTo>
                  <a:lnTo>
                    <a:pt x="0" y="29"/>
                  </a:ln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 name="Google Shape;402;p7"/>
            <p:cNvSpPr/>
            <p:nvPr/>
          </p:nvSpPr>
          <p:spPr>
            <a:xfrm>
              <a:off x="1780" y="1351"/>
              <a:ext cx="572" cy="1309"/>
            </a:xfrm>
            <a:custGeom>
              <a:avLst/>
              <a:gdLst/>
              <a:ahLst/>
              <a:cxnLst/>
              <a:rect l="l" t="t" r="r" b="b"/>
              <a:pathLst>
                <a:path w="107" h="245" extrusionOk="0">
                  <a:moveTo>
                    <a:pt x="0" y="245"/>
                  </a:moveTo>
                  <a:lnTo>
                    <a:pt x="0" y="227"/>
                  </a:lnTo>
                  <a:lnTo>
                    <a:pt x="107" y="0"/>
                  </a:lnTo>
                  <a:lnTo>
                    <a:pt x="107" y="20"/>
                  </a:lnTo>
                  <a:lnTo>
                    <a:pt x="0" y="245"/>
                  </a:lnTo>
                </a:path>
              </a:pathLst>
            </a:custGeom>
            <a:solidFill>
              <a:srgbClr val="EB3D00"/>
            </a:solidFill>
            <a:ln w="9525" cap="flat" cmpd="sng">
              <a:solidFill>
                <a:srgbClr val="25221E"/>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 name="Google Shape;403;p7"/>
            <p:cNvSpPr/>
            <p:nvPr/>
          </p:nvSpPr>
          <p:spPr>
            <a:xfrm>
              <a:off x="1780" y="1591"/>
              <a:ext cx="481" cy="1701"/>
            </a:xfrm>
            <a:custGeom>
              <a:avLst/>
              <a:gdLst/>
              <a:ahLst/>
              <a:cxnLst/>
              <a:rect l="l" t="t" r="r" b="b"/>
              <a:pathLst>
                <a:path w="90" h="318" extrusionOk="0">
                  <a:moveTo>
                    <a:pt x="51" y="201"/>
                  </a:moveTo>
                  <a:lnTo>
                    <a:pt x="0" y="318"/>
                  </a:lnTo>
                  <a:lnTo>
                    <a:pt x="0" y="200"/>
                  </a:lnTo>
                  <a:lnTo>
                    <a:pt x="55" y="81"/>
                  </a:lnTo>
                  <a:lnTo>
                    <a:pt x="90" y="0"/>
                  </a:lnTo>
                  <a:lnTo>
                    <a:pt x="57" y="108"/>
                  </a:lnTo>
                  <a:lnTo>
                    <a:pt x="55" y="133"/>
                  </a:lnTo>
                  <a:lnTo>
                    <a:pt x="55" y="156"/>
                  </a:lnTo>
                  <a:lnTo>
                    <a:pt x="51" y="201"/>
                  </a:lnTo>
                </a:path>
              </a:pathLst>
            </a:custGeom>
            <a:solidFill>
              <a:srgbClr val="340D71"/>
            </a:solidFill>
            <a:ln w="9525" cap="flat" cmpd="sng">
              <a:solidFill>
                <a:srgbClr val="25221E"/>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04" name="Google Shape;404;p7"/>
            <p:cNvCxnSpPr/>
            <p:nvPr/>
          </p:nvCxnSpPr>
          <p:spPr>
            <a:xfrm>
              <a:off x="1775" y="2576"/>
              <a:ext cx="1" cy="716"/>
            </a:xfrm>
            <a:prstGeom prst="straightConnector1">
              <a:avLst/>
            </a:prstGeom>
            <a:noFill/>
            <a:ln w="9525" cap="flat" cmpd="sng">
              <a:solidFill>
                <a:srgbClr val="25221E"/>
              </a:solidFill>
              <a:prstDash val="solid"/>
              <a:round/>
              <a:headEnd type="none" w="med" len="med"/>
              <a:tailEnd type="none" w="med" len="med"/>
            </a:ln>
          </p:spPr>
        </p:cxnSp>
        <p:cxnSp>
          <p:nvCxnSpPr>
            <p:cNvPr id="405" name="Google Shape;405;p7"/>
            <p:cNvCxnSpPr/>
            <p:nvPr/>
          </p:nvCxnSpPr>
          <p:spPr>
            <a:xfrm rot="10800000" flipH="1">
              <a:off x="1775" y="2564"/>
              <a:ext cx="5" cy="728"/>
            </a:xfrm>
            <a:prstGeom prst="straightConnector1">
              <a:avLst/>
            </a:prstGeom>
            <a:noFill/>
            <a:ln w="9525" cap="flat" cmpd="sng">
              <a:solidFill>
                <a:srgbClr val="25221E"/>
              </a:solidFill>
              <a:prstDash val="solid"/>
              <a:round/>
              <a:headEnd type="none" w="med" len="med"/>
              <a:tailEnd type="none" w="med" len="med"/>
            </a:ln>
          </p:spPr>
        </p:cxnSp>
        <p:sp>
          <p:nvSpPr>
            <p:cNvPr id="406" name="Google Shape;406;p7"/>
            <p:cNvSpPr/>
            <p:nvPr/>
          </p:nvSpPr>
          <p:spPr>
            <a:xfrm>
              <a:off x="2053" y="1356"/>
              <a:ext cx="299" cy="1320"/>
            </a:xfrm>
            <a:custGeom>
              <a:avLst/>
              <a:gdLst/>
              <a:ahLst/>
              <a:cxnLst/>
              <a:rect l="l" t="t" r="r" b="b"/>
              <a:pathLst>
                <a:path w="56" h="247" extrusionOk="0">
                  <a:moveTo>
                    <a:pt x="39" y="45"/>
                  </a:moveTo>
                  <a:lnTo>
                    <a:pt x="26" y="77"/>
                  </a:lnTo>
                  <a:lnTo>
                    <a:pt x="17" y="104"/>
                  </a:lnTo>
                  <a:lnTo>
                    <a:pt x="11" y="122"/>
                  </a:lnTo>
                  <a:lnTo>
                    <a:pt x="5" y="153"/>
                  </a:lnTo>
                  <a:lnTo>
                    <a:pt x="4" y="188"/>
                  </a:lnTo>
                  <a:lnTo>
                    <a:pt x="4" y="197"/>
                  </a:lnTo>
                  <a:lnTo>
                    <a:pt x="2" y="214"/>
                  </a:lnTo>
                  <a:lnTo>
                    <a:pt x="0" y="247"/>
                  </a:lnTo>
                  <a:lnTo>
                    <a:pt x="56" y="118"/>
                  </a:lnTo>
                  <a:lnTo>
                    <a:pt x="56" y="0"/>
                  </a:lnTo>
                  <a:lnTo>
                    <a:pt x="48" y="15"/>
                  </a:lnTo>
                  <a:lnTo>
                    <a:pt x="39" y="45"/>
                  </a:lnTo>
                </a:path>
              </a:pathLst>
            </a:custGeom>
            <a:solidFill>
              <a:srgbClr val="C2C1C1"/>
            </a:solidFill>
            <a:ln w="9525" cap="flat" cmpd="sng">
              <a:solidFill>
                <a:srgbClr val="25221E"/>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7" name="Google Shape;407;p7"/>
            <p:cNvSpPr/>
            <p:nvPr/>
          </p:nvSpPr>
          <p:spPr>
            <a:xfrm>
              <a:off x="2106" y="1533"/>
              <a:ext cx="37" cy="27"/>
            </a:xfrm>
            <a:custGeom>
              <a:avLst/>
              <a:gdLst/>
              <a:ahLst/>
              <a:cxnLst/>
              <a:rect l="l" t="t" r="r" b="b"/>
              <a:pathLst>
                <a:path w="7" h="5" extrusionOk="0">
                  <a:moveTo>
                    <a:pt x="0" y="2"/>
                  </a:moveTo>
                  <a:lnTo>
                    <a:pt x="0" y="4"/>
                  </a:lnTo>
                  <a:lnTo>
                    <a:pt x="4" y="4"/>
                  </a:lnTo>
                  <a:lnTo>
                    <a:pt x="6" y="5"/>
                  </a:lnTo>
                  <a:lnTo>
                    <a:pt x="7" y="1"/>
                  </a:lnTo>
                  <a:lnTo>
                    <a:pt x="5" y="0"/>
                  </a:lnTo>
                  <a:lnTo>
                    <a:pt x="0" y="2"/>
                  </a:lnTo>
                </a:path>
              </a:pathLst>
            </a:custGeom>
            <a:solidFill>
              <a:srgbClr val="72706F"/>
            </a:solidFill>
            <a:ln w="9525" cap="flat" cmpd="sng">
              <a:solidFill>
                <a:srgbClr val="25221E"/>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08" name="Google Shape;408;p7"/>
            <p:cNvCxnSpPr/>
            <p:nvPr/>
          </p:nvCxnSpPr>
          <p:spPr>
            <a:xfrm>
              <a:off x="2245" y="1575"/>
              <a:ext cx="1" cy="1"/>
            </a:xfrm>
            <a:prstGeom prst="straightConnector1">
              <a:avLst/>
            </a:prstGeom>
            <a:noFill/>
            <a:ln w="9525" cap="flat" cmpd="sng">
              <a:solidFill>
                <a:srgbClr val="25221E"/>
              </a:solidFill>
              <a:prstDash val="solid"/>
              <a:round/>
              <a:headEnd type="none" w="med" len="med"/>
              <a:tailEnd type="none" w="med" len="med"/>
            </a:ln>
          </p:spPr>
        </p:cxnSp>
        <p:sp>
          <p:nvSpPr>
            <p:cNvPr id="409" name="Google Shape;409;p7"/>
            <p:cNvSpPr/>
            <p:nvPr/>
          </p:nvSpPr>
          <p:spPr>
            <a:xfrm>
              <a:off x="176" y="2810"/>
              <a:ext cx="756" cy="16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00" b="1" i="0">
                  <a:solidFill>
                    <a:srgbClr val="FFFFFF"/>
                  </a:solidFill>
                  <a:latin typeface="Times New Roman"/>
                  <a:ea typeface="Times New Roman"/>
                  <a:cs typeface="Times New Roman"/>
                  <a:sym typeface="Times New Roman"/>
                </a:rPr>
                <a:t>SW upwelling</a:t>
              </a:r>
              <a:endParaRPr sz="1900" i="0">
                <a:solidFill>
                  <a:schemeClr val="dk1"/>
                </a:solidFill>
                <a:latin typeface="Times New Roman"/>
                <a:ea typeface="Times New Roman"/>
                <a:cs typeface="Times New Roman"/>
                <a:sym typeface="Times New Roman"/>
              </a:endParaRPr>
            </a:p>
          </p:txBody>
        </p:sp>
        <p:sp>
          <p:nvSpPr>
            <p:cNvPr id="410" name="Google Shape;410;p7"/>
            <p:cNvSpPr/>
            <p:nvPr/>
          </p:nvSpPr>
          <p:spPr>
            <a:xfrm>
              <a:off x="176" y="3041"/>
              <a:ext cx="854" cy="17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1" i="0">
                  <a:solidFill>
                    <a:srgbClr val="FFFFFF"/>
                  </a:solidFill>
                  <a:latin typeface="Times New Roman"/>
                  <a:ea typeface="Times New Roman"/>
                  <a:cs typeface="Times New Roman"/>
                  <a:sym typeface="Times New Roman"/>
                </a:rPr>
                <a:t>favorable wind</a:t>
              </a:r>
              <a:endParaRPr sz="2000" i="0">
                <a:solidFill>
                  <a:schemeClr val="dk1"/>
                </a:solidFill>
                <a:latin typeface="Times New Roman"/>
                <a:ea typeface="Times New Roman"/>
                <a:cs typeface="Times New Roman"/>
                <a:sym typeface="Times New Roman"/>
              </a:endParaRPr>
            </a:p>
          </p:txBody>
        </p:sp>
        <p:sp>
          <p:nvSpPr>
            <p:cNvPr id="411" name="Google Shape;411;p7"/>
            <p:cNvSpPr/>
            <p:nvPr/>
          </p:nvSpPr>
          <p:spPr>
            <a:xfrm>
              <a:off x="470" y="1773"/>
              <a:ext cx="641" cy="695"/>
            </a:xfrm>
            <a:custGeom>
              <a:avLst/>
              <a:gdLst/>
              <a:ahLst/>
              <a:cxnLst/>
              <a:rect l="l" t="t" r="r" b="b"/>
              <a:pathLst>
                <a:path w="120" h="130" extrusionOk="0">
                  <a:moveTo>
                    <a:pt x="32" y="75"/>
                  </a:moveTo>
                  <a:lnTo>
                    <a:pt x="78" y="24"/>
                  </a:lnTo>
                  <a:lnTo>
                    <a:pt x="67" y="14"/>
                  </a:lnTo>
                  <a:lnTo>
                    <a:pt x="120" y="0"/>
                  </a:lnTo>
                  <a:lnTo>
                    <a:pt x="113" y="54"/>
                  </a:lnTo>
                  <a:lnTo>
                    <a:pt x="100" y="43"/>
                  </a:lnTo>
                  <a:lnTo>
                    <a:pt x="53" y="97"/>
                  </a:lnTo>
                  <a:lnTo>
                    <a:pt x="29" y="130"/>
                  </a:lnTo>
                  <a:lnTo>
                    <a:pt x="44" y="84"/>
                  </a:lnTo>
                  <a:lnTo>
                    <a:pt x="0" y="106"/>
                  </a:lnTo>
                  <a:lnTo>
                    <a:pt x="32" y="75"/>
                  </a:lnTo>
                </a:path>
              </a:pathLst>
            </a:custGeom>
            <a:solidFill>
              <a:srgbClr val="FDFA00"/>
            </a:solidFill>
            <a:ln w="9525" cap="flat" cmpd="sng">
              <a:solidFill>
                <a:srgbClr val="25221E"/>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 name="Google Shape;412;p7"/>
            <p:cNvSpPr/>
            <p:nvPr/>
          </p:nvSpPr>
          <p:spPr>
            <a:xfrm rot="-2950798">
              <a:off x="693" y="2001"/>
              <a:ext cx="272" cy="1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a:solidFill>
                    <a:srgbClr val="25221E"/>
                  </a:solidFill>
                  <a:latin typeface="Times New Roman"/>
                  <a:ea typeface="Times New Roman"/>
                  <a:cs typeface="Times New Roman"/>
                  <a:sym typeface="Times New Roman"/>
                </a:rPr>
                <a:t>wind</a:t>
              </a:r>
              <a:endParaRPr sz="2800" i="0">
                <a:solidFill>
                  <a:schemeClr val="dk1"/>
                </a:solidFill>
                <a:latin typeface="Times New Roman"/>
                <a:ea typeface="Times New Roman"/>
                <a:cs typeface="Times New Roman"/>
                <a:sym typeface="Times New Roman"/>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grpSp>
        <p:nvGrpSpPr>
          <p:cNvPr id="417" name="Google Shape;417;p8"/>
          <p:cNvGrpSpPr/>
          <p:nvPr/>
        </p:nvGrpSpPr>
        <p:grpSpPr>
          <a:xfrm>
            <a:off x="286701" y="439830"/>
            <a:ext cx="5183574" cy="5721286"/>
            <a:chOff x="6007262" y="1100453"/>
            <a:chExt cx="4728244" cy="5205902"/>
          </a:xfrm>
        </p:grpSpPr>
        <p:grpSp>
          <p:nvGrpSpPr>
            <p:cNvPr id="418" name="Google Shape;418;p8"/>
            <p:cNvGrpSpPr/>
            <p:nvPr/>
          </p:nvGrpSpPr>
          <p:grpSpPr>
            <a:xfrm>
              <a:off x="6007262" y="1182442"/>
              <a:ext cx="4670384" cy="5123913"/>
              <a:chOff x="7153155" y="1483384"/>
              <a:chExt cx="4670384" cy="5123913"/>
            </a:xfrm>
          </p:grpSpPr>
          <p:pic>
            <p:nvPicPr>
              <p:cNvPr id="419" name="Google Shape;419;p8"/>
              <p:cNvPicPr preferRelativeResize="0"/>
              <p:nvPr/>
            </p:nvPicPr>
            <p:blipFill rotWithShape="1">
              <a:blip r:embed="rId3">
                <a:alphaModFix/>
              </a:blip>
              <a:srcRect/>
              <a:stretch/>
            </p:blipFill>
            <p:spPr>
              <a:xfrm>
                <a:off x="7153155" y="1483384"/>
                <a:ext cx="4670384" cy="1707971"/>
              </a:xfrm>
              <a:prstGeom prst="rect">
                <a:avLst/>
              </a:prstGeom>
              <a:noFill/>
              <a:ln w="9525" cap="flat" cmpd="sng">
                <a:solidFill>
                  <a:schemeClr val="dk1"/>
                </a:solidFill>
                <a:prstDash val="solid"/>
                <a:round/>
                <a:headEnd type="none" w="sm" len="sm"/>
                <a:tailEnd type="none" w="sm" len="sm"/>
              </a:ln>
            </p:spPr>
          </p:pic>
          <p:pic>
            <p:nvPicPr>
              <p:cNvPr id="420" name="Google Shape;420;p8"/>
              <p:cNvPicPr preferRelativeResize="0"/>
              <p:nvPr/>
            </p:nvPicPr>
            <p:blipFill rotWithShape="1">
              <a:blip r:embed="rId4">
                <a:alphaModFix/>
              </a:blip>
              <a:srcRect/>
              <a:stretch/>
            </p:blipFill>
            <p:spPr>
              <a:xfrm>
                <a:off x="7153155" y="3191355"/>
                <a:ext cx="4670384" cy="1707971"/>
              </a:xfrm>
              <a:prstGeom prst="rect">
                <a:avLst/>
              </a:prstGeom>
              <a:noFill/>
              <a:ln w="9525" cap="flat" cmpd="sng">
                <a:solidFill>
                  <a:schemeClr val="dk1"/>
                </a:solidFill>
                <a:prstDash val="solid"/>
                <a:round/>
                <a:headEnd type="none" w="sm" len="sm"/>
                <a:tailEnd type="none" w="sm" len="sm"/>
              </a:ln>
            </p:spPr>
          </p:pic>
          <p:pic>
            <p:nvPicPr>
              <p:cNvPr id="421" name="Google Shape;421;p8"/>
              <p:cNvPicPr preferRelativeResize="0"/>
              <p:nvPr/>
            </p:nvPicPr>
            <p:blipFill rotWithShape="1">
              <a:blip r:embed="rId5">
                <a:alphaModFix/>
              </a:blip>
              <a:srcRect/>
              <a:stretch/>
            </p:blipFill>
            <p:spPr>
              <a:xfrm>
                <a:off x="7153155" y="4899326"/>
                <a:ext cx="4670384" cy="1707971"/>
              </a:xfrm>
              <a:prstGeom prst="rect">
                <a:avLst/>
              </a:prstGeom>
              <a:noFill/>
              <a:ln w="9525" cap="flat" cmpd="sng">
                <a:solidFill>
                  <a:schemeClr val="dk1"/>
                </a:solidFill>
                <a:prstDash val="solid"/>
                <a:round/>
                <a:headEnd type="none" w="sm" len="sm"/>
                <a:tailEnd type="none" w="sm" len="sm"/>
              </a:ln>
            </p:spPr>
          </p:pic>
        </p:grpSp>
        <p:sp>
          <p:nvSpPr>
            <p:cNvPr id="422" name="Google Shape;422;p8"/>
            <p:cNvSpPr txBox="1"/>
            <p:nvPr/>
          </p:nvSpPr>
          <p:spPr>
            <a:xfrm>
              <a:off x="9462306" y="1100453"/>
              <a:ext cx="1273200" cy="3893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50/92 = 54%</a:t>
              </a:r>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39/92 = 42%</a:t>
              </a:r>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71/92 = 77%</a:t>
              </a:r>
              <a:endParaRPr/>
            </a:p>
          </p:txBody>
        </p:sp>
      </p:grpSp>
      <p:pic>
        <p:nvPicPr>
          <p:cNvPr id="423" name="Google Shape;423;p8"/>
          <p:cNvPicPr preferRelativeResize="0"/>
          <p:nvPr/>
        </p:nvPicPr>
        <p:blipFill rotWithShape="1">
          <a:blip r:embed="rId6">
            <a:alphaModFix/>
          </a:blip>
          <a:srcRect t="6075" b="9078"/>
          <a:stretch/>
        </p:blipFill>
        <p:spPr>
          <a:xfrm>
            <a:off x="5676350" y="661600"/>
            <a:ext cx="6515648" cy="5528452"/>
          </a:xfrm>
          <a:prstGeom prst="rect">
            <a:avLst/>
          </a:prstGeom>
          <a:noFill/>
          <a:ln>
            <a:noFill/>
          </a:ln>
        </p:spPr>
      </p:pic>
      <p:sp>
        <p:nvSpPr>
          <p:cNvPr id="424" name="Google Shape;424;p8"/>
          <p:cNvSpPr txBox="1"/>
          <p:nvPr/>
        </p:nvSpPr>
        <p:spPr>
          <a:xfrm>
            <a:off x="0" y="-41050"/>
            <a:ext cx="121920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The Cold Pool is not a static feature: Coastal Upwelling/Downwelling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p9"/>
          <p:cNvPicPr preferRelativeResize="0"/>
          <p:nvPr/>
        </p:nvPicPr>
        <p:blipFill rotWithShape="1">
          <a:blip r:embed="rId3">
            <a:alphaModFix/>
          </a:blip>
          <a:srcRect l="8510" t="18922" r="7638" b="18872"/>
          <a:stretch/>
        </p:blipFill>
        <p:spPr>
          <a:xfrm>
            <a:off x="336775" y="806675"/>
            <a:ext cx="11418875" cy="4235325"/>
          </a:xfrm>
          <a:prstGeom prst="rect">
            <a:avLst/>
          </a:prstGeom>
          <a:noFill/>
          <a:ln>
            <a:noFill/>
          </a:ln>
        </p:spPr>
      </p:pic>
      <p:sp>
        <p:nvSpPr>
          <p:cNvPr id="430" name="Google Shape;430;p9"/>
          <p:cNvSpPr txBox="1"/>
          <p:nvPr/>
        </p:nvSpPr>
        <p:spPr>
          <a:xfrm>
            <a:off x="4944291" y="4714018"/>
            <a:ext cx="23034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Typical SST Image in </a:t>
            </a:r>
            <a:endParaRPr b="1"/>
          </a:p>
          <a:p>
            <a:pPr marL="0" marR="0" lvl="0" indent="0" algn="ctr" rtl="0">
              <a:spcBef>
                <a:spcPts val="0"/>
              </a:spcBef>
              <a:spcAft>
                <a:spcPts val="0"/>
              </a:spcAft>
              <a:buNone/>
            </a:pPr>
            <a:r>
              <a:rPr lang="en-US" sz="1800" b="1">
                <a:solidFill>
                  <a:schemeClr val="dk1"/>
                </a:solidFill>
                <a:latin typeface="Calibri"/>
                <a:ea typeface="Calibri"/>
                <a:cs typeface="Calibri"/>
                <a:sym typeface="Calibri"/>
              </a:rPr>
              <a:t>National Models</a:t>
            </a:r>
            <a:endParaRPr b="1"/>
          </a:p>
        </p:txBody>
      </p:sp>
      <p:sp>
        <p:nvSpPr>
          <p:cNvPr id="431" name="Google Shape;431;p9"/>
          <p:cNvSpPr txBox="1"/>
          <p:nvPr/>
        </p:nvSpPr>
        <p:spPr>
          <a:xfrm>
            <a:off x="1106050" y="4747875"/>
            <a:ext cx="24198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SST Image we use in RUWRF</a:t>
            </a:r>
            <a:endParaRPr b="1"/>
          </a:p>
        </p:txBody>
      </p:sp>
      <p:sp>
        <p:nvSpPr>
          <p:cNvPr id="432" name="Google Shape;432;p9"/>
          <p:cNvSpPr txBox="1"/>
          <p:nvPr/>
        </p:nvSpPr>
        <p:spPr>
          <a:xfrm>
            <a:off x="0" y="-41050"/>
            <a:ext cx="121920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Sea Surface Temperature Satellite Products: They are not the same!</a:t>
            </a:r>
            <a:endParaRPr/>
          </a:p>
        </p:txBody>
      </p:sp>
      <p:sp>
        <p:nvSpPr>
          <p:cNvPr id="433" name="Google Shape;433;p9"/>
          <p:cNvSpPr txBox="1"/>
          <p:nvPr/>
        </p:nvSpPr>
        <p:spPr>
          <a:xfrm>
            <a:off x="3987650" y="5644850"/>
            <a:ext cx="4326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Calibri"/>
                <a:ea typeface="Calibri"/>
                <a:cs typeface="Calibri"/>
                <a:sym typeface="Calibri"/>
              </a:rPr>
              <a:t>Example from August 15, 2022</a:t>
            </a:r>
            <a:endParaRPr sz="1800">
              <a:latin typeface="Calibri"/>
              <a:ea typeface="Calibri"/>
              <a:cs typeface="Calibri"/>
              <a:sym typeface="Calibri"/>
            </a:endParaRPr>
          </a:p>
        </p:txBody>
      </p:sp>
      <p:sp>
        <p:nvSpPr>
          <p:cNvPr id="434" name="Google Shape;434;p9"/>
          <p:cNvSpPr txBox="1"/>
          <p:nvPr/>
        </p:nvSpPr>
        <p:spPr>
          <a:xfrm>
            <a:off x="8314250" y="4852625"/>
            <a:ext cx="24198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Difference</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11"/>
          <p:cNvPicPr preferRelativeResize="0"/>
          <p:nvPr/>
        </p:nvPicPr>
        <p:blipFill rotWithShape="1">
          <a:blip r:embed="rId3">
            <a:alphaModFix/>
          </a:blip>
          <a:srcRect l="11283" t="8766" r="12256" b="5571"/>
          <a:stretch/>
        </p:blipFill>
        <p:spPr>
          <a:xfrm>
            <a:off x="461200" y="1174700"/>
            <a:ext cx="6082147" cy="4952299"/>
          </a:xfrm>
          <a:prstGeom prst="rect">
            <a:avLst/>
          </a:prstGeom>
          <a:noFill/>
          <a:ln>
            <a:noFill/>
          </a:ln>
        </p:spPr>
      </p:pic>
      <p:sp>
        <p:nvSpPr>
          <p:cNvPr id="440" name="Google Shape;440;p11"/>
          <p:cNvSpPr txBox="1"/>
          <p:nvPr/>
        </p:nvSpPr>
        <p:spPr>
          <a:xfrm>
            <a:off x="123168" y="72022"/>
            <a:ext cx="12068700" cy="1046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100" b="1">
                <a:solidFill>
                  <a:schemeClr val="dk1"/>
                </a:solidFill>
                <a:latin typeface="Calibri"/>
                <a:ea typeface="Calibri"/>
                <a:cs typeface="Calibri"/>
                <a:sym typeface="Calibri"/>
              </a:rPr>
              <a:t>Simulating the Mid Atlantic Wind Resource</a:t>
            </a:r>
            <a:endParaRPr sz="900"/>
          </a:p>
          <a:p>
            <a:pPr marL="0" marR="0" lvl="0" indent="0" algn="l" rtl="0">
              <a:spcBef>
                <a:spcPts val="0"/>
              </a:spcBef>
              <a:spcAft>
                <a:spcPts val="0"/>
              </a:spcAft>
              <a:buNone/>
            </a:pPr>
            <a:r>
              <a:rPr lang="en-US" sz="3100" b="1">
                <a:solidFill>
                  <a:schemeClr val="dk1"/>
                </a:solidFill>
                <a:latin typeface="Calibri"/>
                <a:ea typeface="Calibri"/>
                <a:cs typeface="Calibri"/>
                <a:sym typeface="Calibri"/>
              </a:rPr>
              <a:t>RUWRF V2: 4 years of model simulations</a:t>
            </a:r>
            <a:endParaRPr sz="900"/>
          </a:p>
        </p:txBody>
      </p:sp>
      <p:pic>
        <p:nvPicPr>
          <p:cNvPr id="441" name="Google Shape;441;p11"/>
          <p:cNvPicPr preferRelativeResize="0"/>
          <p:nvPr/>
        </p:nvPicPr>
        <p:blipFill>
          <a:blip r:embed="rId4">
            <a:alphaModFix/>
          </a:blip>
          <a:stretch>
            <a:fillRect/>
          </a:stretch>
        </p:blipFill>
        <p:spPr>
          <a:xfrm>
            <a:off x="7547725" y="497100"/>
            <a:ext cx="4146350" cy="5648900"/>
          </a:xfrm>
          <a:prstGeom prst="rect">
            <a:avLst/>
          </a:prstGeom>
          <a:noFill/>
          <a:ln>
            <a:noFill/>
          </a:ln>
        </p:spPr>
      </p:pic>
      <p:cxnSp>
        <p:nvCxnSpPr>
          <p:cNvPr id="442" name="Google Shape;442;p11"/>
          <p:cNvCxnSpPr/>
          <p:nvPr/>
        </p:nvCxnSpPr>
        <p:spPr>
          <a:xfrm rot="10800000">
            <a:off x="11603900" y="2608150"/>
            <a:ext cx="375600" cy="0"/>
          </a:xfrm>
          <a:prstGeom prst="straightConnector1">
            <a:avLst/>
          </a:prstGeom>
          <a:noFill/>
          <a:ln w="19050" cap="flat" cmpd="sng">
            <a:solidFill>
              <a:srgbClr val="FF0000"/>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1002</Words>
  <Application>Microsoft Office PowerPoint</Application>
  <PresentationFormat>Widescreen</PresentationFormat>
  <Paragraphs>154</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Times New Roman</vt:lpstr>
      <vt:lpstr>Calibri</vt:lpstr>
      <vt:lpstr>Arial</vt:lpstr>
      <vt:lpstr>Office Theme</vt:lpstr>
      <vt:lpstr>Office Theme</vt:lpstr>
      <vt:lpstr>A Decade of Offshore Wind Energy Science Supporting the New Jersey Board of Public Utilities </vt:lpstr>
      <vt:lpstr>Rutgers offshore wind work goes far beyond our presentation today</vt:lpstr>
      <vt:lpstr>PowerPoint Presentation</vt:lpstr>
      <vt:lpstr>Our Goal:  Support the BPU, rate payers, and wind energy stakeholders in NJ and the region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Decade of Offshore Wind Energy Science Supporting the New Jersey Board of Public Utilities </dc:title>
  <dc:creator>Travis Miles</dc:creator>
  <cp:lastModifiedBy>Michael Crowley</cp:lastModifiedBy>
  <cp:revision>2</cp:revision>
  <dcterms:created xsi:type="dcterms:W3CDTF">2023-02-23T19:03:40Z</dcterms:created>
  <dcterms:modified xsi:type="dcterms:W3CDTF">2023-10-25T15:21:34Z</dcterms:modified>
</cp:coreProperties>
</file>