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1"/>
  </p:sldMasterIdLst>
  <p:notesMasterIdLst>
    <p:notesMasterId r:id="rId18"/>
  </p:notesMasterIdLst>
  <p:sldIdLst>
    <p:sldId id="256" r:id="rId2"/>
    <p:sldId id="257" r:id="rId3"/>
    <p:sldId id="259" r:id="rId4"/>
    <p:sldId id="260" r:id="rId5"/>
    <p:sldId id="262" r:id="rId6"/>
    <p:sldId id="261" r:id="rId7"/>
    <p:sldId id="258" r:id="rId8"/>
    <p:sldId id="318" r:id="rId9"/>
    <p:sldId id="264" r:id="rId10"/>
    <p:sldId id="265" r:id="rId11"/>
    <p:sldId id="317" r:id="rId12"/>
    <p:sldId id="319" r:id="rId13"/>
    <p:sldId id="271" r:id="rId14"/>
    <p:sldId id="272" r:id="rId15"/>
    <p:sldId id="269" r:id="rId16"/>
    <p:sldId id="27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4081" autoAdjust="0"/>
  </p:normalViewPr>
  <p:slideViewPr>
    <p:cSldViewPr snapToGrid="0" showGuides="1">
      <p:cViewPr varScale="1">
        <p:scale>
          <a:sx n="40" d="100"/>
          <a:sy n="40" d="100"/>
        </p:scale>
        <p:origin x="1684"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334D04-DE5F-49E4-9F37-8B4BC5E84ACA}" type="doc">
      <dgm:prSet loTypeId="urn:microsoft.com/office/officeart/2005/8/layout/vProcess5" loCatId="process" qsTypeId="urn:microsoft.com/office/officeart/2005/8/quickstyle/simple1" qsCatId="simple" csTypeId="urn:microsoft.com/office/officeart/2005/8/colors/colorful2" csCatId="colorful"/>
      <dgm:spPr/>
      <dgm:t>
        <a:bodyPr/>
        <a:lstStyle/>
        <a:p>
          <a:endParaRPr lang="en-US"/>
        </a:p>
      </dgm:t>
    </dgm:pt>
    <dgm:pt modelId="{75C3BAB8-BEB1-4AF9-9C5A-993E185E6501}">
      <dgm:prSet/>
      <dgm:spPr/>
      <dgm:t>
        <a:bodyPr/>
        <a:lstStyle/>
        <a:p>
          <a:r>
            <a:rPr lang="en-US" b="0" baseline="0"/>
            <a:t>Large datasets and files</a:t>
          </a:r>
          <a:endParaRPr lang="en-US"/>
        </a:p>
      </dgm:t>
    </dgm:pt>
    <dgm:pt modelId="{BB7F7A54-CDA4-4FFC-A302-EFC9B662C1E8}" type="parTrans" cxnId="{AD8162C7-D4E1-4B6F-985C-E423CB4477D7}">
      <dgm:prSet/>
      <dgm:spPr/>
      <dgm:t>
        <a:bodyPr/>
        <a:lstStyle/>
        <a:p>
          <a:endParaRPr lang="en-US"/>
        </a:p>
      </dgm:t>
    </dgm:pt>
    <dgm:pt modelId="{5D0C98A8-6B1C-459C-AB3E-7D0BEED4C0BC}" type="sibTrans" cxnId="{AD8162C7-D4E1-4B6F-985C-E423CB4477D7}">
      <dgm:prSet/>
      <dgm:spPr/>
      <dgm:t>
        <a:bodyPr/>
        <a:lstStyle/>
        <a:p>
          <a:endParaRPr lang="en-US"/>
        </a:p>
      </dgm:t>
    </dgm:pt>
    <dgm:pt modelId="{0E29C9D0-7D7A-4901-AF1A-5CEAB041A33C}">
      <dgm:prSet/>
      <dgm:spPr/>
      <dgm:t>
        <a:bodyPr/>
        <a:lstStyle/>
        <a:p>
          <a:r>
            <a:rPr lang="en-US" b="0" baseline="0"/>
            <a:t>Inefficient data transmission</a:t>
          </a:r>
          <a:endParaRPr lang="en-US"/>
        </a:p>
      </dgm:t>
    </dgm:pt>
    <dgm:pt modelId="{A5BBCAD9-6259-4C80-9F6A-3ECF53E09D73}" type="parTrans" cxnId="{41017BE7-4D85-45EB-ABB8-A3A8EED1AE2B}">
      <dgm:prSet/>
      <dgm:spPr/>
      <dgm:t>
        <a:bodyPr/>
        <a:lstStyle/>
        <a:p>
          <a:endParaRPr lang="en-US"/>
        </a:p>
      </dgm:t>
    </dgm:pt>
    <dgm:pt modelId="{097B16BD-EE66-4A28-B609-262F72F227F7}" type="sibTrans" cxnId="{41017BE7-4D85-45EB-ABB8-A3A8EED1AE2B}">
      <dgm:prSet/>
      <dgm:spPr/>
      <dgm:t>
        <a:bodyPr/>
        <a:lstStyle/>
        <a:p>
          <a:endParaRPr lang="en-US"/>
        </a:p>
      </dgm:t>
    </dgm:pt>
    <dgm:pt modelId="{21164ED3-44B1-4C5B-B76B-605018E3ECC4}">
      <dgm:prSet/>
      <dgm:spPr/>
      <dgm:t>
        <a:bodyPr/>
        <a:lstStyle/>
        <a:p>
          <a:r>
            <a:rPr lang="en-US" b="0" baseline="0"/>
            <a:t>Data access and processing is limited to post recovery</a:t>
          </a:r>
          <a:endParaRPr lang="en-US"/>
        </a:p>
      </dgm:t>
    </dgm:pt>
    <dgm:pt modelId="{C172C0CB-6A5F-4C1D-BF35-69B310180CD6}" type="parTrans" cxnId="{597876D5-5F1C-4B01-AF52-0AB3005DDA34}">
      <dgm:prSet/>
      <dgm:spPr/>
      <dgm:t>
        <a:bodyPr/>
        <a:lstStyle/>
        <a:p>
          <a:endParaRPr lang="en-US"/>
        </a:p>
      </dgm:t>
    </dgm:pt>
    <dgm:pt modelId="{12C04A1B-4CAF-4BFF-90B4-D62647D6F31A}" type="sibTrans" cxnId="{597876D5-5F1C-4B01-AF52-0AB3005DDA34}">
      <dgm:prSet/>
      <dgm:spPr/>
      <dgm:t>
        <a:bodyPr/>
        <a:lstStyle/>
        <a:p>
          <a:endParaRPr lang="en-US"/>
        </a:p>
      </dgm:t>
    </dgm:pt>
    <dgm:pt modelId="{6A9AE773-2C94-41F5-943F-985E0CAA1CD4}" type="pres">
      <dgm:prSet presAssocID="{83334D04-DE5F-49E4-9F37-8B4BC5E84ACA}" presName="outerComposite" presStyleCnt="0">
        <dgm:presLayoutVars>
          <dgm:chMax val="5"/>
          <dgm:dir/>
          <dgm:resizeHandles val="exact"/>
        </dgm:presLayoutVars>
      </dgm:prSet>
      <dgm:spPr/>
    </dgm:pt>
    <dgm:pt modelId="{D71BE966-E7EA-4698-B9A5-C161D5EBF2E1}" type="pres">
      <dgm:prSet presAssocID="{83334D04-DE5F-49E4-9F37-8B4BC5E84ACA}" presName="dummyMaxCanvas" presStyleCnt="0">
        <dgm:presLayoutVars/>
      </dgm:prSet>
      <dgm:spPr/>
    </dgm:pt>
    <dgm:pt modelId="{03EE993E-E269-48DC-ABE8-9579B9B106E4}" type="pres">
      <dgm:prSet presAssocID="{83334D04-DE5F-49E4-9F37-8B4BC5E84ACA}" presName="ThreeNodes_1" presStyleLbl="node1" presStyleIdx="0" presStyleCnt="3">
        <dgm:presLayoutVars>
          <dgm:bulletEnabled val="1"/>
        </dgm:presLayoutVars>
      </dgm:prSet>
      <dgm:spPr/>
    </dgm:pt>
    <dgm:pt modelId="{FADC73EC-23FA-4DAA-A740-B8C73DBE6012}" type="pres">
      <dgm:prSet presAssocID="{83334D04-DE5F-49E4-9F37-8B4BC5E84ACA}" presName="ThreeNodes_2" presStyleLbl="node1" presStyleIdx="1" presStyleCnt="3">
        <dgm:presLayoutVars>
          <dgm:bulletEnabled val="1"/>
        </dgm:presLayoutVars>
      </dgm:prSet>
      <dgm:spPr/>
    </dgm:pt>
    <dgm:pt modelId="{71312920-FF3F-48AA-B32C-578A1FE9BF6E}" type="pres">
      <dgm:prSet presAssocID="{83334D04-DE5F-49E4-9F37-8B4BC5E84ACA}" presName="ThreeNodes_3" presStyleLbl="node1" presStyleIdx="2" presStyleCnt="3">
        <dgm:presLayoutVars>
          <dgm:bulletEnabled val="1"/>
        </dgm:presLayoutVars>
      </dgm:prSet>
      <dgm:spPr/>
    </dgm:pt>
    <dgm:pt modelId="{FFC9CBE3-047F-4914-B83E-3C466E671348}" type="pres">
      <dgm:prSet presAssocID="{83334D04-DE5F-49E4-9F37-8B4BC5E84ACA}" presName="ThreeConn_1-2" presStyleLbl="fgAccFollowNode1" presStyleIdx="0" presStyleCnt="2">
        <dgm:presLayoutVars>
          <dgm:bulletEnabled val="1"/>
        </dgm:presLayoutVars>
      </dgm:prSet>
      <dgm:spPr/>
    </dgm:pt>
    <dgm:pt modelId="{72FE8725-2D21-49CA-8640-0EB09C4CF11A}" type="pres">
      <dgm:prSet presAssocID="{83334D04-DE5F-49E4-9F37-8B4BC5E84ACA}" presName="ThreeConn_2-3" presStyleLbl="fgAccFollowNode1" presStyleIdx="1" presStyleCnt="2">
        <dgm:presLayoutVars>
          <dgm:bulletEnabled val="1"/>
        </dgm:presLayoutVars>
      </dgm:prSet>
      <dgm:spPr/>
    </dgm:pt>
    <dgm:pt modelId="{B2D6FD37-C5E8-41D9-96E9-4D9642B328E5}" type="pres">
      <dgm:prSet presAssocID="{83334D04-DE5F-49E4-9F37-8B4BC5E84ACA}" presName="ThreeNodes_1_text" presStyleLbl="node1" presStyleIdx="2" presStyleCnt="3">
        <dgm:presLayoutVars>
          <dgm:bulletEnabled val="1"/>
        </dgm:presLayoutVars>
      </dgm:prSet>
      <dgm:spPr/>
    </dgm:pt>
    <dgm:pt modelId="{49B892BC-D3AC-4514-9AED-531E30E266C5}" type="pres">
      <dgm:prSet presAssocID="{83334D04-DE5F-49E4-9F37-8B4BC5E84ACA}" presName="ThreeNodes_2_text" presStyleLbl="node1" presStyleIdx="2" presStyleCnt="3">
        <dgm:presLayoutVars>
          <dgm:bulletEnabled val="1"/>
        </dgm:presLayoutVars>
      </dgm:prSet>
      <dgm:spPr/>
    </dgm:pt>
    <dgm:pt modelId="{2C70716A-5646-499C-BAB6-9EBD09613A19}" type="pres">
      <dgm:prSet presAssocID="{83334D04-DE5F-49E4-9F37-8B4BC5E84ACA}" presName="ThreeNodes_3_text" presStyleLbl="node1" presStyleIdx="2" presStyleCnt="3">
        <dgm:presLayoutVars>
          <dgm:bulletEnabled val="1"/>
        </dgm:presLayoutVars>
      </dgm:prSet>
      <dgm:spPr/>
    </dgm:pt>
  </dgm:ptLst>
  <dgm:cxnLst>
    <dgm:cxn modelId="{255D410E-9DB3-4007-A14B-423C27AAEB2A}" type="presOf" srcId="{21164ED3-44B1-4C5B-B76B-605018E3ECC4}" destId="{2C70716A-5646-499C-BAB6-9EBD09613A19}" srcOrd="1" destOrd="0" presId="urn:microsoft.com/office/officeart/2005/8/layout/vProcess5"/>
    <dgm:cxn modelId="{9A068F5E-58EB-49E5-A797-C26A1649098F}" type="presOf" srcId="{5D0C98A8-6B1C-459C-AB3E-7D0BEED4C0BC}" destId="{FFC9CBE3-047F-4914-B83E-3C466E671348}" srcOrd="0" destOrd="0" presId="urn:microsoft.com/office/officeart/2005/8/layout/vProcess5"/>
    <dgm:cxn modelId="{AFB9D767-0C0A-4C86-8AC2-CF44D5474CEA}" type="presOf" srcId="{75C3BAB8-BEB1-4AF9-9C5A-993E185E6501}" destId="{B2D6FD37-C5E8-41D9-96E9-4D9642B328E5}" srcOrd="1" destOrd="0" presId="urn:microsoft.com/office/officeart/2005/8/layout/vProcess5"/>
    <dgm:cxn modelId="{28DDEF8A-156A-4E65-B10C-B7771869F21A}" type="presOf" srcId="{097B16BD-EE66-4A28-B609-262F72F227F7}" destId="{72FE8725-2D21-49CA-8640-0EB09C4CF11A}" srcOrd="0" destOrd="0" presId="urn:microsoft.com/office/officeart/2005/8/layout/vProcess5"/>
    <dgm:cxn modelId="{DA43B48D-9BA3-49C5-B5C8-0D838628A535}" type="presOf" srcId="{0E29C9D0-7D7A-4901-AF1A-5CEAB041A33C}" destId="{49B892BC-D3AC-4514-9AED-531E30E266C5}" srcOrd="1" destOrd="0" presId="urn:microsoft.com/office/officeart/2005/8/layout/vProcess5"/>
    <dgm:cxn modelId="{8ABA89B6-8A5D-487D-9012-4A33E5D18958}" type="presOf" srcId="{21164ED3-44B1-4C5B-B76B-605018E3ECC4}" destId="{71312920-FF3F-48AA-B32C-578A1FE9BF6E}" srcOrd="0" destOrd="0" presId="urn:microsoft.com/office/officeart/2005/8/layout/vProcess5"/>
    <dgm:cxn modelId="{340BE9C6-E691-46B3-9193-B4496D58D4AE}" type="presOf" srcId="{75C3BAB8-BEB1-4AF9-9C5A-993E185E6501}" destId="{03EE993E-E269-48DC-ABE8-9579B9B106E4}" srcOrd="0" destOrd="0" presId="urn:microsoft.com/office/officeart/2005/8/layout/vProcess5"/>
    <dgm:cxn modelId="{AD8162C7-D4E1-4B6F-985C-E423CB4477D7}" srcId="{83334D04-DE5F-49E4-9F37-8B4BC5E84ACA}" destId="{75C3BAB8-BEB1-4AF9-9C5A-993E185E6501}" srcOrd="0" destOrd="0" parTransId="{BB7F7A54-CDA4-4FFC-A302-EFC9B662C1E8}" sibTransId="{5D0C98A8-6B1C-459C-AB3E-7D0BEED4C0BC}"/>
    <dgm:cxn modelId="{597876D5-5F1C-4B01-AF52-0AB3005DDA34}" srcId="{83334D04-DE5F-49E4-9F37-8B4BC5E84ACA}" destId="{21164ED3-44B1-4C5B-B76B-605018E3ECC4}" srcOrd="2" destOrd="0" parTransId="{C172C0CB-6A5F-4C1D-BF35-69B310180CD6}" sibTransId="{12C04A1B-4CAF-4BFF-90B4-D62647D6F31A}"/>
    <dgm:cxn modelId="{41017BE7-4D85-45EB-ABB8-A3A8EED1AE2B}" srcId="{83334D04-DE5F-49E4-9F37-8B4BC5E84ACA}" destId="{0E29C9D0-7D7A-4901-AF1A-5CEAB041A33C}" srcOrd="1" destOrd="0" parTransId="{A5BBCAD9-6259-4C80-9F6A-3ECF53E09D73}" sibTransId="{097B16BD-EE66-4A28-B609-262F72F227F7}"/>
    <dgm:cxn modelId="{BB2145EA-C104-4F8C-B16B-93BF024B1F70}" type="presOf" srcId="{0E29C9D0-7D7A-4901-AF1A-5CEAB041A33C}" destId="{FADC73EC-23FA-4DAA-A740-B8C73DBE6012}" srcOrd="0" destOrd="0" presId="urn:microsoft.com/office/officeart/2005/8/layout/vProcess5"/>
    <dgm:cxn modelId="{C9C336ED-8EC1-4560-AFE5-321C1B942E5A}" type="presOf" srcId="{83334D04-DE5F-49E4-9F37-8B4BC5E84ACA}" destId="{6A9AE773-2C94-41F5-943F-985E0CAA1CD4}" srcOrd="0" destOrd="0" presId="urn:microsoft.com/office/officeart/2005/8/layout/vProcess5"/>
    <dgm:cxn modelId="{EDD055C1-A4F1-4B9A-95FB-3BD27CE9A5FE}" type="presParOf" srcId="{6A9AE773-2C94-41F5-943F-985E0CAA1CD4}" destId="{D71BE966-E7EA-4698-B9A5-C161D5EBF2E1}" srcOrd="0" destOrd="0" presId="urn:microsoft.com/office/officeart/2005/8/layout/vProcess5"/>
    <dgm:cxn modelId="{547A10C9-E201-4506-B55B-8E696E6B1558}" type="presParOf" srcId="{6A9AE773-2C94-41F5-943F-985E0CAA1CD4}" destId="{03EE993E-E269-48DC-ABE8-9579B9B106E4}" srcOrd="1" destOrd="0" presId="urn:microsoft.com/office/officeart/2005/8/layout/vProcess5"/>
    <dgm:cxn modelId="{F028D08E-2390-4D09-96FB-A205A0FA55B6}" type="presParOf" srcId="{6A9AE773-2C94-41F5-943F-985E0CAA1CD4}" destId="{FADC73EC-23FA-4DAA-A740-B8C73DBE6012}" srcOrd="2" destOrd="0" presId="urn:microsoft.com/office/officeart/2005/8/layout/vProcess5"/>
    <dgm:cxn modelId="{ED529A5A-DEEF-4C51-8BB1-02F0DF049475}" type="presParOf" srcId="{6A9AE773-2C94-41F5-943F-985E0CAA1CD4}" destId="{71312920-FF3F-48AA-B32C-578A1FE9BF6E}" srcOrd="3" destOrd="0" presId="urn:microsoft.com/office/officeart/2005/8/layout/vProcess5"/>
    <dgm:cxn modelId="{4CA60274-5AA1-4653-AC85-E8827D0EC1A2}" type="presParOf" srcId="{6A9AE773-2C94-41F5-943F-985E0CAA1CD4}" destId="{FFC9CBE3-047F-4914-B83E-3C466E671348}" srcOrd="4" destOrd="0" presId="urn:microsoft.com/office/officeart/2005/8/layout/vProcess5"/>
    <dgm:cxn modelId="{5D4C8A97-57CC-4BF6-A512-3C77EEC95F03}" type="presParOf" srcId="{6A9AE773-2C94-41F5-943F-985E0CAA1CD4}" destId="{72FE8725-2D21-49CA-8640-0EB09C4CF11A}" srcOrd="5" destOrd="0" presId="urn:microsoft.com/office/officeart/2005/8/layout/vProcess5"/>
    <dgm:cxn modelId="{35BE0F16-8422-43BB-8FE8-83CBC72B2C86}" type="presParOf" srcId="{6A9AE773-2C94-41F5-943F-985E0CAA1CD4}" destId="{B2D6FD37-C5E8-41D9-96E9-4D9642B328E5}" srcOrd="6" destOrd="0" presId="urn:microsoft.com/office/officeart/2005/8/layout/vProcess5"/>
    <dgm:cxn modelId="{8AC97301-DD1C-4D26-85F5-7F3AEC7944B8}" type="presParOf" srcId="{6A9AE773-2C94-41F5-943F-985E0CAA1CD4}" destId="{49B892BC-D3AC-4514-9AED-531E30E266C5}" srcOrd="7" destOrd="0" presId="urn:microsoft.com/office/officeart/2005/8/layout/vProcess5"/>
    <dgm:cxn modelId="{A9389A1C-EE6A-4F4B-B38B-5FE38170F399}" type="presParOf" srcId="{6A9AE773-2C94-41F5-943F-985E0CAA1CD4}" destId="{2C70716A-5646-499C-BAB6-9EBD09613A19}"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EE993E-E269-48DC-ABE8-9579B9B106E4}">
      <dsp:nvSpPr>
        <dsp:cNvPr id="0" name=""/>
        <dsp:cNvSpPr/>
      </dsp:nvSpPr>
      <dsp:spPr>
        <a:xfrm>
          <a:off x="0" y="0"/>
          <a:ext cx="7453947" cy="98688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kern="1200" baseline="0"/>
            <a:t>Large datasets and files</a:t>
          </a:r>
          <a:endParaRPr lang="en-US" sz="1700" kern="1200"/>
        </a:p>
      </dsp:txBody>
      <dsp:txXfrm>
        <a:off x="28905" y="28905"/>
        <a:ext cx="6389020" cy="929076"/>
      </dsp:txXfrm>
    </dsp:sp>
    <dsp:sp modelId="{FADC73EC-23FA-4DAA-A740-B8C73DBE6012}">
      <dsp:nvSpPr>
        <dsp:cNvPr id="0" name=""/>
        <dsp:cNvSpPr/>
      </dsp:nvSpPr>
      <dsp:spPr>
        <a:xfrm>
          <a:off x="657701" y="1151367"/>
          <a:ext cx="7453947" cy="986886"/>
        </a:xfrm>
        <a:prstGeom prst="roundRect">
          <a:avLst>
            <a:gd name="adj" fmla="val 10000"/>
          </a:avLst>
        </a:prstGeom>
        <a:solidFill>
          <a:schemeClr val="accent2">
            <a:hueOff val="-757357"/>
            <a:satOff val="5364"/>
            <a:lumOff val="784"/>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kern="1200" baseline="0"/>
            <a:t>Inefficient data transmission</a:t>
          </a:r>
          <a:endParaRPr lang="en-US" sz="1700" kern="1200"/>
        </a:p>
      </dsp:txBody>
      <dsp:txXfrm>
        <a:off x="686606" y="1180272"/>
        <a:ext cx="6096960" cy="929076"/>
      </dsp:txXfrm>
    </dsp:sp>
    <dsp:sp modelId="{71312920-FF3F-48AA-B32C-578A1FE9BF6E}">
      <dsp:nvSpPr>
        <dsp:cNvPr id="0" name=""/>
        <dsp:cNvSpPr/>
      </dsp:nvSpPr>
      <dsp:spPr>
        <a:xfrm>
          <a:off x="1315402" y="2302734"/>
          <a:ext cx="7453947" cy="986886"/>
        </a:xfrm>
        <a:prstGeom prst="roundRect">
          <a:avLst>
            <a:gd name="adj" fmla="val 10000"/>
          </a:avLst>
        </a:prstGeom>
        <a:solidFill>
          <a:schemeClr val="accent2">
            <a:hueOff val="-1514713"/>
            <a:satOff val="10727"/>
            <a:lumOff val="156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0" kern="1200" baseline="0"/>
            <a:t>Data access and processing is limited to post recovery</a:t>
          </a:r>
          <a:endParaRPr lang="en-US" sz="1700" kern="1200"/>
        </a:p>
      </dsp:txBody>
      <dsp:txXfrm>
        <a:off x="1344307" y="2331639"/>
        <a:ext cx="6096960" cy="929076"/>
      </dsp:txXfrm>
    </dsp:sp>
    <dsp:sp modelId="{FFC9CBE3-047F-4914-B83E-3C466E671348}">
      <dsp:nvSpPr>
        <dsp:cNvPr id="0" name=""/>
        <dsp:cNvSpPr/>
      </dsp:nvSpPr>
      <dsp:spPr>
        <a:xfrm>
          <a:off x="6812471" y="748388"/>
          <a:ext cx="641476" cy="641476"/>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6956803" y="748388"/>
        <a:ext cx="352812" cy="482711"/>
      </dsp:txXfrm>
    </dsp:sp>
    <dsp:sp modelId="{72FE8725-2D21-49CA-8640-0EB09C4CF11A}">
      <dsp:nvSpPr>
        <dsp:cNvPr id="0" name=""/>
        <dsp:cNvSpPr/>
      </dsp:nvSpPr>
      <dsp:spPr>
        <a:xfrm>
          <a:off x="7470172" y="1893176"/>
          <a:ext cx="641476" cy="641476"/>
        </a:xfrm>
        <a:prstGeom prst="downArrow">
          <a:avLst>
            <a:gd name="adj1" fmla="val 55000"/>
            <a:gd name="adj2" fmla="val 45000"/>
          </a:avLst>
        </a:prstGeom>
        <a:solidFill>
          <a:schemeClr val="accent2">
            <a:tint val="40000"/>
            <a:alpha val="90000"/>
            <a:hueOff val="-667097"/>
            <a:satOff val="13415"/>
            <a:lumOff val="912"/>
            <a:alphaOff val="0"/>
          </a:schemeClr>
        </a:solidFill>
        <a:ln w="12700" cap="flat" cmpd="sng" algn="ctr">
          <a:solidFill>
            <a:schemeClr val="accent2">
              <a:tint val="40000"/>
              <a:alpha val="90000"/>
              <a:hueOff val="-667097"/>
              <a:satOff val="13415"/>
              <a:lumOff val="91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7614504" y="1893176"/>
        <a:ext cx="352812" cy="482711"/>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534C5E-0239-4A27-90A9-97BD692235EF}" type="datetimeFigureOut">
              <a:rPr lang="en-US" smtClean="0"/>
              <a:t>9/25/2023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AE56E7-2BA1-482F-88BD-B3484747967C}" type="slidenum">
              <a:rPr lang="en-US" smtClean="0"/>
              <a:t>‹#›</a:t>
            </a:fld>
            <a:endParaRPr lang="en-US"/>
          </a:p>
        </p:txBody>
      </p:sp>
    </p:spTree>
    <p:extLst>
      <p:ext uri="{BB962C8B-B14F-4D97-AF65-F5344CB8AC3E}">
        <p14:creationId xmlns:p14="http://schemas.microsoft.com/office/powerpoint/2010/main" val="1394445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Good afternoon, everyone. My name is Julia Engdahl, and I am a programmer/data analyst at Rutgers University Center for Ocean Observing Leadership. In this talk, I am going to share the continued development of THE near real-time onboard processing scheme for an acoustic doppler current profiler integrated into a Slocum glider.</a:t>
            </a:r>
          </a:p>
          <a:p>
            <a:endParaRPr lang="en-US" dirty="0"/>
          </a:p>
        </p:txBody>
      </p:sp>
      <p:sp>
        <p:nvSpPr>
          <p:cNvPr id="4" name="Slide Number Placeholder 3"/>
          <p:cNvSpPr>
            <a:spLocks noGrp="1"/>
          </p:cNvSpPr>
          <p:nvPr>
            <p:ph type="sldNum" sz="quarter" idx="5"/>
          </p:nvPr>
        </p:nvSpPr>
        <p:spPr/>
        <p:txBody>
          <a:bodyPr/>
          <a:lstStyle/>
          <a:p>
            <a:fld id="{AAAE56E7-2BA1-482F-88BD-B3484747967C}" type="slidenum">
              <a:rPr lang="en-US" smtClean="0"/>
              <a:t>1</a:t>
            </a:fld>
            <a:endParaRPr lang="en-US"/>
          </a:p>
        </p:txBody>
      </p:sp>
    </p:spTree>
    <p:extLst>
      <p:ext uri="{BB962C8B-B14F-4D97-AF65-F5344CB8AC3E}">
        <p14:creationId xmlns:p14="http://schemas.microsoft.com/office/powerpoint/2010/main" val="1746399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dirty="0" err="1"/>
              <a:t>extctl</a:t>
            </a:r>
            <a:r>
              <a:rPr lang="en-US" dirty="0"/>
              <a:t> comm with sci thru BSD</a:t>
            </a:r>
          </a:p>
          <a:p>
            <a:r>
              <a:rPr lang="en-US" dirty="0"/>
              <a:t>-subscribe state params enable </a:t>
            </a:r>
            <a:r>
              <a:rPr lang="en-US" dirty="0" err="1"/>
              <a:t>extctl</a:t>
            </a:r>
            <a:r>
              <a:rPr lang="en-US" dirty="0"/>
              <a:t> to process them</a:t>
            </a:r>
          </a:p>
          <a:p>
            <a:r>
              <a:rPr lang="en-US" dirty="0"/>
              <a:t>-modify &amp; update params back to glider</a:t>
            </a:r>
          </a:p>
          <a:p>
            <a:r>
              <a:rPr lang="en-US" dirty="0"/>
              <a:t>-to facilitate near RTP (next)</a:t>
            </a:r>
          </a:p>
          <a:p>
            <a:endParaRPr lang="en-US" dirty="0"/>
          </a:p>
          <a:p>
            <a:endParaRPr lang="en-US" dirty="0"/>
          </a:p>
          <a:p>
            <a:endParaRPr lang="en-US" dirty="0"/>
          </a:p>
          <a:p>
            <a:r>
              <a:rPr lang="en-US" dirty="0"/>
              <a:t>The external controller software is able to communicate with the glider’s science computer through the backseat driver</a:t>
            </a:r>
          </a:p>
          <a:p>
            <a:endParaRPr lang="en-US" dirty="0"/>
          </a:p>
          <a:p>
            <a:r>
              <a:rPr lang="en-US" dirty="0"/>
              <a:t>This software is able to subscribe state parameters to the backseat driver which enables the subscribed parameter to be processed by an external controller. </a:t>
            </a:r>
          </a:p>
          <a:p>
            <a:endParaRPr lang="en-US" dirty="0"/>
          </a:p>
          <a:p>
            <a:r>
              <a:rPr lang="en-US" dirty="0"/>
              <a:t>which can both modify and update the result back to the glider to update desired parameters.</a:t>
            </a:r>
          </a:p>
          <a:p>
            <a:endParaRPr lang="en-US" dirty="0"/>
          </a:p>
          <a:p>
            <a:r>
              <a:rPr lang="en-US" dirty="0"/>
              <a:t>In order to facilitate near real-time data transfer (NEXT SLIDE)</a:t>
            </a:r>
          </a:p>
          <a:p>
            <a:endParaRPr lang="en-US" dirty="0"/>
          </a:p>
          <a:p>
            <a:endParaRPr lang="en-US" dirty="0"/>
          </a:p>
        </p:txBody>
      </p:sp>
      <p:sp>
        <p:nvSpPr>
          <p:cNvPr id="4" name="Slide Number Placeholder 3"/>
          <p:cNvSpPr>
            <a:spLocks noGrp="1"/>
          </p:cNvSpPr>
          <p:nvPr>
            <p:ph type="sldNum" sz="quarter" idx="5"/>
          </p:nvPr>
        </p:nvSpPr>
        <p:spPr/>
        <p:txBody>
          <a:bodyPr/>
          <a:lstStyle/>
          <a:p>
            <a:fld id="{AAAE56E7-2BA1-482F-88BD-B3484747967C}" type="slidenum">
              <a:rPr lang="en-US" smtClean="0"/>
              <a:t>10</a:t>
            </a:fld>
            <a:endParaRPr lang="en-US"/>
          </a:p>
        </p:txBody>
      </p:sp>
    </p:spTree>
    <p:extLst>
      <p:ext uri="{BB962C8B-B14F-4D97-AF65-F5344CB8AC3E}">
        <p14:creationId xmlns:p14="http://schemas.microsoft.com/office/powerpoint/2010/main" val="2135669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 modified </a:t>
            </a:r>
            <a:r>
              <a:rPr lang="en-US" dirty="0" err="1"/>
              <a:t>extctl</a:t>
            </a:r>
            <a:r>
              <a:rPr lang="en-US" dirty="0"/>
              <a:t> using QC and LSLI</a:t>
            </a:r>
          </a:p>
          <a:p>
            <a:r>
              <a:rPr lang="en-US" dirty="0"/>
              <a:t>-first used for ships then gliders</a:t>
            </a:r>
          </a:p>
          <a:p>
            <a:r>
              <a:rPr lang="en-US" dirty="0"/>
              <a:t>-diff is </a:t>
            </a:r>
            <a:r>
              <a:rPr lang="en-US" dirty="0" err="1"/>
              <a:t>uctd</a:t>
            </a:r>
            <a:r>
              <a:rPr lang="en-US" dirty="0"/>
              <a:t> now </a:t>
            </a:r>
            <a:r>
              <a:rPr lang="en-US" dirty="0" err="1"/>
              <a:t>uglider</a:t>
            </a:r>
            <a:endParaRPr lang="en-US" dirty="0"/>
          </a:p>
          <a:p>
            <a:r>
              <a:rPr lang="en-US" dirty="0"/>
              <a:t>-update </a:t>
            </a:r>
            <a:r>
              <a:rPr lang="en-US" dirty="0" err="1"/>
              <a:t>dz</a:t>
            </a:r>
            <a:r>
              <a:rPr lang="en-US" dirty="0"/>
              <a:t> in mission</a:t>
            </a:r>
          </a:p>
          <a:p>
            <a:r>
              <a:rPr lang="en-US" dirty="0"/>
              <a:t>-</a:t>
            </a:r>
            <a:r>
              <a:rPr lang="en-US" dirty="0" err="1"/>
              <a:t>github</a:t>
            </a:r>
            <a:endParaRPr lang="en-US" dirty="0"/>
          </a:p>
          <a:p>
            <a:endParaRPr lang="en-US" dirty="0"/>
          </a:p>
          <a:p>
            <a:endParaRPr lang="en-US" dirty="0"/>
          </a:p>
          <a:p>
            <a:endParaRPr lang="en-US" dirty="0"/>
          </a:p>
          <a:p>
            <a:r>
              <a:rPr lang="en-US" dirty="0"/>
              <a:t>we have developed a modified version that uses standard quality control methods</a:t>
            </a:r>
          </a:p>
          <a:p>
            <a:endParaRPr lang="en-US" dirty="0"/>
          </a:p>
          <a:p>
            <a:r>
              <a:rPr lang="en-US" dirty="0"/>
              <a:t>that is input into the least squares linear inversion commonly used for ship-based lowered ADCPs applied to glider-based observations. </a:t>
            </a:r>
          </a:p>
          <a:p>
            <a:endParaRPr lang="en-US" dirty="0"/>
          </a:p>
          <a:p>
            <a:r>
              <a:rPr lang="en-US" dirty="0"/>
              <a:t>The only difference here is that the velocity of CTD (</a:t>
            </a:r>
            <a:r>
              <a:rPr lang="en-US" dirty="0" err="1"/>
              <a:t>Uctd</a:t>
            </a:r>
            <a:r>
              <a:rPr lang="en-US" dirty="0"/>
              <a:t>) from the ship-based application is the velocity of the glider (</a:t>
            </a:r>
            <a:r>
              <a:rPr lang="en-US" dirty="0" err="1"/>
              <a:t>Uglider</a:t>
            </a:r>
            <a:r>
              <a:rPr lang="en-US" dirty="0"/>
              <a:t>) in our glider based application.</a:t>
            </a:r>
          </a:p>
          <a:p>
            <a:endParaRPr lang="en-US" dirty="0"/>
          </a:p>
          <a:p>
            <a:r>
              <a:rPr lang="en-US" dirty="0"/>
              <a:t>Our linear inversion code can be found on </a:t>
            </a:r>
            <a:r>
              <a:rPr lang="en-US" dirty="0" err="1"/>
              <a:t>github</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AAE56E7-2BA1-482F-88BD-B3484747967C}" type="slidenum">
              <a:rPr lang="en-US" smtClean="0"/>
              <a:t>11</a:t>
            </a:fld>
            <a:endParaRPr lang="en-US"/>
          </a:p>
        </p:txBody>
      </p:sp>
    </p:spTree>
    <p:extLst>
      <p:ext uri="{BB962C8B-B14F-4D97-AF65-F5344CB8AC3E}">
        <p14:creationId xmlns:p14="http://schemas.microsoft.com/office/powerpoint/2010/main" val="2312038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will this all work?</a:t>
            </a:r>
          </a:p>
          <a:p>
            <a:r>
              <a:rPr lang="en-US" dirty="0"/>
              <a:t>Limit time at surface, dev precise triggers to </a:t>
            </a:r>
            <a:r>
              <a:rPr lang="en-US" dirty="0" err="1"/>
              <a:t>init</a:t>
            </a:r>
            <a:r>
              <a:rPr lang="en-US" dirty="0"/>
              <a:t> </a:t>
            </a:r>
            <a:r>
              <a:rPr lang="en-US" dirty="0" err="1"/>
              <a:t>rtp</a:t>
            </a:r>
            <a:r>
              <a:rPr lang="en-US" dirty="0"/>
              <a:t> as quickly as possible within </a:t>
            </a:r>
            <a:r>
              <a:rPr lang="en-US" dirty="0" err="1"/>
              <a:t>lims</a:t>
            </a:r>
            <a:r>
              <a:rPr lang="en-US" dirty="0"/>
              <a:t> of glider surface time</a:t>
            </a:r>
          </a:p>
          <a:p>
            <a:r>
              <a:rPr lang="en-US" dirty="0"/>
              <a:t>A dive and climbs</a:t>
            </a:r>
          </a:p>
          <a:p>
            <a:r>
              <a:rPr lang="en-US" dirty="0"/>
              <a:t>B redundant triggers due to idiosyncrasies</a:t>
            </a:r>
          </a:p>
          <a:p>
            <a:r>
              <a:rPr lang="en-US" dirty="0"/>
              <a:t>C once all 3 are satisfied – inversion – </a:t>
            </a:r>
            <a:r>
              <a:rPr lang="en-US" dirty="0" err="1"/>
              <a:t>nc</a:t>
            </a:r>
            <a:r>
              <a:rPr lang="en-US" dirty="0"/>
              <a:t> – transfer </a:t>
            </a:r>
          </a:p>
          <a:p>
            <a:endParaRPr lang="en-US" dirty="0"/>
          </a:p>
          <a:p>
            <a:r>
              <a:rPr lang="en-US" dirty="0"/>
              <a:t>Because it is important to limit the time the glider spends at the surface processing and transmitting data, we are developing precise software triggers to enable the glider to initiate the real-time processing workflow as quickly as possible</a:t>
            </a:r>
          </a:p>
          <a:p>
            <a:endParaRPr lang="en-US" dirty="0"/>
          </a:p>
          <a:p>
            <a:r>
              <a:rPr lang="en-US" dirty="0"/>
              <a:t>Within the limits of the glider’s surface behavior time</a:t>
            </a:r>
          </a:p>
          <a:p>
            <a:endParaRPr lang="en-US" dirty="0"/>
          </a:p>
          <a:p>
            <a:pPr marL="228600" indent="-228600">
              <a:buAutoNum type="alphaUcParenR"/>
            </a:pPr>
            <a:r>
              <a:rPr lang="en-US" dirty="0"/>
              <a:t>The ADCP will be sampling on dives and climbs</a:t>
            </a:r>
          </a:p>
          <a:p>
            <a:pPr marL="228600" indent="-228600">
              <a:buAutoNum type="alphaUcParenR"/>
            </a:pPr>
            <a:endParaRPr lang="en-US" dirty="0"/>
          </a:p>
          <a:p>
            <a:pPr marL="228600" indent="-228600">
              <a:buAutoNum type="alphaUcParenR"/>
            </a:pPr>
            <a:r>
              <a:rPr lang="en-US" dirty="0"/>
              <a:t>The active surface state will close the .PD0 file </a:t>
            </a:r>
          </a:p>
          <a:p>
            <a:pPr marL="0" indent="0">
              <a:buNone/>
            </a:pPr>
            <a:r>
              <a:rPr lang="en-US" dirty="0"/>
              <a:t>Due to idiosyncrasies of the glider software, we have designed the external controller to start based on the following triggers: </a:t>
            </a:r>
          </a:p>
          <a:p>
            <a:pPr marL="228600" indent="-228600">
              <a:buAutoNum type="arabicParenR"/>
            </a:pPr>
            <a:r>
              <a:rPr lang="en-US" dirty="0"/>
              <a:t>ADCP is told to stop sampling (</a:t>
            </a:r>
            <a:r>
              <a:rPr lang="en-US" dirty="0" err="1"/>
              <a:t>c_dvl_on</a:t>
            </a:r>
            <a:r>
              <a:rPr lang="en-US" dirty="0"/>
              <a:t> = -1). </a:t>
            </a:r>
          </a:p>
          <a:p>
            <a:pPr marL="0" indent="0">
              <a:buNone/>
            </a:pPr>
            <a:r>
              <a:rPr lang="en-US" dirty="0"/>
              <a:t>2) Glider is physically at the surface (</a:t>
            </a:r>
            <a:r>
              <a:rPr lang="en-US" dirty="0" err="1"/>
              <a:t>m_depth</a:t>
            </a:r>
            <a:r>
              <a:rPr lang="en-US" dirty="0"/>
              <a:t> &lt; </a:t>
            </a:r>
            <a:r>
              <a:rPr lang="en-US" dirty="0" err="1"/>
              <a:t>u_reqd_depth_at_surface</a:t>
            </a:r>
            <a:r>
              <a:rPr lang="en-US" dirty="0"/>
              <a:t>) , which we have set </a:t>
            </a:r>
            <a:r>
              <a:rPr lang="en-US" dirty="0" err="1"/>
              <a:t>u_reqd_depth_at_surface</a:t>
            </a:r>
            <a:r>
              <a:rPr lang="en-US" dirty="0"/>
              <a:t> to 4 so that the triggers are satisfied as the glider physically approaches the surface</a:t>
            </a:r>
          </a:p>
          <a:p>
            <a:pPr marL="0" indent="0">
              <a:buNone/>
            </a:pPr>
            <a:r>
              <a:rPr lang="en-US" dirty="0"/>
              <a:t>3) Glider’s state changes to be at the surface,  and the ADCP is no longer sampling (</a:t>
            </a:r>
            <a:r>
              <a:rPr lang="en-US" dirty="0" err="1"/>
              <a:t>cc_final_behavior_state</a:t>
            </a:r>
            <a:r>
              <a:rPr lang="en-US" dirty="0"/>
              <a:t> = 5)</a:t>
            </a:r>
          </a:p>
          <a:p>
            <a:pPr marL="0" indent="0">
              <a:buNone/>
            </a:pPr>
            <a:endParaRPr lang="en-US" dirty="0"/>
          </a:p>
          <a:p>
            <a:pPr marL="0" indent="0">
              <a:buNone/>
            </a:pPr>
            <a:r>
              <a:rPr lang="en-US" dirty="0"/>
              <a:t>C) once all 3 are satisfied,</a:t>
            </a:r>
          </a:p>
          <a:p>
            <a:pPr marL="0" indent="0">
              <a:buNone/>
            </a:pPr>
            <a:r>
              <a:rPr lang="en-US" dirty="0"/>
              <a:t>The external controller script sends the .PD0 from the science computer to the Raspberry Pi and executes the onboard processing linear inversion algorithm and the resulting velocity profile is exported into a </a:t>
            </a:r>
            <a:r>
              <a:rPr lang="en-US" dirty="0" err="1"/>
              <a:t>netCDF</a:t>
            </a:r>
            <a:r>
              <a:rPr lang="en-US" dirty="0"/>
              <a:t> </a:t>
            </a:r>
          </a:p>
          <a:p>
            <a:pPr marL="0" indent="0">
              <a:buNone/>
            </a:pPr>
            <a:r>
              <a:rPr lang="en-US" dirty="0"/>
              <a:t>that is then sent from the raspberry pi to the glider science computer to be efficiently transferred to shore in near real-time</a:t>
            </a:r>
          </a:p>
          <a:p>
            <a:endParaRPr lang="en-US" dirty="0"/>
          </a:p>
          <a:p>
            <a:endParaRPr lang="en-US" dirty="0"/>
          </a:p>
        </p:txBody>
      </p:sp>
      <p:sp>
        <p:nvSpPr>
          <p:cNvPr id="4" name="Slide Number Placeholder 3"/>
          <p:cNvSpPr>
            <a:spLocks noGrp="1"/>
          </p:cNvSpPr>
          <p:nvPr>
            <p:ph type="sldNum" sz="quarter" idx="5"/>
          </p:nvPr>
        </p:nvSpPr>
        <p:spPr/>
        <p:txBody>
          <a:bodyPr/>
          <a:lstStyle/>
          <a:p>
            <a:fld id="{AAAE56E7-2BA1-482F-88BD-B3484747967C}" type="slidenum">
              <a:rPr lang="en-US" smtClean="0"/>
              <a:t>12</a:t>
            </a:fld>
            <a:endParaRPr lang="en-US"/>
          </a:p>
        </p:txBody>
      </p:sp>
    </p:spTree>
    <p:extLst>
      <p:ext uri="{BB962C8B-B14F-4D97-AF65-F5344CB8AC3E}">
        <p14:creationId xmlns:p14="http://schemas.microsoft.com/office/powerpoint/2010/main" val="812431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test workflow sim on bench &amp; tank</a:t>
            </a:r>
          </a:p>
          <a:p>
            <a:r>
              <a:rPr lang="en-US" dirty="0"/>
              <a:t>-on bench 125 files, 30m/1000m, 4MB avg 17s, </a:t>
            </a:r>
            <a:r>
              <a:rPr lang="en-US" dirty="0" err="1"/>
              <a:t>nc</a:t>
            </a:r>
            <a:r>
              <a:rPr lang="en-US" dirty="0"/>
              <a:t> 10skb</a:t>
            </a:r>
          </a:p>
          <a:p>
            <a:r>
              <a:rPr lang="en-US" dirty="0"/>
              <a:t>-subset for file transfer 115200 2.5hrs 230400 1.5min</a:t>
            </a:r>
          </a:p>
          <a:p>
            <a:r>
              <a:rPr lang="en-US" dirty="0"/>
              <a:t>-sim in tank to get PD0 size 2hr 100m seg = 1.18MB &lt;2min trans</a:t>
            </a:r>
          </a:p>
          <a:p>
            <a:endParaRPr lang="en-US" dirty="0"/>
          </a:p>
          <a:p>
            <a:endParaRPr lang="en-US" dirty="0"/>
          </a:p>
          <a:p>
            <a:endParaRPr lang="en-US" dirty="0"/>
          </a:p>
          <a:p>
            <a:endParaRPr lang="en-US" dirty="0"/>
          </a:p>
          <a:p>
            <a:r>
              <a:rPr lang="en-US" dirty="0"/>
              <a:t>To test our workflow, we simulated on bench and in the ballast tank.</a:t>
            </a:r>
          </a:p>
          <a:p>
            <a:endParaRPr lang="en-US" dirty="0"/>
          </a:p>
          <a:p>
            <a:r>
              <a:rPr lang="en-US" dirty="0"/>
              <a:t>When on bench, we tested how long the data processing algorithm (inversion) would take. On 125 ADCP data files that were a mixture of 30m and 1000m max depth, it took an average of 17 seconds</a:t>
            </a:r>
          </a:p>
          <a:p>
            <a:r>
              <a:rPr lang="en-US" dirty="0"/>
              <a:t>The files tested were approximately 4 megabytes each that were reduced to </a:t>
            </a:r>
            <a:r>
              <a:rPr lang="en-US" dirty="0" err="1"/>
              <a:t>netcdfs</a:t>
            </a:r>
            <a:r>
              <a:rPr lang="en-US" dirty="0"/>
              <a:t> that were around 10 kilobytes</a:t>
            </a:r>
          </a:p>
          <a:p>
            <a:endParaRPr lang="en-US" dirty="0"/>
          </a:p>
          <a:p>
            <a:r>
              <a:rPr lang="en-US" dirty="0"/>
              <a:t>Then we tested a smaller subset of these files to see how long the file transfer from the glider to the pi took by manually putting .PD0 files on the glider, and depending on file size it ranged from less than 1 minute to 2 minutes once we set the </a:t>
            </a:r>
            <a:r>
              <a:rPr lang="en-US" dirty="0" err="1"/>
              <a:t>baudrate</a:t>
            </a:r>
            <a:r>
              <a:rPr lang="en-US" dirty="0"/>
              <a:t> to be 230400</a:t>
            </a:r>
          </a:p>
          <a:p>
            <a:endParaRPr lang="en-US" dirty="0"/>
          </a:p>
          <a:p>
            <a:r>
              <a:rPr lang="en-US" dirty="0"/>
              <a:t>Before this, a 2MB file took around 2.5 hours to transfer from the glider to the pi using a </a:t>
            </a:r>
            <a:r>
              <a:rPr lang="en-US" dirty="0" err="1"/>
              <a:t>baudrate</a:t>
            </a:r>
            <a:r>
              <a:rPr lang="en-US" dirty="0"/>
              <a:t> of 115200</a:t>
            </a:r>
          </a:p>
          <a:p>
            <a:endParaRPr lang="en-US" dirty="0"/>
          </a:p>
          <a:p>
            <a:r>
              <a:rPr lang="en-US" dirty="0"/>
              <a:t>Additionally, we tested the entire workflow by simulating in the tank with the ADCP sampling to obtain how large a .PD0 file would be for a 2 hour long segment going down to roughly 100m, which resulted in 1.18 MB file and was a sub 2 minute file transfer</a:t>
            </a:r>
          </a:p>
          <a:p>
            <a:endParaRPr lang="en-US" dirty="0"/>
          </a:p>
          <a:p>
            <a:r>
              <a:rPr lang="en-US" dirty="0"/>
              <a:t>The </a:t>
            </a:r>
            <a:r>
              <a:rPr lang="en-US" dirty="0" err="1"/>
              <a:t>netCDF</a:t>
            </a:r>
            <a:r>
              <a:rPr lang="en-US" dirty="0"/>
              <a:t> that gets transferred back  to the glider is on the order of 10s of kilobytes and is transferred in a matter of seconds.</a:t>
            </a:r>
          </a:p>
        </p:txBody>
      </p:sp>
      <p:sp>
        <p:nvSpPr>
          <p:cNvPr id="4" name="Slide Number Placeholder 3"/>
          <p:cNvSpPr>
            <a:spLocks noGrp="1"/>
          </p:cNvSpPr>
          <p:nvPr>
            <p:ph type="sldNum" sz="quarter" idx="5"/>
          </p:nvPr>
        </p:nvSpPr>
        <p:spPr/>
        <p:txBody>
          <a:bodyPr/>
          <a:lstStyle/>
          <a:p>
            <a:fld id="{AAAE56E7-2BA1-482F-88BD-B3484747967C}" type="slidenum">
              <a:rPr lang="en-US" smtClean="0"/>
              <a:t>13</a:t>
            </a:fld>
            <a:endParaRPr lang="en-US"/>
          </a:p>
        </p:txBody>
      </p:sp>
    </p:spTree>
    <p:extLst>
      <p:ext uri="{BB962C8B-B14F-4D97-AF65-F5344CB8AC3E}">
        <p14:creationId xmlns:p14="http://schemas.microsoft.com/office/powerpoint/2010/main" val="2606423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field test dive 10mile off NJ coast, 25m water</a:t>
            </a:r>
          </a:p>
          <a:p>
            <a:r>
              <a:rPr lang="en-US" dirty="0"/>
              <a:t>-SUCCESS first vel profile in near real-time &lt;3min well within surf behavior</a:t>
            </a:r>
          </a:p>
          <a:p>
            <a:r>
              <a:rPr lang="en-US" dirty="0"/>
              <a:t>-data consistent with region</a:t>
            </a:r>
          </a:p>
          <a:p>
            <a:r>
              <a:rPr lang="en-US" dirty="0"/>
              <a:t>-after 1</a:t>
            </a:r>
            <a:r>
              <a:rPr lang="en-US" baseline="30000" dirty="0"/>
              <a:t>st</a:t>
            </a:r>
            <a:r>
              <a:rPr lang="en-US" dirty="0"/>
              <a:t> dive couldn’t test due to (next)</a:t>
            </a:r>
          </a:p>
          <a:p>
            <a:endParaRPr lang="en-US" dirty="0"/>
          </a:p>
          <a:p>
            <a:endParaRPr lang="en-US" dirty="0"/>
          </a:p>
          <a:p>
            <a:endParaRPr lang="en-US" dirty="0"/>
          </a:p>
          <a:p>
            <a:r>
              <a:rPr lang="en-US" dirty="0"/>
              <a:t>To perform a test dive in the field, we went about 10 miles offshore in roughly 25 meters of water</a:t>
            </a:r>
          </a:p>
          <a:p>
            <a:endParaRPr lang="en-US" dirty="0"/>
          </a:p>
          <a:p>
            <a:r>
              <a:rPr lang="en-US" dirty="0"/>
              <a:t>Our first dive was a success! We were able to successfully receive an absolute velocity profile (pictured in the upper right corner) in near real-time in under 3 minutes! Which is well within a typical glider surface time so it won’t disrupt the normal data flow</a:t>
            </a:r>
          </a:p>
          <a:p>
            <a:endParaRPr lang="en-US" dirty="0"/>
          </a:p>
          <a:p>
            <a:r>
              <a:rPr lang="en-US" dirty="0"/>
              <a:t>Given our knowledge of the area, the data collected is consistent with the region</a:t>
            </a:r>
          </a:p>
          <a:p>
            <a:endParaRPr lang="en-US" dirty="0"/>
          </a:p>
          <a:p>
            <a:r>
              <a:rPr lang="en-US" dirty="0"/>
              <a:t>After this first successful dive, we were unable to conduct more testing because… (NEXT SLIDE)</a:t>
            </a:r>
          </a:p>
        </p:txBody>
      </p:sp>
      <p:sp>
        <p:nvSpPr>
          <p:cNvPr id="4" name="Slide Number Placeholder 3"/>
          <p:cNvSpPr>
            <a:spLocks noGrp="1"/>
          </p:cNvSpPr>
          <p:nvPr>
            <p:ph type="sldNum" sz="quarter" idx="5"/>
          </p:nvPr>
        </p:nvSpPr>
        <p:spPr/>
        <p:txBody>
          <a:bodyPr/>
          <a:lstStyle/>
          <a:p>
            <a:fld id="{AAAE56E7-2BA1-482F-88BD-B3484747967C}" type="slidenum">
              <a:rPr lang="en-US" smtClean="0"/>
              <a:t>14</a:t>
            </a:fld>
            <a:endParaRPr lang="en-US"/>
          </a:p>
        </p:txBody>
      </p:sp>
    </p:spTree>
    <p:extLst>
      <p:ext uri="{BB962C8B-B14F-4D97-AF65-F5344CB8AC3E}">
        <p14:creationId xmlns:p14="http://schemas.microsoft.com/office/powerpoint/2010/main" val="4193466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ran into a couple of issues that we are working with Teledyne to troubleshoot. </a:t>
            </a:r>
          </a:p>
          <a:p>
            <a:endParaRPr lang="en-US" dirty="0"/>
          </a:p>
          <a:p>
            <a:r>
              <a:rPr lang="en-US" dirty="0"/>
              <a:t>After our first dive, we noticed that the DVL was not producing a new file and was either appending to the first or overwriting it, but when we checked the data inside of that file, it was still the same data as the profile I had showed on the previous slide.</a:t>
            </a:r>
          </a:p>
          <a:p>
            <a:endParaRPr lang="en-US" dirty="0"/>
          </a:p>
          <a:p>
            <a:r>
              <a:rPr lang="en-US" dirty="0"/>
              <a:t>Another issue, that might be the result of our baud rate being very high for file transfer, was that we were unable to </a:t>
            </a:r>
            <a:r>
              <a:rPr lang="en-US" dirty="0" err="1"/>
              <a:t>consci</a:t>
            </a:r>
            <a:r>
              <a:rPr lang="en-US" dirty="0"/>
              <a:t> while in mission over </a:t>
            </a:r>
            <a:r>
              <a:rPr lang="en-US" dirty="0" err="1"/>
              <a:t>freewave</a:t>
            </a:r>
            <a:r>
              <a:rPr lang="en-US" dirty="0"/>
              <a:t> and iridium.</a:t>
            </a:r>
          </a:p>
          <a:p>
            <a:endParaRPr lang="en-US" dirty="0"/>
          </a:p>
          <a:p>
            <a:r>
              <a:rPr lang="en-US" dirty="0"/>
              <a:t>Once those issues are resolved, we want to conduct additional tests in simulation and in the field for power draw, optimal file size for iridium satellite transmission, and overall computational time.</a:t>
            </a:r>
          </a:p>
          <a:p>
            <a:endParaRPr lang="en-US" dirty="0"/>
          </a:p>
          <a:p>
            <a:r>
              <a:rPr lang="en-US" dirty="0"/>
              <a:t>After that is all said and done, we would like to put this framework to the test and conduct a long-term deployment.</a:t>
            </a:r>
          </a:p>
        </p:txBody>
      </p:sp>
      <p:sp>
        <p:nvSpPr>
          <p:cNvPr id="4" name="Slide Number Placeholder 3"/>
          <p:cNvSpPr>
            <a:spLocks noGrp="1"/>
          </p:cNvSpPr>
          <p:nvPr>
            <p:ph type="sldNum" sz="quarter" idx="5"/>
          </p:nvPr>
        </p:nvSpPr>
        <p:spPr/>
        <p:txBody>
          <a:bodyPr/>
          <a:lstStyle/>
          <a:p>
            <a:fld id="{AAAE56E7-2BA1-482F-88BD-B3484747967C}" type="slidenum">
              <a:rPr lang="en-US" smtClean="0"/>
              <a:t>15</a:t>
            </a:fld>
            <a:endParaRPr lang="en-US"/>
          </a:p>
        </p:txBody>
      </p:sp>
    </p:spTree>
    <p:extLst>
      <p:ext uri="{BB962C8B-B14F-4D97-AF65-F5344CB8AC3E}">
        <p14:creationId xmlns:p14="http://schemas.microsoft.com/office/powerpoint/2010/main" val="2694735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AE56E7-2BA1-482F-88BD-B3484747967C}" type="slidenum">
              <a:rPr lang="en-US" smtClean="0"/>
              <a:t>16</a:t>
            </a:fld>
            <a:endParaRPr lang="en-US"/>
          </a:p>
        </p:txBody>
      </p:sp>
    </p:spTree>
    <p:extLst>
      <p:ext uri="{BB962C8B-B14F-4D97-AF65-F5344CB8AC3E}">
        <p14:creationId xmlns:p14="http://schemas.microsoft.com/office/powerpoint/2010/main" val="1333325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-Tech advancements &amp; complex sensors</a:t>
            </a:r>
          </a:p>
          <a:p>
            <a:r>
              <a:rPr lang="en-US" dirty="0"/>
              <a:t>-BSD = </a:t>
            </a:r>
            <a:r>
              <a:rPr lang="en-US" dirty="0" err="1"/>
              <a:t>moreee</a:t>
            </a:r>
            <a:endParaRPr lang="en-US" dirty="0"/>
          </a:p>
          <a:p>
            <a:r>
              <a:rPr lang="en-US" dirty="0"/>
              <a:t>-what</a:t>
            </a:r>
          </a:p>
          <a:p>
            <a:endParaRPr lang="en-US" dirty="0"/>
          </a:p>
          <a:p>
            <a:r>
              <a:rPr lang="en-US" dirty="0"/>
              <a:t>Data collection has substantially increased due to sensor and battery technology enhancements over the last two decades which have allowed for the integration of complex sensors such as </a:t>
            </a:r>
            <a:r>
              <a:rPr lang="en-US" dirty="0" err="1"/>
              <a:t>adcps</a:t>
            </a:r>
            <a:r>
              <a:rPr lang="en-US" dirty="0"/>
              <a:t>, multi-frequency echo sounders, passive acoustics , turbulence among many more</a:t>
            </a:r>
          </a:p>
          <a:p>
            <a:endParaRPr lang="en-US" dirty="0"/>
          </a:p>
          <a:p>
            <a:r>
              <a:rPr lang="en-US" dirty="0"/>
              <a:t>In addition to sensor &amp; battery development, software capabilities such as backseat driver have been added to the recipe of efficient data collection. </a:t>
            </a:r>
          </a:p>
          <a:p>
            <a:endParaRPr lang="en-US" dirty="0"/>
          </a:p>
          <a:p>
            <a:r>
              <a:rPr lang="en-US" dirty="0"/>
              <a:t>Now that we have all of this data, what do we do?</a:t>
            </a:r>
          </a:p>
        </p:txBody>
      </p:sp>
      <p:sp>
        <p:nvSpPr>
          <p:cNvPr id="4" name="Slide Number Placeholder 3"/>
          <p:cNvSpPr>
            <a:spLocks noGrp="1"/>
          </p:cNvSpPr>
          <p:nvPr>
            <p:ph type="sldNum" sz="quarter" idx="5"/>
          </p:nvPr>
        </p:nvSpPr>
        <p:spPr/>
        <p:txBody>
          <a:bodyPr/>
          <a:lstStyle/>
          <a:p>
            <a:fld id="{AAAE56E7-2BA1-482F-88BD-B3484747967C}" type="slidenum">
              <a:rPr lang="en-US" smtClean="0"/>
              <a:t>2</a:t>
            </a:fld>
            <a:endParaRPr lang="en-US"/>
          </a:p>
        </p:txBody>
      </p:sp>
    </p:spTree>
    <p:extLst>
      <p:ext uri="{BB962C8B-B14F-4D97-AF65-F5344CB8AC3E}">
        <p14:creationId xmlns:p14="http://schemas.microsoft.com/office/powerpoint/2010/main" val="1655075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-Get off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-Unfortunately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-Costly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-Retrieval Post recovery adds to costliness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want to get it off the vehicle, of course!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Unfortunately, because more data means larger file sizes, file transmission onshore becomes less efficient.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we were to transfer large data file in real-time, it would be costly in the regards to money for iridium and time at the surface where the vehicle runs the risk of being hit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Ultimately, this pushes data retrieval to post recovery, which adds to the costliness as it can lead to loss of data in the event of vehicle loss or missions where retrieval is not permissible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AAE56E7-2BA1-482F-88BD-B3484747967C}" type="slidenum">
              <a:rPr lang="en-US" smtClean="0"/>
              <a:t>3</a:t>
            </a:fld>
            <a:endParaRPr lang="en-US"/>
          </a:p>
        </p:txBody>
      </p:sp>
    </p:spTree>
    <p:extLst>
      <p:ext uri="{BB962C8B-B14F-4D97-AF65-F5344CB8AC3E}">
        <p14:creationId xmlns:p14="http://schemas.microsoft.com/office/powerpoint/2010/main" val="809483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-Complex infrastructure</a:t>
            </a:r>
          </a:p>
          <a:p>
            <a:r>
              <a:rPr lang="en-US" dirty="0"/>
              <a:t>-Raw data AFTER</a:t>
            </a:r>
          </a:p>
          <a:p>
            <a:r>
              <a:rPr lang="en-US" dirty="0"/>
              <a:t>-RTP important</a:t>
            </a:r>
          </a:p>
          <a:p>
            <a:r>
              <a:rPr lang="en-US" dirty="0"/>
              <a:t>-proprietary</a:t>
            </a:r>
          </a:p>
          <a:p>
            <a:endParaRPr lang="en-US" dirty="0"/>
          </a:p>
          <a:p>
            <a:endParaRPr lang="en-US" dirty="0"/>
          </a:p>
          <a:p>
            <a:r>
              <a:rPr lang="en-US" dirty="0"/>
              <a:t>We have built such a complex infrastructure for collecting data, </a:t>
            </a:r>
          </a:p>
          <a:p>
            <a:endParaRPr lang="en-US" dirty="0"/>
          </a:p>
          <a:p>
            <a:r>
              <a:rPr lang="en-US" dirty="0"/>
              <a:t>only to receive RAW data AFTER the vehicle has been recovered and THEN it can be processed, which is not conducive for real-time applications like </a:t>
            </a:r>
          </a:p>
          <a:p>
            <a:r>
              <a:rPr lang="en-US" dirty="0"/>
              <a:t>operational hurricane forecasting, marine mammal detection, &amp; water quality  monitoring</a:t>
            </a:r>
          </a:p>
          <a:p>
            <a:endParaRPr lang="en-US" dirty="0"/>
          </a:p>
          <a:p>
            <a:r>
              <a:rPr lang="en-US" dirty="0"/>
              <a:t>Real-time data processing software is increasingly becoming more important because it can aid in management and scientific applications by increasing data accuracy, preventing data loss, and allowing for adaptive surveys</a:t>
            </a:r>
          </a:p>
          <a:p>
            <a:endParaRPr lang="en-US" dirty="0"/>
          </a:p>
          <a:p>
            <a:r>
              <a:rPr lang="en-US" dirty="0"/>
              <a:t>A few sensors have developed processing schemes, but they are proprietary to their systems, limited to their internal </a:t>
            </a:r>
          </a:p>
          <a:p>
            <a:r>
              <a:rPr lang="en-US" dirty="0"/>
              <a:t>processing capabilities, and are not easily modifiable.. </a:t>
            </a:r>
          </a:p>
        </p:txBody>
      </p:sp>
      <p:sp>
        <p:nvSpPr>
          <p:cNvPr id="4" name="Slide Number Placeholder 3"/>
          <p:cNvSpPr>
            <a:spLocks noGrp="1"/>
          </p:cNvSpPr>
          <p:nvPr>
            <p:ph type="sldNum" sz="quarter" idx="5"/>
          </p:nvPr>
        </p:nvSpPr>
        <p:spPr/>
        <p:txBody>
          <a:bodyPr/>
          <a:lstStyle/>
          <a:p>
            <a:fld id="{AAAE56E7-2BA1-482F-88BD-B3484747967C}" type="slidenum">
              <a:rPr lang="en-US" smtClean="0"/>
              <a:t>4</a:t>
            </a:fld>
            <a:endParaRPr lang="en-US"/>
          </a:p>
        </p:txBody>
      </p:sp>
    </p:spTree>
    <p:extLst>
      <p:ext uri="{BB962C8B-B14F-4D97-AF65-F5344CB8AC3E}">
        <p14:creationId xmlns:p14="http://schemas.microsoft.com/office/powerpoint/2010/main" val="37721928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-Perfectly imperfect</a:t>
            </a:r>
          </a:p>
          <a:p>
            <a:r>
              <a:rPr lang="en-US" dirty="0"/>
              <a:t>-Need more</a:t>
            </a:r>
          </a:p>
          <a:p>
            <a:r>
              <a:rPr lang="en-US" dirty="0"/>
              <a:t>-Framework conducive</a:t>
            </a:r>
          </a:p>
          <a:p>
            <a:endParaRPr lang="en-US" dirty="0"/>
          </a:p>
          <a:p>
            <a:endParaRPr lang="en-US" dirty="0"/>
          </a:p>
          <a:p>
            <a:r>
              <a:rPr lang="en-US" dirty="0"/>
              <a:t>All in all, we have this perfectly imperfect infrastructure for collecting more data</a:t>
            </a:r>
          </a:p>
          <a:p>
            <a:endParaRPr lang="en-US" dirty="0"/>
          </a:p>
          <a:p>
            <a:r>
              <a:rPr lang="en-US" dirty="0"/>
              <a:t>but we need something more to handle large file sizes, inefficient data transmission, &amp; data access and processing being limited to post recovery .</a:t>
            </a:r>
          </a:p>
          <a:p>
            <a:endParaRPr lang="en-US" dirty="0"/>
          </a:p>
          <a:p>
            <a:r>
              <a:rPr lang="en-US" dirty="0"/>
              <a:t>We need a framework that is conducive to real-time processing and transmission of large datasets.</a:t>
            </a:r>
          </a:p>
          <a:p>
            <a:endParaRPr lang="en-US" dirty="0"/>
          </a:p>
        </p:txBody>
      </p:sp>
      <p:sp>
        <p:nvSpPr>
          <p:cNvPr id="4" name="Slide Number Placeholder 3"/>
          <p:cNvSpPr>
            <a:spLocks noGrp="1"/>
          </p:cNvSpPr>
          <p:nvPr>
            <p:ph type="sldNum" sz="quarter" idx="5"/>
          </p:nvPr>
        </p:nvSpPr>
        <p:spPr/>
        <p:txBody>
          <a:bodyPr/>
          <a:lstStyle/>
          <a:p>
            <a:fld id="{AAAE56E7-2BA1-482F-88BD-B3484747967C}" type="slidenum">
              <a:rPr lang="en-US" smtClean="0"/>
              <a:t>5</a:t>
            </a:fld>
            <a:endParaRPr lang="en-US"/>
          </a:p>
        </p:txBody>
      </p:sp>
    </p:spTree>
    <p:extLst>
      <p:ext uri="{BB962C8B-B14F-4D97-AF65-F5344CB8AC3E}">
        <p14:creationId xmlns:p14="http://schemas.microsoft.com/office/powerpoint/2010/main" val="629977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to exceed</a:t>
            </a:r>
          </a:p>
          <a:p>
            <a:r>
              <a:rPr lang="en-US" dirty="0"/>
              <a:t>-dev sensor agnostic RTP software and hardware architecture</a:t>
            </a:r>
          </a:p>
          <a:p>
            <a:r>
              <a:rPr lang="en-US" dirty="0"/>
              <a:t>-using BSD and </a:t>
            </a:r>
            <a:r>
              <a:rPr lang="en-US" dirty="0" err="1"/>
              <a:t>extctl</a:t>
            </a:r>
            <a:endParaRPr lang="en-US" dirty="0"/>
          </a:p>
          <a:p>
            <a:r>
              <a:rPr lang="en-US" dirty="0"/>
              <a:t>-BSD currently used for adaptive mission control.. Does use processing but still raw</a:t>
            </a:r>
          </a:p>
          <a:p>
            <a:r>
              <a:rPr lang="en-US" dirty="0"/>
              <a:t>-Instead we are using it for RTP</a:t>
            </a:r>
          </a:p>
          <a:p>
            <a:r>
              <a:rPr lang="en-US" dirty="0"/>
              <a:t>-hardware </a:t>
            </a:r>
            <a:r>
              <a:rPr lang="en-US" dirty="0" err="1"/>
              <a:t>glider,adcp,pi</a:t>
            </a:r>
            <a:endParaRPr lang="en-US" dirty="0"/>
          </a:p>
          <a:p>
            <a:endParaRPr lang="en-US" dirty="0"/>
          </a:p>
          <a:p>
            <a:endParaRPr lang="en-US" dirty="0"/>
          </a:p>
          <a:p>
            <a:endParaRPr lang="en-US" dirty="0"/>
          </a:p>
          <a:p>
            <a:endParaRPr lang="en-US" dirty="0"/>
          </a:p>
          <a:p>
            <a:endParaRPr lang="en-US" dirty="0"/>
          </a:p>
          <a:p>
            <a:endParaRPr lang="en-US" dirty="0"/>
          </a:p>
          <a:p>
            <a:r>
              <a:rPr lang="en-US" dirty="0"/>
              <a:t>So, how can we exceed those limitations? </a:t>
            </a:r>
          </a:p>
          <a:p>
            <a:endParaRPr lang="en-US" dirty="0"/>
          </a:p>
          <a:p>
            <a:r>
              <a:rPr lang="en-US" dirty="0"/>
              <a:t>By developing a sensor agnostic real-time processing software and hardware architecture. To do this</a:t>
            </a:r>
          </a:p>
          <a:p>
            <a:endParaRPr lang="en-US" dirty="0"/>
          </a:p>
          <a:p>
            <a:r>
              <a:rPr lang="en-US" dirty="0"/>
              <a:t>The software we  utilizing is a backseat driver and an external controller script written in python.</a:t>
            </a:r>
          </a:p>
          <a:p>
            <a:endParaRPr lang="en-US" dirty="0"/>
          </a:p>
          <a:p>
            <a:r>
              <a:rPr lang="en-US" dirty="0"/>
              <a:t>backseat driver is currently used to autonomously modify AUV behavior while in mission</a:t>
            </a:r>
          </a:p>
          <a:p>
            <a:endParaRPr lang="en-US" dirty="0"/>
          </a:p>
          <a:p>
            <a:r>
              <a:rPr lang="en-US" dirty="0"/>
              <a:t>While  data processing algorithms are utilized to accomplish this,  </a:t>
            </a:r>
          </a:p>
          <a:p>
            <a:endParaRPr lang="en-US" dirty="0"/>
          </a:p>
          <a:p>
            <a:r>
              <a:rPr lang="en-US" dirty="0"/>
              <a:t>The resulting data that is transferred to shore still has to undergo shoreside processing post recovery. </a:t>
            </a:r>
          </a:p>
          <a:p>
            <a:endParaRPr lang="en-US" dirty="0"/>
          </a:p>
          <a:p>
            <a:r>
              <a:rPr lang="en-US" dirty="0"/>
              <a:t>Instead, we are utilizing this software to expand real-time data processing capabilities so that the resulting data is already processed.</a:t>
            </a:r>
          </a:p>
          <a:p>
            <a:endParaRPr lang="en-US" dirty="0"/>
          </a:p>
          <a:p>
            <a:r>
              <a:rPr lang="en-US" dirty="0"/>
              <a:t>The hardware of this architecture is a TWR Slocum glider, TRDI Pathfinder ADCP, and a raspberry pi 4 model B</a:t>
            </a:r>
          </a:p>
          <a:p>
            <a:endParaRPr lang="en-US" dirty="0"/>
          </a:p>
        </p:txBody>
      </p:sp>
      <p:sp>
        <p:nvSpPr>
          <p:cNvPr id="4" name="Slide Number Placeholder 3"/>
          <p:cNvSpPr>
            <a:spLocks noGrp="1"/>
          </p:cNvSpPr>
          <p:nvPr>
            <p:ph type="sldNum" sz="quarter" idx="5"/>
          </p:nvPr>
        </p:nvSpPr>
        <p:spPr/>
        <p:txBody>
          <a:bodyPr/>
          <a:lstStyle/>
          <a:p>
            <a:fld id="{AAAE56E7-2BA1-482F-88BD-B3484747967C}" type="slidenum">
              <a:rPr lang="en-US" smtClean="0"/>
              <a:t>6</a:t>
            </a:fld>
            <a:endParaRPr lang="en-US"/>
          </a:p>
        </p:txBody>
      </p:sp>
    </p:spTree>
    <p:extLst>
      <p:ext uri="{BB962C8B-B14F-4D97-AF65-F5344CB8AC3E}">
        <p14:creationId xmlns:p14="http://schemas.microsoft.com/office/powerpoint/2010/main" val="1877178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-TWR G3S glider mara04</a:t>
            </a:r>
          </a:p>
          <a:p>
            <a:r>
              <a:rPr lang="en-US" dirty="0"/>
              <a:t>-sensors</a:t>
            </a:r>
          </a:p>
          <a:p>
            <a:r>
              <a:rPr lang="en-US" dirty="0"/>
              <a:t>-file format pd0</a:t>
            </a:r>
          </a:p>
          <a:p>
            <a:r>
              <a:rPr lang="en-US" dirty="0"/>
              <a:t>-3hr segment 1000skb too big</a:t>
            </a:r>
          </a:p>
          <a:p>
            <a:endParaRPr lang="en-US" dirty="0"/>
          </a:p>
          <a:p>
            <a:endParaRPr lang="en-US" dirty="0"/>
          </a:p>
          <a:p>
            <a:endParaRPr lang="en-US" dirty="0"/>
          </a:p>
          <a:p>
            <a:r>
              <a:rPr lang="en-US" dirty="0"/>
              <a:t>The glider we used is a Teledyne Webb Research Generation 3 Slocum glider named Maracoos04, equipped with the standard sensor loadout:</a:t>
            </a:r>
          </a:p>
          <a:p>
            <a:r>
              <a:rPr lang="en-US" dirty="0"/>
              <a:t> Seabird CTD, 100m depth rated buoyancy pump, </a:t>
            </a:r>
            <a:r>
              <a:rPr lang="en-US" dirty="0" err="1"/>
              <a:t>wetlabs</a:t>
            </a:r>
            <a:r>
              <a:rPr lang="en-US" dirty="0"/>
              <a:t> 3 channel optical sensor, and a 600kHz TRDI Pathfinder ADCP</a:t>
            </a:r>
          </a:p>
          <a:p>
            <a:endParaRPr lang="en-US" dirty="0"/>
          </a:p>
          <a:p>
            <a:r>
              <a:rPr lang="en-US" dirty="0"/>
              <a:t>I’d like to note here that the output file of the ADCP. The format of the raw data is configured to be PD0, which is Teledyne RDI’s standard binary format.</a:t>
            </a:r>
          </a:p>
          <a:p>
            <a:r>
              <a:rPr lang="en-US" dirty="0"/>
              <a:t>A PD0 from an approximately 3hour long glider segment, which is time spent underwater between </a:t>
            </a:r>
            <a:r>
              <a:rPr lang="en-US" dirty="0" err="1"/>
              <a:t>surfacings</a:t>
            </a:r>
            <a:r>
              <a:rPr lang="en-US" dirty="0"/>
              <a:t>, result in a file size that is on the order of thousands of kilobytes</a:t>
            </a:r>
          </a:p>
          <a:p>
            <a:r>
              <a:rPr lang="en-US" dirty="0"/>
              <a:t>Which is far too large to transfer over an iridium connection in a timely and cost-effective manner and can only be retrieved post recovery</a:t>
            </a:r>
          </a:p>
          <a:p>
            <a:endParaRPr lang="en-US" dirty="0"/>
          </a:p>
        </p:txBody>
      </p:sp>
      <p:sp>
        <p:nvSpPr>
          <p:cNvPr id="4" name="Slide Number Placeholder 3"/>
          <p:cNvSpPr>
            <a:spLocks noGrp="1"/>
          </p:cNvSpPr>
          <p:nvPr>
            <p:ph type="sldNum" sz="quarter" idx="5"/>
          </p:nvPr>
        </p:nvSpPr>
        <p:spPr/>
        <p:txBody>
          <a:bodyPr/>
          <a:lstStyle/>
          <a:p>
            <a:fld id="{AAAE56E7-2BA1-482F-88BD-B3484747967C}" type="slidenum">
              <a:rPr lang="en-US" smtClean="0"/>
              <a:t>7</a:t>
            </a:fld>
            <a:endParaRPr lang="en-US"/>
          </a:p>
        </p:txBody>
      </p:sp>
    </p:spTree>
    <p:extLst>
      <p:ext uri="{BB962C8B-B14F-4D97-AF65-F5344CB8AC3E}">
        <p14:creationId xmlns:p14="http://schemas.microsoft.com/office/powerpoint/2010/main" val="32878971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 to dev of BSD, no adaptive mission control</a:t>
            </a:r>
          </a:p>
          <a:p>
            <a:r>
              <a:rPr lang="en-US" dirty="0"/>
              <a:t>-w/o BSD follow panel A</a:t>
            </a:r>
          </a:p>
          <a:p>
            <a:r>
              <a:rPr lang="en-US" dirty="0"/>
              <a:t>-although flight and sci talk, nothing gets updated</a:t>
            </a:r>
          </a:p>
          <a:p>
            <a:r>
              <a:rPr lang="en-US" dirty="0"/>
              <a:t>-with BSD, </a:t>
            </a:r>
            <a:r>
              <a:rPr lang="en-US" dirty="0" err="1"/>
              <a:t>ext</a:t>
            </a:r>
            <a:r>
              <a:rPr lang="en-US" dirty="0"/>
              <a:t> processor in sci</a:t>
            </a:r>
          </a:p>
          <a:p>
            <a:r>
              <a:rPr lang="en-US" dirty="0"/>
              <a:t>-takes flight and sci inputs that get passed to </a:t>
            </a:r>
            <a:r>
              <a:rPr lang="en-US" dirty="0" err="1"/>
              <a:t>extctl</a:t>
            </a:r>
            <a:endParaRPr lang="en-US" dirty="0"/>
          </a:p>
          <a:p>
            <a:r>
              <a:rPr lang="en-US" dirty="0"/>
              <a:t>-</a:t>
            </a:r>
            <a:r>
              <a:rPr lang="en-US" dirty="0" err="1"/>
              <a:t>extctl</a:t>
            </a:r>
            <a:r>
              <a:rPr lang="en-US" dirty="0"/>
              <a:t> processes and spits out </a:t>
            </a:r>
            <a:r>
              <a:rPr lang="en-US" dirty="0" err="1"/>
              <a:t>nc</a:t>
            </a:r>
            <a:r>
              <a:rPr lang="en-US" dirty="0"/>
              <a:t> to be trans</a:t>
            </a:r>
          </a:p>
          <a:p>
            <a:endParaRPr lang="en-US" dirty="0"/>
          </a:p>
          <a:p>
            <a:endParaRPr lang="en-US" dirty="0"/>
          </a:p>
          <a:p>
            <a:endParaRPr lang="en-US" dirty="0"/>
          </a:p>
          <a:p>
            <a:endParaRPr lang="en-US" dirty="0"/>
          </a:p>
          <a:p>
            <a:endParaRPr lang="en-US" dirty="0"/>
          </a:p>
          <a:p>
            <a:endParaRPr lang="en-US" dirty="0"/>
          </a:p>
          <a:p>
            <a:endParaRPr lang="en-US" dirty="0"/>
          </a:p>
          <a:p>
            <a:r>
              <a:rPr lang="en-US" dirty="0"/>
              <a:t>Prior to the development and implementation of the backseat driver, gliders did not have the capability of adaptive mission control.</a:t>
            </a:r>
          </a:p>
          <a:p>
            <a:endParaRPr lang="en-US" dirty="0"/>
          </a:p>
          <a:p>
            <a:r>
              <a:rPr lang="en-US" dirty="0"/>
              <a:t>A glider without backseat driver follows the pathway on the left in panel A.</a:t>
            </a:r>
          </a:p>
          <a:p>
            <a:endParaRPr lang="en-US" dirty="0"/>
          </a:p>
          <a:p>
            <a:r>
              <a:rPr lang="en-US" dirty="0"/>
              <a:t>engineering and flight specifications manually defined by the pilot are read into the flight computer -&gt; it does its internal calculations -&gt; adjusts commanded behaviors -&gt; creates decimated file</a:t>
            </a:r>
          </a:p>
          <a:p>
            <a:r>
              <a:rPr lang="en-US" dirty="0"/>
              <a:t>Simultaneously, the science sensors sample based on the pilot’s inputs -&gt; send data to science -&gt; creates decimated file</a:t>
            </a:r>
          </a:p>
          <a:p>
            <a:endParaRPr lang="en-US" dirty="0"/>
          </a:p>
          <a:p>
            <a:r>
              <a:rPr lang="en-US" dirty="0"/>
              <a:t>Although the flight and science computers are communicating throughout the duration of the mission, the engineering and flight inputs cannot be dynamically updated. </a:t>
            </a:r>
          </a:p>
          <a:p>
            <a:r>
              <a:rPr lang="en-US" dirty="0"/>
              <a:t>These inputs have to be manually updated by pilots when the glider reaches the surface and establishes communications over iridium/</a:t>
            </a:r>
            <a:r>
              <a:rPr lang="en-US" dirty="0" err="1"/>
              <a:t>freewave</a:t>
            </a:r>
            <a:endParaRPr lang="en-US" dirty="0"/>
          </a:p>
          <a:p>
            <a:endParaRPr lang="en-US" dirty="0"/>
          </a:p>
          <a:p>
            <a:r>
              <a:rPr lang="en-US" dirty="0"/>
              <a:t>Gliders equipped with backseat driver follow the same flight and science pathways as panel A with an additional external processor integrated into the science computer shown in panel B</a:t>
            </a:r>
          </a:p>
          <a:p>
            <a:endParaRPr lang="en-US" dirty="0"/>
          </a:p>
          <a:p>
            <a:r>
              <a:rPr lang="en-US" dirty="0"/>
              <a:t>This external processor can receive engineering and science sensor that enables the system to adaptively update mission parameters.</a:t>
            </a:r>
          </a:p>
          <a:p>
            <a:endParaRPr lang="en-US" dirty="0"/>
          </a:p>
          <a:p>
            <a:r>
              <a:rPr lang="en-US" dirty="0"/>
              <a:t>This data is then passed to the external controller, which runs an open-source python processing algorithm</a:t>
            </a:r>
          </a:p>
          <a:p>
            <a:r>
              <a:rPr lang="en-US" dirty="0"/>
              <a:t>and saves the output to a </a:t>
            </a:r>
            <a:r>
              <a:rPr lang="en-US" dirty="0" err="1"/>
              <a:t>netCDF</a:t>
            </a:r>
            <a:r>
              <a:rPr lang="en-US" dirty="0"/>
              <a:t> file that is able to be efficiently telemetered to shore</a:t>
            </a:r>
          </a:p>
        </p:txBody>
      </p:sp>
      <p:sp>
        <p:nvSpPr>
          <p:cNvPr id="4" name="Slide Number Placeholder 3"/>
          <p:cNvSpPr>
            <a:spLocks noGrp="1"/>
          </p:cNvSpPr>
          <p:nvPr>
            <p:ph type="sldNum" sz="quarter" idx="5"/>
          </p:nvPr>
        </p:nvSpPr>
        <p:spPr/>
        <p:txBody>
          <a:bodyPr/>
          <a:lstStyle/>
          <a:p>
            <a:fld id="{AAAE56E7-2BA1-482F-88BD-B3484747967C}" type="slidenum">
              <a:rPr lang="en-US" smtClean="0"/>
              <a:t>8</a:t>
            </a:fld>
            <a:endParaRPr lang="en-US"/>
          </a:p>
        </p:txBody>
      </p:sp>
    </p:spTree>
    <p:extLst>
      <p:ext uri="{BB962C8B-B14F-4D97-AF65-F5344CB8AC3E}">
        <p14:creationId xmlns:p14="http://schemas.microsoft.com/office/powerpoint/2010/main" val="2560603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 4 model b</a:t>
            </a:r>
          </a:p>
          <a:p>
            <a:r>
              <a:rPr lang="en-US" dirty="0"/>
              <a:t>-sufficient computation for RTP</a:t>
            </a:r>
          </a:p>
          <a:p>
            <a:r>
              <a:rPr lang="en-US" dirty="0"/>
              <a:t>-takes up limited space in payload</a:t>
            </a:r>
          </a:p>
          <a:p>
            <a:r>
              <a:rPr lang="en-US" dirty="0"/>
              <a:t>-integrated into sci usb2ser</a:t>
            </a:r>
          </a:p>
          <a:p>
            <a:r>
              <a:rPr lang="en-US" dirty="0"/>
              <a:t>-BSD recognizes thru </a:t>
            </a:r>
            <a:r>
              <a:rPr lang="en-US" dirty="0" err="1"/>
              <a:t>proglet</a:t>
            </a:r>
            <a:r>
              <a:rPr lang="en-US" dirty="0"/>
              <a:t> like another sensor</a:t>
            </a:r>
          </a:p>
          <a:p>
            <a:endParaRPr lang="en-US" dirty="0"/>
          </a:p>
          <a:p>
            <a:endParaRPr lang="en-US" dirty="0"/>
          </a:p>
          <a:p>
            <a:endParaRPr lang="en-US" dirty="0"/>
          </a:p>
          <a:p>
            <a:r>
              <a:rPr lang="en-US" dirty="0"/>
              <a:t>We are utilizing a Raspberry Pi 4 Model B because it has both sufficient computational power to execute real-time data processing and takes up minimal space within the payload as you can see in the bottom right image.</a:t>
            </a:r>
          </a:p>
          <a:p>
            <a:endParaRPr lang="en-US" dirty="0"/>
          </a:p>
          <a:p>
            <a:r>
              <a:rPr lang="en-US" dirty="0"/>
              <a:t>The Raspberry Pi is integrated into the science computer using the USB to Serial connector. </a:t>
            </a:r>
          </a:p>
          <a:p>
            <a:r>
              <a:rPr lang="en-US" dirty="0"/>
              <a:t>The backseat driver recognizes the external processor through the </a:t>
            </a:r>
            <a:r>
              <a:rPr lang="en-US" dirty="0" err="1"/>
              <a:t>proglet</a:t>
            </a:r>
            <a:r>
              <a:rPr lang="en-US" dirty="0"/>
              <a:t> as if it were another sensor,</a:t>
            </a:r>
          </a:p>
        </p:txBody>
      </p:sp>
      <p:sp>
        <p:nvSpPr>
          <p:cNvPr id="4" name="Slide Number Placeholder 3"/>
          <p:cNvSpPr>
            <a:spLocks noGrp="1"/>
          </p:cNvSpPr>
          <p:nvPr>
            <p:ph type="sldNum" sz="quarter" idx="5"/>
          </p:nvPr>
        </p:nvSpPr>
        <p:spPr/>
        <p:txBody>
          <a:bodyPr/>
          <a:lstStyle/>
          <a:p>
            <a:fld id="{AAAE56E7-2BA1-482F-88BD-B3484747967C}" type="slidenum">
              <a:rPr lang="en-US" smtClean="0"/>
              <a:t>9</a:t>
            </a:fld>
            <a:endParaRPr lang="en-US"/>
          </a:p>
        </p:txBody>
      </p:sp>
    </p:spTree>
    <p:extLst>
      <p:ext uri="{BB962C8B-B14F-4D97-AF65-F5344CB8AC3E}">
        <p14:creationId xmlns:p14="http://schemas.microsoft.com/office/powerpoint/2010/main" val="1210638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9B0F7D69-D93C-4C38-A23D-76E000D691CD}"/>
              </a:ext>
            </a:extLst>
          </p:cNvPr>
          <p:cNvSpPr/>
          <p:nvPr/>
        </p:nvSpPr>
        <p:spPr>
          <a:xfrm>
            <a:off x="0" y="0"/>
            <a:ext cx="3496422" cy="6858000"/>
          </a:xfrm>
          <a:custGeom>
            <a:avLst/>
            <a:gdLst>
              <a:gd name="connsiteX0" fmla="*/ 0 w 3496422"/>
              <a:gd name="connsiteY0" fmla="*/ 0 h 6858000"/>
              <a:gd name="connsiteX1" fmla="*/ 1873399 w 3496422"/>
              <a:gd name="connsiteY1" fmla="*/ 0 h 6858000"/>
              <a:gd name="connsiteX2" fmla="*/ 1895523 w 3496422"/>
              <a:gd name="connsiteY2" fmla="*/ 14997 h 6858000"/>
              <a:gd name="connsiteX3" fmla="*/ 3496422 w 3496422"/>
              <a:gd name="connsiteY3" fmla="*/ 3621656 h 6858000"/>
              <a:gd name="connsiteX4" fmla="*/ 1622072 w 3496422"/>
              <a:gd name="connsiteY4" fmla="*/ 6374814 h 6858000"/>
              <a:gd name="connsiteX5" fmla="*/ 1105424 w 3496422"/>
              <a:gd name="connsiteY5" fmla="*/ 6780599 h 6858000"/>
              <a:gd name="connsiteX6" fmla="*/ 993668 w 3496422"/>
              <a:gd name="connsiteY6" fmla="*/ 6858000 h 6858000"/>
              <a:gd name="connsiteX7" fmla="*/ 0 w 3496422"/>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ctrTitle"/>
          </p:nvPr>
        </p:nvSpPr>
        <p:spPr>
          <a:xfrm>
            <a:off x="4654295" y="1346268"/>
            <a:ext cx="7060135" cy="3285207"/>
          </a:xfrm>
        </p:spPr>
        <p:txBody>
          <a:bodyPr anchor="b">
            <a:noAutofit/>
          </a:bodyPr>
          <a:lstStyle>
            <a:lvl1pPr algn="l">
              <a:lnSpc>
                <a:spcPct val="120000"/>
              </a:lnSpc>
              <a:defRPr sz="540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4662312" y="4631475"/>
            <a:ext cx="7052117" cy="1150200"/>
          </a:xfrm>
        </p:spPr>
        <p:txBody>
          <a:bodyPr lIns="109728" tIns="109728" rIns="109728" bIns="91440" anchor="t">
            <a:normAutofit/>
          </a:bodyPr>
          <a:lstStyle>
            <a:lvl1pPr marL="0" indent="0" algn="l">
              <a:lnSpc>
                <a:spcPct val="130000"/>
              </a:lnSpc>
              <a:buNone/>
              <a:defRPr sz="2400"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Date Placeholder 9">
            <a:extLst>
              <a:ext uri="{FF2B5EF4-FFF2-40B4-BE49-F238E27FC236}">
                <a16:creationId xmlns:a16="http://schemas.microsoft.com/office/drawing/2014/main" id="{123E5C65-E22A-4865-9449-10140D62B655}"/>
              </a:ext>
            </a:extLst>
          </p:cNvPr>
          <p:cNvSpPr>
            <a:spLocks noGrp="1"/>
          </p:cNvSpPr>
          <p:nvPr>
            <p:ph type="dt" sz="half" idx="10"/>
          </p:nvPr>
        </p:nvSpPr>
        <p:spPr>
          <a:xfrm>
            <a:off x="4654295" y="617415"/>
            <a:ext cx="7123723" cy="457200"/>
          </a:xfrm>
        </p:spPr>
        <p:txBody>
          <a:bodyPr/>
          <a:lstStyle>
            <a:lvl1pPr algn="l">
              <a:defRPr/>
            </a:lvl1pPr>
          </a:lstStyle>
          <a:p>
            <a:fld id="{12241623-A064-4BED-B073-BA4D61433402}" type="datetime1">
              <a:rPr lang="en-US" smtClean="0"/>
              <a:t>9/25/2023</a:t>
            </a:fld>
            <a:endParaRPr lang="en-US" dirty="0"/>
          </a:p>
        </p:txBody>
      </p:sp>
      <p:sp>
        <p:nvSpPr>
          <p:cNvPr id="24" name="Footer Placeholder 23">
            <a:extLst>
              <a:ext uri="{FF2B5EF4-FFF2-40B4-BE49-F238E27FC236}">
                <a16:creationId xmlns:a16="http://schemas.microsoft.com/office/drawing/2014/main" id="{EF9C3DE0-E7F5-4B4D-B5AF-CDE724CE79A3}"/>
              </a:ext>
            </a:extLst>
          </p:cNvPr>
          <p:cNvSpPr>
            <a:spLocks noGrp="1"/>
          </p:cNvSpPr>
          <p:nvPr>
            <p:ph type="ftr" sz="quarter" idx="11"/>
          </p:nvPr>
        </p:nvSpPr>
        <p:spPr>
          <a:xfrm>
            <a:off x="4654295" y="6170490"/>
            <a:ext cx="5588349" cy="457200"/>
          </a:xfrm>
        </p:spPr>
        <p:txBody>
          <a:bodyPr/>
          <a:lstStyle/>
          <a:p>
            <a:endParaRPr lang="en-US" dirty="0"/>
          </a:p>
        </p:txBody>
      </p:sp>
      <p:sp>
        <p:nvSpPr>
          <p:cNvPr id="25" name="Slide Number Placeholder 24">
            <a:extLst>
              <a:ext uri="{FF2B5EF4-FFF2-40B4-BE49-F238E27FC236}">
                <a16:creationId xmlns:a16="http://schemas.microsoft.com/office/drawing/2014/main" id="{48C1E146-840A-4217-B63E-62E5CF8909C2}"/>
              </a:ext>
            </a:extLst>
          </p:cNvPr>
          <p:cNvSpPr>
            <a:spLocks noGrp="1"/>
          </p:cNvSpPr>
          <p:nvPr>
            <p:ph type="sldNum" sz="quarter" idx="12"/>
          </p:nvPr>
        </p:nvSpPr>
        <p:spPr>
          <a:xfrm>
            <a:off x="10515600" y="6170490"/>
            <a:ext cx="1198829" cy="457200"/>
          </a:xfrm>
        </p:spPr>
        <p:txBody>
          <a:bodyPr/>
          <a:lstStyle>
            <a:lvl1pPr algn="r">
              <a:defRPr/>
            </a:lvl1pPr>
          </a:lstStyle>
          <a:p>
            <a:fld id="{FAEF9944-A4F6-4C59-AEBD-678D6480B8EA}" type="slidenum">
              <a:rPr lang="en-US" smtClean="0"/>
              <a:pPr/>
              <a:t>‹#›</a:t>
            </a:fld>
            <a:endParaRPr lang="en-US" dirty="0"/>
          </a:p>
        </p:txBody>
      </p:sp>
      <p:sp>
        <p:nvSpPr>
          <p:cNvPr id="4" name="Freeform: Shape 3">
            <a:extLst>
              <a:ext uri="{FF2B5EF4-FFF2-40B4-BE49-F238E27FC236}">
                <a16:creationId xmlns:a16="http://schemas.microsoft.com/office/drawing/2014/main" id="{8CD419D4-EA9D-42D9-BF62-B07F0B7B672B}"/>
              </a:ext>
            </a:extLst>
          </p:cNvPr>
          <p:cNvSpPr/>
          <p:nvPr/>
        </p:nvSpPr>
        <p:spPr>
          <a:xfrm>
            <a:off x="1375409"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5" name="Freeform: Shape 4">
            <a:extLst>
              <a:ext uri="{FF2B5EF4-FFF2-40B4-BE49-F238E27FC236}">
                <a16:creationId xmlns:a16="http://schemas.microsoft.com/office/drawing/2014/main" id="{1C6FEC9B-9608-4181-A9E5-A1B80E72021C}"/>
              </a:ext>
            </a:extLst>
          </p:cNvPr>
          <p:cNvSpPr/>
          <p:nvPr/>
        </p:nvSpPr>
        <p:spPr>
          <a:xfrm>
            <a:off x="1155402"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 name="Freeform: Shape 5">
            <a:extLst>
              <a:ext uri="{FF2B5EF4-FFF2-40B4-BE49-F238E27FC236}">
                <a16:creationId xmlns:a16="http://schemas.microsoft.com/office/drawing/2014/main" id="{AB1564ED-F26F-451D-97D6-A6EC3E83FD55}"/>
              </a:ext>
            </a:extLst>
          </p:cNvPr>
          <p:cNvSpPr/>
          <p:nvPr/>
        </p:nvSpPr>
        <p:spPr>
          <a:xfrm>
            <a:off x="924161" y="0"/>
            <a:ext cx="2261351"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33589036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6397E4A-EB6A-4FA6-AA4F-69EA0C70FDC9}"/>
              </a:ext>
            </a:extLst>
          </p:cNvPr>
          <p:cNvSpPr>
            <a:spLocks noGrp="1"/>
          </p:cNvSpPr>
          <p:nvPr>
            <p:ph type="dt" sz="half" idx="10"/>
          </p:nvPr>
        </p:nvSpPr>
        <p:spPr/>
        <p:txBody>
          <a:bodyPr/>
          <a:lstStyle/>
          <a:p>
            <a:fld id="{6F86ED0C-1DA7-41F0-94CF-6218B1FEDFF1}" type="datetime1">
              <a:rPr lang="en-US" smtClean="0"/>
              <a:t>9/25/2023</a:t>
            </a:fld>
            <a:endParaRPr lang="en-US" dirty="0"/>
          </a:p>
        </p:txBody>
      </p:sp>
      <p:sp>
        <p:nvSpPr>
          <p:cNvPr id="8" name="Footer Placeholder 7">
            <a:extLst>
              <a:ext uri="{FF2B5EF4-FFF2-40B4-BE49-F238E27FC236}">
                <a16:creationId xmlns:a16="http://schemas.microsoft.com/office/drawing/2014/main" id="{051A2F5D-7AC4-4F91-965A-7B6A45D6F414}"/>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26E8B86-CDB8-482F-9D9F-1BFDA3638B3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4167471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EECF02AB-6034-4B88-BC5A-7C17CB0EF809}" type="datetime1">
              <a:rPr lang="en-US" smtClean="0"/>
              <a:t>9/25/2023</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smtClean="0"/>
              <a:pPr/>
              <a:t>‹#›</a:t>
            </a:fld>
            <a:endParaRPr lang="en-US" dirty="0"/>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9691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6923EF53-7767-4C94-BEF6-D452927945DA}"/>
              </a:ext>
            </a:extLst>
          </p:cNvPr>
          <p:cNvSpPr>
            <a:spLocks noGrp="1"/>
          </p:cNvSpPr>
          <p:nvPr>
            <p:ph type="dt" sz="half" idx="10"/>
          </p:nvPr>
        </p:nvSpPr>
        <p:spPr/>
        <p:txBody>
          <a:bodyPr/>
          <a:lstStyle/>
          <a:p>
            <a:fld id="{22F3E5F3-28EE-488F-BD53-B744C06C3DEC}" type="datetime1">
              <a:rPr lang="en-US" smtClean="0"/>
              <a:t>9/25/2023</a:t>
            </a:fld>
            <a:endParaRPr lang="en-US" dirty="0"/>
          </a:p>
        </p:txBody>
      </p:sp>
      <p:sp>
        <p:nvSpPr>
          <p:cNvPr id="11" name="Footer Placeholder 10">
            <a:extLst>
              <a:ext uri="{FF2B5EF4-FFF2-40B4-BE49-F238E27FC236}">
                <a16:creationId xmlns:a16="http://schemas.microsoft.com/office/drawing/2014/main" id="{ACF12700-F905-4CFA-970C-C81E05A64D5B}"/>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DA1B1EE2-BCA3-432B-A32D-B04C7F1DD93F}"/>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4079318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84A89F5-6982-40AE-8108-88B93E85C8FF}"/>
              </a:ext>
            </a:extLst>
          </p:cNvPr>
          <p:cNvGrpSpPr/>
          <p:nvPr/>
        </p:nvGrpSpPr>
        <p:grpSpPr>
          <a:xfrm>
            <a:off x="3124577" y="0"/>
            <a:ext cx="4389519" cy="2916937"/>
            <a:chOff x="3124577" y="0"/>
            <a:chExt cx="4389519" cy="2916937"/>
          </a:xfrm>
        </p:grpSpPr>
        <p:sp>
          <p:nvSpPr>
            <p:cNvPr id="49" name="Freeform: Shape 48">
              <a:extLst>
                <a:ext uri="{FF2B5EF4-FFF2-40B4-BE49-F238E27FC236}">
                  <a16:creationId xmlns:a16="http://schemas.microsoft.com/office/drawing/2014/main" id="{B80BED93-E30B-4492-A268-84C33CA4F067}"/>
                </a:ext>
              </a:extLst>
            </p:cNvPr>
            <p:cNvSpPr/>
            <p:nvPr/>
          </p:nvSpPr>
          <p:spPr>
            <a:xfrm>
              <a:off x="3320637" y="0"/>
              <a:ext cx="4013331" cy="2742133"/>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0" name="Freeform: Shape 49">
              <a:extLst>
                <a:ext uri="{FF2B5EF4-FFF2-40B4-BE49-F238E27FC236}">
                  <a16:creationId xmlns:a16="http://schemas.microsoft.com/office/drawing/2014/main" id="{965F60C1-CD8B-4326-9B24-3D197CF382A6}"/>
                </a:ext>
              </a:extLst>
            </p:cNvPr>
            <p:cNvSpPr/>
            <p:nvPr/>
          </p:nvSpPr>
          <p:spPr>
            <a:xfrm>
              <a:off x="3566319" y="0"/>
              <a:ext cx="3401415" cy="2440484"/>
            </a:xfrm>
            <a:custGeom>
              <a:avLst/>
              <a:gdLst>
                <a:gd name="connsiteX0" fmla="*/ 332917 w 3401415"/>
                <a:gd name="connsiteY0" fmla="*/ 0 h 2440484"/>
                <a:gd name="connsiteX1" fmla="*/ 3207137 w 3401415"/>
                <a:gd name="connsiteY1" fmla="*/ 0 h 2440484"/>
                <a:gd name="connsiteX2" fmla="*/ 3242654 w 3401415"/>
                <a:gd name="connsiteY2" fmla="*/ 74937 h 2440484"/>
                <a:gd name="connsiteX3" fmla="*/ 3401415 w 3401415"/>
                <a:gd name="connsiteY3" fmla="*/ 914184 h 2440484"/>
                <a:gd name="connsiteX4" fmla="*/ 3224702 w 3401415"/>
                <a:gd name="connsiteY4" fmla="*/ 1421888 h 2440484"/>
                <a:gd name="connsiteX5" fmla="*/ 2701498 w 3401415"/>
                <a:gd name="connsiteY5" fmla="*/ 1894635 h 2440484"/>
                <a:gd name="connsiteX6" fmla="*/ 2586463 w 3401415"/>
                <a:gd name="connsiteY6" fmla="*/ 1985068 h 2440484"/>
                <a:gd name="connsiteX7" fmla="*/ 1641219 w 3401415"/>
                <a:gd name="connsiteY7" fmla="*/ 2440484 h 2440484"/>
                <a:gd name="connsiteX8" fmla="*/ 396053 w 3401415"/>
                <a:gd name="connsiteY8" fmla="*/ 1700219 h 2440484"/>
                <a:gd name="connsiteX9" fmla="*/ 263354 w 3401415"/>
                <a:gd name="connsiteY9" fmla="*/ 1510839 h 2440484"/>
                <a:gd name="connsiteX10" fmla="*/ 0 w 3401415"/>
                <a:gd name="connsiteY10" fmla="*/ 914184 h 2440484"/>
                <a:gd name="connsiteX11" fmla="*/ 159122 w 3401415"/>
                <a:gd name="connsiteY11" fmla="*/ 271610 h 2440484"/>
                <a:gd name="connsiteX12" fmla="*/ 244841 w 3401415"/>
                <a:gd name="connsiteY12" fmla="*/ 122658 h 244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01415" h="2440484">
                  <a:moveTo>
                    <a:pt x="332917" y="0"/>
                  </a:moveTo>
                  <a:lnTo>
                    <a:pt x="3207137" y="0"/>
                  </a:lnTo>
                  <a:lnTo>
                    <a:pt x="3242654" y="74937"/>
                  </a:lnTo>
                  <a:cubicBezTo>
                    <a:pt x="3346386" y="322243"/>
                    <a:pt x="3401415" y="608579"/>
                    <a:pt x="3401415" y="914184"/>
                  </a:cubicBezTo>
                  <a:cubicBezTo>
                    <a:pt x="3401415" y="1109268"/>
                    <a:pt x="3346890" y="1265837"/>
                    <a:pt x="3224702" y="1421888"/>
                  </a:cubicBezTo>
                  <a:cubicBezTo>
                    <a:pt x="3096894" y="1585125"/>
                    <a:pt x="2904852" y="1735475"/>
                    <a:pt x="2701498" y="1894635"/>
                  </a:cubicBezTo>
                  <a:cubicBezTo>
                    <a:pt x="2663980" y="1923966"/>
                    <a:pt x="2625221" y="1954332"/>
                    <a:pt x="2586463" y="1985068"/>
                  </a:cubicBezTo>
                  <a:cubicBezTo>
                    <a:pt x="2239532" y="2260140"/>
                    <a:pt x="1986324" y="2440484"/>
                    <a:pt x="1641219" y="2440484"/>
                  </a:cubicBezTo>
                  <a:cubicBezTo>
                    <a:pt x="1115386" y="2440484"/>
                    <a:pt x="742984" y="2219109"/>
                    <a:pt x="396053" y="1700219"/>
                  </a:cubicBezTo>
                  <a:cubicBezTo>
                    <a:pt x="350653" y="1632303"/>
                    <a:pt x="306273" y="1570535"/>
                    <a:pt x="263354" y="1510839"/>
                  </a:cubicBezTo>
                  <a:cubicBezTo>
                    <a:pt x="85473" y="1263318"/>
                    <a:pt x="0" y="1134597"/>
                    <a:pt x="0" y="914184"/>
                  </a:cubicBezTo>
                  <a:cubicBezTo>
                    <a:pt x="0" y="695327"/>
                    <a:pt x="53576" y="479135"/>
                    <a:pt x="159122" y="271610"/>
                  </a:cubicBezTo>
                  <a:cubicBezTo>
                    <a:pt x="184943" y="220858"/>
                    <a:pt x="213538" y="171179"/>
                    <a:pt x="244841" y="122658"/>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1" name="Freeform: Shape 50">
              <a:extLst>
                <a:ext uri="{FF2B5EF4-FFF2-40B4-BE49-F238E27FC236}">
                  <a16:creationId xmlns:a16="http://schemas.microsoft.com/office/drawing/2014/main" id="{69511D06-104E-440E-8049-4CDCE4B87E96}"/>
                </a:ext>
              </a:extLst>
            </p:cNvPr>
            <p:cNvSpPr/>
            <p:nvPr/>
          </p:nvSpPr>
          <p:spPr>
            <a:xfrm>
              <a:off x="3232490" y="0"/>
              <a:ext cx="4164597" cy="2817185"/>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2" name="Freeform: Shape 51">
              <a:extLst>
                <a:ext uri="{FF2B5EF4-FFF2-40B4-BE49-F238E27FC236}">
                  <a16:creationId xmlns:a16="http://schemas.microsoft.com/office/drawing/2014/main" id="{164F6B39-7B0A-4839-9F52-1FFA2044F248}"/>
                </a:ext>
              </a:extLst>
            </p:cNvPr>
            <p:cNvSpPr/>
            <p:nvPr/>
          </p:nvSpPr>
          <p:spPr>
            <a:xfrm>
              <a:off x="3124577" y="0"/>
              <a:ext cx="4389519" cy="2916937"/>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pSp>
      <p:grpSp>
        <p:nvGrpSpPr>
          <p:cNvPr id="8" name="Group 7">
            <a:extLst>
              <a:ext uri="{FF2B5EF4-FFF2-40B4-BE49-F238E27FC236}">
                <a16:creationId xmlns:a16="http://schemas.microsoft.com/office/drawing/2014/main" id="{03099122-D80B-4389-A1CF-52C635217F4B}"/>
              </a:ext>
            </a:extLst>
          </p:cNvPr>
          <p:cNvGrpSpPr/>
          <p:nvPr/>
        </p:nvGrpSpPr>
        <p:grpSpPr>
          <a:xfrm>
            <a:off x="8122942" y="0"/>
            <a:ext cx="4069058" cy="3547008"/>
            <a:chOff x="8122942" y="0"/>
            <a:chExt cx="4069058" cy="3547008"/>
          </a:xfrm>
        </p:grpSpPr>
        <p:sp>
          <p:nvSpPr>
            <p:cNvPr id="54" name="Freeform: Shape 53">
              <a:extLst>
                <a:ext uri="{FF2B5EF4-FFF2-40B4-BE49-F238E27FC236}">
                  <a16:creationId xmlns:a16="http://schemas.microsoft.com/office/drawing/2014/main" id="{CA535D59-CDAA-4AA9-84AC-A6142E857FE2}"/>
                </a:ext>
              </a:extLst>
            </p:cNvPr>
            <p:cNvSpPr/>
            <p:nvPr/>
          </p:nvSpPr>
          <p:spPr>
            <a:xfrm>
              <a:off x="8122942" y="0"/>
              <a:ext cx="4069058" cy="3547008"/>
            </a:xfrm>
            <a:custGeom>
              <a:avLst/>
              <a:gdLst>
                <a:gd name="connsiteX0" fmla="*/ 305212 w 4069058"/>
                <a:gd name="connsiteY0" fmla="*/ 0 h 3547008"/>
                <a:gd name="connsiteX1" fmla="*/ 4069058 w 4069058"/>
                <a:gd name="connsiteY1" fmla="*/ 0 h 3547008"/>
                <a:gd name="connsiteX2" fmla="*/ 4069058 w 4069058"/>
                <a:gd name="connsiteY2" fmla="*/ 2865785 h 3547008"/>
                <a:gd name="connsiteX3" fmla="*/ 3996814 w 4069058"/>
                <a:gd name="connsiteY3" fmla="*/ 2947457 h 3547008"/>
                <a:gd name="connsiteX4" fmla="*/ 2732780 w 4069058"/>
                <a:gd name="connsiteY4" fmla="*/ 3541640 h 3547008"/>
                <a:gd name="connsiteX5" fmla="*/ 1317550 w 4069058"/>
                <a:gd name="connsiteY5" fmla="*/ 3015110 h 3547008"/>
                <a:gd name="connsiteX6" fmla="*/ 1140977 w 4069058"/>
                <a:gd name="connsiteY6" fmla="*/ 2901419 h 3547008"/>
                <a:gd name="connsiteX7" fmla="*/ 330269 w 4069058"/>
                <a:gd name="connsiteY7" fmla="*/ 2297252 h 3547008"/>
                <a:gd name="connsiteX8" fmla="*/ 13299 w 4069058"/>
                <a:gd name="connsiteY8" fmla="*/ 1599966 h 3547008"/>
                <a:gd name="connsiteX9" fmla="*/ 217457 w 4069058"/>
                <a:gd name="connsiteY9" fmla="*/ 178659 h 354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69058" h="3547008">
                  <a:moveTo>
                    <a:pt x="305212" y="0"/>
                  </a:moveTo>
                  <a:lnTo>
                    <a:pt x="4069058" y="0"/>
                  </a:lnTo>
                  <a:lnTo>
                    <a:pt x="4069058" y="2865785"/>
                  </a:lnTo>
                  <a:lnTo>
                    <a:pt x="3996814" y="2947457"/>
                  </a:lnTo>
                  <a:cubicBezTo>
                    <a:pt x="3654887" y="3311545"/>
                    <a:pt x="3252443" y="3496175"/>
                    <a:pt x="2732780" y="3541640"/>
                  </a:cubicBezTo>
                  <a:cubicBezTo>
                    <a:pt x="2236701" y="3585041"/>
                    <a:pt x="1850359" y="3361306"/>
                    <a:pt x="1317550" y="3015110"/>
                  </a:cubicBezTo>
                  <a:cubicBezTo>
                    <a:pt x="1258026" y="2976425"/>
                    <a:pt x="1198546" y="2938265"/>
                    <a:pt x="1140977" y="2901419"/>
                  </a:cubicBezTo>
                  <a:cubicBezTo>
                    <a:pt x="828927" y="2701433"/>
                    <a:pt x="534230" y="2512513"/>
                    <a:pt x="330269" y="2297252"/>
                  </a:cubicBezTo>
                  <a:cubicBezTo>
                    <a:pt x="135278" y="2091465"/>
                    <a:pt x="37487" y="1876435"/>
                    <a:pt x="13299" y="1599966"/>
                  </a:cubicBezTo>
                  <a:cubicBezTo>
                    <a:pt x="-32170" y="1080250"/>
                    <a:pt x="39709" y="589889"/>
                    <a:pt x="217457" y="17865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55" name="Freeform: Shape 54">
              <a:extLst>
                <a:ext uri="{FF2B5EF4-FFF2-40B4-BE49-F238E27FC236}">
                  <a16:creationId xmlns:a16="http://schemas.microsoft.com/office/drawing/2014/main" id="{CD6948CC-6D51-4092-887C-B0664DC102C7}"/>
                </a:ext>
              </a:extLst>
            </p:cNvPr>
            <p:cNvSpPr/>
            <p:nvPr/>
          </p:nvSpPr>
          <p:spPr>
            <a:xfrm flipH="1">
              <a:off x="8319994" y="0"/>
              <a:ext cx="3872006" cy="3321595"/>
            </a:xfrm>
            <a:custGeom>
              <a:avLst/>
              <a:gdLst>
                <a:gd name="connsiteX0" fmla="*/ 3466434 w 3872006"/>
                <a:gd name="connsiteY0" fmla="*/ 0 h 3321595"/>
                <a:gd name="connsiteX1" fmla="*/ 65800 w 3872006"/>
                <a:gd name="connsiteY1" fmla="*/ 0 h 3321595"/>
                <a:gd name="connsiteX2" fmla="*/ 0 w 3872006"/>
                <a:gd name="connsiteY2" fmla="*/ 59511 h 3321595"/>
                <a:gd name="connsiteX3" fmla="*/ 0 w 3872006"/>
                <a:gd name="connsiteY3" fmla="*/ 2518435 h 3321595"/>
                <a:gd name="connsiteX4" fmla="*/ 80122 w 3872006"/>
                <a:gd name="connsiteY4" fmla="*/ 2618704 h 3321595"/>
                <a:gd name="connsiteX5" fmla="*/ 1549501 w 3872006"/>
                <a:gd name="connsiteY5" fmla="*/ 3321595 h 3321595"/>
                <a:gd name="connsiteX6" fmla="*/ 2796711 w 3872006"/>
                <a:gd name="connsiteY6" fmla="*/ 2749441 h 3321595"/>
                <a:gd name="connsiteX7" fmla="*/ 2948494 w 3872006"/>
                <a:gd name="connsiteY7" fmla="*/ 2635829 h 3321595"/>
                <a:gd name="connsiteX8" fmla="*/ 3638840 w 3872006"/>
                <a:gd name="connsiteY8" fmla="*/ 2041901 h 3321595"/>
                <a:gd name="connsiteX9" fmla="*/ 3872006 w 3872006"/>
                <a:gd name="connsiteY9" fmla="*/ 1404055 h 3321595"/>
                <a:gd name="connsiteX10" fmla="*/ 3467973 w 3872006"/>
                <a:gd name="connsiteY10" fmla="*/ 1974 h 332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2006" h="3321595">
                  <a:moveTo>
                    <a:pt x="3466434" y="0"/>
                  </a:moveTo>
                  <a:lnTo>
                    <a:pt x="65800" y="0"/>
                  </a:lnTo>
                  <a:lnTo>
                    <a:pt x="0" y="59511"/>
                  </a:lnTo>
                  <a:lnTo>
                    <a:pt x="0" y="2518435"/>
                  </a:lnTo>
                  <a:lnTo>
                    <a:pt x="80122" y="2618704"/>
                  </a:lnTo>
                  <a:cubicBezTo>
                    <a:pt x="490323" y="3108658"/>
                    <a:pt x="942414" y="3321595"/>
                    <a:pt x="1549501" y="3321595"/>
                  </a:cubicBezTo>
                  <a:cubicBezTo>
                    <a:pt x="2004852" y="3321595"/>
                    <a:pt x="2338950" y="3095023"/>
                    <a:pt x="2796711" y="2749441"/>
                  </a:cubicBezTo>
                  <a:cubicBezTo>
                    <a:pt x="2847850" y="2710827"/>
                    <a:pt x="2898991" y="2672676"/>
                    <a:pt x="2948494" y="2635829"/>
                  </a:cubicBezTo>
                  <a:cubicBezTo>
                    <a:pt x="3216812" y="2435869"/>
                    <a:pt x="3470203" y="2246981"/>
                    <a:pt x="3638840" y="2041901"/>
                  </a:cubicBezTo>
                  <a:cubicBezTo>
                    <a:pt x="3800062" y="1845849"/>
                    <a:pt x="3872006" y="1649145"/>
                    <a:pt x="3872006" y="1404055"/>
                  </a:cubicBezTo>
                  <a:cubicBezTo>
                    <a:pt x="3872006" y="866538"/>
                    <a:pt x="3729694" y="376466"/>
                    <a:pt x="3467973" y="197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6" name="Freeform: Shape 55">
              <a:extLst>
                <a:ext uri="{FF2B5EF4-FFF2-40B4-BE49-F238E27FC236}">
                  <a16:creationId xmlns:a16="http://schemas.microsoft.com/office/drawing/2014/main" id="{F5F9FD94-99CC-42AD-8E66-CF99E8FD5A94}"/>
                </a:ext>
              </a:extLst>
            </p:cNvPr>
            <p:cNvSpPr/>
            <p:nvPr/>
          </p:nvSpPr>
          <p:spPr>
            <a:xfrm flipH="1">
              <a:off x="8729240" y="9274"/>
              <a:ext cx="3462454" cy="3010961"/>
            </a:xfrm>
            <a:custGeom>
              <a:avLst/>
              <a:gdLst>
                <a:gd name="connsiteX0" fmla="*/ 2953507 w 3462454"/>
                <a:gd name="connsiteY0" fmla="*/ 0 h 3010961"/>
                <a:gd name="connsiteX1" fmla="*/ 477652 w 3462454"/>
                <a:gd name="connsiteY1" fmla="*/ 0 h 3010961"/>
                <a:gd name="connsiteX2" fmla="*/ 327396 w 3462454"/>
                <a:gd name="connsiteY2" fmla="*/ 113681 h 3010961"/>
                <a:gd name="connsiteX3" fmla="*/ 46554 w 3462454"/>
                <a:gd name="connsiteY3" fmla="*/ 391785 h 3010961"/>
                <a:gd name="connsiteX4" fmla="*/ 0 w 3462454"/>
                <a:gd name="connsiteY4" fmla="*/ 453516 h 3010961"/>
                <a:gd name="connsiteX5" fmla="*/ 0 w 3462454"/>
                <a:gd name="connsiteY5" fmla="*/ 2083461 h 3010961"/>
                <a:gd name="connsiteX6" fmla="*/ 26382 w 3462454"/>
                <a:gd name="connsiteY6" fmla="*/ 2118637 h 3010961"/>
                <a:gd name="connsiteX7" fmla="*/ 101620 w 3462454"/>
                <a:gd name="connsiteY7" fmla="*/ 2222744 h 3010961"/>
                <a:gd name="connsiteX8" fmla="*/ 1494064 w 3462454"/>
                <a:gd name="connsiteY8" fmla="*/ 3010961 h 3010961"/>
                <a:gd name="connsiteX9" fmla="*/ 2551110 w 3462454"/>
                <a:gd name="connsiteY9" fmla="*/ 2526044 h 3010961"/>
                <a:gd name="connsiteX10" fmla="*/ 2679751 w 3462454"/>
                <a:gd name="connsiteY10" fmla="*/ 2429754 h 3010961"/>
                <a:gd name="connsiteX11" fmla="*/ 3264840 w 3462454"/>
                <a:gd name="connsiteY11" fmla="*/ 1926383 h 3010961"/>
                <a:gd name="connsiteX12" fmla="*/ 3462454 w 3462454"/>
                <a:gd name="connsiteY12" fmla="*/ 1385790 h 3010961"/>
                <a:gd name="connsiteX13" fmla="*/ 3018820 w 3462454"/>
                <a:gd name="connsiteY13" fmla="*/ 67626 h 301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62454" h="3010961">
                  <a:moveTo>
                    <a:pt x="2953507" y="0"/>
                  </a:moveTo>
                  <a:lnTo>
                    <a:pt x="477652" y="0"/>
                  </a:lnTo>
                  <a:lnTo>
                    <a:pt x="327396" y="113681"/>
                  </a:lnTo>
                  <a:cubicBezTo>
                    <a:pt x="222344" y="200626"/>
                    <a:pt x="128536" y="293564"/>
                    <a:pt x="46554" y="391785"/>
                  </a:cubicBezTo>
                  <a:lnTo>
                    <a:pt x="0" y="453516"/>
                  </a:lnTo>
                  <a:lnTo>
                    <a:pt x="0" y="2083461"/>
                  </a:lnTo>
                  <a:lnTo>
                    <a:pt x="26382" y="2118637"/>
                  </a:lnTo>
                  <a:cubicBezTo>
                    <a:pt x="51135" y="2152065"/>
                    <a:pt x="76235" y="2186586"/>
                    <a:pt x="101620" y="2222744"/>
                  </a:cubicBezTo>
                  <a:cubicBezTo>
                    <a:pt x="489585" y="2775245"/>
                    <a:pt x="906035" y="3010961"/>
                    <a:pt x="1494064" y="3010961"/>
                  </a:cubicBezTo>
                  <a:cubicBezTo>
                    <a:pt x="1879987" y="3010961"/>
                    <a:pt x="2163144" y="2818935"/>
                    <a:pt x="2551110" y="2526044"/>
                  </a:cubicBezTo>
                  <a:cubicBezTo>
                    <a:pt x="2594452" y="2493317"/>
                    <a:pt x="2637795" y="2460984"/>
                    <a:pt x="2679751" y="2429754"/>
                  </a:cubicBezTo>
                  <a:cubicBezTo>
                    <a:pt x="2907158" y="2260282"/>
                    <a:pt x="3121914" y="2100194"/>
                    <a:pt x="3264840" y="1926383"/>
                  </a:cubicBezTo>
                  <a:cubicBezTo>
                    <a:pt x="3401480" y="1760224"/>
                    <a:pt x="3462454" y="1593511"/>
                    <a:pt x="3462454" y="1385790"/>
                  </a:cubicBezTo>
                  <a:cubicBezTo>
                    <a:pt x="3462454" y="865148"/>
                    <a:pt x="3304918" y="397028"/>
                    <a:pt x="3018820" y="67626"/>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7" name="Freeform: Shape 56">
              <a:extLst>
                <a:ext uri="{FF2B5EF4-FFF2-40B4-BE49-F238E27FC236}">
                  <a16:creationId xmlns:a16="http://schemas.microsoft.com/office/drawing/2014/main" id="{F47D3E70-A759-410D-B5DB-855218E138C3}"/>
                </a:ext>
              </a:extLst>
            </p:cNvPr>
            <p:cNvSpPr/>
            <p:nvPr/>
          </p:nvSpPr>
          <p:spPr>
            <a:xfrm flipH="1">
              <a:off x="8243247" y="9274"/>
              <a:ext cx="3948447" cy="3411460"/>
            </a:xfrm>
            <a:custGeom>
              <a:avLst/>
              <a:gdLst>
                <a:gd name="connsiteX0" fmla="*/ 3564894 w 3904481"/>
                <a:gd name="connsiteY0" fmla="*/ 0 h 3411460"/>
                <a:gd name="connsiteX1" fmla="*/ 0 w 3904481"/>
                <a:gd name="connsiteY1" fmla="*/ 0 h 3411460"/>
                <a:gd name="connsiteX2" fmla="*/ 0 w 3904481"/>
                <a:gd name="connsiteY2" fmla="*/ 2659993 h 3411460"/>
                <a:gd name="connsiteX3" fmla="*/ 1876 w 3904481"/>
                <a:gd name="connsiteY3" fmla="*/ 2662425 h 3411460"/>
                <a:gd name="connsiteX4" fmla="*/ 1514161 w 3904481"/>
                <a:gd name="connsiteY4" fmla="*/ 3411460 h 3411460"/>
                <a:gd name="connsiteX5" fmla="*/ 2797788 w 3904481"/>
                <a:gd name="connsiteY5" fmla="*/ 2801744 h 3411460"/>
                <a:gd name="connsiteX6" fmla="*/ 2954004 w 3904481"/>
                <a:gd name="connsiteY6" fmla="*/ 2680673 h 3411460"/>
                <a:gd name="connsiteX7" fmla="*/ 3664508 w 3904481"/>
                <a:gd name="connsiteY7" fmla="*/ 2047754 h 3411460"/>
                <a:gd name="connsiteX8" fmla="*/ 3904481 w 3904481"/>
                <a:gd name="connsiteY8" fmla="*/ 1368033 h 3411460"/>
                <a:gd name="connsiteX9" fmla="*/ 3596499 w 3904481"/>
                <a:gd name="connsiteY9" fmla="*/ 52268 h 3411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4481" h="3411460">
                  <a:moveTo>
                    <a:pt x="3564894" y="0"/>
                  </a:moveTo>
                  <a:lnTo>
                    <a:pt x="0" y="0"/>
                  </a:lnTo>
                  <a:lnTo>
                    <a:pt x="0" y="2659993"/>
                  </a:lnTo>
                  <a:lnTo>
                    <a:pt x="1876" y="2662425"/>
                  </a:lnTo>
                  <a:cubicBezTo>
                    <a:pt x="424055" y="3184544"/>
                    <a:pt x="889346" y="3411460"/>
                    <a:pt x="1514161" y="3411460"/>
                  </a:cubicBezTo>
                  <a:cubicBezTo>
                    <a:pt x="1982808" y="3411460"/>
                    <a:pt x="2326661" y="3170014"/>
                    <a:pt x="2797788" y="2801744"/>
                  </a:cubicBezTo>
                  <a:cubicBezTo>
                    <a:pt x="2850420" y="2760595"/>
                    <a:pt x="2903054" y="2719940"/>
                    <a:pt x="2954004" y="2680673"/>
                  </a:cubicBezTo>
                  <a:cubicBezTo>
                    <a:pt x="3230156" y="2467586"/>
                    <a:pt x="3490946" y="2266297"/>
                    <a:pt x="3664508" y="2047754"/>
                  </a:cubicBezTo>
                  <a:cubicBezTo>
                    <a:pt x="3830437" y="1838832"/>
                    <a:pt x="3904481" y="1629214"/>
                    <a:pt x="3904481" y="1368033"/>
                  </a:cubicBezTo>
                  <a:cubicBezTo>
                    <a:pt x="3904481" y="877057"/>
                    <a:pt x="3796872" y="423228"/>
                    <a:pt x="3596499" y="52268"/>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9" name="Group 8">
            <a:extLst>
              <a:ext uri="{FF2B5EF4-FFF2-40B4-BE49-F238E27FC236}">
                <a16:creationId xmlns:a16="http://schemas.microsoft.com/office/drawing/2014/main" id="{90302A25-2D4F-4AD5-B0E9-C12184C3599E}"/>
              </a:ext>
            </a:extLst>
          </p:cNvPr>
          <p:cNvGrpSpPr/>
          <p:nvPr/>
        </p:nvGrpSpPr>
        <p:grpSpPr>
          <a:xfrm>
            <a:off x="-1" y="1355238"/>
            <a:ext cx="4381339" cy="5510713"/>
            <a:chOff x="0" y="1347287"/>
            <a:chExt cx="4259808" cy="5510713"/>
          </a:xfrm>
        </p:grpSpPr>
        <p:sp>
          <p:nvSpPr>
            <p:cNvPr id="59" name="Freeform: Shape 58">
              <a:extLst>
                <a:ext uri="{FF2B5EF4-FFF2-40B4-BE49-F238E27FC236}">
                  <a16:creationId xmlns:a16="http://schemas.microsoft.com/office/drawing/2014/main" id="{E227AF03-773A-4B1E-8FED-67198038E60D}"/>
                </a:ext>
              </a:extLst>
            </p:cNvPr>
            <p:cNvSpPr/>
            <p:nvPr/>
          </p:nvSpPr>
          <p:spPr>
            <a:xfrm>
              <a:off x="0" y="1676545"/>
              <a:ext cx="4174269" cy="5181455"/>
            </a:xfrm>
            <a:custGeom>
              <a:avLst/>
              <a:gdLst>
                <a:gd name="connsiteX0" fmla="*/ 1155130 w 4174269"/>
                <a:gd name="connsiteY0" fmla="*/ 990 h 5181455"/>
                <a:gd name="connsiteX1" fmla="*/ 2396955 w 4174269"/>
                <a:gd name="connsiteY1" fmla="*/ 367328 h 5181455"/>
                <a:gd name="connsiteX2" fmla="*/ 3827960 w 4174269"/>
                <a:gd name="connsiteY2" fmla="*/ 4749328 h 5181455"/>
                <a:gd name="connsiteX3" fmla="*/ 3561502 w 4174269"/>
                <a:gd name="connsiteY3" fmla="*/ 5090948 h 5181455"/>
                <a:gd name="connsiteX4" fmla="*/ 3452726 w 4174269"/>
                <a:gd name="connsiteY4" fmla="*/ 5181455 h 5181455"/>
                <a:gd name="connsiteX5" fmla="*/ 0 w 4174269"/>
                <a:gd name="connsiteY5" fmla="*/ 5181455 h 5181455"/>
                <a:gd name="connsiteX6" fmla="*/ 0 w 4174269"/>
                <a:gd name="connsiteY6" fmla="*/ 251605 h 5181455"/>
                <a:gd name="connsiteX7" fmla="*/ 157396 w 4174269"/>
                <a:gd name="connsiteY7" fmla="*/ 182600 h 5181455"/>
                <a:gd name="connsiteX8" fmla="*/ 1155130 w 4174269"/>
                <a:gd name="connsiteY8" fmla="*/ 990 h 5181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269" h="5181455">
                  <a:moveTo>
                    <a:pt x="1155130" y="990"/>
                  </a:moveTo>
                  <a:cubicBezTo>
                    <a:pt x="1564667" y="12730"/>
                    <a:pt x="1984593" y="129250"/>
                    <a:pt x="2396955" y="367328"/>
                  </a:cubicBezTo>
                  <a:cubicBezTo>
                    <a:pt x="3871760" y="1218807"/>
                    <a:pt x="4678347" y="3276416"/>
                    <a:pt x="3827960" y="4749328"/>
                  </a:cubicBezTo>
                  <a:cubicBezTo>
                    <a:pt x="3748235" y="4887417"/>
                    <a:pt x="3658928" y="4998272"/>
                    <a:pt x="3561502" y="5090948"/>
                  </a:cubicBezTo>
                  <a:lnTo>
                    <a:pt x="3452726" y="5181455"/>
                  </a:lnTo>
                  <a:lnTo>
                    <a:pt x="0" y="5181455"/>
                  </a:lnTo>
                  <a:lnTo>
                    <a:pt x="0" y="251605"/>
                  </a:lnTo>
                  <a:lnTo>
                    <a:pt x="157396" y="182600"/>
                  </a:lnTo>
                  <a:cubicBezTo>
                    <a:pt x="475610" y="54980"/>
                    <a:pt x="811718" y="-8854"/>
                    <a:pt x="1155130" y="99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0" name="Freeform: Shape 59">
              <a:extLst>
                <a:ext uri="{FF2B5EF4-FFF2-40B4-BE49-F238E27FC236}">
                  <a16:creationId xmlns:a16="http://schemas.microsoft.com/office/drawing/2014/main" id="{D6FE8FAD-8A4A-49E1-AFAF-A074482295A9}"/>
                </a:ext>
              </a:extLst>
            </p:cNvPr>
            <p:cNvSpPr/>
            <p:nvPr/>
          </p:nvSpPr>
          <p:spPr>
            <a:xfrm>
              <a:off x="0" y="1347287"/>
              <a:ext cx="4259808" cy="5510713"/>
            </a:xfrm>
            <a:custGeom>
              <a:avLst/>
              <a:gdLst>
                <a:gd name="connsiteX0" fmla="*/ 948905 w 4259808"/>
                <a:gd name="connsiteY0" fmla="*/ 1556 h 5510713"/>
                <a:gd name="connsiteX1" fmla="*/ 2304106 w 4259808"/>
                <a:gd name="connsiteY1" fmla="*/ 405867 h 5510713"/>
                <a:gd name="connsiteX2" fmla="*/ 3890982 w 4259808"/>
                <a:gd name="connsiteY2" fmla="*/ 5156588 h 5510713"/>
                <a:gd name="connsiteX3" fmla="*/ 3680329 w 4259808"/>
                <a:gd name="connsiteY3" fmla="*/ 5445948 h 5510713"/>
                <a:gd name="connsiteX4" fmla="*/ 3616504 w 4259808"/>
                <a:gd name="connsiteY4" fmla="*/ 5510713 h 5510713"/>
                <a:gd name="connsiteX5" fmla="*/ 0 w 4259808"/>
                <a:gd name="connsiteY5" fmla="*/ 5510713 h 5510713"/>
                <a:gd name="connsiteX6" fmla="*/ 0 w 4259808"/>
                <a:gd name="connsiteY6" fmla="*/ 144797 h 5510713"/>
                <a:gd name="connsiteX7" fmla="*/ 164164 w 4259808"/>
                <a:gd name="connsiteY7" fmla="*/ 92266 h 5510713"/>
                <a:gd name="connsiteX8" fmla="*/ 948905 w 4259808"/>
                <a:gd name="connsiteY8" fmla="*/ 1556 h 55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9808" h="5510713">
                  <a:moveTo>
                    <a:pt x="948905" y="1556"/>
                  </a:moveTo>
                  <a:cubicBezTo>
                    <a:pt x="1395136" y="16867"/>
                    <a:pt x="1853354" y="145625"/>
                    <a:pt x="2304106" y="405867"/>
                  </a:cubicBezTo>
                  <a:cubicBezTo>
                    <a:pt x="3916211" y="1336616"/>
                    <a:pt x="4808028" y="3568218"/>
                    <a:pt x="3890982" y="5156588"/>
                  </a:cubicBezTo>
                  <a:cubicBezTo>
                    <a:pt x="3826502" y="5268272"/>
                    <a:pt x="3756052" y="5363347"/>
                    <a:pt x="3680329" y="5445948"/>
                  </a:cubicBezTo>
                  <a:lnTo>
                    <a:pt x="3616504" y="5510713"/>
                  </a:lnTo>
                  <a:lnTo>
                    <a:pt x="0" y="5510713"/>
                  </a:lnTo>
                  <a:lnTo>
                    <a:pt x="0" y="144797"/>
                  </a:lnTo>
                  <a:lnTo>
                    <a:pt x="164164" y="92266"/>
                  </a:lnTo>
                  <a:cubicBezTo>
                    <a:pt x="418657" y="23914"/>
                    <a:pt x="681631" y="-7614"/>
                    <a:pt x="948905" y="1556"/>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1" name="Freeform: Shape 60">
              <a:extLst>
                <a:ext uri="{FF2B5EF4-FFF2-40B4-BE49-F238E27FC236}">
                  <a16:creationId xmlns:a16="http://schemas.microsoft.com/office/drawing/2014/main" id="{0A7C4DFB-FDFD-4F28-8B00-287EB75C79EB}"/>
                </a:ext>
              </a:extLst>
            </p:cNvPr>
            <p:cNvSpPr/>
            <p:nvPr/>
          </p:nvSpPr>
          <p:spPr>
            <a:xfrm>
              <a:off x="0" y="1592806"/>
              <a:ext cx="4029221" cy="5265194"/>
            </a:xfrm>
            <a:custGeom>
              <a:avLst/>
              <a:gdLst>
                <a:gd name="connsiteX0" fmla="*/ 812878 w 4029221"/>
                <a:gd name="connsiteY0" fmla="*/ 840 h 5265194"/>
                <a:gd name="connsiteX1" fmla="*/ 960980 w 4029221"/>
                <a:gd name="connsiteY1" fmla="*/ 1442 h 5265194"/>
                <a:gd name="connsiteX2" fmla="*/ 2216856 w 4029221"/>
                <a:gd name="connsiteY2" fmla="*/ 376120 h 5265194"/>
                <a:gd name="connsiteX3" fmla="*/ 3687427 w 4029221"/>
                <a:gd name="connsiteY3" fmla="*/ 4778650 h 5265194"/>
                <a:gd name="connsiteX4" fmla="*/ 3267677 w 4029221"/>
                <a:gd name="connsiteY4" fmla="*/ 5245601 h 5265194"/>
                <a:gd name="connsiteX5" fmla="*/ 3237167 w 4029221"/>
                <a:gd name="connsiteY5" fmla="*/ 5265194 h 5265194"/>
                <a:gd name="connsiteX6" fmla="*/ 0 w 4029221"/>
                <a:gd name="connsiteY6" fmla="*/ 5265194 h 5265194"/>
                <a:gd name="connsiteX7" fmla="*/ 0 w 4029221"/>
                <a:gd name="connsiteY7" fmla="*/ 162790 h 5265194"/>
                <a:gd name="connsiteX8" fmla="*/ 58408 w 4029221"/>
                <a:gd name="connsiteY8" fmla="*/ 139352 h 5265194"/>
                <a:gd name="connsiteX9" fmla="*/ 812878 w 4029221"/>
                <a:gd name="connsiteY9" fmla="*/ 840 h 5265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29221" h="5265194">
                  <a:moveTo>
                    <a:pt x="812878" y="840"/>
                  </a:moveTo>
                  <a:cubicBezTo>
                    <a:pt x="862065" y="-449"/>
                    <a:pt x="911443" y="-258"/>
                    <a:pt x="960980" y="1442"/>
                  </a:cubicBezTo>
                  <a:cubicBezTo>
                    <a:pt x="1374507" y="15631"/>
                    <a:pt x="1799140" y="134952"/>
                    <a:pt x="2216856" y="376120"/>
                  </a:cubicBezTo>
                  <a:cubicBezTo>
                    <a:pt x="3710806" y="1238652"/>
                    <a:pt x="4537261" y="3306696"/>
                    <a:pt x="3687427" y="4778650"/>
                  </a:cubicBezTo>
                  <a:cubicBezTo>
                    <a:pt x="3567917" y="4985647"/>
                    <a:pt x="3426282" y="5131074"/>
                    <a:pt x="3267677" y="5245601"/>
                  </a:cubicBezTo>
                  <a:lnTo>
                    <a:pt x="3237167" y="5265194"/>
                  </a:lnTo>
                  <a:lnTo>
                    <a:pt x="0" y="5265194"/>
                  </a:lnTo>
                  <a:lnTo>
                    <a:pt x="0" y="162790"/>
                  </a:lnTo>
                  <a:lnTo>
                    <a:pt x="58408" y="139352"/>
                  </a:lnTo>
                  <a:cubicBezTo>
                    <a:pt x="301661" y="55163"/>
                    <a:pt x="554646" y="7607"/>
                    <a:pt x="812878" y="840"/>
                  </a:cubicBezTo>
                  <a:close/>
                </a:path>
              </a:pathLst>
            </a:custGeom>
            <a:noFill/>
            <a:ln w="190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2" name="Freeform: Shape 61">
              <a:extLst>
                <a:ext uri="{FF2B5EF4-FFF2-40B4-BE49-F238E27FC236}">
                  <a16:creationId xmlns:a16="http://schemas.microsoft.com/office/drawing/2014/main" id="{B6E867DF-0B62-429A-A554-CBE585048439}"/>
                </a:ext>
              </a:extLst>
            </p:cNvPr>
            <p:cNvSpPr/>
            <p:nvPr/>
          </p:nvSpPr>
          <p:spPr>
            <a:xfrm>
              <a:off x="0" y="2147333"/>
              <a:ext cx="3702048" cy="4710667"/>
            </a:xfrm>
            <a:custGeom>
              <a:avLst/>
              <a:gdLst>
                <a:gd name="connsiteX0" fmla="*/ 1057511 w 3702048"/>
                <a:gd name="connsiteY0" fmla="*/ 1243 h 4710667"/>
                <a:gd name="connsiteX1" fmla="*/ 2139959 w 3702048"/>
                <a:gd name="connsiteY1" fmla="*/ 324180 h 4710667"/>
                <a:gd name="connsiteX2" fmla="*/ 3407455 w 3702048"/>
                <a:gd name="connsiteY2" fmla="*/ 4118750 h 4710667"/>
                <a:gd name="connsiteX3" fmla="*/ 2754080 w 3702048"/>
                <a:gd name="connsiteY3" fmla="*/ 4690965 h 4710667"/>
                <a:gd name="connsiteX4" fmla="*/ 2711405 w 3702048"/>
                <a:gd name="connsiteY4" fmla="*/ 4710667 h 4710667"/>
                <a:gd name="connsiteX5" fmla="*/ 0 w 3702048"/>
                <a:gd name="connsiteY5" fmla="*/ 4710667 h 4710667"/>
                <a:gd name="connsiteX6" fmla="*/ 0 w 3702048"/>
                <a:gd name="connsiteY6" fmla="*/ 239601 h 4710667"/>
                <a:gd name="connsiteX7" fmla="*/ 72857 w 3702048"/>
                <a:gd name="connsiteY7" fmla="*/ 203063 h 4710667"/>
                <a:gd name="connsiteX8" fmla="*/ 1057511 w 3702048"/>
                <a:gd name="connsiteY8" fmla="*/ 1243 h 471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2048" h="4710667">
                  <a:moveTo>
                    <a:pt x="1057511" y="1243"/>
                  </a:moveTo>
                  <a:cubicBezTo>
                    <a:pt x="1413932" y="13473"/>
                    <a:pt x="1779927" y="116316"/>
                    <a:pt x="2139959" y="324180"/>
                  </a:cubicBezTo>
                  <a:cubicBezTo>
                    <a:pt x="3427605" y="1067603"/>
                    <a:pt x="4139931" y="2850064"/>
                    <a:pt x="3407455" y="4118750"/>
                  </a:cubicBezTo>
                  <a:cubicBezTo>
                    <a:pt x="3235777" y="4416105"/>
                    <a:pt x="3011128" y="4566048"/>
                    <a:pt x="2754080" y="4690965"/>
                  </a:cubicBezTo>
                  <a:lnTo>
                    <a:pt x="2711405" y="4710667"/>
                  </a:lnTo>
                  <a:lnTo>
                    <a:pt x="0" y="4710667"/>
                  </a:lnTo>
                  <a:lnTo>
                    <a:pt x="0" y="239601"/>
                  </a:lnTo>
                  <a:lnTo>
                    <a:pt x="72857" y="203063"/>
                  </a:lnTo>
                  <a:cubicBezTo>
                    <a:pt x="383165" y="61024"/>
                    <a:pt x="715942" y="-10476"/>
                    <a:pt x="1057511" y="1243"/>
                  </a:cubicBezTo>
                  <a:close/>
                </a:path>
              </a:pathLst>
            </a:custGeom>
            <a:noFill/>
            <a:ln w="158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sp>
        <p:nvSpPr>
          <p:cNvPr id="2" name="Title 1"/>
          <p:cNvSpPr>
            <a:spLocks noGrp="1"/>
          </p:cNvSpPr>
          <p:nvPr>
            <p:ph type="title"/>
          </p:nvPr>
        </p:nvSpPr>
        <p:spPr>
          <a:xfrm>
            <a:off x="4654296" y="3420734"/>
            <a:ext cx="6665976" cy="2129674"/>
          </a:xfrm>
        </p:spPr>
        <p:txBody>
          <a:bodyPr anchor="b">
            <a:noAutofit/>
          </a:bodyPr>
          <a:lstStyle>
            <a:lvl1pPr algn="l">
              <a:lnSpc>
                <a:spcPct val="110000"/>
              </a:lnSpc>
              <a:defRPr sz="4800" cap="none" baseline="0">
                <a:solidFill>
                  <a:schemeClr val="tx1">
                    <a:lumMod val="75000"/>
                    <a:lumOff val="25000"/>
                  </a:schemeClr>
                </a:solidFill>
              </a:defRPr>
            </a:lvl1pPr>
          </a:lstStyle>
          <a:p>
            <a:r>
              <a:rPr lang="en-US"/>
              <a:t>Click to edit Master title style</a:t>
            </a:r>
            <a:endParaRPr lang="en-US" dirty="0"/>
          </a:p>
        </p:txBody>
      </p:sp>
      <p:sp>
        <p:nvSpPr>
          <p:cNvPr id="23" name="Footer Placeholder 22">
            <a:extLst>
              <a:ext uri="{FF2B5EF4-FFF2-40B4-BE49-F238E27FC236}">
                <a16:creationId xmlns:a16="http://schemas.microsoft.com/office/drawing/2014/main" id="{E197B67B-BA44-4D2A-B31D-35A89323C4B1}"/>
              </a:ext>
            </a:extLst>
          </p:cNvPr>
          <p:cNvSpPr>
            <a:spLocks noGrp="1"/>
          </p:cNvSpPr>
          <p:nvPr>
            <p:ph type="ftr" sz="quarter" idx="11"/>
          </p:nvPr>
        </p:nvSpPr>
        <p:spPr>
          <a:xfrm>
            <a:off x="4654296" y="6170490"/>
            <a:ext cx="5713314" cy="457200"/>
          </a:xfrm>
        </p:spPr>
        <p:txBody>
          <a:bodyPr/>
          <a:lstStyle/>
          <a:p>
            <a:endParaRPr lang="en-US" dirty="0"/>
          </a:p>
        </p:txBody>
      </p:sp>
      <p:sp>
        <p:nvSpPr>
          <p:cNvPr id="27" name="Slide Number Placeholder 26">
            <a:extLst>
              <a:ext uri="{FF2B5EF4-FFF2-40B4-BE49-F238E27FC236}">
                <a16:creationId xmlns:a16="http://schemas.microsoft.com/office/drawing/2014/main" id="{1D718595-24D3-4517-A62E-C1F493407AA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3" name="Text Placeholder 2"/>
          <p:cNvSpPr>
            <a:spLocks noGrp="1"/>
          </p:cNvSpPr>
          <p:nvPr>
            <p:ph type="body" idx="1"/>
          </p:nvPr>
        </p:nvSpPr>
        <p:spPr>
          <a:xfrm>
            <a:off x="4654295" y="5550408"/>
            <a:ext cx="6665975" cy="512064"/>
          </a:xfrm>
        </p:spPr>
        <p:txBody>
          <a:bodyPr>
            <a:normAutofit/>
          </a:bodyPr>
          <a:lstStyle>
            <a:lvl1pPr marL="0" indent="0" algn="l">
              <a:lnSpc>
                <a:spcPct val="130000"/>
              </a:lnSpc>
              <a:spcBef>
                <a:spcPts val="0"/>
              </a:spcBef>
              <a:buNone/>
              <a:defRPr sz="200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8" name="Date Placeholder 17">
            <a:extLst>
              <a:ext uri="{FF2B5EF4-FFF2-40B4-BE49-F238E27FC236}">
                <a16:creationId xmlns:a16="http://schemas.microsoft.com/office/drawing/2014/main" id="{3C6217BB-A228-414D-92D9-E1D1EFEB8BE6}"/>
              </a:ext>
            </a:extLst>
          </p:cNvPr>
          <p:cNvSpPr>
            <a:spLocks noGrp="1"/>
          </p:cNvSpPr>
          <p:nvPr>
            <p:ph type="dt" sz="half" idx="10"/>
          </p:nvPr>
        </p:nvSpPr>
        <p:spPr>
          <a:xfrm>
            <a:off x="640080" y="6170491"/>
            <a:ext cx="2840083" cy="457200"/>
          </a:xfrm>
        </p:spPr>
        <p:txBody>
          <a:bodyPr/>
          <a:lstStyle>
            <a:lvl1pPr algn="l">
              <a:defRPr/>
            </a:lvl1pPr>
          </a:lstStyle>
          <a:p>
            <a:fld id="{E72EB70D-CD01-44DA-83B3-8FEB3383D307}" type="datetime1">
              <a:rPr lang="en-US" smtClean="0"/>
              <a:t>9/25/2023</a:t>
            </a:fld>
            <a:endParaRPr lang="en-US" dirty="0"/>
          </a:p>
        </p:txBody>
      </p:sp>
    </p:spTree>
    <p:extLst>
      <p:ext uri="{BB962C8B-B14F-4D97-AF65-F5344CB8AC3E}">
        <p14:creationId xmlns:p14="http://schemas.microsoft.com/office/powerpoint/2010/main" val="579460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92024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30290" y="2438399"/>
            <a:ext cx="4160520" cy="36576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C1D6427-F07F-4D50-B151-455100AF70FF}"/>
              </a:ext>
            </a:extLst>
          </p:cNvPr>
          <p:cNvSpPr>
            <a:spLocks noGrp="1"/>
          </p:cNvSpPr>
          <p:nvPr>
            <p:ph type="dt" sz="half" idx="10"/>
          </p:nvPr>
        </p:nvSpPr>
        <p:spPr/>
        <p:txBody>
          <a:bodyPr/>
          <a:lstStyle/>
          <a:p>
            <a:fld id="{D0158CFD-9357-46BE-A189-D637A67C8730}" type="datetime1">
              <a:rPr lang="en-US" smtClean="0"/>
              <a:t>9/25/2023</a:t>
            </a:fld>
            <a:endParaRPr lang="en-US" dirty="0"/>
          </a:p>
        </p:txBody>
      </p:sp>
      <p:sp>
        <p:nvSpPr>
          <p:cNvPr id="9" name="Footer Placeholder 8">
            <a:extLst>
              <a:ext uri="{FF2B5EF4-FFF2-40B4-BE49-F238E27FC236}">
                <a16:creationId xmlns:a16="http://schemas.microsoft.com/office/drawing/2014/main" id="{479EFBB2-C5E0-4D57-AB1D-3AA907ECFD72}"/>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7AE6B7E1-F60B-4D08-9052-423D6FBFAD6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582743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20241" y="2456408"/>
            <a:ext cx="4160520" cy="823912"/>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20241"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30290" y="2456408"/>
            <a:ext cx="4160520" cy="823912"/>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6530290" y="3316639"/>
            <a:ext cx="4160520" cy="27793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a:extLst>
              <a:ext uri="{FF2B5EF4-FFF2-40B4-BE49-F238E27FC236}">
                <a16:creationId xmlns:a16="http://schemas.microsoft.com/office/drawing/2014/main" id="{3771BF97-4D2A-43A4-8CDC-2250017EB045}"/>
              </a:ext>
            </a:extLst>
          </p:cNvPr>
          <p:cNvSpPr>
            <a:spLocks noGrp="1"/>
          </p:cNvSpPr>
          <p:nvPr>
            <p:ph type="dt" sz="half" idx="10"/>
          </p:nvPr>
        </p:nvSpPr>
        <p:spPr/>
        <p:txBody>
          <a:bodyPr/>
          <a:lstStyle/>
          <a:p>
            <a:fld id="{7B4742EE-B331-4632-BD10-A82FED6B6FC0}" type="datetime1">
              <a:rPr lang="en-US" smtClean="0"/>
              <a:t>9/25/2023</a:t>
            </a:fld>
            <a:endParaRPr lang="en-US" dirty="0"/>
          </a:p>
        </p:txBody>
      </p:sp>
      <p:sp>
        <p:nvSpPr>
          <p:cNvPr id="11" name="Footer Placeholder 10">
            <a:extLst>
              <a:ext uri="{FF2B5EF4-FFF2-40B4-BE49-F238E27FC236}">
                <a16:creationId xmlns:a16="http://schemas.microsoft.com/office/drawing/2014/main" id="{6020661A-DA07-4679-9226-945B5DD2480C}"/>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EEFCE38B-E087-4988-BC3A-FE3B55E70D7E}"/>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
        <p:nvSpPr>
          <p:cNvPr id="13" name="Title 12">
            <a:extLst>
              <a:ext uri="{FF2B5EF4-FFF2-40B4-BE49-F238E27FC236}">
                <a16:creationId xmlns:a16="http://schemas.microsoft.com/office/drawing/2014/main" id="{D3BC439C-E995-4E1F-8DE9-75C32785E0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2983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CF30096C-3491-4EF2-ABB2-D57F3F4B5BD5}"/>
              </a:ext>
            </a:extLst>
          </p:cNvPr>
          <p:cNvSpPr>
            <a:spLocks noGrp="1"/>
          </p:cNvSpPr>
          <p:nvPr>
            <p:ph type="dt" sz="half" idx="10"/>
          </p:nvPr>
        </p:nvSpPr>
        <p:spPr/>
        <p:txBody>
          <a:bodyPr/>
          <a:lstStyle/>
          <a:p>
            <a:fld id="{451BA835-D13F-49F4-8F11-5D576AC65FAD}" type="datetime1">
              <a:rPr lang="en-US" smtClean="0"/>
              <a:t>9/25/2023</a:t>
            </a:fld>
            <a:endParaRPr lang="en-US" dirty="0"/>
          </a:p>
        </p:txBody>
      </p:sp>
      <p:sp>
        <p:nvSpPr>
          <p:cNvPr id="7" name="Footer Placeholder 6">
            <a:extLst>
              <a:ext uri="{FF2B5EF4-FFF2-40B4-BE49-F238E27FC236}">
                <a16:creationId xmlns:a16="http://schemas.microsoft.com/office/drawing/2014/main" id="{79DA3A85-7147-4F32-944A-B079AF5147E2}"/>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EEDDF50D-95C0-4DA2-BBC6-41774FAC1404}"/>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358989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209BEFCA-6D6F-4F26-823F-C86CA694B830}"/>
              </a:ext>
            </a:extLst>
          </p:cNvPr>
          <p:cNvSpPr>
            <a:spLocks noGrp="1"/>
          </p:cNvSpPr>
          <p:nvPr>
            <p:ph type="dt" sz="half" idx="10"/>
          </p:nvPr>
        </p:nvSpPr>
        <p:spPr/>
        <p:txBody>
          <a:bodyPr/>
          <a:lstStyle/>
          <a:p>
            <a:fld id="{ADBD1799-ACB5-4CB2-86A2-5C574F1C8706}" type="datetime1">
              <a:rPr lang="en-US" smtClean="0"/>
              <a:t>9/25/2023</a:t>
            </a:fld>
            <a:endParaRPr lang="en-US" dirty="0"/>
          </a:p>
        </p:txBody>
      </p:sp>
      <p:sp>
        <p:nvSpPr>
          <p:cNvPr id="6" name="Footer Placeholder 5">
            <a:extLst>
              <a:ext uri="{FF2B5EF4-FFF2-40B4-BE49-F238E27FC236}">
                <a16:creationId xmlns:a16="http://schemas.microsoft.com/office/drawing/2014/main" id="{BC2EE2C9-E87D-4495-9EDA-6BC0EDC2709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E5557A9-903F-4B36-8B06-D9EADF230508}"/>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606138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76488" y="640080"/>
            <a:ext cx="3227715" cy="2551751"/>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1280160" y="640080"/>
            <a:ext cx="6949440" cy="5455919"/>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a:extLst>
              <a:ext uri="{FF2B5EF4-FFF2-40B4-BE49-F238E27FC236}">
                <a16:creationId xmlns:a16="http://schemas.microsoft.com/office/drawing/2014/main" id="{BB904BE8-2080-4FFA-9239-A8929E28FAD9}"/>
              </a:ext>
            </a:extLst>
          </p:cNvPr>
          <p:cNvSpPr>
            <a:spLocks noGrp="1"/>
          </p:cNvSpPr>
          <p:nvPr>
            <p:ph type="dt" sz="half" idx="10"/>
          </p:nvPr>
        </p:nvSpPr>
        <p:spPr>
          <a:xfrm>
            <a:off x="8476488" y="6170491"/>
            <a:ext cx="2214322" cy="457200"/>
          </a:xfrm>
        </p:spPr>
        <p:txBody>
          <a:bodyPr/>
          <a:lstStyle/>
          <a:p>
            <a:fld id="{ED5DD0D6-7A82-473E-879B-C6ECD6CCCFEC}" type="datetime1">
              <a:rPr lang="en-US" smtClean="0"/>
              <a:t>9/25/2023</a:t>
            </a:fld>
            <a:endParaRPr lang="en-US" dirty="0"/>
          </a:p>
        </p:txBody>
      </p:sp>
      <p:sp>
        <p:nvSpPr>
          <p:cNvPr id="9" name="Footer Placeholder 8">
            <a:extLst>
              <a:ext uri="{FF2B5EF4-FFF2-40B4-BE49-F238E27FC236}">
                <a16:creationId xmlns:a16="http://schemas.microsoft.com/office/drawing/2014/main" id="{ED5580C6-5CD7-4CDD-977D-0533C84F2F45}"/>
              </a:ext>
            </a:extLst>
          </p:cNvPr>
          <p:cNvSpPr>
            <a:spLocks noGrp="1"/>
          </p:cNvSpPr>
          <p:nvPr>
            <p:ph type="ftr" sz="quarter" idx="11"/>
          </p:nvPr>
        </p:nvSpPr>
        <p:spPr>
          <a:xfrm>
            <a:off x="1280160" y="6170490"/>
            <a:ext cx="6949440" cy="457200"/>
          </a:xfrm>
        </p:spPr>
        <p:txBody>
          <a:bodyPr/>
          <a:lstStyle/>
          <a:p>
            <a:endParaRPr lang="en-US" dirty="0"/>
          </a:p>
        </p:txBody>
      </p:sp>
      <p:sp>
        <p:nvSpPr>
          <p:cNvPr id="10" name="Slide Number Placeholder 9">
            <a:extLst>
              <a:ext uri="{FF2B5EF4-FFF2-40B4-BE49-F238E27FC236}">
                <a16:creationId xmlns:a16="http://schemas.microsoft.com/office/drawing/2014/main" id="{518D0320-9B66-443F-8E28-8BCF07E082BD}"/>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2428213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0" y="0"/>
            <a:ext cx="8102651"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Date Placeholder 10">
            <a:extLst>
              <a:ext uri="{FF2B5EF4-FFF2-40B4-BE49-F238E27FC236}">
                <a16:creationId xmlns:a16="http://schemas.microsoft.com/office/drawing/2014/main" id="{41C2A9DB-B176-4069-8734-5B4ED352BA2B}"/>
              </a:ext>
            </a:extLst>
          </p:cNvPr>
          <p:cNvSpPr>
            <a:spLocks noGrp="1"/>
          </p:cNvSpPr>
          <p:nvPr>
            <p:ph type="dt" sz="half" idx="10"/>
          </p:nvPr>
        </p:nvSpPr>
        <p:spPr>
          <a:xfrm>
            <a:off x="8476488" y="6170491"/>
            <a:ext cx="2214322" cy="457200"/>
          </a:xfrm>
        </p:spPr>
        <p:txBody>
          <a:bodyPr/>
          <a:lstStyle/>
          <a:p>
            <a:fld id="{D4605E03-BC17-41A7-854C-DFAB672737DC}" type="datetime1">
              <a:rPr lang="en-US" smtClean="0"/>
              <a:t>9/25/2023</a:t>
            </a:fld>
            <a:endParaRPr lang="en-US" dirty="0"/>
          </a:p>
        </p:txBody>
      </p:sp>
      <p:sp>
        <p:nvSpPr>
          <p:cNvPr id="12" name="Footer Placeholder 11">
            <a:extLst>
              <a:ext uri="{FF2B5EF4-FFF2-40B4-BE49-F238E27FC236}">
                <a16:creationId xmlns:a16="http://schemas.microsoft.com/office/drawing/2014/main" id="{430F9A2F-C2C4-4E1C-B4B3-07ED84F28CE8}"/>
              </a:ext>
            </a:extLst>
          </p:cNvPr>
          <p:cNvSpPr>
            <a:spLocks noGrp="1"/>
          </p:cNvSpPr>
          <p:nvPr>
            <p:ph type="ftr" sz="quarter" idx="11"/>
          </p:nvPr>
        </p:nvSpPr>
        <p:spPr>
          <a:xfrm>
            <a:off x="1280160" y="6170490"/>
            <a:ext cx="6464410" cy="457200"/>
          </a:xfrm>
        </p:spPr>
        <p:txBody>
          <a:bodyPr/>
          <a:lstStyle>
            <a:lvl1pPr>
              <a:defRPr b="1">
                <a:solidFill>
                  <a:srgbClr val="FFFFFF"/>
                </a:solidFill>
                <a:effectLst>
                  <a:outerShdw blurRad="50800" dist="38100" dir="2700000" algn="tl" rotWithShape="0">
                    <a:prstClr val="black">
                      <a:alpha val="43000"/>
                    </a:prstClr>
                  </a:outerShdw>
                </a:effectLst>
              </a:defRPr>
            </a:lvl1pPr>
          </a:lstStyle>
          <a:p>
            <a:endParaRPr lang="en-US" dirty="0"/>
          </a:p>
        </p:txBody>
      </p:sp>
      <p:sp>
        <p:nvSpPr>
          <p:cNvPr id="13" name="Slide Number Placeholder 12">
            <a:extLst>
              <a:ext uri="{FF2B5EF4-FFF2-40B4-BE49-F238E27FC236}">
                <a16:creationId xmlns:a16="http://schemas.microsoft.com/office/drawing/2014/main" id="{F9BFA0A0-2117-4A10-9DAA-080C21559CF3}"/>
              </a:ext>
            </a:extLst>
          </p:cNvPr>
          <p:cNvSpPr>
            <a:spLocks noGrp="1"/>
          </p:cNvSpPr>
          <p:nvPr>
            <p:ph type="sldNum" sz="quarter" idx="12"/>
          </p:nvPr>
        </p:nvSpPr>
        <p:spPr/>
        <p:txBody>
          <a:bodyPr/>
          <a:lstStyle/>
          <a:p>
            <a:pPr algn="l"/>
            <a:fld id="{FAEF9944-A4F6-4C59-AEBD-678D6480B8EA}" type="slidenum">
              <a:rPr lang="en-US" smtClean="0"/>
              <a:pPr algn="l"/>
              <a:t>‹#›</a:t>
            </a:fld>
            <a:endParaRPr lang="en-US" dirty="0"/>
          </a:p>
        </p:txBody>
      </p:sp>
    </p:spTree>
    <p:extLst>
      <p:ext uri="{BB962C8B-B14F-4D97-AF65-F5344CB8AC3E}">
        <p14:creationId xmlns:p14="http://schemas.microsoft.com/office/powerpoint/2010/main" val="3770152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920240" y="442220"/>
            <a:ext cx="8770571" cy="1345269"/>
          </a:xfrm>
          <a:prstGeom prst="rect">
            <a:avLst/>
          </a:prstGeom>
        </p:spPr>
        <p:txBody>
          <a:bodyPr vert="horz" lIns="109728" tIns="109728" rIns="109728" bIns="9144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920240" y="2312276"/>
            <a:ext cx="8770571" cy="3651504"/>
          </a:xfrm>
          <a:prstGeom prst="rect">
            <a:avLst/>
          </a:prstGeom>
        </p:spPr>
        <p:txBody>
          <a:bodyPr vert="horz" lIns="109728" tIns="109728" rIns="109728"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50727" y="6170491"/>
            <a:ext cx="2840083" cy="457200"/>
          </a:xfrm>
          <a:prstGeom prst="rect">
            <a:avLst/>
          </a:prstGeom>
        </p:spPr>
        <p:txBody>
          <a:bodyPr vert="horz" lIns="109728" tIns="109728" rIns="109728" bIns="91440" rtlCol="0" anchor="ctr"/>
          <a:lstStyle>
            <a:lvl1pPr algn="r">
              <a:defRPr sz="1100" spc="150" baseline="0">
                <a:solidFill>
                  <a:schemeClr val="tx1">
                    <a:lumMod val="75000"/>
                    <a:lumOff val="25000"/>
                  </a:schemeClr>
                </a:solidFill>
                <a:latin typeface="+mj-lt"/>
              </a:defRPr>
            </a:lvl1pPr>
          </a:lstStyle>
          <a:p>
            <a:fld id="{C4408324-A84C-4A45-93B6-78D079CCE772}" type="datetime1">
              <a:rPr lang="en-US" smtClean="0"/>
              <a:t>9/25/2023</a:t>
            </a:fld>
            <a:endParaRPr lang="en-US" dirty="0"/>
          </a:p>
        </p:txBody>
      </p:sp>
      <p:sp>
        <p:nvSpPr>
          <p:cNvPr id="5" name="Footer Placeholder 4"/>
          <p:cNvSpPr>
            <a:spLocks noGrp="1"/>
          </p:cNvSpPr>
          <p:nvPr>
            <p:ph type="ftr" sz="quarter" idx="3"/>
          </p:nvPr>
        </p:nvSpPr>
        <p:spPr>
          <a:xfrm>
            <a:off x="1920240" y="6170490"/>
            <a:ext cx="5667375" cy="457200"/>
          </a:xfrm>
          <a:prstGeom prst="rect">
            <a:avLst/>
          </a:prstGeom>
        </p:spPr>
        <p:txBody>
          <a:bodyPr vert="horz" lIns="109728" tIns="109728" rIns="109728" bIns="91440" rtlCol="0" anchor="ctr"/>
          <a:lstStyle>
            <a:lvl1pPr algn="l">
              <a:defRPr sz="1100" spc="150" baseline="0">
                <a:solidFill>
                  <a:schemeClr val="tx1">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10853744" y="6170490"/>
            <a:ext cx="1188720" cy="457200"/>
          </a:xfrm>
          <a:prstGeom prst="rect">
            <a:avLst/>
          </a:prstGeom>
        </p:spPr>
        <p:txBody>
          <a:bodyPr vert="horz" lIns="109728" tIns="109728" rIns="109728" bIns="91440" rtlCol="0" anchor="b"/>
          <a:lstStyle>
            <a:lvl1pPr algn="r">
              <a:defRPr sz="1600" b="1" baseline="0">
                <a:solidFill>
                  <a:schemeClr val="tx1">
                    <a:lumMod val="75000"/>
                    <a:lumOff val="25000"/>
                  </a:schemeClr>
                </a:solidFill>
                <a:latin typeface="+mj-lt"/>
              </a:defRPr>
            </a:lvl1pPr>
          </a:lstStyle>
          <a:p>
            <a:pPr algn="l"/>
            <a:fld id="{FAEF9944-A4F6-4C59-AEBD-678D6480B8EA}" type="slidenum">
              <a:rPr lang="en-US" smtClean="0"/>
              <a:pPr algn="l"/>
              <a:t>‹#›</a:t>
            </a:fld>
            <a:endParaRPr lang="en-US" dirty="0"/>
          </a:p>
        </p:txBody>
      </p:sp>
      <p:cxnSp>
        <p:nvCxnSpPr>
          <p:cNvPr id="9" name="Straight Connector 8" title="Rule Line">
            <a:extLst>
              <a:ext uri="{FF2B5EF4-FFF2-40B4-BE49-F238E27FC236}">
                <a16:creationId xmlns:a16="http://schemas.microsoft.com/office/drawing/2014/main" id="{430127AE-B29E-4FDF-99D2-A2F1E7003F74}"/>
              </a:ext>
            </a:extLst>
          </p:cNvPr>
          <p:cNvCxnSpPr/>
          <p:nvPr/>
        </p:nvCxnSpPr>
        <p:spPr>
          <a:xfrm>
            <a:off x="1920240" y="2176009"/>
            <a:ext cx="8770571" cy="0"/>
          </a:xfrm>
          <a:prstGeom prst="line">
            <a:avLst/>
          </a:prstGeom>
          <a:ln w="254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4502162"/>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40" r:id="rId5"/>
    <p:sldLayoutId id="2147483745" r:id="rId6"/>
    <p:sldLayoutId id="2147483741" r:id="rId7"/>
    <p:sldLayoutId id="2147483742" r:id="rId8"/>
    <p:sldLayoutId id="2147483743" r:id="rId9"/>
    <p:sldLayoutId id="2147483744" r:id="rId10"/>
    <p:sldLayoutId id="2147483746" r:id="rId11"/>
  </p:sldLayoutIdLst>
  <p:hf sldNum="0" hdr="0" ftr="0" dt="0"/>
  <p:txStyles>
    <p:titleStyle>
      <a:lvl1pPr algn="l" defTabSz="914400" rtl="0" eaLnBrk="1" latinLnBrk="0" hangingPunct="1">
        <a:lnSpc>
          <a:spcPct val="130000"/>
        </a:lnSpc>
        <a:spcBef>
          <a:spcPct val="0"/>
        </a:spcBef>
        <a:buNone/>
        <a:defRPr sz="32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s://github.com/JGradone/Glider_ADCP_Real_Time_Processin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mailto:engdahl@marine.rutgers.edu"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hyperlink" Target="https://github.com/JGradone/Glider_ADCP_Real_Time_Processin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4" name="Picture 3" descr="A blue abstract watercolor pattern on a white background">
            <a:extLst>
              <a:ext uri="{FF2B5EF4-FFF2-40B4-BE49-F238E27FC236}">
                <a16:creationId xmlns:a16="http://schemas.microsoft.com/office/drawing/2014/main" id="{89BB255B-3A0B-26C0-5968-86CF90BE13F2}"/>
              </a:ext>
            </a:extLst>
          </p:cNvPr>
          <p:cNvPicPr>
            <a:picLocks noChangeAspect="1"/>
          </p:cNvPicPr>
          <p:nvPr/>
        </p:nvPicPr>
        <p:blipFill rotWithShape="1">
          <a:blip r:embed="rId3"/>
          <a:srcRect t="14634" r="-1" b="1074"/>
          <a:stretch/>
        </p:blipFill>
        <p:spPr>
          <a:xfrm>
            <a:off x="1524" y="10"/>
            <a:ext cx="12188952" cy="6857990"/>
          </a:xfrm>
          <a:prstGeom prst="rect">
            <a:avLst/>
          </a:prstGeom>
        </p:spPr>
      </p:pic>
      <p:sp>
        <p:nvSpPr>
          <p:cNvPr id="11" name="Freeform: Shape 10">
            <a:extLst>
              <a:ext uri="{FF2B5EF4-FFF2-40B4-BE49-F238E27FC236}">
                <a16:creationId xmlns:a16="http://schemas.microsoft.com/office/drawing/2014/main" id="{391F8D69-709A-4575-A393-B4C26481AF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6083" y="0"/>
            <a:ext cx="9841377" cy="6858000"/>
          </a:xfrm>
          <a:custGeom>
            <a:avLst/>
            <a:gdLst>
              <a:gd name="connsiteX0" fmla="*/ 8218354 w 9841377"/>
              <a:gd name="connsiteY0" fmla="*/ 0 h 6858000"/>
              <a:gd name="connsiteX1" fmla="*/ 5551962 w 9841377"/>
              <a:gd name="connsiteY1" fmla="*/ 0 h 6858000"/>
              <a:gd name="connsiteX2" fmla="*/ 5482342 w 9841377"/>
              <a:gd name="connsiteY2" fmla="*/ 0 h 6858000"/>
              <a:gd name="connsiteX3" fmla="*/ 4359035 w 9841377"/>
              <a:gd name="connsiteY3" fmla="*/ 0 h 6858000"/>
              <a:gd name="connsiteX4" fmla="*/ 4289415 w 9841377"/>
              <a:gd name="connsiteY4" fmla="*/ 0 h 6858000"/>
              <a:gd name="connsiteX5" fmla="*/ 1623023 w 9841377"/>
              <a:gd name="connsiteY5" fmla="*/ 0 h 6858000"/>
              <a:gd name="connsiteX6" fmla="*/ 1600899 w 9841377"/>
              <a:gd name="connsiteY6" fmla="*/ 14997 h 6858000"/>
              <a:gd name="connsiteX7" fmla="*/ 0 w 9841377"/>
              <a:gd name="connsiteY7" fmla="*/ 3621656 h 6858000"/>
              <a:gd name="connsiteX8" fmla="*/ 1874350 w 9841377"/>
              <a:gd name="connsiteY8" fmla="*/ 6374814 h 6858000"/>
              <a:gd name="connsiteX9" fmla="*/ 2390998 w 9841377"/>
              <a:gd name="connsiteY9" fmla="*/ 6780599 h 6858000"/>
              <a:gd name="connsiteX10" fmla="*/ 2502754 w 9841377"/>
              <a:gd name="connsiteY10" fmla="*/ 6858000 h 6858000"/>
              <a:gd name="connsiteX11" fmla="*/ 4289415 w 9841377"/>
              <a:gd name="connsiteY11" fmla="*/ 6858000 h 6858000"/>
              <a:gd name="connsiteX12" fmla="*/ 4359035 w 9841377"/>
              <a:gd name="connsiteY12" fmla="*/ 6858000 h 6858000"/>
              <a:gd name="connsiteX13" fmla="*/ 5482342 w 9841377"/>
              <a:gd name="connsiteY13" fmla="*/ 6858000 h 6858000"/>
              <a:gd name="connsiteX14" fmla="*/ 5551962 w 9841377"/>
              <a:gd name="connsiteY14" fmla="*/ 6858000 h 6858000"/>
              <a:gd name="connsiteX15" fmla="*/ 7338623 w 9841377"/>
              <a:gd name="connsiteY15" fmla="*/ 6858000 h 6858000"/>
              <a:gd name="connsiteX16" fmla="*/ 7450379 w 9841377"/>
              <a:gd name="connsiteY16" fmla="*/ 6780599 h 6858000"/>
              <a:gd name="connsiteX17" fmla="*/ 7967027 w 9841377"/>
              <a:gd name="connsiteY17" fmla="*/ 6374814 h 6858000"/>
              <a:gd name="connsiteX18" fmla="*/ 9841377 w 9841377"/>
              <a:gd name="connsiteY18" fmla="*/ 3621656 h 6858000"/>
              <a:gd name="connsiteX19" fmla="*/ 8240478 w 9841377"/>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41377" h="6858000">
                <a:moveTo>
                  <a:pt x="8218354" y="0"/>
                </a:moveTo>
                <a:lnTo>
                  <a:pt x="5551962" y="0"/>
                </a:lnTo>
                <a:lnTo>
                  <a:pt x="5482342" y="0"/>
                </a:lnTo>
                <a:lnTo>
                  <a:pt x="4359035" y="0"/>
                </a:lnTo>
                <a:lnTo>
                  <a:pt x="4289415" y="0"/>
                </a:lnTo>
                <a:lnTo>
                  <a:pt x="1623023" y="0"/>
                </a:lnTo>
                <a:lnTo>
                  <a:pt x="1600899" y="14997"/>
                </a:lnTo>
                <a:cubicBezTo>
                  <a:pt x="573736" y="754641"/>
                  <a:pt x="0" y="2093192"/>
                  <a:pt x="0" y="3621656"/>
                </a:cubicBezTo>
                <a:cubicBezTo>
                  <a:pt x="0" y="4969131"/>
                  <a:pt x="928725" y="5602839"/>
                  <a:pt x="1874350" y="6374814"/>
                </a:cubicBezTo>
                <a:cubicBezTo>
                  <a:pt x="2046553" y="6515397"/>
                  <a:pt x="2217180" y="6653108"/>
                  <a:pt x="2390998" y="6780599"/>
                </a:cubicBezTo>
                <a:lnTo>
                  <a:pt x="2502754" y="6858000"/>
                </a:lnTo>
                <a:lnTo>
                  <a:pt x="4289415" y="6858000"/>
                </a:lnTo>
                <a:lnTo>
                  <a:pt x="4359035" y="6858000"/>
                </a:lnTo>
                <a:lnTo>
                  <a:pt x="5482342" y="6858000"/>
                </a:lnTo>
                <a:lnTo>
                  <a:pt x="5551962" y="6858000"/>
                </a:lnTo>
                <a:lnTo>
                  <a:pt x="7338623" y="6858000"/>
                </a:lnTo>
                <a:lnTo>
                  <a:pt x="7450379" y="6780599"/>
                </a:lnTo>
                <a:cubicBezTo>
                  <a:pt x="7624197" y="6653108"/>
                  <a:pt x="7794824" y="6515397"/>
                  <a:pt x="7967027" y="6374814"/>
                </a:cubicBezTo>
                <a:cubicBezTo>
                  <a:pt x="8912652" y="5602839"/>
                  <a:pt x="9841377" y="4969131"/>
                  <a:pt x="9841377" y="3621656"/>
                </a:cubicBezTo>
                <a:cubicBezTo>
                  <a:pt x="9841377" y="2093192"/>
                  <a:pt x="9267641" y="754641"/>
                  <a:pt x="8240478" y="14997"/>
                </a:cubicBez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C87A50C4-1191-461A-9E09-C8057F2AF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035" y="0"/>
            <a:ext cx="2265453" cy="6858000"/>
          </a:xfrm>
          <a:custGeom>
            <a:avLst/>
            <a:gdLst>
              <a:gd name="connsiteX0" fmla="*/ 1117108 w 2265453"/>
              <a:gd name="connsiteY0" fmla="*/ 0 h 6858000"/>
              <a:gd name="connsiteX1" fmla="*/ 1099628 w 2265453"/>
              <a:gd name="connsiteY1" fmla="*/ 0 h 6858000"/>
              <a:gd name="connsiteX2" fmla="*/ 1175238 w 2265453"/>
              <a:gd name="connsiteY2" fmla="*/ 82371 h 6858000"/>
              <a:gd name="connsiteX3" fmla="*/ 2240276 w 2265453"/>
              <a:gd name="connsiteY3" fmla="*/ 3734791 h 6858000"/>
              <a:gd name="connsiteX4" fmla="*/ 274951 w 2265453"/>
              <a:gd name="connsiteY4" fmla="*/ 6634678 h 6858000"/>
              <a:gd name="connsiteX5" fmla="*/ 12802 w 2265453"/>
              <a:gd name="connsiteY5" fmla="*/ 6848127 h 6858000"/>
              <a:gd name="connsiteX6" fmla="*/ 0 w 2265453"/>
              <a:gd name="connsiteY6" fmla="*/ 6858000 h 6858000"/>
              <a:gd name="connsiteX7" fmla="*/ 19410 w 2265453"/>
              <a:gd name="connsiteY7" fmla="*/ 6858000 h 6858000"/>
              <a:gd name="connsiteX8" fmla="*/ 31082 w 2265453"/>
              <a:gd name="connsiteY8" fmla="*/ 6848998 h 6858000"/>
              <a:gd name="connsiteX9" fmla="*/ 293230 w 2265453"/>
              <a:gd name="connsiteY9" fmla="*/ 6635549 h 6858000"/>
              <a:gd name="connsiteX10" fmla="*/ 2258555 w 2265453"/>
              <a:gd name="connsiteY10" fmla="*/ 3735662 h 6858000"/>
              <a:gd name="connsiteX11" fmla="*/ 1193518 w 2265453"/>
              <a:gd name="connsiteY11" fmla="*/ 832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65453" h="6858000">
                <a:moveTo>
                  <a:pt x="1117108" y="0"/>
                </a:moveTo>
                <a:lnTo>
                  <a:pt x="1099628" y="0"/>
                </a:lnTo>
                <a:lnTo>
                  <a:pt x="1175238" y="82371"/>
                </a:lnTo>
                <a:cubicBezTo>
                  <a:pt x="1926546" y="957940"/>
                  <a:pt x="2303836" y="2277119"/>
                  <a:pt x="2240276" y="3734791"/>
                </a:cubicBezTo>
                <a:cubicBezTo>
                  <a:pt x="2176522" y="5196911"/>
                  <a:pt x="1237280" y="5841173"/>
                  <a:pt x="274951" y="6634678"/>
                </a:cubicBezTo>
                <a:cubicBezTo>
                  <a:pt x="187328" y="6706930"/>
                  <a:pt x="100126" y="6778421"/>
                  <a:pt x="12802" y="6848127"/>
                </a:cubicBezTo>
                <a:lnTo>
                  <a:pt x="0" y="6858000"/>
                </a:lnTo>
                <a:lnTo>
                  <a:pt x="19410" y="6858000"/>
                </a:lnTo>
                <a:lnTo>
                  <a:pt x="31082" y="6848998"/>
                </a:lnTo>
                <a:cubicBezTo>
                  <a:pt x="118405" y="6779292"/>
                  <a:pt x="205608" y="6707801"/>
                  <a:pt x="293230" y="6635549"/>
                </a:cubicBezTo>
                <a:cubicBezTo>
                  <a:pt x="1255560" y="5842045"/>
                  <a:pt x="2194802" y="5197782"/>
                  <a:pt x="2258555" y="3735662"/>
                </a:cubicBezTo>
                <a:cubicBezTo>
                  <a:pt x="2322115" y="2277991"/>
                  <a:pt x="1944825" y="958811"/>
                  <a:pt x="1193518" y="83243"/>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5" name="Freeform: Shape 14">
            <a:extLst>
              <a:ext uri="{FF2B5EF4-FFF2-40B4-BE49-F238E27FC236}">
                <a16:creationId xmlns:a16="http://schemas.microsoft.com/office/drawing/2014/main" id="{BC87DA9F-8DB2-4D48-8716-A928FBB8A5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033"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195EA065-AC5D-431D-927E-87FF058848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6194"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9" name="Freeform: Shape 18">
            <a:extLst>
              <a:ext uri="{FF2B5EF4-FFF2-40B4-BE49-F238E27FC236}">
                <a16:creationId xmlns:a16="http://schemas.microsoft.com/office/drawing/2014/main" id="{46934B3C-D73F-4CD0-95B1-0244D662D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23292" y="0"/>
            <a:ext cx="2486322"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C053372C-6818-D164-639B-E96A3D0882C2}"/>
              </a:ext>
            </a:extLst>
          </p:cNvPr>
          <p:cNvSpPr>
            <a:spLocks noGrp="1"/>
          </p:cNvSpPr>
          <p:nvPr>
            <p:ph type="ctrTitle"/>
          </p:nvPr>
        </p:nvSpPr>
        <p:spPr>
          <a:xfrm>
            <a:off x="2150555" y="854241"/>
            <a:ext cx="7810500" cy="2281859"/>
          </a:xfrm>
        </p:spPr>
        <p:txBody>
          <a:bodyPr anchor="b">
            <a:normAutofit/>
          </a:bodyPr>
          <a:lstStyle/>
          <a:p>
            <a:pPr algn="ctr"/>
            <a:r>
              <a:rPr lang="en-US" sz="2800" dirty="0"/>
              <a:t>Implementation of Near Real-Time Onboard Processing Software for a Slocum Glider Acoustic Doppler Current Profiler </a:t>
            </a:r>
            <a:endParaRPr lang="en-US" sz="7200" dirty="0"/>
          </a:p>
        </p:txBody>
      </p:sp>
      <p:sp>
        <p:nvSpPr>
          <p:cNvPr id="3" name="Subtitle 2">
            <a:extLst>
              <a:ext uri="{FF2B5EF4-FFF2-40B4-BE49-F238E27FC236}">
                <a16:creationId xmlns:a16="http://schemas.microsoft.com/office/drawing/2014/main" id="{14283830-8F34-016F-0336-E877A20EBF9D}"/>
              </a:ext>
            </a:extLst>
          </p:cNvPr>
          <p:cNvSpPr>
            <a:spLocks noGrp="1"/>
          </p:cNvSpPr>
          <p:nvPr>
            <p:ph type="subTitle" idx="1"/>
          </p:nvPr>
        </p:nvSpPr>
        <p:spPr>
          <a:xfrm>
            <a:off x="2619375" y="3629397"/>
            <a:ext cx="6953250" cy="862394"/>
          </a:xfrm>
        </p:spPr>
        <p:txBody>
          <a:bodyPr anchor="t">
            <a:normAutofit fontScale="70000" lnSpcReduction="20000"/>
          </a:bodyPr>
          <a:lstStyle/>
          <a:p>
            <a:pPr algn="ctr"/>
            <a:r>
              <a:rPr lang="en-US" dirty="0"/>
              <a:t>Julia Engdahl</a:t>
            </a:r>
            <a:r>
              <a:rPr lang="en-US" baseline="30000" dirty="0"/>
              <a:t>1</a:t>
            </a:r>
            <a:r>
              <a:rPr lang="en-US" dirty="0"/>
              <a:t>, Joseph Gradone</a:t>
            </a:r>
            <a:r>
              <a:rPr lang="en-US" baseline="30000" dirty="0"/>
              <a:t>1</a:t>
            </a:r>
            <a:r>
              <a:rPr lang="en-US" dirty="0"/>
              <a:t>, Zachary Silva</a:t>
            </a:r>
            <a:r>
              <a:rPr lang="en-US" baseline="30000" dirty="0"/>
              <a:t>2</a:t>
            </a:r>
            <a:r>
              <a:rPr lang="en-US" dirty="0"/>
              <a:t>, David Aragon</a:t>
            </a:r>
            <a:r>
              <a:rPr lang="en-US" baseline="30000" dirty="0"/>
              <a:t>1</a:t>
            </a:r>
            <a:r>
              <a:rPr lang="en-US" dirty="0"/>
              <a:t>, Nikitha Shivakumar</a:t>
            </a:r>
            <a:r>
              <a:rPr lang="en-US" baseline="30000" dirty="0"/>
              <a:t>3</a:t>
            </a:r>
            <a:r>
              <a:rPr lang="en-US" dirty="0"/>
              <a:t>, Travis Miles</a:t>
            </a:r>
            <a:r>
              <a:rPr lang="en-US" baseline="30000" dirty="0"/>
              <a:t>1</a:t>
            </a:r>
            <a:endParaRPr lang="en-US" dirty="0"/>
          </a:p>
        </p:txBody>
      </p:sp>
      <p:sp>
        <p:nvSpPr>
          <p:cNvPr id="5" name="Subtitle 2">
            <a:extLst>
              <a:ext uri="{FF2B5EF4-FFF2-40B4-BE49-F238E27FC236}">
                <a16:creationId xmlns:a16="http://schemas.microsoft.com/office/drawing/2014/main" id="{0476DF85-BD22-4356-8699-E339F0D8E46F}"/>
              </a:ext>
            </a:extLst>
          </p:cNvPr>
          <p:cNvSpPr txBox="1">
            <a:spLocks/>
          </p:cNvSpPr>
          <p:nvPr/>
        </p:nvSpPr>
        <p:spPr>
          <a:xfrm>
            <a:off x="2619375" y="4660102"/>
            <a:ext cx="6953250" cy="862394"/>
          </a:xfrm>
          <a:prstGeom prst="rect">
            <a:avLst/>
          </a:prstGeom>
        </p:spPr>
        <p:txBody>
          <a:bodyPr vert="horz" lIns="109728" tIns="109728" rIns="109728" bIns="91440" rtlCol="0" anchor="t">
            <a:normAutofit fontScale="32500" lnSpcReduction="20000"/>
          </a:bodyPr>
          <a:lstStyle>
            <a:lvl1pPr marL="0" indent="0" algn="l" defTabSz="914400" rtl="0" eaLnBrk="1" latinLnBrk="0" hangingPunct="1">
              <a:lnSpc>
                <a:spcPct val="130000"/>
              </a:lnSpc>
              <a:spcBef>
                <a:spcPts val="930"/>
              </a:spcBef>
              <a:buFont typeface="Corbel" panose="020B0503020204020204" pitchFamily="34" charset="0"/>
              <a:buNone/>
              <a:defRPr sz="2400" b="0" kern="1200" spc="150" baseline="0">
                <a:solidFill>
                  <a:schemeClr val="tx1">
                    <a:lumMod val="85000"/>
                    <a:lumOff val="15000"/>
                  </a:schemeClr>
                </a:solidFill>
                <a:latin typeface="+mn-lt"/>
                <a:ea typeface="+mn-ea"/>
                <a:cs typeface="+mn-cs"/>
              </a:defRPr>
            </a:lvl1pPr>
            <a:lvl2pPr marL="457200" indent="0" algn="ctr" defTabSz="914400" rtl="0" eaLnBrk="1" latinLnBrk="0" hangingPunct="1">
              <a:lnSpc>
                <a:spcPct val="140000"/>
              </a:lnSpc>
              <a:spcBef>
                <a:spcPts val="930"/>
              </a:spcBef>
              <a:buFont typeface="Corbel" panose="020B0503020204020204" pitchFamily="34" charset="0"/>
              <a:buNone/>
              <a:defRPr sz="2000" kern="1200" spc="150" baseline="0">
                <a:solidFill>
                  <a:schemeClr val="tx1">
                    <a:lumMod val="75000"/>
                    <a:lumOff val="25000"/>
                  </a:schemeClr>
                </a:solidFill>
                <a:latin typeface="+mn-lt"/>
                <a:ea typeface="+mn-ea"/>
                <a:cs typeface="+mn-cs"/>
              </a:defRPr>
            </a:lvl2pPr>
            <a:lvl3pPr marL="914400" indent="0" algn="ctr" defTabSz="914400" rtl="0" eaLnBrk="1" latinLnBrk="0" hangingPunct="1">
              <a:lnSpc>
                <a:spcPct val="140000"/>
              </a:lnSpc>
              <a:spcBef>
                <a:spcPts val="930"/>
              </a:spcBef>
              <a:buFont typeface="Corbel" panose="020B0503020204020204" pitchFamily="34" charset="0"/>
              <a:buNone/>
              <a:defRPr sz="1800" i="1" kern="1200" spc="150" baseline="0">
                <a:solidFill>
                  <a:schemeClr val="tx1">
                    <a:lumMod val="75000"/>
                    <a:lumOff val="25000"/>
                  </a:schemeClr>
                </a:solidFill>
                <a:latin typeface="+mn-lt"/>
                <a:ea typeface="+mn-ea"/>
                <a:cs typeface="+mn-cs"/>
              </a:defRPr>
            </a:lvl3pPr>
            <a:lvl4pPr marL="1371600" indent="0" algn="ctr"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4pPr>
            <a:lvl5pPr marL="1828800" indent="0" algn="ctr" defTabSz="914400" rtl="0" eaLnBrk="1" latinLnBrk="0" hangingPunct="1">
              <a:lnSpc>
                <a:spcPct val="140000"/>
              </a:lnSpc>
              <a:spcBef>
                <a:spcPts val="930"/>
              </a:spcBef>
              <a:buFont typeface="Corbel" panose="020B0503020204020204" pitchFamily="34" charset="0"/>
              <a:buNone/>
              <a:defRPr sz="1600" i="1" kern="1200" spc="150" baseline="0">
                <a:solidFill>
                  <a:schemeClr val="tx1">
                    <a:lumMod val="75000"/>
                    <a:lumOff val="25000"/>
                  </a:schemeClr>
                </a:solidFill>
                <a:latin typeface="+mn-lt"/>
                <a:ea typeface="+mn-ea"/>
                <a:cs typeface="+mn-cs"/>
              </a:defRPr>
            </a:lvl5pPr>
            <a:lvl6pPr marL="22860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6pPr>
            <a:lvl7pPr marL="27432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7pPr>
            <a:lvl8pPr marL="3200400" indent="0" algn="ctr" defTabSz="914400" rtl="0" eaLnBrk="1" latinLnBrk="0" hangingPunct="1">
              <a:lnSpc>
                <a:spcPct val="111000"/>
              </a:lnSpc>
              <a:spcBef>
                <a:spcPts val="930"/>
              </a:spcBef>
              <a:buFont typeface="Corbel" panose="020B0503020204020204" pitchFamily="34" charset="0"/>
              <a:buNone/>
              <a:defRPr sz="1600" kern="1200">
                <a:solidFill>
                  <a:schemeClr val="accent1">
                    <a:lumMod val="75000"/>
                  </a:schemeClr>
                </a:solidFill>
                <a:latin typeface="+mn-lt"/>
                <a:ea typeface="+mn-ea"/>
                <a:cs typeface="+mn-cs"/>
              </a:defRPr>
            </a:lvl8pPr>
            <a:lvl9pPr marL="3657600" indent="0" algn="ctr" defTabSz="914400" rtl="0" eaLnBrk="1" latinLnBrk="0" hangingPunct="1">
              <a:lnSpc>
                <a:spcPct val="111000"/>
              </a:lnSpc>
              <a:spcBef>
                <a:spcPts val="930"/>
              </a:spcBef>
              <a:buFont typeface="Corbel" panose="020B0503020204020204" pitchFamily="34" charset="0"/>
              <a:buNone/>
              <a:defRPr sz="1600" i="1" kern="1200">
                <a:solidFill>
                  <a:schemeClr val="accent1">
                    <a:lumMod val="75000"/>
                  </a:schemeClr>
                </a:solidFill>
                <a:latin typeface="+mn-lt"/>
                <a:ea typeface="+mn-ea"/>
                <a:cs typeface="+mn-cs"/>
              </a:defRPr>
            </a:lvl9pPr>
          </a:lstStyle>
          <a:p>
            <a:pPr algn="ctr"/>
            <a:r>
              <a:rPr lang="en-US" baseline="30000" dirty="0"/>
              <a:t>1</a:t>
            </a:r>
            <a:r>
              <a:rPr lang="en-US" dirty="0"/>
              <a:t>Center for Ocean Observing Leadership (COOL), Rutgers University</a:t>
            </a:r>
          </a:p>
          <a:p>
            <a:pPr algn="ctr"/>
            <a:r>
              <a:rPr lang="en-US" baseline="30000" dirty="0"/>
              <a:t>2</a:t>
            </a:r>
            <a:r>
              <a:rPr lang="en-US" dirty="0"/>
              <a:t>Teledyne Webb Research</a:t>
            </a:r>
          </a:p>
          <a:p>
            <a:pPr algn="ctr"/>
            <a:r>
              <a:rPr lang="en-US" baseline="30000" dirty="0"/>
              <a:t>3</a:t>
            </a:r>
            <a:r>
              <a:rPr lang="en-US" dirty="0"/>
              <a:t>Georgia Institute of Technology</a:t>
            </a:r>
          </a:p>
        </p:txBody>
      </p:sp>
      <p:pic>
        <p:nvPicPr>
          <p:cNvPr id="6" name="Picture 5">
            <a:extLst>
              <a:ext uri="{FF2B5EF4-FFF2-40B4-BE49-F238E27FC236}">
                <a16:creationId xmlns:a16="http://schemas.microsoft.com/office/drawing/2014/main" id="{D8130DB6-41E6-412B-0B17-43E0C22E2224}"/>
              </a:ext>
            </a:extLst>
          </p:cNvPr>
          <p:cNvPicPr>
            <a:picLocks noChangeAspect="1"/>
          </p:cNvPicPr>
          <p:nvPr/>
        </p:nvPicPr>
        <p:blipFill>
          <a:blip r:embed="rId4"/>
          <a:stretch>
            <a:fillRect/>
          </a:stretch>
        </p:blipFill>
        <p:spPr>
          <a:xfrm>
            <a:off x="121083" y="6077002"/>
            <a:ext cx="2652628" cy="716210"/>
          </a:xfrm>
          <a:prstGeom prst="rect">
            <a:avLst/>
          </a:prstGeom>
        </p:spPr>
      </p:pic>
      <p:pic>
        <p:nvPicPr>
          <p:cNvPr id="7" name="Picture 12" descr="Office of Naval Research - Wikipedia">
            <a:extLst>
              <a:ext uri="{FF2B5EF4-FFF2-40B4-BE49-F238E27FC236}">
                <a16:creationId xmlns:a16="http://schemas.microsoft.com/office/drawing/2014/main" id="{489A7857-0B09-D774-6E29-78A3C355C854}"/>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0152121" y="5920540"/>
            <a:ext cx="1917959" cy="8726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teledyne-marine-logo - SECOORA">
            <a:extLst>
              <a:ext uri="{FF2B5EF4-FFF2-40B4-BE49-F238E27FC236}">
                <a16:creationId xmlns:a16="http://schemas.microsoft.com/office/drawing/2014/main" id="{860EC4B2-3C6B-26D1-C67B-7D95FDE22E1E}"/>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212432" y="6063248"/>
            <a:ext cx="2928026" cy="7437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7897843-C89A-B823-DBAD-70E30D2D050D}"/>
              </a:ext>
            </a:extLst>
          </p:cNvPr>
          <p:cNvPicPr>
            <a:picLocks noChangeAspect="1"/>
          </p:cNvPicPr>
          <p:nvPr/>
        </p:nvPicPr>
        <p:blipFill>
          <a:blip r:embed="rId7"/>
          <a:stretch>
            <a:fillRect/>
          </a:stretch>
        </p:blipFill>
        <p:spPr>
          <a:xfrm>
            <a:off x="6538386" y="6003759"/>
            <a:ext cx="3034239" cy="771113"/>
          </a:xfrm>
          <a:prstGeom prst="rect">
            <a:avLst/>
          </a:prstGeom>
        </p:spPr>
      </p:pic>
    </p:spTree>
    <p:extLst>
      <p:ext uri="{BB962C8B-B14F-4D97-AF65-F5344CB8AC3E}">
        <p14:creationId xmlns:p14="http://schemas.microsoft.com/office/powerpoint/2010/main" val="34394967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3" name="Freeform: Shape 112">
            <a:extLst>
              <a:ext uri="{FF2B5EF4-FFF2-40B4-BE49-F238E27FC236}">
                <a16:creationId xmlns:a16="http://schemas.microsoft.com/office/drawing/2014/main" id="{9B0F7D69-D93C-4C38-A23D-76E000D69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5" name="Freeform: Shape 114">
            <a:extLst>
              <a:ext uri="{FF2B5EF4-FFF2-40B4-BE49-F238E27FC236}">
                <a16:creationId xmlns:a16="http://schemas.microsoft.com/office/drawing/2014/main" id="{8CD419D4-EA9D-42D9-BF62-B07F0B7B6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17" name="Freeform: Shape 116">
            <a:extLst>
              <a:ext uri="{FF2B5EF4-FFF2-40B4-BE49-F238E27FC236}">
                <a16:creationId xmlns:a16="http://schemas.microsoft.com/office/drawing/2014/main" id="{1C6FEC9B-9608-4181-A9E5-A1B80E720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19" name="Freeform: Shape 118">
            <a:extLst>
              <a:ext uri="{FF2B5EF4-FFF2-40B4-BE49-F238E27FC236}">
                <a16:creationId xmlns:a16="http://schemas.microsoft.com/office/drawing/2014/main" id="{AB1564ED-F26F-451D-97D6-A6EC3E83F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21" name="Freeform: Shape 120">
            <a:extLst>
              <a:ext uri="{FF2B5EF4-FFF2-40B4-BE49-F238E27FC236}">
                <a16:creationId xmlns:a16="http://schemas.microsoft.com/office/drawing/2014/main" id="{0CA184B6-3482-4F43-87F0-BC765DCFD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23" name="Freeform: Shape 122">
            <a:extLst>
              <a:ext uri="{FF2B5EF4-FFF2-40B4-BE49-F238E27FC236}">
                <a16:creationId xmlns:a16="http://schemas.microsoft.com/office/drawing/2014/main" id="{6C869923-8380-4244-9548-802C330638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25" name="Freeform: Shape 124">
            <a:extLst>
              <a:ext uri="{FF2B5EF4-FFF2-40B4-BE49-F238E27FC236}">
                <a16:creationId xmlns:a16="http://schemas.microsoft.com/office/drawing/2014/main" id="{C06255F2-BC67-4DDE-B34E-AC4BA2183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27" name="Freeform: Shape 126">
            <a:extLst>
              <a:ext uri="{FF2B5EF4-FFF2-40B4-BE49-F238E27FC236}">
                <a16:creationId xmlns:a16="http://schemas.microsoft.com/office/drawing/2014/main" id="{55169443-FCCD-4C0A-8C69-18CD3FA09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129" name="Rectangle 128">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00C4409A-FCB1-2057-D2BF-9B50813E382E}"/>
              </a:ext>
            </a:extLst>
          </p:cNvPr>
          <p:cNvSpPr>
            <a:spLocks noGrp="1"/>
          </p:cNvSpPr>
          <p:nvPr>
            <p:ph type="title"/>
          </p:nvPr>
        </p:nvSpPr>
        <p:spPr>
          <a:xfrm>
            <a:off x="1180531" y="1346268"/>
            <a:ext cx="5274860" cy="3066706"/>
          </a:xfrm>
        </p:spPr>
        <p:txBody>
          <a:bodyPr vert="horz" lIns="109728" tIns="109728" rIns="109728" bIns="91440" rtlCol="0" anchor="b">
            <a:normAutofit/>
          </a:bodyPr>
          <a:lstStyle/>
          <a:p>
            <a:pPr>
              <a:lnSpc>
                <a:spcPct val="110000"/>
              </a:lnSpc>
            </a:pPr>
            <a:r>
              <a:rPr lang="en-US" sz="4200">
                <a:solidFill>
                  <a:schemeClr val="tx1">
                    <a:lumMod val="85000"/>
                    <a:lumOff val="15000"/>
                  </a:schemeClr>
                </a:solidFill>
              </a:rPr>
              <a:t>Backseat Driver: External Controller Software</a:t>
            </a:r>
          </a:p>
        </p:txBody>
      </p:sp>
      <p:sp>
        <p:nvSpPr>
          <p:cNvPr id="131" name="Freeform: Shape 130">
            <a:extLst>
              <a:ext uri="{FF2B5EF4-FFF2-40B4-BE49-F238E27FC236}">
                <a16:creationId xmlns:a16="http://schemas.microsoft.com/office/drawing/2014/main" id="{C7D887A3-61AD-4674-BC53-8DFA8CF7B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3" name="Freeform: Shape 132">
            <a:extLst>
              <a:ext uri="{FF2B5EF4-FFF2-40B4-BE49-F238E27FC236}">
                <a16:creationId xmlns:a16="http://schemas.microsoft.com/office/drawing/2014/main" id="{479F0FB3-8461-462D-84A2-53106FBF4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53480"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5" name="Freeform: Shape 134">
            <a:extLst>
              <a:ext uri="{FF2B5EF4-FFF2-40B4-BE49-F238E27FC236}">
                <a16:creationId xmlns:a16="http://schemas.microsoft.com/office/drawing/2014/main" id="{11E3C311-4E8A-45D9-97BF-07F5FD3469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8825"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6" name="Picture 5" descr="A computer screen with red and blue text&#10;&#10;Description automatically generated">
            <a:extLst>
              <a:ext uri="{FF2B5EF4-FFF2-40B4-BE49-F238E27FC236}">
                <a16:creationId xmlns:a16="http://schemas.microsoft.com/office/drawing/2014/main" id="{CAB0BA6F-2659-E7EE-78A4-AD961811EDE2}"/>
              </a:ext>
            </a:extLst>
          </p:cNvPr>
          <p:cNvPicPr>
            <a:picLocks noChangeAspect="1"/>
          </p:cNvPicPr>
          <p:nvPr/>
        </p:nvPicPr>
        <p:blipFill rotWithShape="1">
          <a:blip r:embed="rId3">
            <a:extLst>
              <a:ext uri="{28A0092B-C50C-407E-A947-70E740481C1C}">
                <a14:useLocalDpi xmlns:a14="http://schemas.microsoft.com/office/drawing/2010/main" val="0"/>
              </a:ext>
            </a:extLst>
          </a:blip>
          <a:srcRect l="1613" r="43480"/>
          <a:stretch/>
        </p:blipFill>
        <p:spPr>
          <a:xfrm>
            <a:off x="7187979" y="10"/>
            <a:ext cx="5004021" cy="6857990"/>
          </a:xfrm>
          <a:custGeom>
            <a:avLst/>
            <a:gdLst/>
            <a:ahLst/>
            <a:cxnLst/>
            <a:rect l="l" t="t" r="r" b="b"/>
            <a:pathLst>
              <a:path w="4901771" h="6858000">
                <a:moveTo>
                  <a:pt x="1623023" y="0"/>
                </a:moveTo>
                <a:lnTo>
                  <a:pt x="2716256" y="0"/>
                </a:lnTo>
                <a:lnTo>
                  <a:pt x="3496422" y="0"/>
                </a:lnTo>
                <a:lnTo>
                  <a:pt x="4544484" y="0"/>
                </a:lnTo>
                <a:lnTo>
                  <a:pt x="4710787" y="0"/>
                </a:lnTo>
                <a:lnTo>
                  <a:pt x="4901771" y="0"/>
                </a:lnTo>
                <a:lnTo>
                  <a:pt x="4901771" y="6858000"/>
                </a:lnTo>
                <a:lnTo>
                  <a:pt x="4710787" y="6858000"/>
                </a:lnTo>
                <a:lnTo>
                  <a:pt x="4544484"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Tree>
    <p:extLst>
      <p:ext uri="{BB962C8B-B14F-4D97-AF65-F5344CB8AC3E}">
        <p14:creationId xmlns:p14="http://schemas.microsoft.com/office/powerpoint/2010/main" val="47724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7FC6A8B-34F9-40FB-AA2D-E34168F528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7" name="Freeform: Shape 16">
            <a:extLst>
              <a:ext uri="{FF2B5EF4-FFF2-40B4-BE49-F238E27FC236}">
                <a16:creationId xmlns:a16="http://schemas.microsoft.com/office/drawing/2014/main" id="{1EC86DB4-572A-4F71-AF8A-2395B4CA77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756583" y="0"/>
            <a:ext cx="11435265" cy="6858000"/>
          </a:xfrm>
          <a:custGeom>
            <a:avLst/>
            <a:gdLst>
              <a:gd name="connsiteX0" fmla="*/ 9925983 w 11435265"/>
              <a:gd name="connsiteY0" fmla="*/ 6858000 h 6858000"/>
              <a:gd name="connsiteX1" fmla="*/ 0 w 11435265"/>
              <a:gd name="connsiteY1" fmla="*/ 6858000 h 6858000"/>
              <a:gd name="connsiteX2" fmla="*/ 0 w 11435265"/>
              <a:gd name="connsiteY2" fmla="*/ 0 h 6858000"/>
              <a:gd name="connsiteX3" fmla="*/ 996904 w 11435265"/>
              <a:gd name="connsiteY3" fmla="*/ 0 h 6858000"/>
              <a:gd name="connsiteX4" fmla="*/ 2426875 w 11435265"/>
              <a:gd name="connsiteY4" fmla="*/ 0 h 6858000"/>
              <a:gd name="connsiteX5" fmla="*/ 4014127 w 11435265"/>
              <a:gd name="connsiteY5" fmla="*/ 0 h 6858000"/>
              <a:gd name="connsiteX6" fmla="*/ 4359595 w 11435265"/>
              <a:gd name="connsiteY6" fmla="*/ 0 h 6858000"/>
              <a:gd name="connsiteX7" fmla="*/ 4647960 w 11435265"/>
              <a:gd name="connsiteY7" fmla="*/ 0 h 6858000"/>
              <a:gd name="connsiteX8" fmla="*/ 4691093 w 11435265"/>
              <a:gd name="connsiteY8" fmla="*/ 0 h 6858000"/>
              <a:gd name="connsiteX9" fmla="*/ 5558544 w 11435265"/>
              <a:gd name="connsiteY9" fmla="*/ 0 h 6858000"/>
              <a:gd name="connsiteX10" fmla="*/ 5570664 w 11435265"/>
              <a:gd name="connsiteY10" fmla="*/ 0 h 6858000"/>
              <a:gd name="connsiteX11" fmla="*/ 5695183 w 11435265"/>
              <a:gd name="connsiteY11" fmla="*/ 0 h 6858000"/>
              <a:gd name="connsiteX12" fmla="*/ 7177357 w 11435265"/>
              <a:gd name="connsiteY12" fmla="*/ 0 h 6858000"/>
              <a:gd name="connsiteX13" fmla="*/ 9824163 w 11435265"/>
              <a:gd name="connsiteY13" fmla="*/ 0 h 6858000"/>
              <a:gd name="connsiteX14" fmla="*/ 9846125 w 11435265"/>
              <a:gd name="connsiteY14" fmla="*/ 16892 h 6858000"/>
              <a:gd name="connsiteX15" fmla="*/ 11435265 w 11435265"/>
              <a:gd name="connsiteY15" fmla="*/ 4079318 h 6858000"/>
              <a:gd name="connsiteX16" fmla="*/ 10261404 w 11435265"/>
              <a:gd name="connsiteY16"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435265" h="6858000">
                <a:moveTo>
                  <a:pt x="9925983" y="6858000"/>
                </a:moveTo>
                <a:lnTo>
                  <a:pt x="0" y="6858000"/>
                </a:lnTo>
                <a:lnTo>
                  <a:pt x="0" y="0"/>
                </a:lnTo>
                <a:lnTo>
                  <a:pt x="996904" y="0"/>
                </a:lnTo>
                <a:lnTo>
                  <a:pt x="2426875" y="0"/>
                </a:lnTo>
                <a:lnTo>
                  <a:pt x="4014127" y="0"/>
                </a:lnTo>
                <a:lnTo>
                  <a:pt x="4359595" y="0"/>
                </a:lnTo>
                <a:lnTo>
                  <a:pt x="4647960" y="0"/>
                </a:lnTo>
                <a:lnTo>
                  <a:pt x="4691093" y="0"/>
                </a:lnTo>
                <a:lnTo>
                  <a:pt x="5558544" y="0"/>
                </a:lnTo>
                <a:lnTo>
                  <a:pt x="5570664" y="0"/>
                </a:lnTo>
                <a:lnTo>
                  <a:pt x="5695183" y="0"/>
                </a:lnTo>
                <a:lnTo>
                  <a:pt x="7177357" y="0"/>
                </a:lnTo>
                <a:lnTo>
                  <a:pt x="9824163" y="0"/>
                </a:lnTo>
                <a:lnTo>
                  <a:pt x="9846125" y="16892"/>
                </a:lnTo>
                <a:cubicBezTo>
                  <a:pt x="10865743" y="850004"/>
                  <a:pt x="11435265" y="2357705"/>
                  <a:pt x="11435265" y="4079318"/>
                </a:cubicBezTo>
                <a:cubicBezTo>
                  <a:pt x="11435265" y="5217633"/>
                  <a:pt x="10916694" y="5903717"/>
                  <a:pt x="10261404" y="6542447"/>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71BA53A4-C4B7-4189-9FC1-6350B1AB5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341199" y="0"/>
            <a:ext cx="1518348" cy="6858000"/>
          </a:xfrm>
          <a:custGeom>
            <a:avLst/>
            <a:gdLst>
              <a:gd name="connsiteX0" fmla="*/ 19178 w 1518348"/>
              <a:gd name="connsiteY0" fmla="*/ 6858000 h 6858000"/>
              <a:gd name="connsiteX1" fmla="*/ 0 w 1518348"/>
              <a:gd name="connsiteY1" fmla="*/ 6858000 h 6858000"/>
              <a:gd name="connsiteX2" fmla="*/ 241394 w 1518348"/>
              <a:gd name="connsiteY2" fmla="*/ 6638611 h 6858000"/>
              <a:gd name="connsiteX3" fmla="*/ 1493356 w 1518348"/>
              <a:gd name="connsiteY3" fmla="*/ 4142424 h 6858000"/>
              <a:gd name="connsiteX4" fmla="*/ 282053 w 1518348"/>
              <a:gd name="connsiteY4" fmla="*/ 26474 h 6858000"/>
              <a:gd name="connsiteX5" fmla="*/ 256233 w 1518348"/>
              <a:gd name="connsiteY5" fmla="*/ 0 h 6858000"/>
              <a:gd name="connsiteX6" fmla="*/ 273463 w 1518348"/>
              <a:gd name="connsiteY6" fmla="*/ 0 h 6858000"/>
              <a:gd name="connsiteX7" fmla="*/ 300199 w 1518348"/>
              <a:gd name="connsiteY7" fmla="*/ 27414 h 6858000"/>
              <a:gd name="connsiteX8" fmla="*/ 1511501 w 1518348"/>
              <a:gd name="connsiteY8" fmla="*/ 4143362 h 6858000"/>
              <a:gd name="connsiteX9" fmla="*/ 259539 w 1518348"/>
              <a:gd name="connsiteY9" fmla="*/ 663954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8348" h="6858000">
                <a:moveTo>
                  <a:pt x="19178" y="6858000"/>
                </a:moveTo>
                <a:lnTo>
                  <a:pt x="0" y="6858000"/>
                </a:lnTo>
                <a:lnTo>
                  <a:pt x="241394" y="6638611"/>
                </a:lnTo>
                <a:cubicBezTo>
                  <a:pt x="909582" y="6009084"/>
                  <a:pt x="1445892" y="5323498"/>
                  <a:pt x="1493356" y="4142424"/>
                </a:cubicBezTo>
                <a:cubicBezTo>
                  <a:pt x="1560655" y="2467784"/>
                  <a:pt x="1130049" y="962858"/>
                  <a:pt x="282053" y="26474"/>
                </a:cubicBezTo>
                <a:lnTo>
                  <a:pt x="256233" y="0"/>
                </a:lnTo>
                <a:lnTo>
                  <a:pt x="273463" y="0"/>
                </a:lnTo>
                <a:lnTo>
                  <a:pt x="300199" y="27414"/>
                </a:lnTo>
                <a:cubicBezTo>
                  <a:pt x="1148195" y="963796"/>
                  <a:pt x="1578800" y="2468723"/>
                  <a:pt x="1511501" y="4143362"/>
                </a:cubicBezTo>
                <a:cubicBezTo>
                  <a:pt x="1464037" y="5324436"/>
                  <a:pt x="927728" y="6010023"/>
                  <a:pt x="259539" y="6639549"/>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1" name="Freeform: Shape 20">
            <a:extLst>
              <a:ext uri="{FF2B5EF4-FFF2-40B4-BE49-F238E27FC236}">
                <a16:creationId xmlns:a16="http://schemas.microsoft.com/office/drawing/2014/main" id="{5558AD6E-B070-4640-AA07-87E208983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552928" y="0"/>
            <a:ext cx="1644534" cy="6858000"/>
          </a:xfrm>
          <a:custGeom>
            <a:avLst/>
            <a:gdLst>
              <a:gd name="connsiteX0" fmla="*/ 135252 w 1644534"/>
              <a:gd name="connsiteY0" fmla="*/ 6858000 h 6858000"/>
              <a:gd name="connsiteX1" fmla="*/ 101819 w 1644534"/>
              <a:gd name="connsiteY1" fmla="*/ 6858000 h 6858000"/>
              <a:gd name="connsiteX2" fmla="*/ 437240 w 1644534"/>
              <a:gd name="connsiteY2" fmla="*/ 6542447 h 6858000"/>
              <a:gd name="connsiteX3" fmla="*/ 1611101 w 1644534"/>
              <a:gd name="connsiteY3" fmla="*/ 4079318 h 6858000"/>
              <a:gd name="connsiteX4" fmla="*/ 21961 w 1644534"/>
              <a:gd name="connsiteY4" fmla="*/ 16892 h 6858000"/>
              <a:gd name="connsiteX5" fmla="*/ 0 w 1644534"/>
              <a:gd name="connsiteY5" fmla="*/ 0 h 6858000"/>
              <a:gd name="connsiteX6" fmla="*/ 33433 w 1644534"/>
              <a:gd name="connsiteY6" fmla="*/ 0 h 6858000"/>
              <a:gd name="connsiteX7" fmla="*/ 55394 w 1644534"/>
              <a:gd name="connsiteY7" fmla="*/ 16892 h 6858000"/>
              <a:gd name="connsiteX8" fmla="*/ 1644534 w 1644534"/>
              <a:gd name="connsiteY8" fmla="*/ 4079318 h 6858000"/>
              <a:gd name="connsiteX9" fmla="*/ 470673 w 1644534"/>
              <a:gd name="connsiteY9"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4534" h="6858000">
                <a:moveTo>
                  <a:pt x="135252" y="6858000"/>
                </a:moveTo>
                <a:lnTo>
                  <a:pt x="101819" y="6858000"/>
                </a:lnTo>
                <a:lnTo>
                  <a:pt x="437240" y="6542447"/>
                </a:lnTo>
                <a:cubicBezTo>
                  <a:pt x="1092531" y="5903717"/>
                  <a:pt x="1611101" y="5217633"/>
                  <a:pt x="1611101" y="4079318"/>
                </a:cubicBezTo>
                <a:cubicBezTo>
                  <a:pt x="1611101" y="2357705"/>
                  <a:pt x="1041580" y="850004"/>
                  <a:pt x="21961" y="16892"/>
                </a:cubicBezTo>
                <a:lnTo>
                  <a:pt x="0" y="0"/>
                </a:lnTo>
                <a:lnTo>
                  <a:pt x="33433" y="0"/>
                </a:lnTo>
                <a:lnTo>
                  <a:pt x="55394" y="16892"/>
                </a:lnTo>
                <a:cubicBezTo>
                  <a:pt x="1075012" y="850004"/>
                  <a:pt x="1644534" y="2357705"/>
                  <a:pt x="1644534" y="4079318"/>
                </a:cubicBezTo>
                <a:cubicBezTo>
                  <a:pt x="1644534" y="5217633"/>
                  <a:pt x="1125963" y="5903717"/>
                  <a:pt x="470673" y="654244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8" name="Freeform: Shape 22">
            <a:extLst>
              <a:ext uri="{FF2B5EF4-FFF2-40B4-BE49-F238E27FC236}">
                <a16:creationId xmlns:a16="http://schemas.microsoft.com/office/drawing/2014/main" id="{36ACFB69-D148-449E-AC5A-C55AA20A7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88858" y="0"/>
            <a:ext cx="1461546" cy="6858000"/>
          </a:xfrm>
          <a:custGeom>
            <a:avLst/>
            <a:gdLst>
              <a:gd name="connsiteX0" fmla="*/ 107940 w 1461546"/>
              <a:gd name="connsiteY0" fmla="*/ 6858000 h 6858000"/>
              <a:gd name="connsiteX1" fmla="*/ 91317 w 1461546"/>
              <a:gd name="connsiteY1" fmla="*/ 6858000 h 6858000"/>
              <a:gd name="connsiteX2" fmla="*/ 392141 w 1461546"/>
              <a:gd name="connsiteY2" fmla="*/ 6542447 h 6858000"/>
              <a:gd name="connsiteX3" fmla="*/ 1444924 w 1461546"/>
              <a:gd name="connsiteY3" fmla="*/ 4079318 h 6858000"/>
              <a:gd name="connsiteX4" fmla="*/ 19696 w 1461546"/>
              <a:gd name="connsiteY4" fmla="*/ 16892 h 6858000"/>
              <a:gd name="connsiteX5" fmla="*/ 0 w 1461546"/>
              <a:gd name="connsiteY5" fmla="*/ 0 h 6858000"/>
              <a:gd name="connsiteX6" fmla="*/ 16622 w 1461546"/>
              <a:gd name="connsiteY6" fmla="*/ 0 h 6858000"/>
              <a:gd name="connsiteX7" fmla="*/ 36319 w 1461546"/>
              <a:gd name="connsiteY7" fmla="*/ 16892 h 6858000"/>
              <a:gd name="connsiteX8" fmla="*/ 1461546 w 1461546"/>
              <a:gd name="connsiteY8" fmla="*/ 4079318 h 6858000"/>
              <a:gd name="connsiteX9" fmla="*/ 408763 w 1461546"/>
              <a:gd name="connsiteY9" fmla="*/ 65424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1546" h="6858000">
                <a:moveTo>
                  <a:pt x="107940" y="6858000"/>
                </a:moveTo>
                <a:lnTo>
                  <a:pt x="91317" y="6858000"/>
                </a:lnTo>
                <a:lnTo>
                  <a:pt x="392141" y="6542447"/>
                </a:lnTo>
                <a:cubicBezTo>
                  <a:pt x="979841" y="5903717"/>
                  <a:pt x="1444924" y="5217633"/>
                  <a:pt x="1444924" y="4079318"/>
                </a:cubicBezTo>
                <a:cubicBezTo>
                  <a:pt x="1444924" y="2357705"/>
                  <a:pt x="934146" y="850004"/>
                  <a:pt x="19696" y="16892"/>
                </a:cubicBezTo>
                <a:lnTo>
                  <a:pt x="0" y="0"/>
                </a:lnTo>
                <a:lnTo>
                  <a:pt x="16622" y="0"/>
                </a:lnTo>
                <a:lnTo>
                  <a:pt x="36319" y="16892"/>
                </a:lnTo>
                <a:cubicBezTo>
                  <a:pt x="950768" y="850004"/>
                  <a:pt x="1461546" y="2357705"/>
                  <a:pt x="1461546" y="4079318"/>
                </a:cubicBezTo>
                <a:cubicBezTo>
                  <a:pt x="1461546" y="5217633"/>
                  <a:pt x="996464" y="5903717"/>
                  <a:pt x="408763" y="654244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FA6E08FE-26AB-844F-457E-3214FA840035}"/>
              </a:ext>
            </a:extLst>
          </p:cNvPr>
          <p:cNvSpPr>
            <a:spLocks noGrp="1"/>
          </p:cNvSpPr>
          <p:nvPr>
            <p:ph type="title"/>
          </p:nvPr>
        </p:nvSpPr>
        <p:spPr>
          <a:xfrm>
            <a:off x="2377440" y="442220"/>
            <a:ext cx="8397987" cy="1345269"/>
          </a:xfrm>
        </p:spPr>
        <p:txBody>
          <a:bodyPr anchor="b">
            <a:normAutofit/>
          </a:bodyPr>
          <a:lstStyle/>
          <a:p>
            <a:r>
              <a:rPr lang="en-US"/>
              <a:t>Least Squares Linear Inversion</a:t>
            </a:r>
            <a:endParaRPr lang="en-US" dirty="0"/>
          </a:p>
        </p:txBody>
      </p:sp>
      <p:pic>
        <p:nvPicPr>
          <p:cNvPr id="4" name="Picture 3" descr="A diagram of a boat and a diagram of a boat&#10;&#10;Description automatically generated">
            <a:extLst>
              <a:ext uri="{FF2B5EF4-FFF2-40B4-BE49-F238E27FC236}">
                <a16:creationId xmlns:a16="http://schemas.microsoft.com/office/drawing/2014/main" id="{A61BF49D-3269-03D3-96CB-74EC7BCB5CF6}"/>
              </a:ext>
            </a:extLst>
          </p:cNvPr>
          <p:cNvPicPr>
            <a:picLocks noChangeAspect="1"/>
          </p:cNvPicPr>
          <p:nvPr/>
        </p:nvPicPr>
        <p:blipFill>
          <a:blip r:embed="rId3"/>
          <a:stretch>
            <a:fillRect/>
          </a:stretch>
        </p:blipFill>
        <p:spPr>
          <a:xfrm>
            <a:off x="2941153" y="3038378"/>
            <a:ext cx="2676808" cy="3557221"/>
          </a:xfrm>
          <a:prstGeom prst="rect">
            <a:avLst/>
          </a:prstGeom>
        </p:spPr>
      </p:pic>
      <mc:AlternateContent xmlns:mc="http://schemas.openxmlformats.org/markup-compatibility/2006" xmlns:a14="http://schemas.microsoft.com/office/drawing/2010/main">
        <mc:Choice Requires="a14">
          <p:sp>
            <p:nvSpPr>
              <p:cNvPr id="5" name="TextBox 24">
                <a:extLst>
                  <a:ext uri="{FF2B5EF4-FFF2-40B4-BE49-F238E27FC236}">
                    <a16:creationId xmlns:a16="http://schemas.microsoft.com/office/drawing/2014/main" id="{16681618-BBDE-B829-2F5A-FE61A330D417}"/>
                  </a:ext>
                </a:extLst>
              </p:cNvPr>
              <p:cNvSpPr txBox="1">
                <a:spLocks/>
              </p:cNvSpPr>
              <p:nvPr/>
            </p:nvSpPr>
            <p:spPr>
              <a:xfrm>
                <a:off x="1859547" y="2069988"/>
                <a:ext cx="3927783" cy="574388"/>
              </a:xfrm>
              <a:prstGeom prst="rect">
                <a:avLst/>
              </a:prstGeom>
              <a:noFill/>
            </p:spPr>
            <p:txBody>
              <a:bodyPr vert="horz" wrap="square" lIns="109728" tIns="109728" rIns="109728" bIns="91440" rtlCol="0">
                <a:spAutoFit/>
              </a:bodyPr>
              <a:lstStyle>
                <a:defPPr>
                  <a:defRPr lang="en-US"/>
                </a:defPPr>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solidFill>
                    <a:latin typeface="+mn-lt"/>
                    <a:ea typeface="+mn-ea"/>
                    <a:cs typeface="+mn-cs"/>
                  </a:defRPr>
                </a:lvl1pPr>
                <a:lvl2pPr marL="457200" indent="0" algn="l" defTabSz="914400" rtl="0" eaLnBrk="1" latinLnBrk="0" hangingPunct="1">
                  <a:lnSpc>
                    <a:spcPct val="140000"/>
                  </a:lnSpc>
                  <a:spcBef>
                    <a:spcPts val="930"/>
                  </a:spcBef>
                  <a:buFont typeface="Corbel" panose="020B0503020204020204" pitchFamily="34" charset="0"/>
                  <a:buNone/>
                  <a:defRPr sz="1800" kern="1200" spc="150" baseline="0">
                    <a:solidFill>
                      <a:schemeClr val="tx1"/>
                    </a:solidFill>
                    <a:latin typeface="+mn-lt"/>
                    <a:ea typeface="+mn-ea"/>
                    <a:cs typeface="+mn-cs"/>
                  </a:defRPr>
                </a:lvl2pPr>
                <a:lvl3pPr marL="914400" indent="-320040" algn="l" defTabSz="914400" rtl="0" eaLnBrk="1" latinLnBrk="0" hangingPunct="1">
                  <a:lnSpc>
                    <a:spcPct val="140000"/>
                  </a:lnSpc>
                  <a:spcBef>
                    <a:spcPts val="930"/>
                  </a:spcBef>
                  <a:buFont typeface="Corbel" panose="020B0503020204020204" pitchFamily="34" charset="0"/>
                  <a:buChar char="–"/>
                  <a:defRPr sz="1800" i="1" kern="1200" spc="150" baseline="0">
                    <a:solidFill>
                      <a:schemeClr val="tx1"/>
                    </a:solidFill>
                    <a:latin typeface="+mn-lt"/>
                    <a:ea typeface="+mn-ea"/>
                    <a:cs typeface="+mn-cs"/>
                  </a:defRPr>
                </a:lvl3pPr>
                <a:lvl4pPr marL="1371600" indent="-320040" algn="l" defTabSz="914400" rtl="0" eaLnBrk="1" latinLnBrk="0" hangingPunct="1">
                  <a:lnSpc>
                    <a:spcPct val="140000"/>
                  </a:lnSpc>
                  <a:spcBef>
                    <a:spcPts val="930"/>
                  </a:spcBef>
                  <a:buFont typeface="Corbel" panose="020B0503020204020204" pitchFamily="34" charset="0"/>
                  <a:buChar char="–"/>
                  <a:defRPr sz="1800" kern="1200" spc="150" baseline="0">
                    <a:solidFill>
                      <a:schemeClr val="tx1"/>
                    </a:solidFill>
                    <a:latin typeface="+mn-lt"/>
                    <a:ea typeface="+mn-ea"/>
                    <a:cs typeface="+mn-cs"/>
                  </a:defRPr>
                </a:lvl4pPr>
                <a:lvl5pPr marL="1828800" indent="-320040" algn="l" defTabSz="914400" rtl="0" eaLnBrk="1" latinLnBrk="0" hangingPunct="1">
                  <a:lnSpc>
                    <a:spcPct val="140000"/>
                  </a:lnSpc>
                  <a:spcBef>
                    <a:spcPts val="930"/>
                  </a:spcBef>
                  <a:buFont typeface="Corbel" panose="020B0503020204020204" pitchFamily="34" charset="0"/>
                  <a:buChar char="–"/>
                  <a:defRPr sz="1800" i="1" kern="1200" spc="150" baseline="0">
                    <a:solidFill>
                      <a:schemeClr val="tx1"/>
                    </a:solidFill>
                    <a:latin typeface="+mn-lt"/>
                    <a:ea typeface="+mn-ea"/>
                    <a:cs typeface="+mn-cs"/>
                  </a:defRPr>
                </a:lvl5pPr>
                <a:lvl6pPr marL="2286000" indent="-320040" algn="l" defTabSz="914400" rtl="0" eaLnBrk="1" latinLnBrk="0" hangingPunct="1">
                  <a:lnSpc>
                    <a:spcPct val="111000"/>
                  </a:lnSpc>
                  <a:spcBef>
                    <a:spcPts val="930"/>
                  </a:spcBef>
                  <a:buFont typeface="Corbel" panose="020B0503020204020204" pitchFamily="34" charset="0"/>
                  <a:buChar char="–"/>
                  <a:defRPr sz="1800" kern="1200">
                    <a:solidFill>
                      <a:schemeClr val="tx1"/>
                    </a:solidFill>
                    <a:latin typeface="+mn-lt"/>
                    <a:ea typeface="+mn-ea"/>
                    <a:cs typeface="+mn-cs"/>
                  </a:defRPr>
                </a:lvl6pPr>
                <a:lvl7pPr marL="2743200" indent="-320040" algn="l" defTabSz="914400" rtl="0" eaLnBrk="1" latinLnBrk="0" hangingPunct="1">
                  <a:lnSpc>
                    <a:spcPct val="111000"/>
                  </a:lnSpc>
                  <a:spcBef>
                    <a:spcPts val="930"/>
                  </a:spcBef>
                  <a:buFont typeface="Corbel" panose="020B0503020204020204" pitchFamily="34" charset="0"/>
                  <a:buChar char="–"/>
                  <a:defRPr sz="1800" i="1" kern="1200">
                    <a:solidFill>
                      <a:schemeClr val="tx1"/>
                    </a:solidFill>
                    <a:latin typeface="+mn-lt"/>
                    <a:ea typeface="+mn-ea"/>
                    <a:cs typeface="+mn-cs"/>
                  </a:defRPr>
                </a:lvl7pPr>
                <a:lvl8pPr marL="3200400" indent="-320040" algn="l" defTabSz="914400" rtl="0" eaLnBrk="1" latinLnBrk="0" hangingPunct="1">
                  <a:lnSpc>
                    <a:spcPct val="111000"/>
                  </a:lnSpc>
                  <a:spcBef>
                    <a:spcPts val="930"/>
                  </a:spcBef>
                  <a:buFont typeface="Corbel" panose="020B0503020204020204" pitchFamily="34" charset="0"/>
                  <a:buChar char="–"/>
                  <a:defRPr sz="1800" kern="1200">
                    <a:solidFill>
                      <a:schemeClr val="tx1"/>
                    </a:solidFill>
                    <a:latin typeface="+mn-lt"/>
                    <a:ea typeface="+mn-ea"/>
                    <a:cs typeface="+mn-cs"/>
                  </a:defRPr>
                </a:lvl8pPr>
                <a:lvl9pPr marL="3657600" indent="-320040" algn="l" defTabSz="914400" rtl="0" eaLnBrk="1" latinLnBrk="0" hangingPunct="1">
                  <a:lnSpc>
                    <a:spcPct val="111000"/>
                  </a:lnSpc>
                  <a:spcBef>
                    <a:spcPts val="930"/>
                  </a:spcBef>
                  <a:buFont typeface="Corbel" panose="020B0503020204020204" pitchFamily="34" charset="0"/>
                  <a:buChar char="–"/>
                  <a:defRPr sz="1800" i="1" kern="1200">
                    <a:solidFill>
                      <a:schemeClr val="tx1"/>
                    </a:solidFill>
                    <a:latin typeface="+mn-lt"/>
                    <a:ea typeface="+mn-ea"/>
                    <a:cs typeface="+mn-cs"/>
                  </a:defRPr>
                </a:lvl9pPr>
              </a:lstStyle>
              <a:p>
                <a:pPr defTabSz="649224">
                  <a:spcBef>
                    <a:spcPts val="660"/>
                  </a:spcBef>
                </a:pPr>
                <a14:m>
                  <m:oMathPara xmlns:m="http://schemas.openxmlformats.org/officeDocument/2006/math">
                    <m:oMathParaPr>
                      <m:jc m:val="centerGroup"/>
                    </m:oMathParaPr>
                    <m:oMath xmlns:m="http://schemas.openxmlformats.org/officeDocument/2006/math">
                      <m:sSub>
                        <m:sSubPr>
                          <m:ctrlPr>
                            <a:rPr lang="en-US" sz="1600" b="0" i="1" kern="1200" spc="107" baseline="0">
                              <a:solidFill>
                                <a:schemeClr val="tx1"/>
                              </a:solidFill>
                              <a:latin typeface="Cambria Math" panose="02040503050406030204" pitchFamily="18" charset="0"/>
                            </a:rPr>
                          </m:ctrlPr>
                        </m:sSubPr>
                        <m:e>
                          <m:r>
                            <a:rPr lang="en-US" sz="1600" b="0" i="1" kern="1200" spc="107" baseline="0">
                              <a:solidFill>
                                <a:schemeClr val="tx1"/>
                              </a:solidFill>
                              <a:latin typeface="Cambria Math" panose="02040503050406030204" pitchFamily="18" charset="0"/>
                            </a:rPr>
                            <m:t>𝑈</m:t>
                          </m:r>
                        </m:e>
                        <m:sub>
                          <m:r>
                            <a:rPr lang="en-US" sz="1600" b="0" i="1" kern="1200" spc="107" baseline="0">
                              <a:solidFill>
                                <a:schemeClr val="tx1"/>
                              </a:solidFill>
                              <a:latin typeface="Cambria Math" panose="02040503050406030204" pitchFamily="18" charset="0"/>
                            </a:rPr>
                            <m:t>𝑎𝑑𝑐𝑝</m:t>
                          </m:r>
                        </m:sub>
                      </m:sSub>
                      <m:r>
                        <a:rPr lang="en-US" sz="1600" b="0" i="1" kern="1200" spc="107" baseline="0">
                          <a:solidFill>
                            <a:schemeClr val="tx1"/>
                          </a:solidFill>
                          <a:latin typeface="Cambria Math" panose="02040503050406030204" pitchFamily="18" charset="0"/>
                        </a:rPr>
                        <m:t>= </m:t>
                      </m:r>
                      <m:sSub>
                        <m:sSubPr>
                          <m:ctrlPr>
                            <a:rPr lang="en-US" sz="1600" b="0" i="1" kern="1200" spc="107" baseline="0">
                              <a:solidFill>
                                <a:schemeClr val="tx1"/>
                              </a:solidFill>
                              <a:latin typeface="Cambria Math" panose="02040503050406030204" pitchFamily="18" charset="0"/>
                            </a:rPr>
                          </m:ctrlPr>
                        </m:sSubPr>
                        <m:e>
                          <m:r>
                            <a:rPr lang="en-US" sz="1600" b="0" i="1" kern="1200" spc="107" baseline="0">
                              <a:solidFill>
                                <a:schemeClr val="tx1"/>
                              </a:solidFill>
                              <a:latin typeface="Cambria Math" panose="02040503050406030204" pitchFamily="18" charset="0"/>
                            </a:rPr>
                            <m:t>𝑈</m:t>
                          </m:r>
                        </m:e>
                        <m:sub>
                          <m:r>
                            <a:rPr lang="en-US" sz="1600" b="0" i="1" kern="1200" spc="107" baseline="0">
                              <a:solidFill>
                                <a:schemeClr val="tx1"/>
                              </a:solidFill>
                              <a:latin typeface="Cambria Math" panose="02040503050406030204" pitchFamily="18" charset="0"/>
                            </a:rPr>
                            <m:t>𝑜𝑐𝑒𝑎𝑛</m:t>
                          </m:r>
                        </m:sub>
                      </m:sSub>
                      <m:r>
                        <a:rPr lang="en-US" sz="1600" b="0" i="1" kern="1200" spc="107" baseline="0">
                          <a:solidFill>
                            <a:schemeClr val="tx1"/>
                          </a:solidFill>
                          <a:latin typeface="Cambria Math" panose="02040503050406030204" pitchFamily="18" charset="0"/>
                        </a:rPr>
                        <m:t>+  </m:t>
                      </m:r>
                      <m:sSub>
                        <m:sSubPr>
                          <m:ctrlPr>
                            <a:rPr lang="en-US" sz="1600" b="1" i="1" kern="1200" spc="107" baseline="0">
                              <a:solidFill>
                                <a:schemeClr val="tx1"/>
                              </a:solidFill>
                              <a:latin typeface="Cambria Math" panose="02040503050406030204" pitchFamily="18" charset="0"/>
                            </a:rPr>
                          </m:ctrlPr>
                        </m:sSubPr>
                        <m:e>
                          <m:r>
                            <a:rPr lang="en-US" sz="1600" b="1" i="1" kern="1200" spc="107" baseline="0">
                              <a:solidFill>
                                <a:schemeClr val="tx1"/>
                              </a:solidFill>
                              <a:latin typeface="Cambria Math" panose="02040503050406030204" pitchFamily="18" charset="0"/>
                            </a:rPr>
                            <m:t>𝑼</m:t>
                          </m:r>
                        </m:e>
                        <m:sub>
                          <m:r>
                            <a:rPr lang="en-US" sz="1600" b="1" i="1" kern="1200" spc="107" baseline="0">
                              <a:solidFill>
                                <a:schemeClr val="tx1"/>
                              </a:solidFill>
                              <a:latin typeface="Cambria Math" panose="02040503050406030204" pitchFamily="18" charset="0"/>
                            </a:rPr>
                            <m:t>𝑪𝑻𝑫</m:t>
                          </m:r>
                        </m:sub>
                      </m:sSub>
                      <m:r>
                        <a:rPr lang="en-US" sz="1600" b="1" i="1" kern="1200" spc="107" baseline="0">
                          <a:solidFill>
                            <a:schemeClr val="tx1"/>
                          </a:solidFill>
                          <a:latin typeface="Cambria Math" panose="02040503050406030204" pitchFamily="18" charset="0"/>
                        </a:rPr>
                        <m:t> </m:t>
                      </m:r>
                      <m:r>
                        <a:rPr lang="en-US" sz="1600" b="0" i="1" kern="1200" spc="107" baseline="0">
                          <a:solidFill>
                            <a:schemeClr val="tx1"/>
                          </a:solidFill>
                          <a:latin typeface="Cambria Math" panose="02040503050406030204" pitchFamily="18" charset="0"/>
                        </a:rPr>
                        <m:t> + </m:t>
                      </m:r>
                      <m:sSub>
                        <m:sSubPr>
                          <m:ctrlPr>
                            <a:rPr lang="en-US" sz="1600" b="0" i="1" kern="1200" spc="107" baseline="0">
                              <a:solidFill>
                                <a:schemeClr val="tx1"/>
                              </a:solidFill>
                              <a:latin typeface="Cambria Math" panose="02040503050406030204" pitchFamily="18" charset="0"/>
                            </a:rPr>
                          </m:ctrlPr>
                        </m:sSubPr>
                        <m:e>
                          <m:r>
                            <a:rPr lang="en-US" sz="1600" b="0" i="1" kern="1200" spc="107" baseline="0">
                              <a:solidFill>
                                <a:schemeClr val="tx1"/>
                              </a:solidFill>
                              <a:latin typeface="Cambria Math" panose="02040503050406030204" pitchFamily="18" charset="0"/>
                            </a:rPr>
                            <m:t>𝑈</m:t>
                          </m:r>
                        </m:e>
                        <m:sub>
                          <m:r>
                            <a:rPr lang="en-US" sz="1600" b="0" i="1" kern="1200" spc="107" baseline="0">
                              <a:solidFill>
                                <a:schemeClr val="tx1"/>
                              </a:solidFill>
                              <a:latin typeface="Cambria Math" panose="02040503050406030204" pitchFamily="18" charset="0"/>
                            </a:rPr>
                            <m:t>𝑛𝑜𝑖𝑠𝑒</m:t>
                          </m:r>
                        </m:sub>
                      </m:sSub>
                    </m:oMath>
                  </m:oMathPara>
                </a14:m>
                <a:endParaRPr lang="en-US" sz="1600" dirty="0"/>
              </a:p>
            </p:txBody>
          </p:sp>
        </mc:Choice>
        <mc:Fallback xmlns="">
          <p:sp>
            <p:nvSpPr>
              <p:cNvPr id="5" name="TextBox 24">
                <a:extLst>
                  <a:ext uri="{FF2B5EF4-FFF2-40B4-BE49-F238E27FC236}">
                    <a16:creationId xmlns:a16="http://schemas.microsoft.com/office/drawing/2014/main" id="{16681618-BBDE-B829-2F5A-FE61A330D417}"/>
                  </a:ext>
                </a:extLst>
              </p:cNvPr>
              <p:cNvSpPr txBox="1">
                <a:spLocks noRot="1" noChangeAspect="1" noMove="1" noResize="1" noEditPoints="1" noAdjustHandles="1" noChangeArrowheads="1" noChangeShapeType="1" noTextEdit="1"/>
              </p:cNvSpPr>
              <p:nvPr/>
            </p:nvSpPr>
            <p:spPr>
              <a:xfrm>
                <a:off x="1859547" y="2069988"/>
                <a:ext cx="3927783" cy="57438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24">
                <a:extLst>
                  <a:ext uri="{FF2B5EF4-FFF2-40B4-BE49-F238E27FC236}">
                    <a16:creationId xmlns:a16="http://schemas.microsoft.com/office/drawing/2014/main" id="{7C2F9D95-37B6-23D2-09B7-C8F0F091D984}"/>
                  </a:ext>
                </a:extLst>
              </p:cNvPr>
              <p:cNvSpPr txBox="1">
                <a:spLocks/>
              </p:cNvSpPr>
              <p:nvPr/>
            </p:nvSpPr>
            <p:spPr>
              <a:xfrm>
                <a:off x="6847646" y="2072209"/>
                <a:ext cx="3927782" cy="574388"/>
              </a:xfrm>
              <a:prstGeom prst="rect">
                <a:avLst/>
              </a:prstGeom>
              <a:noFill/>
            </p:spPr>
            <p:txBody>
              <a:bodyPr vert="horz" wrap="square" lIns="109728" tIns="109728" rIns="109728" bIns="91440" rtlCol="0">
                <a:spAutoFit/>
              </a:bodyPr>
              <a:lstStyle>
                <a:defPPr>
                  <a:defRPr lang="en-US"/>
                </a:defPPr>
                <a:lvl1pPr marL="0" indent="0" algn="l" defTabSz="914400" rtl="0" eaLnBrk="1" latinLnBrk="0" hangingPunct="1">
                  <a:lnSpc>
                    <a:spcPct val="140000"/>
                  </a:lnSpc>
                  <a:spcBef>
                    <a:spcPts val="930"/>
                  </a:spcBef>
                  <a:buFont typeface="Corbel" panose="020B0503020204020204" pitchFamily="34" charset="0"/>
                  <a:buNone/>
                  <a:defRPr sz="1800" b="0" kern="1200" spc="150" baseline="0">
                    <a:solidFill>
                      <a:schemeClr val="tx1"/>
                    </a:solidFill>
                    <a:latin typeface="+mn-lt"/>
                    <a:ea typeface="+mn-ea"/>
                    <a:cs typeface="+mn-cs"/>
                  </a:defRPr>
                </a:lvl1pPr>
                <a:lvl2pPr marL="457200" indent="0" algn="l" defTabSz="914400" rtl="0" eaLnBrk="1" latinLnBrk="0" hangingPunct="1">
                  <a:lnSpc>
                    <a:spcPct val="140000"/>
                  </a:lnSpc>
                  <a:spcBef>
                    <a:spcPts val="930"/>
                  </a:spcBef>
                  <a:buFont typeface="Corbel" panose="020B0503020204020204" pitchFamily="34" charset="0"/>
                  <a:buNone/>
                  <a:defRPr sz="1800" kern="1200" spc="150" baseline="0">
                    <a:solidFill>
                      <a:schemeClr val="tx1"/>
                    </a:solidFill>
                    <a:latin typeface="+mn-lt"/>
                    <a:ea typeface="+mn-ea"/>
                    <a:cs typeface="+mn-cs"/>
                  </a:defRPr>
                </a:lvl2pPr>
                <a:lvl3pPr marL="914400" indent="-320040" algn="l" defTabSz="914400" rtl="0" eaLnBrk="1" latinLnBrk="0" hangingPunct="1">
                  <a:lnSpc>
                    <a:spcPct val="140000"/>
                  </a:lnSpc>
                  <a:spcBef>
                    <a:spcPts val="930"/>
                  </a:spcBef>
                  <a:buFont typeface="Corbel" panose="020B0503020204020204" pitchFamily="34" charset="0"/>
                  <a:buChar char="–"/>
                  <a:defRPr sz="1800" i="1" kern="1200" spc="150" baseline="0">
                    <a:solidFill>
                      <a:schemeClr val="tx1"/>
                    </a:solidFill>
                    <a:latin typeface="+mn-lt"/>
                    <a:ea typeface="+mn-ea"/>
                    <a:cs typeface="+mn-cs"/>
                  </a:defRPr>
                </a:lvl3pPr>
                <a:lvl4pPr marL="1371600" indent="-320040" algn="l" defTabSz="914400" rtl="0" eaLnBrk="1" latinLnBrk="0" hangingPunct="1">
                  <a:lnSpc>
                    <a:spcPct val="140000"/>
                  </a:lnSpc>
                  <a:spcBef>
                    <a:spcPts val="930"/>
                  </a:spcBef>
                  <a:buFont typeface="Corbel" panose="020B0503020204020204" pitchFamily="34" charset="0"/>
                  <a:buChar char="–"/>
                  <a:defRPr sz="1800" kern="1200" spc="150" baseline="0">
                    <a:solidFill>
                      <a:schemeClr val="tx1"/>
                    </a:solidFill>
                    <a:latin typeface="+mn-lt"/>
                    <a:ea typeface="+mn-ea"/>
                    <a:cs typeface="+mn-cs"/>
                  </a:defRPr>
                </a:lvl4pPr>
                <a:lvl5pPr marL="1828800" indent="-320040" algn="l" defTabSz="914400" rtl="0" eaLnBrk="1" latinLnBrk="0" hangingPunct="1">
                  <a:lnSpc>
                    <a:spcPct val="140000"/>
                  </a:lnSpc>
                  <a:spcBef>
                    <a:spcPts val="930"/>
                  </a:spcBef>
                  <a:buFont typeface="Corbel" panose="020B0503020204020204" pitchFamily="34" charset="0"/>
                  <a:buChar char="–"/>
                  <a:defRPr sz="1800" i="1" kern="1200" spc="150" baseline="0">
                    <a:solidFill>
                      <a:schemeClr val="tx1"/>
                    </a:solidFill>
                    <a:latin typeface="+mn-lt"/>
                    <a:ea typeface="+mn-ea"/>
                    <a:cs typeface="+mn-cs"/>
                  </a:defRPr>
                </a:lvl5pPr>
                <a:lvl6pPr marL="2286000" indent="-320040" algn="l" defTabSz="914400" rtl="0" eaLnBrk="1" latinLnBrk="0" hangingPunct="1">
                  <a:lnSpc>
                    <a:spcPct val="111000"/>
                  </a:lnSpc>
                  <a:spcBef>
                    <a:spcPts val="930"/>
                  </a:spcBef>
                  <a:buFont typeface="Corbel" panose="020B0503020204020204" pitchFamily="34" charset="0"/>
                  <a:buChar char="–"/>
                  <a:defRPr sz="1800" kern="1200">
                    <a:solidFill>
                      <a:schemeClr val="tx1"/>
                    </a:solidFill>
                    <a:latin typeface="+mn-lt"/>
                    <a:ea typeface="+mn-ea"/>
                    <a:cs typeface="+mn-cs"/>
                  </a:defRPr>
                </a:lvl6pPr>
                <a:lvl7pPr marL="2743200" indent="-320040" algn="l" defTabSz="914400" rtl="0" eaLnBrk="1" latinLnBrk="0" hangingPunct="1">
                  <a:lnSpc>
                    <a:spcPct val="111000"/>
                  </a:lnSpc>
                  <a:spcBef>
                    <a:spcPts val="930"/>
                  </a:spcBef>
                  <a:buFont typeface="Corbel" panose="020B0503020204020204" pitchFamily="34" charset="0"/>
                  <a:buChar char="–"/>
                  <a:defRPr sz="1800" i="1" kern="1200">
                    <a:solidFill>
                      <a:schemeClr val="tx1"/>
                    </a:solidFill>
                    <a:latin typeface="+mn-lt"/>
                    <a:ea typeface="+mn-ea"/>
                    <a:cs typeface="+mn-cs"/>
                  </a:defRPr>
                </a:lvl7pPr>
                <a:lvl8pPr marL="3200400" indent="-320040" algn="l" defTabSz="914400" rtl="0" eaLnBrk="1" latinLnBrk="0" hangingPunct="1">
                  <a:lnSpc>
                    <a:spcPct val="111000"/>
                  </a:lnSpc>
                  <a:spcBef>
                    <a:spcPts val="930"/>
                  </a:spcBef>
                  <a:buFont typeface="Corbel" panose="020B0503020204020204" pitchFamily="34" charset="0"/>
                  <a:buChar char="–"/>
                  <a:defRPr sz="1800" kern="1200">
                    <a:solidFill>
                      <a:schemeClr val="tx1"/>
                    </a:solidFill>
                    <a:latin typeface="+mn-lt"/>
                    <a:ea typeface="+mn-ea"/>
                    <a:cs typeface="+mn-cs"/>
                  </a:defRPr>
                </a:lvl8pPr>
                <a:lvl9pPr marL="3657600" indent="-320040" algn="l" defTabSz="914400" rtl="0" eaLnBrk="1" latinLnBrk="0" hangingPunct="1">
                  <a:lnSpc>
                    <a:spcPct val="111000"/>
                  </a:lnSpc>
                  <a:spcBef>
                    <a:spcPts val="930"/>
                  </a:spcBef>
                  <a:buFont typeface="Corbel" panose="020B0503020204020204" pitchFamily="34" charset="0"/>
                  <a:buChar char="–"/>
                  <a:defRPr sz="1800" i="1" kern="1200">
                    <a:solidFill>
                      <a:schemeClr val="tx1"/>
                    </a:solidFill>
                    <a:latin typeface="+mn-lt"/>
                    <a:ea typeface="+mn-ea"/>
                    <a:cs typeface="+mn-cs"/>
                  </a:defRPr>
                </a:lvl9pPr>
              </a:lstStyle>
              <a:p>
                <a:pPr defTabSz="649224">
                  <a:spcBef>
                    <a:spcPts val="660"/>
                  </a:spcBef>
                </a:pPr>
                <a14:m>
                  <m:oMathPara xmlns:m="http://schemas.openxmlformats.org/officeDocument/2006/math">
                    <m:oMathParaPr>
                      <m:jc m:val="centerGroup"/>
                    </m:oMathParaPr>
                    <m:oMath xmlns:m="http://schemas.openxmlformats.org/officeDocument/2006/math">
                      <m:sSub>
                        <m:sSubPr>
                          <m:ctrlPr>
                            <a:rPr lang="en-US" sz="1600" b="0" i="1" kern="1200" spc="107" baseline="0">
                              <a:solidFill>
                                <a:schemeClr val="tx1"/>
                              </a:solidFill>
                              <a:latin typeface="Cambria Math" panose="02040503050406030204" pitchFamily="18" charset="0"/>
                            </a:rPr>
                          </m:ctrlPr>
                        </m:sSubPr>
                        <m:e>
                          <m:r>
                            <a:rPr lang="en-US" sz="1600" b="0" i="1" kern="1200" spc="107" baseline="0">
                              <a:solidFill>
                                <a:schemeClr val="tx1"/>
                              </a:solidFill>
                              <a:latin typeface="Cambria Math" panose="02040503050406030204" pitchFamily="18" charset="0"/>
                            </a:rPr>
                            <m:t>𝑈</m:t>
                          </m:r>
                        </m:e>
                        <m:sub>
                          <m:r>
                            <a:rPr lang="en-US" sz="1600" b="0" i="1" kern="1200" spc="107" baseline="0">
                              <a:solidFill>
                                <a:schemeClr val="tx1"/>
                              </a:solidFill>
                              <a:latin typeface="Cambria Math" panose="02040503050406030204" pitchFamily="18" charset="0"/>
                            </a:rPr>
                            <m:t>𝑎𝑑𝑐𝑝</m:t>
                          </m:r>
                        </m:sub>
                      </m:sSub>
                      <m:r>
                        <a:rPr lang="en-US" sz="1600" b="0" i="1" kern="1200" spc="107" baseline="0">
                          <a:solidFill>
                            <a:schemeClr val="tx1"/>
                          </a:solidFill>
                          <a:latin typeface="Cambria Math" panose="02040503050406030204" pitchFamily="18" charset="0"/>
                        </a:rPr>
                        <m:t>= </m:t>
                      </m:r>
                      <m:sSub>
                        <m:sSubPr>
                          <m:ctrlPr>
                            <a:rPr lang="en-US" sz="1600" b="0" i="1" kern="1200" spc="107" baseline="0">
                              <a:solidFill>
                                <a:schemeClr val="tx1"/>
                              </a:solidFill>
                              <a:latin typeface="Cambria Math" panose="02040503050406030204" pitchFamily="18" charset="0"/>
                            </a:rPr>
                          </m:ctrlPr>
                        </m:sSubPr>
                        <m:e>
                          <m:r>
                            <a:rPr lang="en-US" sz="1600" b="0" i="1" kern="1200" spc="107" baseline="0">
                              <a:solidFill>
                                <a:schemeClr val="tx1"/>
                              </a:solidFill>
                              <a:latin typeface="Cambria Math" panose="02040503050406030204" pitchFamily="18" charset="0"/>
                            </a:rPr>
                            <m:t>𝑈</m:t>
                          </m:r>
                        </m:e>
                        <m:sub>
                          <m:r>
                            <a:rPr lang="en-US" sz="1600" b="0" i="1" kern="1200" spc="107" baseline="0">
                              <a:solidFill>
                                <a:schemeClr val="tx1"/>
                              </a:solidFill>
                              <a:latin typeface="Cambria Math" panose="02040503050406030204" pitchFamily="18" charset="0"/>
                            </a:rPr>
                            <m:t>𝑜𝑐𝑒𝑎𝑛</m:t>
                          </m:r>
                        </m:sub>
                      </m:sSub>
                      <m:r>
                        <a:rPr lang="en-US" sz="1600" b="0" i="1" kern="1200" spc="107" baseline="0">
                          <a:solidFill>
                            <a:schemeClr val="tx1"/>
                          </a:solidFill>
                          <a:latin typeface="Cambria Math" panose="02040503050406030204" pitchFamily="18" charset="0"/>
                        </a:rPr>
                        <m:t>+  </m:t>
                      </m:r>
                      <m:sSub>
                        <m:sSubPr>
                          <m:ctrlPr>
                            <a:rPr lang="en-US" sz="1600" b="1" i="1" kern="1200" spc="107" baseline="0">
                              <a:solidFill>
                                <a:schemeClr val="tx1"/>
                              </a:solidFill>
                              <a:latin typeface="Cambria Math" panose="02040503050406030204" pitchFamily="18" charset="0"/>
                            </a:rPr>
                          </m:ctrlPr>
                        </m:sSubPr>
                        <m:e>
                          <m:r>
                            <a:rPr lang="en-US" sz="1600" b="1" i="1" kern="1200" spc="107" baseline="0">
                              <a:solidFill>
                                <a:schemeClr val="tx1"/>
                              </a:solidFill>
                              <a:latin typeface="Cambria Math" panose="02040503050406030204" pitchFamily="18" charset="0"/>
                            </a:rPr>
                            <m:t>𝑼</m:t>
                          </m:r>
                        </m:e>
                        <m:sub>
                          <m:r>
                            <a:rPr lang="en-US" sz="1600" b="1" i="1" kern="1200" spc="107" baseline="0">
                              <a:solidFill>
                                <a:schemeClr val="tx1"/>
                              </a:solidFill>
                              <a:latin typeface="Cambria Math" panose="02040503050406030204" pitchFamily="18" charset="0"/>
                            </a:rPr>
                            <m:t>𝑮𝒍𝒊𝒅𝒆𝒓</m:t>
                          </m:r>
                        </m:sub>
                      </m:sSub>
                      <m:r>
                        <a:rPr lang="en-US" sz="1600" b="1" i="1" kern="1200" spc="107" baseline="0">
                          <a:solidFill>
                            <a:schemeClr val="tx1"/>
                          </a:solidFill>
                          <a:latin typeface="Cambria Math" panose="02040503050406030204" pitchFamily="18" charset="0"/>
                        </a:rPr>
                        <m:t> </m:t>
                      </m:r>
                      <m:r>
                        <a:rPr lang="en-US" sz="1600" b="0" i="1" kern="1200" spc="107" baseline="0">
                          <a:solidFill>
                            <a:schemeClr val="tx1"/>
                          </a:solidFill>
                          <a:latin typeface="Cambria Math" panose="02040503050406030204" pitchFamily="18" charset="0"/>
                        </a:rPr>
                        <m:t> + </m:t>
                      </m:r>
                      <m:sSub>
                        <m:sSubPr>
                          <m:ctrlPr>
                            <a:rPr lang="en-US" sz="1600" b="0" i="1" kern="1200" spc="107" baseline="0">
                              <a:solidFill>
                                <a:schemeClr val="tx1"/>
                              </a:solidFill>
                              <a:latin typeface="Cambria Math" panose="02040503050406030204" pitchFamily="18" charset="0"/>
                            </a:rPr>
                          </m:ctrlPr>
                        </m:sSubPr>
                        <m:e>
                          <m:r>
                            <a:rPr lang="en-US" sz="1600" b="0" i="1" kern="1200" spc="107" baseline="0">
                              <a:solidFill>
                                <a:schemeClr val="tx1"/>
                              </a:solidFill>
                              <a:latin typeface="Cambria Math" panose="02040503050406030204" pitchFamily="18" charset="0"/>
                            </a:rPr>
                            <m:t>𝑈</m:t>
                          </m:r>
                        </m:e>
                        <m:sub>
                          <m:r>
                            <a:rPr lang="en-US" sz="1600" b="0" i="1" kern="1200" spc="107" baseline="0">
                              <a:solidFill>
                                <a:schemeClr val="tx1"/>
                              </a:solidFill>
                              <a:latin typeface="Cambria Math" panose="02040503050406030204" pitchFamily="18" charset="0"/>
                            </a:rPr>
                            <m:t>𝑛𝑜𝑖𝑠𝑒</m:t>
                          </m:r>
                        </m:sub>
                      </m:sSub>
                    </m:oMath>
                  </m:oMathPara>
                </a14:m>
                <a:endParaRPr lang="en-US" sz="1600" dirty="0"/>
              </a:p>
            </p:txBody>
          </p:sp>
        </mc:Choice>
        <mc:Fallback xmlns="">
          <p:sp>
            <p:nvSpPr>
              <p:cNvPr id="10" name="TextBox 24">
                <a:extLst>
                  <a:ext uri="{FF2B5EF4-FFF2-40B4-BE49-F238E27FC236}">
                    <a16:creationId xmlns:a16="http://schemas.microsoft.com/office/drawing/2014/main" id="{7C2F9D95-37B6-23D2-09B7-C8F0F091D984}"/>
                  </a:ext>
                </a:extLst>
              </p:cNvPr>
              <p:cNvSpPr txBox="1">
                <a:spLocks noRot="1" noChangeAspect="1" noMove="1" noResize="1" noEditPoints="1" noAdjustHandles="1" noChangeArrowheads="1" noChangeShapeType="1" noTextEdit="1"/>
              </p:cNvSpPr>
              <p:nvPr/>
            </p:nvSpPr>
            <p:spPr>
              <a:xfrm>
                <a:off x="6847646" y="2072209"/>
                <a:ext cx="3927782" cy="574388"/>
              </a:xfrm>
              <a:prstGeom prst="rect">
                <a:avLst/>
              </a:prstGeom>
              <a:blipFill>
                <a:blip r:embed="rId5"/>
                <a:stretch>
                  <a:fillRect/>
                </a:stretch>
              </a:blipFill>
            </p:spPr>
            <p:txBody>
              <a:bodyPr/>
              <a:lstStyle/>
              <a:p>
                <a:r>
                  <a:rPr lang="en-US">
                    <a:noFill/>
                  </a:rPr>
                  <a:t> </a:t>
                </a:r>
              </a:p>
            </p:txBody>
          </p:sp>
        </mc:Fallback>
      </mc:AlternateContent>
      <p:pic>
        <p:nvPicPr>
          <p:cNvPr id="12" name="Picture 11" descr="A diagram of a rocket&#10;&#10;Description automatically generated">
            <a:extLst>
              <a:ext uri="{FF2B5EF4-FFF2-40B4-BE49-F238E27FC236}">
                <a16:creationId xmlns:a16="http://schemas.microsoft.com/office/drawing/2014/main" id="{4FD3B811-BA32-B560-5AD0-83A8128C85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1578" y="3038378"/>
            <a:ext cx="5300619" cy="2429278"/>
          </a:xfrm>
          <a:prstGeom prst="rect">
            <a:avLst/>
          </a:prstGeom>
        </p:spPr>
      </p:pic>
      <p:sp>
        <p:nvSpPr>
          <p:cNvPr id="13" name="TextBox 12">
            <a:extLst>
              <a:ext uri="{FF2B5EF4-FFF2-40B4-BE49-F238E27FC236}">
                <a16:creationId xmlns:a16="http://schemas.microsoft.com/office/drawing/2014/main" id="{48F8E408-D22A-7D31-654F-9948947B77A1}"/>
              </a:ext>
            </a:extLst>
          </p:cNvPr>
          <p:cNvSpPr txBox="1"/>
          <p:nvPr/>
        </p:nvSpPr>
        <p:spPr>
          <a:xfrm>
            <a:off x="2899720" y="6651444"/>
            <a:ext cx="2759675" cy="246221"/>
          </a:xfrm>
          <a:prstGeom prst="rect">
            <a:avLst/>
          </a:prstGeom>
          <a:noFill/>
        </p:spPr>
        <p:txBody>
          <a:bodyPr wrap="square" rtlCol="0">
            <a:spAutoFit/>
          </a:bodyPr>
          <a:lstStyle/>
          <a:p>
            <a:r>
              <a:rPr lang="en-US" sz="1000" dirty="0" err="1"/>
              <a:t>Visbeck</a:t>
            </a:r>
            <a:r>
              <a:rPr lang="en-US" sz="1000" dirty="0"/>
              <a:t> et al. 2002</a:t>
            </a:r>
          </a:p>
        </p:txBody>
      </p:sp>
      <p:sp>
        <p:nvSpPr>
          <p:cNvPr id="3" name="TextBox 2">
            <a:extLst>
              <a:ext uri="{FF2B5EF4-FFF2-40B4-BE49-F238E27FC236}">
                <a16:creationId xmlns:a16="http://schemas.microsoft.com/office/drawing/2014/main" id="{CA293501-D2F2-6D92-2E94-DDC9719F1490}"/>
              </a:ext>
            </a:extLst>
          </p:cNvPr>
          <p:cNvSpPr txBox="1"/>
          <p:nvPr/>
        </p:nvSpPr>
        <p:spPr>
          <a:xfrm>
            <a:off x="6429375" y="5779294"/>
            <a:ext cx="5062822" cy="707886"/>
          </a:xfrm>
          <a:prstGeom prst="rect">
            <a:avLst/>
          </a:prstGeom>
          <a:noFill/>
        </p:spPr>
        <p:txBody>
          <a:bodyPr wrap="square" rtlCol="0">
            <a:spAutoFit/>
          </a:bodyPr>
          <a:lstStyle/>
          <a:p>
            <a:r>
              <a:rPr lang="en-US" sz="1100" dirty="0"/>
              <a:t>Glider based linear inversion code can be found here: </a:t>
            </a:r>
            <a:r>
              <a:rPr lang="en-US" sz="1100" dirty="0">
                <a:hlinkClick r:id="rId7"/>
              </a:rPr>
              <a:t>https://github.com/JGradone/Glider_ADCP_Real_Time_Processing</a:t>
            </a:r>
            <a:endParaRPr lang="en-US" sz="1100" dirty="0"/>
          </a:p>
          <a:p>
            <a:endParaRPr lang="en-US" dirty="0"/>
          </a:p>
        </p:txBody>
      </p:sp>
    </p:spTree>
    <p:extLst>
      <p:ext uri="{BB962C8B-B14F-4D97-AF65-F5344CB8AC3E}">
        <p14:creationId xmlns:p14="http://schemas.microsoft.com/office/powerpoint/2010/main" val="4028608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Content Placeholder 4" descr="A diagram of a missile&#10;&#10;Description automatically generated">
            <a:extLst>
              <a:ext uri="{FF2B5EF4-FFF2-40B4-BE49-F238E27FC236}">
                <a16:creationId xmlns:a16="http://schemas.microsoft.com/office/drawing/2014/main" id="{E188EAB1-1581-D70C-9218-DCE0E6A6D3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54" y="2256427"/>
            <a:ext cx="6875537" cy="4376998"/>
          </a:xfrm>
          <a:prstGeom prst="rect">
            <a:avLst/>
          </a:prstGeom>
        </p:spPr>
      </p:pic>
      <p:sp>
        <p:nvSpPr>
          <p:cNvPr id="2" name="Title 1">
            <a:extLst>
              <a:ext uri="{FF2B5EF4-FFF2-40B4-BE49-F238E27FC236}">
                <a16:creationId xmlns:a16="http://schemas.microsoft.com/office/drawing/2014/main" id="{FA6E08FE-26AB-844F-457E-3214FA840035}"/>
              </a:ext>
            </a:extLst>
          </p:cNvPr>
          <p:cNvSpPr>
            <a:spLocks noGrp="1"/>
          </p:cNvSpPr>
          <p:nvPr>
            <p:ph type="title"/>
          </p:nvPr>
        </p:nvSpPr>
        <p:spPr>
          <a:xfrm>
            <a:off x="1920240" y="442220"/>
            <a:ext cx="8770571" cy="1345269"/>
          </a:xfrm>
        </p:spPr>
        <p:txBody>
          <a:bodyPr anchor="b">
            <a:normAutofit/>
          </a:bodyPr>
          <a:lstStyle/>
          <a:p>
            <a:pPr algn="ctr"/>
            <a:r>
              <a:rPr lang="en-US" dirty="0"/>
              <a:t>Workflow</a:t>
            </a:r>
          </a:p>
        </p:txBody>
      </p:sp>
      <p:sp>
        <p:nvSpPr>
          <p:cNvPr id="7" name="Content Placeholder 8">
            <a:extLst>
              <a:ext uri="{FF2B5EF4-FFF2-40B4-BE49-F238E27FC236}">
                <a16:creationId xmlns:a16="http://schemas.microsoft.com/office/drawing/2014/main" id="{76383D6B-98FB-7A9C-2033-E859836310CE}"/>
              </a:ext>
            </a:extLst>
          </p:cNvPr>
          <p:cNvSpPr>
            <a:spLocks noGrp="1"/>
          </p:cNvSpPr>
          <p:nvPr>
            <p:ph idx="1"/>
          </p:nvPr>
        </p:nvSpPr>
        <p:spPr>
          <a:xfrm>
            <a:off x="6951491" y="2256427"/>
            <a:ext cx="5240509" cy="3651250"/>
          </a:xfrm>
        </p:spPr>
        <p:txBody>
          <a:bodyPr>
            <a:noAutofit/>
          </a:bodyPr>
          <a:lstStyle/>
          <a:p>
            <a:pPr>
              <a:lnSpc>
                <a:spcPct val="150000"/>
              </a:lnSpc>
            </a:pPr>
            <a:r>
              <a:rPr lang="en-US" b="1" dirty="0"/>
              <a:t>1) </a:t>
            </a:r>
            <a:r>
              <a:rPr lang="en-US" dirty="0"/>
              <a:t>ADCP is told to stop sampling: 	</a:t>
            </a:r>
            <a:r>
              <a:rPr lang="en-US" sz="1700" b="1" dirty="0" err="1"/>
              <a:t>c_dvl_on</a:t>
            </a:r>
            <a:r>
              <a:rPr lang="en-US" sz="1700" b="1" dirty="0"/>
              <a:t> = -1 </a:t>
            </a:r>
          </a:p>
          <a:p>
            <a:pPr>
              <a:lnSpc>
                <a:spcPct val="150000"/>
              </a:lnSpc>
            </a:pPr>
            <a:r>
              <a:rPr lang="en-US" b="1" dirty="0"/>
              <a:t>2) </a:t>
            </a:r>
            <a:r>
              <a:rPr lang="en-US" dirty="0"/>
              <a:t>Glider is physically at the surface: </a:t>
            </a:r>
            <a:r>
              <a:rPr lang="en-US" sz="1700" b="1" dirty="0" err="1"/>
              <a:t>m_depth</a:t>
            </a:r>
            <a:r>
              <a:rPr lang="en-US" sz="1700" b="1" dirty="0"/>
              <a:t> &lt; </a:t>
            </a:r>
            <a:r>
              <a:rPr lang="en-US" sz="1700" b="1" dirty="0" err="1"/>
              <a:t>u_reqd_depth_at_surface</a:t>
            </a:r>
            <a:r>
              <a:rPr lang="en-US" sz="1700" b="1" dirty="0"/>
              <a:t> </a:t>
            </a:r>
          </a:p>
          <a:p>
            <a:pPr>
              <a:lnSpc>
                <a:spcPct val="150000"/>
              </a:lnSpc>
            </a:pPr>
            <a:r>
              <a:rPr lang="en-US" b="1" dirty="0"/>
              <a:t>3) </a:t>
            </a:r>
            <a:r>
              <a:rPr lang="en-US" dirty="0"/>
              <a:t>Glider’s state changes to be at the surface:</a:t>
            </a:r>
          </a:p>
          <a:p>
            <a:pPr>
              <a:lnSpc>
                <a:spcPct val="150000"/>
              </a:lnSpc>
            </a:pPr>
            <a:r>
              <a:rPr lang="en-US" dirty="0"/>
              <a:t> 	</a:t>
            </a:r>
            <a:r>
              <a:rPr lang="en-US" sz="1700" b="1" dirty="0" err="1"/>
              <a:t>cc_final_behavior_state</a:t>
            </a:r>
            <a:r>
              <a:rPr lang="en-US" sz="1700" b="1" dirty="0"/>
              <a:t> = 5</a:t>
            </a:r>
          </a:p>
        </p:txBody>
      </p:sp>
    </p:spTree>
    <p:extLst>
      <p:ext uri="{BB962C8B-B14F-4D97-AF65-F5344CB8AC3E}">
        <p14:creationId xmlns:p14="http://schemas.microsoft.com/office/powerpoint/2010/main" val="1064122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9B0F7D69-D93C-4C38-A23D-76E000D69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29BA1798-17F7-4F80-A991-C449074B18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Shape 15">
            <a:extLst>
              <a:ext uri="{FF2B5EF4-FFF2-40B4-BE49-F238E27FC236}">
                <a16:creationId xmlns:a16="http://schemas.microsoft.com/office/drawing/2014/main" id="{8CD419D4-EA9D-42D9-BF62-B07F0B7B6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1C6FEC9B-9608-4181-A9E5-A1B80E720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AB1564ED-F26F-451D-97D6-A6EC3E83F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AA4342DD-7680-4127-930E-CCB5085E3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Freeform: Shape 23">
            <a:extLst>
              <a:ext uri="{FF2B5EF4-FFF2-40B4-BE49-F238E27FC236}">
                <a16:creationId xmlns:a16="http://schemas.microsoft.com/office/drawing/2014/main" id="{F1FF0434-7F50-41AF-93EE-7466DED915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217ADE80-AC1E-4A7D-916F-75AF3D3F3F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8" name="Freeform: Shape 27">
            <a:extLst>
              <a:ext uri="{FF2B5EF4-FFF2-40B4-BE49-F238E27FC236}">
                <a16:creationId xmlns:a16="http://schemas.microsoft.com/office/drawing/2014/main" id="{7D8DC9C7-2C47-4A29-8D99-5A642EC4A2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30" name="Rectangle 29">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09"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2FFAE851-1A97-A256-CE0E-39B8EE579C7E}"/>
              </a:ext>
            </a:extLst>
          </p:cNvPr>
          <p:cNvSpPr>
            <a:spLocks noGrp="1"/>
          </p:cNvSpPr>
          <p:nvPr>
            <p:ph type="title"/>
          </p:nvPr>
        </p:nvSpPr>
        <p:spPr>
          <a:xfrm>
            <a:off x="5999429" y="757881"/>
            <a:ext cx="5624118" cy="1063754"/>
          </a:xfrm>
        </p:spPr>
        <p:txBody>
          <a:bodyPr vert="horz" lIns="109728" tIns="109728" rIns="109728" bIns="91440" rtlCol="0" anchor="b">
            <a:normAutofit fontScale="90000"/>
          </a:bodyPr>
          <a:lstStyle/>
          <a:p>
            <a:pPr>
              <a:lnSpc>
                <a:spcPct val="120000"/>
              </a:lnSpc>
            </a:pPr>
            <a:r>
              <a:rPr lang="en-US" sz="5400" dirty="0">
                <a:solidFill>
                  <a:schemeClr val="tx1">
                    <a:lumMod val="85000"/>
                    <a:lumOff val="15000"/>
                  </a:schemeClr>
                </a:solidFill>
              </a:rPr>
              <a:t>Simulation</a:t>
            </a:r>
          </a:p>
        </p:txBody>
      </p:sp>
      <p:sp>
        <p:nvSpPr>
          <p:cNvPr id="32" name="Freeform: Shape 31">
            <a:extLst>
              <a:ext uri="{FF2B5EF4-FFF2-40B4-BE49-F238E27FC236}">
                <a16:creationId xmlns:a16="http://schemas.microsoft.com/office/drawing/2014/main" id="{96CB0275-66F1-4491-93B8-121D0C7176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983837"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4" name="Freeform: Shape 33">
            <a:extLst>
              <a:ext uri="{FF2B5EF4-FFF2-40B4-BE49-F238E27FC236}">
                <a16:creationId xmlns:a16="http://schemas.microsoft.com/office/drawing/2014/main" id="{18D32C3D-8F76-4E99-BE56-0836CC38C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1330"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36" name="Freeform: Shape 35">
            <a:extLst>
              <a:ext uri="{FF2B5EF4-FFF2-40B4-BE49-F238E27FC236}">
                <a16:creationId xmlns:a16="http://schemas.microsoft.com/office/drawing/2014/main" id="{23C71129-3300-4933-9311-C991EE779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542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Picture 4" descr="A yellow and black submarine in water&#10;&#10;Description automatically generated">
            <a:extLst>
              <a:ext uri="{FF2B5EF4-FFF2-40B4-BE49-F238E27FC236}">
                <a16:creationId xmlns:a16="http://schemas.microsoft.com/office/drawing/2014/main" id="{2BA337CD-1E88-7795-4208-119EE27C48A4}"/>
              </a:ext>
            </a:extLst>
          </p:cNvPr>
          <p:cNvPicPr>
            <a:picLocks noChangeAspect="1"/>
          </p:cNvPicPr>
          <p:nvPr/>
        </p:nvPicPr>
        <p:blipFill rotWithShape="1">
          <a:blip r:embed="rId3">
            <a:extLst>
              <a:ext uri="{28A0092B-C50C-407E-A947-70E740481C1C}">
                <a14:useLocalDpi xmlns:a14="http://schemas.microsoft.com/office/drawing/2010/main" val="0"/>
              </a:ext>
            </a:extLst>
          </a:blip>
          <a:srcRect t="27350" r="-1" b="18169"/>
          <a:stretch/>
        </p:blipFill>
        <p:spPr>
          <a:xfrm>
            <a:off x="153" y="10"/>
            <a:ext cx="4705281" cy="3406578"/>
          </a:xfrm>
          <a:custGeom>
            <a:avLst/>
            <a:gdLst/>
            <a:ahLst/>
            <a:cxnLst/>
            <a:rect l="l" t="t" r="r" b="b"/>
            <a:pathLst>
              <a:path w="4705281" h="3387852">
                <a:moveTo>
                  <a:pt x="0" y="0"/>
                </a:moveTo>
                <a:lnTo>
                  <a:pt x="1214365" y="0"/>
                </a:lnTo>
                <a:lnTo>
                  <a:pt x="1994531" y="0"/>
                </a:lnTo>
                <a:lnTo>
                  <a:pt x="3087764" y="0"/>
                </a:lnTo>
                <a:lnTo>
                  <a:pt x="3109888" y="14997"/>
                </a:lnTo>
                <a:cubicBezTo>
                  <a:pt x="4072853" y="708413"/>
                  <a:pt x="4637299" y="1928213"/>
                  <a:pt x="4704093" y="3337395"/>
                </a:cubicBezTo>
                <a:lnTo>
                  <a:pt x="4705281" y="3387852"/>
                </a:lnTo>
                <a:lnTo>
                  <a:pt x="0" y="3387852"/>
                </a:lnTo>
                <a:close/>
              </a:path>
            </a:pathLst>
          </a:custGeom>
        </p:spPr>
      </p:pic>
      <p:pic>
        <p:nvPicPr>
          <p:cNvPr id="7" name="Picture 6" descr="A computer on a table&#10;&#10;Description automatically generated">
            <a:extLst>
              <a:ext uri="{FF2B5EF4-FFF2-40B4-BE49-F238E27FC236}">
                <a16:creationId xmlns:a16="http://schemas.microsoft.com/office/drawing/2014/main" id="{6F6F0EF9-26DC-8456-F36E-4F7D411A7C97}"/>
              </a:ext>
            </a:extLst>
          </p:cNvPr>
          <p:cNvPicPr>
            <a:picLocks noChangeAspect="1"/>
          </p:cNvPicPr>
          <p:nvPr/>
        </p:nvPicPr>
        <p:blipFill rotWithShape="1">
          <a:blip r:embed="rId4">
            <a:extLst>
              <a:ext uri="{28A0092B-C50C-407E-A947-70E740481C1C}">
                <a14:useLocalDpi xmlns:a14="http://schemas.microsoft.com/office/drawing/2010/main" val="0"/>
              </a:ext>
            </a:extLst>
          </a:blip>
          <a:srcRect t="3900" r="1" b="1"/>
          <a:stretch/>
        </p:blipFill>
        <p:spPr>
          <a:xfrm>
            <a:off x="20" y="3451412"/>
            <a:ext cx="4710767" cy="3406588"/>
          </a:xfrm>
          <a:custGeom>
            <a:avLst/>
            <a:gdLst/>
            <a:ahLst/>
            <a:cxnLst/>
            <a:rect l="l" t="t" r="r" b="b"/>
            <a:pathLst>
              <a:path w="4710787" h="3387852">
                <a:moveTo>
                  <a:pt x="0" y="0"/>
                </a:moveTo>
                <a:lnTo>
                  <a:pt x="4707219" y="0"/>
                </a:lnTo>
                <a:lnTo>
                  <a:pt x="4710787" y="151508"/>
                </a:lnTo>
                <a:cubicBezTo>
                  <a:pt x="4710787" y="1498983"/>
                  <a:pt x="3782062" y="2132691"/>
                  <a:pt x="2836437" y="2904666"/>
                </a:cubicBezTo>
                <a:cubicBezTo>
                  <a:pt x="2664234" y="3045249"/>
                  <a:pt x="2493607" y="3182960"/>
                  <a:pt x="2319789" y="3310451"/>
                </a:cubicBezTo>
                <a:lnTo>
                  <a:pt x="2208033" y="3387852"/>
                </a:lnTo>
                <a:lnTo>
                  <a:pt x="1994531" y="3387852"/>
                </a:lnTo>
                <a:lnTo>
                  <a:pt x="1214365" y="3387852"/>
                </a:lnTo>
                <a:lnTo>
                  <a:pt x="0" y="3387852"/>
                </a:lnTo>
                <a:close/>
              </a:path>
            </a:pathLst>
          </a:custGeom>
        </p:spPr>
      </p:pic>
      <p:graphicFrame>
        <p:nvGraphicFramePr>
          <p:cNvPr id="6" name="Table 7">
            <a:extLst>
              <a:ext uri="{FF2B5EF4-FFF2-40B4-BE49-F238E27FC236}">
                <a16:creationId xmlns:a16="http://schemas.microsoft.com/office/drawing/2014/main" id="{08907E30-9257-ED68-B9BC-08CC85F8AE87}"/>
              </a:ext>
            </a:extLst>
          </p:cNvPr>
          <p:cNvGraphicFramePr>
            <a:graphicFrameLocks noGrp="1"/>
          </p:cNvGraphicFramePr>
          <p:nvPr>
            <p:extLst>
              <p:ext uri="{D42A27DB-BD31-4B8C-83A1-F6EECF244321}">
                <p14:modId xmlns:p14="http://schemas.microsoft.com/office/powerpoint/2010/main" val="3898255242"/>
              </p:ext>
            </p:extLst>
          </p:nvPr>
        </p:nvGraphicFramePr>
        <p:xfrm>
          <a:off x="5820048" y="2709732"/>
          <a:ext cx="6109761" cy="1483360"/>
        </p:xfrm>
        <a:graphic>
          <a:graphicData uri="http://schemas.openxmlformats.org/drawingml/2006/table">
            <a:tbl>
              <a:tblPr firstRow="1" bandRow="1">
                <a:tableStyleId>{073A0DAA-6AF3-43AB-8588-CEC1D06C72B9}</a:tableStyleId>
              </a:tblPr>
              <a:tblGrid>
                <a:gridCol w="1423715">
                  <a:extLst>
                    <a:ext uri="{9D8B030D-6E8A-4147-A177-3AD203B41FA5}">
                      <a16:colId xmlns:a16="http://schemas.microsoft.com/office/drawing/2014/main" val="2868284916"/>
                    </a:ext>
                  </a:extLst>
                </a:gridCol>
                <a:gridCol w="2357437">
                  <a:extLst>
                    <a:ext uri="{9D8B030D-6E8A-4147-A177-3AD203B41FA5}">
                      <a16:colId xmlns:a16="http://schemas.microsoft.com/office/drawing/2014/main" val="2504235328"/>
                    </a:ext>
                  </a:extLst>
                </a:gridCol>
                <a:gridCol w="2328609">
                  <a:extLst>
                    <a:ext uri="{9D8B030D-6E8A-4147-A177-3AD203B41FA5}">
                      <a16:colId xmlns:a16="http://schemas.microsoft.com/office/drawing/2014/main" val="1123204395"/>
                    </a:ext>
                  </a:extLst>
                </a:gridCol>
              </a:tblGrid>
              <a:tr h="370840">
                <a:tc>
                  <a:txBody>
                    <a:bodyPr/>
                    <a:lstStyle/>
                    <a:p>
                      <a:endParaRPr lang="en-US" dirty="0"/>
                    </a:p>
                  </a:txBody>
                  <a:tcPr/>
                </a:tc>
                <a:tc>
                  <a:txBody>
                    <a:bodyPr/>
                    <a:lstStyle/>
                    <a:p>
                      <a:r>
                        <a:rPr lang="en-US" dirty="0"/>
                        <a:t>Linear Inversion</a:t>
                      </a:r>
                    </a:p>
                  </a:txBody>
                  <a:tcPr/>
                </a:tc>
                <a:tc>
                  <a:txBody>
                    <a:bodyPr/>
                    <a:lstStyle/>
                    <a:p>
                      <a:r>
                        <a:rPr lang="en-US" dirty="0"/>
                        <a:t>File Transfer</a:t>
                      </a:r>
                    </a:p>
                  </a:txBody>
                  <a:tcPr/>
                </a:tc>
                <a:extLst>
                  <a:ext uri="{0D108BD9-81ED-4DB2-BD59-A6C34878D82A}">
                    <a16:rowId xmlns:a16="http://schemas.microsoft.com/office/drawing/2014/main" val="89367485"/>
                  </a:ext>
                </a:extLst>
              </a:tr>
              <a:tr h="370840">
                <a:tc>
                  <a:txBody>
                    <a:bodyPr/>
                    <a:lstStyle/>
                    <a:p>
                      <a:r>
                        <a:rPr lang="en-US" dirty="0"/>
                        <a:t>Minimum</a:t>
                      </a:r>
                    </a:p>
                  </a:txBody>
                  <a:tcPr/>
                </a:tc>
                <a:tc>
                  <a:txBody>
                    <a:bodyPr/>
                    <a:lstStyle/>
                    <a:p>
                      <a:r>
                        <a:rPr lang="en-US" dirty="0"/>
                        <a:t>0.642 sec</a:t>
                      </a:r>
                    </a:p>
                  </a:txBody>
                  <a:tcPr/>
                </a:tc>
                <a:tc>
                  <a:txBody>
                    <a:bodyPr/>
                    <a:lstStyle/>
                    <a:p>
                      <a:r>
                        <a:rPr lang="en-US" dirty="0"/>
                        <a:t>&lt;1 min</a:t>
                      </a:r>
                    </a:p>
                  </a:txBody>
                  <a:tcPr/>
                </a:tc>
                <a:extLst>
                  <a:ext uri="{0D108BD9-81ED-4DB2-BD59-A6C34878D82A}">
                    <a16:rowId xmlns:a16="http://schemas.microsoft.com/office/drawing/2014/main" val="1382064896"/>
                  </a:ext>
                </a:extLst>
              </a:tr>
              <a:tr h="370840">
                <a:tc>
                  <a:txBody>
                    <a:bodyPr/>
                    <a:lstStyle/>
                    <a:p>
                      <a:r>
                        <a:rPr lang="en-US" dirty="0"/>
                        <a:t>Average</a:t>
                      </a:r>
                    </a:p>
                  </a:txBody>
                  <a:tcPr/>
                </a:tc>
                <a:tc>
                  <a:txBody>
                    <a:bodyPr/>
                    <a:lstStyle/>
                    <a:p>
                      <a:r>
                        <a:rPr lang="en-US" dirty="0"/>
                        <a:t>17.116 sec</a:t>
                      </a:r>
                    </a:p>
                  </a:txBody>
                  <a:tcPr/>
                </a:tc>
                <a:tc>
                  <a:txBody>
                    <a:bodyPr/>
                    <a:lstStyle/>
                    <a:p>
                      <a:r>
                        <a:rPr lang="en-US" dirty="0"/>
                        <a:t>1.5 min</a:t>
                      </a:r>
                    </a:p>
                  </a:txBody>
                  <a:tcPr/>
                </a:tc>
                <a:extLst>
                  <a:ext uri="{0D108BD9-81ED-4DB2-BD59-A6C34878D82A}">
                    <a16:rowId xmlns:a16="http://schemas.microsoft.com/office/drawing/2014/main" val="1517245437"/>
                  </a:ext>
                </a:extLst>
              </a:tr>
              <a:tr h="370840">
                <a:tc>
                  <a:txBody>
                    <a:bodyPr/>
                    <a:lstStyle/>
                    <a:p>
                      <a:r>
                        <a:rPr lang="en-US" dirty="0"/>
                        <a:t>Maximum</a:t>
                      </a:r>
                    </a:p>
                  </a:txBody>
                  <a:tcPr/>
                </a:tc>
                <a:tc>
                  <a:txBody>
                    <a:bodyPr/>
                    <a:lstStyle/>
                    <a:p>
                      <a:r>
                        <a:rPr lang="en-US" dirty="0"/>
                        <a:t>28.17 sec</a:t>
                      </a:r>
                    </a:p>
                  </a:txBody>
                  <a:tcPr/>
                </a:tc>
                <a:tc>
                  <a:txBody>
                    <a:bodyPr/>
                    <a:lstStyle/>
                    <a:p>
                      <a:r>
                        <a:rPr lang="en-US" dirty="0"/>
                        <a:t>2 min</a:t>
                      </a:r>
                    </a:p>
                  </a:txBody>
                  <a:tcPr/>
                </a:tc>
                <a:extLst>
                  <a:ext uri="{0D108BD9-81ED-4DB2-BD59-A6C34878D82A}">
                    <a16:rowId xmlns:a16="http://schemas.microsoft.com/office/drawing/2014/main" val="2732084763"/>
                  </a:ext>
                </a:extLst>
              </a:tr>
            </a:tbl>
          </a:graphicData>
        </a:graphic>
      </p:graphicFrame>
      <p:sp>
        <p:nvSpPr>
          <p:cNvPr id="4" name="TextBox 3">
            <a:extLst>
              <a:ext uri="{FF2B5EF4-FFF2-40B4-BE49-F238E27FC236}">
                <a16:creationId xmlns:a16="http://schemas.microsoft.com/office/drawing/2014/main" id="{998A9CDC-6A69-36FC-5F63-039CC9A73950}"/>
              </a:ext>
            </a:extLst>
          </p:cNvPr>
          <p:cNvSpPr txBox="1"/>
          <p:nvPr/>
        </p:nvSpPr>
        <p:spPr>
          <a:xfrm>
            <a:off x="5820048" y="2300140"/>
            <a:ext cx="6109761" cy="369332"/>
          </a:xfrm>
          <a:prstGeom prst="rect">
            <a:avLst/>
          </a:prstGeom>
          <a:noFill/>
        </p:spPr>
        <p:txBody>
          <a:bodyPr wrap="square" rtlCol="0">
            <a:spAutoFit/>
          </a:bodyPr>
          <a:lstStyle/>
          <a:p>
            <a:pPr algn="ctr"/>
            <a:r>
              <a:rPr lang="en-US" dirty="0"/>
              <a:t>Simulation Processing and Transfer Time of a PD0</a:t>
            </a:r>
          </a:p>
        </p:txBody>
      </p:sp>
      <p:sp>
        <p:nvSpPr>
          <p:cNvPr id="8" name="TextBox 7">
            <a:extLst>
              <a:ext uri="{FF2B5EF4-FFF2-40B4-BE49-F238E27FC236}">
                <a16:creationId xmlns:a16="http://schemas.microsoft.com/office/drawing/2014/main" id="{1E17539F-5E40-350C-2133-954103203984}"/>
              </a:ext>
            </a:extLst>
          </p:cNvPr>
          <p:cNvSpPr txBox="1"/>
          <p:nvPr/>
        </p:nvSpPr>
        <p:spPr>
          <a:xfrm>
            <a:off x="6095999" y="5406189"/>
            <a:ext cx="5293895"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t>The average </a:t>
            </a:r>
            <a:r>
              <a:rPr lang="en-US" sz="2400" dirty="0" err="1"/>
              <a:t>netCDF</a:t>
            </a:r>
            <a:r>
              <a:rPr lang="en-US" sz="2400" dirty="0"/>
              <a:t> file size is on the order of 10 KB</a:t>
            </a:r>
          </a:p>
        </p:txBody>
      </p:sp>
    </p:spTree>
    <p:extLst>
      <p:ext uri="{BB962C8B-B14F-4D97-AF65-F5344CB8AC3E}">
        <p14:creationId xmlns:p14="http://schemas.microsoft.com/office/powerpoint/2010/main" val="2658291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29" name="Freeform: Shape 228">
            <a:extLst>
              <a:ext uri="{FF2B5EF4-FFF2-40B4-BE49-F238E27FC236}">
                <a16:creationId xmlns:a16="http://schemas.microsoft.com/office/drawing/2014/main" id="{9B0F7D69-D93C-4C38-A23D-76E000D69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1" name="Freeform: Shape 230">
            <a:extLst>
              <a:ext uri="{FF2B5EF4-FFF2-40B4-BE49-F238E27FC236}">
                <a16:creationId xmlns:a16="http://schemas.microsoft.com/office/drawing/2014/main" id="{8CD419D4-EA9D-42D9-BF62-B07F0B7B6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33" name="Freeform: Shape 232">
            <a:extLst>
              <a:ext uri="{FF2B5EF4-FFF2-40B4-BE49-F238E27FC236}">
                <a16:creationId xmlns:a16="http://schemas.microsoft.com/office/drawing/2014/main" id="{1C6FEC9B-9608-4181-A9E5-A1B80E720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35" name="Freeform: Shape 234">
            <a:extLst>
              <a:ext uri="{FF2B5EF4-FFF2-40B4-BE49-F238E27FC236}">
                <a16:creationId xmlns:a16="http://schemas.microsoft.com/office/drawing/2014/main" id="{AB1564ED-F26F-451D-97D6-A6EC3E83F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37" name="Freeform: Shape 236">
            <a:extLst>
              <a:ext uri="{FF2B5EF4-FFF2-40B4-BE49-F238E27FC236}">
                <a16:creationId xmlns:a16="http://schemas.microsoft.com/office/drawing/2014/main" id="{38C00950-B1FD-45E5-B18A-1A822BA428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39" name="Freeform: Shape 238">
            <a:extLst>
              <a:ext uri="{FF2B5EF4-FFF2-40B4-BE49-F238E27FC236}">
                <a16:creationId xmlns:a16="http://schemas.microsoft.com/office/drawing/2014/main" id="{A14019B4-A719-4905-92E2-23AF270A86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41" name="Freeform: Shape 240">
            <a:extLst>
              <a:ext uri="{FF2B5EF4-FFF2-40B4-BE49-F238E27FC236}">
                <a16:creationId xmlns:a16="http://schemas.microsoft.com/office/drawing/2014/main" id="{2A2639E9-6665-4719-8E6D-9446AB36F5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243" name="Rectangle 242">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5" name="Picture 4">
            <a:extLst>
              <a:ext uri="{FF2B5EF4-FFF2-40B4-BE49-F238E27FC236}">
                <a16:creationId xmlns:a16="http://schemas.microsoft.com/office/drawing/2014/main" id="{7DE008AA-B730-CE4D-7CC0-CE6BC806418A}"/>
              </a:ext>
            </a:extLst>
          </p:cNvPr>
          <p:cNvPicPr>
            <a:picLocks noChangeAspect="1"/>
          </p:cNvPicPr>
          <p:nvPr/>
        </p:nvPicPr>
        <p:blipFill>
          <a:blip r:embed="rId3">
            <a:extLst>
              <a:ext uri="{28A0092B-C50C-407E-A947-70E740481C1C}">
                <a14:useLocalDpi xmlns:a14="http://schemas.microsoft.com/office/drawing/2010/main" val="0"/>
              </a:ext>
            </a:extLst>
          </a:blip>
          <a:srcRect t="20858" b="20858"/>
          <a:stretch/>
        </p:blipFill>
        <p:spPr>
          <a:xfrm>
            <a:off x="1523" y="-3"/>
            <a:ext cx="7512782" cy="6858000"/>
          </a:xfrm>
          <a:prstGeom prst="rect">
            <a:avLst/>
          </a:prstGeom>
        </p:spPr>
      </p:pic>
      <p:sp>
        <p:nvSpPr>
          <p:cNvPr id="245" name="Freeform: Shape 244">
            <a:extLst>
              <a:ext uri="{FF2B5EF4-FFF2-40B4-BE49-F238E27FC236}">
                <a16:creationId xmlns:a16="http://schemas.microsoft.com/office/drawing/2014/main" id="{1BE70332-ECAF-47BB-8C7B-BD049452F6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518" y="1089094"/>
            <a:ext cx="5015744" cy="467981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7" name="Freeform: Shape 246">
            <a:extLst>
              <a:ext uri="{FF2B5EF4-FFF2-40B4-BE49-F238E27FC236}">
                <a16:creationId xmlns:a16="http://schemas.microsoft.com/office/drawing/2014/main" id="{716D9361-A35A-4DC8-AAB9-04FD2D6FEE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92" y="912854"/>
            <a:ext cx="5298208" cy="503229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9" name="Freeform: Shape 248">
            <a:extLst>
              <a:ext uri="{FF2B5EF4-FFF2-40B4-BE49-F238E27FC236}">
                <a16:creationId xmlns:a16="http://schemas.microsoft.com/office/drawing/2014/main" id="{87FC31AD-FBB3-4219-A758-D6F7594A0A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2094" y="1272209"/>
            <a:ext cx="4703482" cy="431358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2FDFEB75-AEDB-CB11-DCB9-E81CE076DD06}"/>
              </a:ext>
            </a:extLst>
          </p:cNvPr>
          <p:cNvSpPr>
            <a:spLocks noGrp="1"/>
          </p:cNvSpPr>
          <p:nvPr>
            <p:ph type="title"/>
          </p:nvPr>
        </p:nvSpPr>
        <p:spPr>
          <a:xfrm>
            <a:off x="1524000" y="1685677"/>
            <a:ext cx="3822870" cy="2362673"/>
          </a:xfrm>
        </p:spPr>
        <p:txBody>
          <a:bodyPr vert="horz" lIns="109728" tIns="109728" rIns="109728" bIns="91440" rtlCol="0" anchor="b">
            <a:normAutofit/>
          </a:bodyPr>
          <a:lstStyle/>
          <a:p>
            <a:pPr algn="ctr">
              <a:lnSpc>
                <a:spcPct val="120000"/>
              </a:lnSpc>
            </a:pPr>
            <a:r>
              <a:rPr lang="en-US" sz="4400"/>
              <a:t>Field Test</a:t>
            </a:r>
          </a:p>
        </p:txBody>
      </p:sp>
      <p:pic>
        <p:nvPicPr>
          <p:cNvPr id="4" name="Content Placeholder 4" descr="A graph with blue lines and white grid&#10;&#10;Description automatically generated">
            <a:extLst>
              <a:ext uri="{FF2B5EF4-FFF2-40B4-BE49-F238E27FC236}">
                <a16:creationId xmlns:a16="http://schemas.microsoft.com/office/drawing/2014/main" id="{5667C1CC-3454-F056-68DE-A48E60FE1AFD}"/>
              </a:ext>
            </a:extLst>
          </p:cNvPr>
          <p:cNvPicPr>
            <a:picLocks noChangeAspect="1"/>
          </p:cNvPicPr>
          <p:nvPr/>
        </p:nvPicPr>
        <p:blipFill rotWithShape="1">
          <a:blip r:embed="rId4">
            <a:extLst>
              <a:ext uri="{28A0092B-C50C-407E-A947-70E740481C1C}">
                <a14:useLocalDpi xmlns:a14="http://schemas.microsoft.com/office/drawing/2010/main" val="0"/>
              </a:ext>
            </a:extLst>
          </a:blip>
          <a:srcRect t="1751" r="4" b="4"/>
          <a:stretch/>
        </p:blipFill>
        <p:spPr>
          <a:xfrm>
            <a:off x="7512781" y="-4825"/>
            <a:ext cx="4677696" cy="3446832"/>
          </a:xfrm>
          <a:prstGeom prst="rect">
            <a:avLst/>
          </a:prstGeom>
        </p:spPr>
      </p:pic>
      <p:pic>
        <p:nvPicPr>
          <p:cNvPr id="9" name="Picture 8">
            <a:extLst>
              <a:ext uri="{FF2B5EF4-FFF2-40B4-BE49-F238E27FC236}">
                <a16:creationId xmlns:a16="http://schemas.microsoft.com/office/drawing/2014/main" id="{3E6119EA-6BEC-C8C7-1126-282E97603991}"/>
              </a:ext>
            </a:extLst>
          </p:cNvPr>
          <p:cNvPicPr>
            <a:picLocks noChangeAspect="1"/>
          </p:cNvPicPr>
          <p:nvPr/>
        </p:nvPicPr>
        <p:blipFill>
          <a:blip r:embed="rId5">
            <a:extLst>
              <a:ext uri="{28A0092B-C50C-407E-A947-70E740481C1C}">
                <a14:useLocalDpi xmlns:a14="http://schemas.microsoft.com/office/drawing/2010/main" val="0"/>
              </a:ext>
            </a:extLst>
          </a:blip>
          <a:srcRect t="16012" b="16012"/>
          <a:stretch/>
        </p:blipFill>
        <p:spPr>
          <a:xfrm>
            <a:off x="7514306" y="3451860"/>
            <a:ext cx="4677696" cy="3420776"/>
          </a:xfrm>
          <a:prstGeom prst="rect">
            <a:avLst/>
          </a:prstGeom>
        </p:spPr>
      </p:pic>
    </p:spTree>
    <p:extLst>
      <p:ext uri="{BB962C8B-B14F-4D97-AF65-F5344CB8AC3E}">
        <p14:creationId xmlns:p14="http://schemas.microsoft.com/office/powerpoint/2010/main" val="314757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D5FBB81-B61B-416A-8F5D-A8DDF6253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5" name="Content Placeholder 4" descr="A yellow submarine on a metal rack&#10;&#10;Description automatically generated">
            <a:extLst>
              <a:ext uri="{FF2B5EF4-FFF2-40B4-BE49-F238E27FC236}">
                <a16:creationId xmlns:a16="http://schemas.microsoft.com/office/drawing/2014/main" id="{037A87AC-3B0D-45BE-8172-7A499E11A216}"/>
              </a:ext>
            </a:extLst>
          </p:cNvPr>
          <p:cNvPicPr>
            <a:picLocks noChangeAspect="1"/>
          </p:cNvPicPr>
          <p:nvPr/>
        </p:nvPicPr>
        <p:blipFill rotWithShape="1">
          <a:blip r:embed="rId3">
            <a:extLst>
              <a:ext uri="{28A0092B-C50C-407E-A947-70E740481C1C}">
                <a14:useLocalDpi xmlns:a14="http://schemas.microsoft.com/office/drawing/2010/main" val="0"/>
              </a:ext>
            </a:extLst>
          </a:blip>
          <a:srcRect t="27569" r="1" b="3631"/>
          <a:stretch/>
        </p:blipFill>
        <p:spPr>
          <a:xfrm>
            <a:off x="4691118" y="1"/>
            <a:ext cx="7500882" cy="6857999"/>
          </a:xfrm>
          <a:custGeom>
            <a:avLst/>
            <a:gdLst/>
            <a:ahLst/>
            <a:cxnLst/>
            <a:rect l="l" t="t" r="r" b="b"/>
            <a:pathLst>
              <a:path w="7500882" h="6857999">
                <a:moveTo>
                  <a:pt x="898230" y="0"/>
                </a:moveTo>
                <a:lnTo>
                  <a:pt x="7500882" y="0"/>
                </a:lnTo>
                <a:lnTo>
                  <a:pt x="7500882" y="6857999"/>
                </a:lnTo>
                <a:lnTo>
                  <a:pt x="0" y="6857999"/>
                </a:lnTo>
                <a:lnTo>
                  <a:pt x="114106" y="6780598"/>
                </a:lnTo>
                <a:cubicBezTo>
                  <a:pt x="291579" y="6653107"/>
                  <a:pt x="465794" y="6515396"/>
                  <a:pt x="641619" y="6374813"/>
                </a:cubicBezTo>
                <a:cubicBezTo>
                  <a:pt x="1607125" y="5602838"/>
                  <a:pt x="2555378" y="4969130"/>
                  <a:pt x="2555378" y="3621655"/>
                </a:cubicBezTo>
                <a:cubicBezTo>
                  <a:pt x="2555378" y="2093191"/>
                  <a:pt x="1969579" y="754640"/>
                  <a:pt x="920818" y="14996"/>
                </a:cubicBezTo>
                <a:close/>
              </a:path>
            </a:pathLst>
          </a:custGeom>
        </p:spPr>
      </p:pic>
      <p:sp>
        <p:nvSpPr>
          <p:cNvPr id="14" name="Freeform: Shape 13">
            <a:extLst>
              <a:ext uri="{FF2B5EF4-FFF2-40B4-BE49-F238E27FC236}">
                <a16:creationId xmlns:a16="http://schemas.microsoft.com/office/drawing/2014/main" id="{40C0D7D4-D83D-4C58-87D1-955F0A917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6051" cy="6858000"/>
          </a:xfrm>
          <a:custGeom>
            <a:avLst/>
            <a:gdLst>
              <a:gd name="connsiteX0" fmla="*/ 0 w 7476051"/>
              <a:gd name="connsiteY0" fmla="*/ 0 h 6858000"/>
              <a:gd name="connsiteX1" fmla="*/ 5853028 w 7476051"/>
              <a:gd name="connsiteY1" fmla="*/ 0 h 6858000"/>
              <a:gd name="connsiteX2" fmla="*/ 5875152 w 7476051"/>
              <a:gd name="connsiteY2" fmla="*/ 14997 h 6858000"/>
              <a:gd name="connsiteX3" fmla="*/ 7476051 w 7476051"/>
              <a:gd name="connsiteY3" fmla="*/ 3621656 h 6858000"/>
              <a:gd name="connsiteX4" fmla="*/ 5601702 w 7476051"/>
              <a:gd name="connsiteY4" fmla="*/ 6374814 h 6858000"/>
              <a:gd name="connsiteX5" fmla="*/ 5085053 w 7476051"/>
              <a:gd name="connsiteY5" fmla="*/ 6780599 h 6858000"/>
              <a:gd name="connsiteX6" fmla="*/ 4973297 w 7476051"/>
              <a:gd name="connsiteY6" fmla="*/ 6858000 h 6858000"/>
              <a:gd name="connsiteX7" fmla="*/ 0 w 747605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6051" h="6858000">
                <a:moveTo>
                  <a:pt x="0" y="0"/>
                </a:moveTo>
                <a:lnTo>
                  <a:pt x="5853028" y="0"/>
                </a:lnTo>
                <a:lnTo>
                  <a:pt x="5875152" y="14997"/>
                </a:lnTo>
                <a:cubicBezTo>
                  <a:pt x="6902315" y="754641"/>
                  <a:pt x="7476051" y="2093192"/>
                  <a:pt x="7476051" y="3621656"/>
                </a:cubicBezTo>
                <a:cubicBezTo>
                  <a:pt x="7476051" y="4969131"/>
                  <a:pt x="6547326" y="5602839"/>
                  <a:pt x="5601702" y="6374814"/>
                </a:cubicBezTo>
                <a:cubicBezTo>
                  <a:pt x="5429499" y="6515397"/>
                  <a:pt x="5258871" y="6653108"/>
                  <a:pt x="5085053" y="6780599"/>
                </a:cubicBezTo>
                <a:lnTo>
                  <a:pt x="4973297"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useBgFill="1">
        <p:nvSpPr>
          <p:cNvPr id="16" name="Freeform: Shape 15">
            <a:extLst>
              <a:ext uri="{FF2B5EF4-FFF2-40B4-BE49-F238E27FC236}">
                <a16:creationId xmlns:a16="http://schemas.microsoft.com/office/drawing/2014/main" id="{0BA56A81-C9DD-4EBA-9E13-32FFB51CF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7307402" cy="6858000"/>
          </a:xfrm>
          <a:custGeom>
            <a:avLst/>
            <a:gdLst>
              <a:gd name="connsiteX0" fmla="*/ 0 w 7097265"/>
              <a:gd name="connsiteY0" fmla="*/ 0 h 6858000"/>
              <a:gd name="connsiteX1" fmla="*/ 5474242 w 7097265"/>
              <a:gd name="connsiteY1" fmla="*/ 0 h 6858000"/>
              <a:gd name="connsiteX2" fmla="*/ 5496366 w 7097265"/>
              <a:gd name="connsiteY2" fmla="*/ 14997 h 6858000"/>
              <a:gd name="connsiteX3" fmla="*/ 7097265 w 7097265"/>
              <a:gd name="connsiteY3" fmla="*/ 3621656 h 6858000"/>
              <a:gd name="connsiteX4" fmla="*/ 5222916 w 7097265"/>
              <a:gd name="connsiteY4" fmla="*/ 6374814 h 6858000"/>
              <a:gd name="connsiteX5" fmla="*/ 4706267 w 7097265"/>
              <a:gd name="connsiteY5" fmla="*/ 6780599 h 6858000"/>
              <a:gd name="connsiteX6" fmla="*/ 4594511 w 7097265"/>
              <a:gd name="connsiteY6" fmla="*/ 6858000 h 6858000"/>
              <a:gd name="connsiteX7" fmla="*/ 0 w 7097265"/>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7265" h="6858000">
                <a:moveTo>
                  <a:pt x="0" y="0"/>
                </a:moveTo>
                <a:lnTo>
                  <a:pt x="5474242" y="0"/>
                </a:lnTo>
                <a:lnTo>
                  <a:pt x="5496366" y="14997"/>
                </a:lnTo>
                <a:cubicBezTo>
                  <a:pt x="6523529" y="754641"/>
                  <a:pt x="7097265" y="2093192"/>
                  <a:pt x="7097265" y="3621656"/>
                </a:cubicBezTo>
                <a:cubicBezTo>
                  <a:pt x="7097265" y="4969131"/>
                  <a:pt x="6168540" y="5602839"/>
                  <a:pt x="5222916" y="6374814"/>
                </a:cubicBezTo>
                <a:cubicBezTo>
                  <a:pt x="5050713" y="6515397"/>
                  <a:pt x="4880085" y="6653108"/>
                  <a:pt x="4706267" y="6780599"/>
                </a:cubicBezTo>
                <a:lnTo>
                  <a:pt x="4594511"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15F9A324-404E-4C5D-AFF0-C5D0D841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9034" y="-1"/>
            <a:ext cx="2535264" cy="6858001"/>
          </a:xfrm>
          <a:custGeom>
            <a:avLst/>
            <a:gdLst>
              <a:gd name="connsiteX0" fmla="*/ 1218585 w 2535264"/>
              <a:gd name="connsiteY0" fmla="*/ 0 h 6858001"/>
              <a:gd name="connsiteX1" fmla="*/ 1236561 w 2535264"/>
              <a:gd name="connsiteY1" fmla="*/ 0 h 6858001"/>
              <a:gd name="connsiteX2" fmla="*/ 1264452 w 2535264"/>
              <a:gd name="connsiteY2" fmla="*/ 24550 h 6858001"/>
              <a:gd name="connsiteX3" fmla="*/ 2528121 w 2535264"/>
              <a:gd name="connsiteY3" fmla="*/ 3710502 h 6858001"/>
              <a:gd name="connsiteX4" fmla="*/ 492890 w 2535264"/>
              <a:gd name="connsiteY4" fmla="*/ 6507511 h 6858001"/>
              <a:gd name="connsiteX5" fmla="*/ 221418 w 2535264"/>
              <a:gd name="connsiteY5" fmla="*/ 6713387 h 6858001"/>
              <a:gd name="connsiteX6" fmla="*/ 20100 w 2535264"/>
              <a:gd name="connsiteY6" fmla="*/ 6858001 h 6858001"/>
              <a:gd name="connsiteX7" fmla="*/ 0 w 2535264"/>
              <a:gd name="connsiteY7" fmla="*/ 6858001 h 6858001"/>
              <a:gd name="connsiteX8" fmla="*/ 202488 w 2535264"/>
              <a:gd name="connsiteY8" fmla="*/ 6712547 h 6858001"/>
              <a:gd name="connsiteX9" fmla="*/ 473961 w 2535264"/>
              <a:gd name="connsiteY9" fmla="*/ 6506670 h 6858001"/>
              <a:gd name="connsiteX10" fmla="*/ 2509192 w 2535264"/>
              <a:gd name="connsiteY10" fmla="*/ 3709662 h 6858001"/>
              <a:gd name="connsiteX11" fmla="*/ 1245521 w 2535264"/>
              <a:gd name="connsiteY11" fmla="*/ 2370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5264" h="6858001">
                <a:moveTo>
                  <a:pt x="1218585" y="0"/>
                </a:moveTo>
                <a:lnTo>
                  <a:pt x="1236561" y="0"/>
                </a:lnTo>
                <a:lnTo>
                  <a:pt x="1264452" y="24550"/>
                </a:lnTo>
                <a:cubicBezTo>
                  <a:pt x="2149109" y="863108"/>
                  <a:pt x="2598329" y="2210814"/>
                  <a:pt x="2528121" y="3710502"/>
                </a:cubicBezTo>
                <a:cubicBezTo>
                  <a:pt x="2462100" y="5120751"/>
                  <a:pt x="1489450" y="5742158"/>
                  <a:pt x="492890" y="6507511"/>
                </a:cubicBezTo>
                <a:cubicBezTo>
                  <a:pt x="402151" y="6577199"/>
                  <a:pt x="311847" y="6646154"/>
                  <a:pt x="221418" y="6713387"/>
                </a:cubicBezTo>
                <a:lnTo>
                  <a:pt x="20100" y="6858001"/>
                </a:lnTo>
                <a:lnTo>
                  <a:pt x="0" y="6858001"/>
                </a:lnTo>
                <a:lnTo>
                  <a:pt x="202488" y="6712547"/>
                </a:lnTo>
                <a:cubicBezTo>
                  <a:pt x="292917" y="6645314"/>
                  <a:pt x="383222" y="6576359"/>
                  <a:pt x="473961" y="6506670"/>
                </a:cubicBezTo>
                <a:cubicBezTo>
                  <a:pt x="1470520" y="5741317"/>
                  <a:pt x="2443170" y="5119911"/>
                  <a:pt x="2509192" y="3709662"/>
                </a:cubicBezTo>
                <a:cubicBezTo>
                  <a:pt x="2579400" y="2209973"/>
                  <a:pt x="2130178" y="862268"/>
                  <a:pt x="1245521" y="23708"/>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E279DFA4-BBF6-3526-9FF5-DDA396E6E638}"/>
              </a:ext>
            </a:extLst>
          </p:cNvPr>
          <p:cNvSpPr>
            <a:spLocks noGrp="1"/>
          </p:cNvSpPr>
          <p:nvPr>
            <p:ph type="title"/>
          </p:nvPr>
        </p:nvSpPr>
        <p:spPr>
          <a:xfrm>
            <a:off x="992518" y="442913"/>
            <a:ext cx="4780129" cy="1639888"/>
          </a:xfrm>
        </p:spPr>
        <p:txBody>
          <a:bodyPr anchor="b">
            <a:normAutofit/>
          </a:bodyPr>
          <a:lstStyle/>
          <a:p>
            <a:r>
              <a:rPr lang="en-US" dirty="0"/>
              <a:t>Next Steps</a:t>
            </a:r>
          </a:p>
        </p:txBody>
      </p:sp>
      <p:sp>
        <p:nvSpPr>
          <p:cNvPr id="3" name="TextBox 2">
            <a:extLst>
              <a:ext uri="{FF2B5EF4-FFF2-40B4-BE49-F238E27FC236}">
                <a16:creationId xmlns:a16="http://schemas.microsoft.com/office/drawing/2014/main" id="{ABAC6055-89D0-B7D9-B207-3417BAC00FC7}"/>
              </a:ext>
            </a:extLst>
          </p:cNvPr>
          <p:cNvSpPr txBox="1"/>
          <p:nvPr/>
        </p:nvSpPr>
        <p:spPr>
          <a:xfrm>
            <a:off x="1114425" y="2221706"/>
            <a:ext cx="5093494" cy="3693319"/>
          </a:xfrm>
          <a:prstGeom prst="rect">
            <a:avLst/>
          </a:prstGeom>
          <a:noFill/>
        </p:spPr>
        <p:txBody>
          <a:bodyPr wrap="square" rtlCol="0">
            <a:spAutoFit/>
          </a:bodyPr>
          <a:lstStyle/>
          <a:p>
            <a:pPr marL="285750" indent="-285750">
              <a:buFont typeface="Arial" panose="020B0604020202020204" pitchFamily="34" charset="0"/>
              <a:buChar char="•"/>
            </a:pPr>
            <a:r>
              <a:rPr lang="en-US" dirty="0"/>
              <a:t>Work with Teledyne to troubleshoot:</a:t>
            </a:r>
          </a:p>
          <a:p>
            <a:pPr marL="742950" lvl="1" indent="-285750">
              <a:buFont typeface="Arial" panose="020B0604020202020204" pitchFamily="34" charset="0"/>
              <a:buChar char="•"/>
            </a:pPr>
            <a:r>
              <a:rPr lang="en-US" dirty="0"/>
              <a:t>Internal DVL filename issue</a:t>
            </a:r>
          </a:p>
          <a:p>
            <a:pPr marL="742950" lvl="1" indent="-285750">
              <a:buFont typeface="Arial" panose="020B0604020202020204" pitchFamily="34" charset="0"/>
              <a:buChar char="•"/>
            </a:pPr>
            <a:r>
              <a:rPr lang="en-US" dirty="0"/>
              <a:t>Comm port getting clogged</a:t>
            </a:r>
          </a:p>
          <a:p>
            <a:pPr marL="285750" indent="-285750">
              <a:buFont typeface="Arial" panose="020B0604020202020204" pitchFamily="34" charset="0"/>
              <a:buChar char="•"/>
            </a:pPr>
            <a:r>
              <a:rPr lang="en-US" dirty="0"/>
              <a:t>Additional tests:</a:t>
            </a:r>
          </a:p>
          <a:p>
            <a:pPr marL="742950" lvl="1" indent="-285750">
              <a:buFont typeface="Arial" panose="020B0604020202020204" pitchFamily="34" charset="0"/>
              <a:buChar char="•"/>
            </a:pPr>
            <a:r>
              <a:rPr lang="en-US" dirty="0"/>
              <a:t>Power Draw</a:t>
            </a:r>
          </a:p>
          <a:p>
            <a:pPr marL="742950" lvl="1" indent="-285750">
              <a:buFont typeface="Arial" panose="020B0604020202020204" pitchFamily="34" charset="0"/>
              <a:buChar char="•"/>
            </a:pPr>
            <a:r>
              <a:rPr lang="en-US" dirty="0"/>
              <a:t>Optimal file size for Iridium satellite transfer</a:t>
            </a:r>
          </a:p>
          <a:p>
            <a:pPr marL="742950" lvl="1" indent="-285750">
              <a:buFont typeface="Arial" panose="020B0604020202020204" pitchFamily="34" charset="0"/>
              <a:buChar char="•"/>
            </a:pPr>
            <a:r>
              <a:rPr lang="en-US" dirty="0"/>
              <a:t>Overall computation time</a:t>
            </a:r>
          </a:p>
          <a:p>
            <a:pPr marL="285750" indent="-285750">
              <a:buFont typeface="Arial" panose="020B0604020202020204" pitchFamily="34" charset="0"/>
              <a:buChar char="•"/>
            </a:pPr>
            <a:r>
              <a:rPr lang="en-US" dirty="0"/>
              <a:t>Long-term deployment</a:t>
            </a:r>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38052302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9">
            <a:extLst>
              <a:ext uri="{FF2B5EF4-FFF2-40B4-BE49-F238E27FC236}">
                <a16:creationId xmlns:a16="http://schemas.microsoft.com/office/drawing/2014/main" id="{49BB7E9A-6937-4BF0-9F51-A20F197B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19" name="Freeform: Shape 11">
            <a:extLst>
              <a:ext uri="{FF2B5EF4-FFF2-40B4-BE49-F238E27FC236}">
                <a16:creationId xmlns:a16="http://schemas.microsoft.com/office/drawing/2014/main" id="{E0939753-89D7-48A8-8441-B9FF25CE8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4167" y="0"/>
            <a:ext cx="5687681" cy="5708856"/>
          </a:xfrm>
          <a:custGeom>
            <a:avLst/>
            <a:gdLst>
              <a:gd name="connsiteX0" fmla="*/ 2787282 w 5687681"/>
              <a:gd name="connsiteY0" fmla="*/ 0 h 5708856"/>
              <a:gd name="connsiteX1" fmla="*/ 3988996 w 5687681"/>
              <a:gd name="connsiteY1" fmla="*/ 0 h 5708856"/>
              <a:gd name="connsiteX2" fmla="*/ 4236253 w 5687681"/>
              <a:gd name="connsiteY2" fmla="*/ 68070 h 5708856"/>
              <a:gd name="connsiteX3" fmla="*/ 4483543 w 5687681"/>
              <a:gd name="connsiteY3" fmla="*/ 168573 h 5708856"/>
              <a:gd name="connsiteX4" fmla="*/ 5265611 w 5687681"/>
              <a:gd name="connsiteY4" fmla="*/ 790441 h 5708856"/>
              <a:gd name="connsiteX5" fmla="*/ 5682608 w 5687681"/>
              <a:gd name="connsiteY5" fmla="*/ 1499885 h 5708856"/>
              <a:gd name="connsiteX6" fmla="*/ 5687681 w 5687681"/>
              <a:gd name="connsiteY6" fmla="*/ 1513862 h 5708856"/>
              <a:gd name="connsiteX7" fmla="*/ 5687681 w 5687681"/>
              <a:gd name="connsiteY7" fmla="*/ 3841322 h 5708856"/>
              <a:gd name="connsiteX8" fmla="*/ 5651147 w 5687681"/>
              <a:gd name="connsiteY8" fmla="*/ 3896489 h 5708856"/>
              <a:gd name="connsiteX9" fmla="*/ 4734255 w 5687681"/>
              <a:gd name="connsiteY9" fmla="*/ 4737639 h 5708856"/>
              <a:gd name="connsiteX10" fmla="*/ 4532663 w 5687681"/>
              <a:gd name="connsiteY10" fmla="*/ 4898543 h 5708856"/>
              <a:gd name="connsiteX11" fmla="*/ 2876165 w 5687681"/>
              <a:gd name="connsiteY11" fmla="*/ 5708856 h 5708856"/>
              <a:gd name="connsiteX12" fmla="*/ 694066 w 5687681"/>
              <a:gd name="connsiteY12" fmla="*/ 4391717 h 5708856"/>
              <a:gd name="connsiteX13" fmla="*/ 461517 w 5687681"/>
              <a:gd name="connsiteY13" fmla="*/ 4054756 h 5708856"/>
              <a:gd name="connsiteX14" fmla="*/ 0 w 5687681"/>
              <a:gd name="connsiteY14" fmla="*/ 2993139 h 5708856"/>
              <a:gd name="connsiteX15" fmla="*/ 278855 w 5687681"/>
              <a:gd name="connsiteY15" fmla="*/ 1849819 h 5708856"/>
              <a:gd name="connsiteX16" fmla="*/ 1047879 w 5687681"/>
              <a:gd name="connsiteY16" fmla="*/ 867400 h 5708856"/>
              <a:gd name="connsiteX17" fmla="*/ 2159714 w 5687681"/>
              <a:gd name="connsiteY17" fmla="*/ 186098 h 5708856"/>
              <a:gd name="connsiteX18" fmla="*/ 2785137 w 5687681"/>
              <a:gd name="connsiteY18" fmla="*/ 372 h 570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87681" h="5708856">
                <a:moveTo>
                  <a:pt x="2787282" y="0"/>
                </a:moveTo>
                <a:lnTo>
                  <a:pt x="3988996" y="0"/>
                </a:lnTo>
                <a:lnTo>
                  <a:pt x="4236253" y="68070"/>
                </a:lnTo>
                <a:cubicBezTo>
                  <a:pt x="4321147" y="96843"/>
                  <a:pt x="4403628" y="130356"/>
                  <a:pt x="4483543" y="168573"/>
                </a:cubicBezTo>
                <a:cubicBezTo>
                  <a:pt x="4783119" y="311949"/>
                  <a:pt x="5046239" y="521215"/>
                  <a:pt x="5265611" y="790441"/>
                </a:cubicBezTo>
                <a:cubicBezTo>
                  <a:pt x="5433740" y="996857"/>
                  <a:pt x="5573537" y="1235870"/>
                  <a:pt x="5682608" y="1499885"/>
                </a:cubicBezTo>
                <a:lnTo>
                  <a:pt x="5687681" y="1513862"/>
                </a:lnTo>
                <a:lnTo>
                  <a:pt x="5687681" y="3841322"/>
                </a:lnTo>
                <a:lnTo>
                  <a:pt x="5651147" y="3896489"/>
                </a:lnTo>
                <a:cubicBezTo>
                  <a:pt x="5427171" y="4186934"/>
                  <a:pt x="5090625" y="4454446"/>
                  <a:pt x="4734255" y="4737639"/>
                </a:cubicBezTo>
                <a:cubicBezTo>
                  <a:pt x="4668506" y="4789825"/>
                  <a:pt x="4600584" y="4843856"/>
                  <a:pt x="4532663" y="4898543"/>
                </a:cubicBezTo>
                <a:cubicBezTo>
                  <a:pt x="3924681" y="5387974"/>
                  <a:pt x="3480945" y="5708856"/>
                  <a:pt x="2876165" y="5708856"/>
                </a:cubicBezTo>
                <a:cubicBezTo>
                  <a:pt x="1954665" y="5708856"/>
                  <a:pt x="1302047" y="5314966"/>
                  <a:pt x="694066" y="4391717"/>
                </a:cubicBezTo>
                <a:cubicBezTo>
                  <a:pt x="614503" y="4270875"/>
                  <a:pt x="536731" y="4160972"/>
                  <a:pt x="461517" y="4054756"/>
                </a:cubicBezTo>
                <a:cubicBezTo>
                  <a:pt x="149788" y="3614348"/>
                  <a:pt x="0" y="3385316"/>
                  <a:pt x="0" y="2993139"/>
                </a:cubicBezTo>
                <a:cubicBezTo>
                  <a:pt x="0" y="2603731"/>
                  <a:pt x="93889" y="2219065"/>
                  <a:pt x="278855" y="1849819"/>
                </a:cubicBezTo>
                <a:cubicBezTo>
                  <a:pt x="459854" y="1488610"/>
                  <a:pt x="718625" y="1157977"/>
                  <a:pt x="1047879" y="867400"/>
                </a:cubicBezTo>
                <a:cubicBezTo>
                  <a:pt x="1371504" y="581701"/>
                  <a:pt x="1755887" y="346080"/>
                  <a:pt x="2159714" y="186098"/>
                </a:cubicBezTo>
                <a:cubicBezTo>
                  <a:pt x="2367064" y="103803"/>
                  <a:pt x="2576044" y="41801"/>
                  <a:pt x="2785137" y="372"/>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0" name="Freeform: Shape 13">
            <a:extLst>
              <a:ext uri="{FF2B5EF4-FFF2-40B4-BE49-F238E27FC236}">
                <a16:creationId xmlns:a16="http://schemas.microsoft.com/office/drawing/2014/main" id="{9F5CCFC5-858F-4B45-9B10-D49DD0280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5450" y="0"/>
            <a:ext cx="5866550" cy="5788550"/>
          </a:xfrm>
          <a:custGeom>
            <a:avLst/>
            <a:gdLst>
              <a:gd name="connsiteX0" fmla="*/ 2331396 w 5798121"/>
              <a:gd name="connsiteY0" fmla="*/ 0 h 5788550"/>
              <a:gd name="connsiteX1" fmla="*/ 4658651 w 5798121"/>
              <a:gd name="connsiteY1" fmla="*/ 0 h 5788550"/>
              <a:gd name="connsiteX2" fmla="*/ 4682835 w 5798121"/>
              <a:gd name="connsiteY2" fmla="*/ 9816 h 5788550"/>
              <a:gd name="connsiteX3" fmla="*/ 5499667 w 5798121"/>
              <a:gd name="connsiteY3" fmla="*/ 658449 h 5788550"/>
              <a:gd name="connsiteX4" fmla="*/ 5665313 w 5798121"/>
              <a:gd name="connsiteY4" fmla="*/ 884789 h 5788550"/>
              <a:gd name="connsiteX5" fmla="*/ 5798121 w 5798121"/>
              <a:gd name="connsiteY5" fmla="*/ 1110681 h 5788550"/>
              <a:gd name="connsiteX6" fmla="*/ 5798121 w 5798121"/>
              <a:gd name="connsiteY6" fmla="*/ 4016954 h 5788550"/>
              <a:gd name="connsiteX7" fmla="*/ 5706359 w 5798121"/>
              <a:gd name="connsiteY7" fmla="*/ 4121532 h 5788550"/>
              <a:gd name="connsiteX8" fmla="*/ 4944692 w 5798121"/>
              <a:gd name="connsiteY8" fmla="*/ 4775532 h 5788550"/>
              <a:gd name="connsiteX9" fmla="*/ 4734137 w 5798121"/>
              <a:gd name="connsiteY9" fmla="*/ 4943362 h 5788550"/>
              <a:gd name="connsiteX10" fmla="*/ 3004009 w 5798121"/>
              <a:gd name="connsiteY10" fmla="*/ 5788550 h 5788550"/>
              <a:gd name="connsiteX11" fmla="*/ 724917 w 5798121"/>
              <a:gd name="connsiteY11" fmla="*/ 4414722 h 5788550"/>
              <a:gd name="connsiteX12" fmla="*/ 482031 w 5798121"/>
              <a:gd name="connsiteY12" fmla="*/ 4063258 h 5788550"/>
              <a:gd name="connsiteX13" fmla="*/ 0 w 5798121"/>
              <a:gd name="connsiteY13" fmla="*/ 2955950 h 5788550"/>
              <a:gd name="connsiteX14" fmla="*/ 291250 w 5798121"/>
              <a:gd name="connsiteY14" fmla="*/ 1763422 h 5788550"/>
              <a:gd name="connsiteX15" fmla="*/ 1094457 w 5798121"/>
              <a:gd name="connsiteY15" fmla="*/ 738720 h 5788550"/>
              <a:gd name="connsiteX16" fmla="*/ 2255713 w 5798121"/>
              <a:gd name="connsiteY16" fmla="*/ 28095 h 578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98121" h="5788550">
                <a:moveTo>
                  <a:pt x="2331396" y="0"/>
                </a:moveTo>
                <a:lnTo>
                  <a:pt x="4658651" y="0"/>
                </a:lnTo>
                <a:lnTo>
                  <a:pt x="4682835" y="9816"/>
                </a:lnTo>
                <a:cubicBezTo>
                  <a:pt x="4995727" y="159362"/>
                  <a:pt x="5270543" y="377635"/>
                  <a:pt x="5499667" y="658449"/>
                </a:cubicBezTo>
                <a:cubicBezTo>
                  <a:pt x="5558201" y="730215"/>
                  <a:pt x="5613447" y="805760"/>
                  <a:pt x="5665313" y="884789"/>
                </a:cubicBezTo>
                <a:lnTo>
                  <a:pt x="5798121" y="1110681"/>
                </a:lnTo>
                <a:lnTo>
                  <a:pt x="5798121" y="4016954"/>
                </a:lnTo>
                <a:lnTo>
                  <a:pt x="5706359" y="4121532"/>
                </a:lnTo>
                <a:cubicBezTo>
                  <a:pt x="5491360" y="4341659"/>
                  <a:pt x="5223849" y="4553996"/>
                  <a:pt x="4944692" y="4775532"/>
                </a:cubicBezTo>
                <a:cubicBezTo>
                  <a:pt x="4876021" y="4829964"/>
                  <a:pt x="4805079" y="4886320"/>
                  <a:pt x="4734137" y="4943362"/>
                </a:cubicBezTo>
                <a:cubicBezTo>
                  <a:pt x="4099133" y="5453857"/>
                  <a:pt x="3635672" y="5788550"/>
                  <a:pt x="3004009" y="5788550"/>
                </a:cubicBezTo>
                <a:cubicBezTo>
                  <a:pt x="2041550" y="5788550"/>
                  <a:pt x="1359922" y="5377707"/>
                  <a:pt x="724917" y="4414722"/>
                </a:cubicBezTo>
                <a:cubicBezTo>
                  <a:pt x="641818" y="4288679"/>
                  <a:pt x="560588" y="4174046"/>
                  <a:pt x="482031" y="4063258"/>
                </a:cubicBezTo>
                <a:cubicBezTo>
                  <a:pt x="156446" y="3603895"/>
                  <a:pt x="0" y="3365006"/>
                  <a:pt x="0" y="2955950"/>
                </a:cubicBezTo>
                <a:cubicBezTo>
                  <a:pt x="0" y="2549782"/>
                  <a:pt x="98062" y="2148559"/>
                  <a:pt x="291250" y="1763422"/>
                </a:cubicBezTo>
                <a:cubicBezTo>
                  <a:pt x="480295" y="1386666"/>
                  <a:pt x="750568" y="1041802"/>
                  <a:pt x="1094457" y="738720"/>
                </a:cubicBezTo>
                <a:cubicBezTo>
                  <a:pt x="1432467" y="440725"/>
                  <a:pt x="1833935" y="194963"/>
                  <a:pt x="2255713" y="28095"/>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CA079600-0895-7D2B-4939-31D4F473863F}"/>
              </a:ext>
            </a:extLst>
          </p:cNvPr>
          <p:cNvSpPr>
            <a:spLocks noGrp="1"/>
          </p:cNvSpPr>
          <p:nvPr>
            <p:ph type="title"/>
          </p:nvPr>
        </p:nvSpPr>
        <p:spPr>
          <a:xfrm>
            <a:off x="914400" y="442912"/>
            <a:ext cx="5411050" cy="1822123"/>
          </a:xfrm>
        </p:spPr>
        <p:txBody>
          <a:bodyPr anchor="b">
            <a:normAutofit/>
          </a:bodyPr>
          <a:lstStyle/>
          <a:p>
            <a:r>
              <a:rPr lang="en-US" dirty="0"/>
              <a:t>Thank you!</a:t>
            </a:r>
          </a:p>
        </p:txBody>
      </p:sp>
      <p:sp>
        <p:nvSpPr>
          <p:cNvPr id="3" name="Content Placeholder 2">
            <a:extLst>
              <a:ext uri="{FF2B5EF4-FFF2-40B4-BE49-F238E27FC236}">
                <a16:creationId xmlns:a16="http://schemas.microsoft.com/office/drawing/2014/main" id="{61F4D6BD-5973-34EF-1EB5-8023C5CED9E3}"/>
              </a:ext>
            </a:extLst>
          </p:cNvPr>
          <p:cNvSpPr>
            <a:spLocks noGrp="1"/>
          </p:cNvSpPr>
          <p:nvPr>
            <p:ph idx="1"/>
          </p:nvPr>
        </p:nvSpPr>
        <p:spPr>
          <a:xfrm>
            <a:off x="914400" y="2496720"/>
            <a:ext cx="5181599" cy="3467518"/>
          </a:xfrm>
        </p:spPr>
        <p:txBody>
          <a:bodyPr anchor="t">
            <a:normAutofit fontScale="92500" lnSpcReduction="20000"/>
          </a:bodyPr>
          <a:lstStyle/>
          <a:p>
            <a:r>
              <a:rPr lang="en-US" sz="1900" dirty="0"/>
              <a:t>Questions?</a:t>
            </a:r>
          </a:p>
          <a:p>
            <a:endParaRPr lang="en-US" dirty="0"/>
          </a:p>
          <a:p>
            <a:r>
              <a:rPr lang="en-US" sz="1900" dirty="0"/>
              <a:t>Please contact me at </a:t>
            </a:r>
            <a:r>
              <a:rPr lang="en-US" sz="1900" b="1" dirty="0">
                <a:hlinkClick r:id="rId3"/>
              </a:rPr>
              <a:t>engdahl@marine.rutgers.edu</a:t>
            </a:r>
            <a:endParaRPr lang="en-US" sz="1900" b="1" dirty="0"/>
          </a:p>
          <a:p>
            <a:endParaRPr lang="en-US" b="1" dirty="0"/>
          </a:p>
          <a:p>
            <a:endParaRPr lang="en-US" b="1" dirty="0"/>
          </a:p>
          <a:p>
            <a:r>
              <a:rPr lang="en-US" sz="1500" dirty="0"/>
              <a:t>Our linear inversion code can be found here: </a:t>
            </a:r>
            <a:r>
              <a:rPr lang="en-US" sz="1500" dirty="0">
                <a:hlinkClick r:id="rId4"/>
              </a:rPr>
              <a:t>https://github.com/JGradone/Glider_ADCP_Real_Time_Processing</a:t>
            </a:r>
            <a:endParaRPr lang="en-US" sz="1500" dirty="0"/>
          </a:p>
          <a:p>
            <a:endParaRPr lang="en-US" sz="1500" dirty="0"/>
          </a:p>
        </p:txBody>
      </p:sp>
      <p:sp>
        <p:nvSpPr>
          <p:cNvPr id="21" name="Freeform: Shape 15">
            <a:extLst>
              <a:ext uri="{FF2B5EF4-FFF2-40B4-BE49-F238E27FC236}">
                <a16:creationId xmlns:a16="http://schemas.microsoft.com/office/drawing/2014/main" id="{2348ECDC-D455-4B71-90F6-2ECC12B798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3734" y="0"/>
            <a:ext cx="5568114" cy="5577748"/>
          </a:xfrm>
          <a:custGeom>
            <a:avLst/>
            <a:gdLst>
              <a:gd name="connsiteX0" fmla="*/ 2959946 w 5568114"/>
              <a:gd name="connsiteY0" fmla="*/ 0 h 5577748"/>
              <a:gd name="connsiteX1" fmla="*/ 3614224 w 5568114"/>
              <a:gd name="connsiteY1" fmla="*/ 0 h 5577748"/>
              <a:gd name="connsiteX2" fmla="*/ 3844432 w 5568114"/>
              <a:gd name="connsiteY2" fmla="*/ 36392 h 5577748"/>
              <a:gd name="connsiteX3" fmla="*/ 4336826 w 5568114"/>
              <a:gd name="connsiteY3" fmla="*/ 203778 h 5577748"/>
              <a:gd name="connsiteX4" fmla="*/ 5093304 w 5568114"/>
              <a:gd name="connsiteY4" fmla="*/ 806978 h 5577748"/>
              <a:gd name="connsiteX5" fmla="*/ 5496656 w 5568114"/>
              <a:gd name="connsiteY5" fmla="*/ 1495125 h 5577748"/>
              <a:gd name="connsiteX6" fmla="*/ 5568114 w 5568114"/>
              <a:gd name="connsiteY6" fmla="*/ 1692569 h 5577748"/>
              <a:gd name="connsiteX7" fmla="*/ 5568114 w 5568114"/>
              <a:gd name="connsiteY7" fmla="*/ 3665503 h 5577748"/>
              <a:gd name="connsiteX8" fmla="*/ 5466225 w 5568114"/>
              <a:gd name="connsiteY8" fmla="*/ 3819786 h 5577748"/>
              <a:gd name="connsiteX9" fmla="*/ 4579336 w 5568114"/>
              <a:gd name="connsiteY9" fmla="*/ 4635686 h 5577748"/>
              <a:gd name="connsiteX10" fmla="*/ 4384340 w 5568114"/>
              <a:gd name="connsiteY10" fmla="*/ 4791760 h 5577748"/>
              <a:gd name="connsiteX11" fmla="*/ 2782048 w 5568114"/>
              <a:gd name="connsiteY11" fmla="*/ 5577748 h 5577748"/>
              <a:gd name="connsiteX12" fmla="*/ 671354 w 5568114"/>
              <a:gd name="connsiteY12" fmla="*/ 4300148 h 5577748"/>
              <a:gd name="connsiteX13" fmla="*/ 446415 w 5568114"/>
              <a:gd name="connsiteY13" fmla="*/ 3973302 h 5577748"/>
              <a:gd name="connsiteX14" fmla="*/ 0 w 5568114"/>
              <a:gd name="connsiteY14" fmla="*/ 2943554 h 5577748"/>
              <a:gd name="connsiteX15" fmla="*/ 269730 w 5568114"/>
              <a:gd name="connsiteY15" fmla="*/ 1834555 h 5577748"/>
              <a:gd name="connsiteX16" fmla="*/ 1013589 w 5568114"/>
              <a:gd name="connsiteY16" fmla="*/ 881627 h 5577748"/>
              <a:gd name="connsiteX17" fmla="*/ 2089042 w 5568114"/>
              <a:gd name="connsiteY17" fmla="*/ 220777 h 5577748"/>
              <a:gd name="connsiteX18" fmla="*/ 2845684 w 5568114"/>
              <a:gd name="connsiteY18" fmla="*/ 14234 h 557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68114" h="5577748">
                <a:moveTo>
                  <a:pt x="2959946" y="0"/>
                </a:moveTo>
                <a:lnTo>
                  <a:pt x="3614224" y="0"/>
                </a:lnTo>
                <a:lnTo>
                  <a:pt x="3844432" y="36392"/>
                </a:lnTo>
                <a:cubicBezTo>
                  <a:pt x="4017699" y="73748"/>
                  <a:pt x="4182227" y="129639"/>
                  <a:pt x="4336826" y="203778"/>
                </a:cubicBezTo>
                <a:cubicBezTo>
                  <a:pt x="4626600" y="342850"/>
                  <a:pt x="4881111" y="545834"/>
                  <a:pt x="5093304" y="806978"/>
                </a:cubicBezTo>
                <a:cubicBezTo>
                  <a:pt x="5255931" y="1007198"/>
                  <a:pt x="5391154" y="1239036"/>
                  <a:pt x="5496656" y="1495125"/>
                </a:cubicBezTo>
                <a:lnTo>
                  <a:pt x="5568114" y="1692569"/>
                </a:lnTo>
                <a:lnTo>
                  <a:pt x="5568114" y="3665503"/>
                </a:lnTo>
                <a:lnTo>
                  <a:pt x="5466225" y="3819786"/>
                </a:lnTo>
                <a:cubicBezTo>
                  <a:pt x="5249576" y="4101511"/>
                  <a:pt x="4924044" y="4360994"/>
                  <a:pt x="4579336" y="4635686"/>
                </a:cubicBezTo>
                <a:cubicBezTo>
                  <a:pt x="4515738" y="4686305"/>
                  <a:pt x="4450038" y="4738713"/>
                  <a:pt x="4384340" y="4791760"/>
                </a:cubicBezTo>
                <a:cubicBezTo>
                  <a:pt x="3796254" y="5266498"/>
                  <a:pt x="3367038" y="5577748"/>
                  <a:pt x="2782048" y="5577748"/>
                </a:cubicBezTo>
                <a:cubicBezTo>
                  <a:pt x="1890703" y="5577748"/>
                  <a:pt x="1259439" y="5195682"/>
                  <a:pt x="671354" y="4300148"/>
                </a:cubicBezTo>
                <a:cubicBezTo>
                  <a:pt x="594395" y="4182934"/>
                  <a:pt x="519167" y="4076330"/>
                  <a:pt x="446415" y="3973302"/>
                </a:cubicBezTo>
                <a:cubicBezTo>
                  <a:pt x="144886" y="3546115"/>
                  <a:pt x="0" y="3323958"/>
                  <a:pt x="0" y="2943554"/>
                </a:cubicBezTo>
                <a:cubicBezTo>
                  <a:pt x="0" y="2565835"/>
                  <a:pt x="90816" y="2192716"/>
                  <a:pt x="269730" y="1834555"/>
                </a:cubicBezTo>
                <a:cubicBezTo>
                  <a:pt x="444806" y="1484188"/>
                  <a:pt x="695109" y="1163480"/>
                  <a:pt x="1013589" y="881627"/>
                </a:cubicBezTo>
                <a:cubicBezTo>
                  <a:pt x="1326624" y="604505"/>
                  <a:pt x="1698428" y="375956"/>
                  <a:pt x="2089042" y="220777"/>
                </a:cubicBezTo>
                <a:cubicBezTo>
                  <a:pt x="2339747" y="120996"/>
                  <a:pt x="2592918" y="51971"/>
                  <a:pt x="2845684" y="1423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5" name="Picture 4" descr="A person in a life jacket holding a computer up above her head&#10;&#10;Description automatically generated">
            <a:extLst>
              <a:ext uri="{FF2B5EF4-FFF2-40B4-BE49-F238E27FC236}">
                <a16:creationId xmlns:a16="http://schemas.microsoft.com/office/drawing/2014/main" id="{EB7994F0-0F5D-7CEC-D55B-3A0D695AB4ED}"/>
              </a:ext>
            </a:extLst>
          </p:cNvPr>
          <p:cNvPicPr>
            <a:picLocks noChangeAspect="1"/>
          </p:cNvPicPr>
          <p:nvPr/>
        </p:nvPicPr>
        <p:blipFill rotWithShape="1">
          <a:blip r:embed="rId5">
            <a:extLst>
              <a:ext uri="{28A0092B-C50C-407E-A947-70E740481C1C}">
                <a14:useLocalDpi xmlns:a14="http://schemas.microsoft.com/office/drawing/2010/main" val="0"/>
              </a:ext>
            </a:extLst>
          </a:blip>
          <a:srcRect t="17215" r="-2" b="9960"/>
          <a:stretch/>
        </p:blipFill>
        <p:spPr>
          <a:xfrm>
            <a:off x="6877878" y="294199"/>
            <a:ext cx="5150794" cy="5001370"/>
          </a:xfrm>
          <a:custGeom>
            <a:avLst/>
            <a:gdLst/>
            <a:ahLst/>
            <a:cxnLst/>
            <a:rect l="l" t="t" r="r" b="b"/>
            <a:pathLst>
              <a:path w="5044104" h="4896924">
                <a:moveTo>
                  <a:pt x="2886613" y="0"/>
                </a:moveTo>
                <a:cubicBezTo>
                  <a:pt x="3218269" y="0"/>
                  <a:pt x="3523512" y="65865"/>
                  <a:pt x="3794011" y="195584"/>
                </a:cubicBezTo>
                <a:cubicBezTo>
                  <a:pt x="4047516" y="317247"/>
                  <a:pt x="4270172" y="494825"/>
                  <a:pt x="4455804" y="723284"/>
                </a:cubicBezTo>
                <a:cubicBezTo>
                  <a:pt x="4835198" y="1190375"/>
                  <a:pt x="5044104" y="1854168"/>
                  <a:pt x="5044104" y="2592438"/>
                </a:cubicBezTo>
                <a:cubicBezTo>
                  <a:pt x="5044104" y="2886985"/>
                  <a:pt x="4963247" y="3123382"/>
                  <a:pt x="4782050" y="3358996"/>
                </a:cubicBezTo>
                <a:cubicBezTo>
                  <a:pt x="4592516" y="3605460"/>
                  <a:pt x="4307730" y="3832465"/>
                  <a:pt x="4006167" y="4072775"/>
                </a:cubicBezTo>
                <a:cubicBezTo>
                  <a:pt x="3950530" y="4117058"/>
                  <a:pt x="3893052" y="4162907"/>
                  <a:pt x="3835576" y="4209314"/>
                </a:cubicBezTo>
                <a:cubicBezTo>
                  <a:pt x="3321099" y="4624632"/>
                  <a:pt x="2945605" y="4896924"/>
                  <a:pt x="2433835" y="4896924"/>
                </a:cubicBezTo>
                <a:cubicBezTo>
                  <a:pt x="1654054" y="4896924"/>
                  <a:pt x="1101803" y="4562680"/>
                  <a:pt x="587325" y="3779234"/>
                </a:cubicBezTo>
                <a:cubicBezTo>
                  <a:pt x="519999" y="3676690"/>
                  <a:pt x="454187" y="3583430"/>
                  <a:pt x="390540" y="3493298"/>
                </a:cubicBezTo>
                <a:cubicBezTo>
                  <a:pt x="126752" y="3119579"/>
                  <a:pt x="0" y="2925228"/>
                  <a:pt x="0" y="2592438"/>
                </a:cubicBezTo>
                <a:cubicBezTo>
                  <a:pt x="0" y="2261996"/>
                  <a:pt x="79450" y="1935577"/>
                  <a:pt x="235969" y="1622244"/>
                </a:cubicBezTo>
                <a:cubicBezTo>
                  <a:pt x="389133" y="1315731"/>
                  <a:pt x="608107" y="1035165"/>
                  <a:pt x="886724" y="788590"/>
                </a:cubicBezTo>
                <a:cubicBezTo>
                  <a:pt x="1160578" y="546153"/>
                  <a:pt x="1485846" y="346211"/>
                  <a:pt x="1827568" y="210454"/>
                </a:cubicBezTo>
                <a:cubicBezTo>
                  <a:pt x="2178491" y="70787"/>
                  <a:pt x="2534934" y="0"/>
                  <a:pt x="2886613" y="0"/>
                </a:cubicBezTo>
                <a:close/>
              </a:path>
            </a:pathLst>
          </a:custGeom>
        </p:spPr>
      </p:pic>
    </p:spTree>
    <p:extLst>
      <p:ext uri="{BB962C8B-B14F-4D97-AF65-F5344CB8AC3E}">
        <p14:creationId xmlns:p14="http://schemas.microsoft.com/office/powerpoint/2010/main" val="1513283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54AB742-44A6-4CDD-B54A-818846AF8F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4" name="Freeform: Shape 13">
            <a:extLst>
              <a:ext uri="{FF2B5EF4-FFF2-40B4-BE49-F238E27FC236}">
                <a16:creationId xmlns:a16="http://schemas.microsoft.com/office/drawing/2014/main" id="{08C45C92-59FD-435B-8362-60BEA058FA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320" y="0"/>
            <a:ext cx="3404592" cy="2880968"/>
          </a:xfrm>
          <a:custGeom>
            <a:avLst/>
            <a:gdLst>
              <a:gd name="connsiteX0" fmla="*/ 30625 w 3404592"/>
              <a:gd name="connsiteY0" fmla="*/ 0 h 2880968"/>
              <a:gd name="connsiteX1" fmla="*/ 3404591 w 3404592"/>
              <a:gd name="connsiteY1" fmla="*/ 0 h 2880968"/>
              <a:gd name="connsiteX2" fmla="*/ 3404592 w 3404592"/>
              <a:gd name="connsiteY2" fmla="*/ 2363677 h 2880968"/>
              <a:gd name="connsiteX3" fmla="*/ 3368234 w 3404592"/>
              <a:gd name="connsiteY3" fmla="*/ 2400463 h 2880968"/>
              <a:gd name="connsiteX4" fmla="*/ 2673169 w 3404592"/>
              <a:gd name="connsiteY4" fmla="*/ 2691710 h 2880968"/>
              <a:gd name="connsiteX5" fmla="*/ 2383908 w 3404592"/>
              <a:gd name="connsiteY5" fmla="*/ 2766733 h 2880968"/>
              <a:gd name="connsiteX6" fmla="*/ 580011 w 3404592"/>
              <a:gd name="connsiteY6" fmla="*/ 2455996 h 2880968"/>
              <a:gd name="connsiteX7" fmla="*/ 103935 w 3404592"/>
              <a:gd name="connsiteY7" fmla="*/ 1224395 h 2880968"/>
              <a:gd name="connsiteX8" fmla="*/ 76737 w 3404592"/>
              <a:gd name="connsiteY8" fmla="*/ 1040246 h 2880968"/>
              <a:gd name="connsiteX9" fmla="*/ 6986 w 3404592"/>
              <a:gd name="connsiteY9" fmla="*/ 142569 h 2880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04592" h="2880968">
                <a:moveTo>
                  <a:pt x="30625" y="0"/>
                </a:moveTo>
                <a:lnTo>
                  <a:pt x="3404591" y="0"/>
                </a:lnTo>
                <a:lnTo>
                  <a:pt x="3404592" y="2363677"/>
                </a:lnTo>
                <a:lnTo>
                  <a:pt x="3368234" y="2400463"/>
                </a:lnTo>
                <a:cubicBezTo>
                  <a:pt x="3196560" y="2556781"/>
                  <a:pt x="3007578" y="2609148"/>
                  <a:pt x="2673169" y="2691710"/>
                </a:cubicBezTo>
                <a:cubicBezTo>
                  <a:pt x="2580978" y="2714454"/>
                  <a:pt x="2485617" y="2738008"/>
                  <a:pt x="2383908" y="2766733"/>
                </a:cubicBezTo>
                <a:cubicBezTo>
                  <a:pt x="1606788" y="2986132"/>
                  <a:pt x="1067300" y="2893177"/>
                  <a:pt x="580011" y="2455996"/>
                </a:cubicBezTo>
                <a:cubicBezTo>
                  <a:pt x="260201" y="2169073"/>
                  <a:pt x="183906" y="1782048"/>
                  <a:pt x="103935" y="1224395"/>
                </a:cubicBezTo>
                <a:cubicBezTo>
                  <a:pt x="95007" y="1162089"/>
                  <a:pt x="85753" y="1100145"/>
                  <a:pt x="76737" y="1040246"/>
                </a:cubicBezTo>
                <a:cubicBezTo>
                  <a:pt x="28042" y="715402"/>
                  <a:pt x="-17905" y="408591"/>
                  <a:pt x="6986" y="14256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6" name="Freeform: Shape 15">
            <a:extLst>
              <a:ext uri="{FF2B5EF4-FFF2-40B4-BE49-F238E27FC236}">
                <a16:creationId xmlns:a16="http://schemas.microsoft.com/office/drawing/2014/main" id="{6BA5E4C9-D26D-422D-AEF7-90E51CC900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320" y="3297832"/>
            <a:ext cx="5959692" cy="3560169"/>
          </a:xfrm>
          <a:custGeom>
            <a:avLst/>
            <a:gdLst>
              <a:gd name="connsiteX0" fmla="*/ 3008109 w 5959692"/>
              <a:gd name="connsiteY0" fmla="*/ 42 h 3560169"/>
              <a:gd name="connsiteX1" fmla="*/ 4702247 w 5959692"/>
              <a:gd name="connsiteY1" fmla="*/ 626282 h 3560169"/>
              <a:gd name="connsiteX2" fmla="*/ 5069411 w 5959692"/>
              <a:gd name="connsiteY2" fmla="*/ 865826 h 3560169"/>
              <a:gd name="connsiteX3" fmla="*/ 5895906 w 5959692"/>
              <a:gd name="connsiteY3" fmla="*/ 1594994 h 3560169"/>
              <a:gd name="connsiteX4" fmla="*/ 5959691 w 5959692"/>
              <a:gd name="connsiteY4" fmla="*/ 1728783 h 3560169"/>
              <a:gd name="connsiteX5" fmla="*/ 5959692 w 5959692"/>
              <a:gd name="connsiteY5" fmla="*/ 3560169 h 3560169"/>
              <a:gd name="connsiteX6" fmla="*/ 635 w 5959692"/>
              <a:gd name="connsiteY6" fmla="*/ 3560169 h 3560169"/>
              <a:gd name="connsiteX7" fmla="*/ 0 w 5959692"/>
              <a:gd name="connsiteY7" fmla="*/ 3534810 h 3560169"/>
              <a:gd name="connsiteX8" fmla="*/ 56896 w 5959692"/>
              <a:gd name="connsiteY8" fmla="*/ 3142342 h 3560169"/>
              <a:gd name="connsiteX9" fmla="*/ 605568 w 5959692"/>
              <a:gd name="connsiteY9" fmla="*/ 1932853 h 3560169"/>
              <a:gd name="connsiteX10" fmla="*/ 736162 w 5959692"/>
              <a:gd name="connsiteY10" fmla="*/ 1690788 h 3560169"/>
              <a:gd name="connsiteX11" fmla="*/ 2021319 w 5959692"/>
              <a:gd name="connsiteY11" fmla="*/ 209863 h 3560169"/>
              <a:gd name="connsiteX12" fmla="*/ 3008109 w 5959692"/>
              <a:gd name="connsiteY12" fmla="*/ 42 h 356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59692" h="3560169">
                <a:moveTo>
                  <a:pt x="3008109" y="42"/>
                </a:moveTo>
                <a:cubicBezTo>
                  <a:pt x="3549058" y="3372"/>
                  <a:pt x="4091345" y="208628"/>
                  <a:pt x="4702247" y="626282"/>
                </a:cubicBezTo>
                <a:cubicBezTo>
                  <a:pt x="4830168" y="713755"/>
                  <a:pt x="4951806" y="791097"/>
                  <a:pt x="5069411" y="865826"/>
                </a:cubicBezTo>
                <a:cubicBezTo>
                  <a:pt x="5495976" y="1136988"/>
                  <a:pt x="5734167" y="1298128"/>
                  <a:pt x="5895906" y="1594994"/>
                </a:cubicBezTo>
                <a:lnTo>
                  <a:pt x="5959691" y="1728783"/>
                </a:lnTo>
                <a:lnTo>
                  <a:pt x="5959692" y="3560169"/>
                </a:lnTo>
                <a:lnTo>
                  <a:pt x="635" y="3560169"/>
                </a:lnTo>
                <a:lnTo>
                  <a:pt x="0" y="3534810"/>
                </a:lnTo>
                <a:cubicBezTo>
                  <a:pt x="2402" y="3407978"/>
                  <a:pt x="21463" y="3278501"/>
                  <a:pt x="56896" y="3142342"/>
                </a:cubicBezTo>
                <a:cubicBezTo>
                  <a:pt x="155720" y="2762537"/>
                  <a:pt x="374193" y="2359525"/>
                  <a:pt x="605568" y="1932853"/>
                </a:cubicBezTo>
                <a:cubicBezTo>
                  <a:pt x="648282" y="1854194"/>
                  <a:pt x="692359" y="1772817"/>
                  <a:pt x="736162" y="1690788"/>
                </a:cubicBezTo>
                <a:cubicBezTo>
                  <a:pt x="1128289" y="956620"/>
                  <a:pt x="1429537" y="456850"/>
                  <a:pt x="2021319" y="209863"/>
                </a:cubicBezTo>
                <a:cubicBezTo>
                  <a:pt x="2359453" y="68739"/>
                  <a:pt x="2683541" y="-1956"/>
                  <a:pt x="3008109" y="42"/>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604BB258-BFA7-48E7-B5F0-F599B36F3E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500167" y="319598"/>
            <a:ext cx="3259502" cy="3301428"/>
          </a:xfrm>
          <a:custGeom>
            <a:avLst/>
            <a:gdLst>
              <a:gd name="connsiteX0" fmla="*/ 1431069 w 3110997"/>
              <a:gd name="connsiteY0" fmla="*/ 1514 h 3301428"/>
              <a:gd name="connsiteX1" fmla="*/ 1946520 w 3110997"/>
              <a:gd name="connsiteY1" fmla="*/ 42088 h 3301428"/>
              <a:gd name="connsiteX2" fmla="*/ 2402721 w 3110997"/>
              <a:gd name="connsiteY2" fmla="*/ 303594 h 3301428"/>
              <a:gd name="connsiteX3" fmla="*/ 2762423 w 3110997"/>
              <a:gd name="connsiteY3" fmla="*/ 889436 h 3301428"/>
              <a:gd name="connsiteX4" fmla="*/ 2828518 w 3110997"/>
              <a:gd name="connsiteY4" fmla="*/ 1015773 h 3301428"/>
              <a:gd name="connsiteX5" fmla="*/ 3094962 w 3110997"/>
              <a:gd name="connsiteY5" fmla="*/ 2001284 h 3301428"/>
              <a:gd name="connsiteX6" fmla="*/ 2157067 w 3110997"/>
              <a:gd name="connsiteY6" fmla="*/ 3054444 h 3301428"/>
              <a:gd name="connsiteX7" fmla="*/ 1950853 w 3110997"/>
              <a:gd name="connsiteY7" fmla="*/ 3146478 h 3301428"/>
              <a:gd name="connsiteX8" fmla="*/ 1329246 w 3110997"/>
              <a:gd name="connsiteY8" fmla="*/ 3288753 h 3301428"/>
              <a:gd name="connsiteX9" fmla="*/ 740145 w 3110997"/>
              <a:gd name="connsiteY9" fmla="*/ 3019378 h 3301428"/>
              <a:gd name="connsiteX10" fmla="*/ 288773 w 3110997"/>
              <a:gd name="connsiteY10" fmla="*/ 2499557 h 3301428"/>
              <a:gd name="connsiteX11" fmla="*/ 35659 w 3110997"/>
              <a:gd name="connsiteY11" fmla="*/ 1823964 h 3301428"/>
              <a:gd name="connsiteX12" fmla="*/ 31208 w 3110997"/>
              <a:gd name="connsiteY12" fmla="*/ 1116817 h 3301428"/>
              <a:gd name="connsiteX13" fmla="*/ 266830 w 3110997"/>
              <a:gd name="connsiteY13" fmla="*/ 556451 h 3301428"/>
              <a:gd name="connsiteX14" fmla="*/ 683944 w 3110997"/>
              <a:gd name="connsiteY14" fmla="*/ 194390 h 3301428"/>
              <a:gd name="connsiteX15" fmla="*/ 1431069 w 3110997"/>
              <a:gd name="connsiteY15" fmla="*/ 1514 h 330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10997" h="3301428">
                <a:moveTo>
                  <a:pt x="1431069" y="1514"/>
                </a:moveTo>
                <a:cubicBezTo>
                  <a:pt x="1596908" y="-4789"/>
                  <a:pt x="1770176" y="8561"/>
                  <a:pt x="1946520" y="42088"/>
                </a:cubicBezTo>
                <a:cubicBezTo>
                  <a:pt x="2134136" y="77759"/>
                  <a:pt x="2274818" y="158432"/>
                  <a:pt x="2402721" y="303594"/>
                </a:cubicBezTo>
                <a:cubicBezTo>
                  <a:pt x="2536515" y="455435"/>
                  <a:pt x="2646258" y="666231"/>
                  <a:pt x="2762423" y="889436"/>
                </a:cubicBezTo>
                <a:cubicBezTo>
                  <a:pt x="2783822" y="930610"/>
                  <a:pt x="2805992" y="973158"/>
                  <a:pt x="2828518" y="1015773"/>
                </a:cubicBezTo>
                <a:cubicBezTo>
                  <a:pt x="3030101" y="1397216"/>
                  <a:pt x="3157590" y="1671880"/>
                  <a:pt x="3094962" y="2001284"/>
                </a:cubicBezTo>
                <a:cubicBezTo>
                  <a:pt x="2999536" y="2503193"/>
                  <a:pt x="2719052" y="2818175"/>
                  <a:pt x="2157067" y="3054444"/>
                </a:cubicBezTo>
                <a:cubicBezTo>
                  <a:pt x="2083511" y="3085361"/>
                  <a:pt x="2016053" y="3116427"/>
                  <a:pt x="1950853" y="3146478"/>
                </a:cubicBezTo>
                <a:cubicBezTo>
                  <a:pt x="1680527" y="3271008"/>
                  <a:pt x="1541221" y="3329055"/>
                  <a:pt x="1329246" y="3288753"/>
                </a:cubicBezTo>
                <a:cubicBezTo>
                  <a:pt x="1118766" y="3248736"/>
                  <a:pt x="920572" y="3158068"/>
                  <a:pt x="740145" y="3019378"/>
                </a:cubicBezTo>
                <a:cubicBezTo>
                  <a:pt x="563651" y="2883673"/>
                  <a:pt x="411737" y="2708752"/>
                  <a:pt x="288773" y="2499557"/>
                </a:cubicBezTo>
                <a:cubicBezTo>
                  <a:pt x="167863" y="2293930"/>
                  <a:pt x="80312" y="2060356"/>
                  <a:pt x="35659" y="1823964"/>
                </a:cubicBezTo>
                <a:cubicBezTo>
                  <a:pt x="-10360" y="1581177"/>
                  <a:pt x="-11829" y="1343178"/>
                  <a:pt x="31208" y="1116817"/>
                </a:cubicBezTo>
                <a:cubicBezTo>
                  <a:pt x="71795" y="903345"/>
                  <a:pt x="151102" y="714850"/>
                  <a:pt x="266830" y="556451"/>
                </a:cubicBezTo>
                <a:cubicBezTo>
                  <a:pt x="375349" y="408016"/>
                  <a:pt x="515707" y="286208"/>
                  <a:pt x="683944" y="194390"/>
                </a:cubicBezTo>
                <a:cubicBezTo>
                  <a:pt x="898912" y="77121"/>
                  <a:pt x="1154672" y="12021"/>
                  <a:pt x="1431069" y="1514"/>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C77DEC3A-5EAB-410D-B312-9B3880B08A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320" y="0"/>
            <a:ext cx="3580076" cy="3029264"/>
          </a:xfrm>
          <a:custGeom>
            <a:avLst/>
            <a:gdLst>
              <a:gd name="connsiteX0" fmla="*/ 19381 w 3580076"/>
              <a:gd name="connsiteY0" fmla="*/ 0 h 3029264"/>
              <a:gd name="connsiteX1" fmla="*/ 3580076 w 3580076"/>
              <a:gd name="connsiteY1" fmla="*/ 0 h 3029264"/>
              <a:gd name="connsiteX2" fmla="*/ 3580076 w 3580076"/>
              <a:gd name="connsiteY2" fmla="*/ 2559343 h 3029264"/>
              <a:gd name="connsiteX3" fmla="*/ 3556258 w 3580076"/>
              <a:gd name="connsiteY3" fmla="*/ 2578706 h 3029264"/>
              <a:gd name="connsiteX4" fmla="*/ 2887450 w 3580076"/>
              <a:gd name="connsiteY4" fmla="*/ 2826324 h 3029264"/>
              <a:gd name="connsiteX5" fmla="*/ 2575407 w 3580076"/>
              <a:gd name="connsiteY5" fmla="*/ 2906908 h 3029264"/>
              <a:gd name="connsiteX6" fmla="*/ 628491 w 3580076"/>
              <a:gd name="connsiteY6" fmla="*/ 2569492 h 3029264"/>
              <a:gd name="connsiteX7" fmla="*/ 113276 w 3580076"/>
              <a:gd name="connsiteY7" fmla="*/ 1240251 h 3029264"/>
              <a:gd name="connsiteX8" fmla="*/ 83702 w 3580076"/>
              <a:gd name="connsiteY8" fmla="*/ 1041556 h 3029264"/>
              <a:gd name="connsiteX9" fmla="*/ 7347 w 3580076"/>
              <a:gd name="connsiteY9" fmla="*/ 73049 h 3029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80076" h="3029264">
                <a:moveTo>
                  <a:pt x="19381" y="0"/>
                </a:moveTo>
                <a:lnTo>
                  <a:pt x="3580076" y="0"/>
                </a:lnTo>
                <a:lnTo>
                  <a:pt x="3580076" y="2559343"/>
                </a:lnTo>
                <a:lnTo>
                  <a:pt x="3556258" y="2578706"/>
                </a:lnTo>
                <a:cubicBezTo>
                  <a:pt x="3390615" y="2698133"/>
                  <a:pt x="3196665" y="2750327"/>
                  <a:pt x="2887450" y="2826324"/>
                </a:cubicBezTo>
                <a:cubicBezTo>
                  <a:pt x="2787996" y="2850747"/>
                  <a:pt x="2685123" y="2876042"/>
                  <a:pt x="2575407" y="2906908"/>
                </a:cubicBezTo>
                <a:cubicBezTo>
                  <a:pt x="1737105" y="3142655"/>
                  <a:pt x="1154843" y="3041718"/>
                  <a:pt x="628491" y="2569492"/>
                </a:cubicBezTo>
                <a:cubicBezTo>
                  <a:pt x="283045" y="2259569"/>
                  <a:pt x="200247" y="1841949"/>
                  <a:pt x="113276" y="1240251"/>
                </a:cubicBezTo>
                <a:cubicBezTo>
                  <a:pt x="103566" y="1173024"/>
                  <a:pt x="93505" y="1106186"/>
                  <a:pt x="83702" y="1041556"/>
                </a:cubicBezTo>
                <a:cubicBezTo>
                  <a:pt x="30763" y="691052"/>
                  <a:pt x="-19190" y="360006"/>
                  <a:pt x="7347" y="73049"/>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2" name="Freeform: Shape 21">
            <a:extLst>
              <a:ext uri="{FF2B5EF4-FFF2-40B4-BE49-F238E27FC236}">
                <a16:creationId xmlns:a16="http://schemas.microsoft.com/office/drawing/2014/main" id="{7A924750-E715-4799-8D2A-48745D750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321" y="0"/>
            <a:ext cx="3293877" cy="2743212"/>
          </a:xfrm>
          <a:custGeom>
            <a:avLst/>
            <a:gdLst>
              <a:gd name="connsiteX0" fmla="*/ 37772 w 3293877"/>
              <a:gd name="connsiteY0" fmla="*/ 0 h 2743212"/>
              <a:gd name="connsiteX1" fmla="*/ 3293877 w 3293877"/>
              <a:gd name="connsiteY1" fmla="*/ 0 h 2743212"/>
              <a:gd name="connsiteX2" fmla="*/ 3293877 w 3293877"/>
              <a:gd name="connsiteY2" fmla="*/ 2133887 h 2743212"/>
              <a:gd name="connsiteX3" fmla="*/ 3222757 w 3293877"/>
              <a:gd name="connsiteY3" fmla="*/ 2223039 h 2743212"/>
              <a:gd name="connsiteX4" fmla="*/ 2503136 w 3293877"/>
              <a:gd name="connsiteY4" fmla="*/ 2565392 h 2743212"/>
              <a:gd name="connsiteX5" fmla="*/ 2232111 w 3293877"/>
              <a:gd name="connsiteY5" fmla="*/ 2635826 h 2743212"/>
              <a:gd name="connsiteX6" fmla="*/ 542319 w 3293877"/>
              <a:gd name="connsiteY6" fmla="*/ 2345567 h 2743212"/>
              <a:gd name="connsiteX7" fmla="*/ 96920 w 3293877"/>
              <a:gd name="connsiteY7" fmla="*/ 1191868 h 2743212"/>
              <a:gd name="connsiteX8" fmla="*/ 71529 w 3293877"/>
              <a:gd name="connsiteY8" fmla="*/ 1019346 h 2743212"/>
              <a:gd name="connsiteX9" fmla="*/ 6623 w 3293877"/>
              <a:gd name="connsiteY9" fmla="*/ 178315 h 2743212"/>
              <a:gd name="connsiteX10" fmla="*/ 34833 w 3293877"/>
              <a:gd name="connsiteY10" fmla="*/ 8680 h 274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3877" h="2743212">
                <a:moveTo>
                  <a:pt x="37772" y="0"/>
                </a:moveTo>
                <a:lnTo>
                  <a:pt x="3293877" y="0"/>
                </a:lnTo>
                <a:lnTo>
                  <a:pt x="3293877" y="2133887"/>
                </a:lnTo>
                <a:lnTo>
                  <a:pt x="3222757" y="2223039"/>
                </a:lnTo>
                <a:cubicBezTo>
                  <a:pt x="3041339" y="2425251"/>
                  <a:pt x="2861221" y="2476800"/>
                  <a:pt x="2503136" y="2565392"/>
                </a:cubicBezTo>
                <a:cubicBezTo>
                  <a:pt x="2416757" y="2586746"/>
                  <a:pt x="2327408" y="2608861"/>
                  <a:pt x="2232111" y="2635826"/>
                </a:cubicBezTo>
                <a:cubicBezTo>
                  <a:pt x="1503976" y="2841768"/>
                  <a:pt x="998612" y="2754939"/>
                  <a:pt x="542319" y="2345567"/>
                </a:cubicBezTo>
                <a:cubicBezTo>
                  <a:pt x="242852" y="2076894"/>
                  <a:pt x="171565" y="1714314"/>
                  <a:pt x="96920" y="1191868"/>
                </a:cubicBezTo>
                <a:cubicBezTo>
                  <a:pt x="88586" y="1133496"/>
                  <a:pt x="79946" y="1075462"/>
                  <a:pt x="71529" y="1019346"/>
                </a:cubicBezTo>
                <a:cubicBezTo>
                  <a:pt x="26070" y="715012"/>
                  <a:pt x="-16826" y="427572"/>
                  <a:pt x="6623" y="178315"/>
                </a:cubicBezTo>
                <a:cubicBezTo>
                  <a:pt x="12226" y="118742"/>
                  <a:pt x="21526" y="62431"/>
                  <a:pt x="34833" y="8680"/>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5" name="Picture 14" descr="C:\Users\chulburt\Desktop\Pix\ADCP Bay.png">
            <a:extLst>
              <a:ext uri="{FF2B5EF4-FFF2-40B4-BE49-F238E27FC236}">
                <a16:creationId xmlns:a16="http://schemas.microsoft.com/office/drawing/2014/main" id="{F81253D9-014F-D391-0177-8DE02F60DE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752" r="-2" b="-2"/>
          <a:stretch/>
        </p:blipFill>
        <p:spPr bwMode="auto">
          <a:xfrm>
            <a:off x="20" y="-9270"/>
            <a:ext cx="3093248" cy="2530405"/>
          </a:xfrm>
          <a:custGeom>
            <a:avLst/>
            <a:gdLst/>
            <a:ahLst/>
            <a:cxnLst/>
            <a:rect l="l" t="t" r="r" b="b"/>
            <a:pathLst>
              <a:path w="3093268" h="2530405">
                <a:moveTo>
                  <a:pt x="0" y="0"/>
                </a:moveTo>
                <a:lnTo>
                  <a:pt x="3032888" y="0"/>
                </a:lnTo>
                <a:lnTo>
                  <a:pt x="3061403" y="83728"/>
                </a:lnTo>
                <a:cubicBezTo>
                  <a:pt x="3073431" y="131912"/>
                  <a:pt x="3081876" y="182380"/>
                  <a:pt x="3087019" y="235762"/>
                </a:cubicBezTo>
                <a:cubicBezTo>
                  <a:pt x="3108539" y="459119"/>
                  <a:pt x="3070732" y="716545"/>
                  <a:pt x="3030665" y="989101"/>
                </a:cubicBezTo>
                <a:cubicBezTo>
                  <a:pt x="3023246" y="1039358"/>
                  <a:pt x="3015631" y="1091332"/>
                  <a:pt x="3008291" y="1143609"/>
                </a:cubicBezTo>
                <a:cubicBezTo>
                  <a:pt x="2942547" y="1611509"/>
                  <a:pt x="2879475" y="1936193"/>
                  <a:pt x="2611885" y="2176267"/>
                </a:cubicBezTo>
                <a:cubicBezTo>
                  <a:pt x="2204162" y="2542063"/>
                  <a:pt x="1751822" y="2618793"/>
                  <a:pt x="1099390" y="2432762"/>
                </a:cubicBezTo>
                <a:cubicBezTo>
                  <a:pt x="1014001" y="2408405"/>
                  <a:pt x="933948" y="2388405"/>
                  <a:pt x="856556" y="2369092"/>
                </a:cubicBezTo>
                <a:cubicBezTo>
                  <a:pt x="535728" y="2288971"/>
                  <a:pt x="374334" y="2242410"/>
                  <a:pt x="211462" y="2060870"/>
                </a:cubicBezTo>
                <a:cubicBezTo>
                  <a:pt x="130601" y="1970741"/>
                  <a:pt x="60618" y="1871844"/>
                  <a:pt x="1912" y="1764934"/>
                </a:cubicBezTo>
                <a:lnTo>
                  <a:pt x="0" y="1760938"/>
                </a:lnTo>
                <a:close/>
              </a:path>
            </a:pathLst>
          </a:custGeom>
          <a:noFill/>
          <a:extLst>
            <a:ext uri="{909E8E84-426E-40DD-AFC4-6F175D3DCCD1}">
              <a14:hiddenFill xmlns:a14="http://schemas.microsoft.com/office/drawing/2010/main">
                <a:solidFill>
                  <a:srgbClr val="FFFFFF"/>
                </a:solidFill>
              </a14:hiddenFill>
            </a:ext>
          </a:extLst>
        </p:spPr>
      </p:pic>
      <p:sp>
        <p:nvSpPr>
          <p:cNvPr id="24" name="Freeform: Shape 23">
            <a:extLst>
              <a:ext uri="{FF2B5EF4-FFF2-40B4-BE49-F238E27FC236}">
                <a16:creationId xmlns:a16="http://schemas.microsoft.com/office/drawing/2014/main" id="{CA70EFFE-F930-4125-919D-2F04E1A80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26076" y="443150"/>
            <a:ext cx="2901488" cy="3049345"/>
          </a:xfrm>
          <a:custGeom>
            <a:avLst/>
            <a:gdLst>
              <a:gd name="connsiteX0" fmla="*/ 1448892 w 2805016"/>
              <a:gd name="connsiteY0" fmla="*/ 1295 h 3049345"/>
              <a:gd name="connsiteX1" fmla="*/ 1762036 w 2805016"/>
              <a:gd name="connsiteY1" fmla="*/ 37054 h 3049345"/>
              <a:gd name="connsiteX2" fmla="*/ 2172496 w 2805016"/>
              <a:gd name="connsiteY2" fmla="*/ 276646 h 3049345"/>
              <a:gd name="connsiteX3" fmla="*/ 2494528 w 2805016"/>
              <a:gd name="connsiteY3" fmla="*/ 816190 h 3049345"/>
              <a:gd name="connsiteX4" fmla="*/ 2553622 w 2805016"/>
              <a:gd name="connsiteY4" fmla="*/ 932591 h 3049345"/>
              <a:gd name="connsiteX5" fmla="*/ 2789833 w 2805016"/>
              <a:gd name="connsiteY5" fmla="*/ 1841650 h 3049345"/>
              <a:gd name="connsiteX6" fmla="*/ 1939259 w 2805016"/>
              <a:gd name="connsiteY6" fmla="*/ 2818274 h 3049345"/>
              <a:gd name="connsiteX7" fmla="*/ 1752834 w 2805016"/>
              <a:gd name="connsiteY7" fmla="*/ 2904144 h 3049345"/>
              <a:gd name="connsiteX8" fmla="*/ 1191447 w 2805016"/>
              <a:gd name="connsiteY8" fmla="*/ 3038170 h 3049345"/>
              <a:gd name="connsiteX9" fmla="*/ 661126 w 2805016"/>
              <a:gd name="connsiteY9" fmla="*/ 2791872 h 3049345"/>
              <a:gd name="connsiteX10" fmla="*/ 256115 w 2805016"/>
              <a:gd name="connsiteY10" fmla="*/ 2313690 h 3049345"/>
              <a:gd name="connsiteX11" fmla="*/ 30620 w 2805016"/>
              <a:gd name="connsiteY11" fmla="*/ 1690804 h 3049345"/>
              <a:gd name="connsiteX12" fmla="*/ 29591 w 2805016"/>
              <a:gd name="connsiteY12" fmla="*/ 1037726 h 3049345"/>
              <a:gd name="connsiteX13" fmla="*/ 244525 w 2805016"/>
              <a:gd name="connsiteY13" fmla="*/ 519197 h 3049345"/>
              <a:gd name="connsiteX14" fmla="*/ 622356 w 2805016"/>
              <a:gd name="connsiteY14" fmla="*/ 183048 h 3049345"/>
              <a:gd name="connsiteX15" fmla="*/ 1448892 w 2805016"/>
              <a:gd name="connsiteY15" fmla="*/ 1295 h 3049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5016" h="3049345">
                <a:moveTo>
                  <a:pt x="1448892" y="1295"/>
                </a:moveTo>
                <a:cubicBezTo>
                  <a:pt x="1551302" y="5038"/>
                  <a:pt x="1656071" y="16908"/>
                  <a:pt x="1762036" y="37054"/>
                </a:cubicBezTo>
                <a:cubicBezTo>
                  <a:pt x="1931145" y="69206"/>
                  <a:pt x="2057720" y="143119"/>
                  <a:pt x="2172496" y="276646"/>
                </a:cubicBezTo>
                <a:cubicBezTo>
                  <a:pt x="2292557" y="416316"/>
                  <a:pt x="2390672" y="610536"/>
                  <a:pt x="2494528" y="816190"/>
                </a:cubicBezTo>
                <a:cubicBezTo>
                  <a:pt x="2513659" y="854126"/>
                  <a:pt x="2533480" y="893328"/>
                  <a:pt x="2553622" y="932591"/>
                </a:cubicBezTo>
                <a:cubicBezTo>
                  <a:pt x="2733870" y="1284027"/>
                  <a:pt x="2847724" y="1537159"/>
                  <a:pt x="2789833" y="1841650"/>
                </a:cubicBezTo>
                <a:cubicBezTo>
                  <a:pt x="2701624" y="2305599"/>
                  <a:pt x="2447254" y="2597690"/>
                  <a:pt x="1939259" y="2818274"/>
                </a:cubicBezTo>
                <a:cubicBezTo>
                  <a:pt x="1872770" y="2847138"/>
                  <a:pt x="1811781" y="2876114"/>
                  <a:pt x="1752834" y="2904144"/>
                </a:cubicBezTo>
                <a:cubicBezTo>
                  <a:pt x="1508432" y="3020297"/>
                  <a:pt x="1382512" y="3074496"/>
                  <a:pt x="1191447" y="3038170"/>
                </a:cubicBezTo>
                <a:cubicBezTo>
                  <a:pt x="1001732" y="3002100"/>
                  <a:pt x="823313" y="2919199"/>
                  <a:pt x="661126" y="2791872"/>
                </a:cubicBezTo>
                <a:cubicBezTo>
                  <a:pt x="502474" y="2667286"/>
                  <a:pt x="366163" y="2506376"/>
                  <a:pt x="256115" y="2313690"/>
                </a:cubicBezTo>
                <a:cubicBezTo>
                  <a:pt x="147904" y="2124290"/>
                  <a:pt x="69906" y="1908939"/>
                  <a:pt x="30620" y="1690804"/>
                </a:cubicBezTo>
                <a:cubicBezTo>
                  <a:pt x="-9871" y="1466769"/>
                  <a:pt x="-10191" y="1246967"/>
                  <a:pt x="29591" y="1037726"/>
                </a:cubicBezTo>
                <a:cubicBezTo>
                  <a:pt x="67109" y="840400"/>
                  <a:pt x="139452" y="665977"/>
                  <a:pt x="244525" y="519197"/>
                </a:cubicBezTo>
                <a:cubicBezTo>
                  <a:pt x="343054" y="381648"/>
                  <a:pt x="470192" y="268558"/>
                  <a:pt x="622356" y="183048"/>
                </a:cubicBezTo>
                <a:cubicBezTo>
                  <a:pt x="855671" y="51991"/>
                  <a:pt x="1141662" y="-9932"/>
                  <a:pt x="1448892" y="1295"/>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6" name="Freeform: Shape 25">
            <a:extLst>
              <a:ext uri="{FF2B5EF4-FFF2-40B4-BE49-F238E27FC236}">
                <a16:creationId xmlns:a16="http://schemas.microsoft.com/office/drawing/2014/main" id="{C5762920-CED1-4414-9EE9-B0EC3D2F6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22548" y="623454"/>
            <a:ext cx="2687154" cy="2687367"/>
          </a:xfrm>
          <a:custGeom>
            <a:avLst/>
            <a:gdLst>
              <a:gd name="connsiteX0" fmla="*/ 1177679 w 2567901"/>
              <a:gd name="connsiteY0" fmla="*/ 1063 h 2687367"/>
              <a:gd name="connsiteX1" fmla="*/ 1603094 w 2567901"/>
              <a:gd name="connsiteY1" fmla="*/ 35223 h 2687367"/>
              <a:gd name="connsiteX2" fmla="*/ 1980105 w 2567901"/>
              <a:gd name="connsiteY2" fmla="*/ 249099 h 2687367"/>
              <a:gd name="connsiteX3" fmla="*/ 2278200 w 2567901"/>
              <a:gd name="connsiteY3" fmla="*/ 726784 h 2687367"/>
              <a:gd name="connsiteX4" fmla="*/ 2333016 w 2567901"/>
              <a:gd name="connsiteY4" fmla="*/ 829771 h 2687367"/>
              <a:gd name="connsiteX5" fmla="*/ 2555036 w 2567901"/>
              <a:gd name="connsiteY5" fmla="*/ 1632596 h 2687367"/>
              <a:gd name="connsiteX6" fmla="*/ 1783436 w 2567901"/>
              <a:gd name="connsiteY6" fmla="*/ 2487849 h 2687367"/>
              <a:gd name="connsiteX7" fmla="*/ 1613480 w 2567901"/>
              <a:gd name="connsiteY7" fmla="*/ 2562316 h 2687367"/>
              <a:gd name="connsiteX8" fmla="*/ 1100869 w 2567901"/>
              <a:gd name="connsiteY8" fmla="*/ 2676769 h 2687367"/>
              <a:gd name="connsiteX9" fmla="*/ 614178 w 2567901"/>
              <a:gd name="connsiteY9" fmla="*/ 2456196 h 2687367"/>
              <a:gd name="connsiteX10" fmla="*/ 240586 w 2567901"/>
              <a:gd name="connsiteY10" fmla="*/ 2032054 h 2687367"/>
              <a:gd name="connsiteX11" fmla="*/ 30245 w 2567901"/>
              <a:gd name="connsiteY11" fmla="*/ 1481541 h 2687367"/>
              <a:gd name="connsiteX12" fmla="*/ 25021 w 2567901"/>
              <a:gd name="connsiteY12" fmla="*/ 905889 h 2687367"/>
              <a:gd name="connsiteX13" fmla="*/ 218217 w 2567901"/>
              <a:gd name="connsiteY13" fmla="*/ 450248 h 2687367"/>
              <a:gd name="connsiteX14" fmla="*/ 561607 w 2567901"/>
              <a:gd name="connsiteY14" fmla="*/ 156432 h 2687367"/>
              <a:gd name="connsiteX15" fmla="*/ 1177679 w 2567901"/>
              <a:gd name="connsiteY15" fmla="*/ 1063 h 268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7901" h="2687367">
                <a:moveTo>
                  <a:pt x="1177679" y="1063"/>
                </a:moveTo>
                <a:cubicBezTo>
                  <a:pt x="1314507" y="-3704"/>
                  <a:pt x="1457510" y="7543"/>
                  <a:pt x="1603094" y="35223"/>
                </a:cubicBezTo>
                <a:cubicBezTo>
                  <a:pt x="1757985" y="64671"/>
                  <a:pt x="1874247" y="130651"/>
                  <a:pt x="1980105" y="249099"/>
                </a:cubicBezTo>
                <a:cubicBezTo>
                  <a:pt x="2090840" y="372996"/>
                  <a:pt x="2181857" y="544832"/>
                  <a:pt x="2278200" y="726784"/>
                </a:cubicBezTo>
                <a:cubicBezTo>
                  <a:pt x="2295948" y="760348"/>
                  <a:pt x="2314335" y="795032"/>
                  <a:pt x="2333016" y="829771"/>
                </a:cubicBezTo>
                <a:cubicBezTo>
                  <a:pt x="2500190" y="1140721"/>
                  <a:pt x="2605991" y="1364587"/>
                  <a:pt x="2555036" y="1632596"/>
                </a:cubicBezTo>
                <a:cubicBezTo>
                  <a:pt x="2477395" y="2040959"/>
                  <a:pt x="2246644" y="2296751"/>
                  <a:pt x="1783436" y="2487849"/>
                </a:cubicBezTo>
                <a:cubicBezTo>
                  <a:pt x="1722809" y="2512855"/>
                  <a:pt x="1667214" y="2537996"/>
                  <a:pt x="1613480" y="2562316"/>
                </a:cubicBezTo>
                <a:cubicBezTo>
                  <a:pt x="1390692" y="2663095"/>
                  <a:pt x="1275870" y="2710042"/>
                  <a:pt x="1100869" y="2676769"/>
                </a:cubicBezTo>
                <a:cubicBezTo>
                  <a:pt x="927103" y="2643732"/>
                  <a:pt x="763363" y="2569490"/>
                  <a:pt x="614178" y="2456196"/>
                </a:cubicBezTo>
                <a:cubicBezTo>
                  <a:pt x="468245" y="2345340"/>
                  <a:pt x="342509" y="2202615"/>
                  <a:pt x="240586" y="2032054"/>
                </a:cubicBezTo>
                <a:cubicBezTo>
                  <a:pt x="140365" y="1864400"/>
                  <a:pt x="67610" y="1674071"/>
                  <a:pt x="30245" y="1481541"/>
                </a:cubicBezTo>
                <a:cubicBezTo>
                  <a:pt x="-8261" y="1283803"/>
                  <a:pt x="-9994" y="1090060"/>
                  <a:pt x="25021" y="905889"/>
                </a:cubicBezTo>
                <a:cubicBezTo>
                  <a:pt x="58043" y="732204"/>
                  <a:pt x="123071" y="578936"/>
                  <a:pt x="218217" y="450248"/>
                </a:cubicBezTo>
                <a:cubicBezTo>
                  <a:pt x="307436" y="329654"/>
                  <a:pt x="422987" y="230806"/>
                  <a:pt x="561607" y="156432"/>
                </a:cubicBezTo>
                <a:cubicBezTo>
                  <a:pt x="738731" y="61442"/>
                  <a:pt x="949631" y="9010"/>
                  <a:pt x="1177679" y="1063"/>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8" name="Freeform: Shape 27">
            <a:extLst>
              <a:ext uri="{FF2B5EF4-FFF2-40B4-BE49-F238E27FC236}">
                <a16:creationId xmlns:a16="http://schemas.microsoft.com/office/drawing/2014/main" id="{07675ACC-B55E-4D4C-A037-0238FF0D93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120231" y="0"/>
            <a:ext cx="3997527" cy="2646947"/>
          </a:xfrm>
          <a:custGeom>
            <a:avLst/>
            <a:gdLst>
              <a:gd name="connsiteX0" fmla="*/ 294151 w 4013331"/>
              <a:gd name="connsiteY0" fmla="*/ 0 h 2742133"/>
              <a:gd name="connsiteX1" fmla="*/ 3844057 w 4013331"/>
              <a:gd name="connsiteY1" fmla="*/ 0 h 2742133"/>
              <a:gd name="connsiteX2" fmla="*/ 3892490 w 4013331"/>
              <a:gd name="connsiteY2" fmla="*/ 131440 h 2742133"/>
              <a:gd name="connsiteX3" fmla="*/ 4013331 w 4013331"/>
              <a:gd name="connsiteY3" fmla="*/ 941251 h 2742133"/>
              <a:gd name="connsiteX4" fmla="*/ 3804827 w 4013331"/>
              <a:gd name="connsiteY4" fmla="*/ 1540292 h 2742133"/>
              <a:gd name="connsiteX5" fmla="*/ 3187498 w 4013331"/>
              <a:gd name="connsiteY5" fmla="*/ 2098087 h 2742133"/>
              <a:gd name="connsiteX6" fmla="*/ 3051769 w 4013331"/>
              <a:gd name="connsiteY6" fmla="*/ 2204787 h 2742133"/>
              <a:gd name="connsiteX7" fmla="*/ 1936476 w 4013331"/>
              <a:gd name="connsiteY7" fmla="*/ 2742133 h 2742133"/>
              <a:gd name="connsiteX8" fmla="*/ 467303 w 4013331"/>
              <a:gd name="connsiteY8" fmla="*/ 1868695 h 2742133"/>
              <a:gd name="connsiteX9" fmla="*/ 310732 w 4013331"/>
              <a:gd name="connsiteY9" fmla="*/ 1645244 h 2742133"/>
              <a:gd name="connsiteX10" fmla="*/ 0 w 4013331"/>
              <a:gd name="connsiteY10" fmla="*/ 941251 h 2742133"/>
              <a:gd name="connsiteX11" fmla="*/ 187749 w 4013331"/>
              <a:gd name="connsiteY11" fmla="*/ 183076 h 2742133"/>
              <a:gd name="connsiteX12" fmla="*/ 288888 w 4013331"/>
              <a:gd name="connsiteY12" fmla="*/ 7329 h 2742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13331" h="2742133">
                <a:moveTo>
                  <a:pt x="294151" y="0"/>
                </a:moveTo>
                <a:lnTo>
                  <a:pt x="3844057" y="0"/>
                </a:lnTo>
                <a:lnTo>
                  <a:pt x="3892490" y="131440"/>
                </a:lnTo>
                <a:cubicBezTo>
                  <a:pt x="3971777" y="378867"/>
                  <a:pt x="4013331" y="652783"/>
                  <a:pt x="4013331" y="941251"/>
                </a:cubicBezTo>
                <a:cubicBezTo>
                  <a:pt x="4013331" y="1171430"/>
                  <a:pt x="3948997" y="1356167"/>
                  <a:pt x="3804827" y="1540292"/>
                </a:cubicBezTo>
                <a:cubicBezTo>
                  <a:pt x="3654026" y="1732895"/>
                  <a:pt x="3427436" y="1910292"/>
                  <a:pt x="3187498" y="2098087"/>
                </a:cubicBezTo>
                <a:cubicBezTo>
                  <a:pt x="3143231" y="2132693"/>
                  <a:pt x="3097499" y="2168522"/>
                  <a:pt x="3051769" y="2204787"/>
                </a:cubicBezTo>
                <a:cubicBezTo>
                  <a:pt x="2642425" y="2529345"/>
                  <a:pt x="2343664" y="2742133"/>
                  <a:pt x="1936476" y="2742133"/>
                </a:cubicBezTo>
                <a:cubicBezTo>
                  <a:pt x="1316045" y="2742133"/>
                  <a:pt x="876647" y="2480932"/>
                  <a:pt x="467303" y="1868695"/>
                </a:cubicBezTo>
                <a:cubicBezTo>
                  <a:pt x="413736" y="1788559"/>
                  <a:pt x="361372" y="1715679"/>
                  <a:pt x="310732" y="1645244"/>
                </a:cubicBezTo>
                <a:cubicBezTo>
                  <a:pt x="100850" y="1353195"/>
                  <a:pt x="0" y="1201315"/>
                  <a:pt x="0" y="941251"/>
                </a:cubicBezTo>
                <a:cubicBezTo>
                  <a:pt x="0" y="683021"/>
                  <a:pt x="63214" y="427935"/>
                  <a:pt x="187749" y="183076"/>
                </a:cubicBezTo>
                <a:cubicBezTo>
                  <a:pt x="218215" y="123194"/>
                  <a:pt x="251953" y="64578"/>
                  <a:pt x="288888" y="7329"/>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0" name="Freeform: Shape 29">
            <a:extLst>
              <a:ext uri="{FF2B5EF4-FFF2-40B4-BE49-F238E27FC236}">
                <a16:creationId xmlns:a16="http://schemas.microsoft.com/office/drawing/2014/main" id="{D0B489A4-0D2D-4199-B24F-6F153885C0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077480" y="0"/>
            <a:ext cx="4244813" cy="2866417"/>
          </a:xfrm>
          <a:custGeom>
            <a:avLst/>
            <a:gdLst>
              <a:gd name="connsiteX0" fmla="*/ 237339 w 4130517"/>
              <a:gd name="connsiteY0" fmla="*/ 0 h 2806419"/>
              <a:gd name="connsiteX1" fmla="*/ 3997489 w 4130517"/>
              <a:gd name="connsiteY1" fmla="*/ 0 h 2806419"/>
              <a:gd name="connsiteX2" fmla="*/ 4006148 w 4130517"/>
              <a:gd name="connsiteY2" fmla="*/ 24333 h 2806419"/>
              <a:gd name="connsiteX3" fmla="*/ 4130517 w 4130517"/>
              <a:gd name="connsiteY3" fmla="*/ 887307 h 2806419"/>
              <a:gd name="connsiteX4" fmla="*/ 3915925 w 4130517"/>
              <a:gd name="connsiteY4" fmla="*/ 1525677 h 2806419"/>
              <a:gd name="connsiteX5" fmla="*/ 3280571 w 4130517"/>
              <a:gd name="connsiteY5" fmla="*/ 2120090 h 2806419"/>
              <a:gd name="connsiteX6" fmla="*/ 3140878 w 4130517"/>
              <a:gd name="connsiteY6" fmla="*/ 2233796 h 2806419"/>
              <a:gd name="connsiteX7" fmla="*/ 1993019 w 4130517"/>
              <a:gd name="connsiteY7" fmla="*/ 2806419 h 2806419"/>
              <a:gd name="connsiteX8" fmla="*/ 480948 w 4130517"/>
              <a:gd name="connsiteY8" fmla="*/ 1875638 h 2806419"/>
              <a:gd name="connsiteX9" fmla="*/ 319805 w 4130517"/>
              <a:gd name="connsiteY9" fmla="*/ 1637519 h 2806419"/>
              <a:gd name="connsiteX10" fmla="*/ 0 w 4130517"/>
              <a:gd name="connsiteY10" fmla="*/ 887307 h 2806419"/>
              <a:gd name="connsiteX11" fmla="*/ 193231 w 4130517"/>
              <a:gd name="connsiteY11" fmla="*/ 79360 h 280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130517" h="2806419">
                <a:moveTo>
                  <a:pt x="237339" y="0"/>
                </a:moveTo>
                <a:lnTo>
                  <a:pt x="3997489" y="0"/>
                </a:lnTo>
                <a:lnTo>
                  <a:pt x="4006148" y="24333"/>
                </a:lnTo>
                <a:cubicBezTo>
                  <a:pt x="4087750" y="288004"/>
                  <a:pt x="4130517" y="579903"/>
                  <a:pt x="4130517" y="887307"/>
                </a:cubicBezTo>
                <a:cubicBezTo>
                  <a:pt x="4130517" y="1132599"/>
                  <a:pt x="4064304" y="1329464"/>
                  <a:pt x="3915925" y="1525677"/>
                </a:cubicBezTo>
                <a:cubicBezTo>
                  <a:pt x="3760721" y="1730924"/>
                  <a:pt x="3527514" y="1919967"/>
                  <a:pt x="3280571" y="2120090"/>
                </a:cubicBezTo>
                <a:cubicBezTo>
                  <a:pt x="3235011" y="2156968"/>
                  <a:pt x="3187944" y="2195151"/>
                  <a:pt x="3140878" y="2233796"/>
                </a:cubicBezTo>
                <a:cubicBezTo>
                  <a:pt x="2719582" y="2579662"/>
                  <a:pt x="2412097" y="2806419"/>
                  <a:pt x="1993019" y="2806419"/>
                </a:cubicBezTo>
                <a:cubicBezTo>
                  <a:pt x="1354472" y="2806419"/>
                  <a:pt x="902244" y="2528070"/>
                  <a:pt x="480948" y="1875638"/>
                </a:cubicBezTo>
                <a:cubicBezTo>
                  <a:pt x="425816" y="1790244"/>
                  <a:pt x="371924" y="1712578"/>
                  <a:pt x="319805" y="1637519"/>
                </a:cubicBezTo>
                <a:cubicBezTo>
                  <a:pt x="103795" y="1326296"/>
                  <a:pt x="0" y="1164446"/>
                  <a:pt x="0" y="887307"/>
                </a:cubicBezTo>
                <a:cubicBezTo>
                  <a:pt x="0" y="612125"/>
                  <a:pt x="65060" y="340293"/>
                  <a:pt x="193231" y="7936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2" name="Freeform: Shape 31">
            <a:extLst>
              <a:ext uri="{FF2B5EF4-FFF2-40B4-BE49-F238E27FC236}">
                <a16:creationId xmlns:a16="http://schemas.microsoft.com/office/drawing/2014/main" id="{ECFFF39D-5460-4FDC-BBC9-8996A280CE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42800" y="0"/>
            <a:ext cx="4584032" cy="3020235"/>
          </a:xfrm>
          <a:custGeom>
            <a:avLst/>
            <a:gdLst>
              <a:gd name="connsiteX0" fmla="*/ 208215 w 4389519"/>
              <a:gd name="connsiteY0" fmla="*/ 0 h 2916937"/>
              <a:gd name="connsiteX1" fmla="*/ 4284014 w 4389519"/>
              <a:gd name="connsiteY1" fmla="*/ 0 h 2916937"/>
              <a:gd name="connsiteX2" fmla="*/ 4335794 w 4389519"/>
              <a:gd name="connsiteY2" fmla="*/ 207911 h 2916937"/>
              <a:gd name="connsiteX3" fmla="*/ 4376420 w 4389519"/>
              <a:gd name="connsiteY3" fmla="*/ 1078865 h 2916937"/>
              <a:gd name="connsiteX4" fmla="*/ 4090147 w 4389519"/>
              <a:gd name="connsiteY4" fmla="*/ 1734728 h 2916937"/>
              <a:gd name="connsiteX5" fmla="*/ 3362552 w 4389519"/>
              <a:gd name="connsiteY5" fmla="*/ 2305097 h 2916937"/>
              <a:gd name="connsiteX6" fmla="*/ 3204152 w 4389519"/>
              <a:gd name="connsiteY6" fmla="*/ 2412521 h 2916937"/>
              <a:gd name="connsiteX7" fmla="*/ 1936072 w 4389519"/>
              <a:gd name="connsiteY7" fmla="*/ 2912360 h 2916937"/>
              <a:gd name="connsiteX8" fmla="*/ 421690 w 4389519"/>
              <a:gd name="connsiteY8" fmla="*/ 1787063 h 2916937"/>
              <a:gd name="connsiteX9" fmla="*/ 273167 w 4389519"/>
              <a:gd name="connsiteY9" fmla="*/ 1520080 h 2916937"/>
              <a:gd name="connsiteX10" fmla="*/ 4118 w 4389519"/>
              <a:gd name="connsiteY10" fmla="*/ 696338 h 2916937"/>
              <a:gd name="connsiteX11" fmla="*/ 175984 w 4389519"/>
              <a:gd name="connsiteY11" fmla="*/ 60381 h 2916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9519" h="2916937">
                <a:moveTo>
                  <a:pt x="208215" y="0"/>
                </a:moveTo>
                <a:lnTo>
                  <a:pt x="4284014" y="0"/>
                </a:lnTo>
                <a:lnTo>
                  <a:pt x="4335794" y="207911"/>
                </a:lnTo>
                <a:cubicBezTo>
                  <a:pt x="4388748" y="479686"/>
                  <a:pt x="4403109" y="773803"/>
                  <a:pt x="4376420" y="1078865"/>
                </a:cubicBezTo>
                <a:cubicBezTo>
                  <a:pt x="4353703" y="1338514"/>
                  <a:pt x="4265383" y="1540772"/>
                  <a:pt x="4090147" y="1734728"/>
                </a:cubicBezTo>
                <a:cubicBezTo>
                  <a:pt x="3906850" y="1937616"/>
                  <a:pt x="3642485" y="2116128"/>
                  <a:pt x="3362552" y="2305097"/>
                </a:cubicBezTo>
                <a:cubicBezTo>
                  <a:pt x="3310910" y="2339914"/>
                  <a:pt x="3257553" y="2375972"/>
                  <a:pt x="3204152" y="2412521"/>
                </a:cubicBezTo>
                <a:cubicBezTo>
                  <a:pt x="2726165" y="2739616"/>
                  <a:pt x="2379682" y="2951171"/>
                  <a:pt x="1936072" y="2912360"/>
                </a:cubicBezTo>
                <a:cubicBezTo>
                  <a:pt x="1260148" y="2853224"/>
                  <a:pt x="807225" y="2516700"/>
                  <a:pt x="421690" y="1787063"/>
                </a:cubicBezTo>
                <a:cubicBezTo>
                  <a:pt x="371240" y="1691563"/>
                  <a:pt x="321385" y="1604361"/>
                  <a:pt x="273167" y="1520080"/>
                </a:cubicBezTo>
                <a:cubicBezTo>
                  <a:pt x="73334" y="1170636"/>
                  <a:pt x="-21548" y="989700"/>
                  <a:pt x="4118" y="696338"/>
                </a:cubicBezTo>
                <a:cubicBezTo>
                  <a:pt x="23232" y="477870"/>
                  <a:pt x="80908" y="264786"/>
                  <a:pt x="175984" y="60381"/>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4" name="Freeform: Shape 33">
            <a:extLst>
              <a:ext uri="{FF2B5EF4-FFF2-40B4-BE49-F238E27FC236}">
                <a16:creationId xmlns:a16="http://schemas.microsoft.com/office/drawing/2014/main" id="{C4893A10-FCAD-49C3-B32A-906DE94310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168" y="3105611"/>
            <a:ext cx="6141507" cy="3752389"/>
          </a:xfrm>
          <a:custGeom>
            <a:avLst/>
            <a:gdLst>
              <a:gd name="connsiteX0" fmla="*/ 3215595 w 6141507"/>
              <a:gd name="connsiteY0" fmla="*/ 37 h 3752389"/>
              <a:gd name="connsiteX1" fmla="*/ 5025810 w 6141507"/>
              <a:gd name="connsiteY1" fmla="*/ 667544 h 3752389"/>
              <a:gd name="connsiteX2" fmla="*/ 5418068 w 6141507"/>
              <a:gd name="connsiteY2" fmla="*/ 923043 h 3752389"/>
              <a:gd name="connsiteX3" fmla="*/ 6130109 w 6141507"/>
              <a:gd name="connsiteY3" fmla="*/ 1458777 h 3752389"/>
              <a:gd name="connsiteX4" fmla="*/ 6141506 w 6141507"/>
              <a:gd name="connsiteY4" fmla="*/ 1473047 h 3752389"/>
              <a:gd name="connsiteX5" fmla="*/ 6141507 w 6141507"/>
              <a:gd name="connsiteY5" fmla="*/ 3752389 h 3752389"/>
              <a:gd name="connsiteX6" fmla="*/ 0 w 6141507"/>
              <a:gd name="connsiteY6" fmla="*/ 3752389 h 3752389"/>
              <a:gd name="connsiteX7" fmla="*/ 7127 w 6141507"/>
              <a:gd name="connsiteY7" fmla="*/ 3638865 h 3752389"/>
              <a:gd name="connsiteX8" fmla="*/ 59603 w 6141507"/>
              <a:gd name="connsiteY8" fmla="*/ 3356358 h 3752389"/>
              <a:gd name="connsiteX9" fmla="*/ 646726 w 6141507"/>
              <a:gd name="connsiteY9" fmla="*/ 2064848 h 3752389"/>
              <a:gd name="connsiteX10" fmla="*/ 786444 w 6141507"/>
              <a:gd name="connsiteY10" fmla="*/ 1806355 h 3752389"/>
              <a:gd name="connsiteX11" fmla="*/ 2160845 w 6141507"/>
              <a:gd name="connsiteY11" fmla="*/ 224629 h 3752389"/>
              <a:gd name="connsiteX12" fmla="*/ 3215595 w 6141507"/>
              <a:gd name="connsiteY12" fmla="*/ 37 h 3752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507" h="3752389">
                <a:moveTo>
                  <a:pt x="3215595" y="37"/>
                </a:moveTo>
                <a:cubicBezTo>
                  <a:pt x="3793727" y="3265"/>
                  <a:pt x="4373168" y="222053"/>
                  <a:pt x="5025810" y="667544"/>
                </a:cubicBezTo>
                <a:cubicBezTo>
                  <a:pt x="5162471" y="760846"/>
                  <a:pt x="5292423" y="843339"/>
                  <a:pt x="5418068" y="923043"/>
                </a:cubicBezTo>
                <a:cubicBezTo>
                  <a:pt x="5743584" y="1129628"/>
                  <a:pt x="5966418" y="1276344"/>
                  <a:pt x="6130109" y="1458777"/>
                </a:cubicBezTo>
                <a:lnTo>
                  <a:pt x="6141506" y="1473047"/>
                </a:lnTo>
                <a:lnTo>
                  <a:pt x="6141507" y="3752389"/>
                </a:lnTo>
                <a:lnTo>
                  <a:pt x="0" y="3752389"/>
                </a:lnTo>
                <a:lnTo>
                  <a:pt x="7127" y="3638865"/>
                </a:lnTo>
                <a:cubicBezTo>
                  <a:pt x="16780" y="3547020"/>
                  <a:pt x="34303" y="3453276"/>
                  <a:pt x="59603" y="3356358"/>
                </a:cubicBezTo>
                <a:cubicBezTo>
                  <a:pt x="165452" y="2950843"/>
                  <a:pt x="399187" y="2520480"/>
                  <a:pt x="646726" y="2064848"/>
                </a:cubicBezTo>
                <a:cubicBezTo>
                  <a:pt x="692424" y="1980851"/>
                  <a:pt x="739580" y="1893951"/>
                  <a:pt x="786444" y="1806355"/>
                </a:cubicBezTo>
                <a:cubicBezTo>
                  <a:pt x="1205972" y="1022363"/>
                  <a:pt x="1528233" y="488656"/>
                  <a:pt x="2160845" y="224629"/>
                </a:cubicBezTo>
                <a:cubicBezTo>
                  <a:pt x="2522310" y="73767"/>
                  <a:pt x="2868717" y="-1899"/>
                  <a:pt x="3215595" y="37"/>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D9B22131-0852-AD09-3052-3D65F2F129A0}"/>
              </a:ext>
            </a:extLst>
          </p:cNvPr>
          <p:cNvSpPr>
            <a:spLocks noGrp="1"/>
          </p:cNvSpPr>
          <p:nvPr>
            <p:ph type="title"/>
          </p:nvPr>
        </p:nvSpPr>
        <p:spPr>
          <a:xfrm>
            <a:off x="5982179" y="3297831"/>
            <a:ext cx="5340114" cy="1146946"/>
          </a:xfrm>
        </p:spPr>
        <p:txBody>
          <a:bodyPr anchor="b">
            <a:normAutofit/>
          </a:bodyPr>
          <a:lstStyle/>
          <a:p>
            <a:pPr>
              <a:lnSpc>
                <a:spcPct val="120000"/>
              </a:lnSpc>
            </a:pPr>
            <a:r>
              <a:rPr lang="en-US" sz="2500"/>
              <a:t>Motivation: Data Collection</a:t>
            </a:r>
          </a:p>
        </p:txBody>
      </p:sp>
      <p:pic>
        <p:nvPicPr>
          <p:cNvPr id="4" name="Picture 13" descr="C:\Users\chulburt\Desktop\Pix\Wet Labs ecopuck.jpg">
            <a:extLst>
              <a:ext uri="{FF2B5EF4-FFF2-40B4-BE49-F238E27FC236}">
                <a16:creationId xmlns:a16="http://schemas.microsoft.com/office/drawing/2014/main" id="{70BCFAE4-B4EB-960A-AFF5-EDE2A32976C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977" r="-1" b="-1"/>
          <a:stretch/>
        </p:blipFill>
        <p:spPr bwMode="auto">
          <a:xfrm>
            <a:off x="3999506" y="791376"/>
            <a:ext cx="2350451" cy="2351005"/>
          </a:xfrm>
          <a:custGeom>
            <a:avLst/>
            <a:gdLst/>
            <a:ahLst/>
            <a:cxnLst/>
            <a:rect l="l" t="t" r="r" b="b"/>
            <a:pathLst>
              <a:path w="2246489" h="2351005">
                <a:moveTo>
                  <a:pt x="1094829" y="1443"/>
                </a:moveTo>
                <a:cubicBezTo>
                  <a:pt x="1340737" y="-8977"/>
                  <a:pt x="1569231" y="37131"/>
                  <a:pt x="1755177" y="136852"/>
                </a:cubicBezTo>
                <a:cubicBezTo>
                  <a:pt x="1876448" y="201917"/>
                  <a:pt x="1977534" y="288393"/>
                  <a:pt x="2055587" y="393892"/>
                </a:cubicBezTo>
                <a:cubicBezTo>
                  <a:pt x="2138823" y="506474"/>
                  <a:pt x="2195712" y="640558"/>
                  <a:pt x="2224601" y="792504"/>
                </a:cubicBezTo>
                <a:cubicBezTo>
                  <a:pt x="2255234" y="953623"/>
                  <a:pt x="2253717" y="1123116"/>
                  <a:pt x="2220031" y="1296106"/>
                </a:cubicBezTo>
                <a:cubicBezTo>
                  <a:pt x="2187343" y="1464537"/>
                  <a:pt x="2123694" y="1631044"/>
                  <a:pt x="2036018" y="1777713"/>
                </a:cubicBezTo>
                <a:cubicBezTo>
                  <a:pt x="1946852" y="1926926"/>
                  <a:pt x="1836854" y="2051788"/>
                  <a:pt x="1709186" y="2148767"/>
                </a:cubicBezTo>
                <a:cubicBezTo>
                  <a:pt x="1578674" y="2247882"/>
                  <a:pt x="1435428" y="2312832"/>
                  <a:pt x="1283412" y="2341734"/>
                </a:cubicBezTo>
                <a:cubicBezTo>
                  <a:pt x="1130314" y="2370842"/>
                  <a:pt x="1029864" y="2329770"/>
                  <a:pt x="834961" y="2241605"/>
                </a:cubicBezTo>
                <a:cubicBezTo>
                  <a:pt x="787952" y="2220330"/>
                  <a:pt x="739316" y="2198335"/>
                  <a:pt x="686278" y="2176460"/>
                </a:cubicBezTo>
                <a:cubicBezTo>
                  <a:pt x="281048" y="2009279"/>
                  <a:pt x="79178" y="1785504"/>
                  <a:pt x="11256" y="1428254"/>
                </a:cubicBezTo>
                <a:cubicBezTo>
                  <a:pt x="-33322" y="1193790"/>
                  <a:pt x="59236" y="997942"/>
                  <a:pt x="205486" y="725913"/>
                </a:cubicBezTo>
                <a:cubicBezTo>
                  <a:pt x="221828" y="695523"/>
                  <a:pt x="237914" y="665180"/>
                  <a:pt x="253439" y="635816"/>
                </a:cubicBezTo>
                <a:cubicBezTo>
                  <a:pt x="337725" y="476638"/>
                  <a:pt x="417351" y="326311"/>
                  <a:pt x="514225" y="217920"/>
                </a:cubicBezTo>
                <a:cubicBezTo>
                  <a:pt x="606834" y="114298"/>
                  <a:pt x="708542" y="56577"/>
                  <a:pt x="844047" y="30814"/>
                </a:cubicBezTo>
                <a:cubicBezTo>
                  <a:pt x="928955" y="14671"/>
                  <a:pt x="1012859" y="4917"/>
                  <a:pt x="1094829" y="1443"/>
                </a:cubicBezTo>
                <a:close/>
              </a:path>
            </a:pathLst>
          </a:custGeom>
          <a:noFill/>
          <a:extLst>
            <a:ext uri="{909E8E84-426E-40DD-AFC4-6F175D3DCCD1}">
              <a14:hiddenFill xmlns:a14="http://schemas.microsoft.com/office/drawing/2010/main">
                <a:solidFill>
                  <a:srgbClr val="FFFFFF"/>
                </a:solidFill>
              </a14:hiddenFill>
            </a:ext>
          </a:extLst>
        </p:spPr>
      </p:pic>
      <p:pic>
        <p:nvPicPr>
          <p:cNvPr id="6" name="Picture 12" descr="C:\Users\chulburt\Desktop\Pix\VEMCO Fish Tracker.jpg">
            <a:extLst>
              <a:ext uri="{FF2B5EF4-FFF2-40B4-BE49-F238E27FC236}">
                <a16:creationId xmlns:a16="http://schemas.microsoft.com/office/drawing/2014/main" id="{E0DDE622-4D76-D9C3-8707-7CAFF287D24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3" b="10109"/>
          <a:stretch/>
        </p:blipFill>
        <p:spPr bwMode="auto">
          <a:xfrm>
            <a:off x="7315200" y="-2"/>
            <a:ext cx="3549897" cy="2393342"/>
          </a:xfrm>
          <a:custGeom>
            <a:avLst/>
            <a:gdLst/>
            <a:ahLst/>
            <a:cxnLst/>
            <a:rect l="l" t="t" r="r" b="b"/>
            <a:pathLst>
              <a:path w="3549897" h="2393342">
                <a:moveTo>
                  <a:pt x="202758" y="0"/>
                </a:moveTo>
                <a:lnTo>
                  <a:pt x="3202447" y="0"/>
                </a:lnTo>
                <a:lnTo>
                  <a:pt x="3294368" y="120289"/>
                </a:lnTo>
                <a:cubicBezTo>
                  <a:pt x="3327038" y="167872"/>
                  <a:pt x="3356880" y="216592"/>
                  <a:pt x="3383829" y="266363"/>
                </a:cubicBezTo>
                <a:cubicBezTo>
                  <a:pt x="3493982" y="469879"/>
                  <a:pt x="3549897" y="681896"/>
                  <a:pt x="3549897" y="896525"/>
                </a:cubicBezTo>
                <a:cubicBezTo>
                  <a:pt x="3549897" y="1112680"/>
                  <a:pt x="3460693" y="1238915"/>
                  <a:pt x="3275046" y="1481654"/>
                </a:cubicBezTo>
                <a:cubicBezTo>
                  <a:pt x="3230254" y="1540197"/>
                  <a:pt x="3183937" y="1600772"/>
                  <a:pt x="3136555" y="1667377"/>
                </a:cubicBezTo>
                <a:cubicBezTo>
                  <a:pt x="2774480" y="2176244"/>
                  <a:pt x="2385822" y="2393342"/>
                  <a:pt x="1837034" y="2393342"/>
                </a:cubicBezTo>
                <a:cubicBezTo>
                  <a:pt x="1476863" y="2393342"/>
                  <a:pt x="1212602" y="2216482"/>
                  <a:pt x="850527" y="1946723"/>
                </a:cubicBezTo>
                <a:cubicBezTo>
                  <a:pt x="810077" y="1916581"/>
                  <a:pt x="769626" y="1886801"/>
                  <a:pt x="730471" y="1858037"/>
                </a:cubicBezTo>
                <a:cubicBezTo>
                  <a:pt x="518239" y="1701951"/>
                  <a:pt x="317814" y="1554506"/>
                  <a:pt x="184427" y="1394422"/>
                </a:cubicBezTo>
                <a:cubicBezTo>
                  <a:pt x="56906" y="1241385"/>
                  <a:pt x="0" y="1087841"/>
                  <a:pt x="0" y="896525"/>
                </a:cubicBezTo>
                <a:cubicBezTo>
                  <a:pt x="0" y="596823"/>
                  <a:pt x="57431" y="316019"/>
                  <a:pt x="165692" y="73490"/>
                </a:cubicBezTo>
                <a:close/>
              </a:path>
            </a:pathLst>
          </a:custGeom>
          <a:noFill/>
          <a:extLst>
            <a:ext uri="{909E8E84-426E-40DD-AFC4-6F175D3DCCD1}">
              <a14:hiddenFill xmlns:a14="http://schemas.microsoft.com/office/drawing/2010/main">
                <a:solidFill>
                  <a:srgbClr val="FFFFFF"/>
                </a:solidFill>
              </a14:hiddenFill>
            </a:ext>
          </a:extLst>
        </p:spPr>
      </p:pic>
      <p:sp>
        <p:nvSpPr>
          <p:cNvPr id="36" name="Freeform: Shape 35">
            <a:extLst>
              <a:ext uri="{FF2B5EF4-FFF2-40B4-BE49-F238E27FC236}">
                <a16:creationId xmlns:a16="http://schemas.microsoft.com/office/drawing/2014/main" id="{1592C2F2-081C-485D-8226-63610DE8C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320" y="3406834"/>
            <a:ext cx="5724034" cy="3451167"/>
          </a:xfrm>
          <a:custGeom>
            <a:avLst/>
            <a:gdLst>
              <a:gd name="connsiteX0" fmla="*/ 2808622 w 5724034"/>
              <a:gd name="connsiteY0" fmla="*/ 207 h 3451167"/>
              <a:gd name="connsiteX1" fmla="*/ 4400004 w 5724034"/>
              <a:gd name="connsiteY1" fmla="*/ 607462 h 3451167"/>
              <a:gd name="connsiteX2" fmla="*/ 4745277 w 5724034"/>
              <a:gd name="connsiteY2" fmla="*/ 837612 h 3451167"/>
              <a:gd name="connsiteX3" fmla="*/ 5584627 w 5724034"/>
              <a:gd name="connsiteY3" fmla="*/ 1665805 h 3451167"/>
              <a:gd name="connsiteX4" fmla="*/ 5682689 w 5724034"/>
              <a:gd name="connsiteY4" fmla="*/ 1947596 h 3451167"/>
              <a:gd name="connsiteX5" fmla="*/ 5724034 w 5724034"/>
              <a:gd name="connsiteY5" fmla="*/ 2133764 h 3451167"/>
              <a:gd name="connsiteX6" fmla="*/ 5724034 w 5724034"/>
              <a:gd name="connsiteY6" fmla="*/ 3254784 h 3451167"/>
              <a:gd name="connsiteX7" fmla="*/ 5682668 w 5724034"/>
              <a:gd name="connsiteY7" fmla="*/ 3451167 h 3451167"/>
              <a:gd name="connsiteX8" fmla="*/ 3398 w 5724034"/>
              <a:gd name="connsiteY8" fmla="*/ 3451167 h 3451167"/>
              <a:gd name="connsiteX9" fmla="*/ 0 w 5724034"/>
              <a:gd name="connsiteY9" fmla="*/ 3332475 h 3451167"/>
              <a:gd name="connsiteX10" fmla="*/ 51930 w 5724034"/>
              <a:gd name="connsiteY10" fmla="*/ 2960389 h 3451167"/>
              <a:gd name="connsiteX11" fmla="*/ 562146 w 5724034"/>
              <a:gd name="connsiteY11" fmla="*/ 1816544 h 3451167"/>
              <a:gd name="connsiteX12" fmla="*/ 683754 w 5724034"/>
              <a:gd name="connsiteY12" fmla="*/ 1587775 h 3451167"/>
              <a:gd name="connsiteX13" fmla="*/ 1883792 w 5724034"/>
              <a:gd name="connsiteY13" fmla="*/ 191878 h 3451167"/>
              <a:gd name="connsiteX14" fmla="*/ 2808622 w 5724034"/>
              <a:gd name="connsiteY14" fmla="*/ 207 h 345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24034" h="3451167">
                <a:moveTo>
                  <a:pt x="2808622" y="207"/>
                </a:moveTo>
                <a:cubicBezTo>
                  <a:pt x="3316039" y="7471"/>
                  <a:pt x="3825452" y="206405"/>
                  <a:pt x="4400004" y="607462"/>
                </a:cubicBezTo>
                <a:cubicBezTo>
                  <a:pt x="4520314" y="691458"/>
                  <a:pt x="4634691" y="765791"/>
                  <a:pt x="4745277" y="837612"/>
                </a:cubicBezTo>
                <a:cubicBezTo>
                  <a:pt x="5203686" y="1135457"/>
                  <a:pt x="5430786" y="1295036"/>
                  <a:pt x="5584627" y="1665805"/>
                </a:cubicBezTo>
                <a:cubicBezTo>
                  <a:pt x="5622816" y="1757843"/>
                  <a:pt x="5655511" y="1851832"/>
                  <a:pt x="5682689" y="1947596"/>
                </a:cubicBezTo>
                <a:lnTo>
                  <a:pt x="5724034" y="2133764"/>
                </a:lnTo>
                <a:lnTo>
                  <a:pt x="5724034" y="3254784"/>
                </a:lnTo>
                <a:lnTo>
                  <a:pt x="5682668" y="3451167"/>
                </a:lnTo>
                <a:lnTo>
                  <a:pt x="3398" y="3451167"/>
                </a:lnTo>
                <a:lnTo>
                  <a:pt x="0" y="3332475"/>
                </a:lnTo>
                <a:cubicBezTo>
                  <a:pt x="1789" y="3212109"/>
                  <a:pt x="19193" y="3089357"/>
                  <a:pt x="51930" y="2960389"/>
                </a:cubicBezTo>
                <a:cubicBezTo>
                  <a:pt x="143234" y="2600640"/>
                  <a:pt x="346682" y="2219774"/>
                  <a:pt x="562146" y="1816544"/>
                </a:cubicBezTo>
                <a:cubicBezTo>
                  <a:pt x="601922" y="1742209"/>
                  <a:pt x="642967" y="1665303"/>
                  <a:pt x="683754" y="1587775"/>
                </a:cubicBezTo>
                <a:cubicBezTo>
                  <a:pt x="1048876" y="893902"/>
                  <a:pt x="1329611" y="421821"/>
                  <a:pt x="1883792" y="191878"/>
                </a:cubicBezTo>
                <a:cubicBezTo>
                  <a:pt x="2200442" y="60492"/>
                  <a:pt x="2504173" y="-4151"/>
                  <a:pt x="2808622" y="20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7" name="Picture 9">
            <a:extLst>
              <a:ext uri="{FF2B5EF4-FFF2-40B4-BE49-F238E27FC236}">
                <a16:creationId xmlns:a16="http://schemas.microsoft.com/office/drawing/2014/main" id="{F1110BB5-FDBB-EAE3-3D5D-98EB1B0FF6F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119" r="20258" b="-2"/>
          <a:stretch/>
        </p:blipFill>
        <p:spPr bwMode="auto">
          <a:xfrm>
            <a:off x="210707" y="3656543"/>
            <a:ext cx="5185263" cy="3201454"/>
          </a:xfrm>
          <a:custGeom>
            <a:avLst/>
            <a:gdLst/>
            <a:ahLst/>
            <a:cxnLst/>
            <a:rect l="l" t="t" r="r" b="b"/>
            <a:pathLst>
              <a:path w="5185263" h="3201454">
                <a:moveTo>
                  <a:pt x="2789606" y="533"/>
                </a:moveTo>
                <a:cubicBezTo>
                  <a:pt x="3064091" y="7193"/>
                  <a:pt x="3335164" y="76329"/>
                  <a:pt x="3615203" y="206371"/>
                </a:cubicBezTo>
                <a:cubicBezTo>
                  <a:pt x="4105311" y="433962"/>
                  <a:pt x="4339344" y="871350"/>
                  <a:pt x="4640523" y="1512578"/>
                </a:cubicBezTo>
                <a:cubicBezTo>
                  <a:pt x="4674166" y="1584223"/>
                  <a:pt x="4708067" y="1655314"/>
                  <a:pt x="4740928" y="1724033"/>
                </a:cubicBezTo>
                <a:cubicBezTo>
                  <a:pt x="4918908" y="2096783"/>
                  <a:pt x="5086959" y="2448859"/>
                  <a:pt x="5154813" y="2777898"/>
                </a:cubicBezTo>
                <a:cubicBezTo>
                  <a:pt x="5171032" y="2856537"/>
                  <a:pt x="5181222" y="2932436"/>
                  <a:pt x="5185263" y="3006621"/>
                </a:cubicBezTo>
                <a:lnTo>
                  <a:pt x="5179508" y="3201454"/>
                </a:lnTo>
                <a:lnTo>
                  <a:pt x="106551" y="3201454"/>
                </a:lnTo>
                <a:lnTo>
                  <a:pt x="64243" y="3040915"/>
                </a:lnTo>
                <a:cubicBezTo>
                  <a:pt x="24356" y="2854257"/>
                  <a:pt x="2942" y="2667133"/>
                  <a:pt x="275" y="2480884"/>
                </a:cubicBezTo>
                <a:cubicBezTo>
                  <a:pt x="-5129" y="2100122"/>
                  <a:pt x="69311" y="1740640"/>
                  <a:pt x="221692" y="1412493"/>
                </a:cubicBezTo>
                <a:cubicBezTo>
                  <a:pt x="375157" y="1082014"/>
                  <a:pt x="586167" y="945381"/>
                  <a:pt x="1011126" y="691568"/>
                </a:cubicBezTo>
                <a:cubicBezTo>
                  <a:pt x="1113643" y="630367"/>
                  <a:pt x="1219676" y="567021"/>
                  <a:pt x="1331439" y="495130"/>
                </a:cubicBezTo>
                <a:cubicBezTo>
                  <a:pt x="1865178" y="151875"/>
                  <a:pt x="2332131" y="-10568"/>
                  <a:pt x="2789606" y="533"/>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a:extLst>
              <a:ext uri="{FF2B5EF4-FFF2-40B4-BE49-F238E27FC236}">
                <a16:creationId xmlns:a16="http://schemas.microsoft.com/office/drawing/2014/main" id="{D96497CF-31C4-AA4B-C733-2BDDB33E3150}"/>
              </a:ext>
            </a:extLst>
          </p:cNvPr>
          <p:cNvSpPr>
            <a:spLocks noGrp="1"/>
          </p:cNvSpPr>
          <p:nvPr>
            <p:ph idx="1"/>
          </p:nvPr>
        </p:nvSpPr>
        <p:spPr>
          <a:xfrm>
            <a:off x="5982179" y="4444778"/>
            <a:ext cx="5340114" cy="1626083"/>
          </a:xfrm>
        </p:spPr>
        <p:txBody>
          <a:bodyPr>
            <a:normAutofit/>
          </a:bodyPr>
          <a:lstStyle/>
          <a:p>
            <a:pPr marL="285750" indent="-285750">
              <a:lnSpc>
                <a:spcPct val="130000"/>
              </a:lnSpc>
              <a:buFont typeface="Arial" panose="020B0604020202020204" pitchFamily="34" charset="0"/>
              <a:buChar char="•"/>
            </a:pPr>
            <a:r>
              <a:rPr lang="en-US" dirty="0"/>
              <a:t>Advancements of complex sensors and software being integrated into autonomous underwater vehicles (AUVs) </a:t>
            </a:r>
            <a:endParaRPr lang="en-US"/>
          </a:p>
        </p:txBody>
      </p:sp>
    </p:spTree>
    <p:extLst>
      <p:ext uri="{BB962C8B-B14F-4D97-AF65-F5344CB8AC3E}">
        <p14:creationId xmlns:p14="http://schemas.microsoft.com/office/powerpoint/2010/main" val="3015793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7" name="Picture 6" descr="A yellow submarine in the water&#10;&#10;Description automatically generated">
            <a:extLst>
              <a:ext uri="{FF2B5EF4-FFF2-40B4-BE49-F238E27FC236}">
                <a16:creationId xmlns:a16="http://schemas.microsoft.com/office/drawing/2014/main" id="{3E9EEF3C-C991-B83F-89FE-B9672C9AFED0}"/>
              </a:ext>
            </a:extLst>
          </p:cNvPr>
          <p:cNvPicPr>
            <a:picLocks noChangeAspect="1"/>
          </p:cNvPicPr>
          <p:nvPr/>
        </p:nvPicPr>
        <p:blipFill rotWithShape="1">
          <a:blip r:embed="rId3">
            <a:extLst>
              <a:ext uri="{28A0092B-C50C-407E-A947-70E740481C1C}">
                <a14:useLocalDpi xmlns:a14="http://schemas.microsoft.com/office/drawing/2010/main" val="0"/>
              </a:ext>
            </a:extLst>
          </a:blip>
          <a:srcRect l="1733" r="-1" b="-1"/>
          <a:stretch/>
        </p:blipFill>
        <p:spPr>
          <a:xfrm>
            <a:off x="20" y="10"/>
            <a:ext cx="10157234" cy="6857990"/>
          </a:xfrm>
          <a:prstGeom prst="rect">
            <a:avLst/>
          </a:prstGeom>
        </p:spPr>
      </p:pic>
      <p:sp>
        <p:nvSpPr>
          <p:cNvPr id="9" name="Freeform: Shape 13">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6" name="Freeform: Shape 15">
            <a:extLst>
              <a:ext uri="{FF2B5EF4-FFF2-40B4-BE49-F238E27FC236}">
                <a16:creationId xmlns:a16="http://schemas.microsoft.com/office/drawing/2014/main" id="{8B598134-D292-43E6-9C55-1171980469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1834" y="0"/>
            <a:ext cx="4980168" cy="6858000"/>
          </a:xfrm>
          <a:custGeom>
            <a:avLst/>
            <a:gdLst>
              <a:gd name="connsiteX0" fmla="*/ 1623023 w 4901771"/>
              <a:gd name="connsiteY0" fmla="*/ 0 h 6858000"/>
              <a:gd name="connsiteX1" fmla="*/ 2716256 w 4901771"/>
              <a:gd name="connsiteY1" fmla="*/ 0 h 6858000"/>
              <a:gd name="connsiteX2" fmla="*/ 3496422 w 4901771"/>
              <a:gd name="connsiteY2" fmla="*/ 0 h 6858000"/>
              <a:gd name="connsiteX3" fmla="*/ 4544484 w 4901771"/>
              <a:gd name="connsiteY3" fmla="*/ 0 h 6858000"/>
              <a:gd name="connsiteX4" fmla="*/ 4710787 w 4901771"/>
              <a:gd name="connsiteY4" fmla="*/ 0 h 6858000"/>
              <a:gd name="connsiteX5" fmla="*/ 4901771 w 4901771"/>
              <a:gd name="connsiteY5" fmla="*/ 0 h 6858000"/>
              <a:gd name="connsiteX6" fmla="*/ 4901771 w 4901771"/>
              <a:gd name="connsiteY6" fmla="*/ 6858000 h 6858000"/>
              <a:gd name="connsiteX7" fmla="*/ 4710787 w 4901771"/>
              <a:gd name="connsiteY7" fmla="*/ 6858000 h 6858000"/>
              <a:gd name="connsiteX8" fmla="*/ 4544484 w 4901771"/>
              <a:gd name="connsiteY8" fmla="*/ 6858000 h 6858000"/>
              <a:gd name="connsiteX9" fmla="*/ 3496422 w 4901771"/>
              <a:gd name="connsiteY9" fmla="*/ 6858000 h 6858000"/>
              <a:gd name="connsiteX10" fmla="*/ 2716256 w 4901771"/>
              <a:gd name="connsiteY10" fmla="*/ 6858000 h 6858000"/>
              <a:gd name="connsiteX11" fmla="*/ 2502754 w 4901771"/>
              <a:gd name="connsiteY11" fmla="*/ 6858000 h 6858000"/>
              <a:gd name="connsiteX12" fmla="*/ 2390998 w 4901771"/>
              <a:gd name="connsiteY12" fmla="*/ 6780599 h 6858000"/>
              <a:gd name="connsiteX13" fmla="*/ 1874350 w 4901771"/>
              <a:gd name="connsiteY13" fmla="*/ 6374814 h 6858000"/>
              <a:gd name="connsiteX14" fmla="*/ 0 w 4901771"/>
              <a:gd name="connsiteY14" fmla="*/ 3621656 h 6858000"/>
              <a:gd name="connsiteX15" fmla="*/ 1600899 w 4901771"/>
              <a:gd name="connsiteY15"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01771" h="6858000">
                <a:moveTo>
                  <a:pt x="1623023" y="0"/>
                </a:moveTo>
                <a:lnTo>
                  <a:pt x="2716256" y="0"/>
                </a:lnTo>
                <a:lnTo>
                  <a:pt x="3496422" y="0"/>
                </a:lnTo>
                <a:lnTo>
                  <a:pt x="4544484" y="0"/>
                </a:lnTo>
                <a:lnTo>
                  <a:pt x="4710787" y="0"/>
                </a:lnTo>
                <a:lnTo>
                  <a:pt x="4901771" y="0"/>
                </a:lnTo>
                <a:lnTo>
                  <a:pt x="4901771" y="6858000"/>
                </a:lnTo>
                <a:lnTo>
                  <a:pt x="4710787" y="6858000"/>
                </a:lnTo>
                <a:lnTo>
                  <a:pt x="4544484"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3E7D2E38-637F-D669-C956-CCBD379FB9D7}"/>
              </a:ext>
            </a:extLst>
          </p:cNvPr>
          <p:cNvSpPr>
            <a:spLocks noGrp="1"/>
          </p:cNvSpPr>
          <p:nvPr>
            <p:ph type="title"/>
          </p:nvPr>
        </p:nvSpPr>
        <p:spPr>
          <a:xfrm>
            <a:off x="8046720" y="1045596"/>
            <a:ext cx="3689406" cy="1944371"/>
          </a:xfrm>
        </p:spPr>
        <p:txBody>
          <a:bodyPr anchor="b">
            <a:normAutofit/>
          </a:bodyPr>
          <a:lstStyle/>
          <a:p>
            <a:r>
              <a:rPr lang="en-US" dirty="0"/>
              <a:t>Motivation: Transmission</a:t>
            </a:r>
          </a:p>
        </p:txBody>
      </p:sp>
      <p:sp>
        <p:nvSpPr>
          <p:cNvPr id="3" name="Content Placeholder 2">
            <a:extLst>
              <a:ext uri="{FF2B5EF4-FFF2-40B4-BE49-F238E27FC236}">
                <a16:creationId xmlns:a16="http://schemas.microsoft.com/office/drawing/2014/main" id="{E11F2309-5506-1FF9-5EF3-AE3473B14A5C}"/>
              </a:ext>
            </a:extLst>
          </p:cNvPr>
          <p:cNvSpPr>
            <a:spLocks noGrp="1"/>
          </p:cNvSpPr>
          <p:nvPr>
            <p:ph idx="1"/>
          </p:nvPr>
        </p:nvSpPr>
        <p:spPr>
          <a:xfrm>
            <a:off x="8046719" y="3220278"/>
            <a:ext cx="3633747" cy="2592125"/>
          </a:xfrm>
        </p:spPr>
        <p:txBody>
          <a:bodyPr>
            <a:normAutofit/>
          </a:bodyPr>
          <a:lstStyle/>
          <a:p>
            <a:pPr marL="285750" indent="-285750">
              <a:buFont typeface="Arial" panose="020B0604020202020204" pitchFamily="34" charset="0"/>
              <a:buChar char="•"/>
            </a:pPr>
            <a:r>
              <a:rPr lang="en-US" dirty="0"/>
              <a:t>Large data files cannot be efficiently telemetered to shore in real-time, leaving it untouched until post recovery</a:t>
            </a:r>
          </a:p>
          <a:p>
            <a:endParaRPr lang="en-US" dirty="0"/>
          </a:p>
        </p:txBody>
      </p:sp>
      <p:pic>
        <p:nvPicPr>
          <p:cNvPr id="17" name="Graphic 16" descr="Wi-Fi outline">
            <a:extLst>
              <a:ext uri="{FF2B5EF4-FFF2-40B4-BE49-F238E27FC236}">
                <a16:creationId xmlns:a16="http://schemas.microsoft.com/office/drawing/2014/main" id="{FA9A8FF2-F582-C356-43C8-8B67126E1E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788128">
            <a:off x="830657" y="2925850"/>
            <a:ext cx="1542594" cy="1542594"/>
          </a:xfrm>
          <a:prstGeom prst="rect">
            <a:avLst/>
          </a:prstGeom>
        </p:spPr>
      </p:pic>
    </p:spTree>
    <p:extLst>
      <p:ext uri="{BB962C8B-B14F-4D97-AF65-F5344CB8AC3E}">
        <p14:creationId xmlns:p14="http://schemas.microsoft.com/office/powerpoint/2010/main" val="20906965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9BB7E9A-6937-4BF0-9F51-A20F197B55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3" name="Freeform: Shape 22">
            <a:extLst>
              <a:ext uri="{FF2B5EF4-FFF2-40B4-BE49-F238E27FC236}">
                <a16:creationId xmlns:a16="http://schemas.microsoft.com/office/drawing/2014/main" id="{E0939753-89D7-48A8-8441-B9FF25CE8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04167" y="0"/>
            <a:ext cx="5687681" cy="5708856"/>
          </a:xfrm>
          <a:custGeom>
            <a:avLst/>
            <a:gdLst>
              <a:gd name="connsiteX0" fmla="*/ 2787282 w 5687681"/>
              <a:gd name="connsiteY0" fmla="*/ 0 h 5708856"/>
              <a:gd name="connsiteX1" fmla="*/ 3988996 w 5687681"/>
              <a:gd name="connsiteY1" fmla="*/ 0 h 5708856"/>
              <a:gd name="connsiteX2" fmla="*/ 4236253 w 5687681"/>
              <a:gd name="connsiteY2" fmla="*/ 68070 h 5708856"/>
              <a:gd name="connsiteX3" fmla="*/ 4483543 w 5687681"/>
              <a:gd name="connsiteY3" fmla="*/ 168573 h 5708856"/>
              <a:gd name="connsiteX4" fmla="*/ 5265611 w 5687681"/>
              <a:gd name="connsiteY4" fmla="*/ 790441 h 5708856"/>
              <a:gd name="connsiteX5" fmla="*/ 5682608 w 5687681"/>
              <a:gd name="connsiteY5" fmla="*/ 1499885 h 5708856"/>
              <a:gd name="connsiteX6" fmla="*/ 5687681 w 5687681"/>
              <a:gd name="connsiteY6" fmla="*/ 1513862 h 5708856"/>
              <a:gd name="connsiteX7" fmla="*/ 5687681 w 5687681"/>
              <a:gd name="connsiteY7" fmla="*/ 3841322 h 5708856"/>
              <a:gd name="connsiteX8" fmla="*/ 5651147 w 5687681"/>
              <a:gd name="connsiteY8" fmla="*/ 3896489 h 5708856"/>
              <a:gd name="connsiteX9" fmla="*/ 4734255 w 5687681"/>
              <a:gd name="connsiteY9" fmla="*/ 4737639 h 5708856"/>
              <a:gd name="connsiteX10" fmla="*/ 4532663 w 5687681"/>
              <a:gd name="connsiteY10" fmla="*/ 4898543 h 5708856"/>
              <a:gd name="connsiteX11" fmla="*/ 2876165 w 5687681"/>
              <a:gd name="connsiteY11" fmla="*/ 5708856 h 5708856"/>
              <a:gd name="connsiteX12" fmla="*/ 694066 w 5687681"/>
              <a:gd name="connsiteY12" fmla="*/ 4391717 h 5708856"/>
              <a:gd name="connsiteX13" fmla="*/ 461517 w 5687681"/>
              <a:gd name="connsiteY13" fmla="*/ 4054756 h 5708856"/>
              <a:gd name="connsiteX14" fmla="*/ 0 w 5687681"/>
              <a:gd name="connsiteY14" fmla="*/ 2993139 h 5708856"/>
              <a:gd name="connsiteX15" fmla="*/ 278855 w 5687681"/>
              <a:gd name="connsiteY15" fmla="*/ 1849819 h 5708856"/>
              <a:gd name="connsiteX16" fmla="*/ 1047879 w 5687681"/>
              <a:gd name="connsiteY16" fmla="*/ 867400 h 5708856"/>
              <a:gd name="connsiteX17" fmla="*/ 2159714 w 5687681"/>
              <a:gd name="connsiteY17" fmla="*/ 186098 h 5708856"/>
              <a:gd name="connsiteX18" fmla="*/ 2785137 w 5687681"/>
              <a:gd name="connsiteY18" fmla="*/ 372 h 5708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87681" h="5708856">
                <a:moveTo>
                  <a:pt x="2787282" y="0"/>
                </a:moveTo>
                <a:lnTo>
                  <a:pt x="3988996" y="0"/>
                </a:lnTo>
                <a:lnTo>
                  <a:pt x="4236253" y="68070"/>
                </a:lnTo>
                <a:cubicBezTo>
                  <a:pt x="4321147" y="96843"/>
                  <a:pt x="4403628" y="130356"/>
                  <a:pt x="4483543" y="168573"/>
                </a:cubicBezTo>
                <a:cubicBezTo>
                  <a:pt x="4783119" y="311949"/>
                  <a:pt x="5046239" y="521215"/>
                  <a:pt x="5265611" y="790441"/>
                </a:cubicBezTo>
                <a:cubicBezTo>
                  <a:pt x="5433740" y="996857"/>
                  <a:pt x="5573537" y="1235870"/>
                  <a:pt x="5682608" y="1499885"/>
                </a:cubicBezTo>
                <a:lnTo>
                  <a:pt x="5687681" y="1513862"/>
                </a:lnTo>
                <a:lnTo>
                  <a:pt x="5687681" y="3841322"/>
                </a:lnTo>
                <a:lnTo>
                  <a:pt x="5651147" y="3896489"/>
                </a:lnTo>
                <a:cubicBezTo>
                  <a:pt x="5427171" y="4186934"/>
                  <a:pt x="5090625" y="4454446"/>
                  <a:pt x="4734255" y="4737639"/>
                </a:cubicBezTo>
                <a:cubicBezTo>
                  <a:pt x="4668506" y="4789825"/>
                  <a:pt x="4600584" y="4843856"/>
                  <a:pt x="4532663" y="4898543"/>
                </a:cubicBezTo>
                <a:cubicBezTo>
                  <a:pt x="3924681" y="5387974"/>
                  <a:pt x="3480945" y="5708856"/>
                  <a:pt x="2876165" y="5708856"/>
                </a:cubicBezTo>
                <a:cubicBezTo>
                  <a:pt x="1954665" y="5708856"/>
                  <a:pt x="1302047" y="5314966"/>
                  <a:pt x="694066" y="4391717"/>
                </a:cubicBezTo>
                <a:cubicBezTo>
                  <a:pt x="614503" y="4270875"/>
                  <a:pt x="536731" y="4160972"/>
                  <a:pt x="461517" y="4054756"/>
                </a:cubicBezTo>
                <a:cubicBezTo>
                  <a:pt x="149788" y="3614348"/>
                  <a:pt x="0" y="3385316"/>
                  <a:pt x="0" y="2993139"/>
                </a:cubicBezTo>
                <a:cubicBezTo>
                  <a:pt x="0" y="2603731"/>
                  <a:pt x="93889" y="2219065"/>
                  <a:pt x="278855" y="1849819"/>
                </a:cubicBezTo>
                <a:cubicBezTo>
                  <a:pt x="459854" y="1488610"/>
                  <a:pt x="718625" y="1157977"/>
                  <a:pt x="1047879" y="867400"/>
                </a:cubicBezTo>
                <a:cubicBezTo>
                  <a:pt x="1371504" y="581701"/>
                  <a:pt x="1755887" y="346080"/>
                  <a:pt x="2159714" y="186098"/>
                </a:cubicBezTo>
                <a:cubicBezTo>
                  <a:pt x="2367064" y="103803"/>
                  <a:pt x="2576044" y="41801"/>
                  <a:pt x="2785137" y="372"/>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5" name="Freeform: Shape 24">
            <a:extLst>
              <a:ext uri="{FF2B5EF4-FFF2-40B4-BE49-F238E27FC236}">
                <a16:creationId xmlns:a16="http://schemas.microsoft.com/office/drawing/2014/main" id="{9F5CCFC5-858F-4B45-9B10-D49DD0280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5450" y="0"/>
            <a:ext cx="5866550" cy="5788550"/>
          </a:xfrm>
          <a:custGeom>
            <a:avLst/>
            <a:gdLst>
              <a:gd name="connsiteX0" fmla="*/ 2331396 w 5798121"/>
              <a:gd name="connsiteY0" fmla="*/ 0 h 5788550"/>
              <a:gd name="connsiteX1" fmla="*/ 4658651 w 5798121"/>
              <a:gd name="connsiteY1" fmla="*/ 0 h 5788550"/>
              <a:gd name="connsiteX2" fmla="*/ 4682835 w 5798121"/>
              <a:gd name="connsiteY2" fmla="*/ 9816 h 5788550"/>
              <a:gd name="connsiteX3" fmla="*/ 5499667 w 5798121"/>
              <a:gd name="connsiteY3" fmla="*/ 658449 h 5788550"/>
              <a:gd name="connsiteX4" fmla="*/ 5665313 w 5798121"/>
              <a:gd name="connsiteY4" fmla="*/ 884789 h 5788550"/>
              <a:gd name="connsiteX5" fmla="*/ 5798121 w 5798121"/>
              <a:gd name="connsiteY5" fmla="*/ 1110681 h 5788550"/>
              <a:gd name="connsiteX6" fmla="*/ 5798121 w 5798121"/>
              <a:gd name="connsiteY6" fmla="*/ 4016954 h 5788550"/>
              <a:gd name="connsiteX7" fmla="*/ 5706359 w 5798121"/>
              <a:gd name="connsiteY7" fmla="*/ 4121532 h 5788550"/>
              <a:gd name="connsiteX8" fmla="*/ 4944692 w 5798121"/>
              <a:gd name="connsiteY8" fmla="*/ 4775532 h 5788550"/>
              <a:gd name="connsiteX9" fmla="*/ 4734137 w 5798121"/>
              <a:gd name="connsiteY9" fmla="*/ 4943362 h 5788550"/>
              <a:gd name="connsiteX10" fmla="*/ 3004009 w 5798121"/>
              <a:gd name="connsiteY10" fmla="*/ 5788550 h 5788550"/>
              <a:gd name="connsiteX11" fmla="*/ 724917 w 5798121"/>
              <a:gd name="connsiteY11" fmla="*/ 4414722 h 5788550"/>
              <a:gd name="connsiteX12" fmla="*/ 482031 w 5798121"/>
              <a:gd name="connsiteY12" fmla="*/ 4063258 h 5788550"/>
              <a:gd name="connsiteX13" fmla="*/ 0 w 5798121"/>
              <a:gd name="connsiteY13" fmla="*/ 2955950 h 5788550"/>
              <a:gd name="connsiteX14" fmla="*/ 291250 w 5798121"/>
              <a:gd name="connsiteY14" fmla="*/ 1763422 h 5788550"/>
              <a:gd name="connsiteX15" fmla="*/ 1094457 w 5798121"/>
              <a:gd name="connsiteY15" fmla="*/ 738720 h 5788550"/>
              <a:gd name="connsiteX16" fmla="*/ 2255713 w 5798121"/>
              <a:gd name="connsiteY16" fmla="*/ 28095 h 5788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98121" h="5788550">
                <a:moveTo>
                  <a:pt x="2331396" y="0"/>
                </a:moveTo>
                <a:lnTo>
                  <a:pt x="4658651" y="0"/>
                </a:lnTo>
                <a:lnTo>
                  <a:pt x="4682835" y="9816"/>
                </a:lnTo>
                <a:cubicBezTo>
                  <a:pt x="4995727" y="159362"/>
                  <a:pt x="5270543" y="377635"/>
                  <a:pt x="5499667" y="658449"/>
                </a:cubicBezTo>
                <a:cubicBezTo>
                  <a:pt x="5558201" y="730215"/>
                  <a:pt x="5613447" y="805760"/>
                  <a:pt x="5665313" y="884789"/>
                </a:cubicBezTo>
                <a:lnTo>
                  <a:pt x="5798121" y="1110681"/>
                </a:lnTo>
                <a:lnTo>
                  <a:pt x="5798121" y="4016954"/>
                </a:lnTo>
                <a:lnTo>
                  <a:pt x="5706359" y="4121532"/>
                </a:lnTo>
                <a:cubicBezTo>
                  <a:pt x="5491360" y="4341659"/>
                  <a:pt x="5223849" y="4553996"/>
                  <a:pt x="4944692" y="4775532"/>
                </a:cubicBezTo>
                <a:cubicBezTo>
                  <a:pt x="4876021" y="4829964"/>
                  <a:pt x="4805079" y="4886320"/>
                  <a:pt x="4734137" y="4943362"/>
                </a:cubicBezTo>
                <a:cubicBezTo>
                  <a:pt x="4099133" y="5453857"/>
                  <a:pt x="3635672" y="5788550"/>
                  <a:pt x="3004009" y="5788550"/>
                </a:cubicBezTo>
                <a:cubicBezTo>
                  <a:pt x="2041550" y="5788550"/>
                  <a:pt x="1359922" y="5377707"/>
                  <a:pt x="724917" y="4414722"/>
                </a:cubicBezTo>
                <a:cubicBezTo>
                  <a:pt x="641818" y="4288679"/>
                  <a:pt x="560588" y="4174046"/>
                  <a:pt x="482031" y="4063258"/>
                </a:cubicBezTo>
                <a:cubicBezTo>
                  <a:pt x="156446" y="3603895"/>
                  <a:pt x="0" y="3365006"/>
                  <a:pt x="0" y="2955950"/>
                </a:cubicBezTo>
                <a:cubicBezTo>
                  <a:pt x="0" y="2549782"/>
                  <a:pt x="98062" y="2148559"/>
                  <a:pt x="291250" y="1763422"/>
                </a:cubicBezTo>
                <a:cubicBezTo>
                  <a:pt x="480295" y="1386666"/>
                  <a:pt x="750568" y="1041802"/>
                  <a:pt x="1094457" y="738720"/>
                </a:cubicBezTo>
                <a:cubicBezTo>
                  <a:pt x="1432467" y="440725"/>
                  <a:pt x="1833935" y="194963"/>
                  <a:pt x="2255713" y="28095"/>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A18314B6-AC5D-6233-B16B-E86B398B26E7}"/>
              </a:ext>
            </a:extLst>
          </p:cNvPr>
          <p:cNvSpPr>
            <a:spLocks noGrp="1"/>
          </p:cNvSpPr>
          <p:nvPr>
            <p:ph type="title"/>
          </p:nvPr>
        </p:nvSpPr>
        <p:spPr>
          <a:xfrm>
            <a:off x="914400" y="442912"/>
            <a:ext cx="5411050" cy="1822123"/>
          </a:xfrm>
        </p:spPr>
        <p:txBody>
          <a:bodyPr anchor="b">
            <a:normAutofit/>
          </a:bodyPr>
          <a:lstStyle/>
          <a:p>
            <a:r>
              <a:rPr lang="en-US" dirty="0"/>
              <a:t>Motivation: Processing</a:t>
            </a:r>
          </a:p>
        </p:txBody>
      </p:sp>
      <p:sp>
        <p:nvSpPr>
          <p:cNvPr id="3" name="Content Placeholder 2">
            <a:extLst>
              <a:ext uri="{FF2B5EF4-FFF2-40B4-BE49-F238E27FC236}">
                <a16:creationId xmlns:a16="http://schemas.microsoft.com/office/drawing/2014/main" id="{B700145B-A86C-15B4-E458-62675BDF5EC8}"/>
              </a:ext>
            </a:extLst>
          </p:cNvPr>
          <p:cNvSpPr>
            <a:spLocks noGrp="1"/>
          </p:cNvSpPr>
          <p:nvPr>
            <p:ph idx="1"/>
          </p:nvPr>
        </p:nvSpPr>
        <p:spPr>
          <a:xfrm>
            <a:off x="914400" y="2496720"/>
            <a:ext cx="5181599" cy="3467518"/>
          </a:xfrm>
        </p:spPr>
        <p:txBody>
          <a:bodyPr anchor="t">
            <a:normAutofit/>
          </a:bodyPr>
          <a:lstStyle/>
          <a:p>
            <a:pPr marL="285750" indent="-285750">
              <a:buFont typeface="Arial" panose="020B0604020202020204" pitchFamily="34" charset="0"/>
              <a:buChar char="•"/>
            </a:pPr>
            <a:r>
              <a:rPr lang="en-US" dirty="0"/>
              <a:t>Processing is confined to post recovery</a:t>
            </a:r>
          </a:p>
          <a:p>
            <a:pPr marL="285750" indent="-285750">
              <a:buFont typeface="Arial" panose="020B0604020202020204" pitchFamily="34" charset="0"/>
              <a:buChar char="•"/>
            </a:pPr>
            <a:r>
              <a:rPr lang="en-US" dirty="0"/>
              <a:t>Existing schemes are proprietary</a:t>
            </a:r>
          </a:p>
          <a:p>
            <a:pPr marL="285750" indent="-285750">
              <a:buFont typeface="Arial" panose="020B0604020202020204" pitchFamily="34" charset="0"/>
              <a:buChar char="•"/>
            </a:pPr>
            <a:r>
              <a:rPr lang="en-US" dirty="0"/>
              <a:t>Limitations to real-time applications</a:t>
            </a:r>
          </a:p>
          <a:p>
            <a:endParaRPr lang="en-US" dirty="0"/>
          </a:p>
        </p:txBody>
      </p:sp>
      <p:sp>
        <p:nvSpPr>
          <p:cNvPr id="27" name="Freeform: Shape 26">
            <a:extLst>
              <a:ext uri="{FF2B5EF4-FFF2-40B4-BE49-F238E27FC236}">
                <a16:creationId xmlns:a16="http://schemas.microsoft.com/office/drawing/2014/main" id="{2348ECDC-D455-4B71-90F6-2ECC12B798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3734" y="0"/>
            <a:ext cx="5568114" cy="5577748"/>
          </a:xfrm>
          <a:custGeom>
            <a:avLst/>
            <a:gdLst>
              <a:gd name="connsiteX0" fmla="*/ 2959946 w 5568114"/>
              <a:gd name="connsiteY0" fmla="*/ 0 h 5577748"/>
              <a:gd name="connsiteX1" fmla="*/ 3614224 w 5568114"/>
              <a:gd name="connsiteY1" fmla="*/ 0 h 5577748"/>
              <a:gd name="connsiteX2" fmla="*/ 3844432 w 5568114"/>
              <a:gd name="connsiteY2" fmla="*/ 36392 h 5577748"/>
              <a:gd name="connsiteX3" fmla="*/ 4336826 w 5568114"/>
              <a:gd name="connsiteY3" fmla="*/ 203778 h 5577748"/>
              <a:gd name="connsiteX4" fmla="*/ 5093304 w 5568114"/>
              <a:gd name="connsiteY4" fmla="*/ 806978 h 5577748"/>
              <a:gd name="connsiteX5" fmla="*/ 5496656 w 5568114"/>
              <a:gd name="connsiteY5" fmla="*/ 1495125 h 5577748"/>
              <a:gd name="connsiteX6" fmla="*/ 5568114 w 5568114"/>
              <a:gd name="connsiteY6" fmla="*/ 1692569 h 5577748"/>
              <a:gd name="connsiteX7" fmla="*/ 5568114 w 5568114"/>
              <a:gd name="connsiteY7" fmla="*/ 3665503 h 5577748"/>
              <a:gd name="connsiteX8" fmla="*/ 5466225 w 5568114"/>
              <a:gd name="connsiteY8" fmla="*/ 3819786 h 5577748"/>
              <a:gd name="connsiteX9" fmla="*/ 4579336 w 5568114"/>
              <a:gd name="connsiteY9" fmla="*/ 4635686 h 5577748"/>
              <a:gd name="connsiteX10" fmla="*/ 4384340 w 5568114"/>
              <a:gd name="connsiteY10" fmla="*/ 4791760 h 5577748"/>
              <a:gd name="connsiteX11" fmla="*/ 2782048 w 5568114"/>
              <a:gd name="connsiteY11" fmla="*/ 5577748 h 5577748"/>
              <a:gd name="connsiteX12" fmla="*/ 671354 w 5568114"/>
              <a:gd name="connsiteY12" fmla="*/ 4300148 h 5577748"/>
              <a:gd name="connsiteX13" fmla="*/ 446415 w 5568114"/>
              <a:gd name="connsiteY13" fmla="*/ 3973302 h 5577748"/>
              <a:gd name="connsiteX14" fmla="*/ 0 w 5568114"/>
              <a:gd name="connsiteY14" fmla="*/ 2943554 h 5577748"/>
              <a:gd name="connsiteX15" fmla="*/ 269730 w 5568114"/>
              <a:gd name="connsiteY15" fmla="*/ 1834555 h 5577748"/>
              <a:gd name="connsiteX16" fmla="*/ 1013589 w 5568114"/>
              <a:gd name="connsiteY16" fmla="*/ 881627 h 5577748"/>
              <a:gd name="connsiteX17" fmla="*/ 2089042 w 5568114"/>
              <a:gd name="connsiteY17" fmla="*/ 220777 h 5577748"/>
              <a:gd name="connsiteX18" fmla="*/ 2845684 w 5568114"/>
              <a:gd name="connsiteY18" fmla="*/ 14234 h 5577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68114" h="5577748">
                <a:moveTo>
                  <a:pt x="2959946" y="0"/>
                </a:moveTo>
                <a:lnTo>
                  <a:pt x="3614224" y="0"/>
                </a:lnTo>
                <a:lnTo>
                  <a:pt x="3844432" y="36392"/>
                </a:lnTo>
                <a:cubicBezTo>
                  <a:pt x="4017699" y="73748"/>
                  <a:pt x="4182227" y="129639"/>
                  <a:pt x="4336826" y="203778"/>
                </a:cubicBezTo>
                <a:cubicBezTo>
                  <a:pt x="4626600" y="342850"/>
                  <a:pt x="4881111" y="545834"/>
                  <a:pt x="5093304" y="806978"/>
                </a:cubicBezTo>
                <a:cubicBezTo>
                  <a:pt x="5255931" y="1007198"/>
                  <a:pt x="5391154" y="1239036"/>
                  <a:pt x="5496656" y="1495125"/>
                </a:cubicBezTo>
                <a:lnTo>
                  <a:pt x="5568114" y="1692569"/>
                </a:lnTo>
                <a:lnTo>
                  <a:pt x="5568114" y="3665503"/>
                </a:lnTo>
                <a:lnTo>
                  <a:pt x="5466225" y="3819786"/>
                </a:lnTo>
                <a:cubicBezTo>
                  <a:pt x="5249576" y="4101511"/>
                  <a:pt x="4924044" y="4360994"/>
                  <a:pt x="4579336" y="4635686"/>
                </a:cubicBezTo>
                <a:cubicBezTo>
                  <a:pt x="4515738" y="4686305"/>
                  <a:pt x="4450038" y="4738713"/>
                  <a:pt x="4384340" y="4791760"/>
                </a:cubicBezTo>
                <a:cubicBezTo>
                  <a:pt x="3796254" y="5266498"/>
                  <a:pt x="3367038" y="5577748"/>
                  <a:pt x="2782048" y="5577748"/>
                </a:cubicBezTo>
                <a:cubicBezTo>
                  <a:pt x="1890703" y="5577748"/>
                  <a:pt x="1259439" y="5195682"/>
                  <a:pt x="671354" y="4300148"/>
                </a:cubicBezTo>
                <a:cubicBezTo>
                  <a:pt x="594395" y="4182934"/>
                  <a:pt x="519167" y="4076330"/>
                  <a:pt x="446415" y="3973302"/>
                </a:cubicBezTo>
                <a:cubicBezTo>
                  <a:pt x="144886" y="3546115"/>
                  <a:pt x="0" y="3323958"/>
                  <a:pt x="0" y="2943554"/>
                </a:cubicBezTo>
                <a:cubicBezTo>
                  <a:pt x="0" y="2565835"/>
                  <a:pt x="90816" y="2192716"/>
                  <a:pt x="269730" y="1834555"/>
                </a:cubicBezTo>
                <a:cubicBezTo>
                  <a:pt x="444806" y="1484188"/>
                  <a:pt x="695109" y="1163480"/>
                  <a:pt x="1013589" y="881627"/>
                </a:cubicBezTo>
                <a:cubicBezTo>
                  <a:pt x="1326624" y="604505"/>
                  <a:pt x="1698428" y="375956"/>
                  <a:pt x="2089042" y="220777"/>
                </a:cubicBezTo>
                <a:cubicBezTo>
                  <a:pt x="2339747" y="120996"/>
                  <a:pt x="2592918" y="51971"/>
                  <a:pt x="2845684" y="14234"/>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5" name="Picture 4">
            <a:extLst>
              <a:ext uri="{FF2B5EF4-FFF2-40B4-BE49-F238E27FC236}">
                <a16:creationId xmlns:a16="http://schemas.microsoft.com/office/drawing/2014/main" id="{3C94DA70-D26B-016E-1181-47D33236EE65}"/>
              </a:ext>
            </a:extLst>
          </p:cNvPr>
          <p:cNvPicPr>
            <a:picLocks noChangeAspect="1"/>
          </p:cNvPicPr>
          <p:nvPr/>
        </p:nvPicPr>
        <p:blipFill rotWithShape="1">
          <a:blip r:embed="rId3"/>
          <a:srcRect r="17306"/>
          <a:stretch/>
        </p:blipFill>
        <p:spPr>
          <a:xfrm>
            <a:off x="6877878" y="294199"/>
            <a:ext cx="5150794" cy="5001370"/>
          </a:xfrm>
          <a:custGeom>
            <a:avLst/>
            <a:gdLst/>
            <a:ahLst/>
            <a:cxnLst/>
            <a:rect l="l" t="t" r="r" b="b"/>
            <a:pathLst>
              <a:path w="5044104" h="4896924">
                <a:moveTo>
                  <a:pt x="2886613" y="0"/>
                </a:moveTo>
                <a:cubicBezTo>
                  <a:pt x="3218269" y="0"/>
                  <a:pt x="3523512" y="65865"/>
                  <a:pt x="3794011" y="195584"/>
                </a:cubicBezTo>
                <a:cubicBezTo>
                  <a:pt x="4047516" y="317247"/>
                  <a:pt x="4270172" y="494825"/>
                  <a:pt x="4455804" y="723284"/>
                </a:cubicBezTo>
                <a:cubicBezTo>
                  <a:pt x="4835198" y="1190375"/>
                  <a:pt x="5044104" y="1854168"/>
                  <a:pt x="5044104" y="2592438"/>
                </a:cubicBezTo>
                <a:cubicBezTo>
                  <a:pt x="5044104" y="2886985"/>
                  <a:pt x="4963247" y="3123382"/>
                  <a:pt x="4782050" y="3358996"/>
                </a:cubicBezTo>
                <a:cubicBezTo>
                  <a:pt x="4592516" y="3605460"/>
                  <a:pt x="4307730" y="3832465"/>
                  <a:pt x="4006167" y="4072775"/>
                </a:cubicBezTo>
                <a:cubicBezTo>
                  <a:pt x="3950530" y="4117058"/>
                  <a:pt x="3893052" y="4162907"/>
                  <a:pt x="3835576" y="4209314"/>
                </a:cubicBezTo>
                <a:cubicBezTo>
                  <a:pt x="3321099" y="4624632"/>
                  <a:pt x="2945605" y="4896924"/>
                  <a:pt x="2433835" y="4896924"/>
                </a:cubicBezTo>
                <a:cubicBezTo>
                  <a:pt x="1654054" y="4896924"/>
                  <a:pt x="1101803" y="4562680"/>
                  <a:pt x="587325" y="3779234"/>
                </a:cubicBezTo>
                <a:cubicBezTo>
                  <a:pt x="519999" y="3676690"/>
                  <a:pt x="454187" y="3583430"/>
                  <a:pt x="390540" y="3493298"/>
                </a:cubicBezTo>
                <a:cubicBezTo>
                  <a:pt x="126752" y="3119579"/>
                  <a:pt x="0" y="2925228"/>
                  <a:pt x="0" y="2592438"/>
                </a:cubicBezTo>
                <a:cubicBezTo>
                  <a:pt x="0" y="2261996"/>
                  <a:pt x="79450" y="1935577"/>
                  <a:pt x="235969" y="1622244"/>
                </a:cubicBezTo>
                <a:cubicBezTo>
                  <a:pt x="389133" y="1315731"/>
                  <a:pt x="608107" y="1035165"/>
                  <a:pt x="886724" y="788590"/>
                </a:cubicBezTo>
                <a:cubicBezTo>
                  <a:pt x="1160578" y="546153"/>
                  <a:pt x="1485846" y="346211"/>
                  <a:pt x="1827568" y="210454"/>
                </a:cubicBezTo>
                <a:cubicBezTo>
                  <a:pt x="2178491" y="70787"/>
                  <a:pt x="2534934" y="0"/>
                  <a:pt x="2886613" y="0"/>
                </a:cubicBezTo>
                <a:close/>
              </a:path>
            </a:pathLst>
          </a:custGeom>
        </p:spPr>
      </p:pic>
    </p:spTree>
    <p:extLst>
      <p:ext uri="{BB962C8B-B14F-4D97-AF65-F5344CB8AC3E}">
        <p14:creationId xmlns:p14="http://schemas.microsoft.com/office/powerpoint/2010/main" val="32210318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0ACA6C3-F2FA-4894-85C1-9FA6051045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1" name="Freeform: Shape 10">
            <a:extLst>
              <a:ext uri="{FF2B5EF4-FFF2-40B4-BE49-F238E27FC236}">
                <a16:creationId xmlns:a16="http://schemas.microsoft.com/office/drawing/2014/main" id="{76922BA5-6683-4195-97C3-F3D2A0BB1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26626" y="-5026319"/>
            <a:ext cx="2138900" cy="12191541"/>
          </a:xfrm>
          <a:custGeom>
            <a:avLst/>
            <a:gdLst>
              <a:gd name="connsiteX0" fmla="*/ 0 w 2382867"/>
              <a:gd name="connsiteY0" fmla="*/ 12191541 h 12191541"/>
              <a:gd name="connsiteX1" fmla="*/ 0 w 2382867"/>
              <a:gd name="connsiteY1" fmla="*/ 0 h 12191541"/>
              <a:gd name="connsiteX2" fmla="*/ 1758230 w 2382867"/>
              <a:gd name="connsiteY2" fmla="*/ 0 h 12191541"/>
              <a:gd name="connsiteX3" fmla="*/ 1849759 w 2382867"/>
              <a:gd name="connsiteY3" fmla="*/ 405062 h 12191541"/>
              <a:gd name="connsiteX4" fmla="*/ 2382867 w 2382867"/>
              <a:gd name="connsiteY4" fmla="*/ 6524518 h 12191541"/>
              <a:gd name="connsiteX5" fmla="*/ 1334945 w 2382867"/>
              <a:gd name="connsiteY5" fmla="*/ 12017007 h 12191541"/>
              <a:gd name="connsiteX6" fmla="*/ 1268170 w 2382867"/>
              <a:gd name="connsiteY6" fmla="*/ 12191541 h 12191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2867" h="12191541">
                <a:moveTo>
                  <a:pt x="0" y="12191541"/>
                </a:moveTo>
                <a:lnTo>
                  <a:pt x="0" y="0"/>
                </a:lnTo>
                <a:lnTo>
                  <a:pt x="1758230" y="0"/>
                </a:lnTo>
                <a:lnTo>
                  <a:pt x="1849759" y="405062"/>
                </a:lnTo>
                <a:cubicBezTo>
                  <a:pt x="2196195" y="2048010"/>
                  <a:pt x="2382867" y="4186399"/>
                  <a:pt x="2382867" y="6524518"/>
                </a:cubicBezTo>
                <a:cubicBezTo>
                  <a:pt x="2382867" y="9147937"/>
                  <a:pt x="1893395" y="10555417"/>
                  <a:pt x="1334945" y="12017007"/>
                </a:cubicBezTo>
                <a:lnTo>
                  <a:pt x="1268170" y="12191541"/>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Shape 12">
            <a:extLst>
              <a:ext uri="{FF2B5EF4-FFF2-40B4-BE49-F238E27FC236}">
                <a16:creationId xmlns:a16="http://schemas.microsoft.com/office/drawing/2014/main" id="{E59169C9-0DBE-4B66-9C16-22A64324A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27211" y="-4339476"/>
            <a:ext cx="1137882" cy="12191694"/>
          </a:xfrm>
          <a:custGeom>
            <a:avLst/>
            <a:gdLst>
              <a:gd name="connsiteX0" fmla="*/ 0 w 1240954"/>
              <a:gd name="connsiteY0" fmla="*/ 12191694 h 12191694"/>
              <a:gd name="connsiteX1" fmla="*/ 72823 w 1240954"/>
              <a:gd name="connsiteY1" fmla="*/ 12017158 h 12191694"/>
              <a:gd name="connsiteX2" fmla="*/ 1215669 w 1240954"/>
              <a:gd name="connsiteY2" fmla="*/ 6524669 h 12191694"/>
              <a:gd name="connsiteX3" fmla="*/ 634271 w 1240954"/>
              <a:gd name="connsiteY3" fmla="*/ 405211 h 12191694"/>
              <a:gd name="connsiteX4" fmla="*/ 534414 w 1240954"/>
              <a:gd name="connsiteY4" fmla="*/ 0 h 12191694"/>
              <a:gd name="connsiteX5" fmla="*/ 559698 w 1240954"/>
              <a:gd name="connsiteY5" fmla="*/ 0 h 12191694"/>
              <a:gd name="connsiteX6" fmla="*/ 659555 w 1240954"/>
              <a:gd name="connsiteY6" fmla="*/ 405211 h 12191694"/>
              <a:gd name="connsiteX7" fmla="*/ 1240954 w 1240954"/>
              <a:gd name="connsiteY7" fmla="*/ 6524669 h 12191694"/>
              <a:gd name="connsiteX8" fmla="*/ 98108 w 1240954"/>
              <a:gd name="connsiteY8" fmla="*/ 12017158 h 12191694"/>
              <a:gd name="connsiteX9" fmla="*/ 25285 w 1240954"/>
              <a:gd name="connsiteY9" fmla="*/ 12191694 h 12191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0954" h="12191694">
                <a:moveTo>
                  <a:pt x="0" y="12191694"/>
                </a:moveTo>
                <a:lnTo>
                  <a:pt x="72823" y="12017158"/>
                </a:lnTo>
                <a:cubicBezTo>
                  <a:pt x="681859" y="10555569"/>
                  <a:pt x="1215669" y="9148088"/>
                  <a:pt x="1215669" y="6524669"/>
                </a:cubicBezTo>
                <a:cubicBezTo>
                  <a:pt x="1215670" y="4186551"/>
                  <a:pt x="1012087" y="2048160"/>
                  <a:pt x="634271" y="405211"/>
                </a:cubicBezTo>
                <a:lnTo>
                  <a:pt x="534414" y="0"/>
                </a:lnTo>
                <a:lnTo>
                  <a:pt x="559698" y="0"/>
                </a:lnTo>
                <a:lnTo>
                  <a:pt x="659555" y="405211"/>
                </a:lnTo>
                <a:cubicBezTo>
                  <a:pt x="1037372" y="2048160"/>
                  <a:pt x="1240954" y="4186551"/>
                  <a:pt x="1240954" y="6524669"/>
                </a:cubicBezTo>
                <a:cubicBezTo>
                  <a:pt x="1240954" y="9148088"/>
                  <a:pt x="707144" y="10555569"/>
                  <a:pt x="98108" y="12017158"/>
                </a:cubicBezTo>
                <a:lnTo>
                  <a:pt x="25285" y="12191694"/>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D317646A-0332-9013-9BC5-929719127D5D}"/>
              </a:ext>
            </a:extLst>
          </p:cNvPr>
          <p:cNvSpPr>
            <a:spLocks noGrp="1"/>
          </p:cNvSpPr>
          <p:nvPr>
            <p:ph type="title"/>
          </p:nvPr>
        </p:nvSpPr>
        <p:spPr>
          <a:xfrm>
            <a:off x="1217944" y="543687"/>
            <a:ext cx="9756112" cy="1046868"/>
          </a:xfrm>
        </p:spPr>
        <p:txBody>
          <a:bodyPr anchor="ctr">
            <a:normAutofit/>
          </a:bodyPr>
          <a:lstStyle/>
          <a:p>
            <a:pPr algn="ctr"/>
            <a:r>
              <a:rPr lang="en-US" dirty="0"/>
              <a:t>Key Points</a:t>
            </a:r>
          </a:p>
        </p:txBody>
      </p:sp>
      <p:sp>
        <p:nvSpPr>
          <p:cNvPr id="15" name="Freeform: Shape 14">
            <a:extLst>
              <a:ext uri="{FF2B5EF4-FFF2-40B4-BE49-F238E27FC236}">
                <a16:creationId xmlns:a16="http://schemas.microsoft.com/office/drawing/2014/main" id="{F0457BB4-CED7-4065-8959-D6B51491B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90529" y="-4583452"/>
            <a:ext cx="1011248" cy="12191695"/>
          </a:xfrm>
          <a:custGeom>
            <a:avLst/>
            <a:gdLst>
              <a:gd name="connsiteX0" fmla="*/ 0 w 1102849"/>
              <a:gd name="connsiteY0" fmla="*/ 12191695 h 12191695"/>
              <a:gd name="connsiteX1" fmla="*/ 65312 w 1102849"/>
              <a:gd name="connsiteY1" fmla="*/ 12017158 h 12191695"/>
              <a:gd name="connsiteX2" fmla="*/ 1090278 w 1102849"/>
              <a:gd name="connsiteY2" fmla="*/ 6524670 h 12191695"/>
              <a:gd name="connsiteX3" fmla="*/ 568848 w 1102849"/>
              <a:gd name="connsiteY3" fmla="*/ 405211 h 12191695"/>
              <a:gd name="connsiteX4" fmla="*/ 479291 w 1102849"/>
              <a:gd name="connsiteY4" fmla="*/ 0 h 12191695"/>
              <a:gd name="connsiteX5" fmla="*/ 491862 w 1102849"/>
              <a:gd name="connsiteY5" fmla="*/ 0 h 12191695"/>
              <a:gd name="connsiteX6" fmla="*/ 581419 w 1102849"/>
              <a:gd name="connsiteY6" fmla="*/ 405211 h 12191695"/>
              <a:gd name="connsiteX7" fmla="*/ 1102849 w 1102849"/>
              <a:gd name="connsiteY7" fmla="*/ 6524670 h 12191695"/>
              <a:gd name="connsiteX8" fmla="*/ 77883 w 1102849"/>
              <a:gd name="connsiteY8" fmla="*/ 12017158 h 12191695"/>
              <a:gd name="connsiteX9" fmla="*/ 12571 w 1102849"/>
              <a:gd name="connsiteY9" fmla="*/ 12191695 h 12191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2849" h="12191695">
                <a:moveTo>
                  <a:pt x="0" y="12191695"/>
                </a:moveTo>
                <a:lnTo>
                  <a:pt x="65312" y="12017158"/>
                </a:lnTo>
                <a:cubicBezTo>
                  <a:pt x="611528" y="10555569"/>
                  <a:pt x="1090278" y="9148088"/>
                  <a:pt x="1090278" y="6524670"/>
                </a:cubicBezTo>
                <a:cubicBezTo>
                  <a:pt x="1090278" y="4186551"/>
                  <a:pt x="907694" y="2048159"/>
                  <a:pt x="568848" y="405211"/>
                </a:cubicBezTo>
                <a:lnTo>
                  <a:pt x="479291" y="0"/>
                </a:lnTo>
                <a:lnTo>
                  <a:pt x="491862" y="0"/>
                </a:lnTo>
                <a:lnTo>
                  <a:pt x="581419" y="405211"/>
                </a:lnTo>
                <a:cubicBezTo>
                  <a:pt x="920265" y="2048159"/>
                  <a:pt x="1102849" y="4186551"/>
                  <a:pt x="1102849" y="6524670"/>
                </a:cubicBezTo>
                <a:cubicBezTo>
                  <a:pt x="1102849" y="9148088"/>
                  <a:pt x="624099" y="10555569"/>
                  <a:pt x="77883" y="12017158"/>
                </a:cubicBezTo>
                <a:lnTo>
                  <a:pt x="12571" y="12191695"/>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graphicFrame>
        <p:nvGraphicFramePr>
          <p:cNvPr id="5" name="Content Placeholder 2">
            <a:extLst>
              <a:ext uri="{FF2B5EF4-FFF2-40B4-BE49-F238E27FC236}">
                <a16:creationId xmlns:a16="http://schemas.microsoft.com/office/drawing/2014/main" id="{17A7F7ED-6DE7-A7A2-5EA3-6D2D877FCB9B}"/>
              </a:ext>
            </a:extLst>
          </p:cNvPr>
          <p:cNvGraphicFramePr>
            <a:graphicFrameLocks noGrp="1"/>
          </p:cNvGraphicFramePr>
          <p:nvPr>
            <p:ph idx="1"/>
            <p:extLst>
              <p:ext uri="{D42A27DB-BD31-4B8C-83A1-F6EECF244321}">
                <p14:modId xmlns:p14="http://schemas.microsoft.com/office/powerpoint/2010/main" val="123447776"/>
              </p:ext>
            </p:extLst>
          </p:nvPr>
        </p:nvGraphicFramePr>
        <p:xfrm>
          <a:off x="1920875" y="2812010"/>
          <a:ext cx="8769350" cy="32896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432768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B1D6C-700F-8DE8-FB8B-57331ABBA9FF}"/>
              </a:ext>
            </a:extLst>
          </p:cNvPr>
          <p:cNvSpPr>
            <a:spLocks noGrp="1"/>
          </p:cNvSpPr>
          <p:nvPr>
            <p:ph type="title"/>
          </p:nvPr>
        </p:nvSpPr>
        <p:spPr/>
        <p:txBody>
          <a:bodyPr>
            <a:normAutofit/>
          </a:bodyPr>
          <a:lstStyle/>
          <a:p>
            <a:r>
              <a:rPr lang="en-US" dirty="0"/>
              <a:t>Solution</a:t>
            </a:r>
          </a:p>
        </p:txBody>
      </p:sp>
      <p:sp>
        <p:nvSpPr>
          <p:cNvPr id="3" name="Content Placeholder 2">
            <a:extLst>
              <a:ext uri="{FF2B5EF4-FFF2-40B4-BE49-F238E27FC236}">
                <a16:creationId xmlns:a16="http://schemas.microsoft.com/office/drawing/2014/main" id="{C43838AF-7FAD-974D-D1A6-FFBD3F6F07C1}"/>
              </a:ext>
            </a:extLst>
          </p:cNvPr>
          <p:cNvSpPr>
            <a:spLocks noGrp="1"/>
          </p:cNvSpPr>
          <p:nvPr>
            <p:ph idx="1"/>
          </p:nvPr>
        </p:nvSpPr>
        <p:spPr/>
        <p:txBody>
          <a:bodyPr>
            <a:normAutofit fontScale="85000" lnSpcReduction="20000"/>
          </a:bodyPr>
          <a:lstStyle/>
          <a:p>
            <a:r>
              <a:rPr lang="en-US" dirty="0"/>
              <a:t>Software:</a:t>
            </a:r>
          </a:p>
          <a:p>
            <a:pPr marL="285750" indent="-285750">
              <a:buFont typeface="Arial" panose="020B0604020202020204" pitchFamily="34" charset="0"/>
              <a:buChar char="•"/>
            </a:pPr>
            <a:r>
              <a:rPr lang="en-US" dirty="0"/>
              <a:t>Backseat Driver</a:t>
            </a:r>
          </a:p>
          <a:p>
            <a:pPr marL="285750" indent="-285750">
              <a:buFont typeface="Arial" panose="020B0604020202020204" pitchFamily="34" charset="0"/>
              <a:buChar char="•"/>
            </a:pPr>
            <a:r>
              <a:rPr lang="en-US" dirty="0"/>
              <a:t>External Controller Script (Python)</a:t>
            </a:r>
          </a:p>
          <a:p>
            <a:endParaRPr lang="en-US" dirty="0"/>
          </a:p>
          <a:p>
            <a:r>
              <a:rPr lang="en-US" dirty="0"/>
              <a:t>Hardware:</a:t>
            </a:r>
          </a:p>
          <a:p>
            <a:pPr marL="285750" indent="-285750">
              <a:buFont typeface="Arial" panose="020B0604020202020204" pitchFamily="34" charset="0"/>
              <a:buChar char="•"/>
            </a:pPr>
            <a:r>
              <a:rPr lang="en-US" dirty="0"/>
              <a:t>Teledyne Webb Research Slocum Glider</a:t>
            </a:r>
          </a:p>
          <a:p>
            <a:pPr marL="285750" indent="-285750">
              <a:buFont typeface="Arial" panose="020B0604020202020204" pitchFamily="34" charset="0"/>
              <a:buChar char="•"/>
            </a:pPr>
            <a:r>
              <a:rPr lang="en-US" dirty="0"/>
              <a:t>Teledyne RD Instruments Pathfinder Acoustic Doppler Current Profiler (ADCP)</a:t>
            </a:r>
          </a:p>
          <a:p>
            <a:pPr marL="285750" indent="-285750">
              <a:buFont typeface="Arial" panose="020B0604020202020204" pitchFamily="34" charset="0"/>
              <a:buChar char="•"/>
            </a:pPr>
            <a:r>
              <a:rPr lang="en-US" dirty="0"/>
              <a:t>External Processor (Raspberry Pi 4 Model B)</a:t>
            </a:r>
          </a:p>
        </p:txBody>
      </p:sp>
    </p:spTree>
    <p:extLst>
      <p:ext uri="{BB962C8B-B14F-4D97-AF65-F5344CB8AC3E}">
        <p14:creationId xmlns:p14="http://schemas.microsoft.com/office/powerpoint/2010/main" val="27690251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8" name="Freeform: Shape 57">
            <a:extLst>
              <a:ext uri="{FF2B5EF4-FFF2-40B4-BE49-F238E27FC236}">
                <a16:creationId xmlns:a16="http://schemas.microsoft.com/office/drawing/2014/main" id="{9B0F7D69-D93C-4C38-A23D-76E000D69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0" name="Freeform: Shape 59">
            <a:extLst>
              <a:ext uri="{FF2B5EF4-FFF2-40B4-BE49-F238E27FC236}">
                <a16:creationId xmlns:a16="http://schemas.microsoft.com/office/drawing/2014/main" id="{8CD419D4-EA9D-42D9-BF62-B07F0B7B6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2" name="Freeform: Shape 61">
            <a:extLst>
              <a:ext uri="{FF2B5EF4-FFF2-40B4-BE49-F238E27FC236}">
                <a16:creationId xmlns:a16="http://schemas.microsoft.com/office/drawing/2014/main" id="{1C6FEC9B-9608-4181-A9E5-A1B80E720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4" name="Freeform: Shape 63">
            <a:extLst>
              <a:ext uri="{FF2B5EF4-FFF2-40B4-BE49-F238E27FC236}">
                <a16:creationId xmlns:a16="http://schemas.microsoft.com/office/drawing/2014/main" id="{AB1564ED-F26F-451D-97D6-A6EC3E83F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66" name="Freeform: Shape 65">
            <a:extLst>
              <a:ext uri="{FF2B5EF4-FFF2-40B4-BE49-F238E27FC236}">
                <a16:creationId xmlns:a16="http://schemas.microsoft.com/office/drawing/2014/main" id="{38C00950-B1FD-45E5-B18A-1A822BA428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68" name="Freeform: Shape 67">
            <a:extLst>
              <a:ext uri="{FF2B5EF4-FFF2-40B4-BE49-F238E27FC236}">
                <a16:creationId xmlns:a16="http://schemas.microsoft.com/office/drawing/2014/main" id="{A14019B4-A719-4905-92E2-23AF270A86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0" name="Freeform: Shape 69">
            <a:extLst>
              <a:ext uri="{FF2B5EF4-FFF2-40B4-BE49-F238E27FC236}">
                <a16:creationId xmlns:a16="http://schemas.microsoft.com/office/drawing/2014/main" id="{2A2639E9-6665-4719-8E6D-9446AB36F5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72" name="Rectangle 71">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7" name="Picture 6" descr="A yellow surface with blue text&#10;&#10;Description automatically generated">
            <a:extLst>
              <a:ext uri="{FF2B5EF4-FFF2-40B4-BE49-F238E27FC236}">
                <a16:creationId xmlns:a16="http://schemas.microsoft.com/office/drawing/2014/main" id="{F5F126C0-D904-BF91-F298-0AD824162C00}"/>
              </a:ext>
            </a:extLst>
          </p:cNvPr>
          <p:cNvPicPr>
            <a:picLocks noChangeAspect="1"/>
          </p:cNvPicPr>
          <p:nvPr/>
        </p:nvPicPr>
        <p:blipFill rotWithShape="1">
          <a:blip r:embed="rId3">
            <a:extLst>
              <a:ext uri="{28A0092B-C50C-407E-A947-70E740481C1C}">
                <a14:useLocalDpi xmlns:a14="http://schemas.microsoft.com/office/drawing/2010/main" val="0"/>
              </a:ext>
            </a:extLst>
          </a:blip>
          <a:srcRect l="14441" r="27225" b="-1"/>
          <a:stretch/>
        </p:blipFill>
        <p:spPr>
          <a:xfrm>
            <a:off x="1524" y="-3"/>
            <a:ext cx="7511467" cy="6858000"/>
          </a:xfrm>
          <a:prstGeom prst="rect">
            <a:avLst/>
          </a:prstGeom>
        </p:spPr>
      </p:pic>
      <p:sp>
        <p:nvSpPr>
          <p:cNvPr id="74" name="Freeform: Shape 73">
            <a:extLst>
              <a:ext uri="{FF2B5EF4-FFF2-40B4-BE49-F238E27FC236}">
                <a16:creationId xmlns:a16="http://schemas.microsoft.com/office/drawing/2014/main" id="{1BE70332-ECAF-47BB-8C7B-BD049452F6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518" y="1089094"/>
            <a:ext cx="5015744" cy="467981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6" name="Freeform: Shape 75">
            <a:extLst>
              <a:ext uri="{FF2B5EF4-FFF2-40B4-BE49-F238E27FC236}">
                <a16:creationId xmlns:a16="http://schemas.microsoft.com/office/drawing/2014/main" id="{716D9361-A35A-4DC8-AAB9-04FD2D6FEE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92" y="912854"/>
            <a:ext cx="5298208" cy="503229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noFill/>
          <a:ln w="1905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8" name="Freeform: Shape 77">
            <a:extLst>
              <a:ext uri="{FF2B5EF4-FFF2-40B4-BE49-F238E27FC236}">
                <a16:creationId xmlns:a16="http://schemas.microsoft.com/office/drawing/2014/main" id="{87FC31AD-FBB3-4219-A758-D6F7594A0A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92094" y="1272209"/>
            <a:ext cx="4703482" cy="4313582"/>
          </a:xfrm>
          <a:custGeom>
            <a:avLst/>
            <a:gdLst>
              <a:gd name="connsiteX0" fmla="*/ 2180840 w 3810827"/>
              <a:gd name="connsiteY0" fmla="*/ 0 h 3634591"/>
              <a:gd name="connsiteX1" fmla="*/ 2866380 w 3810827"/>
              <a:gd name="connsiteY1" fmla="*/ 145165 h 3634591"/>
              <a:gd name="connsiteX2" fmla="*/ 3366366 w 3810827"/>
              <a:gd name="connsiteY2" fmla="*/ 536835 h 3634591"/>
              <a:gd name="connsiteX3" fmla="*/ 3810827 w 3810827"/>
              <a:gd name="connsiteY3" fmla="*/ 1924156 h 3634591"/>
              <a:gd name="connsiteX4" fmla="*/ 3612844 w 3810827"/>
              <a:gd name="connsiteY4" fmla="*/ 2493111 h 3634591"/>
              <a:gd name="connsiteX5" fmla="*/ 3026664 w 3810827"/>
              <a:gd name="connsiteY5" fmla="*/ 3022891 h 3634591"/>
              <a:gd name="connsiteX6" fmla="*/ 2897783 w 3810827"/>
              <a:gd name="connsiteY6" fmla="*/ 3124233 h 3634591"/>
              <a:gd name="connsiteX7" fmla="*/ 1838765 w 3810827"/>
              <a:gd name="connsiteY7" fmla="*/ 3634591 h 3634591"/>
              <a:gd name="connsiteX8" fmla="*/ 443724 w 3810827"/>
              <a:gd name="connsiteY8" fmla="*/ 2805020 h 3634591"/>
              <a:gd name="connsiteX9" fmla="*/ 295053 w 3810827"/>
              <a:gd name="connsiteY9" fmla="*/ 2592792 h 3634591"/>
              <a:gd name="connsiteX10" fmla="*/ 0 w 3810827"/>
              <a:gd name="connsiteY10" fmla="*/ 1924156 h 3634591"/>
              <a:gd name="connsiteX11" fmla="*/ 178275 w 3810827"/>
              <a:gd name="connsiteY11" fmla="*/ 1204061 h 3634591"/>
              <a:gd name="connsiteX12" fmla="*/ 669921 w 3810827"/>
              <a:gd name="connsiteY12" fmla="*/ 585306 h 3634591"/>
              <a:gd name="connsiteX13" fmla="*/ 1380730 w 3810827"/>
              <a:gd name="connsiteY13" fmla="*/ 156203 h 3634591"/>
              <a:gd name="connsiteX14" fmla="*/ 2180840 w 3810827"/>
              <a:gd name="connsiteY14" fmla="*/ 0 h 3634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10827" h="3634591">
                <a:moveTo>
                  <a:pt x="2180840" y="0"/>
                </a:moveTo>
                <a:cubicBezTo>
                  <a:pt x="2431406" y="0"/>
                  <a:pt x="2662018" y="48886"/>
                  <a:pt x="2866380" y="145165"/>
                </a:cubicBezTo>
                <a:cubicBezTo>
                  <a:pt x="3057903" y="235467"/>
                  <a:pt x="3226119" y="367269"/>
                  <a:pt x="3366366" y="536835"/>
                </a:cubicBezTo>
                <a:cubicBezTo>
                  <a:pt x="3652997" y="883519"/>
                  <a:pt x="3810827" y="1376199"/>
                  <a:pt x="3810827" y="1924156"/>
                </a:cubicBezTo>
                <a:cubicBezTo>
                  <a:pt x="3810827" y="2142775"/>
                  <a:pt x="3749739" y="2318234"/>
                  <a:pt x="3612844" y="2493111"/>
                </a:cubicBezTo>
                <a:cubicBezTo>
                  <a:pt x="3469652" y="2676041"/>
                  <a:pt x="3254495" y="2844528"/>
                  <a:pt x="3026664" y="3022891"/>
                </a:cubicBezTo>
                <a:cubicBezTo>
                  <a:pt x="2984630" y="3055759"/>
                  <a:pt x="2941206" y="3089789"/>
                  <a:pt x="2897783" y="3124233"/>
                </a:cubicBezTo>
                <a:cubicBezTo>
                  <a:pt x="2509094" y="3432490"/>
                  <a:pt x="2225408" y="3634591"/>
                  <a:pt x="1838765" y="3634591"/>
                </a:cubicBezTo>
                <a:cubicBezTo>
                  <a:pt x="1249640" y="3634591"/>
                  <a:pt x="832413" y="3386508"/>
                  <a:pt x="443724" y="2805020"/>
                </a:cubicBezTo>
                <a:cubicBezTo>
                  <a:pt x="392859" y="2728910"/>
                  <a:pt x="343138" y="2659690"/>
                  <a:pt x="295053" y="2592792"/>
                </a:cubicBezTo>
                <a:cubicBezTo>
                  <a:pt x="95761" y="2315411"/>
                  <a:pt x="0" y="2171160"/>
                  <a:pt x="0" y="1924156"/>
                </a:cubicBezTo>
                <a:cubicBezTo>
                  <a:pt x="0" y="1678896"/>
                  <a:pt x="60024" y="1436622"/>
                  <a:pt x="178275" y="1204061"/>
                </a:cubicBezTo>
                <a:cubicBezTo>
                  <a:pt x="293990" y="976561"/>
                  <a:pt x="459425" y="768319"/>
                  <a:pt x="669921" y="585306"/>
                </a:cubicBezTo>
                <a:cubicBezTo>
                  <a:pt x="876818" y="405365"/>
                  <a:pt x="1122558" y="256964"/>
                  <a:pt x="1380730" y="156203"/>
                </a:cubicBezTo>
                <a:cubicBezTo>
                  <a:pt x="1645852" y="52539"/>
                  <a:pt x="1915145" y="0"/>
                  <a:pt x="2180840" y="0"/>
                </a:cubicBezTo>
                <a:close/>
              </a:path>
            </a:pathLst>
          </a:cu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F6AF7357-D15A-C516-7103-BC8513F77B0A}"/>
              </a:ext>
            </a:extLst>
          </p:cNvPr>
          <p:cNvSpPr>
            <a:spLocks noGrp="1"/>
          </p:cNvSpPr>
          <p:nvPr>
            <p:ph type="title"/>
          </p:nvPr>
        </p:nvSpPr>
        <p:spPr>
          <a:xfrm>
            <a:off x="1524000" y="1685677"/>
            <a:ext cx="3822870" cy="2362673"/>
          </a:xfrm>
        </p:spPr>
        <p:txBody>
          <a:bodyPr vert="horz" lIns="109728" tIns="109728" rIns="109728" bIns="91440" rtlCol="0" anchor="b">
            <a:normAutofit/>
          </a:bodyPr>
          <a:lstStyle/>
          <a:p>
            <a:pPr algn="ctr">
              <a:lnSpc>
                <a:spcPct val="120000"/>
              </a:lnSpc>
            </a:pPr>
            <a:r>
              <a:rPr lang="en-US" sz="4400"/>
              <a:t>Glider</a:t>
            </a:r>
          </a:p>
        </p:txBody>
      </p:sp>
      <p:pic>
        <p:nvPicPr>
          <p:cNvPr id="5" name="Picture 4">
            <a:extLst>
              <a:ext uri="{FF2B5EF4-FFF2-40B4-BE49-F238E27FC236}">
                <a16:creationId xmlns:a16="http://schemas.microsoft.com/office/drawing/2014/main" id="{371892DB-7276-F368-0FB6-94C60814182E}"/>
              </a:ext>
            </a:extLst>
          </p:cNvPr>
          <p:cNvPicPr>
            <a:picLocks noChangeAspect="1"/>
          </p:cNvPicPr>
          <p:nvPr/>
        </p:nvPicPr>
        <p:blipFill rotWithShape="1">
          <a:blip r:embed="rId4"/>
          <a:srcRect t="11065" r="1" b="2857"/>
          <a:stretch/>
        </p:blipFill>
        <p:spPr>
          <a:xfrm>
            <a:off x="7561455" y="-4825"/>
            <a:ext cx="4629021" cy="3410965"/>
          </a:xfrm>
          <a:prstGeom prst="rect">
            <a:avLst/>
          </a:prstGeom>
        </p:spPr>
      </p:pic>
      <p:pic>
        <p:nvPicPr>
          <p:cNvPr id="9" name="Content Placeholder 8" descr="A yellow sign with blue and white logo&#10;&#10;Description automatically generated">
            <a:extLst>
              <a:ext uri="{FF2B5EF4-FFF2-40B4-BE49-F238E27FC236}">
                <a16:creationId xmlns:a16="http://schemas.microsoft.com/office/drawing/2014/main" id="{E2A67A4B-DBB6-8707-9268-0217E3BF85F4}"/>
              </a:ext>
            </a:extLst>
          </p:cNvPr>
          <p:cNvPicPr>
            <a:picLocks noChangeAspect="1"/>
          </p:cNvPicPr>
          <p:nvPr/>
        </p:nvPicPr>
        <p:blipFill rotWithShape="1">
          <a:blip r:embed="rId5">
            <a:extLst>
              <a:ext uri="{28A0092B-C50C-407E-A947-70E740481C1C}">
                <a14:useLocalDpi xmlns:a14="http://schemas.microsoft.com/office/drawing/2010/main" val="0"/>
              </a:ext>
            </a:extLst>
          </a:blip>
          <a:srcRect t="13409" r="-3" b="21870"/>
          <a:stretch/>
        </p:blipFill>
        <p:spPr>
          <a:xfrm>
            <a:off x="7562979" y="3451860"/>
            <a:ext cx="4629021" cy="3385180"/>
          </a:xfrm>
          <a:prstGeom prst="rect">
            <a:avLst/>
          </a:prstGeom>
        </p:spPr>
      </p:pic>
    </p:spTree>
    <p:extLst>
      <p:ext uri="{BB962C8B-B14F-4D97-AF65-F5344CB8AC3E}">
        <p14:creationId xmlns:p14="http://schemas.microsoft.com/office/powerpoint/2010/main" val="368733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B1D6C-700F-8DE8-FB8B-57331ABBA9FF}"/>
              </a:ext>
            </a:extLst>
          </p:cNvPr>
          <p:cNvSpPr>
            <a:spLocks noGrp="1"/>
          </p:cNvSpPr>
          <p:nvPr>
            <p:ph type="title"/>
          </p:nvPr>
        </p:nvSpPr>
        <p:spPr/>
        <p:txBody>
          <a:bodyPr>
            <a:normAutofit fontScale="90000"/>
          </a:bodyPr>
          <a:lstStyle/>
          <a:p>
            <a:pPr algn="ctr"/>
            <a:r>
              <a:rPr lang="en-US" sz="3200" dirty="0"/>
              <a:t>Backseat Driver for Real-Time Processing</a:t>
            </a:r>
            <a:endParaRPr lang="en-US" dirty="0"/>
          </a:p>
        </p:txBody>
      </p:sp>
      <p:pic>
        <p:nvPicPr>
          <p:cNvPr id="6" name="Picture 5" descr="A diagram of a computer system&#10;&#10;Description automatically generated">
            <a:extLst>
              <a:ext uri="{FF2B5EF4-FFF2-40B4-BE49-F238E27FC236}">
                <a16:creationId xmlns:a16="http://schemas.microsoft.com/office/drawing/2014/main" id="{417682FC-1AEF-5F53-67B7-1E601A1FD4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8015" y="2460812"/>
            <a:ext cx="7782536" cy="4377676"/>
          </a:xfrm>
          <a:prstGeom prst="rect">
            <a:avLst/>
          </a:prstGeom>
        </p:spPr>
      </p:pic>
      <p:sp>
        <p:nvSpPr>
          <p:cNvPr id="3" name="TextBox 2">
            <a:extLst>
              <a:ext uri="{FF2B5EF4-FFF2-40B4-BE49-F238E27FC236}">
                <a16:creationId xmlns:a16="http://schemas.microsoft.com/office/drawing/2014/main" id="{6B9808BB-75D5-FD29-1527-1AE3FF8E4BF5}"/>
              </a:ext>
            </a:extLst>
          </p:cNvPr>
          <p:cNvSpPr txBox="1"/>
          <p:nvPr/>
        </p:nvSpPr>
        <p:spPr>
          <a:xfrm>
            <a:off x="2729753" y="2185812"/>
            <a:ext cx="2743200" cy="369332"/>
          </a:xfrm>
          <a:prstGeom prst="rect">
            <a:avLst/>
          </a:prstGeom>
          <a:noFill/>
        </p:spPr>
        <p:txBody>
          <a:bodyPr wrap="square" rtlCol="0">
            <a:spAutoFit/>
          </a:bodyPr>
          <a:lstStyle/>
          <a:p>
            <a:pPr algn="ctr"/>
            <a:r>
              <a:rPr lang="en-US" dirty="0"/>
              <a:t>Conventional</a:t>
            </a:r>
          </a:p>
        </p:txBody>
      </p:sp>
      <p:sp>
        <p:nvSpPr>
          <p:cNvPr id="4" name="TextBox 3">
            <a:extLst>
              <a:ext uri="{FF2B5EF4-FFF2-40B4-BE49-F238E27FC236}">
                <a16:creationId xmlns:a16="http://schemas.microsoft.com/office/drawing/2014/main" id="{1470EE48-9B97-705E-8E2A-F2446FD4D39C}"/>
              </a:ext>
            </a:extLst>
          </p:cNvPr>
          <p:cNvSpPr txBox="1"/>
          <p:nvPr/>
        </p:nvSpPr>
        <p:spPr>
          <a:xfrm>
            <a:off x="5593977" y="2185812"/>
            <a:ext cx="4262717" cy="369332"/>
          </a:xfrm>
          <a:prstGeom prst="rect">
            <a:avLst/>
          </a:prstGeom>
          <a:noFill/>
        </p:spPr>
        <p:txBody>
          <a:bodyPr wrap="square" rtlCol="0">
            <a:spAutoFit/>
          </a:bodyPr>
          <a:lstStyle/>
          <a:p>
            <a:pPr algn="ctr"/>
            <a:r>
              <a:rPr lang="en-US" dirty="0"/>
              <a:t>Backseat Driver for RTP</a:t>
            </a:r>
          </a:p>
        </p:txBody>
      </p:sp>
    </p:spTree>
    <p:extLst>
      <p:ext uri="{BB962C8B-B14F-4D97-AF65-F5344CB8AC3E}">
        <p14:creationId xmlns:p14="http://schemas.microsoft.com/office/powerpoint/2010/main" val="2078689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9" name="Freeform: Shape 42">
            <a:extLst>
              <a:ext uri="{FF2B5EF4-FFF2-40B4-BE49-F238E27FC236}">
                <a16:creationId xmlns:a16="http://schemas.microsoft.com/office/drawing/2014/main" id="{9B0F7D69-D93C-4C38-A23D-76E000D691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0" name="Freeform: Shape 44">
            <a:extLst>
              <a:ext uri="{FF2B5EF4-FFF2-40B4-BE49-F238E27FC236}">
                <a16:creationId xmlns:a16="http://schemas.microsoft.com/office/drawing/2014/main" id="{8CD419D4-EA9D-42D9-BF62-B07F0B7B67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1" name="Freeform: Shape 46">
            <a:extLst>
              <a:ext uri="{FF2B5EF4-FFF2-40B4-BE49-F238E27FC236}">
                <a16:creationId xmlns:a16="http://schemas.microsoft.com/office/drawing/2014/main" id="{1C6FEC9B-9608-4181-A9E5-A1B80E720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2" name="Freeform: Shape 48">
            <a:extLst>
              <a:ext uri="{FF2B5EF4-FFF2-40B4-BE49-F238E27FC236}">
                <a16:creationId xmlns:a16="http://schemas.microsoft.com/office/drawing/2014/main" id="{AB1564ED-F26F-451D-97D6-A6EC3E83FD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73" name="Freeform: Shape 50">
            <a:extLst>
              <a:ext uri="{FF2B5EF4-FFF2-40B4-BE49-F238E27FC236}">
                <a16:creationId xmlns:a16="http://schemas.microsoft.com/office/drawing/2014/main" id="{0CA184B6-3482-4F43-87F0-BC765DCFD8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6422" cy="6858000"/>
          </a:xfrm>
          <a:custGeom>
            <a:avLst/>
            <a:gdLst/>
            <a:ahLst/>
            <a:cxnLst/>
            <a:rect l="l" t="t" r="r" b="b"/>
            <a:pathLst>
              <a:path w="3496422" h="6858000">
                <a:moveTo>
                  <a:pt x="0" y="0"/>
                </a:moveTo>
                <a:lnTo>
                  <a:pt x="1873399" y="0"/>
                </a:lnTo>
                <a:lnTo>
                  <a:pt x="1895523" y="14997"/>
                </a:lnTo>
                <a:cubicBezTo>
                  <a:pt x="2922686" y="754641"/>
                  <a:pt x="3496422" y="2093192"/>
                  <a:pt x="3496422" y="3621656"/>
                </a:cubicBezTo>
                <a:cubicBezTo>
                  <a:pt x="3496422" y="4969131"/>
                  <a:pt x="2567697" y="5602839"/>
                  <a:pt x="1622072" y="6374814"/>
                </a:cubicBezTo>
                <a:cubicBezTo>
                  <a:pt x="1449869" y="6515397"/>
                  <a:pt x="1279242" y="6653108"/>
                  <a:pt x="1105424" y="6780599"/>
                </a:cubicBezTo>
                <a:lnTo>
                  <a:pt x="993668"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4" name="Freeform: Shape 52">
            <a:extLst>
              <a:ext uri="{FF2B5EF4-FFF2-40B4-BE49-F238E27FC236}">
                <a16:creationId xmlns:a16="http://schemas.microsoft.com/office/drawing/2014/main" id="{6C869923-8380-4244-9548-802C330638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75409" y="0"/>
            <a:ext cx="2529723" cy="6858000"/>
          </a:xfrm>
          <a:custGeom>
            <a:avLst/>
            <a:gdLst/>
            <a:ahLst/>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5" name="Freeform: Shape 54">
            <a:extLst>
              <a:ext uri="{FF2B5EF4-FFF2-40B4-BE49-F238E27FC236}">
                <a16:creationId xmlns:a16="http://schemas.microsoft.com/office/drawing/2014/main" id="{C06255F2-BC67-4DDE-B34E-AC4BA21838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5402" y="0"/>
            <a:ext cx="2536434" cy="6858000"/>
          </a:xfrm>
          <a:custGeom>
            <a:avLst/>
            <a:gdLst/>
            <a:ahLst/>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76" name="Freeform: Shape 56">
            <a:extLst>
              <a:ext uri="{FF2B5EF4-FFF2-40B4-BE49-F238E27FC236}">
                <a16:creationId xmlns:a16="http://schemas.microsoft.com/office/drawing/2014/main" id="{55169443-FCCD-4C0A-8C69-18CD3FA096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4161" y="0"/>
            <a:ext cx="2261351" cy="6858000"/>
          </a:xfrm>
          <a:custGeom>
            <a:avLst/>
            <a:gdLst/>
            <a:ahLst/>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77" name="Rectangle 58">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A79E1FF0-DECB-8E0C-06C1-B56F60369887}"/>
              </a:ext>
            </a:extLst>
          </p:cNvPr>
          <p:cNvSpPr>
            <a:spLocks noGrp="1"/>
          </p:cNvSpPr>
          <p:nvPr>
            <p:ph type="title"/>
          </p:nvPr>
        </p:nvSpPr>
        <p:spPr>
          <a:xfrm>
            <a:off x="1180531" y="1346268"/>
            <a:ext cx="5274860" cy="3066706"/>
          </a:xfrm>
        </p:spPr>
        <p:txBody>
          <a:bodyPr vert="horz" lIns="109728" tIns="109728" rIns="109728" bIns="91440" rtlCol="0" anchor="b">
            <a:normAutofit/>
          </a:bodyPr>
          <a:lstStyle/>
          <a:p>
            <a:pPr>
              <a:lnSpc>
                <a:spcPct val="110000"/>
              </a:lnSpc>
            </a:pPr>
            <a:r>
              <a:rPr lang="en-US" sz="4200">
                <a:solidFill>
                  <a:schemeClr val="tx1">
                    <a:lumMod val="85000"/>
                    <a:lumOff val="15000"/>
                  </a:schemeClr>
                </a:solidFill>
              </a:rPr>
              <a:t>Backseat Driver: External Processor Hardware</a:t>
            </a:r>
          </a:p>
        </p:txBody>
      </p:sp>
      <p:sp>
        <p:nvSpPr>
          <p:cNvPr id="78" name="Freeform: Shape 60">
            <a:extLst>
              <a:ext uri="{FF2B5EF4-FFF2-40B4-BE49-F238E27FC236}">
                <a16:creationId xmlns:a16="http://schemas.microsoft.com/office/drawing/2014/main" id="{C7D887A3-61AD-4674-BC53-8DFA8CF7B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9" name="Freeform: Shape 62">
            <a:extLst>
              <a:ext uri="{FF2B5EF4-FFF2-40B4-BE49-F238E27FC236}">
                <a16:creationId xmlns:a16="http://schemas.microsoft.com/office/drawing/2014/main" id="{479F0FB3-8461-462D-84A2-53106FBF4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53480"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80" name="Freeform: Shape 64">
            <a:extLst>
              <a:ext uri="{FF2B5EF4-FFF2-40B4-BE49-F238E27FC236}">
                <a16:creationId xmlns:a16="http://schemas.microsoft.com/office/drawing/2014/main" id="{11E3C311-4E8A-45D9-97BF-07F5FD3469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8825"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1" name="Picture 10" descr="A close-up of a circuit board&#10;&#10;Description automatically generated">
            <a:extLst>
              <a:ext uri="{FF2B5EF4-FFF2-40B4-BE49-F238E27FC236}">
                <a16:creationId xmlns:a16="http://schemas.microsoft.com/office/drawing/2014/main" id="{C635A5E2-657F-F1B9-0395-5C4A76C9AF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82145" y="450496"/>
            <a:ext cx="3249406" cy="2112113"/>
          </a:xfrm>
          <a:prstGeom prst="rect">
            <a:avLst/>
          </a:prstGeom>
        </p:spPr>
      </p:pic>
      <p:pic>
        <p:nvPicPr>
          <p:cNvPr id="5" name="Picture 4" descr="A close up of a device&#10;&#10;Description automatically generated">
            <a:extLst>
              <a:ext uri="{FF2B5EF4-FFF2-40B4-BE49-F238E27FC236}">
                <a16:creationId xmlns:a16="http://schemas.microsoft.com/office/drawing/2014/main" id="{9D726456-B3A3-241D-F96B-04EC6D73A8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5957" y="2879621"/>
            <a:ext cx="2790784" cy="3226340"/>
          </a:xfrm>
          <a:prstGeom prst="rect">
            <a:avLst/>
          </a:prstGeom>
        </p:spPr>
      </p:pic>
    </p:spTree>
    <p:extLst>
      <p:ext uri="{BB962C8B-B14F-4D97-AF65-F5344CB8AC3E}">
        <p14:creationId xmlns:p14="http://schemas.microsoft.com/office/powerpoint/2010/main" val="2983555196"/>
      </p:ext>
    </p:extLst>
  </p:cSld>
  <p:clrMapOvr>
    <a:masterClrMapping/>
  </p:clrMapOvr>
</p:sld>
</file>

<file path=ppt/theme/theme1.xml><?xml version="1.0" encoding="utf-8"?>
<a:theme xmlns:a="http://schemas.openxmlformats.org/drawingml/2006/main" name="SketchLinesVTI">
  <a:themeElements>
    <a:clrScheme name="AnalogousFromDarkSeedLeftStep">
      <a:dk1>
        <a:srgbClr val="000000"/>
      </a:dk1>
      <a:lt1>
        <a:srgbClr val="FFFFFF"/>
      </a:lt1>
      <a:dk2>
        <a:srgbClr val="1B2830"/>
      </a:dk2>
      <a:lt2>
        <a:srgbClr val="F1F3F0"/>
      </a:lt2>
      <a:accent1>
        <a:srgbClr val="A629E7"/>
      </a:accent1>
      <a:accent2>
        <a:srgbClr val="592FD9"/>
      </a:accent2>
      <a:accent3>
        <a:srgbClr val="294AE7"/>
      </a:accent3>
      <a:accent4>
        <a:srgbClr val="1787D5"/>
      </a:accent4>
      <a:accent5>
        <a:srgbClr val="22BFBE"/>
      </a:accent5>
      <a:accent6>
        <a:srgbClr val="16C67B"/>
      </a:accent6>
      <a:hlink>
        <a:srgbClr val="3897A9"/>
      </a:hlink>
      <a:folHlink>
        <a:srgbClr val="7F7F7F"/>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LinesVTI" id="{8C0B0F05-C8D0-4078-9615-83E590287484}" vid="{43A7BC57-C1E3-4EE6-BDBC-5422DD574AF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17197</TotalTime>
  <Words>2679</Words>
  <Application>Microsoft Office PowerPoint</Application>
  <PresentationFormat>Widescreen</PresentationFormat>
  <Paragraphs>314</Paragraphs>
  <Slides>16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Meiryo</vt:lpstr>
      <vt:lpstr>Arial</vt:lpstr>
      <vt:lpstr>Calibri</vt:lpstr>
      <vt:lpstr>Cambria Math</vt:lpstr>
      <vt:lpstr>Corbel</vt:lpstr>
      <vt:lpstr>SketchLinesVTI</vt:lpstr>
      <vt:lpstr>Implementation of Near Real-Time Onboard Processing Software for a Slocum Glider Acoustic Doppler Current Profiler </vt:lpstr>
      <vt:lpstr>Motivation: Data Collection</vt:lpstr>
      <vt:lpstr>Motivation: Transmission</vt:lpstr>
      <vt:lpstr>Motivation: Processing</vt:lpstr>
      <vt:lpstr>Key Points</vt:lpstr>
      <vt:lpstr>Solution</vt:lpstr>
      <vt:lpstr>Glider</vt:lpstr>
      <vt:lpstr>Backseat Driver for Real-Time Processing</vt:lpstr>
      <vt:lpstr>Backseat Driver: External Processor Hardware</vt:lpstr>
      <vt:lpstr>Backseat Driver: External Controller Software</vt:lpstr>
      <vt:lpstr>Least Squares Linear Inversion</vt:lpstr>
      <vt:lpstr>Workflow</vt:lpstr>
      <vt:lpstr>Simulation</vt:lpstr>
      <vt:lpstr>Field Test</vt:lpstr>
      <vt:lpstr>Next Steps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Implementation of Near Real-Time Onboard Processing Software for a Slocum Glider Acoustic Doppler Current Profiler </dc:title>
  <dc:creator>Julia Engdahl</dc:creator>
  <cp:lastModifiedBy>Julia Engdahl</cp:lastModifiedBy>
  <cp:revision>70</cp:revision>
  <dcterms:created xsi:type="dcterms:W3CDTF">2023-09-08T12:56:49Z</dcterms:created>
  <dcterms:modified xsi:type="dcterms:W3CDTF">2023-09-27T16:02:04Z</dcterms:modified>
</cp:coreProperties>
</file>