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 SemiBold" panose="020B07060308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CBkW2XVEC3pBDPlK360qA4ER8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83F356-62F2-410A-818E-63700ED72E0D}">
  <a:tblStyle styleId="{9983F356-62F2-410A-818E-63700ED72E0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7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Ocean impacts on Wind resource, Mammals, Fish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:notes"/>
          <p:cNvSpPr txBox="1"/>
          <p:nvPr/>
        </p:nvSpPr>
        <p:spPr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All of this gets combined into our overall operations, research, and educational initiatives in the “COOL Room,” shown here (with a class in the background)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Thanks to many partners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comparison, Oyster Creek was 636 MW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NJ commitment is about 50% of NJ total electricity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Maine coming soon</a:t>
            </a:r>
            <a:endParaRPr/>
          </a:p>
        </p:txBody>
      </p:sp>
      <p:sp>
        <p:nvSpPr>
          <p:cNvPr id="192" name="Google Shape;1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  <a:defRPr b="1">
                <a:solidFill>
                  <a:srgbClr val="31889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body" idx="1"/>
          </p:nvPr>
        </p:nvSpPr>
        <p:spPr>
          <a:xfrm>
            <a:off x="609600" y="155326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4242"/>
              </a:buClr>
              <a:buSzPts val="2800"/>
              <a:buChar char="•"/>
              <a:defRPr sz="28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14242"/>
              </a:buClr>
              <a:buSzPts val="2400"/>
              <a:buChar char="•"/>
              <a:defRPr sz="24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14242"/>
              </a:buClr>
              <a:buSzPts val="2000"/>
              <a:buChar char="•"/>
              <a:defRPr sz="20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14242"/>
              </a:buClr>
              <a:buSzPts val="1800"/>
              <a:buChar char="•"/>
              <a:defRPr sz="18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14242"/>
              </a:buClr>
              <a:buSzPts val="1800"/>
              <a:buChar char="•"/>
              <a:defRPr sz="18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102" name="Google Shape;10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82997" y="6216445"/>
            <a:ext cx="1049642" cy="46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1"/>
          <p:cNvSpPr/>
          <p:nvPr/>
        </p:nvSpPr>
        <p:spPr>
          <a:xfrm>
            <a:off x="609600" y="6079229"/>
            <a:ext cx="10972800" cy="18288"/>
          </a:xfrm>
          <a:prstGeom prst="rect">
            <a:avLst/>
          </a:prstGeom>
          <a:solidFill>
            <a:srgbClr val="1B7A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1"/>
          <p:cNvSpPr txBox="1"/>
          <p:nvPr/>
        </p:nvSpPr>
        <p:spPr>
          <a:xfrm>
            <a:off x="9925128" y="6202162"/>
            <a:ext cx="6945201" cy="68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www.secoora.org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6980" y="6216445"/>
            <a:ext cx="292707" cy="27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1" descr="facebook_circle_grey.ps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265" y="6216445"/>
            <a:ext cx="292707" cy="276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1"/>
          <p:cNvSpPr txBox="1">
            <a:spLocks noGrp="1"/>
          </p:cNvSpPr>
          <p:nvPr>
            <p:ph type="sldNum" idx="12"/>
          </p:nvPr>
        </p:nvSpPr>
        <p:spPr>
          <a:xfrm>
            <a:off x="11413067" y="6583108"/>
            <a:ext cx="541867" cy="293706"/>
          </a:xfrm>
          <a:prstGeom prst="rect">
            <a:avLst/>
          </a:prstGeom>
          <a:solidFill>
            <a:srgbClr val="EFE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50000"/>
              </a:lnSpc>
              <a:spcBef>
                <a:spcPts val="0"/>
              </a:spcBef>
              <a:buNone/>
              <a:defRPr sz="1100">
                <a:solidFill>
                  <a:srgbClr val="4142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195" y="6191948"/>
            <a:ext cx="1306692" cy="44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1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7795" y="6217418"/>
            <a:ext cx="498405" cy="498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21363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  <a:defRPr b="1">
                <a:solidFill>
                  <a:srgbClr val="31889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/>
          <p:nvPr/>
        </p:nvSpPr>
        <p:spPr>
          <a:xfrm rot="10800000" flipH="1">
            <a:off x="1" y="6131243"/>
            <a:ext cx="12192000" cy="45719"/>
          </a:xfrm>
          <a:prstGeom prst="rect">
            <a:avLst/>
          </a:prstGeom>
          <a:solidFill>
            <a:srgbClr val="3188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endParaRPr sz="4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0"/>
          <p:cNvSpPr txBox="1"/>
          <p:nvPr/>
        </p:nvSpPr>
        <p:spPr>
          <a:xfrm>
            <a:off x="8419399" y="6323192"/>
            <a:ext cx="3772601" cy="53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Synchro Co-Design Offshore Wind MBARI June 2023</a:t>
            </a:r>
            <a:endParaRPr/>
          </a:p>
        </p:txBody>
      </p:sp>
      <p:cxnSp>
        <p:nvCxnSpPr>
          <p:cNvPr id="25" name="Google Shape;25;p20"/>
          <p:cNvCxnSpPr/>
          <p:nvPr/>
        </p:nvCxnSpPr>
        <p:spPr>
          <a:xfrm>
            <a:off x="120088" y="1145291"/>
            <a:ext cx="11858274" cy="0"/>
          </a:xfrm>
          <a:prstGeom prst="straightConnector1">
            <a:avLst/>
          </a:prstGeom>
          <a:noFill/>
          <a:ln w="9525" cap="flat" cmpd="sng">
            <a:solidFill>
              <a:srgbClr val="31889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" name="Google Shape;26;p20" descr="Logo,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09768" y="6269323"/>
            <a:ext cx="478145" cy="47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6303" y="6276238"/>
            <a:ext cx="476338" cy="47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0" descr="Rutgers University Logo | University logo, Rutgers university, Rutg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3682" y="6350582"/>
            <a:ext cx="1419245" cy="384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20"/>
          <p:cNvGrpSpPr/>
          <p:nvPr/>
        </p:nvGrpSpPr>
        <p:grpSpPr>
          <a:xfrm>
            <a:off x="5271317" y="6303956"/>
            <a:ext cx="1710061" cy="448619"/>
            <a:chOff x="36515" y="3807725"/>
            <a:chExt cx="3589240" cy="941604"/>
          </a:xfrm>
        </p:grpSpPr>
        <p:sp>
          <p:nvSpPr>
            <p:cNvPr id="30" name="Google Shape;30;p20"/>
            <p:cNvSpPr/>
            <p:nvPr/>
          </p:nvSpPr>
          <p:spPr>
            <a:xfrm>
              <a:off x="36515" y="3807725"/>
              <a:ext cx="3589240" cy="941604"/>
            </a:xfrm>
            <a:prstGeom prst="roundRect">
              <a:avLst>
                <a:gd name="adj" fmla="val 16667"/>
              </a:avLst>
            </a:prstGeom>
            <a:solidFill>
              <a:schemeClr val="dk1">
                <a:alpha val="38823"/>
              </a:schemeClr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" name="Google Shape;31;p20"/>
            <p:cNvPicPr preferRelativeResize="0"/>
            <p:nvPr/>
          </p:nvPicPr>
          <p:blipFill rotWithShape="1">
            <a:blip r:embed="rId5">
              <a:alphaModFix/>
            </a:blip>
            <a:srcRect t="1" b="-4977"/>
            <a:stretch/>
          </p:blipFill>
          <p:spPr>
            <a:xfrm>
              <a:off x="101411" y="3874733"/>
              <a:ext cx="3403600" cy="8371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/>
          <p:nvPr/>
        </p:nvSpPr>
        <p:spPr>
          <a:xfrm>
            <a:off x="6072083" y="0"/>
            <a:ext cx="6119917" cy="6858000"/>
          </a:xfrm>
          <a:prstGeom prst="rect">
            <a:avLst/>
          </a:prstGeom>
          <a:solidFill>
            <a:srgbClr val="3188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59501" y="219788"/>
            <a:ext cx="1827838" cy="59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347" y="0"/>
            <a:ext cx="5647751" cy="63491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36;p21"/>
          <p:cNvCxnSpPr/>
          <p:nvPr/>
        </p:nvCxnSpPr>
        <p:spPr>
          <a:xfrm>
            <a:off x="6487450" y="3429000"/>
            <a:ext cx="550393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21"/>
          <p:cNvSpPr txBox="1"/>
          <p:nvPr/>
        </p:nvSpPr>
        <p:spPr>
          <a:xfrm>
            <a:off x="731167" y="4241135"/>
            <a:ext cx="3587578" cy="117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Florida</a:t>
            </a:r>
            <a:endParaRPr/>
          </a:p>
        </p:txBody>
      </p:sp>
      <p:sp>
        <p:nvSpPr>
          <p:cNvPr id="38" name="Google Shape;38;p21"/>
          <p:cNvSpPr txBox="1"/>
          <p:nvPr/>
        </p:nvSpPr>
        <p:spPr>
          <a:xfrm>
            <a:off x="-257809" y="2210447"/>
            <a:ext cx="3587578" cy="117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Georgia</a:t>
            </a:r>
            <a:endParaRPr/>
          </a:p>
        </p:txBody>
      </p:sp>
      <p:sp>
        <p:nvSpPr>
          <p:cNvPr id="39" name="Google Shape;39;p21"/>
          <p:cNvSpPr txBox="1"/>
          <p:nvPr/>
        </p:nvSpPr>
        <p:spPr>
          <a:xfrm>
            <a:off x="757576" y="1304198"/>
            <a:ext cx="3024872" cy="117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 Carolina</a:t>
            </a:r>
            <a:endParaRPr/>
          </a:p>
        </p:txBody>
      </p:sp>
      <p:sp>
        <p:nvSpPr>
          <p:cNvPr id="40" name="Google Shape;40;p21"/>
          <p:cNvSpPr txBox="1"/>
          <p:nvPr/>
        </p:nvSpPr>
        <p:spPr>
          <a:xfrm>
            <a:off x="905733" y="586177"/>
            <a:ext cx="3587578" cy="117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Carolina</a:t>
            </a:r>
            <a:endParaRPr/>
          </a:p>
        </p:txBody>
      </p:sp>
      <p:pic>
        <p:nvPicPr>
          <p:cNvPr id="41" name="Google Shape;41;p21" descr="Logo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844" y="6300127"/>
            <a:ext cx="478145" cy="478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"/>
          <p:cNvPicPr preferRelativeResize="0"/>
          <p:nvPr/>
        </p:nvPicPr>
        <p:blipFill rotWithShape="1">
          <a:blip r:embed="rId3">
            <a:alphaModFix/>
          </a:blip>
          <a:srcRect t="13691" b="24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/>
          <p:nvPr/>
        </p:nvSpPr>
        <p:spPr>
          <a:xfrm>
            <a:off x="1" y="1291207"/>
            <a:ext cx="12192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Offshore Wind Experiences On the East Coast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1549400" y="4435312"/>
            <a:ext cx="91440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Mike Crowley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RUCOOL &amp; MARACOOS Technical Director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Gerhard Kuska, Motz Grotheus, Doug Zemeckis, Jason Adolf, Keith Dunton, Grace Saba, Josh Kohut, Daphne Munroe, Jason Morson, Kaycee Coleman,  Travis Miles, Jake Kritzer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And the dozens of partners on the Ops Teams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0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5315" b="25825"/>
          <a:stretch/>
        </p:blipFill>
        <p:spPr>
          <a:xfrm>
            <a:off x="48762" y="6188526"/>
            <a:ext cx="1575300" cy="6258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6" name="Google Shape;236;p10"/>
          <p:cNvGraphicFramePr/>
          <p:nvPr/>
        </p:nvGraphicFramePr>
        <p:xfrm>
          <a:off x="315639" y="2335592"/>
          <a:ext cx="2826150" cy="3665150"/>
        </p:xfrm>
        <a:graphic>
          <a:graphicData uri="http://schemas.openxmlformats.org/drawingml/2006/table">
            <a:tbl>
              <a:tblPr firstRow="1" firstCol="1" bandRow="1">
                <a:noFill/>
                <a:tableStyleId>{9983F356-62F2-410A-818E-63700ED72E0D}</a:tableStyleId>
              </a:tblPr>
              <a:tblGrid>
                <a:gridCol w="282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/>
                        <a:t>Methods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Benthic Trawl Survey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Structured Bottom Survey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Clam Survey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Pelagic Fish Survey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Telemetry Measures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eDNA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 Oceanography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37" name="Google Shape;23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8439" y="2016905"/>
            <a:ext cx="3334859" cy="377232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10" descr="A boat that is floating in the wa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533" r="14928"/>
          <a:stretch/>
        </p:blipFill>
        <p:spPr>
          <a:xfrm>
            <a:off x="7817842" y="1268088"/>
            <a:ext cx="3963636" cy="122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6">
            <a:alphaModFix/>
          </a:blip>
          <a:srcRect t="65342"/>
          <a:stretch/>
        </p:blipFill>
        <p:spPr>
          <a:xfrm>
            <a:off x="8045353" y="4288876"/>
            <a:ext cx="3736125" cy="18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8624275" y="1180583"/>
            <a:ext cx="30623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ecological scout</a:t>
            </a:r>
            <a:endParaRPr/>
          </a:p>
        </p:txBody>
      </p:sp>
      <p:pic>
        <p:nvPicPr>
          <p:cNvPr id="241" name="Google Shape;241;p10"/>
          <p:cNvPicPr preferRelativeResize="0"/>
          <p:nvPr/>
        </p:nvPicPr>
        <p:blipFill rotWithShape="1">
          <a:blip r:embed="rId7">
            <a:alphaModFix/>
          </a:blip>
          <a:srcRect b="67411"/>
          <a:stretch/>
        </p:blipFill>
        <p:spPr>
          <a:xfrm>
            <a:off x="7970398" y="2554931"/>
            <a:ext cx="3668197" cy="166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0"/>
          <p:cNvSpPr txBox="1"/>
          <p:nvPr/>
        </p:nvSpPr>
        <p:spPr>
          <a:xfrm>
            <a:off x="201742" y="1180583"/>
            <a:ext cx="7151555" cy="100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Gathering ocean data via ship and robots to perform environmental, ecological and ocean community impact modeling</a:t>
            </a:r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213638" y="1"/>
            <a:ext cx="11587712" cy="120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Quick overview of 1 project: Orsted Fisheries</a:t>
            </a:r>
            <a:br>
              <a:rPr lang="en-US"/>
            </a:br>
            <a:r>
              <a:rPr lang="en-US" sz="3100"/>
              <a:t>Assessing Environmental Impacts of OW – Before, during, after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/>
          </p:nvPr>
        </p:nvSpPr>
        <p:spPr>
          <a:xfrm>
            <a:off x="838200" y="202894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Orsted Fisheries </a:t>
            </a:r>
            <a:endParaRPr/>
          </a:p>
        </p:txBody>
      </p:sp>
      <p:pic>
        <p:nvPicPr>
          <p:cNvPr id="250" name="Google Shape;2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0554" y="1196690"/>
            <a:ext cx="4547862" cy="24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85" y="3706489"/>
            <a:ext cx="4506687" cy="24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4994" y="3686254"/>
            <a:ext cx="4563022" cy="245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486" y="1169999"/>
            <a:ext cx="4502056" cy="24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 descr="Brand Resources | Monmouth Universit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9557" y="6294459"/>
            <a:ext cx="1664524" cy="36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 txBox="1">
            <a:spLocks noGrp="1"/>
          </p:cNvSpPr>
          <p:nvPr>
            <p:ph type="title"/>
          </p:nvPr>
        </p:nvSpPr>
        <p:spPr>
          <a:xfrm>
            <a:off x="838200" y="202894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Orsted Fisheries</a:t>
            </a:r>
            <a:endParaRPr/>
          </a:p>
        </p:txBody>
      </p:sp>
      <p:pic>
        <p:nvPicPr>
          <p:cNvPr id="260" name="Google Shape;26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7676" y="1238003"/>
            <a:ext cx="4363363" cy="235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420" y="1238003"/>
            <a:ext cx="4377888" cy="235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731" y="3779218"/>
            <a:ext cx="4386603" cy="233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198" y="3779218"/>
            <a:ext cx="4377887" cy="233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 descr="Brand Resources | Monmouth Universit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9557" y="6294459"/>
            <a:ext cx="1664524" cy="36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"/>
          <p:cNvSpPr txBox="1">
            <a:spLocks noGrp="1"/>
          </p:cNvSpPr>
          <p:nvPr>
            <p:ph type="title"/>
          </p:nvPr>
        </p:nvSpPr>
        <p:spPr>
          <a:xfrm>
            <a:off x="838200" y="202894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Things to plan for</a:t>
            </a:r>
            <a:endParaRPr/>
          </a:p>
        </p:txBody>
      </p:sp>
      <p:sp>
        <p:nvSpPr>
          <p:cNvPr id="270" name="Google Shape;270;p13"/>
          <p:cNvSpPr txBox="1"/>
          <p:nvPr/>
        </p:nvSpPr>
        <p:spPr>
          <a:xfrm>
            <a:off x="251560" y="1307608"/>
            <a:ext cx="9437519" cy="439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Leveraging partnerships across institutions, NGOs, State/Fed, IOOS RAs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We don’t need to do a glider deployment at each lease area, 2-3 covering 12 areas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ahead of the game: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permitting process ASAP!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requirements and links into state RFPs regarding data management, requirements per turbine for environmental instrumentation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Offshore wind companies like requirements they can plan for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from State to Feds is lacking at the top – States mandate state spending (eg Orsted)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wave is coming. Be prepared</a:t>
            </a:r>
            <a:endParaRPr/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7856" y="2868604"/>
            <a:ext cx="2482862" cy="292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 t="13691" b="24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4"/>
          <p:cNvSpPr/>
          <p:nvPr/>
        </p:nvSpPr>
        <p:spPr>
          <a:xfrm>
            <a:off x="1549400" y="129250"/>
            <a:ext cx="9144000" cy="273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Mike Crowley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RUCOOL &amp; MARACOOS Tech Director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crowley@rutgers.edu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1549400" y="5239953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Gerhard Kuska, Motz Grotheus, Jason Adolf, Keith Dunton, Doug Zemeckis, Grace Saba, Josh Kohut, Daphne Munroe, Jason Morson, Kaycee Coleman, Travis Miles, Jake Kritzer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2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And the dozens of partners on the Ops Teams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>
            <a:spLocks noGrp="1"/>
          </p:cNvSpPr>
          <p:nvPr>
            <p:ph type="title"/>
          </p:nvPr>
        </p:nvSpPr>
        <p:spPr>
          <a:xfrm>
            <a:off x="838200" y="165823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3200"/>
              <a:buFont typeface="Calibri"/>
              <a:buNone/>
            </a:pPr>
            <a:r>
              <a:rPr lang="en-US" sz="3200"/>
              <a:t>Offshore Wind Development along the US East Coast:</a:t>
            </a:r>
            <a:br>
              <a:rPr lang="en-US" sz="3200"/>
            </a:br>
            <a:r>
              <a:rPr lang="en-US" sz="3200"/>
              <a:t>Where does IOOS fit in?</a:t>
            </a:r>
            <a:endParaRPr/>
          </a:p>
        </p:txBody>
      </p:sp>
      <p:sp>
        <p:nvSpPr>
          <p:cNvPr id="285" name="Google Shape;285;p15"/>
          <p:cNvSpPr txBox="1"/>
          <p:nvPr/>
        </p:nvSpPr>
        <p:spPr>
          <a:xfrm>
            <a:off x="7932548" y="2106564"/>
            <a:ext cx="4043479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collection and leveraging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QA/QC per federal standards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sharing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tools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Platforms of opportunity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dialogue</a:t>
            </a:r>
            <a:endParaRPr/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1" y="1297822"/>
            <a:ext cx="7231379" cy="46288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"/>
          <p:cNvSpPr txBox="1">
            <a:spLocks noGrp="1"/>
          </p:cNvSpPr>
          <p:nvPr>
            <p:ph type="title"/>
          </p:nvPr>
        </p:nvSpPr>
        <p:spPr>
          <a:xfrm>
            <a:off x="838200" y="202894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Acronym soup</a:t>
            </a:r>
            <a:endParaRPr/>
          </a:p>
        </p:txBody>
      </p:sp>
      <p:sp>
        <p:nvSpPr>
          <p:cNvPr id="292" name="Google Shape;292;p16"/>
          <p:cNvSpPr txBox="1"/>
          <p:nvPr/>
        </p:nvSpPr>
        <p:spPr>
          <a:xfrm>
            <a:off x="208095" y="1360940"/>
            <a:ext cx="8592662" cy="439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6" descr="RWSC – The Regional Wildlife Science Collaborative for Offshore Wind  supports research and monitoring on wildlife and offshore wi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2803" y="2648271"/>
            <a:ext cx="3701052" cy="148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 descr="Responsible Offshore Science Alliance | RO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5947" y="1653436"/>
            <a:ext cx="3029954" cy="99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4471" y="3992768"/>
            <a:ext cx="3410232" cy="97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 descr="RODA Information - Southern Oregon Ocean Resources Coali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2260" y="1516978"/>
            <a:ext cx="26955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9345" y="3069188"/>
            <a:ext cx="2695575" cy="2918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7"/>
          <p:cNvGrpSpPr/>
          <p:nvPr/>
        </p:nvGrpSpPr>
        <p:grpSpPr>
          <a:xfrm>
            <a:off x="6896798" y="1000186"/>
            <a:ext cx="5028460" cy="4654058"/>
            <a:chOff x="3594391" y="860798"/>
            <a:chExt cx="5549609" cy="5136404"/>
          </a:xfrm>
        </p:grpSpPr>
        <p:pic>
          <p:nvPicPr>
            <p:cNvPr id="303" name="Google Shape;30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94391" y="860798"/>
              <a:ext cx="5420009" cy="513640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04" name="Google Shape;304;p17"/>
            <p:cNvSpPr txBox="1"/>
            <p:nvPr/>
          </p:nvSpPr>
          <p:spPr>
            <a:xfrm>
              <a:off x="6631191" y="1582381"/>
              <a:ext cx="1708866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0512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Empire Offshore Wind (Equinor)</a:t>
              </a:r>
              <a:endParaRPr/>
            </a:p>
          </p:txBody>
        </p:sp>
        <p:sp>
          <p:nvSpPr>
            <p:cNvPr id="305" name="Google Shape;305;p17"/>
            <p:cNvSpPr txBox="1"/>
            <p:nvPr/>
          </p:nvSpPr>
          <p:spPr>
            <a:xfrm>
              <a:off x="7752227" y="1970501"/>
              <a:ext cx="1091465" cy="480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0544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Mid-Atlantic Offshore Wind</a:t>
              </a:r>
              <a:endParaRPr/>
            </a:p>
          </p:txBody>
        </p:sp>
        <p:sp>
          <p:nvSpPr>
            <p:cNvPr id="306" name="Google Shape;306;p17"/>
            <p:cNvSpPr txBox="1"/>
            <p:nvPr/>
          </p:nvSpPr>
          <p:spPr>
            <a:xfrm>
              <a:off x="8188922" y="2964203"/>
              <a:ext cx="955078" cy="433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0537 Bluepoint Wind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(Ocean Winds)</a:t>
              </a:r>
              <a:endParaRPr/>
            </a:p>
          </p:txBody>
        </p:sp>
        <p:sp>
          <p:nvSpPr>
            <p:cNvPr id="307" name="Google Shape;307;p17"/>
            <p:cNvSpPr txBox="1"/>
            <p:nvPr/>
          </p:nvSpPr>
          <p:spPr>
            <a:xfrm>
              <a:off x="7676829" y="3403472"/>
              <a:ext cx="908967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0538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Attentive Energy</a:t>
              </a:r>
              <a:endParaRPr/>
            </a:p>
          </p:txBody>
        </p:sp>
        <p:sp>
          <p:nvSpPr>
            <p:cNvPr id="308" name="Google Shape;308;p17"/>
            <p:cNvSpPr txBox="1"/>
            <p:nvPr/>
          </p:nvSpPr>
          <p:spPr>
            <a:xfrm>
              <a:off x="7348750" y="3821298"/>
              <a:ext cx="1433149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0539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Offshore Wind</a:t>
              </a:r>
              <a:endParaRPr/>
            </a:p>
          </p:txBody>
        </p:sp>
        <p:sp>
          <p:nvSpPr>
            <p:cNvPr id="309" name="Google Shape;309;p17"/>
            <p:cNvSpPr txBox="1"/>
            <p:nvPr/>
          </p:nvSpPr>
          <p:spPr>
            <a:xfrm>
              <a:off x="7041833" y="4266050"/>
              <a:ext cx="1659172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0542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Leading Light Wind (Invenergy)</a:t>
              </a:r>
              <a:endParaRPr/>
            </a:p>
          </p:txBody>
        </p:sp>
        <p:sp>
          <p:nvSpPr>
            <p:cNvPr id="310" name="Google Shape;310;p17"/>
            <p:cNvSpPr txBox="1"/>
            <p:nvPr/>
          </p:nvSpPr>
          <p:spPr>
            <a:xfrm>
              <a:off x="5972431" y="3249584"/>
              <a:ext cx="884031" cy="480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0537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Atlantic Shores Offshore Wind</a:t>
              </a:r>
              <a:endParaRPr/>
            </a:p>
          </p:txBody>
        </p:sp>
        <p:sp>
          <p:nvSpPr>
            <p:cNvPr id="311" name="Google Shape;311;p17"/>
            <p:cNvSpPr txBox="1"/>
            <p:nvPr/>
          </p:nvSpPr>
          <p:spPr>
            <a:xfrm>
              <a:off x="5535186" y="4907552"/>
              <a:ext cx="1134991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0498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Ocean Wind (Orsted)</a:t>
              </a:r>
              <a:endParaRPr/>
            </a:p>
          </p:txBody>
        </p:sp>
        <p:sp>
          <p:nvSpPr>
            <p:cNvPr id="312" name="Google Shape;312;p17"/>
            <p:cNvSpPr txBox="1"/>
            <p:nvPr/>
          </p:nvSpPr>
          <p:spPr>
            <a:xfrm>
              <a:off x="4960521" y="5469194"/>
              <a:ext cx="844847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0482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GSOE I (Orsted)</a:t>
              </a:r>
              <a:endParaRPr/>
            </a:p>
          </p:txBody>
        </p:sp>
        <p:sp>
          <p:nvSpPr>
            <p:cNvPr id="313" name="Google Shape;313;p17"/>
            <p:cNvSpPr txBox="1"/>
            <p:nvPr/>
          </p:nvSpPr>
          <p:spPr>
            <a:xfrm>
              <a:off x="6154878" y="3803048"/>
              <a:ext cx="818497" cy="572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0541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Atlantic Shores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Offshore Wind Bight</a:t>
              </a:r>
              <a:endParaRPr/>
            </a:p>
          </p:txBody>
        </p:sp>
        <p:sp>
          <p:nvSpPr>
            <p:cNvPr id="314" name="Google Shape;314;p17"/>
            <p:cNvSpPr txBox="1"/>
            <p:nvPr/>
          </p:nvSpPr>
          <p:spPr>
            <a:xfrm>
              <a:off x="5888168" y="4554632"/>
              <a:ext cx="1574214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0499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Atlantic Shores Wind Projects</a:t>
              </a:r>
              <a:endParaRPr/>
            </a:p>
          </p:txBody>
        </p:sp>
        <p:sp>
          <p:nvSpPr>
            <p:cNvPr id="315" name="Google Shape;315;p17"/>
            <p:cNvSpPr txBox="1"/>
            <p:nvPr/>
          </p:nvSpPr>
          <p:spPr>
            <a:xfrm>
              <a:off x="4511576" y="5059619"/>
              <a:ext cx="654090" cy="326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0532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Orsted NA</a:t>
              </a:r>
              <a:endParaRPr/>
            </a:p>
          </p:txBody>
        </p:sp>
        <p:sp>
          <p:nvSpPr>
            <p:cNvPr id="316" name="Google Shape;316;p17"/>
            <p:cNvSpPr txBox="1"/>
            <p:nvPr/>
          </p:nvSpPr>
          <p:spPr>
            <a:xfrm>
              <a:off x="4960521" y="5824316"/>
              <a:ext cx="1530932" cy="172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5" tIns="9125" rIns="18275" bIns="9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OCS-A 0519 Skipjack(Orsted)</a:t>
              </a:r>
              <a:endParaRPr/>
            </a:p>
          </p:txBody>
        </p:sp>
      </p:grpSp>
      <p:pic>
        <p:nvPicPr>
          <p:cNvPr id="317" name="Google Shape;31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87" y="1446705"/>
            <a:ext cx="1558304" cy="56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 descr="Ørsted"/>
          <p:cNvPicPr preferRelativeResize="0"/>
          <p:nvPr/>
        </p:nvPicPr>
        <p:blipFill rotWithShape="1">
          <a:blip r:embed="rId5">
            <a:alphaModFix/>
          </a:blip>
          <a:srcRect l="15248" t="28898" r="15634" b="27165"/>
          <a:stretch/>
        </p:blipFill>
        <p:spPr>
          <a:xfrm>
            <a:off x="2696304" y="4664415"/>
            <a:ext cx="1675903" cy="71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 descr="Equinor - Green Shipping Programme"/>
          <p:cNvPicPr preferRelativeResize="0"/>
          <p:nvPr/>
        </p:nvPicPr>
        <p:blipFill rotWithShape="1">
          <a:blip r:embed="rId6">
            <a:alphaModFix/>
          </a:blip>
          <a:srcRect t="22623" b="34999"/>
          <a:stretch/>
        </p:blipFill>
        <p:spPr>
          <a:xfrm>
            <a:off x="670633" y="1446705"/>
            <a:ext cx="1675904" cy="71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7" descr="Invenerg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3133" y="2240414"/>
            <a:ext cx="1727156" cy="36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 descr="Introducing Ocean Winds, the new marine wind company ..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6509" y="3781921"/>
            <a:ext cx="1047048" cy="104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7" descr="attentive energy logo (1) - WRISE - WRISE"/>
          <p:cNvPicPr preferRelativeResize="0"/>
          <p:nvPr/>
        </p:nvPicPr>
        <p:blipFill rotWithShape="1">
          <a:blip r:embed="rId9">
            <a:alphaModFix/>
          </a:blip>
          <a:srcRect t="31682" b="33787"/>
          <a:stretch/>
        </p:blipFill>
        <p:spPr>
          <a:xfrm>
            <a:off x="560637" y="5267330"/>
            <a:ext cx="1785900" cy="6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7" descr="Shell Energy Retail - Crunchbase Company Profile &amp; Fundi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21419" y="4665017"/>
            <a:ext cx="1037173" cy="103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7" descr="EDF Renewables Services Belgium | LinkedIn"/>
          <p:cNvPicPr preferRelativeResize="0"/>
          <p:nvPr/>
        </p:nvPicPr>
        <p:blipFill rotWithShape="1">
          <a:blip r:embed="rId11">
            <a:alphaModFix/>
          </a:blip>
          <a:srcRect l="10578" t="32644" r="8490" b="30364"/>
          <a:stretch/>
        </p:blipFill>
        <p:spPr>
          <a:xfrm>
            <a:off x="4516700" y="3856926"/>
            <a:ext cx="1349233" cy="6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10621" y="2593596"/>
            <a:ext cx="1785900" cy="71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626" y="2785030"/>
            <a:ext cx="2250662" cy="52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7" descr="EDP Renováveis - Wikipedia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33862" y="3487939"/>
            <a:ext cx="1242713" cy="6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7" descr="PJM Logo | Kelly Meerbott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70881" y="1949613"/>
            <a:ext cx="1729240" cy="750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 txBox="1">
            <a:spLocks noGrp="1"/>
          </p:cNvSpPr>
          <p:nvPr>
            <p:ph type="title"/>
          </p:nvPr>
        </p:nvSpPr>
        <p:spPr>
          <a:xfrm>
            <a:off x="21363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3600"/>
              <a:buFont typeface="Calibri"/>
              <a:buNone/>
            </a:pPr>
            <a:r>
              <a:rPr lang="en-US" sz="3600"/>
              <a:t>Regional Databases and Viz can bring it all together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838200" y="202893"/>
            <a:ext cx="10515600" cy="92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US Integrated Ocean Observing System</a:t>
            </a:r>
            <a:endParaRPr/>
          </a:p>
        </p:txBody>
      </p:sp>
      <p:grpSp>
        <p:nvGrpSpPr>
          <p:cNvPr id="123" name="Google Shape;123;p2"/>
          <p:cNvGrpSpPr/>
          <p:nvPr/>
        </p:nvGrpSpPr>
        <p:grpSpPr>
          <a:xfrm>
            <a:off x="401834" y="1251470"/>
            <a:ext cx="2696781" cy="1098304"/>
            <a:chOff x="214322" y="905117"/>
            <a:chExt cx="2655672" cy="1098304"/>
          </a:xfrm>
        </p:grpSpPr>
        <p:sp>
          <p:nvSpPr>
            <p:cNvPr id="124" name="Google Shape;124;p2"/>
            <p:cNvSpPr/>
            <p:nvPr/>
          </p:nvSpPr>
          <p:spPr>
            <a:xfrm>
              <a:off x="214322" y="905117"/>
              <a:ext cx="2655672" cy="1098304"/>
            </a:xfrm>
            <a:prstGeom prst="rect">
              <a:avLst/>
            </a:prstGeom>
            <a:solidFill>
              <a:srgbClr val="319B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5" name="Google Shape;12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7353" y="955943"/>
              <a:ext cx="2289609" cy="10026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2"/>
          <p:cNvSpPr txBox="1"/>
          <p:nvPr/>
        </p:nvSpPr>
        <p:spPr>
          <a:xfrm>
            <a:off x="1009045" y="2974609"/>
            <a:ext cx="3655001" cy="9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 Regional Component</a:t>
            </a:r>
            <a:endParaRPr/>
          </a:p>
        </p:txBody>
      </p:sp>
      <p:sp>
        <p:nvSpPr>
          <p:cNvPr id="127" name="Google Shape;127;p2"/>
          <p:cNvSpPr txBox="1"/>
          <p:nvPr/>
        </p:nvSpPr>
        <p:spPr>
          <a:xfrm>
            <a:off x="944554" y="5169749"/>
            <a:ext cx="3247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Regional Associations</a:t>
            </a:r>
            <a:endParaRPr/>
          </a:p>
        </p:txBody>
      </p:sp>
      <p:grpSp>
        <p:nvGrpSpPr>
          <p:cNvPr id="128" name="Google Shape;128;p2"/>
          <p:cNvGrpSpPr/>
          <p:nvPr/>
        </p:nvGrpSpPr>
        <p:grpSpPr>
          <a:xfrm>
            <a:off x="4562268" y="1341030"/>
            <a:ext cx="5452942" cy="4627970"/>
            <a:chOff x="4562269" y="1627427"/>
            <a:chExt cx="4860232" cy="4124930"/>
          </a:xfrm>
        </p:grpSpPr>
        <p:pic>
          <p:nvPicPr>
            <p:cNvPr id="129" name="Google Shape;12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97581" y="1627427"/>
              <a:ext cx="4724920" cy="4124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2"/>
            <p:cNvSpPr/>
            <p:nvPr/>
          </p:nvSpPr>
          <p:spPr>
            <a:xfrm>
              <a:off x="8208754" y="5213854"/>
              <a:ext cx="736688" cy="14102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8157612" y="5146653"/>
              <a:ext cx="838970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CARICOOS</a:t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8538279" y="3511066"/>
              <a:ext cx="722053" cy="14699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11932" y="4525310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282813" y="3762124"/>
              <a:ext cx="869468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 txBox="1"/>
            <p:nvPr/>
          </p:nvSpPr>
          <p:spPr>
            <a:xfrm>
              <a:off x="8257460" y="3694413"/>
              <a:ext cx="1008100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MARACOOS</a:t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49805" y="4236134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 txBox="1"/>
            <p:nvPr/>
          </p:nvSpPr>
          <p:spPr>
            <a:xfrm>
              <a:off x="7984847" y="4161267"/>
              <a:ext cx="789935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SECOORA</a:t>
              </a:r>
              <a:endParaRPr/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7295131" y="4451741"/>
              <a:ext cx="634657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GCOOS</a:t>
              </a:r>
              <a:endParaRPr/>
            </a:p>
          </p:txBody>
        </p:sp>
        <p:sp>
          <p:nvSpPr>
            <p:cNvPr id="139" name="Google Shape;139;p2"/>
            <p:cNvSpPr txBox="1"/>
            <p:nvPr/>
          </p:nvSpPr>
          <p:spPr>
            <a:xfrm>
              <a:off x="8452559" y="3447409"/>
              <a:ext cx="893492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NERACOOS</a:t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765241" y="3163603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625732" y="4054347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487700" y="3764643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525847" y="3331453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65848" y="2297433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2289" y="4032665"/>
              <a:ext cx="664053" cy="1421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 txBox="1"/>
            <p:nvPr/>
          </p:nvSpPr>
          <p:spPr>
            <a:xfrm>
              <a:off x="7828778" y="3092146"/>
              <a:ext cx="508241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GLOS</a:t>
              </a:r>
              <a:endParaRPr/>
            </a:p>
          </p:txBody>
        </p:sp>
        <p:sp>
          <p:nvSpPr>
            <p:cNvPr id="147" name="Google Shape;147;p2"/>
            <p:cNvSpPr txBox="1"/>
            <p:nvPr/>
          </p:nvSpPr>
          <p:spPr>
            <a:xfrm>
              <a:off x="5603099" y="3981777"/>
              <a:ext cx="691808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SCCOOS</a:t>
              </a:r>
              <a:endParaRPr/>
            </a:p>
          </p:txBody>
        </p:sp>
        <p:sp>
          <p:nvSpPr>
            <p:cNvPr id="148" name="Google Shape;148;p2"/>
            <p:cNvSpPr txBox="1"/>
            <p:nvPr/>
          </p:nvSpPr>
          <p:spPr>
            <a:xfrm>
              <a:off x="4562269" y="3956003"/>
              <a:ext cx="737414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PACIOOS</a:t>
              </a:r>
              <a:endParaRPr/>
            </a:p>
          </p:txBody>
        </p:sp>
        <p:sp>
          <p:nvSpPr>
            <p:cNvPr id="149" name="Google Shape;149;p2"/>
            <p:cNvSpPr txBox="1"/>
            <p:nvPr/>
          </p:nvSpPr>
          <p:spPr>
            <a:xfrm>
              <a:off x="5428421" y="3689892"/>
              <a:ext cx="800394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CENCOOS</a:t>
              </a:r>
              <a:endParaRPr/>
            </a:p>
          </p:txBody>
        </p:sp>
        <p:sp>
          <p:nvSpPr>
            <p:cNvPr id="150" name="Google Shape;150;p2"/>
            <p:cNvSpPr txBox="1"/>
            <p:nvPr/>
          </p:nvSpPr>
          <p:spPr>
            <a:xfrm>
              <a:off x="5482425" y="3253141"/>
              <a:ext cx="747529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NANOOS</a:t>
              </a:r>
              <a:endParaRPr/>
            </a:p>
          </p:txBody>
        </p:sp>
        <p:sp>
          <p:nvSpPr>
            <p:cNvPr id="151" name="Google Shape;151;p2"/>
            <p:cNvSpPr txBox="1"/>
            <p:nvPr/>
          </p:nvSpPr>
          <p:spPr>
            <a:xfrm>
              <a:off x="5510051" y="2223953"/>
              <a:ext cx="540016" cy="27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AOOS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"/>
          <p:cNvSpPr txBox="1"/>
          <p:nvPr/>
        </p:nvSpPr>
        <p:spPr>
          <a:xfrm>
            <a:off x="3077609" y="5631778"/>
            <a:ext cx="24505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44+ Site HFR Network</a:t>
            </a:r>
            <a:endParaRPr/>
          </a:p>
        </p:txBody>
      </p:sp>
      <p:sp>
        <p:nvSpPr>
          <p:cNvPr id="159" name="Google Shape;159;p3"/>
          <p:cNvSpPr txBox="1"/>
          <p:nvPr/>
        </p:nvSpPr>
        <p:spPr>
          <a:xfrm>
            <a:off x="5816836" y="5618673"/>
            <a:ext cx="26972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&gt;600 Glider Deployments</a:t>
            </a:r>
            <a:endParaRPr/>
          </a:p>
        </p:txBody>
      </p:sp>
      <p:sp>
        <p:nvSpPr>
          <p:cNvPr id="160" name="Google Shape;160;p3"/>
          <p:cNvSpPr txBox="1"/>
          <p:nvPr/>
        </p:nvSpPr>
        <p:spPr>
          <a:xfrm>
            <a:off x="422490" y="5631777"/>
            <a:ext cx="23365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 Receivers</a:t>
            </a: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9978922" y="4646196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3" descr="XBand_SatelliteDis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490" y="3886414"/>
            <a:ext cx="2341188" cy="174536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3" name="Google Shape;163;p3" descr="1468414560_d638cdb7d2_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3752" y="3878529"/>
            <a:ext cx="2337667" cy="175324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4" name="Google Shape;164;p3" descr="11311385685_21a7a0201d_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490" y="1246344"/>
            <a:ext cx="8354225" cy="21826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3"/>
          <p:cNvSpPr txBox="1"/>
          <p:nvPr/>
        </p:nvSpPr>
        <p:spPr>
          <a:xfrm>
            <a:off x="8776715" y="5652547"/>
            <a:ext cx="31412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 &amp; Atmospheric Modeling</a:t>
            </a:r>
            <a:endParaRPr/>
          </a:p>
        </p:txBody>
      </p:sp>
      <p:pic>
        <p:nvPicPr>
          <p:cNvPr id="166" name="Google Shape;16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8847" y="3846959"/>
            <a:ext cx="2864944" cy="18055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3" descr="A yellow submarine in the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 t="16316" b="18862"/>
          <a:stretch/>
        </p:blipFill>
        <p:spPr>
          <a:xfrm>
            <a:off x="5821493" y="3886413"/>
            <a:ext cx="2692624" cy="1745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838200" y="18741"/>
            <a:ext cx="10515600" cy="92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3600"/>
              <a:buFont typeface="Calibri"/>
              <a:buNone/>
            </a:pPr>
            <a:r>
              <a:rPr lang="en-US" sz="3600"/>
              <a:t>MARACOOS, NERACOOS &amp; RUCOOL</a:t>
            </a:r>
            <a:br>
              <a:rPr lang="en-US" sz="3600"/>
            </a:br>
            <a:r>
              <a:rPr lang="en-US" sz="2800"/>
              <a:t>Data Acquisition and Management: Lots of toys</a:t>
            </a:r>
            <a:endParaRPr sz="3600"/>
          </a:p>
        </p:txBody>
      </p:sp>
      <p:pic>
        <p:nvPicPr>
          <p:cNvPr id="169" name="Google Shape;169;p3" descr="Ocean Obs 101 – NERACOOS"/>
          <p:cNvPicPr preferRelativeResize="0"/>
          <p:nvPr/>
        </p:nvPicPr>
        <p:blipFill rotWithShape="1">
          <a:blip r:embed="rId8">
            <a:alphaModFix/>
          </a:blip>
          <a:srcRect l="17301" t="14327" r="17749" b="15899"/>
          <a:stretch/>
        </p:blipFill>
        <p:spPr>
          <a:xfrm>
            <a:off x="9480306" y="1212877"/>
            <a:ext cx="2062925" cy="22161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3"/>
          <p:cNvSpPr txBox="1"/>
          <p:nvPr/>
        </p:nvSpPr>
        <p:spPr>
          <a:xfrm>
            <a:off x="9574356" y="3416453"/>
            <a:ext cx="210906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NERACOOS Buoys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" descr="Oil Spill Icons - Free SVG &amp; PNG Oil Spill Images - Noun Pro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5179" y="2336670"/>
            <a:ext cx="1152115" cy="11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 descr="Fishing icon PNG and SVG Vector Free Downl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3466" y="1522625"/>
            <a:ext cx="1342731" cy="77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 descr="Whale Tail Icon - Download in Glyph Sty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4406" y="1411222"/>
            <a:ext cx="920431" cy="92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 descr="Ship Wheel Icon - Free PNG &amp; SVG 50383 - Noun Projec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455" y="1351362"/>
            <a:ext cx="920431" cy="92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 descr="Climate Icons - Free SVG &amp; PNG Climate Images - Noun Projec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53902" y="2568354"/>
            <a:ext cx="920431" cy="92043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 txBox="1"/>
          <p:nvPr/>
        </p:nvSpPr>
        <p:spPr>
          <a:xfrm>
            <a:off x="1287724" y="1465685"/>
            <a:ext cx="2664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Navigation Safety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Operations; search-and-rescue;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forecasting</a:t>
            </a:r>
            <a:endParaRPr/>
          </a:p>
        </p:txBody>
      </p:sp>
      <p:sp>
        <p:nvSpPr>
          <p:cNvPr id="181" name="Google Shape;181;p4"/>
          <p:cNvSpPr txBox="1"/>
          <p:nvPr/>
        </p:nvSpPr>
        <p:spPr>
          <a:xfrm>
            <a:off x="3427294" y="2622880"/>
            <a:ext cx="25350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Pollution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plumes; impact assessment</a:t>
            </a:r>
            <a:endParaRPr/>
          </a:p>
        </p:txBody>
      </p:sp>
      <p:sp>
        <p:nvSpPr>
          <p:cNvPr id="182" name="Google Shape;182;p4"/>
          <p:cNvSpPr txBox="1"/>
          <p:nvPr/>
        </p:nvSpPr>
        <p:spPr>
          <a:xfrm>
            <a:off x="5253762" y="1586935"/>
            <a:ext cx="35800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Fisheries Management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assessment inputs; survey mitigation</a:t>
            </a:r>
            <a:endParaRPr/>
          </a:p>
        </p:txBody>
      </p:sp>
      <p:sp>
        <p:nvSpPr>
          <p:cNvPr id="183" name="Google Shape;183;p4"/>
          <p:cNvSpPr txBox="1"/>
          <p:nvPr/>
        </p:nvSpPr>
        <p:spPr>
          <a:xfrm>
            <a:off x="9674539" y="1594439"/>
            <a:ext cx="245947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Wildlife Conservation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&amp; avoidance; prediction</a:t>
            </a:r>
            <a:endParaRPr/>
          </a:p>
        </p:txBody>
      </p:sp>
      <p:sp>
        <p:nvSpPr>
          <p:cNvPr id="184" name="Google Shape;184;p4"/>
          <p:cNvSpPr txBox="1"/>
          <p:nvPr/>
        </p:nvSpPr>
        <p:spPr>
          <a:xfrm>
            <a:off x="7452624" y="2690336"/>
            <a:ext cx="28839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Tracking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Long-term signals; disentangling climate &amp; OSW impacts</a:t>
            </a:r>
            <a:endParaRPr/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9585" y="3569122"/>
            <a:ext cx="8495578" cy="2407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"/>
          <p:cNvSpPr txBox="1">
            <a:spLocks noGrp="1"/>
          </p:cNvSpPr>
          <p:nvPr>
            <p:ph type="title"/>
          </p:nvPr>
        </p:nvSpPr>
        <p:spPr>
          <a:xfrm>
            <a:off x="21363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IOOS RA Focus Areas</a:t>
            </a:r>
            <a:endParaRPr/>
          </a:p>
        </p:txBody>
      </p:sp>
      <p:sp>
        <p:nvSpPr>
          <p:cNvPr id="187" name="Google Shape;187;p4"/>
          <p:cNvSpPr txBox="1"/>
          <p:nvPr/>
        </p:nvSpPr>
        <p:spPr>
          <a:xfrm>
            <a:off x="198045" y="2728406"/>
            <a:ext cx="15855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NERACOOS</a:t>
            </a:r>
            <a:endParaRPr/>
          </a:p>
        </p:txBody>
      </p:sp>
      <p:sp>
        <p:nvSpPr>
          <p:cNvPr id="188" name="Google Shape;188;p4"/>
          <p:cNvSpPr txBox="1"/>
          <p:nvPr/>
        </p:nvSpPr>
        <p:spPr>
          <a:xfrm>
            <a:off x="198045" y="5063671"/>
            <a:ext cx="16769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MARACOOS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708" y="1155008"/>
            <a:ext cx="3569277" cy="4023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5" name="Google Shape;195;p5"/>
          <p:cNvGraphicFramePr/>
          <p:nvPr/>
        </p:nvGraphicFramePr>
        <p:xfrm>
          <a:off x="4895267" y="1142067"/>
          <a:ext cx="6693450" cy="4069165"/>
        </p:xfrm>
        <a:graphic>
          <a:graphicData uri="http://schemas.openxmlformats.org/drawingml/2006/table">
            <a:tbl>
              <a:tblPr firstRow="1" lastRow="1" bandRow="1">
                <a:noFill/>
                <a:tableStyleId>{9983F356-62F2-410A-818E-63700ED72E0D}</a:tableStyleId>
              </a:tblPr>
              <a:tblGrid>
                <a:gridCol w="223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State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OSW Goal (MW)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Target Date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Massachusetts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5,600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2035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Rhode Island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430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2025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Connecticut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2,000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2030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New York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9,000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2035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/>
                        <a:t>New Jersey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/>
                        <a:t>7,500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/>
                        <a:t>2035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Maryland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1,568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2030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Virginia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5,200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2034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North Carolina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8,000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2040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Total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39,298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6" name="Google Shape;196;p5"/>
          <p:cNvSpPr txBox="1"/>
          <p:nvPr/>
        </p:nvSpPr>
        <p:spPr>
          <a:xfrm>
            <a:off x="0" y="5474811"/>
            <a:ext cx="378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Sources: DOE 2021 Offshore Wind Market Report and NCSL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of August 2021</a:t>
            </a:r>
            <a:endParaRPr/>
          </a:p>
        </p:txBody>
      </p:sp>
      <p:sp>
        <p:nvSpPr>
          <p:cNvPr id="197" name="Google Shape;197;p5"/>
          <p:cNvSpPr txBox="1"/>
          <p:nvPr/>
        </p:nvSpPr>
        <p:spPr>
          <a:xfrm>
            <a:off x="5942094" y="5264529"/>
            <a:ext cx="4273519" cy="74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 Lease Areas, ~3500 turbines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Federal Goal: 30 GW by 2030</a:t>
            </a:r>
            <a:endParaRPr/>
          </a:p>
        </p:txBody>
      </p:sp>
      <p:pic>
        <p:nvPicPr>
          <p:cNvPr id="198" name="Google Shape;198;p5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5315" b="25825"/>
          <a:stretch/>
        </p:blipFill>
        <p:spPr>
          <a:xfrm>
            <a:off x="10561597" y="6213387"/>
            <a:ext cx="1575300" cy="625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21363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State Commitments to Offshore Wind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 txBox="1"/>
          <p:nvPr/>
        </p:nvSpPr>
        <p:spPr>
          <a:xfrm>
            <a:off x="1443037" y="1852037"/>
            <a:ext cx="840464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offshore wind impact wildlife?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whales, mammals, birds, bats, etc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it impact atmospheric and oceanic circulation?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 txBox="1">
            <a:spLocks noGrp="1"/>
          </p:cNvSpPr>
          <p:nvPr>
            <p:ph type="title"/>
          </p:nvPr>
        </p:nvSpPr>
        <p:spPr>
          <a:xfrm>
            <a:off x="21363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Offshore Wind Areas of Focus for Us</a:t>
            </a:r>
            <a:endParaRPr/>
          </a:p>
        </p:txBody>
      </p:sp>
      <p:sp>
        <p:nvSpPr>
          <p:cNvPr id="206" name="Google Shape;206;p6"/>
          <p:cNvSpPr txBox="1"/>
          <p:nvPr/>
        </p:nvSpPr>
        <p:spPr>
          <a:xfrm>
            <a:off x="892901" y="4504638"/>
            <a:ext cx="1031443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How are they leveraging our regional scientific expertise for this work?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“they” = State agencies, lease holders, feds, NGOs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838200" y="202894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The Wave is Coming…</a:t>
            </a:r>
            <a:endParaRPr/>
          </a:p>
        </p:txBody>
      </p:sp>
      <p:sp>
        <p:nvSpPr>
          <p:cNvPr id="212" name="Google Shape;212;p7"/>
          <p:cNvSpPr txBox="1"/>
          <p:nvPr/>
        </p:nvSpPr>
        <p:spPr>
          <a:xfrm>
            <a:off x="1121823" y="1360940"/>
            <a:ext cx="8920902" cy="439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Rutgers had 2 offshore wind projects in May 2020. Now Rutgers has…</a:t>
            </a:r>
            <a:endParaRPr/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7" descr="The biggest surfing waves in the world &quot;The Waves of Nazaré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2101" y="2421609"/>
            <a:ext cx="5167584" cy="3438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 txBox="1">
            <a:spLocks noGrp="1"/>
          </p:cNvSpPr>
          <p:nvPr>
            <p:ph type="title"/>
          </p:nvPr>
        </p:nvSpPr>
        <p:spPr>
          <a:xfrm>
            <a:off x="838200" y="202894"/>
            <a:ext cx="10515600" cy="93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889D"/>
              </a:buClr>
              <a:buSzPts val="4400"/>
              <a:buFont typeface="Calibri"/>
              <a:buNone/>
            </a:pPr>
            <a:r>
              <a:rPr lang="en-US"/>
              <a:t>There’s a lot going on in the MAB</a:t>
            </a:r>
            <a:endParaRPr/>
          </a:p>
        </p:txBody>
      </p:sp>
      <p:sp>
        <p:nvSpPr>
          <p:cNvPr id="219" name="Google Shape;219;p8"/>
          <p:cNvSpPr txBox="1"/>
          <p:nvPr/>
        </p:nvSpPr>
        <p:spPr>
          <a:xfrm>
            <a:off x="1163898" y="1297440"/>
            <a:ext cx="8997916" cy="484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NJBPU Ocean/wind modeling (impacts of seabreeze and wakes on power generation)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Orsted ECOPAM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Orsted – Fisheries (before, during, after installations) (trawl, eDNA, cameras, sampling, line, gliders,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Orsted – hard clam survey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Jasco (Orsted) Cod Detection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NJ RMI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Cable runs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NJ RMI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Gliders (Vemco, DMON, CTD, Optode, AZFP, Ecopuck, pH) – Parallel gliders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NJ RMI –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observing guidance Assistance with State RFP requirements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Atlantic Shores – surfclam planting, seed source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Atlantic shores – shellfish fisheries modeling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Atlantic Shores – cup anemometer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Dominion surf clam survey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NYSERDA – gliders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proposals in – Averaging a new research project every 3 months.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52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 txBox="1"/>
          <p:nvPr/>
        </p:nvSpPr>
        <p:spPr>
          <a:xfrm>
            <a:off x="8582025" y="4238625"/>
            <a:ext cx="28175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east coast, state focus, not a regional focus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 txBox="1">
            <a:spLocks noGrp="1"/>
          </p:cNvSpPr>
          <p:nvPr>
            <p:ph type="title"/>
          </p:nvPr>
        </p:nvSpPr>
        <p:spPr>
          <a:xfrm>
            <a:off x="21363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FF0000"/>
                </a:solidFill>
              </a:rPr>
              <a:t>WARNING!!!</a:t>
            </a:r>
            <a:endParaRPr/>
          </a:p>
        </p:txBody>
      </p:sp>
      <p:pic>
        <p:nvPicPr>
          <p:cNvPr id="226" name="Google Shape;226;p9"/>
          <p:cNvPicPr preferRelativeResize="0"/>
          <p:nvPr/>
        </p:nvPicPr>
        <p:blipFill rotWithShape="1">
          <a:blip r:embed="rId3">
            <a:alphaModFix/>
          </a:blip>
          <a:srcRect t="6692" b="9620"/>
          <a:stretch/>
        </p:blipFill>
        <p:spPr>
          <a:xfrm>
            <a:off x="1151966" y="1681163"/>
            <a:ext cx="3066062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9"/>
          <p:cNvSpPr txBox="1"/>
          <p:nvPr/>
        </p:nvSpPr>
        <p:spPr>
          <a:xfrm>
            <a:off x="4738551" y="1501562"/>
            <a:ext cx="2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Guy</a:t>
            </a:r>
            <a:endParaRPr/>
          </a:p>
        </p:txBody>
      </p:sp>
      <p:sp>
        <p:nvSpPr>
          <p:cNvPr id="228" name="Google Shape;228;p9"/>
          <p:cNvSpPr txBox="1"/>
          <p:nvPr/>
        </p:nvSpPr>
        <p:spPr>
          <a:xfrm>
            <a:off x="6988362" y="3363409"/>
            <a:ext cx="305126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Biologist</a:t>
            </a: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6298752" y="1824727"/>
            <a:ext cx="4430486" cy="4093028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Microsoft Office PowerPoint</Application>
  <PresentationFormat>Widescreen</PresentationFormat>
  <Paragraphs>205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Arial</vt:lpstr>
      <vt:lpstr>Noto Sans Symbols</vt:lpstr>
      <vt:lpstr>Open Sans SemiBold</vt:lpstr>
      <vt:lpstr>Calibri</vt:lpstr>
      <vt:lpstr>Office Theme</vt:lpstr>
      <vt:lpstr>PowerPoint Presentation</vt:lpstr>
      <vt:lpstr>US Integrated Ocean Observing System</vt:lpstr>
      <vt:lpstr>MARACOOS, NERACOOS &amp; RUCOOL Data Acquisition and Management: Lots of toys</vt:lpstr>
      <vt:lpstr>IOOS RA Focus Areas</vt:lpstr>
      <vt:lpstr>State Commitments to Offshore Wind</vt:lpstr>
      <vt:lpstr>Offshore Wind Areas of Focus for Us</vt:lpstr>
      <vt:lpstr>The Wave is Coming…</vt:lpstr>
      <vt:lpstr>There’s a lot going on in the MAB</vt:lpstr>
      <vt:lpstr>WARNING!!!</vt:lpstr>
      <vt:lpstr>Quick overview of 1 project: Orsted Fisheries Assessing Environmental Impacts of OW – Before, during, after</vt:lpstr>
      <vt:lpstr>Orsted Fisheries </vt:lpstr>
      <vt:lpstr>Orsted Fisheries</vt:lpstr>
      <vt:lpstr>Things to plan for</vt:lpstr>
      <vt:lpstr>PowerPoint Presentation</vt:lpstr>
      <vt:lpstr>Offshore Wind Development along the US East Coast: Where does IOOS fit in?</vt:lpstr>
      <vt:lpstr>Acronym soup</vt:lpstr>
      <vt:lpstr>Regional Databases and Viz can bring it all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Bischof</dc:creator>
  <cp:lastModifiedBy>Michael Crowley</cp:lastModifiedBy>
  <cp:revision>1</cp:revision>
  <dcterms:created xsi:type="dcterms:W3CDTF">2021-01-15T13:28:12Z</dcterms:created>
  <dcterms:modified xsi:type="dcterms:W3CDTF">2023-09-15T14:25:40Z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0x0101005C18F9B9DE43A44893B06C5ED9932188</vt:lpwstr>
  </property>
</Properties>
</file>