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sldIdLst>
    <p:sldId id="256" r:id="rId2"/>
    <p:sldId id="258" r:id="rId3"/>
    <p:sldId id="269" r:id="rId4"/>
    <p:sldId id="270" r:id="rId5"/>
    <p:sldId id="259" r:id="rId6"/>
    <p:sldId id="260" r:id="rId7"/>
    <p:sldId id="261" r:id="rId8"/>
    <p:sldId id="264" r:id="rId9"/>
    <p:sldId id="262" r:id="rId10"/>
    <p:sldId id="263" r:id="rId11"/>
    <p:sldId id="272" r:id="rId12"/>
    <p:sldId id="266" r:id="rId13"/>
    <p:sldId id="268" r:id="rId14"/>
    <p:sldId id="27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A09C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39"/>
    <p:restoredTop sz="81020"/>
  </p:normalViewPr>
  <p:slideViewPr>
    <p:cSldViewPr snapToGrid="0" snapToObjects="1">
      <p:cViewPr varScale="1">
        <p:scale>
          <a:sx n="102" d="100"/>
          <a:sy n="102" d="100"/>
        </p:scale>
        <p:origin x="1512"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openxmlformats.org/officeDocument/2006/relationships/oleObject" Target="file:////Users/timothystolarz/Downloads/APM_20230201_20230801.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pivotSource>
    <c:name>[APM_20230201_20230801.xlsx]Sheet3!PivotTable5</c:name>
    <c:fmtId val="4"/>
  </c:pivotSource>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dirty="0"/>
              <a:t>APMs</a:t>
            </a:r>
            <a:r>
              <a:rPr lang="en-US" sz="2000" baseline="0" dirty="0"/>
              <a:t> By Type in Mid Atlantic Through August 2023</a:t>
            </a:r>
            <a:endParaRPr 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BB0000"/>
          </a:solidFill>
          <a:ln>
            <a:noFill/>
          </a:ln>
          <a:effectLst/>
        </c:spPr>
      </c:pivotFmt>
      <c:pivotFmt>
        <c:idx val="2"/>
        <c:spPr>
          <a:solidFill>
            <a:schemeClr val="accent6">
              <a:lumMod val="60000"/>
              <a:lumOff val="40000"/>
            </a:schemeClr>
          </a:solidFill>
          <a:ln>
            <a:noFill/>
          </a:ln>
          <a:effectLst/>
        </c:spPr>
      </c:pivotFmt>
      <c:pivotFmt>
        <c:idx val="3"/>
        <c:spPr>
          <a:solidFill>
            <a:srgbClr val="00B0F0"/>
          </a:solidFill>
          <a:ln>
            <a:noFill/>
          </a:ln>
          <a:effectLst/>
        </c:spPr>
      </c:pivotFmt>
      <c:pivotFmt>
        <c:idx val="4"/>
        <c:spPr>
          <a:solidFill>
            <a:srgbClr val="C37330"/>
          </a:solidFill>
          <a:ln>
            <a:noFill/>
          </a:ln>
          <a:effectLst/>
        </c:spPr>
      </c:pivotFmt>
      <c:pivotFmt>
        <c:idx val="5"/>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6"/>
        <c:spPr>
          <a:solidFill>
            <a:srgbClr val="BB0000"/>
          </a:solidFill>
          <a:ln>
            <a:noFill/>
          </a:ln>
          <a:effectLst/>
        </c:spPr>
      </c:pivotFmt>
      <c:pivotFmt>
        <c:idx val="7"/>
        <c:spPr>
          <a:solidFill>
            <a:srgbClr val="C37330"/>
          </a:solidFill>
          <a:ln>
            <a:noFill/>
          </a:ln>
          <a:effectLst/>
        </c:spPr>
      </c:pivotFmt>
      <c:pivotFmt>
        <c:idx val="8"/>
        <c:spPr>
          <a:solidFill>
            <a:srgbClr val="00B0F0"/>
          </a:solidFill>
          <a:ln>
            <a:noFill/>
          </a:ln>
          <a:effectLst/>
        </c:spPr>
      </c:pivotFmt>
      <c:pivotFmt>
        <c:idx val="9"/>
        <c:spPr>
          <a:solidFill>
            <a:schemeClr val="accent6">
              <a:lumMod val="60000"/>
              <a:lumOff val="40000"/>
            </a:schemeClr>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BB0000"/>
          </a:solidFill>
          <a:ln>
            <a:noFill/>
          </a:ln>
          <a:effectLst/>
        </c:spPr>
      </c:pivotFmt>
      <c:pivotFmt>
        <c:idx val="12"/>
        <c:spPr>
          <a:solidFill>
            <a:srgbClr val="C37330"/>
          </a:solidFill>
          <a:ln>
            <a:noFill/>
          </a:ln>
          <a:effectLst/>
        </c:spPr>
      </c:pivotFmt>
      <c:pivotFmt>
        <c:idx val="13"/>
        <c:spPr>
          <a:solidFill>
            <a:srgbClr val="00B0F0"/>
          </a:solidFill>
          <a:ln>
            <a:noFill/>
          </a:ln>
          <a:effectLst/>
        </c:spPr>
      </c:pivotFmt>
      <c:pivotFmt>
        <c:idx val="14"/>
        <c:spPr>
          <a:solidFill>
            <a:schemeClr val="accent6">
              <a:lumMod val="60000"/>
              <a:lumOff val="40000"/>
            </a:schemeClr>
          </a:solidFill>
          <a:ln>
            <a:noFill/>
          </a:ln>
          <a:effectLst/>
        </c:spPr>
      </c:pivotFmt>
    </c:pivotFmts>
    <c:plotArea>
      <c:layout/>
      <c:barChart>
        <c:barDir val="col"/>
        <c:grouping val="clustered"/>
        <c:varyColors val="0"/>
        <c:ser>
          <c:idx val="0"/>
          <c:order val="0"/>
          <c:tx>
            <c:strRef>
              <c:f>Sheet3!$B$3</c:f>
              <c:strCache>
                <c:ptCount val="1"/>
                <c:pt idx="0">
                  <c:v>Total</c:v>
                </c:pt>
              </c:strCache>
            </c:strRef>
          </c:tx>
          <c:spPr>
            <a:solidFill>
              <a:schemeClr val="accent1"/>
            </a:solidFill>
            <a:ln>
              <a:noFill/>
            </a:ln>
            <a:effectLst/>
          </c:spPr>
          <c:invertIfNegative val="0"/>
          <c:dPt>
            <c:idx val="0"/>
            <c:invertIfNegative val="0"/>
            <c:bubble3D val="0"/>
            <c:spPr>
              <a:solidFill>
                <a:srgbClr val="BB0000"/>
              </a:solidFill>
              <a:ln>
                <a:noFill/>
              </a:ln>
              <a:effectLst/>
            </c:spPr>
            <c:extLst>
              <c:ext xmlns:c16="http://schemas.microsoft.com/office/drawing/2014/chart" uri="{C3380CC4-5D6E-409C-BE32-E72D297353CC}">
                <c16:uniqueId val="{00000001-19F9-4242-8456-C67679C9D88E}"/>
              </c:ext>
            </c:extLst>
          </c:dPt>
          <c:dPt>
            <c:idx val="1"/>
            <c:invertIfNegative val="0"/>
            <c:bubble3D val="0"/>
            <c:spPr>
              <a:solidFill>
                <a:srgbClr val="C37330"/>
              </a:solidFill>
              <a:ln>
                <a:noFill/>
              </a:ln>
              <a:effectLst/>
            </c:spPr>
            <c:extLst>
              <c:ext xmlns:c16="http://schemas.microsoft.com/office/drawing/2014/chart" uri="{C3380CC4-5D6E-409C-BE32-E72D297353CC}">
                <c16:uniqueId val="{00000003-19F9-4242-8456-C67679C9D88E}"/>
              </c:ext>
            </c:extLst>
          </c:dPt>
          <c:dPt>
            <c:idx val="2"/>
            <c:invertIfNegative val="0"/>
            <c:bubble3D val="0"/>
            <c:spPr>
              <a:solidFill>
                <a:srgbClr val="00B0F0"/>
              </a:solidFill>
              <a:ln>
                <a:noFill/>
              </a:ln>
              <a:effectLst/>
            </c:spPr>
            <c:extLst>
              <c:ext xmlns:c16="http://schemas.microsoft.com/office/drawing/2014/chart" uri="{C3380CC4-5D6E-409C-BE32-E72D297353CC}">
                <c16:uniqueId val="{00000005-19F9-4242-8456-C67679C9D88E}"/>
              </c:ext>
            </c:extLst>
          </c:dPt>
          <c:dPt>
            <c:idx val="3"/>
            <c:invertIfNegative val="0"/>
            <c:bubble3D val="0"/>
            <c:spPr>
              <a:solidFill>
                <a:schemeClr val="accent6">
                  <a:lumMod val="60000"/>
                  <a:lumOff val="40000"/>
                </a:schemeClr>
              </a:solidFill>
              <a:ln>
                <a:noFill/>
              </a:ln>
              <a:effectLst/>
            </c:spPr>
            <c:extLst>
              <c:ext xmlns:c16="http://schemas.microsoft.com/office/drawing/2014/chart" uri="{C3380CC4-5D6E-409C-BE32-E72D297353CC}">
                <c16:uniqueId val="{00000007-19F9-4242-8456-C67679C9D88E}"/>
              </c:ext>
            </c:extLst>
          </c:dPt>
          <c:dLbls>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Sheet3!$A$4:$A$8</c:f>
              <c:strCache>
                <c:ptCount val="4"/>
                <c:pt idx="0">
                  <c:v>AIS</c:v>
                </c:pt>
                <c:pt idx="1">
                  <c:v>AutoAPM</c:v>
                </c:pt>
                <c:pt idx="2">
                  <c:v>Drone</c:v>
                </c:pt>
                <c:pt idx="3">
                  <c:v>Walking</c:v>
                </c:pt>
              </c:strCache>
            </c:strRef>
          </c:cat>
          <c:val>
            <c:numRef>
              <c:f>Sheet3!$B$4:$B$8</c:f>
              <c:numCache>
                <c:formatCode>General</c:formatCode>
                <c:ptCount val="4"/>
                <c:pt idx="0">
                  <c:v>18</c:v>
                </c:pt>
                <c:pt idx="1">
                  <c:v>2</c:v>
                </c:pt>
                <c:pt idx="2">
                  <c:v>1</c:v>
                </c:pt>
                <c:pt idx="3">
                  <c:v>9</c:v>
                </c:pt>
              </c:numCache>
            </c:numRef>
          </c:val>
          <c:extLst>
            <c:ext xmlns:c16="http://schemas.microsoft.com/office/drawing/2014/chart" uri="{C3380CC4-5D6E-409C-BE32-E72D297353CC}">
              <c16:uniqueId val="{00000008-19F9-4242-8456-C67679C9D88E}"/>
            </c:ext>
          </c:extLst>
        </c:ser>
        <c:dLbls>
          <c:showLegendKey val="0"/>
          <c:showVal val="0"/>
          <c:showCatName val="0"/>
          <c:showSerName val="0"/>
          <c:showPercent val="0"/>
          <c:showBubbleSize val="0"/>
        </c:dLbls>
        <c:gapWidth val="219"/>
        <c:overlap val="-27"/>
        <c:axId val="2036783120"/>
        <c:axId val="1526320719"/>
      </c:barChart>
      <c:catAx>
        <c:axId val="2036783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crossAx val="1526320719"/>
        <c:crosses val="autoZero"/>
        <c:auto val="1"/>
        <c:lblAlgn val="ctr"/>
        <c:lblOffset val="100"/>
        <c:noMultiLvlLbl val="0"/>
      </c:catAx>
      <c:valAx>
        <c:axId val="152632071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2400" b="0" i="0" u="none" strike="noStrike" kern="1200" baseline="0">
                <a:solidFill>
                  <a:schemeClr val="tx1">
                    <a:lumMod val="65000"/>
                    <a:lumOff val="35000"/>
                  </a:schemeClr>
                </a:solidFill>
                <a:latin typeface="+mn-lt"/>
                <a:ea typeface="+mn-ea"/>
                <a:cs typeface="+mn-cs"/>
              </a:defRPr>
            </a:pPr>
            <a:endParaRPr lang="en-US"/>
          </a:p>
        </c:txPr>
        <c:crossAx val="203678312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724C43-D17E-5545-8CC6-771D89A9B8BE}" type="datetimeFigureOut">
              <a:rPr lang="en-US" smtClean="0"/>
              <a:t>9/26/23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C234AF-A090-C847-9868-0B75A43F46ED}" type="slidenum">
              <a:rPr lang="en-US" smtClean="0"/>
              <a:t>‹#›</a:t>
            </a:fld>
            <a:endParaRPr lang="en-US"/>
          </a:p>
        </p:txBody>
      </p:sp>
    </p:spTree>
    <p:extLst>
      <p:ext uri="{BB962C8B-B14F-4D97-AF65-F5344CB8AC3E}">
        <p14:creationId xmlns:p14="http://schemas.microsoft.com/office/powerpoint/2010/main" val="1144747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Brief introduction of the paper and authors.</a:t>
            </a:r>
          </a:p>
          <a:p>
            <a:r>
              <a:rPr lang="en-US" dirty="0"/>
              <a:t>30 seconds</a:t>
            </a:r>
          </a:p>
        </p:txBody>
      </p:sp>
      <p:sp>
        <p:nvSpPr>
          <p:cNvPr id="4" name="Slide Number Placeholder 3"/>
          <p:cNvSpPr>
            <a:spLocks noGrp="1"/>
          </p:cNvSpPr>
          <p:nvPr>
            <p:ph type="sldNum" sz="quarter" idx="5"/>
          </p:nvPr>
        </p:nvSpPr>
        <p:spPr/>
        <p:txBody>
          <a:bodyPr/>
          <a:lstStyle/>
          <a:p>
            <a:fld id="{A7C234AF-A090-C847-9868-0B75A43F46ED}" type="slidenum">
              <a:rPr lang="en-US" smtClean="0"/>
              <a:t>1</a:t>
            </a:fld>
            <a:endParaRPr lang="en-US"/>
          </a:p>
        </p:txBody>
      </p:sp>
    </p:spTree>
    <p:extLst>
      <p:ext uri="{BB962C8B-B14F-4D97-AF65-F5344CB8AC3E}">
        <p14:creationId xmlns:p14="http://schemas.microsoft.com/office/powerpoint/2010/main" val="4106651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AUTO ais </a:t>
            </a:r>
            <a:r>
              <a:rPr lang="en-US" dirty="0" err="1"/>
              <a:t>apm</a:t>
            </a:r>
            <a:r>
              <a:rPr lang="en-US" dirty="0"/>
              <a:t> is not an </a:t>
            </a:r>
            <a:r>
              <a:rPr lang="en-US" dirty="0" err="1"/>
              <a:t>apm</a:t>
            </a:r>
            <a:r>
              <a:rPr lang="en-US" dirty="0"/>
              <a:t> conducted by the operator. As it’s name implies it is created automatically by the newest SeaSonde software release. This new software generates a daily report which indicates whether the currently installed measured pattern is within tolerance or should be changed. It judges this by conducting statistical analysis on a few parameters.</a:t>
            </a:r>
          </a:p>
          <a:p>
            <a:pPr marL="228600" indent="-228600">
              <a:buAutoNum type="arabicPeriod"/>
            </a:pPr>
            <a:r>
              <a:rPr lang="en-US" dirty="0"/>
              <a:t>Antenna rotation, if the antenna rotates enough, the pattern can no longer assign bearings correctly.</a:t>
            </a:r>
          </a:p>
          <a:p>
            <a:pPr marL="228600" indent="-228600">
              <a:buAutoNum type="arabicPeriod"/>
            </a:pPr>
            <a:r>
              <a:rPr lang="en-US" dirty="0"/>
              <a:t>MUSIC AIS Correlation checks to see if the bearings assigned by music using the current measured pattern are closely associated with the AIS signals known location</a:t>
            </a:r>
          </a:p>
          <a:p>
            <a:pPr marL="228600" indent="-228600">
              <a:buAutoNum type="arabicPeriod"/>
            </a:pPr>
            <a:r>
              <a:rPr lang="en-US" dirty="0"/>
              <a:t>Mean Absolute error analysis</a:t>
            </a:r>
          </a:p>
          <a:p>
            <a:pPr marL="228600" indent="-228600">
              <a:buAutoNum type="arabicPeriod"/>
            </a:pPr>
            <a:r>
              <a:rPr lang="en-US" dirty="0"/>
              <a:t>KL Divergence analysis which compares the quality of the currently installed pattern to the pattern when it was initially installed</a:t>
            </a:r>
          </a:p>
          <a:p>
            <a:pPr marL="228600" indent="-228600">
              <a:buAutoNum type="arabicPeriod"/>
            </a:pPr>
            <a:endParaRPr lang="en-US" dirty="0"/>
          </a:p>
          <a:p>
            <a:pPr marL="0" indent="0">
              <a:buNone/>
            </a:pPr>
            <a:r>
              <a:rPr lang="en-US" dirty="0"/>
              <a:t>The most important part of this APM isn’t necessarily the pattern generation as much as the quality tests for determining if the current pattern requires changing</a:t>
            </a:r>
          </a:p>
          <a:p>
            <a:r>
              <a:rPr lang="en-US" dirty="0"/>
              <a:t>1 minute</a:t>
            </a:r>
          </a:p>
        </p:txBody>
      </p:sp>
      <p:sp>
        <p:nvSpPr>
          <p:cNvPr id="4" name="Slide Number Placeholder 3"/>
          <p:cNvSpPr>
            <a:spLocks noGrp="1"/>
          </p:cNvSpPr>
          <p:nvPr>
            <p:ph type="sldNum" sz="quarter" idx="5"/>
          </p:nvPr>
        </p:nvSpPr>
        <p:spPr/>
        <p:txBody>
          <a:bodyPr/>
          <a:lstStyle/>
          <a:p>
            <a:fld id="{A7C234AF-A090-C847-9868-0B75A43F46ED}" type="slidenum">
              <a:rPr lang="en-US" smtClean="0"/>
              <a:t>10</a:t>
            </a:fld>
            <a:endParaRPr lang="en-US"/>
          </a:p>
        </p:txBody>
      </p:sp>
    </p:spTree>
    <p:extLst>
      <p:ext uri="{BB962C8B-B14F-4D97-AF65-F5344CB8AC3E}">
        <p14:creationId xmlns:p14="http://schemas.microsoft.com/office/powerpoint/2010/main" val="20091617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7C234AF-A090-C847-9868-0B75A43F46ED}" type="slidenum">
              <a:rPr lang="en-US" smtClean="0"/>
              <a:t>12</a:t>
            </a:fld>
            <a:endParaRPr lang="en-US"/>
          </a:p>
        </p:txBody>
      </p:sp>
    </p:spTree>
    <p:extLst>
      <p:ext uri="{BB962C8B-B14F-4D97-AF65-F5344CB8AC3E}">
        <p14:creationId xmlns:p14="http://schemas.microsoft.com/office/powerpoint/2010/main" val="3496307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dirty="0">
                <a:effectLst/>
                <a:latin typeface="tahoma" panose="020B0604030504040204" pitchFamily="34" charset="0"/>
              </a:rPr>
              <a:t>Overall I would like to provide some resources on conducting some APMs. I would like to highlight Teresa </a:t>
            </a:r>
            <a:r>
              <a:rPr lang="en-US" sz="1800" dirty="0" err="1">
                <a:effectLst/>
                <a:latin typeface="tahoma" panose="020B0604030504040204" pitchFamily="34" charset="0"/>
              </a:rPr>
              <a:t>Updyke’s</a:t>
            </a:r>
            <a:r>
              <a:rPr lang="en-US" sz="1800" dirty="0">
                <a:effectLst/>
                <a:latin typeface="tahoma" panose="020B0604030504040204" pitchFamily="34" charset="0"/>
              </a:rPr>
              <a:t> document from Old Dominion University which documents extremely clearly how to conduct walking APMs. UC Santa Barbara provides excellent documentation on conducting drone APMs so if you are interested in those, get a hold of Eduardo Romero from UCSB. Lastly I would like to emphasize the website Oceans Best Practices which houses an open access and sustained digital repository of community best practices in </a:t>
            </a:r>
            <a:r>
              <a:rPr lang="en-US" sz="1800" b="1" dirty="0">
                <a:effectLst/>
                <a:latin typeface="tahoma" panose="020B0604030504040204" pitchFamily="34" charset="0"/>
              </a:rPr>
              <a:t>all ocean-related sciences and applications, not just HF Radar.</a:t>
            </a:r>
          </a:p>
          <a:p>
            <a:endParaRPr lang="en-US" sz="1800" b="1" dirty="0">
              <a:effectLst/>
              <a:latin typeface="tahoma" panose="020B0604030504040204" pitchFamily="34" charset="0"/>
            </a:endParaRPr>
          </a:p>
          <a:p>
            <a:r>
              <a:rPr lang="en-US" sz="1800" b="1" dirty="0">
                <a:effectLst/>
                <a:latin typeface="tahoma" panose="020B0604030504040204" pitchFamily="34" charset="0"/>
              </a:rPr>
              <a:t>Rutgers is looking to upload standard operating procedure documents which are in house documents at this time, to OBP with the hope to provide more resources to more HF radar operators.</a:t>
            </a:r>
            <a:endParaRPr lang="en-US" dirty="0"/>
          </a:p>
        </p:txBody>
      </p:sp>
      <p:sp>
        <p:nvSpPr>
          <p:cNvPr id="4" name="Slide Number Placeholder 3"/>
          <p:cNvSpPr>
            <a:spLocks noGrp="1"/>
          </p:cNvSpPr>
          <p:nvPr>
            <p:ph type="sldNum" sz="quarter" idx="5"/>
          </p:nvPr>
        </p:nvSpPr>
        <p:spPr/>
        <p:txBody>
          <a:bodyPr/>
          <a:lstStyle/>
          <a:p>
            <a:fld id="{A7C234AF-A090-C847-9868-0B75A43F46ED}" type="slidenum">
              <a:rPr lang="en-US" smtClean="0"/>
              <a:t>14</a:t>
            </a:fld>
            <a:endParaRPr lang="en-US"/>
          </a:p>
        </p:txBody>
      </p:sp>
    </p:spTree>
    <p:extLst>
      <p:ext uri="{BB962C8B-B14F-4D97-AF65-F5344CB8AC3E}">
        <p14:creationId xmlns:p14="http://schemas.microsoft.com/office/powerpoint/2010/main" val="21664010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The SeaSonde, a commercial High Frequency radar manufactured by CODAR Ocean Sensors, is low power and low impact oceanographic sensor which allows for continuous measurements of surface currents in near-real time. These sensors are located along coastlines, both beaches and cliff-faces, enabling the generation of surface current velocity maps. </a:t>
            </a:r>
            <a:r>
              <a:rPr lang="en-US" sz="1800" dirty="0" err="1">
                <a:effectLst/>
                <a:latin typeface="TimesNewRoman"/>
              </a:rPr>
              <a:t>SeaSondes</a:t>
            </a:r>
            <a:r>
              <a:rPr lang="en-US" sz="1800" dirty="0">
                <a:effectLst/>
                <a:latin typeface="TimesNewRoman"/>
              </a:rPr>
              <a:t> operate in the High Frequency (HF) band between 3 MHz and 30 MHz, (wavelengths ~100 m – 10 m)</a:t>
            </a:r>
            <a:endParaRPr lang="en-US" dirty="0"/>
          </a:p>
          <a:p>
            <a:r>
              <a:rPr lang="en-US" dirty="0"/>
              <a:t>1 minute</a:t>
            </a:r>
          </a:p>
        </p:txBody>
      </p:sp>
      <p:sp>
        <p:nvSpPr>
          <p:cNvPr id="4" name="Slide Number Placeholder 3"/>
          <p:cNvSpPr>
            <a:spLocks noGrp="1"/>
          </p:cNvSpPr>
          <p:nvPr>
            <p:ph type="sldNum" sz="quarter" idx="5"/>
          </p:nvPr>
        </p:nvSpPr>
        <p:spPr/>
        <p:txBody>
          <a:bodyPr/>
          <a:lstStyle/>
          <a:p>
            <a:fld id="{A7C234AF-A090-C847-9868-0B75A43F46ED}" type="slidenum">
              <a:rPr lang="en-US" smtClean="0"/>
              <a:t>2</a:t>
            </a:fld>
            <a:endParaRPr lang="en-US"/>
          </a:p>
        </p:txBody>
      </p:sp>
    </p:spTree>
    <p:extLst>
      <p:ext uri="{BB962C8B-B14F-4D97-AF65-F5344CB8AC3E}">
        <p14:creationId xmlns:p14="http://schemas.microsoft.com/office/powerpoint/2010/main" val="19339589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Left radial map: Generated Hourly. Measures speed going toward and away from antenna (here data is normalized). Made at each site hourly</a:t>
            </a:r>
          </a:p>
          <a:p>
            <a:r>
              <a:rPr lang="en-US" dirty="0"/>
              <a:t>Right: Surface current total map. Called total cause uses all radials</a:t>
            </a:r>
          </a:p>
          <a:p>
            <a:endParaRPr lang="en-US" dirty="0"/>
          </a:p>
          <a:p>
            <a:r>
              <a:rPr lang="en-US" dirty="0"/>
              <a:t>Now let’s dive a little deeper into how these radial maps are created…</a:t>
            </a:r>
          </a:p>
        </p:txBody>
      </p:sp>
      <p:sp>
        <p:nvSpPr>
          <p:cNvPr id="4" name="Slide Number Placeholder 3"/>
          <p:cNvSpPr>
            <a:spLocks noGrp="1"/>
          </p:cNvSpPr>
          <p:nvPr>
            <p:ph type="sldNum" sz="quarter" idx="5"/>
          </p:nvPr>
        </p:nvSpPr>
        <p:spPr/>
        <p:txBody>
          <a:bodyPr/>
          <a:lstStyle/>
          <a:p>
            <a:fld id="{A7C234AF-A090-C847-9868-0B75A43F46ED}" type="slidenum">
              <a:rPr lang="en-US" smtClean="0"/>
              <a:t>3</a:t>
            </a:fld>
            <a:endParaRPr lang="en-US"/>
          </a:p>
        </p:txBody>
      </p:sp>
    </p:spTree>
    <p:extLst>
      <p:ext uri="{BB962C8B-B14F-4D97-AF65-F5344CB8AC3E}">
        <p14:creationId xmlns:p14="http://schemas.microsoft.com/office/powerpoint/2010/main" val="155760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get the data from the ocean currents, its receive antenna is comprised of three interior antennas. The omnidirectional monopole, and two dipoles known as loop 1 and loop 2. </a:t>
            </a:r>
          </a:p>
          <a:p>
            <a:endParaRPr lang="en-US" dirty="0"/>
          </a:p>
          <a:p>
            <a:r>
              <a:rPr lang="en-US" dirty="0"/>
              <a:t>So what is a measured antenna pattern? It’s a measurement of the local distortion around the antenna. A measured pattern aims to measure the local distortion to account for it during bearing assignment using the SeaSonde’s bearing assignment algorithm known as music. Without a measured pattern, an IDEAL pattern is used which essentially assumes very little distortion, with some coming back input from the currents. The antenna pattern is comprised of two signal ratios for each directional point. They are the complex ratios of each loop signal divided by the monopole signal, expressed in terms of amplitudes and phases. The ratio between the Loop 1 &amp; Loop 2 values is what MUSIC uses to assign bearings to the reflected signal.</a:t>
            </a:r>
          </a:p>
          <a:p>
            <a:endParaRPr lang="en-US" dirty="0"/>
          </a:p>
          <a:p>
            <a:r>
              <a:rPr lang="en-US" dirty="0"/>
              <a:t>This signal is processed with MUSIC create a vector with range, velocity and bearing assigned to it. The bearing assignment of MUSIC is directly influenced by the current installed pattern. </a:t>
            </a:r>
          </a:p>
        </p:txBody>
      </p:sp>
      <p:sp>
        <p:nvSpPr>
          <p:cNvPr id="4" name="Slide Number Placeholder 3"/>
          <p:cNvSpPr>
            <a:spLocks noGrp="1"/>
          </p:cNvSpPr>
          <p:nvPr>
            <p:ph type="sldNum" sz="quarter" idx="5"/>
          </p:nvPr>
        </p:nvSpPr>
        <p:spPr/>
        <p:txBody>
          <a:bodyPr/>
          <a:lstStyle/>
          <a:p>
            <a:fld id="{A7C234AF-A090-C847-9868-0B75A43F46ED}" type="slidenum">
              <a:rPr lang="en-US" smtClean="0"/>
              <a:t>4</a:t>
            </a:fld>
            <a:endParaRPr lang="en-US"/>
          </a:p>
        </p:txBody>
      </p:sp>
    </p:spTree>
    <p:extLst>
      <p:ext uri="{BB962C8B-B14F-4D97-AF65-F5344CB8AC3E}">
        <p14:creationId xmlns:p14="http://schemas.microsoft.com/office/powerpoint/2010/main" val="349540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000" dirty="0"/>
              <a:t>Data quality can diminish overtime due to changes in environmental distortion, internal distortion or hardware changes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New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So it is important to conduct APMs because…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TimesNew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Sources of distortions include metal objects, buildings, ionospheric disturbances, electromagnetic interference, and space weather events </a:t>
            </a:r>
            <a:endParaRPr lang="en-US" dirty="0"/>
          </a:p>
          <a:p>
            <a:r>
              <a:rPr lang="en-US" dirty="0"/>
              <a:t>1 minute</a:t>
            </a:r>
          </a:p>
          <a:p>
            <a:endParaRPr lang="en-US" dirty="0"/>
          </a:p>
        </p:txBody>
      </p:sp>
      <p:sp>
        <p:nvSpPr>
          <p:cNvPr id="4" name="Slide Number Placeholder 3"/>
          <p:cNvSpPr>
            <a:spLocks noGrp="1"/>
          </p:cNvSpPr>
          <p:nvPr>
            <p:ph type="sldNum" sz="quarter" idx="5"/>
          </p:nvPr>
        </p:nvSpPr>
        <p:spPr/>
        <p:txBody>
          <a:bodyPr/>
          <a:lstStyle/>
          <a:p>
            <a:fld id="{A7C234AF-A090-C847-9868-0B75A43F46ED}" type="slidenum">
              <a:rPr lang="en-US" smtClean="0"/>
              <a:t>5</a:t>
            </a:fld>
            <a:endParaRPr lang="en-US"/>
          </a:p>
        </p:txBody>
      </p:sp>
    </p:spTree>
    <p:extLst>
      <p:ext uri="{BB962C8B-B14F-4D97-AF65-F5344CB8AC3E}">
        <p14:creationId xmlns:p14="http://schemas.microsoft.com/office/powerpoint/2010/main" val="2071775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we discuss the methods of the APMs lets clarify the </a:t>
            </a:r>
            <a:r>
              <a:rPr lang="en-US" dirty="0" err="1"/>
              <a:t>seasonde’s</a:t>
            </a:r>
            <a:r>
              <a:rPr lang="en-US" dirty="0"/>
              <a:t> capability of signal tracking. When a signal is reflected off an ocean current or a boat the </a:t>
            </a:r>
            <a:r>
              <a:rPr lang="en-US" dirty="0" err="1"/>
              <a:t>Seasonde</a:t>
            </a:r>
            <a:r>
              <a:rPr lang="en-US" dirty="0"/>
              <a:t> is capable of discerning the location of the sea echo. There are algorithms within the software, especially new releases of the software, that are able to determine if a signal is reflected from a boat or if a signal received is actually ionospheric interference. This signal locating process is integral to performing antenna pattern measurements. All of the following APMs require comparing where the hf radar thinks a signal is coming from to a known location of a signal as a form of calibration.</a:t>
            </a:r>
          </a:p>
          <a:p>
            <a:endParaRPr lang="en-US" dirty="0"/>
          </a:p>
          <a:p>
            <a:endParaRPr lang="en-US" dirty="0"/>
          </a:p>
          <a:p>
            <a:r>
              <a:rPr lang="en-US" dirty="0"/>
              <a:t>So what are the different types of antenna pattern measurements?</a:t>
            </a:r>
          </a:p>
        </p:txBody>
      </p:sp>
      <p:sp>
        <p:nvSpPr>
          <p:cNvPr id="4" name="Slide Number Placeholder 3"/>
          <p:cNvSpPr>
            <a:spLocks noGrp="1"/>
          </p:cNvSpPr>
          <p:nvPr>
            <p:ph type="sldNum" sz="quarter" idx="5"/>
          </p:nvPr>
        </p:nvSpPr>
        <p:spPr/>
        <p:txBody>
          <a:bodyPr/>
          <a:lstStyle/>
          <a:p>
            <a:fld id="{A7C234AF-A090-C847-9868-0B75A43F46ED}" type="slidenum">
              <a:rPr lang="en-US" smtClean="0"/>
              <a:t>6</a:t>
            </a:fld>
            <a:endParaRPr lang="en-US"/>
          </a:p>
        </p:txBody>
      </p:sp>
    </p:spTree>
    <p:extLst>
      <p:ext uri="{BB962C8B-B14F-4D97-AF65-F5344CB8AC3E}">
        <p14:creationId xmlns:p14="http://schemas.microsoft.com/office/powerpoint/2010/main" val="39243565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Boat and walking APMs are very similar to one another. Both APMs require making at least two arcs moving around 10 </a:t>
            </a:r>
            <a:r>
              <a:rPr lang="en-US" dirty="0" err="1"/>
              <a:t>degs</a:t>
            </a:r>
            <a:r>
              <a:rPr lang="en-US" dirty="0"/>
              <a:t> per minute around the receive antenna where you expect data. One method obviously being in a boat and the other walking on land. Both methods require using a transponder tuned to the radar’s frequency which amplifies a received signal to mimic the reflection off the ocean current. During these methods, the attenuation of the radar’s signal is increased drastically to limit signal received by the ocean and to ensure the only signal measured is the signal from the transponder. </a:t>
            </a:r>
          </a:p>
          <a:p>
            <a:endParaRPr lang="en-US" dirty="0"/>
          </a:p>
          <a:p>
            <a:r>
              <a:rPr lang="en-US" dirty="0"/>
              <a:t>You conduct an boat/walking </a:t>
            </a:r>
            <a:r>
              <a:rPr lang="en-US" dirty="0" err="1"/>
              <a:t>apm</a:t>
            </a:r>
            <a:r>
              <a:rPr lang="en-US" dirty="0"/>
              <a:t> by creating a timeseries of data moving around the receive antenna with a </a:t>
            </a:r>
            <a:r>
              <a:rPr lang="en-US" dirty="0" err="1"/>
              <a:t>gps</a:t>
            </a:r>
            <a:r>
              <a:rPr lang="en-US" dirty="0"/>
              <a:t> active. The goal is to match perceived transponder signal locations with actual transponder signal locations.</a:t>
            </a:r>
          </a:p>
          <a:p>
            <a:endParaRPr lang="en-US" dirty="0"/>
          </a:p>
          <a:p>
            <a:r>
              <a:rPr lang="en-US" dirty="0" err="1"/>
              <a:t>Codar</a:t>
            </a:r>
            <a:r>
              <a:rPr lang="en-US" dirty="0"/>
              <a:t> recommends the boat </a:t>
            </a:r>
            <a:r>
              <a:rPr lang="en-US" dirty="0" err="1"/>
              <a:t>apm</a:t>
            </a:r>
            <a:r>
              <a:rPr lang="en-US" dirty="0"/>
              <a:t> over the walking for 2 reasons.</a:t>
            </a:r>
          </a:p>
          <a:p>
            <a:pPr marL="228600" indent="-228600">
              <a:buAutoNum type="arabicPeriod"/>
            </a:pPr>
            <a:r>
              <a:rPr lang="en-US" dirty="0"/>
              <a:t>The boat </a:t>
            </a:r>
            <a:r>
              <a:rPr lang="en-US" dirty="0" err="1"/>
              <a:t>apm</a:t>
            </a:r>
            <a:r>
              <a:rPr lang="en-US" dirty="0"/>
              <a:t> allows the signal to propagate over water as is intended by the radar’s signal</a:t>
            </a:r>
          </a:p>
          <a:p>
            <a:pPr marL="228600" indent="-228600">
              <a:buAutoNum type="arabicPeriod"/>
            </a:pPr>
            <a:r>
              <a:rPr lang="en-US" dirty="0"/>
              <a:t>The walking </a:t>
            </a:r>
            <a:r>
              <a:rPr lang="en-US" dirty="0" err="1"/>
              <a:t>apm’s</a:t>
            </a:r>
            <a:r>
              <a:rPr lang="en-US" dirty="0"/>
              <a:t> angle of signal to the receive antenna is steeper than the expected angle over water where you can expect data</a:t>
            </a:r>
          </a:p>
          <a:p>
            <a:pPr marL="228600" indent="-228600">
              <a:buAutoNum type="arabicPeriod"/>
            </a:pPr>
            <a:endParaRPr lang="en-US" dirty="0"/>
          </a:p>
          <a:p>
            <a:pPr marL="228600" indent="-228600">
              <a:buAutoNum type="arabicPeriod"/>
            </a:pPr>
            <a:r>
              <a:rPr lang="en-US" dirty="0" err="1"/>
              <a:t>Codar</a:t>
            </a:r>
            <a:r>
              <a:rPr lang="en-US" dirty="0"/>
              <a:t> also considers the “gold standard” of antenna pattern measurements to be combining a boat pattern with walking patterns on the edges of the water that is too shallow for the boat.</a:t>
            </a:r>
          </a:p>
        </p:txBody>
      </p:sp>
      <p:sp>
        <p:nvSpPr>
          <p:cNvPr id="4" name="Slide Number Placeholder 3"/>
          <p:cNvSpPr>
            <a:spLocks noGrp="1"/>
          </p:cNvSpPr>
          <p:nvPr>
            <p:ph type="sldNum" sz="quarter" idx="5"/>
          </p:nvPr>
        </p:nvSpPr>
        <p:spPr/>
        <p:txBody>
          <a:bodyPr/>
          <a:lstStyle/>
          <a:p>
            <a:fld id="{A7C234AF-A090-C847-9868-0B75A43F46ED}" type="slidenum">
              <a:rPr lang="en-US" smtClean="0"/>
              <a:t>7</a:t>
            </a:fld>
            <a:endParaRPr lang="en-US"/>
          </a:p>
        </p:txBody>
      </p:sp>
    </p:spTree>
    <p:extLst>
      <p:ext uri="{BB962C8B-B14F-4D97-AF65-F5344CB8AC3E}">
        <p14:creationId xmlns:p14="http://schemas.microsoft.com/office/powerpoint/2010/main" val="65239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TimesNewRoman"/>
              </a:rPr>
              <a:t>Like the boat APM, the drone APM also allows the signal to propagate over water. Drawbacks to drone APMs include requiring an FAA drone piloting license, requiring permission to fly the drone over parks or public/protected areas, technical skill in programming and operating the drone, and vulnerability to harsh weather conditions. </a:t>
            </a:r>
            <a:endParaRPr lang="en-US" dirty="0"/>
          </a:p>
          <a:p>
            <a:endParaRPr lang="en-US" dirty="0"/>
          </a:p>
          <a:p>
            <a:endParaRPr lang="en-US" dirty="0"/>
          </a:p>
          <a:p>
            <a:r>
              <a:rPr lang="en-US" dirty="0"/>
              <a:t>2 minutes</a:t>
            </a:r>
          </a:p>
        </p:txBody>
      </p:sp>
      <p:sp>
        <p:nvSpPr>
          <p:cNvPr id="4" name="Slide Number Placeholder 3"/>
          <p:cNvSpPr>
            <a:spLocks noGrp="1"/>
          </p:cNvSpPr>
          <p:nvPr>
            <p:ph type="sldNum" sz="quarter" idx="5"/>
          </p:nvPr>
        </p:nvSpPr>
        <p:spPr/>
        <p:txBody>
          <a:bodyPr/>
          <a:lstStyle/>
          <a:p>
            <a:fld id="{A7C234AF-A090-C847-9868-0B75A43F46ED}" type="slidenum">
              <a:rPr lang="en-US" smtClean="0"/>
              <a:t>8</a:t>
            </a:fld>
            <a:endParaRPr lang="en-US"/>
          </a:p>
        </p:txBody>
      </p:sp>
    </p:spTree>
    <p:extLst>
      <p:ext uri="{BB962C8B-B14F-4D97-AF65-F5344CB8AC3E}">
        <p14:creationId xmlns:p14="http://schemas.microsoft.com/office/powerpoint/2010/main" val="38129927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of you are probably familiar with AIS systems on marine vessels. AIS transmits the vessel’s name and location to those listening. This precise </a:t>
            </a:r>
            <a:r>
              <a:rPr lang="en-US" dirty="0" err="1"/>
              <a:t>gps</a:t>
            </a:r>
            <a:r>
              <a:rPr lang="en-US" dirty="0"/>
              <a:t> location can be compared with where the SeaSonde is approximating where the reflected signal from the vessel is coming from to calibrate it.</a:t>
            </a:r>
          </a:p>
          <a:p>
            <a:endParaRPr lang="en-US" dirty="0"/>
          </a:p>
          <a:p>
            <a:r>
              <a:rPr lang="en-US" dirty="0"/>
              <a:t>The AIS equipment (antenna and AIS receiver) and software suite are a separate package </a:t>
            </a:r>
          </a:p>
          <a:p>
            <a:r>
              <a:rPr lang="en-US" dirty="0"/>
              <a:t>2 minutes</a:t>
            </a:r>
          </a:p>
        </p:txBody>
      </p:sp>
      <p:sp>
        <p:nvSpPr>
          <p:cNvPr id="4" name="Slide Number Placeholder 3"/>
          <p:cNvSpPr>
            <a:spLocks noGrp="1"/>
          </p:cNvSpPr>
          <p:nvPr>
            <p:ph type="sldNum" sz="quarter" idx="5"/>
          </p:nvPr>
        </p:nvSpPr>
        <p:spPr/>
        <p:txBody>
          <a:bodyPr/>
          <a:lstStyle/>
          <a:p>
            <a:fld id="{A7C234AF-A090-C847-9868-0B75A43F46ED}" type="slidenum">
              <a:rPr lang="en-US" smtClean="0"/>
              <a:t>9</a:t>
            </a:fld>
            <a:endParaRPr lang="en-US"/>
          </a:p>
        </p:txBody>
      </p:sp>
    </p:spTree>
    <p:extLst>
      <p:ext uri="{BB962C8B-B14F-4D97-AF65-F5344CB8AC3E}">
        <p14:creationId xmlns:p14="http://schemas.microsoft.com/office/powerpoint/2010/main" val="40075003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CB493-13B0-7C4E-830F-118FEAF0791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1B40209-B09F-384E-AE2C-B6F72A8895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FDA784C-4616-E149-B1DD-ABFB1EF39929}"/>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F61C9D9F-DBF7-AA4A-AA71-3079FA556B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AC9755D-D3A2-C64E-A4DC-50105B0C9B42}"/>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415035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9FD5B1-B8E6-AA4A-B4E7-62C3BFBF7FF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3530D8-154B-C442-96B6-06DC6714049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C4EEA8-7A81-E245-9310-402D2C843EA3}"/>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A17CCD2C-263B-7F4A-8DD5-CBC16D704FB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4A791A-E024-314D-AABB-A47CA472DB32}"/>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3533125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3FB716-B66A-E848-8F11-7E8248743ED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FA69E84-F9E7-AF4A-8EE6-BD890A9336D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F192D8-E7EC-C44C-91F6-5F52F5E2C332}"/>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55C6EC20-5568-5E4F-AF3B-D4699F2FD7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C51F0F-E321-A64E-B370-569D893224C2}"/>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748868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6A91E3-2A51-5042-92B8-8F5B418FE4F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29EE18-FA79-C94C-81AE-AC18FD5CEA0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B12155-F665-074A-9290-64565B7AFBEA}"/>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A2B05857-A39A-A945-8BDD-8C573DF68A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9869B2-3FBF-4F47-B225-A1DD5ED2D985}"/>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4230943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53AF0-E259-8E4C-9FDA-9A8B7CFC032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003CBCA-9FCE-C34C-9153-2545471471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3F435A5-551E-9C46-9D90-2340D4A76D02}"/>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CCDD89B9-45F7-CD4E-8978-52F922DB5C4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AF3E67-9E74-9D4E-BA67-6C044ADCAB7E}"/>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1538430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282DDE-57BF-4542-89C7-B29D7F1DC1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1844080-BF6D-5D48-9809-331136A4E26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497237D-6FCF-574D-80B2-48E1EB4C5DB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EB2E125-08A3-BE4A-995A-B307E90EF713}"/>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6" name="Footer Placeholder 5">
            <a:extLst>
              <a:ext uri="{FF2B5EF4-FFF2-40B4-BE49-F238E27FC236}">
                <a16:creationId xmlns:a16="http://schemas.microsoft.com/office/drawing/2014/main" id="{2837D998-0C6E-F14C-8170-7CB2B2DC92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ADC93-6A7D-BE4D-B3E7-056255FAC93E}"/>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16077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D0E1F1-A217-364C-8312-1A59877C05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F8D9961-C628-D143-A6BA-DAE908B0A86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A95D5BE-C940-BA41-BB0E-47A5317FA28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FFA1E60-B674-3D4C-953A-71D7F71F9E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DD6F20-368A-2B43-992E-5154C3AB81D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CE3B865-C691-E94B-A69C-F7296DB66B93}"/>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8" name="Footer Placeholder 7">
            <a:extLst>
              <a:ext uri="{FF2B5EF4-FFF2-40B4-BE49-F238E27FC236}">
                <a16:creationId xmlns:a16="http://schemas.microsoft.com/office/drawing/2014/main" id="{CC1022C1-DEB2-1F4B-9F5A-0A9D9047A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578689-E89B-3B43-B3F1-258651000E8E}"/>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472437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230EC-8467-DB4E-AA5F-0B1B719F6E1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83AA444-EF62-F14A-8DF5-61591375D3A5}"/>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4" name="Footer Placeholder 3">
            <a:extLst>
              <a:ext uri="{FF2B5EF4-FFF2-40B4-BE49-F238E27FC236}">
                <a16:creationId xmlns:a16="http://schemas.microsoft.com/office/drawing/2014/main" id="{D7228394-FCF8-BF41-8A6D-A9CC4D346D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067F196-7422-7543-A865-93E18AA911D1}"/>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1550234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9C3FBC1-05AA-9748-88AF-9464C99A0A72}"/>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3" name="Footer Placeholder 2">
            <a:extLst>
              <a:ext uri="{FF2B5EF4-FFF2-40B4-BE49-F238E27FC236}">
                <a16:creationId xmlns:a16="http://schemas.microsoft.com/office/drawing/2014/main" id="{C83BE7EE-AAD3-A14F-9564-08B9DA2430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D63A595-2199-A84B-ABFE-3A58AAE1076A}"/>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1236259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D59D9-FE39-7947-B4D5-34A64C3110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7D7CF03-2A12-6442-91DF-08BD977FF6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6B419-0D88-6A41-99BA-A480E2428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0075DA-A6E2-6044-95BC-7437A79C1AD0}"/>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6" name="Footer Placeholder 5">
            <a:extLst>
              <a:ext uri="{FF2B5EF4-FFF2-40B4-BE49-F238E27FC236}">
                <a16:creationId xmlns:a16="http://schemas.microsoft.com/office/drawing/2014/main" id="{43B03B58-63FE-F645-BFD3-3A1EB364B9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D4DA1DF-B592-DC40-B38B-05054D950298}"/>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9448428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289D-32A7-A940-92F7-16F3777177F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FCFBFED-604E-1844-AF58-34ACC4BDC8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F3872-2DD5-454C-B48D-7DC72D5757E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810CE9-37A9-4845-841F-0FF2F488B44E}"/>
              </a:ext>
            </a:extLst>
          </p:cNvPr>
          <p:cNvSpPr>
            <a:spLocks noGrp="1"/>
          </p:cNvSpPr>
          <p:nvPr>
            <p:ph type="dt" sz="half" idx="10"/>
          </p:nvPr>
        </p:nvSpPr>
        <p:spPr/>
        <p:txBody>
          <a:bodyPr/>
          <a:lstStyle/>
          <a:p>
            <a:fld id="{88CA1C0B-5C1B-294A-9DDF-8BE7563A644B}" type="datetimeFigureOut">
              <a:rPr lang="en-US" smtClean="0"/>
              <a:t>9/26/23</a:t>
            </a:fld>
            <a:endParaRPr lang="en-US"/>
          </a:p>
        </p:txBody>
      </p:sp>
      <p:sp>
        <p:nvSpPr>
          <p:cNvPr id="6" name="Footer Placeholder 5">
            <a:extLst>
              <a:ext uri="{FF2B5EF4-FFF2-40B4-BE49-F238E27FC236}">
                <a16:creationId xmlns:a16="http://schemas.microsoft.com/office/drawing/2014/main" id="{77ADDB7E-DE40-EE44-88E9-D02FC645AA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B79D0A-931A-0641-B620-30ED9BFBA161}"/>
              </a:ext>
            </a:extLst>
          </p:cNvPr>
          <p:cNvSpPr>
            <a:spLocks noGrp="1"/>
          </p:cNvSpPr>
          <p:nvPr>
            <p:ph type="sldNum" sz="quarter" idx="12"/>
          </p:nvPr>
        </p:nvSpPr>
        <p:spPr/>
        <p:txBody>
          <a:bodyPr/>
          <a:lstStyle/>
          <a:p>
            <a:fld id="{1AC05DB9-C592-6840-B056-3001E42BCDCC}" type="slidenum">
              <a:rPr lang="en-US" smtClean="0"/>
              <a:t>‹#›</a:t>
            </a:fld>
            <a:endParaRPr lang="en-US"/>
          </a:p>
        </p:txBody>
      </p:sp>
    </p:spTree>
    <p:extLst>
      <p:ext uri="{BB962C8B-B14F-4D97-AF65-F5344CB8AC3E}">
        <p14:creationId xmlns:p14="http://schemas.microsoft.com/office/powerpoint/2010/main" val="3277635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7C74BA-FF54-3848-9581-A42216F84E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E37D987-0961-154B-AC89-BF8871E083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6AF8D8-3D98-804D-9622-E250DD7615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CA1C0B-5C1B-294A-9DDF-8BE7563A644B}" type="datetimeFigureOut">
              <a:rPr lang="en-US" smtClean="0"/>
              <a:t>9/26/23</a:t>
            </a:fld>
            <a:endParaRPr lang="en-US"/>
          </a:p>
        </p:txBody>
      </p:sp>
      <p:sp>
        <p:nvSpPr>
          <p:cNvPr id="5" name="Footer Placeholder 4">
            <a:extLst>
              <a:ext uri="{FF2B5EF4-FFF2-40B4-BE49-F238E27FC236}">
                <a16:creationId xmlns:a16="http://schemas.microsoft.com/office/drawing/2014/main" id="{CA5B0346-DFF9-7144-AA03-DE6A580830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69C0597-8E63-7E40-93ED-6AD598020E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C05DB9-C592-6840-B056-3001E42BCDCC}" type="slidenum">
              <a:rPr lang="en-US" smtClean="0"/>
              <a:t>‹#›</a:t>
            </a:fld>
            <a:endParaRPr lang="en-US"/>
          </a:p>
        </p:txBody>
      </p:sp>
      <p:sp>
        <p:nvSpPr>
          <p:cNvPr id="7" name="Rectangle 6">
            <a:extLst>
              <a:ext uri="{FF2B5EF4-FFF2-40B4-BE49-F238E27FC236}">
                <a16:creationId xmlns:a16="http://schemas.microsoft.com/office/drawing/2014/main" id="{3B23B1EA-833E-ED49-88D1-25462821957E}"/>
              </a:ext>
            </a:extLst>
          </p:cNvPr>
          <p:cNvSpPr/>
          <p:nvPr userDrawn="1"/>
        </p:nvSpPr>
        <p:spPr>
          <a:xfrm>
            <a:off x="0" y="6031524"/>
            <a:ext cx="12192000" cy="826476"/>
          </a:xfrm>
          <a:prstGeom prst="rect">
            <a:avLst/>
          </a:prstGeom>
          <a:solidFill>
            <a:srgbClr val="CF102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342F586-A40B-1240-B7E3-F6536CE57101}"/>
              </a:ext>
            </a:extLst>
          </p:cNvPr>
          <p:cNvSpPr/>
          <p:nvPr userDrawn="1"/>
        </p:nvSpPr>
        <p:spPr>
          <a:xfrm>
            <a:off x="8123723" y="6268916"/>
            <a:ext cx="3385406" cy="307777"/>
          </a:xfrm>
          <a:prstGeom prst="rect">
            <a:avLst/>
          </a:prstGeom>
        </p:spPr>
        <p:txBody>
          <a:bodyPr wrap="square">
            <a:spAutoFit/>
          </a:bodyPr>
          <a:lstStyle/>
          <a:p>
            <a:r>
              <a:rPr lang="en-US" sz="1400" baseline="0" dirty="0">
                <a:solidFill>
                  <a:schemeClr val="bg1"/>
                </a:solidFill>
                <a:latin typeface="Avenir Book" panose="02000503020000020003" pitchFamily="2" charset="0"/>
              </a:rPr>
              <a:t>Center for Ocean Observing Leadership</a:t>
            </a:r>
          </a:p>
        </p:txBody>
      </p:sp>
      <p:pic>
        <p:nvPicPr>
          <p:cNvPr id="9" name="Picture 8">
            <a:extLst>
              <a:ext uri="{FF2B5EF4-FFF2-40B4-BE49-F238E27FC236}">
                <a16:creationId xmlns:a16="http://schemas.microsoft.com/office/drawing/2014/main" id="{0CD3559F-74DA-E84B-AC73-5A97BAAE8D88}"/>
              </a:ext>
            </a:extLst>
          </p:cNvPr>
          <p:cNvPicPr>
            <a:picLocks noChangeAspect="1"/>
          </p:cNvPicPr>
          <p:nvPr userDrawn="1"/>
        </p:nvPicPr>
        <p:blipFill>
          <a:blip r:embed="rId13"/>
          <a:stretch>
            <a:fillRect/>
          </a:stretch>
        </p:blipFill>
        <p:spPr>
          <a:xfrm>
            <a:off x="838199" y="6196935"/>
            <a:ext cx="1459815" cy="547431"/>
          </a:xfrm>
          <a:prstGeom prst="rect">
            <a:avLst/>
          </a:prstGeom>
        </p:spPr>
      </p:pic>
    </p:spTree>
    <p:extLst>
      <p:ext uri="{BB962C8B-B14F-4D97-AF65-F5344CB8AC3E}">
        <p14:creationId xmlns:p14="http://schemas.microsoft.com/office/powerpoint/2010/main" val="264849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D758B-4AB0-5B49-81CF-80C47887420E}"/>
              </a:ext>
            </a:extLst>
          </p:cNvPr>
          <p:cNvSpPr>
            <a:spLocks noGrp="1"/>
          </p:cNvSpPr>
          <p:nvPr>
            <p:ph type="ctrTitle"/>
          </p:nvPr>
        </p:nvSpPr>
        <p:spPr>
          <a:xfrm>
            <a:off x="1348409" y="1122363"/>
            <a:ext cx="9495183" cy="2387600"/>
          </a:xfrm>
        </p:spPr>
        <p:txBody>
          <a:bodyPr>
            <a:normAutofit/>
          </a:bodyPr>
          <a:lstStyle/>
          <a:p>
            <a:r>
              <a:rPr lang="en-US" sz="4000" b="1" dirty="0"/>
              <a:t>Best Practices for SeaSonde Antenna Pattern Measurements</a:t>
            </a:r>
            <a:endParaRPr lang="en-US" sz="4000" dirty="0"/>
          </a:p>
        </p:txBody>
      </p:sp>
      <p:sp>
        <p:nvSpPr>
          <p:cNvPr id="3" name="Subtitle 2">
            <a:extLst>
              <a:ext uri="{FF2B5EF4-FFF2-40B4-BE49-F238E27FC236}">
                <a16:creationId xmlns:a16="http://schemas.microsoft.com/office/drawing/2014/main" id="{67F4571E-2201-1641-81B2-716E1827AB6C}"/>
              </a:ext>
            </a:extLst>
          </p:cNvPr>
          <p:cNvSpPr>
            <a:spLocks noGrp="1"/>
          </p:cNvSpPr>
          <p:nvPr>
            <p:ph type="subTitle" idx="1"/>
          </p:nvPr>
        </p:nvSpPr>
        <p:spPr>
          <a:xfrm>
            <a:off x="1469266" y="3662812"/>
            <a:ext cx="9253466" cy="1655762"/>
          </a:xfrm>
        </p:spPr>
        <p:txBody>
          <a:bodyPr/>
          <a:lstStyle/>
          <a:p>
            <a:r>
              <a:rPr lang="en-US" dirty="0"/>
              <a:t>Timothy </a:t>
            </a:r>
            <a:r>
              <a:rPr lang="en-US" dirty="0" err="1"/>
              <a:t>Stolarz</a:t>
            </a:r>
            <a:r>
              <a:rPr lang="en-US" dirty="0"/>
              <a:t>, Hugh </a:t>
            </a:r>
            <a:r>
              <a:rPr lang="en-US" dirty="0" err="1"/>
              <a:t>Roarty</a:t>
            </a:r>
            <a:r>
              <a:rPr lang="en-US" dirty="0"/>
              <a:t>, Scott Glenn, Ethan Handel, Michael Smith</a:t>
            </a:r>
          </a:p>
        </p:txBody>
      </p:sp>
      <p:pic>
        <p:nvPicPr>
          <p:cNvPr id="3078" name="Picture 6" descr="Rutgers Logos, Signatures, and Visual Identity |Communicating about Rutgers">
            <a:extLst>
              <a:ext uri="{FF2B5EF4-FFF2-40B4-BE49-F238E27FC236}">
                <a16:creationId xmlns:a16="http://schemas.microsoft.com/office/drawing/2014/main" id="{CBBECE82-A7D4-A640-A3D0-D98EA73B33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447" y="705021"/>
            <a:ext cx="3202333" cy="896654"/>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F31E99B-00D5-ECC1-31F6-D49E4F8266A0}"/>
              </a:ext>
            </a:extLst>
          </p:cNvPr>
          <p:cNvPicPr>
            <a:picLocks noChangeAspect="1"/>
          </p:cNvPicPr>
          <p:nvPr/>
        </p:nvPicPr>
        <p:blipFill>
          <a:blip r:embed="rId4"/>
          <a:stretch>
            <a:fillRect/>
          </a:stretch>
        </p:blipFill>
        <p:spPr>
          <a:xfrm>
            <a:off x="9480138" y="302922"/>
            <a:ext cx="2291567" cy="1700852"/>
          </a:xfrm>
          <a:prstGeom prst="rect">
            <a:avLst/>
          </a:prstGeom>
        </p:spPr>
      </p:pic>
      <p:pic>
        <p:nvPicPr>
          <p:cNvPr id="4098" name="Picture 2" descr="MARACOOS – Mid-Atlantic Regional Association Coastal Ocean Observing System">
            <a:extLst>
              <a:ext uri="{FF2B5EF4-FFF2-40B4-BE49-F238E27FC236}">
                <a16:creationId xmlns:a16="http://schemas.microsoft.com/office/drawing/2014/main" id="{98839C43-AA8A-7093-2E88-399A1958AF1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9780" y="4717612"/>
            <a:ext cx="5132439" cy="88948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What is the significance of the NOAA logo?">
            <a:extLst>
              <a:ext uri="{FF2B5EF4-FFF2-40B4-BE49-F238E27FC236}">
                <a16:creationId xmlns:a16="http://schemas.microsoft.com/office/drawing/2014/main" id="{4565F0C2-101F-6AE9-9EF9-34EC4953C43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05450" y="4115459"/>
            <a:ext cx="2761422" cy="184094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The IOOS Logo - The U.S. Integrated Ocean Observing System (IOOS)">
            <a:extLst>
              <a:ext uri="{FF2B5EF4-FFF2-40B4-BE49-F238E27FC236}">
                <a16:creationId xmlns:a16="http://schemas.microsoft.com/office/drawing/2014/main" id="{97936871-AF96-C1F3-00BB-0D309D478E2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1379" y="4613558"/>
            <a:ext cx="2506518" cy="109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6153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15AE2-D211-D971-7543-05C7CC13272B}"/>
              </a:ext>
            </a:extLst>
          </p:cNvPr>
          <p:cNvSpPr>
            <a:spLocks noGrp="1"/>
          </p:cNvSpPr>
          <p:nvPr>
            <p:ph type="title"/>
          </p:nvPr>
        </p:nvSpPr>
        <p:spPr>
          <a:xfrm>
            <a:off x="92008" y="29315"/>
            <a:ext cx="10515600" cy="1325563"/>
          </a:xfrm>
        </p:spPr>
        <p:txBody>
          <a:bodyPr/>
          <a:lstStyle/>
          <a:p>
            <a:r>
              <a:rPr lang="en-US" dirty="0"/>
              <a:t>Auto AIS APM</a:t>
            </a:r>
          </a:p>
        </p:txBody>
      </p:sp>
      <p:sp>
        <p:nvSpPr>
          <p:cNvPr id="3" name="Content Placeholder 2">
            <a:extLst>
              <a:ext uri="{FF2B5EF4-FFF2-40B4-BE49-F238E27FC236}">
                <a16:creationId xmlns:a16="http://schemas.microsoft.com/office/drawing/2014/main" id="{1C9F37F1-4D9A-E241-1DF4-1357D5A52125}"/>
              </a:ext>
            </a:extLst>
          </p:cNvPr>
          <p:cNvSpPr>
            <a:spLocks noGrp="1"/>
          </p:cNvSpPr>
          <p:nvPr>
            <p:ph idx="1"/>
          </p:nvPr>
        </p:nvSpPr>
        <p:spPr>
          <a:xfrm>
            <a:off x="218768" y="1508347"/>
            <a:ext cx="3016045" cy="4351338"/>
          </a:xfrm>
        </p:spPr>
        <p:txBody>
          <a:bodyPr/>
          <a:lstStyle/>
          <a:p>
            <a:r>
              <a:rPr lang="en-US" dirty="0"/>
              <a:t>Automatic pattern generation as a feature of newest CODAR Software</a:t>
            </a:r>
          </a:p>
          <a:p>
            <a:r>
              <a:rPr lang="en-US" dirty="0"/>
              <a:t>Useful with or without ship traffic</a:t>
            </a:r>
          </a:p>
        </p:txBody>
      </p:sp>
      <p:pic>
        <p:nvPicPr>
          <p:cNvPr id="4" name="Picture 3">
            <a:extLst>
              <a:ext uri="{FF2B5EF4-FFF2-40B4-BE49-F238E27FC236}">
                <a16:creationId xmlns:a16="http://schemas.microsoft.com/office/drawing/2014/main" id="{4C253418-4E5D-D09E-B5B0-2FF9E40DFD28}"/>
              </a:ext>
            </a:extLst>
          </p:cNvPr>
          <p:cNvPicPr>
            <a:picLocks noChangeAspect="1"/>
          </p:cNvPicPr>
          <p:nvPr/>
        </p:nvPicPr>
        <p:blipFill>
          <a:blip r:embed="rId3"/>
          <a:stretch>
            <a:fillRect/>
          </a:stretch>
        </p:blipFill>
        <p:spPr>
          <a:xfrm>
            <a:off x="7246023" y="0"/>
            <a:ext cx="4638719" cy="6013155"/>
          </a:xfrm>
          <a:prstGeom prst="rect">
            <a:avLst/>
          </a:prstGeom>
        </p:spPr>
      </p:pic>
      <p:pic>
        <p:nvPicPr>
          <p:cNvPr id="5" name="Picture 4">
            <a:extLst>
              <a:ext uri="{FF2B5EF4-FFF2-40B4-BE49-F238E27FC236}">
                <a16:creationId xmlns:a16="http://schemas.microsoft.com/office/drawing/2014/main" id="{9765920F-985E-12F8-A4A9-1DDBD6D066A0}"/>
              </a:ext>
            </a:extLst>
          </p:cNvPr>
          <p:cNvPicPr>
            <a:picLocks noChangeAspect="1"/>
          </p:cNvPicPr>
          <p:nvPr/>
        </p:nvPicPr>
        <p:blipFill>
          <a:blip r:embed="rId4"/>
          <a:stretch>
            <a:fillRect/>
          </a:stretch>
        </p:blipFill>
        <p:spPr>
          <a:xfrm>
            <a:off x="3409347" y="18255"/>
            <a:ext cx="4311422" cy="5687961"/>
          </a:xfrm>
          <a:prstGeom prst="rect">
            <a:avLst/>
          </a:prstGeom>
        </p:spPr>
      </p:pic>
    </p:spTree>
    <p:extLst>
      <p:ext uri="{BB962C8B-B14F-4D97-AF65-F5344CB8AC3E}">
        <p14:creationId xmlns:p14="http://schemas.microsoft.com/office/powerpoint/2010/main" val="20936400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561E1-4C00-5429-4FE4-E5DE9EB4F3D9}"/>
              </a:ext>
            </a:extLst>
          </p:cNvPr>
          <p:cNvSpPr>
            <a:spLocks noGrp="1"/>
          </p:cNvSpPr>
          <p:nvPr>
            <p:ph type="title"/>
          </p:nvPr>
        </p:nvSpPr>
        <p:spPr>
          <a:xfrm>
            <a:off x="838200" y="92836"/>
            <a:ext cx="10515600" cy="1325563"/>
          </a:xfrm>
        </p:spPr>
        <p:txBody>
          <a:bodyPr/>
          <a:lstStyle/>
          <a:p>
            <a:r>
              <a:rPr lang="en-US" dirty="0"/>
              <a:t>APM’s Conducted in the Mid-Atlantic</a:t>
            </a:r>
          </a:p>
        </p:txBody>
      </p:sp>
      <p:graphicFrame>
        <p:nvGraphicFramePr>
          <p:cNvPr id="4" name="Chart 3">
            <a:extLst>
              <a:ext uri="{FF2B5EF4-FFF2-40B4-BE49-F238E27FC236}">
                <a16:creationId xmlns:a16="http://schemas.microsoft.com/office/drawing/2014/main" id="{A8EED697-A945-12D5-7A8A-7181F68CCDE3}"/>
              </a:ext>
            </a:extLst>
          </p:cNvPr>
          <p:cNvGraphicFramePr>
            <a:graphicFrameLocks/>
          </p:cNvGraphicFramePr>
          <p:nvPr>
            <p:extLst>
              <p:ext uri="{D42A27DB-BD31-4B8C-83A1-F6EECF244321}">
                <p14:modId xmlns:p14="http://schemas.microsoft.com/office/powerpoint/2010/main" val="2703899567"/>
              </p:ext>
            </p:extLst>
          </p:nvPr>
        </p:nvGraphicFramePr>
        <p:xfrm>
          <a:off x="2343150" y="1418399"/>
          <a:ext cx="7505700" cy="45974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6A81E1E8-7662-F1AC-53B1-871D6DB279EF}"/>
              </a:ext>
            </a:extLst>
          </p:cNvPr>
          <p:cNvSpPr txBox="1"/>
          <p:nvPr/>
        </p:nvSpPr>
        <p:spPr>
          <a:xfrm>
            <a:off x="9983244" y="2317314"/>
            <a:ext cx="2041742" cy="1938992"/>
          </a:xfrm>
          <a:prstGeom prst="rect">
            <a:avLst/>
          </a:prstGeom>
          <a:noFill/>
        </p:spPr>
        <p:txBody>
          <a:bodyPr wrap="square" rtlCol="0">
            <a:spAutoFit/>
          </a:bodyPr>
          <a:lstStyle/>
          <a:p>
            <a:pPr algn="ctr"/>
            <a:r>
              <a:rPr lang="en-US" sz="4000" dirty="0"/>
              <a:t>30 APMs over 38 Sites</a:t>
            </a:r>
          </a:p>
        </p:txBody>
      </p:sp>
    </p:spTree>
    <p:extLst>
      <p:ext uri="{BB962C8B-B14F-4D97-AF65-F5344CB8AC3E}">
        <p14:creationId xmlns:p14="http://schemas.microsoft.com/office/powerpoint/2010/main" val="42236273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0C6E8-5ED2-4A98-DA92-100DC8D557B4}"/>
              </a:ext>
            </a:extLst>
          </p:cNvPr>
          <p:cNvSpPr>
            <a:spLocks noGrp="1"/>
          </p:cNvSpPr>
          <p:nvPr>
            <p:ph type="title"/>
          </p:nvPr>
        </p:nvSpPr>
        <p:spPr/>
        <p:txBody>
          <a:bodyPr/>
          <a:lstStyle/>
          <a:p>
            <a:r>
              <a:rPr lang="en-US" dirty="0"/>
              <a:t>Conclusions</a:t>
            </a:r>
          </a:p>
        </p:txBody>
      </p:sp>
      <p:sp>
        <p:nvSpPr>
          <p:cNvPr id="3" name="Content Placeholder 2">
            <a:extLst>
              <a:ext uri="{FF2B5EF4-FFF2-40B4-BE49-F238E27FC236}">
                <a16:creationId xmlns:a16="http://schemas.microsoft.com/office/drawing/2014/main" id="{C59AC01A-3D6E-4A2A-5270-87CF12B86D3D}"/>
              </a:ext>
            </a:extLst>
          </p:cNvPr>
          <p:cNvSpPr>
            <a:spLocks noGrp="1"/>
          </p:cNvSpPr>
          <p:nvPr>
            <p:ph idx="1"/>
          </p:nvPr>
        </p:nvSpPr>
        <p:spPr/>
        <p:txBody>
          <a:bodyPr/>
          <a:lstStyle/>
          <a:p>
            <a:r>
              <a:rPr lang="en-US" dirty="0"/>
              <a:t>There are a few distinct ways to conduct antenna pattern measurements with varying positives and negatives</a:t>
            </a:r>
          </a:p>
          <a:p>
            <a:r>
              <a:rPr lang="en-US" dirty="0"/>
              <a:t>The type of APM conducted is determined by many factors</a:t>
            </a:r>
          </a:p>
          <a:p>
            <a:pPr lvl="1"/>
            <a:r>
              <a:rPr lang="en-US" dirty="0"/>
              <a:t>Time</a:t>
            </a:r>
          </a:p>
          <a:p>
            <a:pPr lvl="1"/>
            <a:r>
              <a:rPr lang="en-US" dirty="0"/>
              <a:t>Funding</a:t>
            </a:r>
          </a:p>
          <a:p>
            <a:pPr lvl="1"/>
            <a:r>
              <a:rPr lang="en-US" dirty="0"/>
              <a:t>Site location</a:t>
            </a:r>
          </a:p>
          <a:p>
            <a:pPr lvl="1"/>
            <a:r>
              <a:rPr lang="en-US" dirty="0"/>
              <a:t>Weather</a:t>
            </a:r>
          </a:p>
          <a:p>
            <a:r>
              <a:rPr lang="en-US" dirty="0"/>
              <a:t>There is room for improvement in the sharing of APM conducting techniques among SeaSonde using organizations</a:t>
            </a:r>
          </a:p>
        </p:txBody>
      </p:sp>
    </p:spTree>
    <p:extLst>
      <p:ext uri="{BB962C8B-B14F-4D97-AF65-F5344CB8AC3E}">
        <p14:creationId xmlns:p14="http://schemas.microsoft.com/office/powerpoint/2010/main" val="28353402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6B7919-6585-957D-AB6B-5C9F20411A54}"/>
              </a:ext>
            </a:extLst>
          </p:cNvPr>
          <p:cNvSpPr>
            <a:spLocks noGrp="1"/>
          </p:cNvSpPr>
          <p:nvPr>
            <p:ph idx="1"/>
          </p:nvPr>
        </p:nvSpPr>
        <p:spPr>
          <a:xfrm>
            <a:off x="838199" y="2003774"/>
            <a:ext cx="10515600" cy="4351338"/>
          </a:xfrm>
        </p:spPr>
        <p:txBody>
          <a:bodyPr>
            <a:normAutofit/>
          </a:bodyPr>
          <a:lstStyle/>
          <a:p>
            <a:pPr marL="0" indent="0" algn="ctr">
              <a:buNone/>
            </a:pPr>
            <a:r>
              <a:rPr lang="en-US" sz="5400" dirty="0"/>
              <a:t>Thank you for listening</a:t>
            </a:r>
          </a:p>
          <a:p>
            <a:pPr marL="0" indent="0" algn="ctr">
              <a:buNone/>
            </a:pPr>
            <a:endParaRPr lang="en-US" sz="3200" dirty="0"/>
          </a:p>
          <a:p>
            <a:pPr marL="0" indent="0" algn="ctr">
              <a:buNone/>
            </a:pPr>
            <a:r>
              <a:rPr lang="en-US" sz="5400" dirty="0"/>
              <a:t>Questions?</a:t>
            </a:r>
          </a:p>
        </p:txBody>
      </p:sp>
      <p:pic>
        <p:nvPicPr>
          <p:cNvPr id="6" name="Picture 6" descr="Rutgers Logos, Signatures, and Visual Identity |Communicating about Rutgers">
            <a:extLst>
              <a:ext uri="{FF2B5EF4-FFF2-40B4-BE49-F238E27FC236}">
                <a16:creationId xmlns:a16="http://schemas.microsoft.com/office/drawing/2014/main" id="{173F0D4B-8CAC-67DE-D878-2B5BD6148C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3040" y="705021"/>
            <a:ext cx="3202333" cy="896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AA3B22DD-CC9E-CCDD-DEE2-31C1B8588FC8}"/>
              </a:ext>
            </a:extLst>
          </p:cNvPr>
          <p:cNvPicPr>
            <a:picLocks noChangeAspect="1"/>
          </p:cNvPicPr>
          <p:nvPr/>
        </p:nvPicPr>
        <p:blipFill>
          <a:blip r:embed="rId3"/>
          <a:stretch>
            <a:fillRect/>
          </a:stretch>
        </p:blipFill>
        <p:spPr>
          <a:xfrm>
            <a:off x="9480138" y="302922"/>
            <a:ext cx="2291567" cy="1700852"/>
          </a:xfrm>
          <a:prstGeom prst="rect">
            <a:avLst/>
          </a:prstGeom>
        </p:spPr>
      </p:pic>
      <p:pic>
        <p:nvPicPr>
          <p:cNvPr id="9" name="Picture 2" descr="MARACOOS – Mid-Atlantic Regional Association Coastal Ocean Observing System">
            <a:extLst>
              <a:ext uri="{FF2B5EF4-FFF2-40B4-BE49-F238E27FC236}">
                <a16:creationId xmlns:a16="http://schemas.microsoft.com/office/drawing/2014/main" id="{C7D9B97D-1B41-01F6-04A4-622F2A924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462" y="4809473"/>
            <a:ext cx="5132439" cy="88948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What is the significance of the NOAA logo?">
            <a:extLst>
              <a:ext uri="{FF2B5EF4-FFF2-40B4-BE49-F238E27FC236}">
                <a16:creationId xmlns:a16="http://schemas.microsoft.com/office/drawing/2014/main" id="{84E46EA0-D3CA-F653-7589-7D6352890B0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5450" y="4115459"/>
            <a:ext cx="2761422" cy="184094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he IOOS Logo - The U.S. Integrated Ocean Observing System (IOOS)">
            <a:extLst>
              <a:ext uri="{FF2B5EF4-FFF2-40B4-BE49-F238E27FC236}">
                <a16:creationId xmlns:a16="http://schemas.microsoft.com/office/drawing/2014/main" id="{DFE723A7-6540-A243-B9E4-3FD4FC808B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3040" y="4705417"/>
            <a:ext cx="2506518" cy="10975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27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D0EE4C-BFE9-0D09-7849-CBBE44511FF3}"/>
              </a:ext>
            </a:extLst>
          </p:cNvPr>
          <p:cNvSpPr>
            <a:spLocks noGrp="1"/>
          </p:cNvSpPr>
          <p:nvPr>
            <p:ph type="title"/>
          </p:nvPr>
        </p:nvSpPr>
        <p:spPr/>
        <p:txBody>
          <a:bodyPr/>
          <a:lstStyle/>
          <a:p>
            <a:r>
              <a:rPr lang="en-US" dirty="0"/>
              <a:t>Resources / Oceans Best Practices</a:t>
            </a:r>
          </a:p>
        </p:txBody>
      </p:sp>
      <p:pic>
        <p:nvPicPr>
          <p:cNvPr id="4" name="Picture 3">
            <a:extLst>
              <a:ext uri="{FF2B5EF4-FFF2-40B4-BE49-F238E27FC236}">
                <a16:creationId xmlns:a16="http://schemas.microsoft.com/office/drawing/2014/main" id="{F8605721-5594-2511-F7A8-E9E37D5BF9FE}"/>
              </a:ext>
            </a:extLst>
          </p:cNvPr>
          <p:cNvPicPr>
            <a:picLocks noChangeAspect="1"/>
          </p:cNvPicPr>
          <p:nvPr/>
        </p:nvPicPr>
        <p:blipFill>
          <a:blip r:embed="rId3"/>
          <a:stretch>
            <a:fillRect/>
          </a:stretch>
        </p:blipFill>
        <p:spPr>
          <a:xfrm>
            <a:off x="39550" y="1520205"/>
            <a:ext cx="3603313" cy="4173422"/>
          </a:xfrm>
          <a:prstGeom prst="rect">
            <a:avLst/>
          </a:prstGeom>
        </p:spPr>
      </p:pic>
      <p:pic>
        <p:nvPicPr>
          <p:cNvPr id="6" name="Content Placeholder 5">
            <a:extLst>
              <a:ext uri="{FF2B5EF4-FFF2-40B4-BE49-F238E27FC236}">
                <a16:creationId xmlns:a16="http://schemas.microsoft.com/office/drawing/2014/main" id="{1898B67D-BCD1-27BF-626F-EDD48748C85C}"/>
              </a:ext>
            </a:extLst>
          </p:cNvPr>
          <p:cNvPicPr>
            <a:picLocks noGrp="1" noChangeAspect="1"/>
          </p:cNvPicPr>
          <p:nvPr>
            <p:ph idx="1"/>
          </p:nvPr>
        </p:nvPicPr>
        <p:blipFill rotWithShape="1">
          <a:blip r:embed="rId4"/>
          <a:srcRect l="4414" r="3919"/>
          <a:stretch/>
        </p:blipFill>
        <p:spPr>
          <a:xfrm>
            <a:off x="3468757" y="1342289"/>
            <a:ext cx="4333461" cy="4351338"/>
          </a:xfrm>
          <a:prstGeom prst="rect">
            <a:avLst/>
          </a:prstGeom>
        </p:spPr>
      </p:pic>
      <p:pic>
        <p:nvPicPr>
          <p:cNvPr id="5" name="Picture 4">
            <a:extLst>
              <a:ext uri="{FF2B5EF4-FFF2-40B4-BE49-F238E27FC236}">
                <a16:creationId xmlns:a16="http://schemas.microsoft.com/office/drawing/2014/main" id="{9C22BCB5-7CE9-D99D-D327-3EE06EC9DBCC}"/>
              </a:ext>
            </a:extLst>
          </p:cNvPr>
          <p:cNvPicPr>
            <a:picLocks noChangeAspect="1"/>
          </p:cNvPicPr>
          <p:nvPr/>
        </p:nvPicPr>
        <p:blipFill>
          <a:blip r:embed="rId5"/>
          <a:stretch>
            <a:fillRect/>
          </a:stretch>
        </p:blipFill>
        <p:spPr>
          <a:xfrm>
            <a:off x="7420281" y="2889780"/>
            <a:ext cx="4771719" cy="2695505"/>
          </a:xfrm>
          <a:prstGeom prst="rect">
            <a:avLst/>
          </a:prstGeom>
        </p:spPr>
      </p:pic>
    </p:spTree>
    <p:extLst>
      <p:ext uri="{BB962C8B-B14F-4D97-AF65-F5344CB8AC3E}">
        <p14:creationId xmlns:p14="http://schemas.microsoft.com/office/powerpoint/2010/main" val="3900954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C5DC98-104D-789B-097D-FB42B107FCCD}"/>
              </a:ext>
            </a:extLst>
          </p:cNvPr>
          <p:cNvSpPr>
            <a:spLocks noGrp="1"/>
          </p:cNvSpPr>
          <p:nvPr>
            <p:ph type="title"/>
          </p:nvPr>
        </p:nvSpPr>
        <p:spPr/>
        <p:txBody>
          <a:bodyPr/>
          <a:lstStyle/>
          <a:p>
            <a:r>
              <a:rPr lang="en-US" dirty="0"/>
              <a:t>Introduction to High Frequency Radar</a:t>
            </a:r>
          </a:p>
        </p:txBody>
      </p:sp>
      <p:sp>
        <p:nvSpPr>
          <p:cNvPr id="3" name="Content Placeholder 2">
            <a:extLst>
              <a:ext uri="{FF2B5EF4-FFF2-40B4-BE49-F238E27FC236}">
                <a16:creationId xmlns:a16="http://schemas.microsoft.com/office/drawing/2014/main" id="{80BA92EC-79A2-C7FE-766B-C0F270FD4EF7}"/>
              </a:ext>
            </a:extLst>
          </p:cNvPr>
          <p:cNvSpPr>
            <a:spLocks noGrp="1"/>
          </p:cNvSpPr>
          <p:nvPr>
            <p:ph idx="1"/>
          </p:nvPr>
        </p:nvSpPr>
        <p:spPr>
          <a:xfrm>
            <a:off x="73530" y="1874378"/>
            <a:ext cx="4695116" cy="4351338"/>
          </a:xfrm>
        </p:spPr>
        <p:txBody>
          <a:bodyPr>
            <a:normAutofit/>
          </a:bodyPr>
          <a:lstStyle/>
          <a:p>
            <a:r>
              <a:rPr lang="en-US" sz="2000" dirty="0"/>
              <a:t>The SeaSonde is a stationary oceanographic sensor that allows for the measurement of surface currents</a:t>
            </a:r>
          </a:p>
          <a:p>
            <a:r>
              <a:rPr lang="en-US" sz="2000" dirty="0"/>
              <a:t>Uses doppler shift of backscattered signal to measure ocean currents</a:t>
            </a:r>
          </a:p>
          <a:p>
            <a:r>
              <a:rPr lang="en-US" sz="2000" dirty="0"/>
              <a:t>Operationally used for algal bloom tracking, oil spill tracking, microplastic tracking, model integration + more</a:t>
            </a:r>
          </a:p>
          <a:p>
            <a:r>
              <a:rPr lang="en-US" sz="2000" dirty="0"/>
              <a:t>Utilized by U.S. Coast Guard for search and rescue efforts</a:t>
            </a:r>
          </a:p>
        </p:txBody>
      </p:sp>
      <p:pic>
        <p:nvPicPr>
          <p:cNvPr id="4" name="Picture 23">
            <a:extLst>
              <a:ext uri="{FF2B5EF4-FFF2-40B4-BE49-F238E27FC236}">
                <a16:creationId xmlns:a16="http://schemas.microsoft.com/office/drawing/2014/main" id="{5B83FC5F-06DF-7535-9D96-92A48FB0A1E5}"/>
              </a:ext>
            </a:extLst>
          </p:cNvPr>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8647" y="1347019"/>
            <a:ext cx="7423354" cy="46062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pic>
      <p:sp>
        <p:nvSpPr>
          <p:cNvPr id="5" name="Rectangle 24">
            <a:extLst>
              <a:ext uri="{FF2B5EF4-FFF2-40B4-BE49-F238E27FC236}">
                <a16:creationId xmlns:a16="http://schemas.microsoft.com/office/drawing/2014/main" id="{F0BB5EE3-39EC-6BC4-E9D0-3FE174D07971}"/>
              </a:ext>
            </a:extLst>
          </p:cNvPr>
          <p:cNvSpPr>
            <a:spLocks/>
          </p:cNvSpPr>
          <p:nvPr/>
        </p:nvSpPr>
        <p:spPr bwMode="auto">
          <a:xfrm>
            <a:off x="9439922" y="2947159"/>
            <a:ext cx="267854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spAutoFit/>
          </a:bodyPr>
          <a:lstStyle/>
          <a:p>
            <a:r>
              <a:rPr lang="en-US" dirty="0">
                <a:solidFill>
                  <a:schemeClr val="bg1"/>
                </a:solidFill>
                <a:latin typeface="Arial" charset="0"/>
                <a:cs typeface="Arial" charset="0"/>
                <a:sym typeface="Arial" charset="0"/>
              </a:rPr>
              <a:t>Transmit Antenna</a:t>
            </a:r>
          </a:p>
        </p:txBody>
      </p:sp>
      <p:sp>
        <p:nvSpPr>
          <p:cNvPr id="6" name="Rectangle 26">
            <a:extLst>
              <a:ext uri="{FF2B5EF4-FFF2-40B4-BE49-F238E27FC236}">
                <a16:creationId xmlns:a16="http://schemas.microsoft.com/office/drawing/2014/main" id="{961BFF14-EDC1-0BEF-E55D-BB0F2BBB36F5}"/>
              </a:ext>
            </a:extLst>
          </p:cNvPr>
          <p:cNvSpPr>
            <a:spLocks/>
          </p:cNvSpPr>
          <p:nvPr/>
        </p:nvSpPr>
        <p:spPr bwMode="auto">
          <a:xfrm>
            <a:off x="4952401" y="4019270"/>
            <a:ext cx="259920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spAutoFit/>
          </a:bodyPr>
          <a:lstStyle/>
          <a:p>
            <a:r>
              <a:rPr lang="en-US" dirty="0">
                <a:solidFill>
                  <a:schemeClr val="bg1"/>
                </a:solidFill>
                <a:latin typeface="Arial" charset="0"/>
                <a:cs typeface="Arial" charset="0"/>
                <a:sym typeface="Arial" charset="0"/>
              </a:rPr>
              <a:t>Receive Antenna</a:t>
            </a:r>
          </a:p>
        </p:txBody>
      </p:sp>
      <p:sp>
        <p:nvSpPr>
          <p:cNvPr id="7" name="Rectangle 28">
            <a:extLst>
              <a:ext uri="{FF2B5EF4-FFF2-40B4-BE49-F238E27FC236}">
                <a16:creationId xmlns:a16="http://schemas.microsoft.com/office/drawing/2014/main" id="{5F67E4B2-14C3-5E80-D622-1E650459E514}"/>
              </a:ext>
            </a:extLst>
          </p:cNvPr>
          <p:cNvSpPr>
            <a:spLocks/>
          </p:cNvSpPr>
          <p:nvPr/>
        </p:nvSpPr>
        <p:spPr bwMode="auto">
          <a:xfrm>
            <a:off x="7463268" y="5372482"/>
            <a:ext cx="16799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a:tailEnd/>
              </a14:hiddenLine>
            </a:ext>
          </a:extLst>
        </p:spPr>
        <p:txBody>
          <a:bodyPr wrap="square" lIns="0" tIns="0" rIns="0" bIns="0" anchor="ctr">
            <a:spAutoFit/>
          </a:bodyPr>
          <a:lstStyle/>
          <a:p>
            <a:r>
              <a:rPr lang="en-US" dirty="0">
                <a:solidFill>
                  <a:schemeClr val="bg1"/>
                </a:solidFill>
                <a:latin typeface="Arial" charset="0"/>
                <a:cs typeface="Arial" charset="0"/>
                <a:sym typeface="Arial" charset="0"/>
              </a:rPr>
              <a:t>Electronics</a:t>
            </a:r>
          </a:p>
        </p:txBody>
      </p:sp>
    </p:spTree>
    <p:extLst>
      <p:ext uri="{BB962C8B-B14F-4D97-AF65-F5344CB8AC3E}">
        <p14:creationId xmlns:p14="http://schemas.microsoft.com/office/powerpoint/2010/main" val="3277413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D06D1F3-C6CC-27A1-A063-F559732E5639}"/>
              </a:ext>
            </a:extLst>
          </p:cNvPr>
          <p:cNvPicPr>
            <a:picLocks noGrp="1" noChangeAspect="1"/>
          </p:cNvPicPr>
          <p:nvPr>
            <p:ph idx="1"/>
          </p:nvPr>
        </p:nvPicPr>
        <p:blipFill>
          <a:blip r:embed="rId3"/>
          <a:stretch>
            <a:fillRect/>
          </a:stretch>
        </p:blipFill>
        <p:spPr>
          <a:xfrm>
            <a:off x="318345" y="282803"/>
            <a:ext cx="5432246" cy="5432246"/>
          </a:xfrm>
        </p:spPr>
      </p:pic>
      <p:pic>
        <p:nvPicPr>
          <p:cNvPr id="2050" name="Picture 2">
            <a:extLst>
              <a:ext uri="{FF2B5EF4-FFF2-40B4-BE49-F238E27FC236}">
                <a16:creationId xmlns:a16="http://schemas.microsoft.com/office/drawing/2014/main" id="{B1787AD0-852B-34D9-A24B-7F1DADB169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36017" y="106421"/>
            <a:ext cx="5855983" cy="57850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16119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4DBA526B-D8B9-5859-CAC6-B8308C53C5EB}"/>
              </a:ext>
            </a:extLst>
          </p:cNvPr>
          <p:cNvPicPr>
            <a:picLocks noGrp="1" noChangeAspect="1"/>
          </p:cNvPicPr>
          <p:nvPr>
            <p:ph idx="1"/>
          </p:nvPr>
        </p:nvPicPr>
        <p:blipFill>
          <a:blip r:embed="rId3"/>
          <a:stretch>
            <a:fillRect/>
          </a:stretch>
        </p:blipFill>
        <p:spPr>
          <a:xfrm>
            <a:off x="3773096" y="1463391"/>
            <a:ext cx="3001617" cy="3001617"/>
          </a:xfrm>
        </p:spPr>
      </p:pic>
      <p:pic>
        <p:nvPicPr>
          <p:cNvPr id="9" name="Picture 8">
            <a:extLst>
              <a:ext uri="{FF2B5EF4-FFF2-40B4-BE49-F238E27FC236}">
                <a16:creationId xmlns:a16="http://schemas.microsoft.com/office/drawing/2014/main" id="{FC7B5892-4138-DDB1-888A-525FB0D6C003}"/>
              </a:ext>
            </a:extLst>
          </p:cNvPr>
          <p:cNvPicPr>
            <a:picLocks noChangeAspect="1"/>
          </p:cNvPicPr>
          <p:nvPr/>
        </p:nvPicPr>
        <p:blipFill>
          <a:blip r:embed="rId4"/>
          <a:stretch>
            <a:fillRect/>
          </a:stretch>
        </p:blipFill>
        <p:spPr>
          <a:xfrm>
            <a:off x="6918096" y="704056"/>
            <a:ext cx="5044519" cy="5044519"/>
          </a:xfrm>
          <a:prstGeom prst="rect">
            <a:avLst/>
          </a:prstGeom>
        </p:spPr>
      </p:pic>
      <p:pic>
        <p:nvPicPr>
          <p:cNvPr id="16" name="Picture 15">
            <a:extLst>
              <a:ext uri="{FF2B5EF4-FFF2-40B4-BE49-F238E27FC236}">
                <a16:creationId xmlns:a16="http://schemas.microsoft.com/office/drawing/2014/main" id="{675C5449-EECE-D25A-2C30-767394B92313}"/>
              </a:ext>
            </a:extLst>
          </p:cNvPr>
          <p:cNvPicPr>
            <a:picLocks noChangeAspect="1"/>
          </p:cNvPicPr>
          <p:nvPr/>
        </p:nvPicPr>
        <p:blipFill>
          <a:blip r:embed="rId5"/>
          <a:stretch>
            <a:fillRect/>
          </a:stretch>
        </p:blipFill>
        <p:spPr>
          <a:xfrm>
            <a:off x="72989" y="1353767"/>
            <a:ext cx="3284087" cy="3111241"/>
          </a:xfrm>
          <a:prstGeom prst="rect">
            <a:avLst/>
          </a:prstGeom>
        </p:spPr>
      </p:pic>
      <p:sp>
        <p:nvSpPr>
          <p:cNvPr id="14" name="TextBox 13">
            <a:extLst>
              <a:ext uri="{FF2B5EF4-FFF2-40B4-BE49-F238E27FC236}">
                <a16:creationId xmlns:a16="http://schemas.microsoft.com/office/drawing/2014/main" id="{A8766A4B-EE64-3904-265B-B68E0A3859BA}"/>
              </a:ext>
            </a:extLst>
          </p:cNvPr>
          <p:cNvSpPr txBox="1"/>
          <p:nvPr/>
        </p:nvSpPr>
        <p:spPr>
          <a:xfrm>
            <a:off x="2941056" y="1227551"/>
            <a:ext cx="832040" cy="646331"/>
          </a:xfrm>
          <a:prstGeom prst="rect">
            <a:avLst/>
          </a:prstGeom>
          <a:solidFill>
            <a:schemeClr val="bg1"/>
          </a:solidFill>
        </p:spPr>
        <p:txBody>
          <a:bodyPr wrap="square" rtlCol="0">
            <a:spAutoFit/>
          </a:bodyPr>
          <a:lstStyle/>
          <a:p>
            <a:r>
              <a:rPr lang="en-US" dirty="0">
                <a:solidFill>
                  <a:srgbClr val="FF0000"/>
                </a:solidFill>
              </a:rPr>
              <a:t>Loop 1</a:t>
            </a:r>
          </a:p>
          <a:p>
            <a:r>
              <a:rPr lang="en-US" dirty="0">
                <a:solidFill>
                  <a:srgbClr val="0A09C2"/>
                </a:solidFill>
              </a:rPr>
              <a:t>Loop 2</a:t>
            </a:r>
          </a:p>
        </p:txBody>
      </p:sp>
      <p:sp>
        <p:nvSpPr>
          <p:cNvPr id="17" name="TextBox 16">
            <a:extLst>
              <a:ext uri="{FF2B5EF4-FFF2-40B4-BE49-F238E27FC236}">
                <a16:creationId xmlns:a16="http://schemas.microsoft.com/office/drawing/2014/main" id="{56ECE372-C9BF-D9A4-39C4-D11376A9E66A}"/>
              </a:ext>
            </a:extLst>
          </p:cNvPr>
          <p:cNvSpPr txBox="1"/>
          <p:nvPr/>
        </p:nvSpPr>
        <p:spPr>
          <a:xfrm>
            <a:off x="1517939" y="4315885"/>
            <a:ext cx="2255157" cy="369332"/>
          </a:xfrm>
          <a:prstGeom prst="rect">
            <a:avLst/>
          </a:prstGeom>
          <a:noFill/>
        </p:spPr>
        <p:txBody>
          <a:bodyPr wrap="square" rtlCol="0">
            <a:spAutoFit/>
          </a:bodyPr>
          <a:lstStyle/>
          <a:p>
            <a:r>
              <a:rPr lang="en-US" dirty="0"/>
              <a:t>Ideal</a:t>
            </a:r>
          </a:p>
        </p:txBody>
      </p:sp>
      <p:sp>
        <p:nvSpPr>
          <p:cNvPr id="18" name="TextBox 17">
            <a:extLst>
              <a:ext uri="{FF2B5EF4-FFF2-40B4-BE49-F238E27FC236}">
                <a16:creationId xmlns:a16="http://schemas.microsoft.com/office/drawing/2014/main" id="{D534C289-98FC-5B74-3607-AF7BAC43C35C}"/>
              </a:ext>
            </a:extLst>
          </p:cNvPr>
          <p:cNvSpPr txBox="1"/>
          <p:nvPr/>
        </p:nvSpPr>
        <p:spPr>
          <a:xfrm>
            <a:off x="4802026" y="4390447"/>
            <a:ext cx="2255157" cy="369332"/>
          </a:xfrm>
          <a:prstGeom prst="rect">
            <a:avLst/>
          </a:prstGeom>
          <a:noFill/>
        </p:spPr>
        <p:txBody>
          <a:bodyPr wrap="square" rtlCol="0">
            <a:spAutoFit/>
          </a:bodyPr>
          <a:lstStyle/>
          <a:p>
            <a:r>
              <a:rPr lang="en-US" dirty="0"/>
              <a:t>Measured</a:t>
            </a:r>
          </a:p>
        </p:txBody>
      </p:sp>
    </p:spTree>
    <p:extLst>
      <p:ext uri="{BB962C8B-B14F-4D97-AF65-F5344CB8AC3E}">
        <p14:creationId xmlns:p14="http://schemas.microsoft.com/office/powerpoint/2010/main" val="7729127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A90026-68EC-7B0C-BF87-0555D29242D5}"/>
              </a:ext>
            </a:extLst>
          </p:cNvPr>
          <p:cNvSpPr>
            <a:spLocks noGrp="1"/>
          </p:cNvSpPr>
          <p:nvPr>
            <p:ph type="title"/>
          </p:nvPr>
        </p:nvSpPr>
        <p:spPr>
          <a:xfrm>
            <a:off x="503904" y="8526"/>
            <a:ext cx="10515600" cy="1325563"/>
          </a:xfrm>
        </p:spPr>
        <p:txBody>
          <a:bodyPr>
            <a:normAutofit/>
          </a:bodyPr>
          <a:lstStyle/>
          <a:p>
            <a:r>
              <a:rPr lang="en-US" sz="4200" dirty="0"/>
              <a:t>Importance of Antenna Pattern Measurements</a:t>
            </a:r>
          </a:p>
        </p:txBody>
      </p:sp>
      <p:pic>
        <p:nvPicPr>
          <p:cNvPr id="35" name="Picture 34" descr="Chart, diagram&#10;&#10;Description automatically generated">
            <a:extLst>
              <a:ext uri="{FF2B5EF4-FFF2-40B4-BE49-F238E27FC236}">
                <a16:creationId xmlns:a16="http://schemas.microsoft.com/office/drawing/2014/main" id="{5FEAF333-4C40-8423-2DE5-33485E60532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1888" y="1833304"/>
            <a:ext cx="5899978" cy="4123394"/>
          </a:xfrm>
          <a:prstGeom prst="rect">
            <a:avLst/>
          </a:prstGeom>
        </p:spPr>
      </p:pic>
      <p:pic>
        <p:nvPicPr>
          <p:cNvPr id="36" name="Picture 35" descr="Chart, diagram&#10;&#10;Description automatically generated">
            <a:extLst>
              <a:ext uri="{FF2B5EF4-FFF2-40B4-BE49-F238E27FC236}">
                <a16:creationId xmlns:a16="http://schemas.microsoft.com/office/drawing/2014/main" id="{08B28E7A-7C93-D6D1-06F7-50C67E52C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107" y="1814719"/>
            <a:ext cx="5953164" cy="4160564"/>
          </a:xfrm>
          <a:prstGeom prst="rect">
            <a:avLst/>
          </a:prstGeom>
        </p:spPr>
      </p:pic>
      <p:sp>
        <p:nvSpPr>
          <p:cNvPr id="37" name="TextBox 36">
            <a:extLst>
              <a:ext uri="{FF2B5EF4-FFF2-40B4-BE49-F238E27FC236}">
                <a16:creationId xmlns:a16="http://schemas.microsoft.com/office/drawing/2014/main" id="{11221E17-B391-05EB-D457-F7991FFE3C0F}"/>
              </a:ext>
            </a:extLst>
          </p:cNvPr>
          <p:cNvSpPr txBox="1"/>
          <p:nvPr/>
        </p:nvSpPr>
        <p:spPr>
          <a:xfrm>
            <a:off x="7406761" y="1463972"/>
            <a:ext cx="4045266" cy="369332"/>
          </a:xfrm>
          <a:prstGeom prst="rect">
            <a:avLst/>
          </a:prstGeom>
          <a:noFill/>
        </p:spPr>
        <p:txBody>
          <a:bodyPr wrap="square" rtlCol="0">
            <a:spAutoFit/>
          </a:bodyPr>
          <a:lstStyle/>
          <a:p>
            <a:r>
              <a:rPr lang="en-US" dirty="0"/>
              <a:t>New Pattern distribution of data</a:t>
            </a:r>
          </a:p>
        </p:txBody>
      </p:sp>
      <p:sp>
        <p:nvSpPr>
          <p:cNvPr id="38" name="TextBox 37">
            <a:extLst>
              <a:ext uri="{FF2B5EF4-FFF2-40B4-BE49-F238E27FC236}">
                <a16:creationId xmlns:a16="http://schemas.microsoft.com/office/drawing/2014/main" id="{266F923B-784E-04DC-3785-4429B94C351B}"/>
              </a:ext>
            </a:extLst>
          </p:cNvPr>
          <p:cNvSpPr txBox="1"/>
          <p:nvPr/>
        </p:nvSpPr>
        <p:spPr>
          <a:xfrm>
            <a:off x="1506783" y="1463972"/>
            <a:ext cx="4045266" cy="369332"/>
          </a:xfrm>
          <a:prstGeom prst="rect">
            <a:avLst/>
          </a:prstGeom>
          <a:noFill/>
        </p:spPr>
        <p:txBody>
          <a:bodyPr wrap="square" rtlCol="0">
            <a:spAutoFit/>
          </a:bodyPr>
          <a:lstStyle/>
          <a:p>
            <a:r>
              <a:rPr lang="en-US" dirty="0"/>
              <a:t>Old Pattern distribution of data</a:t>
            </a:r>
          </a:p>
        </p:txBody>
      </p:sp>
      <p:sp>
        <p:nvSpPr>
          <p:cNvPr id="39" name="Oval 38">
            <a:extLst>
              <a:ext uri="{FF2B5EF4-FFF2-40B4-BE49-F238E27FC236}">
                <a16:creationId xmlns:a16="http://schemas.microsoft.com/office/drawing/2014/main" id="{2EAD574F-28FF-35F7-3FA5-3986F29A1836}"/>
              </a:ext>
            </a:extLst>
          </p:cNvPr>
          <p:cNvSpPr/>
          <p:nvPr/>
        </p:nvSpPr>
        <p:spPr>
          <a:xfrm rot="1862695">
            <a:off x="2049381" y="3162061"/>
            <a:ext cx="706096" cy="1753262"/>
          </a:xfrm>
          <a:prstGeom prst="ellipse">
            <a:avLst/>
          </a:prstGeom>
          <a:no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a:p>
        </p:txBody>
      </p:sp>
      <p:sp>
        <p:nvSpPr>
          <p:cNvPr id="40" name="Oval 39">
            <a:extLst>
              <a:ext uri="{FF2B5EF4-FFF2-40B4-BE49-F238E27FC236}">
                <a16:creationId xmlns:a16="http://schemas.microsoft.com/office/drawing/2014/main" id="{B7EFA84D-BB63-97CD-3CB5-2580C5EC0704}"/>
              </a:ext>
            </a:extLst>
          </p:cNvPr>
          <p:cNvSpPr/>
          <p:nvPr/>
        </p:nvSpPr>
        <p:spPr>
          <a:xfrm rot="17300992">
            <a:off x="3651002" y="2651413"/>
            <a:ext cx="555831" cy="1753262"/>
          </a:xfrm>
          <a:prstGeom prst="ellipse">
            <a:avLst/>
          </a:prstGeom>
          <a:noFill/>
          <a:ln>
            <a:solidFill>
              <a:schemeClr val="accent1">
                <a:lumMod val="75000"/>
              </a:schemeClr>
            </a:solidFill>
          </a:ln>
        </p:spPr>
        <p:style>
          <a:lnRef idx="2">
            <a:schemeClr val="accent4"/>
          </a:lnRef>
          <a:fillRef idx="1">
            <a:schemeClr val="lt1"/>
          </a:fillRef>
          <a:effectRef idx="0">
            <a:schemeClr val="accent4"/>
          </a:effectRef>
          <a:fontRef idx="minor">
            <a:schemeClr val="dk1"/>
          </a:fontRef>
        </p:style>
        <p:txBody>
          <a:bodyPr rtlCol="0" anchor="ctr"/>
          <a:lstStyle/>
          <a:p>
            <a:pPr algn="ctr"/>
            <a:endParaRPr lang="en-US" dirty="0"/>
          </a:p>
        </p:txBody>
      </p:sp>
      <p:cxnSp>
        <p:nvCxnSpPr>
          <p:cNvPr id="41" name="Straight Arrow Connector 40">
            <a:extLst>
              <a:ext uri="{FF2B5EF4-FFF2-40B4-BE49-F238E27FC236}">
                <a16:creationId xmlns:a16="http://schemas.microsoft.com/office/drawing/2014/main" id="{955CBC21-FBB3-4534-4281-A74E565F87A0}"/>
              </a:ext>
            </a:extLst>
          </p:cNvPr>
          <p:cNvCxnSpPr/>
          <p:nvPr/>
        </p:nvCxnSpPr>
        <p:spPr>
          <a:xfrm flipH="1">
            <a:off x="4343210" y="2813346"/>
            <a:ext cx="461176" cy="58442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20A3FD2-70C6-BA4A-D45B-D3D98F479D2B}"/>
              </a:ext>
            </a:extLst>
          </p:cNvPr>
          <p:cNvCxnSpPr>
            <a:cxnSpLocks/>
          </p:cNvCxnSpPr>
          <p:nvPr/>
        </p:nvCxnSpPr>
        <p:spPr>
          <a:xfrm>
            <a:off x="1107029" y="3612083"/>
            <a:ext cx="685138" cy="5264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33B73AEC-F446-0E62-B5CD-24F25D3B9C22}"/>
              </a:ext>
            </a:extLst>
          </p:cNvPr>
          <p:cNvSpPr txBox="1"/>
          <p:nvPr/>
        </p:nvSpPr>
        <p:spPr>
          <a:xfrm>
            <a:off x="471875" y="3218863"/>
            <a:ext cx="1349199" cy="646331"/>
          </a:xfrm>
          <a:prstGeom prst="rect">
            <a:avLst/>
          </a:prstGeom>
          <a:noFill/>
        </p:spPr>
        <p:txBody>
          <a:bodyPr wrap="square" rtlCol="0">
            <a:spAutoFit/>
          </a:bodyPr>
          <a:lstStyle/>
          <a:p>
            <a:pPr algn="ctr"/>
            <a:r>
              <a:rPr lang="en-US" dirty="0"/>
              <a:t>Low coverage</a:t>
            </a:r>
          </a:p>
        </p:txBody>
      </p:sp>
      <p:sp>
        <p:nvSpPr>
          <p:cNvPr id="44" name="TextBox 43">
            <a:extLst>
              <a:ext uri="{FF2B5EF4-FFF2-40B4-BE49-F238E27FC236}">
                <a16:creationId xmlns:a16="http://schemas.microsoft.com/office/drawing/2014/main" id="{62B8C133-3CF0-C2B4-EF0A-7C6C2786D864}"/>
              </a:ext>
            </a:extLst>
          </p:cNvPr>
          <p:cNvSpPr txBox="1"/>
          <p:nvPr/>
        </p:nvSpPr>
        <p:spPr>
          <a:xfrm>
            <a:off x="4388352" y="2433708"/>
            <a:ext cx="1273412" cy="646331"/>
          </a:xfrm>
          <a:prstGeom prst="rect">
            <a:avLst/>
          </a:prstGeom>
          <a:noFill/>
        </p:spPr>
        <p:txBody>
          <a:bodyPr wrap="square" rtlCol="0">
            <a:spAutoFit/>
          </a:bodyPr>
          <a:lstStyle/>
          <a:p>
            <a:pPr algn="ctr"/>
            <a:r>
              <a:rPr lang="en-US" dirty="0"/>
              <a:t>Low coverage</a:t>
            </a:r>
          </a:p>
        </p:txBody>
      </p:sp>
      <p:sp>
        <p:nvSpPr>
          <p:cNvPr id="45" name="TextBox 44">
            <a:extLst>
              <a:ext uri="{FF2B5EF4-FFF2-40B4-BE49-F238E27FC236}">
                <a16:creationId xmlns:a16="http://schemas.microsoft.com/office/drawing/2014/main" id="{FD338458-7E12-8BEF-F43F-CAA6E569D55D}"/>
              </a:ext>
            </a:extLst>
          </p:cNvPr>
          <p:cNvSpPr txBox="1"/>
          <p:nvPr/>
        </p:nvSpPr>
        <p:spPr>
          <a:xfrm>
            <a:off x="1821075" y="5467739"/>
            <a:ext cx="3056300" cy="369332"/>
          </a:xfrm>
          <a:prstGeom prst="rect">
            <a:avLst/>
          </a:prstGeom>
          <a:noFill/>
        </p:spPr>
        <p:txBody>
          <a:bodyPr wrap="square" rtlCol="0">
            <a:spAutoFit/>
          </a:bodyPr>
          <a:lstStyle/>
          <a:p>
            <a:r>
              <a:rPr lang="en-US" b="1" dirty="0"/>
              <a:t>Mar 7</a:t>
            </a:r>
            <a:r>
              <a:rPr lang="en-US" b="1" baseline="30000" dirty="0"/>
              <a:t>th</a:t>
            </a:r>
            <a:r>
              <a:rPr lang="en-US" b="1" dirty="0"/>
              <a:t> 2023 – Apr 2 2023</a:t>
            </a:r>
          </a:p>
        </p:txBody>
      </p:sp>
      <p:sp>
        <p:nvSpPr>
          <p:cNvPr id="46" name="TextBox 45">
            <a:extLst>
              <a:ext uri="{FF2B5EF4-FFF2-40B4-BE49-F238E27FC236}">
                <a16:creationId xmlns:a16="http://schemas.microsoft.com/office/drawing/2014/main" id="{D9AF614B-C09F-3773-697B-1C21779BC482}"/>
              </a:ext>
            </a:extLst>
          </p:cNvPr>
          <p:cNvSpPr txBox="1"/>
          <p:nvPr/>
        </p:nvSpPr>
        <p:spPr>
          <a:xfrm>
            <a:off x="8000783" y="5467739"/>
            <a:ext cx="3056300" cy="369332"/>
          </a:xfrm>
          <a:prstGeom prst="rect">
            <a:avLst/>
          </a:prstGeom>
          <a:noFill/>
        </p:spPr>
        <p:txBody>
          <a:bodyPr wrap="square" rtlCol="0">
            <a:spAutoFit/>
          </a:bodyPr>
          <a:lstStyle/>
          <a:p>
            <a:r>
              <a:rPr lang="en-US" b="1" dirty="0"/>
              <a:t>Mar 7</a:t>
            </a:r>
            <a:r>
              <a:rPr lang="en-US" b="1" baseline="30000" dirty="0"/>
              <a:t>th</a:t>
            </a:r>
            <a:r>
              <a:rPr lang="en-US" b="1" dirty="0"/>
              <a:t> 2023 – Apr 2 2023</a:t>
            </a:r>
          </a:p>
        </p:txBody>
      </p:sp>
      <p:sp>
        <p:nvSpPr>
          <p:cNvPr id="47" name="TextBox 46">
            <a:extLst>
              <a:ext uri="{FF2B5EF4-FFF2-40B4-BE49-F238E27FC236}">
                <a16:creationId xmlns:a16="http://schemas.microsoft.com/office/drawing/2014/main" id="{2B2A450A-C478-636F-88C1-A2781D054B82}"/>
              </a:ext>
            </a:extLst>
          </p:cNvPr>
          <p:cNvSpPr txBox="1"/>
          <p:nvPr/>
        </p:nvSpPr>
        <p:spPr>
          <a:xfrm>
            <a:off x="11278976" y="5236906"/>
            <a:ext cx="590996" cy="461665"/>
          </a:xfrm>
          <a:prstGeom prst="rect">
            <a:avLst/>
          </a:prstGeom>
          <a:noFill/>
        </p:spPr>
        <p:txBody>
          <a:bodyPr wrap="square" rtlCol="0">
            <a:spAutoFit/>
          </a:bodyPr>
          <a:lstStyle/>
          <a:p>
            <a:r>
              <a:rPr lang="en-US" sz="2400" b="1" dirty="0"/>
              <a:t>0%</a:t>
            </a:r>
          </a:p>
        </p:txBody>
      </p:sp>
      <p:sp>
        <p:nvSpPr>
          <p:cNvPr id="48" name="TextBox 47">
            <a:extLst>
              <a:ext uri="{FF2B5EF4-FFF2-40B4-BE49-F238E27FC236}">
                <a16:creationId xmlns:a16="http://schemas.microsoft.com/office/drawing/2014/main" id="{A2EFBFA8-5420-8508-95B0-7A196FF59842}"/>
              </a:ext>
            </a:extLst>
          </p:cNvPr>
          <p:cNvSpPr txBox="1"/>
          <p:nvPr/>
        </p:nvSpPr>
        <p:spPr>
          <a:xfrm>
            <a:off x="10842203" y="1986265"/>
            <a:ext cx="873545" cy="461665"/>
          </a:xfrm>
          <a:prstGeom prst="rect">
            <a:avLst/>
          </a:prstGeom>
          <a:noFill/>
        </p:spPr>
        <p:txBody>
          <a:bodyPr wrap="square" rtlCol="0">
            <a:spAutoFit/>
          </a:bodyPr>
          <a:lstStyle/>
          <a:p>
            <a:r>
              <a:rPr lang="en-US" sz="2400" b="1" dirty="0"/>
              <a:t>100%</a:t>
            </a:r>
          </a:p>
        </p:txBody>
      </p:sp>
      <p:sp>
        <p:nvSpPr>
          <p:cNvPr id="49" name="TextBox 48">
            <a:extLst>
              <a:ext uri="{FF2B5EF4-FFF2-40B4-BE49-F238E27FC236}">
                <a16:creationId xmlns:a16="http://schemas.microsoft.com/office/drawing/2014/main" id="{F6B1373C-EBE4-D371-9B67-189176794CD3}"/>
              </a:ext>
            </a:extLst>
          </p:cNvPr>
          <p:cNvSpPr txBox="1"/>
          <p:nvPr/>
        </p:nvSpPr>
        <p:spPr>
          <a:xfrm>
            <a:off x="4893812" y="1910676"/>
            <a:ext cx="873545" cy="461665"/>
          </a:xfrm>
          <a:prstGeom prst="rect">
            <a:avLst/>
          </a:prstGeom>
          <a:noFill/>
        </p:spPr>
        <p:txBody>
          <a:bodyPr wrap="square" rtlCol="0">
            <a:spAutoFit/>
          </a:bodyPr>
          <a:lstStyle/>
          <a:p>
            <a:r>
              <a:rPr lang="en-US" sz="2400" b="1" dirty="0"/>
              <a:t>100%</a:t>
            </a:r>
          </a:p>
        </p:txBody>
      </p:sp>
      <p:sp>
        <p:nvSpPr>
          <p:cNvPr id="50" name="TextBox 49">
            <a:extLst>
              <a:ext uri="{FF2B5EF4-FFF2-40B4-BE49-F238E27FC236}">
                <a16:creationId xmlns:a16="http://schemas.microsoft.com/office/drawing/2014/main" id="{84760C0F-F437-EC6A-E791-3ECF0966C296}"/>
              </a:ext>
            </a:extLst>
          </p:cNvPr>
          <p:cNvSpPr txBox="1"/>
          <p:nvPr/>
        </p:nvSpPr>
        <p:spPr>
          <a:xfrm>
            <a:off x="5256551" y="5329239"/>
            <a:ext cx="590996" cy="461665"/>
          </a:xfrm>
          <a:prstGeom prst="rect">
            <a:avLst/>
          </a:prstGeom>
          <a:noFill/>
        </p:spPr>
        <p:txBody>
          <a:bodyPr wrap="square" rtlCol="0">
            <a:spAutoFit/>
          </a:bodyPr>
          <a:lstStyle/>
          <a:p>
            <a:r>
              <a:rPr lang="en-US" sz="2400" b="1" dirty="0"/>
              <a:t>0%</a:t>
            </a:r>
          </a:p>
        </p:txBody>
      </p:sp>
      <p:sp>
        <p:nvSpPr>
          <p:cNvPr id="51" name="TextBox 50">
            <a:extLst>
              <a:ext uri="{FF2B5EF4-FFF2-40B4-BE49-F238E27FC236}">
                <a16:creationId xmlns:a16="http://schemas.microsoft.com/office/drawing/2014/main" id="{5A6DB985-DBDD-1D01-7127-4A99E289E828}"/>
              </a:ext>
            </a:extLst>
          </p:cNvPr>
          <p:cNvSpPr txBox="1"/>
          <p:nvPr/>
        </p:nvSpPr>
        <p:spPr>
          <a:xfrm>
            <a:off x="10374500" y="4286032"/>
            <a:ext cx="1833983" cy="1107996"/>
          </a:xfrm>
          <a:prstGeom prst="rect">
            <a:avLst/>
          </a:prstGeom>
          <a:noFill/>
        </p:spPr>
        <p:txBody>
          <a:bodyPr wrap="square" rtlCol="0">
            <a:spAutoFit/>
          </a:bodyPr>
          <a:lstStyle/>
          <a:p>
            <a:r>
              <a:rPr lang="en-US" sz="6600" dirty="0"/>
              <a:t>✅</a:t>
            </a:r>
          </a:p>
        </p:txBody>
      </p:sp>
    </p:spTree>
    <p:extLst>
      <p:ext uri="{BB962C8B-B14F-4D97-AF65-F5344CB8AC3E}">
        <p14:creationId xmlns:p14="http://schemas.microsoft.com/office/powerpoint/2010/main" val="42609251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287C9-4041-CFB7-7DCD-00A77974934E}"/>
              </a:ext>
            </a:extLst>
          </p:cNvPr>
          <p:cNvSpPr>
            <a:spLocks noGrp="1"/>
          </p:cNvSpPr>
          <p:nvPr>
            <p:ph type="title"/>
          </p:nvPr>
        </p:nvSpPr>
        <p:spPr/>
        <p:txBody>
          <a:bodyPr/>
          <a:lstStyle/>
          <a:p>
            <a:r>
              <a:rPr lang="en-US" dirty="0"/>
              <a:t>Different Methods of APM’s</a:t>
            </a:r>
          </a:p>
        </p:txBody>
      </p:sp>
      <p:sp>
        <p:nvSpPr>
          <p:cNvPr id="4" name="Content Placeholder 2">
            <a:extLst>
              <a:ext uri="{FF2B5EF4-FFF2-40B4-BE49-F238E27FC236}">
                <a16:creationId xmlns:a16="http://schemas.microsoft.com/office/drawing/2014/main" id="{C4BC11DB-D5DA-BCDC-BDEB-994F585BA847}"/>
              </a:ext>
            </a:extLst>
          </p:cNvPr>
          <p:cNvSpPr txBox="1">
            <a:spLocks/>
          </p:cNvSpPr>
          <p:nvPr/>
        </p:nvSpPr>
        <p:spPr>
          <a:xfrm>
            <a:off x="250509" y="1510659"/>
            <a:ext cx="3633233" cy="43513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There are four different methods for conducting APM’s</a:t>
            </a:r>
          </a:p>
          <a:p>
            <a:r>
              <a:rPr lang="en-US" dirty="0"/>
              <a:t>All require comparing the radar’s assessment of a signals location with a known location </a:t>
            </a:r>
          </a:p>
          <a:p>
            <a:pPr marL="0" indent="0">
              <a:buNone/>
            </a:pPr>
            <a:endParaRPr lang="en-US" dirty="0"/>
          </a:p>
          <a:p>
            <a:pPr marL="0" indent="0">
              <a:buNone/>
            </a:pPr>
            <a:r>
              <a:rPr lang="en-US" dirty="0"/>
              <a:t>  1. Boat</a:t>
            </a:r>
          </a:p>
          <a:p>
            <a:pPr marL="0" indent="0">
              <a:buNone/>
            </a:pPr>
            <a:r>
              <a:rPr lang="en-US" dirty="0"/>
              <a:t>  2. Walking</a:t>
            </a:r>
          </a:p>
          <a:p>
            <a:pPr marL="0" indent="0">
              <a:buNone/>
            </a:pPr>
            <a:r>
              <a:rPr lang="en-US" dirty="0"/>
              <a:t>  3. Drone</a:t>
            </a:r>
          </a:p>
          <a:p>
            <a:pPr marL="0" indent="0">
              <a:buNone/>
            </a:pPr>
            <a:r>
              <a:rPr lang="en-US" dirty="0"/>
              <a:t>  4. AIS / Auto AIS</a:t>
            </a:r>
          </a:p>
        </p:txBody>
      </p:sp>
      <p:sp>
        <p:nvSpPr>
          <p:cNvPr id="3" name="Right Brace 2">
            <a:extLst>
              <a:ext uri="{FF2B5EF4-FFF2-40B4-BE49-F238E27FC236}">
                <a16:creationId xmlns:a16="http://schemas.microsoft.com/office/drawing/2014/main" id="{BAF2F196-3922-1A75-F4ED-D3624EFAE09C}"/>
              </a:ext>
            </a:extLst>
          </p:cNvPr>
          <p:cNvSpPr/>
          <p:nvPr/>
        </p:nvSpPr>
        <p:spPr>
          <a:xfrm>
            <a:off x="2163097" y="4114800"/>
            <a:ext cx="1179871" cy="1089053"/>
          </a:xfrm>
          <a:prstGeom prst="rightBrace">
            <a:avLst/>
          </a:prstGeom>
          <a:ln w="571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730871B-59DB-4505-F06E-B773CC781DF4}"/>
              </a:ext>
            </a:extLst>
          </p:cNvPr>
          <p:cNvSpPr txBox="1"/>
          <p:nvPr/>
        </p:nvSpPr>
        <p:spPr>
          <a:xfrm>
            <a:off x="3342968" y="4428493"/>
            <a:ext cx="3411793" cy="461665"/>
          </a:xfrm>
          <a:prstGeom prst="rect">
            <a:avLst/>
          </a:prstGeom>
          <a:noFill/>
        </p:spPr>
        <p:txBody>
          <a:bodyPr wrap="square" rtlCol="0">
            <a:spAutoFit/>
          </a:bodyPr>
          <a:lstStyle/>
          <a:p>
            <a:r>
              <a:rPr lang="en-US" sz="2400" dirty="0"/>
              <a:t>Use a transponder</a:t>
            </a:r>
          </a:p>
        </p:txBody>
      </p:sp>
      <p:pic>
        <p:nvPicPr>
          <p:cNvPr id="9" name="Picture 8">
            <a:extLst>
              <a:ext uri="{FF2B5EF4-FFF2-40B4-BE49-F238E27FC236}">
                <a16:creationId xmlns:a16="http://schemas.microsoft.com/office/drawing/2014/main" id="{F2F24C7F-7DC0-1EFF-895C-5AF0171C46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5264475" y="2634550"/>
            <a:ext cx="3236211" cy="1820435"/>
          </a:xfrm>
          <a:prstGeom prst="rect">
            <a:avLst/>
          </a:prstGeom>
        </p:spPr>
      </p:pic>
      <p:pic>
        <p:nvPicPr>
          <p:cNvPr id="3077" name="Picture 5" descr="AIS-2-2000 NMEA 2000 Network Receiver - Comar Systems">
            <a:extLst>
              <a:ext uri="{FF2B5EF4-FFF2-40B4-BE49-F238E27FC236}">
                <a16:creationId xmlns:a16="http://schemas.microsoft.com/office/drawing/2014/main" id="{DC89440D-3C7A-4161-158C-8C0B0B6451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7645" y="2717615"/>
            <a:ext cx="3156155" cy="2367116"/>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AV400 Heavy Duty Commercial GRP Antenna - Comar Systems">
            <a:extLst>
              <a:ext uri="{FF2B5EF4-FFF2-40B4-BE49-F238E27FC236}">
                <a16:creationId xmlns:a16="http://schemas.microsoft.com/office/drawing/2014/main" id="{4D7B3714-F82E-B825-1997-D3870741E68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22658" y="1926662"/>
            <a:ext cx="4043516" cy="3032637"/>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Straight Connector 18">
            <a:extLst>
              <a:ext uri="{FF2B5EF4-FFF2-40B4-BE49-F238E27FC236}">
                <a16:creationId xmlns:a16="http://schemas.microsoft.com/office/drawing/2014/main" id="{273D17BD-5637-67C8-D710-27879551762C}"/>
              </a:ext>
            </a:extLst>
          </p:cNvPr>
          <p:cNvCxnSpPr>
            <a:cxnSpLocks/>
          </p:cNvCxnSpPr>
          <p:nvPr/>
        </p:nvCxnSpPr>
        <p:spPr>
          <a:xfrm>
            <a:off x="2163097" y="5861997"/>
            <a:ext cx="8138758"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ight Arrow 20">
            <a:extLst>
              <a:ext uri="{FF2B5EF4-FFF2-40B4-BE49-F238E27FC236}">
                <a16:creationId xmlns:a16="http://schemas.microsoft.com/office/drawing/2014/main" id="{16E6689D-A105-3900-D926-7EA6EE115DC1}"/>
              </a:ext>
            </a:extLst>
          </p:cNvPr>
          <p:cNvSpPr/>
          <p:nvPr/>
        </p:nvSpPr>
        <p:spPr>
          <a:xfrm rot="16200000">
            <a:off x="9866886" y="5137279"/>
            <a:ext cx="865238" cy="611571"/>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1C54794-2813-CB3E-AC4F-55B4F93B6C0D}"/>
              </a:ext>
            </a:extLst>
          </p:cNvPr>
          <p:cNvCxnSpPr>
            <a:cxnSpLocks/>
          </p:cNvCxnSpPr>
          <p:nvPr/>
        </p:nvCxnSpPr>
        <p:spPr>
          <a:xfrm flipH="1" flipV="1">
            <a:off x="2162882" y="5639235"/>
            <a:ext cx="1" cy="23644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567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07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B8BE4-22D5-FB49-2C9D-D0993E842145}"/>
              </a:ext>
            </a:extLst>
          </p:cNvPr>
          <p:cNvSpPr>
            <a:spLocks noGrp="1"/>
          </p:cNvSpPr>
          <p:nvPr>
            <p:ph type="title"/>
          </p:nvPr>
        </p:nvSpPr>
        <p:spPr/>
        <p:txBody>
          <a:bodyPr/>
          <a:lstStyle/>
          <a:p>
            <a:r>
              <a:rPr lang="en-US" dirty="0"/>
              <a:t>Boat and Walking APM’s</a:t>
            </a:r>
          </a:p>
        </p:txBody>
      </p:sp>
      <p:sp>
        <p:nvSpPr>
          <p:cNvPr id="4" name="Content Placeholder 2">
            <a:extLst>
              <a:ext uri="{FF2B5EF4-FFF2-40B4-BE49-F238E27FC236}">
                <a16:creationId xmlns:a16="http://schemas.microsoft.com/office/drawing/2014/main" id="{7E5F4D60-2198-9FEE-D9CA-9943F0EE64A7}"/>
              </a:ext>
            </a:extLst>
          </p:cNvPr>
          <p:cNvSpPr txBox="1">
            <a:spLocks/>
          </p:cNvSpPr>
          <p:nvPr/>
        </p:nvSpPr>
        <p:spPr>
          <a:xfrm>
            <a:off x="250509" y="1510659"/>
            <a:ext cx="384954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Boat APM’s allow signal propagation of water + better angle of incidence</a:t>
            </a:r>
          </a:p>
          <a:p>
            <a:pPr marL="0" indent="0">
              <a:buNone/>
            </a:pPr>
            <a:endParaRPr lang="en-US" dirty="0"/>
          </a:p>
          <a:p>
            <a:r>
              <a:rPr lang="en-US" dirty="0"/>
              <a:t>Best used in conjunction with each other</a:t>
            </a:r>
          </a:p>
        </p:txBody>
      </p:sp>
      <p:pic>
        <p:nvPicPr>
          <p:cNvPr id="7" name="Picture 6">
            <a:extLst>
              <a:ext uri="{FF2B5EF4-FFF2-40B4-BE49-F238E27FC236}">
                <a16:creationId xmlns:a16="http://schemas.microsoft.com/office/drawing/2014/main" id="{56329B06-656C-CF3E-A626-FD34305B6B07}"/>
              </a:ext>
            </a:extLst>
          </p:cNvPr>
          <p:cNvPicPr>
            <a:picLocks noChangeAspect="1"/>
          </p:cNvPicPr>
          <p:nvPr/>
        </p:nvPicPr>
        <p:blipFill rotWithShape="1">
          <a:blip r:embed="rId3"/>
          <a:srcRect r="569"/>
          <a:stretch/>
        </p:blipFill>
        <p:spPr>
          <a:xfrm>
            <a:off x="4296698" y="1865276"/>
            <a:ext cx="6894764" cy="3506261"/>
          </a:xfrm>
          <a:prstGeom prst="rect">
            <a:avLst/>
          </a:prstGeom>
        </p:spPr>
      </p:pic>
      <p:pic>
        <p:nvPicPr>
          <p:cNvPr id="8" name="Picture 2" descr="CODAR Ocean Sensors - Oceanographic High Frequency Radar Systems">
            <a:extLst>
              <a:ext uri="{FF2B5EF4-FFF2-40B4-BE49-F238E27FC236}">
                <a16:creationId xmlns:a16="http://schemas.microsoft.com/office/drawing/2014/main" id="{99780A58-4316-4DE3-3F09-FC8A099502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76881" y="5082171"/>
            <a:ext cx="1664610" cy="92790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06BE46FA-F56A-2BC6-CF18-5152733EB57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9895797" y="1340733"/>
            <a:ext cx="2618456" cy="1472935"/>
          </a:xfrm>
          <a:prstGeom prst="rect">
            <a:avLst/>
          </a:prstGeom>
        </p:spPr>
      </p:pic>
    </p:spTree>
    <p:extLst>
      <p:ext uri="{BB962C8B-B14F-4D97-AF65-F5344CB8AC3E}">
        <p14:creationId xmlns:p14="http://schemas.microsoft.com/office/powerpoint/2010/main" val="17795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28FC54-92CA-9B72-6EA9-9C69B6BE6224}"/>
              </a:ext>
            </a:extLst>
          </p:cNvPr>
          <p:cNvSpPr>
            <a:spLocks noGrp="1"/>
          </p:cNvSpPr>
          <p:nvPr>
            <p:ph type="title"/>
          </p:nvPr>
        </p:nvSpPr>
        <p:spPr>
          <a:xfrm>
            <a:off x="287594" y="-207293"/>
            <a:ext cx="10515600" cy="1325563"/>
          </a:xfrm>
        </p:spPr>
        <p:txBody>
          <a:bodyPr/>
          <a:lstStyle/>
          <a:p>
            <a:r>
              <a:rPr lang="en-US" dirty="0"/>
              <a:t>Drone APM’s</a:t>
            </a:r>
          </a:p>
        </p:txBody>
      </p:sp>
      <p:pic>
        <p:nvPicPr>
          <p:cNvPr id="6" name="Content Placeholder 5">
            <a:extLst>
              <a:ext uri="{FF2B5EF4-FFF2-40B4-BE49-F238E27FC236}">
                <a16:creationId xmlns:a16="http://schemas.microsoft.com/office/drawing/2014/main" id="{6B8A19CB-D781-29FB-92BB-F9B46CB1CE11}"/>
              </a:ext>
            </a:extLst>
          </p:cNvPr>
          <p:cNvPicPr>
            <a:picLocks noGrp="1" noChangeAspect="1"/>
          </p:cNvPicPr>
          <p:nvPr>
            <p:ph idx="1"/>
          </p:nvPr>
        </p:nvPicPr>
        <p:blipFill>
          <a:blip r:embed="rId3"/>
          <a:stretch>
            <a:fillRect/>
          </a:stretch>
        </p:blipFill>
        <p:spPr>
          <a:xfrm>
            <a:off x="1081550" y="1203078"/>
            <a:ext cx="4857134" cy="4658071"/>
          </a:xfrm>
        </p:spPr>
      </p:pic>
      <p:pic>
        <p:nvPicPr>
          <p:cNvPr id="8" name="Picture 7">
            <a:extLst>
              <a:ext uri="{FF2B5EF4-FFF2-40B4-BE49-F238E27FC236}">
                <a16:creationId xmlns:a16="http://schemas.microsoft.com/office/drawing/2014/main" id="{264F630B-9C56-0E84-5279-BD197145A0CD}"/>
              </a:ext>
            </a:extLst>
          </p:cNvPr>
          <p:cNvPicPr>
            <a:picLocks noChangeAspect="1"/>
          </p:cNvPicPr>
          <p:nvPr/>
        </p:nvPicPr>
        <p:blipFill>
          <a:blip r:embed="rId4"/>
          <a:stretch>
            <a:fillRect/>
          </a:stretch>
        </p:blipFill>
        <p:spPr>
          <a:xfrm>
            <a:off x="6702528" y="481781"/>
            <a:ext cx="4100666" cy="5379368"/>
          </a:xfrm>
          <a:prstGeom prst="rect">
            <a:avLst/>
          </a:prstGeom>
        </p:spPr>
      </p:pic>
      <p:pic>
        <p:nvPicPr>
          <p:cNvPr id="8194" name="Picture 2">
            <a:extLst>
              <a:ext uri="{FF2B5EF4-FFF2-40B4-BE49-F238E27FC236}">
                <a16:creationId xmlns:a16="http://schemas.microsoft.com/office/drawing/2014/main" id="{320AA709-8524-8118-232B-7FCFF213D4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3194" y="5470256"/>
            <a:ext cx="1329697" cy="546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1782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9A419E-7BAD-7898-9455-0A4722AA57B9}"/>
              </a:ext>
            </a:extLst>
          </p:cNvPr>
          <p:cNvSpPr>
            <a:spLocks noGrp="1"/>
          </p:cNvSpPr>
          <p:nvPr>
            <p:ph type="title"/>
          </p:nvPr>
        </p:nvSpPr>
        <p:spPr>
          <a:xfrm>
            <a:off x="179439" y="0"/>
            <a:ext cx="10515600" cy="1325563"/>
          </a:xfrm>
        </p:spPr>
        <p:txBody>
          <a:bodyPr/>
          <a:lstStyle/>
          <a:p>
            <a:r>
              <a:rPr lang="en-US" dirty="0"/>
              <a:t>Automatic Identification System (AIS) </a:t>
            </a:r>
            <a:br>
              <a:rPr lang="en-US" dirty="0"/>
            </a:br>
            <a:r>
              <a:rPr lang="en-US" dirty="0"/>
              <a:t>APM’s</a:t>
            </a:r>
          </a:p>
        </p:txBody>
      </p:sp>
      <p:pic>
        <p:nvPicPr>
          <p:cNvPr id="4" name="Picture 3">
            <a:extLst>
              <a:ext uri="{FF2B5EF4-FFF2-40B4-BE49-F238E27FC236}">
                <a16:creationId xmlns:a16="http://schemas.microsoft.com/office/drawing/2014/main" id="{945F526F-8E8D-87B9-D97C-3145B5011239}"/>
              </a:ext>
            </a:extLst>
          </p:cNvPr>
          <p:cNvPicPr>
            <a:picLocks noChangeAspect="1"/>
          </p:cNvPicPr>
          <p:nvPr/>
        </p:nvPicPr>
        <p:blipFill>
          <a:blip r:embed="rId3"/>
          <a:stretch>
            <a:fillRect/>
          </a:stretch>
        </p:blipFill>
        <p:spPr>
          <a:xfrm>
            <a:off x="3401963" y="1704699"/>
            <a:ext cx="5181395" cy="3448601"/>
          </a:xfrm>
          <a:prstGeom prst="rect">
            <a:avLst/>
          </a:prstGeom>
        </p:spPr>
      </p:pic>
      <p:pic>
        <p:nvPicPr>
          <p:cNvPr id="10" name="Content Placeholder 9">
            <a:extLst>
              <a:ext uri="{FF2B5EF4-FFF2-40B4-BE49-F238E27FC236}">
                <a16:creationId xmlns:a16="http://schemas.microsoft.com/office/drawing/2014/main" id="{C7431A71-743C-CD92-15EB-00676D39735C}"/>
              </a:ext>
            </a:extLst>
          </p:cNvPr>
          <p:cNvPicPr>
            <a:picLocks noGrp="1" noChangeAspect="1"/>
          </p:cNvPicPr>
          <p:nvPr>
            <p:ph idx="1"/>
          </p:nvPr>
        </p:nvPicPr>
        <p:blipFill rotWithShape="1">
          <a:blip r:embed="rId4"/>
          <a:srcRect l="64750" t="8293" r="5751" b="9684"/>
          <a:stretch/>
        </p:blipFill>
        <p:spPr>
          <a:xfrm>
            <a:off x="8868696" y="258425"/>
            <a:ext cx="2782530" cy="5611434"/>
          </a:xfrm>
        </p:spPr>
      </p:pic>
      <p:sp>
        <p:nvSpPr>
          <p:cNvPr id="11" name="TextBox 10">
            <a:extLst>
              <a:ext uri="{FF2B5EF4-FFF2-40B4-BE49-F238E27FC236}">
                <a16:creationId xmlns:a16="http://schemas.microsoft.com/office/drawing/2014/main" id="{92BAFBFB-C60D-EC5D-54B2-08A710045BA8}"/>
              </a:ext>
            </a:extLst>
          </p:cNvPr>
          <p:cNvSpPr txBox="1"/>
          <p:nvPr/>
        </p:nvSpPr>
        <p:spPr>
          <a:xfrm>
            <a:off x="179439" y="1553497"/>
            <a:ext cx="3075038" cy="2677656"/>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Compare’s antennas perceived location of vessel from sea echo to AIS signal’s known location</a:t>
            </a:r>
          </a:p>
          <a:p>
            <a:pPr marL="285750" indent="-285750">
              <a:buFont typeface="Arial" panose="020B0604020202020204" pitchFamily="34" charset="0"/>
              <a:buChar char="•"/>
            </a:pPr>
            <a:r>
              <a:rPr lang="en-US" sz="2400" b="1" dirty="0"/>
              <a:t>Only</a:t>
            </a:r>
            <a:r>
              <a:rPr lang="en-US" sz="2400" dirty="0"/>
              <a:t> useful if there’s ship traffic</a:t>
            </a:r>
          </a:p>
        </p:txBody>
      </p:sp>
    </p:spTree>
    <p:extLst>
      <p:ext uri="{BB962C8B-B14F-4D97-AF65-F5344CB8AC3E}">
        <p14:creationId xmlns:p14="http://schemas.microsoft.com/office/powerpoint/2010/main" val="1099674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18999</TotalTime>
  <Words>1519</Words>
  <Application>Microsoft Macintosh PowerPoint</Application>
  <PresentationFormat>Widescreen</PresentationFormat>
  <Paragraphs>124</Paragraphs>
  <Slides>14</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Avenir Book</vt:lpstr>
      <vt:lpstr>Calibri</vt:lpstr>
      <vt:lpstr>Calibri Light</vt:lpstr>
      <vt:lpstr>tahoma</vt:lpstr>
      <vt:lpstr>TimesNewRoman</vt:lpstr>
      <vt:lpstr>Office Theme</vt:lpstr>
      <vt:lpstr>Best Practices for SeaSonde Antenna Pattern Measurements</vt:lpstr>
      <vt:lpstr>Introduction to High Frequency Radar</vt:lpstr>
      <vt:lpstr>PowerPoint Presentation</vt:lpstr>
      <vt:lpstr>PowerPoint Presentation</vt:lpstr>
      <vt:lpstr>Importance of Antenna Pattern Measurements</vt:lpstr>
      <vt:lpstr>Different Methods of APM’s</vt:lpstr>
      <vt:lpstr>Boat and Walking APM’s</vt:lpstr>
      <vt:lpstr>Drone APM’s</vt:lpstr>
      <vt:lpstr>Automatic Identification System (AIS)  APM’s</vt:lpstr>
      <vt:lpstr>Auto AIS APM</vt:lpstr>
      <vt:lpstr>APM’s Conducted in the Mid-Atlantic</vt:lpstr>
      <vt:lpstr>Conclusions</vt:lpstr>
      <vt:lpstr>PowerPoint Presentation</vt:lpstr>
      <vt:lpstr>Resources / Oceans Best Practices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Roarty</dc:creator>
  <cp:lastModifiedBy>Timothy Stolarz</cp:lastModifiedBy>
  <cp:revision>15</cp:revision>
  <dcterms:created xsi:type="dcterms:W3CDTF">2021-04-12T20:17:43Z</dcterms:created>
  <dcterms:modified xsi:type="dcterms:W3CDTF">2023-09-27T18:05:18Z</dcterms:modified>
</cp:coreProperties>
</file>