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275" r:id="rId6"/>
    <p:sldId id="338" r:id="rId7"/>
    <p:sldId id="281" r:id="rId8"/>
    <p:sldId id="282" r:id="rId9"/>
    <p:sldId id="292" r:id="rId10"/>
    <p:sldId id="284" r:id="rId11"/>
    <p:sldId id="330" r:id="rId12"/>
    <p:sldId id="288" r:id="rId13"/>
    <p:sldId id="349" r:id="rId14"/>
    <p:sldId id="286" r:id="rId15"/>
    <p:sldId id="283" r:id="rId16"/>
    <p:sldId id="325" r:id="rId17"/>
    <p:sldId id="343" r:id="rId18"/>
    <p:sldId id="344" r:id="rId19"/>
    <p:sldId id="345" r:id="rId20"/>
    <p:sldId id="274" r:id="rId21"/>
    <p:sldId id="264" r:id="rId22"/>
    <p:sldId id="295" r:id="rId23"/>
    <p:sldId id="352" r:id="rId24"/>
    <p:sldId id="354" r:id="rId25"/>
    <p:sldId id="351" r:id="rId26"/>
    <p:sldId id="260" r:id="rId27"/>
    <p:sldId id="270" r:id="rId28"/>
    <p:sldId id="261" r:id="rId29"/>
    <p:sldId id="35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D0A4C5-493D-B0F2-59C0-C420B5230A4D}" name="Kaycee Coleman" initials="KC" userId="S::kaco@marine.rutgers.edu::23664d4e-0520-4506-8a65-d1fa13db07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A951D-1843-4F18-96B2-CA873569BB94}" type="datetimeFigureOut"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104D9-EBAF-4776-9554-73D804F932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B493-13B0-7C4E-830F-118FEAF0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40209-B09F-384E-AE2C-B6F72A889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784C-4616-E149-B1DD-ABFB1EF3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9D9F-DBF7-AA4A-AA71-3079FA55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755D-D3A2-C64E-A4DC-50105B0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D5B1-B8E6-AA4A-B4E7-62C3BFBF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30D8-154B-C442-96B6-06DC67140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EEA8-7A81-E245-9310-402D2C84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CD2C-263B-7F4A-8DD5-CBC16D70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791A-E024-314D-AABB-A47CA472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2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FB716-B66A-E848-8F11-7E824874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69E84-F9E7-AF4A-8EE6-BD890A933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92D8-E7EC-C44C-91F6-5F52F5E2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6EC20-5568-5E4F-AF3B-D4699F2F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1F0F-E321-A64E-B370-569D893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91E3-2A51-5042-92B8-8F5B418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EE18-FA79-C94C-81AE-AC18FD5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12155-F665-074A-9290-64565B7A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05857-A39A-A945-8BDD-8C573DF6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69B2-3FBF-4F47-B225-A1DD5ED2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3AF0-E259-8E4C-9FDA-9A8B7CFC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3CBCA-9FCE-C34C-9153-25454714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435A5-551E-9C46-9D90-2340D4A7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89B9-45F7-CD4E-8978-52F922DB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3E67-9E74-9D4E-BA67-6C044ADC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DDE-57BF-4542-89C7-B29D7F1D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44080-BF6D-5D48-9809-331136A4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7237D-6FCF-574D-80B2-48E1EB4C5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2E125-08A3-BE4A-995A-B307E90E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D998-0C6E-F14C-8170-7CB2B2DC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ADC93-6A7D-BE4D-B3E7-056255FA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E1F1-A217-364C-8312-1A59877C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D9961-C628-D143-A6BA-DAE908B0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5D5BE-C940-BA41-BB0E-47A5317F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A1E60-B674-3D4C-953A-71D7F71F9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D6F20-368A-2B43-992E-5154C3AB8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3B865-C691-E94B-A69C-F7296DB6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022C1-DEB2-1F4B-9F5A-0A9D9047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8689-E89B-3B43-B3F1-2586510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30EC-8467-DB4E-AA5F-0B1B719F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AA444-EF62-F14A-8DF5-61591375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8394-FCF8-BF41-8A6D-A9CC4D34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7F196-7422-7543-A865-93E18AA9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FBC1-05AA-9748-88AF-9464C99A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BE7EE-AAD3-A14F-9564-08B9DA24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A595-2199-A84B-ABFE-3A58AAE1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59D9-FE39-7947-B4D5-34A64C31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F03-2A12-6442-91DF-08BD977F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6B419-0D88-6A41-99BA-A480E2428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75DA-A6E2-6044-95BC-7437A79C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3B58-63FE-F645-BFD3-3A1EB364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DA1DF-B592-DC40-B38B-05054D95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289D-32A7-A940-92F7-16F3777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FBFED-604E-1844-AF58-34ACC4BDC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F3872-2DD5-454C-B48D-7DC72D57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0CE9-37A9-4845-841F-0FF2F488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DB7E-DE40-EE44-88E9-D02FC645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79D0A-931A-0641-B620-30ED9BF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C74BA-FF54-3848-9581-A42216F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7D987-0961-154B-AC89-BF8871E08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F8D8-3D98-804D-9622-E250DD761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1C0B-5C1B-294A-9DDF-8BE7563A644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0346-DFF9-7144-AA03-DE6A58083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0597-8E63-7E40-93ED-6AD598020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3B1EA-833E-ED49-88D1-25462821957E}"/>
              </a:ext>
            </a:extLst>
          </p:cNvPr>
          <p:cNvSpPr/>
          <p:nvPr userDrawn="1"/>
        </p:nvSpPr>
        <p:spPr>
          <a:xfrm>
            <a:off x="0" y="6031524"/>
            <a:ext cx="12192000" cy="826476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2F586-A40B-1240-B7E3-F6536CE57101}"/>
              </a:ext>
            </a:extLst>
          </p:cNvPr>
          <p:cNvSpPr/>
          <p:nvPr userDrawn="1"/>
        </p:nvSpPr>
        <p:spPr>
          <a:xfrm>
            <a:off x="8322498" y="6268916"/>
            <a:ext cx="3385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0">
                <a:solidFill>
                  <a:schemeClr val="bg1"/>
                </a:solidFill>
                <a:latin typeface="Avenir Book" panose="02000503020000020003" pitchFamily="2" charset="0"/>
              </a:rPr>
              <a:t>Center for Ocean Observing Leadership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3559F-74DA-E84B-AC73-5A97BAAE8D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7" y="6196935"/>
            <a:ext cx="1459815" cy="547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2E7718-1D74-65AA-154E-A5A18121D07A}"/>
              </a:ext>
            </a:extLst>
          </p:cNvPr>
          <p:cNvSpPr txBox="1"/>
          <p:nvPr userDrawn="1"/>
        </p:nvSpPr>
        <p:spPr>
          <a:xfrm>
            <a:off x="4320589" y="6311900"/>
            <a:ext cx="2269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http://rucool.marine.Rutgers.edu</a:t>
            </a:r>
          </a:p>
        </p:txBody>
      </p:sp>
    </p:spTree>
    <p:extLst>
      <p:ext uri="{BB962C8B-B14F-4D97-AF65-F5344CB8AC3E}">
        <p14:creationId xmlns:p14="http://schemas.microsoft.com/office/powerpoint/2010/main" val="26484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7.png"/><Relationship Id="rId4" Type="http://schemas.openxmlformats.org/officeDocument/2006/relationships/image" Target="../media/image4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.emf"/><Relationship Id="rId7" Type="http://schemas.openxmlformats.org/officeDocument/2006/relationships/image" Target="../media/image9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tiff"/><Relationship Id="rId4" Type="http://schemas.openxmlformats.org/officeDocument/2006/relationships/image" Target="../media/image5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ne.rutgers.edu/cool/data/gliders/" TargetMode="External"/><Relationship Id="rId7" Type="http://schemas.openxmlformats.org/officeDocument/2006/relationships/image" Target="../media/image98.png"/><Relationship Id="rId2" Type="http://schemas.openxmlformats.org/officeDocument/2006/relationships/hyperlink" Target="http://hfr.marine.rutgers.edu/erddap/info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s://rowlrs.marine.rutgers.edu/" TargetMode="External"/><Relationship Id="rId4" Type="http://schemas.openxmlformats.org/officeDocument/2006/relationships/hyperlink" Target="http://slocum-data.marine.rutgers.edu/erddap/index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liders.ioos.us/" TargetMode="External"/><Relationship Id="rId7" Type="http://schemas.openxmlformats.org/officeDocument/2006/relationships/image" Target="../media/image101.png"/><Relationship Id="rId2" Type="http://schemas.openxmlformats.org/officeDocument/2006/relationships/hyperlink" Target="https://hfradar.ioos.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hyperlink" Target="http://basin.ceoe.udel.edu/erddap/griddap/index.html?page=1&amp;itemsPerPage=100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ds.maracoos.org/thredds/remoteCatalogService?catalog=https://tds.marine.rutgers.edu/thredds/roms/doppio/catalog.xml" TargetMode="External"/><Relationship Id="rId7" Type="http://schemas.openxmlformats.org/officeDocument/2006/relationships/image" Target="../media/image104.png"/><Relationship Id="rId2" Type="http://schemas.openxmlformats.org/officeDocument/2006/relationships/hyperlink" Target="https://tds.marine.rutgers.edu/thredds/cool/ruwrf/catalo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http://VIhttps:/www.vims.edu/research/products/cbefs/cbay/index.php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ecosystemdata@marine.rutgers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17.png"/><Relationship Id="rId5" Type="http://schemas.openxmlformats.org/officeDocument/2006/relationships/image" Target="../media/image29.jpeg"/><Relationship Id="rId10" Type="http://schemas.openxmlformats.org/officeDocument/2006/relationships/image" Target="../media/image34.emf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BAC7C93D-D968-E9FA-FD33-538E05AE6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613" y="1"/>
            <a:ext cx="11709230" cy="601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A65BA0-F1D2-6B10-BD2D-E54FD5C3F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3446" y="81191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RUCOOL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Offshore Wind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Habitat &amp; Ecosystem Efforts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222DA3F-B002-E731-2D52-1D4ACC8D2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3446" y="3163335"/>
            <a:ext cx="9144000" cy="28490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September 21, 2023</a:t>
            </a:r>
          </a:p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RWSC Habitat &amp; Ecosystem Subcommittee</a:t>
            </a: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Josh Kohut, Mike Crowley, Kaycee Coleman </a:t>
            </a:r>
          </a:p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Rutgers University Center for Ocean Observing Leadership</a:t>
            </a:r>
          </a:p>
        </p:txBody>
      </p:sp>
    </p:spTree>
    <p:extLst>
      <p:ext uri="{BB962C8B-B14F-4D97-AF65-F5344CB8AC3E}">
        <p14:creationId xmlns:p14="http://schemas.microsoft.com/office/powerpoint/2010/main" val="9061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D33A81-3D7F-145E-F614-0A137078EFE9}"/>
              </a:ext>
            </a:extLst>
          </p:cNvPr>
          <p:cNvSpPr txBox="1"/>
          <p:nvPr/>
        </p:nvSpPr>
        <p:spPr>
          <a:xfrm>
            <a:off x="166168" y="130475"/>
            <a:ext cx="266199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 Light"/>
                <a:ea typeface="Times New Roman" charset="0"/>
                <a:cs typeface="Times New Roman"/>
              </a:rPr>
              <a:t>Seasonality on </a:t>
            </a:r>
            <a:endParaRPr lang="en-US"/>
          </a:p>
          <a:p>
            <a:r>
              <a:rPr lang="en-US" sz="3200" b="1">
                <a:latin typeface="Calibri Light"/>
                <a:ea typeface="Times New Roman" charset="0"/>
                <a:cs typeface="Times New Roman"/>
              </a:rPr>
              <a:t>the shelf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79064-8471-BF3A-C36B-0DA33580E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b="2573"/>
          <a:stretch/>
        </p:blipFill>
        <p:spPr>
          <a:xfrm>
            <a:off x="2829438" y="1443"/>
            <a:ext cx="5120763" cy="5990337"/>
          </a:xfrm>
          <a:prstGeom prst="rect">
            <a:avLst/>
          </a:prstGeom>
        </p:spPr>
      </p:pic>
      <p:pic>
        <p:nvPicPr>
          <p:cNvPr id="7" name="Picture 6" descr="A map of the hudson river&#10;&#10;Description automatically generated">
            <a:extLst>
              <a:ext uri="{FF2B5EF4-FFF2-40B4-BE49-F238E27FC236}">
                <a16:creationId xmlns:a16="http://schemas.microsoft.com/office/drawing/2014/main" id="{F51B1B09-3168-561C-CC9E-6C8411A572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14" y="781638"/>
            <a:ext cx="4701287" cy="4101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51197B-45FE-EBFE-640B-0A1E2F3D880E}"/>
              </a:ext>
            </a:extLst>
          </p:cNvPr>
          <p:cNvSpPr txBox="1"/>
          <p:nvPr/>
        </p:nvSpPr>
        <p:spPr>
          <a:xfrm>
            <a:off x="9285455" y="4877424"/>
            <a:ext cx="266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err="1">
                <a:latin typeface="Times New Roman"/>
                <a:cs typeface="Times New Roman"/>
              </a:rPr>
              <a:t>Castelao</a:t>
            </a:r>
            <a:r>
              <a:rPr lang="en-US" sz="2400" i="1">
                <a:latin typeface="Times New Roman"/>
                <a:cs typeface="Times New Roman"/>
              </a:rPr>
              <a:t> et al. 2008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48BABA-9CF3-5619-08C2-E90C5C99470E}"/>
              </a:ext>
            </a:extLst>
          </p:cNvPr>
          <p:cNvSpPr txBox="1"/>
          <p:nvPr/>
        </p:nvSpPr>
        <p:spPr>
          <a:xfrm>
            <a:off x="3055163" y="951877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October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72494-D7C6-3A64-1DAC-D84E32E11C37}"/>
              </a:ext>
            </a:extLst>
          </p:cNvPr>
          <p:cNvSpPr txBox="1"/>
          <p:nvPr/>
        </p:nvSpPr>
        <p:spPr>
          <a:xfrm>
            <a:off x="3038065" y="1769678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January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8FB86-7C9B-D261-282C-1B7D8D29AB12}"/>
              </a:ext>
            </a:extLst>
          </p:cNvPr>
          <p:cNvSpPr txBox="1"/>
          <p:nvPr/>
        </p:nvSpPr>
        <p:spPr>
          <a:xfrm>
            <a:off x="3055163" y="2673743"/>
            <a:ext cx="92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March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943E13-A738-2FB7-B60F-451DBED11336}"/>
              </a:ext>
            </a:extLst>
          </p:cNvPr>
          <p:cNvSpPr txBox="1"/>
          <p:nvPr/>
        </p:nvSpPr>
        <p:spPr>
          <a:xfrm>
            <a:off x="3055163" y="3501036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June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68BD62-0D11-D548-CB46-D92C166C6D3A}"/>
              </a:ext>
            </a:extLst>
          </p:cNvPr>
          <p:cNvSpPr txBox="1"/>
          <p:nvPr/>
        </p:nvSpPr>
        <p:spPr>
          <a:xfrm>
            <a:off x="3038064" y="4304301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August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988E1B-4134-F4FD-482F-1996ABBBCFF4}"/>
              </a:ext>
            </a:extLst>
          </p:cNvPr>
          <p:cNvSpPr txBox="1"/>
          <p:nvPr/>
        </p:nvSpPr>
        <p:spPr>
          <a:xfrm>
            <a:off x="3047866" y="5237121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October</a:t>
            </a:r>
          </a:p>
        </p:txBody>
      </p:sp>
    </p:spTree>
    <p:extLst>
      <p:ext uri="{BB962C8B-B14F-4D97-AF65-F5344CB8AC3E}">
        <p14:creationId xmlns:p14="http://schemas.microsoft.com/office/powerpoint/2010/main" val="391286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extLst>
              <a:ext uri="{FF2B5EF4-FFF2-40B4-BE49-F238E27FC236}">
                <a16:creationId xmlns:a16="http://schemas.microsoft.com/office/drawing/2014/main" id="{CD6E951C-7B3F-BF4D-1FDB-2C31CF9A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3629"/>
            <a:ext cx="7708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3200">
              <a:latin typeface="Calibri Light"/>
              <a:ea typeface="Times New Roman" charset="0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B8FF8-D281-6BF2-AEA6-2A93B33A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05"/>
            <a:ext cx="12086284" cy="571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65E452-4BEC-47D1-8781-55045A18B1FB}"/>
              </a:ext>
            </a:extLst>
          </p:cNvPr>
          <p:cNvSpPr/>
          <p:nvPr/>
        </p:nvSpPr>
        <p:spPr>
          <a:xfrm>
            <a:off x="10109200" y="982134"/>
            <a:ext cx="1066800" cy="270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</p:spTree>
    <p:extLst>
      <p:ext uri="{BB962C8B-B14F-4D97-AF65-F5344CB8AC3E}">
        <p14:creationId xmlns:p14="http://schemas.microsoft.com/office/powerpoint/2010/main" val="156219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mages of different types of land&#10;&#10;Description automatically generated">
            <a:extLst>
              <a:ext uri="{FF2B5EF4-FFF2-40B4-BE49-F238E27FC236}">
                <a16:creationId xmlns:a16="http://schemas.microsoft.com/office/drawing/2014/main" id="{0905A639-9D01-76D0-A8AB-B35E9ADBD1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34" y="1165831"/>
            <a:ext cx="3526275" cy="2233748"/>
          </a:xfrm>
          <a:prstGeom prst="rect">
            <a:avLst/>
          </a:prstGeom>
        </p:spPr>
      </p:pic>
      <p:pic>
        <p:nvPicPr>
          <p:cNvPr id="5" name="Picture 4" descr="certStamp.png">
            <a:extLst>
              <a:ext uri="{FF2B5EF4-FFF2-40B4-BE49-F238E27FC236}">
                <a16:creationId xmlns:a16="http://schemas.microsoft.com/office/drawing/2014/main" id="{3524E108-AB94-048E-741D-3CE6D0A7F3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69" y="1507842"/>
            <a:ext cx="770336" cy="77764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129645-49DD-64C2-6E06-2467FC6547B8}"/>
              </a:ext>
            </a:extLst>
          </p:cNvPr>
          <p:cNvSpPr txBox="1"/>
          <p:nvPr/>
        </p:nvSpPr>
        <p:spPr>
          <a:xfrm>
            <a:off x="4456655" y="666988"/>
            <a:ext cx="387332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Times New Roman"/>
                <a:cs typeface="Times New Roman"/>
              </a:rPr>
              <a:t>QA/</a:t>
            </a:r>
            <a:r>
              <a:rPr lang="en-US" sz="2400" b="1" err="1">
                <a:solidFill>
                  <a:prstClr val="black"/>
                </a:solidFill>
                <a:latin typeface="Times New Roman"/>
                <a:cs typeface="Times New Roman"/>
              </a:rPr>
              <a:t>QC'd</a:t>
            </a:r>
            <a:r>
              <a:rPr lang="en-US" sz="2400" b="1">
                <a:solidFill>
                  <a:prstClr val="black"/>
                </a:solidFill>
                <a:latin typeface="Times New Roman"/>
                <a:cs typeface="Times New Roman"/>
              </a:rPr>
              <a:t> Data </a:t>
            </a:r>
          </a:p>
        </p:txBody>
      </p:sp>
      <p:sp>
        <p:nvSpPr>
          <p:cNvPr id="9" name="Up Arrow 27">
            <a:extLst>
              <a:ext uri="{FF2B5EF4-FFF2-40B4-BE49-F238E27FC236}">
                <a16:creationId xmlns:a16="http://schemas.microsoft.com/office/drawing/2014/main" id="{5AB6FA4C-32AD-B91D-51FD-0E3B5596873F}"/>
              </a:ext>
            </a:extLst>
          </p:cNvPr>
          <p:cNvSpPr/>
          <p:nvPr/>
        </p:nvSpPr>
        <p:spPr>
          <a:xfrm rot="5400000">
            <a:off x="8303326" y="1957446"/>
            <a:ext cx="445974" cy="73707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 descr="EspressoV2_MemDayForecastBottomTemp.tif">
            <a:extLst>
              <a:ext uri="{FF2B5EF4-FFF2-40B4-BE49-F238E27FC236}">
                <a16:creationId xmlns:a16="http://schemas.microsoft.com/office/drawing/2014/main" id="{1FA04C6C-709A-0DC3-7EBA-D06D8EB08C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399" y="843622"/>
            <a:ext cx="4882065" cy="34760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322AC5-7849-5918-FF77-31C478BB7BD7}"/>
              </a:ext>
            </a:extLst>
          </p:cNvPr>
          <p:cNvSpPr txBox="1"/>
          <p:nvPr/>
        </p:nvSpPr>
        <p:spPr>
          <a:xfrm>
            <a:off x="297200" y="841412"/>
            <a:ext cx="252574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Times New Roman"/>
                <a:cs typeface="Times New Roman"/>
              </a:rPr>
              <a:t>4 Day Ocean </a:t>
            </a:r>
          </a:p>
          <a:p>
            <a:r>
              <a:rPr lang="en-US" sz="2000">
                <a:solidFill>
                  <a:prstClr val="black"/>
                </a:solidFill>
                <a:latin typeface="Times New Roman"/>
                <a:cs typeface="Times New Roman"/>
              </a:rPr>
              <a:t>Forecast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6089F1-CA3B-8A9E-09BE-76FE436D3E15}"/>
              </a:ext>
            </a:extLst>
          </p:cNvPr>
          <p:cNvSpPr txBox="1"/>
          <p:nvPr/>
        </p:nvSpPr>
        <p:spPr>
          <a:xfrm>
            <a:off x="844180" y="3432384"/>
            <a:ext cx="25257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b="1" i="1">
                <a:solidFill>
                  <a:prstClr val="black"/>
                </a:solidFill>
                <a:latin typeface="Times New Roman"/>
                <a:cs typeface="Times New Roman"/>
              </a:rPr>
              <a:t>Doppio Run Daily</a:t>
            </a:r>
          </a:p>
          <a:p>
            <a:pPr algn="r"/>
            <a:r>
              <a:rPr lang="en-US" sz="1200" b="1" i="1">
                <a:solidFill>
                  <a:prstClr val="black"/>
                </a:solidFill>
                <a:latin typeface="Times New Roman"/>
                <a:cs typeface="Times New Roman"/>
              </a:rPr>
              <a:t>4DVAR Data Assimilation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EE2DD0-69BF-EE25-1303-FA55FAFB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5" y="-1498"/>
            <a:ext cx="10515600" cy="586197"/>
          </a:xfrm>
        </p:spPr>
        <p:txBody>
          <a:bodyPr>
            <a:noAutofit/>
          </a:bodyPr>
          <a:lstStyle/>
          <a:p>
            <a:r>
              <a:rPr lang="en-US" sz="3600">
                <a:cs typeface="Calibri Light"/>
              </a:rPr>
              <a:t>Send All Quality Controlled Data to Ocean Forecasts</a:t>
            </a:r>
          </a:p>
        </p:txBody>
      </p:sp>
      <p:pic>
        <p:nvPicPr>
          <p:cNvPr id="23" name="Picture 22" descr="A blue and black logo&#10;&#10;Description automatically generated">
            <a:extLst>
              <a:ext uri="{FF2B5EF4-FFF2-40B4-BE49-F238E27FC236}">
                <a16:creationId xmlns:a16="http://schemas.microsoft.com/office/drawing/2014/main" id="{8C880088-8314-6AA7-EE93-7398BB061D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28" y="5210061"/>
            <a:ext cx="2354382" cy="449294"/>
          </a:xfrm>
          <a:prstGeom prst="rect">
            <a:avLst/>
          </a:prstGeom>
        </p:spPr>
      </p:pic>
      <p:pic>
        <p:nvPicPr>
          <p:cNvPr id="4" name="Picture 3" descr="A map of the sea&#10;&#10;Description automatically generated">
            <a:extLst>
              <a:ext uri="{FF2B5EF4-FFF2-40B4-BE49-F238E27FC236}">
                <a16:creationId xmlns:a16="http://schemas.microsoft.com/office/drawing/2014/main" id="{344C1032-7BBC-F246-8B73-CE83352D8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29" y="703717"/>
            <a:ext cx="2977080" cy="3541796"/>
          </a:xfrm>
          <a:prstGeom prst="rect">
            <a:avLst/>
          </a:prstGeom>
        </p:spPr>
      </p:pic>
      <p:pic>
        <p:nvPicPr>
          <p:cNvPr id="6" name="Picture 5" descr="A map of the ocean&#10;&#10;Description automatically generated">
            <a:extLst>
              <a:ext uri="{FF2B5EF4-FFF2-40B4-BE49-F238E27FC236}">
                <a16:creationId xmlns:a16="http://schemas.microsoft.com/office/drawing/2014/main" id="{783DD169-3A97-F6E8-878A-5B0C052DC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15" y="3890891"/>
            <a:ext cx="3965417" cy="2078950"/>
          </a:xfrm>
          <a:prstGeom prst="rect">
            <a:avLst/>
          </a:prstGeom>
        </p:spPr>
      </p:pic>
      <p:sp>
        <p:nvSpPr>
          <p:cNvPr id="8" name="Up Arrow 27">
            <a:extLst>
              <a:ext uri="{FF2B5EF4-FFF2-40B4-BE49-F238E27FC236}">
                <a16:creationId xmlns:a16="http://schemas.microsoft.com/office/drawing/2014/main" id="{63C0A783-2337-F93A-DCB9-CE027742456F}"/>
              </a:ext>
            </a:extLst>
          </p:cNvPr>
          <p:cNvSpPr/>
          <p:nvPr/>
        </p:nvSpPr>
        <p:spPr>
          <a:xfrm rot="5400000" flipV="1">
            <a:off x="3968979" y="2011742"/>
            <a:ext cx="453518" cy="65112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Up Arrow 27">
            <a:extLst>
              <a:ext uri="{FF2B5EF4-FFF2-40B4-BE49-F238E27FC236}">
                <a16:creationId xmlns:a16="http://schemas.microsoft.com/office/drawing/2014/main" id="{DEAB1C1E-510B-4025-C911-A778B6E86530}"/>
              </a:ext>
            </a:extLst>
          </p:cNvPr>
          <p:cNvSpPr/>
          <p:nvPr/>
        </p:nvSpPr>
        <p:spPr>
          <a:xfrm flipV="1">
            <a:off x="5749493" y="3460296"/>
            <a:ext cx="453518" cy="43232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A logo of a university of connecticut&#10;&#10;Description automatically generated">
            <a:extLst>
              <a:ext uri="{FF2B5EF4-FFF2-40B4-BE49-F238E27FC236}">
                <a16:creationId xmlns:a16="http://schemas.microsoft.com/office/drawing/2014/main" id="{C3E7C003-93DD-ED58-F5E3-12B6367BA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71" y="5294673"/>
            <a:ext cx="789161" cy="6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9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cean&#10;&#10;Description automatically generated">
            <a:extLst>
              <a:ext uri="{FF2B5EF4-FFF2-40B4-BE49-F238E27FC236}">
                <a16:creationId xmlns:a16="http://schemas.microsoft.com/office/drawing/2014/main" id="{A5E8A45C-B59B-19E0-1CD3-4AAC85E022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02" y="-284637"/>
            <a:ext cx="9446151" cy="68699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BA7743-B957-A1DF-2B8C-E35D0FAF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61" y="816388"/>
            <a:ext cx="3971871" cy="115207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Calibri Light"/>
                <a:ea typeface="Times New Roman" charset="0"/>
                <a:cs typeface="Calibri Light"/>
              </a:rPr>
              <a:t>Black Sea Bass Habitat </a:t>
            </a:r>
            <a:br>
              <a:rPr lang="en-US" sz="3200" b="1">
                <a:solidFill>
                  <a:srgbClr val="000000"/>
                </a:solidFill>
                <a:latin typeface="Calibri Light"/>
                <a:ea typeface="Times New Roman" charset="0"/>
                <a:cs typeface="Calibri Light"/>
              </a:rPr>
            </a:br>
            <a:r>
              <a:rPr lang="en-US" sz="3200" b="1">
                <a:solidFill>
                  <a:srgbClr val="000000"/>
                </a:solidFill>
                <a:latin typeface="Calibri Light"/>
                <a:ea typeface="Times New Roman" charset="0"/>
                <a:cs typeface="Calibri Light"/>
              </a:rPr>
              <a:t>(Lab based physiology)</a:t>
            </a:r>
          </a:p>
        </p:txBody>
      </p:sp>
      <p:pic>
        <p:nvPicPr>
          <p:cNvPr id="7" name="Picture 6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85143BD7-AB5B-0039-9EFE-B756EB93D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280" y="3635278"/>
            <a:ext cx="2897748" cy="218940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D27400-0469-DF91-2A52-7D14F7E64D5D}"/>
              </a:ext>
            </a:extLst>
          </p:cNvPr>
          <p:cNvCxnSpPr>
            <a:cxnSpLocks/>
          </p:cNvCxnSpPr>
          <p:nvPr/>
        </p:nvCxnSpPr>
        <p:spPr>
          <a:xfrm flipH="1" flipV="1">
            <a:off x="7548741" y="3691309"/>
            <a:ext cx="2370763" cy="666471"/>
          </a:xfrm>
          <a:prstGeom prst="straightConnector1">
            <a:avLst/>
          </a:prstGeom>
          <a:ln w="25400">
            <a:solidFill>
              <a:srgbClr val="FF40FF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EF2925-0AA2-44C3-AE97-79A6BCAA49DA}"/>
              </a:ext>
            </a:extLst>
          </p:cNvPr>
          <p:cNvSpPr txBox="1"/>
          <p:nvPr/>
        </p:nvSpPr>
        <p:spPr>
          <a:xfrm>
            <a:off x="958023" y="3657242"/>
            <a:ext cx="17892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>
                <a:latin typeface="Times New Roman"/>
                <a:ea typeface="Times New Roman" charset="0"/>
                <a:cs typeface="Times New Roman"/>
              </a:rPr>
              <a:t>Data provided by </a:t>
            </a:r>
            <a:endParaRPr lang="en-US">
              <a:latin typeface="Times New Roman"/>
              <a:cs typeface="Times New Roman"/>
            </a:endParaRPr>
          </a:p>
          <a:p>
            <a:r>
              <a:rPr lang="en-US" sz="1600" i="1">
                <a:latin typeface="Times New Roman"/>
                <a:ea typeface="Times New Roman" charset="0"/>
                <a:cs typeface="Times New Roman"/>
              </a:rPr>
              <a:t>E. Slesinger and G. Saba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3" name="Picture 2" descr="http://dnr.maryland.gov/fisheries/fishfacts/black_sea_bass.gif">
            <a:extLst>
              <a:ext uri="{FF2B5EF4-FFF2-40B4-BE49-F238E27FC236}">
                <a16:creationId xmlns:a16="http://schemas.microsoft.com/office/drawing/2014/main" id="{C41156FD-C80A-B684-98C0-5984C8E7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21" y="577857"/>
            <a:ext cx="2992821" cy="16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25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ale in the ocean&#10;&#10;Description automatically generated">
            <a:extLst>
              <a:ext uri="{FF2B5EF4-FFF2-40B4-BE49-F238E27FC236}">
                <a16:creationId xmlns:a16="http://schemas.microsoft.com/office/drawing/2014/main" id="{5C7483A1-E8D5-4C2D-0CEE-95F6C0C010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1" y="356547"/>
            <a:ext cx="5895599" cy="331627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45079F4-13C8-920E-F5C4-CD2DB8E34E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" y="1860186"/>
            <a:ext cx="4032953" cy="41515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2D460DC-0E8C-9F69-8A2B-E45D4ED039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" y="3696239"/>
            <a:ext cx="2593191" cy="386563"/>
          </a:xfrm>
          <a:prstGeom prst="rect">
            <a:avLst/>
          </a:prstGeom>
        </p:spPr>
      </p:pic>
      <p:pic>
        <p:nvPicPr>
          <p:cNvPr id="9" name="Picture 8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6507E28F-BD6F-F430-7968-C8B6958733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6303" y="4209804"/>
            <a:ext cx="5770428" cy="1397125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9B0DB098-1C97-3507-A685-CA17E4BD5B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7554" y="606869"/>
            <a:ext cx="2906401" cy="2835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36BB90-8B2D-5885-5360-2DCEC933D93F}"/>
              </a:ext>
            </a:extLst>
          </p:cNvPr>
          <p:cNvSpPr txBox="1"/>
          <p:nvPr/>
        </p:nvSpPr>
        <p:spPr>
          <a:xfrm>
            <a:off x="3744191" y="5644166"/>
            <a:ext cx="390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https://go.rutgers.edu/ECO-PAM </a:t>
            </a:r>
          </a:p>
        </p:txBody>
      </p:sp>
      <p:pic>
        <p:nvPicPr>
          <p:cNvPr id="19" name="Picture 18" descr="A collage of different colored lines&#10;&#10;Description automatically generated">
            <a:extLst>
              <a:ext uri="{FF2B5EF4-FFF2-40B4-BE49-F238E27FC236}">
                <a16:creationId xmlns:a16="http://schemas.microsoft.com/office/drawing/2014/main" id="{B1AC16EB-5A33-1139-CE62-B551A9C8F3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55" y="664972"/>
            <a:ext cx="3788636" cy="52878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53579C-2B29-EE28-2A18-B8BC7F6706A6}"/>
              </a:ext>
            </a:extLst>
          </p:cNvPr>
          <p:cNvSpPr txBox="1"/>
          <p:nvPr/>
        </p:nvSpPr>
        <p:spPr>
          <a:xfrm>
            <a:off x="5167859" y="5271466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ecological scout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ED7490-42E4-8417-EB79-73E39E58E2CA}"/>
              </a:ext>
            </a:extLst>
          </p:cNvPr>
          <p:cNvSpPr txBox="1"/>
          <p:nvPr/>
        </p:nvSpPr>
        <p:spPr>
          <a:xfrm>
            <a:off x="2896756" y="3657144"/>
            <a:ext cx="265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ECO-PAM Project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EA76D7F-2164-F555-E4C4-0A766ED1FF4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4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667" b="1" kern="0">
                <a:solidFill>
                  <a:srgbClr val="000000"/>
                </a:solidFill>
                <a:latin typeface="Calibri Light"/>
                <a:ea typeface="Times New Roman" charset="0"/>
                <a:cs typeface="Calibri Light"/>
              </a:rPr>
              <a:t>Ocean robots: Tracking dynamic seascapes to inform offshore wind development</a:t>
            </a:r>
          </a:p>
        </p:txBody>
      </p:sp>
    </p:spTree>
    <p:extLst>
      <p:ext uri="{BB962C8B-B14F-4D97-AF65-F5344CB8AC3E}">
        <p14:creationId xmlns:p14="http://schemas.microsoft.com/office/powerpoint/2010/main" val="489207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E210E6C-A1F3-31C3-E4C1-103A7C57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7" y="1027597"/>
            <a:ext cx="3392848" cy="1779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5E4B8-8938-100E-A097-7D3B689F5336}"/>
              </a:ext>
            </a:extLst>
          </p:cNvPr>
          <p:cNvSpPr txBox="1"/>
          <p:nvPr/>
        </p:nvSpPr>
        <p:spPr>
          <a:xfrm>
            <a:off x="595276" y="631919"/>
            <a:ext cx="246227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Calibri Light"/>
                <a:cs typeface="Calibri Light"/>
              </a:rPr>
              <a:t>The Dynamic Ecology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F4AFE-0E69-7E4E-7679-75569D268614}"/>
              </a:ext>
            </a:extLst>
          </p:cNvPr>
          <p:cNvSpPr txBox="1"/>
          <p:nvPr/>
        </p:nvSpPr>
        <p:spPr>
          <a:xfrm>
            <a:off x="4547647" y="631919"/>
            <a:ext cx="30221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Calibri Light"/>
                <a:cs typeface="Calibri Light"/>
              </a:rPr>
              <a:t>The Dynamic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E7FA6-F8C5-1AA6-B9E6-FC076D4A44EE}"/>
              </a:ext>
            </a:extLst>
          </p:cNvPr>
          <p:cNvSpPr txBox="1"/>
          <p:nvPr/>
        </p:nvSpPr>
        <p:spPr>
          <a:xfrm>
            <a:off x="8967150" y="632658"/>
            <a:ext cx="21739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Calibri Light"/>
                <a:cs typeface="Calibri Light"/>
              </a:rPr>
              <a:t>Informing the Plan</a:t>
            </a:r>
          </a:p>
        </p:txBody>
      </p:sp>
      <p:pic>
        <p:nvPicPr>
          <p:cNvPr id="15" name="Picture 14" descr="A map of a whale&#10;&#10;Description automatically generated">
            <a:extLst>
              <a:ext uri="{FF2B5EF4-FFF2-40B4-BE49-F238E27FC236}">
                <a16:creationId xmlns:a16="http://schemas.microsoft.com/office/drawing/2014/main" id="{1C7CC870-B350-FB9E-38F3-03AA2C5E4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5" y="1178392"/>
            <a:ext cx="3543447" cy="3615273"/>
          </a:xfrm>
          <a:prstGeom prst="rect">
            <a:avLst/>
          </a:prstGeom>
        </p:spPr>
      </p:pic>
      <p:pic>
        <p:nvPicPr>
          <p:cNvPr id="17" name="Picture 16" descr="A whale head out of the water&#10;&#10;Description automatically generated">
            <a:extLst>
              <a:ext uri="{FF2B5EF4-FFF2-40B4-BE49-F238E27FC236}">
                <a16:creationId xmlns:a16="http://schemas.microsoft.com/office/drawing/2014/main" id="{EF08B6DD-2855-4E32-7D65-4831D79BDD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2" y="4410881"/>
            <a:ext cx="2186688" cy="145779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19" name="Picture 18" descr="A map of the coast&#10;&#10;Description automatically generated">
            <a:extLst>
              <a:ext uri="{FF2B5EF4-FFF2-40B4-BE49-F238E27FC236}">
                <a16:creationId xmlns:a16="http://schemas.microsoft.com/office/drawing/2014/main" id="{A305E236-F22E-0A35-D2B8-2A476103D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" b="7407"/>
          <a:stretch/>
        </p:blipFill>
        <p:spPr>
          <a:xfrm>
            <a:off x="4585324" y="2850979"/>
            <a:ext cx="3289147" cy="3186543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A map of the ocean&#10;&#10;Description automatically generated">
            <a:extLst>
              <a:ext uri="{FF2B5EF4-FFF2-40B4-BE49-F238E27FC236}">
                <a16:creationId xmlns:a16="http://schemas.microsoft.com/office/drawing/2014/main" id="{D66CAAB1-8033-6702-0A3D-5B3F3B74B9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r="19409" b="18438"/>
          <a:stretch/>
        </p:blipFill>
        <p:spPr>
          <a:xfrm>
            <a:off x="8539440" y="1176049"/>
            <a:ext cx="3394424" cy="45573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44BEB9-418B-40B5-6D75-7ADAB8B8E89C}"/>
              </a:ext>
            </a:extLst>
          </p:cNvPr>
          <p:cNvSpPr txBox="1"/>
          <p:nvPr/>
        </p:nvSpPr>
        <p:spPr>
          <a:xfrm>
            <a:off x="4585324" y="2212745"/>
            <a:ext cx="390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75C67-55A3-7A6C-EA70-43BE279846D6}"/>
              </a:ext>
            </a:extLst>
          </p:cNvPr>
          <p:cNvSpPr txBox="1"/>
          <p:nvPr/>
        </p:nvSpPr>
        <p:spPr>
          <a:xfrm>
            <a:off x="4800486" y="2911643"/>
            <a:ext cx="1356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</a:p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Currents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5044A2-EDE6-57B2-4F9D-4F933F29EB90}"/>
              </a:ext>
            </a:extLst>
          </p:cNvPr>
          <p:cNvSpPr txBox="1"/>
          <p:nvPr/>
        </p:nvSpPr>
        <p:spPr>
          <a:xfrm>
            <a:off x="8522551" y="1239514"/>
            <a:ext cx="390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alibri Light"/>
                <a:cs typeface="Calibri Light"/>
              </a:rPr>
              <a:t>Ocean </a:t>
            </a:r>
          </a:p>
          <a:p>
            <a:r>
              <a:rPr lang="en-US" sz="1600">
                <a:latin typeface="Calibri Light"/>
                <a:cs typeface="Calibri Light"/>
              </a:rPr>
              <a:t>Fronts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D88FF1-E25C-4C51-E3AC-5EC273E6DFD2}"/>
              </a:ext>
            </a:extLst>
          </p:cNvPr>
          <p:cNvSpPr txBox="1"/>
          <p:nvPr/>
        </p:nvSpPr>
        <p:spPr>
          <a:xfrm>
            <a:off x="8484451" y="5715952"/>
            <a:ext cx="390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Dynamic mapping of ecological features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0D29207-0CAA-9641-C3B6-05A8F86210D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51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667" b="1" kern="0">
                <a:solidFill>
                  <a:srgbClr val="000000"/>
                </a:solidFill>
                <a:latin typeface="Calibri Light"/>
                <a:ea typeface="Times New Roman" charset="0"/>
                <a:cs typeface="Calibri Light"/>
              </a:rPr>
              <a:t>Ocean robots: Tracking dynamic seascapes to inform offshore wind development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BBDC9874-1C1E-86A3-17DE-848D5E9266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43" y="5218754"/>
            <a:ext cx="2156198" cy="31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1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993976-695C-1DC7-9697-8183A2D65A89}"/>
              </a:ext>
            </a:extLst>
          </p:cNvPr>
          <p:cNvSpPr txBox="1"/>
          <p:nvPr/>
        </p:nvSpPr>
        <p:spPr>
          <a:xfrm>
            <a:off x="0" y="2"/>
            <a:ext cx="12192000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Calibri Light"/>
                <a:cs typeface="Calibri Light"/>
              </a:rPr>
              <a:t>High Resolution Mapping focused on the Ocean Wind Site:</a:t>
            </a:r>
          </a:p>
          <a:p>
            <a:r>
              <a:rPr lang="en-US" sz="2900" b="1">
                <a:solidFill>
                  <a:srgbClr val="000000"/>
                </a:solidFill>
                <a:latin typeface="Calibri Light"/>
                <a:cs typeface="Calibri Light"/>
              </a:rPr>
              <a:t>Fish Telemetry and PAM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C4F1E-69C1-2B13-B649-D3BD5C3D2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" y="999754"/>
            <a:ext cx="10002472" cy="497285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3E1DB4-6EC9-7E4D-0A66-FE049702E6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260" y="489640"/>
            <a:ext cx="2329023" cy="349282"/>
          </a:xfrm>
          <a:prstGeom prst="rect">
            <a:avLst/>
          </a:prstGeom>
        </p:spPr>
      </p:pic>
      <p:pic>
        <p:nvPicPr>
          <p:cNvPr id="15" name="Picture 14" descr="A yellow submarine with a black stripe and a yellow fish&#10;&#10;Description automatically generated">
            <a:extLst>
              <a:ext uri="{FF2B5EF4-FFF2-40B4-BE49-F238E27FC236}">
                <a16:creationId xmlns:a16="http://schemas.microsoft.com/office/drawing/2014/main" id="{115060F8-C826-1978-78AC-A536AF606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679" y="2711521"/>
            <a:ext cx="2059089" cy="1742430"/>
          </a:xfrm>
          <a:prstGeom prst="rect">
            <a:avLst/>
          </a:prstGeom>
        </p:spPr>
      </p:pic>
      <p:pic>
        <p:nvPicPr>
          <p:cNvPr id="17" name="Picture 16" descr="A black and orange text&#10;&#10;Description automatically generated">
            <a:extLst>
              <a:ext uri="{FF2B5EF4-FFF2-40B4-BE49-F238E27FC236}">
                <a16:creationId xmlns:a16="http://schemas.microsoft.com/office/drawing/2014/main" id="{6912A87B-1D6A-8D57-3E71-DC855B379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12" y="2157631"/>
            <a:ext cx="802440" cy="4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66D8-2AD0-3421-D3A8-FC4B59E6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1" y="54407"/>
            <a:ext cx="10515600" cy="1325563"/>
          </a:xfrm>
        </p:spPr>
        <p:txBody>
          <a:bodyPr/>
          <a:lstStyle/>
          <a:p>
            <a:r>
              <a:rPr lang="en-US" sz="3600" b="1">
                <a:ea typeface="+mj-lt"/>
                <a:cs typeface="+mj-lt"/>
              </a:rPr>
              <a:t>Ocean Wind 01  Fisheries Monitoring Plan</a:t>
            </a:r>
            <a:endParaRPr lang="en-US" sz="3600">
              <a:ea typeface="+mj-lt"/>
              <a:cs typeface="+mj-lt"/>
            </a:endParaRPr>
          </a:p>
          <a:p>
            <a:endParaRPr lang="en-US">
              <a:ea typeface="+mj-lt"/>
              <a:cs typeface="+mj-lt"/>
            </a:endParaRPr>
          </a:p>
        </p:txBody>
      </p:sp>
      <p:pic>
        <p:nvPicPr>
          <p:cNvPr id="16" name="Picture 15" descr="A yellow submarine in the water&#10;&#10;Description automatically generated">
            <a:extLst>
              <a:ext uri="{FF2B5EF4-FFF2-40B4-BE49-F238E27FC236}">
                <a16:creationId xmlns:a16="http://schemas.microsoft.com/office/drawing/2014/main" id="{AD1380B9-6B8B-6516-C99B-607B1F461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0955" y="3736430"/>
            <a:ext cx="1525578" cy="2203005"/>
          </a:xfrm>
          <a:prstGeom prst="rect">
            <a:avLst/>
          </a:prstGeom>
        </p:spPr>
      </p:pic>
      <p:pic>
        <p:nvPicPr>
          <p:cNvPr id="7" name="Picture 6" descr="A group of people in buckets&#10;&#10;Description automatically generated with low confidence">
            <a:extLst>
              <a:ext uri="{FF2B5EF4-FFF2-40B4-BE49-F238E27FC236}">
                <a16:creationId xmlns:a16="http://schemas.microsoft.com/office/drawing/2014/main" id="{E19FB0E4-482A-5B8F-4E75-BFE1F54EB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4" y="2964530"/>
            <a:ext cx="2743200" cy="2977314"/>
          </a:xfrm>
          <a:prstGeom prst="rect">
            <a:avLst/>
          </a:prstGeom>
        </p:spPr>
      </p:pic>
      <p:pic>
        <p:nvPicPr>
          <p:cNvPr id="8" name="Picture 7" descr="A map of a sea&#10;&#10;Description automatically generated">
            <a:extLst>
              <a:ext uri="{FF2B5EF4-FFF2-40B4-BE49-F238E27FC236}">
                <a16:creationId xmlns:a16="http://schemas.microsoft.com/office/drawing/2014/main" id="{A6C1A971-C802-6D3E-E791-AC1053297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70" y="1271275"/>
            <a:ext cx="4307597" cy="4615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map of a sea&#10;&#10;Description automatically generated">
            <a:extLst>
              <a:ext uri="{FF2B5EF4-FFF2-40B4-BE49-F238E27FC236}">
                <a16:creationId xmlns:a16="http://schemas.microsoft.com/office/drawing/2014/main" id="{21F5E715-E348-50AC-EF27-41A40704C7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874" y="5138409"/>
            <a:ext cx="2149710" cy="60006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C0957D79-C69A-F3AA-9FB1-E86646D78882}"/>
              </a:ext>
            </a:extLst>
          </p:cNvPr>
          <p:cNvSpPr txBox="1"/>
          <p:nvPr/>
        </p:nvSpPr>
        <p:spPr>
          <a:xfrm>
            <a:off x="1920544" y="2814470"/>
            <a:ext cx="86796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Ørsted</a:t>
            </a:r>
          </a:p>
          <a:p>
            <a:r>
              <a:rPr lang="en-US" sz="1200">
                <a:cs typeface="Calibri"/>
              </a:rPr>
              <a:t>Ocean Wind 01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5643C3D-A131-9ECF-3818-757EF2C3DD46}"/>
              </a:ext>
            </a:extLst>
          </p:cNvPr>
          <p:cNvSpPr txBox="1"/>
          <p:nvPr/>
        </p:nvSpPr>
        <p:spPr>
          <a:xfrm>
            <a:off x="1307370" y="3338344"/>
            <a:ext cx="86796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Ørsted North America</a:t>
            </a:r>
            <a:endParaRPr lang="en-US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33EBC0E-2CBA-8339-085E-947BD77A94ED}"/>
              </a:ext>
            </a:extLst>
          </p:cNvPr>
          <p:cNvSpPr txBox="1"/>
          <p:nvPr/>
        </p:nvSpPr>
        <p:spPr>
          <a:xfrm>
            <a:off x="2277730" y="1897688"/>
            <a:ext cx="119538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Atlantic Shores</a:t>
            </a:r>
            <a:endParaRPr lang="en-US"/>
          </a:p>
        </p:txBody>
      </p:sp>
      <p:pic>
        <p:nvPicPr>
          <p:cNvPr id="14" name="Picture 13" descr="A picture containing sky, outdoor, person, orange&#10;&#10;Description automatically generated">
            <a:extLst>
              <a:ext uri="{FF2B5EF4-FFF2-40B4-BE49-F238E27FC236}">
                <a16:creationId xmlns:a16="http://schemas.microsoft.com/office/drawing/2014/main" id="{51F5A36B-1939-8B34-3751-7CECA37BF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37" y="3732242"/>
            <a:ext cx="2743200" cy="2208362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4A62B3D-686B-8C31-7F94-B522D6735A37}"/>
              </a:ext>
            </a:extLst>
          </p:cNvPr>
          <p:cNvSpPr txBox="1"/>
          <p:nvPr/>
        </p:nvSpPr>
        <p:spPr>
          <a:xfrm>
            <a:off x="5127749" y="838649"/>
            <a:ext cx="4037060" cy="258532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Bottom Trawl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Diet Sampling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Structured Habitat Survey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Telemetry Measures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Inshore Hard Clam survey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Atlantic </a:t>
            </a:r>
            <a:r>
              <a:rPr lang="en-US" err="1">
                <a:cs typeface="Calibri"/>
              </a:rPr>
              <a:t>surfclam</a:t>
            </a:r>
            <a:r>
              <a:rPr lang="en-US">
                <a:cs typeface="Calibri"/>
              </a:rPr>
              <a:t> survey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eDNA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Pelagic Fish Survey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Oceanography</a:t>
            </a:r>
          </a:p>
        </p:txBody>
      </p:sp>
      <p:pic>
        <p:nvPicPr>
          <p:cNvPr id="15" name="Picture 14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79039D07-8A8E-FADE-66AC-5FE5604D2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5" y="788390"/>
            <a:ext cx="2743200" cy="20614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4FE63A-CC49-C184-D98A-40FA75F6E0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5" y="837219"/>
            <a:ext cx="2329023" cy="3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0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FCDA8-8869-D70D-10D4-0285D3EE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61" y="-1498"/>
            <a:ext cx="6742607" cy="937974"/>
          </a:xfrm>
        </p:spPr>
        <p:txBody>
          <a:bodyPr>
            <a:normAutofit/>
          </a:bodyPr>
          <a:lstStyle/>
          <a:p>
            <a:r>
              <a:rPr lang="en-US" sz="3600" b="1">
                <a:ea typeface="+mj-lt"/>
                <a:cs typeface="+mj-lt"/>
              </a:rPr>
              <a:t>Reverse Particle Tracking eDNA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EEAA3-36F4-5D6B-EDA0-AE0F91E2CB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8652"/>
            <a:ext cx="5581403" cy="455882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22775E6-FF67-A68A-EB76-617BFAAC2202}"/>
              </a:ext>
            </a:extLst>
          </p:cNvPr>
          <p:cNvSpPr txBox="1"/>
          <p:nvPr/>
        </p:nvSpPr>
        <p:spPr>
          <a:xfrm>
            <a:off x="5848867" y="848769"/>
            <a:ext cx="211243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Reverse Drift</a:t>
            </a:r>
          </a:p>
          <a:p>
            <a:r>
              <a:rPr lang="en-US">
                <a:latin typeface="Calibri"/>
                <a:cs typeface="Calibri"/>
              </a:rPr>
              <a:t>Dec 8 to Dec 4 2021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C0DC5-7A4B-6D2C-9DE1-31FE39C5D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"/>
          <a:stretch/>
        </p:blipFill>
        <p:spPr>
          <a:xfrm>
            <a:off x="8901052" y="239144"/>
            <a:ext cx="2477159" cy="2601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492A7-465A-80BC-056F-575F70B812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"/>
          <a:stretch/>
        </p:blipFill>
        <p:spPr>
          <a:xfrm>
            <a:off x="8984921" y="3020990"/>
            <a:ext cx="2450592" cy="2601613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86B1C31-812B-94B3-F8AE-3C8B8A08AFD9}"/>
              </a:ext>
            </a:extLst>
          </p:cNvPr>
          <p:cNvSpPr txBox="1"/>
          <p:nvPr/>
        </p:nvSpPr>
        <p:spPr>
          <a:xfrm>
            <a:off x="8862970" y="2815894"/>
            <a:ext cx="27411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120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AC0BD90-1E8A-D74D-2938-DE65AEDF6667}"/>
              </a:ext>
            </a:extLst>
          </p:cNvPr>
          <p:cNvSpPr txBox="1"/>
          <p:nvPr/>
        </p:nvSpPr>
        <p:spPr>
          <a:xfrm>
            <a:off x="9362549" y="2806994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96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2E9CE17-A73C-53F0-9457-5FBE3A42E4BF}"/>
              </a:ext>
            </a:extLst>
          </p:cNvPr>
          <p:cNvSpPr txBox="1"/>
          <p:nvPr/>
        </p:nvSpPr>
        <p:spPr>
          <a:xfrm>
            <a:off x="10320011" y="2806994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49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1999A5D-46CB-2F34-C268-B2395149FBD8}"/>
              </a:ext>
            </a:extLst>
          </p:cNvPr>
          <p:cNvSpPr txBox="1"/>
          <p:nvPr/>
        </p:nvSpPr>
        <p:spPr>
          <a:xfrm>
            <a:off x="10811074" y="2809352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25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254EACEC-8CC8-DD8C-9296-95F945262FC0}"/>
              </a:ext>
            </a:extLst>
          </p:cNvPr>
          <p:cNvSpPr txBox="1"/>
          <p:nvPr/>
        </p:nvSpPr>
        <p:spPr>
          <a:xfrm>
            <a:off x="11302137" y="2806994"/>
            <a:ext cx="9137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0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725BBD3-BE84-FFAD-4057-C2B9367AB740}"/>
              </a:ext>
            </a:extLst>
          </p:cNvPr>
          <p:cNvSpPr txBox="1"/>
          <p:nvPr/>
        </p:nvSpPr>
        <p:spPr>
          <a:xfrm>
            <a:off x="9870376" y="2810434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72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817FCA0-B36E-CB12-681A-6916A4E4DC54}"/>
              </a:ext>
            </a:extLst>
          </p:cNvPr>
          <p:cNvSpPr txBox="1"/>
          <p:nvPr/>
        </p:nvSpPr>
        <p:spPr>
          <a:xfrm>
            <a:off x="11503924" y="2802104"/>
            <a:ext cx="41370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hours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6733E69-59C8-8BBB-5D18-1C32B0464F9D}"/>
              </a:ext>
            </a:extLst>
          </p:cNvPr>
          <p:cNvSpPr txBox="1"/>
          <p:nvPr/>
        </p:nvSpPr>
        <p:spPr>
          <a:xfrm>
            <a:off x="8923097" y="5609884"/>
            <a:ext cx="27411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120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67443668-8F40-A03E-DAC7-225F67DB0069}"/>
              </a:ext>
            </a:extLst>
          </p:cNvPr>
          <p:cNvSpPr txBox="1"/>
          <p:nvPr/>
        </p:nvSpPr>
        <p:spPr>
          <a:xfrm>
            <a:off x="9422676" y="5600983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96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EB6EC10F-95FD-990F-7257-D1AA15124BFD}"/>
              </a:ext>
            </a:extLst>
          </p:cNvPr>
          <p:cNvSpPr txBox="1"/>
          <p:nvPr/>
        </p:nvSpPr>
        <p:spPr>
          <a:xfrm>
            <a:off x="10380138" y="5600983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49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1C95385-258C-1574-D2F1-2C5216AB274B}"/>
              </a:ext>
            </a:extLst>
          </p:cNvPr>
          <p:cNvSpPr txBox="1"/>
          <p:nvPr/>
        </p:nvSpPr>
        <p:spPr>
          <a:xfrm>
            <a:off x="10871201" y="5603342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25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5F2AE83A-5160-010E-6EBE-D82327463945}"/>
              </a:ext>
            </a:extLst>
          </p:cNvPr>
          <p:cNvSpPr txBox="1"/>
          <p:nvPr/>
        </p:nvSpPr>
        <p:spPr>
          <a:xfrm>
            <a:off x="11362264" y="5600983"/>
            <a:ext cx="9137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0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AEB1939D-73EF-8D30-680C-A8F2CC8FD2AE}"/>
              </a:ext>
            </a:extLst>
          </p:cNvPr>
          <p:cNvSpPr txBox="1"/>
          <p:nvPr/>
        </p:nvSpPr>
        <p:spPr>
          <a:xfrm>
            <a:off x="9930503" y="5604424"/>
            <a:ext cx="18274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72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E31D6B71-E753-27E6-74ED-7F690F613F60}"/>
              </a:ext>
            </a:extLst>
          </p:cNvPr>
          <p:cNvSpPr txBox="1"/>
          <p:nvPr/>
        </p:nvSpPr>
        <p:spPr>
          <a:xfrm>
            <a:off x="11564051" y="5596093"/>
            <a:ext cx="41370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hours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CAC8C6-0373-67E2-E0B0-B9C24886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82" y="5066143"/>
            <a:ext cx="1656732" cy="7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02795547-98F4-4DF7-0EA6-327C18D24683}"/>
              </a:ext>
            </a:extLst>
          </p:cNvPr>
          <p:cNvSpPr txBox="1"/>
          <p:nvPr/>
        </p:nvSpPr>
        <p:spPr>
          <a:xfrm>
            <a:off x="2363189" y="4173101"/>
            <a:ext cx="257711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/>
                <a:cs typeface="Calibri"/>
              </a:rPr>
              <a:t>eDNA Sampling Locations</a:t>
            </a:r>
          </a:p>
          <a:p>
            <a:r>
              <a:rPr lang="en-US">
                <a:latin typeface="Calibri"/>
                <a:cs typeface="Calibri"/>
              </a:rPr>
              <a:t>Dec. 2021 to Mar. 2023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2C6B0DB4-93A7-F138-C0E2-10037667223B}"/>
              </a:ext>
            </a:extLst>
          </p:cNvPr>
          <p:cNvSpPr txBox="1"/>
          <p:nvPr/>
        </p:nvSpPr>
        <p:spPr>
          <a:xfrm>
            <a:off x="10257842" y="186802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77"/>
              </a:rPr>
              <a:t>HFR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9F5E5653-BD50-9D46-4973-3A397892CD32}"/>
              </a:ext>
            </a:extLst>
          </p:cNvPr>
          <p:cNvSpPr txBox="1"/>
          <p:nvPr/>
        </p:nvSpPr>
        <p:spPr>
          <a:xfrm>
            <a:off x="10057451" y="4663115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77"/>
              </a:rPr>
              <a:t>DOPPIO</a:t>
            </a:r>
          </a:p>
        </p:txBody>
      </p:sp>
      <p:pic>
        <p:nvPicPr>
          <p:cNvPr id="27" name="eDNA_backwards_drift_12_08_2021">
            <a:hlinkClick r:id="" action="ppaction://media"/>
            <a:extLst>
              <a:ext uri="{FF2B5EF4-FFF2-40B4-BE49-F238E27FC236}">
                <a16:creationId xmlns:a16="http://schemas.microsoft.com/office/drawing/2014/main" id="{83EA3E62-A9B8-C9AD-3573-D6A07C40C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8173" y="1481401"/>
            <a:ext cx="3477159" cy="37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4">
            <a:extLst>
              <a:ext uri="{FF2B5EF4-FFF2-40B4-BE49-F238E27FC236}">
                <a16:creationId xmlns:a16="http://schemas.microsoft.com/office/drawing/2014/main" id="{F4A3301E-8B46-D0DC-564C-466A2365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095" y="2242"/>
            <a:ext cx="78421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rgbClr val="000000"/>
                </a:solidFill>
              </a:rPr>
              <a:t>Eco-Glider: Oceanographic and Ecologic Sampling</a:t>
            </a:r>
          </a:p>
        </p:txBody>
      </p:sp>
      <p:sp>
        <p:nvSpPr>
          <p:cNvPr id="3" name="Text Box 74">
            <a:extLst>
              <a:ext uri="{FF2B5EF4-FFF2-40B4-BE49-F238E27FC236}">
                <a16:creationId xmlns:a16="http://schemas.microsoft.com/office/drawing/2014/main" id="{EBAEBB6F-A010-25F5-B6EC-38DA618F3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351" y="709167"/>
            <a:ext cx="3871860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543" b="1">
                <a:solidFill>
                  <a:srgbClr val="000000"/>
                </a:solidFill>
                <a:latin typeface="Copperplate" panose="02000504000000020004" pitchFamily="2" charset="77"/>
              </a:rPr>
              <a:t>Coastal Waters off New Jersey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2461E-0EA6-E1AB-3946-EA59A5F1F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2" y="976460"/>
            <a:ext cx="5202735" cy="465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5C32A-2D3C-3DED-08F4-D53145961E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36" y="1021446"/>
            <a:ext cx="4125610" cy="487347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1F6062-E4C7-7B05-3345-3E57FA78B151}"/>
              </a:ext>
            </a:extLst>
          </p:cNvPr>
          <p:cNvCxnSpPr>
            <a:cxnSpLocks/>
          </p:cNvCxnSpPr>
          <p:nvPr/>
        </p:nvCxnSpPr>
        <p:spPr>
          <a:xfrm>
            <a:off x="4220585" y="3349533"/>
            <a:ext cx="1920493" cy="1687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>
            <a:extLst>
              <a:ext uri="{FF2B5EF4-FFF2-40B4-BE49-F238E27FC236}">
                <a16:creationId xmlns:a16="http://schemas.microsoft.com/office/drawing/2014/main" id="{4A33A2E7-709F-2494-729B-F80A98A3854B}"/>
              </a:ext>
            </a:extLst>
          </p:cNvPr>
          <p:cNvSpPr/>
          <p:nvPr/>
        </p:nvSpPr>
        <p:spPr>
          <a:xfrm>
            <a:off x="6237817" y="1132599"/>
            <a:ext cx="497482" cy="4601216"/>
          </a:xfrm>
          <a:prstGeom prst="leftBrace">
            <a:avLst>
              <a:gd name="adj1" fmla="val 26264"/>
              <a:gd name="adj2" fmla="val 50849"/>
            </a:avLst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86"/>
          </a:p>
        </p:txBody>
      </p:sp>
      <p:sp>
        <p:nvSpPr>
          <p:cNvPr id="8" name="Text Box 74">
            <a:extLst>
              <a:ext uri="{FF2B5EF4-FFF2-40B4-BE49-F238E27FC236}">
                <a16:creationId xmlns:a16="http://schemas.microsoft.com/office/drawing/2014/main" id="{3D8C2218-173B-A84E-02A9-FC2878736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474" y="715125"/>
            <a:ext cx="33677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00"/>
                </a:solidFill>
                <a:latin typeface="Copperplate" panose="02000504000000020004" pitchFamily="2" charset="77"/>
              </a:rPr>
              <a:t>Ocean Physics and Chemistry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EE0FDD-92E5-C1CC-7A7C-37A8265DD378}"/>
              </a:ext>
            </a:extLst>
          </p:cNvPr>
          <p:cNvSpPr/>
          <p:nvPr/>
        </p:nvSpPr>
        <p:spPr>
          <a:xfrm>
            <a:off x="7568696" y="0"/>
            <a:ext cx="1575303" cy="45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7E8D01-9E0E-66E7-B60A-F050317F2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036" y="4535028"/>
            <a:ext cx="2508704" cy="1410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C0BE4D11-9E12-462F-54FA-06D1AFAC0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57" y="73527"/>
            <a:ext cx="1410523" cy="691694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">
            <a:extLst>
              <a:ext uri="{FF2B5EF4-FFF2-40B4-BE49-F238E27FC236}">
                <a16:creationId xmlns:a16="http://schemas.microsoft.com/office/drawing/2014/main" id="{881ED546-2071-1F6F-46DA-5BFF2F3F64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1896" y="125658"/>
            <a:ext cx="1915430" cy="524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599EC8-ECAC-FC01-BEC0-A2F1B6CD9412}"/>
              </a:ext>
            </a:extLst>
          </p:cNvPr>
          <p:cNvSpPr txBox="1"/>
          <p:nvPr/>
        </p:nvSpPr>
        <p:spPr>
          <a:xfrm>
            <a:off x="-9994" y="28981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cs typeface="Calibri"/>
              </a:rPr>
              <a:t>PRELIMINARY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0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D20B-9512-F288-A1AE-89EFC06F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7" y="2268"/>
            <a:ext cx="10515600" cy="666080"/>
          </a:xfrm>
        </p:spPr>
        <p:txBody>
          <a:bodyPr>
            <a:normAutofit/>
          </a:bodyPr>
          <a:lstStyle/>
          <a:p>
            <a:r>
              <a:rPr lang="en-US" sz="4000" b="1">
                <a:ea typeface="+mj-lt"/>
                <a:cs typeface="+mj-lt"/>
              </a:rPr>
              <a:t>Main Message Today</a:t>
            </a:r>
            <a:endParaRPr lang="en-US" sz="4000" b="1">
              <a:cs typeface="Calibri Light" panose="020F03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0368-38F5-1E1B-9D52-4B77FA775AFA}"/>
              </a:ext>
            </a:extLst>
          </p:cNvPr>
          <p:cNvSpPr txBox="1"/>
          <p:nvPr/>
        </p:nvSpPr>
        <p:spPr>
          <a:xfrm>
            <a:off x="1241711" y="1937007"/>
            <a:ext cx="971467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</a:rPr>
              <a:t>Observatories and partnerships within those observatories exist</a:t>
            </a:r>
            <a:endParaRPr lang="en-US">
              <a:cs typeface="Calibri" panose="020F0502020204030204"/>
            </a:endParaRPr>
          </a:p>
          <a:p>
            <a:pPr marL="571500" indent="-571500"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</a:rPr>
              <a:t>We can leverage them to better understand dynamic ocean habitats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5588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E5304B9-3715-6F5E-4C73-E68A6BE4A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213354"/>
            <a:ext cx="4927735" cy="469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90582C0-16EB-3E01-E25C-FF3FE70E0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5685" y="1880269"/>
            <a:ext cx="4346313" cy="413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02F04B-14E0-ACCD-C48E-D36F488410B4}"/>
              </a:ext>
            </a:extLst>
          </p:cNvPr>
          <p:cNvSpPr txBox="1"/>
          <p:nvPr/>
        </p:nvSpPr>
        <p:spPr>
          <a:xfrm>
            <a:off x="2153763" y="3429000"/>
            <a:ext cx="49404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>
                <a:solidFill>
                  <a:schemeClr val="bg1"/>
                </a:solidFill>
              </a:rPr>
              <a:t>9ºC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0C0BD-58AF-D75A-CF40-85575380EC07}"/>
              </a:ext>
            </a:extLst>
          </p:cNvPr>
          <p:cNvSpPr txBox="1"/>
          <p:nvPr/>
        </p:nvSpPr>
        <p:spPr>
          <a:xfrm>
            <a:off x="3386403" y="1332348"/>
            <a:ext cx="59824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/>
              <a:t>26ºC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48680-9889-3DDE-BEBA-CA3D6FD09F70}"/>
              </a:ext>
            </a:extLst>
          </p:cNvPr>
          <p:cNvSpPr txBox="1"/>
          <p:nvPr/>
        </p:nvSpPr>
        <p:spPr>
          <a:xfrm>
            <a:off x="269267" y="5236373"/>
            <a:ext cx="27323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/>
              <a:t>Ocean 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7C6B0A-62C3-6E91-A975-B04242FF825E}"/>
              </a:ext>
            </a:extLst>
          </p:cNvPr>
          <p:cNvSpPr txBox="1"/>
          <p:nvPr/>
        </p:nvSpPr>
        <p:spPr>
          <a:xfrm>
            <a:off x="4362853" y="3252279"/>
            <a:ext cx="55976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FE3EBF-96E4-FDB3-DDC9-A050684727FC}"/>
              </a:ext>
            </a:extLst>
          </p:cNvPr>
          <p:cNvSpPr txBox="1"/>
          <p:nvPr/>
        </p:nvSpPr>
        <p:spPr>
          <a:xfrm>
            <a:off x="6450863" y="2021860"/>
            <a:ext cx="66396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/>
              <a:t>120%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F5F46-73CC-959C-3898-89E01E71E499}"/>
              </a:ext>
            </a:extLst>
          </p:cNvPr>
          <p:cNvSpPr txBox="1"/>
          <p:nvPr/>
        </p:nvSpPr>
        <p:spPr>
          <a:xfrm>
            <a:off x="3980586" y="5309763"/>
            <a:ext cx="26148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/>
              <a:t>Oxygen Saturation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FCD008E-40BE-4603-7785-9128CBDCE24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23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650" kern="0">
                <a:solidFill>
                  <a:schemeClr val="tx1"/>
                </a:solidFill>
                <a:latin typeface="Calibri"/>
                <a:ea typeface="Times New Roman" charset="0"/>
                <a:cs typeface="Times New Roman"/>
              </a:rPr>
              <a:t>Eco Glider Captures Impact of Hurricane Lee</a:t>
            </a:r>
          </a:p>
          <a:p>
            <a:r>
              <a:rPr lang="en-US" sz="2400" i="1" kern="0">
                <a:solidFill>
                  <a:schemeClr val="tx1"/>
                </a:solidFill>
                <a:latin typeface="Calibri"/>
                <a:ea typeface="Times New Roman" charset="0"/>
                <a:cs typeface="Times New Roman"/>
              </a:rPr>
              <a:t>August 17- September 17, 2023</a:t>
            </a:r>
          </a:p>
          <a:p>
            <a:r>
              <a:rPr lang="en-US" sz="2400" i="1" kern="0">
                <a:solidFill>
                  <a:srgbClr val="FF0000"/>
                </a:solidFill>
                <a:latin typeface="Calibri"/>
                <a:ea typeface="Times New Roman" charset="0"/>
                <a:cs typeface="Times New Roman"/>
              </a:rPr>
              <a:t>PRELIMINARY DATA</a:t>
            </a:r>
            <a:endParaRPr lang="en-US" sz="2400" i="1" kern="0">
              <a:solidFill>
                <a:srgbClr val="FF0000"/>
              </a:solidFill>
              <a:latin typeface="Calibri"/>
              <a:ea typeface="Times New Roman" charset="0"/>
              <a:cs typeface="Times New Roman" charset="0"/>
            </a:endParaRPr>
          </a:p>
        </p:txBody>
      </p:sp>
      <p:pic>
        <p:nvPicPr>
          <p:cNvPr id="25" name="Picture 6" descr="[Image of cumulative wind history]">
            <a:extLst>
              <a:ext uri="{FF2B5EF4-FFF2-40B4-BE49-F238E27FC236}">
                <a16:creationId xmlns:a16="http://schemas.microsoft.com/office/drawing/2014/main" id="{D64B16E6-B401-9CCA-FFB6-B61617C1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00" y="3044102"/>
            <a:ext cx="3916207" cy="286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map of water with yellow rockets&#10;&#10;Description automatically generated">
            <a:extLst>
              <a:ext uri="{FF2B5EF4-FFF2-40B4-BE49-F238E27FC236}">
                <a16:creationId xmlns:a16="http://schemas.microsoft.com/office/drawing/2014/main" id="{BF9DF88B-1E9C-B7B8-7782-D89BFA635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78" y="120137"/>
            <a:ext cx="4196751" cy="2926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logo with a bird and a wave&#10;&#10;Description automatically generated">
            <a:extLst>
              <a:ext uri="{FF2B5EF4-FFF2-40B4-BE49-F238E27FC236}">
                <a16:creationId xmlns:a16="http://schemas.microsoft.com/office/drawing/2014/main" id="{A530FA0F-34CB-A7D2-0B38-A3F4440F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89" y="931781"/>
            <a:ext cx="816634" cy="860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D7FC3-F0FB-C04C-F2AC-50323728A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83" y="1029419"/>
            <a:ext cx="766314" cy="7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1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OI Co-Produces Award-Winning Program">
            <a:extLst>
              <a:ext uri="{FF2B5EF4-FFF2-40B4-BE49-F238E27FC236}">
                <a16:creationId xmlns:a16="http://schemas.microsoft.com/office/drawing/2014/main" id="{8F473D49-F47F-A2BD-0CF5-2AE81BC2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081" y="63465"/>
            <a:ext cx="1954387" cy="65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238C10-BAF9-7224-3A66-48B8AA1C8A1A}"/>
              </a:ext>
            </a:extLst>
          </p:cNvPr>
          <p:cNvSpPr txBox="1"/>
          <p:nvPr/>
        </p:nvSpPr>
        <p:spPr>
          <a:xfrm>
            <a:off x="3203596" y="1218887"/>
            <a:ext cx="3405976" cy="275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/>
            <a:r>
              <a:rPr lang="en-US" sz="2133" b="1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Active acoustics - fish</a:t>
            </a:r>
          </a:p>
          <a:p>
            <a:pPr marL="9525"/>
            <a:r>
              <a:rPr lang="en-US" sz="2133" b="1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(38, 120, 200 kHz)</a:t>
            </a:r>
          </a:p>
          <a:p>
            <a:pPr marL="9525"/>
            <a:endParaRPr lang="en-US" sz="800" b="1">
              <a:solidFill>
                <a:srgbClr val="FF40FF"/>
              </a:solidFill>
              <a:latin typeface="+mj-lt"/>
              <a:cs typeface="Times New Roman" panose="02020603050405020304" pitchFamily="18" charset="0"/>
            </a:endParaRPr>
          </a:p>
          <a:p>
            <a:pPr marL="9525"/>
            <a:r>
              <a:rPr lang="en-US" sz="2133" b="1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Active Acoustics - zooplankton </a:t>
            </a:r>
          </a:p>
          <a:p>
            <a:r>
              <a:rPr lang="en-US" sz="2133" b="1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(120, 200, 455, 769 kHz)</a:t>
            </a:r>
          </a:p>
          <a:p>
            <a:endParaRPr lang="en-US" sz="800" b="1">
              <a:solidFill>
                <a:srgbClr val="FF40FF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133" b="1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Passive acoustics – mammals</a:t>
            </a:r>
          </a:p>
          <a:p>
            <a:endParaRPr lang="en-US" sz="800" b="1">
              <a:solidFill>
                <a:srgbClr val="FF40FF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133" b="1">
                <a:solidFill>
                  <a:srgbClr val="FF40FF"/>
                </a:solidFill>
                <a:latin typeface="+mj-lt"/>
                <a:cs typeface="Times New Roman" panose="02020603050405020304" pitchFamily="18" charset="0"/>
              </a:rPr>
              <a:t>Fish Telemetry</a:t>
            </a:r>
            <a:endParaRPr lang="en-US" sz="2133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F6853-6F36-C40C-74D7-FC4D45CB6BEB}"/>
              </a:ext>
            </a:extLst>
          </p:cNvPr>
          <p:cNvSpPr txBox="1"/>
          <p:nvPr/>
        </p:nvSpPr>
        <p:spPr>
          <a:xfrm>
            <a:off x="229457" y="1218887"/>
            <a:ext cx="2974140" cy="271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Temperature</a:t>
            </a:r>
          </a:p>
          <a:p>
            <a:r>
              <a:rPr lang="en-US" sz="2133" b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Salinity	</a:t>
            </a:r>
          </a:p>
          <a:p>
            <a:r>
              <a:rPr lang="en-US" sz="2133" b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Density</a:t>
            </a:r>
          </a:p>
          <a:p>
            <a:r>
              <a:rPr lang="en-US" sz="2133" b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pH</a:t>
            </a:r>
          </a:p>
          <a:p>
            <a:r>
              <a:rPr lang="en-US" sz="2133" b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Dissolved oxygen</a:t>
            </a:r>
          </a:p>
          <a:p>
            <a:r>
              <a:rPr lang="en-US" sz="2133" b="1" err="1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Chl</a:t>
            </a:r>
            <a:r>
              <a:rPr lang="en-US" sz="2133" b="1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 Fluorescence</a:t>
            </a:r>
          </a:p>
          <a:p>
            <a:r>
              <a:rPr lang="en-US" sz="2133" b="1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CDOM </a:t>
            </a:r>
          </a:p>
          <a:p>
            <a:r>
              <a:rPr lang="en-US" sz="2133" b="1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Optical backscatter</a:t>
            </a:r>
            <a:endParaRPr lang="en-US" sz="2133" b="1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0E81450-B145-43E6-B083-7F001A00E24A}"/>
              </a:ext>
            </a:extLst>
          </p:cNvPr>
          <p:cNvSpPr txBox="1">
            <a:spLocks/>
          </p:cNvSpPr>
          <p:nvPr/>
        </p:nvSpPr>
        <p:spPr>
          <a:xfrm>
            <a:off x="128338" y="4488844"/>
            <a:ext cx="6513689" cy="13813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67" b="1">
                <a:solidFill>
                  <a:schemeClr val="accent2"/>
                </a:solidFill>
              </a:rPr>
              <a:t>Conduct research and develop data products: </a:t>
            </a:r>
          </a:p>
          <a:p>
            <a:pPr marL="0" indent="0">
              <a:buNone/>
            </a:pPr>
            <a:r>
              <a:rPr lang="en-CA" sz="1867" b="1">
                <a:solidFill>
                  <a:schemeClr val="accent2"/>
                </a:solidFill>
              </a:rPr>
              <a:t>e.g., </a:t>
            </a:r>
            <a:r>
              <a:rPr lang="en-US" sz="1867" b="1">
                <a:solidFill>
                  <a:schemeClr val="accent2"/>
                </a:solidFill>
              </a:rPr>
              <a:t>overlap between oceanographic features &amp; distribution of fishes and marine mammals, between marine mammal predators &amp; their prey</a:t>
            </a:r>
          </a:p>
          <a:p>
            <a:endParaRPr lang="en-CA" sz="1867" b="1">
              <a:solidFill>
                <a:srgbClr val="0070C0"/>
              </a:solidFill>
            </a:endParaRPr>
          </a:p>
          <a:p>
            <a:endParaRPr lang="en-CA" sz="1867" b="1">
              <a:solidFill>
                <a:schemeClr val="accent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52132B-C266-4D20-5815-724F9B099DCE}"/>
              </a:ext>
            </a:extLst>
          </p:cNvPr>
          <p:cNvGrpSpPr/>
          <p:nvPr/>
        </p:nvGrpSpPr>
        <p:grpSpPr>
          <a:xfrm>
            <a:off x="7818118" y="103769"/>
            <a:ext cx="2462289" cy="613357"/>
            <a:chOff x="7818118" y="103769"/>
            <a:chExt cx="2462289" cy="6133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C22C09-9A8A-C5E3-4A38-2458B8132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118" y="103769"/>
              <a:ext cx="1740310" cy="470949"/>
            </a:xfrm>
            <a:prstGeom prst="rect">
              <a:avLst/>
            </a:prstGeom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6DECE53-970E-5EB0-0BAB-63F0D8D5878E}"/>
                </a:ext>
              </a:extLst>
            </p:cNvPr>
            <p:cNvSpPr txBox="1"/>
            <p:nvPr/>
          </p:nvSpPr>
          <p:spPr>
            <a:xfrm>
              <a:off x="8559763" y="378571"/>
              <a:ext cx="17206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i="1">
                  <a:latin typeface="Times New Roman" charset="0"/>
                  <a:ea typeface="Times New Roman" charset="0"/>
                  <a:cs typeface="Times New Roman" charset="0"/>
                </a:rPr>
                <a:t>Center for Ocean Observing Leadership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BE5708F6-54B6-7C2A-5819-99766E309083}"/>
              </a:ext>
            </a:extLst>
          </p:cNvPr>
          <p:cNvSpPr txBox="1"/>
          <p:nvPr/>
        </p:nvSpPr>
        <p:spPr>
          <a:xfrm>
            <a:off x="128338" y="164920"/>
            <a:ext cx="105396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latin typeface="Calibri"/>
                <a:cs typeface="Times New Roman"/>
              </a:rPr>
              <a:t>Sampling across the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C522D-0ACB-8E56-60FD-37BB308C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23" y="912047"/>
            <a:ext cx="4417624" cy="49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CD2A0A6B-E23B-8635-56F9-238E4B6937B6}"/>
              </a:ext>
            </a:extLst>
          </p:cNvPr>
          <p:cNvSpPr txBox="1"/>
          <p:nvPr/>
        </p:nvSpPr>
        <p:spPr>
          <a:xfrm>
            <a:off x="7278769" y="1169563"/>
            <a:ext cx="587019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67" b="1">
                <a:solidFill>
                  <a:schemeClr val="bg1"/>
                </a:solidFill>
              </a:rPr>
              <a:t>Sei </a:t>
            </a:r>
          </a:p>
          <a:p>
            <a:pPr algn="ctr"/>
            <a:r>
              <a:rPr lang="en-US" sz="1067" b="1">
                <a:solidFill>
                  <a:schemeClr val="bg1"/>
                </a:solidFill>
              </a:rPr>
              <a:t>Whale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214EFAF-8628-7E16-6ADD-D1B747832F3F}"/>
              </a:ext>
            </a:extLst>
          </p:cNvPr>
          <p:cNvSpPr txBox="1"/>
          <p:nvPr/>
        </p:nvSpPr>
        <p:spPr>
          <a:xfrm>
            <a:off x="9455536" y="1169563"/>
            <a:ext cx="587019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67" b="1">
                <a:solidFill>
                  <a:schemeClr val="bg1"/>
                </a:solidFill>
              </a:rPr>
              <a:t>Fin </a:t>
            </a:r>
          </a:p>
          <a:p>
            <a:pPr algn="ctr"/>
            <a:r>
              <a:rPr lang="en-US" sz="1067" b="1">
                <a:solidFill>
                  <a:schemeClr val="bg1"/>
                </a:solidFill>
              </a:rPr>
              <a:t>Whale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4171120-3528-247D-3DD6-308284050723}"/>
              </a:ext>
            </a:extLst>
          </p:cNvPr>
          <p:cNvSpPr txBox="1"/>
          <p:nvPr/>
        </p:nvSpPr>
        <p:spPr>
          <a:xfrm>
            <a:off x="7256191" y="3638323"/>
            <a:ext cx="587019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67" b="1">
                <a:solidFill>
                  <a:schemeClr val="bg1"/>
                </a:solidFill>
              </a:rPr>
              <a:t>Right </a:t>
            </a:r>
          </a:p>
          <a:p>
            <a:pPr algn="ctr"/>
            <a:r>
              <a:rPr lang="en-US" sz="1067" b="1">
                <a:solidFill>
                  <a:schemeClr val="bg1"/>
                </a:solidFill>
              </a:rPr>
              <a:t>Whale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73F3DEF-3B33-D39C-1D23-E381F9D7CD79}"/>
              </a:ext>
            </a:extLst>
          </p:cNvPr>
          <p:cNvSpPr txBox="1"/>
          <p:nvPr/>
        </p:nvSpPr>
        <p:spPr>
          <a:xfrm>
            <a:off x="9469742" y="3618895"/>
            <a:ext cx="920444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67" b="1">
                <a:solidFill>
                  <a:schemeClr val="bg1"/>
                </a:solidFill>
              </a:rPr>
              <a:t>Humpback </a:t>
            </a:r>
          </a:p>
          <a:p>
            <a:pPr algn="ctr"/>
            <a:r>
              <a:rPr lang="en-US" sz="1067" b="1">
                <a:solidFill>
                  <a:schemeClr val="bg1"/>
                </a:solidFill>
              </a:rPr>
              <a:t>Whale</a:t>
            </a:r>
          </a:p>
        </p:txBody>
      </p:sp>
      <p:pic>
        <p:nvPicPr>
          <p:cNvPr id="1028" name="Picture 4" descr="Logos | Brand">
            <a:extLst>
              <a:ext uri="{FF2B5EF4-FFF2-40B4-BE49-F238E27FC236}">
                <a16:creationId xmlns:a16="http://schemas.microsoft.com/office/drawing/2014/main" id="{5AC1950F-5E00-7B70-50FD-D44179FE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60" y="81829"/>
            <a:ext cx="1723008" cy="62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03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CE5FBC-5FD0-04DD-6D1C-C7BD34DE9816}"/>
              </a:ext>
            </a:extLst>
          </p:cNvPr>
          <p:cNvSpPr>
            <a:spLocks noGrp="1"/>
          </p:cNvSpPr>
          <p:nvPr/>
        </p:nvSpPr>
        <p:spPr bwMode="auto">
          <a:xfrm>
            <a:off x="380122" y="37480"/>
            <a:ext cx="11191510" cy="7264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lc="http://schemas.openxmlformats.org/drawingml/2006/lockedCanvas" xmlns:ma14="http://schemas.microsoft.com/office/mac/drawingml/2011/main" val="1"/>
            </a:ex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chemeClr val="tx1"/>
                </a:solidFill>
                <a:latin typeface="Calibri Light"/>
                <a:ea typeface="Times New Roman" charset="0"/>
                <a:cs typeface="Times New Roman"/>
              </a:rPr>
              <a:t>Tracking dynamic seascapes to inform offshore wind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9E1CA-6FC7-BCE1-794C-99C5986E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26" y="5365365"/>
            <a:ext cx="2839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700">
                <a:latin typeface="Arial Regular"/>
              </a:rPr>
              <a:t>Sources: DOE 2021 Offshore Wind Market Report and NCSL</a:t>
            </a:r>
          </a:p>
          <a:p>
            <a:pPr eaLnBrk="1" hangingPunct="1"/>
            <a:r>
              <a:rPr lang="en-US" sz="700">
                <a:latin typeface="Arial Regular"/>
              </a:rPr>
              <a:t>As of August 2021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74AD6F3-C00E-E082-DD16-F61008CF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66" y="4873357"/>
            <a:ext cx="4007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b="1">
                <a:latin typeface="Arial Regular"/>
              </a:rPr>
              <a:t>State Commitments: ~39 GW by 2040</a:t>
            </a:r>
          </a:p>
          <a:p>
            <a:pPr eaLnBrk="1" hangingPunct="1"/>
            <a:r>
              <a:rPr lang="en-US" sz="1200" b="1">
                <a:latin typeface="Arial Regular"/>
              </a:rPr>
              <a:t>Federal Goal: 30 GW by 2030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86518-0679-2285-FDBA-8845D6D49A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5149" y="2228926"/>
            <a:ext cx="1458543" cy="1093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8F9AF-FE46-432C-9AF1-56160A68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40" y="1786023"/>
            <a:ext cx="2905411" cy="3421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377ED-6CBE-D78E-A50F-B2F348F4ED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82" y="1834292"/>
            <a:ext cx="2359445" cy="3326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3E21D-06EC-58A6-5550-8EE2E43505D4}"/>
              </a:ext>
            </a:extLst>
          </p:cNvPr>
          <p:cNvSpPr txBox="1"/>
          <p:nvPr/>
        </p:nvSpPr>
        <p:spPr>
          <a:xfrm>
            <a:off x="10279769" y="3402860"/>
            <a:ext cx="153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200" b="1">
                <a:latin typeface="Times New Roman" charset="0"/>
                <a:ea typeface="Times New Roman" charset="0"/>
                <a:cs typeface="Times New Roman" charset="0"/>
              </a:rPr>
              <a:t>Right Whale Migration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850B4-B0B4-59E0-4B32-63FC95364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37" y="1848669"/>
            <a:ext cx="1285874" cy="85725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3A9BC6-E7A7-C5FA-E923-83E3EE741DB6}"/>
              </a:ext>
            </a:extLst>
          </p:cNvPr>
          <p:cNvSpPr txBox="1"/>
          <p:nvPr/>
        </p:nvSpPr>
        <p:spPr>
          <a:xfrm>
            <a:off x="945198" y="114834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Evolving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BC337-59BF-1854-E65F-5892AB9F3810}"/>
              </a:ext>
            </a:extLst>
          </p:cNvPr>
          <p:cNvSpPr txBox="1"/>
          <p:nvPr/>
        </p:nvSpPr>
        <p:spPr>
          <a:xfrm>
            <a:off x="4635165" y="1148343"/>
            <a:ext cx="28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36BF8-2986-8C55-9D1F-9B082965FA23}"/>
              </a:ext>
            </a:extLst>
          </p:cNvPr>
          <p:cNvSpPr txBox="1"/>
          <p:nvPr/>
        </p:nvSpPr>
        <p:spPr>
          <a:xfrm>
            <a:off x="9267515" y="114712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Ecology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79EBE0-4D9B-81F5-194B-02676F21A9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4" y="1575845"/>
            <a:ext cx="2744389" cy="32047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86518-0679-2285-FDBA-8845D6D49A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940" y="3476992"/>
            <a:ext cx="1458543" cy="1093907"/>
          </a:xfrm>
          <a:prstGeom prst="rect">
            <a:avLst/>
          </a:prstGeom>
        </p:spPr>
      </p:pic>
      <p:pic>
        <p:nvPicPr>
          <p:cNvPr id="3" name="Picture 2" descr="A logo for a wind development company&#10;&#10;Description automatically generated">
            <a:extLst>
              <a:ext uri="{FF2B5EF4-FFF2-40B4-BE49-F238E27FC236}">
                <a16:creationId xmlns:a16="http://schemas.microsoft.com/office/drawing/2014/main" id="{4621B67A-7CB2-7B1C-5E47-050604FA9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51" y="2834375"/>
            <a:ext cx="1397542" cy="908992"/>
          </a:xfrm>
          <a:prstGeom prst="rect">
            <a:avLst/>
          </a:prstGeom>
        </p:spPr>
      </p:pic>
      <p:pic>
        <p:nvPicPr>
          <p:cNvPr id="8" name="Picture 7" descr="Orange letters and numbers on a white background&#10;&#10;Description automatically generated">
            <a:extLst>
              <a:ext uri="{FF2B5EF4-FFF2-40B4-BE49-F238E27FC236}">
                <a16:creationId xmlns:a16="http://schemas.microsoft.com/office/drawing/2014/main" id="{5CD13FD7-8269-7EB9-7CCA-A4068C6DF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90" y="2147520"/>
            <a:ext cx="1446181" cy="556045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B8E027DA-2913-2DD1-6C0E-96BEFB003A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834" y="5471068"/>
            <a:ext cx="1621767" cy="4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54C3-6311-B552-B2C2-457482C0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0515600" cy="678582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en-US" sz="3600">
                <a:latin typeface="Calibri Light"/>
                <a:cs typeface="Arial"/>
              </a:rPr>
            </a:br>
            <a:r>
              <a:rPr lang="en-US" sz="3600">
                <a:latin typeface="Calibri Light"/>
                <a:cs typeface="Arial"/>
              </a:rPr>
              <a:t>Data storage and access</a:t>
            </a: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4F0A1-40FA-1D5D-803C-A48D551FB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60" y="822004"/>
            <a:ext cx="5747894" cy="52131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>
                <a:cs typeface="Calibri"/>
              </a:rPr>
              <a:t>HR Radar </a:t>
            </a:r>
            <a:r>
              <a:rPr lang="en-US" sz="1400" u="sng">
                <a:latin typeface="Calibri"/>
                <a:cs typeface="Times New Roman"/>
                <a:hlinkClick r:id="rId2"/>
              </a:rPr>
              <a:t>http://hfr.marine.rutgers.edu/erddap/info/index.html</a:t>
            </a:r>
            <a:endParaRPr lang="en-US" sz="1400">
              <a:latin typeface="Calibri"/>
              <a:cs typeface="Arial"/>
            </a:endParaRPr>
          </a:p>
          <a:p>
            <a:r>
              <a:rPr lang="en-US" sz="1400" b="1">
                <a:cs typeface="Calibri"/>
              </a:rPr>
              <a:t>Glider Website</a:t>
            </a:r>
            <a:r>
              <a:rPr lang="en-US" sz="1400">
                <a:cs typeface="Calibri"/>
              </a:rPr>
              <a:t> </a:t>
            </a:r>
            <a:r>
              <a:rPr lang="en-US" sz="140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https://marine.rutgers.edu/cool/data/gliders/</a:t>
            </a:r>
            <a:r>
              <a:rPr lang="en-US" sz="140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endParaRPr lang="en-US" sz="1400">
              <a:latin typeface="Calibri"/>
              <a:cs typeface="Arial"/>
            </a:endParaRPr>
          </a:p>
          <a:p>
            <a:r>
              <a:rPr lang="en-US" sz="1400" b="1">
                <a:cs typeface="Calibri"/>
              </a:rPr>
              <a:t>Glider ERDDAP</a:t>
            </a:r>
            <a:r>
              <a:rPr lang="en-US" sz="1400">
                <a:cs typeface="Calibri"/>
              </a:rPr>
              <a:t> </a:t>
            </a:r>
            <a:r>
              <a:rPr lang="en-US" sz="1400">
                <a:ea typeface="+mn-lt"/>
                <a:cs typeface="+mn-lt"/>
                <a:hlinkClick r:id="rId4"/>
              </a:rPr>
              <a:t>http://slocum-data.marine.rutgers.edu/erddap/index.html</a:t>
            </a:r>
            <a:r>
              <a:rPr lang="en-US" sz="1400">
                <a:ea typeface="+mn-lt"/>
                <a:cs typeface="+mn-lt"/>
              </a:rPr>
              <a:t> </a:t>
            </a:r>
            <a:endParaRPr lang="en-US" sz="1400">
              <a:latin typeface="Calibri"/>
              <a:cs typeface="Arial"/>
            </a:endParaRPr>
          </a:p>
          <a:p>
            <a:pPr lvl="1"/>
            <a:r>
              <a:rPr lang="en-US" sz="1400" b="1">
                <a:latin typeface="Calibri"/>
                <a:cs typeface="Arial"/>
              </a:rPr>
              <a:t>Real-Time</a:t>
            </a:r>
            <a:r>
              <a:rPr lang="en-US" sz="1400">
                <a:latin typeface="Calibri"/>
                <a:cs typeface="Arial"/>
              </a:rPr>
              <a:t>: subset data delivered in real-time from </a:t>
            </a:r>
            <a:r>
              <a:rPr lang="en-US" sz="1400" err="1">
                <a:latin typeface="Calibri"/>
                <a:cs typeface="Arial"/>
              </a:rPr>
              <a:t>sbds</a:t>
            </a:r>
            <a:r>
              <a:rPr lang="en-US" sz="1400">
                <a:latin typeface="Calibri"/>
                <a:cs typeface="Arial"/>
              </a:rPr>
              <a:t> &amp; </a:t>
            </a:r>
            <a:r>
              <a:rPr lang="en-US" sz="1400" err="1">
                <a:latin typeface="Calibri"/>
                <a:cs typeface="Arial"/>
              </a:rPr>
              <a:t>tbds</a:t>
            </a:r>
            <a:endParaRPr lang="en-US" sz="1400">
              <a:latin typeface="Calibri"/>
              <a:cs typeface="Arial"/>
            </a:endParaRPr>
          </a:p>
          <a:p>
            <a:pPr lvl="2"/>
            <a:r>
              <a:rPr lang="en-US" sz="1400" b="1">
                <a:latin typeface="Calibri"/>
                <a:cs typeface="Arial"/>
              </a:rPr>
              <a:t>raw trajectory</a:t>
            </a:r>
            <a:r>
              <a:rPr lang="en-US" sz="1400">
                <a:latin typeface="Calibri"/>
                <a:cs typeface="Arial"/>
              </a:rPr>
              <a:t>: raw data from glider, no QC</a:t>
            </a:r>
          </a:p>
          <a:p>
            <a:pPr lvl="2"/>
            <a:r>
              <a:rPr lang="en-US" sz="1400" b="1">
                <a:latin typeface="Calibri"/>
                <a:cs typeface="Arial"/>
              </a:rPr>
              <a:t>raw profile</a:t>
            </a:r>
            <a:r>
              <a:rPr lang="en-US" sz="1400">
                <a:latin typeface="Calibri"/>
                <a:cs typeface="Arial"/>
              </a:rPr>
              <a:t>: raw data from glider, split into profiles</a:t>
            </a:r>
          </a:p>
          <a:p>
            <a:pPr lvl="2"/>
            <a:r>
              <a:rPr lang="en-US" sz="1400" b="1">
                <a:latin typeface="Calibri"/>
                <a:cs typeface="Arial"/>
              </a:rPr>
              <a:t>science profile</a:t>
            </a:r>
            <a:r>
              <a:rPr lang="en-US" sz="1400">
                <a:latin typeface="Calibri"/>
                <a:cs typeface="Arial"/>
              </a:rPr>
              <a:t>: focus on science data, variables renamed to be “readable”, </a:t>
            </a:r>
            <a:r>
              <a:rPr lang="en-US" sz="1400" i="1">
                <a:latin typeface="Calibri"/>
                <a:cs typeface="Arial"/>
              </a:rPr>
              <a:t>QC included</a:t>
            </a:r>
            <a:endParaRPr lang="en-US" sz="1400">
              <a:latin typeface="Calibri"/>
              <a:cs typeface="Arial"/>
            </a:endParaRPr>
          </a:p>
          <a:p>
            <a:pPr lvl="1"/>
            <a:r>
              <a:rPr lang="en-US" sz="1400" b="1">
                <a:latin typeface="Calibri"/>
                <a:cs typeface="Arial"/>
              </a:rPr>
              <a:t>Delayed</a:t>
            </a:r>
            <a:r>
              <a:rPr lang="en-US" sz="1400">
                <a:latin typeface="Calibri"/>
                <a:cs typeface="Arial"/>
              </a:rPr>
              <a:t>: full resolution data from </a:t>
            </a:r>
            <a:r>
              <a:rPr lang="en-US" sz="1400" err="1">
                <a:latin typeface="Calibri"/>
                <a:cs typeface="Arial"/>
              </a:rPr>
              <a:t>dbds</a:t>
            </a:r>
            <a:r>
              <a:rPr lang="en-US" sz="1400">
                <a:latin typeface="Calibri"/>
                <a:cs typeface="Arial"/>
              </a:rPr>
              <a:t> &amp; </a:t>
            </a:r>
            <a:r>
              <a:rPr lang="en-US" sz="1400" err="1">
                <a:latin typeface="Calibri"/>
                <a:cs typeface="Arial"/>
              </a:rPr>
              <a:t>ebds</a:t>
            </a:r>
            <a:r>
              <a:rPr lang="en-US" sz="1400">
                <a:latin typeface="Calibri"/>
                <a:cs typeface="Arial"/>
              </a:rPr>
              <a:t>, downloaded from glider after recovery</a:t>
            </a:r>
          </a:p>
          <a:p>
            <a:pPr lvl="2"/>
            <a:r>
              <a:rPr lang="en-US" sz="1400" b="1">
                <a:latin typeface="Calibri"/>
                <a:cs typeface="Arial"/>
              </a:rPr>
              <a:t>raw trajectory</a:t>
            </a:r>
            <a:endParaRPr lang="en-US" sz="1400">
              <a:latin typeface="Calibri"/>
              <a:cs typeface="Arial"/>
            </a:endParaRPr>
          </a:p>
          <a:p>
            <a:pPr lvl="2"/>
            <a:r>
              <a:rPr lang="en-US" sz="1400" b="1">
                <a:latin typeface="Calibri"/>
                <a:cs typeface="Arial"/>
              </a:rPr>
              <a:t>science profile</a:t>
            </a:r>
          </a:p>
          <a:p>
            <a:r>
              <a:rPr lang="en-US" sz="1400" b="1">
                <a:latin typeface="Calibri"/>
                <a:cs typeface="Calibri"/>
              </a:rPr>
              <a:t>Rutgers Offshore Wind Living Resource Studies (ROWLRS) Website &amp; ERDDAP (still in development)</a:t>
            </a:r>
            <a:r>
              <a:rPr lang="en-US" sz="1400">
                <a:latin typeface="Calibri"/>
                <a:cs typeface="Calibri"/>
              </a:rPr>
              <a:t> </a:t>
            </a:r>
            <a:r>
              <a:rPr lang="en-US" sz="1400">
                <a:solidFill>
                  <a:srgbClr val="0563C1"/>
                </a:solidFill>
                <a:latin typeface="Calibri"/>
                <a:cs typeface="Calibri"/>
                <a:hlinkClick r:id="rId5"/>
              </a:rPr>
              <a:t>https://rowlrs.marine.rutgers.edu/</a:t>
            </a:r>
            <a:r>
              <a:rPr lang="en-US" sz="1400">
                <a:latin typeface="Calibri"/>
                <a:cs typeface="Calibri"/>
              </a:rPr>
              <a:t> </a:t>
            </a:r>
          </a:p>
          <a:p>
            <a:pPr lvl="1"/>
            <a:r>
              <a:rPr lang="en-US" sz="1400">
                <a:latin typeface="Calibri"/>
                <a:cs typeface="Calibri"/>
              </a:rPr>
              <a:t>Survey descriptions, modeling efforts, and/or data (Ocean Wind 01 FMP, RMI, NYSERDA, Atlantic Shores, CVOW)</a:t>
            </a:r>
          </a:p>
          <a:p>
            <a:pPr lvl="1"/>
            <a:r>
              <a:rPr lang="en-US" sz="1400">
                <a:latin typeface="Calibri"/>
                <a:cs typeface="Calibri"/>
              </a:rPr>
              <a:t>Voluntary Data Use Agreement on ROWLRS ERDDAP</a:t>
            </a:r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03A701E0-F06A-9188-1DA9-51CDC8B2B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44" y="183648"/>
            <a:ext cx="4291257" cy="390579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5E2E010-4AB6-F24C-B786-9AFD44DF2C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03"/>
          <a:stretch/>
        </p:blipFill>
        <p:spPr>
          <a:xfrm>
            <a:off x="6665119" y="4156306"/>
            <a:ext cx="5524193" cy="179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15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54C3-6311-B552-B2C2-457482C0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0515600" cy="678582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en-US" sz="3600">
                <a:latin typeface="Calibri Light"/>
                <a:cs typeface="Arial"/>
              </a:rPr>
            </a:br>
            <a:r>
              <a:rPr lang="en-US" sz="3600">
                <a:latin typeface="Calibri Light"/>
                <a:cs typeface="Arial"/>
              </a:rPr>
              <a:t>National &amp; East Coast Data Storage &amp; Access</a:t>
            </a: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4F0A1-40FA-1D5D-803C-A48D551FB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35" y="867968"/>
            <a:ext cx="6655036" cy="28299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>
                <a:cs typeface="Calibri"/>
              </a:rPr>
              <a:t>IOOS HF-Radar DAC: HR Radar: </a:t>
            </a:r>
            <a:r>
              <a:rPr lang="en-US" sz="1800">
                <a:ea typeface="+mn-lt"/>
                <a:cs typeface="+mn-lt"/>
                <a:hlinkClick r:id="rId2"/>
              </a:rPr>
              <a:t>https://hfradar.ioos.us/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r>
              <a:rPr lang="en-US" sz="1800" b="1">
                <a:cs typeface="Calibri"/>
              </a:rPr>
              <a:t>IOOS Glider DAC: </a:t>
            </a:r>
            <a:r>
              <a:rPr lang="en-US" sz="1800">
                <a:ea typeface="+mn-lt"/>
                <a:cs typeface="+mn-lt"/>
                <a:hlinkClick r:id="rId3"/>
              </a:rPr>
              <a:t>https://gliders.ioos.us/</a:t>
            </a:r>
            <a:r>
              <a:rPr lang="en-US" sz="1800">
                <a:ea typeface="+mn-lt"/>
                <a:cs typeface="+mn-lt"/>
              </a:rPr>
              <a:t> </a:t>
            </a:r>
            <a:endParaRPr lang="en-US" sz="180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1800" b="1">
                <a:latin typeface="Calibri"/>
                <a:cs typeface="Calibri"/>
              </a:rPr>
              <a:t>MARACOOS Satellite Data at U. Delaware: </a:t>
            </a:r>
            <a:r>
              <a:rPr lang="en-US" sz="1800" b="1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sz="1800">
                <a:solidFill>
                  <a:srgbClr val="0563C1"/>
                </a:solidFill>
                <a:latin typeface="Calibri"/>
                <a:cs typeface="Calibri"/>
                <a:hlinkClick r:id="rId4"/>
              </a:rPr>
              <a:t>http://basin.ceoe.udel.edu/erddap/griddap/index.html?page=1&amp;itemsPerPage=1000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C572A9EA-A606-285D-9588-49C304CB2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65" y="618411"/>
            <a:ext cx="4315224" cy="2903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6FC47-C41D-4D81-2151-DB96D088F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09" y="3633355"/>
            <a:ext cx="4367841" cy="2109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7F5EACD-2648-311D-7803-B68F3EDE2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296" y="2683634"/>
            <a:ext cx="4403666" cy="3151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2707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27E6-3228-8740-68BB-15B0A6C9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8" y="-2737"/>
            <a:ext cx="10515600" cy="598598"/>
          </a:xfrm>
        </p:spPr>
        <p:txBody>
          <a:bodyPr>
            <a:normAutofit/>
          </a:bodyPr>
          <a:lstStyle/>
          <a:p>
            <a:r>
              <a:rPr lang="en-US" sz="3200">
                <a:latin typeface="Calibri"/>
                <a:cs typeface="Calibri"/>
              </a:rPr>
              <a:t>Model Forecast Access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C58D-A381-5319-16DF-44932001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49" y="292867"/>
            <a:ext cx="111074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latin typeface="Calibri Light"/>
              <a:cs typeface="Calibri Light"/>
            </a:endParaRPr>
          </a:p>
          <a:p>
            <a:r>
              <a:rPr lang="en-US" sz="2000">
                <a:latin typeface="Calibri Light"/>
                <a:cs typeface="Calibri Light"/>
              </a:rPr>
              <a:t>RUWRF Meteorological Forecast archive : </a:t>
            </a:r>
            <a:r>
              <a:rPr lang="en-US" sz="1800">
                <a:ea typeface="+mn-lt"/>
                <a:cs typeface="+mn-lt"/>
                <a:hlinkClick r:id="rId2"/>
              </a:rPr>
              <a:t>https://tds.marine.rutgers.edu/thredds/cool/ruwrf/catalog.html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r>
              <a:rPr lang="en-US" sz="2000">
                <a:latin typeface="Calibri Light"/>
                <a:ea typeface="+mn-lt"/>
                <a:cs typeface="Calibri Light"/>
              </a:rPr>
              <a:t>ROMS Doppio</a:t>
            </a:r>
          </a:p>
          <a:p>
            <a:pPr lvl="1"/>
            <a:r>
              <a:rPr lang="en-US" sz="2000">
                <a:solidFill>
                  <a:srgbClr val="009999"/>
                </a:solidFill>
                <a:latin typeface="Calibri Light"/>
                <a:ea typeface="+mn-lt"/>
                <a:cs typeface="Calibri Light"/>
                <a:hlinkClick r:id="rId3"/>
              </a:rPr>
              <a:t>https://tds.maracoos.org/thredds/remoteCatalogService?catalog=https://tds.marine.rutgers.edu/thredds/roms/doppio/catalog.xml</a:t>
            </a:r>
            <a:endParaRPr lang="en-US" sz="2000">
              <a:solidFill>
                <a:srgbClr val="009999"/>
              </a:solidFill>
              <a:latin typeface="Calibri Light"/>
              <a:ea typeface="+mn-lt"/>
              <a:cs typeface="Calibri Light"/>
            </a:endParaRPr>
          </a:p>
          <a:p>
            <a:r>
              <a:rPr lang="en-US" sz="2000">
                <a:latin typeface="Calibri Light"/>
                <a:ea typeface="+mn-lt"/>
                <a:cs typeface="Calibri Light"/>
              </a:rPr>
              <a:t>VIMS CBEFS:</a:t>
            </a:r>
            <a:r>
              <a:rPr lang="en-US" sz="2000">
                <a:solidFill>
                  <a:srgbClr val="000000"/>
                </a:solidFill>
                <a:latin typeface="Calibri Light"/>
                <a:ea typeface="+mn-lt"/>
                <a:cs typeface="Calibri Light"/>
              </a:rPr>
              <a:t> </a:t>
            </a:r>
            <a:r>
              <a:rPr lang="en-US" sz="2000">
                <a:solidFill>
                  <a:srgbClr val="009999"/>
                </a:solidFill>
                <a:latin typeface="Calibri Light"/>
                <a:ea typeface="+mn-lt"/>
                <a:cs typeface="Calibr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https://www.vims.edu/research/products/cbefs/cbay/index.php</a:t>
            </a:r>
            <a:endParaRPr lang="en-US" sz="2000">
              <a:latin typeface="Calibri Light"/>
              <a:cs typeface="Calibri Light"/>
            </a:endParaRPr>
          </a:p>
          <a:p>
            <a:endParaRPr lang="en-US" sz="2000">
              <a:solidFill>
                <a:srgbClr val="009999"/>
              </a:solidFill>
              <a:latin typeface="Calibri Light"/>
              <a:ea typeface="+mn-lt"/>
              <a:cs typeface="Calibri Light"/>
            </a:endParaRP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405395E5-9413-E0D5-0860-C6C43D669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0249" y="2732355"/>
            <a:ext cx="3603932" cy="3165299"/>
          </a:xfrm>
          <a:prstGeom prst="rect">
            <a:avLst/>
          </a:prstGeom>
        </p:spPr>
      </p:pic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C99F95DD-E4CB-6F5B-6EF3-E2D122589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60" y="2734074"/>
            <a:ext cx="2846772" cy="3119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46D6C-4212-1AEC-7D5C-98FC0B3B8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7" y="2653331"/>
            <a:ext cx="2185454" cy="3250934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3182866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2F45B6-31F4-C02A-E130-BBBC872A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06"/>
            <a:ext cx="8229600" cy="682925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0000"/>
                </a:solidFill>
                <a:latin typeface="Calibri Light"/>
                <a:ea typeface="Times New Roman" charset="0"/>
                <a:cs typeface="Times New Roman"/>
              </a:rPr>
              <a:t>In Summary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C8F35F-036E-DB1A-EB79-4C5D6318D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72" y="808160"/>
            <a:ext cx="11301984" cy="48821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6565" indent="-456565">
              <a:spcAft>
                <a:spcPts val="600"/>
              </a:spcAft>
            </a:pPr>
            <a:r>
              <a:rPr lang="en-US" sz="2400">
                <a:latin typeface="Calibri Light"/>
                <a:ea typeface="Times New Roman" charset="0"/>
                <a:cs typeface="Times New Roman"/>
              </a:rPr>
              <a:t>The ocean is a complex place, and all stakeholders can contribute their expertise to the responsible deployment of OSW.</a:t>
            </a:r>
            <a:endParaRPr lang="en-US" sz="2400">
              <a:latin typeface="Calibri Light"/>
              <a:ea typeface="Times New Roman" charset="0"/>
              <a:cs typeface="Times New Roman" charset="0"/>
            </a:endParaRPr>
          </a:p>
          <a:p>
            <a:pPr marL="456565" indent="-456565">
              <a:spcAft>
                <a:spcPts val="600"/>
              </a:spcAft>
            </a:pPr>
            <a:r>
              <a:rPr lang="en-US" sz="2400">
                <a:latin typeface="Calibri Light"/>
                <a:ea typeface="Times New Roman" charset="0"/>
                <a:cs typeface="Times New Roman"/>
              </a:rPr>
              <a:t>The ocean observing community has contextual oceanographic data and model output that can contribute to species distribution research and monitoring in the areas overlapping with OSW development.</a:t>
            </a:r>
          </a:p>
          <a:p>
            <a:pPr marL="456565" indent="-456565">
              <a:spcAft>
                <a:spcPts val="600"/>
              </a:spcAft>
            </a:pPr>
            <a:r>
              <a:rPr lang="en-US" sz="2400">
                <a:latin typeface="Calibri Light"/>
                <a:ea typeface="Times New Roman" charset="0"/>
                <a:cs typeface="Times New Roman"/>
              </a:rPr>
              <a:t>These data are publicly available across a wide range of spatial and temporal scales and, in some cases, provide decades of baseline information. </a:t>
            </a:r>
            <a:endParaRPr lang="en-US" sz="2400">
              <a:latin typeface="Calibri Light"/>
              <a:ea typeface="Times New Roman" charset="0"/>
              <a:cs typeface="Times New Roman" charset="0"/>
            </a:endParaRPr>
          </a:p>
          <a:p>
            <a:pPr marL="456565" indent="-456565">
              <a:spcAft>
                <a:spcPts val="600"/>
              </a:spcAft>
            </a:pPr>
            <a:r>
              <a:rPr lang="en-US" sz="2400">
                <a:latin typeface="Calibri Light"/>
                <a:ea typeface="Times New Roman" charset="0"/>
                <a:cs typeface="Times New Roman"/>
              </a:rPr>
              <a:t>There is an opportunity for rapid advances in our understanding of dynamic marine habitats with more interactions across our research communities </a:t>
            </a:r>
          </a:p>
          <a:p>
            <a:pPr marL="456565" indent="-456565">
              <a:spcAft>
                <a:spcPts val="600"/>
              </a:spcAft>
            </a:pPr>
            <a:r>
              <a:rPr lang="en-US" sz="2400">
                <a:latin typeface="Calibri Light"/>
                <a:ea typeface="Times New Roman" charset="0"/>
                <a:cs typeface="Times New Roman"/>
              </a:rPr>
              <a:t>If you have questions, reach out to </a:t>
            </a:r>
            <a:r>
              <a:rPr lang="en-US" sz="2400">
                <a:latin typeface="Calibri Light"/>
                <a:ea typeface="+mn-lt"/>
                <a:cs typeface="+mn-lt"/>
                <a:hlinkClick r:id="rId2"/>
              </a:rPr>
              <a:t>ecosystemdata@marine.rutgers.edu</a:t>
            </a:r>
            <a:r>
              <a:rPr lang="en-US" sz="2400">
                <a:latin typeface="Calibri Light"/>
                <a:ea typeface="+mn-lt"/>
                <a:cs typeface="+mn-lt"/>
              </a:rPr>
              <a:t> </a:t>
            </a:r>
            <a:endParaRPr lang="en-US" sz="2400">
              <a:latin typeface="Calibri Ligh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5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CE5FBC-5FD0-04DD-6D1C-C7BD34DE9816}"/>
              </a:ext>
            </a:extLst>
          </p:cNvPr>
          <p:cNvSpPr>
            <a:spLocks noGrp="1"/>
          </p:cNvSpPr>
          <p:nvPr/>
        </p:nvSpPr>
        <p:spPr bwMode="auto">
          <a:xfrm>
            <a:off x="430443" y="145310"/>
            <a:ext cx="11191510" cy="7264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chemeClr val="tx1"/>
                </a:solidFill>
                <a:latin typeface="Calibri Light"/>
                <a:ea typeface="Times New Roman" charset="0"/>
                <a:cs typeface="Times New Roman"/>
              </a:rPr>
              <a:t>Tracking dynamic seascapes to inform offshore wind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9E1CA-6FC7-BCE1-794C-99C5986E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49" y="5408497"/>
            <a:ext cx="2839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700">
                <a:latin typeface="Arial Regular"/>
              </a:rPr>
              <a:t>Sources: DOE 2021 Offshore Wind Market Report and NCSL</a:t>
            </a:r>
          </a:p>
          <a:p>
            <a:pPr eaLnBrk="1" hangingPunct="1"/>
            <a:r>
              <a:rPr lang="en-US" sz="700">
                <a:latin typeface="Arial Regular"/>
              </a:rPr>
              <a:t>As of August 2021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74AD6F3-C00E-E082-DD16-F61008CF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89" y="4916489"/>
            <a:ext cx="4007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200" b="1">
                <a:latin typeface="Arial Regular"/>
              </a:rPr>
              <a:t>State Commitments: ~39 GW by 2040</a:t>
            </a:r>
          </a:p>
          <a:p>
            <a:pPr eaLnBrk="1" hangingPunct="1"/>
            <a:r>
              <a:rPr lang="en-US" sz="1200" b="1">
                <a:latin typeface="Arial Regular"/>
              </a:rPr>
              <a:t>Federal Goal: 30 GW by 2030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86518-0679-2285-FDBA-8845D6D49A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0772" y="2272058"/>
            <a:ext cx="1458543" cy="1093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8F9AF-FE46-432C-9AF1-56160A68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37" y="1829155"/>
            <a:ext cx="2905411" cy="3421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377ED-6CBE-D78E-A50F-B2F348F4ED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54" y="1877424"/>
            <a:ext cx="2359445" cy="3326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3E21D-06EC-58A6-5550-8EE2E43505D4}"/>
              </a:ext>
            </a:extLst>
          </p:cNvPr>
          <p:cNvSpPr txBox="1"/>
          <p:nvPr/>
        </p:nvSpPr>
        <p:spPr>
          <a:xfrm>
            <a:off x="10092864" y="3445992"/>
            <a:ext cx="153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200" b="1">
                <a:latin typeface="Times New Roman" charset="0"/>
                <a:ea typeface="Times New Roman" charset="0"/>
                <a:cs typeface="Times New Roman" charset="0"/>
              </a:rPr>
              <a:t>Right Whale Migration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850B4-B0B4-59E0-4B32-63FC953641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54" y="1877424"/>
            <a:ext cx="1285874" cy="85725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3A9BC6-E7A7-C5FA-E923-83E3EE741DB6}"/>
              </a:ext>
            </a:extLst>
          </p:cNvPr>
          <p:cNvSpPr txBox="1"/>
          <p:nvPr/>
        </p:nvSpPr>
        <p:spPr>
          <a:xfrm>
            <a:off x="844557" y="119147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Evolving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BC337-59BF-1854-E65F-5892AB9F3810}"/>
              </a:ext>
            </a:extLst>
          </p:cNvPr>
          <p:cNvSpPr txBox="1"/>
          <p:nvPr/>
        </p:nvSpPr>
        <p:spPr>
          <a:xfrm>
            <a:off x="4951468" y="1191475"/>
            <a:ext cx="28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36BF8-2986-8C55-9D1F-9B082965FA23}"/>
              </a:ext>
            </a:extLst>
          </p:cNvPr>
          <p:cNvSpPr txBox="1"/>
          <p:nvPr/>
        </p:nvSpPr>
        <p:spPr>
          <a:xfrm>
            <a:off x="9166874" y="1190253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Dynamic Ecology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79EBE0-4D9B-81F5-194B-02676F21A9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07" y="1618977"/>
            <a:ext cx="2744389" cy="32047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86518-0679-2285-FDBA-8845D6D49A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563" y="3520124"/>
            <a:ext cx="1458543" cy="10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B.jpg">
            <a:extLst>
              <a:ext uri="{FF2B5EF4-FFF2-40B4-BE49-F238E27FC236}">
                <a16:creationId xmlns:a16="http://schemas.microsoft.com/office/drawing/2014/main" id="{1A5D6DA9-E5D4-773B-4DEF-10DC40DA39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05" y="3513939"/>
            <a:ext cx="3873500" cy="2396151"/>
          </a:xfrm>
          <a:prstGeom prst="rect">
            <a:avLst/>
          </a:prstGeom>
        </p:spPr>
      </p:pic>
      <p:pic>
        <p:nvPicPr>
          <p:cNvPr id="9" name="Picture 8" descr="panorama_imcs.jpg">
            <a:extLst>
              <a:ext uri="{FF2B5EF4-FFF2-40B4-BE49-F238E27FC236}">
                <a16:creationId xmlns:a16="http://schemas.microsoft.com/office/drawing/2014/main" id="{0421B245-0776-2423-7E48-F4478C7E8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638" y="39196"/>
            <a:ext cx="9975689" cy="3289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F9D6F-9BA8-30CE-8EE8-78152DF23D53}"/>
              </a:ext>
            </a:extLst>
          </p:cNvPr>
          <p:cNvSpPr txBox="1"/>
          <p:nvPr/>
        </p:nvSpPr>
        <p:spPr>
          <a:xfrm>
            <a:off x="540919" y="3631547"/>
            <a:ext cx="676384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Calibri Light"/>
                <a:ea typeface="Times New Roman" charset="0"/>
                <a:cs typeface="Times New Roman"/>
              </a:rPr>
              <a:t>Rutgers University (RU)</a:t>
            </a:r>
            <a:br>
              <a:rPr lang="en-US" sz="2400" b="1">
                <a:latin typeface="Calibri Light"/>
                <a:ea typeface="Times New Roman" charset="0"/>
                <a:cs typeface="Times New Roman" charset="0"/>
              </a:rPr>
            </a:br>
            <a:r>
              <a:rPr lang="en-US" sz="2400" b="1">
                <a:latin typeface="Calibri Light"/>
                <a:ea typeface="Times New Roman" charset="0"/>
                <a:cs typeface="Times New Roman"/>
              </a:rPr>
              <a:t>Center for Ocean Observing Leadership (COOL)</a:t>
            </a:r>
          </a:p>
          <a:p>
            <a:pPr algn="ctr"/>
            <a:br>
              <a:rPr lang="en-US" sz="2400" b="1">
                <a:latin typeface="Calibri Light"/>
                <a:ea typeface="Times New Roman" charset="0"/>
                <a:cs typeface="Times New Roman" charset="0"/>
              </a:rPr>
            </a:br>
            <a:r>
              <a:rPr lang="en-US" sz="2000">
                <a:latin typeface="Calibri Light"/>
                <a:ea typeface="Times New Roman" charset="0"/>
                <a:cs typeface="Times New Roman"/>
              </a:rPr>
              <a:t>Department of Marine and Coastal Sciences (DMCS)</a:t>
            </a:r>
            <a:br>
              <a:rPr lang="en-US" sz="2000">
                <a:latin typeface="Calibri Light"/>
                <a:ea typeface="Times New Roman" charset="0"/>
                <a:cs typeface="Times New Roman" charset="0"/>
              </a:rPr>
            </a:br>
            <a:r>
              <a:rPr lang="en-US" sz="2000">
                <a:latin typeface="Calibri Light"/>
                <a:ea typeface="Times New Roman" charset="0"/>
                <a:cs typeface="Times New Roman"/>
              </a:rPr>
              <a:t>71 Dudley Road, New Brunswick, New Jersey, USA</a:t>
            </a:r>
          </a:p>
          <a:p>
            <a:pPr algn="ctr"/>
            <a:r>
              <a:rPr lang="en-US" sz="2000">
                <a:latin typeface="Calibri Light"/>
                <a:ea typeface="Times New Roman" charset="0"/>
                <a:cs typeface="Times New Roman"/>
              </a:rPr>
              <a:t>http://rucool.marine.rutgers.edu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37A60-E108-2C23-EB3F-84A596DDB108}"/>
              </a:ext>
            </a:extLst>
          </p:cNvPr>
          <p:cNvSpPr txBox="1"/>
          <p:nvPr/>
        </p:nvSpPr>
        <p:spPr>
          <a:xfrm>
            <a:off x="3009531" y="39620"/>
            <a:ext cx="594258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>
                <a:latin typeface="Calibri Light"/>
                <a:ea typeface="Times New Roman" charset="0"/>
                <a:cs typeface="Calibri Light"/>
              </a:rPr>
              <a:t>31 Years of Ocean Observing at:</a:t>
            </a:r>
          </a:p>
        </p:txBody>
      </p:sp>
      <p:pic>
        <p:nvPicPr>
          <p:cNvPr id="15" name="Picture 9" descr="Screen shot 2012-02-19 at 1.33.13 PM.png">
            <a:extLst>
              <a:ext uri="{FF2B5EF4-FFF2-40B4-BE49-F238E27FC236}">
                <a16:creationId xmlns:a16="http://schemas.microsoft.com/office/drawing/2014/main" id="{AAA6E3D2-87B7-BE7E-AE7D-ED5F8AF613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05" y="3524324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DAB016-B9B0-F531-588E-ACBDEBFF424D}"/>
              </a:ext>
            </a:extLst>
          </p:cNvPr>
          <p:cNvCxnSpPr/>
          <p:nvPr/>
        </p:nvCxnSpPr>
        <p:spPr>
          <a:xfrm>
            <a:off x="8442905" y="3971998"/>
            <a:ext cx="622300" cy="2975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6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48F1F971-1049-D88F-1F76-5F6FB1C3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4930" y="69992"/>
            <a:ext cx="2032991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Satellite Ground Stations</a:t>
            </a:r>
          </a:p>
        </p:txBody>
      </p:sp>
      <p:pic>
        <p:nvPicPr>
          <p:cNvPr id="5" name="Picture 4" descr="SideBySideGliders1">
            <a:extLst>
              <a:ext uri="{FF2B5EF4-FFF2-40B4-BE49-F238E27FC236}">
                <a16:creationId xmlns:a16="http://schemas.microsoft.com/office/drawing/2014/main" id="{CC7BBC27-E718-629D-D998-C3BCB4270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2335" y="3073479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7" name="Picture 6" descr="XBand_SatelliteDish">
            <a:extLst>
              <a:ext uri="{FF2B5EF4-FFF2-40B4-BE49-F238E27FC236}">
                <a16:creationId xmlns:a16="http://schemas.microsoft.com/office/drawing/2014/main" id="{8B6E59CE-38DA-76B6-47C6-9092C4C3A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0961" y="70746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1468414560_d638cdb7d2_o">
            <a:extLst>
              <a:ext uri="{FF2B5EF4-FFF2-40B4-BE49-F238E27FC236}">
                <a16:creationId xmlns:a16="http://schemas.microsoft.com/office/drawing/2014/main" id="{08DEE4AB-1E3D-29B8-9600-0DD5C0B6C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1001" y="1572112"/>
            <a:ext cx="1875231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20070928 093">
            <a:extLst>
              <a:ext uri="{FF2B5EF4-FFF2-40B4-BE49-F238E27FC236}">
                <a16:creationId xmlns:a16="http://schemas.microsoft.com/office/drawing/2014/main" id="{A7FE8D47-2CD8-A6A4-5391-B2EEB4CFA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5254" y="4567299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38D6B-526C-C71E-F37C-BCB848485B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6" y="548645"/>
            <a:ext cx="8639245" cy="5497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FBDDD6-FAA7-B70D-114A-102960C004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87" y="1227080"/>
            <a:ext cx="1955925" cy="1989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4FF1A4-DEC9-C8C6-8311-75101EC22A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4" y="3391824"/>
            <a:ext cx="2354382" cy="4492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DD4AE72-C8D3-9C36-70BF-01037F37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5" y="-1498"/>
            <a:ext cx="10515600" cy="586197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Ocean Observing in the Mid-Atlantic</a:t>
            </a:r>
            <a:endParaRPr lang="en-US" sz="3600" b="1"/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3C0C2FD-DA89-C2A9-542E-4478BA9D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830" y="47357"/>
            <a:ext cx="2032991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Satellite Ground Stations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78B2EF56-82EC-DA05-CBB6-721AE429B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1002" y="1571358"/>
            <a:ext cx="190850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DF885620-F286-B887-DB95-402D01B2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2334" y="3072725"/>
            <a:ext cx="1370940" cy="28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98AA8491-9DA3-1EA6-AA0A-B7BFEB035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358" y="5758585"/>
            <a:ext cx="1555201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144BA67-D335-A81C-C3A0-DAF7EFA06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91" y="5004495"/>
            <a:ext cx="2390955" cy="7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9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833C98-F6CE-8879-B3E6-941F87BAB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081" y="2552085"/>
            <a:ext cx="3439480" cy="3439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ABF86-6ADE-BCAE-121D-37D62227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7" y="517017"/>
            <a:ext cx="5957472" cy="473686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3" descr="XBand_SatelliteDish">
            <a:extLst>
              <a:ext uri="{FF2B5EF4-FFF2-40B4-BE49-F238E27FC236}">
                <a16:creationId xmlns:a16="http://schemas.microsoft.com/office/drawing/2014/main" id="{76890A72-FC2F-28C2-A741-0D208363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95" y="465228"/>
            <a:ext cx="2044700" cy="17049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B8A4D1E-2855-5251-CB4D-AA630D862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  <a:latin typeface="Calibri Light"/>
                <a:ea typeface="MS PGothic" pitchFamily="34" charset="-128"/>
                <a:cs typeface="Calibri Light"/>
              </a:rPr>
              <a:t>International Constellation of Satellites – Since 1992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76B2DAA-043E-4CAF-56EE-6DE3D0E52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870" y="435065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X-Band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2003)</a:t>
            </a:r>
          </a:p>
        </p:txBody>
      </p:sp>
      <p:pic>
        <p:nvPicPr>
          <p:cNvPr id="7" name="Picture 6" descr="JenandDish">
            <a:extLst>
              <a:ext uri="{FF2B5EF4-FFF2-40B4-BE49-F238E27FC236}">
                <a16:creationId xmlns:a16="http://schemas.microsoft.com/office/drawing/2014/main" id="{C3B29734-CDEB-4A31-BF9C-E70B58A7B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83" y="465228"/>
            <a:ext cx="1285875" cy="17160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F6A884FA-C2D3-911C-9474-CB90743D9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7595" y="425540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L-Band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1992)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1252C-DA08-754D-0954-9DEB2DAD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4" y="3478137"/>
            <a:ext cx="1896532" cy="248964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 Box 19">
            <a:extLst>
              <a:ext uri="{FF2B5EF4-FFF2-40B4-BE49-F238E27FC236}">
                <a16:creationId xmlns:a16="http://schemas.microsoft.com/office/drawing/2014/main" id="{99E6846F-5D8E-C61F-6147-1350724DA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34" y="484185"/>
            <a:ext cx="3279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Sea Surface Temperature - SST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40467347-4BC2-1D42-0916-4F90BF363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097" y="5215493"/>
            <a:ext cx="264850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Color</a:t>
            </a:r>
          </a:p>
          <a:p>
            <a:r>
              <a:rPr lang="en-US" sz="1600" b="1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&lt;</a:t>
            </a:r>
            <a:r>
              <a:rPr lang="en-US" sz="160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River Plumes</a:t>
            </a:r>
          </a:p>
          <a:p>
            <a:r>
              <a:rPr lang="en-US" sz="1600">
                <a:solidFill>
                  <a:srgbClr val="000000"/>
                </a:solidFill>
                <a:latin typeface="Times New Roman"/>
                <a:ea typeface="MS PGothic"/>
                <a:cs typeface="MS PGothic" pitchFamily="34" charset="-128"/>
              </a:rPr>
              <a:t>                  Ocean Blooms</a:t>
            </a:r>
            <a:r>
              <a:rPr lang="en-US" sz="1600" b="1">
                <a:solidFill>
                  <a:srgbClr val="000000"/>
                </a:solidFill>
                <a:latin typeface="Times New Roman"/>
                <a:ea typeface="MS PGothic"/>
                <a:cs typeface="MS PGothic" pitchFamily="34" charset="-128"/>
              </a:rPr>
              <a:t>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5C45FC-ED68-9A96-33A4-816E7D0482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9652" y="3553752"/>
            <a:ext cx="2272024" cy="241299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4" name="Text Box 21">
            <a:extLst>
              <a:ext uri="{FF2B5EF4-FFF2-40B4-BE49-F238E27FC236}">
                <a16:creationId xmlns:a16="http://schemas.microsoft.com/office/drawing/2014/main" id="{6BBF61CC-BD37-5887-E63C-5E344C4F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792" y="4986705"/>
            <a:ext cx="2335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1600" b="1">
                <a:latin typeface="Times New Roman" charset="0"/>
                <a:ea typeface="MS PGothic" pitchFamily="34" charset="-128"/>
                <a:cs typeface="MS PGothic" pitchFamily="34" charset="-128"/>
              </a:rPr>
              <a:t>Combined SST &amp; Color</a:t>
            </a:r>
            <a:r>
              <a:rPr lang="en-US" sz="160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</a:p>
          <a:p>
            <a:pPr algn="ctr"/>
            <a:r>
              <a:rPr lang="en-US" sz="1600">
                <a:latin typeface="Times New Roman" charset="0"/>
                <a:ea typeface="MS PGothic" pitchFamily="34" charset="-128"/>
                <a:cs typeface="MS PGothic" pitchFamily="34" charset="-128"/>
              </a:rPr>
              <a:t>Water Mass Boundaries</a:t>
            </a:r>
          </a:p>
        </p:txBody>
      </p:sp>
      <p:pic>
        <p:nvPicPr>
          <p:cNvPr id="18" name="Picture 17" descr="A blue and white logo&#10;&#10;Description automatically generated">
            <a:extLst>
              <a:ext uri="{FF2B5EF4-FFF2-40B4-BE49-F238E27FC236}">
                <a16:creationId xmlns:a16="http://schemas.microsoft.com/office/drawing/2014/main" id="{3B147AD2-2959-A0C3-2FC4-8731879F8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877" y="2940022"/>
            <a:ext cx="997259" cy="5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8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D3499-A975-0378-B05B-4FBE923CD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736" y="805033"/>
            <a:ext cx="4635500" cy="49465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070102">
            <a:extLst>
              <a:ext uri="{FF2B5EF4-FFF2-40B4-BE49-F238E27FC236}">
                <a16:creationId xmlns:a16="http://schemas.microsoft.com/office/drawing/2014/main" id="{DAA87352-0CF1-E337-DA2A-E4F1DB34C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51" y="3692695"/>
            <a:ext cx="938212" cy="690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3" descr="fig1_delaware">
            <a:extLst>
              <a:ext uri="{FF2B5EF4-FFF2-40B4-BE49-F238E27FC236}">
                <a16:creationId xmlns:a16="http://schemas.microsoft.com/office/drawing/2014/main" id="{23A435C7-8605-15AC-7F4B-316EBBB7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63" y="4384845"/>
            <a:ext cx="938213" cy="71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4" descr="fig1_blockisland">
            <a:extLst>
              <a:ext uri="{FF2B5EF4-FFF2-40B4-BE49-F238E27FC236}">
                <a16:creationId xmlns:a16="http://schemas.microsoft.com/office/drawing/2014/main" id="{01C1812E-F1C5-25AA-A7ED-67BC2E951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67" y="1972384"/>
            <a:ext cx="931863" cy="93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5" descr="fig1_lis1">
            <a:extLst>
              <a:ext uri="{FF2B5EF4-FFF2-40B4-BE49-F238E27FC236}">
                <a16:creationId xmlns:a16="http://schemas.microsoft.com/office/drawing/2014/main" id="{E41554F1-A4B3-F362-6CDD-FDE16F49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51" y="2930695"/>
            <a:ext cx="935037" cy="747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fig1_chesapeake">
            <a:extLst>
              <a:ext uri="{FF2B5EF4-FFF2-40B4-BE49-F238E27FC236}">
                <a16:creationId xmlns:a16="http://schemas.microsoft.com/office/drawing/2014/main" id="{4F8901DF-8667-DC6D-0685-BDBA0804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88" y="5105570"/>
            <a:ext cx="936625" cy="63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19F08D-CD31-9B08-AFF4-AA4F7D11E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336" y="1508295"/>
            <a:ext cx="360363" cy="360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EEB587-4939-F614-1A1D-0EFD9CDE9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1661" y="1728957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8BDF7A-88A8-DE04-F871-F1DF40138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711" y="2065507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F33E5-B17B-DA97-E5ED-E14FC0372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411" y="3183107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BAB57F9C-E389-1CD4-51E5-1B33497DB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2548" y="3410120"/>
            <a:ext cx="2503487" cy="134461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50F0E0AA-EECA-82D2-2F1C-6A5C33E8D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8961" y="2279820"/>
            <a:ext cx="1984375" cy="181451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4" name="Line 26">
            <a:extLst>
              <a:ext uri="{FF2B5EF4-FFF2-40B4-BE49-F238E27FC236}">
                <a16:creationId xmlns:a16="http://schemas.microsoft.com/office/drawing/2014/main" id="{89A09E82-09D2-6E1F-8368-320A6EB8E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7737" y="1922632"/>
            <a:ext cx="1665288" cy="1363663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5" name="Line 26">
            <a:extLst>
              <a:ext uri="{FF2B5EF4-FFF2-40B4-BE49-F238E27FC236}">
                <a16:creationId xmlns:a16="http://schemas.microsoft.com/office/drawing/2014/main" id="{49C46DD6-737B-55B5-C550-94CEA21A4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537" y="1884531"/>
            <a:ext cx="698500" cy="5334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id="{BED25396-56C6-FD39-CFEF-3133E1D7A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236" y="1223419"/>
            <a:ext cx="224694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>
                <a:latin typeface="Calibri Light"/>
                <a:ea typeface="MS PGothic"/>
                <a:cs typeface="Calibri Light"/>
              </a:rPr>
              <a:t>&lt; Nested Grids of Hourly</a:t>
            </a:r>
            <a:endParaRPr lang="en-US">
              <a:latin typeface="Calibri Light"/>
              <a:cs typeface="Calibri Light"/>
            </a:endParaRPr>
          </a:p>
          <a:p>
            <a:r>
              <a:rPr lang="en-US">
                <a:latin typeface="Calibri Light"/>
                <a:ea typeface="MS PGothic"/>
                <a:cs typeface="Calibri Light"/>
              </a:rPr>
              <a:t>Surface Current Maps</a:t>
            </a:r>
          </a:p>
          <a:p>
            <a:endParaRPr lang="en-US">
              <a:latin typeface="Calibri Light"/>
              <a:ea typeface="MS PGothic"/>
              <a:cs typeface="Calibri Light"/>
            </a:endParaRPr>
          </a:p>
          <a:p>
            <a:endParaRPr lang="en-US">
              <a:latin typeface="Calibri Light"/>
              <a:ea typeface="MS PGothic"/>
              <a:cs typeface="Calibri Light"/>
            </a:endParaRPr>
          </a:p>
          <a:p>
            <a:r>
              <a:rPr lang="en-US">
                <a:latin typeface="Calibri Light"/>
                <a:ea typeface="MS PGothic"/>
                <a:cs typeface="Calibri Light"/>
              </a:rPr>
              <a:t>WHOI, UMass, URI, UConn, RU, UDel, ODU, UNC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D5B61D0C-3967-8037-55FA-5A881C24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2" y="-900"/>
            <a:ext cx="5886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>
                <a:latin typeface="Calibri Light"/>
                <a:ea typeface="MS PGothic"/>
                <a:cs typeface="Calibri Light"/>
              </a:rPr>
              <a:t>High Frequency Radar – Since 1996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7F7021-F740-0E01-DA9B-7EA69135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36" y="4221332"/>
            <a:ext cx="152400" cy="30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sp>
        <p:nvSpPr>
          <p:cNvPr id="19" name="Line 24">
            <a:extLst>
              <a:ext uri="{FF2B5EF4-FFF2-40B4-BE49-F238E27FC236}">
                <a16:creationId xmlns:a16="http://schemas.microsoft.com/office/drawing/2014/main" id="{4D412FF5-CFEE-3693-A07F-A77362B01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161" y="4416595"/>
            <a:ext cx="2974975" cy="10112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8637DF-6F41-9BBB-9FF7-35E3955748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08" y="2596309"/>
            <a:ext cx="3945632" cy="333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standardcodar">
            <a:extLst>
              <a:ext uri="{FF2B5EF4-FFF2-40B4-BE49-F238E27FC236}">
                <a16:creationId xmlns:a16="http://schemas.microsoft.com/office/drawing/2014/main" id="{461FEBC9-B46E-29E9-A539-EDBEACD7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5" y="830432"/>
            <a:ext cx="1152030" cy="160020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89C5F8-A57E-4EB7-17B2-3FFC2D465A01}"/>
              </a:ext>
            </a:extLst>
          </p:cNvPr>
          <p:cNvSpPr txBox="1"/>
          <p:nvPr/>
        </p:nvSpPr>
        <p:spPr>
          <a:xfrm>
            <a:off x="5390881" y="4066465"/>
            <a:ext cx="23775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>
                <a:latin typeface="Calibri Light"/>
                <a:ea typeface="ＭＳ Ｐゴシック"/>
                <a:cs typeface="Calibri Light"/>
              </a:rPr>
              <a:t>Combined CODAR </a:t>
            </a:r>
          </a:p>
          <a:p>
            <a:r>
              <a:rPr lang="en-US">
                <a:latin typeface="Calibri Light"/>
                <a:ea typeface="ＭＳ Ｐゴシック"/>
                <a:cs typeface="Calibri Light"/>
              </a:rPr>
              <a:t>&amp; Satellite Products </a:t>
            </a:r>
            <a:r>
              <a:rPr lang="en-US" b="1">
                <a:latin typeface="Calibri Light"/>
                <a:ea typeface="ＭＳ Ｐゴシック"/>
                <a:cs typeface="Calibri Light"/>
              </a:rPr>
              <a:t>&gt;</a:t>
            </a:r>
            <a:endParaRPr lang="en-US">
              <a:latin typeface="Calibri Light"/>
              <a:ea typeface="ＭＳ Ｐゴシック"/>
              <a:cs typeface="Calibri Ligh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8D7859-4996-8B11-FACB-79EE010CBEB1}"/>
              </a:ext>
            </a:extLst>
          </p:cNvPr>
          <p:cNvSpPr txBox="1"/>
          <p:nvPr/>
        </p:nvSpPr>
        <p:spPr>
          <a:xfrm>
            <a:off x="1532138" y="927799"/>
            <a:ext cx="1819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100" b="1"/>
              <a:t>Corporate Partner: </a:t>
            </a:r>
          </a:p>
          <a:p>
            <a:r>
              <a:rPr lang="en-US" sz="1100" b="1"/>
              <a:t>CODAR Ocean Sensors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DA6AAAA-3B3F-CBFE-9B5A-9ED28E054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17" y="24649"/>
            <a:ext cx="3585839" cy="2512628"/>
          </a:xfrm>
          <a:prstGeom prst="rect">
            <a:avLst/>
          </a:prstGeom>
        </p:spPr>
      </p:pic>
      <p:pic>
        <p:nvPicPr>
          <p:cNvPr id="26" name="Picture 25" descr="A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74101668-8534-18C7-0C31-F5DA004FED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77" y="5426220"/>
            <a:ext cx="2354382" cy="4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3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D789E3-A3BB-88BC-0666-8685A093B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91" y="111328"/>
            <a:ext cx="7668236" cy="5925455"/>
          </a:xfrm>
          <a:prstGeom prst="rect">
            <a:avLst/>
          </a:prstGeom>
        </p:spPr>
      </p:pic>
      <p:pic>
        <p:nvPicPr>
          <p:cNvPr id="7" name="Picture 10" descr="IMGP0111">
            <a:extLst>
              <a:ext uri="{FF2B5EF4-FFF2-40B4-BE49-F238E27FC236}">
                <a16:creationId xmlns:a16="http://schemas.microsoft.com/office/drawing/2014/main" id="{FBC2E766-6BEF-24E5-536C-FF98A01A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182" y="4707960"/>
            <a:ext cx="1389481" cy="11694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BBB26F-DD89-13E9-A3FA-EB17E7FC2054}"/>
              </a:ext>
            </a:extLst>
          </p:cNvPr>
          <p:cNvSpPr/>
          <p:nvPr/>
        </p:nvSpPr>
        <p:spPr>
          <a:xfrm>
            <a:off x="7338951" y="5606995"/>
            <a:ext cx="31668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latin typeface="Times New Roman" charset="0"/>
                <a:ea typeface="Times New Roman" charset="0"/>
              </a:rPr>
              <a:t>Oliver et al. (2019) </a:t>
            </a:r>
            <a:endParaRPr lang="en-US" sz="1600" i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B8375-23ED-4C88-A798-360C989B4A32}"/>
              </a:ext>
            </a:extLst>
          </p:cNvPr>
          <p:cNvSpPr txBox="1"/>
          <p:nvPr/>
        </p:nvSpPr>
        <p:spPr>
          <a:xfrm flipH="1">
            <a:off x="4008" y="1"/>
            <a:ext cx="823909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Calibri Light"/>
                <a:cs typeface="Calibri Light"/>
              </a:rPr>
              <a:t>Animal distribution relative to ocean features</a:t>
            </a:r>
            <a:endParaRPr lang="en-US"/>
          </a:p>
        </p:txBody>
      </p:sp>
      <p:pic>
        <p:nvPicPr>
          <p:cNvPr id="3" name="Picture 2" descr="A map of a sea&#10;&#10;Description automatically generated">
            <a:extLst>
              <a:ext uri="{FF2B5EF4-FFF2-40B4-BE49-F238E27FC236}">
                <a16:creationId xmlns:a16="http://schemas.microsoft.com/office/drawing/2014/main" id="{2A3082DA-9283-9CF9-5FEE-215F6694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8" y="581532"/>
            <a:ext cx="4433670" cy="48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1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CC2488-8A3F-74BB-3BFC-8AEC01E81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b="1">
                <a:latin typeface="Calibri Light"/>
                <a:ea typeface="ＭＳ Ｐゴシック"/>
              </a:rPr>
              <a:t>Autonomous Underwater Gliders – Since 1998</a:t>
            </a:r>
          </a:p>
        </p:txBody>
      </p:sp>
      <p:pic>
        <p:nvPicPr>
          <p:cNvPr id="3" name="Picture 2" descr="marcoos_glider_sst_chla">
            <a:extLst>
              <a:ext uri="{FF2B5EF4-FFF2-40B4-BE49-F238E27FC236}">
                <a16:creationId xmlns:a16="http://schemas.microsoft.com/office/drawing/2014/main" id="{402593C6-AA4D-91DF-7BF4-56C03009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19" y="1205083"/>
            <a:ext cx="4833041" cy="423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5D2DE-8120-6CD4-52D2-F28F321C1D52}"/>
              </a:ext>
            </a:extLst>
          </p:cNvPr>
          <p:cNvSpPr txBox="1"/>
          <p:nvPr/>
        </p:nvSpPr>
        <p:spPr>
          <a:xfrm>
            <a:off x="30178" y="1132941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/>
              <a:t>Satellite Ocean Color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FD7C5-009C-9217-7180-1EE61779ACCD}"/>
              </a:ext>
            </a:extLst>
          </p:cNvPr>
          <p:cNvSpPr txBox="1"/>
          <p:nvPr/>
        </p:nvSpPr>
        <p:spPr>
          <a:xfrm>
            <a:off x="113168" y="2343254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/>
              <a:t>Satellite SST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D5D5A-AE17-D8E9-12EB-2E6486FA4352}"/>
              </a:ext>
            </a:extLst>
          </p:cNvPr>
          <p:cNvSpPr txBox="1"/>
          <p:nvPr/>
        </p:nvSpPr>
        <p:spPr>
          <a:xfrm>
            <a:off x="256514" y="358978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600"/>
              <a:t>Subsurface </a:t>
            </a:r>
          </a:p>
          <a:p>
            <a:r>
              <a:rPr lang="en-US" sz="1600"/>
              <a:t>Glider </a:t>
            </a:r>
          </a:p>
          <a:p>
            <a:r>
              <a:rPr lang="en-US" sz="1600"/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70710-C205-74CD-AB25-2D57882B2BEC}"/>
              </a:ext>
            </a:extLst>
          </p:cNvPr>
          <p:cNvSpPr txBox="1"/>
          <p:nvPr/>
        </p:nvSpPr>
        <p:spPr>
          <a:xfrm>
            <a:off x="6840944" y="726329"/>
            <a:ext cx="481753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Arial"/>
                <a:ea typeface="ＭＳ Ｐゴシック"/>
              </a:rPr>
              <a:t>Corporate Partner: Teledyne Webb Research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  <a:latin typeface="Arial"/>
                <a:ea typeface="ＭＳ Ｐゴシック"/>
              </a:rPr>
              <a:t>~643 Global Deployments</a:t>
            </a:r>
          </a:p>
          <a:p>
            <a:r>
              <a:rPr lang="en-US" sz="1400">
                <a:solidFill>
                  <a:schemeClr val="bg1"/>
                </a:solidFill>
                <a:latin typeface="Arial"/>
                <a:ea typeface="ＭＳ Ｐゴシック"/>
              </a:rPr>
              <a:t>&gt; 336,525 km flown</a:t>
            </a:r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B72D5CB1-C73A-6F6F-D2BD-9B4B5ABB1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31" y="758419"/>
            <a:ext cx="5444150" cy="48960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 descr="A green submarine in the water&#10;&#10;Description automatically generated">
            <a:extLst>
              <a:ext uri="{FF2B5EF4-FFF2-40B4-BE49-F238E27FC236}">
                <a16:creationId xmlns:a16="http://schemas.microsoft.com/office/drawing/2014/main" id="{9BEBF622-EEDC-ECB4-4B7F-A56F7F43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630" y="4325160"/>
            <a:ext cx="2764275" cy="155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BE58D2-08FA-7533-E8CD-361DCA6EC1B9}"/>
              </a:ext>
            </a:extLst>
          </p:cNvPr>
          <p:cNvSpPr txBox="1"/>
          <p:nvPr/>
        </p:nvSpPr>
        <p:spPr>
          <a:xfrm>
            <a:off x="6165786" y="756342"/>
            <a:ext cx="2388606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RUCOOL &amp; Partner Glider Deployments in the MAB</a:t>
            </a:r>
          </a:p>
          <a:p>
            <a:r>
              <a:rPr lang="en-US" sz="1600">
                <a:cs typeface="Calibri"/>
              </a:rPr>
              <a:t>1999-Present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A3DFC-4576-0963-1C2D-8FDF602C8562}"/>
              </a:ext>
            </a:extLst>
          </p:cNvPr>
          <p:cNvSpPr txBox="1"/>
          <p:nvPr/>
        </p:nvSpPr>
        <p:spPr>
          <a:xfrm>
            <a:off x="68035" y="5655128"/>
            <a:ext cx="5959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UMass, URI, UConn, SUNY SB, RU, UDel, VIMS, </a:t>
            </a:r>
            <a:r>
              <a:rPr lang="en-US" err="1">
                <a:cs typeface="Calibri"/>
              </a:rPr>
              <a:t>UMary</a:t>
            </a:r>
            <a:r>
              <a:rPr lang="en-US">
                <a:cs typeface="Calibri"/>
              </a:rPr>
              <a:t>, BIOS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9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89F52A6DFE34BBC2608EB6573A093" ma:contentTypeVersion="17" ma:contentTypeDescription="Create a new document." ma:contentTypeScope="" ma:versionID="03f39931895e0422ac9001e4a0bb9cd6">
  <xsd:schema xmlns:xsd="http://www.w3.org/2001/XMLSchema" xmlns:xs="http://www.w3.org/2001/XMLSchema" xmlns:p="http://schemas.microsoft.com/office/2006/metadata/properties" xmlns:ns2="41cd4349-03dd-4afb-a756-b4c86152cd36" xmlns:ns3="dc18ea9b-2f28-4a01-b202-6f5b914095e0" targetNamespace="http://schemas.microsoft.com/office/2006/metadata/properties" ma:root="true" ma:fieldsID="afff6d3e8686f83e0e8bc645867a6d7e" ns2:_="" ns3:_="">
    <xsd:import namespace="41cd4349-03dd-4afb-a756-b4c86152cd36"/>
    <xsd:import namespace="dc18ea9b-2f28-4a01-b202-6f5b914095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d4349-03dd-4afb-a756-b4c86152cd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8fd182-3af3-4b45-858c-95346ee1b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8ea9b-2f28-4a01-b202-6f5b914095e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d2a36d5-43f1-4e17-9638-131fdf2b07e7}" ma:internalName="TaxCatchAll" ma:showField="CatchAllData" ma:web="dc18ea9b-2f28-4a01-b202-6f5b914095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18ea9b-2f28-4a01-b202-6f5b914095e0" xsi:nil="true"/>
    <lcf76f155ced4ddcb4097134ff3c332f xmlns="41cd4349-03dd-4afb-a756-b4c86152cd36">
      <Terms xmlns="http://schemas.microsoft.com/office/infopath/2007/PartnerControls"/>
    </lcf76f155ced4ddcb4097134ff3c332f>
    <SharedWithUsers xmlns="dc18ea9b-2f28-4a01-b202-6f5b914095e0">
      <UserInfo>
        <DisplayName>Josh Kohut</DisplayName>
        <AccountId>23</AccountId>
        <AccountType/>
      </UserInfo>
      <UserInfo>
        <DisplayName>Laura Nazzaro</DisplayName>
        <AccountId>17</AccountId>
        <AccountType/>
      </UserInfo>
      <UserInfo>
        <DisplayName>Michael Crowley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FDE3A0E-74C6-416D-B63D-4741688BBE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7808F9-08AD-4CAB-A07A-DC92BBD6143F}">
  <ds:schemaRefs>
    <ds:schemaRef ds:uri="41cd4349-03dd-4afb-a756-b4c86152cd36"/>
    <ds:schemaRef ds:uri="dc18ea9b-2f28-4a01-b202-6f5b914095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E5E922-438C-4DB2-A160-986CC286A636}">
  <ds:schemaRefs>
    <ds:schemaRef ds:uri="41cd4349-03dd-4afb-a756-b4c86152cd36"/>
    <ds:schemaRef ds:uri="dc18ea9b-2f28-4a01-b202-6f5b914095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1150</Words>
  <Application>Microsoft Office PowerPoint</Application>
  <PresentationFormat>Widescreen</PresentationFormat>
  <Paragraphs>215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Regular</vt:lpstr>
      <vt:lpstr>Avenir Book</vt:lpstr>
      <vt:lpstr>Calibri</vt:lpstr>
      <vt:lpstr>Calibri Light</vt:lpstr>
      <vt:lpstr>Copperplate</vt:lpstr>
      <vt:lpstr>Rockwell</vt:lpstr>
      <vt:lpstr>Times New Roman</vt:lpstr>
      <vt:lpstr>Office Theme</vt:lpstr>
      <vt:lpstr>RUCOOL  Offshore Wind  Habitat &amp; Ecosystem Efforts</vt:lpstr>
      <vt:lpstr>Main Message Today</vt:lpstr>
      <vt:lpstr>PowerPoint Presentation</vt:lpstr>
      <vt:lpstr>PowerPoint Presentation</vt:lpstr>
      <vt:lpstr>Ocean Observing in the Mid-Atlantic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Send All Quality Controlled Data to Ocean Forecasts</vt:lpstr>
      <vt:lpstr>Black Sea Bass Habitat  (Lab based physiology)</vt:lpstr>
      <vt:lpstr>PowerPoint Presentation</vt:lpstr>
      <vt:lpstr>PowerPoint Presentation</vt:lpstr>
      <vt:lpstr>PowerPoint Presentation</vt:lpstr>
      <vt:lpstr>Ocean Wind 01  Fisheries Monitoring Plan </vt:lpstr>
      <vt:lpstr>Reverse Particle Tracking eDNA</vt:lpstr>
      <vt:lpstr>PowerPoint Presentation</vt:lpstr>
      <vt:lpstr>PowerPoint Presentation</vt:lpstr>
      <vt:lpstr>PowerPoint Presentation</vt:lpstr>
      <vt:lpstr>PowerPoint Presentation</vt:lpstr>
      <vt:lpstr> Data storage and access </vt:lpstr>
      <vt:lpstr> National &amp; East Coast Data Storage &amp; Access </vt:lpstr>
      <vt:lpstr>Model Forecast Access</vt:lpstr>
      <vt:lpstr>In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Roarty</dc:creator>
  <cp:lastModifiedBy>Michael Crowley</cp:lastModifiedBy>
  <cp:revision>6</cp:revision>
  <dcterms:created xsi:type="dcterms:W3CDTF">2021-04-12T20:17:43Z</dcterms:created>
  <dcterms:modified xsi:type="dcterms:W3CDTF">2023-09-21T18:14:46Z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0x010100C1889F52A6DFE34BBC2608EB6573A093</vt:lpwstr>
  </property>
  <property fmtid="{D5CDD505-2E9C-101B-9397-08002B2CF9AE}" pid="3" name="MediaServiceImageTags">
    <vt:lpwstr/>
  </property>
</Properties>
</file>