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5"/>
  </p:notesMasterIdLst>
  <p:sldIdLst>
    <p:sldId id="256" r:id="rId2"/>
    <p:sldId id="459" r:id="rId3"/>
    <p:sldId id="333" r:id="rId4"/>
    <p:sldId id="461" r:id="rId5"/>
    <p:sldId id="385" r:id="rId6"/>
    <p:sldId id="1250" r:id="rId7"/>
    <p:sldId id="1262" r:id="rId8"/>
    <p:sldId id="1255" r:id="rId9"/>
    <p:sldId id="392" r:id="rId10"/>
    <p:sldId id="1297" r:id="rId11"/>
    <p:sldId id="1298" r:id="rId12"/>
    <p:sldId id="1299" r:id="rId13"/>
    <p:sldId id="1301" r:id="rId14"/>
    <p:sldId id="1529" r:id="rId15"/>
    <p:sldId id="1539" r:id="rId16"/>
    <p:sldId id="1540" r:id="rId17"/>
    <p:sldId id="1544" r:id="rId18"/>
    <p:sldId id="1543" r:id="rId19"/>
    <p:sldId id="1546" r:id="rId20"/>
    <p:sldId id="1545" r:id="rId21"/>
    <p:sldId id="1527" r:id="rId22"/>
    <p:sldId id="1530" r:id="rId23"/>
    <p:sldId id="1304" r:id="rId24"/>
    <p:sldId id="1531" r:id="rId25"/>
    <p:sldId id="1532" r:id="rId26"/>
    <p:sldId id="1533" r:id="rId27"/>
    <p:sldId id="477" r:id="rId28"/>
    <p:sldId id="531" r:id="rId29"/>
    <p:sldId id="1547" r:id="rId30"/>
    <p:sldId id="1271" r:id="rId31"/>
    <p:sldId id="1292" r:id="rId32"/>
    <p:sldId id="1266" r:id="rId33"/>
    <p:sldId id="1273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659"/>
    <p:restoredTop sz="86580"/>
  </p:normalViewPr>
  <p:slideViewPr>
    <p:cSldViewPr snapToGrid="0" snapToObjects="1" showGuides="1">
      <p:cViewPr varScale="1">
        <p:scale>
          <a:sx n="99" d="100"/>
          <a:sy n="99" d="100"/>
        </p:scale>
        <p:origin x="1528" y="176"/>
      </p:cViewPr>
      <p:guideLst>
        <p:guide orient="horz" pos="2136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D703EF-C460-6242-9442-0FFCFBC879FB}" type="datetimeFigureOut">
              <a:rPr lang="en-US" smtClean="0"/>
              <a:t>2/21/22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74C702-F1CA-2941-A3C1-52385535FF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3285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741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BASS sensor, ADCPS,</a:t>
            </a:r>
            <a:r>
              <a:rPr lang="en-US" baseline="0" dirty="0"/>
              <a:t> Optical instruments, LISSTs</a:t>
            </a:r>
            <a:endParaRPr lang="en-US" dirty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Very good at resolving</a:t>
            </a:r>
            <a:r>
              <a:rPr lang="en-US" baseline="0" dirty="0"/>
              <a:t> wave bottom boundary layer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Provides high temporal resolution at a single location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Instrumental in developing one-</a:t>
            </a:r>
            <a:r>
              <a:rPr lang="en-US" baseline="0" dirty="0" err="1"/>
              <a:t>dimenisional</a:t>
            </a:r>
            <a:r>
              <a:rPr lang="en-US" baseline="0" dirty="0"/>
              <a:t> bottom boundary layer models coupled to Regional Ocean Modeling System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New technologies needed for regional model validation</a:t>
            </a:r>
            <a:endParaRPr lang="en-US" dirty="0"/>
          </a:p>
        </p:txBody>
      </p:sp>
      <p:sp>
        <p:nvSpPr>
          <p:cNvPr id="1741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A092862-7A20-9E47-8731-784E65DD0D43}" type="slidenum">
              <a:rPr lang="en-US" sz="1200"/>
              <a:pPr eaLnBrk="1" hangingPunct="1"/>
              <a:t>2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1327196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>
            <a:extLst>
              <a:ext uri="{FF2B5EF4-FFF2-40B4-BE49-F238E27FC236}">
                <a16:creationId xmlns:a16="http://schemas.microsoft.com/office/drawing/2014/main" id="{9D190212-BDA4-9E43-BB98-E15BA1715EC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9458" name="Notes Placeholder 2">
            <a:extLst>
              <a:ext uri="{FF2B5EF4-FFF2-40B4-BE49-F238E27FC236}">
                <a16:creationId xmlns:a16="http://schemas.microsoft.com/office/drawing/2014/main" id="{17E2D181-5BD5-F24E-8DD5-E835B95C26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Regional Perspectives</a:t>
            </a:r>
          </a:p>
        </p:txBody>
      </p:sp>
      <p:sp>
        <p:nvSpPr>
          <p:cNvPr id="19459" name="Slide Number Placeholder 3">
            <a:extLst>
              <a:ext uri="{FF2B5EF4-FFF2-40B4-BE49-F238E27FC236}">
                <a16:creationId xmlns:a16="http://schemas.microsoft.com/office/drawing/2014/main" id="{E29643E8-01BC-D241-9574-14FBB9399CA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B71BD7F9-23C5-174A-A06E-2989F0B6DDDE}" type="slidenum">
              <a:rPr lang="en-US" altLang="en-US" sz="1200"/>
              <a:pPr eaLnBrk="1" hangingPunct="1"/>
              <a:t>3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8681521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Two storms were sampled</a:t>
            </a:r>
            <a:r>
              <a:rPr lang="en-US" baseline="0" dirty="0"/>
              <a:t> and presented in this study during </a:t>
            </a:r>
            <a:r>
              <a:rPr lang="en-US" baseline="0" dirty="0" err="1"/>
              <a:t>unstratified</a:t>
            </a:r>
            <a:r>
              <a:rPr lang="en-US" baseline="0" dirty="0"/>
              <a:t> and stratified conditions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Here you see Temperature and optical backscatter during a fall transition storm on the left</a:t>
            </a:r>
          </a:p>
          <a:p>
            <a:pPr marL="628650" lvl="1" indent="-171450">
              <a:buFontTx/>
              <a:buChar char="-"/>
            </a:pPr>
            <a:r>
              <a:rPr lang="en-US" baseline="0" dirty="0"/>
              <a:t>The water column is vertically well mixed and you can see full water column sediment resuspension from the bed to the surface at nearly 40 meters depth</a:t>
            </a:r>
          </a:p>
          <a:p>
            <a:pPr marL="628650" lvl="1" indent="-171450">
              <a:buFontTx/>
              <a:buChar char="-"/>
            </a:pPr>
            <a:r>
              <a:rPr lang="en-US" baseline="0" dirty="0"/>
              <a:t>A deployment on a similar line in Summer of 2004 shows the highly stratified continental shelf, and sediment </a:t>
            </a:r>
            <a:r>
              <a:rPr lang="en-US" baseline="0" dirty="0" err="1"/>
              <a:t>resuspended</a:t>
            </a:r>
            <a:r>
              <a:rPr lang="en-US" baseline="0" dirty="0"/>
              <a:t>, but limited by the stable thermocline (likely not visible from satellite etc.)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583FD0-BA08-B544-8789-2283B1D6C55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9894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D2E0E6-2F6D-5C45-A29A-090CCCC8BC5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0545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D2E0E6-2F6D-5C45-A29A-090CCCC8BC5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9742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D2E0E6-2F6D-5C45-A29A-090CCCC8BC5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674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The sample volume </a:t>
            </a:r>
            <a:r>
              <a:rPr lang="en-US" sz="1200" dirty="0">
                <a:solidFill>
                  <a:srgbClr val="FF0000"/>
                </a:solidFill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(1) is a 2.5 cm pathlength scattering volume </a:t>
            </a:r>
            <a:r>
              <a:rPr lang="en-US" sz="1200" dirty="0"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flanked with fused quartz windows for durability. The beam collimation optics and reference detector are also contained in the optical head </a:t>
            </a:r>
            <a:r>
              <a:rPr lang="en-US" sz="1200" dirty="0">
                <a:solidFill>
                  <a:srgbClr val="FF0000"/>
                </a:solidFill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(2), connected to a fiber coupled diode laser module (3)</a:t>
            </a:r>
            <a:r>
              <a:rPr lang="en-US" sz="1200" dirty="0"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 Scattered </a:t>
            </a:r>
            <a:r>
              <a:rPr lang="en-US" sz="1200" dirty="0">
                <a:solidFill>
                  <a:srgbClr val="FF0000"/>
                </a:solidFill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light is received through the lens tube (4) </a:t>
            </a:r>
            <a:r>
              <a:rPr lang="en-US" sz="1200" dirty="0"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that also contains an extended detector array. </a:t>
            </a:r>
            <a:r>
              <a:rPr lang="en-US" sz="1200" dirty="0">
                <a:solidFill>
                  <a:srgbClr val="FF0000"/>
                </a:solidFill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The primary ring detectors and transmission sensor (5) are mounted on a XY stage that</a:t>
            </a:r>
            <a:r>
              <a:rPr lang="en-US" sz="1200" dirty="0"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is used to adjust the instrument alignment, which can then be locked into place. </a:t>
            </a:r>
            <a:r>
              <a:rPr lang="en-US" sz="1200" dirty="0">
                <a:solidFill>
                  <a:srgbClr val="FF0000"/>
                </a:solidFill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An electronics section (6) digitizes the analog signals </a:t>
            </a:r>
            <a:r>
              <a:rPr lang="en-US" sz="1200" dirty="0"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from the scattering detectors, controls the sampling process, logs the full scattering dataset, and calculates beam attenuation particle size metrics (i.e., mean size and total concentration)</a:t>
            </a:r>
            <a:r>
              <a:rPr lang="en-US" sz="1200" dirty="0">
                <a:latin typeface="Times" pitchFamily="2" charset="0"/>
              </a:rPr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D2E0E6-2F6D-5C45-A29A-090CCCC8BC5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7039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015FE2-CF05-8F41-81B2-3E9A0B34B8E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3500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28165" indent="-280064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20254" indent="-224051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568356" indent="-224051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16458" indent="-224051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464559" indent="-2240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12661" indent="-2240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360763" indent="-2240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08865" indent="-2240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AE2673DD-E951-4646-8F71-709CB0F43F96}" type="slidenum">
              <a:rPr lang="en-US" altLang="en-US" sz="1200">
                <a:solidFill>
                  <a:srgbClr val="000000"/>
                </a:solidFill>
              </a:rPr>
              <a:pPr eaLnBrk="1" hangingPunct="1"/>
              <a:t>28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25602" name="Rectangle 7"/>
          <p:cNvSpPr txBox="1">
            <a:spLocks noGrp="1" noChangeArrowheads="1"/>
          </p:cNvSpPr>
          <p:nvPr/>
        </p:nvSpPr>
        <p:spPr bwMode="auto">
          <a:xfrm>
            <a:off x="3883409" y="8685396"/>
            <a:ext cx="2973041" cy="457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4" tIns="45707" rIns="91414" bIns="45707" anchor="b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fld id="{A542C233-426B-47FE-803C-37877A3AE584}" type="slidenum">
              <a:rPr lang="en-US" altLang="en-US" sz="1200">
                <a:solidFill>
                  <a:srgbClr val="000000"/>
                </a:solidFill>
                <a:cs typeface="+mn-cs"/>
              </a:rPr>
              <a:pPr algn="r"/>
              <a:t>28</a:t>
            </a:fld>
            <a:endParaRPr lang="en-US" altLang="en-US" sz="1200">
              <a:solidFill>
                <a:srgbClr val="000000"/>
              </a:solidFill>
              <a:cs typeface="+mn-cs"/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7041" y="4342699"/>
            <a:ext cx="5483919" cy="4114956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4" tIns="45707" rIns="91414" bIns="45707"/>
          <a:lstStyle/>
          <a:p>
            <a:pPr eaLnBrk="1" hangingPunct="1"/>
            <a:r>
              <a:rPr lang="en-US" dirty="0"/>
              <a:t>Companies – TWR, </a:t>
            </a:r>
            <a:r>
              <a:rPr lang="en-US" dirty="0" err="1"/>
              <a:t>Seaspace</a:t>
            </a:r>
            <a:r>
              <a:rPr lang="en-US" dirty="0"/>
              <a:t>, CODAR, </a:t>
            </a:r>
            <a:r>
              <a:rPr lang="en-US" dirty="0" err="1"/>
              <a:t>Aquawind</a:t>
            </a:r>
            <a:r>
              <a:rPr lang="en-US" dirty="0"/>
              <a:t>, </a:t>
            </a:r>
            <a:r>
              <a:rPr lang="en-US" dirty="0" err="1"/>
              <a:t>Weatherflow</a:t>
            </a:r>
            <a:r>
              <a:rPr lang="en-US" dirty="0"/>
              <a:t>, Sequoia Scientific, Seabird Electronics, </a:t>
            </a:r>
            <a:r>
              <a:rPr lang="en-US" dirty="0" err="1"/>
              <a:t>Wetlabs</a:t>
            </a:r>
            <a:r>
              <a:rPr lang="en-US" dirty="0"/>
              <a:t>, </a:t>
            </a:r>
            <a:r>
              <a:rPr lang="en-US" dirty="0" err="1"/>
              <a:t>Satlantic</a:t>
            </a:r>
            <a:r>
              <a:rPr lang="en-US" dirty="0"/>
              <a:t>, Nortek</a:t>
            </a:r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240434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A70EF5-2C3F-E74E-8498-3F4EDED942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034B80C-306D-0E46-A3B0-1BB15FE5A1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15EDCA-4F7C-3340-8ED4-A9AB7888F0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4A373-77B7-EC40-9E9B-27F1C07690F1}" type="datetimeFigureOut">
              <a:rPr lang="en-US" smtClean="0"/>
              <a:t>2/21/22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8FCDB8-B087-A94E-8D1C-B05AD89C41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8D44B7-965B-2C49-911F-8B9B01E90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6F4C5-41C3-894C-A868-17F06641E4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68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91FEB7-60DD-0449-97E3-16AF5C2B71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33C407-ED3C-514D-94C1-FD632B2832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E47965-CBA9-D640-B0E7-466CE26F39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4A373-77B7-EC40-9E9B-27F1C07690F1}" type="datetimeFigureOut">
              <a:rPr lang="en-US" smtClean="0"/>
              <a:t>2/21/22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5C11C8-84BE-7B47-918E-0C42C5B2CE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7FA09C-E67D-2146-9CA7-5C617F2EB8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6F4C5-41C3-894C-A868-17F06641E4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3848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8F3A2C8-7F12-8B47-B194-1CE5304E6A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D84A319-661B-7E4D-806E-F6C540F0C8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C03148-09B5-D94C-A430-1A63198EEF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4A373-77B7-EC40-9E9B-27F1C07690F1}" type="datetimeFigureOut">
              <a:rPr lang="en-US" smtClean="0"/>
              <a:t>2/21/22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B4CD7B-C3A2-0143-8B90-B29A73C8B2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C15A62-7768-E545-A159-C930F3F120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6F4C5-41C3-894C-A868-17F06641E4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7322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39138A-8923-244B-9994-277B0F2A70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01411C-C16F-1247-A0A0-92DEEED230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03BB63-43F6-584B-8454-65A9C365E5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4A373-77B7-EC40-9E9B-27F1C07690F1}" type="datetimeFigureOut">
              <a:rPr lang="en-US" smtClean="0"/>
              <a:t>2/21/22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AB2C1D-C1C5-3648-8C85-FDBE2DFE08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B4605D-4E31-B64E-ACDB-193377768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6F4C5-41C3-894C-A868-17F06641E4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8712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D80BFE-775B-9B47-A994-046F6C136A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CF3DC5-5C8C-2F4F-A3FA-3886A1C17E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853A6C-527C-8840-BC2D-0AFEB7E920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4A373-77B7-EC40-9E9B-27F1C07690F1}" type="datetimeFigureOut">
              <a:rPr lang="en-US" smtClean="0"/>
              <a:t>2/21/22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87C8EF-AFE6-AE4B-8786-880C73FA9F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6549E2-EE15-EC41-9CA5-ADF4613B5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6F4C5-41C3-894C-A868-17F06641E4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3354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BCD18-31BF-DF40-8C51-B623AF1849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DA6532-9543-5442-A2CF-494C950149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27F169-DCD7-A340-AB19-23C3298D7A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F2A5A9-1A50-4E47-BE9C-42D46F961C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4A373-77B7-EC40-9E9B-27F1C07690F1}" type="datetimeFigureOut">
              <a:rPr lang="en-US" smtClean="0"/>
              <a:t>2/21/22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E9C5D3-6FC6-1848-BA99-FCD3D0198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483C6D-1C36-1540-A18E-04E923D736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6F4C5-41C3-894C-A868-17F06641E4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8619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33B462-0F8E-5046-820A-F85D64410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1C6D42-7E81-3A41-8BB2-341438E92C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305D3F-1D43-4448-85B4-8400EDA32E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1065E0D-FFE6-A245-8165-2080509707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6BF0271-D4BF-2B4C-8587-A51A5673F4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8CBF548-4CE4-F943-98CE-A6A6534AA3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4A373-77B7-EC40-9E9B-27F1C07690F1}" type="datetimeFigureOut">
              <a:rPr lang="en-US" smtClean="0"/>
              <a:t>2/21/22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0199648-0724-2A44-AC02-4DEC5E954B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43E30A5-D2F3-F14A-B1B2-4B4A70A3B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6F4C5-41C3-894C-A868-17F06641E4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5502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BE656F-6B3B-E842-847F-5D3455AF62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6E0D8D8-221B-1444-94FC-0E0AF0703D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4A373-77B7-EC40-9E9B-27F1C07690F1}" type="datetimeFigureOut">
              <a:rPr lang="en-US" smtClean="0"/>
              <a:t>2/21/22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1FD791-A42A-B24A-ADDD-B9A4B43F85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DD82AA1-9BB1-784B-A972-D03524BD6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6F4C5-41C3-894C-A868-17F06641E4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288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07B06D8-F017-F14E-8024-4E567C0A99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4A373-77B7-EC40-9E9B-27F1C07690F1}" type="datetimeFigureOut">
              <a:rPr lang="en-US" smtClean="0"/>
              <a:t>2/21/22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5E90F86-EC3F-374C-B578-1FBB9D275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CF8F12-0371-784E-9115-814CB1ACE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6F4C5-41C3-894C-A868-17F06641E4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6480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7147EB-66E7-4F43-8D0A-C0454661B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D40D78-7553-C04C-8A4D-E037C169BB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ADB65B-38B9-F14B-9181-8E212FFF60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21FDAD-F1B6-6643-BE54-54EE2127AA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4A373-77B7-EC40-9E9B-27F1C07690F1}" type="datetimeFigureOut">
              <a:rPr lang="en-US" smtClean="0"/>
              <a:t>2/21/22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CC2D7B-CF7E-4D4A-BB1C-AC4F046273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F60D46-D44D-C64E-9DAB-5791D31CA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6F4C5-41C3-894C-A868-17F06641E4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7833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AC68CA-A2F9-9149-A27F-50BD277268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AD12381-C3C9-6641-B873-E2529A23D7A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593B67-7449-6C4B-8AEE-97DD5D648A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E76844-0476-634A-AA71-01E40728FC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4A373-77B7-EC40-9E9B-27F1C07690F1}" type="datetimeFigureOut">
              <a:rPr lang="en-US" smtClean="0"/>
              <a:t>2/21/22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DEF319-F1EE-1F4F-814C-F04825A90F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D1A115-D41B-B342-B888-6D30CA5CF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6F4C5-41C3-894C-A868-17F06641E4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8238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4303419-D25A-5746-BC79-5B3E6CF911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357938-0C40-2845-9FA0-01188F5660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A5658A-A825-6A48-983C-44EE7C5A41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A4A373-77B7-EC40-9E9B-27F1C07690F1}" type="datetimeFigureOut">
              <a:rPr lang="en-US" smtClean="0"/>
              <a:t>2/21/22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55134C-336B-A24F-BE3D-CEC3B36F60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76BF83-8E7A-4342-9001-AA989ECC5B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46F4C5-41C3-894C-A868-17F06641E4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559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e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jpe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tiff"/><Relationship Id="rId9" Type="http://schemas.openxmlformats.org/officeDocument/2006/relationships/image" Target="../media/image39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emf"/><Relationship Id="rId5" Type="http://schemas.openxmlformats.org/officeDocument/2006/relationships/image" Target="../media/image7.emf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10" Type="http://schemas.openxmlformats.org/officeDocument/2006/relationships/image" Target="../media/image2.emf"/><Relationship Id="rId4" Type="http://schemas.openxmlformats.org/officeDocument/2006/relationships/image" Target="../media/image43.png"/><Relationship Id="rId9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tiff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emf"/><Relationship Id="rId4" Type="http://schemas.openxmlformats.org/officeDocument/2006/relationships/image" Target="../media/image28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63.png"/><Relationship Id="rId18" Type="http://schemas.openxmlformats.org/officeDocument/2006/relationships/image" Target="../media/image68.tiff"/><Relationship Id="rId26" Type="http://schemas.openxmlformats.org/officeDocument/2006/relationships/image" Target="../media/image75.jpg"/><Relationship Id="rId3" Type="http://schemas.openxmlformats.org/officeDocument/2006/relationships/image" Target="../media/image54.jpeg"/><Relationship Id="rId21" Type="http://schemas.openxmlformats.org/officeDocument/2006/relationships/image" Target="../media/image3.gif"/><Relationship Id="rId7" Type="http://schemas.openxmlformats.org/officeDocument/2006/relationships/image" Target="../media/image58.png"/><Relationship Id="rId12" Type="http://schemas.openxmlformats.org/officeDocument/2006/relationships/image" Target="../media/image62.png"/><Relationship Id="rId17" Type="http://schemas.openxmlformats.org/officeDocument/2006/relationships/image" Target="../media/image67.jpeg"/><Relationship Id="rId25" Type="http://schemas.openxmlformats.org/officeDocument/2006/relationships/image" Target="../media/image74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66.png"/><Relationship Id="rId20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eg"/><Relationship Id="rId11" Type="http://schemas.openxmlformats.org/officeDocument/2006/relationships/image" Target="../media/image61.png"/><Relationship Id="rId24" Type="http://schemas.openxmlformats.org/officeDocument/2006/relationships/image" Target="../media/image73.tiff"/><Relationship Id="rId5" Type="http://schemas.openxmlformats.org/officeDocument/2006/relationships/image" Target="../media/image56.jpeg"/><Relationship Id="rId15" Type="http://schemas.openxmlformats.org/officeDocument/2006/relationships/image" Target="../media/image65.png"/><Relationship Id="rId23" Type="http://schemas.openxmlformats.org/officeDocument/2006/relationships/image" Target="../media/image72.tiff"/><Relationship Id="rId10" Type="http://schemas.openxmlformats.org/officeDocument/2006/relationships/image" Target="../media/image60.png"/><Relationship Id="rId19" Type="http://schemas.openxmlformats.org/officeDocument/2006/relationships/image" Target="../media/image69.png"/><Relationship Id="rId4" Type="http://schemas.openxmlformats.org/officeDocument/2006/relationships/image" Target="../media/image55.jpeg"/><Relationship Id="rId9" Type="http://schemas.openxmlformats.org/officeDocument/2006/relationships/image" Target="../media/image59.png"/><Relationship Id="rId14" Type="http://schemas.openxmlformats.org/officeDocument/2006/relationships/image" Target="../media/image64.png"/><Relationship Id="rId22" Type="http://schemas.openxmlformats.org/officeDocument/2006/relationships/image" Target="../media/image71.tiff"/><Relationship Id="rId27" Type="http://schemas.openxmlformats.org/officeDocument/2006/relationships/image" Target="../media/image2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3" Type="http://schemas.openxmlformats.org/officeDocument/2006/relationships/image" Target="../media/image8.pn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77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14.tiff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emf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emf"/><Relationship Id="rId4" Type="http://schemas.openxmlformats.org/officeDocument/2006/relationships/image" Target="../media/image3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emf"/><Relationship Id="rId4" Type="http://schemas.openxmlformats.org/officeDocument/2006/relationships/image" Target="../media/image3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3" Type="http://schemas.openxmlformats.org/officeDocument/2006/relationships/image" Target="../media/image20.jp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3.gif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emf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BC5D9FA0-520E-B640-AB28-00ED58D324A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3" t="18405" r="1896"/>
          <a:stretch/>
        </p:blipFill>
        <p:spPr>
          <a:xfrm>
            <a:off x="-37865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9608FDD-27E4-2244-A57D-06759442B3B9}"/>
              </a:ext>
            </a:extLst>
          </p:cNvPr>
          <p:cNvSpPr txBox="1"/>
          <p:nvPr/>
        </p:nvSpPr>
        <p:spPr>
          <a:xfrm>
            <a:off x="75729" y="2030422"/>
            <a:ext cx="12116271" cy="1754326"/>
          </a:xfrm>
          <a:prstGeom prst="rect">
            <a:avLst/>
          </a:prstGeom>
          <a:solidFill>
            <a:schemeClr val="tx1">
              <a:alpha val="2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PARTICLE SIZE AND CONCENTRATION OBSERVATIONS FROM A GLIDER INTEGRATED IN-SITU SCATTERING AND TRANSMISSOMETRY (LISST) SENSOR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D95448A-DF5C-7F40-A66D-9E69620289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98462" y="6127088"/>
            <a:ext cx="2215750" cy="601751"/>
          </a:xfrm>
          <a:prstGeom prst="rect">
            <a:avLst/>
          </a:prstGeom>
        </p:spPr>
      </p:pic>
      <p:pic>
        <p:nvPicPr>
          <p:cNvPr id="11" name="Picture 10" descr="S:\Sequoia logos\ssi-logo-clear.GIF">
            <a:extLst>
              <a:ext uri="{FF2B5EF4-FFF2-40B4-BE49-F238E27FC236}">
                <a16:creationId xmlns:a16="http://schemas.microsoft.com/office/drawing/2014/main" id="{3AC73EDB-0956-6843-AB1C-225471C312B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72"/>
          <a:stretch/>
        </p:blipFill>
        <p:spPr bwMode="auto">
          <a:xfrm>
            <a:off x="6214363" y="6152290"/>
            <a:ext cx="1733799" cy="660533"/>
          </a:xfrm>
          <a:prstGeom prst="rect">
            <a:avLst/>
          </a:prstGeom>
          <a:solidFill>
            <a:schemeClr val="bg2">
              <a:alpha val="81000"/>
            </a:schemeClr>
          </a:solidFill>
          <a:ln>
            <a:noFill/>
          </a:ln>
        </p:spPr>
      </p:pic>
      <p:pic>
        <p:nvPicPr>
          <p:cNvPr id="14" name="Picture 42" descr="1">
            <a:extLst>
              <a:ext uri="{FF2B5EF4-FFF2-40B4-BE49-F238E27FC236}">
                <a16:creationId xmlns:a16="http://schemas.microsoft.com/office/drawing/2014/main" id="{B2007A68-E85A-EB46-A33E-8F3006BB8B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012294" y="6043105"/>
            <a:ext cx="1515784" cy="769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856711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Image result for lisst glider">
            <a:extLst>
              <a:ext uri="{FF2B5EF4-FFF2-40B4-BE49-F238E27FC236}">
                <a16:creationId xmlns:a16="http://schemas.microsoft.com/office/drawing/2014/main" id="{B3A81337-5D11-7943-8392-90964B5653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920" y="726234"/>
            <a:ext cx="6680789" cy="3355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89E0848-3CB3-F846-8453-D7FD3512857B}"/>
              </a:ext>
            </a:extLst>
          </p:cNvPr>
          <p:cNvSpPr txBox="1"/>
          <p:nvPr/>
        </p:nvSpPr>
        <p:spPr>
          <a:xfrm>
            <a:off x="2696896" y="118649"/>
            <a:ext cx="67982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LISST – Glider test deployment September 2019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052CC2D-9B26-0A4A-B7ED-0000DD14959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7441" b="10794"/>
          <a:stretch/>
        </p:blipFill>
        <p:spPr>
          <a:xfrm>
            <a:off x="320518" y="580314"/>
            <a:ext cx="3201280" cy="565198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DDE402B-C499-5746-8A3C-CB0B0B576241}"/>
              </a:ext>
            </a:extLst>
          </p:cNvPr>
          <p:cNvSpPr txBox="1"/>
          <p:nvPr/>
        </p:nvSpPr>
        <p:spPr>
          <a:xfrm>
            <a:off x="3803904" y="4227626"/>
            <a:ext cx="829360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Extensively studied region, including some of the earliest studies with the LISST (</a:t>
            </a:r>
            <a:r>
              <a:rPr lang="en-US" i="1" dirty="0"/>
              <a:t>Agrawal and </a:t>
            </a:r>
            <a:r>
              <a:rPr lang="en-US" i="1" dirty="0" err="1"/>
              <a:t>Pottsmith</a:t>
            </a:r>
            <a:r>
              <a:rPr lang="en-US" i="1" dirty="0"/>
              <a:t> 2000 and Agrawal 2005</a:t>
            </a:r>
            <a:r>
              <a:rPr lang="en-US" dirty="0"/>
              <a:t>), in the vicinity of the historic LEO-15 Array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Sandy bottom (median particle diameters of ~400 um, though significant patchiness exists), non-cohesive and </a:t>
            </a:r>
            <a:r>
              <a:rPr lang="en-US" dirty="0" err="1"/>
              <a:t>uni</a:t>
            </a:r>
            <a:r>
              <a:rPr lang="en-US" dirty="0"/>
              <a:t>-modal distributions.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Sediment resuspension and transport is typically storm/wave driven, with transport modified by tidal currents.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4D0B3F5-5069-034F-BB6E-7E8EBB749D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124" y="6139873"/>
            <a:ext cx="2215750" cy="601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097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B64A96D1-F4F2-9546-BE71-1CC7CBEDEF08}"/>
              </a:ext>
            </a:extLst>
          </p:cNvPr>
          <p:cNvSpPr txBox="1"/>
          <p:nvPr/>
        </p:nvSpPr>
        <p:spPr>
          <a:xfrm>
            <a:off x="1524000" y="117079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LISST – Glider test deployment September 2019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D1F0E45-08AF-A44C-83D3-70FD5D9054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440" r="1154" b="10794"/>
          <a:stretch/>
        </p:blipFill>
        <p:spPr>
          <a:xfrm>
            <a:off x="3655723" y="686049"/>
            <a:ext cx="3794527" cy="544051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364CCCD-2850-3046-B650-55B8CFC8E6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7441" b="10794"/>
          <a:stretch/>
        </p:blipFill>
        <p:spPr>
          <a:xfrm>
            <a:off x="320518" y="580314"/>
            <a:ext cx="3201280" cy="5651982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418BBD7-66F2-5345-BD62-BC6488F37A2C}"/>
              </a:ext>
            </a:extLst>
          </p:cNvPr>
          <p:cNvCxnSpPr>
            <a:cxnSpLocks/>
          </p:cNvCxnSpPr>
          <p:nvPr/>
        </p:nvCxnSpPr>
        <p:spPr>
          <a:xfrm flipV="1">
            <a:off x="2304288" y="923544"/>
            <a:ext cx="2084832" cy="123444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4CD3EF7-3468-1848-9BC1-C0E9CD11D8E3}"/>
              </a:ext>
            </a:extLst>
          </p:cNvPr>
          <p:cNvCxnSpPr>
            <a:cxnSpLocks/>
          </p:cNvCxnSpPr>
          <p:nvPr/>
        </p:nvCxnSpPr>
        <p:spPr>
          <a:xfrm>
            <a:off x="2344024" y="3454282"/>
            <a:ext cx="2109104" cy="217626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939DAADF-6A93-2F46-BEAF-0CB45D9C7A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124" y="6139873"/>
            <a:ext cx="2215750" cy="601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5349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B64A96D1-F4F2-9546-BE71-1CC7CBEDEF08}"/>
              </a:ext>
            </a:extLst>
          </p:cNvPr>
          <p:cNvSpPr txBox="1"/>
          <p:nvPr/>
        </p:nvSpPr>
        <p:spPr>
          <a:xfrm>
            <a:off x="1524000" y="117079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LISST – Glider test deployment September 2019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66465C1-4EDD-914F-BA04-AF7C97E286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0250" y="686049"/>
            <a:ext cx="4127046" cy="57778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D1F0E45-08AF-A44C-83D3-70FD5D9054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440" r="1154" b="10794"/>
          <a:stretch/>
        </p:blipFill>
        <p:spPr>
          <a:xfrm>
            <a:off x="3655723" y="686049"/>
            <a:ext cx="3794527" cy="544051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364CCCD-2850-3046-B650-55B8CFC8E69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7441" b="10794"/>
          <a:stretch/>
        </p:blipFill>
        <p:spPr>
          <a:xfrm>
            <a:off x="320518" y="580314"/>
            <a:ext cx="3201280" cy="5651982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418BBD7-66F2-5345-BD62-BC6488F37A2C}"/>
              </a:ext>
            </a:extLst>
          </p:cNvPr>
          <p:cNvCxnSpPr>
            <a:cxnSpLocks/>
          </p:cNvCxnSpPr>
          <p:nvPr/>
        </p:nvCxnSpPr>
        <p:spPr>
          <a:xfrm flipV="1">
            <a:off x="2304288" y="923544"/>
            <a:ext cx="2084832" cy="123444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4CD3EF7-3468-1848-9BC1-C0E9CD11D8E3}"/>
              </a:ext>
            </a:extLst>
          </p:cNvPr>
          <p:cNvCxnSpPr>
            <a:cxnSpLocks/>
          </p:cNvCxnSpPr>
          <p:nvPr/>
        </p:nvCxnSpPr>
        <p:spPr>
          <a:xfrm>
            <a:off x="2344024" y="3454282"/>
            <a:ext cx="2109104" cy="217626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D750DEC3-5090-A743-9994-0CF6D8BBFD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124" y="6139873"/>
            <a:ext cx="2215750" cy="601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7685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B64A96D1-F4F2-9546-BE71-1CC7CBEDEF08}"/>
              </a:ext>
            </a:extLst>
          </p:cNvPr>
          <p:cNvSpPr txBox="1"/>
          <p:nvPr/>
        </p:nvSpPr>
        <p:spPr>
          <a:xfrm>
            <a:off x="1524000" y="117079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LISST – Glider test deployment September 2019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11B9C1B-ED76-5845-BDAA-05A3134DC4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578744"/>
            <a:ext cx="6002177" cy="600217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82CA96B-489C-DB4C-8478-37B14FD086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0250" y="686049"/>
            <a:ext cx="4127046" cy="5777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4535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B64A96D1-F4F2-9546-BE71-1CC7CBEDEF08}"/>
              </a:ext>
            </a:extLst>
          </p:cNvPr>
          <p:cNvSpPr txBox="1"/>
          <p:nvPr/>
        </p:nvSpPr>
        <p:spPr>
          <a:xfrm>
            <a:off x="1524000" y="117079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LISST – Glider test deployment September 2019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B162EAC-2718-5041-AC72-509437EFD2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578744"/>
            <a:ext cx="6002177" cy="600217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F058B10-9CE6-F14F-AFAB-B8C398DDC3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102" b="76909"/>
          <a:stretch/>
        </p:blipFill>
        <p:spPr>
          <a:xfrm>
            <a:off x="5711772" y="927814"/>
            <a:ext cx="6480227" cy="165013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2BE0D72-D561-4342-97BE-79BD7562B7D9}"/>
              </a:ext>
            </a:extLst>
          </p:cNvPr>
          <p:cNvSpPr txBox="1"/>
          <p:nvPr/>
        </p:nvSpPr>
        <p:spPr>
          <a:xfrm>
            <a:off x="6189824" y="2393281"/>
            <a:ext cx="52991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After removing Schlieren effects through large density</a:t>
            </a:r>
          </a:p>
        </p:txBody>
      </p:sp>
    </p:spTree>
    <p:extLst>
      <p:ext uri="{BB962C8B-B14F-4D97-AF65-F5344CB8AC3E}">
        <p14:creationId xmlns:p14="http://schemas.microsoft.com/office/powerpoint/2010/main" val="23337031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0322976-A378-B24E-A269-8ADB81C1F9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102"/>
          <a:stretch/>
        </p:blipFill>
        <p:spPr>
          <a:xfrm>
            <a:off x="804672" y="13414"/>
            <a:ext cx="4863321" cy="6844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4501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0322976-A378-B24E-A269-8ADB81C1F9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102"/>
          <a:stretch/>
        </p:blipFill>
        <p:spPr>
          <a:xfrm>
            <a:off x="804672" y="13414"/>
            <a:ext cx="4863321" cy="684458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FEBF622-DB7A-464E-8A8B-231BFA9B8D8A}"/>
              </a:ext>
            </a:extLst>
          </p:cNvPr>
          <p:cNvSpPr txBox="1"/>
          <p:nvPr/>
        </p:nvSpPr>
        <p:spPr>
          <a:xfrm>
            <a:off x="5667993" y="164941"/>
            <a:ext cx="58530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What can we do with this?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E1FFAF1-41BA-D14D-95A0-239B45CAC7A3}"/>
              </a:ext>
            </a:extLst>
          </p:cNvPr>
          <p:cNvGrpSpPr/>
          <p:nvPr/>
        </p:nvGrpSpPr>
        <p:grpSpPr>
          <a:xfrm>
            <a:off x="5481892" y="516634"/>
            <a:ext cx="6710108" cy="1981522"/>
            <a:chOff x="5271580" y="516634"/>
            <a:chExt cx="6710108" cy="198152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B434C89-CD70-1040-9A6C-F85B139D93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456" t="30573" r="71172" b="56443"/>
            <a:stretch/>
          </p:blipFill>
          <p:spPr>
            <a:xfrm>
              <a:off x="10162033" y="516634"/>
              <a:ext cx="1819655" cy="1353312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C8FE729-34D0-1B45-98E5-DDEF573405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805" t="17784" r="-1259" b="70196"/>
            <a:stretch/>
          </p:blipFill>
          <p:spPr>
            <a:xfrm>
              <a:off x="8483537" y="598928"/>
              <a:ext cx="1988937" cy="1252730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3126107-A35F-8645-BA1F-4BCBE3E5F0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994" t="5157" r="71487" b="84315"/>
            <a:stretch/>
          </p:blipFill>
          <p:spPr>
            <a:xfrm>
              <a:off x="5271580" y="685800"/>
              <a:ext cx="1831617" cy="109728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F9F3783-714C-2447-AAD7-501B642429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6275" t="4946" r="23197" b="84526"/>
            <a:stretch/>
          </p:blipFill>
          <p:spPr>
            <a:xfrm>
              <a:off x="7103197" y="667508"/>
              <a:ext cx="1669661" cy="1097281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C1A23291-E1CE-2447-9A48-5093D28907F9}"/>
                </a:ext>
              </a:extLst>
            </p:cNvPr>
            <p:cNvSpPr txBox="1"/>
            <p:nvPr/>
          </p:nvSpPr>
          <p:spPr>
            <a:xfrm>
              <a:off x="5457681" y="1759492"/>
              <a:ext cx="6391656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Density, </a:t>
              </a:r>
              <a:r>
                <a:rPr lang="en-US" sz="1400" dirty="0">
                  <a:solidFill>
                    <a:schemeClr val="accent1"/>
                  </a:solidFill>
                </a:rPr>
                <a:t>Total Volume Concentration</a:t>
              </a:r>
              <a:r>
                <a:rPr lang="en-US" sz="1400" dirty="0"/>
                <a:t>, </a:t>
              </a:r>
              <a:r>
                <a:rPr lang="en-US" sz="1400" dirty="0">
                  <a:solidFill>
                    <a:schemeClr val="accent2"/>
                  </a:solidFill>
                </a:rPr>
                <a:t>Optical Backscatter</a:t>
              </a:r>
            </a:p>
            <a:p>
              <a:r>
                <a:rPr lang="en-US" sz="1400" dirty="0"/>
                <a:t>Evaluate sediment resuspension/particle concentrations in situ during storm events at high vertical and temporal resolution</a:t>
              </a:r>
              <a:r>
                <a:rPr lang="en-US" sz="1400" dirty="0">
                  <a:solidFill>
                    <a:schemeClr val="accent2"/>
                  </a:solidFill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176933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0322976-A378-B24E-A269-8ADB81C1F9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102"/>
          <a:stretch/>
        </p:blipFill>
        <p:spPr>
          <a:xfrm>
            <a:off x="804672" y="13414"/>
            <a:ext cx="4863321" cy="684458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FEBF622-DB7A-464E-8A8B-231BFA9B8D8A}"/>
              </a:ext>
            </a:extLst>
          </p:cNvPr>
          <p:cNvSpPr txBox="1"/>
          <p:nvPr/>
        </p:nvSpPr>
        <p:spPr>
          <a:xfrm>
            <a:off x="5667993" y="164941"/>
            <a:ext cx="58530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What can we do with this?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E1FFAF1-41BA-D14D-95A0-239B45CAC7A3}"/>
              </a:ext>
            </a:extLst>
          </p:cNvPr>
          <p:cNvGrpSpPr/>
          <p:nvPr/>
        </p:nvGrpSpPr>
        <p:grpSpPr>
          <a:xfrm>
            <a:off x="5481892" y="516634"/>
            <a:ext cx="6710108" cy="1981522"/>
            <a:chOff x="5271580" y="516634"/>
            <a:chExt cx="6710108" cy="198152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B434C89-CD70-1040-9A6C-F85B139D93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456" t="30573" r="71172" b="56443"/>
            <a:stretch/>
          </p:blipFill>
          <p:spPr>
            <a:xfrm>
              <a:off x="10162033" y="516634"/>
              <a:ext cx="1819655" cy="1353312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C8FE729-34D0-1B45-98E5-DDEF573405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805" t="17784" r="-1259" b="70196"/>
            <a:stretch/>
          </p:blipFill>
          <p:spPr>
            <a:xfrm>
              <a:off x="8483537" y="598928"/>
              <a:ext cx="1988937" cy="1252730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3126107-A35F-8645-BA1F-4BCBE3E5F0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994" t="5157" r="71487" b="84315"/>
            <a:stretch/>
          </p:blipFill>
          <p:spPr>
            <a:xfrm>
              <a:off x="5271580" y="685800"/>
              <a:ext cx="1831617" cy="109728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F9F3783-714C-2447-AAD7-501B642429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6275" t="4946" r="23197" b="84526"/>
            <a:stretch/>
          </p:blipFill>
          <p:spPr>
            <a:xfrm>
              <a:off x="7103197" y="667508"/>
              <a:ext cx="1669661" cy="1097281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C1A23291-E1CE-2447-9A48-5093D28907F9}"/>
                </a:ext>
              </a:extLst>
            </p:cNvPr>
            <p:cNvSpPr txBox="1"/>
            <p:nvPr/>
          </p:nvSpPr>
          <p:spPr>
            <a:xfrm>
              <a:off x="5457681" y="1759492"/>
              <a:ext cx="6391656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Density, </a:t>
              </a:r>
              <a:r>
                <a:rPr lang="en-US" sz="1400" dirty="0">
                  <a:solidFill>
                    <a:schemeClr val="accent1"/>
                  </a:solidFill>
                </a:rPr>
                <a:t>Total Volume Concentration</a:t>
              </a:r>
              <a:r>
                <a:rPr lang="en-US" sz="1400" dirty="0"/>
                <a:t>, </a:t>
              </a:r>
              <a:r>
                <a:rPr lang="en-US" sz="1400" dirty="0">
                  <a:solidFill>
                    <a:schemeClr val="accent2"/>
                  </a:solidFill>
                </a:rPr>
                <a:t>Optical Backscatter</a:t>
              </a:r>
            </a:p>
            <a:p>
              <a:r>
                <a:rPr lang="en-US" sz="1400" dirty="0"/>
                <a:t>Evaluate sediment resuspension/particle concentrations in situ during storm events at high vertical and temporal resolution</a:t>
              </a:r>
              <a:r>
                <a:rPr lang="en-US" sz="1400" dirty="0">
                  <a:solidFill>
                    <a:schemeClr val="accent2"/>
                  </a:solidFill>
                </a:rPr>
                <a:t> 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6C9CE62D-AD56-A445-B4F8-7BB6CD760E0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8533" b="8786"/>
          <a:stretch/>
        </p:blipFill>
        <p:spPr>
          <a:xfrm>
            <a:off x="5256303" y="2577684"/>
            <a:ext cx="6838201" cy="114569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98DCA29-8E7F-1F43-9E6D-00362F49BBDE}"/>
              </a:ext>
            </a:extLst>
          </p:cNvPr>
          <p:cNvSpPr/>
          <p:nvPr/>
        </p:nvSpPr>
        <p:spPr>
          <a:xfrm>
            <a:off x="5777391" y="3944799"/>
            <a:ext cx="64339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Estimate water column sediment transport using glider derived depth averaged velocity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968C994-62B2-EF48-ABD3-5613B9BDEF97}"/>
              </a:ext>
            </a:extLst>
          </p:cNvPr>
          <p:cNvSpPr txBox="1"/>
          <p:nvPr/>
        </p:nvSpPr>
        <p:spPr>
          <a:xfrm>
            <a:off x="5758068" y="3696136"/>
            <a:ext cx="20705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09/20 00:00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A121B10-F787-C84E-9893-369DE1C1B5B5}"/>
              </a:ext>
            </a:extLst>
          </p:cNvPr>
          <p:cNvSpPr txBox="1"/>
          <p:nvPr/>
        </p:nvSpPr>
        <p:spPr>
          <a:xfrm>
            <a:off x="10971771" y="3696136"/>
            <a:ext cx="18196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09/21 18:00</a:t>
            </a:r>
          </a:p>
        </p:txBody>
      </p:sp>
    </p:spTree>
    <p:extLst>
      <p:ext uri="{BB962C8B-B14F-4D97-AF65-F5344CB8AC3E}">
        <p14:creationId xmlns:p14="http://schemas.microsoft.com/office/powerpoint/2010/main" val="18490282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0322976-A378-B24E-A269-8ADB81C1F9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102"/>
          <a:stretch/>
        </p:blipFill>
        <p:spPr>
          <a:xfrm>
            <a:off x="804672" y="13414"/>
            <a:ext cx="4863321" cy="684458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FEBF622-DB7A-464E-8A8B-231BFA9B8D8A}"/>
              </a:ext>
            </a:extLst>
          </p:cNvPr>
          <p:cNvSpPr txBox="1"/>
          <p:nvPr/>
        </p:nvSpPr>
        <p:spPr>
          <a:xfrm>
            <a:off x="5667993" y="164941"/>
            <a:ext cx="58530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What can we do with this?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E1FFAF1-41BA-D14D-95A0-239B45CAC7A3}"/>
              </a:ext>
            </a:extLst>
          </p:cNvPr>
          <p:cNvGrpSpPr/>
          <p:nvPr/>
        </p:nvGrpSpPr>
        <p:grpSpPr>
          <a:xfrm>
            <a:off x="5481892" y="516634"/>
            <a:ext cx="6710108" cy="1981522"/>
            <a:chOff x="5271580" y="516634"/>
            <a:chExt cx="6710108" cy="198152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B434C89-CD70-1040-9A6C-F85B139D93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456" t="30573" r="71172" b="56443"/>
            <a:stretch/>
          </p:blipFill>
          <p:spPr>
            <a:xfrm>
              <a:off x="10162033" y="516634"/>
              <a:ext cx="1819655" cy="1353312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C8FE729-34D0-1B45-98E5-DDEF573405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805" t="17784" r="-1259" b="70196"/>
            <a:stretch/>
          </p:blipFill>
          <p:spPr>
            <a:xfrm>
              <a:off x="8483537" y="598928"/>
              <a:ext cx="1988937" cy="1252730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3126107-A35F-8645-BA1F-4BCBE3E5F0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994" t="5157" r="71487" b="84315"/>
            <a:stretch/>
          </p:blipFill>
          <p:spPr>
            <a:xfrm>
              <a:off x="5271580" y="685800"/>
              <a:ext cx="1831617" cy="109728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F9F3783-714C-2447-AAD7-501B642429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6275" t="4946" r="23197" b="84526"/>
            <a:stretch/>
          </p:blipFill>
          <p:spPr>
            <a:xfrm>
              <a:off x="7103197" y="667508"/>
              <a:ext cx="1669661" cy="1097281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C1A23291-E1CE-2447-9A48-5093D28907F9}"/>
                </a:ext>
              </a:extLst>
            </p:cNvPr>
            <p:cNvSpPr txBox="1"/>
            <p:nvPr/>
          </p:nvSpPr>
          <p:spPr>
            <a:xfrm>
              <a:off x="5457681" y="1759492"/>
              <a:ext cx="6391656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Density, </a:t>
              </a:r>
              <a:r>
                <a:rPr lang="en-US" sz="1400" dirty="0">
                  <a:solidFill>
                    <a:schemeClr val="accent1"/>
                  </a:solidFill>
                </a:rPr>
                <a:t>Total Volume Concentration</a:t>
              </a:r>
              <a:r>
                <a:rPr lang="en-US" sz="1400" dirty="0"/>
                <a:t>, </a:t>
              </a:r>
              <a:r>
                <a:rPr lang="en-US" sz="1400" dirty="0">
                  <a:solidFill>
                    <a:schemeClr val="accent2"/>
                  </a:solidFill>
                </a:rPr>
                <a:t>Optical Backscatter</a:t>
              </a:r>
            </a:p>
            <a:p>
              <a:r>
                <a:rPr lang="en-US" sz="1400" dirty="0"/>
                <a:t>Evaluate sediment resuspension/particle concentrations in situ during storm events at high vertical and temporal resolution</a:t>
              </a:r>
              <a:r>
                <a:rPr lang="en-US" sz="1400" dirty="0">
                  <a:solidFill>
                    <a:schemeClr val="accent2"/>
                  </a:solidFill>
                </a:rPr>
                <a:t> 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6C9CE62D-AD56-A445-B4F8-7BB6CD760E0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8533" b="8786"/>
          <a:stretch/>
        </p:blipFill>
        <p:spPr>
          <a:xfrm>
            <a:off x="5256303" y="2577684"/>
            <a:ext cx="6838201" cy="114569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98DCA29-8E7F-1F43-9E6D-00362F49BBDE}"/>
              </a:ext>
            </a:extLst>
          </p:cNvPr>
          <p:cNvSpPr/>
          <p:nvPr/>
        </p:nvSpPr>
        <p:spPr>
          <a:xfrm>
            <a:off x="5777391" y="3944799"/>
            <a:ext cx="64339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Estimate water column sediment transport using glider derived depth averaged velocity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968C994-62B2-EF48-ABD3-5613B9BDEF97}"/>
              </a:ext>
            </a:extLst>
          </p:cNvPr>
          <p:cNvSpPr txBox="1"/>
          <p:nvPr/>
        </p:nvSpPr>
        <p:spPr>
          <a:xfrm>
            <a:off x="5758068" y="3696136"/>
            <a:ext cx="20705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09/20 00:00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A121B10-F787-C84E-9893-369DE1C1B5B5}"/>
              </a:ext>
            </a:extLst>
          </p:cNvPr>
          <p:cNvSpPr txBox="1"/>
          <p:nvPr/>
        </p:nvSpPr>
        <p:spPr>
          <a:xfrm>
            <a:off x="10971771" y="3696136"/>
            <a:ext cx="18196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09/21 18:00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06EC211-3F06-E740-9B3E-1A7979F7ECA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1369" b="14587"/>
          <a:stretch/>
        </p:blipFill>
        <p:spPr>
          <a:xfrm>
            <a:off x="5266417" y="4517979"/>
            <a:ext cx="6854864" cy="1233597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A3AD2CD9-D2C7-724E-956C-32AF92A3838A}"/>
              </a:ext>
            </a:extLst>
          </p:cNvPr>
          <p:cNvSpPr/>
          <p:nvPr/>
        </p:nvSpPr>
        <p:spPr>
          <a:xfrm>
            <a:off x="5856639" y="5788780"/>
            <a:ext cx="643393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Combine with additional glider data to estimate additional physical properties</a:t>
            </a:r>
          </a:p>
          <a:p>
            <a:pPr marL="285750" indent="-285750">
              <a:buFontTx/>
              <a:buChar char="-"/>
            </a:pPr>
            <a:r>
              <a:rPr lang="en-US" sz="1400" dirty="0"/>
              <a:t>bottom friction velocities (U*)</a:t>
            </a:r>
          </a:p>
          <a:p>
            <a:pPr marL="285750" indent="-285750">
              <a:buFontTx/>
              <a:buChar char="-"/>
            </a:pPr>
            <a:r>
              <a:rPr lang="en-US" sz="1400" dirty="0"/>
              <a:t>Evaluate ocean and sediment transport modeling systems?</a:t>
            </a:r>
          </a:p>
          <a:p>
            <a:pPr marL="285750" indent="-285750">
              <a:buFontTx/>
              <a:buChar char="-"/>
            </a:pPr>
            <a:r>
              <a:rPr lang="en-US" sz="1400" dirty="0"/>
              <a:t>Potentially assimilate data into other</a:t>
            </a:r>
          </a:p>
        </p:txBody>
      </p:sp>
    </p:spTree>
    <p:extLst>
      <p:ext uri="{BB962C8B-B14F-4D97-AF65-F5344CB8AC3E}">
        <p14:creationId xmlns:p14="http://schemas.microsoft.com/office/powerpoint/2010/main" val="16609291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38D786FA-03CD-D443-8FCC-74BDB896583D}"/>
              </a:ext>
            </a:extLst>
          </p:cNvPr>
          <p:cNvGrpSpPr/>
          <p:nvPr/>
        </p:nvGrpSpPr>
        <p:grpSpPr>
          <a:xfrm>
            <a:off x="451978" y="0"/>
            <a:ext cx="5704690" cy="3352926"/>
            <a:chOff x="670331" y="2899180"/>
            <a:chExt cx="5002289" cy="3608373"/>
          </a:xfrm>
        </p:grpSpPr>
        <p:pic>
          <p:nvPicPr>
            <p:cNvPr id="5" name="Picture 7">
              <a:extLst>
                <a:ext uri="{FF2B5EF4-FFF2-40B4-BE49-F238E27FC236}">
                  <a16:creationId xmlns:a16="http://schemas.microsoft.com/office/drawing/2014/main" id="{F24AB94D-808F-F04F-8B1E-18033835DC3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828"/>
            <a:stretch>
              <a:fillRect/>
            </a:stretch>
          </p:blipFill>
          <p:spPr bwMode="auto">
            <a:xfrm>
              <a:off x="670331" y="2899180"/>
              <a:ext cx="3938229" cy="31706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7768482-9379-9842-A294-85101000201A}"/>
                </a:ext>
              </a:extLst>
            </p:cNvPr>
            <p:cNvSpPr txBox="1"/>
            <p:nvPr/>
          </p:nvSpPr>
          <p:spPr>
            <a:xfrm>
              <a:off x="2639445" y="6003966"/>
              <a:ext cx="3033175" cy="5035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Wilmington Canyon</a:t>
              </a:r>
            </a:p>
          </p:txBody>
        </p:sp>
      </p:grpSp>
      <p:pic>
        <p:nvPicPr>
          <p:cNvPr id="7" name="Picture 5" descr="https://ooi-website.whoi.edu/wp-content/uploads/2015/09/OOI-ALL-Arrays-1-25-18-e1521816507728.jpg">
            <a:extLst>
              <a:ext uri="{FF2B5EF4-FFF2-40B4-BE49-F238E27FC236}">
                <a16:creationId xmlns:a16="http://schemas.microsoft.com/office/drawing/2014/main" id="{F9069F04-122A-2F4D-BD86-DC18542C16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4" t="80205" r="26453"/>
          <a:stretch/>
        </p:blipFill>
        <p:spPr bwMode="auto">
          <a:xfrm>
            <a:off x="6398496" y="134720"/>
            <a:ext cx="5180389" cy="2403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D780285-7029-B84B-8A22-C8A690E132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9653" y="3183710"/>
            <a:ext cx="4776952" cy="3619591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D675EB09-A8A4-9F48-BB68-2A35E480AFB3}"/>
              </a:ext>
            </a:extLst>
          </p:cNvPr>
          <p:cNvGrpSpPr/>
          <p:nvPr/>
        </p:nvGrpSpPr>
        <p:grpSpPr>
          <a:xfrm>
            <a:off x="46898" y="3180432"/>
            <a:ext cx="5196434" cy="3458849"/>
            <a:chOff x="46898" y="3653402"/>
            <a:chExt cx="4776952" cy="3237082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EECD1AB-CDE8-FA40-A4CA-917A745237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5010" r="5683"/>
            <a:stretch/>
          </p:blipFill>
          <p:spPr>
            <a:xfrm>
              <a:off x="46898" y="3653402"/>
              <a:ext cx="4776952" cy="2925201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21C8CA0-9E8B-B742-9921-EE8B86F17343}"/>
                </a:ext>
              </a:extLst>
            </p:cNvPr>
            <p:cNvSpPr txBox="1"/>
            <p:nvPr/>
          </p:nvSpPr>
          <p:spPr>
            <a:xfrm>
              <a:off x="326185" y="6521152"/>
              <a:ext cx="14683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Lake Tahoe </a:t>
              </a:r>
            </a:p>
          </p:txBody>
        </p:sp>
      </p:grpSp>
      <p:pic>
        <p:nvPicPr>
          <p:cNvPr id="12" name="Picture 2" descr="Image result for UC Davis">
            <a:extLst>
              <a:ext uri="{FF2B5EF4-FFF2-40B4-BE49-F238E27FC236}">
                <a16:creationId xmlns:a16="http://schemas.microsoft.com/office/drawing/2014/main" id="{F9BD861E-2110-ED4F-A2AF-9BA32796B7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6479" y="6275838"/>
            <a:ext cx="2099680" cy="538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Image result for VIMS">
            <a:extLst>
              <a:ext uri="{FF2B5EF4-FFF2-40B4-BE49-F238E27FC236}">
                <a16:creationId xmlns:a16="http://schemas.microsoft.com/office/drawing/2014/main" id="{958B8B5B-FE59-9B43-AB4C-8CA063DBA1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626" y="2810720"/>
            <a:ext cx="2434304" cy="626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Image result for national oceanography centre">
            <a:extLst>
              <a:ext uri="{FF2B5EF4-FFF2-40B4-BE49-F238E27FC236}">
                <a16:creationId xmlns:a16="http://schemas.microsoft.com/office/drawing/2014/main" id="{8F2BE6CA-E410-6848-83AB-A20242A2F7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7985" y="2333166"/>
            <a:ext cx="4491218" cy="1004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1E533D6-4C63-1A44-B15A-CD633E90005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96000" y="6070717"/>
            <a:ext cx="2874138" cy="890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5197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~AUT00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1439" y="589274"/>
            <a:ext cx="3552785" cy="5147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709901" y="0"/>
            <a:ext cx="9144000" cy="731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2400" b="1" dirty="0">
                <a:solidFill>
                  <a:srgbClr val="2D2D8A"/>
                </a:solidFill>
              </a:rPr>
              <a:t>Sediment Transport Studies at LEO Site –1990</a:t>
            </a:r>
            <a:r>
              <a:rPr lang="ja-JP" altLang="en-US" sz="2400" b="1" dirty="0">
                <a:solidFill>
                  <a:srgbClr val="2D2D8A"/>
                </a:solidFill>
                <a:latin typeface="Arial"/>
              </a:rPr>
              <a:t>’</a:t>
            </a:r>
            <a:r>
              <a:rPr lang="en-US" sz="2400" b="1" dirty="0">
                <a:solidFill>
                  <a:srgbClr val="2D2D8A"/>
                </a:solidFill>
              </a:rPr>
              <a:t>s</a:t>
            </a:r>
          </a:p>
          <a:p>
            <a:pPr>
              <a:defRPr/>
            </a:pPr>
            <a:endParaRPr lang="en-US" dirty="0">
              <a:latin typeface="Comic Sans MS" charset="0"/>
            </a:endParaRPr>
          </a:p>
        </p:txBody>
      </p:sp>
      <p:pic>
        <p:nvPicPr>
          <p:cNvPr id="16388" name="Picture 4" descr="leoma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026" y="572510"/>
            <a:ext cx="4695825" cy="350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124" y="4082473"/>
            <a:ext cx="546735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ADBAA75-0239-ED4C-8FAA-46BD39E620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6124" y="6139873"/>
            <a:ext cx="2215750" cy="60175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CBE05D9-80AB-164D-BC88-5204E7705347}"/>
              </a:ext>
            </a:extLst>
          </p:cNvPr>
          <p:cNvSpPr txBox="1"/>
          <p:nvPr/>
        </p:nvSpPr>
        <p:spPr>
          <a:xfrm>
            <a:off x="9517624" y="507875"/>
            <a:ext cx="267255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Coastal ocean optical properties</a:t>
            </a:r>
          </a:p>
          <a:p>
            <a:pPr algn="just"/>
            <a:endParaRPr lang="en-US" dirty="0"/>
          </a:p>
          <a:p>
            <a:r>
              <a:rPr lang="en-US" dirty="0"/>
              <a:t>Water quality</a:t>
            </a:r>
          </a:p>
          <a:p>
            <a:endParaRPr lang="en-US" dirty="0"/>
          </a:p>
          <a:p>
            <a:r>
              <a:rPr lang="en-US" dirty="0"/>
              <a:t>Bottom boundary layer physics</a:t>
            </a:r>
          </a:p>
          <a:p>
            <a:endParaRPr lang="en-US" dirty="0"/>
          </a:p>
          <a:p>
            <a:r>
              <a:rPr lang="en-US" dirty="0"/>
              <a:t>Ecosystem dynamics</a:t>
            </a:r>
          </a:p>
          <a:p>
            <a:endParaRPr lang="en-US" dirty="0"/>
          </a:p>
          <a:p>
            <a:r>
              <a:rPr lang="en-US" dirty="0"/>
              <a:t>Pollutant fate and effects</a:t>
            </a:r>
          </a:p>
          <a:p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515AE38-D721-9F40-9396-0C8536E68BE4}"/>
              </a:ext>
            </a:extLst>
          </p:cNvPr>
          <p:cNvCxnSpPr/>
          <p:nvPr/>
        </p:nvCxnSpPr>
        <p:spPr>
          <a:xfrm>
            <a:off x="9501485" y="3727048"/>
            <a:ext cx="254319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E2AAB7A5-1D37-7943-A1CF-8981A10BCBDF}"/>
              </a:ext>
            </a:extLst>
          </p:cNvPr>
          <p:cNvSpPr txBox="1"/>
          <p:nvPr/>
        </p:nvSpPr>
        <p:spPr>
          <a:xfrm>
            <a:off x="9517624" y="3881940"/>
            <a:ext cx="267437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High resolution temporal data</a:t>
            </a:r>
          </a:p>
          <a:p>
            <a:endParaRPr lang="en-US" dirty="0"/>
          </a:p>
          <a:p>
            <a:r>
              <a:rPr lang="en-US" dirty="0"/>
              <a:t>Limited spatial or vertical resolution</a:t>
            </a:r>
          </a:p>
          <a:p>
            <a:endParaRPr lang="en-US" dirty="0"/>
          </a:p>
          <a:p>
            <a:r>
              <a:rPr lang="en-US" dirty="0"/>
              <a:t>Difficult sensor calibration</a:t>
            </a:r>
          </a:p>
          <a:p>
            <a:endParaRPr lang="en-US" dirty="0"/>
          </a:p>
          <a:p>
            <a:r>
              <a:rPr lang="en-US" dirty="0"/>
              <a:t>Limited to no real-time data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53434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574;p35" descr="cl_20110122010935.jpg">
            <a:extLst>
              <a:ext uri="{FF2B5EF4-FFF2-40B4-BE49-F238E27FC236}">
                <a16:creationId xmlns:a16="http://schemas.microsoft.com/office/drawing/2014/main" id="{EF3F382E-E2C3-EA4D-9F04-162AC505E99C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7844" r="2819"/>
          <a:stretch/>
        </p:blipFill>
        <p:spPr>
          <a:xfrm>
            <a:off x="0" y="0"/>
            <a:ext cx="12192000" cy="686182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056F3E1-A89C-4445-989E-60575D87470F}"/>
              </a:ext>
            </a:extLst>
          </p:cNvPr>
          <p:cNvSpPr txBox="1"/>
          <p:nvPr/>
        </p:nvSpPr>
        <p:spPr>
          <a:xfrm>
            <a:off x="9039584" y="5834828"/>
            <a:ext cx="28746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>
                <a:solidFill>
                  <a:schemeClr val="accent1"/>
                </a:solidFill>
              </a:rPr>
              <a:t>Thank You! </a:t>
            </a:r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43F64C8-A50B-164F-AECB-C2303CA2D4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793" y="5656927"/>
            <a:ext cx="2215750" cy="601751"/>
          </a:xfrm>
          <a:prstGeom prst="rect">
            <a:avLst/>
          </a:prstGeom>
        </p:spPr>
      </p:pic>
      <p:pic>
        <p:nvPicPr>
          <p:cNvPr id="9" name="Picture 8" descr="S:\Sequoia logos\ssi-logo-clear.GIF">
            <a:extLst>
              <a:ext uri="{FF2B5EF4-FFF2-40B4-BE49-F238E27FC236}">
                <a16:creationId xmlns:a16="http://schemas.microsoft.com/office/drawing/2014/main" id="{45710CF7-5D72-3042-8D72-17BC0CC4FA7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72"/>
          <a:stretch/>
        </p:blipFill>
        <p:spPr bwMode="auto">
          <a:xfrm>
            <a:off x="2580172" y="5627535"/>
            <a:ext cx="1733799" cy="660533"/>
          </a:xfrm>
          <a:prstGeom prst="rect">
            <a:avLst/>
          </a:prstGeom>
          <a:solidFill>
            <a:schemeClr val="bg2"/>
          </a:solidFill>
          <a:ln>
            <a:noFill/>
          </a:ln>
        </p:spPr>
      </p:pic>
      <p:pic>
        <p:nvPicPr>
          <p:cNvPr id="10" name="Picture 42" descr="1">
            <a:extLst>
              <a:ext uri="{FF2B5EF4-FFF2-40B4-BE49-F238E27FC236}">
                <a16:creationId xmlns:a16="http://schemas.microsoft.com/office/drawing/2014/main" id="{B9F643AE-98CB-8242-9840-22A4E83A17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00600" y="5572942"/>
            <a:ext cx="1515784" cy="769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11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D075D18C-E7E5-BB43-A079-C68A644165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8585744" cy="1916918"/>
          </a:xfrm>
        </p:spPr>
      </p:pic>
    </p:spTree>
    <p:extLst>
      <p:ext uri="{BB962C8B-B14F-4D97-AF65-F5344CB8AC3E}">
        <p14:creationId xmlns:p14="http://schemas.microsoft.com/office/powerpoint/2010/main" val="36973116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13DF4432-9EEE-7147-A5F2-809D2C71B74B}"/>
              </a:ext>
            </a:extLst>
          </p:cNvPr>
          <p:cNvGrpSpPr/>
          <p:nvPr/>
        </p:nvGrpSpPr>
        <p:grpSpPr>
          <a:xfrm>
            <a:off x="0" y="0"/>
            <a:ext cx="12192000" cy="6844174"/>
            <a:chOff x="1306" y="857250"/>
            <a:chExt cx="9142694" cy="5143500"/>
          </a:xfrm>
        </p:grpSpPr>
        <p:pic>
          <p:nvPicPr>
            <p:cNvPr id="6" name="Picture 5" descr="Screen Shot 2015-05-30 at 4.01.01 PM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5734" b="22248"/>
            <a:stretch/>
          </p:blipFill>
          <p:spPr>
            <a:xfrm>
              <a:off x="1306" y="857250"/>
              <a:ext cx="9142694" cy="5143500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3196012" y="4416517"/>
              <a:ext cx="1585913" cy="1015663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en-US" sz="1500" dirty="0">
                  <a:solidFill>
                    <a:srgbClr val="FFFFFF"/>
                  </a:solidFill>
                  <a:latin typeface="Times New Roman"/>
                  <a:cs typeface="Times New Roman"/>
                </a:rPr>
                <a:t>2. At depth </a:t>
              </a:r>
            </a:p>
            <a:p>
              <a:r>
                <a:rPr lang="en-US" sz="1500" dirty="0">
                  <a:solidFill>
                    <a:srgbClr val="FFFFFF"/>
                  </a:solidFill>
                  <a:latin typeface="Times New Roman"/>
                  <a:cs typeface="Times New Roman"/>
                </a:rPr>
                <a:t>pump/diaphragm</a:t>
              </a:r>
            </a:p>
            <a:p>
              <a:r>
                <a:rPr lang="en-US" sz="1500" dirty="0">
                  <a:solidFill>
                    <a:srgbClr val="FFFFFF"/>
                  </a:solidFill>
                  <a:latin typeface="Times New Roman"/>
                  <a:cs typeface="Times New Roman"/>
                </a:rPr>
                <a:t>increases volume, </a:t>
              </a:r>
            </a:p>
            <a:p>
              <a:r>
                <a:rPr lang="en-US" sz="1500" dirty="0">
                  <a:solidFill>
                    <a:srgbClr val="FFFFFF"/>
                  </a:solidFill>
                  <a:latin typeface="Times New Roman"/>
                  <a:cs typeface="Times New Roman"/>
                </a:rPr>
                <a:t>Glider ascends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235011" y="3566783"/>
              <a:ext cx="2783134" cy="78483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sz="1350" dirty="0">
                  <a:solidFill>
                    <a:srgbClr val="FFFFFF"/>
                  </a:solidFill>
                  <a:latin typeface="Times New Roman"/>
                  <a:cs typeface="Times New Roman"/>
                </a:rPr>
                <a:t>3.</a:t>
              </a:r>
              <a:r>
                <a:rPr lang="en-US" sz="1500" dirty="0">
                  <a:solidFill>
                    <a:srgbClr val="FFFFFF"/>
                  </a:solidFill>
                  <a:latin typeface="Times New Roman"/>
                  <a:cs typeface="Times New Roman"/>
                </a:rPr>
                <a:t> Glider flies a saw tooth pattern,</a:t>
              </a:r>
            </a:p>
            <a:p>
              <a:r>
                <a:rPr lang="en-US" sz="1500" dirty="0">
                  <a:solidFill>
                    <a:srgbClr val="FFFFFF"/>
                  </a:solidFill>
                  <a:latin typeface="Times New Roman"/>
                  <a:cs typeface="Times New Roman"/>
                </a:rPr>
                <a:t>collecting environmental data</a:t>
              </a:r>
            </a:p>
            <a:p>
              <a:r>
                <a:rPr lang="en-US" sz="1500" dirty="0">
                  <a:solidFill>
                    <a:srgbClr val="FFFFFF"/>
                  </a:solidFill>
                  <a:latin typeface="Times New Roman"/>
                  <a:cs typeface="Times New Roman"/>
                </a:rPr>
                <a:t>along it’s path</a:t>
              </a:r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>
              <a:off x="3829050" y="3257550"/>
              <a:ext cx="628650" cy="685800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>
              <a:off x="2171700" y="2914650"/>
              <a:ext cx="285750" cy="342900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 flipV="1">
              <a:off x="5029200" y="3429000"/>
              <a:ext cx="685800" cy="514350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 flipV="1">
              <a:off x="2743200" y="3143250"/>
              <a:ext cx="228600" cy="228600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Freeform 16"/>
            <p:cNvSpPr/>
            <p:nvPr/>
          </p:nvSpPr>
          <p:spPr>
            <a:xfrm>
              <a:off x="2051739" y="2936873"/>
              <a:ext cx="5508333" cy="1526179"/>
            </a:xfrm>
            <a:custGeom>
              <a:avLst/>
              <a:gdLst>
                <a:gd name="connsiteX0" fmla="*/ 0 w 7344444"/>
                <a:gd name="connsiteY0" fmla="*/ 271675 h 2034905"/>
                <a:gd name="connsiteX1" fmla="*/ 626659 w 7344444"/>
                <a:gd name="connsiteY1" fmla="*/ 1215877 h 2034905"/>
                <a:gd name="connsiteX2" fmla="*/ 1470560 w 7344444"/>
                <a:gd name="connsiteY2" fmla="*/ 455502 h 2034905"/>
                <a:gd name="connsiteX3" fmla="*/ 2055442 w 7344444"/>
                <a:gd name="connsiteY3" fmla="*/ 539060 h 2034905"/>
                <a:gd name="connsiteX4" fmla="*/ 3158362 w 7344444"/>
                <a:gd name="connsiteY4" fmla="*/ 1875983 h 2034905"/>
                <a:gd name="connsiteX5" fmla="*/ 4069106 w 7344444"/>
                <a:gd name="connsiteY5" fmla="*/ 1859272 h 2034905"/>
                <a:gd name="connsiteX6" fmla="*/ 5773619 w 7344444"/>
                <a:gd name="connsiteY6" fmla="*/ 522348 h 2034905"/>
                <a:gd name="connsiteX7" fmla="*/ 6458766 w 7344444"/>
                <a:gd name="connsiteY7" fmla="*/ 163050 h 2034905"/>
                <a:gd name="connsiteX8" fmla="*/ 7344444 w 7344444"/>
                <a:gd name="connsiteY8" fmla="*/ 71137 h 2034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344444" h="2034905">
                  <a:moveTo>
                    <a:pt x="0" y="271675"/>
                  </a:moveTo>
                  <a:cubicBezTo>
                    <a:pt x="190783" y="728457"/>
                    <a:pt x="381566" y="1185239"/>
                    <a:pt x="626659" y="1215877"/>
                  </a:cubicBezTo>
                  <a:cubicBezTo>
                    <a:pt x="871752" y="1246515"/>
                    <a:pt x="1232430" y="568305"/>
                    <a:pt x="1470560" y="455502"/>
                  </a:cubicBezTo>
                  <a:cubicBezTo>
                    <a:pt x="1708690" y="342699"/>
                    <a:pt x="1774142" y="302313"/>
                    <a:pt x="2055442" y="539060"/>
                  </a:cubicBezTo>
                  <a:cubicBezTo>
                    <a:pt x="2336742" y="775807"/>
                    <a:pt x="2822752" y="1655948"/>
                    <a:pt x="3158362" y="1875983"/>
                  </a:cubicBezTo>
                  <a:cubicBezTo>
                    <a:pt x="3493972" y="2096018"/>
                    <a:pt x="3633230" y="2084878"/>
                    <a:pt x="4069106" y="1859272"/>
                  </a:cubicBezTo>
                  <a:cubicBezTo>
                    <a:pt x="4504982" y="1633666"/>
                    <a:pt x="5375342" y="805052"/>
                    <a:pt x="5773619" y="522348"/>
                  </a:cubicBezTo>
                  <a:cubicBezTo>
                    <a:pt x="6171896" y="239644"/>
                    <a:pt x="6196962" y="238252"/>
                    <a:pt x="6458766" y="163050"/>
                  </a:cubicBezTo>
                  <a:cubicBezTo>
                    <a:pt x="6720570" y="87848"/>
                    <a:pt x="7075677" y="-102942"/>
                    <a:pt x="7344444" y="71137"/>
                  </a:cubicBezTo>
                </a:path>
              </a:pathLst>
            </a:custGeom>
            <a:ln w="381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>
                <a:latin typeface="Times New Roman"/>
                <a:cs typeface="Times New Roman"/>
              </a:endParaRPr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B123410E-8359-D84C-B3CA-994D827E31A2}"/>
                </a:ext>
              </a:extLst>
            </p:cNvPr>
            <p:cNvGrpSpPr/>
            <p:nvPr/>
          </p:nvGrpSpPr>
          <p:grpSpPr>
            <a:xfrm>
              <a:off x="645491" y="1378866"/>
              <a:ext cx="2274773" cy="1466850"/>
              <a:chOff x="930492" y="748930"/>
              <a:chExt cx="3033030" cy="1955800"/>
            </a:xfrm>
          </p:grpSpPr>
          <p:pic>
            <p:nvPicPr>
              <p:cNvPr id="8" name="Picture 7" descr="Screen Shot 2015-05-30 at 4.14.23 PM.png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930492" y="748930"/>
                <a:ext cx="3033030" cy="1955800"/>
              </a:xfrm>
              <a:prstGeom prst="rect">
                <a:avLst/>
              </a:prstGeom>
            </p:spPr>
          </p:pic>
          <p:cxnSp>
            <p:nvCxnSpPr>
              <p:cNvPr id="18" name="Straight Arrow Connector 17"/>
              <p:cNvCxnSpPr/>
              <p:nvPr/>
            </p:nvCxnSpPr>
            <p:spPr>
              <a:xfrm flipH="1" flipV="1">
                <a:off x="1988824" y="1358525"/>
                <a:ext cx="838200" cy="152400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AFE8344D-46BB-D840-9C2E-2D8FF5767154}"/>
                </a:ext>
              </a:extLst>
            </p:cNvPr>
            <p:cNvGrpSpPr/>
            <p:nvPr/>
          </p:nvGrpSpPr>
          <p:grpSpPr>
            <a:xfrm>
              <a:off x="778281" y="4029985"/>
              <a:ext cx="2287306" cy="1485900"/>
              <a:chOff x="1037707" y="4230313"/>
              <a:chExt cx="3049741" cy="1981200"/>
            </a:xfrm>
          </p:grpSpPr>
          <p:pic>
            <p:nvPicPr>
              <p:cNvPr id="7" name="Picture 6" descr="Screen Shot 2015-05-30 at 3.59.16 PM.png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037707" y="4230313"/>
                <a:ext cx="3049741" cy="1981200"/>
              </a:xfrm>
              <a:prstGeom prst="rect">
                <a:avLst/>
              </a:prstGeom>
            </p:spPr>
          </p:pic>
          <p:cxnSp>
            <p:nvCxnSpPr>
              <p:cNvPr id="19" name="Straight Arrow Connector 18"/>
              <p:cNvCxnSpPr/>
              <p:nvPr/>
            </p:nvCxnSpPr>
            <p:spPr>
              <a:xfrm>
                <a:off x="1576641" y="4872795"/>
                <a:ext cx="838200" cy="228600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0" name="Picture 19" descr="glider.pn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8046622" flipH="1" flipV="1">
              <a:off x="5689071" y="2728230"/>
              <a:ext cx="1351708" cy="659193"/>
            </a:xfrm>
            <a:prstGeom prst="rect">
              <a:avLst/>
            </a:prstGeom>
          </p:spPr>
        </p:pic>
        <p:pic>
          <p:nvPicPr>
            <p:cNvPr id="21" name="Picture 20" descr="Screen Shot 2015-06-02 at 10.17.09 AM.png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742557" y="1196090"/>
              <a:ext cx="2559120" cy="1460172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5806731" y="1275980"/>
              <a:ext cx="2191112" cy="1223412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en-US" sz="1350" dirty="0">
                  <a:solidFill>
                    <a:srgbClr val="FFFFFF"/>
                  </a:solidFill>
                  <a:latin typeface="Times New Roman"/>
                  <a:cs typeface="Times New Roman"/>
                </a:rPr>
                <a:t>4.</a:t>
              </a:r>
              <a:r>
                <a:rPr lang="en-US" sz="1500" dirty="0">
                  <a:solidFill>
                    <a:srgbClr val="FFFFFF"/>
                  </a:solidFill>
                  <a:latin typeface="Times New Roman"/>
                  <a:cs typeface="Times New Roman"/>
                </a:rPr>
                <a:t> Glider surfaces,</a:t>
              </a:r>
            </a:p>
            <a:p>
              <a:r>
                <a:rPr lang="en-US" sz="1500" dirty="0">
                  <a:solidFill>
                    <a:srgbClr val="FFFFFF"/>
                  </a:solidFill>
                  <a:latin typeface="Times New Roman"/>
                  <a:cs typeface="Times New Roman"/>
                </a:rPr>
                <a:t>acquires GPS,</a:t>
              </a:r>
            </a:p>
            <a:p>
              <a:r>
                <a:rPr lang="en-US" sz="1500" dirty="0">
                  <a:solidFill>
                    <a:srgbClr val="FFFFFF"/>
                  </a:solidFill>
                  <a:latin typeface="Times New Roman"/>
                  <a:cs typeface="Times New Roman"/>
                </a:rPr>
                <a:t>communicates to </a:t>
              </a:r>
            </a:p>
            <a:p>
              <a:r>
                <a:rPr lang="en-US" sz="1500" dirty="0">
                  <a:solidFill>
                    <a:srgbClr val="FFFFFF"/>
                  </a:solidFill>
                  <a:latin typeface="Times New Roman"/>
                  <a:cs typeface="Times New Roman"/>
                </a:rPr>
                <a:t>shore via satellite</a:t>
              </a:r>
            </a:p>
            <a:p>
              <a:endParaRPr lang="en-US" sz="1350" dirty="0">
                <a:latin typeface="Times New Roman"/>
                <a:cs typeface="Times New Roman"/>
              </a:endParaRPr>
            </a:p>
          </p:txBody>
        </p:sp>
        <p:pic>
          <p:nvPicPr>
            <p:cNvPr id="23" name="Picture 22" descr="RU27_yo.png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526657" y="4328530"/>
              <a:ext cx="2939539" cy="1149923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2920264" y="1515665"/>
              <a:ext cx="1706699" cy="1015663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marL="257175" indent="-257175">
                <a:buAutoNum type="arabicPeriod"/>
              </a:pPr>
              <a:r>
                <a:rPr lang="en-US" sz="1500" dirty="0">
                  <a:solidFill>
                    <a:srgbClr val="FFFFFF"/>
                  </a:solidFill>
                  <a:latin typeface="Times New Roman"/>
                  <a:cs typeface="Times New Roman"/>
                </a:rPr>
                <a:t>At surface,</a:t>
              </a:r>
            </a:p>
            <a:p>
              <a:r>
                <a:rPr lang="en-US" sz="1500" dirty="0">
                  <a:solidFill>
                    <a:srgbClr val="FFFFFF"/>
                  </a:solidFill>
                  <a:latin typeface="Times New Roman"/>
                  <a:cs typeface="Times New Roman"/>
                </a:rPr>
                <a:t>pump/diaphragm</a:t>
              </a:r>
            </a:p>
            <a:p>
              <a:r>
                <a:rPr lang="en-US" sz="1500" dirty="0">
                  <a:solidFill>
                    <a:srgbClr val="FFFFFF"/>
                  </a:solidFill>
                  <a:latin typeface="Times New Roman"/>
                  <a:cs typeface="Times New Roman"/>
                </a:rPr>
                <a:t>decreases volume, </a:t>
              </a:r>
            </a:p>
            <a:p>
              <a:r>
                <a:rPr lang="en-US" sz="1500" dirty="0">
                  <a:solidFill>
                    <a:srgbClr val="FFFFFF"/>
                  </a:solidFill>
                  <a:latin typeface="Times New Roman"/>
                  <a:cs typeface="Times New Roman"/>
                </a:rPr>
                <a:t>Glider descends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A6C69274-1F88-AD47-B4C4-CE844D6DF5EB}"/>
              </a:ext>
            </a:extLst>
          </p:cNvPr>
          <p:cNvSpPr txBox="1"/>
          <p:nvPr/>
        </p:nvSpPr>
        <p:spPr>
          <a:xfrm>
            <a:off x="938252" y="141168"/>
            <a:ext cx="491837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an underwater Glider works…</a:t>
            </a:r>
          </a:p>
        </p:txBody>
      </p:sp>
      <p:pic>
        <p:nvPicPr>
          <p:cNvPr id="27" name="Picture 1">
            <a:extLst>
              <a:ext uri="{FF2B5EF4-FFF2-40B4-BE49-F238E27FC236}">
                <a16:creationId xmlns:a16="http://schemas.microsoft.com/office/drawing/2014/main" id="{B91CABAF-4A9F-5541-B4A4-107504CDB26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0187" y="6384510"/>
            <a:ext cx="2041813" cy="455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32B9338-BF9E-304C-8D40-19B5D78F068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9352" y="6238443"/>
            <a:ext cx="2215750" cy="601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4643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B64A96D1-F4F2-9546-BE71-1CC7CBEDEF08}"/>
              </a:ext>
            </a:extLst>
          </p:cNvPr>
          <p:cNvSpPr txBox="1"/>
          <p:nvPr/>
        </p:nvSpPr>
        <p:spPr>
          <a:xfrm>
            <a:off x="1524000" y="117079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LISST – Glider test deployment September 2019</a:t>
            </a:r>
          </a:p>
        </p:txBody>
      </p:sp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D28D019C-C9CB-A343-BB2C-B2281E57C5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9620"/>
          <a:stretch/>
        </p:blipFill>
        <p:spPr>
          <a:xfrm>
            <a:off x="6189823" y="823650"/>
            <a:ext cx="5915146" cy="1731203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E6753853-8A2F-154B-87F6-B917F847E16E}"/>
              </a:ext>
            </a:extLst>
          </p:cNvPr>
          <p:cNvCxnSpPr>
            <a:cxnSpLocks/>
          </p:cNvCxnSpPr>
          <p:nvPr/>
        </p:nvCxnSpPr>
        <p:spPr>
          <a:xfrm flipH="1" flipV="1">
            <a:off x="8211312" y="1444752"/>
            <a:ext cx="1545336" cy="134416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8D125EC-337D-6E4B-9A9A-7EF69E343F66}"/>
              </a:ext>
            </a:extLst>
          </p:cNvPr>
          <p:cNvCxnSpPr>
            <a:cxnSpLocks/>
          </p:cNvCxnSpPr>
          <p:nvPr/>
        </p:nvCxnSpPr>
        <p:spPr>
          <a:xfrm flipV="1">
            <a:off x="9756648" y="1444752"/>
            <a:ext cx="1252728" cy="134416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CABBC6CC-9F14-2A4F-B36D-166E2FB18E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578744"/>
            <a:ext cx="6002177" cy="6002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5357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B64A96D1-F4F2-9546-BE71-1CC7CBEDEF08}"/>
              </a:ext>
            </a:extLst>
          </p:cNvPr>
          <p:cNvSpPr txBox="1"/>
          <p:nvPr/>
        </p:nvSpPr>
        <p:spPr>
          <a:xfrm>
            <a:off x="1524000" y="117079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LISST – Glider test deployment September 2019</a:t>
            </a:r>
          </a:p>
        </p:txBody>
      </p:sp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D28D019C-C9CB-A343-BB2C-B2281E57C5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9620"/>
          <a:stretch/>
        </p:blipFill>
        <p:spPr>
          <a:xfrm>
            <a:off x="6189823" y="823650"/>
            <a:ext cx="5915146" cy="173120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4B662F5-F70A-3842-A4C5-DC758A9171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702" b="65656"/>
          <a:stretch/>
        </p:blipFill>
        <p:spPr>
          <a:xfrm>
            <a:off x="6189823" y="4128199"/>
            <a:ext cx="5915146" cy="2257617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3B31691-ED79-6346-B70A-91CF5A44B806}"/>
              </a:ext>
            </a:extLst>
          </p:cNvPr>
          <p:cNvCxnSpPr>
            <a:cxnSpLocks/>
          </p:cNvCxnSpPr>
          <p:nvPr/>
        </p:nvCxnSpPr>
        <p:spPr>
          <a:xfrm flipH="1" flipV="1">
            <a:off x="8211312" y="1444752"/>
            <a:ext cx="1545336" cy="134416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EBDC9CA-D19E-224D-82C1-5A413A0285CD}"/>
              </a:ext>
            </a:extLst>
          </p:cNvPr>
          <p:cNvCxnSpPr>
            <a:cxnSpLocks/>
          </p:cNvCxnSpPr>
          <p:nvPr/>
        </p:nvCxnSpPr>
        <p:spPr>
          <a:xfrm flipV="1">
            <a:off x="9756648" y="1444752"/>
            <a:ext cx="1252728" cy="134416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E0BA49BA-D8BD-7E46-81D7-9508CC7A18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578744"/>
            <a:ext cx="6002177" cy="600217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E55E62C-4A4D-EB43-ADEC-B2B376C02376}"/>
              </a:ext>
            </a:extLst>
          </p:cNvPr>
          <p:cNvSpPr txBox="1"/>
          <p:nvPr/>
        </p:nvSpPr>
        <p:spPr>
          <a:xfrm>
            <a:off x="6189824" y="2858395"/>
            <a:ext cx="591514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Implemented an in-situ background correction method (Barone et al., 2015) using the measurement with the maximum transmission during each glider segment (~3 hours)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26055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7BB48AB6-A6C4-3A4A-BBA1-CC54B225FD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01" t="5210" r="7708" b="73445"/>
          <a:stretch/>
        </p:blipFill>
        <p:spPr>
          <a:xfrm>
            <a:off x="6317839" y="4552994"/>
            <a:ext cx="5915147" cy="194072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64A96D1-F4F2-9546-BE71-1CC7CBEDEF08}"/>
              </a:ext>
            </a:extLst>
          </p:cNvPr>
          <p:cNvSpPr txBox="1"/>
          <p:nvPr/>
        </p:nvSpPr>
        <p:spPr>
          <a:xfrm>
            <a:off x="1524000" y="117079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LISST – Glider test deployment September 2019</a:t>
            </a:r>
          </a:p>
        </p:txBody>
      </p:sp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D28D019C-C9CB-A343-BB2C-B2281E57C5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9620"/>
          <a:stretch/>
        </p:blipFill>
        <p:spPr>
          <a:xfrm>
            <a:off x="6189823" y="823650"/>
            <a:ext cx="5915146" cy="1731203"/>
          </a:xfrm>
          <a:prstGeom prst="rect">
            <a:avLst/>
          </a:prstGeom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257249E0-FD2F-5241-81AD-2E99A9FA8A07}"/>
              </a:ext>
            </a:extLst>
          </p:cNvPr>
          <p:cNvCxnSpPr>
            <a:cxnSpLocks/>
          </p:cNvCxnSpPr>
          <p:nvPr/>
        </p:nvCxnSpPr>
        <p:spPr>
          <a:xfrm>
            <a:off x="8138160" y="1444752"/>
            <a:ext cx="0" cy="375818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F8EF919D-1F88-E244-B9DC-A48DA38E8B15}"/>
              </a:ext>
            </a:extLst>
          </p:cNvPr>
          <p:cNvCxnSpPr>
            <a:cxnSpLocks/>
          </p:cNvCxnSpPr>
          <p:nvPr/>
        </p:nvCxnSpPr>
        <p:spPr>
          <a:xfrm>
            <a:off x="10750296" y="1444752"/>
            <a:ext cx="0" cy="375818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F0623A39-EE5C-7047-B16F-8EE103FB76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578744"/>
            <a:ext cx="6002177" cy="600217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59666A6-860A-7B42-8C4A-EE74A5810FEE}"/>
              </a:ext>
            </a:extLst>
          </p:cNvPr>
          <p:cNvSpPr txBox="1"/>
          <p:nvPr/>
        </p:nvSpPr>
        <p:spPr>
          <a:xfrm>
            <a:off x="6189824" y="2858395"/>
            <a:ext cx="591514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Implemented an in-situ background correction method (Barone et al., 2015) using the measurement with the maximum transmission during each glider segment (~3 hours)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68897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B64A96D1-F4F2-9546-BE71-1CC7CBEDEF08}"/>
              </a:ext>
            </a:extLst>
          </p:cNvPr>
          <p:cNvSpPr txBox="1"/>
          <p:nvPr/>
        </p:nvSpPr>
        <p:spPr>
          <a:xfrm>
            <a:off x="1524000" y="117079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LISST – Glider test deployment September 2019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CEA385B-784B-F241-A219-98F64016BE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01" t="5210" r="7708" b="73445"/>
          <a:stretch/>
        </p:blipFill>
        <p:spPr>
          <a:xfrm>
            <a:off x="6317839" y="4552994"/>
            <a:ext cx="5915147" cy="1940724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C91B83F6-B7B4-DE45-92C1-58ED27D4FF87}"/>
              </a:ext>
            </a:extLst>
          </p:cNvPr>
          <p:cNvSpPr/>
          <p:nvPr/>
        </p:nvSpPr>
        <p:spPr>
          <a:xfrm>
            <a:off x="7964424" y="5486400"/>
            <a:ext cx="1106424" cy="566928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2291182-08F7-5640-9F2A-B80B2F4640AD}"/>
              </a:ext>
            </a:extLst>
          </p:cNvPr>
          <p:cNvSpPr/>
          <p:nvPr/>
        </p:nvSpPr>
        <p:spPr>
          <a:xfrm>
            <a:off x="6792484" y="5202936"/>
            <a:ext cx="1106424" cy="850392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72CA4E5-7BE1-514A-B8C4-D4A333036A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578744"/>
            <a:ext cx="6002177" cy="6002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7637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B64A96D1-F4F2-9546-BE71-1CC7CBEDEF08}"/>
              </a:ext>
            </a:extLst>
          </p:cNvPr>
          <p:cNvSpPr txBox="1"/>
          <p:nvPr/>
        </p:nvSpPr>
        <p:spPr>
          <a:xfrm>
            <a:off x="1524000" y="117079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LISST – Glider test deployment September 2019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CEA385B-784B-F241-A219-98F64016BE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01" t="5210" r="7708" b="73445"/>
          <a:stretch/>
        </p:blipFill>
        <p:spPr>
          <a:xfrm>
            <a:off x="6317839" y="4552994"/>
            <a:ext cx="5915147" cy="1940724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C91B83F6-B7B4-DE45-92C1-58ED27D4FF87}"/>
              </a:ext>
            </a:extLst>
          </p:cNvPr>
          <p:cNvSpPr/>
          <p:nvPr/>
        </p:nvSpPr>
        <p:spPr>
          <a:xfrm>
            <a:off x="7964424" y="5486400"/>
            <a:ext cx="1106424" cy="566928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2291182-08F7-5640-9F2A-B80B2F4640AD}"/>
              </a:ext>
            </a:extLst>
          </p:cNvPr>
          <p:cNvSpPr/>
          <p:nvPr/>
        </p:nvSpPr>
        <p:spPr>
          <a:xfrm>
            <a:off x="6792484" y="5202936"/>
            <a:ext cx="1106424" cy="850392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A634B7C-7FB0-BB46-B453-46C273713F47}"/>
              </a:ext>
            </a:extLst>
          </p:cNvPr>
          <p:cNvGrpSpPr/>
          <p:nvPr/>
        </p:nvGrpSpPr>
        <p:grpSpPr>
          <a:xfrm>
            <a:off x="6002471" y="651870"/>
            <a:ext cx="2941792" cy="2540477"/>
            <a:chOff x="894731" y="3869893"/>
            <a:chExt cx="2754856" cy="2205209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A22359C-4DD9-904C-9532-72A4CEFAA8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50590"/>
            <a:stretch/>
          </p:blipFill>
          <p:spPr>
            <a:xfrm>
              <a:off x="894731" y="3869893"/>
              <a:ext cx="2754856" cy="2205209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27F7E0E0-AF63-FC4A-BC0E-54E00E0562DB}"/>
                </a:ext>
              </a:extLst>
            </p:cNvPr>
            <p:cNvSpPr/>
            <p:nvPr/>
          </p:nvSpPr>
          <p:spPr>
            <a:xfrm>
              <a:off x="1983028" y="5692168"/>
              <a:ext cx="1582322" cy="31474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i="1" dirty="0"/>
                <a:t>Tao et al., 2017</a:t>
              </a:r>
              <a:r>
                <a:rPr lang="en-US" sz="1200" dirty="0"/>
                <a:t> </a:t>
              </a: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4E4ED380-F854-694C-B180-0AD3E2DD2327}"/>
              </a:ext>
            </a:extLst>
          </p:cNvPr>
          <p:cNvSpPr/>
          <p:nvPr/>
        </p:nvSpPr>
        <p:spPr>
          <a:xfrm>
            <a:off x="5642327" y="3429000"/>
            <a:ext cx="6603872" cy="14619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600" b="1" dirty="0">
                <a:highlight>
                  <a:srgbClr val="FFFF00"/>
                </a:highlight>
              </a:rPr>
              <a:t>Schlieren </a:t>
            </a:r>
            <a:r>
              <a:rPr lang="en-US" sz="1600" dirty="0">
                <a:highlight>
                  <a:srgbClr val="FFFF00"/>
                </a:highlight>
              </a:rPr>
              <a:t>is visible in images when the buoyancy frequency exceeds ~0.12 s</a:t>
            </a:r>
            <a:r>
              <a:rPr lang="en-US" sz="1600" baseline="30000" dirty="0">
                <a:highlight>
                  <a:srgbClr val="FFFF00"/>
                </a:highlight>
              </a:rPr>
              <a:t>-1</a:t>
            </a:r>
            <a:r>
              <a:rPr lang="en-US" sz="1600" dirty="0">
                <a:highlight>
                  <a:srgbClr val="FFFF00"/>
                </a:highlight>
              </a:rPr>
              <a:t>.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600" dirty="0">
                <a:highlight>
                  <a:srgbClr val="FFFF00"/>
                </a:highlight>
              </a:rPr>
              <a:t>Sensitivity to forward scattering of light by larger particles.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600" dirty="0">
                <a:highlight>
                  <a:srgbClr val="FFFF00"/>
                </a:highlight>
              </a:rPr>
              <a:t>Can contaminate larger size bins  </a:t>
            </a:r>
            <a:r>
              <a:rPr lang="en-US" sz="1600" i="1" dirty="0" err="1">
                <a:highlight>
                  <a:srgbClr val="FFFF00"/>
                </a:highlight>
              </a:rPr>
              <a:t>Mikkelson</a:t>
            </a:r>
            <a:r>
              <a:rPr lang="en-US" sz="1600" i="1" dirty="0">
                <a:highlight>
                  <a:srgbClr val="FFFF00"/>
                </a:highlight>
              </a:rPr>
              <a:t> et al., 2008</a:t>
            </a:r>
            <a:r>
              <a:rPr lang="en-US" sz="1600" dirty="0">
                <a:highlight>
                  <a:srgbClr val="FFFF00"/>
                </a:highlight>
              </a:rPr>
              <a:t> </a:t>
            </a:r>
          </a:p>
          <a:p>
            <a:endParaRPr lang="en-US" sz="160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791EFEA-0427-2A42-8E71-BE127780B26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216"/>
          <a:stretch/>
        </p:blipFill>
        <p:spPr>
          <a:xfrm>
            <a:off x="1" y="578744"/>
            <a:ext cx="5629113" cy="600217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27F307D-3A61-0D4C-86C1-FFE2CDF355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70848" y="637742"/>
            <a:ext cx="2496854" cy="2685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613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97092" cy="489792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398883" y="4581650"/>
            <a:ext cx="2868029" cy="20313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Mid-Atlantic Drivers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1/4 of U.S. Population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1/4 of U.S. GDP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World’s Largest Navy Port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Commercial Ports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Fishing Fleets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Energy - Offshore Wind …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389880" y="4581651"/>
            <a:ext cx="3603166" cy="20313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Mid-Atlantic Stressors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Water quality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Hurricanes &amp; Winter Storms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Flooding </a:t>
            </a:r>
            <a:r>
              <a:rPr lang="mr-IN" dirty="0"/>
              <a:t>–</a:t>
            </a:r>
            <a:r>
              <a:rPr lang="en-US" dirty="0"/>
              <a:t> Extreme and Nuisance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Hypoxia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Intense multi-use waterways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Urbanized coasts …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9546BD9-B55A-D641-889E-EA197BD633AE}"/>
              </a:ext>
            </a:extLst>
          </p:cNvPr>
          <p:cNvSpPr txBox="1"/>
          <p:nvPr/>
        </p:nvSpPr>
        <p:spPr>
          <a:xfrm>
            <a:off x="10506995" y="850263"/>
            <a:ext cx="15934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Rutgers, </a:t>
            </a:r>
          </a:p>
          <a:p>
            <a:pPr algn="ctr"/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State University of New Jersey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456B36F-3977-DA4D-AD0E-56B095C79093}"/>
              </a:ext>
            </a:extLst>
          </p:cNvPr>
          <p:cNvCxnSpPr>
            <a:cxnSpLocks/>
          </p:cNvCxnSpPr>
          <p:nvPr/>
        </p:nvCxnSpPr>
        <p:spPr>
          <a:xfrm flipH="1">
            <a:off x="8723586" y="1450428"/>
            <a:ext cx="1912883" cy="95842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821DA248-C8D1-764E-AA36-270EBE4B54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124" y="6139873"/>
            <a:ext cx="2215750" cy="601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5180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3"/>
          <p:cNvSpPr txBox="1">
            <a:spLocks noChangeArrowheads="1"/>
          </p:cNvSpPr>
          <p:nvPr/>
        </p:nvSpPr>
        <p:spPr bwMode="auto">
          <a:xfrm>
            <a:off x="4293732" y="4485361"/>
            <a:ext cx="182403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600" b="1" dirty="0">
                <a:solidFill>
                  <a:srgbClr val="000000"/>
                </a:solidFill>
              </a:rPr>
              <a:t>46 Site CODAR Network</a:t>
            </a:r>
          </a:p>
        </p:txBody>
      </p:sp>
      <p:sp>
        <p:nvSpPr>
          <p:cNvPr id="24578" name="Text Box 4"/>
          <p:cNvSpPr txBox="1">
            <a:spLocks noChangeArrowheads="1"/>
          </p:cNvSpPr>
          <p:nvPr/>
        </p:nvSpPr>
        <p:spPr bwMode="auto">
          <a:xfrm>
            <a:off x="6349545" y="4485360"/>
            <a:ext cx="172402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600" b="1" dirty="0">
                <a:solidFill>
                  <a:srgbClr val="000000"/>
                </a:solidFill>
              </a:rPr>
              <a:t>~ 500 Glider Deployments</a:t>
            </a:r>
          </a:p>
        </p:txBody>
      </p:sp>
      <p:sp>
        <p:nvSpPr>
          <p:cNvPr id="24579" name="Text Box 5"/>
          <p:cNvSpPr txBox="1">
            <a:spLocks noChangeArrowheads="1"/>
          </p:cNvSpPr>
          <p:nvPr/>
        </p:nvSpPr>
        <p:spPr bwMode="auto">
          <a:xfrm>
            <a:off x="1072695" y="4485362"/>
            <a:ext cx="29337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600" b="1">
                <a:solidFill>
                  <a:srgbClr val="000000"/>
                </a:solidFill>
              </a:rPr>
              <a:t>L-Band &amp; X-Band Satellite Receivers</a:t>
            </a:r>
          </a:p>
        </p:txBody>
      </p:sp>
      <p:sp>
        <p:nvSpPr>
          <p:cNvPr id="24580" name="Rectangle 7"/>
          <p:cNvSpPr>
            <a:spLocks noChangeArrowheads="1"/>
          </p:cNvSpPr>
          <p:nvPr/>
        </p:nvSpPr>
        <p:spPr bwMode="auto">
          <a:xfrm>
            <a:off x="9335723" y="4851714"/>
            <a:ext cx="1847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0" hangingPunct="0"/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111624" name="Picture 8" descr="SideBySideGliders1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6342521" y="3203862"/>
            <a:ext cx="1739900" cy="1312863"/>
          </a:xfrm>
          <a:prstGeom prst="rect">
            <a:avLst/>
          </a:prstGeom>
          <a:noFill/>
          <a:ln w="25400">
            <a:solidFill>
              <a:schemeClr val="tx1">
                <a:lumMod val="85000"/>
              </a:schemeClr>
            </a:solidFill>
            <a:miter lim="800000"/>
            <a:headEnd/>
            <a:tailEnd/>
          </a:ln>
        </p:spPr>
      </p:pic>
      <p:sp>
        <p:nvSpPr>
          <p:cNvPr id="24582" name="Text Box 10"/>
          <p:cNvSpPr txBox="1">
            <a:spLocks noChangeArrowheads="1"/>
          </p:cNvSpPr>
          <p:nvPr/>
        </p:nvSpPr>
        <p:spPr bwMode="auto">
          <a:xfrm>
            <a:off x="8098973" y="4485362"/>
            <a:ext cx="187642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600" b="1" dirty="0">
                <a:solidFill>
                  <a:srgbClr val="000000"/>
                </a:solidFill>
              </a:rPr>
              <a:t>3-D Nowcasts</a:t>
            </a:r>
          </a:p>
          <a:p>
            <a:pPr algn="ctr"/>
            <a:r>
              <a:rPr lang="en-US" altLang="en-US" sz="1600" b="1" dirty="0">
                <a:solidFill>
                  <a:srgbClr val="000000"/>
                </a:solidFill>
              </a:rPr>
              <a:t>&amp; Forecasts</a:t>
            </a:r>
          </a:p>
        </p:txBody>
      </p:sp>
      <p:pic>
        <p:nvPicPr>
          <p:cNvPr id="111650" name="Picture 34" descr="XBand_SatelliteDish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2430921" y="3203863"/>
            <a:ext cx="1765300" cy="1316037"/>
          </a:xfrm>
          <a:prstGeom prst="rect">
            <a:avLst/>
          </a:prstGeom>
          <a:noFill/>
          <a:ln w="25400">
            <a:solidFill>
              <a:schemeClr val="tx1">
                <a:lumMod val="85000"/>
              </a:schemeClr>
            </a:solidFill>
            <a:miter lim="800000"/>
            <a:headEnd/>
            <a:tailEnd/>
          </a:ln>
        </p:spPr>
      </p:pic>
      <p:pic>
        <p:nvPicPr>
          <p:cNvPr id="111651" name="Picture 35" descr="1468414560_d638cdb7d2_o"/>
          <p:cNvPicPr>
            <a:picLocks noChangeAspect="1" noChangeArrowheads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4429583" y="3207038"/>
            <a:ext cx="1746251" cy="1309687"/>
          </a:xfrm>
          <a:prstGeom prst="rect">
            <a:avLst/>
          </a:prstGeom>
          <a:noFill/>
          <a:ln w="25400">
            <a:solidFill>
              <a:schemeClr val="tx1">
                <a:lumMod val="85000"/>
              </a:schemeClr>
            </a:solidFill>
            <a:miter lim="800000"/>
            <a:headEnd/>
            <a:tailEnd/>
          </a:ln>
        </p:spPr>
      </p:pic>
      <p:pic>
        <p:nvPicPr>
          <p:cNvPr id="111652" name="Picture 36" descr="20070928 093"/>
          <p:cNvPicPr>
            <a:picLocks noChangeAspect="1" noChangeArrowheads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8282447" y="3203863"/>
            <a:ext cx="1755775" cy="1316037"/>
          </a:xfrm>
          <a:prstGeom prst="rect">
            <a:avLst/>
          </a:prstGeom>
          <a:noFill/>
          <a:ln w="25400">
            <a:solidFill>
              <a:schemeClr val="tx1">
                <a:lumMod val="85000"/>
              </a:schemeClr>
            </a:solidFill>
            <a:miter lim="800000"/>
            <a:headEnd/>
            <a:tailEnd/>
          </a:ln>
        </p:spPr>
      </p:pic>
      <p:pic>
        <p:nvPicPr>
          <p:cNvPr id="111657" name="Picture 41" descr="13"/>
          <p:cNvPicPr>
            <a:picLocks noChangeAspect="1" noChangeArrowheads="1"/>
          </p:cNvPicPr>
          <p:nvPr/>
        </p:nvPicPr>
        <p:blipFill>
          <a:blip r:embed="rId7"/>
          <a:stretch>
            <a:fillRect/>
          </a:stretch>
        </p:blipFill>
        <p:spPr bwMode="auto">
          <a:xfrm>
            <a:off x="4861598" y="5001739"/>
            <a:ext cx="611957" cy="6157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111658" name="Picture 42" descr="1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79716" y="5571252"/>
            <a:ext cx="1119187" cy="56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111660" name="Picture 44" descr="3"/>
          <p:cNvPicPr>
            <a:picLocks noChangeAspect="1" noChangeArrowheads="1"/>
          </p:cNvPicPr>
          <p:nvPr/>
        </p:nvPicPr>
        <p:blipFill>
          <a:blip r:embed="rId9"/>
          <a:stretch>
            <a:fillRect/>
          </a:stretch>
        </p:blipFill>
        <p:spPr bwMode="auto">
          <a:xfrm>
            <a:off x="3497312" y="5650144"/>
            <a:ext cx="542925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111661" name="Picture 45" descr="4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050026" y="5571252"/>
            <a:ext cx="1119188" cy="56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111662" name="Picture 46" descr="5"/>
          <p:cNvPicPr>
            <a:picLocks noChangeAspect="1" noChangeArrowheads="1"/>
          </p:cNvPicPr>
          <p:nvPr/>
        </p:nvPicPr>
        <p:blipFill>
          <a:blip r:embed="rId11"/>
          <a:stretch>
            <a:fillRect/>
          </a:stretch>
        </p:blipFill>
        <p:spPr bwMode="auto">
          <a:xfrm>
            <a:off x="6054173" y="5636276"/>
            <a:ext cx="1046944" cy="3955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1663" name="Picture 47" descr="6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37012" y="5001740"/>
            <a:ext cx="631825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111664" name="Picture 48" descr="7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4088260" y="5001739"/>
            <a:ext cx="614363" cy="590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111665" name="Picture 49" descr="8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1749651" y="5038284"/>
            <a:ext cx="593725" cy="56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111668" name="Picture 52" descr="11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7365008" y="5580861"/>
            <a:ext cx="627523" cy="5995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111669" name="Picture 53" descr="12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4387906" y="5631092"/>
            <a:ext cx="593725" cy="56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111622" name="Picture 6" descr="jen"/>
          <p:cNvPicPr>
            <a:picLocks noChangeAspect="1" noChangeArrowheads="1"/>
          </p:cNvPicPr>
          <p:nvPr/>
        </p:nvPicPr>
        <p:blipFill>
          <a:blip r:embed="rId17"/>
          <a:stretch>
            <a:fillRect/>
          </a:stretch>
        </p:blipFill>
        <p:spPr bwMode="auto">
          <a:xfrm>
            <a:off x="1167271" y="3203863"/>
            <a:ext cx="1079500" cy="1316037"/>
          </a:xfrm>
          <a:prstGeom prst="rect">
            <a:avLst/>
          </a:prstGeom>
          <a:noFill/>
          <a:ln w="25400">
            <a:solidFill>
              <a:schemeClr val="tx1">
                <a:lumMod val="85000"/>
              </a:schemeClr>
            </a:solidFill>
            <a:miter lim="800000"/>
            <a:headEnd/>
            <a:tailEnd/>
          </a:ln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71E92DD-5313-1D45-95A5-D1E4A08AD02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392627" y="5103303"/>
            <a:ext cx="1851248" cy="290027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74" name="Picture 2" descr="IOOS_logo">
            <a:extLst>
              <a:ext uri="{FF2B5EF4-FFF2-40B4-BE49-F238E27FC236}">
                <a16:creationId xmlns:a16="http://schemas.microsoft.com/office/drawing/2014/main" id="{74EC381C-5964-464A-BAC0-4CAD96E834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152"/>
          <a:stretch/>
        </p:blipFill>
        <p:spPr bwMode="auto">
          <a:xfrm>
            <a:off x="2813866" y="5102326"/>
            <a:ext cx="1040655" cy="388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ODAR Ocean Sensors - HOME">
            <a:extLst>
              <a:ext uri="{FF2B5EF4-FFF2-40B4-BE49-F238E27FC236}">
                <a16:creationId xmlns:a16="http://schemas.microsoft.com/office/drawing/2014/main" id="{5DF2BF81-64D3-1A43-90F1-0B814EBA1E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145" b="-5499"/>
          <a:stretch/>
        </p:blipFill>
        <p:spPr bwMode="auto">
          <a:xfrm>
            <a:off x="8419461" y="5615383"/>
            <a:ext cx="1129724" cy="53269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 descr="S:\Sequoia logos\ssi-logo-clear.GIF">
            <a:extLst>
              <a:ext uri="{FF2B5EF4-FFF2-40B4-BE49-F238E27FC236}">
                <a16:creationId xmlns:a16="http://schemas.microsoft.com/office/drawing/2014/main" id="{1BCB8E62-5C5A-CE47-8406-3E0F5103A1C6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72"/>
          <a:stretch/>
        </p:blipFill>
        <p:spPr bwMode="auto">
          <a:xfrm>
            <a:off x="9990059" y="5592289"/>
            <a:ext cx="1256619" cy="478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B67D340B-4986-154A-9354-E35CC7594958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639424" y="5001739"/>
            <a:ext cx="1546453" cy="60487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4C8EBE6D-9194-4C4A-B74E-D6F54235618E}"/>
              </a:ext>
            </a:extLst>
          </p:cNvPr>
          <p:cNvPicPr>
            <a:picLocks noChangeAspect="1"/>
          </p:cNvPicPr>
          <p:nvPr/>
        </p:nvPicPr>
        <p:blipFill rotWithShape="1">
          <a:blip r:embed="rId23"/>
          <a:srcRect r="88967" b="-15990"/>
          <a:stretch/>
        </p:blipFill>
        <p:spPr>
          <a:xfrm>
            <a:off x="5258929" y="5635898"/>
            <a:ext cx="510064" cy="567391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23ED12FC-9133-E744-8473-72429FA0EC31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9479383" y="5100053"/>
            <a:ext cx="1828800" cy="39930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071D047-E625-DE47-9E1D-244B74EEB8E5}"/>
              </a:ext>
            </a:extLst>
          </p:cNvPr>
          <p:cNvSpPr txBox="1"/>
          <p:nvPr/>
        </p:nvSpPr>
        <p:spPr>
          <a:xfrm>
            <a:off x="11037838" y="6079509"/>
            <a:ext cx="15797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+ Many More!</a:t>
            </a:r>
          </a:p>
        </p:txBody>
      </p:sp>
      <p:pic>
        <p:nvPicPr>
          <p:cNvPr id="1026" name="Picture 2" descr="https://maracoos.org/sites/macoora/files/certStamp.png">
            <a:extLst>
              <a:ext uri="{FF2B5EF4-FFF2-40B4-BE49-F238E27FC236}">
                <a16:creationId xmlns:a16="http://schemas.microsoft.com/office/drawing/2014/main" id="{846054B8-DC49-284C-AD77-CF7763A033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8248" y="3178342"/>
            <a:ext cx="1338715" cy="1361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 descr="11311385685_21a7a0201d_b.jpg">
            <a:extLst>
              <a:ext uri="{FF2B5EF4-FFF2-40B4-BE49-F238E27FC236}">
                <a16:creationId xmlns:a16="http://schemas.microsoft.com/office/drawing/2014/main" id="{81476888-51FD-CF4B-8DDF-416171352B30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589321"/>
            <a:ext cx="9144000" cy="2178844"/>
          </a:xfrm>
          <a:prstGeom prst="rect">
            <a:avLst/>
          </a:prstGeom>
        </p:spPr>
      </p:pic>
      <p:sp>
        <p:nvSpPr>
          <p:cNvPr id="37" name="Text Box 18">
            <a:extLst>
              <a:ext uri="{FF2B5EF4-FFF2-40B4-BE49-F238E27FC236}">
                <a16:creationId xmlns:a16="http://schemas.microsoft.com/office/drawing/2014/main" id="{8431F9B5-E02F-F54D-A160-0050CA2699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12805"/>
            <a:ext cx="91440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2000" b="1" dirty="0">
                <a:solidFill>
                  <a:srgbClr val="000000"/>
                </a:solidFill>
                <a:latin typeface="Arial Regular"/>
              </a:rPr>
              <a:t>Rutgers University  -  Center for Ocean Observing Leadership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C989EC1F-7D4E-6246-B473-DD650D76E5C4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26124" y="6139873"/>
            <a:ext cx="2215750" cy="601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7249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54178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ext Box 3">
            <a:extLst>
              <a:ext uri="{FF2B5EF4-FFF2-40B4-BE49-F238E27FC236}">
                <a16:creationId xmlns:a16="http://schemas.microsoft.com/office/drawing/2014/main" id="{0EF55943-C72D-454A-97E1-5CE84FB0DF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47380" y="0"/>
            <a:ext cx="5376454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2000" b="1" dirty="0">
                <a:solidFill>
                  <a:srgbClr val="000090"/>
                </a:solidFill>
                <a:latin typeface="Times New Roman" panose="02020603050405020304" pitchFamily="18" charset="0"/>
              </a:rPr>
              <a:t>Glider Observations of Sediment Resuspension in a Middle Atlantic Bight Fall Transition Storm (Glenn et al., 2008)</a:t>
            </a:r>
            <a:r>
              <a:rPr lang="en-US" altLang="en-US" sz="2000" b="1" dirty="0">
                <a:solidFill>
                  <a:srgbClr val="000090"/>
                </a:solidFill>
              </a:rPr>
              <a:t> </a:t>
            </a:r>
          </a:p>
        </p:txBody>
      </p:sp>
      <p:grpSp>
        <p:nvGrpSpPr>
          <p:cNvPr id="18434" name="Group 12">
            <a:extLst>
              <a:ext uri="{FF2B5EF4-FFF2-40B4-BE49-F238E27FC236}">
                <a16:creationId xmlns:a16="http://schemas.microsoft.com/office/drawing/2014/main" id="{B1F2C2BF-F2EE-6B4C-97E4-AF1A1217379F}"/>
              </a:ext>
            </a:extLst>
          </p:cNvPr>
          <p:cNvGrpSpPr>
            <a:grpSpLocks/>
          </p:cNvGrpSpPr>
          <p:nvPr/>
        </p:nvGrpSpPr>
        <p:grpSpPr bwMode="auto">
          <a:xfrm>
            <a:off x="1424418" y="73025"/>
            <a:ext cx="4419600" cy="6248400"/>
            <a:chOff x="0" y="0"/>
            <a:chExt cx="5194300" cy="6858000"/>
          </a:xfrm>
        </p:grpSpPr>
        <p:pic>
          <p:nvPicPr>
            <p:cNvPr id="18437" name="Picture 2" descr="marcoos_tracks_3d">
              <a:extLst>
                <a:ext uri="{FF2B5EF4-FFF2-40B4-BE49-F238E27FC236}">
                  <a16:creationId xmlns:a16="http://schemas.microsoft.com/office/drawing/2014/main" id="{ACAF5690-FBBC-654E-A833-D1C1428C41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215" t="6366" r="24501" b="6886"/>
            <a:stretch>
              <a:fillRect/>
            </a:stretch>
          </p:blipFill>
          <p:spPr bwMode="auto">
            <a:xfrm>
              <a:off x="0" y="0"/>
              <a:ext cx="5194300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38" name="Picture 3" descr="Logo_john2">
              <a:extLst>
                <a:ext uri="{FF2B5EF4-FFF2-40B4-BE49-F238E27FC236}">
                  <a16:creationId xmlns:a16="http://schemas.microsoft.com/office/drawing/2014/main" id="{887D9253-34CC-B948-BC8A-2DA17CC65AD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075" y="71438"/>
              <a:ext cx="1084263" cy="647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39" name="Picture 5" descr="SideBySideGliders1">
              <a:extLst>
                <a:ext uri="{FF2B5EF4-FFF2-40B4-BE49-F238E27FC236}">
                  <a16:creationId xmlns:a16="http://schemas.microsoft.com/office/drawing/2014/main" id="{A1F290A0-C6E8-E343-A84C-DE321AF3F9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4125" y="3149600"/>
              <a:ext cx="1160463" cy="109378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441" name="Picture 14" descr="glider_sensor_on_picture">
              <a:extLst>
                <a:ext uri="{FF2B5EF4-FFF2-40B4-BE49-F238E27FC236}">
                  <a16:creationId xmlns:a16="http://schemas.microsoft.com/office/drawing/2014/main" id="{F3ABF6E3-DACF-254E-99B1-BFFDC0B5A16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4125" y="4529138"/>
              <a:ext cx="1066800" cy="1169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442" name="Text Box 21">
              <a:extLst>
                <a:ext uri="{FF2B5EF4-FFF2-40B4-BE49-F238E27FC236}">
                  <a16:creationId xmlns:a16="http://schemas.microsoft.com/office/drawing/2014/main" id="{C89338C4-268D-B44B-B776-F92BC69E1A7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49144" y="5699125"/>
              <a:ext cx="1211781" cy="709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r" eaLnBrk="1" hangingPunct="1"/>
              <a:r>
                <a:rPr lang="en-US" altLang="en-US" sz="1800">
                  <a:solidFill>
                    <a:schemeClr val="bg1"/>
                  </a:solidFill>
                </a:rPr>
                <a:t>Optical</a:t>
              </a:r>
            </a:p>
            <a:p>
              <a:pPr algn="r" eaLnBrk="1" hangingPunct="1"/>
              <a:r>
                <a:rPr lang="en-US" altLang="en-US" sz="1800">
                  <a:solidFill>
                    <a:schemeClr val="bg1"/>
                  </a:solidFill>
                </a:rPr>
                <a:t>Sensors</a:t>
              </a:r>
            </a:p>
          </p:txBody>
        </p:sp>
        <p:pic>
          <p:nvPicPr>
            <p:cNvPr id="18443" name="Picture 17" descr="sensor6">
              <a:extLst>
                <a:ext uri="{FF2B5EF4-FFF2-40B4-BE49-F238E27FC236}">
                  <a16:creationId xmlns:a16="http://schemas.microsoft.com/office/drawing/2014/main" id="{F887D204-4A8C-734B-8C41-80841FC647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073" b="13297"/>
            <a:stretch>
              <a:fillRect/>
            </a:stretch>
          </p:blipFill>
          <p:spPr bwMode="auto">
            <a:xfrm>
              <a:off x="2351088" y="5495925"/>
              <a:ext cx="1230312" cy="844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8435" name="Text Box 15">
            <a:extLst>
              <a:ext uri="{FF2B5EF4-FFF2-40B4-BE49-F238E27FC236}">
                <a16:creationId xmlns:a16="http://schemas.microsoft.com/office/drawing/2014/main" id="{60A41C4D-57FC-6543-A92F-7F657375C3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27800" y="2830513"/>
            <a:ext cx="14922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>
                <a:solidFill>
                  <a:schemeClr val="bg1"/>
                </a:solidFill>
              </a:rPr>
              <a:t>Temperature</a:t>
            </a:r>
          </a:p>
        </p:txBody>
      </p:sp>
      <p:pic>
        <p:nvPicPr>
          <p:cNvPr id="18436" name="Picture 14" descr="glider_sensor_on_picture">
            <a:extLst>
              <a:ext uri="{FF2B5EF4-FFF2-40B4-BE49-F238E27FC236}">
                <a16:creationId xmlns:a16="http://schemas.microsoft.com/office/drawing/2014/main" id="{B24221AE-62C1-9049-9626-235978E899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0107" y="1041897"/>
            <a:ext cx="4419600" cy="5189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A6F1EFB-78F5-B040-A082-4A9194796FA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325" y="6191161"/>
            <a:ext cx="2215750" cy="601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0354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DCD04CF-42CB-4D44-A652-84D3B62240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7200" y="2101850"/>
            <a:ext cx="6197600" cy="265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27572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EF6EF8A-83E6-0B4F-BE87-3E0A8C85A7D1}"/>
              </a:ext>
            </a:extLst>
          </p:cNvPr>
          <p:cNvSpPr/>
          <p:nvPr/>
        </p:nvSpPr>
        <p:spPr>
          <a:xfrm>
            <a:off x="606582" y="232652"/>
            <a:ext cx="5374744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/>
              <a:t>Schlieren </a:t>
            </a:r>
            <a:r>
              <a:rPr lang="en-US" sz="1600" dirty="0"/>
              <a:t>is visible in images when the buoyancy frequency exceeds ~0.12 s-1. </a:t>
            </a:r>
          </a:p>
          <a:p>
            <a:endParaRPr lang="en-US" sz="1600" dirty="0"/>
          </a:p>
          <a:p>
            <a:r>
              <a:rPr lang="en-US" sz="1600" dirty="0"/>
              <a:t>Sensitivity to forward scattering of light by larger particles.</a:t>
            </a:r>
          </a:p>
          <a:p>
            <a:endParaRPr lang="en-US" sz="1600" dirty="0"/>
          </a:p>
          <a:p>
            <a:r>
              <a:rPr lang="en-US" sz="1600" dirty="0"/>
              <a:t>Buoyancy frequencies above 0.025 s</a:t>
            </a:r>
            <a:r>
              <a:rPr lang="en-US" sz="1600" baseline="30000" dirty="0"/>
              <a:t>-1</a:t>
            </a:r>
            <a:r>
              <a:rPr lang="en-US" sz="1600" dirty="0"/>
              <a:t> may increase beam attenuation due to scattering from density gradients.</a:t>
            </a:r>
          </a:p>
          <a:p>
            <a:endParaRPr lang="en-US" sz="1600" dirty="0"/>
          </a:p>
          <a:p>
            <a:r>
              <a:rPr lang="en-US" sz="1600" dirty="0"/>
              <a:t>Measured as particles in larger size bins, &gt;100 um</a:t>
            </a:r>
          </a:p>
          <a:p>
            <a:endParaRPr lang="en-US" sz="1600" dirty="0"/>
          </a:p>
          <a:p>
            <a:r>
              <a:rPr lang="en-US" sz="1600" i="1" dirty="0" err="1"/>
              <a:t>Mikkelson</a:t>
            </a:r>
            <a:r>
              <a:rPr lang="en-US" sz="1600" i="1" dirty="0"/>
              <a:t> et al., 2008</a:t>
            </a:r>
            <a:r>
              <a:rPr lang="en-US" sz="1600" dirty="0"/>
              <a:t> </a:t>
            </a:r>
          </a:p>
          <a:p>
            <a:endParaRPr lang="en-US" sz="1600" dirty="0"/>
          </a:p>
          <a:p>
            <a:r>
              <a:rPr lang="en-US" sz="1600" dirty="0">
                <a:highlight>
                  <a:srgbClr val="FFFF00"/>
                </a:highlight>
              </a:rPr>
              <a:t>Need to double-check these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F81EC18-4DC1-A743-9D2D-8897EC40CB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6978" y="111956"/>
            <a:ext cx="4978440" cy="66340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833C32D-77CB-2041-B923-86B092D9AC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2232" y="3620194"/>
            <a:ext cx="3010592" cy="3237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11595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850BE2-0C9E-3A44-AB7C-3DF661F009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077" y="122548"/>
            <a:ext cx="5146471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B6C28EC-B7BC-414D-B961-E7303E7FEC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4268" y="211059"/>
            <a:ext cx="6070600" cy="2717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F521B6D-75D3-4A4A-983D-63D999CF36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077" y="122548"/>
            <a:ext cx="51464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51763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B9271CC-C151-5D49-B876-B82C9164E8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0656" y="0"/>
            <a:ext cx="51906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1977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9" r="1405"/>
          <a:stretch>
            <a:fillRect/>
          </a:stretch>
        </p:blipFill>
        <p:spPr bwMode="auto">
          <a:xfrm>
            <a:off x="1233999" y="116375"/>
            <a:ext cx="9598286" cy="5925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CA76FC0-3326-E744-AD81-CD9DA82187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124" y="6139873"/>
            <a:ext cx="2215750" cy="601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1127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D4DE34B-B391-AC47-976A-3251470034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340" y="71065"/>
            <a:ext cx="6611516" cy="1416753"/>
          </a:xfrm>
          <a:prstGeom prst="rect">
            <a:avLst/>
          </a:prstGeom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id="{F0D21E83-9B71-EC4E-B1A2-9006AF2A58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99" b="16640"/>
          <a:stretch/>
        </p:blipFill>
        <p:spPr bwMode="auto">
          <a:xfrm>
            <a:off x="1638565" y="1646905"/>
            <a:ext cx="6030133" cy="4244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" descr="sandy1028b_radar.jpg">
            <a:extLst>
              <a:ext uri="{FF2B5EF4-FFF2-40B4-BE49-F238E27FC236}">
                <a16:creationId xmlns:a16="http://schemas.microsoft.com/office/drawing/2014/main" id="{A2A8F085-72C3-6144-9B85-D15C0C6547D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75" r="31471"/>
          <a:stretch/>
        </p:blipFill>
        <p:spPr bwMode="auto">
          <a:xfrm>
            <a:off x="7902149" y="414089"/>
            <a:ext cx="3970877" cy="5477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E788662-C2BB-FA4B-8E26-5082A9896B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6124" y="6139873"/>
            <a:ext cx="2215750" cy="601751"/>
          </a:xfrm>
          <a:prstGeom prst="rect">
            <a:avLst/>
          </a:prstGeom>
        </p:spPr>
      </p:pic>
      <p:pic>
        <p:nvPicPr>
          <p:cNvPr id="9" name="Picture 4" descr="IMG_0810.JPG">
            <a:extLst>
              <a:ext uri="{FF2B5EF4-FFF2-40B4-BE49-F238E27FC236}">
                <a16:creationId xmlns:a16="http://schemas.microsoft.com/office/drawing/2014/main" id="{605D5C4B-FEF9-D14D-A034-3E0B034B4DA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18" y="1837391"/>
            <a:ext cx="1325196" cy="1021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4" descr="sensor6">
            <a:extLst>
              <a:ext uri="{FF2B5EF4-FFF2-40B4-BE49-F238E27FC236}">
                <a16:creationId xmlns:a16="http://schemas.microsoft.com/office/drawing/2014/main" id="{7ADFC2B2-864E-1D46-8025-0AE76A0433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73" b="13297"/>
          <a:stretch>
            <a:fillRect/>
          </a:stretch>
        </p:blipFill>
        <p:spPr bwMode="auto">
          <a:xfrm>
            <a:off x="32134" y="3886447"/>
            <a:ext cx="1420764" cy="1021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27C0861-0D5F-D34A-AD30-6F8F0CCA3CC7}"/>
              </a:ext>
            </a:extLst>
          </p:cNvPr>
          <p:cNvSpPr txBox="1"/>
          <p:nvPr/>
        </p:nvSpPr>
        <p:spPr>
          <a:xfrm>
            <a:off x="0" y="2848490"/>
            <a:ext cx="15586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Larger Particles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4E6E072-A4E8-2F49-8498-4343EBE79FE7}"/>
              </a:ext>
            </a:extLst>
          </p:cNvPr>
          <p:cNvSpPr txBox="1"/>
          <p:nvPr/>
        </p:nvSpPr>
        <p:spPr>
          <a:xfrm>
            <a:off x="0" y="4897737"/>
            <a:ext cx="15586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Smaller Particles</a:t>
            </a:r>
          </a:p>
        </p:txBody>
      </p:sp>
    </p:spTree>
    <p:extLst>
      <p:ext uri="{BB962C8B-B14F-4D97-AF65-F5344CB8AC3E}">
        <p14:creationId xmlns:p14="http://schemas.microsoft.com/office/powerpoint/2010/main" val="5186404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www.sequoiasci.com/wp-content/uploads/2016/02/200X_100X_Comparison-1280w.jpg">
            <a:extLst>
              <a:ext uri="{FF2B5EF4-FFF2-40B4-BE49-F238E27FC236}">
                <a16:creationId xmlns:a16="http://schemas.microsoft.com/office/drawing/2014/main" id="{96F72D6C-5D70-7749-A640-BDF7D51C50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835" y="780411"/>
            <a:ext cx="11928725" cy="4696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S:\Sequoia logos\ssi-logo-clear.GIF">
            <a:extLst>
              <a:ext uri="{FF2B5EF4-FFF2-40B4-BE49-F238E27FC236}">
                <a16:creationId xmlns:a16="http://schemas.microsoft.com/office/drawing/2014/main" id="{B517691F-3FE9-6045-BF8E-9D77CD0AD9C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72"/>
          <a:stretch/>
        </p:blipFill>
        <p:spPr bwMode="auto">
          <a:xfrm>
            <a:off x="9899660" y="5916355"/>
            <a:ext cx="2166216" cy="82526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6139998-1818-3F42-A91F-5488F7A374BA}"/>
              </a:ext>
            </a:extLst>
          </p:cNvPr>
          <p:cNvSpPr/>
          <p:nvPr/>
        </p:nvSpPr>
        <p:spPr>
          <a:xfrm>
            <a:off x="129834" y="5477347"/>
            <a:ext cx="119287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0" indent="-304800"/>
            <a:r>
              <a:rPr lang="en-US" sz="1400" dirty="0"/>
              <a:t>Agrawal, Y. C., and H. C. </a:t>
            </a:r>
            <a:r>
              <a:rPr lang="en-US" sz="1400" dirty="0" err="1"/>
              <a:t>Pottsmith</a:t>
            </a:r>
            <a:r>
              <a:rPr lang="en-US" sz="1400" dirty="0"/>
              <a:t> (2000), Instruments for particle size and settling velocity observations in sediment transport, </a:t>
            </a:r>
            <a:r>
              <a:rPr lang="en-US" sz="1400" i="1" dirty="0"/>
              <a:t>Mar. Geol.</a:t>
            </a:r>
            <a:r>
              <a:rPr lang="en-US" sz="1400" dirty="0"/>
              <a:t>, </a:t>
            </a:r>
            <a:r>
              <a:rPr lang="en-US" sz="1400" i="1" dirty="0"/>
              <a:t>168</a:t>
            </a:r>
            <a:r>
              <a:rPr lang="en-US" sz="1400" dirty="0"/>
              <a:t>(1–4), 89–114, doi:10.1016/s0025-3227(00)00044-x.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37F2192-1415-4E48-AAF6-38D0A9C7BBD2}"/>
              </a:ext>
            </a:extLst>
          </p:cNvPr>
          <p:cNvSpPr/>
          <p:nvPr/>
        </p:nvSpPr>
        <p:spPr>
          <a:xfrm>
            <a:off x="1524001" y="250094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ea typeface="SimSun" panose="02010600030101010101" pitchFamily="2" charset="-122"/>
              </a:rPr>
              <a:t>Laser In-Situ Scattering and </a:t>
            </a:r>
            <a:r>
              <a:rPr lang="en-US" sz="2400" b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Transmissometry</a:t>
            </a:r>
            <a:r>
              <a:rPr lang="en-US" sz="2400" b="1" dirty="0">
                <a:latin typeface="Times New Roman" panose="02020603050405020304" pitchFamily="18" charset="0"/>
                <a:ea typeface="SimSun" panose="02010600030101010101" pitchFamily="2" charset="-122"/>
              </a:rPr>
              <a:t> (LISST) sensor </a:t>
            </a:r>
            <a:endParaRPr lang="en-US" sz="24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00B5A22-C3E2-4D48-9ECC-807B6D9064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124" y="6139873"/>
            <a:ext cx="2215750" cy="601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3780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4" descr="image001">
            <a:extLst>
              <a:ext uri="{FF2B5EF4-FFF2-40B4-BE49-F238E27FC236}">
                <a16:creationId xmlns:a16="http://schemas.microsoft.com/office/drawing/2014/main" id="{644B2228-A13D-754B-80B4-8813138760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1790" y="590859"/>
            <a:ext cx="7801841" cy="2644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46E7EDF-C42C-7547-A1CB-6DB4C864DB4D}"/>
              </a:ext>
            </a:extLst>
          </p:cNvPr>
          <p:cNvSpPr/>
          <p:nvPr/>
        </p:nvSpPr>
        <p:spPr>
          <a:xfrm>
            <a:off x="126124" y="3208394"/>
            <a:ext cx="11787612" cy="26930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Volume illuminated by laser light, which is scattered by particles in sample volume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Large particles scatter most of their light at small angles and small particles scatter at larger angles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Sum of scattering by all particles is measured as function of angle using specialized detector array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Scattering by particles of different sizes can be modeled using Mie Theory --&gt; Inversion technique can be used to determine amount of each size needed to produce the measured scattering vs. angle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Inversion result is the equivalent spherical size distribution by volume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u="sng" dirty="0">
                <a:solidFill>
                  <a:srgbClr val="FF0000"/>
                </a:solidFill>
              </a:rPr>
              <a:t>Key Points:</a:t>
            </a:r>
            <a:r>
              <a:rPr lang="en-US" u="sng" dirty="0">
                <a:solidFill>
                  <a:srgbClr val="FF0000"/>
                </a:solidFill>
              </a:rPr>
              <a:t>  Can obtain</a:t>
            </a:r>
            <a:r>
              <a:rPr lang="en-US" u="sng" dirty="0"/>
              <a:t> </a:t>
            </a:r>
            <a:r>
              <a:rPr lang="en-US" u="sng" dirty="0">
                <a:solidFill>
                  <a:srgbClr val="FF0000"/>
                </a:solidFill>
              </a:rPr>
              <a:t>In-situ measurements of particle size, total concentration, as well as 36 different size bins f rom 1.25 to 500 um</a:t>
            </a:r>
          </a:p>
        </p:txBody>
      </p:sp>
      <p:pic>
        <p:nvPicPr>
          <p:cNvPr id="10" name="Picture 9" descr="S:\Sequoia logos\ssi-logo-clear.GIF">
            <a:extLst>
              <a:ext uri="{FF2B5EF4-FFF2-40B4-BE49-F238E27FC236}">
                <a16:creationId xmlns:a16="http://schemas.microsoft.com/office/drawing/2014/main" id="{B517691F-3FE9-6045-BF8E-9D77CD0AD9C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72"/>
          <a:stretch/>
        </p:blipFill>
        <p:spPr bwMode="auto">
          <a:xfrm>
            <a:off x="9899660" y="5901439"/>
            <a:ext cx="2166216" cy="825269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EF047745-354D-2546-9E08-392F738AF2B2}"/>
              </a:ext>
            </a:extLst>
          </p:cNvPr>
          <p:cNvSpPr txBox="1">
            <a:spLocks/>
          </p:cNvSpPr>
          <p:nvPr/>
        </p:nvSpPr>
        <p:spPr bwMode="auto">
          <a:xfrm>
            <a:off x="1615386" y="22669"/>
            <a:ext cx="9014032" cy="806824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+mj-lt"/>
                <a:ea typeface="ヒラギノ角ゴ Pro W3" charset="0"/>
                <a:cs typeface="Geneva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ヒラギノ角ゴ Pro W3" charset="0"/>
                <a:cs typeface="Geneva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ヒラギノ角ゴ Pro W3" charset="0"/>
                <a:cs typeface="Geneva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ヒラギノ角ゴ Pro W3" charset="0"/>
                <a:cs typeface="Geneva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ヒラギノ角ゴ Pro W3" charset="0"/>
                <a:cs typeface="Geneva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kern="0" dirty="0"/>
              <a:t>How laser diffraction works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3AB7936-557A-3F4C-9A9E-4E4800E729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124" y="6139873"/>
            <a:ext cx="2215750" cy="601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0993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0A039694-58E3-874A-98C0-497721EC160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11"/>
          <a:stretch/>
        </p:blipFill>
        <p:spPr>
          <a:xfrm>
            <a:off x="226867" y="1122445"/>
            <a:ext cx="4686024" cy="4007933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8BFC2FBA-31FC-A648-9B97-78358DDC716D}"/>
              </a:ext>
            </a:extLst>
          </p:cNvPr>
          <p:cNvSpPr txBox="1">
            <a:spLocks/>
          </p:cNvSpPr>
          <p:nvPr/>
        </p:nvSpPr>
        <p:spPr bwMode="auto">
          <a:xfrm>
            <a:off x="1588984" y="-30801"/>
            <a:ext cx="9014032" cy="806824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+mj-lt"/>
                <a:ea typeface="ヒラギノ角ゴ Pro W3" charset="0"/>
                <a:cs typeface="Geneva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ヒラギノ角ゴ Pro W3" charset="0"/>
                <a:cs typeface="Geneva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ヒラギノ角ゴ Pro W3" charset="0"/>
                <a:cs typeface="Geneva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ヒラギノ角ゴ Pro W3" charset="0"/>
                <a:cs typeface="Geneva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ヒラギノ角ゴ Pro W3" charset="0"/>
                <a:cs typeface="Geneva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kern="0" dirty="0"/>
              <a:t>LISST particle sizer glider integration and test deployment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8A1C05D-7A33-FA4D-9447-00240F704F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9916" y="5896963"/>
            <a:ext cx="1822084" cy="830060"/>
          </a:xfrm>
          <a:prstGeom prst="rect">
            <a:avLst/>
          </a:prstGeom>
        </p:spPr>
      </p:pic>
      <p:pic>
        <p:nvPicPr>
          <p:cNvPr id="20" name="Picture 19" descr="S:\Sequoia logos\ssi-logo-clear.GIF">
            <a:extLst>
              <a:ext uri="{FF2B5EF4-FFF2-40B4-BE49-F238E27FC236}">
                <a16:creationId xmlns:a16="http://schemas.microsoft.com/office/drawing/2014/main" id="{E2CACABE-71E0-174F-A162-9C4327ABDF9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72"/>
          <a:stretch/>
        </p:blipFill>
        <p:spPr bwMode="auto">
          <a:xfrm>
            <a:off x="5039294" y="5901754"/>
            <a:ext cx="2166216" cy="8252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1D7FB6E-F087-B14A-A667-B8EC7353B27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8413" y="6139873"/>
            <a:ext cx="2630881" cy="58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478B80A-D05F-ED43-AC04-1A1DA85D3655}"/>
              </a:ext>
            </a:extLst>
          </p:cNvPr>
          <p:cNvSpPr txBox="1"/>
          <p:nvPr/>
        </p:nvSpPr>
        <p:spPr>
          <a:xfrm>
            <a:off x="8205041" y="1199712"/>
            <a:ext cx="407104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en-US" dirty="0"/>
              <a:t>Scattering volume</a:t>
            </a:r>
          </a:p>
          <a:p>
            <a:pPr marL="342900" indent="-342900">
              <a:buAutoNum type="arabicParenR"/>
            </a:pPr>
            <a:endParaRPr lang="en-US" dirty="0"/>
          </a:p>
          <a:p>
            <a:pPr marL="342900" indent="-342900">
              <a:buAutoNum type="arabicParenR"/>
            </a:pPr>
            <a:r>
              <a:rPr lang="en-US" dirty="0"/>
              <a:t>Beam collimation optics and reference detector</a:t>
            </a:r>
          </a:p>
          <a:p>
            <a:pPr marL="342900" indent="-342900">
              <a:buAutoNum type="arabicParenR"/>
            </a:pPr>
            <a:endParaRPr lang="en-US" dirty="0"/>
          </a:p>
          <a:p>
            <a:pPr marL="342900" indent="-342900">
              <a:buAutoNum type="arabicParenR"/>
            </a:pPr>
            <a:r>
              <a:rPr lang="en-US" dirty="0"/>
              <a:t>Fiber coupled diode laser module</a:t>
            </a:r>
          </a:p>
          <a:p>
            <a:pPr marL="342900" indent="-342900">
              <a:buAutoNum type="arabicParenR"/>
            </a:pPr>
            <a:endParaRPr lang="en-US" dirty="0"/>
          </a:p>
          <a:p>
            <a:pPr marL="342900" indent="-342900">
              <a:buAutoNum type="arabicParenR"/>
            </a:pPr>
            <a:r>
              <a:rPr lang="en-US" dirty="0"/>
              <a:t>Scattered light received through lens tube</a:t>
            </a:r>
          </a:p>
          <a:p>
            <a:pPr marL="342900" indent="-342900">
              <a:buAutoNum type="arabicParenR"/>
            </a:pPr>
            <a:endParaRPr lang="en-US" dirty="0"/>
          </a:p>
          <a:p>
            <a:pPr marL="342900" indent="-342900">
              <a:buAutoNum type="arabicParenR"/>
            </a:pPr>
            <a:r>
              <a:rPr lang="en-US" dirty="0"/>
              <a:t>Ring detectors and transmission sensor</a:t>
            </a:r>
          </a:p>
          <a:p>
            <a:pPr marL="342900" indent="-342900">
              <a:buAutoNum type="arabicParenR"/>
            </a:pPr>
            <a:endParaRPr lang="en-US" dirty="0"/>
          </a:p>
          <a:p>
            <a:pPr marL="342900" indent="-342900">
              <a:buAutoNum type="arabicParenR"/>
            </a:pPr>
            <a:r>
              <a:rPr lang="en-US" dirty="0"/>
              <a:t>Electronics section</a:t>
            </a:r>
          </a:p>
          <a:p>
            <a:pPr marL="342900" indent="-342900">
              <a:buAutoNum type="arabicParenR"/>
            </a:pPr>
            <a:endParaRPr lang="en-US" dirty="0"/>
          </a:p>
        </p:txBody>
      </p:sp>
      <p:pic>
        <p:nvPicPr>
          <p:cNvPr id="4" name="Picture 3" descr="C:\Users\wayne\AppData\Local\Temp\SNAGHTML6c7024fc.PNG">
            <a:extLst>
              <a:ext uri="{FF2B5EF4-FFF2-40B4-BE49-F238E27FC236}">
                <a16:creationId xmlns:a16="http://schemas.microsoft.com/office/drawing/2014/main" id="{271AF343-2B92-E74F-B612-304C5D5FD612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1043" y="510489"/>
            <a:ext cx="4216912" cy="49365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D184730-A53B-F240-95FD-3A31D545B58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6124" y="6139873"/>
            <a:ext cx="2215750" cy="601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6336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Image result for lisst glider">
            <a:extLst>
              <a:ext uri="{FF2B5EF4-FFF2-40B4-BE49-F238E27FC236}">
                <a16:creationId xmlns:a16="http://schemas.microsoft.com/office/drawing/2014/main" id="{B3A81337-5D11-7943-8392-90964B5653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920" y="726234"/>
            <a:ext cx="6680789" cy="3355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5617647-29F7-9641-8EAD-D40933C2A537}"/>
              </a:ext>
            </a:extLst>
          </p:cNvPr>
          <p:cNvSpPr txBox="1"/>
          <p:nvPr/>
        </p:nvSpPr>
        <p:spPr>
          <a:xfrm>
            <a:off x="3513310" y="4227626"/>
            <a:ext cx="818798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Deployed for a 1-month mission along the New Jersey Coast in September of 2019.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NJ Department of Environmental Protection mission mapping low oxygen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Large supporter of new sensor testing and storm research.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9E0848-3CB3-F846-8453-D7FD3512857B}"/>
              </a:ext>
            </a:extLst>
          </p:cNvPr>
          <p:cNvSpPr txBox="1"/>
          <p:nvPr/>
        </p:nvSpPr>
        <p:spPr>
          <a:xfrm>
            <a:off x="2696896" y="118649"/>
            <a:ext cx="67982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LISST – Glider test deployment September 2019</a:t>
            </a:r>
          </a:p>
        </p:txBody>
      </p:sp>
      <p:pic>
        <p:nvPicPr>
          <p:cNvPr id="2054" name="Picture 6" descr="State of New Jersey Department of Environmental Protection">
            <a:extLst>
              <a:ext uri="{FF2B5EF4-FFF2-40B4-BE49-F238E27FC236}">
                <a16:creationId xmlns:a16="http://schemas.microsoft.com/office/drawing/2014/main" id="{00747035-ED69-404B-B058-2529BD4544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6600" y="6085651"/>
            <a:ext cx="6121400" cy="64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052CC2D-9B26-0A4A-B7ED-0000DD14959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7441" b="10794"/>
          <a:stretch/>
        </p:blipFill>
        <p:spPr>
          <a:xfrm>
            <a:off x="320518" y="580314"/>
            <a:ext cx="3201280" cy="565198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5B4808B-3E80-0C48-BBBE-CEC98D1F99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124" y="6139873"/>
            <a:ext cx="2215750" cy="601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0339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8116</TotalTime>
  <Words>1256</Words>
  <Application>Microsoft Macintosh PowerPoint</Application>
  <PresentationFormat>Widescreen</PresentationFormat>
  <Paragraphs>167</Paragraphs>
  <Slides>33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1" baseType="lpstr">
      <vt:lpstr>Arial</vt:lpstr>
      <vt:lpstr>Arial Regular</vt:lpstr>
      <vt:lpstr>Calibri</vt:lpstr>
      <vt:lpstr>Calibri Light</vt:lpstr>
      <vt:lpstr>Comic Sans MS</vt:lpstr>
      <vt:lpstr>Times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Travis Miles</dc:creator>
  <cp:lastModifiedBy>Travis Miles</cp:lastModifiedBy>
  <cp:revision>56</cp:revision>
  <dcterms:created xsi:type="dcterms:W3CDTF">2021-07-16T16:55:24Z</dcterms:created>
  <dcterms:modified xsi:type="dcterms:W3CDTF">2022-02-22T18:00:01Z</dcterms:modified>
</cp:coreProperties>
</file>