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6" r:id="rId14"/>
    <p:sldId id="269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4"/>
    <p:restoredTop sz="87447"/>
  </p:normalViewPr>
  <p:slideViewPr>
    <p:cSldViewPr snapToGrid="0" snapToObjects="1">
      <p:cViewPr varScale="1">
        <p:scale>
          <a:sx n="64" d="100"/>
          <a:sy n="64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56688-4834-0244-9C23-278346246745}" type="datetimeFigureOut">
              <a:rPr lang="en-US" smtClean="0"/>
              <a:t>2/10/22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96D86-B259-D34B-9FD0-692620DD1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1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 development in MAB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64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Courtney’s work, fronts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76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Aziz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03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Questions, challenges, 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2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whales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whale data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31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whale data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03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Environmental data and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1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gliders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64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HFR &amp; LCS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75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satellites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62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DOPPIO and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96D86-B259-D34B-9FD0-692620DD1B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B493-13B0-7C4E-830F-118FEAF07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B40209-B09F-384E-AE2C-B6F72A889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784C-4616-E149-B1DD-ABFB1EF3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C9D9F-DBF7-AA4A-AA71-3079FA55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9755D-D3A2-C64E-A4DC-50105B0C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5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D5B1-B8E6-AA4A-B4E7-62C3BFBF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30D8-154B-C442-96B6-06DC67140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EEA8-7A81-E245-9310-402D2C84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CD2C-263B-7F4A-8DD5-CBC16D70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791A-E024-314D-AABB-A47CA472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2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3FB716-B66A-E848-8F11-7E8248743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69E84-F9E7-AF4A-8EE6-BD890A933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92D8-E7EC-C44C-91F6-5F52F5E2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6EC20-5568-5E4F-AF3B-D4699F2F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1F0F-E321-A64E-B370-569D8932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91E3-2A51-5042-92B8-8F5B418F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EE18-FA79-C94C-81AE-AC18FD5C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12155-F665-074A-9290-64565B7A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05857-A39A-A945-8BDD-8C573DF6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69B2-3FBF-4F47-B225-A1DD5ED2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4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3AF0-E259-8E4C-9FDA-9A8B7CFC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3CBCA-9FCE-C34C-9153-25454714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435A5-551E-9C46-9D90-2340D4A7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D89B9-45F7-CD4E-8978-52F922DB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3E67-9E74-9D4E-BA67-6C044ADC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3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2DDE-57BF-4542-89C7-B29D7F1D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44080-BF6D-5D48-9809-331136A4E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7237D-6FCF-574D-80B2-48E1EB4C5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2E125-08A3-BE4A-995A-B307E90E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D998-0C6E-F14C-8170-7CB2B2DC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ADC93-6A7D-BE4D-B3E7-056255FA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E1F1-A217-364C-8312-1A59877C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D9961-C628-D143-A6BA-DAE908B0A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5D5BE-C940-BA41-BB0E-47A5317FA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A1E60-B674-3D4C-953A-71D7F71F9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DD6F20-368A-2B43-992E-5154C3AB8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3B865-C691-E94B-A69C-F7296DB6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1022C1-DEB2-1F4B-9F5A-0A9D9047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78689-E89B-3B43-B3F1-2586510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30EC-8467-DB4E-AA5F-0B1B719F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AA444-EF62-F14A-8DF5-61591375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28394-FCF8-BF41-8A6D-A9CC4D34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7F196-7422-7543-A865-93E18AA9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3FBC1-05AA-9748-88AF-9464C99A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BE7EE-AAD3-A14F-9564-08B9DA24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3A595-2199-A84B-ABFE-3A58AAE1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5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59D9-FE39-7947-B4D5-34A64C31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CF03-2A12-6442-91DF-08BD977FF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6B419-0D88-6A41-99BA-A480E2428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75DA-A6E2-6044-95BC-7437A79C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3B58-63FE-F645-BFD3-3A1EB364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DA1DF-B592-DC40-B38B-05054D95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4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289D-32A7-A940-92F7-16F3777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FBFED-604E-1844-AF58-34ACC4BDC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F3872-2DD5-454C-B48D-7DC72D57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0CE9-37A9-4845-841F-0FF2F488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DB7E-DE40-EE44-88E9-D02FC645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79D0A-931A-0641-B620-30ED9BF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C74BA-FF54-3848-9581-A42216F8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7D987-0961-154B-AC89-BF8871E08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F8D8-3D98-804D-9622-E250DD761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1C0B-5C1B-294A-9DDF-8BE7563A644B}" type="datetimeFigureOut">
              <a:rPr lang="en-US" smtClean="0"/>
              <a:t>2/10/22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B0346-DFF9-7144-AA03-DE6A58083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0597-8E63-7E40-93ED-6AD598020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3B1EA-833E-ED49-88D1-25462821957E}"/>
              </a:ext>
            </a:extLst>
          </p:cNvPr>
          <p:cNvSpPr/>
          <p:nvPr userDrawn="1"/>
        </p:nvSpPr>
        <p:spPr>
          <a:xfrm>
            <a:off x="0" y="6031524"/>
            <a:ext cx="12192000" cy="826476"/>
          </a:xfrm>
          <a:prstGeom prst="rect">
            <a:avLst/>
          </a:prstGeom>
          <a:solidFill>
            <a:srgbClr val="CF1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2F586-A40B-1240-B7E3-F6536CE57101}"/>
              </a:ext>
            </a:extLst>
          </p:cNvPr>
          <p:cNvSpPr/>
          <p:nvPr userDrawn="1"/>
        </p:nvSpPr>
        <p:spPr>
          <a:xfrm>
            <a:off x="8123723" y="6268916"/>
            <a:ext cx="3385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  <a:latin typeface="Avenir Book" panose="02000503020000020003" pitchFamily="2" charset="0"/>
              </a:rPr>
              <a:t>Center for Ocean Observing Leadership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3559F-74DA-E84B-AC73-5A97BAAE8D8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8199" y="6196935"/>
            <a:ext cx="1459815" cy="5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9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D758B-4AB0-5B49-81CF-80C478874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409" y="1122363"/>
            <a:ext cx="9495183" cy="2387600"/>
          </a:xfrm>
        </p:spPr>
        <p:txBody>
          <a:bodyPr>
            <a:normAutofit/>
          </a:bodyPr>
          <a:lstStyle/>
          <a:p>
            <a:r>
              <a:rPr lang="en-US" sz="4000" b="1" dirty="0"/>
              <a:t>Mapping North Atlantic right whale distribution relative to coastal ocean features in the Mid Atlantic Bight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4571E-2201-1641-81B2-716E1827A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5635" y="3602038"/>
            <a:ext cx="7500730" cy="1655762"/>
          </a:xfrm>
        </p:spPr>
        <p:txBody>
          <a:bodyPr/>
          <a:lstStyle/>
          <a:p>
            <a:r>
              <a:rPr lang="en-US" dirty="0"/>
              <a:t>Laura Nazzaro, Josh Kohut, Joseph Brodie, Laura Morse, Mark Baumgartner, Courtney Dreyfus, Ahmed Aziz Ezzat</a:t>
            </a:r>
          </a:p>
        </p:txBody>
      </p:sp>
      <p:pic>
        <p:nvPicPr>
          <p:cNvPr id="3074" name="Picture 2" descr="Woods Hole Oceanographic Institution">
            <a:extLst>
              <a:ext uri="{FF2B5EF4-FFF2-40B4-BE49-F238E27FC236}">
                <a16:creationId xmlns:a16="http://schemas.microsoft.com/office/drawing/2014/main" id="{FFCCAA01-FFC6-3445-8F7B-DA0C7266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17" y="4969565"/>
            <a:ext cx="2633748" cy="64266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078" name="Picture 6" descr="Rutgers Logos, Signatures, and Visual Identity |Communicating about Rutgers">
            <a:extLst>
              <a:ext uri="{FF2B5EF4-FFF2-40B4-BE49-F238E27FC236}">
                <a16:creationId xmlns:a16="http://schemas.microsoft.com/office/drawing/2014/main" id="{CBBECE82-A7D4-A640-A3D0-D98EA73B3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9" y="4898134"/>
            <a:ext cx="3202333" cy="8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Ørsted to build landmark solar and storage project">
            <a:extLst>
              <a:ext uri="{FF2B5EF4-FFF2-40B4-BE49-F238E27FC236}">
                <a16:creationId xmlns:a16="http://schemas.microsoft.com/office/drawing/2014/main" id="{A247B666-B840-0841-B06D-6A48FF41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97" y="4546506"/>
            <a:ext cx="2405270" cy="125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5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9DB1-0246-BE4B-9EE1-49319D52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C3FD-1026-5341-BE4D-725739BD4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844" y="1328669"/>
            <a:ext cx="5430078" cy="4351338"/>
          </a:xfrm>
        </p:spPr>
        <p:txBody>
          <a:bodyPr/>
          <a:lstStyle/>
          <a:p>
            <a:r>
              <a:rPr lang="en-US" dirty="0"/>
              <a:t>Full 4-D coverage of most features we measure</a:t>
            </a:r>
          </a:p>
          <a:p>
            <a:r>
              <a:rPr lang="en-US" dirty="0"/>
              <a:t>Allows us to get regional and/or site-specific stratification indices</a:t>
            </a:r>
          </a:p>
          <a:p>
            <a:r>
              <a:rPr lang="en-US" dirty="0"/>
              <a:t>Potential for use of biogeochemical models that include estimates of zooplankton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33F600-1309-4843-BD56-37732B7A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2" y="1445342"/>
            <a:ext cx="5111570" cy="45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766D5-5224-194E-B6EF-A090B163ADFF}"/>
              </a:ext>
            </a:extLst>
          </p:cNvPr>
          <p:cNvSpPr txBox="1"/>
          <p:nvPr/>
        </p:nvSpPr>
        <p:spPr>
          <a:xfrm>
            <a:off x="738703" y="5165157"/>
            <a:ext cx="2292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credit: RU Ocean Modeling Group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39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E119C-F25E-6340-BA43-FDB3CAC2D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Glider Detections to Environmental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F8343-5431-0744-A51B-6229E8D97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17574" cy="4351338"/>
          </a:xfrm>
        </p:spPr>
        <p:txBody>
          <a:bodyPr/>
          <a:lstStyle/>
          <a:p>
            <a:r>
              <a:rPr lang="en-US" dirty="0"/>
              <a:t>Masters in Operational Oceanography student is working on tools to identify and plot features commonly associated with whale detections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F42984-7F9F-8C4E-94A7-7AF4BDFC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33" y="1391479"/>
            <a:ext cx="395816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2B268E-DAC8-1E49-BFFC-4C688515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20" y="1371601"/>
            <a:ext cx="424074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CBEBBCB-4F24-4349-B11B-FD869D463737}"/>
              </a:ext>
            </a:extLst>
          </p:cNvPr>
          <p:cNvSpPr/>
          <p:nvPr/>
        </p:nvSpPr>
        <p:spPr>
          <a:xfrm>
            <a:off x="9901003" y="2863121"/>
            <a:ext cx="502920" cy="5021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54684F-2806-FF4E-8DFA-7A8E943FF66B}"/>
              </a:ext>
            </a:extLst>
          </p:cNvPr>
          <p:cNvSpPr/>
          <p:nvPr/>
        </p:nvSpPr>
        <p:spPr>
          <a:xfrm>
            <a:off x="9881015" y="2445896"/>
            <a:ext cx="502920" cy="5021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34CF32-2EF6-7049-AEAE-9B8FD9F71AC6}"/>
              </a:ext>
            </a:extLst>
          </p:cNvPr>
          <p:cNvSpPr/>
          <p:nvPr/>
        </p:nvSpPr>
        <p:spPr>
          <a:xfrm>
            <a:off x="9618687" y="3135442"/>
            <a:ext cx="502920" cy="5021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69FC92-462C-ED41-8135-D394A562E871}"/>
              </a:ext>
            </a:extLst>
          </p:cNvPr>
          <p:cNvSpPr/>
          <p:nvPr/>
        </p:nvSpPr>
        <p:spPr>
          <a:xfrm>
            <a:off x="9811061" y="3335312"/>
            <a:ext cx="502920" cy="5021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D08FCF-F4E4-5842-B1BB-F590374971E6}"/>
              </a:ext>
            </a:extLst>
          </p:cNvPr>
          <p:cNvSpPr/>
          <p:nvPr/>
        </p:nvSpPr>
        <p:spPr>
          <a:xfrm>
            <a:off x="10410668" y="3732551"/>
            <a:ext cx="502920" cy="5021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CE8435-F5C8-E74F-8A2F-ECB6AC2388C5}"/>
              </a:ext>
            </a:extLst>
          </p:cNvPr>
          <p:cNvSpPr/>
          <p:nvPr/>
        </p:nvSpPr>
        <p:spPr>
          <a:xfrm>
            <a:off x="10163330" y="4114800"/>
            <a:ext cx="502920" cy="5021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9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88C9-1143-C84B-9ED4-31082B19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91B6C-9AF1-FB49-B8C2-914D1CD43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825625"/>
            <a:ext cx="3558209" cy="4351338"/>
          </a:xfrm>
        </p:spPr>
        <p:txBody>
          <a:bodyPr>
            <a:normAutofit/>
          </a:bodyPr>
          <a:lstStyle/>
          <a:p>
            <a:r>
              <a:rPr lang="en-US" dirty="0"/>
              <a:t>Sightings mapped to other environmental features</a:t>
            </a:r>
          </a:p>
          <a:p>
            <a:r>
              <a:rPr lang="en-US" dirty="0"/>
              <a:t>Winter deployments 2021 and 2022 both detected right whales crossing fronts during cross-shelf transect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35BBCF-2892-2C4E-A66D-7881260C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53" y="993912"/>
            <a:ext cx="423058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EAA9036-9B2D-134C-A9AB-9EDE6223F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954156"/>
            <a:ext cx="40513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F354BDF-A57B-7A41-A118-AE66924AD86F}"/>
              </a:ext>
            </a:extLst>
          </p:cNvPr>
          <p:cNvSpPr>
            <a:spLocks noChangeAspect="1"/>
          </p:cNvSpPr>
          <p:nvPr/>
        </p:nvSpPr>
        <p:spPr>
          <a:xfrm>
            <a:off x="5530788" y="3775846"/>
            <a:ext cx="457882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1DC9D4-9ED9-BD4C-B320-58905A7C6B8F}"/>
              </a:ext>
            </a:extLst>
          </p:cNvPr>
          <p:cNvSpPr>
            <a:spLocks noChangeAspect="1"/>
          </p:cNvSpPr>
          <p:nvPr/>
        </p:nvSpPr>
        <p:spPr>
          <a:xfrm>
            <a:off x="5757616" y="3460413"/>
            <a:ext cx="457882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9F47F0-1281-2842-A43D-23335A8FEB06}"/>
              </a:ext>
            </a:extLst>
          </p:cNvPr>
          <p:cNvSpPr>
            <a:spLocks noChangeAspect="1"/>
          </p:cNvSpPr>
          <p:nvPr/>
        </p:nvSpPr>
        <p:spPr>
          <a:xfrm>
            <a:off x="9620779" y="2730310"/>
            <a:ext cx="457882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49A14-5505-B541-A27F-F85E4AB38068}"/>
              </a:ext>
            </a:extLst>
          </p:cNvPr>
          <p:cNvSpPr txBox="1"/>
          <p:nvPr/>
        </p:nvSpPr>
        <p:spPr>
          <a:xfrm>
            <a:off x="5903843" y="178905"/>
            <a:ext cx="4646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Gradient Strength Between Water Masses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3B025-2A4B-8D49-B886-B45DF4ADFC3A}"/>
              </a:ext>
            </a:extLst>
          </p:cNvPr>
          <p:cNvSpPr txBox="1"/>
          <p:nvPr/>
        </p:nvSpPr>
        <p:spPr>
          <a:xfrm>
            <a:off x="5400261" y="589722"/>
            <a:ext cx="123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Winter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2CAA0-7962-674E-AA74-6090D90A7404}"/>
              </a:ext>
            </a:extLst>
          </p:cNvPr>
          <p:cNvSpPr txBox="1"/>
          <p:nvPr/>
        </p:nvSpPr>
        <p:spPr>
          <a:xfrm>
            <a:off x="9269896" y="602974"/>
            <a:ext cx="123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Winter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B3A3-40E5-3C48-B31C-EDC871E5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Modeling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47715-554A-324B-BB21-15FE82E2D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8948" cy="4351338"/>
          </a:xfrm>
        </p:spPr>
        <p:txBody>
          <a:bodyPr/>
          <a:lstStyle/>
          <a:p>
            <a:r>
              <a:rPr lang="en-US" dirty="0"/>
              <a:t>Point-process machine learning models</a:t>
            </a:r>
          </a:p>
          <a:p>
            <a:r>
              <a:rPr lang="en-US" dirty="0"/>
              <a:t>Can be used to model density of sightings in physical space or in environment-space, as well as</a:t>
            </a:r>
            <a:br>
              <a:rPr lang="en-US" dirty="0"/>
            </a:br>
            <a:r>
              <a:rPr lang="en-US" dirty="0"/>
              <a:t>dependence on </a:t>
            </a:r>
            <a:br>
              <a:rPr lang="en-US" dirty="0"/>
            </a:br>
            <a:r>
              <a:rPr lang="en-US" dirty="0"/>
              <a:t>other nearby whale</a:t>
            </a:r>
            <a:br>
              <a:rPr lang="en-US" dirty="0"/>
            </a:br>
            <a:r>
              <a:rPr lang="en-US" dirty="0"/>
              <a:t>detections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7B81B6-AAC3-3541-9A93-1C173F5DEA31}"/>
              </a:ext>
            </a:extLst>
          </p:cNvPr>
          <p:cNvGrpSpPr/>
          <p:nvPr/>
        </p:nvGrpSpPr>
        <p:grpSpPr>
          <a:xfrm>
            <a:off x="6961024" y="1371600"/>
            <a:ext cx="5065324" cy="4516707"/>
            <a:chOff x="1468315" y="1684276"/>
            <a:chExt cx="6444762" cy="5208343"/>
          </a:xfrm>
        </p:grpSpPr>
        <p:pic>
          <p:nvPicPr>
            <p:cNvPr id="7" name="Picture 6" descr="Scatter chart&#10;&#10;Description automatically generated">
              <a:extLst>
                <a:ext uri="{FF2B5EF4-FFF2-40B4-BE49-F238E27FC236}">
                  <a16:creationId xmlns:a16="http://schemas.microsoft.com/office/drawing/2014/main" id="{363EDA91-A975-4E48-9DD6-D80EF79D2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8315" y="1684276"/>
              <a:ext cx="5952392" cy="52083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D97690-C4FE-DA41-A821-8C3D78530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154" t="23301" b="26557"/>
            <a:stretch/>
          </p:blipFill>
          <p:spPr>
            <a:xfrm>
              <a:off x="7350367" y="1828802"/>
              <a:ext cx="562710" cy="10462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CC5149-0CE8-3E43-9362-C0793F90A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154" t="23301" b="26557"/>
            <a:stretch/>
          </p:blipFill>
          <p:spPr>
            <a:xfrm>
              <a:off x="7350367" y="3574074"/>
              <a:ext cx="562710" cy="10462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D1A5C3-EF8A-8A4A-BAC5-14C6EEA5A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154" t="23301" b="26557"/>
            <a:stretch/>
          </p:blipFill>
          <p:spPr>
            <a:xfrm>
              <a:off x="7350367" y="5306158"/>
              <a:ext cx="562710" cy="1046284"/>
            </a:xfrm>
            <a:prstGeom prst="rect">
              <a:avLst/>
            </a:prstGeom>
          </p:spPr>
        </p:pic>
      </p:grp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52EE11E9-9A2A-784A-948C-A2AEC3594F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191" r="22803" b="4671"/>
          <a:stretch/>
        </p:blipFill>
        <p:spPr>
          <a:xfrm>
            <a:off x="4597991" y="3639252"/>
            <a:ext cx="2338736" cy="22169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275996-80D5-FE41-BA05-E833AA7E72C9}"/>
              </a:ext>
            </a:extLst>
          </p:cNvPr>
          <p:cNvSpPr txBox="1"/>
          <p:nvPr/>
        </p:nvSpPr>
        <p:spPr>
          <a:xfrm>
            <a:off x="8806070" y="874644"/>
            <a:ext cx="14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 simulations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23B27-DF6F-C94B-B957-DA87E784CC86}"/>
              </a:ext>
            </a:extLst>
          </p:cNvPr>
          <p:cNvSpPr txBox="1"/>
          <p:nvPr/>
        </p:nvSpPr>
        <p:spPr>
          <a:xfrm>
            <a:off x="6493566" y="5678557"/>
            <a:ext cx="346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*sample not based on actual data*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29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57C1-3834-6148-9BF5-81BEA724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Modeling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E07B5-D43D-0D43-851A-0C25D701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6252" cy="4351338"/>
          </a:xfrm>
        </p:spPr>
        <p:txBody>
          <a:bodyPr/>
          <a:lstStyle/>
          <a:p>
            <a:r>
              <a:rPr lang="en-US" dirty="0"/>
              <a:t>A “Risk Map” in physical or environmental space can be generated by averaging a large number of simulations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6E5370D-7D18-544D-AC14-7694514BA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2"/>
          <a:stretch/>
        </p:blipFill>
        <p:spPr>
          <a:xfrm>
            <a:off x="5887854" y="1853076"/>
            <a:ext cx="5503305" cy="40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22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9C1F-219D-CD4D-9DC7-BB3477DB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Conclusions, Questions,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FF40-2623-C84A-81AE-0E4B54A2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207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Whales are warm-blooded, response to environment less clear than tightly coupled fish</a:t>
            </a:r>
          </a:p>
          <a:p>
            <a:r>
              <a:rPr lang="en-US" dirty="0"/>
              <a:t>Lots of data in New England, very limited in MAB</a:t>
            </a:r>
          </a:p>
          <a:p>
            <a:pPr lvl="1"/>
            <a:r>
              <a:rPr lang="en-US" dirty="0"/>
              <a:t>Difficult to determine whether multiple detections together are multiple whales or multiple calls from same whale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Lack of effort data for many datasets in area of interest can complicate model development</a:t>
            </a:r>
          </a:p>
          <a:p>
            <a:r>
              <a:rPr lang="en-US" dirty="0"/>
              <a:t>Right whales don’t seem to spend much time in MAB, assumed to be mostly for migration; do we need to consider migration triggers in other regions? How?</a:t>
            </a:r>
          </a:p>
          <a:p>
            <a:r>
              <a:rPr lang="en-US" dirty="0"/>
              <a:t>Choosing an appropriate spatial scale can be difficult given variability in detection range</a:t>
            </a:r>
          </a:p>
          <a:p>
            <a:r>
              <a:rPr lang="en-US" dirty="0"/>
              <a:t>How do we choose temporal averaging scale and account for time lag? Prey (zooplankton) is related to features we can measure (after a lag), but not reliably measured itself. </a:t>
            </a:r>
          </a:p>
          <a:p>
            <a:r>
              <a:rPr lang="en-US" dirty="0"/>
              <a:t>Possible association with mid-shelf front, especially in winter</a:t>
            </a:r>
          </a:p>
          <a:p>
            <a:r>
              <a:rPr lang="en-US" dirty="0"/>
              <a:t>Machine learning can help define relationships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86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0F0A-2C4B-634E-9EF4-C91736B5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Energy in the New York Bight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95366-8DA9-E248-A5B5-6FEAE65EC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2" y="1666601"/>
            <a:ext cx="5522843" cy="4351338"/>
          </a:xfrm>
        </p:spPr>
        <p:txBody>
          <a:bodyPr/>
          <a:lstStyle/>
          <a:p>
            <a:r>
              <a:rPr lang="en-US" dirty="0"/>
              <a:t>New York and New Jersey have both committed to 100% clean energy by or before 2050</a:t>
            </a:r>
          </a:p>
          <a:p>
            <a:r>
              <a:rPr lang="en-US" dirty="0"/>
              <a:t>Commitment to 9 GW (NY) and 7.5 GW (NJ) offshore wind energy by 2035</a:t>
            </a:r>
          </a:p>
          <a:p>
            <a:r>
              <a:rPr lang="en-US" dirty="0"/>
              <a:t>Multiple lease areas (dark green) already preparing for construction, with more planning areas (pale green) for auction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5CDDA4-12EB-A046-A584-EF4663A56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37" t="3478" r="13950" b="5217"/>
          <a:stretch/>
        </p:blipFill>
        <p:spPr>
          <a:xfrm>
            <a:off x="6149010" y="1337698"/>
            <a:ext cx="5658678" cy="460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3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57D7-1729-7A46-BEB3-0D272F02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Atlantic Right Whales in the Bight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6A7E1-7417-CA47-B4C9-295A7D779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825625"/>
            <a:ext cx="7239000" cy="4351338"/>
          </a:xfrm>
        </p:spPr>
        <p:txBody>
          <a:bodyPr/>
          <a:lstStyle/>
          <a:p>
            <a:pPr marL="285750" indent="-285750"/>
            <a:r>
              <a:rPr lang="en-US" dirty="0"/>
              <a:t>Critically endangered, &lt;400 estimated remaining</a:t>
            </a:r>
          </a:p>
          <a:p>
            <a:pPr marL="285750" indent="-285750"/>
            <a:r>
              <a:rPr lang="en-US" dirty="0"/>
              <a:t>Migrate through MAB</a:t>
            </a:r>
          </a:p>
          <a:p>
            <a:pPr marL="285750" indent="-285750"/>
            <a:r>
              <a:rPr lang="en-US" dirty="0"/>
              <a:t>Potential to be negatively impacted by wind farms planned for region, especially during construction</a:t>
            </a:r>
          </a:p>
          <a:p>
            <a:pPr marL="285750" indent="-285750"/>
            <a:r>
              <a:rPr lang="en-US" dirty="0"/>
              <a:t>Difficult to predict right whale presence in MAB</a:t>
            </a:r>
          </a:p>
          <a:p>
            <a:endParaRPr lang="en-US" dirty="0"/>
          </a:p>
        </p:txBody>
      </p:sp>
      <p:pic>
        <p:nvPicPr>
          <p:cNvPr id="4" name="Picture 2" descr="North Atlantic Right Whale illustration. Credit: Jack Hornady for NOAA Fisheries.">
            <a:extLst>
              <a:ext uri="{FF2B5EF4-FFF2-40B4-BE49-F238E27FC236}">
                <a16:creationId xmlns:a16="http://schemas.microsoft.com/office/drawing/2014/main" id="{BBA50388-1157-E940-A7A8-CC027A749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1" y="3713876"/>
            <a:ext cx="3428536" cy="22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ight whale breaches">
            <a:extLst>
              <a:ext uri="{FF2B5EF4-FFF2-40B4-BE49-F238E27FC236}">
                <a16:creationId xmlns:a16="http://schemas.microsoft.com/office/drawing/2014/main" id="{39DAA16F-27BF-2541-9A87-E58FD5FE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1510744"/>
            <a:ext cx="3652943" cy="24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B616A-F0AA-A84F-94BE-260C3B94515D}"/>
              </a:ext>
            </a:extLst>
          </p:cNvPr>
          <p:cNvSpPr txBox="1"/>
          <p:nvPr/>
        </p:nvSpPr>
        <p:spPr>
          <a:xfrm>
            <a:off x="298175" y="5617850"/>
            <a:ext cx="1670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Images: NOAA Fisheries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3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B287-0737-EE41-92F9-968ACF14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Whale Data Sources: Passive Acoustics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67EF1E-802F-9E48-8A1E-B4E92EDDD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053" t="2430" r="15188" b="5221"/>
          <a:stretch/>
        </p:blipFill>
        <p:spPr>
          <a:xfrm>
            <a:off x="6804991" y="1431235"/>
            <a:ext cx="4731027" cy="3776869"/>
          </a:xfr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6BBB469-29D6-8943-AE8F-E973CDCD3353}"/>
              </a:ext>
            </a:extLst>
          </p:cNvPr>
          <p:cNvSpPr txBox="1">
            <a:spLocks/>
          </p:cNvSpPr>
          <p:nvPr/>
        </p:nvSpPr>
        <p:spPr>
          <a:xfrm>
            <a:off x="838200" y="1587089"/>
            <a:ext cx="653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Right, fin, humpback, and sei whale calls detected via Woods Hole passive acoustic instrument (DMON); 5 </a:t>
            </a:r>
            <a:r>
              <a:rPr lang="en-US" dirty="0" err="1"/>
              <a:t>nmi</a:t>
            </a:r>
            <a:r>
              <a:rPr lang="en-US" dirty="0"/>
              <a:t> listening range</a:t>
            </a:r>
          </a:p>
          <a:p>
            <a:r>
              <a:rPr lang="en-US" dirty="0"/>
              <a:t>On multiple buoys (cyan markers) and glider deployments (black lines) in NY Bight, with good coverage of lease areas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139F3C-06D1-184E-8303-A0F3CF2D7ED2}"/>
              </a:ext>
            </a:extLst>
          </p:cNvPr>
          <p:cNvGrpSpPr>
            <a:grpSpLocks noChangeAspect="1"/>
          </p:cNvGrpSpPr>
          <p:nvPr/>
        </p:nvGrpSpPr>
        <p:grpSpPr>
          <a:xfrm>
            <a:off x="8450187" y="4552122"/>
            <a:ext cx="3741813" cy="1403180"/>
            <a:chOff x="-2" y="2203777"/>
            <a:chExt cx="9144000" cy="34290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9ADC2FD-5A09-2D44-A203-EB97EF257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2203777"/>
              <a:ext cx="914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BC3B59-9828-1D43-AD4E-4655405E964D}"/>
                </a:ext>
              </a:extLst>
            </p:cNvPr>
            <p:cNvSpPr txBox="1"/>
            <p:nvPr/>
          </p:nvSpPr>
          <p:spPr>
            <a:xfrm>
              <a:off x="157742" y="5153599"/>
              <a:ext cx="2101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credit: Robots4Whales (WHOI)</a:t>
              </a: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C0350D-E7F5-904C-9BBE-1632BE767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4" b="53572"/>
          <a:stretch/>
        </p:blipFill>
        <p:spPr bwMode="auto">
          <a:xfrm>
            <a:off x="4901095" y="4390274"/>
            <a:ext cx="2289207" cy="146304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B1D124F-E3B3-734C-B713-4BA605547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6" t="50459"/>
          <a:stretch/>
        </p:blipFill>
        <p:spPr bwMode="auto">
          <a:xfrm>
            <a:off x="2604054" y="4375962"/>
            <a:ext cx="2137633" cy="1463040"/>
          </a:xfrm>
          <a:prstGeom prst="rect">
            <a:avLst/>
          </a:prstGeom>
          <a:noFill/>
          <a:ln w="57150">
            <a:solidFill>
              <a:srgbClr val="00FD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0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B287-0737-EE41-92F9-968ACF14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9"/>
            <a:ext cx="10515600" cy="1325563"/>
          </a:xfrm>
        </p:spPr>
        <p:txBody>
          <a:bodyPr/>
          <a:lstStyle/>
          <a:p>
            <a:r>
              <a:rPr lang="en-US" dirty="0"/>
              <a:t>Right Whale Data Sources: Sightings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A7021-D66B-3C43-9A92-9BA9820E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454"/>
            <a:ext cx="4668078" cy="47143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North Atlantic Right Whale Consortium (by request) and OBIS-SEAMAP (multiple species)</a:t>
            </a:r>
          </a:p>
          <a:p>
            <a:r>
              <a:rPr lang="en-US" dirty="0"/>
              <a:t>Surveys</a:t>
            </a:r>
          </a:p>
          <a:p>
            <a:pPr lvl="1"/>
            <a:r>
              <a:rPr lang="en-US" dirty="0"/>
              <a:t>Aerial and Shipboard</a:t>
            </a:r>
          </a:p>
          <a:p>
            <a:pPr lvl="1"/>
            <a:r>
              <a:rPr lang="en-US" dirty="0"/>
              <a:t>Most effort is focused outside our immediate area of interest</a:t>
            </a:r>
          </a:p>
          <a:p>
            <a:r>
              <a:rPr lang="en-US" dirty="0"/>
              <a:t>Opportunistic sightings</a:t>
            </a:r>
          </a:p>
          <a:p>
            <a:pPr lvl="1"/>
            <a:r>
              <a:rPr lang="en-US" dirty="0"/>
              <a:t>Best coverage in </a:t>
            </a:r>
            <a:r>
              <a:rPr lang="en-US"/>
              <a:t>our area </a:t>
            </a:r>
            <a:r>
              <a:rPr lang="en-US" dirty="0"/>
              <a:t>of interest, but no associated effort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8356D-F04D-294A-9A2F-43F4C9921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939" y="3747128"/>
            <a:ext cx="5943600" cy="2224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AB5EDC-3445-554B-AD20-4E71C6D43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818" y="1333904"/>
            <a:ext cx="5943600" cy="2355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52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3A89D-4E6C-034A-97AC-4A7F9B13B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7E115-A926-FC44-8119-11E3FBE4C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 have</a:t>
            </a:r>
          </a:p>
          <a:p>
            <a:pPr lvl="1"/>
            <a:r>
              <a:rPr lang="en-US" dirty="0"/>
              <a:t>Gliders</a:t>
            </a:r>
          </a:p>
          <a:p>
            <a:pPr lvl="1"/>
            <a:r>
              <a:rPr lang="en-US" dirty="0"/>
              <a:t>High Frequency radar</a:t>
            </a:r>
          </a:p>
          <a:p>
            <a:pPr lvl="1"/>
            <a:r>
              <a:rPr lang="en-US" dirty="0"/>
              <a:t>Satellites</a:t>
            </a:r>
          </a:p>
          <a:p>
            <a:pPr lvl="1"/>
            <a:r>
              <a:rPr lang="en-US" dirty="0"/>
              <a:t>Models</a:t>
            </a:r>
          </a:p>
          <a:p>
            <a:r>
              <a:rPr lang="en-US" dirty="0"/>
              <a:t>What do they MEAN for whales? Focus on:</a:t>
            </a:r>
          </a:p>
          <a:p>
            <a:pPr lvl="1"/>
            <a:r>
              <a:rPr lang="en-US" dirty="0"/>
              <a:t>Features that may detect, concentrate, or promote growth of prey</a:t>
            </a:r>
          </a:p>
          <a:p>
            <a:pPr lvl="1"/>
            <a:r>
              <a:rPr lang="en-US" dirty="0"/>
              <a:t>Features that might ease energy demand associated with migration</a:t>
            </a:r>
          </a:p>
          <a:p>
            <a:pPr lvl="1"/>
            <a:r>
              <a:rPr lang="en-US" dirty="0"/>
              <a:t>???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08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A1A2B-56CC-9341-BC86-C89DF0FB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00964-20F2-8C40-BB89-8C641CB8B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89" y="1527451"/>
            <a:ext cx="562554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Move up and down through water column using buoyancy pump, expending minimal energy</a:t>
            </a:r>
          </a:p>
          <a:p>
            <a:r>
              <a:rPr lang="en-US" dirty="0"/>
              <a:t>Collects data vertically and horizontally</a:t>
            </a:r>
          </a:p>
          <a:p>
            <a:r>
              <a:rPr lang="en-US" dirty="0"/>
              <a:t>Can be equipped with several sensors</a:t>
            </a:r>
          </a:p>
          <a:p>
            <a:pPr lvl="1"/>
            <a:r>
              <a:rPr lang="en-US" dirty="0"/>
              <a:t>CTD</a:t>
            </a:r>
          </a:p>
          <a:p>
            <a:pPr lvl="1"/>
            <a:r>
              <a:rPr lang="en-US" dirty="0"/>
              <a:t>Dissolved oxygen</a:t>
            </a:r>
          </a:p>
          <a:p>
            <a:pPr lvl="1"/>
            <a:r>
              <a:rPr lang="en-US" dirty="0"/>
              <a:t>Chlorophyll</a:t>
            </a:r>
          </a:p>
          <a:p>
            <a:pPr lvl="1"/>
            <a:r>
              <a:rPr lang="en-US" dirty="0"/>
              <a:t>Active or passive acoustics</a:t>
            </a:r>
          </a:p>
          <a:p>
            <a:pPr lvl="1"/>
            <a:r>
              <a:rPr lang="en-US" dirty="0"/>
              <a:t>…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8EACDD8-8633-4548-8CD7-4B0548FA5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009" y="2973473"/>
            <a:ext cx="6042991" cy="304491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281A8A7-C59D-464B-8A62-FD0DA78C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23" y="477077"/>
            <a:ext cx="3061252" cy="229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33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C369-ACBE-AC42-8496-EB4A52CB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Frequency Radar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ACD0A4-E69E-4548-A144-B3C60A5E6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2223" r="29324"/>
          <a:stretch/>
        </p:blipFill>
        <p:spPr>
          <a:xfrm>
            <a:off x="9541565" y="2604052"/>
            <a:ext cx="2452259" cy="3195224"/>
          </a:xfr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148704D7-25AB-0B42-AAED-E86799CEA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2" b="50108"/>
          <a:stretch/>
        </p:blipFill>
        <p:spPr bwMode="auto">
          <a:xfrm>
            <a:off x="7685834" y="193972"/>
            <a:ext cx="2809887" cy="25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61E8E-4656-D643-9A29-1D9739633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813" y="2971472"/>
            <a:ext cx="2866441" cy="26003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2D5E91-397C-D349-8B51-1240F8C684A0}"/>
              </a:ext>
            </a:extLst>
          </p:cNvPr>
          <p:cNvSpPr txBox="1">
            <a:spLocks/>
          </p:cNvSpPr>
          <p:nvPr/>
        </p:nvSpPr>
        <p:spPr>
          <a:xfrm>
            <a:off x="556589" y="1527451"/>
            <a:ext cx="56255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Series of antennae along coast measure surface current via doppler; can be combined to generate a map of surface currents covering MAB shelf</a:t>
            </a:r>
          </a:p>
          <a:p>
            <a:r>
              <a:rPr lang="en-US" dirty="0" err="1"/>
              <a:t>Lagrangian</a:t>
            </a:r>
            <a:r>
              <a:rPr lang="en-US" dirty="0"/>
              <a:t> Coherent Structures (LCS) use the surface current field to detect where particles (like zooplankton!) are likely to collect or diverge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3E6EFE-556C-1E46-A4A3-119807F63D17}"/>
              </a:ext>
            </a:extLst>
          </p:cNvPr>
          <p:cNvSpPr txBox="1"/>
          <p:nvPr/>
        </p:nvSpPr>
        <p:spPr>
          <a:xfrm>
            <a:off x="8327707" y="5730067"/>
            <a:ext cx="2439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LCS  by Jackie Veatch and Erick </a:t>
            </a:r>
            <a:r>
              <a:rPr lang="en-US" sz="1200" dirty="0" err="1"/>
              <a:t>Fredj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71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C2261-059C-CB4E-9B1E-73357E2F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D2651-EF89-DA42-8B45-3CF491BD2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333"/>
            <a:ext cx="4568687" cy="4351338"/>
          </a:xfrm>
        </p:spPr>
        <p:txBody>
          <a:bodyPr/>
          <a:lstStyle/>
          <a:p>
            <a:r>
              <a:rPr lang="en-US" dirty="0"/>
              <a:t>Full high-res coverage (minus clouds) of several surface features</a:t>
            </a:r>
          </a:p>
          <a:p>
            <a:pPr lvl="1"/>
            <a:r>
              <a:rPr lang="en-US" dirty="0"/>
              <a:t>Temperature</a:t>
            </a:r>
          </a:p>
          <a:p>
            <a:pPr lvl="1"/>
            <a:r>
              <a:rPr lang="en-US" dirty="0"/>
              <a:t>Chlorophyll</a:t>
            </a:r>
          </a:p>
          <a:p>
            <a:pPr lvl="1"/>
            <a:r>
              <a:rPr lang="en-US" dirty="0"/>
              <a:t>Ocean color</a:t>
            </a:r>
          </a:p>
          <a:p>
            <a:pPr lvl="1"/>
            <a:r>
              <a:rPr lang="en-US" dirty="0"/>
              <a:t>Water masses classified based on temperature and color</a:t>
            </a:r>
          </a:p>
          <a:p>
            <a:pPr lvl="1"/>
            <a:r>
              <a:rPr lang="en-US" dirty="0"/>
              <a:t>Gradient strength between water masses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B964C-D0CC-E745-B497-D48DB5F12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036" y="203271"/>
            <a:ext cx="3725747" cy="356112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398631F-0201-5943-8FF2-B93FA0F52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0"/>
          <a:stretch/>
        </p:blipFill>
        <p:spPr bwMode="auto">
          <a:xfrm>
            <a:off x="5854293" y="3819841"/>
            <a:ext cx="3200400" cy="210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E49CAF-7B92-434A-9BB9-8BF745A79ADF}"/>
              </a:ext>
            </a:extLst>
          </p:cNvPr>
          <p:cNvSpPr txBox="1"/>
          <p:nvPr/>
        </p:nvSpPr>
        <p:spPr>
          <a:xfrm>
            <a:off x="5885889" y="306510"/>
            <a:ext cx="142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surface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14E5B-25DA-DB4C-985B-AAA899EF6251}"/>
              </a:ext>
            </a:extLst>
          </p:cNvPr>
          <p:cNvSpPr txBox="1"/>
          <p:nvPr/>
        </p:nvSpPr>
        <p:spPr>
          <a:xfrm>
            <a:off x="5999815" y="3956850"/>
            <a:ext cx="1355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surface chlorophyll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6405AE1-42FB-064C-9268-4DE9DC7E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0"/>
          <a:stretch/>
        </p:blipFill>
        <p:spPr bwMode="auto">
          <a:xfrm>
            <a:off x="8991600" y="1559065"/>
            <a:ext cx="3200400" cy="210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4810ED-569A-024D-A338-CA887F4527B0}"/>
              </a:ext>
            </a:extLst>
          </p:cNvPr>
          <p:cNvSpPr txBox="1"/>
          <p:nvPr/>
        </p:nvSpPr>
        <p:spPr>
          <a:xfrm>
            <a:off x="9118313" y="1650123"/>
            <a:ext cx="127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 mass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3A2F226-1185-6840-AD4C-32E80FEB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0"/>
          <a:stretch/>
        </p:blipFill>
        <p:spPr bwMode="auto">
          <a:xfrm>
            <a:off x="8991600" y="3810654"/>
            <a:ext cx="3200400" cy="210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F6CEA2-12B3-1F4A-BB44-480F176459B7}"/>
              </a:ext>
            </a:extLst>
          </p:cNvPr>
          <p:cNvSpPr txBox="1"/>
          <p:nvPr/>
        </p:nvSpPr>
        <p:spPr>
          <a:xfrm>
            <a:off x="9122801" y="3913041"/>
            <a:ext cx="13519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fronts and gradient strength between water masses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11B8F8-F73A-7D46-A6A4-7832BDE69B8E}"/>
              </a:ext>
            </a:extLst>
          </p:cNvPr>
          <p:cNvSpPr txBox="1"/>
          <p:nvPr/>
        </p:nvSpPr>
        <p:spPr>
          <a:xfrm>
            <a:off x="9878211" y="1257459"/>
            <a:ext cx="1485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</a:t>
            </a:r>
            <a:r>
              <a:rPr lang="en-US" sz="1200" dirty="0" err="1"/>
              <a:t>UDel</a:t>
            </a:r>
            <a:r>
              <a:rPr lang="en-US" sz="1200" dirty="0"/>
              <a:t> ORB Lab</a:t>
            </a:r>
          </a:p>
        </p:txBody>
      </p:sp>
    </p:spTree>
    <p:extLst>
      <p:ext uri="{BB962C8B-B14F-4D97-AF65-F5344CB8AC3E}">
        <p14:creationId xmlns:p14="http://schemas.microsoft.com/office/powerpoint/2010/main" val="33679508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8.4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6|25.1|18.6|16.6|22.9|1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6|6.5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8.2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1.6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1.5|1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805</Words>
  <Application>Microsoft Macintosh PowerPoint</Application>
  <PresentationFormat>Widescreen</PresentationFormat>
  <Paragraphs>112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Avenir Book</vt:lpstr>
      <vt:lpstr>Calibri</vt:lpstr>
      <vt:lpstr>Calibri Light</vt:lpstr>
      <vt:lpstr>Office Theme</vt:lpstr>
      <vt:lpstr>Mapping North Atlantic right whale distribution relative to coastal ocean features in the Mid Atlantic Bight</vt:lpstr>
      <vt:lpstr>Wind Energy in the New York Bight</vt:lpstr>
      <vt:lpstr>North Atlantic Right Whales in the Bight</vt:lpstr>
      <vt:lpstr>Right Whale Data Sources: Passive Acoustics</vt:lpstr>
      <vt:lpstr>Right Whale Data Sources: Sightings</vt:lpstr>
      <vt:lpstr>Environmental Data Sources</vt:lpstr>
      <vt:lpstr>Gliders</vt:lpstr>
      <vt:lpstr>High Frequency Radar</vt:lpstr>
      <vt:lpstr>Satellites</vt:lpstr>
      <vt:lpstr>Models</vt:lpstr>
      <vt:lpstr>Mapping Glider Detections to Environmental Data</vt:lpstr>
      <vt:lpstr>Fronts!</vt:lpstr>
      <vt:lpstr>Upcoming Modeling Efforts</vt:lpstr>
      <vt:lpstr>Upcoming Modeling Efforts</vt:lpstr>
      <vt:lpstr>Conclusions, Questions, and 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 Roarty</dc:creator>
  <cp:lastModifiedBy>Laura Nazzaro</cp:lastModifiedBy>
  <cp:revision>30</cp:revision>
  <dcterms:created xsi:type="dcterms:W3CDTF">2021-04-12T20:17:43Z</dcterms:created>
  <dcterms:modified xsi:type="dcterms:W3CDTF">2022-02-10T22:58:39Z</dcterms:modified>
</cp:coreProperties>
</file>