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307" r:id="rId3"/>
    <p:sldId id="310" r:id="rId4"/>
    <p:sldId id="291" r:id="rId5"/>
    <p:sldId id="343" r:id="rId6"/>
    <p:sldId id="290" r:id="rId7"/>
    <p:sldId id="282" r:id="rId8"/>
    <p:sldId id="349" r:id="rId9"/>
    <p:sldId id="313" r:id="rId10"/>
    <p:sldId id="268" r:id="rId11"/>
    <p:sldId id="344" r:id="rId12"/>
    <p:sldId id="351" r:id="rId13"/>
    <p:sldId id="355" r:id="rId14"/>
    <p:sldId id="259" r:id="rId15"/>
    <p:sldId id="267" r:id="rId16"/>
    <p:sldId id="318" r:id="rId17"/>
    <p:sldId id="319" r:id="rId18"/>
    <p:sldId id="320" r:id="rId19"/>
    <p:sldId id="262" r:id="rId20"/>
    <p:sldId id="321" r:id="rId21"/>
    <p:sldId id="266" r:id="rId22"/>
    <p:sldId id="325" r:id="rId23"/>
    <p:sldId id="382" r:id="rId24"/>
    <p:sldId id="381" r:id="rId25"/>
    <p:sldId id="386" r:id="rId26"/>
    <p:sldId id="377" r:id="rId27"/>
    <p:sldId id="370" r:id="rId28"/>
    <p:sldId id="336" r:id="rId29"/>
    <p:sldId id="390" r:id="rId30"/>
    <p:sldId id="387" r:id="rId31"/>
    <p:sldId id="389" r:id="rId32"/>
    <p:sldId id="380" r:id="rId33"/>
    <p:sldId id="388" r:id="rId34"/>
    <p:sldId id="36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/>
    <p:restoredTop sz="69892"/>
  </p:normalViewPr>
  <p:slideViewPr>
    <p:cSldViewPr snapToGrid="0" snapToObjects="1">
      <p:cViewPr varScale="1">
        <p:scale>
          <a:sx n="76" d="100"/>
          <a:sy n="76" d="100"/>
        </p:scale>
        <p:origin x="1920" y="200"/>
      </p:cViewPr>
      <p:guideLst/>
    </p:cSldViewPr>
  </p:slideViewPr>
  <p:notesTextViewPr>
    <p:cViewPr>
      <p:scale>
        <a:sx n="130" d="100"/>
        <a:sy n="130" d="100"/>
      </p:scale>
      <p:origin x="0" y="0"/>
    </p:cViewPr>
  </p:notesTextViewPr>
  <p:sorterViewPr>
    <p:cViewPr>
      <p:scale>
        <a:sx n="77" d="100"/>
        <a:sy n="7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FEEF8A-3DFB-4672-A4DF-A713D63F43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594E32-B604-4CD2-92B0-BE5D5617568C}">
      <dgm:prSet custT="1"/>
      <dgm:spPr/>
      <dgm:t>
        <a:bodyPr/>
        <a:lstStyle/>
        <a:p>
          <a:pPr algn="ctr"/>
          <a:r>
            <a:rPr lang="en-US" sz="3600" b="1" dirty="0"/>
            <a:t>Unique Caribbean</a:t>
          </a:r>
        </a:p>
        <a:p>
          <a:pPr algn="ctr"/>
          <a:r>
            <a:rPr lang="en-US" sz="3600" b="1" dirty="0"/>
            <a:t>Features:</a:t>
          </a:r>
          <a:endParaRPr lang="en-US" sz="3600" dirty="0"/>
        </a:p>
      </dgm:t>
    </dgm:pt>
    <dgm:pt modelId="{318BF4C2-EDDE-4578-AC50-6D1CA17F002B}" type="parTrans" cxnId="{F56EAED2-4E07-40FF-A063-E7D54BC2EBA5}">
      <dgm:prSet/>
      <dgm:spPr/>
      <dgm:t>
        <a:bodyPr/>
        <a:lstStyle/>
        <a:p>
          <a:endParaRPr lang="en-US"/>
        </a:p>
      </dgm:t>
    </dgm:pt>
    <dgm:pt modelId="{DD125941-E0E0-407C-A5EC-4AE01033740A}" type="sibTrans" cxnId="{F56EAED2-4E07-40FF-A063-E7D54BC2EBA5}">
      <dgm:prSet/>
      <dgm:spPr/>
      <dgm:t>
        <a:bodyPr/>
        <a:lstStyle/>
        <a:p>
          <a:endParaRPr lang="en-US"/>
        </a:p>
      </dgm:t>
    </dgm:pt>
    <dgm:pt modelId="{3C825308-156E-4440-AAAB-4992B7D24031}">
      <dgm:prSet custT="1"/>
      <dgm:spPr/>
      <dgm:t>
        <a:bodyPr/>
        <a:lstStyle/>
        <a:p>
          <a:r>
            <a:rPr lang="en-US" sz="3600" dirty="0"/>
            <a:t>Complex bathymetry</a:t>
          </a:r>
        </a:p>
      </dgm:t>
    </dgm:pt>
    <dgm:pt modelId="{116B9DDD-7103-4E16-897D-CB9D3ACCF71A}" type="parTrans" cxnId="{8A5D6C78-D635-4B12-BB8D-164E9A063FBD}">
      <dgm:prSet/>
      <dgm:spPr/>
      <dgm:t>
        <a:bodyPr/>
        <a:lstStyle/>
        <a:p>
          <a:endParaRPr lang="en-US"/>
        </a:p>
      </dgm:t>
    </dgm:pt>
    <dgm:pt modelId="{8F10130E-1672-4E4B-98B3-5C56AD95EA7F}" type="sibTrans" cxnId="{8A5D6C78-D635-4B12-BB8D-164E9A063FBD}">
      <dgm:prSet/>
      <dgm:spPr/>
      <dgm:t>
        <a:bodyPr/>
        <a:lstStyle/>
        <a:p>
          <a:endParaRPr lang="en-US"/>
        </a:p>
      </dgm:t>
    </dgm:pt>
    <dgm:pt modelId="{148B6F2D-A7D8-4B4E-A38D-36398B30809E}">
      <dgm:prSet custT="1"/>
      <dgm:spPr/>
      <dgm:t>
        <a:bodyPr/>
        <a:lstStyle/>
        <a:p>
          <a:r>
            <a:rPr lang="en-US" sz="3600" dirty="0"/>
            <a:t>Heat transport</a:t>
          </a:r>
        </a:p>
      </dgm:t>
    </dgm:pt>
    <dgm:pt modelId="{732090A3-74C2-4D29-91EB-60190949E07A}" type="parTrans" cxnId="{5CA892D6-4DAF-4E9D-8502-6C4DDC09AECE}">
      <dgm:prSet/>
      <dgm:spPr/>
      <dgm:t>
        <a:bodyPr/>
        <a:lstStyle/>
        <a:p>
          <a:endParaRPr lang="en-US"/>
        </a:p>
      </dgm:t>
    </dgm:pt>
    <dgm:pt modelId="{D95AE7B1-A470-4A45-8236-E4DD4A02A0AB}" type="sibTrans" cxnId="{5CA892D6-4DAF-4E9D-8502-6C4DDC09AECE}">
      <dgm:prSet/>
      <dgm:spPr/>
      <dgm:t>
        <a:bodyPr/>
        <a:lstStyle/>
        <a:p>
          <a:endParaRPr lang="en-US"/>
        </a:p>
      </dgm:t>
    </dgm:pt>
    <dgm:pt modelId="{DA4224D0-51EB-4B6B-BB68-EA66CFAF5B97}">
      <dgm:prSet custT="1"/>
      <dgm:spPr/>
      <dgm:t>
        <a:bodyPr/>
        <a:lstStyle/>
        <a:p>
          <a:r>
            <a:rPr lang="en-US" sz="3600" dirty="0"/>
            <a:t>Freshwater plumes</a:t>
          </a:r>
        </a:p>
      </dgm:t>
    </dgm:pt>
    <dgm:pt modelId="{62A17A5C-656B-459D-AC94-087C18437FDE}" type="parTrans" cxnId="{1F0D866D-DD2F-4F99-BA74-BA5D3BE9C834}">
      <dgm:prSet/>
      <dgm:spPr/>
      <dgm:t>
        <a:bodyPr/>
        <a:lstStyle/>
        <a:p>
          <a:endParaRPr lang="en-US"/>
        </a:p>
      </dgm:t>
    </dgm:pt>
    <dgm:pt modelId="{8799F23F-C976-482F-A501-D1F5EA71BED2}" type="sibTrans" cxnId="{1F0D866D-DD2F-4F99-BA74-BA5D3BE9C834}">
      <dgm:prSet/>
      <dgm:spPr/>
      <dgm:t>
        <a:bodyPr/>
        <a:lstStyle/>
        <a:p>
          <a:endParaRPr lang="en-US"/>
        </a:p>
      </dgm:t>
    </dgm:pt>
    <dgm:pt modelId="{E0D8EE65-D0E9-F446-BC71-7F6920443A15}" type="pres">
      <dgm:prSet presAssocID="{1FFEEF8A-3DFB-4672-A4DF-A713D63F4357}" presName="linear" presStyleCnt="0">
        <dgm:presLayoutVars>
          <dgm:animLvl val="lvl"/>
          <dgm:resizeHandles val="exact"/>
        </dgm:presLayoutVars>
      </dgm:prSet>
      <dgm:spPr/>
    </dgm:pt>
    <dgm:pt modelId="{23EB291B-1146-054F-AAE8-E95A622A488B}" type="pres">
      <dgm:prSet presAssocID="{D3594E32-B604-4CD2-92B0-BE5D5617568C}" presName="parentText" presStyleLbl="node1" presStyleIdx="0" presStyleCnt="1" custScaleX="59015" custLinFactNeighborX="-16517" custLinFactNeighborY="1978">
        <dgm:presLayoutVars>
          <dgm:chMax val="0"/>
          <dgm:bulletEnabled val="1"/>
        </dgm:presLayoutVars>
      </dgm:prSet>
      <dgm:spPr/>
    </dgm:pt>
    <dgm:pt modelId="{B9EB6BD9-767A-1D4C-881D-B4C56C1269FF}" type="pres">
      <dgm:prSet presAssocID="{D3594E32-B604-4CD2-92B0-BE5D5617568C}" presName="childText" presStyleLbl="revTx" presStyleIdx="0" presStyleCnt="1" custLinFactNeighborY="7113">
        <dgm:presLayoutVars>
          <dgm:bulletEnabled val="1"/>
        </dgm:presLayoutVars>
      </dgm:prSet>
      <dgm:spPr/>
    </dgm:pt>
  </dgm:ptLst>
  <dgm:cxnLst>
    <dgm:cxn modelId="{84A57D22-B46E-3E47-A1BD-B14382269503}" type="presOf" srcId="{148B6F2D-A7D8-4B4E-A38D-36398B30809E}" destId="{B9EB6BD9-767A-1D4C-881D-B4C56C1269FF}" srcOrd="0" destOrd="1" presId="urn:microsoft.com/office/officeart/2005/8/layout/vList2"/>
    <dgm:cxn modelId="{075F065E-A4BF-0D48-A4DA-3066EE36EB58}" type="presOf" srcId="{3C825308-156E-4440-AAAB-4992B7D24031}" destId="{B9EB6BD9-767A-1D4C-881D-B4C56C1269FF}" srcOrd="0" destOrd="0" presId="urn:microsoft.com/office/officeart/2005/8/layout/vList2"/>
    <dgm:cxn modelId="{1F0D866D-DD2F-4F99-BA74-BA5D3BE9C834}" srcId="{D3594E32-B604-4CD2-92B0-BE5D5617568C}" destId="{DA4224D0-51EB-4B6B-BB68-EA66CFAF5B97}" srcOrd="2" destOrd="0" parTransId="{62A17A5C-656B-459D-AC94-087C18437FDE}" sibTransId="{8799F23F-C976-482F-A501-D1F5EA71BED2}"/>
    <dgm:cxn modelId="{8A5D6C78-D635-4B12-BB8D-164E9A063FBD}" srcId="{D3594E32-B604-4CD2-92B0-BE5D5617568C}" destId="{3C825308-156E-4440-AAAB-4992B7D24031}" srcOrd="0" destOrd="0" parTransId="{116B9DDD-7103-4E16-897D-CB9D3ACCF71A}" sibTransId="{8F10130E-1672-4E4B-98B3-5C56AD95EA7F}"/>
    <dgm:cxn modelId="{BD437D83-F2FE-CF4F-802A-C9F40BC0C4D3}" type="presOf" srcId="{DA4224D0-51EB-4B6B-BB68-EA66CFAF5B97}" destId="{B9EB6BD9-767A-1D4C-881D-B4C56C1269FF}" srcOrd="0" destOrd="2" presId="urn:microsoft.com/office/officeart/2005/8/layout/vList2"/>
    <dgm:cxn modelId="{F56EAED2-4E07-40FF-A063-E7D54BC2EBA5}" srcId="{1FFEEF8A-3DFB-4672-A4DF-A713D63F4357}" destId="{D3594E32-B604-4CD2-92B0-BE5D5617568C}" srcOrd="0" destOrd="0" parTransId="{318BF4C2-EDDE-4578-AC50-6D1CA17F002B}" sibTransId="{DD125941-E0E0-407C-A5EC-4AE01033740A}"/>
    <dgm:cxn modelId="{5CA892D6-4DAF-4E9D-8502-6C4DDC09AECE}" srcId="{D3594E32-B604-4CD2-92B0-BE5D5617568C}" destId="{148B6F2D-A7D8-4B4E-A38D-36398B30809E}" srcOrd="1" destOrd="0" parTransId="{732090A3-74C2-4D29-91EB-60190949E07A}" sibTransId="{D95AE7B1-A470-4A45-8236-E4DD4A02A0AB}"/>
    <dgm:cxn modelId="{971827E0-8F18-A04D-802E-F4C2B533EC4D}" type="presOf" srcId="{1FFEEF8A-3DFB-4672-A4DF-A713D63F4357}" destId="{E0D8EE65-D0E9-F446-BC71-7F6920443A15}" srcOrd="0" destOrd="0" presId="urn:microsoft.com/office/officeart/2005/8/layout/vList2"/>
    <dgm:cxn modelId="{DB0840F6-0110-9D46-95C2-C111B916A86B}" type="presOf" srcId="{D3594E32-B604-4CD2-92B0-BE5D5617568C}" destId="{23EB291B-1146-054F-AAE8-E95A622A488B}" srcOrd="0" destOrd="0" presId="urn:microsoft.com/office/officeart/2005/8/layout/vList2"/>
    <dgm:cxn modelId="{236028B9-9205-F340-BCCC-246D6E2D5EE4}" type="presParOf" srcId="{E0D8EE65-D0E9-F446-BC71-7F6920443A15}" destId="{23EB291B-1146-054F-AAE8-E95A622A488B}" srcOrd="0" destOrd="0" presId="urn:microsoft.com/office/officeart/2005/8/layout/vList2"/>
    <dgm:cxn modelId="{0C3543F7-3571-D04A-95FB-37C1888EDCF5}" type="presParOf" srcId="{E0D8EE65-D0E9-F446-BC71-7F6920443A15}" destId="{B9EB6BD9-767A-1D4C-881D-B4C56C1269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FFEEF8A-3DFB-4672-A4DF-A713D63F4357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3594E32-B604-4CD2-92B0-BE5D5617568C}">
      <dgm:prSet custT="1"/>
      <dgm:spPr/>
      <dgm:t>
        <a:bodyPr/>
        <a:lstStyle/>
        <a:p>
          <a:pPr algn="ctr"/>
          <a:r>
            <a:rPr lang="en-US" sz="3600" b="1" dirty="0"/>
            <a:t>Essential Ocean</a:t>
          </a:r>
        </a:p>
        <a:p>
          <a:pPr algn="ctr"/>
          <a:r>
            <a:rPr lang="en-US" sz="3600" b="1" dirty="0"/>
            <a:t>Features:</a:t>
          </a:r>
          <a:endParaRPr lang="en-US" sz="3600" dirty="0"/>
        </a:p>
      </dgm:t>
    </dgm:pt>
    <dgm:pt modelId="{318BF4C2-EDDE-4578-AC50-6D1CA17F002B}" type="parTrans" cxnId="{F56EAED2-4E07-40FF-A063-E7D54BC2EBA5}">
      <dgm:prSet/>
      <dgm:spPr/>
      <dgm:t>
        <a:bodyPr/>
        <a:lstStyle/>
        <a:p>
          <a:endParaRPr lang="en-US"/>
        </a:p>
      </dgm:t>
    </dgm:pt>
    <dgm:pt modelId="{DD125941-E0E0-407C-A5EC-4AE01033740A}" type="sibTrans" cxnId="{F56EAED2-4E07-40FF-A063-E7D54BC2EBA5}">
      <dgm:prSet/>
      <dgm:spPr/>
      <dgm:t>
        <a:bodyPr/>
        <a:lstStyle/>
        <a:p>
          <a:endParaRPr lang="en-US"/>
        </a:p>
      </dgm:t>
    </dgm:pt>
    <dgm:pt modelId="{3C825308-156E-4440-AAAB-4992B7D24031}">
      <dgm:prSet custT="1"/>
      <dgm:spPr/>
      <dgm:t>
        <a:bodyPr/>
        <a:lstStyle/>
        <a:p>
          <a:r>
            <a:rPr lang="en-US" sz="3600" dirty="0"/>
            <a:t>Barrier layers</a:t>
          </a:r>
        </a:p>
      </dgm:t>
    </dgm:pt>
    <dgm:pt modelId="{116B9DDD-7103-4E16-897D-CB9D3ACCF71A}" type="parTrans" cxnId="{8A5D6C78-D635-4B12-BB8D-164E9A063FBD}">
      <dgm:prSet/>
      <dgm:spPr/>
      <dgm:t>
        <a:bodyPr/>
        <a:lstStyle/>
        <a:p>
          <a:endParaRPr lang="en-US"/>
        </a:p>
      </dgm:t>
    </dgm:pt>
    <dgm:pt modelId="{8F10130E-1672-4E4B-98B3-5C56AD95EA7F}" type="sibTrans" cxnId="{8A5D6C78-D635-4B12-BB8D-164E9A063FBD}">
      <dgm:prSet/>
      <dgm:spPr/>
      <dgm:t>
        <a:bodyPr/>
        <a:lstStyle/>
        <a:p>
          <a:endParaRPr lang="en-US"/>
        </a:p>
      </dgm:t>
    </dgm:pt>
    <dgm:pt modelId="{1CBBA5B4-EE31-5140-B9DB-B982101BE0AD}">
      <dgm:prSet custT="1"/>
      <dgm:spPr/>
      <dgm:t>
        <a:bodyPr/>
        <a:lstStyle/>
        <a:p>
          <a:r>
            <a:rPr lang="en-US" sz="3600" dirty="0"/>
            <a:t>Caribbean warm pool</a:t>
          </a:r>
        </a:p>
      </dgm:t>
    </dgm:pt>
    <dgm:pt modelId="{32A33514-7876-DF4D-B568-431BDEF181D4}" type="parTrans" cxnId="{95BE708F-92E1-A041-9D12-DFC727DCDAF0}">
      <dgm:prSet/>
      <dgm:spPr/>
      <dgm:t>
        <a:bodyPr/>
        <a:lstStyle/>
        <a:p>
          <a:endParaRPr lang="en-US"/>
        </a:p>
      </dgm:t>
    </dgm:pt>
    <dgm:pt modelId="{A528F2E9-4414-5847-8FF8-80FB47E8C377}" type="sibTrans" cxnId="{95BE708F-92E1-A041-9D12-DFC727DCDAF0}">
      <dgm:prSet/>
      <dgm:spPr/>
      <dgm:t>
        <a:bodyPr/>
        <a:lstStyle/>
        <a:p>
          <a:endParaRPr lang="en-US"/>
        </a:p>
      </dgm:t>
    </dgm:pt>
    <dgm:pt modelId="{E0D8EE65-D0E9-F446-BC71-7F6920443A15}" type="pres">
      <dgm:prSet presAssocID="{1FFEEF8A-3DFB-4672-A4DF-A713D63F4357}" presName="linear" presStyleCnt="0">
        <dgm:presLayoutVars>
          <dgm:animLvl val="lvl"/>
          <dgm:resizeHandles val="exact"/>
        </dgm:presLayoutVars>
      </dgm:prSet>
      <dgm:spPr/>
    </dgm:pt>
    <dgm:pt modelId="{23EB291B-1146-054F-AAE8-E95A622A488B}" type="pres">
      <dgm:prSet presAssocID="{D3594E32-B604-4CD2-92B0-BE5D5617568C}" presName="parentText" presStyleLbl="node1" presStyleIdx="0" presStyleCnt="1" custScaleX="51380" custLinFactNeighborX="-15037" custLinFactNeighborY="-25735">
        <dgm:presLayoutVars>
          <dgm:chMax val="0"/>
          <dgm:bulletEnabled val="1"/>
        </dgm:presLayoutVars>
      </dgm:prSet>
      <dgm:spPr/>
    </dgm:pt>
    <dgm:pt modelId="{B9EB6BD9-767A-1D4C-881D-B4C56C1269FF}" type="pres">
      <dgm:prSet presAssocID="{D3594E32-B604-4CD2-92B0-BE5D5617568C}" presName="childText" presStyleLbl="revTx" presStyleIdx="0" presStyleCnt="1" custLinFactNeighborX="-237" custLinFactNeighborY="6574">
        <dgm:presLayoutVars>
          <dgm:bulletEnabled val="1"/>
        </dgm:presLayoutVars>
      </dgm:prSet>
      <dgm:spPr/>
    </dgm:pt>
  </dgm:ptLst>
  <dgm:cxnLst>
    <dgm:cxn modelId="{0843513A-93F7-3B46-B32E-738B4BF006EB}" type="presOf" srcId="{1CBBA5B4-EE31-5140-B9DB-B982101BE0AD}" destId="{B9EB6BD9-767A-1D4C-881D-B4C56C1269FF}" srcOrd="0" destOrd="1" presId="urn:microsoft.com/office/officeart/2005/8/layout/vList2"/>
    <dgm:cxn modelId="{075F065E-A4BF-0D48-A4DA-3066EE36EB58}" type="presOf" srcId="{3C825308-156E-4440-AAAB-4992B7D24031}" destId="{B9EB6BD9-767A-1D4C-881D-B4C56C1269FF}" srcOrd="0" destOrd="0" presId="urn:microsoft.com/office/officeart/2005/8/layout/vList2"/>
    <dgm:cxn modelId="{8A5D6C78-D635-4B12-BB8D-164E9A063FBD}" srcId="{D3594E32-B604-4CD2-92B0-BE5D5617568C}" destId="{3C825308-156E-4440-AAAB-4992B7D24031}" srcOrd="0" destOrd="0" parTransId="{116B9DDD-7103-4E16-897D-CB9D3ACCF71A}" sibTransId="{8F10130E-1672-4E4B-98B3-5C56AD95EA7F}"/>
    <dgm:cxn modelId="{95BE708F-92E1-A041-9D12-DFC727DCDAF0}" srcId="{D3594E32-B604-4CD2-92B0-BE5D5617568C}" destId="{1CBBA5B4-EE31-5140-B9DB-B982101BE0AD}" srcOrd="1" destOrd="0" parTransId="{32A33514-7876-DF4D-B568-431BDEF181D4}" sibTransId="{A528F2E9-4414-5847-8FF8-80FB47E8C377}"/>
    <dgm:cxn modelId="{F56EAED2-4E07-40FF-A063-E7D54BC2EBA5}" srcId="{1FFEEF8A-3DFB-4672-A4DF-A713D63F4357}" destId="{D3594E32-B604-4CD2-92B0-BE5D5617568C}" srcOrd="0" destOrd="0" parTransId="{318BF4C2-EDDE-4578-AC50-6D1CA17F002B}" sibTransId="{DD125941-E0E0-407C-A5EC-4AE01033740A}"/>
    <dgm:cxn modelId="{971827E0-8F18-A04D-802E-F4C2B533EC4D}" type="presOf" srcId="{1FFEEF8A-3DFB-4672-A4DF-A713D63F4357}" destId="{E0D8EE65-D0E9-F446-BC71-7F6920443A15}" srcOrd="0" destOrd="0" presId="urn:microsoft.com/office/officeart/2005/8/layout/vList2"/>
    <dgm:cxn modelId="{DB0840F6-0110-9D46-95C2-C111B916A86B}" type="presOf" srcId="{D3594E32-B604-4CD2-92B0-BE5D5617568C}" destId="{23EB291B-1146-054F-AAE8-E95A622A488B}" srcOrd="0" destOrd="0" presId="urn:microsoft.com/office/officeart/2005/8/layout/vList2"/>
    <dgm:cxn modelId="{236028B9-9205-F340-BCCC-246D6E2D5EE4}" type="presParOf" srcId="{E0D8EE65-D0E9-F446-BC71-7F6920443A15}" destId="{23EB291B-1146-054F-AAE8-E95A622A488B}" srcOrd="0" destOrd="0" presId="urn:microsoft.com/office/officeart/2005/8/layout/vList2"/>
    <dgm:cxn modelId="{0C3543F7-3571-D04A-95FB-37C1888EDCF5}" type="presParOf" srcId="{E0D8EE65-D0E9-F446-BC71-7F6920443A15}" destId="{B9EB6BD9-767A-1D4C-881D-B4C56C1269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9C685A-BDC1-3C42-8947-097457913D58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293911-E867-A249-B249-CDCE555DF0EB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Large Data Files</a:t>
          </a:r>
        </a:p>
        <a:p>
          <a:r>
            <a:rPr lang="en-US" dirty="0"/>
            <a:t>~10,000X larger than telemetered glider data</a:t>
          </a:r>
        </a:p>
      </dgm:t>
    </dgm:pt>
    <dgm:pt modelId="{4D0DFD86-03CA-334D-85A7-33CA6555FC40}" type="parTrans" cxnId="{3C0B697D-6818-5E48-82E2-64A289FFB308}">
      <dgm:prSet/>
      <dgm:spPr/>
      <dgm:t>
        <a:bodyPr/>
        <a:lstStyle/>
        <a:p>
          <a:endParaRPr lang="en-US"/>
        </a:p>
      </dgm:t>
    </dgm:pt>
    <dgm:pt modelId="{F1E51F6A-A929-3840-84EE-8C7B7E5A7F2A}" type="sibTrans" cxnId="{3C0B697D-6818-5E48-82E2-64A289FFB308}">
      <dgm:prSet/>
      <dgm:spPr/>
      <dgm:t>
        <a:bodyPr/>
        <a:lstStyle/>
        <a:p>
          <a:endParaRPr lang="en-US"/>
        </a:p>
      </dgm:t>
    </dgm:pt>
    <dgm:pt modelId="{65C769DA-B183-2C47-8F3D-E901D3170104}">
      <dgm:prSet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Complex Post-Processing Algorithms</a:t>
          </a:r>
        </a:p>
      </dgm:t>
    </dgm:pt>
    <dgm:pt modelId="{89C27DAC-5848-D042-A6A4-3AEE85205B14}" type="parTrans" cxnId="{99EAB09B-15D1-F945-9B3D-962115F6A8AD}">
      <dgm:prSet/>
      <dgm:spPr/>
      <dgm:t>
        <a:bodyPr/>
        <a:lstStyle/>
        <a:p>
          <a:endParaRPr lang="en-US"/>
        </a:p>
      </dgm:t>
    </dgm:pt>
    <dgm:pt modelId="{D7FBEC34-5CA9-AC47-B0C1-F0C6CD7C8C30}" type="sibTrans" cxnId="{99EAB09B-15D1-F945-9B3D-962115F6A8AD}">
      <dgm:prSet/>
      <dgm:spPr/>
      <dgm:t>
        <a:bodyPr/>
        <a:lstStyle/>
        <a:p>
          <a:endParaRPr lang="en-US"/>
        </a:p>
      </dgm:t>
    </dgm:pt>
    <dgm:pt modelId="{5EF49B25-EEE7-3146-B715-D2A67A1C7ED3}">
      <dgm:prSet/>
      <dgm:spPr>
        <a:solidFill>
          <a:schemeClr val="accent1"/>
        </a:solidFill>
      </dgm:spPr>
      <dgm:t>
        <a:bodyPr/>
        <a:lstStyle/>
        <a:p>
          <a:r>
            <a:rPr lang="en-US" dirty="0"/>
            <a:t>No Opportunity for Real-Time Data Transfer</a:t>
          </a:r>
        </a:p>
      </dgm:t>
    </dgm:pt>
    <dgm:pt modelId="{92423ABE-BCD3-8542-BFAC-76872F8588DA}" type="parTrans" cxnId="{18298D82-A570-824D-9236-F46D89D54036}">
      <dgm:prSet/>
      <dgm:spPr/>
      <dgm:t>
        <a:bodyPr/>
        <a:lstStyle/>
        <a:p>
          <a:endParaRPr lang="en-US"/>
        </a:p>
      </dgm:t>
    </dgm:pt>
    <dgm:pt modelId="{10B35D17-18EE-5F4F-8372-991CB098FC2A}" type="sibTrans" cxnId="{18298D82-A570-824D-9236-F46D89D54036}">
      <dgm:prSet/>
      <dgm:spPr/>
      <dgm:t>
        <a:bodyPr/>
        <a:lstStyle/>
        <a:p>
          <a:endParaRPr lang="en-US"/>
        </a:p>
      </dgm:t>
    </dgm:pt>
    <dgm:pt modelId="{C750663E-9893-164A-8247-1B139A584230}" type="pres">
      <dgm:prSet presAssocID="{D69C685A-BDC1-3C42-8947-097457913D58}" presName="Name0" presStyleCnt="0">
        <dgm:presLayoutVars>
          <dgm:dir/>
          <dgm:resizeHandles val="exact"/>
        </dgm:presLayoutVars>
      </dgm:prSet>
      <dgm:spPr/>
    </dgm:pt>
    <dgm:pt modelId="{E87DE653-BEA1-D84C-873B-EEA96BF949ED}" type="pres">
      <dgm:prSet presAssocID="{9B293911-E867-A249-B249-CDCE555DF0EB}" presName="node" presStyleLbl="node1" presStyleIdx="0" presStyleCnt="3" custScaleX="101788">
        <dgm:presLayoutVars>
          <dgm:bulletEnabled val="1"/>
        </dgm:presLayoutVars>
      </dgm:prSet>
      <dgm:spPr/>
    </dgm:pt>
    <dgm:pt modelId="{5DEF1785-6CD1-7A4F-B6A2-9D8679E591EA}" type="pres">
      <dgm:prSet presAssocID="{F1E51F6A-A929-3840-84EE-8C7B7E5A7F2A}" presName="sibTrans" presStyleLbl="sibTrans2D1" presStyleIdx="0" presStyleCnt="2"/>
      <dgm:spPr>
        <a:prstGeom prst="mathPlus">
          <a:avLst/>
        </a:prstGeom>
      </dgm:spPr>
    </dgm:pt>
    <dgm:pt modelId="{CD01950A-AE08-6244-9DEE-03DDFF641A9B}" type="pres">
      <dgm:prSet presAssocID="{F1E51F6A-A929-3840-84EE-8C7B7E5A7F2A}" presName="connectorText" presStyleLbl="sibTrans2D1" presStyleIdx="0" presStyleCnt="2"/>
      <dgm:spPr/>
    </dgm:pt>
    <dgm:pt modelId="{C8DEE451-9BF1-F84D-A0EC-F2DEF1A6DCD1}" type="pres">
      <dgm:prSet presAssocID="{65C769DA-B183-2C47-8F3D-E901D3170104}" presName="node" presStyleLbl="node1" presStyleIdx="1" presStyleCnt="3" custScaleX="70938">
        <dgm:presLayoutVars>
          <dgm:bulletEnabled val="1"/>
        </dgm:presLayoutVars>
      </dgm:prSet>
      <dgm:spPr/>
    </dgm:pt>
    <dgm:pt modelId="{EB3F7CAD-11A6-E247-A5E6-2F470C3090CC}" type="pres">
      <dgm:prSet presAssocID="{D7FBEC34-5CA9-AC47-B0C1-F0C6CD7C8C30}" presName="sibTrans" presStyleLbl="sibTrans2D1" presStyleIdx="1" presStyleCnt="2"/>
      <dgm:spPr>
        <a:prstGeom prst="mathEqual">
          <a:avLst/>
        </a:prstGeom>
      </dgm:spPr>
    </dgm:pt>
    <dgm:pt modelId="{740B1F70-93FF-B943-9DFF-7DFA1664935A}" type="pres">
      <dgm:prSet presAssocID="{D7FBEC34-5CA9-AC47-B0C1-F0C6CD7C8C30}" presName="connectorText" presStyleLbl="sibTrans2D1" presStyleIdx="1" presStyleCnt="2"/>
      <dgm:spPr/>
    </dgm:pt>
    <dgm:pt modelId="{89A6AE38-C58D-2E47-A1CF-50D6549F72D3}" type="pres">
      <dgm:prSet presAssocID="{5EF49B25-EEE7-3146-B715-D2A67A1C7ED3}" presName="node" presStyleLbl="node1" presStyleIdx="2" presStyleCnt="3" custScaleX="82725">
        <dgm:presLayoutVars>
          <dgm:bulletEnabled val="1"/>
        </dgm:presLayoutVars>
      </dgm:prSet>
      <dgm:spPr/>
    </dgm:pt>
  </dgm:ptLst>
  <dgm:cxnLst>
    <dgm:cxn modelId="{A8A79B22-8862-764E-8D30-0001853A1D90}" type="presOf" srcId="{D7FBEC34-5CA9-AC47-B0C1-F0C6CD7C8C30}" destId="{740B1F70-93FF-B943-9DFF-7DFA1664935A}" srcOrd="1" destOrd="0" presId="urn:microsoft.com/office/officeart/2005/8/layout/process1"/>
    <dgm:cxn modelId="{4247273A-5A97-464F-9450-2797844379CE}" type="presOf" srcId="{D7FBEC34-5CA9-AC47-B0C1-F0C6CD7C8C30}" destId="{EB3F7CAD-11A6-E247-A5E6-2F470C3090CC}" srcOrd="0" destOrd="0" presId="urn:microsoft.com/office/officeart/2005/8/layout/process1"/>
    <dgm:cxn modelId="{449EB456-6D6C-E04F-B699-72E6D645243B}" type="presOf" srcId="{9B293911-E867-A249-B249-CDCE555DF0EB}" destId="{E87DE653-BEA1-D84C-873B-EEA96BF949ED}" srcOrd="0" destOrd="0" presId="urn:microsoft.com/office/officeart/2005/8/layout/process1"/>
    <dgm:cxn modelId="{F0739774-A5A5-1248-B4B3-C8D4CA85E580}" type="presOf" srcId="{65C769DA-B183-2C47-8F3D-E901D3170104}" destId="{C8DEE451-9BF1-F84D-A0EC-F2DEF1A6DCD1}" srcOrd="0" destOrd="0" presId="urn:microsoft.com/office/officeart/2005/8/layout/process1"/>
    <dgm:cxn modelId="{3C0B697D-6818-5E48-82E2-64A289FFB308}" srcId="{D69C685A-BDC1-3C42-8947-097457913D58}" destId="{9B293911-E867-A249-B249-CDCE555DF0EB}" srcOrd="0" destOrd="0" parTransId="{4D0DFD86-03CA-334D-85A7-33CA6555FC40}" sibTransId="{F1E51F6A-A929-3840-84EE-8C7B7E5A7F2A}"/>
    <dgm:cxn modelId="{18298D82-A570-824D-9236-F46D89D54036}" srcId="{D69C685A-BDC1-3C42-8947-097457913D58}" destId="{5EF49B25-EEE7-3146-B715-D2A67A1C7ED3}" srcOrd="2" destOrd="0" parTransId="{92423ABE-BCD3-8542-BFAC-76872F8588DA}" sibTransId="{10B35D17-18EE-5F4F-8372-991CB098FC2A}"/>
    <dgm:cxn modelId="{99EAB09B-15D1-F945-9B3D-962115F6A8AD}" srcId="{D69C685A-BDC1-3C42-8947-097457913D58}" destId="{65C769DA-B183-2C47-8F3D-E901D3170104}" srcOrd="1" destOrd="0" parTransId="{89C27DAC-5848-D042-A6A4-3AEE85205B14}" sibTransId="{D7FBEC34-5CA9-AC47-B0C1-F0C6CD7C8C30}"/>
    <dgm:cxn modelId="{A2FA7BA9-85D0-4C48-9280-2117F2BB90BA}" type="presOf" srcId="{D69C685A-BDC1-3C42-8947-097457913D58}" destId="{C750663E-9893-164A-8247-1B139A584230}" srcOrd="0" destOrd="0" presId="urn:microsoft.com/office/officeart/2005/8/layout/process1"/>
    <dgm:cxn modelId="{659267C4-2DEA-4B4D-BB1F-62CAF6F24921}" type="presOf" srcId="{5EF49B25-EEE7-3146-B715-D2A67A1C7ED3}" destId="{89A6AE38-C58D-2E47-A1CF-50D6549F72D3}" srcOrd="0" destOrd="0" presId="urn:microsoft.com/office/officeart/2005/8/layout/process1"/>
    <dgm:cxn modelId="{C63D11E7-3027-024A-A7D1-6FB393158D1B}" type="presOf" srcId="{F1E51F6A-A929-3840-84EE-8C7B7E5A7F2A}" destId="{CD01950A-AE08-6244-9DEE-03DDFF641A9B}" srcOrd="1" destOrd="0" presId="urn:microsoft.com/office/officeart/2005/8/layout/process1"/>
    <dgm:cxn modelId="{D09519F7-0C2F-084D-80CA-B4A98C2ACB4B}" type="presOf" srcId="{F1E51F6A-A929-3840-84EE-8C7B7E5A7F2A}" destId="{5DEF1785-6CD1-7A4F-B6A2-9D8679E591EA}" srcOrd="0" destOrd="0" presId="urn:microsoft.com/office/officeart/2005/8/layout/process1"/>
    <dgm:cxn modelId="{35D7D7DE-5C66-8046-BE46-F17F53853DC9}" type="presParOf" srcId="{C750663E-9893-164A-8247-1B139A584230}" destId="{E87DE653-BEA1-D84C-873B-EEA96BF949ED}" srcOrd="0" destOrd="0" presId="urn:microsoft.com/office/officeart/2005/8/layout/process1"/>
    <dgm:cxn modelId="{DB73F40C-BE3F-4E43-9838-35D5AB8C1AF0}" type="presParOf" srcId="{C750663E-9893-164A-8247-1B139A584230}" destId="{5DEF1785-6CD1-7A4F-B6A2-9D8679E591EA}" srcOrd="1" destOrd="0" presId="urn:microsoft.com/office/officeart/2005/8/layout/process1"/>
    <dgm:cxn modelId="{F1BF0DFE-6FBE-CF44-B1E8-A7FEB9DAB31E}" type="presParOf" srcId="{5DEF1785-6CD1-7A4F-B6A2-9D8679E591EA}" destId="{CD01950A-AE08-6244-9DEE-03DDFF641A9B}" srcOrd="0" destOrd="0" presId="urn:microsoft.com/office/officeart/2005/8/layout/process1"/>
    <dgm:cxn modelId="{AF67EA80-8004-B747-AD1A-B02B05044B75}" type="presParOf" srcId="{C750663E-9893-164A-8247-1B139A584230}" destId="{C8DEE451-9BF1-F84D-A0EC-F2DEF1A6DCD1}" srcOrd="2" destOrd="0" presId="urn:microsoft.com/office/officeart/2005/8/layout/process1"/>
    <dgm:cxn modelId="{05743065-C69B-FB41-AAE3-38B15A941D26}" type="presParOf" srcId="{C750663E-9893-164A-8247-1B139A584230}" destId="{EB3F7CAD-11A6-E247-A5E6-2F470C3090CC}" srcOrd="3" destOrd="0" presId="urn:microsoft.com/office/officeart/2005/8/layout/process1"/>
    <dgm:cxn modelId="{10695CE7-C4D3-C844-91A7-60E8AE918B61}" type="presParOf" srcId="{EB3F7CAD-11A6-E247-A5E6-2F470C3090CC}" destId="{740B1F70-93FF-B943-9DFF-7DFA1664935A}" srcOrd="0" destOrd="0" presId="urn:microsoft.com/office/officeart/2005/8/layout/process1"/>
    <dgm:cxn modelId="{77BFA20A-ED7A-7D45-AE2F-E8C044D01CF5}" type="presParOf" srcId="{C750663E-9893-164A-8247-1B139A584230}" destId="{89A6AE38-C58D-2E47-A1CF-50D6549F72D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B291B-1146-054F-AAE8-E95A622A488B}">
      <dsp:nvSpPr>
        <dsp:cNvPr id="0" name=""/>
        <dsp:cNvSpPr/>
      </dsp:nvSpPr>
      <dsp:spPr>
        <a:xfrm>
          <a:off x="274329" y="1062095"/>
          <a:ext cx="4072337" cy="16350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Unique Caribbean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Features:</a:t>
          </a:r>
          <a:endParaRPr lang="en-US" sz="3600" kern="1200" dirty="0"/>
        </a:p>
      </dsp:txBody>
      <dsp:txXfrm>
        <a:off x="354147" y="1141913"/>
        <a:ext cx="3912701" cy="1475439"/>
      </dsp:txXfrm>
    </dsp:sp>
    <dsp:sp modelId="{B9EB6BD9-767A-1D4C-881D-B4C56C1269FF}">
      <dsp:nvSpPr>
        <dsp:cNvPr id="0" name=""/>
        <dsp:cNvSpPr/>
      </dsp:nvSpPr>
      <dsp:spPr>
        <a:xfrm>
          <a:off x="0" y="2776879"/>
          <a:ext cx="6900512" cy="1850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Complex bathymetry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Heat transport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Freshwater plumes</a:t>
          </a:r>
        </a:p>
      </dsp:txBody>
      <dsp:txXfrm>
        <a:off x="0" y="2776879"/>
        <a:ext cx="6900512" cy="1850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EB291B-1146-054F-AAE8-E95A622A488B}">
      <dsp:nvSpPr>
        <dsp:cNvPr id="0" name=""/>
        <dsp:cNvSpPr/>
      </dsp:nvSpPr>
      <dsp:spPr>
        <a:xfrm>
          <a:off x="639884" y="1033420"/>
          <a:ext cx="3545483" cy="16350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Essential Ocean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/>
            <a:t>Features:</a:t>
          </a:r>
          <a:endParaRPr lang="en-US" sz="3600" kern="1200" dirty="0"/>
        </a:p>
      </dsp:txBody>
      <dsp:txXfrm>
        <a:off x="719702" y="1113238"/>
        <a:ext cx="3385847" cy="1475439"/>
      </dsp:txXfrm>
    </dsp:sp>
    <dsp:sp modelId="{B9EB6BD9-767A-1D4C-881D-B4C56C1269FF}">
      <dsp:nvSpPr>
        <dsp:cNvPr id="0" name=""/>
        <dsp:cNvSpPr/>
      </dsp:nvSpPr>
      <dsp:spPr>
        <a:xfrm>
          <a:off x="0" y="3087622"/>
          <a:ext cx="6900512" cy="12109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9091" tIns="45720" rIns="256032" bIns="4572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Barrier layers</a:t>
          </a: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600" kern="1200" dirty="0"/>
            <a:t>Caribbean warm pool</a:t>
          </a:r>
        </a:p>
      </dsp:txBody>
      <dsp:txXfrm>
        <a:off x="0" y="3087622"/>
        <a:ext cx="6900512" cy="12109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7DE653-BEA1-D84C-873B-EEA96BF949ED}">
      <dsp:nvSpPr>
        <dsp:cNvPr id="0" name=""/>
        <dsp:cNvSpPr/>
      </dsp:nvSpPr>
      <dsp:spPr>
        <a:xfrm>
          <a:off x="4412" y="0"/>
          <a:ext cx="3133084" cy="179934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Large Data Files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~10,000X larger than telemetered glider data</a:t>
          </a:r>
        </a:p>
      </dsp:txBody>
      <dsp:txXfrm>
        <a:off x="57113" y="52701"/>
        <a:ext cx="3027682" cy="1693939"/>
      </dsp:txXfrm>
    </dsp:sp>
    <dsp:sp modelId="{5DEF1785-6CD1-7A4F-B6A2-9D8679E591EA}">
      <dsp:nvSpPr>
        <dsp:cNvPr id="0" name=""/>
        <dsp:cNvSpPr/>
      </dsp:nvSpPr>
      <dsp:spPr>
        <a:xfrm>
          <a:off x="3445301" y="517992"/>
          <a:ext cx="652546" cy="763356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3445301" y="670663"/>
        <a:ext cx="456782" cy="458014"/>
      </dsp:txXfrm>
    </dsp:sp>
    <dsp:sp modelId="{C8DEE451-9BF1-F84D-A0EC-F2DEF1A6DCD1}">
      <dsp:nvSpPr>
        <dsp:cNvPr id="0" name=""/>
        <dsp:cNvSpPr/>
      </dsp:nvSpPr>
      <dsp:spPr>
        <a:xfrm>
          <a:off x="4368716" y="0"/>
          <a:ext cx="2183506" cy="1799341"/>
        </a:xfrm>
        <a:prstGeom prst="roundRect">
          <a:avLst>
            <a:gd name="adj" fmla="val 10000"/>
          </a:avLst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Complex Post-Processing Algorithms</a:t>
          </a:r>
        </a:p>
      </dsp:txBody>
      <dsp:txXfrm>
        <a:off x="4421417" y="52701"/>
        <a:ext cx="2078104" cy="1693939"/>
      </dsp:txXfrm>
    </dsp:sp>
    <dsp:sp modelId="{EB3F7CAD-11A6-E247-A5E6-2F470C3090CC}">
      <dsp:nvSpPr>
        <dsp:cNvPr id="0" name=""/>
        <dsp:cNvSpPr/>
      </dsp:nvSpPr>
      <dsp:spPr>
        <a:xfrm>
          <a:off x="6860027" y="517992"/>
          <a:ext cx="652546" cy="763356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6860027" y="670663"/>
        <a:ext cx="456782" cy="458014"/>
      </dsp:txXfrm>
    </dsp:sp>
    <dsp:sp modelId="{89A6AE38-C58D-2E47-A1CF-50D6549F72D3}">
      <dsp:nvSpPr>
        <dsp:cNvPr id="0" name=""/>
        <dsp:cNvSpPr/>
      </dsp:nvSpPr>
      <dsp:spPr>
        <a:xfrm>
          <a:off x="7783442" y="0"/>
          <a:ext cx="2546316" cy="1799341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No Opportunity for Real-Time Data Transfer</a:t>
          </a:r>
        </a:p>
      </dsp:txBody>
      <dsp:txXfrm>
        <a:off x="7836143" y="52701"/>
        <a:ext cx="2440914" cy="16939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6C079-C7A3-1547-9B2C-6FD83A4E4BC7}" type="datetimeFigureOut">
              <a:rPr lang="en-US" smtClean="0"/>
              <a:t>3/4/22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C40EA4-9026-294B-978A-00AEBAD04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77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17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687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05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181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686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888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998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68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7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61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816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420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38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48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549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56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458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632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221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5443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8657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49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66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211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68792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890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7805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22813A-B367-EC43-99B0-6FC37865E3B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77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60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883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12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2342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C40EA4-9026-294B-978A-00AEBAD042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512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AE1A-1845-B343-91BB-D14B038C1D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A2991A-C26D-3746-91A7-31804964A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12ACC-F711-264E-B9D5-E47069E5B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658BD-B3F6-9449-AF67-B7FE169E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8AC3-590C-DB44-B29D-F116EF6F7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4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783F48-A190-334C-B36B-AE7DA82B4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580AEA-4EF7-2648-ADC9-48021613B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C19AC-8329-3342-A600-090CECF60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5D8F9-77F2-B545-A937-819552807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8191DD-0076-DC49-A60D-0280782F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61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C068DF-9FEE-8E45-A821-D5C5217E1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37A12E-88C7-E94C-8DC3-BBF2EAE350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445474-8505-F349-BC4C-B22E093D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B96AF-9CC6-BC4E-B333-5259CD0CE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1EF06-6476-2343-A2A4-A3EC55AE5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49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28973-F514-DB41-A0EF-B181BD25D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4622C-AE5F-A743-A4C9-953F669C0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CFD5F8-5AEE-614B-A170-8549389BF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B9BE8-F50D-5844-ACDB-8E4BFF282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B6FC5-4AC5-6A49-B047-8160FA7F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9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BAD54-3B0C-D743-A863-1AA8272AA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71035-2EB0-AD41-8C0F-14FD2C2CA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4E9CD-23FF-364D-B1A1-ADD0E0344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D0477-08D1-B945-886D-BA7CC66CD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1D383-0ABD-0D4F-8210-CE3B857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903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B474C-1C32-0648-A30D-107FEC9A1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EED00-45E9-FA4E-86CF-8BA97C359C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9EA1F4-E810-9B4F-81CD-F5E769FFAA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D8059-84F7-4142-9B03-19B4FD684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6BA4F-B92E-7A4B-946F-93F3376DE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7B7C5-67E2-0942-87F5-A940E7595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67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9746-2209-5846-9E75-155CB19C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DA9BE-0091-3540-A43B-898DA6AC0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0281-0518-B04C-ABE6-CBEB8B713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7DA133-BF15-8040-ADE2-F4BD4A229D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D1BED7-A300-AE4A-930E-7F0CD5E45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8EFD9D-0BFD-4E47-BCB5-950770A98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30CE35-F02F-C54C-9B1B-5AB901D4C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997EBC-B2C3-1C4F-AA09-DEB6AD40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549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39AE9-AF9C-C248-A6D9-5F816301C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E693AF-6F78-F94B-B6BD-0DCD5A05B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574347-8EA2-854E-8D1D-EC415F2F6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2FBF39-33A1-7F46-A262-33039A47A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63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551FCB-96C0-BA45-97B4-024AA1E9E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66466E-B6FD-014B-BDB5-126AD8F54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0445E-CB98-8A43-AD25-3F9E9164B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98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23F39-61F7-A34F-B779-92A6986C0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1B6E7-6750-1D43-9DCE-BE90ABC2F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444CB-616A-7A47-B408-5E87ADEDE3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3458B-896B-4B4C-A1B4-2993A4EC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0E962-96E5-624A-927A-D3B1BFA26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93348C-5F25-6F42-9108-55AD42653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311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7A981-AD81-904E-AE4C-9FA49C7C4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F0B28F-9BAB-F644-BB10-A607DB7F0C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4F9200-8E97-1646-B454-E372B32B88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A64967-04E2-D846-A2EF-92ED78D1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2B8F3D-C6E4-9E4C-B644-E4663CCF9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869658-E51E-DB47-873C-7077DC77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021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CDDF8-0F16-5048-AE76-84C536E98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FF452-8F71-9F43-A361-1CC242DDD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71867-F8D6-AA4D-8D7B-5F7B5E0A2C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B27601-6326-D147-98B2-63A36F66D6DB}" type="datetimeFigureOut">
              <a:rPr lang="en-US" smtClean="0"/>
              <a:t>3/4/22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53F32-E085-EF47-BE24-D42B6CD6E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635A2-F5B3-EE43-BC78-8D33674E4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EB2F54-5362-064C-AE42-D1A0DE69B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275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s://github.com/JGradone/Glider_ADCP_Real_Time_Processin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23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hyperlink" Target="https://github.com/JGradone/Glider_ADCP_Real_Time_Processing" TargetMode="Externa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jgradone@marine.rutgers.ed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1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AD76F3E-3A97-486B-B402-44400A8B9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AEDDC-E718-BB43-8A9E-C6028C8A80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093788"/>
            <a:ext cx="10506455" cy="2967208"/>
          </a:xfrm>
        </p:spPr>
        <p:txBody>
          <a:bodyPr>
            <a:normAutofit/>
          </a:bodyPr>
          <a:lstStyle/>
          <a:p>
            <a:pPr algn="l"/>
            <a:r>
              <a:rPr lang="en-US" sz="5400" b="1" i="1" dirty="0">
                <a:sym typeface="Wingdings" pitchFamily="2" charset="2"/>
              </a:rPr>
              <a:t>Observing Essential Ocean Features in the Eastern Caribbean for a Safe and Predicted Ocean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28DC5A-7166-7D49-A882-77A82B033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2496" y="4880089"/>
            <a:ext cx="9662159" cy="1197622"/>
          </a:xfrm>
        </p:spPr>
        <p:txBody>
          <a:bodyPr>
            <a:noAutofit/>
          </a:bodyPr>
          <a:lstStyle/>
          <a:p>
            <a:pPr algn="r"/>
            <a:r>
              <a:rPr lang="en-US" sz="2800" dirty="0"/>
              <a:t>Joe Gradone, Travis Miles, Scott Glenn, Doug Wilson, Mike Smith</a:t>
            </a:r>
          </a:p>
          <a:p>
            <a:pPr algn="r"/>
            <a:r>
              <a:rPr lang="en-US" sz="2800" b="1" dirty="0"/>
              <a:t>Ocean Sciences Meeting 2022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91F6B52-91F4-4AEB-B6DB-29FEBCF28C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4331166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D6F061-7C53-44F4-9794-953DB70A4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346882" y="2348839"/>
            <a:ext cx="54864" cy="394677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12" descr="Office of Naval Research - Wikipedia">
            <a:extLst>
              <a:ext uri="{FF2B5EF4-FFF2-40B4-BE49-F238E27FC236}">
                <a16:creationId xmlns:a16="http://schemas.microsoft.com/office/drawing/2014/main" id="{BE68E5D1-66A0-764F-9BCA-CC98DD9B9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54411" y="201940"/>
            <a:ext cx="1808702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teledyne-marine-logo - SECOORA">
            <a:extLst>
              <a:ext uri="{FF2B5EF4-FFF2-40B4-BE49-F238E27FC236}">
                <a16:creationId xmlns:a16="http://schemas.microsoft.com/office/drawing/2014/main" id="{D691BCCF-1E40-DA48-90C5-A337B5D87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62505" y="273210"/>
            <a:ext cx="2520002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University of the Virgin Islands - Wikipedia">
            <a:extLst>
              <a:ext uri="{FF2B5EF4-FFF2-40B4-BE49-F238E27FC236}">
                <a16:creationId xmlns:a16="http://schemas.microsoft.com/office/drawing/2014/main" id="{ADBD53EB-4405-0D4E-877D-049672E8F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211" y="69763"/>
            <a:ext cx="1097280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COVI - Home | Facebook">
            <a:extLst>
              <a:ext uri="{FF2B5EF4-FFF2-40B4-BE49-F238E27FC236}">
                <a16:creationId xmlns:a16="http://schemas.microsoft.com/office/drawing/2014/main" id="{F3FFFC71-81EF-4C46-9091-7ED7B5D2A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883" y="69763"/>
            <a:ext cx="1092403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utgers University logo and symbol, meaning, history, PNG">
            <a:extLst>
              <a:ext uri="{FF2B5EF4-FFF2-40B4-BE49-F238E27FC236}">
                <a16:creationId xmlns:a16="http://schemas.microsoft.com/office/drawing/2014/main" id="{E50C6C0A-7613-1341-936A-6F6C30CFF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7" y="252643"/>
            <a:ext cx="2703596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Research">
            <a:extLst>
              <a:ext uri="{FF2B5EF4-FFF2-40B4-BE49-F238E27FC236}">
                <a16:creationId xmlns:a16="http://schemas.microsoft.com/office/drawing/2014/main" id="{54F50C14-36FD-9542-8485-CA489583F2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39" y="252643"/>
            <a:ext cx="2454380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7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AA42E58B-FAE8-EB43-B7D3-B5FAECB46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9301" y="1890556"/>
            <a:ext cx="5582741" cy="4112999"/>
          </a:xfrm>
        </p:spPr>
      </p:pic>
      <p:pic>
        <p:nvPicPr>
          <p:cNvPr id="8" name="Picture 7" descr="Graphical user interface, chart, line chart&#10;&#10;Description automatically generated">
            <a:extLst>
              <a:ext uri="{FF2B5EF4-FFF2-40B4-BE49-F238E27FC236}">
                <a16:creationId xmlns:a16="http://schemas.microsoft.com/office/drawing/2014/main" id="{C218855B-DE24-BB48-9664-46BC9954C0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4215"/>
          <a:stretch/>
        </p:blipFill>
        <p:spPr>
          <a:xfrm>
            <a:off x="6320790" y="1765862"/>
            <a:ext cx="5759493" cy="43161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E2AE281-7B12-EE41-916E-283893E59A89}"/>
              </a:ext>
            </a:extLst>
          </p:cNvPr>
          <p:cNvSpPr txBox="1"/>
          <p:nvPr/>
        </p:nvSpPr>
        <p:spPr>
          <a:xfrm>
            <a:off x="1685282" y="1117979"/>
            <a:ext cx="4269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(Wilson and Johns, 1997, Johns et al. 2002) </a:t>
            </a:r>
          </a:p>
          <a:p>
            <a:pPr algn="ctr"/>
            <a:r>
              <a:rPr lang="en-US" b="1" dirty="0"/>
              <a:t>Observations</a:t>
            </a:r>
            <a:r>
              <a:rPr lang="en-US" dirty="0"/>
              <a:t>: 1991-1998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0F2A97-CF8E-9545-8D59-F07247E4A102}"/>
              </a:ext>
            </a:extLst>
          </p:cNvPr>
          <p:cNvSpPr txBox="1"/>
          <p:nvPr/>
        </p:nvSpPr>
        <p:spPr>
          <a:xfrm>
            <a:off x="7820895" y="1117980"/>
            <a:ext cx="2759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(Kirchner et al. 2008) </a:t>
            </a:r>
          </a:p>
          <a:p>
            <a:pPr algn="ctr"/>
            <a:r>
              <a:rPr lang="en-US" b="1" dirty="0"/>
              <a:t>Observations</a:t>
            </a:r>
            <a:r>
              <a:rPr lang="en-US" dirty="0"/>
              <a:t>: 2002 &amp; 2005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B3D473-86D6-6143-B1B4-CB7A49B4B5A2}"/>
              </a:ext>
            </a:extLst>
          </p:cNvPr>
          <p:cNvSpPr txBox="1"/>
          <p:nvPr/>
        </p:nvSpPr>
        <p:spPr>
          <a:xfrm>
            <a:off x="6479878" y="5957828"/>
            <a:ext cx="28177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80CEA2-854F-264D-AB4C-77B3EA0FE2E2}"/>
              </a:ext>
            </a:extLst>
          </p:cNvPr>
          <p:cNvSpPr txBox="1"/>
          <p:nvPr/>
        </p:nvSpPr>
        <p:spPr>
          <a:xfrm>
            <a:off x="1306663" y="6148268"/>
            <a:ext cx="8965493" cy="584775"/>
          </a:xfrm>
          <a:prstGeom prst="rect">
            <a:avLst/>
          </a:prstGeom>
          <a:noFill/>
          <a:ln w="88900" cmpd="dbl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No transport observations in over 15 years!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65C53C3-859D-AE4D-AF07-9E140118C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217" y="1"/>
            <a:ext cx="12191999" cy="111642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/>
              <a:t>As if that wasn’t enough, the Caribbean is</a:t>
            </a:r>
            <a:br>
              <a:rPr lang="en-US" sz="4000" dirty="0"/>
            </a:br>
            <a:r>
              <a:rPr lang="en-US" sz="4000" b="1" dirty="0"/>
              <a:t>significantly under-sampled</a:t>
            </a:r>
            <a:r>
              <a:rPr lang="en-US" sz="40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01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64612A2E-9A9E-264B-885A-5C641A0FDF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7081046" y="330950"/>
                <a:ext cx="4637479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RTOFS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° Model Grid </a:t>
                </a: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64612A2E-9A9E-264B-885A-5C641A0FDF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7081046" y="330950"/>
                <a:ext cx="4637479" cy="1325563"/>
              </a:xfrm>
              <a:blipFill>
                <a:blip r:embed="rId3"/>
                <a:stretch>
                  <a:fillRect t="-86792" b="-79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2AE4D8F-080C-854A-9671-FBBFF70FBB19}"/>
              </a:ext>
            </a:extLst>
          </p:cNvPr>
          <p:cNvSpPr txBox="1"/>
          <p:nvPr/>
        </p:nvSpPr>
        <p:spPr>
          <a:xfrm>
            <a:off x="7081046" y="1966109"/>
            <a:ext cx="463747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Hard to model small scale features like transport through island passages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Most passages are only a few grid cells!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Hard for models to represent change</a:t>
            </a:r>
          </a:p>
        </p:txBody>
      </p:sp>
      <p:pic>
        <p:nvPicPr>
          <p:cNvPr id="9" name="Picture 8" descr="A picture containing text, monitor, television, screen&#10;&#10;Description automatically generated">
            <a:extLst>
              <a:ext uri="{FF2B5EF4-FFF2-40B4-BE49-F238E27FC236}">
                <a16:creationId xmlns:a16="http://schemas.microsoft.com/office/drawing/2014/main" id="{7FE88B6D-B64B-C246-98FF-CAE59145F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524" b="19206"/>
          <a:stretch/>
        </p:blipFill>
        <p:spPr>
          <a:xfrm>
            <a:off x="-261258" y="-18175"/>
            <a:ext cx="6858001" cy="70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84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9" name="Rectangle 10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4DC9F5-251A-B045-A9C4-6CBA4AA8E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5400" b="1"/>
              <a:t>Summary</a:t>
            </a:r>
          </a:p>
        </p:txBody>
      </p:sp>
      <p:sp>
        <p:nvSpPr>
          <p:cNvPr id="1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5" name="TextBox 744">
                <a:extLst>
                  <a:ext uri="{FF2B5EF4-FFF2-40B4-BE49-F238E27FC236}">
                    <a16:creationId xmlns:a16="http://schemas.microsoft.com/office/drawing/2014/main" id="{F7ED5208-5525-D946-A280-194F6409586C}"/>
                  </a:ext>
                </a:extLst>
              </p:cNvPr>
              <p:cNvSpPr txBox="1"/>
              <p:nvPr/>
            </p:nvSpPr>
            <p:spPr>
              <a:xfrm>
                <a:off x="484688" y="2814063"/>
                <a:ext cx="112226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𝐑𝐈𝐒𝐊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𝐇𝐀𝐙𝐀𝐑𝐃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  × 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𝐄𝐗𝐏𝐎𝐒𝐔𝐑𝐄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× 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𝐕𝐔𝐋𝐍𝐄𝐑𝐀𝐁𝐈𝐋𝐈𝐓𝐘</m:t>
                      </m:r>
                    </m:oMath>
                  </m:oMathPara>
                </a14:m>
                <a:endParaRPr lang="en-US" sz="3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45" name="TextBox 744">
                <a:extLst>
                  <a:ext uri="{FF2B5EF4-FFF2-40B4-BE49-F238E27FC236}">
                    <a16:creationId xmlns:a16="http://schemas.microsoft.com/office/drawing/2014/main" id="{F7ED5208-5525-D946-A280-194F640958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688" y="2814063"/>
                <a:ext cx="11222624" cy="553998"/>
              </a:xfrm>
              <a:prstGeom prst="rect">
                <a:avLst/>
              </a:prstGeom>
              <a:blipFill>
                <a:blip r:embed="rId3"/>
                <a:stretch>
                  <a:fillRect l="-452" t="-6667" r="-452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8" name="Rounded Rectangle 747">
            <a:extLst>
              <a:ext uri="{FF2B5EF4-FFF2-40B4-BE49-F238E27FC236}">
                <a16:creationId xmlns:a16="http://schemas.microsoft.com/office/drawing/2014/main" id="{CB995208-8CA0-E04B-8B04-89CC5AFD76F1}"/>
              </a:ext>
            </a:extLst>
          </p:cNvPr>
          <p:cNvSpPr/>
          <p:nvPr/>
        </p:nvSpPr>
        <p:spPr>
          <a:xfrm>
            <a:off x="2342606" y="2664342"/>
            <a:ext cx="2046514" cy="8534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Rounded Rectangle 748">
            <a:extLst>
              <a:ext uri="{FF2B5EF4-FFF2-40B4-BE49-F238E27FC236}">
                <a16:creationId xmlns:a16="http://schemas.microsoft.com/office/drawing/2014/main" id="{49C8F168-0011-3F44-B842-5A349AFD0726}"/>
              </a:ext>
            </a:extLst>
          </p:cNvPr>
          <p:cNvSpPr/>
          <p:nvPr/>
        </p:nvSpPr>
        <p:spPr>
          <a:xfrm>
            <a:off x="4881155" y="2664342"/>
            <a:ext cx="2547256" cy="8534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5" name="TextBox 754">
            <a:extLst>
              <a:ext uri="{FF2B5EF4-FFF2-40B4-BE49-F238E27FC236}">
                <a16:creationId xmlns:a16="http://schemas.microsoft.com/office/drawing/2014/main" id="{971D319A-D1D9-8342-9A57-9DA7C89D0AA9}"/>
              </a:ext>
            </a:extLst>
          </p:cNvPr>
          <p:cNvSpPr txBox="1"/>
          <p:nvPr/>
        </p:nvSpPr>
        <p:spPr>
          <a:xfrm>
            <a:off x="10919870" y="6548891"/>
            <a:ext cx="133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(White, 1974)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99F9D4-0AE6-2640-8929-64291D128B41}"/>
              </a:ext>
            </a:extLst>
          </p:cNvPr>
          <p:cNvSpPr txBox="1"/>
          <p:nvPr/>
        </p:nvSpPr>
        <p:spPr>
          <a:xfrm>
            <a:off x="1850242" y="3886298"/>
            <a:ext cx="8488467" cy="1200329"/>
          </a:xfrm>
          <a:prstGeom prst="rect">
            <a:avLst/>
          </a:prstGeom>
          <a:noFill/>
          <a:ln w="508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If uncertainty in any component is reduced, then overall risk is reduced!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C275D6-3365-2145-A4D8-E472E6F628F0}"/>
              </a:ext>
            </a:extLst>
          </p:cNvPr>
          <p:cNvSpPr/>
          <p:nvPr/>
        </p:nvSpPr>
        <p:spPr>
          <a:xfrm>
            <a:off x="2669485" y="5538768"/>
            <a:ext cx="68499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/>
              <a:t>Gliders are a potential tool that can be used to fill this gap!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24594579-EFB0-514D-BCF8-9F9F689B3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2645" y="5349886"/>
            <a:ext cx="2076840" cy="112711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924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F9AFE1A3-449D-5C4A-82D2-DF1C32F8F644}"/>
              </a:ext>
            </a:extLst>
          </p:cNvPr>
          <p:cNvGrpSpPr/>
          <p:nvPr/>
        </p:nvGrpSpPr>
        <p:grpSpPr>
          <a:xfrm>
            <a:off x="5323295" y="1904"/>
            <a:ext cx="5392442" cy="6856096"/>
            <a:chOff x="6224248" y="1904"/>
            <a:chExt cx="5392442" cy="6856096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DF37A768-F6EB-EB40-8CCA-9CF5F5211D56}"/>
                </a:ext>
              </a:extLst>
            </p:cNvPr>
            <p:cNvSpPr/>
            <p:nvPr/>
          </p:nvSpPr>
          <p:spPr>
            <a:xfrm>
              <a:off x="7719934" y="431515"/>
              <a:ext cx="2968053" cy="6059226"/>
            </a:xfrm>
            <a:custGeom>
              <a:avLst/>
              <a:gdLst>
                <a:gd name="connsiteX0" fmla="*/ 2968053 w 2968053"/>
                <a:gd name="connsiteY0" fmla="*/ 0 h 6026046"/>
                <a:gd name="connsiteX1" fmla="*/ 2953063 w 2968053"/>
                <a:gd name="connsiteY1" fmla="*/ 209862 h 6026046"/>
                <a:gd name="connsiteX2" fmla="*/ 2938073 w 2968053"/>
                <a:gd name="connsiteY2" fmla="*/ 359764 h 6026046"/>
                <a:gd name="connsiteX3" fmla="*/ 2908092 w 2968053"/>
                <a:gd name="connsiteY3" fmla="*/ 1439056 h 6026046"/>
                <a:gd name="connsiteX4" fmla="*/ 2923082 w 2968053"/>
                <a:gd name="connsiteY4" fmla="*/ 1918741 h 6026046"/>
                <a:gd name="connsiteX5" fmla="*/ 2938073 w 2968053"/>
                <a:gd name="connsiteY5" fmla="*/ 2113613 h 6026046"/>
                <a:gd name="connsiteX6" fmla="*/ 2968053 w 2968053"/>
                <a:gd name="connsiteY6" fmla="*/ 2623279 h 6026046"/>
                <a:gd name="connsiteX7" fmla="*/ 2923082 w 2968053"/>
                <a:gd name="connsiteY7" fmla="*/ 2728210 h 6026046"/>
                <a:gd name="connsiteX8" fmla="*/ 2878112 w 2968053"/>
                <a:gd name="connsiteY8" fmla="*/ 2743200 h 6026046"/>
                <a:gd name="connsiteX9" fmla="*/ 2788171 w 2968053"/>
                <a:gd name="connsiteY9" fmla="*/ 2803161 h 6026046"/>
                <a:gd name="connsiteX10" fmla="*/ 2743200 w 2968053"/>
                <a:gd name="connsiteY10" fmla="*/ 2833141 h 6026046"/>
                <a:gd name="connsiteX11" fmla="*/ 2668250 w 2968053"/>
                <a:gd name="connsiteY11" fmla="*/ 2893102 h 6026046"/>
                <a:gd name="connsiteX12" fmla="*/ 2638269 w 2968053"/>
                <a:gd name="connsiteY12" fmla="*/ 2923082 h 6026046"/>
                <a:gd name="connsiteX13" fmla="*/ 2593299 w 2968053"/>
                <a:gd name="connsiteY13" fmla="*/ 2953062 h 6026046"/>
                <a:gd name="connsiteX14" fmla="*/ 2563318 w 2968053"/>
                <a:gd name="connsiteY14" fmla="*/ 2983043 h 6026046"/>
                <a:gd name="connsiteX15" fmla="*/ 2473377 w 2968053"/>
                <a:gd name="connsiteY15" fmla="*/ 3028013 h 6026046"/>
                <a:gd name="connsiteX16" fmla="*/ 2443397 w 2968053"/>
                <a:gd name="connsiteY16" fmla="*/ 3057994 h 6026046"/>
                <a:gd name="connsiteX17" fmla="*/ 2368446 w 2968053"/>
                <a:gd name="connsiteY17" fmla="*/ 3117954 h 6026046"/>
                <a:gd name="connsiteX18" fmla="*/ 2278505 w 2968053"/>
                <a:gd name="connsiteY18" fmla="*/ 3237875 h 6026046"/>
                <a:gd name="connsiteX19" fmla="*/ 2203555 w 2968053"/>
                <a:gd name="connsiteY19" fmla="*/ 3342807 h 6026046"/>
                <a:gd name="connsiteX20" fmla="*/ 2128604 w 2968053"/>
                <a:gd name="connsiteY20" fmla="*/ 3402767 h 6026046"/>
                <a:gd name="connsiteX21" fmla="*/ 2098623 w 2968053"/>
                <a:gd name="connsiteY21" fmla="*/ 3432748 h 6026046"/>
                <a:gd name="connsiteX22" fmla="*/ 2008682 w 2968053"/>
                <a:gd name="connsiteY22" fmla="*/ 3492708 h 6026046"/>
                <a:gd name="connsiteX23" fmla="*/ 1963712 w 2968053"/>
                <a:gd name="connsiteY23" fmla="*/ 3522689 h 6026046"/>
                <a:gd name="connsiteX24" fmla="*/ 1918741 w 2968053"/>
                <a:gd name="connsiteY24" fmla="*/ 3537679 h 6026046"/>
                <a:gd name="connsiteX25" fmla="*/ 1873771 w 2968053"/>
                <a:gd name="connsiteY25" fmla="*/ 3567659 h 6026046"/>
                <a:gd name="connsiteX26" fmla="*/ 1813810 w 2968053"/>
                <a:gd name="connsiteY26" fmla="*/ 3642610 h 6026046"/>
                <a:gd name="connsiteX27" fmla="*/ 1768840 w 2968053"/>
                <a:gd name="connsiteY27" fmla="*/ 3672590 h 6026046"/>
                <a:gd name="connsiteX28" fmla="*/ 1693889 w 2968053"/>
                <a:gd name="connsiteY28" fmla="*/ 3732551 h 6026046"/>
                <a:gd name="connsiteX29" fmla="*/ 1618938 w 2968053"/>
                <a:gd name="connsiteY29" fmla="*/ 3792512 h 6026046"/>
                <a:gd name="connsiteX30" fmla="*/ 1588958 w 2968053"/>
                <a:gd name="connsiteY30" fmla="*/ 3837482 h 6026046"/>
                <a:gd name="connsiteX31" fmla="*/ 1514007 w 2968053"/>
                <a:gd name="connsiteY31" fmla="*/ 3897443 h 6026046"/>
                <a:gd name="connsiteX32" fmla="*/ 1379096 w 2968053"/>
                <a:gd name="connsiteY32" fmla="*/ 4062335 h 6026046"/>
                <a:gd name="connsiteX33" fmla="*/ 1349115 w 2968053"/>
                <a:gd name="connsiteY33" fmla="*/ 4092315 h 6026046"/>
                <a:gd name="connsiteX34" fmla="*/ 1319135 w 2968053"/>
                <a:gd name="connsiteY34" fmla="*/ 4182256 h 6026046"/>
                <a:gd name="connsiteX35" fmla="*/ 1229194 w 2968053"/>
                <a:gd name="connsiteY35" fmla="*/ 4242216 h 6026046"/>
                <a:gd name="connsiteX36" fmla="*/ 1199214 w 2968053"/>
                <a:gd name="connsiteY36" fmla="*/ 4272197 h 6026046"/>
                <a:gd name="connsiteX37" fmla="*/ 1154243 w 2968053"/>
                <a:gd name="connsiteY37" fmla="*/ 4287187 h 6026046"/>
                <a:gd name="connsiteX38" fmla="*/ 1109273 w 2968053"/>
                <a:gd name="connsiteY38" fmla="*/ 4317167 h 6026046"/>
                <a:gd name="connsiteX39" fmla="*/ 1079292 w 2968053"/>
                <a:gd name="connsiteY39" fmla="*/ 4347148 h 6026046"/>
                <a:gd name="connsiteX40" fmla="*/ 1034322 w 2968053"/>
                <a:gd name="connsiteY40" fmla="*/ 4362138 h 6026046"/>
                <a:gd name="connsiteX41" fmla="*/ 1004341 w 2968053"/>
                <a:gd name="connsiteY41" fmla="*/ 4392118 h 6026046"/>
                <a:gd name="connsiteX42" fmla="*/ 974361 w 2968053"/>
                <a:gd name="connsiteY42" fmla="*/ 4437089 h 6026046"/>
                <a:gd name="connsiteX43" fmla="*/ 929391 w 2968053"/>
                <a:gd name="connsiteY43" fmla="*/ 4467069 h 6026046"/>
                <a:gd name="connsiteX44" fmla="*/ 899410 w 2968053"/>
                <a:gd name="connsiteY44" fmla="*/ 4497049 h 6026046"/>
                <a:gd name="connsiteX45" fmla="*/ 854440 w 2968053"/>
                <a:gd name="connsiteY45" fmla="*/ 4527030 h 6026046"/>
                <a:gd name="connsiteX46" fmla="*/ 824459 w 2968053"/>
                <a:gd name="connsiteY46" fmla="*/ 4557010 h 6026046"/>
                <a:gd name="connsiteX47" fmla="*/ 779489 w 2968053"/>
                <a:gd name="connsiteY47" fmla="*/ 4572000 h 6026046"/>
                <a:gd name="connsiteX48" fmla="*/ 704538 w 2968053"/>
                <a:gd name="connsiteY48" fmla="*/ 4631961 h 6026046"/>
                <a:gd name="connsiteX49" fmla="*/ 659568 w 2968053"/>
                <a:gd name="connsiteY49" fmla="*/ 4661941 h 6026046"/>
                <a:gd name="connsiteX50" fmla="*/ 599607 w 2968053"/>
                <a:gd name="connsiteY50" fmla="*/ 4736892 h 6026046"/>
                <a:gd name="connsiteX51" fmla="*/ 584617 w 2968053"/>
                <a:gd name="connsiteY51" fmla="*/ 4781862 h 6026046"/>
                <a:gd name="connsiteX52" fmla="*/ 554636 w 2968053"/>
                <a:gd name="connsiteY52" fmla="*/ 4811843 h 6026046"/>
                <a:gd name="connsiteX53" fmla="*/ 509666 w 2968053"/>
                <a:gd name="connsiteY53" fmla="*/ 4886794 h 6026046"/>
                <a:gd name="connsiteX54" fmla="*/ 494676 w 2968053"/>
                <a:gd name="connsiteY54" fmla="*/ 4931764 h 6026046"/>
                <a:gd name="connsiteX55" fmla="*/ 464696 w 2968053"/>
                <a:gd name="connsiteY55" fmla="*/ 4976735 h 6026046"/>
                <a:gd name="connsiteX56" fmla="*/ 419725 w 2968053"/>
                <a:gd name="connsiteY56" fmla="*/ 5066675 h 6026046"/>
                <a:gd name="connsiteX57" fmla="*/ 359764 w 2968053"/>
                <a:gd name="connsiteY57" fmla="*/ 5246557 h 6026046"/>
                <a:gd name="connsiteX58" fmla="*/ 344774 w 2968053"/>
                <a:gd name="connsiteY58" fmla="*/ 5291528 h 6026046"/>
                <a:gd name="connsiteX59" fmla="*/ 314794 w 2968053"/>
                <a:gd name="connsiteY59" fmla="*/ 5336498 h 6026046"/>
                <a:gd name="connsiteX60" fmla="*/ 254833 w 2968053"/>
                <a:gd name="connsiteY60" fmla="*/ 5396459 h 6026046"/>
                <a:gd name="connsiteX61" fmla="*/ 239843 w 2968053"/>
                <a:gd name="connsiteY61" fmla="*/ 5441430 h 6026046"/>
                <a:gd name="connsiteX62" fmla="*/ 179882 w 2968053"/>
                <a:gd name="connsiteY62" fmla="*/ 5531371 h 6026046"/>
                <a:gd name="connsiteX63" fmla="*/ 104932 w 2968053"/>
                <a:gd name="connsiteY63" fmla="*/ 5756223 h 6026046"/>
                <a:gd name="connsiteX64" fmla="*/ 89941 w 2968053"/>
                <a:gd name="connsiteY64" fmla="*/ 5801194 h 6026046"/>
                <a:gd name="connsiteX65" fmla="*/ 74951 w 2968053"/>
                <a:gd name="connsiteY65" fmla="*/ 5846164 h 6026046"/>
                <a:gd name="connsiteX66" fmla="*/ 14991 w 2968053"/>
                <a:gd name="connsiteY66" fmla="*/ 5981075 h 6026046"/>
                <a:gd name="connsiteX67" fmla="*/ 0 w 2968053"/>
                <a:gd name="connsiteY67" fmla="*/ 6026046 h 6026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2968053" h="6026046">
                  <a:moveTo>
                    <a:pt x="2968053" y="0"/>
                  </a:moveTo>
                  <a:cubicBezTo>
                    <a:pt x="2963056" y="69954"/>
                    <a:pt x="2958887" y="139972"/>
                    <a:pt x="2953063" y="209862"/>
                  </a:cubicBezTo>
                  <a:cubicBezTo>
                    <a:pt x="2948893" y="259905"/>
                    <a:pt x="2939642" y="309572"/>
                    <a:pt x="2938073" y="359764"/>
                  </a:cubicBezTo>
                  <a:cubicBezTo>
                    <a:pt x="2895237" y="1730494"/>
                    <a:pt x="2946789" y="742498"/>
                    <a:pt x="2908092" y="1439056"/>
                  </a:cubicBezTo>
                  <a:cubicBezTo>
                    <a:pt x="2913089" y="1598951"/>
                    <a:pt x="2915979" y="1758926"/>
                    <a:pt x="2923082" y="1918741"/>
                  </a:cubicBezTo>
                  <a:cubicBezTo>
                    <a:pt x="2925975" y="1983826"/>
                    <a:pt x="2934899" y="2048541"/>
                    <a:pt x="2938073" y="2113613"/>
                  </a:cubicBezTo>
                  <a:cubicBezTo>
                    <a:pt x="2962464" y="2613607"/>
                    <a:pt x="2928242" y="2384413"/>
                    <a:pt x="2968053" y="2623279"/>
                  </a:cubicBezTo>
                  <a:cubicBezTo>
                    <a:pt x="2958157" y="2672760"/>
                    <a:pt x="2966716" y="2702030"/>
                    <a:pt x="2923082" y="2728210"/>
                  </a:cubicBezTo>
                  <a:cubicBezTo>
                    <a:pt x="2909533" y="2736339"/>
                    <a:pt x="2891924" y="2735526"/>
                    <a:pt x="2878112" y="2743200"/>
                  </a:cubicBezTo>
                  <a:cubicBezTo>
                    <a:pt x="2846614" y="2760699"/>
                    <a:pt x="2818151" y="2783174"/>
                    <a:pt x="2788171" y="2803161"/>
                  </a:cubicBezTo>
                  <a:lnTo>
                    <a:pt x="2743200" y="2833141"/>
                  </a:lnTo>
                  <a:cubicBezTo>
                    <a:pt x="2683490" y="2922707"/>
                    <a:pt x="2748699" y="2844833"/>
                    <a:pt x="2668250" y="2893102"/>
                  </a:cubicBezTo>
                  <a:cubicBezTo>
                    <a:pt x="2656131" y="2900373"/>
                    <a:pt x="2649305" y="2914253"/>
                    <a:pt x="2638269" y="2923082"/>
                  </a:cubicBezTo>
                  <a:cubicBezTo>
                    <a:pt x="2624201" y="2934336"/>
                    <a:pt x="2607367" y="2941808"/>
                    <a:pt x="2593299" y="2953062"/>
                  </a:cubicBezTo>
                  <a:cubicBezTo>
                    <a:pt x="2582263" y="2961891"/>
                    <a:pt x="2575437" y="2975771"/>
                    <a:pt x="2563318" y="2983043"/>
                  </a:cubicBezTo>
                  <a:cubicBezTo>
                    <a:pt x="2452491" y="3049539"/>
                    <a:pt x="2587097" y="2937037"/>
                    <a:pt x="2473377" y="3028013"/>
                  </a:cubicBezTo>
                  <a:cubicBezTo>
                    <a:pt x="2462341" y="3036842"/>
                    <a:pt x="2454433" y="3049165"/>
                    <a:pt x="2443397" y="3057994"/>
                  </a:cubicBezTo>
                  <a:cubicBezTo>
                    <a:pt x="2406523" y="3087494"/>
                    <a:pt x="2395590" y="3081762"/>
                    <a:pt x="2368446" y="3117954"/>
                  </a:cubicBezTo>
                  <a:cubicBezTo>
                    <a:pt x="2266746" y="3253554"/>
                    <a:pt x="2347262" y="3169120"/>
                    <a:pt x="2278505" y="3237875"/>
                  </a:cubicBezTo>
                  <a:cubicBezTo>
                    <a:pt x="2243528" y="3342806"/>
                    <a:pt x="2278505" y="3317822"/>
                    <a:pt x="2203555" y="3342807"/>
                  </a:cubicBezTo>
                  <a:cubicBezTo>
                    <a:pt x="2131160" y="3415199"/>
                    <a:pt x="2223160" y="3327122"/>
                    <a:pt x="2128604" y="3402767"/>
                  </a:cubicBezTo>
                  <a:cubicBezTo>
                    <a:pt x="2117568" y="3411596"/>
                    <a:pt x="2109930" y="3424268"/>
                    <a:pt x="2098623" y="3432748"/>
                  </a:cubicBezTo>
                  <a:cubicBezTo>
                    <a:pt x="2069798" y="3454367"/>
                    <a:pt x="2038662" y="3472721"/>
                    <a:pt x="2008682" y="3492708"/>
                  </a:cubicBezTo>
                  <a:cubicBezTo>
                    <a:pt x="1993692" y="3502701"/>
                    <a:pt x="1980803" y="3516992"/>
                    <a:pt x="1963712" y="3522689"/>
                  </a:cubicBezTo>
                  <a:lnTo>
                    <a:pt x="1918741" y="3537679"/>
                  </a:lnTo>
                  <a:cubicBezTo>
                    <a:pt x="1903751" y="3547672"/>
                    <a:pt x="1886510" y="3554920"/>
                    <a:pt x="1873771" y="3567659"/>
                  </a:cubicBezTo>
                  <a:cubicBezTo>
                    <a:pt x="1795856" y="3645575"/>
                    <a:pt x="1887984" y="3583271"/>
                    <a:pt x="1813810" y="3642610"/>
                  </a:cubicBezTo>
                  <a:cubicBezTo>
                    <a:pt x="1799742" y="3653864"/>
                    <a:pt x="1782908" y="3661336"/>
                    <a:pt x="1768840" y="3672590"/>
                  </a:cubicBezTo>
                  <a:cubicBezTo>
                    <a:pt x="1662042" y="3758029"/>
                    <a:pt x="1832299" y="3640277"/>
                    <a:pt x="1693889" y="3732551"/>
                  </a:cubicBezTo>
                  <a:cubicBezTo>
                    <a:pt x="1607972" y="3861427"/>
                    <a:pt x="1722374" y="3709763"/>
                    <a:pt x="1618938" y="3792512"/>
                  </a:cubicBezTo>
                  <a:cubicBezTo>
                    <a:pt x="1604870" y="3803766"/>
                    <a:pt x="1600212" y="3823414"/>
                    <a:pt x="1588958" y="3837482"/>
                  </a:cubicBezTo>
                  <a:cubicBezTo>
                    <a:pt x="1564549" y="3867993"/>
                    <a:pt x="1547394" y="3875184"/>
                    <a:pt x="1514007" y="3897443"/>
                  </a:cubicBezTo>
                  <a:cubicBezTo>
                    <a:pt x="1434450" y="4016778"/>
                    <a:pt x="1479522" y="3961909"/>
                    <a:pt x="1379096" y="4062335"/>
                  </a:cubicBezTo>
                  <a:lnTo>
                    <a:pt x="1349115" y="4092315"/>
                  </a:lnTo>
                  <a:cubicBezTo>
                    <a:pt x="1339122" y="4122295"/>
                    <a:pt x="1345430" y="4164726"/>
                    <a:pt x="1319135" y="4182256"/>
                  </a:cubicBezTo>
                  <a:cubicBezTo>
                    <a:pt x="1289155" y="4202243"/>
                    <a:pt x="1254672" y="4216737"/>
                    <a:pt x="1229194" y="4242216"/>
                  </a:cubicBezTo>
                  <a:cubicBezTo>
                    <a:pt x="1219201" y="4252210"/>
                    <a:pt x="1211333" y="4264926"/>
                    <a:pt x="1199214" y="4272197"/>
                  </a:cubicBezTo>
                  <a:cubicBezTo>
                    <a:pt x="1185665" y="4280327"/>
                    <a:pt x="1169233" y="4282190"/>
                    <a:pt x="1154243" y="4287187"/>
                  </a:cubicBezTo>
                  <a:cubicBezTo>
                    <a:pt x="1139253" y="4297180"/>
                    <a:pt x="1123341" y="4305913"/>
                    <a:pt x="1109273" y="4317167"/>
                  </a:cubicBezTo>
                  <a:cubicBezTo>
                    <a:pt x="1098237" y="4325996"/>
                    <a:pt x="1091411" y="4339876"/>
                    <a:pt x="1079292" y="4347148"/>
                  </a:cubicBezTo>
                  <a:cubicBezTo>
                    <a:pt x="1065743" y="4355278"/>
                    <a:pt x="1049312" y="4357141"/>
                    <a:pt x="1034322" y="4362138"/>
                  </a:cubicBezTo>
                  <a:cubicBezTo>
                    <a:pt x="1024328" y="4372131"/>
                    <a:pt x="1013170" y="4381082"/>
                    <a:pt x="1004341" y="4392118"/>
                  </a:cubicBezTo>
                  <a:cubicBezTo>
                    <a:pt x="993086" y="4406186"/>
                    <a:pt x="987100" y="4424350"/>
                    <a:pt x="974361" y="4437089"/>
                  </a:cubicBezTo>
                  <a:cubicBezTo>
                    <a:pt x="961622" y="4449828"/>
                    <a:pt x="943459" y="4455815"/>
                    <a:pt x="929391" y="4467069"/>
                  </a:cubicBezTo>
                  <a:cubicBezTo>
                    <a:pt x="918355" y="4475898"/>
                    <a:pt x="910446" y="4488220"/>
                    <a:pt x="899410" y="4497049"/>
                  </a:cubicBezTo>
                  <a:cubicBezTo>
                    <a:pt x="885342" y="4508303"/>
                    <a:pt x="868508" y="4515776"/>
                    <a:pt x="854440" y="4527030"/>
                  </a:cubicBezTo>
                  <a:cubicBezTo>
                    <a:pt x="843404" y="4535859"/>
                    <a:pt x="836578" y="4549739"/>
                    <a:pt x="824459" y="4557010"/>
                  </a:cubicBezTo>
                  <a:cubicBezTo>
                    <a:pt x="810910" y="4565139"/>
                    <a:pt x="793622" y="4564934"/>
                    <a:pt x="779489" y="4572000"/>
                  </a:cubicBezTo>
                  <a:cubicBezTo>
                    <a:pt x="717966" y="4602761"/>
                    <a:pt x="751016" y="4594778"/>
                    <a:pt x="704538" y="4631961"/>
                  </a:cubicBezTo>
                  <a:cubicBezTo>
                    <a:pt x="690470" y="4643215"/>
                    <a:pt x="673636" y="4650687"/>
                    <a:pt x="659568" y="4661941"/>
                  </a:cubicBezTo>
                  <a:cubicBezTo>
                    <a:pt x="636328" y="4680533"/>
                    <a:pt x="612594" y="4710918"/>
                    <a:pt x="599607" y="4736892"/>
                  </a:cubicBezTo>
                  <a:cubicBezTo>
                    <a:pt x="592541" y="4751025"/>
                    <a:pt x="592747" y="4768313"/>
                    <a:pt x="584617" y="4781862"/>
                  </a:cubicBezTo>
                  <a:cubicBezTo>
                    <a:pt x="577345" y="4793981"/>
                    <a:pt x="564630" y="4801849"/>
                    <a:pt x="554636" y="4811843"/>
                  </a:cubicBezTo>
                  <a:cubicBezTo>
                    <a:pt x="512172" y="4939235"/>
                    <a:pt x="571395" y="4783911"/>
                    <a:pt x="509666" y="4886794"/>
                  </a:cubicBezTo>
                  <a:cubicBezTo>
                    <a:pt x="501537" y="4900343"/>
                    <a:pt x="501742" y="4917631"/>
                    <a:pt x="494676" y="4931764"/>
                  </a:cubicBezTo>
                  <a:cubicBezTo>
                    <a:pt x="486619" y="4947878"/>
                    <a:pt x="472753" y="4960621"/>
                    <a:pt x="464696" y="4976735"/>
                  </a:cubicBezTo>
                  <a:cubicBezTo>
                    <a:pt x="402636" y="5100853"/>
                    <a:pt x="505640" y="4937802"/>
                    <a:pt x="419725" y="5066675"/>
                  </a:cubicBezTo>
                  <a:lnTo>
                    <a:pt x="359764" y="5246557"/>
                  </a:lnTo>
                  <a:cubicBezTo>
                    <a:pt x="354767" y="5261547"/>
                    <a:pt x="353539" y="5278381"/>
                    <a:pt x="344774" y="5291528"/>
                  </a:cubicBezTo>
                  <a:cubicBezTo>
                    <a:pt x="334781" y="5306518"/>
                    <a:pt x="326518" y="5322819"/>
                    <a:pt x="314794" y="5336498"/>
                  </a:cubicBezTo>
                  <a:cubicBezTo>
                    <a:pt x="296399" y="5357959"/>
                    <a:pt x="254833" y="5396459"/>
                    <a:pt x="254833" y="5396459"/>
                  </a:cubicBezTo>
                  <a:cubicBezTo>
                    <a:pt x="249836" y="5411449"/>
                    <a:pt x="247517" y="5427617"/>
                    <a:pt x="239843" y="5441430"/>
                  </a:cubicBezTo>
                  <a:cubicBezTo>
                    <a:pt x="222344" y="5472928"/>
                    <a:pt x="179882" y="5531371"/>
                    <a:pt x="179882" y="5531371"/>
                  </a:cubicBezTo>
                  <a:lnTo>
                    <a:pt x="104932" y="5756223"/>
                  </a:lnTo>
                  <a:lnTo>
                    <a:pt x="89941" y="5801194"/>
                  </a:lnTo>
                  <a:cubicBezTo>
                    <a:pt x="84944" y="5816184"/>
                    <a:pt x="83716" y="5833017"/>
                    <a:pt x="74951" y="5846164"/>
                  </a:cubicBezTo>
                  <a:cubicBezTo>
                    <a:pt x="27441" y="5917430"/>
                    <a:pt x="50669" y="5874042"/>
                    <a:pt x="14991" y="5981075"/>
                  </a:cubicBezTo>
                  <a:lnTo>
                    <a:pt x="0" y="6026046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1C30442C-457F-4045-AC6A-2B5DE770608D}"/>
                </a:ext>
              </a:extLst>
            </p:cNvPr>
            <p:cNvSpPr/>
            <p:nvPr/>
          </p:nvSpPr>
          <p:spPr>
            <a:xfrm>
              <a:off x="7746715" y="431515"/>
              <a:ext cx="3329369" cy="6010382"/>
            </a:xfrm>
            <a:custGeom>
              <a:avLst/>
              <a:gdLst>
                <a:gd name="connsiteX0" fmla="*/ 20548 w 3329369"/>
                <a:gd name="connsiteY0" fmla="*/ 0 h 6010382"/>
                <a:gd name="connsiteX1" fmla="*/ 10274 w 3329369"/>
                <a:gd name="connsiteY1" fmla="*/ 71919 h 6010382"/>
                <a:gd name="connsiteX2" fmla="*/ 0 w 3329369"/>
                <a:gd name="connsiteY2" fmla="*/ 133564 h 6010382"/>
                <a:gd name="connsiteX3" fmla="*/ 10274 w 3329369"/>
                <a:gd name="connsiteY3" fmla="*/ 595901 h 6010382"/>
                <a:gd name="connsiteX4" fmla="*/ 30822 w 3329369"/>
                <a:gd name="connsiteY4" fmla="*/ 760287 h 6010382"/>
                <a:gd name="connsiteX5" fmla="*/ 61645 w 3329369"/>
                <a:gd name="connsiteY5" fmla="*/ 955496 h 6010382"/>
                <a:gd name="connsiteX6" fmla="*/ 61645 w 3329369"/>
                <a:gd name="connsiteY6" fmla="*/ 1345914 h 6010382"/>
                <a:gd name="connsiteX7" fmla="*/ 71919 w 3329369"/>
                <a:gd name="connsiteY7" fmla="*/ 1397285 h 6010382"/>
                <a:gd name="connsiteX8" fmla="*/ 102741 w 3329369"/>
                <a:gd name="connsiteY8" fmla="*/ 1500027 h 6010382"/>
                <a:gd name="connsiteX9" fmla="*/ 113015 w 3329369"/>
                <a:gd name="connsiteY9" fmla="*/ 1530849 h 6010382"/>
                <a:gd name="connsiteX10" fmla="*/ 123289 w 3329369"/>
                <a:gd name="connsiteY10" fmla="*/ 1561672 h 6010382"/>
                <a:gd name="connsiteX11" fmla="*/ 143838 w 3329369"/>
                <a:gd name="connsiteY11" fmla="*/ 1592494 h 6010382"/>
                <a:gd name="connsiteX12" fmla="*/ 164386 w 3329369"/>
                <a:gd name="connsiteY12" fmla="*/ 1654139 h 6010382"/>
                <a:gd name="connsiteX13" fmla="*/ 174660 w 3329369"/>
                <a:gd name="connsiteY13" fmla="*/ 1684961 h 6010382"/>
                <a:gd name="connsiteX14" fmla="*/ 184934 w 3329369"/>
                <a:gd name="connsiteY14" fmla="*/ 1756881 h 6010382"/>
                <a:gd name="connsiteX15" fmla="*/ 205483 w 3329369"/>
                <a:gd name="connsiteY15" fmla="*/ 1787703 h 6010382"/>
                <a:gd name="connsiteX16" fmla="*/ 236305 w 3329369"/>
                <a:gd name="connsiteY16" fmla="*/ 1839074 h 6010382"/>
                <a:gd name="connsiteX17" fmla="*/ 339047 w 3329369"/>
                <a:gd name="connsiteY17" fmla="*/ 1931541 h 6010382"/>
                <a:gd name="connsiteX18" fmla="*/ 390418 w 3329369"/>
                <a:gd name="connsiteY18" fmla="*/ 1962364 h 6010382"/>
                <a:gd name="connsiteX19" fmla="*/ 421240 w 3329369"/>
                <a:gd name="connsiteY19" fmla="*/ 1982912 h 6010382"/>
                <a:gd name="connsiteX20" fmla="*/ 462337 w 3329369"/>
                <a:gd name="connsiteY20" fmla="*/ 2013734 h 6010382"/>
                <a:gd name="connsiteX21" fmla="*/ 493159 w 3329369"/>
                <a:gd name="connsiteY21" fmla="*/ 2024009 h 6010382"/>
                <a:gd name="connsiteX22" fmla="*/ 523982 w 3329369"/>
                <a:gd name="connsiteY22" fmla="*/ 2044557 h 6010382"/>
                <a:gd name="connsiteX23" fmla="*/ 595901 w 3329369"/>
                <a:gd name="connsiteY23" fmla="*/ 2075379 h 6010382"/>
                <a:gd name="connsiteX24" fmla="*/ 657546 w 3329369"/>
                <a:gd name="connsiteY24" fmla="*/ 2116476 h 6010382"/>
                <a:gd name="connsiteX25" fmla="*/ 688368 w 3329369"/>
                <a:gd name="connsiteY25" fmla="*/ 2126750 h 6010382"/>
                <a:gd name="connsiteX26" fmla="*/ 719191 w 3329369"/>
                <a:gd name="connsiteY26" fmla="*/ 2147298 h 6010382"/>
                <a:gd name="connsiteX27" fmla="*/ 760287 w 3329369"/>
                <a:gd name="connsiteY27" fmla="*/ 2157573 h 6010382"/>
                <a:gd name="connsiteX28" fmla="*/ 780836 w 3329369"/>
                <a:gd name="connsiteY28" fmla="*/ 2178121 h 6010382"/>
                <a:gd name="connsiteX29" fmla="*/ 842481 w 3329369"/>
                <a:gd name="connsiteY29" fmla="*/ 2219218 h 6010382"/>
                <a:gd name="connsiteX30" fmla="*/ 873303 w 3329369"/>
                <a:gd name="connsiteY30" fmla="*/ 2250040 h 6010382"/>
                <a:gd name="connsiteX31" fmla="*/ 934948 w 3329369"/>
                <a:gd name="connsiteY31" fmla="*/ 2291137 h 6010382"/>
                <a:gd name="connsiteX32" fmla="*/ 986319 w 3329369"/>
                <a:gd name="connsiteY32" fmla="*/ 2342507 h 6010382"/>
                <a:gd name="connsiteX33" fmla="*/ 1047964 w 3329369"/>
                <a:gd name="connsiteY33" fmla="*/ 2383604 h 6010382"/>
                <a:gd name="connsiteX34" fmla="*/ 1078786 w 3329369"/>
                <a:gd name="connsiteY34" fmla="*/ 2414427 h 6010382"/>
                <a:gd name="connsiteX35" fmla="*/ 1109609 w 3329369"/>
                <a:gd name="connsiteY35" fmla="*/ 2455523 h 6010382"/>
                <a:gd name="connsiteX36" fmla="*/ 1140431 w 3329369"/>
                <a:gd name="connsiteY36" fmla="*/ 2476072 h 6010382"/>
                <a:gd name="connsiteX37" fmla="*/ 1202076 w 3329369"/>
                <a:gd name="connsiteY37" fmla="*/ 2547991 h 6010382"/>
                <a:gd name="connsiteX38" fmla="*/ 1232898 w 3329369"/>
                <a:gd name="connsiteY38" fmla="*/ 2568539 h 6010382"/>
                <a:gd name="connsiteX39" fmla="*/ 1315092 w 3329369"/>
                <a:gd name="connsiteY39" fmla="*/ 2630184 h 6010382"/>
                <a:gd name="connsiteX40" fmla="*/ 1356188 w 3329369"/>
                <a:gd name="connsiteY40" fmla="*/ 2661006 h 6010382"/>
                <a:gd name="connsiteX41" fmla="*/ 1387011 w 3329369"/>
                <a:gd name="connsiteY41" fmla="*/ 2681555 h 6010382"/>
                <a:gd name="connsiteX42" fmla="*/ 1438382 w 3329369"/>
                <a:gd name="connsiteY42" fmla="*/ 2732925 h 6010382"/>
                <a:gd name="connsiteX43" fmla="*/ 1458930 w 3329369"/>
                <a:gd name="connsiteY43" fmla="*/ 2763748 h 6010382"/>
                <a:gd name="connsiteX44" fmla="*/ 1500027 w 3329369"/>
                <a:gd name="connsiteY44" fmla="*/ 2794570 h 6010382"/>
                <a:gd name="connsiteX45" fmla="*/ 1520575 w 3329369"/>
                <a:gd name="connsiteY45" fmla="*/ 2815119 h 6010382"/>
                <a:gd name="connsiteX46" fmla="*/ 1551397 w 3329369"/>
                <a:gd name="connsiteY46" fmla="*/ 2835667 h 6010382"/>
                <a:gd name="connsiteX47" fmla="*/ 1592494 w 3329369"/>
                <a:gd name="connsiteY47" fmla="*/ 2876764 h 6010382"/>
                <a:gd name="connsiteX48" fmla="*/ 1643865 w 3329369"/>
                <a:gd name="connsiteY48" fmla="*/ 2928134 h 6010382"/>
                <a:gd name="connsiteX49" fmla="*/ 1664413 w 3329369"/>
                <a:gd name="connsiteY49" fmla="*/ 2948683 h 6010382"/>
                <a:gd name="connsiteX50" fmla="*/ 1695236 w 3329369"/>
                <a:gd name="connsiteY50" fmla="*/ 2979505 h 6010382"/>
                <a:gd name="connsiteX51" fmla="*/ 1756881 w 3329369"/>
                <a:gd name="connsiteY51" fmla="*/ 3061698 h 6010382"/>
                <a:gd name="connsiteX52" fmla="*/ 1777429 w 3329369"/>
                <a:gd name="connsiteY52" fmla="*/ 3082247 h 6010382"/>
                <a:gd name="connsiteX53" fmla="*/ 1797977 w 3329369"/>
                <a:gd name="connsiteY53" fmla="*/ 3113069 h 6010382"/>
                <a:gd name="connsiteX54" fmla="*/ 1849348 w 3329369"/>
                <a:gd name="connsiteY54" fmla="*/ 3154166 h 6010382"/>
                <a:gd name="connsiteX55" fmla="*/ 1910993 w 3329369"/>
                <a:gd name="connsiteY55" fmla="*/ 3205537 h 6010382"/>
                <a:gd name="connsiteX56" fmla="*/ 1952089 w 3329369"/>
                <a:gd name="connsiteY56" fmla="*/ 3267182 h 6010382"/>
                <a:gd name="connsiteX57" fmla="*/ 2003460 w 3329369"/>
                <a:gd name="connsiteY57" fmla="*/ 3328827 h 6010382"/>
                <a:gd name="connsiteX58" fmla="*/ 2085654 w 3329369"/>
                <a:gd name="connsiteY58" fmla="*/ 3390472 h 6010382"/>
                <a:gd name="connsiteX59" fmla="*/ 2178121 w 3329369"/>
                <a:gd name="connsiteY59" fmla="*/ 3493213 h 6010382"/>
                <a:gd name="connsiteX60" fmla="*/ 2219218 w 3329369"/>
                <a:gd name="connsiteY60" fmla="*/ 3524036 h 6010382"/>
                <a:gd name="connsiteX61" fmla="*/ 2239766 w 3329369"/>
                <a:gd name="connsiteY61" fmla="*/ 3554858 h 6010382"/>
                <a:gd name="connsiteX62" fmla="*/ 2301411 w 3329369"/>
                <a:gd name="connsiteY62" fmla="*/ 3616503 h 6010382"/>
                <a:gd name="connsiteX63" fmla="*/ 2332233 w 3329369"/>
                <a:gd name="connsiteY63" fmla="*/ 3647325 h 6010382"/>
                <a:gd name="connsiteX64" fmla="*/ 2373330 w 3329369"/>
                <a:gd name="connsiteY64" fmla="*/ 3708970 h 6010382"/>
                <a:gd name="connsiteX65" fmla="*/ 2424701 w 3329369"/>
                <a:gd name="connsiteY65" fmla="*/ 3760341 h 6010382"/>
                <a:gd name="connsiteX66" fmla="*/ 2486346 w 3329369"/>
                <a:gd name="connsiteY66" fmla="*/ 3852809 h 6010382"/>
                <a:gd name="connsiteX67" fmla="*/ 2537716 w 3329369"/>
                <a:gd name="connsiteY67" fmla="*/ 3924728 h 6010382"/>
                <a:gd name="connsiteX68" fmla="*/ 2568539 w 3329369"/>
                <a:gd name="connsiteY68" fmla="*/ 3955550 h 6010382"/>
                <a:gd name="connsiteX69" fmla="*/ 2630184 w 3329369"/>
                <a:gd name="connsiteY69" fmla="*/ 4037743 h 6010382"/>
                <a:gd name="connsiteX70" fmla="*/ 2661006 w 3329369"/>
                <a:gd name="connsiteY70" fmla="*/ 4078840 h 6010382"/>
                <a:gd name="connsiteX71" fmla="*/ 2681555 w 3329369"/>
                <a:gd name="connsiteY71" fmla="*/ 4119937 h 6010382"/>
                <a:gd name="connsiteX72" fmla="*/ 2732925 w 3329369"/>
                <a:gd name="connsiteY72" fmla="*/ 4191856 h 6010382"/>
                <a:gd name="connsiteX73" fmla="*/ 2753474 w 3329369"/>
                <a:gd name="connsiteY73" fmla="*/ 4222678 h 6010382"/>
                <a:gd name="connsiteX74" fmla="*/ 2774022 w 3329369"/>
                <a:gd name="connsiteY74" fmla="*/ 4263775 h 6010382"/>
                <a:gd name="connsiteX75" fmla="*/ 2804845 w 3329369"/>
                <a:gd name="connsiteY75" fmla="*/ 4294597 h 6010382"/>
                <a:gd name="connsiteX76" fmla="*/ 2845941 w 3329369"/>
                <a:gd name="connsiteY76" fmla="*/ 4345968 h 6010382"/>
                <a:gd name="connsiteX77" fmla="*/ 2856215 w 3329369"/>
                <a:gd name="connsiteY77" fmla="*/ 4376791 h 6010382"/>
                <a:gd name="connsiteX78" fmla="*/ 2876764 w 3329369"/>
                <a:gd name="connsiteY78" fmla="*/ 4407613 h 6010382"/>
                <a:gd name="connsiteX79" fmla="*/ 2928134 w 3329369"/>
                <a:gd name="connsiteY79" fmla="*/ 4500081 h 6010382"/>
                <a:gd name="connsiteX80" fmla="*/ 2948683 w 3329369"/>
                <a:gd name="connsiteY80" fmla="*/ 4520629 h 6010382"/>
                <a:gd name="connsiteX81" fmla="*/ 2989779 w 3329369"/>
                <a:gd name="connsiteY81" fmla="*/ 4582274 h 6010382"/>
                <a:gd name="connsiteX82" fmla="*/ 3010328 w 3329369"/>
                <a:gd name="connsiteY82" fmla="*/ 4602822 h 6010382"/>
                <a:gd name="connsiteX83" fmla="*/ 3051424 w 3329369"/>
                <a:gd name="connsiteY83" fmla="*/ 4664467 h 6010382"/>
                <a:gd name="connsiteX84" fmla="*/ 3082247 w 3329369"/>
                <a:gd name="connsiteY84" fmla="*/ 4715838 h 6010382"/>
                <a:gd name="connsiteX85" fmla="*/ 3102795 w 3329369"/>
                <a:gd name="connsiteY85" fmla="*/ 4777483 h 6010382"/>
                <a:gd name="connsiteX86" fmla="*/ 3123343 w 3329369"/>
                <a:gd name="connsiteY86" fmla="*/ 4808305 h 6010382"/>
                <a:gd name="connsiteX87" fmla="*/ 3143892 w 3329369"/>
                <a:gd name="connsiteY87" fmla="*/ 4869950 h 6010382"/>
                <a:gd name="connsiteX88" fmla="*/ 3174714 w 3329369"/>
                <a:gd name="connsiteY88" fmla="*/ 4982966 h 6010382"/>
                <a:gd name="connsiteX89" fmla="*/ 3184988 w 3329369"/>
                <a:gd name="connsiteY89" fmla="*/ 5065159 h 6010382"/>
                <a:gd name="connsiteX90" fmla="*/ 3195263 w 3329369"/>
                <a:gd name="connsiteY90" fmla="*/ 5311739 h 6010382"/>
                <a:gd name="connsiteX91" fmla="*/ 3215811 w 3329369"/>
                <a:gd name="connsiteY91" fmla="*/ 5414481 h 6010382"/>
                <a:gd name="connsiteX92" fmla="*/ 3236359 w 3329369"/>
                <a:gd name="connsiteY92" fmla="*/ 5476125 h 6010382"/>
                <a:gd name="connsiteX93" fmla="*/ 3246633 w 3329369"/>
                <a:gd name="connsiteY93" fmla="*/ 5506948 h 6010382"/>
                <a:gd name="connsiteX94" fmla="*/ 3256907 w 3329369"/>
                <a:gd name="connsiteY94" fmla="*/ 5548045 h 6010382"/>
                <a:gd name="connsiteX95" fmla="*/ 3277456 w 3329369"/>
                <a:gd name="connsiteY95" fmla="*/ 5609689 h 6010382"/>
                <a:gd name="connsiteX96" fmla="*/ 3287730 w 3329369"/>
                <a:gd name="connsiteY96" fmla="*/ 5650786 h 6010382"/>
                <a:gd name="connsiteX97" fmla="*/ 3308278 w 3329369"/>
                <a:gd name="connsiteY97" fmla="*/ 5784350 h 6010382"/>
                <a:gd name="connsiteX98" fmla="*/ 3328827 w 3329369"/>
                <a:gd name="connsiteY98" fmla="*/ 5959011 h 6010382"/>
                <a:gd name="connsiteX99" fmla="*/ 3328827 w 3329369"/>
                <a:gd name="connsiteY99" fmla="*/ 6010382 h 6010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3329369" h="6010382">
                  <a:moveTo>
                    <a:pt x="20548" y="0"/>
                  </a:moveTo>
                  <a:cubicBezTo>
                    <a:pt x="17123" y="23973"/>
                    <a:pt x="13956" y="47984"/>
                    <a:pt x="10274" y="71919"/>
                  </a:cubicBezTo>
                  <a:cubicBezTo>
                    <a:pt x="7106" y="92509"/>
                    <a:pt x="0" y="112732"/>
                    <a:pt x="0" y="133564"/>
                  </a:cubicBezTo>
                  <a:cubicBezTo>
                    <a:pt x="0" y="287714"/>
                    <a:pt x="2702" y="441937"/>
                    <a:pt x="10274" y="595901"/>
                  </a:cubicBezTo>
                  <a:cubicBezTo>
                    <a:pt x="12987" y="651056"/>
                    <a:pt x="21744" y="705817"/>
                    <a:pt x="30822" y="760287"/>
                  </a:cubicBezTo>
                  <a:cubicBezTo>
                    <a:pt x="55351" y="907464"/>
                    <a:pt x="45477" y="842332"/>
                    <a:pt x="61645" y="955496"/>
                  </a:cubicBezTo>
                  <a:cubicBezTo>
                    <a:pt x="52734" y="1160430"/>
                    <a:pt x="43774" y="1167208"/>
                    <a:pt x="61645" y="1345914"/>
                  </a:cubicBezTo>
                  <a:cubicBezTo>
                    <a:pt x="63383" y="1363290"/>
                    <a:pt x="68131" y="1380238"/>
                    <a:pt x="71919" y="1397285"/>
                  </a:cubicBezTo>
                  <a:cubicBezTo>
                    <a:pt x="82270" y="1443868"/>
                    <a:pt x="85667" y="1448804"/>
                    <a:pt x="102741" y="1500027"/>
                  </a:cubicBezTo>
                  <a:lnTo>
                    <a:pt x="113015" y="1530849"/>
                  </a:lnTo>
                  <a:cubicBezTo>
                    <a:pt x="116440" y="1541123"/>
                    <a:pt x="117281" y="1552661"/>
                    <a:pt x="123289" y="1561672"/>
                  </a:cubicBezTo>
                  <a:lnTo>
                    <a:pt x="143838" y="1592494"/>
                  </a:lnTo>
                  <a:lnTo>
                    <a:pt x="164386" y="1654139"/>
                  </a:lnTo>
                  <a:lnTo>
                    <a:pt x="174660" y="1684961"/>
                  </a:lnTo>
                  <a:cubicBezTo>
                    <a:pt x="178085" y="1708934"/>
                    <a:pt x="177975" y="1733686"/>
                    <a:pt x="184934" y="1756881"/>
                  </a:cubicBezTo>
                  <a:cubicBezTo>
                    <a:pt x="188482" y="1768708"/>
                    <a:pt x="198939" y="1777232"/>
                    <a:pt x="205483" y="1787703"/>
                  </a:cubicBezTo>
                  <a:cubicBezTo>
                    <a:pt x="216067" y="1804637"/>
                    <a:pt x="223660" y="1823619"/>
                    <a:pt x="236305" y="1839074"/>
                  </a:cubicBezTo>
                  <a:cubicBezTo>
                    <a:pt x="264180" y="1873144"/>
                    <a:pt x="301736" y="1906667"/>
                    <a:pt x="339047" y="1931541"/>
                  </a:cubicBezTo>
                  <a:cubicBezTo>
                    <a:pt x="355663" y="1942618"/>
                    <a:pt x="373484" y="1951780"/>
                    <a:pt x="390418" y="1962364"/>
                  </a:cubicBezTo>
                  <a:cubicBezTo>
                    <a:pt x="400889" y="1968908"/>
                    <a:pt x="411192" y="1975735"/>
                    <a:pt x="421240" y="1982912"/>
                  </a:cubicBezTo>
                  <a:cubicBezTo>
                    <a:pt x="435174" y="1992865"/>
                    <a:pt x="447470" y="2005238"/>
                    <a:pt x="462337" y="2013734"/>
                  </a:cubicBezTo>
                  <a:cubicBezTo>
                    <a:pt x="471740" y="2019107"/>
                    <a:pt x="483473" y="2019166"/>
                    <a:pt x="493159" y="2024009"/>
                  </a:cubicBezTo>
                  <a:cubicBezTo>
                    <a:pt x="504203" y="2029531"/>
                    <a:pt x="512937" y="2039035"/>
                    <a:pt x="523982" y="2044557"/>
                  </a:cubicBezTo>
                  <a:cubicBezTo>
                    <a:pt x="609002" y="2087066"/>
                    <a:pt x="489017" y="2011249"/>
                    <a:pt x="595901" y="2075379"/>
                  </a:cubicBezTo>
                  <a:cubicBezTo>
                    <a:pt x="617078" y="2088085"/>
                    <a:pt x="634117" y="2108666"/>
                    <a:pt x="657546" y="2116476"/>
                  </a:cubicBezTo>
                  <a:cubicBezTo>
                    <a:pt x="667820" y="2119901"/>
                    <a:pt x="678682" y="2121907"/>
                    <a:pt x="688368" y="2126750"/>
                  </a:cubicBezTo>
                  <a:cubicBezTo>
                    <a:pt x="699413" y="2132272"/>
                    <a:pt x="707841" y="2142434"/>
                    <a:pt x="719191" y="2147298"/>
                  </a:cubicBezTo>
                  <a:cubicBezTo>
                    <a:pt x="732170" y="2152860"/>
                    <a:pt x="746588" y="2154148"/>
                    <a:pt x="760287" y="2157573"/>
                  </a:cubicBezTo>
                  <a:cubicBezTo>
                    <a:pt x="767137" y="2164422"/>
                    <a:pt x="773087" y="2172309"/>
                    <a:pt x="780836" y="2178121"/>
                  </a:cubicBezTo>
                  <a:cubicBezTo>
                    <a:pt x="800593" y="2192939"/>
                    <a:pt x="825018" y="2201755"/>
                    <a:pt x="842481" y="2219218"/>
                  </a:cubicBezTo>
                  <a:cubicBezTo>
                    <a:pt x="852755" y="2229492"/>
                    <a:pt x="861834" y="2241120"/>
                    <a:pt x="873303" y="2250040"/>
                  </a:cubicBezTo>
                  <a:cubicBezTo>
                    <a:pt x="892797" y="2265202"/>
                    <a:pt x="917485" y="2273674"/>
                    <a:pt x="934948" y="2291137"/>
                  </a:cubicBezTo>
                  <a:cubicBezTo>
                    <a:pt x="952072" y="2308260"/>
                    <a:pt x="966170" y="2329074"/>
                    <a:pt x="986319" y="2342507"/>
                  </a:cubicBezTo>
                  <a:cubicBezTo>
                    <a:pt x="1006867" y="2356206"/>
                    <a:pt x="1030502" y="2366141"/>
                    <a:pt x="1047964" y="2383604"/>
                  </a:cubicBezTo>
                  <a:cubicBezTo>
                    <a:pt x="1058238" y="2393878"/>
                    <a:pt x="1069330" y="2403395"/>
                    <a:pt x="1078786" y="2414427"/>
                  </a:cubicBezTo>
                  <a:cubicBezTo>
                    <a:pt x="1089930" y="2427428"/>
                    <a:pt x="1097501" y="2443415"/>
                    <a:pt x="1109609" y="2455523"/>
                  </a:cubicBezTo>
                  <a:cubicBezTo>
                    <a:pt x="1118340" y="2464254"/>
                    <a:pt x="1130157" y="2469222"/>
                    <a:pt x="1140431" y="2476072"/>
                  </a:cubicBezTo>
                  <a:cubicBezTo>
                    <a:pt x="1159022" y="2503958"/>
                    <a:pt x="1172179" y="2528060"/>
                    <a:pt x="1202076" y="2547991"/>
                  </a:cubicBezTo>
                  <a:cubicBezTo>
                    <a:pt x="1212350" y="2554840"/>
                    <a:pt x="1222912" y="2561276"/>
                    <a:pt x="1232898" y="2568539"/>
                  </a:cubicBezTo>
                  <a:cubicBezTo>
                    <a:pt x="1260595" y="2588682"/>
                    <a:pt x="1287694" y="2609636"/>
                    <a:pt x="1315092" y="2630184"/>
                  </a:cubicBezTo>
                  <a:cubicBezTo>
                    <a:pt x="1328791" y="2640458"/>
                    <a:pt x="1341941" y="2651508"/>
                    <a:pt x="1356188" y="2661006"/>
                  </a:cubicBezTo>
                  <a:cubicBezTo>
                    <a:pt x="1366462" y="2667856"/>
                    <a:pt x="1377718" y="2673424"/>
                    <a:pt x="1387011" y="2681555"/>
                  </a:cubicBezTo>
                  <a:cubicBezTo>
                    <a:pt x="1405236" y="2697501"/>
                    <a:pt x="1424950" y="2712776"/>
                    <a:pt x="1438382" y="2732925"/>
                  </a:cubicBezTo>
                  <a:cubicBezTo>
                    <a:pt x="1445231" y="2743199"/>
                    <a:pt x="1450199" y="2755017"/>
                    <a:pt x="1458930" y="2763748"/>
                  </a:cubicBezTo>
                  <a:cubicBezTo>
                    <a:pt x="1471038" y="2775856"/>
                    <a:pt x="1486872" y="2783608"/>
                    <a:pt x="1500027" y="2794570"/>
                  </a:cubicBezTo>
                  <a:cubicBezTo>
                    <a:pt x="1507468" y="2800771"/>
                    <a:pt x="1513011" y="2809068"/>
                    <a:pt x="1520575" y="2815119"/>
                  </a:cubicBezTo>
                  <a:cubicBezTo>
                    <a:pt x="1530217" y="2822833"/>
                    <a:pt x="1542022" y="2827631"/>
                    <a:pt x="1551397" y="2835667"/>
                  </a:cubicBezTo>
                  <a:cubicBezTo>
                    <a:pt x="1566106" y="2848275"/>
                    <a:pt x="1578795" y="2863065"/>
                    <a:pt x="1592494" y="2876764"/>
                  </a:cubicBezTo>
                  <a:lnTo>
                    <a:pt x="1643865" y="2928134"/>
                  </a:lnTo>
                  <a:lnTo>
                    <a:pt x="1664413" y="2948683"/>
                  </a:lnTo>
                  <a:cubicBezTo>
                    <a:pt x="1674687" y="2958957"/>
                    <a:pt x="1686518" y="2967881"/>
                    <a:pt x="1695236" y="2979505"/>
                  </a:cubicBezTo>
                  <a:cubicBezTo>
                    <a:pt x="1715784" y="3006903"/>
                    <a:pt x="1732665" y="3037481"/>
                    <a:pt x="1756881" y="3061698"/>
                  </a:cubicBezTo>
                  <a:cubicBezTo>
                    <a:pt x="1763730" y="3068548"/>
                    <a:pt x="1771378" y="3074683"/>
                    <a:pt x="1777429" y="3082247"/>
                  </a:cubicBezTo>
                  <a:cubicBezTo>
                    <a:pt x="1785143" y="3091889"/>
                    <a:pt x="1790263" y="3103427"/>
                    <a:pt x="1797977" y="3113069"/>
                  </a:cubicBezTo>
                  <a:cubicBezTo>
                    <a:pt x="1821892" y="3142964"/>
                    <a:pt x="1817303" y="3127462"/>
                    <a:pt x="1849348" y="3154166"/>
                  </a:cubicBezTo>
                  <a:cubicBezTo>
                    <a:pt x="1928464" y="3220095"/>
                    <a:pt x="1834458" y="3154513"/>
                    <a:pt x="1910993" y="3205537"/>
                  </a:cubicBezTo>
                  <a:cubicBezTo>
                    <a:pt x="1929048" y="3259702"/>
                    <a:pt x="1909335" y="3215877"/>
                    <a:pt x="1952089" y="3267182"/>
                  </a:cubicBezTo>
                  <a:cubicBezTo>
                    <a:pt x="1987162" y="3309270"/>
                    <a:pt x="1956300" y="3290242"/>
                    <a:pt x="2003460" y="3328827"/>
                  </a:cubicBezTo>
                  <a:cubicBezTo>
                    <a:pt x="2029966" y="3350514"/>
                    <a:pt x="2065106" y="3363074"/>
                    <a:pt x="2085654" y="3390472"/>
                  </a:cubicBezTo>
                  <a:cubicBezTo>
                    <a:pt x="2115287" y="3429983"/>
                    <a:pt x="2135976" y="3461604"/>
                    <a:pt x="2178121" y="3493213"/>
                  </a:cubicBezTo>
                  <a:cubicBezTo>
                    <a:pt x="2191820" y="3503487"/>
                    <a:pt x="2207110" y="3511928"/>
                    <a:pt x="2219218" y="3524036"/>
                  </a:cubicBezTo>
                  <a:cubicBezTo>
                    <a:pt x="2227949" y="3532767"/>
                    <a:pt x="2231563" y="3545629"/>
                    <a:pt x="2239766" y="3554858"/>
                  </a:cubicBezTo>
                  <a:cubicBezTo>
                    <a:pt x="2259072" y="3576578"/>
                    <a:pt x="2280863" y="3595955"/>
                    <a:pt x="2301411" y="3616503"/>
                  </a:cubicBezTo>
                  <a:cubicBezTo>
                    <a:pt x="2311685" y="3626777"/>
                    <a:pt x="2324173" y="3635236"/>
                    <a:pt x="2332233" y="3647325"/>
                  </a:cubicBezTo>
                  <a:cubicBezTo>
                    <a:pt x="2345932" y="3667873"/>
                    <a:pt x="2355867" y="3691507"/>
                    <a:pt x="2373330" y="3708970"/>
                  </a:cubicBezTo>
                  <a:cubicBezTo>
                    <a:pt x="2390454" y="3726094"/>
                    <a:pt x="2411268" y="3740192"/>
                    <a:pt x="2424701" y="3760341"/>
                  </a:cubicBezTo>
                  <a:lnTo>
                    <a:pt x="2486346" y="3852809"/>
                  </a:lnTo>
                  <a:cubicBezTo>
                    <a:pt x="2502606" y="3877199"/>
                    <a:pt x="2518604" y="3902430"/>
                    <a:pt x="2537716" y="3924728"/>
                  </a:cubicBezTo>
                  <a:cubicBezTo>
                    <a:pt x="2547172" y="3935760"/>
                    <a:pt x="2559338" y="3944305"/>
                    <a:pt x="2568539" y="3955550"/>
                  </a:cubicBezTo>
                  <a:cubicBezTo>
                    <a:pt x="2590226" y="3982056"/>
                    <a:pt x="2609636" y="4010345"/>
                    <a:pt x="2630184" y="4037743"/>
                  </a:cubicBezTo>
                  <a:cubicBezTo>
                    <a:pt x="2640458" y="4051442"/>
                    <a:pt x="2653348" y="4063524"/>
                    <a:pt x="2661006" y="4078840"/>
                  </a:cubicBezTo>
                  <a:cubicBezTo>
                    <a:pt x="2667856" y="4092539"/>
                    <a:pt x="2673956" y="4106639"/>
                    <a:pt x="2681555" y="4119937"/>
                  </a:cubicBezTo>
                  <a:cubicBezTo>
                    <a:pt x="2695389" y="4144146"/>
                    <a:pt x="2717178" y="4169810"/>
                    <a:pt x="2732925" y="4191856"/>
                  </a:cubicBezTo>
                  <a:cubicBezTo>
                    <a:pt x="2740102" y="4201904"/>
                    <a:pt x="2747348" y="4211957"/>
                    <a:pt x="2753474" y="4222678"/>
                  </a:cubicBezTo>
                  <a:cubicBezTo>
                    <a:pt x="2761073" y="4235976"/>
                    <a:pt x="2765120" y="4251312"/>
                    <a:pt x="2774022" y="4263775"/>
                  </a:cubicBezTo>
                  <a:cubicBezTo>
                    <a:pt x="2782467" y="4275598"/>
                    <a:pt x="2794571" y="4284323"/>
                    <a:pt x="2804845" y="4294597"/>
                  </a:cubicBezTo>
                  <a:cubicBezTo>
                    <a:pt x="2830669" y="4372072"/>
                    <a:pt x="2792830" y="4279578"/>
                    <a:pt x="2845941" y="4345968"/>
                  </a:cubicBezTo>
                  <a:cubicBezTo>
                    <a:pt x="2852706" y="4354425"/>
                    <a:pt x="2851372" y="4367104"/>
                    <a:pt x="2856215" y="4376791"/>
                  </a:cubicBezTo>
                  <a:cubicBezTo>
                    <a:pt x="2861737" y="4387835"/>
                    <a:pt x="2869914" y="4397339"/>
                    <a:pt x="2876764" y="4407613"/>
                  </a:cubicBezTo>
                  <a:cubicBezTo>
                    <a:pt x="2889683" y="4446371"/>
                    <a:pt x="2892807" y="4464756"/>
                    <a:pt x="2928134" y="4500081"/>
                  </a:cubicBezTo>
                  <a:cubicBezTo>
                    <a:pt x="2934984" y="4506930"/>
                    <a:pt x="2942871" y="4512880"/>
                    <a:pt x="2948683" y="4520629"/>
                  </a:cubicBezTo>
                  <a:cubicBezTo>
                    <a:pt x="2963501" y="4540386"/>
                    <a:pt x="2972316" y="4564812"/>
                    <a:pt x="2989779" y="4582274"/>
                  </a:cubicBezTo>
                  <a:cubicBezTo>
                    <a:pt x="2996629" y="4589123"/>
                    <a:pt x="3004516" y="4595073"/>
                    <a:pt x="3010328" y="4602822"/>
                  </a:cubicBezTo>
                  <a:cubicBezTo>
                    <a:pt x="3025146" y="4622579"/>
                    <a:pt x="3043614" y="4641038"/>
                    <a:pt x="3051424" y="4664467"/>
                  </a:cubicBezTo>
                  <a:cubicBezTo>
                    <a:pt x="3064761" y="4704479"/>
                    <a:pt x="3054040" y="4687631"/>
                    <a:pt x="3082247" y="4715838"/>
                  </a:cubicBezTo>
                  <a:cubicBezTo>
                    <a:pt x="3089096" y="4736386"/>
                    <a:pt x="3090780" y="4759461"/>
                    <a:pt x="3102795" y="4777483"/>
                  </a:cubicBezTo>
                  <a:cubicBezTo>
                    <a:pt x="3109644" y="4787757"/>
                    <a:pt x="3118328" y="4797021"/>
                    <a:pt x="3123343" y="4808305"/>
                  </a:cubicBezTo>
                  <a:cubicBezTo>
                    <a:pt x="3132140" y="4828098"/>
                    <a:pt x="3137042" y="4849402"/>
                    <a:pt x="3143892" y="4869950"/>
                  </a:cubicBezTo>
                  <a:cubicBezTo>
                    <a:pt x="3155986" y="4906232"/>
                    <a:pt x="3170080" y="4945894"/>
                    <a:pt x="3174714" y="4982966"/>
                  </a:cubicBezTo>
                  <a:lnTo>
                    <a:pt x="3184988" y="5065159"/>
                  </a:lnTo>
                  <a:cubicBezTo>
                    <a:pt x="3188413" y="5147352"/>
                    <a:pt x="3188032" y="5229793"/>
                    <a:pt x="3195263" y="5311739"/>
                  </a:cubicBezTo>
                  <a:cubicBezTo>
                    <a:pt x="3198333" y="5346529"/>
                    <a:pt x="3204767" y="5381348"/>
                    <a:pt x="3215811" y="5414481"/>
                  </a:cubicBezTo>
                  <a:lnTo>
                    <a:pt x="3236359" y="5476125"/>
                  </a:lnTo>
                  <a:cubicBezTo>
                    <a:pt x="3239784" y="5486399"/>
                    <a:pt x="3244006" y="5496441"/>
                    <a:pt x="3246633" y="5506948"/>
                  </a:cubicBezTo>
                  <a:cubicBezTo>
                    <a:pt x="3250058" y="5520647"/>
                    <a:pt x="3252849" y="5534520"/>
                    <a:pt x="3256907" y="5548045"/>
                  </a:cubicBezTo>
                  <a:cubicBezTo>
                    <a:pt x="3263131" y="5568791"/>
                    <a:pt x="3272203" y="5588676"/>
                    <a:pt x="3277456" y="5609689"/>
                  </a:cubicBezTo>
                  <a:cubicBezTo>
                    <a:pt x="3280881" y="5623388"/>
                    <a:pt x="3284961" y="5636940"/>
                    <a:pt x="3287730" y="5650786"/>
                  </a:cubicBezTo>
                  <a:cubicBezTo>
                    <a:pt x="3294009" y="5682180"/>
                    <a:pt x="3304330" y="5754743"/>
                    <a:pt x="3308278" y="5784350"/>
                  </a:cubicBezTo>
                  <a:cubicBezTo>
                    <a:pt x="3312186" y="5813660"/>
                    <a:pt x="3326973" y="5933063"/>
                    <a:pt x="3328827" y="5959011"/>
                  </a:cubicBezTo>
                  <a:cubicBezTo>
                    <a:pt x="3330047" y="5976091"/>
                    <a:pt x="3328827" y="5993258"/>
                    <a:pt x="3328827" y="6010382"/>
                  </a:cubicBezTo>
                </a:path>
              </a:pathLst>
            </a:custGeom>
            <a:noFill/>
            <a:ln w="762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145783F-7DCA-6447-ADB6-6C983BB98510}"/>
                </a:ext>
              </a:extLst>
            </p:cNvPr>
            <p:cNvSpPr/>
            <p:nvPr/>
          </p:nvSpPr>
          <p:spPr>
            <a:xfrm>
              <a:off x="6674977" y="402014"/>
              <a:ext cx="4941713" cy="6053971"/>
            </a:xfrm>
            <a:prstGeom prst="rect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346FBC-F16B-5043-A770-6234B532800D}"/>
                </a:ext>
              </a:extLst>
            </p:cNvPr>
            <p:cNvSpPr txBox="1"/>
            <p:nvPr/>
          </p:nvSpPr>
          <p:spPr>
            <a:xfrm>
              <a:off x="7789553" y="6457890"/>
              <a:ext cx="30004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</a:rPr>
                <a:t>Increasing Temperature </a:t>
              </a:r>
              <a:r>
                <a:rPr lang="en-US" sz="2000" b="1" dirty="0">
                  <a:solidFill>
                    <a:srgbClr val="FF0000"/>
                  </a:solidFill>
                  <a:sym typeface="Wingdings" pitchFamily="2" charset="2"/>
                </a:rPr>
                <a:t>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0567E6-D0DA-974B-98AE-6B011706E42A}"/>
                </a:ext>
              </a:extLst>
            </p:cNvPr>
            <p:cNvSpPr txBox="1"/>
            <p:nvPr/>
          </p:nvSpPr>
          <p:spPr>
            <a:xfrm>
              <a:off x="8081236" y="1904"/>
              <a:ext cx="24195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</a:rPr>
                <a:t>Increasing Salinity </a:t>
              </a:r>
              <a:r>
                <a:rPr lang="en-US" sz="2000" b="1" dirty="0">
                  <a:solidFill>
                    <a:schemeClr val="accent1"/>
                  </a:solidFill>
                  <a:sym typeface="Wingdings" pitchFamily="2" charset="2"/>
                </a:rPr>
                <a:t></a:t>
              </a:r>
              <a:endParaRPr lang="en-U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57F6E49-2447-7C46-A8D1-E1083336F297}"/>
                </a:ext>
              </a:extLst>
            </p:cNvPr>
            <p:cNvSpPr txBox="1"/>
            <p:nvPr/>
          </p:nvSpPr>
          <p:spPr>
            <a:xfrm rot="16200000">
              <a:off x="5279149" y="3228944"/>
              <a:ext cx="22903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ym typeface="Wingdings" pitchFamily="2" charset="2"/>
                </a:rPr>
                <a:t> </a:t>
              </a:r>
              <a:r>
                <a:rPr lang="en-US" sz="2000" b="1" dirty="0"/>
                <a:t>Increasing Depth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6656BA9-E495-7A4C-A27F-C4A617BD1292}"/>
                </a:ext>
              </a:extLst>
            </p:cNvPr>
            <p:cNvCxnSpPr>
              <a:cxnSpLocks/>
            </p:cNvCxnSpPr>
            <p:nvPr/>
          </p:nvCxnSpPr>
          <p:spPr>
            <a:xfrm>
              <a:off x="6674977" y="2343479"/>
              <a:ext cx="494171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6522FAC-1ED9-7F4A-B697-6C9424DADAAB}"/>
                </a:ext>
              </a:extLst>
            </p:cNvPr>
            <p:cNvCxnSpPr>
              <a:cxnSpLocks/>
            </p:cNvCxnSpPr>
            <p:nvPr/>
          </p:nvCxnSpPr>
          <p:spPr>
            <a:xfrm>
              <a:off x="6674977" y="3122045"/>
              <a:ext cx="494171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028AD51D-3B8B-C043-B3CF-D03B3AB38246}"/>
                </a:ext>
              </a:extLst>
            </p:cNvPr>
            <p:cNvCxnSpPr>
              <a:cxnSpLocks/>
            </p:cNvCxnSpPr>
            <p:nvPr/>
          </p:nvCxnSpPr>
          <p:spPr>
            <a:xfrm>
              <a:off x="7566483" y="431515"/>
              <a:ext cx="0" cy="1911964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513096F-DAF8-FE4E-B7C9-9808A73305E7}"/>
                </a:ext>
              </a:extLst>
            </p:cNvPr>
            <p:cNvSpPr txBox="1"/>
            <p:nvPr/>
          </p:nvSpPr>
          <p:spPr>
            <a:xfrm>
              <a:off x="6665476" y="1081595"/>
              <a:ext cx="10045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Barrier</a:t>
              </a:r>
            </a:p>
            <a:p>
              <a:r>
                <a:rPr lang="en-US" sz="2000" b="1" dirty="0"/>
                <a:t>Layer</a:t>
              </a:r>
            </a:p>
          </p:txBody>
        </p:sp>
      </p:grpSp>
      <p:pic>
        <p:nvPicPr>
          <p:cNvPr id="34" name="Picture 2">
            <a:extLst>
              <a:ext uri="{FF2B5EF4-FFF2-40B4-BE49-F238E27FC236}">
                <a16:creationId xmlns:a16="http://schemas.microsoft.com/office/drawing/2014/main" id="{B4FD6FAD-4562-1949-B48D-6B99C289B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0994" flipH="1">
            <a:off x="7863306" y="777769"/>
            <a:ext cx="2076840" cy="1127118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2624E51-41E8-1E46-8C12-59CA495F9AC1}"/>
              </a:ext>
            </a:extLst>
          </p:cNvPr>
          <p:cNvSpPr txBox="1"/>
          <p:nvPr/>
        </p:nvSpPr>
        <p:spPr>
          <a:xfrm>
            <a:off x="146900" y="292100"/>
            <a:ext cx="5492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Essential Ocean Features/Processes in the Surface Ocean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1B3597E-C27A-CF4E-98A7-488F468F67C4}"/>
              </a:ext>
            </a:extLst>
          </p:cNvPr>
          <p:cNvSpPr txBox="1"/>
          <p:nvPr/>
        </p:nvSpPr>
        <p:spPr>
          <a:xfrm>
            <a:off x="864883" y="2147744"/>
            <a:ext cx="40566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Temperature ✓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2DAD9C1-5E8A-0E41-9CA9-E7B2A636CBC1}"/>
              </a:ext>
            </a:extLst>
          </p:cNvPr>
          <p:cNvSpPr txBox="1"/>
          <p:nvPr/>
        </p:nvSpPr>
        <p:spPr>
          <a:xfrm>
            <a:off x="2252251" y="3428998"/>
            <a:ext cx="26693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Salinity 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CAA42E1-126C-7749-A49F-7410E917FEC5}"/>
              </a:ext>
            </a:extLst>
          </p:cNvPr>
          <p:cNvSpPr txBox="1"/>
          <p:nvPr/>
        </p:nvSpPr>
        <p:spPr>
          <a:xfrm>
            <a:off x="1997363" y="4710252"/>
            <a:ext cx="27897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Currents 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21D84F9-9073-364E-B15A-5B4140736DE7}"/>
              </a:ext>
            </a:extLst>
          </p:cNvPr>
          <p:cNvSpPr txBox="1"/>
          <p:nvPr/>
        </p:nvSpPr>
        <p:spPr>
          <a:xfrm>
            <a:off x="11174506" y="1402036"/>
            <a:ext cx="9638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Warm</a:t>
            </a:r>
          </a:p>
          <a:p>
            <a:pPr algn="ctr"/>
            <a:r>
              <a:rPr lang="en-US" sz="2400" b="1" dirty="0"/>
              <a:t>Pool</a:t>
            </a:r>
          </a:p>
        </p:txBody>
      </p:sp>
      <p:sp>
        <p:nvSpPr>
          <p:cNvPr id="44" name="Left Brace 43">
            <a:extLst>
              <a:ext uri="{FF2B5EF4-FFF2-40B4-BE49-F238E27FC236}">
                <a16:creationId xmlns:a16="http://schemas.microsoft.com/office/drawing/2014/main" id="{DFCBE319-6BEA-2546-BE85-13C1C44025D0}"/>
              </a:ext>
            </a:extLst>
          </p:cNvPr>
          <p:cNvSpPr/>
          <p:nvPr/>
        </p:nvSpPr>
        <p:spPr>
          <a:xfrm rot="10800000">
            <a:off x="10850207" y="362561"/>
            <a:ext cx="351193" cy="2909948"/>
          </a:xfrm>
          <a:prstGeom prst="leftBrace">
            <a:avLst>
              <a:gd name="adj1" fmla="val 8333"/>
              <a:gd name="adj2" fmla="val 49538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0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4914A71-6925-FE4D-BA28-818CEA2D7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81" y="206494"/>
            <a:ext cx="4873487" cy="64705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38424B-4551-6941-814C-5BD9E35F9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966" y="463377"/>
            <a:ext cx="4334790" cy="5266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37DEE8-41C6-C84B-BE0D-0EFC1BDB1F80}"/>
              </a:ext>
            </a:extLst>
          </p:cNvPr>
          <p:cNvSpPr txBox="1"/>
          <p:nvPr/>
        </p:nvSpPr>
        <p:spPr>
          <a:xfrm>
            <a:off x="6440866" y="1374649"/>
            <a:ext cx="4248410" cy="83099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Visbeck et al. (2002)</a:t>
            </a:r>
          </a:p>
          <a:p>
            <a:pPr algn="ctr"/>
            <a:r>
              <a:rPr lang="en-US" sz="2400" b="1" dirty="0"/>
              <a:t>Least Squares Linear Inversion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EF4974-95D1-684A-8346-9DAAE9633162}"/>
              </a:ext>
            </a:extLst>
          </p:cNvPr>
          <p:cNvSpPr txBox="1"/>
          <p:nvPr/>
        </p:nvSpPr>
        <p:spPr>
          <a:xfrm>
            <a:off x="0" y="6507759"/>
            <a:ext cx="18651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Visbeck et al. (2002)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EAA156DE-BEB3-2342-B2D6-B1F89A6AC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0095" y="2299079"/>
            <a:ext cx="2600765" cy="530352"/>
          </a:xfrm>
          <a:prstGeom prst="rect">
            <a:avLst/>
          </a:prstGeom>
        </p:spPr>
      </p:pic>
      <p:pic>
        <p:nvPicPr>
          <p:cNvPr id="20" name="Picture 19" descr="Text, whiteboard&#10;&#10;Description automatically generated">
            <a:extLst>
              <a:ext uri="{FF2B5EF4-FFF2-40B4-BE49-F238E27FC236}">
                <a16:creationId xmlns:a16="http://schemas.microsoft.com/office/drawing/2014/main" id="{56E930E1-BA55-A24B-AE01-944EDBE832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0477" y="2866825"/>
            <a:ext cx="2017027" cy="139214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C892AD6-8D16-C34C-8A23-1602FFD5C46B}"/>
              </a:ext>
            </a:extLst>
          </p:cNvPr>
          <p:cNvSpPr/>
          <p:nvPr/>
        </p:nvSpPr>
        <p:spPr>
          <a:xfrm>
            <a:off x="5805083" y="6125767"/>
            <a:ext cx="1334020" cy="461665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Solution:</a:t>
            </a:r>
          </a:p>
        </p:txBody>
      </p:sp>
      <p:pic>
        <p:nvPicPr>
          <p:cNvPr id="25" name="Picture 24" descr="Table&#10;&#10;Description automatically generated with low confidence">
            <a:extLst>
              <a:ext uri="{FF2B5EF4-FFF2-40B4-BE49-F238E27FC236}">
                <a16:creationId xmlns:a16="http://schemas.microsoft.com/office/drawing/2014/main" id="{96CEE5BD-0884-E844-8F3B-2A22A86D2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250" y="3090909"/>
            <a:ext cx="1127245" cy="2773379"/>
          </a:xfrm>
          <a:prstGeom prst="rect">
            <a:avLst/>
          </a:prstGeom>
        </p:spPr>
      </p:pic>
      <p:pic>
        <p:nvPicPr>
          <p:cNvPr id="27" name="Picture 26" descr="A picture containing table&#10;&#10;Description automatically generated">
            <a:extLst>
              <a:ext uri="{FF2B5EF4-FFF2-40B4-BE49-F238E27FC236}">
                <a16:creationId xmlns:a16="http://schemas.microsoft.com/office/drawing/2014/main" id="{84EC64ED-313D-0F49-BC71-B4DAA1254A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8343" y="4410455"/>
            <a:ext cx="2501293" cy="1381236"/>
          </a:xfrm>
          <a:prstGeom prst="rect">
            <a:avLst/>
          </a:prstGeom>
        </p:spPr>
      </p:pic>
      <p:pic>
        <p:nvPicPr>
          <p:cNvPr id="29" name="Picture 28" descr="Text&#10;&#10;Description automatically generated with medium confidence">
            <a:extLst>
              <a:ext uri="{FF2B5EF4-FFF2-40B4-BE49-F238E27FC236}">
                <a16:creationId xmlns:a16="http://schemas.microsoft.com/office/drawing/2014/main" id="{85DECC8A-EF22-8E4E-BA00-330923E08DE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0063" y="5943177"/>
            <a:ext cx="3261595" cy="733859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C2D52A9-8680-C943-92F2-33DC48F08829}"/>
              </a:ext>
            </a:extLst>
          </p:cNvPr>
          <p:cNvSpPr txBox="1"/>
          <p:nvPr/>
        </p:nvSpPr>
        <p:spPr>
          <a:xfrm>
            <a:off x="6962187" y="430424"/>
            <a:ext cx="1200580" cy="635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DC18B4-B838-4F42-B776-63FC24BC92A3}"/>
              </a:ext>
            </a:extLst>
          </p:cNvPr>
          <p:cNvSpPr txBox="1"/>
          <p:nvPr/>
        </p:nvSpPr>
        <p:spPr>
          <a:xfrm>
            <a:off x="8309438" y="477286"/>
            <a:ext cx="963439" cy="635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9B7B6BA-6175-F84E-9E0A-F9355C8F2B5E}"/>
              </a:ext>
            </a:extLst>
          </p:cNvPr>
          <p:cNvSpPr txBox="1"/>
          <p:nvPr/>
        </p:nvSpPr>
        <p:spPr>
          <a:xfrm>
            <a:off x="9346741" y="374105"/>
            <a:ext cx="1200580" cy="635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6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30" grpId="0" animBg="1"/>
      <p:bldP spid="32" grpId="0" animBg="1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>
            <a:extLst>
              <a:ext uri="{FF2B5EF4-FFF2-40B4-BE49-F238E27FC236}">
                <a16:creationId xmlns:a16="http://schemas.microsoft.com/office/drawing/2014/main" id="{D9BF54ED-11E0-894F-BA6B-DEAED1D1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721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Raw Glider ADCP Data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B3C2A6B-8BF9-B04E-ACE4-E802B4859974}"/>
              </a:ext>
            </a:extLst>
          </p:cNvPr>
          <p:cNvGrpSpPr/>
          <p:nvPr/>
        </p:nvGrpSpPr>
        <p:grpSpPr>
          <a:xfrm>
            <a:off x="693504" y="1490784"/>
            <a:ext cx="10713636" cy="4674870"/>
            <a:chOff x="693504" y="1490784"/>
            <a:chExt cx="10713636" cy="467487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CDC6D33-EB23-0A43-B1E2-9259194A47D9}"/>
                </a:ext>
              </a:extLst>
            </p:cNvPr>
            <p:cNvSpPr txBox="1"/>
            <p:nvPr/>
          </p:nvSpPr>
          <p:spPr>
            <a:xfrm>
              <a:off x="693504" y="1490784"/>
              <a:ext cx="10713636" cy="46748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83" name="Picture 82" descr="Chart, histogram&#10;&#10;Description automatically generated">
              <a:extLst>
                <a:ext uri="{FF2B5EF4-FFF2-40B4-BE49-F238E27FC236}">
                  <a16:creationId xmlns:a16="http://schemas.microsoft.com/office/drawing/2014/main" id="{F3AEA8CA-127B-ED4C-BCF9-EC9A6AFE6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7725" y="1917123"/>
              <a:ext cx="5742940" cy="3822192"/>
            </a:xfrm>
            <a:prstGeom prst="rect">
              <a:avLst/>
            </a:prstGeom>
          </p:spPr>
        </p:pic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0A7E4AB-8774-4A43-BD88-79A590D246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2011326"/>
              <a:ext cx="2611332" cy="26552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7D60A2A-B07B-4142-ACDB-9AEFA9ED1B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2011326"/>
              <a:ext cx="0" cy="36337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0733BC2-7F51-FB49-990F-8ACDED49D0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5668926"/>
              <a:ext cx="4627376" cy="150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19">
              <a:extLst>
                <a:ext uri="{FF2B5EF4-FFF2-40B4-BE49-F238E27FC236}">
                  <a16:creationId xmlns:a16="http://schemas.microsoft.com/office/drawing/2014/main" id="{203AAF90-C9FD-D241-AFBC-A5A1C099A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949878" y="3654708"/>
              <a:ext cx="3656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/>
                <a:t>Depth</a:t>
              </a:r>
            </a:p>
          </p:txBody>
        </p:sp>
        <p:sp>
          <p:nvSpPr>
            <p:cNvPr id="88" name="Arc 26">
              <a:extLst>
                <a:ext uri="{FF2B5EF4-FFF2-40B4-BE49-F238E27FC236}">
                  <a16:creationId xmlns:a16="http://schemas.microsoft.com/office/drawing/2014/main" id="{BEA1C319-DD63-EE46-A59E-44AFC774E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749" y="2163725"/>
              <a:ext cx="660212" cy="712788"/>
            </a:xfrm>
            <a:custGeom>
              <a:avLst/>
              <a:gdLst>
                <a:gd name="T0" fmla="*/ 530920 w 533787"/>
                <a:gd name="T1" fmla="*/ 436811 h 762200"/>
                <a:gd name="T2" fmla="*/ 398601 w 533787"/>
                <a:gd name="T3" fmla="*/ 712564 h 762200"/>
                <a:gd name="T4" fmla="*/ 79087 w 533787"/>
                <a:gd name="T5" fmla="*/ 651882 h 762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3787" h="762200" stroke="0">
                  <a:moveTo>
                    <a:pt x="530920" y="436811"/>
                  </a:moveTo>
                  <a:cubicBezTo>
                    <a:pt x="518904" y="552919"/>
                    <a:pt x="470092" y="654644"/>
                    <a:pt x="398601" y="712564"/>
                  </a:cubicBezTo>
                  <a:cubicBezTo>
                    <a:pt x="294602" y="796821"/>
                    <a:pt x="164047" y="772026"/>
                    <a:pt x="79087" y="651882"/>
                  </a:cubicBezTo>
                  <a:lnTo>
                    <a:pt x="266894" y="381100"/>
                  </a:lnTo>
                  <a:lnTo>
                    <a:pt x="530920" y="436811"/>
                  </a:lnTo>
                  <a:close/>
                </a:path>
                <a:path w="533787" h="762200" fill="none">
                  <a:moveTo>
                    <a:pt x="530920" y="436811"/>
                  </a:moveTo>
                  <a:cubicBezTo>
                    <a:pt x="518904" y="552919"/>
                    <a:pt x="470092" y="654644"/>
                    <a:pt x="398601" y="712564"/>
                  </a:cubicBezTo>
                  <a:cubicBezTo>
                    <a:pt x="294602" y="796821"/>
                    <a:pt x="164047" y="772026"/>
                    <a:pt x="79087" y="65188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24E8FB9-68BF-2E45-89A2-646DC15FA4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68549" y="2697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DF502AE-2026-8845-ACC9-CB0F66FB17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20949" y="2849525"/>
              <a:ext cx="0" cy="1354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BA6E48-E043-BB45-984C-262B820F67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073349" y="3019387"/>
              <a:ext cx="0" cy="1354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8DC2023-8E3B-4147-97F4-EA3767FD20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25749" y="31543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571F760-F3A5-7248-8428-8E76C88827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91105" y="2032576"/>
              <a:ext cx="1919020" cy="263545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4" name="Picture 2">
              <a:extLst>
                <a:ext uri="{FF2B5EF4-FFF2-40B4-BE49-F238E27FC236}">
                  <a16:creationId xmlns:a16="http://schemas.microsoft.com/office/drawing/2014/main" id="{4C99AE90-CBFE-A74E-B8CC-FDEC8C22F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4075" flipH="1">
              <a:off x="1414115" y="2303762"/>
              <a:ext cx="2632209" cy="142852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B11E7FA-A121-934B-924D-4E051D95AF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78149" y="33067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D5C09F8-8FAE-7141-A0BF-5DB0B5C72C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0549" y="3459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988EF8D-1BA4-EA47-AF50-5DFA467562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82949" y="36115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FA027FB-68DF-904B-8477-7C1D38EDBB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35349" y="37639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318045A-62A5-B448-9837-83C4335323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87749" y="39163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36EF8EB-209E-F048-8117-DA5B0DAA2B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40149" y="40687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0F1A1EF-C91B-0047-B77F-17D06FFAED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92549" y="4221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BCFFE64-E5CC-7B4A-BD0B-E38F47C0DA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444949" y="4373526"/>
              <a:ext cx="0" cy="12442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9507F55-B0C7-4A46-A901-EADE8B044227}"/>
                </a:ext>
              </a:extLst>
            </p:cNvPr>
            <p:cNvSpPr txBox="1"/>
            <p:nvPr/>
          </p:nvSpPr>
          <p:spPr>
            <a:xfrm>
              <a:off x="1119082" y="2481017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~26°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F85C59A-8384-EB43-976C-1F0D783A99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97349" y="4525926"/>
              <a:ext cx="0" cy="10918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7483121-064F-5440-9902-40B9218EDD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49749" y="4678326"/>
              <a:ext cx="0" cy="9394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F32E29A-C809-714B-8D5D-042F856DDA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02149" y="4593394"/>
              <a:ext cx="0" cy="10243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BB11B6A-E9B6-5345-95A0-BBA4215DA9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54549" y="4439190"/>
              <a:ext cx="0" cy="11785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E76DE4-FF24-8541-831E-AF31B2D0CF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203753" y="4244293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1DE7D8B-1535-5245-AD25-2B0E678A19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59349" y="3995377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D7D5CCE-1D69-4E45-8C62-91ED2A87FC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14712" y="3795034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E3C1926-AD10-404B-B895-D844F602CF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667112" y="36115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B7466AF-C39A-9145-B9FB-6A13657B1A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19512" y="33829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1D034E4-8DB2-4146-83F0-DD500F6E1A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71912" y="31543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5CB8BE-B809-4742-8896-D623B7D4F7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124312" y="29257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8806A4C-18DC-B143-B2FA-CE80386BA4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276712" y="26971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7B72C18-13F0-3D46-AEE8-1B87A7710C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29112" y="2491693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7" name="TextBox 28">
              <a:extLst>
                <a:ext uri="{FF2B5EF4-FFF2-40B4-BE49-F238E27FC236}">
                  <a16:creationId xmlns:a16="http://schemas.microsoft.com/office/drawing/2014/main" id="{9028CAA5-015A-834D-AE16-216D47969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773" y="5670430"/>
              <a:ext cx="45303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/>
                <a:t>Estimated Glider Horizontal Velocity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7567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1" name="TextBox 60">
            <a:extLst>
              <a:ext uri="{FF2B5EF4-FFF2-40B4-BE49-F238E27FC236}">
                <a16:creationId xmlns:a16="http://schemas.microsoft.com/office/drawing/2014/main" id="{95A8C1CF-85F8-D040-B7BA-7DEF57DA6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8023" y="6480839"/>
            <a:ext cx="667657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800" dirty="0"/>
              <a:t>Visbeck et al. (2002) Todd et al. (2011, 2017) Miles et al. (2015)</a:t>
            </a:r>
          </a:p>
        </p:txBody>
      </p:sp>
      <p:sp>
        <p:nvSpPr>
          <p:cNvPr id="36874" name="TextBox 66">
            <a:extLst>
              <a:ext uri="{FF2B5EF4-FFF2-40B4-BE49-F238E27FC236}">
                <a16:creationId xmlns:a16="http://schemas.microsoft.com/office/drawing/2014/main" id="{5C816140-B925-6845-B542-C2D415BE36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2109" y="3539069"/>
            <a:ext cx="942777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+mj-lt"/>
              <a:buAutoNum type="arabicParenR"/>
              <a:defRPr/>
            </a:pPr>
            <a:r>
              <a:rPr lang="en-US" sz="1800" b="1" dirty="0"/>
              <a:t>Barotropic (Depth Average) Velocity:</a:t>
            </a:r>
            <a:r>
              <a:rPr lang="en-US" sz="1800" dirty="0"/>
              <a:t> Constrain the solution using glider depth averaged velocity</a:t>
            </a:r>
          </a:p>
          <a:p>
            <a:pPr marL="342900" indent="-342900" eaLnBrk="1" hangingPunct="1">
              <a:buFont typeface="+mj-lt"/>
              <a:buAutoNum type="arabicParenR"/>
              <a:defRPr/>
            </a:pPr>
            <a:endParaRPr lang="en-US" sz="1800" b="1" dirty="0"/>
          </a:p>
          <a:p>
            <a:pPr marL="342900" indent="-342900" eaLnBrk="1" hangingPunct="1">
              <a:buFont typeface="+mj-lt"/>
              <a:buAutoNum type="arabicParenR"/>
              <a:defRPr/>
            </a:pPr>
            <a:endParaRPr lang="en-US" sz="1800" b="1" dirty="0"/>
          </a:p>
          <a:p>
            <a:pPr marL="342900" indent="-342900" eaLnBrk="1" hangingPunct="1">
              <a:buFont typeface="+mj-lt"/>
              <a:buAutoNum type="arabicParenR"/>
              <a:defRPr/>
            </a:pPr>
            <a:r>
              <a:rPr lang="en-US" sz="1800" b="1" dirty="0"/>
              <a:t>Baroclinic (Depth Varying) Velocity: </a:t>
            </a:r>
            <a:r>
              <a:rPr lang="en-US" sz="1800" dirty="0"/>
              <a:t>Calculate </a:t>
            </a:r>
            <a:r>
              <a:rPr lang="en-US" sz="1800" dirty="0" err="1"/>
              <a:t>dU</a:t>
            </a:r>
            <a:r>
              <a:rPr lang="en-US" sz="1800" dirty="0"/>
              <a:t>/</a:t>
            </a:r>
            <a:r>
              <a:rPr lang="en-US" sz="1800" dirty="0" err="1"/>
              <a:t>dz</a:t>
            </a:r>
            <a:r>
              <a:rPr lang="en-US" sz="1800" dirty="0"/>
              <a:t> and integrate over 1 m bins (shear is independent of glider motion)</a:t>
            </a:r>
            <a:endParaRPr lang="en-US" sz="18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B5E32E4-AC16-0E47-9E23-A6DCC30C8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425"/>
            <a:ext cx="11234057" cy="1325563"/>
          </a:xfrm>
        </p:spPr>
        <p:txBody>
          <a:bodyPr/>
          <a:lstStyle/>
          <a:p>
            <a:pPr algn="ctr"/>
            <a:r>
              <a:rPr lang="en-US" b="1" dirty="0"/>
              <a:t>Two Methods for Adapting the Least Squares Inversion to Glider Applications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A0E748-6222-0042-B906-11207C0D4080}"/>
                  </a:ext>
                </a:extLst>
              </p:cNvPr>
              <p:cNvSpPr txBox="1"/>
              <p:nvPr/>
            </p:nvSpPr>
            <p:spPr>
              <a:xfrm>
                <a:off x="1747027" y="2041629"/>
                <a:ext cx="8697945" cy="7580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𝑎𝑑𝑐𝑝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𝑜𝑐𝑒𝑎𝑛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+ 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𝑐𝑡𝑑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 +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𝑛𝑜𝑖𝑠𝑒</m:t>
                          </m:r>
                        </m:sub>
                      </m:sSub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AA0E748-6222-0042-B906-11207C0D40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027" y="2041629"/>
                <a:ext cx="8697945" cy="758028"/>
              </a:xfrm>
              <a:prstGeom prst="rect">
                <a:avLst/>
              </a:prstGeom>
              <a:blipFill>
                <a:blip r:embed="rId3"/>
                <a:stretch>
                  <a:fillRect b="-180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03EE0EE-5612-C04B-9ADE-21D8D0866F7F}"/>
                  </a:ext>
                </a:extLst>
              </p:cNvPr>
              <p:cNvSpPr/>
              <p:nvPr/>
            </p:nvSpPr>
            <p:spPr>
              <a:xfrm>
                <a:off x="6369482" y="2048504"/>
                <a:ext cx="1505161" cy="70788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𝒄𝒕𝒅</m:t>
                          </m:r>
                        </m:sub>
                      </m:sSub>
                      <m:r>
                        <a:rPr lang="en-US" sz="40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203EE0EE-5612-C04B-9ADE-21D8D0866F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9482" y="2048504"/>
                <a:ext cx="1505161" cy="707886"/>
              </a:xfrm>
              <a:prstGeom prst="rect">
                <a:avLst/>
              </a:prstGeom>
              <a:blipFill>
                <a:blip r:embed="rId4"/>
                <a:stretch>
                  <a:fillRect r="-2500" b="-2678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25DBBC9-50FA-DD4F-8B43-4BF67DC1EFA8}"/>
                  </a:ext>
                </a:extLst>
              </p:cNvPr>
              <p:cNvSpPr/>
              <p:nvPr/>
            </p:nvSpPr>
            <p:spPr>
              <a:xfrm>
                <a:off x="6214579" y="2037525"/>
                <a:ext cx="1505161" cy="7662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1" i="1">
                              <a:latin typeface="Cambria Math" panose="02040503050406030204" pitchFamily="18" charset="0"/>
                            </a:rPr>
                            <m:t>𝑼</m:t>
                          </m:r>
                        </m:e>
                        <m:sub>
                          <m:r>
                            <a:rPr lang="en-US" sz="4000" b="1" i="1" smtClean="0">
                              <a:latin typeface="Cambria Math" panose="02040503050406030204" pitchFamily="18" charset="0"/>
                            </a:rPr>
                            <m:t>𝒈𝒍𝒊𝒅𝒆𝒓</m:t>
                          </m:r>
                        </m:sub>
                      </m:sSub>
                      <m:r>
                        <a:rPr lang="en-US" sz="4000" b="1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000" b="1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25DBBC9-50FA-DD4F-8B43-4BF67DC1EF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4579" y="2037525"/>
                <a:ext cx="1505161" cy="766235"/>
              </a:xfrm>
              <a:prstGeom prst="rect">
                <a:avLst/>
              </a:prstGeom>
              <a:blipFill>
                <a:blip r:embed="rId5"/>
                <a:stretch>
                  <a:fillRect l="-5882" r="-33613" b="-180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B95C921-A1B9-9544-B5BD-D2E3B8D72BAD}"/>
              </a:ext>
            </a:extLst>
          </p:cNvPr>
          <p:cNvSpPr txBox="1"/>
          <p:nvPr/>
        </p:nvSpPr>
        <p:spPr>
          <a:xfrm>
            <a:off x="6278969" y="2072409"/>
            <a:ext cx="1602113" cy="76623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7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1">
            <a:extLst>
              <a:ext uri="{FF2B5EF4-FFF2-40B4-BE49-F238E27FC236}">
                <a16:creationId xmlns:a16="http://schemas.microsoft.com/office/drawing/2014/main" id="{D9BF54ED-11E0-894F-BA6B-DEAED1D14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721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Raw ADCP Data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B3C2A6B-8BF9-B04E-ACE4-E802B4859974}"/>
              </a:ext>
            </a:extLst>
          </p:cNvPr>
          <p:cNvGrpSpPr/>
          <p:nvPr/>
        </p:nvGrpSpPr>
        <p:grpSpPr>
          <a:xfrm>
            <a:off x="693504" y="1490784"/>
            <a:ext cx="10713636" cy="4674870"/>
            <a:chOff x="693504" y="1490784"/>
            <a:chExt cx="10713636" cy="4674870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3CDC6D33-EB23-0A43-B1E2-9259194A47D9}"/>
                </a:ext>
              </a:extLst>
            </p:cNvPr>
            <p:cNvSpPr txBox="1"/>
            <p:nvPr/>
          </p:nvSpPr>
          <p:spPr>
            <a:xfrm>
              <a:off x="693504" y="1490784"/>
              <a:ext cx="10713636" cy="46748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83" name="Picture 82" descr="Chart, histogram&#10;&#10;Description automatically generated">
              <a:extLst>
                <a:ext uri="{FF2B5EF4-FFF2-40B4-BE49-F238E27FC236}">
                  <a16:creationId xmlns:a16="http://schemas.microsoft.com/office/drawing/2014/main" id="{F3AEA8CA-127B-ED4C-BCF9-EC9A6AFE6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57725" y="1917123"/>
              <a:ext cx="5742940" cy="3822192"/>
            </a:xfrm>
            <a:prstGeom prst="rect">
              <a:avLst/>
            </a:prstGeom>
          </p:spPr>
        </p:pic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20A7E4AB-8774-4A43-BD88-79A590D2464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2011326"/>
              <a:ext cx="2611332" cy="26552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5" name="Straight Arrow Connector 84">
              <a:extLst>
                <a:ext uri="{FF2B5EF4-FFF2-40B4-BE49-F238E27FC236}">
                  <a16:creationId xmlns:a16="http://schemas.microsoft.com/office/drawing/2014/main" id="{37D60A2A-B07B-4142-ACDB-9AEFA9ED1B7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2011326"/>
              <a:ext cx="0" cy="36337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B0733BC2-7F51-FB49-990F-8ACDED49D03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5668926"/>
              <a:ext cx="4627376" cy="150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19">
              <a:extLst>
                <a:ext uri="{FF2B5EF4-FFF2-40B4-BE49-F238E27FC236}">
                  <a16:creationId xmlns:a16="http://schemas.microsoft.com/office/drawing/2014/main" id="{203AAF90-C9FD-D241-AFBC-A5A1C099A9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949878" y="3654708"/>
              <a:ext cx="3656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/>
                <a:t>Depth</a:t>
              </a:r>
            </a:p>
          </p:txBody>
        </p:sp>
        <p:sp>
          <p:nvSpPr>
            <p:cNvPr id="88" name="Arc 26">
              <a:extLst>
                <a:ext uri="{FF2B5EF4-FFF2-40B4-BE49-F238E27FC236}">
                  <a16:creationId xmlns:a16="http://schemas.microsoft.com/office/drawing/2014/main" id="{BEA1C319-DD63-EE46-A59E-44AFC774E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749" y="2163725"/>
              <a:ext cx="660212" cy="712788"/>
            </a:xfrm>
            <a:custGeom>
              <a:avLst/>
              <a:gdLst>
                <a:gd name="T0" fmla="*/ 530920 w 533787"/>
                <a:gd name="T1" fmla="*/ 436811 h 762200"/>
                <a:gd name="T2" fmla="*/ 398601 w 533787"/>
                <a:gd name="T3" fmla="*/ 712564 h 762200"/>
                <a:gd name="T4" fmla="*/ 79087 w 533787"/>
                <a:gd name="T5" fmla="*/ 651882 h 762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3787" h="762200" stroke="0">
                  <a:moveTo>
                    <a:pt x="530920" y="436811"/>
                  </a:moveTo>
                  <a:cubicBezTo>
                    <a:pt x="518904" y="552919"/>
                    <a:pt x="470092" y="654644"/>
                    <a:pt x="398601" y="712564"/>
                  </a:cubicBezTo>
                  <a:cubicBezTo>
                    <a:pt x="294602" y="796821"/>
                    <a:pt x="164047" y="772026"/>
                    <a:pt x="79087" y="651882"/>
                  </a:cubicBezTo>
                  <a:lnTo>
                    <a:pt x="266894" y="381100"/>
                  </a:lnTo>
                  <a:lnTo>
                    <a:pt x="530920" y="436811"/>
                  </a:lnTo>
                  <a:close/>
                </a:path>
                <a:path w="533787" h="762200" fill="none">
                  <a:moveTo>
                    <a:pt x="530920" y="436811"/>
                  </a:moveTo>
                  <a:cubicBezTo>
                    <a:pt x="518904" y="552919"/>
                    <a:pt x="470092" y="654644"/>
                    <a:pt x="398601" y="712564"/>
                  </a:cubicBezTo>
                  <a:cubicBezTo>
                    <a:pt x="294602" y="796821"/>
                    <a:pt x="164047" y="772026"/>
                    <a:pt x="79087" y="65188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24E8FB9-68BF-2E45-89A2-646DC15FA4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68549" y="2697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2DF502AE-2026-8845-ACC9-CB0F66FB17C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20949" y="2849525"/>
              <a:ext cx="0" cy="1354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35BA6E48-E043-BB45-984C-262B820F677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073349" y="3019387"/>
              <a:ext cx="0" cy="1354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B8DC2023-8E3B-4147-97F4-EA3767FD20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25749" y="31543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4571F760-F3A5-7248-8428-8E76C888272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91105" y="2032576"/>
              <a:ext cx="1919020" cy="263545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4" name="Picture 2">
              <a:extLst>
                <a:ext uri="{FF2B5EF4-FFF2-40B4-BE49-F238E27FC236}">
                  <a16:creationId xmlns:a16="http://schemas.microsoft.com/office/drawing/2014/main" id="{4C99AE90-CBFE-A74E-B8CC-FDEC8C22FB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4075" flipH="1">
              <a:off x="1414115" y="2303762"/>
              <a:ext cx="2632209" cy="142852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7B11E7FA-A121-934B-924D-4E051D95AF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78149" y="33067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5D5C09F8-8FAE-7141-A0BF-5DB0B5C72C8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0549" y="3459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9988EF8D-1BA4-EA47-AF50-5DFA467562F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82949" y="36115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0FA027FB-68DF-904B-8477-7C1D38EDBBE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35349" y="37639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7318045A-62A5-B448-9837-83C43353230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87749" y="39163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936EF8EB-209E-F048-8117-DA5B0DAA2B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40149" y="40687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30F1A1EF-C91B-0047-B77F-17D06FFAED3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92549" y="4221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9BCFFE64-E5CC-7B4A-BD0B-E38F47C0DA1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444949" y="4373526"/>
              <a:ext cx="0" cy="12442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89507F55-B0C7-4A46-A901-EADE8B044227}"/>
                </a:ext>
              </a:extLst>
            </p:cNvPr>
            <p:cNvSpPr txBox="1"/>
            <p:nvPr/>
          </p:nvSpPr>
          <p:spPr>
            <a:xfrm>
              <a:off x="1119082" y="2481017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~26°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EF85C59A-8384-EB43-976C-1F0D783A993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97349" y="4525926"/>
              <a:ext cx="0" cy="10918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7483121-064F-5440-9902-40B9218EDD2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49749" y="4678326"/>
              <a:ext cx="0" cy="9394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1F32E29A-C809-714B-8D5D-042F856DDA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02149" y="4593394"/>
              <a:ext cx="0" cy="10243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9BB11B6A-E9B6-5345-95A0-BBA4215DA97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54549" y="4439190"/>
              <a:ext cx="0" cy="11785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A5E76DE4-FF24-8541-831E-AF31B2D0CF2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203753" y="4244293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B1DE7D8B-1535-5245-AD25-2B0E678A196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59349" y="3995377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AD7D5CCE-1D69-4E45-8C62-91ED2A87FCD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14712" y="3795034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6E3C1926-AD10-404B-B895-D844F602CF7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667112" y="36115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B7466AF-C39A-9145-B9FB-6A13657B1AA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19512" y="33829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D1D034E4-8DB2-4146-83F0-DD500F6E1A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71912" y="31543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845CB8BE-B809-4742-8896-D623B7D4F79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124312" y="29257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8806A4C-18DC-B143-B2FA-CE80386BA4F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276712" y="26971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7B72C18-13F0-3D46-AEE8-1B87A7710C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29112" y="2491693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7" name="TextBox 28">
              <a:extLst>
                <a:ext uri="{FF2B5EF4-FFF2-40B4-BE49-F238E27FC236}">
                  <a16:creationId xmlns:a16="http://schemas.microsoft.com/office/drawing/2014/main" id="{9028CAA5-015A-834D-AE16-216D479694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773" y="5670430"/>
              <a:ext cx="45303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/>
                <a:t>Estimated Glider Horizontal Velocity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6054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itle 1">
            <a:extLst>
              <a:ext uri="{FF2B5EF4-FFF2-40B4-BE49-F238E27FC236}">
                <a16:creationId xmlns:a16="http://schemas.microsoft.com/office/drawing/2014/main" id="{96E1DDC5-E5B0-714E-A61E-8BA26D03B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721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Processed ADCP Data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426C106-4C0E-EE49-B17A-40C30630E914}"/>
              </a:ext>
            </a:extLst>
          </p:cNvPr>
          <p:cNvGrpSpPr/>
          <p:nvPr/>
        </p:nvGrpSpPr>
        <p:grpSpPr>
          <a:xfrm>
            <a:off x="693504" y="1490784"/>
            <a:ext cx="10713636" cy="4674870"/>
            <a:chOff x="693504" y="1490784"/>
            <a:chExt cx="10713636" cy="467487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B9289B0D-251A-A04F-88BF-8EDEADF86238}"/>
                </a:ext>
              </a:extLst>
            </p:cNvPr>
            <p:cNvSpPr txBox="1"/>
            <p:nvPr/>
          </p:nvSpPr>
          <p:spPr>
            <a:xfrm>
              <a:off x="693504" y="1490784"/>
              <a:ext cx="10713636" cy="46748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pic>
          <p:nvPicPr>
            <p:cNvPr id="81" name="Picture 80" descr="Line chart&#10;&#10;Description automatically generated with medium confidence">
              <a:extLst>
                <a:ext uri="{FF2B5EF4-FFF2-40B4-BE49-F238E27FC236}">
                  <a16:creationId xmlns:a16="http://schemas.microsoft.com/office/drawing/2014/main" id="{9BBC143D-63A5-9842-8E95-501DAD3BF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8370" y="2011325"/>
              <a:ext cx="5742940" cy="3822192"/>
            </a:xfrm>
            <a:prstGeom prst="rect">
              <a:avLst/>
            </a:prstGeom>
          </p:spPr>
        </p:pic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2335472C-1A65-9E45-90AB-0A6D936E48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2011326"/>
              <a:ext cx="2611332" cy="2655229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479497B-DB1C-C648-A766-08FA59A803E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2011326"/>
              <a:ext cx="0" cy="3633787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1E01C7E6-CED6-714F-A1D8-11E764CC74B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179773" y="5668926"/>
              <a:ext cx="4627376" cy="1505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5" name="TextBox 19">
              <a:extLst>
                <a:ext uri="{FF2B5EF4-FFF2-40B4-BE49-F238E27FC236}">
                  <a16:creationId xmlns:a16="http://schemas.microsoft.com/office/drawing/2014/main" id="{38CC3B1B-4BE6-FF47-B0AA-FD1981D4A9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949878" y="3654708"/>
              <a:ext cx="36560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/>
                <a:t>Depth</a:t>
              </a:r>
            </a:p>
          </p:txBody>
        </p:sp>
        <p:sp>
          <p:nvSpPr>
            <p:cNvPr id="86" name="Arc 26">
              <a:extLst>
                <a:ext uri="{FF2B5EF4-FFF2-40B4-BE49-F238E27FC236}">
                  <a16:creationId xmlns:a16="http://schemas.microsoft.com/office/drawing/2014/main" id="{BF4AB24A-818D-694E-9FED-2446239D10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749" y="2163725"/>
              <a:ext cx="660212" cy="712788"/>
            </a:xfrm>
            <a:custGeom>
              <a:avLst/>
              <a:gdLst>
                <a:gd name="T0" fmla="*/ 530920 w 533787"/>
                <a:gd name="T1" fmla="*/ 436811 h 762200"/>
                <a:gd name="T2" fmla="*/ 398601 w 533787"/>
                <a:gd name="T3" fmla="*/ 712564 h 762200"/>
                <a:gd name="T4" fmla="*/ 79087 w 533787"/>
                <a:gd name="T5" fmla="*/ 651882 h 762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33787" h="762200" stroke="0">
                  <a:moveTo>
                    <a:pt x="530920" y="436811"/>
                  </a:moveTo>
                  <a:cubicBezTo>
                    <a:pt x="518904" y="552919"/>
                    <a:pt x="470092" y="654644"/>
                    <a:pt x="398601" y="712564"/>
                  </a:cubicBezTo>
                  <a:cubicBezTo>
                    <a:pt x="294602" y="796821"/>
                    <a:pt x="164047" y="772026"/>
                    <a:pt x="79087" y="651882"/>
                  </a:cubicBezTo>
                  <a:lnTo>
                    <a:pt x="266894" y="381100"/>
                  </a:lnTo>
                  <a:lnTo>
                    <a:pt x="530920" y="436811"/>
                  </a:lnTo>
                  <a:close/>
                </a:path>
                <a:path w="533787" h="762200" fill="none">
                  <a:moveTo>
                    <a:pt x="530920" y="436811"/>
                  </a:moveTo>
                  <a:cubicBezTo>
                    <a:pt x="518904" y="552919"/>
                    <a:pt x="470092" y="654644"/>
                    <a:pt x="398601" y="712564"/>
                  </a:cubicBezTo>
                  <a:cubicBezTo>
                    <a:pt x="294602" y="796821"/>
                    <a:pt x="164047" y="772026"/>
                    <a:pt x="79087" y="651882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61771E2-EB3D-164A-A059-CE60C1D887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768549" y="2697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6DA43D4D-B53A-C04F-8ED7-D0E190EB49F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1920949" y="2849525"/>
              <a:ext cx="0" cy="1354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1DA0DA63-B95B-1542-9586-4F8DF34A0B49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073349" y="3019387"/>
              <a:ext cx="0" cy="13541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DAC5002F-79D0-374C-B409-B50BAF3966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225749" y="31543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675FA072-0FF3-4740-9B24-65B40C8F855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91105" y="2032576"/>
              <a:ext cx="1919020" cy="263545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2" name="Picture 2">
              <a:extLst>
                <a:ext uri="{FF2B5EF4-FFF2-40B4-BE49-F238E27FC236}">
                  <a16:creationId xmlns:a16="http://schemas.microsoft.com/office/drawing/2014/main" id="{149EF738-8CAC-6042-8A46-08F121FA5F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44075" flipH="1">
              <a:off x="1414115" y="2303762"/>
              <a:ext cx="2632209" cy="1428522"/>
            </a:xfrm>
            <a:prstGeom prst="rect">
              <a:avLst/>
            </a:prstGeom>
            <a:noFill/>
            <a:scene3d>
              <a:camera prst="orthographicFront">
                <a:rot lat="0" lon="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960B0974-92DF-B54C-8038-928C3A0E737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378149" y="33067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0A925F5-8C75-3441-8257-B63711D9389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530549" y="3459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641DF04-2828-3D4F-9837-5B55F9CAF9B5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682949" y="36115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CDAF24F5-918B-D946-97DF-8990D1DE3AC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835349" y="37639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094CD2AD-E8DE-5240-8967-90BBE601C35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2987749" y="39163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D1B890F8-2B01-754F-A045-407E549981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140149" y="40687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1605F012-42CA-DD4C-A95B-89F661614E9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292549" y="4221126"/>
              <a:ext cx="0" cy="135413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2159C7D4-E746-964D-A5E2-55720C2CB24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444949" y="4373526"/>
              <a:ext cx="0" cy="12442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33A30F3A-8E1D-1B48-B338-2961E7ECDCC8}"/>
                </a:ext>
              </a:extLst>
            </p:cNvPr>
            <p:cNvSpPr txBox="1"/>
            <p:nvPr/>
          </p:nvSpPr>
          <p:spPr>
            <a:xfrm>
              <a:off x="1119082" y="2481017"/>
              <a:ext cx="5645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~26°</a:t>
              </a:r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2FCA7F3-9EBA-AA4C-BDBE-C14CF3F010DE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597349" y="4525926"/>
              <a:ext cx="0" cy="10918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0BDAA14A-CCF2-7E47-B12C-2A84741F28E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749749" y="4678326"/>
              <a:ext cx="0" cy="93943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8B20F5F1-5E0A-0C47-BC67-DE0309C82C2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3902149" y="4593394"/>
              <a:ext cx="0" cy="102436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F76610C8-C808-134A-ABDA-43D76162658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54549" y="4439190"/>
              <a:ext cx="0" cy="117857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362650B-6CE2-7D4E-98E0-B0198746725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203753" y="4244293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5BDFE6B7-6D71-6A4C-B6B4-F041909E09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359349" y="3995377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8830700B-90E8-2348-A0AA-C60EFDF53CB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514712" y="3795034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CCFA7D8-4F38-654A-95C1-63391909905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667112" y="36115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5B000555-B0B6-5845-A7F8-9BF7F247C56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819512" y="33829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BF3BF50C-DFBA-B942-96F1-7B477C5E5C7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971912" y="31543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082C75DE-885A-C045-89D0-6B91B913157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124312" y="29257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6089F591-192F-3948-AB81-A1E9418B41E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276712" y="2697126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99B5BC02-31D7-D844-B468-D995BE2DCF3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5429112" y="2491693"/>
              <a:ext cx="0" cy="119603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5" name="TextBox 28">
              <a:extLst>
                <a:ext uri="{FF2B5EF4-FFF2-40B4-BE49-F238E27FC236}">
                  <a16:creationId xmlns:a16="http://schemas.microsoft.com/office/drawing/2014/main" id="{1C264AD8-3DDE-0E48-AEFA-B667DFAF8F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79773" y="5670430"/>
              <a:ext cx="45303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r>
                <a:rPr lang="en-US" altLang="en-US" sz="1800" dirty="0"/>
                <a:t>Estimated Glider Horizontal Velocity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26281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00183B52-B2C2-6B4E-A500-372EFF44E5FB}"/>
              </a:ext>
            </a:extLst>
          </p:cNvPr>
          <p:cNvGraphicFramePr/>
          <p:nvPr/>
        </p:nvGraphicFramePr>
        <p:xfrm>
          <a:off x="406400" y="352425"/>
          <a:ext cx="10334171" cy="17993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D6E5CE7B-93B2-2048-9706-52E774548B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416502"/>
            <a:ext cx="12192000" cy="43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3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urricane-maria-gallery4">
            <a:extLst>
              <a:ext uri="{FF2B5EF4-FFF2-40B4-BE49-F238E27FC236}">
                <a16:creationId xmlns:a16="http://schemas.microsoft.com/office/drawing/2014/main" id="{B8D62649-7A0D-F34F-9FCF-D6A37B1E4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07" y="3428885"/>
            <a:ext cx="4807664" cy="293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95979-0EC6-0C40-BC79-BBC49475B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dirty="0"/>
              <a:t>Caribbean is a Region of </a:t>
            </a:r>
            <a:r>
              <a:rPr lang="en-US" b="1" u="sng" dirty="0"/>
              <a:t>High Risk</a:t>
            </a:r>
            <a:endParaRPr lang="en-US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40C9CC-4997-4844-8E75-644861F731BA}"/>
                  </a:ext>
                </a:extLst>
              </p:cNvPr>
              <p:cNvSpPr txBox="1"/>
              <p:nvPr/>
            </p:nvSpPr>
            <p:spPr>
              <a:xfrm>
                <a:off x="362364" y="2124406"/>
                <a:ext cx="11222624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𝐑𝐈𝐒𝐊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𝐇𝐀𝐙𝐀𝐑𝐃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</a:rPr>
                        <m:t>  × 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𝐄𝐗𝐏𝐎𝐒𝐔𝐑𝐄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×  </m:t>
                      </m:r>
                      <m:r>
                        <a:rPr lang="en-US" sz="36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𝐕𝐔𝐋𝐍𝐄𝐑𝐀𝐁𝐈𝐋𝐈𝐓𝐘</m:t>
                      </m:r>
                    </m:oMath>
                  </m:oMathPara>
                </a14:m>
                <a:endParaRPr lang="en-US" sz="36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940C9CC-4997-4844-8E75-644861F731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4" y="2124406"/>
                <a:ext cx="11222624" cy="553998"/>
              </a:xfrm>
              <a:prstGeom prst="rect">
                <a:avLst/>
              </a:prstGeom>
              <a:blipFill>
                <a:blip r:embed="rId4"/>
                <a:stretch>
                  <a:fillRect l="-452" t="-6818" r="-452" b="-38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DA3963-FDAD-3D4D-A869-64ABA239B833}"/>
              </a:ext>
            </a:extLst>
          </p:cNvPr>
          <p:cNvSpPr/>
          <p:nvPr/>
        </p:nvSpPr>
        <p:spPr>
          <a:xfrm>
            <a:off x="2220282" y="1974685"/>
            <a:ext cx="2046514" cy="8534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C00664E4-5082-DD43-B19D-BA69C3E0AE45}"/>
              </a:ext>
            </a:extLst>
          </p:cNvPr>
          <p:cNvSpPr/>
          <p:nvPr/>
        </p:nvSpPr>
        <p:spPr>
          <a:xfrm>
            <a:off x="4758831" y="1974685"/>
            <a:ext cx="2547256" cy="8534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E3B97D7-D2A1-B54C-967C-7FF847213C9C}"/>
              </a:ext>
            </a:extLst>
          </p:cNvPr>
          <p:cNvSpPr/>
          <p:nvPr/>
        </p:nvSpPr>
        <p:spPr>
          <a:xfrm>
            <a:off x="7798122" y="1974685"/>
            <a:ext cx="3786866" cy="853440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D99630-7626-7447-B66E-E1525A39BD2C}"/>
              </a:ext>
            </a:extLst>
          </p:cNvPr>
          <p:cNvSpPr txBox="1"/>
          <p:nvPr/>
        </p:nvSpPr>
        <p:spPr>
          <a:xfrm>
            <a:off x="10919870" y="6548891"/>
            <a:ext cx="133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(White, 1974)</a:t>
            </a:r>
          </a:p>
        </p:txBody>
      </p:sp>
      <p:pic>
        <p:nvPicPr>
          <p:cNvPr id="5124" name="Picture 4" descr="hurricane-maria-gallery1">
            <a:extLst>
              <a:ext uri="{FF2B5EF4-FFF2-40B4-BE49-F238E27FC236}">
                <a16:creationId xmlns:a16="http://schemas.microsoft.com/office/drawing/2014/main" id="{B718059C-F577-E041-927C-D6E5F6328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667" y="3429000"/>
            <a:ext cx="5072626" cy="293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62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D51130-44F3-DF40-8F6A-18292D6E5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353" y="1231900"/>
            <a:ext cx="11433294" cy="508635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CBD2E89-E7D8-8D4E-A200-96E4C3929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8737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Slocum Glider On-Board Data Processor</a:t>
            </a:r>
          </a:p>
        </p:txBody>
      </p:sp>
    </p:spTree>
    <p:extLst>
      <p:ext uri="{BB962C8B-B14F-4D97-AF65-F5344CB8AC3E}">
        <p14:creationId xmlns:p14="http://schemas.microsoft.com/office/powerpoint/2010/main" val="39805204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F4B04-7CED-044A-9E74-921A0DCC6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9733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Slocum Glider On-Board Data Processor: Next Steps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6EA042-B485-054D-B0D0-1255A728C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arenR"/>
            </a:pPr>
            <a:r>
              <a:rPr lang="en-US" dirty="0"/>
              <a:t>Code integrated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Prepping vehicle for bench testing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Winter 2022 deep water test (New RDI Pathfinder ADCP)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First field test of on-board processor (Spring 2022)</a:t>
            </a:r>
          </a:p>
          <a:p>
            <a:pPr marL="514350" indent="-514350">
              <a:buFont typeface="+mj-lt"/>
              <a:buAutoNum type="arabicParenR"/>
            </a:pPr>
            <a:endParaRPr lang="en-US" dirty="0"/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Improve processing code efficiency</a:t>
            </a:r>
          </a:p>
        </p:txBody>
      </p:sp>
      <p:pic>
        <p:nvPicPr>
          <p:cNvPr id="13314" name="Picture 2" descr="GitHub logo and symbol, meaning, history, PNG">
            <a:extLst>
              <a:ext uri="{FF2B5EF4-FFF2-40B4-BE49-F238E27FC236}">
                <a16:creationId xmlns:a16="http://schemas.microsoft.com/office/drawing/2014/main" id="{60C0E112-C5DF-CE42-9BF6-F376E3529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078" y="5481646"/>
            <a:ext cx="235655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EE661B-8487-6F42-9475-6055EB5E67F8}"/>
              </a:ext>
            </a:extLst>
          </p:cNvPr>
          <p:cNvSpPr/>
          <p:nvPr/>
        </p:nvSpPr>
        <p:spPr>
          <a:xfrm>
            <a:off x="1703294" y="6345544"/>
            <a:ext cx="843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4"/>
              </a:rPr>
              <a:t>https://github.com/JGradone/Glider_ADCP_Real_Time_Processing</a:t>
            </a:r>
            <a:r>
              <a:rPr lang="en-US" sz="2000" dirty="0"/>
              <a:t> </a:t>
            </a:r>
          </a:p>
        </p:txBody>
      </p:sp>
      <p:pic>
        <p:nvPicPr>
          <p:cNvPr id="6146" name="Picture 2" descr="From Arduino to Market | Cubik Innovation, Bristol | Electronic Design">
            <a:extLst>
              <a:ext uri="{FF2B5EF4-FFF2-40B4-BE49-F238E27FC236}">
                <a16:creationId xmlns:a16="http://schemas.microsoft.com/office/drawing/2014/main" id="{E5F5E421-038F-EA47-A955-34A753581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9" y="5824982"/>
            <a:ext cx="3118181" cy="9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558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69C62D09-40BA-3B44-ABF7-93AE46DCB9DC}"/>
              </a:ext>
            </a:extLst>
          </p:cNvPr>
          <p:cNvSpPr txBox="1"/>
          <p:nvPr/>
        </p:nvSpPr>
        <p:spPr>
          <a:xfrm>
            <a:off x="1" y="30777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800" b="1" dirty="0"/>
              <a:t>Transport Observation through Caribbean Passages</a:t>
            </a:r>
          </a:p>
          <a:p>
            <a:pPr lvl="0" algn="ctr">
              <a:lnSpc>
                <a:spcPct val="100000"/>
              </a:lnSpc>
            </a:pPr>
            <a:r>
              <a:rPr lang="en-US" sz="2800" b="1" dirty="0"/>
              <a:t>from a Slocum Glider ADCP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8AF31-732B-7742-8324-3E8E25D48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7778" y="1483096"/>
            <a:ext cx="4186115" cy="2675473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0ACBD55-1880-C349-B8E6-00517AB7E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2" y="1483096"/>
            <a:ext cx="6312376" cy="3895445"/>
          </a:xfrm>
          <a:prstGeom prst="rect">
            <a:avLst/>
          </a:prstGeom>
        </p:spPr>
      </p:pic>
      <p:sp>
        <p:nvSpPr>
          <p:cNvPr id="7" name="Donut 6">
            <a:extLst>
              <a:ext uri="{FF2B5EF4-FFF2-40B4-BE49-F238E27FC236}">
                <a16:creationId xmlns:a16="http://schemas.microsoft.com/office/drawing/2014/main" id="{FEE81938-076C-9945-9020-242093D95F06}"/>
              </a:ext>
            </a:extLst>
          </p:cNvPr>
          <p:cNvSpPr>
            <a:spLocks noChangeAspect="1"/>
          </p:cNvSpPr>
          <p:nvPr/>
        </p:nvSpPr>
        <p:spPr>
          <a:xfrm>
            <a:off x="3186915" y="1850570"/>
            <a:ext cx="1197430" cy="1197430"/>
          </a:xfrm>
          <a:prstGeom prst="donut">
            <a:avLst>
              <a:gd name="adj" fmla="val 778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0EDF767-8FA3-D240-B259-77F18370D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149" flipH="1">
            <a:off x="62983" y="347808"/>
            <a:ext cx="1377204" cy="74742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9BC1F1FB-39D0-2643-A2A2-ACDDB6401C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0438" y="4281817"/>
            <a:ext cx="5581562" cy="2478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4FB80D-CB57-2641-B004-1434CE79F680}"/>
              </a:ext>
            </a:extLst>
          </p:cNvPr>
          <p:cNvSpPr txBox="1"/>
          <p:nvPr/>
        </p:nvSpPr>
        <p:spPr>
          <a:xfrm>
            <a:off x="449142" y="5846114"/>
            <a:ext cx="59610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Glider ADCP Observations from </a:t>
            </a:r>
            <a:r>
              <a:rPr lang="en-US" sz="2000" b="1" i="1" dirty="0"/>
              <a:t>both </a:t>
            </a:r>
            <a:r>
              <a:rPr lang="en-US" sz="2000" i="1" dirty="0"/>
              <a:t>dives and climbs!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333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14C1975C-51C4-014B-9A6F-EEACFBECC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22" y="1292765"/>
            <a:ext cx="8860536" cy="54681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940501-8F68-F54A-BBB4-C81A3AC25777}"/>
              </a:ext>
            </a:extLst>
          </p:cNvPr>
          <p:cNvSpPr txBox="1"/>
          <p:nvPr/>
        </p:nvSpPr>
        <p:spPr>
          <a:xfrm>
            <a:off x="1" y="30777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800" b="1" dirty="0"/>
              <a:t>Transport Observation through Caribbean Passages</a:t>
            </a:r>
          </a:p>
          <a:p>
            <a:pPr lvl="0" algn="ctr">
              <a:lnSpc>
                <a:spcPct val="100000"/>
              </a:lnSpc>
            </a:pPr>
            <a:r>
              <a:rPr lang="en-US" sz="2800" b="1" dirty="0"/>
              <a:t>from a Slocum Glider ADCP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F6E341-87C9-C741-81C0-3A7DA5BE7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149" flipH="1">
            <a:off x="62983" y="347808"/>
            <a:ext cx="1377204" cy="74742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onut 4">
            <a:extLst>
              <a:ext uri="{FF2B5EF4-FFF2-40B4-BE49-F238E27FC236}">
                <a16:creationId xmlns:a16="http://schemas.microsoft.com/office/drawing/2014/main" id="{46536953-5BE4-BD42-AAEE-4D3B72A60FD0}"/>
              </a:ext>
            </a:extLst>
          </p:cNvPr>
          <p:cNvSpPr>
            <a:spLocks noChangeAspect="1"/>
          </p:cNvSpPr>
          <p:nvPr/>
        </p:nvSpPr>
        <p:spPr>
          <a:xfrm>
            <a:off x="1174558" y="1782230"/>
            <a:ext cx="3497454" cy="3497454"/>
          </a:xfrm>
          <a:prstGeom prst="donut">
            <a:avLst>
              <a:gd name="adj" fmla="val 7783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72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65D95F0-5A2C-6040-ACA2-0DDDB969262F}"/>
              </a:ext>
            </a:extLst>
          </p:cNvPr>
          <p:cNvSpPr txBox="1"/>
          <p:nvPr/>
        </p:nvSpPr>
        <p:spPr>
          <a:xfrm>
            <a:off x="1" y="307770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0000"/>
              </a:lnSpc>
            </a:pPr>
            <a:r>
              <a:rPr lang="en-US" sz="2800" b="1" dirty="0"/>
              <a:t>Transport Observation through Caribbean Passages</a:t>
            </a:r>
          </a:p>
          <a:p>
            <a:pPr lvl="0" algn="ctr">
              <a:lnSpc>
                <a:spcPct val="100000"/>
              </a:lnSpc>
            </a:pPr>
            <a:r>
              <a:rPr lang="en-US" sz="2800" b="1" dirty="0"/>
              <a:t>from a Slocum Glider ADCP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659C021-AA99-8A41-9B95-9FCFA954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5149" flipH="1">
            <a:off x="62983" y="347808"/>
            <a:ext cx="1377204" cy="74742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9ADCA8C7-CBA4-F14B-9AC4-297CD87E0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4250" y="526007"/>
            <a:ext cx="5143500" cy="68580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1DCCD1E-AD4F-E74B-A674-0500E3D15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250" y="526007"/>
            <a:ext cx="5143500" cy="6858000"/>
          </a:xfrm>
          <a:prstGeom prst="rect">
            <a:avLst/>
          </a:prstGeom>
        </p:spPr>
      </p:pic>
      <p:pic>
        <p:nvPicPr>
          <p:cNvPr id="7" name="Picture 6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4CADE66-FC17-2440-88B0-71A322D42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4250" y="526007"/>
            <a:ext cx="5143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6C9497A-3F1A-514A-8DAF-E5B3B83077DF}"/>
              </a:ext>
            </a:extLst>
          </p:cNvPr>
          <p:cNvSpPr txBox="1"/>
          <p:nvPr/>
        </p:nvSpPr>
        <p:spPr>
          <a:xfrm>
            <a:off x="476250" y="339090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15 repeat transects of velocity observations!</a:t>
            </a:r>
          </a:p>
        </p:txBody>
      </p:sp>
    </p:spTree>
    <p:extLst>
      <p:ext uri="{BB962C8B-B14F-4D97-AF65-F5344CB8AC3E}">
        <p14:creationId xmlns:p14="http://schemas.microsoft.com/office/powerpoint/2010/main" val="154028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C7233D38-D96D-BF4D-A6CD-DB5EF87EC5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720" r="-2" b="11204"/>
          <a:stretch/>
        </p:blipFill>
        <p:spPr>
          <a:xfrm>
            <a:off x="678196" y="938141"/>
            <a:ext cx="4741133" cy="499876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9DDFEEE-64EF-AA41-8DFD-EA9C2357D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81" r="13061" b="10494"/>
          <a:stretch/>
        </p:blipFill>
        <p:spPr>
          <a:xfrm>
            <a:off x="6096000" y="709087"/>
            <a:ext cx="4871818" cy="3017520"/>
          </a:xfrm>
          <a:prstGeom prst="rect">
            <a:avLst/>
          </a:prstGeom>
        </p:spPr>
      </p:pic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16CBCBAE-251C-FA42-B2AA-EC4BFA01C978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t="11351" r="12796" b="2166"/>
          <a:stretch/>
        </p:blipFill>
        <p:spPr>
          <a:xfrm>
            <a:off x="6096000" y="3827780"/>
            <a:ext cx="4873752" cy="30175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3BC3F9B-EBCA-4247-BE2B-D1F4C066D6E4}"/>
              </a:ext>
            </a:extLst>
          </p:cNvPr>
          <p:cNvSpPr txBox="1"/>
          <p:nvPr/>
        </p:nvSpPr>
        <p:spPr>
          <a:xfrm>
            <a:off x="5358403" y="86425"/>
            <a:ext cx="1407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Southern Edge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BC28D4-D55B-9C4B-995F-B76C1C0FE4D1}"/>
              </a:ext>
            </a:extLst>
          </p:cNvPr>
          <p:cNvSpPr txBox="1"/>
          <p:nvPr/>
        </p:nvSpPr>
        <p:spPr>
          <a:xfrm>
            <a:off x="10868205" y="61025"/>
            <a:ext cx="1202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Northern Edge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4449060F-4ACB-664B-A4CA-EC7CCF5C6108}"/>
              </a:ext>
            </a:extLst>
          </p:cNvPr>
          <p:cNvSpPr/>
          <p:nvPr/>
        </p:nvSpPr>
        <p:spPr>
          <a:xfrm>
            <a:off x="6583486" y="161589"/>
            <a:ext cx="4309358" cy="35237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F94077-64C9-4049-B879-7A063F77BA78}"/>
              </a:ext>
            </a:extLst>
          </p:cNvPr>
          <p:cNvSpPr txBox="1"/>
          <p:nvPr/>
        </p:nvSpPr>
        <p:spPr>
          <a:xfrm>
            <a:off x="10805571" y="4813320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E-W Velocity [m/s]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35A3F36-A4D4-3244-A479-6983C1B75A33}"/>
              </a:ext>
            </a:extLst>
          </p:cNvPr>
          <p:cNvSpPr txBox="1"/>
          <p:nvPr/>
        </p:nvSpPr>
        <p:spPr>
          <a:xfrm>
            <a:off x="10857372" y="1956237"/>
            <a:ext cx="1328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N-S Velocity [m/s]</a:t>
            </a:r>
          </a:p>
        </p:txBody>
      </p:sp>
    </p:spTree>
    <p:extLst>
      <p:ext uri="{BB962C8B-B14F-4D97-AF65-F5344CB8AC3E}">
        <p14:creationId xmlns:p14="http://schemas.microsoft.com/office/powerpoint/2010/main" val="31031345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screen&#10;&#10;Description automatically generated">
            <a:extLst>
              <a:ext uri="{FF2B5EF4-FFF2-40B4-BE49-F238E27FC236}">
                <a16:creationId xmlns:a16="http://schemas.microsoft.com/office/drawing/2014/main" id="{A30C4EB5-9A1F-074A-BF37-AAB799AFDD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48591"/>
            <a:ext cx="2820613" cy="3760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5A58F1-92CB-1F4E-9E4F-726BB369BE0F}"/>
              </a:ext>
            </a:extLst>
          </p:cNvPr>
          <p:cNvSpPr txBox="1"/>
          <p:nvPr/>
        </p:nvSpPr>
        <p:spPr>
          <a:xfrm>
            <a:off x="563795" y="110251"/>
            <a:ext cx="204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Southern 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0B34AE-4228-BF49-98F8-5A77767A748E}"/>
              </a:ext>
            </a:extLst>
          </p:cNvPr>
          <p:cNvSpPr txBox="1"/>
          <p:nvPr/>
        </p:nvSpPr>
        <p:spPr>
          <a:xfrm>
            <a:off x="9835037" y="110667"/>
            <a:ext cx="2041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Northern Edge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2DB01A0B-6D10-E74B-A432-CCFC2ECC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74" y="3412729"/>
            <a:ext cx="6631851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EC51C2E2-5A7B-1547-9C3A-B88CF423C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0075" y="29449"/>
            <a:ext cx="6631850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02F9501-C0D4-C442-8320-7782651FDFF8}"/>
              </a:ext>
            </a:extLst>
          </p:cNvPr>
          <p:cNvSpPr txBox="1"/>
          <p:nvPr/>
        </p:nvSpPr>
        <p:spPr>
          <a:xfrm>
            <a:off x="10141142" y="4826889"/>
            <a:ext cx="142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E-W Velocity [m/s]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2D70E3-90DF-CE43-87E0-EFBE25CD5E5B}"/>
              </a:ext>
            </a:extLst>
          </p:cNvPr>
          <p:cNvSpPr txBox="1"/>
          <p:nvPr/>
        </p:nvSpPr>
        <p:spPr>
          <a:xfrm>
            <a:off x="10191576" y="1397924"/>
            <a:ext cx="1428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N-S Velocity [m/s]</a:t>
            </a:r>
          </a:p>
        </p:txBody>
      </p:sp>
    </p:spTree>
    <p:extLst>
      <p:ext uri="{BB962C8B-B14F-4D97-AF65-F5344CB8AC3E}">
        <p14:creationId xmlns:p14="http://schemas.microsoft.com/office/powerpoint/2010/main" val="3374109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hart, diagram, line chart&#10;&#10;Description automatically generated">
            <a:extLst>
              <a:ext uri="{FF2B5EF4-FFF2-40B4-BE49-F238E27FC236}">
                <a16:creationId xmlns:a16="http://schemas.microsoft.com/office/drawing/2014/main" id="{F2D4132F-A62A-C440-89BF-D45EE049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6597" y="1064098"/>
            <a:ext cx="4257368" cy="531786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B1391A-2799-D045-BE29-FC6D376B537F}"/>
              </a:ext>
            </a:extLst>
          </p:cNvPr>
          <p:cNvSpPr txBox="1"/>
          <p:nvPr/>
        </p:nvSpPr>
        <p:spPr>
          <a:xfrm>
            <a:off x="1944655" y="89451"/>
            <a:ext cx="3902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Transect Mean Profile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537FEBBA-5EFF-7341-A2CF-64120DAFE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39" y="924736"/>
            <a:ext cx="6860761" cy="559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3509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652C568-9F00-3346-88D5-5A7E0F71A86C}"/>
              </a:ext>
            </a:extLst>
          </p:cNvPr>
          <p:cNvSpPr txBox="1"/>
          <p:nvPr/>
        </p:nvSpPr>
        <p:spPr>
          <a:xfrm>
            <a:off x="0" y="249402"/>
            <a:ext cx="1219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755650">
              <a:spcBef>
                <a:spcPct val="0"/>
              </a:spcBef>
              <a:spcAft>
                <a:spcPct val="35000"/>
              </a:spcAft>
            </a:pPr>
            <a:r>
              <a:rPr lang="en-US" sz="2600" b="1" dirty="0"/>
              <a:t>Real-Time Subsurface Current Assimilation in Hurricane Modeling and Forecasting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EECD998-B2F4-D847-AE37-E5C901234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0883" y="984235"/>
            <a:ext cx="6628353" cy="5356634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54236A7-50BC-8446-80CC-ED7179AAA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744" y="2095818"/>
            <a:ext cx="4596353" cy="26663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Assimilation of </a:t>
            </a:r>
            <a:r>
              <a:rPr lang="en-US" i="1" dirty="0"/>
              <a:t>just</a:t>
            </a:r>
            <a:r>
              <a:rPr lang="en-US" dirty="0"/>
              <a:t> glider temperature and salinity data reduced intensity forecasts errors as much as 50%</a:t>
            </a:r>
          </a:p>
          <a:p>
            <a:endParaRPr lang="en-US" dirty="0"/>
          </a:p>
          <a:p>
            <a:r>
              <a:rPr lang="en-US" dirty="0"/>
              <a:t>Initial modeled barrier layer was much weaker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5ED943-CD98-5440-9984-10E4E9C5A87D}"/>
              </a:ext>
            </a:extLst>
          </p:cNvPr>
          <p:cNvSpPr txBox="1"/>
          <p:nvPr/>
        </p:nvSpPr>
        <p:spPr>
          <a:xfrm>
            <a:off x="0" y="6488668"/>
            <a:ext cx="16711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(Dong et al. 2017)</a:t>
            </a:r>
          </a:p>
        </p:txBody>
      </p:sp>
    </p:spTree>
    <p:extLst>
      <p:ext uri="{BB962C8B-B14F-4D97-AF65-F5344CB8AC3E}">
        <p14:creationId xmlns:p14="http://schemas.microsoft.com/office/powerpoint/2010/main" val="20159932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6403AC7D-FB58-7344-AE13-3CBB5294A2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98" t="11324" r="11026"/>
          <a:stretch/>
        </p:blipFill>
        <p:spPr>
          <a:xfrm>
            <a:off x="6303264" y="4182173"/>
            <a:ext cx="5888736" cy="26758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6EE3F8-C97F-3949-B9E6-6044FB13AD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29" t="11324" r="11196"/>
          <a:stretch/>
        </p:blipFill>
        <p:spPr>
          <a:xfrm>
            <a:off x="0" y="4182172"/>
            <a:ext cx="5888736" cy="267582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BC8E79-A07D-CD44-BA9A-225A285712CA}"/>
              </a:ext>
            </a:extLst>
          </p:cNvPr>
          <p:cNvSpPr txBox="1"/>
          <p:nvPr/>
        </p:nvSpPr>
        <p:spPr>
          <a:xfrm>
            <a:off x="1665844" y="0"/>
            <a:ext cx="2603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Glider ADCP E-W Velocity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588770-3762-BC4C-B334-6E5F8C75E07B}"/>
              </a:ext>
            </a:extLst>
          </p:cNvPr>
          <p:cNvSpPr txBox="1"/>
          <p:nvPr/>
        </p:nvSpPr>
        <p:spPr>
          <a:xfrm>
            <a:off x="7945993" y="0"/>
            <a:ext cx="2546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Glider ADCP N-S Velocity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7A9BFE-81E7-AD49-87C7-A44420A82C38}"/>
              </a:ext>
            </a:extLst>
          </p:cNvPr>
          <p:cNvSpPr txBox="1"/>
          <p:nvPr/>
        </p:nvSpPr>
        <p:spPr>
          <a:xfrm>
            <a:off x="1946497" y="3812840"/>
            <a:ext cx="2041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RTOFS E-W Velocity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2B1FAC-C1FD-704B-A4FA-93C2E068D709}"/>
              </a:ext>
            </a:extLst>
          </p:cNvPr>
          <p:cNvSpPr txBox="1"/>
          <p:nvPr/>
        </p:nvSpPr>
        <p:spPr>
          <a:xfrm>
            <a:off x="8198433" y="3846575"/>
            <a:ext cx="1985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RTOFS N-S Velocity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72998-CCAF-254D-A907-47FD0AAF26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575"/>
          <a:stretch/>
        </p:blipFill>
        <p:spPr>
          <a:xfrm>
            <a:off x="6187448" y="568232"/>
            <a:ext cx="6887071" cy="3383280"/>
          </a:xfrm>
          <a:prstGeom prst="rect">
            <a:avLst/>
          </a:prstGeom>
        </p:spPr>
      </p:pic>
      <p:pic>
        <p:nvPicPr>
          <p:cNvPr id="5" name="Picture 4" descr="Icon&#10;&#10;Description automatically generated with medium confidence">
            <a:extLst>
              <a:ext uri="{FF2B5EF4-FFF2-40B4-BE49-F238E27FC236}">
                <a16:creationId xmlns:a16="http://schemas.microsoft.com/office/drawing/2014/main" id="{9F3F1750-2C09-9E4E-81D6-7B35933FC9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575"/>
          <a:stretch/>
        </p:blipFill>
        <p:spPr>
          <a:xfrm>
            <a:off x="0" y="584112"/>
            <a:ext cx="6887073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8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90A00-EF7E-1944-8AB7-B008128000CB}"/>
                  </a:ext>
                </a:extLst>
              </p:cNvPr>
              <p:cNvSpPr txBox="1"/>
              <p:nvPr/>
            </p:nvSpPr>
            <p:spPr>
              <a:xfrm>
                <a:off x="812019" y="648970"/>
                <a:ext cx="99790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𝐑𝐈𝐒𝐊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𝐇𝐀𝐙𝐀𝐑𝐃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 ×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𝐄𝐗𝐏𝐎𝐒𝐔𝐑𝐄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×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𝐕𝐔𝐋𝐍𝐄𝐑𝐀𝐁𝐈𝐋𝐈𝐓𝐘</m:t>
                      </m:r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90A00-EF7E-1944-8AB7-B00812800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019" y="648970"/>
                <a:ext cx="9979078" cy="492443"/>
              </a:xfrm>
              <a:prstGeom prst="rect">
                <a:avLst/>
              </a:prstGeom>
              <a:blipFill>
                <a:blip r:embed="rId3"/>
                <a:stretch>
                  <a:fillRect l="-381" t="-5000" r="-381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FC048-9436-6E41-8C54-3994A2163B44}"/>
              </a:ext>
            </a:extLst>
          </p:cNvPr>
          <p:cNvSpPr/>
          <p:nvPr/>
        </p:nvSpPr>
        <p:spPr>
          <a:xfrm>
            <a:off x="4748564" y="520378"/>
            <a:ext cx="2238102" cy="7496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F7C9FC-2DC1-9D43-BB95-18D22B260266}"/>
              </a:ext>
            </a:extLst>
          </p:cNvPr>
          <p:cNvSpPr/>
          <p:nvPr/>
        </p:nvSpPr>
        <p:spPr>
          <a:xfrm>
            <a:off x="7435157" y="520378"/>
            <a:ext cx="3355939" cy="7496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3E213F8-AFC9-FE4A-B812-4AF77EFBD975}"/>
              </a:ext>
            </a:extLst>
          </p:cNvPr>
          <p:cNvSpPr/>
          <p:nvPr/>
        </p:nvSpPr>
        <p:spPr>
          <a:xfrm rot="5400000">
            <a:off x="5396535" y="473310"/>
            <a:ext cx="696686" cy="254725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1BDAAE3F-8A2C-7641-A483-F3E3564B240A}"/>
              </a:ext>
            </a:extLst>
          </p:cNvPr>
          <p:cNvSpPr/>
          <p:nvPr/>
        </p:nvSpPr>
        <p:spPr>
          <a:xfrm rot="5400000">
            <a:off x="8718991" y="-146495"/>
            <a:ext cx="696686" cy="378686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3FCA3-7834-7743-B134-FD935A1B9420}"/>
              </a:ext>
            </a:extLst>
          </p:cNvPr>
          <p:cNvSpPr txBox="1"/>
          <p:nvPr/>
        </p:nvSpPr>
        <p:spPr>
          <a:xfrm>
            <a:off x="4375153" y="2095279"/>
            <a:ext cx="29849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~70% of the Caribbean population lives on the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900" b="1" i="1" dirty="0"/>
              <a:t>Environmentally exposed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84651-C05C-9840-881D-C69AE415A4EE}"/>
              </a:ext>
            </a:extLst>
          </p:cNvPr>
          <p:cNvSpPr/>
          <p:nvPr/>
        </p:nvSpPr>
        <p:spPr>
          <a:xfrm>
            <a:off x="7219693" y="2095279"/>
            <a:ext cx="3786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Small Island Developing States (SIDS)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Undiversified economies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Tourism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Agriculture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availability of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debt rates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Dependence on imports and global markets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1B1173-0A11-8C49-9FF7-0A3874BE4D56}"/>
              </a:ext>
            </a:extLst>
          </p:cNvPr>
          <p:cNvSpPr/>
          <p:nvPr/>
        </p:nvSpPr>
        <p:spPr>
          <a:xfrm>
            <a:off x="2397249" y="520378"/>
            <a:ext cx="1918607" cy="7496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7575297-0E64-924A-9580-D49A72DD9E39}"/>
              </a:ext>
            </a:extLst>
          </p:cNvPr>
          <p:cNvSpPr/>
          <p:nvPr/>
        </p:nvSpPr>
        <p:spPr>
          <a:xfrm rot="5400000">
            <a:off x="2693884" y="473310"/>
            <a:ext cx="696686" cy="254725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4A0A7-4B33-DF4B-88B5-D4B622BB022B}"/>
              </a:ext>
            </a:extLst>
          </p:cNvPr>
          <p:cNvSpPr txBox="1"/>
          <p:nvPr/>
        </p:nvSpPr>
        <p:spPr>
          <a:xfrm>
            <a:off x="1768599" y="2095280"/>
            <a:ext cx="27026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Climate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Rising sea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Coral bleaching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Biodiversity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Hurricanes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Volcanoes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16919F-2CF9-8441-A980-1BC8DBDC806C}"/>
              </a:ext>
            </a:extLst>
          </p:cNvPr>
          <p:cNvSpPr txBox="1"/>
          <p:nvPr/>
        </p:nvSpPr>
        <p:spPr>
          <a:xfrm>
            <a:off x="10861764" y="6519446"/>
            <a:ext cx="133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(White, 1974)</a:t>
            </a:r>
          </a:p>
        </p:txBody>
      </p:sp>
    </p:spTree>
    <p:extLst>
      <p:ext uri="{BB962C8B-B14F-4D97-AF65-F5344CB8AC3E}">
        <p14:creationId xmlns:p14="http://schemas.microsoft.com/office/powerpoint/2010/main" val="61017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2" grpId="0"/>
      <p:bldP spid="15" grpId="0" animBg="1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C33E8403-3303-1240-A4E4-0A451A2E6F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748" y="840517"/>
            <a:ext cx="8338565" cy="559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DB78D0-61A2-8841-B5D4-7B02E1DD1530}"/>
              </a:ext>
            </a:extLst>
          </p:cNvPr>
          <p:cNvSpPr txBox="1"/>
          <p:nvPr/>
        </p:nvSpPr>
        <p:spPr>
          <a:xfrm>
            <a:off x="4459255" y="278294"/>
            <a:ext cx="3902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Transect Mean Profile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16C7CE-8BA4-1343-9B2E-7242BAF855F9}"/>
              </a:ext>
            </a:extLst>
          </p:cNvPr>
          <p:cNvCxnSpPr>
            <a:cxnSpLocks/>
          </p:cNvCxnSpPr>
          <p:nvPr/>
        </p:nvCxnSpPr>
        <p:spPr>
          <a:xfrm flipH="1" flipV="1">
            <a:off x="7941365" y="1249878"/>
            <a:ext cx="2502308" cy="72275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157B95D-7E69-E843-983D-00692938A6C7}"/>
              </a:ext>
            </a:extLst>
          </p:cNvPr>
          <p:cNvCxnSpPr>
            <a:cxnSpLocks/>
          </p:cNvCxnSpPr>
          <p:nvPr/>
        </p:nvCxnSpPr>
        <p:spPr>
          <a:xfrm flipV="1">
            <a:off x="934278" y="1249878"/>
            <a:ext cx="1759225" cy="37932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9A12C0C-433B-3841-B925-EE6F151DC865}"/>
              </a:ext>
            </a:extLst>
          </p:cNvPr>
          <p:cNvSpPr txBox="1"/>
          <p:nvPr/>
        </p:nvSpPr>
        <p:spPr>
          <a:xfrm>
            <a:off x="0" y="1356547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Into Caribbean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E4896F-3EB0-6347-A49F-35F6D5502CCD}"/>
              </a:ext>
            </a:extLst>
          </p:cNvPr>
          <p:cNvSpPr txBox="1"/>
          <p:nvPr/>
        </p:nvSpPr>
        <p:spPr>
          <a:xfrm>
            <a:off x="10330367" y="1735659"/>
            <a:ext cx="1188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 of Caribbean</a:t>
            </a:r>
          </a:p>
        </p:txBody>
      </p:sp>
    </p:spTree>
    <p:extLst>
      <p:ext uri="{BB962C8B-B14F-4D97-AF65-F5344CB8AC3E}">
        <p14:creationId xmlns:p14="http://schemas.microsoft.com/office/powerpoint/2010/main" val="408056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1233-27F9-424E-B0BD-C32B1345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39DDD0-8611-DC49-BD75-2F9E89A51E5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dirty="0"/>
                  <a:t>Comparisons of glider ADCP transports with:</a:t>
                </a:r>
              </a:p>
              <a:p>
                <a:pPr lvl="1"/>
                <a:r>
                  <a:rPr lang="en-US" dirty="0"/>
                  <a:t>Additional models</a:t>
                </a:r>
              </a:p>
              <a:p>
                <a:pPr lvl="2"/>
                <a:r>
                  <a:rPr lang="en-US" dirty="0"/>
                  <a:t>AMSEAS (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dirty="0">
                    <a:cs typeface="Calibri" panose="020F0502020204030204" pitchFamily="34" charset="0"/>
                  </a:rPr>
                  <a:t>° resolution)</a:t>
                </a:r>
              </a:p>
              <a:p>
                <a:pPr lvl="2"/>
                <a:r>
                  <a:rPr lang="en-US" dirty="0">
                    <a:cs typeface="Calibri" panose="020F0502020204030204" pitchFamily="34" charset="0"/>
                  </a:rPr>
                  <a:t>Geostrophic vs wind-driven components</a:t>
                </a:r>
                <a:endParaRPr lang="en-US" dirty="0"/>
              </a:p>
              <a:p>
                <a:pPr lvl="1"/>
                <a:r>
                  <a:rPr lang="en-US" dirty="0"/>
                  <a:t>Historical observations</a:t>
                </a:r>
              </a:p>
              <a:p>
                <a:pPr lvl="2"/>
                <a:r>
                  <a:rPr lang="en-US" dirty="0"/>
                  <a:t>Wilson and Johns, 1997</a:t>
                </a:r>
              </a:p>
              <a:p>
                <a:pPr lvl="2"/>
                <a:r>
                  <a:rPr lang="en-US" dirty="0"/>
                  <a:t>Johns et al. 2002</a:t>
                </a:r>
              </a:p>
              <a:p>
                <a:pPr lvl="2"/>
                <a:r>
                  <a:rPr lang="en-US" dirty="0"/>
                  <a:t>Kirchner et al. 2008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239DDD0-8611-DC49-BD75-2F9E89A51E5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06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C903225B-0677-D14A-BFA8-6E6CFF9456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185" b="12994"/>
          <a:stretch/>
        </p:blipFill>
        <p:spPr>
          <a:xfrm>
            <a:off x="8579798" y="3091885"/>
            <a:ext cx="3481574" cy="3473257"/>
          </a:xfrm>
          <a:prstGeom prst="rect">
            <a:avLst/>
          </a:prstGeom>
        </p:spPr>
      </p:pic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878AA1FA-2C95-B34A-A7D7-4E535663F2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230" y="108857"/>
            <a:ext cx="3701142" cy="27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17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1233-27F9-424E-B0BD-C32B1345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9DDD0-8611-DC49-BD75-2F9E89A51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/>
              <a:t>Complete full Caribbean passage transect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E677425-D853-B44D-A770-C079BB967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0942" y="2404923"/>
            <a:ext cx="6810116" cy="4202734"/>
          </a:xfrm>
          <a:prstGeom prst="rect">
            <a:avLst/>
          </a:prstGeom>
        </p:spPr>
      </p:pic>
      <p:pic>
        <p:nvPicPr>
          <p:cNvPr id="6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0E8506FA-92EA-B446-9626-1A6729EB3E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0230" y="108857"/>
            <a:ext cx="3701142" cy="272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94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921233-27F9-424E-B0BD-C32B1345D0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9DDD0-8611-DC49-BD75-2F9E89A51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dirty="0"/>
              <a:t>Application of real-time processed subsurface current data in model data assimilation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4E24D0-ABC2-9541-9B65-6AFCAC761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274" y="2597964"/>
            <a:ext cx="7751452" cy="3448402"/>
          </a:xfrm>
          <a:prstGeom prst="rect">
            <a:avLst/>
          </a:prstGeom>
        </p:spPr>
      </p:pic>
      <p:pic>
        <p:nvPicPr>
          <p:cNvPr id="6" name="Picture 2" descr="GitHub logo and symbol, meaning, history, PNG">
            <a:extLst>
              <a:ext uri="{FF2B5EF4-FFF2-40B4-BE49-F238E27FC236}">
                <a16:creationId xmlns:a16="http://schemas.microsoft.com/office/drawing/2014/main" id="{A5DF92FD-ADC4-634F-853D-D27351A4F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0078" y="5481646"/>
            <a:ext cx="2356556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C0F0B51-9F8F-4841-AFF7-49D08A8CC74F}"/>
              </a:ext>
            </a:extLst>
          </p:cNvPr>
          <p:cNvSpPr/>
          <p:nvPr/>
        </p:nvSpPr>
        <p:spPr>
          <a:xfrm>
            <a:off x="1703294" y="6345544"/>
            <a:ext cx="8432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5"/>
              </a:rPr>
              <a:t>https://github.com/JGradone/Glider_ADCP_Real_Time_Processing</a:t>
            </a:r>
            <a:r>
              <a:rPr lang="en-US" sz="2000" dirty="0"/>
              <a:t> </a:t>
            </a:r>
          </a:p>
        </p:txBody>
      </p:sp>
      <p:pic>
        <p:nvPicPr>
          <p:cNvPr id="8" name="Picture 2" descr="From Arduino to Market | Cubik Innovation, Bristol | Electronic Design">
            <a:extLst>
              <a:ext uri="{FF2B5EF4-FFF2-40B4-BE49-F238E27FC236}">
                <a16:creationId xmlns:a16="http://schemas.microsoft.com/office/drawing/2014/main" id="{DEB00F62-DE4A-A645-8370-D8AE8EA4C7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9" y="5824982"/>
            <a:ext cx="3118181" cy="9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3784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F2D53-70FB-814F-9428-F1E41F1A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80103"/>
            <a:ext cx="10515600" cy="377789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Thank you!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Questions?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>Contact Info: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jgradone@marine.rutgers.edu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889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C735C-087A-C24E-9F97-CD5CE67B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69" y="0"/>
            <a:ext cx="10422629" cy="152910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Contributing Factors to Environmental Exposure:</a:t>
            </a:r>
            <a:br>
              <a:rPr lang="en-US" sz="3600" b="1" dirty="0">
                <a:solidFill>
                  <a:schemeClr val="bg1"/>
                </a:solidFill>
              </a:rPr>
            </a:br>
            <a:r>
              <a:rPr lang="en-US" sz="3600" dirty="0">
                <a:solidFill>
                  <a:schemeClr val="bg1"/>
                </a:solidFill>
              </a:rPr>
              <a:t>Climate Scale Circulation/Transport</a:t>
            </a:r>
          </a:p>
        </p:txBody>
      </p:sp>
      <p:pic>
        <p:nvPicPr>
          <p:cNvPr id="1028" name="Picture 4" descr="Gulf Stream current at its weakest in 1,600 years, studies show | Faster  Than Expected">
            <a:extLst>
              <a:ext uri="{FF2B5EF4-FFF2-40B4-BE49-F238E27FC236}">
                <a16:creationId xmlns:a16="http://schemas.microsoft.com/office/drawing/2014/main" id="{D6FA30AA-2F03-A94A-BF31-D1183738AC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7" r="31448"/>
          <a:stretch/>
        </p:blipFill>
        <p:spPr bwMode="auto">
          <a:xfrm>
            <a:off x="228404" y="1190846"/>
            <a:ext cx="3748414" cy="524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C22894-C31B-6346-BBDE-05F9D3AA2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66" y="1951110"/>
            <a:ext cx="3433495" cy="21629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45982A1-C11C-CC47-8EE7-EA65EE37BF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995" y="1687473"/>
            <a:ext cx="3506005" cy="269025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780D2D-E19E-E843-B3A9-6BBC64E3B0F5}"/>
              </a:ext>
            </a:extLst>
          </p:cNvPr>
          <p:cNvSpPr txBox="1"/>
          <p:nvPr/>
        </p:nvSpPr>
        <p:spPr>
          <a:xfrm>
            <a:off x="5603564" y="1626928"/>
            <a:ext cx="2443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Published 11 April 2018: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3AB6699-9967-D646-8B3B-D196549B5117}"/>
              </a:ext>
            </a:extLst>
          </p:cNvPr>
          <p:cNvSpPr txBox="1"/>
          <p:nvPr/>
        </p:nvSpPr>
        <p:spPr>
          <a:xfrm>
            <a:off x="228404" y="4967548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Warm Surface</a:t>
            </a:r>
          </a:p>
          <a:p>
            <a:r>
              <a:rPr lang="en-US" b="1" dirty="0">
                <a:solidFill>
                  <a:srgbClr val="C00000"/>
                </a:solidFill>
              </a:rPr>
              <a:t>Water Transported North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BD08AD0-5327-ED44-89E6-D882506F81CC}"/>
              </a:ext>
            </a:extLst>
          </p:cNvPr>
          <p:cNvSpPr txBox="1"/>
          <p:nvPr/>
        </p:nvSpPr>
        <p:spPr>
          <a:xfrm>
            <a:off x="228404" y="1170754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Cold Deep</a:t>
            </a:r>
          </a:p>
          <a:p>
            <a:r>
              <a:rPr lang="en-US" b="1" dirty="0">
                <a:solidFill>
                  <a:srgbClr val="002060"/>
                </a:solidFill>
              </a:rPr>
              <a:t>Water Transported South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EF8C8FF-3943-5A49-BA42-EB6F10B2E74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17" b="3972"/>
          <a:stretch/>
        </p:blipFill>
        <p:spPr>
          <a:xfrm>
            <a:off x="6374116" y="4536093"/>
            <a:ext cx="4335691" cy="211878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81BA275-FB00-5040-B3AF-123BEBCC608B}"/>
              </a:ext>
            </a:extLst>
          </p:cNvPr>
          <p:cNvSpPr txBox="1"/>
          <p:nvPr/>
        </p:nvSpPr>
        <p:spPr>
          <a:xfrm>
            <a:off x="179337" y="6396335"/>
            <a:ext cx="4888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Changes in AMOC impact the Planet!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42333F59-3654-4845-A140-455D5EDCD5C6}"/>
              </a:ext>
            </a:extLst>
          </p:cNvPr>
          <p:cNvSpPr/>
          <p:nvPr/>
        </p:nvSpPr>
        <p:spPr>
          <a:xfrm>
            <a:off x="5232991" y="6373368"/>
            <a:ext cx="976309" cy="4846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291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31E584-6F62-9D4A-9573-BDBD1F75A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49" y="968188"/>
            <a:ext cx="10593029" cy="5887320"/>
          </a:xfrm>
          <a:prstGeom prst="rect">
            <a:avLst/>
          </a:prstGeom>
        </p:spPr>
      </p:pic>
      <p:sp>
        <p:nvSpPr>
          <p:cNvPr id="21" name="Right Arrow 20">
            <a:extLst>
              <a:ext uri="{FF2B5EF4-FFF2-40B4-BE49-F238E27FC236}">
                <a16:creationId xmlns:a16="http://schemas.microsoft.com/office/drawing/2014/main" id="{883D4E22-2631-E844-AD0C-68D03792BCE0}"/>
              </a:ext>
            </a:extLst>
          </p:cNvPr>
          <p:cNvSpPr/>
          <p:nvPr/>
        </p:nvSpPr>
        <p:spPr>
          <a:xfrm rot="7590951">
            <a:off x="8777271" y="3948600"/>
            <a:ext cx="832104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570E35B4-96E9-074D-A9A7-75114F4BD2E4}"/>
              </a:ext>
            </a:extLst>
          </p:cNvPr>
          <p:cNvSpPr/>
          <p:nvPr/>
        </p:nvSpPr>
        <p:spPr>
          <a:xfrm rot="7819293">
            <a:off x="9140713" y="4183819"/>
            <a:ext cx="832104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D6D2A655-3542-404E-8849-B51F3FAC75B8}"/>
              </a:ext>
            </a:extLst>
          </p:cNvPr>
          <p:cNvSpPr/>
          <p:nvPr/>
        </p:nvSpPr>
        <p:spPr>
          <a:xfrm rot="10145117">
            <a:off x="9400670" y="4700932"/>
            <a:ext cx="832104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F175E6A-70C7-674F-8769-7E06349F3C31}"/>
              </a:ext>
            </a:extLst>
          </p:cNvPr>
          <p:cNvSpPr/>
          <p:nvPr/>
        </p:nvSpPr>
        <p:spPr>
          <a:xfrm rot="10611025">
            <a:off x="9494503" y="5245551"/>
            <a:ext cx="832104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C50F9A66-1D5A-F940-B6D5-76A796864937}"/>
              </a:ext>
            </a:extLst>
          </p:cNvPr>
          <p:cNvSpPr/>
          <p:nvPr/>
        </p:nvSpPr>
        <p:spPr>
          <a:xfrm rot="11598725">
            <a:off x="9351323" y="5811747"/>
            <a:ext cx="832104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EED759A1-93DF-9D48-BE23-FA7C80B06855}"/>
              </a:ext>
            </a:extLst>
          </p:cNvPr>
          <p:cNvSpPr/>
          <p:nvPr/>
        </p:nvSpPr>
        <p:spPr>
          <a:xfrm rot="5400000">
            <a:off x="7210675" y="3738112"/>
            <a:ext cx="832104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7198BA60-6487-8841-BA84-6AACCB4F2703}"/>
              </a:ext>
            </a:extLst>
          </p:cNvPr>
          <p:cNvSpPr/>
          <p:nvPr/>
        </p:nvSpPr>
        <p:spPr>
          <a:xfrm rot="19996729">
            <a:off x="5723034" y="5435950"/>
            <a:ext cx="1340956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9976931A-2405-6F4F-BE5F-DD9AEF5FB738}"/>
              </a:ext>
            </a:extLst>
          </p:cNvPr>
          <p:cNvSpPr/>
          <p:nvPr/>
        </p:nvSpPr>
        <p:spPr>
          <a:xfrm rot="6205122">
            <a:off x="8976608" y="2381202"/>
            <a:ext cx="1340956" cy="347472"/>
          </a:xfrm>
          <a:prstGeom prst="rightArrow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A95CF3D-1C8A-8D4D-BB4B-8D6E9A093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369" y="1"/>
            <a:ext cx="10422629" cy="12658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b="1" dirty="0"/>
              <a:t>Contributing Factors to Environmental Exposure:</a:t>
            </a:r>
            <a:br>
              <a:rPr lang="en-US" sz="3600" b="1" dirty="0"/>
            </a:br>
            <a:r>
              <a:rPr lang="en-US" sz="3600" dirty="0"/>
              <a:t>Regional Scale Circulation/Transport</a:t>
            </a:r>
          </a:p>
        </p:txBody>
      </p:sp>
    </p:spTree>
    <p:extLst>
      <p:ext uri="{BB962C8B-B14F-4D97-AF65-F5344CB8AC3E}">
        <p14:creationId xmlns:p14="http://schemas.microsoft.com/office/powerpoint/2010/main" val="153542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E3FC513D-8E31-6148-89E2-7524248AD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2" b="23426"/>
          <a:stretch/>
        </p:blipFill>
        <p:spPr bwMode="auto">
          <a:xfrm>
            <a:off x="1631747" y="1467314"/>
            <a:ext cx="8928506" cy="5021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AC2CE-5683-E649-920D-18494EEE528C}"/>
              </a:ext>
            </a:extLst>
          </p:cNvPr>
          <p:cNvSpPr txBox="1"/>
          <p:nvPr/>
        </p:nvSpPr>
        <p:spPr>
          <a:xfrm>
            <a:off x="6096000" y="4746531"/>
            <a:ext cx="2144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Freshwater Plume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073EDE-0FA6-7045-9355-818C970ECB40}"/>
              </a:ext>
            </a:extLst>
          </p:cNvPr>
          <p:cNvSpPr txBox="1"/>
          <p:nvPr/>
        </p:nvSpPr>
        <p:spPr>
          <a:xfrm>
            <a:off x="5194225" y="2195690"/>
            <a:ext cx="28956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Salty</a:t>
            </a:r>
          </a:p>
          <a:p>
            <a:pPr algn="ctr"/>
            <a:r>
              <a:rPr lang="en-US" sz="3200" b="1" dirty="0"/>
              <a:t>Atlantic Ocean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867129-0A0E-7F44-A1BE-8CE0ED9F6430}"/>
              </a:ext>
            </a:extLst>
          </p:cNvPr>
          <p:cNvSpPr txBox="1"/>
          <p:nvPr/>
        </p:nvSpPr>
        <p:spPr>
          <a:xfrm>
            <a:off x="10645422" y="6488668"/>
            <a:ext cx="1635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Goddard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0992790-1EDE-FF46-97AF-685F50764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/>
          <a:lstStyle/>
          <a:p>
            <a:pPr algn="ctr"/>
            <a:r>
              <a:rPr lang="en-US" b="1" dirty="0"/>
              <a:t>Freshwater Plumes in the Caribbean</a:t>
            </a:r>
          </a:p>
        </p:txBody>
      </p:sp>
    </p:spTree>
    <p:extLst>
      <p:ext uri="{BB962C8B-B14F-4D97-AF65-F5344CB8AC3E}">
        <p14:creationId xmlns:p14="http://schemas.microsoft.com/office/powerpoint/2010/main" val="393279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37832FE0-E868-4FDC-82B3-BFA255891B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0100852"/>
              </p:ext>
            </p:extLst>
          </p:nvPr>
        </p:nvGraphicFramePr>
        <p:xfrm>
          <a:off x="138466" y="94215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2" name="TextBox 5">
            <a:extLst>
              <a:ext uri="{FF2B5EF4-FFF2-40B4-BE49-F238E27FC236}">
                <a16:creationId xmlns:a16="http://schemas.microsoft.com/office/drawing/2014/main" id="{AB68A7E6-F2CA-B245-AF02-03B8014FA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2667704"/>
              </p:ext>
            </p:extLst>
          </p:nvPr>
        </p:nvGraphicFramePr>
        <p:xfrm>
          <a:off x="7471794" y="94214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184" name="Picture 16" descr="White Arrow Png Transparent – Free PNG Images Vector, PSD, Clipart,  Templates">
            <a:extLst>
              <a:ext uri="{FF2B5EF4-FFF2-40B4-BE49-F238E27FC236}">
                <a16:creationId xmlns:a16="http://schemas.microsoft.com/office/drawing/2014/main" id="{10DFB305-522B-2947-8EBD-45F37401F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064" y="1103488"/>
            <a:ext cx="3470864" cy="168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D372A92-6526-BC44-840F-82B6BC89FF84}"/>
              </a:ext>
            </a:extLst>
          </p:cNvPr>
          <p:cNvGrpSpPr>
            <a:grpSpLocks noChangeAspect="1"/>
          </p:cNvGrpSpPr>
          <p:nvPr/>
        </p:nvGrpSpPr>
        <p:grpSpPr>
          <a:xfrm>
            <a:off x="8122034" y="1127634"/>
            <a:ext cx="3545483" cy="1635075"/>
            <a:chOff x="4411924" y="-853044"/>
            <a:chExt cx="3545483" cy="1635075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FFE1B162-7CE0-0B42-A495-23D238898910}"/>
                </a:ext>
              </a:extLst>
            </p:cNvPr>
            <p:cNvSpPr/>
            <p:nvPr/>
          </p:nvSpPr>
          <p:spPr>
            <a:xfrm>
              <a:off x="4411924" y="-853044"/>
              <a:ext cx="3545483" cy="163507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ounded Rectangle 4">
              <a:extLst>
                <a:ext uri="{FF2B5EF4-FFF2-40B4-BE49-F238E27FC236}">
                  <a16:creationId xmlns:a16="http://schemas.microsoft.com/office/drawing/2014/main" id="{6EEF3630-0CA0-0647-87F9-41698D8E9E55}"/>
                </a:ext>
              </a:extLst>
            </p:cNvPr>
            <p:cNvSpPr txBox="1"/>
            <p:nvPr/>
          </p:nvSpPr>
          <p:spPr>
            <a:xfrm>
              <a:off x="4491742" y="-773226"/>
              <a:ext cx="3385847" cy="14754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37160" tIns="137160" rIns="137160" bIns="137160" numCol="1" spcCol="1270" anchor="ctr" anchorCtr="0">
              <a:noAutofit/>
            </a:bodyPr>
            <a:lstStyle/>
            <a:p>
              <a:pPr marL="0" lvl="0" indent="0"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600" b="1" kern="1200" dirty="0"/>
                <a:t>AKA: Ingredient for Hurricanes!</a:t>
              </a:r>
              <a:endParaRPr lang="en-US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910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959006B-A228-7045-8A04-38D8FBBDB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460" y="441783"/>
            <a:ext cx="7681018" cy="59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C766FAB-8AEF-A749-A715-8CF2D9E1A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865964"/>
            <a:ext cx="4572001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Essential Ocean Features as </a:t>
            </a:r>
            <a:r>
              <a:rPr lang="en-US" b="1" u="sng" dirty="0"/>
              <a:t>Ingredients</a:t>
            </a:r>
            <a:r>
              <a:rPr lang="en-US" dirty="0"/>
              <a:t> for Hurricanes</a:t>
            </a:r>
            <a:endParaRPr lang="en-US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496D5D-997A-D041-9BD8-B557BE23B72A}"/>
              </a:ext>
            </a:extLst>
          </p:cNvPr>
          <p:cNvSpPr txBox="1"/>
          <p:nvPr/>
        </p:nvSpPr>
        <p:spPr>
          <a:xfrm>
            <a:off x="169790" y="3096814"/>
            <a:ext cx="42324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+mj-lt"/>
              <a:buAutoNum type="arabicPeriod"/>
            </a:pPr>
            <a:r>
              <a:rPr lang="en-US" sz="2400" dirty="0"/>
              <a:t>Caribbean Warm Pool = fuel</a:t>
            </a:r>
          </a:p>
          <a:p>
            <a:pPr marL="342900" indent="-342900" algn="ctr">
              <a:buFont typeface="+mj-lt"/>
              <a:buAutoNum type="arabicPeriod"/>
            </a:pPr>
            <a:endParaRPr lang="en-US" sz="2400" dirty="0"/>
          </a:p>
          <a:p>
            <a:pPr marL="342900" indent="-342900" algn="ctr">
              <a:buFont typeface="+mj-lt"/>
              <a:buAutoNum type="arabicPeriod"/>
            </a:pPr>
            <a:r>
              <a:rPr lang="en-US" sz="2400" dirty="0"/>
              <a:t>Barrier layers prevent vertical mixing and SST cooling</a:t>
            </a:r>
          </a:p>
        </p:txBody>
      </p:sp>
    </p:spTree>
    <p:extLst>
      <p:ext uri="{BB962C8B-B14F-4D97-AF65-F5344CB8AC3E}">
        <p14:creationId xmlns:p14="http://schemas.microsoft.com/office/powerpoint/2010/main" val="1299650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90A00-EF7E-1944-8AB7-B008128000CB}"/>
                  </a:ext>
                </a:extLst>
              </p:cNvPr>
              <p:cNvSpPr txBox="1"/>
              <p:nvPr/>
            </p:nvSpPr>
            <p:spPr>
              <a:xfrm>
                <a:off x="753025" y="639138"/>
                <a:ext cx="997907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𝐑𝐈𝐒𝐊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=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𝐇𝐀𝐙𝐀𝐑𝐃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</a:rPr>
                        <m:t>  ×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𝐄𝐗𝐏𝐎𝐒𝐔𝐑𝐄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×  </m:t>
                      </m:r>
                      <m:r>
                        <a:rPr lang="en-US" sz="3200" b="1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𝐕𝐔𝐋𝐍𝐄𝐑𝐀𝐁𝐈𝐋𝐈𝐓𝐘</m:t>
                      </m:r>
                    </m:oMath>
                  </m:oMathPara>
                </a14:m>
                <a:endParaRPr lang="en-US" sz="3200" b="1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C990A00-EF7E-1944-8AB7-B00812800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025" y="639138"/>
                <a:ext cx="9979078" cy="492443"/>
              </a:xfrm>
              <a:prstGeom prst="rect">
                <a:avLst/>
              </a:prstGeom>
              <a:blipFill>
                <a:blip r:embed="rId3"/>
                <a:stretch>
                  <a:fillRect l="-508" t="-7500" r="-381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92FC048-9436-6E41-8C54-3994A2163B44}"/>
              </a:ext>
            </a:extLst>
          </p:cNvPr>
          <p:cNvSpPr/>
          <p:nvPr/>
        </p:nvSpPr>
        <p:spPr>
          <a:xfrm>
            <a:off x="4689570" y="510546"/>
            <a:ext cx="2238102" cy="7496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F7C9FC-2DC1-9D43-BB95-18D22B260266}"/>
              </a:ext>
            </a:extLst>
          </p:cNvPr>
          <p:cNvSpPr/>
          <p:nvPr/>
        </p:nvSpPr>
        <p:spPr>
          <a:xfrm>
            <a:off x="7376163" y="510546"/>
            <a:ext cx="3355939" cy="7496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03E213F8-AFC9-FE4A-B812-4AF77EFBD975}"/>
              </a:ext>
            </a:extLst>
          </p:cNvPr>
          <p:cNvSpPr/>
          <p:nvPr/>
        </p:nvSpPr>
        <p:spPr>
          <a:xfrm rot="5400000">
            <a:off x="5337541" y="463478"/>
            <a:ext cx="696686" cy="254725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1BDAAE3F-8A2C-7641-A483-F3E3564B240A}"/>
              </a:ext>
            </a:extLst>
          </p:cNvPr>
          <p:cNvSpPr/>
          <p:nvPr/>
        </p:nvSpPr>
        <p:spPr>
          <a:xfrm rot="5400000">
            <a:off x="8659997" y="-156327"/>
            <a:ext cx="696686" cy="378686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3FCA3-7834-7743-B134-FD935A1B9420}"/>
              </a:ext>
            </a:extLst>
          </p:cNvPr>
          <p:cNvSpPr txBox="1"/>
          <p:nvPr/>
        </p:nvSpPr>
        <p:spPr>
          <a:xfrm>
            <a:off x="4334559" y="2110274"/>
            <a:ext cx="3041604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~70% of the Caribbean population lives on the coast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900" b="1" i="1" dirty="0"/>
              <a:t>Environmentally exposed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b="1" i="1" dirty="0"/>
              <a:t>Caribbean Warm Pool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900" b="1" i="1" dirty="0"/>
              <a:t>Freshwater Barrier Layers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8284651-C05C-9840-881D-C69AE415A4EE}"/>
              </a:ext>
            </a:extLst>
          </p:cNvPr>
          <p:cNvSpPr/>
          <p:nvPr/>
        </p:nvSpPr>
        <p:spPr>
          <a:xfrm>
            <a:off x="7160699" y="2085447"/>
            <a:ext cx="378686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/>
              <a:t>Small Island Developing States (SIDS)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Undiversified economies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Tourism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Agriculture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Fisheries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availability of resources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debt rates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Dependence on imports and global markets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D1B1173-0A11-8C49-9FF7-0A3874BE4D56}"/>
              </a:ext>
            </a:extLst>
          </p:cNvPr>
          <p:cNvSpPr/>
          <p:nvPr/>
        </p:nvSpPr>
        <p:spPr>
          <a:xfrm>
            <a:off x="2338255" y="510546"/>
            <a:ext cx="1918607" cy="749625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F7575297-0E64-924A-9580-D49A72DD9E39}"/>
              </a:ext>
            </a:extLst>
          </p:cNvPr>
          <p:cNvSpPr/>
          <p:nvPr/>
        </p:nvSpPr>
        <p:spPr>
          <a:xfrm rot="5400000">
            <a:off x="2634890" y="463478"/>
            <a:ext cx="696686" cy="2547256"/>
          </a:xfrm>
          <a:prstGeom prst="leftBrac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B4A0A7-4B33-DF4B-88B5-D4B622BB022B}"/>
              </a:ext>
            </a:extLst>
          </p:cNvPr>
          <p:cNvSpPr txBox="1"/>
          <p:nvPr/>
        </p:nvSpPr>
        <p:spPr>
          <a:xfrm>
            <a:off x="1709605" y="2085448"/>
            <a:ext cx="270264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Climate Change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Rising sea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Coral bleaching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Biodiversity loss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Hurricanes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Earthquakes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Volcanoes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4D3FC-8644-5349-ABAE-C1DE490CF586}"/>
              </a:ext>
            </a:extLst>
          </p:cNvPr>
          <p:cNvSpPr txBox="1"/>
          <p:nvPr/>
        </p:nvSpPr>
        <p:spPr>
          <a:xfrm>
            <a:off x="10927901" y="6519446"/>
            <a:ext cx="1330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(White, 1974)</a:t>
            </a:r>
          </a:p>
        </p:txBody>
      </p:sp>
    </p:spTree>
    <p:extLst>
      <p:ext uri="{BB962C8B-B14F-4D97-AF65-F5344CB8AC3E}">
        <p14:creationId xmlns:p14="http://schemas.microsoft.com/office/powerpoint/2010/main" val="185638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48534</TotalTime>
  <Words>927</Words>
  <Application>Microsoft Macintosh PowerPoint</Application>
  <PresentationFormat>Widescreen</PresentationFormat>
  <Paragraphs>233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Office Theme</vt:lpstr>
      <vt:lpstr>Observing Essential Ocean Features in the Eastern Caribbean for a Safe and Predicted Ocean</vt:lpstr>
      <vt:lpstr>Caribbean is a Region of High Risk</vt:lpstr>
      <vt:lpstr>PowerPoint Presentation</vt:lpstr>
      <vt:lpstr>Contributing Factors to Environmental Exposure: Climate Scale Circulation/Transport</vt:lpstr>
      <vt:lpstr>Contributing Factors to Environmental Exposure: Regional Scale Circulation/Transport</vt:lpstr>
      <vt:lpstr>Freshwater Plumes in the Caribbean</vt:lpstr>
      <vt:lpstr>PowerPoint Presentation</vt:lpstr>
      <vt:lpstr>Essential Ocean Features as Ingredients for Hurricanes</vt:lpstr>
      <vt:lpstr>PowerPoint Presentation</vt:lpstr>
      <vt:lpstr>As if that wasn’t enough, the Caribbean is significantly under-sampled!</vt:lpstr>
      <vt:lpstr>RTOFS 1∕12° Model Grid </vt:lpstr>
      <vt:lpstr>Summary</vt:lpstr>
      <vt:lpstr>PowerPoint Presentation</vt:lpstr>
      <vt:lpstr>PowerPoint Presentation</vt:lpstr>
      <vt:lpstr>Raw Glider ADCP Data</vt:lpstr>
      <vt:lpstr>Two Methods for Adapting the Least Squares Inversion to Glider Applications</vt:lpstr>
      <vt:lpstr>Raw ADCP Data</vt:lpstr>
      <vt:lpstr>Processed ADCP Data</vt:lpstr>
      <vt:lpstr>PowerPoint Presentation</vt:lpstr>
      <vt:lpstr>Slocum Glider On-Board Data Processor</vt:lpstr>
      <vt:lpstr>Slocum Glider On-Board Data Processor: Next Steps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Work</vt:lpstr>
      <vt:lpstr>Future Work</vt:lpstr>
      <vt:lpstr>Future Work</vt:lpstr>
      <vt:lpstr>Thank you!  Questions?  Contact Info: jgradone@marine.rutgers.edu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Gradone</dc:creator>
  <cp:lastModifiedBy>Joe Gradone</cp:lastModifiedBy>
  <cp:revision>863</cp:revision>
  <dcterms:created xsi:type="dcterms:W3CDTF">2021-09-10T14:58:05Z</dcterms:created>
  <dcterms:modified xsi:type="dcterms:W3CDTF">2022-03-04T13:46:33Z</dcterms:modified>
</cp:coreProperties>
</file>