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6.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8.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0.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ppt/diagrams/data11.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5.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24" r:id="rId1"/>
  </p:sldMasterIdLst>
  <p:notesMasterIdLst>
    <p:notesMasterId r:id="rId36"/>
  </p:notesMasterIdLst>
  <p:sldIdLst>
    <p:sldId id="256" r:id="rId2"/>
    <p:sldId id="289" r:id="rId3"/>
    <p:sldId id="296" r:id="rId4"/>
    <p:sldId id="300" r:id="rId5"/>
    <p:sldId id="292" r:id="rId6"/>
    <p:sldId id="281" r:id="rId7"/>
    <p:sldId id="282" r:id="rId8"/>
    <p:sldId id="297" r:id="rId9"/>
    <p:sldId id="260" r:id="rId10"/>
    <p:sldId id="283" r:id="rId11"/>
    <p:sldId id="284" r:id="rId12"/>
    <p:sldId id="285" r:id="rId13"/>
    <p:sldId id="268" r:id="rId14"/>
    <p:sldId id="274" r:id="rId15"/>
    <p:sldId id="295" r:id="rId16"/>
    <p:sldId id="286" r:id="rId17"/>
    <p:sldId id="275" r:id="rId18"/>
    <p:sldId id="267" r:id="rId19"/>
    <p:sldId id="288" r:id="rId20"/>
    <p:sldId id="277" r:id="rId21"/>
    <p:sldId id="278" r:id="rId22"/>
    <p:sldId id="272" r:id="rId23"/>
    <p:sldId id="273" r:id="rId24"/>
    <p:sldId id="287" r:id="rId25"/>
    <p:sldId id="298" r:id="rId26"/>
    <p:sldId id="303" r:id="rId27"/>
    <p:sldId id="301" r:id="rId28"/>
    <p:sldId id="263" r:id="rId29"/>
    <p:sldId id="291" r:id="rId30"/>
    <p:sldId id="293" r:id="rId31"/>
    <p:sldId id="294" r:id="rId32"/>
    <p:sldId id="304" r:id="rId33"/>
    <p:sldId id="299" r:id="rId34"/>
    <p:sldId id="30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13"/>
    <p:restoredTop sz="62556"/>
  </p:normalViewPr>
  <p:slideViewPr>
    <p:cSldViewPr snapToGrid="0" snapToObjects="1">
      <p:cViewPr varScale="1">
        <p:scale>
          <a:sx n="68" d="100"/>
          <a:sy n="68" d="100"/>
        </p:scale>
        <p:origin x="232" y="52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5.xml.rels><?xml version="1.0" encoding="UTF-8" standalone="yes"?>
<Relationships xmlns="http://schemas.openxmlformats.org/package/2006/relationships"><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50B3DB-F324-DF44-BF34-3CC3FEC227C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096232A-F74B-4A4E-A5B0-3D1DC3307C01}">
      <dgm:prSet custT="1"/>
      <dgm:spPr>
        <a:solidFill>
          <a:schemeClr val="bg2">
            <a:lumMod val="40000"/>
            <a:lumOff val="60000"/>
          </a:schemeClr>
        </a:solidFill>
      </dgm:spPr>
      <dgm:t>
        <a:bodyPr/>
        <a:lstStyle/>
        <a:p>
          <a:r>
            <a:rPr lang="en-US" sz="3000" dirty="0">
              <a:solidFill>
                <a:schemeClr val="tx1"/>
              </a:solidFill>
            </a:rPr>
            <a:t>High population density</a:t>
          </a:r>
        </a:p>
      </dgm:t>
    </dgm:pt>
    <dgm:pt modelId="{E7107B6B-F4E8-204E-B983-1CD415764AED}" type="parTrans" cxnId="{CCB5A683-0B97-2047-ABDE-F093B40EAF90}">
      <dgm:prSet/>
      <dgm:spPr/>
      <dgm:t>
        <a:bodyPr/>
        <a:lstStyle/>
        <a:p>
          <a:endParaRPr lang="en-US"/>
        </a:p>
      </dgm:t>
    </dgm:pt>
    <dgm:pt modelId="{6352C4D0-878D-A544-9960-AAF2D7AED35B}" type="sibTrans" cxnId="{CCB5A683-0B97-2047-ABDE-F093B40EAF90}">
      <dgm:prSet/>
      <dgm:spPr/>
      <dgm:t>
        <a:bodyPr/>
        <a:lstStyle/>
        <a:p>
          <a:endParaRPr lang="en-US"/>
        </a:p>
      </dgm:t>
    </dgm:pt>
    <dgm:pt modelId="{04A600E2-6297-654F-91B7-C99D7D3A0B45}">
      <dgm:prSet custT="1"/>
      <dgm:spPr>
        <a:solidFill>
          <a:schemeClr val="bg2">
            <a:lumMod val="40000"/>
            <a:lumOff val="60000"/>
          </a:schemeClr>
        </a:solidFill>
      </dgm:spPr>
      <dgm:t>
        <a:bodyPr/>
        <a:lstStyle/>
        <a:p>
          <a:r>
            <a:rPr lang="en-US" sz="3000" dirty="0">
              <a:solidFill>
                <a:schemeClr val="tx1"/>
              </a:solidFill>
            </a:rPr>
            <a:t>Ecologically diverse</a:t>
          </a:r>
        </a:p>
      </dgm:t>
    </dgm:pt>
    <dgm:pt modelId="{DE240C9E-4D13-D94F-A8CF-B1BDF24815B4}" type="parTrans" cxnId="{71756B1A-75A2-EE4B-8544-A3220DA2A273}">
      <dgm:prSet/>
      <dgm:spPr/>
      <dgm:t>
        <a:bodyPr/>
        <a:lstStyle/>
        <a:p>
          <a:endParaRPr lang="en-US"/>
        </a:p>
      </dgm:t>
    </dgm:pt>
    <dgm:pt modelId="{CAB03A93-ABA4-AE42-B05C-16195D634CE1}" type="sibTrans" cxnId="{71756B1A-75A2-EE4B-8544-A3220DA2A273}">
      <dgm:prSet/>
      <dgm:spPr/>
      <dgm:t>
        <a:bodyPr/>
        <a:lstStyle/>
        <a:p>
          <a:endParaRPr lang="en-US"/>
        </a:p>
      </dgm:t>
    </dgm:pt>
    <dgm:pt modelId="{DC869B7A-ED7A-4E45-AC8C-B6C2BCD6E2D2}">
      <dgm:prSet custT="1"/>
      <dgm:spPr>
        <a:solidFill>
          <a:schemeClr val="bg2">
            <a:lumMod val="40000"/>
            <a:lumOff val="60000"/>
          </a:schemeClr>
        </a:solidFill>
      </dgm:spPr>
      <dgm:t>
        <a:bodyPr/>
        <a:lstStyle/>
        <a:p>
          <a:r>
            <a:rPr lang="en-US" sz="3000" dirty="0">
              <a:solidFill>
                <a:schemeClr val="tx1"/>
              </a:solidFill>
            </a:rPr>
            <a:t>Complex ocean dynamics</a:t>
          </a:r>
        </a:p>
      </dgm:t>
    </dgm:pt>
    <dgm:pt modelId="{B6544648-2402-D34E-901A-9E6C65001033}" type="parTrans" cxnId="{34BDC73C-8C0D-DA4B-8DE5-A3E5B22EF397}">
      <dgm:prSet/>
      <dgm:spPr/>
      <dgm:t>
        <a:bodyPr/>
        <a:lstStyle/>
        <a:p>
          <a:endParaRPr lang="en-US"/>
        </a:p>
      </dgm:t>
    </dgm:pt>
    <dgm:pt modelId="{E93871BC-C475-B845-B539-66DAF0EE443D}" type="sibTrans" cxnId="{34BDC73C-8C0D-DA4B-8DE5-A3E5B22EF397}">
      <dgm:prSet/>
      <dgm:spPr/>
      <dgm:t>
        <a:bodyPr/>
        <a:lstStyle/>
        <a:p>
          <a:endParaRPr lang="en-US"/>
        </a:p>
      </dgm:t>
    </dgm:pt>
    <dgm:pt modelId="{42574252-66B0-6549-A2E5-97F1C78C6D9D}" type="pres">
      <dgm:prSet presAssocID="{3550B3DB-F324-DF44-BF34-3CC3FEC227C1}" presName="linear" presStyleCnt="0">
        <dgm:presLayoutVars>
          <dgm:animLvl val="lvl"/>
          <dgm:resizeHandles val="exact"/>
        </dgm:presLayoutVars>
      </dgm:prSet>
      <dgm:spPr/>
    </dgm:pt>
    <dgm:pt modelId="{DA72D7D7-781C-FE4E-A31C-2AE45D7660B7}" type="pres">
      <dgm:prSet presAssocID="{D096232A-F74B-4A4E-A5B0-3D1DC3307C01}" presName="parentText" presStyleLbl="node1" presStyleIdx="0" presStyleCnt="3" custLinFactY="-2386" custLinFactNeighborX="3859" custLinFactNeighborY="-100000">
        <dgm:presLayoutVars>
          <dgm:chMax val="0"/>
          <dgm:bulletEnabled val="1"/>
        </dgm:presLayoutVars>
      </dgm:prSet>
      <dgm:spPr/>
    </dgm:pt>
    <dgm:pt modelId="{9C161292-3AAE-CB4E-B15F-E78EF82B7DE5}" type="pres">
      <dgm:prSet presAssocID="{6352C4D0-878D-A544-9960-AAF2D7AED35B}" presName="spacer" presStyleCnt="0"/>
      <dgm:spPr/>
    </dgm:pt>
    <dgm:pt modelId="{2BCD78F6-F4CF-CF43-AA06-4B9E0F178BD0}" type="pres">
      <dgm:prSet presAssocID="{04A600E2-6297-654F-91B7-C99D7D3A0B45}" presName="parentText" presStyleLbl="node1" presStyleIdx="1" presStyleCnt="3">
        <dgm:presLayoutVars>
          <dgm:chMax val="0"/>
          <dgm:bulletEnabled val="1"/>
        </dgm:presLayoutVars>
      </dgm:prSet>
      <dgm:spPr/>
    </dgm:pt>
    <dgm:pt modelId="{A2A22EDF-57B9-724A-A6B5-146F5DA19F50}" type="pres">
      <dgm:prSet presAssocID="{CAB03A93-ABA4-AE42-B05C-16195D634CE1}" presName="spacer" presStyleCnt="0"/>
      <dgm:spPr/>
    </dgm:pt>
    <dgm:pt modelId="{213FFBED-A2BD-0247-A6E9-D165C21B4CE9}" type="pres">
      <dgm:prSet presAssocID="{DC869B7A-ED7A-4E45-AC8C-B6C2BCD6E2D2}" presName="parentText" presStyleLbl="node1" presStyleIdx="2" presStyleCnt="3">
        <dgm:presLayoutVars>
          <dgm:chMax val="0"/>
          <dgm:bulletEnabled val="1"/>
        </dgm:presLayoutVars>
      </dgm:prSet>
      <dgm:spPr/>
    </dgm:pt>
  </dgm:ptLst>
  <dgm:cxnLst>
    <dgm:cxn modelId="{71756B1A-75A2-EE4B-8544-A3220DA2A273}" srcId="{3550B3DB-F324-DF44-BF34-3CC3FEC227C1}" destId="{04A600E2-6297-654F-91B7-C99D7D3A0B45}" srcOrd="1" destOrd="0" parTransId="{DE240C9E-4D13-D94F-A8CF-B1BDF24815B4}" sibTransId="{CAB03A93-ABA4-AE42-B05C-16195D634CE1}"/>
    <dgm:cxn modelId="{8AC2921A-B00D-3C41-A7A3-2C5EA5C4DCFB}" type="presOf" srcId="{DC869B7A-ED7A-4E45-AC8C-B6C2BCD6E2D2}" destId="{213FFBED-A2BD-0247-A6E9-D165C21B4CE9}" srcOrd="0" destOrd="0" presId="urn:microsoft.com/office/officeart/2005/8/layout/vList2"/>
    <dgm:cxn modelId="{64397920-629B-1846-AD57-262A440D519F}" type="presOf" srcId="{D096232A-F74B-4A4E-A5B0-3D1DC3307C01}" destId="{DA72D7D7-781C-FE4E-A31C-2AE45D7660B7}" srcOrd="0" destOrd="0" presId="urn:microsoft.com/office/officeart/2005/8/layout/vList2"/>
    <dgm:cxn modelId="{34BDC73C-8C0D-DA4B-8DE5-A3E5B22EF397}" srcId="{3550B3DB-F324-DF44-BF34-3CC3FEC227C1}" destId="{DC869B7A-ED7A-4E45-AC8C-B6C2BCD6E2D2}" srcOrd="2" destOrd="0" parTransId="{B6544648-2402-D34E-901A-9E6C65001033}" sibTransId="{E93871BC-C475-B845-B539-66DAF0EE443D}"/>
    <dgm:cxn modelId="{ADA5AD7C-9660-7E4F-ACD8-E983EEDA851D}" type="presOf" srcId="{04A600E2-6297-654F-91B7-C99D7D3A0B45}" destId="{2BCD78F6-F4CF-CF43-AA06-4B9E0F178BD0}" srcOrd="0" destOrd="0" presId="urn:microsoft.com/office/officeart/2005/8/layout/vList2"/>
    <dgm:cxn modelId="{CCB5A683-0B97-2047-ABDE-F093B40EAF90}" srcId="{3550B3DB-F324-DF44-BF34-3CC3FEC227C1}" destId="{D096232A-F74B-4A4E-A5B0-3D1DC3307C01}" srcOrd="0" destOrd="0" parTransId="{E7107B6B-F4E8-204E-B983-1CD415764AED}" sibTransId="{6352C4D0-878D-A544-9960-AAF2D7AED35B}"/>
    <dgm:cxn modelId="{07855DEF-E30C-A341-B202-741293843CA5}" type="presOf" srcId="{3550B3DB-F324-DF44-BF34-3CC3FEC227C1}" destId="{42574252-66B0-6549-A2E5-97F1C78C6D9D}" srcOrd="0" destOrd="0" presId="urn:microsoft.com/office/officeart/2005/8/layout/vList2"/>
    <dgm:cxn modelId="{60572DD4-8527-414A-A38A-249470DCB6BF}" type="presParOf" srcId="{42574252-66B0-6549-A2E5-97F1C78C6D9D}" destId="{DA72D7D7-781C-FE4E-A31C-2AE45D7660B7}" srcOrd="0" destOrd="0" presId="urn:microsoft.com/office/officeart/2005/8/layout/vList2"/>
    <dgm:cxn modelId="{D38B059B-8D79-6B4B-A385-EF757A2FCF40}" type="presParOf" srcId="{42574252-66B0-6549-A2E5-97F1C78C6D9D}" destId="{9C161292-3AAE-CB4E-B15F-E78EF82B7DE5}" srcOrd="1" destOrd="0" presId="urn:microsoft.com/office/officeart/2005/8/layout/vList2"/>
    <dgm:cxn modelId="{B18F4F7F-ADF4-2741-BF45-8378B272BF58}" type="presParOf" srcId="{42574252-66B0-6549-A2E5-97F1C78C6D9D}" destId="{2BCD78F6-F4CF-CF43-AA06-4B9E0F178BD0}" srcOrd="2" destOrd="0" presId="urn:microsoft.com/office/officeart/2005/8/layout/vList2"/>
    <dgm:cxn modelId="{44ED1A31-CAFA-F74C-A7E5-767BE15978EB}" type="presParOf" srcId="{42574252-66B0-6549-A2E5-97F1C78C6D9D}" destId="{A2A22EDF-57B9-724A-A6B5-146F5DA19F50}" srcOrd="3" destOrd="0" presId="urn:microsoft.com/office/officeart/2005/8/layout/vList2"/>
    <dgm:cxn modelId="{1FE363C1-0093-7E40-8733-6797A82E1CE9}" type="presParOf" srcId="{42574252-66B0-6549-A2E5-97F1C78C6D9D}" destId="{213FFBED-A2BD-0247-A6E9-D165C21B4CE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1B10BA4-60F6-E148-B33E-689BAD50C0A2}" type="doc">
      <dgm:prSet loTypeId="urn:microsoft.com/office/officeart/2008/layout/LinedList" loCatId="list" qsTypeId="urn:microsoft.com/office/officeart/2005/8/quickstyle/simple1" qsCatId="simple" csTypeId="urn:microsoft.com/office/officeart/2005/8/colors/accent2_1" csCatId="accent2"/>
      <dgm:spPr/>
      <dgm:t>
        <a:bodyPr/>
        <a:lstStyle/>
        <a:p>
          <a:endParaRPr lang="en-US"/>
        </a:p>
      </dgm:t>
    </dgm:pt>
    <dgm:pt modelId="{F1DAC629-4ED5-8640-BB87-A6D568655F30}">
      <dgm:prSet/>
      <dgm:spPr/>
      <dgm:t>
        <a:bodyPr/>
        <a:lstStyle/>
        <a:p>
          <a:r>
            <a:rPr lang="en-US"/>
            <a:t>Investigate over a longer time period- seasonal</a:t>
          </a:r>
        </a:p>
      </dgm:t>
    </dgm:pt>
    <dgm:pt modelId="{95EC97B7-C9DA-EC4B-A517-42B48E846243}" type="parTrans" cxnId="{44C1E312-CEEC-214B-9EC2-B4C819724CEF}">
      <dgm:prSet/>
      <dgm:spPr/>
      <dgm:t>
        <a:bodyPr/>
        <a:lstStyle/>
        <a:p>
          <a:endParaRPr lang="en-US"/>
        </a:p>
      </dgm:t>
    </dgm:pt>
    <dgm:pt modelId="{277EE4A5-E22E-0E49-BD07-E6358F7EE767}" type="sibTrans" cxnId="{44C1E312-CEEC-214B-9EC2-B4C819724CEF}">
      <dgm:prSet/>
      <dgm:spPr/>
      <dgm:t>
        <a:bodyPr/>
        <a:lstStyle/>
        <a:p>
          <a:endParaRPr lang="en-US"/>
        </a:p>
      </dgm:t>
    </dgm:pt>
    <dgm:pt modelId="{A6AA1CDB-A8A5-AB48-A9D1-289FCF901025}">
      <dgm:prSet/>
      <dgm:spPr/>
      <dgm:t>
        <a:bodyPr/>
        <a:lstStyle/>
        <a:p>
          <a:r>
            <a:rPr lang="en-US"/>
            <a:t>Increase temporal resolution of GOES to hourly updating</a:t>
          </a:r>
        </a:p>
      </dgm:t>
    </dgm:pt>
    <dgm:pt modelId="{7E644AB8-2400-D344-9EB9-B85BB80C2959}" type="parTrans" cxnId="{24AE31D0-26C7-2445-82AF-A0004ADC2069}">
      <dgm:prSet/>
      <dgm:spPr/>
      <dgm:t>
        <a:bodyPr/>
        <a:lstStyle/>
        <a:p>
          <a:endParaRPr lang="en-US"/>
        </a:p>
      </dgm:t>
    </dgm:pt>
    <dgm:pt modelId="{8BA4E017-B5E6-D14A-BD5C-A08B5CF7A6F4}" type="sibTrans" cxnId="{24AE31D0-26C7-2445-82AF-A0004ADC2069}">
      <dgm:prSet/>
      <dgm:spPr/>
      <dgm:t>
        <a:bodyPr/>
        <a:lstStyle/>
        <a:p>
          <a:endParaRPr lang="en-US"/>
        </a:p>
      </dgm:t>
    </dgm:pt>
    <dgm:pt modelId="{FBC0FC47-9C64-514F-9D4B-66F97552C2F2}">
      <dgm:prSet/>
      <dgm:spPr/>
      <dgm:t>
        <a:bodyPr/>
        <a:lstStyle/>
        <a:p>
          <a:r>
            <a:rPr lang="en-US"/>
            <a:t>Validation of SST and wind speeds could be completed with the newly available data from the Atlantic shores buoy for the following summer time period </a:t>
          </a:r>
        </a:p>
      </dgm:t>
    </dgm:pt>
    <dgm:pt modelId="{00BB8892-F863-114A-9041-AA66A2648D67}" type="parTrans" cxnId="{3BA084D7-9921-9C42-948D-59E2170DD137}">
      <dgm:prSet/>
      <dgm:spPr/>
      <dgm:t>
        <a:bodyPr/>
        <a:lstStyle/>
        <a:p>
          <a:endParaRPr lang="en-US"/>
        </a:p>
      </dgm:t>
    </dgm:pt>
    <dgm:pt modelId="{896CCFAB-E8CB-5949-857F-E26854010470}" type="sibTrans" cxnId="{3BA084D7-9921-9C42-948D-59E2170DD137}">
      <dgm:prSet/>
      <dgm:spPr/>
      <dgm:t>
        <a:bodyPr/>
        <a:lstStyle/>
        <a:p>
          <a:endParaRPr lang="en-US"/>
        </a:p>
      </dgm:t>
    </dgm:pt>
    <dgm:pt modelId="{5DC44C64-0247-7341-9ED0-5851EBBD2F99}" type="pres">
      <dgm:prSet presAssocID="{61B10BA4-60F6-E148-B33E-689BAD50C0A2}" presName="vert0" presStyleCnt="0">
        <dgm:presLayoutVars>
          <dgm:dir/>
          <dgm:animOne val="branch"/>
          <dgm:animLvl val="lvl"/>
        </dgm:presLayoutVars>
      </dgm:prSet>
      <dgm:spPr/>
    </dgm:pt>
    <dgm:pt modelId="{F3D20E9A-023C-BF42-9B99-DF50D4251CDD}" type="pres">
      <dgm:prSet presAssocID="{F1DAC629-4ED5-8640-BB87-A6D568655F30}" presName="thickLine" presStyleLbl="alignNode1" presStyleIdx="0" presStyleCnt="3"/>
      <dgm:spPr/>
    </dgm:pt>
    <dgm:pt modelId="{5AEE854F-C04B-7345-81EF-93F17D50DDE6}" type="pres">
      <dgm:prSet presAssocID="{F1DAC629-4ED5-8640-BB87-A6D568655F30}" presName="horz1" presStyleCnt="0"/>
      <dgm:spPr/>
    </dgm:pt>
    <dgm:pt modelId="{F4F124FD-1CEC-9C48-B0DE-85F27AB0CF26}" type="pres">
      <dgm:prSet presAssocID="{F1DAC629-4ED5-8640-BB87-A6D568655F30}" presName="tx1" presStyleLbl="revTx" presStyleIdx="0" presStyleCnt="3"/>
      <dgm:spPr/>
    </dgm:pt>
    <dgm:pt modelId="{01EEC64B-CA74-2A44-B654-2AD1DD2C82A2}" type="pres">
      <dgm:prSet presAssocID="{F1DAC629-4ED5-8640-BB87-A6D568655F30}" presName="vert1" presStyleCnt="0"/>
      <dgm:spPr/>
    </dgm:pt>
    <dgm:pt modelId="{AF0833BD-302D-B646-B8E9-E51841E4BAEB}" type="pres">
      <dgm:prSet presAssocID="{A6AA1CDB-A8A5-AB48-A9D1-289FCF901025}" presName="thickLine" presStyleLbl="alignNode1" presStyleIdx="1" presStyleCnt="3"/>
      <dgm:spPr/>
    </dgm:pt>
    <dgm:pt modelId="{69E7D03A-2621-AE43-A734-03A28C47C749}" type="pres">
      <dgm:prSet presAssocID="{A6AA1CDB-A8A5-AB48-A9D1-289FCF901025}" presName="horz1" presStyleCnt="0"/>
      <dgm:spPr/>
    </dgm:pt>
    <dgm:pt modelId="{157C07E2-E6C7-E74D-87F7-7E722323FCF9}" type="pres">
      <dgm:prSet presAssocID="{A6AA1CDB-A8A5-AB48-A9D1-289FCF901025}" presName="tx1" presStyleLbl="revTx" presStyleIdx="1" presStyleCnt="3"/>
      <dgm:spPr/>
    </dgm:pt>
    <dgm:pt modelId="{3B9321ED-F35D-684B-8410-D9D94D48D6F9}" type="pres">
      <dgm:prSet presAssocID="{A6AA1CDB-A8A5-AB48-A9D1-289FCF901025}" presName="vert1" presStyleCnt="0"/>
      <dgm:spPr/>
    </dgm:pt>
    <dgm:pt modelId="{729A3561-A661-6347-AD64-6306894AF84D}" type="pres">
      <dgm:prSet presAssocID="{FBC0FC47-9C64-514F-9D4B-66F97552C2F2}" presName="thickLine" presStyleLbl="alignNode1" presStyleIdx="2" presStyleCnt="3"/>
      <dgm:spPr/>
    </dgm:pt>
    <dgm:pt modelId="{02E67CB6-29AE-F840-9C6E-A86A05A72AE8}" type="pres">
      <dgm:prSet presAssocID="{FBC0FC47-9C64-514F-9D4B-66F97552C2F2}" presName="horz1" presStyleCnt="0"/>
      <dgm:spPr/>
    </dgm:pt>
    <dgm:pt modelId="{3F69C9BC-87DF-8544-903D-8B550B70BD71}" type="pres">
      <dgm:prSet presAssocID="{FBC0FC47-9C64-514F-9D4B-66F97552C2F2}" presName="tx1" presStyleLbl="revTx" presStyleIdx="2" presStyleCnt="3"/>
      <dgm:spPr/>
    </dgm:pt>
    <dgm:pt modelId="{9FECDCEE-4964-DE42-8A15-0AB1BA5F2D29}" type="pres">
      <dgm:prSet presAssocID="{FBC0FC47-9C64-514F-9D4B-66F97552C2F2}" presName="vert1" presStyleCnt="0"/>
      <dgm:spPr/>
    </dgm:pt>
  </dgm:ptLst>
  <dgm:cxnLst>
    <dgm:cxn modelId="{44C1E312-CEEC-214B-9EC2-B4C819724CEF}" srcId="{61B10BA4-60F6-E148-B33E-689BAD50C0A2}" destId="{F1DAC629-4ED5-8640-BB87-A6D568655F30}" srcOrd="0" destOrd="0" parTransId="{95EC97B7-C9DA-EC4B-A517-42B48E846243}" sibTransId="{277EE4A5-E22E-0E49-BD07-E6358F7EE767}"/>
    <dgm:cxn modelId="{965BE87C-7DB1-444F-8DBF-B5A323D6C8B8}" type="presOf" srcId="{F1DAC629-4ED5-8640-BB87-A6D568655F30}" destId="{F4F124FD-1CEC-9C48-B0DE-85F27AB0CF26}" srcOrd="0" destOrd="0" presId="urn:microsoft.com/office/officeart/2008/layout/LinedList"/>
    <dgm:cxn modelId="{F35D8081-511D-024B-83B6-9FDC2C4C7DA7}" type="presOf" srcId="{FBC0FC47-9C64-514F-9D4B-66F97552C2F2}" destId="{3F69C9BC-87DF-8544-903D-8B550B70BD71}" srcOrd="0" destOrd="0" presId="urn:microsoft.com/office/officeart/2008/layout/LinedList"/>
    <dgm:cxn modelId="{734E4A8A-8D94-E842-8A82-58E58B5B6B97}" type="presOf" srcId="{61B10BA4-60F6-E148-B33E-689BAD50C0A2}" destId="{5DC44C64-0247-7341-9ED0-5851EBBD2F99}" srcOrd="0" destOrd="0" presId="urn:microsoft.com/office/officeart/2008/layout/LinedList"/>
    <dgm:cxn modelId="{C3F8A1BA-1DBD-0143-8BA6-4B35FE2BC5DD}" type="presOf" srcId="{A6AA1CDB-A8A5-AB48-A9D1-289FCF901025}" destId="{157C07E2-E6C7-E74D-87F7-7E722323FCF9}" srcOrd="0" destOrd="0" presId="urn:microsoft.com/office/officeart/2008/layout/LinedList"/>
    <dgm:cxn modelId="{24AE31D0-26C7-2445-82AF-A0004ADC2069}" srcId="{61B10BA4-60F6-E148-B33E-689BAD50C0A2}" destId="{A6AA1CDB-A8A5-AB48-A9D1-289FCF901025}" srcOrd="1" destOrd="0" parTransId="{7E644AB8-2400-D344-9EB9-B85BB80C2959}" sibTransId="{8BA4E017-B5E6-D14A-BD5C-A08B5CF7A6F4}"/>
    <dgm:cxn modelId="{3BA084D7-9921-9C42-948D-59E2170DD137}" srcId="{61B10BA4-60F6-E148-B33E-689BAD50C0A2}" destId="{FBC0FC47-9C64-514F-9D4B-66F97552C2F2}" srcOrd="2" destOrd="0" parTransId="{00BB8892-F863-114A-9041-AA66A2648D67}" sibTransId="{896CCFAB-E8CB-5949-857F-E26854010470}"/>
    <dgm:cxn modelId="{A389DC1C-D6DA-884C-8489-8DE989667130}" type="presParOf" srcId="{5DC44C64-0247-7341-9ED0-5851EBBD2F99}" destId="{F3D20E9A-023C-BF42-9B99-DF50D4251CDD}" srcOrd="0" destOrd="0" presId="urn:microsoft.com/office/officeart/2008/layout/LinedList"/>
    <dgm:cxn modelId="{9DE5057B-4340-E744-A6C9-9E8B14061D28}" type="presParOf" srcId="{5DC44C64-0247-7341-9ED0-5851EBBD2F99}" destId="{5AEE854F-C04B-7345-81EF-93F17D50DDE6}" srcOrd="1" destOrd="0" presId="urn:microsoft.com/office/officeart/2008/layout/LinedList"/>
    <dgm:cxn modelId="{7730D171-194A-AA48-B8F0-9A77CA7F7EE5}" type="presParOf" srcId="{5AEE854F-C04B-7345-81EF-93F17D50DDE6}" destId="{F4F124FD-1CEC-9C48-B0DE-85F27AB0CF26}" srcOrd="0" destOrd="0" presId="urn:microsoft.com/office/officeart/2008/layout/LinedList"/>
    <dgm:cxn modelId="{44776F41-5226-B947-9AAD-361C24125C37}" type="presParOf" srcId="{5AEE854F-C04B-7345-81EF-93F17D50DDE6}" destId="{01EEC64B-CA74-2A44-B654-2AD1DD2C82A2}" srcOrd="1" destOrd="0" presId="urn:microsoft.com/office/officeart/2008/layout/LinedList"/>
    <dgm:cxn modelId="{6DA8925F-F7F0-F845-B0BC-57215D3C55F2}" type="presParOf" srcId="{5DC44C64-0247-7341-9ED0-5851EBBD2F99}" destId="{AF0833BD-302D-B646-B8E9-E51841E4BAEB}" srcOrd="2" destOrd="0" presId="urn:microsoft.com/office/officeart/2008/layout/LinedList"/>
    <dgm:cxn modelId="{B3ABB1AF-9E19-304B-8F9C-C4AAE34214E5}" type="presParOf" srcId="{5DC44C64-0247-7341-9ED0-5851EBBD2F99}" destId="{69E7D03A-2621-AE43-A734-03A28C47C749}" srcOrd="3" destOrd="0" presId="urn:microsoft.com/office/officeart/2008/layout/LinedList"/>
    <dgm:cxn modelId="{BA45959A-6FC3-CC48-9DA6-DEBF57A0F2BD}" type="presParOf" srcId="{69E7D03A-2621-AE43-A734-03A28C47C749}" destId="{157C07E2-E6C7-E74D-87F7-7E722323FCF9}" srcOrd="0" destOrd="0" presId="urn:microsoft.com/office/officeart/2008/layout/LinedList"/>
    <dgm:cxn modelId="{D81EF418-7F5F-2F48-88D7-F4CC660C9C8E}" type="presParOf" srcId="{69E7D03A-2621-AE43-A734-03A28C47C749}" destId="{3B9321ED-F35D-684B-8410-D9D94D48D6F9}" srcOrd="1" destOrd="0" presId="urn:microsoft.com/office/officeart/2008/layout/LinedList"/>
    <dgm:cxn modelId="{6ABBC590-7543-A94C-B175-39B53C28F1FC}" type="presParOf" srcId="{5DC44C64-0247-7341-9ED0-5851EBBD2F99}" destId="{729A3561-A661-6347-AD64-6306894AF84D}" srcOrd="4" destOrd="0" presId="urn:microsoft.com/office/officeart/2008/layout/LinedList"/>
    <dgm:cxn modelId="{B4D5ADB0-8733-4D4F-A3AD-119FD74E97F6}" type="presParOf" srcId="{5DC44C64-0247-7341-9ED0-5851EBBD2F99}" destId="{02E67CB6-29AE-F840-9C6E-A86A05A72AE8}" srcOrd="5" destOrd="0" presId="urn:microsoft.com/office/officeart/2008/layout/LinedList"/>
    <dgm:cxn modelId="{88191045-F496-4A4C-B23C-8CCC31E817DA}" type="presParOf" srcId="{02E67CB6-29AE-F840-9C6E-A86A05A72AE8}" destId="{3F69C9BC-87DF-8544-903D-8B550B70BD71}" srcOrd="0" destOrd="0" presId="urn:microsoft.com/office/officeart/2008/layout/LinedList"/>
    <dgm:cxn modelId="{0B4D98CD-77B5-264D-B697-0F970E34CA3B}" type="presParOf" srcId="{02E67CB6-29AE-F840-9C6E-A86A05A72AE8}" destId="{9FECDCEE-4964-DE42-8A15-0AB1BA5F2D2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1BC67C1-458B-ED42-A06E-8F16F1FDC0E4}" type="doc">
      <dgm:prSet loTypeId="urn:microsoft.com/office/officeart/2005/8/layout/list1" loCatId="list" qsTypeId="urn:microsoft.com/office/officeart/2005/8/quickstyle/simple1" qsCatId="simple" csTypeId="urn:microsoft.com/office/officeart/2005/8/colors/accent0_1" csCatId="mainScheme"/>
      <dgm:spPr/>
      <dgm:t>
        <a:bodyPr/>
        <a:lstStyle/>
        <a:p>
          <a:endParaRPr lang="en-US"/>
        </a:p>
      </dgm:t>
    </dgm:pt>
    <dgm:pt modelId="{7BCB87A1-111D-0D44-98CA-D0BB77323B8F}">
      <dgm:prSet custT="1"/>
      <dgm:spPr/>
      <dgm:t>
        <a:bodyPr/>
        <a:lstStyle/>
        <a:p>
          <a:r>
            <a:rPr lang="en-US" sz="2000"/>
            <a:t>Chapter 1. GOES SST is valuable for the detection of coastal upwelling in the MAB</a:t>
          </a:r>
        </a:p>
      </dgm:t>
    </dgm:pt>
    <dgm:pt modelId="{359D8584-1712-2E46-AE3B-8B6C2D92B357}" type="parTrans" cxnId="{18E3D661-0BB5-6840-AAC9-BFFC4E288C4B}">
      <dgm:prSet/>
      <dgm:spPr/>
      <dgm:t>
        <a:bodyPr/>
        <a:lstStyle/>
        <a:p>
          <a:endParaRPr lang="en-US" sz="2000"/>
        </a:p>
      </dgm:t>
    </dgm:pt>
    <dgm:pt modelId="{A2CE4B98-C83C-5A45-8026-86A372A0808C}" type="sibTrans" cxnId="{18E3D661-0BB5-6840-AAC9-BFFC4E288C4B}">
      <dgm:prSet/>
      <dgm:spPr/>
      <dgm:t>
        <a:bodyPr/>
        <a:lstStyle/>
        <a:p>
          <a:endParaRPr lang="en-US" sz="2000"/>
        </a:p>
      </dgm:t>
    </dgm:pt>
    <dgm:pt modelId="{3C14102F-CEAE-9440-8208-C0BC1151FEA4}">
      <dgm:prSet custT="1"/>
      <dgm:spPr/>
      <dgm:t>
        <a:bodyPr/>
        <a:lstStyle/>
        <a:p>
          <a:r>
            <a:rPr lang="en-US" sz="2000"/>
            <a:t>Chapter 2. Varying ocean surface boundary conditions in RU-WRF affects forecasted wind speeds during an upwelling event in the NJ WEA</a:t>
          </a:r>
        </a:p>
      </dgm:t>
    </dgm:pt>
    <dgm:pt modelId="{E6D10F47-7DB0-DD46-941A-BC4F44081F8A}" type="parTrans" cxnId="{38CAC10D-6C6A-CA4D-AB96-B943E32FAB44}">
      <dgm:prSet/>
      <dgm:spPr/>
      <dgm:t>
        <a:bodyPr/>
        <a:lstStyle/>
        <a:p>
          <a:endParaRPr lang="en-US" sz="2000"/>
        </a:p>
      </dgm:t>
    </dgm:pt>
    <dgm:pt modelId="{A86AF4F5-5296-804D-9090-3903F774BDAE}" type="sibTrans" cxnId="{38CAC10D-6C6A-CA4D-AB96-B943E32FAB44}">
      <dgm:prSet/>
      <dgm:spPr/>
      <dgm:t>
        <a:bodyPr/>
        <a:lstStyle/>
        <a:p>
          <a:endParaRPr lang="en-US" sz="2000"/>
        </a:p>
      </dgm:t>
    </dgm:pt>
    <dgm:pt modelId="{560799D9-F629-0B4D-95D1-67FD2539802B}">
      <dgm:prSet custT="1"/>
      <dgm:spPr/>
      <dgm:t>
        <a:bodyPr/>
        <a:lstStyle/>
        <a:p>
          <a:r>
            <a:rPr lang="en-US" sz="2000"/>
            <a:t>GOES SST be valuable for improving our understanding of other regional oceanographic and atmospheric processes</a:t>
          </a:r>
        </a:p>
      </dgm:t>
    </dgm:pt>
    <dgm:pt modelId="{C33242C3-5996-E249-97D8-BD700590E9C1}" type="parTrans" cxnId="{07DF8109-4A46-034E-A115-48F28256937F}">
      <dgm:prSet/>
      <dgm:spPr/>
      <dgm:t>
        <a:bodyPr/>
        <a:lstStyle/>
        <a:p>
          <a:endParaRPr lang="en-US" sz="2000"/>
        </a:p>
      </dgm:t>
    </dgm:pt>
    <dgm:pt modelId="{598CDD4B-818E-0845-A3FC-7562243D26BD}" type="sibTrans" cxnId="{07DF8109-4A46-034E-A115-48F28256937F}">
      <dgm:prSet/>
      <dgm:spPr/>
      <dgm:t>
        <a:bodyPr/>
        <a:lstStyle/>
        <a:p>
          <a:endParaRPr lang="en-US" sz="2000"/>
        </a:p>
      </dgm:t>
    </dgm:pt>
    <dgm:pt modelId="{2FF3C8D3-066E-D540-BFCB-6A05E74C3A7E}" type="pres">
      <dgm:prSet presAssocID="{51BC67C1-458B-ED42-A06E-8F16F1FDC0E4}" presName="linear" presStyleCnt="0">
        <dgm:presLayoutVars>
          <dgm:dir/>
          <dgm:animLvl val="lvl"/>
          <dgm:resizeHandles val="exact"/>
        </dgm:presLayoutVars>
      </dgm:prSet>
      <dgm:spPr/>
    </dgm:pt>
    <dgm:pt modelId="{7DCD9616-FEA6-464A-8D80-7508ECD37470}" type="pres">
      <dgm:prSet presAssocID="{7BCB87A1-111D-0D44-98CA-D0BB77323B8F}" presName="parentLin" presStyleCnt="0"/>
      <dgm:spPr/>
    </dgm:pt>
    <dgm:pt modelId="{B926DA51-FFE2-8A4C-82B6-FCDDA0AAA28A}" type="pres">
      <dgm:prSet presAssocID="{7BCB87A1-111D-0D44-98CA-D0BB77323B8F}" presName="parentLeftMargin" presStyleLbl="node1" presStyleIdx="0" presStyleCnt="3"/>
      <dgm:spPr/>
    </dgm:pt>
    <dgm:pt modelId="{B399BD45-AC04-EA4E-87EA-FCAED8F6A2F3}" type="pres">
      <dgm:prSet presAssocID="{7BCB87A1-111D-0D44-98CA-D0BB77323B8F}" presName="parentText" presStyleLbl="node1" presStyleIdx="0" presStyleCnt="3">
        <dgm:presLayoutVars>
          <dgm:chMax val="0"/>
          <dgm:bulletEnabled val="1"/>
        </dgm:presLayoutVars>
      </dgm:prSet>
      <dgm:spPr/>
    </dgm:pt>
    <dgm:pt modelId="{161DEF8F-FB63-0C4B-B3B8-BE70D3E642EA}" type="pres">
      <dgm:prSet presAssocID="{7BCB87A1-111D-0D44-98CA-D0BB77323B8F}" presName="negativeSpace" presStyleCnt="0"/>
      <dgm:spPr/>
    </dgm:pt>
    <dgm:pt modelId="{69AC95B4-A8D1-6B49-8A8A-361DC22AE3CD}" type="pres">
      <dgm:prSet presAssocID="{7BCB87A1-111D-0D44-98CA-D0BB77323B8F}" presName="childText" presStyleLbl="conFgAcc1" presStyleIdx="0" presStyleCnt="3">
        <dgm:presLayoutVars>
          <dgm:bulletEnabled val="1"/>
        </dgm:presLayoutVars>
      </dgm:prSet>
      <dgm:spPr/>
    </dgm:pt>
    <dgm:pt modelId="{550AD8BB-24E2-074F-B630-054A87ABA6B7}" type="pres">
      <dgm:prSet presAssocID="{A2CE4B98-C83C-5A45-8026-86A372A0808C}" presName="spaceBetweenRectangles" presStyleCnt="0"/>
      <dgm:spPr/>
    </dgm:pt>
    <dgm:pt modelId="{60FB4E9F-72BF-C346-A073-50547ACB0149}" type="pres">
      <dgm:prSet presAssocID="{3C14102F-CEAE-9440-8208-C0BC1151FEA4}" presName="parentLin" presStyleCnt="0"/>
      <dgm:spPr/>
    </dgm:pt>
    <dgm:pt modelId="{7882B9E2-91FD-7F43-A8C9-CCA1C46198AB}" type="pres">
      <dgm:prSet presAssocID="{3C14102F-CEAE-9440-8208-C0BC1151FEA4}" presName="parentLeftMargin" presStyleLbl="node1" presStyleIdx="0" presStyleCnt="3"/>
      <dgm:spPr/>
    </dgm:pt>
    <dgm:pt modelId="{ABFFB66F-D500-D243-823B-498E504B54CF}" type="pres">
      <dgm:prSet presAssocID="{3C14102F-CEAE-9440-8208-C0BC1151FEA4}" presName="parentText" presStyleLbl="node1" presStyleIdx="1" presStyleCnt="3">
        <dgm:presLayoutVars>
          <dgm:chMax val="0"/>
          <dgm:bulletEnabled val="1"/>
        </dgm:presLayoutVars>
      </dgm:prSet>
      <dgm:spPr/>
    </dgm:pt>
    <dgm:pt modelId="{73EE794E-7A4C-5749-9B03-04613B55FD04}" type="pres">
      <dgm:prSet presAssocID="{3C14102F-CEAE-9440-8208-C0BC1151FEA4}" presName="negativeSpace" presStyleCnt="0"/>
      <dgm:spPr/>
    </dgm:pt>
    <dgm:pt modelId="{11D978A0-5315-9F48-BE2A-454FEAC20EA8}" type="pres">
      <dgm:prSet presAssocID="{3C14102F-CEAE-9440-8208-C0BC1151FEA4}" presName="childText" presStyleLbl="conFgAcc1" presStyleIdx="1" presStyleCnt="3">
        <dgm:presLayoutVars>
          <dgm:bulletEnabled val="1"/>
        </dgm:presLayoutVars>
      </dgm:prSet>
      <dgm:spPr/>
    </dgm:pt>
    <dgm:pt modelId="{BE5711F0-2B01-8F43-983D-2AA1D5B074EA}" type="pres">
      <dgm:prSet presAssocID="{A86AF4F5-5296-804D-9090-3903F774BDAE}" presName="spaceBetweenRectangles" presStyleCnt="0"/>
      <dgm:spPr/>
    </dgm:pt>
    <dgm:pt modelId="{58D2826F-0599-0945-A0F0-A2A440746BD5}" type="pres">
      <dgm:prSet presAssocID="{560799D9-F629-0B4D-95D1-67FD2539802B}" presName="parentLin" presStyleCnt="0"/>
      <dgm:spPr/>
    </dgm:pt>
    <dgm:pt modelId="{45E27D5E-B449-E545-864F-7142743E93A7}" type="pres">
      <dgm:prSet presAssocID="{560799D9-F629-0B4D-95D1-67FD2539802B}" presName="parentLeftMargin" presStyleLbl="node1" presStyleIdx="1" presStyleCnt="3"/>
      <dgm:spPr/>
    </dgm:pt>
    <dgm:pt modelId="{620E431A-FC4B-3043-A7AD-D778A70C53D9}" type="pres">
      <dgm:prSet presAssocID="{560799D9-F629-0B4D-95D1-67FD2539802B}" presName="parentText" presStyleLbl="node1" presStyleIdx="2" presStyleCnt="3">
        <dgm:presLayoutVars>
          <dgm:chMax val="0"/>
          <dgm:bulletEnabled val="1"/>
        </dgm:presLayoutVars>
      </dgm:prSet>
      <dgm:spPr/>
    </dgm:pt>
    <dgm:pt modelId="{45AF180B-7548-4941-B5F5-38CD84AE908E}" type="pres">
      <dgm:prSet presAssocID="{560799D9-F629-0B4D-95D1-67FD2539802B}" presName="negativeSpace" presStyleCnt="0"/>
      <dgm:spPr/>
    </dgm:pt>
    <dgm:pt modelId="{6022DA39-DD5D-3744-8777-45C8DD4E0F7A}" type="pres">
      <dgm:prSet presAssocID="{560799D9-F629-0B4D-95D1-67FD2539802B}" presName="childText" presStyleLbl="conFgAcc1" presStyleIdx="2" presStyleCnt="3">
        <dgm:presLayoutVars>
          <dgm:bulletEnabled val="1"/>
        </dgm:presLayoutVars>
      </dgm:prSet>
      <dgm:spPr/>
    </dgm:pt>
  </dgm:ptLst>
  <dgm:cxnLst>
    <dgm:cxn modelId="{07DF8109-4A46-034E-A115-48F28256937F}" srcId="{51BC67C1-458B-ED42-A06E-8F16F1FDC0E4}" destId="{560799D9-F629-0B4D-95D1-67FD2539802B}" srcOrd="2" destOrd="0" parTransId="{C33242C3-5996-E249-97D8-BD700590E9C1}" sibTransId="{598CDD4B-818E-0845-A3FC-7562243D26BD}"/>
    <dgm:cxn modelId="{38CAC10D-6C6A-CA4D-AB96-B943E32FAB44}" srcId="{51BC67C1-458B-ED42-A06E-8F16F1FDC0E4}" destId="{3C14102F-CEAE-9440-8208-C0BC1151FEA4}" srcOrd="1" destOrd="0" parTransId="{E6D10F47-7DB0-DD46-941A-BC4F44081F8A}" sibTransId="{A86AF4F5-5296-804D-9090-3903F774BDAE}"/>
    <dgm:cxn modelId="{18E3D661-0BB5-6840-AAC9-BFFC4E288C4B}" srcId="{51BC67C1-458B-ED42-A06E-8F16F1FDC0E4}" destId="{7BCB87A1-111D-0D44-98CA-D0BB77323B8F}" srcOrd="0" destOrd="0" parTransId="{359D8584-1712-2E46-AE3B-8B6C2D92B357}" sibTransId="{A2CE4B98-C83C-5A45-8026-86A372A0808C}"/>
    <dgm:cxn modelId="{62DFA264-DC75-EC47-993C-4568B60DD487}" type="presOf" srcId="{560799D9-F629-0B4D-95D1-67FD2539802B}" destId="{45E27D5E-B449-E545-864F-7142743E93A7}" srcOrd="0" destOrd="0" presId="urn:microsoft.com/office/officeart/2005/8/layout/list1"/>
    <dgm:cxn modelId="{FB702DA2-ADDA-3542-A26A-8720585EB589}" type="presOf" srcId="{7BCB87A1-111D-0D44-98CA-D0BB77323B8F}" destId="{B399BD45-AC04-EA4E-87EA-FCAED8F6A2F3}" srcOrd="1" destOrd="0" presId="urn:microsoft.com/office/officeart/2005/8/layout/list1"/>
    <dgm:cxn modelId="{2428D3A9-4A8E-624E-9D87-D76123D0ECE2}" type="presOf" srcId="{560799D9-F629-0B4D-95D1-67FD2539802B}" destId="{620E431A-FC4B-3043-A7AD-D778A70C53D9}" srcOrd="1" destOrd="0" presId="urn:microsoft.com/office/officeart/2005/8/layout/list1"/>
    <dgm:cxn modelId="{9BA24DB0-3FA5-A444-ADC9-C8B6D027E7F9}" type="presOf" srcId="{3C14102F-CEAE-9440-8208-C0BC1151FEA4}" destId="{7882B9E2-91FD-7F43-A8C9-CCA1C46198AB}" srcOrd="0" destOrd="0" presId="urn:microsoft.com/office/officeart/2005/8/layout/list1"/>
    <dgm:cxn modelId="{4EA1E3BF-3201-7046-B045-9FE8F3A4E6D1}" type="presOf" srcId="{3C14102F-CEAE-9440-8208-C0BC1151FEA4}" destId="{ABFFB66F-D500-D243-823B-498E504B54CF}" srcOrd="1" destOrd="0" presId="urn:microsoft.com/office/officeart/2005/8/layout/list1"/>
    <dgm:cxn modelId="{CBED57C6-3994-464B-8521-1BCB5C93BA05}" type="presOf" srcId="{7BCB87A1-111D-0D44-98CA-D0BB77323B8F}" destId="{B926DA51-FFE2-8A4C-82B6-FCDDA0AAA28A}" srcOrd="0" destOrd="0" presId="urn:microsoft.com/office/officeart/2005/8/layout/list1"/>
    <dgm:cxn modelId="{E32A14CD-E7AC-4249-9196-B69CC98FC2E6}" type="presOf" srcId="{51BC67C1-458B-ED42-A06E-8F16F1FDC0E4}" destId="{2FF3C8D3-066E-D540-BFCB-6A05E74C3A7E}" srcOrd="0" destOrd="0" presId="urn:microsoft.com/office/officeart/2005/8/layout/list1"/>
    <dgm:cxn modelId="{E3357F32-D012-E148-B85B-1C4E0F66684A}" type="presParOf" srcId="{2FF3C8D3-066E-D540-BFCB-6A05E74C3A7E}" destId="{7DCD9616-FEA6-464A-8D80-7508ECD37470}" srcOrd="0" destOrd="0" presId="urn:microsoft.com/office/officeart/2005/8/layout/list1"/>
    <dgm:cxn modelId="{C2C22D64-BB60-3043-9B33-FD7D6AD8CDB0}" type="presParOf" srcId="{7DCD9616-FEA6-464A-8D80-7508ECD37470}" destId="{B926DA51-FFE2-8A4C-82B6-FCDDA0AAA28A}" srcOrd="0" destOrd="0" presId="urn:microsoft.com/office/officeart/2005/8/layout/list1"/>
    <dgm:cxn modelId="{07AF5E2E-0AE2-AB42-97A2-D658765CB705}" type="presParOf" srcId="{7DCD9616-FEA6-464A-8D80-7508ECD37470}" destId="{B399BD45-AC04-EA4E-87EA-FCAED8F6A2F3}" srcOrd="1" destOrd="0" presId="urn:microsoft.com/office/officeart/2005/8/layout/list1"/>
    <dgm:cxn modelId="{CA7F3C5B-FA7E-DB4D-9EA5-94AEA634C22E}" type="presParOf" srcId="{2FF3C8D3-066E-D540-BFCB-6A05E74C3A7E}" destId="{161DEF8F-FB63-0C4B-B3B8-BE70D3E642EA}" srcOrd="1" destOrd="0" presId="urn:microsoft.com/office/officeart/2005/8/layout/list1"/>
    <dgm:cxn modelId="{FA918070-14AB-194D-8D18-DC55AE3C31FB}" type="presParOf" srcId="{2FF3C8D3-066E-D540-BFCB-6A05E74C3A7E}" destId="{69AC95B4-A8D1-6B49-8A8A-361DC22AE3CD}" srcOrd="2" destOrd="0" presId="urn:microsoft.com/office/officeart/2005/8/layout/list1"/>
    <dgm:cxn modelId="{EAFEABDE-059E-8049-A79B-98C6F9C17999}" type="presParOf" srcId="{2FF3C8D3-066E-D540-BFCB-6A05E74C3A7E}" destId="{550AD8BB-24E2-074F-B630-054A87ABA6B7}" srcOrd="3" destOrd="0" presId="urn:microsoft.com/office/officeart/2005/8/layout/list1"/>
    <dgm:cxn modelId="{66922E1D-B5A9-D241-BF65-2E2B5FE8F457}" type="presParOf" srcId="{2FF3C8D3-066E-D540-BFCB-6A05E74C3A7E}" destId="{60FB4E9F-72BF-C346-A073-50547ACB0149}" srcOrd="4" destOrd="0" presId="urn:microsoft.com/office/officeart/2005/8/layout/list1"/>
    <dgm:cxn modelId="{97508A1E-2F29-FD4D-AC52-72EE00E69F8D}" type="presParOf" srcId="{60FB4E9F-72BF-C346-A073-50547ACB0149}" destId="{7882B9E2-91FD-7F43-A8C9-CCA1C46198AB}" srcOrd="0" destOrd="0" presId="urn:microsoft.com/office/officeart/2005/8/layout/list1"/>
    <dgm:cxn modelId="{3DFBFCFF-F13C-3744-8004-D7122A3060B4}" type="presParOf" srcId="{60FB4E9F-72BF-C346-A073-50547ACB0149}" destId="{ABFFB66F-D500-D243-823B-498E504B54CF}" srcOrd="1" destOrd="0" presId="urn:microsoft.com/office/officeart/2005/8/layout/list1"/>
    <dgm:cxn modelId="{D0D77EF4-645E-C54D-81E6-845E03C32ED2}" type="presParOf" srcId="{2FF3C8D3-066E-D540-BFCB-6A05E74C3A7E}" destId="{73EE794E-7A4C-5749-9B03-04613B55FD04}" srcOrd="5" destOrd="0" presId="urn:microsoft.com/office/officeart/2005/8/layout/list1"/>
    <dgm:cxn modelId="{4A5B11CA-A71B-7248-9764-7E94D46AEBA5}" type="presParOf" srcId="{2FF3C8D3-066E-D540-BFCB-6A05E74C3A7E}" destId="{11D978A0-5315-9F48-BE2A-454FEAC20EA8}" srcOrd="6" destOrd="0" presId="urn:microsoft.com/office/officeart/2005/8/layout/list1"/>
    <dgm:cxn modelId="{70C7F206-A73D-314A-86F1-26BE68215A79}" type="presParOf" srcId="{2FF3C8D3-066E-D540-BFCB-6A05E74C3A7E}" destId="{BE5711F0-2B01-8F43-983D-2AA1D5B074EA}" srcOrd="7" destOrd="0" presId="urn:microsoft.com/office/officeart/2005/8/layout/list1"/>
    <dgm:cxn modelId="{210AE8E6-2364-734A-AFD8-8844896D88E3}" type="presParOf" srcId="{2FF3C8D3-066E-D540-BFCB-6A05E74C3A7E}" destId="{58D2826F-0599-0945-A0F0-A2A440746BD5}" srcOrd="8" destOrd="0" presId="urn:microsoft.com/office/officeart/2005/8/layout/list1"/>
    <dgm:cxn modelId="{E6375A4D-B2A3-A54F-AC8A-5F46B3608E66}" type="presParOf" srcId="{58D2826F-0599-0945-A0F0-A2A440746BD5}" destId="{45E27D5E-B449-E545-864F-7142743E93A7}" srcOrd="0" destOrd="0" presId="urn:microsoft.com/office/officeart/2005/8/layout/list1"/>
    <dgm:cxn modelId="{AF6DB4FF-541B-EB45-85BF-5F4C36930186}" type="presParOf" srcId="{58D2826F-0599-0945-A0F0-A2A440746BD5}" destId="{620E431A-FC4B-3043-A7AD-D778A70C53D9}" srcOrd="1" destOrd="0" presId="urn:microsoft.com/office/officeart/2005/8/layout/list1"/>
    <dgm:cxn modelId="{7BF4C5DB-8DE4-AC4F-9A8D-E0D7CE8FE6DC}" type="presParOf" srcId="{2FF3C8D3-066E-D540-BFCB-6A05E74C3A7E}" destId="{45AF180B-7548-4941-B5F5-38CD84AE908E}" srcOrd="9" destOrd="0" presId="urn:microsoft.com/office/officeart/2005/8/layout/list1"/>
    <dgm:cxn modelId="{9DFCE203-8823-794E-B46C-365CF71A057F}" type="presParOf" srcId="{2FF3C8D3-066E-D540-BFCB-6A05E74C3A7E}" destId="{6022DA39-DD5D-3744-8777-45C8DD4E0F7A}"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CD3CE5-9A6F-B043-8C80-A9A149621FA7}"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3F31A216-A97A-324D-AF8D-37235970E4F4}">
      <dgm:prSet/>
      <dgm:spPr/>
      <dgm:t>
        <a:bodyPr/>
        <a:lstStyle/>
        <a:p>
          <a:r>
            <a:rPr lang="en-US"/>
            <a:t>Stratified ocean</a:t>
          </a:r>
        </a:p>
      </dgm:t>
    </dgm:pt>
    <dgm:pt modelId="{31B3D946-8E21-BF44-A3FF-A50FC229A9BF}" type="parTrans" cxnId="{235CFA43-6C2D-2744-B521-6B44119FF5D8}">
      <dgm:prSet/>
      <dgm:spPr/>
      <dgm:t>
        <a:bodyPr/>
        <a:lstStyle/>
        <a:p>
          <a:endParaRPr lang="en-US"/>
        </a:p>
      </dgm:t>
    </dgm:pt>
    <dgm:pt modelId="{C428A6F8-5BDC-D547-8D30-B807C1921290}" type="sibTrans" cxnId="{235CFA43-6C2D-2744-B521-6B44119FF5D8}">
      <dgm:prSet/>
      <dgm:spPr/>
      <dgm:t>
        <a:bodyPr/>
        <a:lstStyle/>
        <a:p>
          <a:endParaRPr lang="en-US"/>
        </a:p>
      </dgm:t>
    </dgm:pt>
    <dgm:pt modelId="{2B97CB90-E0FD-594A-A756-5A93FBEDD04E}">
      <dgm:prSet/>
      <dgm:spPr/>
      <dgm:t>
        <a:bodyPr/>
        <a:lstStyle/>
        <a:p>
          <a:r>
            <a:rPr lang="en-US"/>
            <a:t>Predominately southerly winds</a:t>
          </a:r>
        </a:p>
      </dgm:t>
    </dgm:pt>
    <dgm:pt modelId="{D61F8468-6510-6F44-8BBC-2C7F4E857095}" type="parTrans" cxnId="{51EB16ED-859D-1A45-BDCD-04F69C880B78}">
      <dgm:prSet/>
      <dgm:spPr/>
      <dgm:t>
        <a:bodyPr/>
        <a:lstStyle/>
        <a:p>
          <a:endParaRPr lang="en-US"/>
        </a:p>
      </dgm:t>
    </dgm:pt>
    <dgm:pt modelId="{3E5E2347-7464-B14A-843F-0DCB0B387DEC}" type="sibTrans" cxnId="{51EB16ED-859D-1A45-BDCD-04F69C880B78}">
      <dgm:prSet/>
      <dgm:spPr/>
      <dgm:t>
        <a:bodyPr/>
        <a:lstStyle/>
        <a:p>
          <a:endParaRPr lang="en-US"/>
        </a:p>
      </dgm:t>
    </dgm:pt>
    <dgm:pt modelId="{9CCC9CFD-9F5F-4945-A37B-08E098F8F510}">
      <dgm:prSet/>
      <dgm:spPr/>
      <dgm:t>
        <a:bodyPr/>
        <a:lstStyle/>
        <a:p>
          <a:r>
            <a:rPr lang="en-US" dirty="0"/>
            <a:t>Cold bottom water driven up along the coast</a:t>
          </a:r>
        </a:p>
      </dgm:t>
    </dgm:pt>
    <dgm:pt modelId="{281BE703-21D4-E149-BDAC-2BE3C644E937}" type="parTrans" cxnId="{09AF9679-5D61-5F43-9A03-7C5DE7296A06}">
      <dgm:prSet/>
      <dgm:spPr/>
      <dgm:t>
        <a:bodyPr/>
        <a:lstStyle/>
        <a:p>
          <a:endParaRPr lang="en-US"/>
        </a:p>
      </dgm:t>
    </dgm:pt>
    <dgm:pt modelId="{93306F4C-C010-C448-A56A-F5370C292790}" type="sibTrans" cxnId="{09AF9679-5D61-5F43-9A03-7C5DE7296A06}">
      <dgm:prSet/>
      <dgm:spPr/>
      <dgm:t>
        <a:bodyPr/>
        <a:lstStyle/>
        <a:p>
          <a:endParaRPr lang="en-US"/>
        </a:p>
      </dgm:t>
    </dgm:pt>
    <dgm:pt modelId="{3E140A81-3257-4947-99E8-C484AAD80AC2}" type="pres">
      <dgm:prSet presAssocID="{B4CD3CE5-9A6F-B043-8C80-A9A149621FA7}" presName="linear" presStyleCnt="0">
        <dgm:presLayoutVars>
          <dgm:animLvl val="lvl"/>
          <dgm:resizeHandles val="exact"/>
        </dgm:presLayoutVars>
      </dgm:prSet>
      <dgm:spPr/>
    </dgm:pt>
    <dgm:pt modelId="{AECE39CD-D245-2C49-95CA-3D707AED6603}" type="pres">
      <dgm:prSet presAssocID="{3F31A216-A97A-324D-AF8D-37235970E4F4}" presName="parentText" presStyleLbl="node1" presStyleIdx="0" presStyleCnt="3" custLinFactY="-39358" custLinFactNeighborX="1720" custLinFactNeighborY="-100000">
        <dgm:presLayoutVars>
          <dgm:chMax val="0"/>
          <dgm:bulletEnabled val="1"/>
        </dgm:presLayoutVars>
      </dgm:prSet>
      <dgm:spPr/>
    </dgm:pt>
    <dgm:pt modelId="{BC79E858-C5AA-3D4B-89E2-34A45A9D54BD}" type="pres">
      <dgm:prSet presAssocID="{C428A6F8-5BDC-D547-8D30-B807C1921290}" presName="spacer" presStyleCnt="0"/>
      <dgm:spPr/>
    </dgm:pt>
    <dgm:pt modelId="{230A9685-0ACE-C743-80B2-EE64FA93444D}" type="pres">
      <dgm:prSet presAssocID="{2B97CB90-E0FD-594A-A756-5A93FBEDD04E}" presName="parentText" presStyleLbl="node1" presStyleIdx="1" presStyleCnt="3">
        <dgm:presLayoutVars>
          <dgm:chMax val="0"/>
          <dgm:bulletEnabled val="1"/>
        </dgm:presLayoutVars>
      </dgm:prSet>
      <dgm:spPr/>
    </dgm:pt>
    <dgm:pt modelId="{F0B9318C-A804-874C-81AC-090C02B1E3B9}" type="pres">
      <dgm:prSet presAssocID="{3E5E2347-7464-B14A-843F-0DCB0B387DEC}" presName="spacer" presStyleCnt="0"/>
      <dgm:spPr/>
    </dgm:pt>
    <dgm:pt modelId="{FB389F36-5B8D-0E42-9DCE-2A5A12ED763E}" type="pres">
      <dgm:prSet presAssocID="{9CCC9CFD-9F5F-4945-A37B-08E098F8F510}" presName="parentText" presStyleLbl="node1" presStyleIdx="2" presStyleCnt="3">
        <dgm:presLayoutVars>
          <dgm:chMax val="0"/>
          <dgm:bulletEnabled val="1"/>
        </dgm:presLayoutVars>
      </dgm:prSet>
      <dgm:spPr/>
    </dgm:pt>
  </dgm:ptLst>
  <dgm:cxnLst>
    <dgm:cxn modelId="{5AEB0014-908F-7043-9707-948ACB285353}" type="presOf" srcId="{3F31A216-A97A-324D-AF8D-37235970E4F4}" destId="{AECE39CD-D245-2C49-95CA-3D707AED6603}" srcOrd="0" destOrd="0" presId="urn:microsoft.com/office/officeart/2005/8/layout/vList2"/>
    <dgm:cxn modelId="{235CFA43-6C2D-2744-B521-6B44119FF5D8}" srcId="{B4CD3CE5-9A6F-B043-8C80-A9A149621FA7}" destId="{3F31A216-A97A-324D-AF8D-37235970E4F4}" srcOrd="0" destOrd="0" parTransId="{31B3D946-8E21-BF44-A3FF-A50FC229A9BF}" sibTransId="{C428A6F8-5BDC-D547-8D30-B807C1921290}"/>
    <dgm:cxn modelId="{E37FDF6C-E733-F843-8205-0230376B1213}" type="presOf" srcId="{2B97CB90-E0FD-594A-A756-5A93FBEDD04E}" destId="{230A9685-0ACE-C743-80B2-EE64FA93444D}" srcOrd="0" destOrd="0" presId="urn:microsoft.com/office/officeart/2005/8/layout/vList2"/>
    <dgm:cxn modelId="{09AF9679-5D61-5F43-9A03-7C5DE7296A06}" srcId="{B4CD3CE5-9A6F-B043-8C80-A9A149621FA7}" destId="{9CCC9CFD-9F5F-4945-A37B-08E098F8F510}" srcOrd="2" destOrd="0" parTransId="{281BE703-21D4-E149-BDAC-2BE3C644E937}" sibTransId="{93306F4C-C010-C448-A56A-F5370C292790}"/>
    <dgm:cxn modelId="{53E0C786-99BF-A546-877F-B646391E5147}" type="presOf" srcId="{9CCC9CFD-9F5F-4945-A37B-08E098F8F510}" destId="{FB389F36-5B8D-0E42-9DCE-2A5A12ED763E}" srcOrd="0" destOrd="0" presId="urn:microsoft.com/office/officeart/2005/8/layout/vList2"/>
    <dgm:cxn modelId="{85783CC2-0DCC-9F4F-B724-7DB56D6C943C}" type="presOf" srcId="{B4CD3CE5-9A6F-B043-8C80-A9A149621FA7}" destId="{3E140A81-3257-4947-99E8-C484AAD80AC2}" srcOrd="0" destOrd="0" presId="urn:microsoft.com/office/officeart/2005/8/layout/vList2"/>
    <dgm:cxn modelId="{51EB16ED-859D-1A45-BDCD-04F69C880B78}" srcId="{B4CD3CE5-9A6F-B043-8C80-A9A149621FA7}" destId="{2B97CB90-E0FD-594A-A756-5A93FBEDD04E}" srcOrd="1" destOrd="0" parTransId="{D61F8468-6510-6F44-8BBC-2C7F4E857095}" sibTransId="{3E5E2347-7464-B14A-843F-0DCB0B387DEC}"/>
    <dgm:cxn modelId="{F73EF55E-DB39-E347-9FFA-E364608982FC}" type="presParOf" srcId="{3E140A81-3257-4947-99E8-C484AAD80AC2}" destId="{AECE39CD-D245-2C49-95CA-3D707AED6603}" srcOrd="0" destOrd="0" presId="urn:microsoft.com/office/officeart/2005/8/layout/vList2"/>
    <dgm:cxn modelId="{2F9E6EEC-CCFF-FE43-9BBC-A030BE64F504}" type="presParOf" srcId="{3E140A81-3257-4947-99E8-C484AAD80AC2}" destId="{BC79E858-C5AA-3D4B-89E2-34A45A9D54BD}" srcOrd="1" destOrd="0" presId="urn:microsoft.com/office/officeart/2005/8/layout/vList2"/>
    <dgm:cxn modelId="{BB78DB13-0B16-614E-9B95-1D7EC6B23AF9}" type="presParOf" srcId="{3E140A81-3257-4947-99E8-C484AAD80AC2}" destId="{230A9685-0ACE-C743-80B2-EE64FA93444D}" srcOrd="2" destOrd="0" presId="urn:microsoft.com/office/officeart/2005/8/layout/vList2"/>
    <dgm:cxn modelId="{B6432DBD-C8E6-E449-8525-324497E969FD}" type="presParOf" srcId="{3E140A81-3257-4947-99E8-C484AAD80AC2}" destId="{F0B9318C-A804-874C-81AC-090C02B1E3B9}" srcOrd="3" destOrd="0" presId="urn:microsoft.com/office/officeart/2005/8/layout/vList2"/>
    <dgm:cxn modelId="{2467EBAD-C93A-664A-912A-14E138840CCA}" type="presParOf" srcId="{3E140A81-3257-4947-99E8-C484AAD80AC2}" destId="{FB389F36-5B8D-0E42-9DCE-2A5A12ED763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9DD4ED-27FA-3547-9721-5A51AC74995A}"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99BCC6C1-78E8-E84B-8D1D-3438AAC1A29A}">
      <dgm:prSet/>
      <dgm:spPr/>
      <dgm:t>
        <a:bodyPr/>
        <a:lstStyle/>
        <a:p>
          <a:r>
            <a:rPr lang="en-US" b="1" dirty="0"/>
            <a:t>Fisheries:</a:t>
          </a:r>
          <a:endParaRPr lang="en-US" dirty="0"/>
        </a:p>
      </dgm:t>
    </dgm:pt>
    <dgm:pt modelId="{35DAC03C-2AFA-0149-A97E-EEA16AAA78CA}" type="parTrans" cxnId="{79C16742-3577-154D-90AB-FBC66167BCD0}">
      <dgm:prSet/>
      <dgm:spPr/>
      <dgm:t>
        <a:bodyPr/>
        <a:lstStyle/>
        <a:p>
          <a:endParaRPr lang="en-US"/>
        </a:p>
      </dgm:t>
    </dgm:pt>
    <dgm:pt modelId="{FC06F4A8-151D-4740-B693-A81119F2FBA0}" type="sibTrans" cxnId="{79C16742-3577-154D-90AB-FBC66167BCD0}">
      <dgm:prSet/>
      <dgm:spPr/>
      <dgm:t>
        <a:bodyPr/>
        <a:lstStyle/>
        <a:p>
          <a:endParaRPr lang="en-US"/>
        </a:p>
      </dgm:t>
    </dgm:pt>
    <dgm:pt modelId="{BCDEC3E9-EB61-CE43-9441-38AB9FC0572D}">
      <dgm:prSet/>
      <dgm:spPr/>
      <dgm:t>
        <a:bodyPr/>
        <a:lstStyle/>
        <a:p>
          <a:r>
            <a:rPr lang="en-US" b="1" dirty="0"/>
            <a:t>Offshore Wind:</a:t>
          </a:r>
          <a:endParaRPr lang="en-US" dirty="0"/>
        </a:p>
      </dgm:t>
    </dgm:pt>
    <dgm:pt modelId="{E3F67971-AC74-5849-83EF-01E30CFED9C1}" type="parTrans" cxnId="{5C899D32-C2AC-A744-86B7-E2A4FA63909B}">
      <dgm:prSet/>
      <dgm:spPr/>
      <dgm:t>
        <a:bodyPr/>
        <a:lstStyle/>
        <a:p>
          <a:endParaRPr lang="en-US"/>
        </a:p>
      </dgm:t>
    </dgm:pt>
    <dgm:pt modelId="{DED292EB-B061-D14C-8C68-F837F8A70F2B}" type="sibTrans" cxnId="{5C899D32-C2AC-A744-86B7-E2A4FA63909B}">
      <dgm:prSet/>
      <dgm:spPr/>
      <dgm:t>
        <a:bodyPr/>
        <a:lstStyle/>
        <a:p>
          <a:endParaRPr lang="en-US"/>
        </a:p>
      </dgm:t>
    </dgm:pt>
    <dgm:pt modelId="{2E73E930-18C8-E341-8740-9542D433A5A8}">
      <dgm:prSet/>
      <dgm:spPr/>
      <dgm:t>
        <a:bodyPr/>
        <a:lstStyle/>
        <a:p>
          <a:r>
            <a:rPr lang="en-US" dirty="0"/>
            <a:t>influence offshore sea breeze fronts</a:t>
          </a:r>
        </a:p>
      </dgm:t>
    </dgm:pt>
    <dgm:pt modelId="{3485B1BF-970A-604F-8609-A205C03CC205}" type="parTrans" cxnId="{9307EEF3-CB52-EB42-8A91-72ABF902C899}">
      <dgm:prSet/>
      <dgm:spPr/>
      <dgm:t>
        <a:bodyPr/>
        <a:lstStyle/>
        <a:p>
          <a:endParaRPr lang="en-US"/>
        </a:p>
      </dgm:t>
    </dgm:pt>
    <dgm:pt modelId="{A5273DF5-7A1F-1944-9503-2F8BB946C2F7}" type="sibTrans" cxnId="{9307EEF3-CB52-EB42-8A91-72ABF902C899}">
      <dgm:prSet/>
      <dgm:spPr/>
      <dgm:t>
        <a:bodyPr/>
        <a:lstStyle/>
        <a:p>
          <a:endParaRPr lang="en-US"/>
        </a:p>
      </dgm:t>
    </dgm:pt>
    <dgm:pt modelId="{2002A204-8535-384D-9FFB-AEDF2FCA976B}">
      <dgm:prSet/>
      <dgm:spPr/>
      <dgm:t>
        <a:bodyPr/>
        <a:lstStyle/>
        <a:p>
          <a:r>
            <a:rPr lang="en-US" dirty="0"/>
            <a:t>large coastal blooms, hypoxic bottom conditions </a:t>
          </a:r>
        </a:p>
      </dgm:t>
    </dgm:pt>
    <dgm:pt modelId="{8B1E1B9E-C17E-5D41-B420-9849DDA53B22}" type="parTrans" cxnId="{C950C4DB-09AF-9048-9DA6-F8FCF5484B73}">
      <dgm:prSet/>
      <dgm:spPr/>
      <dgm:t>
        <a:bodyPr/>
        <a:lstStyle/>
        <a:p>
          <a:endParaRPr lang="en-US"/>
        </a:p>
      </dgm:t>
    </dgm:pt>
    <dgm:pt modelId="{77AC2D97-9DDD-F748-AF94-DBA8399E4FC9}" type="sibTrans" cxnId="{C950C4DB-09AF-9048-9DA6-F8FCF5484B73}">
      <dgm:prSet/>
      <dgm:spPr/>
      <dgm:t>
        <a:bodyPr/>
        <a:lstStyle/>
        <a:p>
          <a:endParaRPr lang="en-US"/>
        </a:p>
      </dgm:t>
    </dgm:pt>
    <dgm:pt modelId="{58B83267-D18E-3E49-8462-8AB6A2954FFD}" type="pres">
      <dgm:prSet presAssocID="{B19DD4ED-27FA-3547-9721-5A51AC74995A}" presName="Name0" presStyleCnt="0">
        <dgm:presLayoutVars>
          <dgm:dir/>
          <dgm:animLvl val="lvl"/>
          <dgm:resizeHandles val="exact"/>
        </dgm:presLayoutVars>
      </dgm:prSet>
      <dgm:spPr/>
    </dgm:pt>
    <dgm:pt modelId="{2F020F9C-6F42-FD49-A8A4-F8182C811F4C}" type="pres">
      <dgm:prSet presAssocID="{99BCC6C1-78E8-E84B-8D1D-3438AAC1A29A}" presName="composite" presStyleCnt="0"/>
      <dgm:spPr/>
    </dgm:pt>
    <dgm:pt modelId="{80DF46FD-90A2-0A44-B006-265C20005A5F}" type="pres">
      <dgm:prSet presAssocID="{99BCC6C1-78E8-E84B-8D1D-3438AAC1A29A}" presName="parTx" presStyleLbl="alignNode1" presStyleIdx="0" presStyleCnt="2">
        <dgm:presLayoutVars>
          <dgm:chMax val="0"/>
          <dgm:chPref val="0"/>
          <dgm:bulletEnabled val="1"/>
        </dgm:presLayoutVars>
      </dgm:prSet>
      <dgm:spPr/>
    </dgm:pt>
    <dgm:pt modelId="{006D18BC-63C9-AD41-92CE-A7E6A98EB633}" type="pres">
      <dgm:prSet presAssocID="{99BCC6C1-78E8-E84B-8D1D-3438AAC1A29A}" presName="desTx" presStyleLbl="alignAccFollowNode1" presStyleIdx="0" presStyleCnt="2">
        <dgm:presLayoutVars>
          <dgm:bulletEnabled val="1"/>
        </dgm:presLayoutVars>
      </dgm:prSet>
      <dgm:spPr/>
    </dgm:pt>
    <dgm:pt modelId="{2D101E38-39DF-DD43-B585-7A87FEDCAD63}" type="pres">
      <dgm:prSet presAssocID="{FC06F4A8-151D-4740-B693-A81119F2FBA0}" presName="space" presStyleCnt="0"/>
      <dgm:spPr/>
    </dgm:pt>
    <dgm:pt modelId="{74BE4FA5-8333-B344-A5D7-E70D413D94C6}" type="pres">
      <dgm:prSet presAssocID="{BCDEC3E9-EB61-CE43-9441-38AB9FC0572D}" presName="composite" presStyleCnt="0"/>
      <dgm:spPr/>
    </dgm:pt>
    <dgm:pt modelId="{5E725F22-C605-4B45-BF2D-95D669E6BF50}" type="pres">
      <dgm:prSet presAssocID="{BCDEC3E9-EB61-CE43-9441-38AB9FC0572D}" presName="parTx" presStyleLbl="alignNode1" presStyleIdx="1" presStyleCnt="2" custLinFactX="71281" custLinFactY="-100000" custLinFactNeighborX="100000" custLinFactNeighborY="-145433">
        <dgm:presLayoutVars>
          <dgm:chMax val="0"/>
          <dgm:chPref val="0"/>
          <dgm:bulletEnabled val="1"/>
        </dgm:presLayoutVars>
      </dgm:prSet>
      <dgm:spPr/>
    </dgm:pt>
    <dgm:pt modelId="{825FE362-6270-2E4F-AE9B-B0529E1442D3}" type="pres">
      <dgm:prSet presAssocID="{BCDEC3E9-EB61-CE43-9441-38AB9FC0572D}" presName="desTx" presStyleLbl="alignAccFollowNode1" presStyleIdx="1" presStyleCnt="2">
        <dgm:presLayoutVars>
          <dgm:bulletEnabled val="1"/>
        </dgm:presLayoutVars>
      </dgm:prSet>
      <dgm:spPr/>
    </dgm:pt>
  </dgm:ptLst>
  <dgm:cxnLst>
    <dgm:cxn modelId="{E8C9BC10-E1A1-A445-B201-0C3B77847017}" type="presOf" srcId="{BCDEC3E9-EB61-CE43-9441-38AB9FC0572D}" destId="{5E725F22-C605-4B45-BF2D-95D669E6BF50}" srcOrd="0" destOrd="0" presId="urn:microsoft.com/office/officeart/2005/8/layout/hList1"/>
    <dgm:cxn modelId="{5C899D32-C2AC-A744-86B7-E2A4FA63909B}" srcId="{B19DD4ED-27FA-3547-9721-5A51AC74995A}" destId="{BCDEC3E9-EB61-CE43-9441-38AB9FC0572D}" srcOrd="1" destOrd="0" parTransId="{E3F67971-AC74-5849-83EF-01E30CFED9C1}" sibTransId="{DED292EB-B061-D14C-8C68-F837F8A70F2B}"/>
    <dgm:cxn modelId="{79C16742-3577-154D-90AB-FBC66167BCD0}" srcId="{B19DD4ED-27FA-3547-9721-5A51AC74995A}" destId="{99BCC6C1-78E8-E84B-8D1D-3438AAC1A29A}" srcOrd="0" destOrd="0" parTransId="{35DAC03C-2AFA-0149-A97E-EEA16AAA78CA}" sibTransId="{FC06F4A8-151D-4740-B693-A81119F2FBA0}"/>
    <dgm:cxn modelId="{9A6F7145-5196-B24C-94D7-F6003B356B2B}" type="presOf" srcId="{99BCC6C1-78E8-E84B-8D1D-3438AAC1A29A}" destId="{80DF46FD-90A2-0A44-B006-265C20005A5F}" srcOrd="0" destOrd="0" presId="urn:microsoft.com/office/officeart/2005/8/layout/hList1"/>
    <dgm:cxn modelId="{09E39C70-46DC-FD4E-BA07-72B32BA39128}" type="presOf" srcId="{2002A204-8535-384D-9FFB-AEDF2FCA976B}" destId="{006D18BC-63C9-AD41-92CE-A7E6A98EB633}" srcOrd="0" destOrd="0" presId="urn:microsoft.com/office/officeart/2005/8/layout/hList1"/>
    <dgm:cxn modelId="{8E2751C8-4FFA-F848-B15F-89913DF6F2D0}" type="presOf" srcId="{B19DD4ED-27FA-3547-9721-5A51AC74995A}" destId="{58B83267-D18E-3E49-8462-8AB6A2954FFD}" srcOrd="0" destOrd="0" presId="urn:microsoft.com/office/officeart/2005/8/layout/hList1"/>
    <dgm:cxn modelId="{C950C4DB-09AF-9048-9DA6-F8FCF5484B73}" srcId="{99BCC6C1-78E8-E84B-8D1D-3438AAC1A29A}" destId="{2002A204-8535-384D-9FFB-AEDF2FCA976B}" srcOrd="0" destOrd="0" parTransId="{8B1E1B9E-C17E-5D41-B420-9849DDA53B22}" sibTransId="{77AC2D97-9DDD-F748-AF94-DBA8399E4FC9}"/>
    <dgm:cxn modelId="{9307EEF3-CB52-EB42-8A91-72ABF902C899}" srcId="{BCDEC3E9-EB61-CE43-9441-38AB9FC0572D}" destId="{2E73E930-18C8-E341-8740-9542D433A5A8}" srcOrd="0" destOrd="0" parTransId="{3485B1BF-970A-604F-8609-A205C03CC205}" sibTransId="{A5273DF5-7A1F-1944-9503-2F8BB946C2F7}"/>
    <dgm:cxn modelId="{6D6BE2F5-584D-DE47-BBD9-BB276B980708}" type="presOf" srcId="{2E73E930-18C8-E341-8740-9542D433A5A8}" destId="{825FE362-6270-2E4F-AE9B-B0529E1442D3}" srcOrd="0" destOrd="0" presId="urn:microsoft.com/office/officeart/2005/8/layout/hList1"/>
    <dgm:cxn modelId="{C787E5F6-7C86-3641-81C8-2E25104D7158}" type="presParOf" srcId="{58B83267-D18E-3E49-8462-8AB6A2954FFD}" destId="{2F020F9C-6F42-FD49-A8A4-F8182C811F4C}" srcOrd="0" destOrd="0" presId="urn:microsoft.com/office/officeart/2005/8/layout/hList1"/>
    <dgm:cxn modelId="{A6FB3455-084A-6E4C-8A18-BF1F80FCEA84}" type="presParOf" srcId="{2F020F9C-6F42-FD49-A8A4-F8182C811F4C}" destId="{80DF46FD-90A2-0A44-B006-265C20005A5F}" srcOrd="0" destOrd="0" presId="urn:microsoft.com/office/officeart/2005/8/layout/hList1"/>
    <dgm:cxn modelId="{B5E62CFC-CBE6-B045-99FE-8E0F1EE0BB9E}" type="presParOf" srcId="{2F020F9C-6F42-FD49-A8A4-F8182C811F4C}" destId="{006D18BC-63C9-AD41-92CE-A7E6A98EB633}" srcOrd="1" destOrd="0" presId="urn:microsoft.com/office/officeart/2005/8/layout/hList1"/>
    <dgm:cxn modelId="{22C814E5-78DE-3147-AB46-17B4AEE9B6A2}" type="presParOf" srcId="{58B83267-D18E-3E49-8462-8AB6A2954FFD}" destId="{2D101E38-39DF-DD43-B585-7A87FEDCAD63}" srcOrd="1" destOrd="0" presId="urn:microsoft.com/office/officeart/2005/8/layout/hList1"/>
    <dgm:cxn modelId="{D14DBAD8-264C-F943-AE30-CA4B5516626E}" type="presParOf" srcId="{58B83267-D18E-3E49-8462-8AB6A2954FFD}" destId="{74BE4FA5-8333-B344-A5D7-E70D413D94C6}" srcOrd="2" destOrd="0" presId="urn:microsoft.com/office/officeart/2005/8/layout/hList1"/>
    <dgm:cxn modelId="{55004F24-3BA5-F044-8DF1-04B37F8B426B}" type="presParOf" srcId="{74BE4FA5-8333-B344-A5D7-E70D413D94C6}" destId="{5E725F22-C605-4B45-BF2D-95D669E6BF50}" srcOrd="0" destOrd="0" presId="urn:microsoft.com/office/officeart/2005/8/layout/hList1"/>
    <dgm:cxn modelId="{7DB869C7-58FC-FB44-816F-A7A7EEA01839}" type="presParOf" srcId="{74BE4FA5-8333-B344-A5D7-E70D413D94C6}" destId="{825FE362-6270-2E4F-AE9B-B0529E1442D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8ACD42-C000-FE4E-8FEA-113DE6F0CF51}" type="doc">
      <dgm:prSet loTypeId="urn:microsoft.com/office/officeart/2008/layout/LinedList" loCatId="list" qsTypeId="urn:microsoft.com/office/officeart/2005/8/quickstyle/simple2" qsCatId="simple" csTypeId="urn:microsoft.com/office/officeart/2005/8/colors/accent2_3" csCatId="accent2"/>
      <dgm:spPr/>
      <dgm:t>
        <a:bodyPr/>
        <a:lstStyle/>
        <a:p>
          <a:endParaRPr lang="en-US"/>
        </a:p>
      </dgm:t>
    </dgm:pt>
    <mc:AlternateContent xmlns:mc="http://schemas.openxmlformats.org/markup-compatibility/2006" xmlns:a14="http://schemas.microsoft.com/office/drawing/2010/main">
      <mc:Choice Requires="a14">
        <dgm:pt modelId="{034B3312-70BB-F64D-B242-31D6A900B432}">
          <dgm:prSet custT="1"/>
          <dgm:spPr/>
          <dgm:t>
            <a:bodyPr/>
            <a:lstStyle/>
            <a:p>
              <a:r>
                <a:rPr lang="en-US" sz="2400"/>
                <a:t>decrease coastal SST </a:t>
              </a:r>
              <a:r>
                <a:rPr lang="en-US" sz="2400" b="1"/>
                <a:t>2-8</a:t>
              </a:r>
              <a14:m>
                <m:oMath xmlns:m="http://schemas.openxmlformats.org/officeDocument/2006/math">
                  <m:r>
                    <a:rPr lang="en-US" sz="2400" b="1" i="1">
                      <a:latin typeface="Cambria Math" panose="02040503050406030204" pitchFamily="18" charset="0"/>
                    </a:rPr>
                    <m:t>°</m:t>
                  </m:r>
                  <m:r>
                    <a:rPr lang="en-US" sz="2400" b="1" i="0">
                      <a:latin typeface="Cambria Math" panose="02040503050406030204" pitchFamily="18" charset="0"/>
                    </a:rPr>
                    <m:t>𝐂</m:t>
                  </m:r>
                </m:oMath>
              </a14:m>
              <a:endParaRPr lang="en-US" sz="2400"/>
            </a:p>
          </dgm:t>
        </dgm:pt>
      </mc:Choice>
      <mc:Fallback xmlns="">
        <dgm:pt modelId="{034B3312-70BB-F64D-B242-31D6A900B432}">
          <dgm:prSet custT="1"/>
          <dgm:spPr/>
          <dgm:t>
            <a:bodyPr/>
            <a:lstStyle/>
            <a:p>
              <a:r>
                <a:rPr lang="en-US" sz="2400"/>
                <a:t>decrease coastal SST </a:t>
              </a:r>
              <a:r>
                <a:rPr lang="en-US" sz="2400" b="1"/>
                <a:t>2-8</a:t>
              </a:r>
              <a:r>
                <a:rPr lang="en-US" sz="2400" b="1" i="0"/>
                <a:t>°𝐂</a:t>
              </a:r>
              <a:endParaRPr lang="en-US" sz="2400"/>
            </a:p>
          </dgm:t>
        </dgm:pt>
      </mc:Fallback>
    </mc:AlternateContent>
    <dgm:pt modelId="{7CC83A51-8E37-1B4B-8B37-6145C34BE74B}" type="parTrans" cxnId="{6C09B76F-C589-E74C-A9E6-FEF0F2DCA4CB}">
      <dgm:prSet/>
      <dgm:spPr/>
      <dgm:t>
        <a:bodyPr/>
        <a:lstStyle/>
        <a:p>
          <a:endParaRPr lang="en-US" sz="2400"/>
        </a:p>
      </dgm:t>
    </dgm:pt>
    <dgm:pt modelId="{E3B89978-3A47-E64B-B817-74C576AC8135}" type="sibTrans" cxnId="{6C09B76F-C589-E74C-A9E6-FEF0F2DCA4CB}">
      <dgm:prSet/>
      <dgm:spPr/>
      <dgm:t>
        <a:bodyPr/>
        <a:lstStyle/>
        <a:p>
          <a:endParaRPr lang="en-US" sz="2400"/>
        </a:p>
      </dgm:t>
    </dgm:pt>
    <dgm:pt modelId="{8DBDA985-2F45-F04C-8C0C-9B62E134CE12}">
      <dgm:prSet custT="1"/>
      <dgm:spPr/>
      <dgm:t>
        <a:bodyPr/>
        <a:lstStyle/>
        <a:p>
          <a:r>
            <a:rPr lang="en-US" sz="2400"/>
            <a:t>Highly </a:t>
          </a:r>
          <a:r>
            <a:rPr lang="en-US" sz="2400" b="1"/>
            <a:t>variable</a:t>
          </a:r>
          <a:r>
            <a:rPr lang="en-US" sz="2400"/>
            <a:t> in size/duration</a:t>
          </a:r>
        </a:p>
      </dgm:t>
    </dgm:pt>
    <dgm:pt modelId="{02D96957-44BD-EF48-B130-57D8EA2FB255}" type="parTrans" cxnId="{96CCFDC6-F159-6149-8172-0E582F35C78F}">
      <dgm:prSet/>
      <dgm:spPr/>
      <dgm:t>
        <a:bodyPr/>
        <a:lstStyle/>
        <a:p>
          <a:endParaRPr lang="en-US" sz="2400"/>
        </a:p>
      </dgm:t>
    </dgm:pt>
    <dgm:pt modelId="{37BF2558-5BCB-8F42-B07F-FD77A0AFDA77}" type="sibTrans" cxnId="{96CCFDC6-F159-6149-8172-0E582F35C78F}">
      <dgm:prSet/>
      <dgm:spPr/>
      <dgm:t>
        <a:bodyPr/>
        <a:lstStyle/>
        <a:p>
          <a:endParaRPr lang="en-US" sz="2400"/>
        </a:p>
      </dgm:t>
    </dgm:pt>
    <dgm:pt modelId="{CC9A67CC-6A51-B448-9AC5-F7BF2030D447}">
      <dgm:prSet custT="1"/>
      <dgm:spPr/>
      <dgm:t>
        <a:bodyPr/>
        <a:lstStyle/>
        <a:p>
          <a:r>
            <a:rPr lang="en-US" sz="2400"/>
            <a:t>Can occur for up </a:t>
          </a:r>
          <a:r>
            <a:rPr lang="en-US" sz="2400" b="1"/>
            <a:t>to half of the day</a:t>
          </a:r>
          <a:r>
            <a:rPr lang="en-US" sz="2400"/>
            <a:t>s of the summer</a:t>
          </a:r>
        </a:p>
      </dgm:t>
    </dgm:pt>
    <dgm:pt modelId="{46837B51-53A5-CA43-B627-3AD4D85919B4}" type="parTrans" cxnId="{BA6DE15B-FF4C-6A42-81FE-14C03E626975}">
      <dgm:prSet/>
      <dgm:spPr/>
      <dgm:t>
        <a:bodyPr/>
        <a:lstStyle/>
        <a:p>
          <a:endParaRPr lang="en-US" sz="2400"/>
        </a:p>
      </dgm:t>
    </dgm:pt>
    <dgm:pt modelId="{CA7763AB-27ED-DE4E-A352-4CBE55026263}" type="sibTrans" cxnId="{BA6DE15B-FF4C-6A42-81FE-14C03E626975}">
      <dgm:prSet/>
      <dgm:spPr/>
      <dgm:t>
        <a:bodyPr/>
        <a:lstStyle/>
        <a:p>
          <a:endParaRPr lang="en-US" sz="2400"/>
        </a:p>
      </dgm:t>
    </dgm:pt>
    <dgm:pt modelId="{9214059B-6110-6A4D-AE27-848DB8BC7C9A}" type="pres">
      <dgm:prSet presAssocID="{E78ACD42-C000-FE4E-8FEA-113DE6F0CF51}" presName="vert0" presStyleCnt="0">
        <dgm:presLayoutVars>
          <dgm:dir/>
          <dgm:animOne val="branch"/>
          <dgm:animLvl val="lvl"/>
        </dgm:presLayoutVars>
      </dgm:prSet>
      <dgm:spPr/>
    </dgm:pt>
    <dgm:pt modelId="{DC307055-97B7-D94F-A674-EFBB584CFE72}" type="pres">
      <dgm:prSet presAssocID="{034B3312-70BB-F64D-B242-31D6A900B432}" presName="thickLine" presStyleLbl="alignNode1" presStyleIdx="0" presStyleCnt="3"/>
      <dgm:spPr/>
    </dgm:pt>
    <dgm:pt modelId="{E1C61A0F-D367-7B4A-B9DB-AB6959ECC95A}" type="pres">
      <dgm:prSet presAssocID="{034B3312-70BB-F64D-B242-31D6A900B432}" presName="horz1" presStyleCnt="0"/>
      <dgm:spPr/>
    </dgm:pt>
    <dgm:pt modelId="{FE932934-4F66-9F40-82A9-5AEEA56F188D}" type="pres">
      <dgm:prSet presAssocID="{034B3312-70BB-F64D-B242-31D6A900B432}" presName="tx1" presStyleLbl="revTx" presStyleIdx="0" presStyleCnt="3"/>
      <dgm:spPr/>
    </dgm:pt>
    <dgm:pt modelId="{22D53107-78C1-3140-9425-5EE12763EFC9}" type="pres">
      <dgm:prSet presAssocID="{034B3312-70BB-F64D-B242-31D6A900B432}" presName="vert1" presStyleCnt="0"/>
      <dgm:spPr/>
    </dgm:pt>
    <dgm:pt modelId="{6378E94C-E842-5A4B-A818-281E43390D03}" type="pres">
      <dgm:prSet presAssocID="{8DBDA985-2F45-F04C-8C0C-9B62E134CE12}" presName="thickLine" presStyleLbl="alignNode1" presStyleIdx="1" presStyleCnt="3"/>
      <dgm:spPr/>
    </dgm:pt>
    <dgm:pt modelId="{81035F9A-2E26-9548-A455-958588A99C9E}" type="pres">
      <dgm:prSet presAssocID="{8DBDA985-2F45-F04C-8C0C-9B62E134CE12}" presName="horz1" presStyleCnt="0"/>
      <dgm:spPr/>
    </dgm:pt>
    <dgm:pt modelId="{7B47E391-C685-B54D-AB8A-11544EC5A4C5}" type="pres">
      <dgm:prSet presAssocID="{8DBDA985-2F45-F04C-8C0C-9B62E134CE12}" presName="tx1" presStyleLbl="revTx" presStyleIdx="1" presStyleCnt="3"/>
      <dgm:spPr/>
    </dgm:pt>
    <dgm:pt modelId="{D7BBE927-2C2A-4647-9D7F-1F92957A3CCC}" type="pres">
      <dgm:prSet presAssocID="{8DBDA985-2F45-F04C-8C0C-9B62E134CE12}" presName="vert1" presStyleCnt="0"/>
      <dgm:spPr/>
    </dgm:pt>
    <dgm:pt modelId="{25A88130-B705-F24F-9FED-39DEA526B31F}" type="pres">
      <dgm:prSet presAssocID="{CC9A67CC-6A51-B448-9AC5-F7BF2030D447}" presName="thickLine" presStyleLbl="alignNode1" presStyleIdx="2" presStyleCnt="3"/>
      <dgm:spPr/>
    </dgm:pt>
    <dgm:pt modelId="{F32A3CAC-16C0-A14D-B1C8-22ED1F400FEC}" type="pres">
      <dgm:prSet presAssocID="{CC9A67CC-6A51-B448-9AC5-F7BF2030D447}" presName="horz1" presStyleCnt="0"/>
      <dgm:spPr/>
    </dgm:pt>
    <dgm:pt modelId="{70CF8EDA-DC7B-7A48-8076-ED92302205C8}" type="pres">
      <dgm:prSet presAssocID="{CC9A67CC-6A51-B448-9AC5-F7BF2030D447}" presName="tx1" presStyleLbl="revTx" presStyleIdx="2" presStyleCnt="3"/>
      <dgm:spPr/>
    </dgm:pt>
    <dgm:pt modelId="{4BCC2C97-1B11-B544-BFFE-82BC5C36973B}" type="pres">
      <dgm:prSet presAssocID="{CC9A67CC-6A51-B448-9AC5-F7BF2030D447}" presName="vert1" presStyleCnt="0"/>
      <dgm:spPr/>
    </dgm:pt>
  </dgm:ptLst>
  <dgm:cxnLst>
    <dgm:cxn modelId="{1F772922-2EC7-BF4B-84BA-6FE4FC9D5E8F}" type="presOf" srcId="{8DBDA985-2F45-F04C-8C0C-9B62E134CE12}" destId="{7B47E391-C685-B54D-AB8A-11544EC5A4C5}" srcOrd="0" destOrd="0" presId="urn:microsoft.com/office/officeart/2008/layout/LinedList"/>
    <dgm:cxn modelId="{5E916332-541D-7F4E-8FF5-74E9C055C582}" type="presOf" srcId="{034B3312-70BB-F64D-B242-31D6A900B432}" destId="{FE932934-4F66-9F40-82A9-5AEEA56F188D}" srcOrd="0" destOrd="0" presId="urn:microsoft.com/office/officeart/2008/layout/LinedList"/>
    <dgm:cxn modelId="{BA6DE15B-FF4C-6A42-81FE-14C03E626975}" srcId="{E78ACD42-C000-FE4E-8FEA-113DE6F0CF51}" destId="{CC9A67CC-6A51-B448-9AC5-F7BF2030D447}" srcOrd="2" destOrd="0" parTransId="{46837B51-53A5-CA43-B627-3AD4D85919B4}" sibTransId="{CA7763AB-27ED-DE4E-A352-4CBE55026263}"/>
    <dgm:cxn modelId="{6C09B76F-C589-E74C-A9E6-FEF0F2DCA4CB}" srcId="{E78ACD42-C000-FE4E-8FEA-113DE6F0CF51}" destId="{034B3312-70BB-F64D-B242-31D6A900B432}" srcOrd="0" destOrd="0" parTransId="{7CC83A51-8E37-1B4B-8B37-6145C34BE74B}" sibTransId="{E3B89978-3A47-E64B-B817-74C576AC8135}"/>
    <dgm:cxn modelId="{0D2C3EA3-2C88-9E44-8A2B-037CE26A33BB}" type="presOf" srcId="{E78ACD42-C000-FE4E-8FEA-113DE6F0CF51}" destId="{9214059B-6110-6A4D-AE27-848DB8BC7C9A}" srcOrd="0" destOrd="0" presId="urn:microsoft.com/office/officeart/2008/layout/LinedList"/>
    <dgm:cxn modelId="{07BA1EAB-5E3B-344F-A060-5EEEBBBADA2D}" type="presOf" srcId="{CC9A67CC-6A51-B448-9AC5-F7BF2030D447}" destId="{70CF8EDA-DC7B-7A48-8076-ED92302205C8}" srcOrd="0" destOrd="0" presId="urn:microsoft.com/office/officeart/2008/layout/LinedList"/>
    <dgm:cxn modelId="{96CCFDC6-F159-6149-8172-0E582F35C78F}" srcId="{E78ACD42-C000-FE4E-8FEA-113DE6F0CF51}" destId="{8DBDA985-2F45-F04C-8C0C-9B62E134CE12}" srcOrd="1" destOrd="0" parTransId="{02D96957-44BD-EF48-B130-57D8EA2FB255}" sibTransId="{37BF2558-5BCB-8F42-B07F-FD77A0AFDA77}"/>
    <dgm:cxn modelId="{B1D8454D-D54A-C14C-87FE-BBCE496A26D7}" type="presParOf" srcId="{9214059B-6110-6A4D-AE27-848DB8BC7C9A}" destId="{DC307055-97B7-D94F-A674-EFBB584CFE72}" srcOrd="0" destOrd="0" presId="urn:microsoft.com/office/officeart/2008/layout/LinedList"/>
    <dgm:cxn modelId="{865A8E85-7987-0947-AB21-4AB481915F90}" type="presParOf" srcId="{9214059B-6110-6A4D-AE27-848DB8BC7C9A}" destId="{E1C61A0F-D367-7B4A-B9DB-AB6959ECC95A}" srcOrd="1" destOrd="0" presId="urn:microsoft.com/office/officeart/2008/layout/LinedList"/>
    <dgm:cxn modelId="{CD563DE3-0BAC-EF44-B18C-7C83BE92CCAE}" type="presParOf" srcId="{E1C61A0F-D367-7B4A-B9DB-AB6959ECC95A}" destId="{FE932934-4F66-9F40-82A9-5AEEA56F188D}" srcOrd="0" destOrd="0" presId="urn:microsoft.com/office/officeart/2008/layout/LinedList"/>
    <dgm:cxn modelId="{68AD27B9-8288-2242-9405-6B4AF964266A}" type="presParOf" srcId="{E1C61A0F-D367-7B4A-B9DB-AB6959ECC95A}" destId="{22D53107-78C1-3140-9425-5EE12763EFC9}" srcOrd="1" destOrd="0" presId="urn:microsoft.com/office/officeart/2008/layout/LinedList"/>
    <dgm:cxn modelId="{EEEA4A78-0101-BA42-8CCB-50E6697A291D}" type="presParOf" srcId="{9214059B-6110-6A4D-AE27-848DB8BC7C9A}" destId="{6378E94C-E842-5A4B-A818-281E43390D03}" srcOrd="2" destOrd="0" presId="urn:microsoft.com/office/officeart/2008/layout/LinedList"/>
    <dgm:cxn modelId="{CC6F252B-0E43-B742-91A6-D1B45096B5A9}" type="presParOf" srcId="{9214059B-6110-6A4D-AE27-848DB8BC7C9A}" destId="{81035F9A-2E26-9548-A455-958588A99C9E}" srcOrd="3" destOrd="0" presId="urn:microsoft.com/office/officeart/2008/layout/LinedList"/>
    <dgm:cxn modelId="{2E8E71D3-76A6-C44E-B4E5-6B8B33DC6079}" type="presParOf" srcId="{81035F9A-2E26-9548-A455-958588A99C9E}" destId="{7B47E391-C685-B54D-AB8A-11544EC5A4C5}" srcOrd="0" destOrd="0" presId="urn:microsoft.com/office/officeart/2008/layout/LinedList"/>
    <dgm:cxn modelId="{E9CCDC6F-42E0-264D-AD1A-C42F6132346E}" type="presParOf" srcId="{81035F9A-2E26-9548-A455-958588A99C9E}" destId="{D7BBE927-2C2A-4647-9D7F-1F92957A3CCC}" srcOrd="1" destOrd="0" presId="urn:microsoft.com/office/officeart/2008/layout/LinedList"/>
    <dgm:cxn modelId="{52C534AB-A89C-BD4C-B38E-BAFF89BFB94C}" type="presParOf" srcId="{9214059B-6110-6A4D-AE27-848DB8BC7C9A}" destId="{25A88130-B705-F24F-9FED-39DEA526B31F}" srcOrd="4" destOrd="0" presId="urn:microsoft.com/office/officeart/2008/layout/LinedList"/>
    <dgm:cxn modelId="{1AE5CD04-6C6B-5B40-ADEA-01894A029DE1}" type="presParOf" srcId="{9214059B-6110-6A4D-AE27-848DB8BC7C9A}" destId="{F32A3CAC-16C0-A14D-B1C8-22ED1F400FEC}" srcOrd="5" destOrd="0" presId="urn:microsoft.com/office/officeart/2008/layout/LinedList"/>
    <dgm:cxn modelId="{923B187F-1E25-3B45-A477-9345D7C7101F}" type="presParOf" srcId="{F32A3CAC-16C0-A14D-B1C8-22ED1F400FEC}" destId="{70CF8EDA-DC7B-7A48-8076-ED92302205C8}" srcOrd="0" destOrd="0" presId="urn:microsoft.com/office/officeart/2008/layout/LinedList"/>
    <dgm:cxn modelId="{EC10875B-D879-DB40-A3FA-88C949994E4D}" type="presParOf" srcId="{F32A3CAC-16C0-A14D-B1C8-22ED1F400FEC}" destId="{4BCC2C97-1B11-B544-BFFE-82BC5C36973B}"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8ACD42-C000-FE4E-8FEA-113DE6F0CF51}" type="doc">
      <dgm:prSet loTypeId="urn:microsoft.com/office/officeart/2008/layout/LinedList" loCatId="list" qsTypeId="urn:microsoft.com/office/officeart/2005/8/quickstyle/simple2" qsCatId="simple" csTypeId="urn:microsoft.com/office/officeart/2005/8/colors/accent2_3" csCatId="accent2"/>
      <dgm:spPr/>
      <dgm:t>
        <a:bodyPr/>
        <a:lstStyle/>
        <a:p>
          <a:endParaRPr lang="en-US"/>
        </a:p>
      </dgm:t>
    </dgm:pt>
    <dgm:pt modelId="{034B3312-70BB-F64D-B242-31D6A900B432}">
      <dgm:prSet custT="1"/>
      <dgm:spPr>
        <a:blipFill>
          <a:blip xmlns:r="http://schemas.openxmlformats.org/officeDocument/2006/relationships" r:embed="rId1"/>
          <a:stretch>
            <a:fillRect l="-1832" t="-8571" b="-37143"/>
          </a:stretch>
        </a:blipFill>
      </dgm:spPr>
      <dgm:t>
        <a:bodyPr/>
        <a:lstStyle/>
        <a:p>
          <a:r>
            <a:rPr lang="en-US">
              <a:noFill/>
            </a:rPr>
            <a:t> </a:t>
          </a:r>
        </a:p>
      </dgm:t>
    </dgm:pt>
    <dgm:pt modelId="{7CC83A51-8E37-1B4B-8B37-6145C34BE74B}" type="parTrans" cxnId="{6C09B76F-C589-E74C-A9E6-FEF0F2DCA4CB}">
      <dgm:prSet/>
      <dgm:spPr/>
      <dgm:t>
        <a:bodyPr/>
        <a:lstStyle/>
        <a:p>
          <a:endParaRPr lang="en-US" sz="2400"/>
        </a:p>
      </dgm:t>
    </dgm:pt>
    <dgm:pt modelId="{E3B89978-3A47-E64B-B817-74C576AC8135}" type="sibTrans" cxnId="{6C09B76F-C589-E74C-A9E6-FEF0F2DCA4CB}">
      <dgm:prSet/>
      <dgm:spPr/>
      <dgm:t>
        <a:bodyPr/>
        <a:lstStyle/>
        <a:p>
          <a:endParaRPr lang="en-US" sz="2400"/>
        </a:p>
      </dgm:t>
    </dgm:pt>
    <dgm:pt modelId="{8DBDA985-2F45-F04C-8C0C-9B62E134CE12}">
      <dgm:prSet custT="1"/>
      <dgm:spPr/>
      <dgm:t>
        <a:bodyPr/>
        <a:lstStyle/>
        <a:p>
          <a:r>
            <a:rPr lang="en-US" sz="2400"/>
            <a:t>Highly </a:t>
          </a:r>
          <a:r>
            <a:rPr lang="en-US" sz="2400" b="1"/>
            <a:t>variable</a:t>
          </a:r>
          <a:r>
            <a:rPr lang="en-US" sz="2400"/>
            <a:t> in size/duration</a:t>
          </a:r>
        </a:p>
      </dgm:t>
    </dgm:pt>
    <dgm:pt modelId="{02D96957-44BD-EF48-B130-57D8EA2FB255}" type="parTrans" cxnId="{96CCFDC6-F159-6149-8172-0E582F35C78F}">
      <dgm:prSet/>
      <dgm:spPr/>
      <dgm:t>
        <a:bodyPr/>
        <a:lstStyle/>
        <a:p>
          <a:endParaRPr lang="en-US" sz="2400"/>
        </a:p>
      </dgm:t>
    </dgm:pt>
    <dgm:pt modelId="{37BF2558-5BCB-8F42-B07F-FD77A0AFDA77}" type="sibTrans" cxnId="{96CCFDC6-F159-6149-8172-0E582F35C78F}">
      <dgm:prSet/>
      <dgm:spPr/>
      <dgm:t>
        <a:bodyPr/>
        <a:lstStyle/>
        <a:p>
          <a:endParaRPr lang="en-US" sz="2400"/>
        </a:p>
      </dgm:t>
    </dgm:pt>
    <dgm:pt modelId="{CC9A67CC-6A51-B448-9AC5-F7BF2030D447}">
      <dgm:prSet custT="1"/>
      <dgm:spPr/>
      <dgm:t>
        <a:bodyPr/>
        <a:lstStyle/>
        <a:p>
          <a:r>
            <a:rPr lang="en-US" sz="2400"/>
            <a:t>Can occur for up </a:t>
          </a:r>
          <a:r>
            <a:rPr lang="en-US" sz="2400" b="1"/>
            <a:t>to half of the day</a:t>
          </a:r>
          <a:r>
            <a:rPr lang="en-US" sz="2400"/>
            <a:t>s of the summer</a:t>
          </a:r>
        </a:p>
      </dgm:t>
    </dgm:pt>
    <dgm:pt modelId="{46837B51-53A5-CA43-B627-3AD4D85919B4}" type="parTrans" cxnId="{BA6DE15B-FF4C-6A42-81FE-14C03E626975}">
      <dgm:prSet/>
      <dgm:spPr/>
      <dgm:t>
        <a:bodyPr/>
        <a:lstStyle/>
        <a:p>
          <a:endParaRPr lang="en-US" sz="2400"/>
        </a:p>
      </dgm:t>
    </dgm:pt>
    <dgm:pt modelId="{CA7763AB-27ED-DE4E-A352-4CBE55026263}" type="sibTrans" cxnId="{BA6DE15B-FF4C-6A42-81FE-14C03E626975}">
      <dgm:prSet/>
      <dgm:spPr/>
      <dgm:t>
        <a:bodyPr/>
        <a:lstStyle/>
        <a:p>
          <a:endParaRPr lang="en-US" sz="2400"/>
        </a:p>
      </dgm:t>
    </dgm:pt>
    <dgm:pt modelId="{9214059B-6110-6A4D-AE27-848DB8BC7C9A}" type="pres">
      <dgm:prSet presAssocID="{E78ACD42-C000-FE4E-8FEA-113DE6F0CF51}" presName="vert0" presStyleCnt="0">
        <dgm:presLayoutVars>
          <dgm:dir/>
          <dgm:animOne val="branch"/>
          <dgm:animLvl val="lvl"/>
        </dgm:presLayoutVars>
      </dgm:prSet>
      <dgm:spPr/>
    </dgm:pt>
    <dgm:pt modelId="{DC307055-97B7-D94F-A674-EFBB584CFE72}" type="pres">
      <dgm:prSet presAssocID="{034B3312-70BB-F64D-B242-31D6A900B432}" presName="thickLine" presStyleLbl="alignNode1" presStyleIdx="0" presStyleCnt="3"/>
      <dgm:spPr/>
    </dgm:pt>
    <dgm:pt modelId="{E1C61A0F-D367-7B4A-B9DB-AB6959ECC95A}" type="pres">
      <dgm:prSet presAssocID="{034B3312-70BB-F64D-B242-31D6A900B432}" presName="horz1" presStyleCnt="0"/>
      <dgm:spPr/>
    </dgm:pt>
    <dgm:pt modelId="{FE932934-4F66-9F40-82A9-5AEEA56F188D}" type="pres">
      <dgm:prSet presAssocID="{034B3312-70BB-F64D-B242-31D6A900B432}" presName="tx1" presStyleLbl="revTx" presStyleIdx="0" presStyleCnt="3"/>
      <dgm:spPr/>
    </dgm:pt>
    <dgm:pt modelId="{22D53107-78C1-3140-9425-5EE12763EFC9}" type="pres">
      <dgm:prSet presAssocID="{034B3312-70BB-F64D-B242-31D6A900B432}" presName="vert1" presStyleCnt="0"/>
      <dgm:spPr/>
    </dgm:pt>
    <dgm:pt modelId="{6378E94C-E842-5A4B-A818-281E43390D03}" type="pres">
      <dgm:prSet presAssocID="{8DBDA985-2F45-F04C-8C0C-9B62E134CE12}" presName="thickLine" presStyleLbl="alignNode1" presStyleIdx="1" presStyleCnt="3"/>
      <dgm:spPr/>
    </dgm:pt>
    <dgm:pt modelId="{81035F9A-2E26-9548-A455-958588A99C9E}" type="pres">
      <dgm:prSet presAssocID="{8DBDA985-2F45-F04C-8C0C-9B62E134CE12}" presName="horz1" presStyleCnt="0"/>
      <dgm:spPr/>
    </dgm:pt>
    <dgm:pt modelId="{7B47E391-C685-B54D-AB8A-11544EC5A4C5}" type="pres">
      <dgm:prSet presAssocID="{8DBDA985-2F45-F04C-8C0C-9B62E134CE12}" presName="tx1" presStyleLbl="revTx" presStyleIdx="1" presStyleCnt="3"/>
      <dgm:spPr/>
    </dgm:pt>
    <dgm:pt modelId="{D7BBE927-2C2A-4647-9D7F-1F92957A3CCC}" type="pres">
      <dgm:prSet presAssocID="{8DBDA985-2F45-F04C-8C0C-9B62E134CE12}" presName="vert1" presStyleCnt="0"/>
      <dgm:spPr/>
    </dgm:pt>
    <dgm:pt modelId="{25A88130-B705-F24F-9FED-39DEA526B31F}" type="pres">
      <dgm:prSet presAssocID="{CC9A67CC-6A51-B448-9AC5-F7BF2030D447}" presName="thickLine" presStyleLbl="alignNode1" presStyleIdx="2" presStyleCnt="3"/>
      <dgm:spPr/>
    </dgm:pt>
    <dgm:pt modelId="{F32A3CAC-16C0-A14D-B1C8-22ED1F400FEC}" type="pres">
      <dgm:prSet presAssocID="{CC9A67CC-6A51-B448-9AC5-F7BF2030D447}" presName="horz1" presStyleCnt="0"/>
      <dgm:spPr/>
    </dgm:pt>
    <dgm:pt modelId="{70CF8EDA-DC7B-7A48-8076-ED92302205C8}" type="pres">
      <dgm:prSet presAssocID="{CC9A67CC-6A51-B448-9AC5-F7BF2030D447}" presName="tx1" presStyleLbl="revTx" presStyleIdx="2" presStyleCnt="3"/>
      <dgm:spPr/>
    </dgm:pt>
    <dgm:pt modelId="{4BCC2C97-1B11-B544-BFFE-82BC5C36973B}" type="pres">
      <dgm:prSet presAssocID="{CC9A67CC-6A51-B448-9AC5-F7BF2030D447}" presName="vert1" presStyleCnt="0"/>
      <dgm:spPr/>
    </dgm:pt>
  </dgm:ptLst>
  <dgm:cxnLst>
    <dgm:cxn modelId="{1F772922-2EC7-BF4B-84BA-6FE4FC9D5E8F}" type="presOf" srcId="{8DBDA985-2F45-F04C-8C0C-9B62E134CE12}" destId="{7B47E391-C685-B54D-AB8A-11544EC5A4C5}" srcOrd="0" destOrd="0" presId="urn:microsoft.com/office/officeart/2008/layout/LinedList"/>
    <dgm:cxn modelId="{5E916332-541D-7F4E-8FF5-74E9C055C582}" type="presOf" srcId="{034B3312-70BB-F64D-B242-31D6A900B432}" destId="{FE932934-4F66-9F40-82A9-5AEEA56F188D}" srcOrd="0" destOrd="0" presId="urn:microsoft.com/office/officeart/2008/layout/LinedList"/>
    <dgm:cxn modelId="{BA6DE15B-FF4C-6A42-81FE-14C03E626975}" srcId="{E78ACD42-C000-FE4E-8FEA-113DE6F0CF51}" destId="{CC9A67CC-6A51-B448-9AC5-F7BF2030D447}" srcOrd="2" destOrd="0" parTransId="{46837B51-53A5-CA43-B627-3AD4D85919B4}" sibTransId="{CA7763AB-27ED-DE4E-A352-4CBE55026263}"/>
    <dgm:cxn modelId="{6C09B76F-C589-E74C-A9E6-FEF0F2DCA4CB}" srcId="{E78ACD42-C000-FE4E-8FEA-113DE6F0CF51}" destId="{034B3312-70BB-F64D-B242-31D6A900B432}" srcOrd="0" destOrd="0" parTransId="{7CC83A51-8E37-1B4B-8B37-6145C34BE74B}" sibTransId="{E3B89978-3A47-E64B-B817-74C576AC8135}"/>
    <dgm:cxn modelId="{0D2C3EA3-2C88-9E44-8A2B-037CE26A33BB}" type="presOf" srcId="{E78ACD42-C000-FE4E-8FEA-113DE6F0CF51}" destId="{9214059B-6110-6A4D-AE27-848DB8BC7C9A}" srcOrd="0" destOrd="0" presId="urn:microsoft.com/office/officeart/2008/layout/LinedList"/>
    <dgm:cxn modelId="{07BA1EAB-5E3B-344F-A060-5EEEBBBADA2D}" type="presOf" srcId="{CC9A67CC-6A51-B448-9AC5-F7BF2030D447}" destId="{70CF8EDA-DC7B-7A48-8076-ED92302205C8}" srcOrd="0" destOrd="0" presId="urn:microsoft.com/office/officeart/2008/layout/LinedList"/>
    <dgm:cxn modelId="{96CCFDC6-F159-6149-8172-0E582F35C78F}" srcId="{E78ACD42-C000-FE4E-8FEA-113DE6F0CF51}" destId="{8DBDA985-2F45-F04C-8C0C-9B62E134CE12}" srcOrd="1" destOrd="0" parTransId="{02D96957-44BD-EF48-B130-57D8EA2FB255}" sibTransId="{37BF2558-5BCB-8F42-B07F-FD77A0AFDA77}"/>
    <dgm:cxn modelId="{B1D8454D-D54A-C14C-87FE-BBCE496A26D7}" type="presParOf" srcId="{9214059B-6110-6A4D-AE27-848DB8BC7C9A}" destId="{DC307055-97B7-D94F-A674-EFBB584CFE72}" srcOrd="0" destOrd="0" presId="urn:microsoft.com/office/officeart/2008/layout/LinedList"/>
    <dgm:cxn modelId="{865A8E85-7987-0947-AB21-4AB481915F90}" type="presParOf" srcId="{9214059B-6110-6A4D-AE27-848DB8BC7C9A}" destId="{E1C61A0F-D367-7B4A-B9DB-AB6959ECC95A}" srcOrd="1" destOrd="0" presId="urn:microsoft.com/office/officeart/2008/layout/LinedList"/>
    <dgm:cxn modelId="{CD563DE3-0BAC-EF44-B18C-7C83BE92CCAE}" type="presParOf" srcId="{E1C61A0F-D367-7B4A-B9DB-AB6959ECC95A}" destId="{FE932934-4F66-9F40-82A9-5AEEA56F188D}" srcOrd="0" destOrd="0" presId="urn:microsoft.com/office/officeart/2008/layout/LinedList"/>
    <dgm:cxn modelId="{68AD27B9-8288-2242-9405-6B4AF964266A}" type="presParOf" srcId="{E1C61A0F-D367-7B4A-B9DB-AB6959ECC95A}" destId="{22D53107-78C1-3140-9425-5EE12763EFC9}" srcOrd="1" destOrd="0" presId="urn:microsoft.com/office/officeart/2008/layout/LinedList"/>
    <dgm:cxn modelId="{EEEA4A78-0101-BA42-8CCB-50E6697A291D}" type="presParOf" srcId="{9214059B-6110-6A4D-AE27-848DB8BC7C9A}" destId="{6378E94C-E842-5A4B-A818-281E43390D03}" srcOrd="2" destOrd="0" presId="urn:microsoft.com/office/officeart/2008/layout/LinedList"/>
    <dgm:cxn modelId="{CC6F252B-0E43-B742-91A6-D1B45096B5A9}" type="presParOf" srcId="{9214059B-6110-6A4D-AE27-848DB8BC7C9A}" destId="{81035F9A-2E26-9548-A455-958588A99C9E}" srcOrd="3" destOrd="0" presId="urn:microsoft.com/office/officeart/2008/layout/LinedList"/>
    <dgm:cxn modelId="{2E8E71D3-76A6-C44E-B4E5-6B8B33DC6079}" type="presParOf" srcId="{81035F9A-2E26-9548-A455-958588A99C9E}" destId="{7B47E391-C685-B54D-AB8A-11544EC5A4C5}" srcOrd="0" destOrd="0" presId="urn:microsoft.com/office/officeart/2008/layout/LinedList"/>
    <dgm:cxn modelId="{E9CCDC6F-42E0-264D-AD1A-C42F6132346E}" type="presParOf" srcId="{81035F9A-2E26-9548-A455-958588A99C9E}" destId="{D7BBE927-2C2A-4647-9D7F-1F92957A3CCC}" srcOrd="1" destOrd="0" presId="urn:microsoft.com/office/officeart/2008/layout/LinedList"/>
    <dgm:cxn modelId="{52C534AB-A89C-BD4C-B38E-BAFF89BFB94C}" type="presParOf" srcId="{9214059B-6110-6A4D-AE27-848DB8BC7C9A}" destId="{25A88130-B705-F24F-9FED-39DEA526B31F}" srcOrd="4" destOrd="0" presId="urn:microsoft.com/office/officeart/2008/layout/LinedList"/>
    <dgm:cxn modelId="{1AE5CD04-6C6B-5B40-ADEA-01894A029DE1}" type="presParOf" srcId="{9214059B-6110-6A4D-AE27-848DB8BC7C9A}" destId="{F32A3CAC-16C0-A14D-B1C8-22ED1F400FEC}" srcOrd="5" destOrd="0" presId="urn:microsoft.com/office/officeart/2008/layout/LinedList"/>
    <dgm:cxn modelId="{923B187F-1E25-3B45-A477-9345D7C7101F}" type="presParOf" srcId="{F32A3CAC-16C0-A14D-B1C8-22ED1F400FEC}" destId="{70CF8EDA-DC7B-7A48-8076-ED92302205C8}" srcOrd="0" destOrd="0" presId="urn:microsoft.com/office/officeart/2008/layout/LinedList"/>
    <dgm:cxn modelId="{EC10875B-D879-DB40-A3FA-88C949994E4D}" type="presParOf" srcId="{F32A3CAC-16C0-A14D-B1C8-22ED1F400FEC}" destId="{4BCC2C97-1B11-B544-BFFE-82BC5C36973B}"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46CF28-EBD3-E24B-AEBF-8C53EF61CCC7}" type="doc">
      <dgm:prSet loTypeId="urn:microsoft.com/office/officeart/2005/8/layout/chevron2" loCatId="list" qsTypeId="urn:microsoft.com/office/officeart/2005/8/quickstyle/simple1" qsCatId="simple" csTypeId="urn:microsoft.com/office/officeart/2005/8/colors/accent2_2" csCatId="accent2" phldr="1"/>
      <dgm:spPr/>
      <dgm:t>
        <a:bodyPr/>
        <a:lstStyle/>
        <a:p>
          <a:endParaRPr lang="en-US"/>
        </a:p>
      </dgm:t>
    </dgm:pt>
    <dgm:pt modelId="{CD8D1092-BBA3-7F4E-96AD-4B3438778ECF}">
      <dgm:prSet/>
      <dgm:spPr/>
      <dgm:t>
        <a:bodyPr/>
        <a:lstStyle/>
        <a:p>
          <a:r>
            <a:rPr lang="en-US" dirty="0"/>
            <a:t>Chapter 1:</a:t>
          </a:r>
        </a:p>
      </dgm:t>
    </dgm:pt>
    <dgm:pt modelId="{C171E5CA-A124-F748-8364-5542A79B8AF7}" type="parTrans" cxnId="{4CC478F6-3149-404E-9702-4E806698C3A4}">
      <dgm:prSet/>
      <dgm:spPr/>
      <dgm:t>
        <a:bodyPr/>
        <a:lstStyle/>
        <a:p>
          <a:endParaRPr lang="en-US"/>
        </a:p>
      </dgm:t>
    </dgm:pt>
    <dgm:pt modelId="{B177A2E7-0405-654E-BA5F-864DBC40B5BA}" type="sibTrans" cxnId="{4CC478F6-3149-404E-9702-4E806698C3A4}">
      <dgm:prSet/>
      <dgm:spPr/>
      <dgm:t>
        <a:bodyPr/>
        <a:lstStyle/>
        <a:p>
          <a:endParaRPr lang="en-US"/>
        </a:p>
      </dgm:t>
    </dgm:pt>
    <dgm:pt modelId="{179C9538-EFAE-6243-9581-55A39A8C839C}">
      <dgm:prSet/>
      <dgm:spPr/>
      <dgm:t>
        <a:bodyPr/>
        <a:lstStyle/>
        <a:p>
          <a:r>
            <a:rPr lang="en-US" dirty="0"/>
            <a:t>Chapter 2:</a:t>
          </a:r>
        </a:p>
      </dgm:t>
    </dgm:pt>
    <dgm:pt modelId="{381265DA-B901-D041-A7AF-0C01398FC4F8}" type="parTrans" cxnId="{B44B4646-9922-B74B-8A3D-8D7071CA9C08}">
      <dgm:prSet/>
      <dgm:spPr/>
      <dgm:t>
        <a:bodyPr/>
        <a:lstStyle/>
        <a:p>
          <a:endParaRPr lang="en-US"/>
        </a:p>
      </dgm:t>
    </dgm:pt>
    <dgm:pt modelId="{1C936AD6-CFD8-4445-A64B-1D8F8C49DD5E}" type="sibTrans" cxnId="{B44B4646-9922-B74B-8A3D-8D7071CA9C08}">
      <dgm:prSet/>
      <dgm:spPr/>
      <dgm:t>
        <a:bodyPr/>
        <a:lstStyle/>
        <a:p>
          <a:endParaRPr lang="en-US"/>
        </a:p>
      </dgm:t>
    </dgm:pt>
    <dgm:pt modelId="{DB6FC431-D85C-8D4B-9BCB-6B099F9E3FDD}">
      <dgm:prSet/>
      <dgm:spPr/>
      <dgm:t>
        <a:bodyPr/>
        <a:lstStyle/>
        <a:p>
          <a:r>
            <a:rPr lang="en-US"/>
            <a:t>Use of GOES-16 SST for the detection of coastal upwelling</a:t>
          </a:r>
        </a:p>
      </dgm:t>
    </dgm:pt>
    <dgm:pt modelId="{66D9B9B8-5C6F-DE49-A004-6F94DB88497C}" type="parTrans" cxnId="{AD0A7B46-57A0-7845-AB6E-B93546737A38}">
      <dgm:prSet/>
      <dgm:spPr/>
      <dgm:t>
        <a:bodyPr/>
        <a:lstStyle/>
        <a:p>
          <a:endParaRPr lang="en-US"/>
        </a:p>
      </dgm:t>
    </dgm:pt>
    <dgm:pt modelId="{1FF02A1F-A070-0646-9ACD-FA2AE209CB47}" type="sibTrans" cxnId="{AD0A7B46-57A0-7845-AB6E-B93546737A38}">
      <dgm:prSet/>
      <dgm:spPr/>
      <dgm:t>
        <a:bodyPr/>
        <a:lstStyle/>
        <a:p>
          <a:endParaRPr lang="en-US"/>
        </a:p>
      </dgm:t>
    </dgm:pt>
    <dgm:pt modelId="{1063B7F5-554E-3542-86A3-2A89D0B91189}">
      <dgm:prSet/>
      <dgm:spPr/>
      <dgm:t>
        <a:bodyPr/>
        <a:lstStyle/>
        <a:p>
          <a:r>
            <a:rPr lang="en-US" dirty="0"/>
            <a:t>RU-WRF sensitivity analysis to varying SST fields</a:t>
          </a:r>
        </a:p>
      </dgm:t>
    </dgm:pt>
    <dgm:pt modelId="{79FDA83C-B0D3-F24E-9F5C-4E74107C198B}" type="parTrans" cxnId="{FF93A9E1-4FC4-784A-BC13-9EC5AC741C79}">
      <dgm:prSet/>
      <dgm:spPr/>
      <dgm:t>
        <a:bodyPr/>
        <a:lstStyle/>
        <a:p>
          <a:endParaRPr lang="en-US"/>
        </a:p>
      </dgm:t>
    </dgm:pt>
    <dgm:pt modelId="{D4025216-D9A6-F649-8C60-7536C918CA03}" type="sibTrans" cxnId="{FF93A9E1-4FC4-784A-BC13-9EC5AC741C79}">
      <dgm:prSet/>
      <dgm:spPr/>
      <dgm:t>
        <a:bodyPr/>
        <a:lstStyle/>
        <a:p>
          <a:endParaRPr lang="en-US"/>
        </a:p>
      </dgm:t>
    </dgm:pt>
    <dgm:pt modelId="{F1AB2DAF-DA97-DE49-ADED-BE03CA3000B5}" type="pres">
      <dgm:prSet presAssocID="{8246CF28-EBD3-E24B-AEBF-8C53EF61CCC7}" presName="linearFlow" presStyleCnt="0">
        <dgm:presLayoutVars>
          <dgm:dir/>
          <dgm:animLvl val="lvl"/>
          <dgm:resizeHandles val="exact"/>
        </dgm:presLayoutVars>
      </dgm:prSet>
      <dgm:spPr/>
    </dgm:pt>
    <dgm:pt modelId="{69021A6D-4823-E644-BE90-03AD77147334}" type="pres">
      <dgm:prSet presAssocID="{CD8D1092-BBA3-7F4E-96AD-4B3438778ECF}" presName="composite" presStyleCnt="0"/>
      <dgm:spPr/>
    </dgm:pt>
    <dgm:pt modelId="{B805FEE2-F060-554C-9BED-F323F2EB8949}" type="pres">
      <dgm:prSet presAssocID="{CD8D1092-BBA3-7F4E-96AD-4B3438778ECF}" presName="parentText" presStyleLbl="alignNode1" presStyleIdx="0" presStyleCnt="2">
        <dgm:presLayoutVars>
          <dgm:chMax val="1"/>
          <dgm:bulletEnabled val="1"/>
        </dgm:presLayoutVars>
      </dgm:prSet>
      <dgm:spPr/>
    </dgm:pt>
    <dgm:pt modelId="{941DC919-9CD2-494A-A849-635CAFC2365E}" type="pres">
      <dgm:prSet presAssocID="{CD8D1092-BBA3-7F4E-96AD-4B3438778ECF}" presName="descendantText" presStyleLbl="alignAcc1" presStyleIdx="0" presStyleCnt="2">
        <dgm:presLayoutVars>
          <dgm:bulletEnabled val="1"/>
        </dgm:presLayoutVars>
      </dgm:prSet>
      <dgm:spPr/>
    </dgm:pt>
    <dgm:pt modelId="{E92BB4BA-E627-B34E-A465-E0FFE0CD4DB8}" type="pres">
      <dgm:prSet presAssocID="{B177A2E7-0405-654E-BA5F-864DBC40B5BA}" presName="sp" presStyleCnt="0"/>
      <dgm:spPr/>
    </dgm:pt>
    <dgm:pt modelId="{7537041A-0FAF-034B-AC94-039981862256}" type="pres">
      <dgm:prSet presAssocID="{179C9538-EFAE-6243-9581-55A39A8C839C}" presName="composite" presStyleCnt="0"/>
      <dgm:spPr/>
    </dgm:pt>
    <dgm:pt modelId="{BB32D297-CCCF-8A4F-A103-12E381F1C898}" type="pres">
      <dgm:prSet presAssocID="{179C9538-EFAE-6243-9581-55A39A8C839C}" presName="parentText" presStyleLbl="alignNode1" presStyleIdx="1" presStyleCnt="2">
        <dgm:presLayoutVars>
          <dgm:chMax val="1"/>
          <dgm:bulletEnabled val="1"/>
        </dgm:presLayoutVars>
      </dgm:prSet>
      <dgm:spPr/>
    </dgm:pt>
    <dgm:pt modelId="{5EE09500-7218-2F4E-974D-EE6200B4314C}" type="pres">
      <dgm:prSet presAssocID="{179C9538-EFAE-6243-9581-55A39A8C839C}" presName="descendantText" presStyleLbl="alignAcc1" presStyleIdx="1" presStyleCnt="2">
        <dgm:presLayoutVars>
          <dgm:bulletEnabled val="1"/>
        </dgm:presLayoutVars>
      </dgm:prSet>
      <dgm:spPr/>
    </dgm:pt>
  </dgm:ptLst>
  <dgm:cxnLst>
    <dgm:cxn modelId="{144F952E-A5D2-B841-BD2A-EB4D917ED366}" type="presOf" srcId="{DB6FC431-D85C-8D4B-9BCB-6B099F9E3FDD}" destId="{941DC919-9CD2-494A-A849-635CAFC2365E}" srcOrd="0" destOrd="0" presId="urn:microsoft.com/office/officeart/2005/8/layout/chevron2"/>
    <dgm:cxn modelId="{B23ADE40-C6CB-1E44-8E37-28E40BFA4138}" type="presOf" srcId="{8246CF28-EBD3-E24B-AEBF-8C53EF61CCC7}" destId="{F1AB2DAF-DA97-DE49-ADED-BE03CA3000B5}" srcOrd="0" destOrd="0" presId="urn:microsoft.com/office/officeart/2005/8/layout/chevron2"/>
    <dgm:cxn modelId="{B44B4646-9922-B74B-8A3D-8D7071CA9C08}" srcId="{8246CF28-EBD3-E24B-AEBF-8C53EF61CCC7}" destId="{179C9538-EFAE-6243-9581-55A39A8C839C}" srcOrd="1" destOrd="0" parTransId="{381265DA-B901-D041-A7AF-0C01398FC4F8}" sibTransId="{1C936AD6-CFD8-4445-A64B-1D8F8C49DD5E}"/>
    <dgm:cxn modelId="{AD0A7B46-57A0-7845-AB6E-B93546737A38}" srcId="{CD8D1092-BBA3-7F4E-96AD-4B3438778ECF}" destId="{DB6FC431-D85C-8D4B-9BCB-6B099F9E3FDD}" srcOrd="0" destOrd="0" parTransId="{66D9B9B8-5C6F-DE49-A004-6F94DB88497C}" sibTransId="{1FF02A1F-A070-0646-9ACD-FA2AE209CB47}"/>
    <dgm:cxn modelId="{0954895A-5EF6-364F-A444-F24EEECA08C8}" type="presOf" srcId="{1063B7F5-554E-3542-86A3-2A89D0B91189}" destId="{5EE09500-7218-2F4E-974D-EE6200B4314C}" srcOrd="0" destOrd="0" presId="urn:microsoft.com/office/officeart/2005/8/layout/chevron2"/>
    <dgm:cxn modelId="{9E919C9A-C777-0F40-87DF-4DB9D481D27F}" type="presOf" srcId="{CD8D1092-BBA3-7F4E-96AD-4B3438778ECF}" destId="{B805FEE2-F060-554C-9BED-F323F2EB8949}" srcOrd="0" destOrd="0" presId="urn:microsoft.com/office/officeart/2005/8/layout/chevron2"/>
    <dgm:cxn modelId="{BA6476AD-963E-EA4B-A6AC-A3E348536C4F}" type="presOf" srcId="{179C9538-EFAE-6243-9581-55A39A8C839C}" destId="{BB32D297-CCCF-8A4F-A103-12E381F1C898}" srcOrd="0" destOrd="0" presId="urn:microsoft.com/office/officeart/2005/8/layout/chevron2"/>
    <dgm:cxn modelId="{FF93A9E1-4FC4-784A-BC13-9EC5AC741C79}" srcId="{179C9538-EFAE-6243-9581-55A39A8C839C}" destId="{1063B7F5-554E-3542-86A3-2A89D0B91189}" srcOrd="0" destOrd="0" parTransId="{79FDA83C-B0D3-F24E-9F5C-4E74107C198B}" sibTransId="{D4025216-D9A6-F649-8C60-7536C918CA03}"/>
    <dgm:cxn modelId="{4CC478F6-3149-404E-9702-4E806698C3A4}" srcId="{8246CF28-EBD3-E24B-AEBF-8C53EF61CCC7}" destId="{CD8D1092-BBA3-7F4E-96AD-4B3438778ECF}" srcOrd="0" destOrd="0" parTransId="{C171E5CA-A124-F748-8364-5542A79B8AF7}" sibTransId="{B177A2E7-0405-654E-BA5F-864DBC40B5BA}"/>
    <dgm:cxn modelId="{0091E19D-807B-D54C-96B4-225B4E841CFB}" type="presParOf" srcId="{F1AB2DAF-DA97-DE49-ADED-BE03CA3000B5}" destId="{69021A6D-4823-E644-BE90-03AD77147334}" srcOrd="0" destOrd="0" presId="urn:microsoft.com/office/officeart/2005/8/layout/chevron2"/>
    <dgm:cxn modelId="{36F1FF4C-9901-0F4F-B0C6-BFE7C8F5A60D}" type="presParOf" srcId="{69021A6D-4823-E644-BE90-03AD77147334}" destId="{B805FEE2-F060-554C-9BED-F323F2EB8949}" srcOrd="0" destOrd="0" presId="urn:microsoft.com/office/officeart/2005/8/layout/chevron2"/>
    <dgm:cxn modelId="{ACE10587-62FB-BD4F-9AFA-40E59F17AEAD}" type="presParOf" srcId="{69021A6D-4823-E644-BE90-03AD77147334}" destId="{941DC919-9CD2-494A-A849-635CAFC2365E}" srcOrd="1" destOrd="0" presId="urn:microsoft.com/office/officeart/2005/8/layout/chevron2"/>
    <dgm:cxn modelId="{88AD39B7-6B15-7A46-B2D3-5A8F74A6076B}" type="presParOf" srcId="{F1AB2DAF-DA97-DE49-ADED-BE03CA3000B5}" destId="{E92BB4BA-E627-B34E-A465-E0FFE0CD4DB8}" srcOrd="1" destOrd="0" presId="urn:microsoft.com/office/officeart/2005/8/layout/chevron2"/>
    <dgm:cxn modelId="{8095499C-7EF5-4841-90F7-239B61934DA3}" type="presParOf" srcId="{F1AB2DAF-DA97-DE49-ADED-BE03CA3000B5}" destId="{7537041A-0FAF-034B-AC94-039981862256}" srcOrd="2" destOrd="0" presId="urn:microsoft.com/office/officeart/2005/8/layout/chevron2"/>
    <dgm:cxn modelId="{EC836C67-78F6-C240-9BD7-2E8E78EF2BF8}" type="presParOf" srcId="{7537041A-0FAF-034B-AC94-039981862256}" destId="{BB32D297-CCCF-8A4F-A103-12E381F1C898}" srcOrd="0" destOrd="0" presId="urn:microsoft.com/office/officeart/2005/8/layout/chevron2"/>
    <dgm:cxn modelId="{615F1983-4EC0-F942-8B67-3972B8719172}" type="presParOf" srcId="{7537041A-0FAF-034B-AC94-039981862256}" destId="{5EE09500-7218-2F4E-974D-EE6200B4314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AFE955-9894-8149-B2DC-EE9E55FEDE9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6F4271C-92B3-D349-9252-151E579A89AC}">
      <dgm:prSet/>
      <dgm:spPr/>
      <dgm:t>
        <a:bodyPr/>
        <a:lstStyle/>
        <a:p>
          <a:pPr algn="ctr"/>
          <a:r>
            <a:rPr lang="en-US" baseline="0"/>
            <a:t>Chapter 1</a:t>
          </a:r>
          <a:endParaRPr lang="en-US"/>
        </a:p>
      </dgm:t>
    </dgm:pt>
    <dgm:pt modelId="{12FC0788-0FE4-6942-AF6C-033389945BC9}" type="parTrans" cxnId="{7E27F427-179C-C44E-928E-132B61674BC3}">
      <dgm:prSet/>
      <dgm:spPr/>
      <dgm:t>
        <a:bodyPr/>
        <a:lstStyle/>
        <a:p>
          <a:endParaRPr lang="en-US"/>
        </a:p>
      </dgm:t>
    </dgm:pt>
    <dgm:pt modelId="{4B865F9B-414F-894D-A837-2B4A04527596}" type="sibTrans" cxnId="{7E27F427-179C-C44E-928E-132B61674BC3}">
      <dgm:prSet/>
      <dgm:spPr/>
      <dgm:t>
        <a:bodyPr/>
        <a:lstStyle/>
        <a:p>
          <a:endParaRPr lang="en-US"/>
        </a:p>
      </dgm:t>
    </dgm:pt>
    <dgm:pt modelId="{DD0C5B23-0269-3A46-A439-138AD9C4F2A1}" type="pres">
      <dgm:prSet presAssocID="{ADAFE955-9894-8149-B2DC-EE9E55FEDE9E}" presName="linear" presStyleCnt="0">
        <dgm:presLayoutVars>
          <dgm:animLvl val="lvl"/>
          <dgm:resizeHandles val="exact"/>
        </dgm:presLayoutVars>
      </dgm:prSet>
      <dgm:spPr/>
    </dgm:pt>
    <dgm:pt modelId="{BEE8C304-8D62-334D-A0B9-6AC4343C2207}" type="pres">
      <dgm:prSet presAssocID="{46F4271C-92B3-D349-9252-151E579A89AC}" presName="parentText" presStyleLbl="node1" presStyleIdx="0" presStyleCnt="1" custLinFactNeighborX="-29096" custLinFactNeighborY="422">
        <dgm:presLayoutVars>
          <dgm:chMax val="0"/>
          <dgm:bulletEnabled val="1"/>
        </dgm:presLayoutVars>
      </dgm:prSet>
      <dgm:spPr/>
    </dgm:pt>
  </dgm:ptLst>
  <dgm:cxnLst>
    <dgm:cxn modelId="{05F47C0E-49F7-744A-BF30-49D57721294F}" type="presOf" srcId="{46F4271C-92B3-D349-9252-151E579A89AC}" destId="{BEE8C304-8D62-334D-A0B9-6AC4343C2207}" srcOrd="0" destOrd="0" presId="urn:microsoft.com/office/officeart/2005/8/layout/vList2"/>
    <dgm:cxn modelId="{7E27F427-179C-C44E-928E-132B61674BC3}" srcId="{ADAFE955-9894-8149-B2DC-EE9E55FEDE9E}" destId="{46F4271C-92B3-D349-9252-151E579A89AC}" srcOrd="0" destOrd="0" parTransId="{12FC0788-0FE4-6942-AF6C-033389945BC9}" sibTransId="{4B865F9B-414F-894D-A837-2B4A04527596}"/>
    <dgm:cxn modelId="{CCE6C728-24B9-C645-AB51-543B3505A3DD}" type="presOf" srcId="{ADAFE955-9894-8149-B2DC-EE9E55FEDE9E}" destId="{DD0C5B23-0269-3A46-A439-138AD9C4F2A1}" srcOrd="0" destOrd="0" presId="urn:microsoft.com/office/officeart/2005/8/layout/vList2"/>
    <dgm:cxn modelId="{C9FA32D1-4478-C44F-B242-330407B4B18E}" type="presParOf" srcId="{DD0C5B23-0269-3A46-A439-138AD9C4F2A1}" destId="{BEE8C304-8D62-334D-A0B9-6AC4343C220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AF1CF34-8E80-F643-8EBB-CCB8082D1562}" type="doc">
      <dgm:prSet loTypeId="urn:microsoft.com/office/officeart/2005/8/layout/vList2" loCatId="list" qsTypeId="urn:microsoft.com/office/officeart/2005/8/quickstyle/simple1" qsCatId="simple" csTypeId="urn:microsoft.com/office/officeart/2005/8/colors/accent2_1" csCatId="accent2"/>
      <dgm:spPr/>
      <dgm:t>
        <a:bodyPr/>
        <a:lstStyle/>
        <a:p>
          <a:endParaRPr lang="en-US"/>
        </a:p>
      </dgm:t>
    </dgm:pt>
    <dgm:pt modelId="{76A8E896-D19C-674C-A635-638BC3AA5295}">
      <dgm:prSet custT="1"/>
      <dgm:spPr/>
      <dgm:t>
        <a:bodyPr/>
        <a:lstStyle/>
        <a:p>
          <a:pPr algn="ctr"/>
          <a:r>
            <a:rPr lang="en-US" sz="2000" dirty="0"/>
            <a:t>Case study: Summer 2019</a:t>
          </a:r>
        </a:p>
      </dgm:t>
    </dgm:pt>
    <dgm:pt modelId="{1E00F5F5-5079-CE44-9326-4546195035E0}" type="parTrans" cxnId="{F4AF683B-17D0-7D4C-8855-899A8D32EC19}">
      <dgm:prSet/>
      <dgm:spPr/>
      <dgm:t>
        <a:bodyPr/>
        <a:lstStyle/>
        <a:p>
          <a:pPr algn="ctr"/>
          <a:endParaRPr lang="en-US" sz="2000"/>
        </a:p>
      </dgm:t>
    </dgm:pt>
    <dgm:pt modelId="{BBBBA826-4D63-B744-BB8E-4A1DC909AB6E}" type="sibTrans" cxnId="{F4AF683B-17D0-7D4C-8855-899A8D32EC19}">
      <dgm:prSet/>
      <dgm:spPr/>
      <dgm:t>
        <a:bodyPr/>
        <a:lstStyle/>
        <a:p>
          <a:pPr algn="ctr"/>
          <a:endParaRPr lang="en-US" sz="2000"/>
        </a:p>
      </dgm:t>
    </dgm:pt>
    <dgm:pt modelId="{5BC312C3-F5CA-A948-BFE7-571C12DB5AE6}">
      <dgm:prSet custT="1"/>
      <dgm:spPr/>
      <dgm:t>
        <a:bodyPr/>
        <a:lstStyle/>
        <a:p>
          <a:pPr algn="ctr"/>
          <a:r>
            <a:rPr lang="en-US" sz="2000" u="sng"/>
            <a:t>1. Prepare GOES data:</a:t>
          </a:r>
          <a:endParaRPr lang="en-US" sz="2000"/>
        </a:p>
      </dgm:t>
    </dgm:pt>
    <dgm:pt modelId="{2CF8594E-9D8E-BE4F-BA20-EF84347C1FDE}" type="parTrans" cxnId="{B03C9242-5C12-B14F-891F-F19D98FC2CC2}">
      <dgm:prSet/>
      <dgm:spPr/>
      <dgm:t>
        <a:bodyPr/>
        <a:lstStyle/>
        <a:p>
          <a:pPr algn="ctr"/>
          <a:endParaRPr lang="en-US" sz="2000"/>
        </a:p>
      </dgm:t>
    </dgm:pt>
    <dgm:pt modelId="{CF1CFE0F-DED0-1C4C-972F-0FCB1E3AD598}" type="sibTrans" cxnId="{B03C9242-5C12-B14F-891F-F19D98FC2CC2}">
      <dgm:prSet/>
      <dgm:spPr/>
      <dgm:t>
        <a:bodyPr/>
        <a:lstStyle/>
        <a:p>
          <a:pPr algn="ctr"/>
          <a:endParaRPr lang="en-US" sz="2000"/>
        </a:p>
      </dgm:t>
    </dgm:pt>
    <dgm:pt modelId="{D045087D-124A-014C-B89F-37B1823DE4FE}">
      <dgm:prSet custT="1"/>
      <dgm:spPr/>
      <dgm:t>
        <a:bodyPr/>
        <a:lstStyle/>
        <a:p>
          <a:pPr algn="ctr"/>
          <a:r>
            <a:rPr lang="en-US" sz="2000"/>
            <a:t>Cloud-correcting</a:t>
          </a:r>
        </a:p>
      </dgm:t>
    </dgm:pt>
    <dgm:pt modelId="{85167DA0-5058-874E-95B4-8DD15A68067A}" type="parTrans" cxnId="{88951904-F7C0-A644-89D0-3672C865A249}">
      <dgm:prSet/>
      <dgm:spPr/>
      <dgm:t>
        <a:bodyPr/>
        <a:lstStyle/>
        <a:p>
          <a:pPr algn="ctr"/>
          <a:endParaRPr lang="en-US" sz="2000"/>
        </a:p>
      </dgm:t>
    </dgm:pt>
    <dgm:pt modelId="{1BD4E68C-1DEA-A14B-8F08-AEBA5EA793AB}" type="sibTrans" cxnId="{88951904-F7C0-A644-89D0-3672C865A249}">
      <dgm:prSet/>
      <dgm:spPr/>
      <dgm:t>
        <a:bodyPr/>
        <a:lstStyle/>
        <a:p>
          <a:pPr algn="ctr"/>
          <a:endParaRPr lang="en-US" sz="2000"/>
        </a:p>
      </dgm:t>
    </dgm:pt>
    <dgm:pt modelId="{DF8EA00A-D3D2-4B4D-AEC5-BCF7CEA824FF}">
      <dgm:prSet custT="1"/>
      <dgm:spPr/>
      <dgm:t>
        <a:bodyPr/>
        <a:lstStyle/>
        <a:p>
          <a:pPr algn="ctr"/>
          <a:r>
            <a:rPr lang="en-US" sz="2000"/>
            <a:t>Gap-filling</a:t>
          </a:r>
          <a:br>
            <a:rPr lang="en-US" sz="2000"/>
          </a:br>
          <a:endParaRPr lang="en-US" sz="2000"/>
        </a:p>
      </dgm:t>
    </dgm:pt>
    <dgm:pt modelId="{55257F92-EBCC-1B4E-9CD4-8A48D0399F97}" type="parTrans" cxnId="{430DCC74-FBA7-C940-9807-68F6031CF405}">
      <dgm:prSet/>
      <dgm:spPr/>
      <dgm:t>
        <a:bodyPr/>
        <a:lstStyle/>
        <a:p>
          <a:pPr algn="ctr"/>
          <a:endParaRPr lang="en-US" sz="2000"/>
        </a:p>
      </dgm:t>
    </dgm:pt>
    <dgm:pt modelId="{499738CB-5057-054B-8497-C5075C855E99}" type="sibTrans" cxnId="{430DCC74-FBA7-C940-9807-68F6031CF405}">
      <dgm:prSet/>
      <dgm:spPr/>
      <dgm:t>
        <a:bodyPr/>
        <a:lstStyle/>
        <a:p>
          <a:pPr algn="ctr"/>
          <a:endParaRPr lang="en-US" sz="2000"/>
        </a:p>
      </dgm:t>
    </dgm:pt>
    <dgm:pt modelId="{C76D2020-19DE-C04E-A559-323CDC280E13}">
      <dgm:prSet custT="1"/>
      <dgm:spPr/>
      <dgm:t>
        <a:bodyPr/>
        <a:lstStyle/>
        <a:p>
          <a:pPr algn="ctr"/>
          <a:r>
            <a:rPr lang="en-US" sz="2000" u="sng"/>
            <a:t>2. Analyze detection of upwelling</a:t>
          </a:r>
          <a:endParaRPr lang="en-US" sz="2000"/>
        </a:p>
      </dgm:t>
    </dgm:pt>
    <dgm:pt modelId="{D403F5CD-9E53-F440-A03D-2498C8F12CE1}" type="parTrans" cxnId="{5DE472A9-2ACA-594C-8424-CE6033B4FAAF}">
      <dgm:prSet/>
      <dgm:spPr/>
      <dgm:t>
        <a:bodyPr/>
        <a:lstStyle/>
        <a:p>
          <a:pPr algn="ctr"/>
          <a:endParaRPr lang="en-US" sz="2000"/>
        </a:p>
      </dgm:t>
    </dgm:pt>
    <dgm:pt modelId="{32396A06-12EC-F742-901F-53CB56220C0B}" type="sibTrans" cxnId="{5DE472A9-2ACA-594C-8424-CE6033B4FAAF}">
      <dgm:prSet/>
      <dgm:spPr/>
      <dgm:t>
        <a:bodyPr/>
        <a:lstStyle/>
        <a:p>
          <a:pPr algn="ctr"/>
          <a:endParaRPr lang="en-US" sz="2000"/>
        </a:p>
      </dgm:t>
    </dgm:pt>
    <dgm:pt modelId="{840A3D34-8CFB-DE4B-8D29-7F09CCADAD58}" type="pres">
      <dgm:prSet presAssocID="{2AF1CF34-8E80-F643-8EBB-CCB8082D1562}" presName="linear" presStyleCnt="0">
        <dgm:presLayoutVars>
          <dgm:animLvl val="lvl"/>
          <dgm:resizeHandles val="exact"/>
        </dgm:presLayoutVars>
      </dgm:prSet>
      <dgm:spPr/>
    </dgm:pt>
    <dgm:pt modelId="{74554B0C-E73C-D94C-B22A-C6E82DBF7E8B}" type="pres">
      <dgm:prSet presAssocID="{76A8E896-D19C-674C-A635-638BC3AA5295}" presName="parentText" presStyleLbl="node1" presStyleIdx="0" presStyleCnt="3">
        <dgm:presLayoutVars>
          <dgm:chMax val="0"/>
          <dgm:bulletEnabled val="1"/>
        </dgm:presLayoutVars>
      </dgm:prSet>
      <dgm:spPr/>
    </dgm:pt>
    <dgm:pt modelId="{9D45A88D-4E97-AE41-B0DD-DA6979D47A6E}" type="pres">
      <dgm:prSet presAssocID="{BBBBA826-4D63-B744-BB8E-4A1DC909AB6E}" presName="spacer" presStyleCnt="0"/>
      <dgm:spPr/>
    </dgm:pt>
    <dgm:pt modelId="{3EC32527-42F0-DB42-B69D-29B1005E4418}" type="pres">
      <dgm:prSet presAssocID="{5BC312C3-F5CA-A948-BFE7-571C12DB5AE6}" presName="parentText" presStyleLbl="node1" presStyleIdx="1" presStyleCnt="3">
        <dgm:presLayoutVars>
          <dgm:chMax val="0"/>
          <dgm:bulletEnabled val="1"/>
        </dgm:presLayoutVars>
      </dgm:prSet>
      <dgm:spPr/>
    </dgm:pt>
    <dgm:pt modelId="{D2EBC58A-3A3A-ED4B-89A3-27ADA309C37E}" type="pres">
      <dgm:prSet presAssocID="{5BC312C3-F5CA-A948-BFE7-571C12DB5AE6}" presName="childText" presStyleLbl="revTx" presStyleIdx="0" presStyleCnt="1">
        <dgm:presLayoutVars>
          <dgm:bulletEnabled val="1"/>
        </dgm:presLayoutVars>
      </dgm:prSet>
      <dgm:spPr/>
    </dgm:pt>
    <dgm:pt modelId="{054080AD-95EC-7141-A47A-8F30210079D5}" type="pres">
      <dgm:prSet presAssocID="{C76D2020-19DE-C04E-A559-323CDC280E13}" presName="parentText" presStyleLbl="node1" presStyleIdx="2" presStyleCnt="3">
        <dgm:presLayoutVars>
          <dgm:chMax val="0"/>
          <dgm:bulletEnabled val="1"/>
        </dgm:presLayoutVars>
      </dgm:prSet>
      <dgm:spPr/>
    </dgm:pt>
  </dgm:ptLst>
  <dgm:cxnLst>
    <dgm:cxn modelId="{88951904-F7C0-A644-89D0-3672C865A249}" srcId="{5BC312C3-F5CA-A948-BFE7-571C12DB5AE6}" destId="{D045087D-124A-014C-B89F-37B1823DE4FE}" srcOrd="0" destOrd="0" parTransId="{85167DA0-5058-874E-95B4-8DD15A68067A}" sibTransId="{1BD4E68C-1DEA-A14B-8F08-AEBA5EA793AB}"/>
    <dgm:cxn modelId="{107AD128-FE81-1B4D-8802-637944FEF8D6}" type="presOf" srcId="{DF8EA00A-D3D2-4B4D-AEC5-BCF7CEA824FF}" destId="{D2EBC58A-3A3A-ED4B-89A3-27ADA309C37E}" srcOrd="0" destOrd="1" presId="urn:microsoft.com/office/officeart/2005/8/layout/vList2"/>
    <dgm:cxn modelId="{F4AF683B-17D0-7D4C-8855-899A8D32EC19}" srcId="{2AF1CF34-8E80-F643-8EBB-CCB8082D1562}" destId="{76A8E896-D19C-674C-A635-638BC3AA5295}" srcOrd="0" destOrd="0" parTransId="{1E00F5F5-5079-CE44-9326-4546195035E0}" sibTransId="{BBBBA826-4D63-B744-BB8E-4A1DC909AB6E}"/>
    <dgm:cxn modelId="{B03C9242-5C12-B14F-891F-F19D98FC2CC2}" srcId="{2AF1CF34-8E80-F643-8EBB-CCB8082D1562}" destId="{5BC312C3-F5CA-A948-BFE7-571C12DB5AE6}" srcOrd="1" destOrd="0" parTransId="{2CF8594E-9D8E-BE4F-BA20-EF84347C1FDE}" sibTransId="{CF1CFE0F-DED0-1C4C-972F-0FCB1E3AD598}"/>
    <dgm:cxn modelId="{F595AF5A-7E06-0543-9CE7-96041B339FFD}" type="presOf" srcId="{C76D2020-19DE-C04E-A559-323CDC280E13}" destId="{054080AD-95EC-7141-A47A-8F30210079D5}" srcOrd="0" destOrd="0" presId="urn:microsoft.com/office/officeart/2005/8/layout/vList2"/>
    <dgm:cxn modelId="{CC144F70-2D20-A146-B7E3-2B141575F163}" type="presOf" srcId="{5BC312C3-F5CA-A948-BFE7-571C12DB5AE6}" destId="{3EC32527-42F0-DB42-B69D-29B1005E4418}" srcOrd="0" destOrd="0" presId="urn:microsoft.com/office/officeart/2005/8/layout/vList2"/>
    <dgm:cxn modelId="{430DCC74-FBA7-C940-9807-68F6031CF405}" srcId="{5BC312C3-F5CA-A948-BFE7-571C12DB5AE6}" destId="{DF8EA00A-D3D2-4B4D-AEC5-BCF7CEA824FF}" srcOrd="1" destOrd="0" parTransId="{55257F92-EBCC-1B4E-9CD4-8A48D0399F97}" sibTransId="{499738CB-5057-054B-8497-C5075C855E99}"/>
    <dgm:cxn modelId="{D1BD3692-84D0-0A41-B923-B0C345AFDF8D}" type="presOf" srcId="{2AF1CF34-8E80-F643-8EBB-CCB8082D1562}" destId="{840A3D34-8CFB-DE4B-8D29-7F09CCADAD58}" srcOrd="0" destOrd="0" presId="urn:microsoft.com/office/officeart/2005/8/layout/vList2"/>
    <dgm:cxn modelId="{5DE472A9-2ACA-594C-8424-CE6033B4FAAF}" srcId="{2AF1CF34-8E80-F643-8EBB-CCB8082D1562}" destId="{C76D2020-19DE-C04E-A559-323CDC280E13}" srcOrd="2" destOrd="0" parTransId="{D403F5CD-9E53-F440-A03D-2498C8F12CE1}" sibTransId="{32396A06-12EC-F742-901F-53CB56220C0B}"/>
    <dgm:cxn modelId="{EF3571ED-8AEA-1E4A-A616-A11012BD9BC7}" type="presOf" srcId="{D045087D-124A-014C-B89F-37B1823DE4FE}" destId="{D2EBC58A-3A3A-ED4B-89A3-27ADA309C37E}" srcOrd="0" destOrd="0" presId="urn:microsoft.com/office/officeart/2005/8/layout/vList2"/>
    <dgm:cxn modelId="{41DF3BF8-811D-B447-BE7C-5C217BE4DB26}" type="presOf" srcId="{76A8E896-D19C-674C-A635-638BC3AA5295}" destId="{74554B0C-E73C-D94C-B22A-C6E82DBF7E8B}" srcOrd="0" destOrd="0" presId="urn:microsoft.com/office/officeart/2005/8/layout/vList2"/>
    <dgm:cxn modelId="{74DDE3F9-131B-E844-B198-8868BC127FD1}" type="presParOf" srcId="{840A3D34-8CFB-DE4B-8D29-7F09CCADAD58}" destId="{74554B0C-E73C-D94C-B22A-C6E82DBF7E8B}" srcOrd="0" destOrd="0" presId="urn:microsoft.com/office/officeart/2005/8/layout/vList2"/>
    <dgm:cxn modelId="{32B88024-A43D-7D4B-9C3F-FB904C9A4070}" type="presParOf" srcId="{840A3D34-8CFB-DE4B-8D29-7F09CCADAD58}" destId="{9D45A88D-4E97-AE41-B0DD-DA6979D47A6E}" srcOrd="1" destOrd="0" presId="urn:microsoft.com/office/officeart/2005/8/layout/vList2"/>
    <dgm:cxn modelId="{9789464D-7D89-8942-8C25-81CBA37C672B}" type="presParOf" srcId="{840A3D34-8CFB-DE4B-8D29-7F09CCADAD58}" destId="{3EC32527-42F0-DB42-B69D-29B1005E4418}" srcOrd="2" destOrd="0" presId="urn:microsoft.com/office/officeart/2005/8/layout/vList2"/>
    <dgm:cxn modelId="{25F870A4-EA12-1045-91A8-D53F17E36398}" type="presParOf" srcId="{840A3D34-8CFB-DE4B-8D29-7F09CCADAD58}" destId="{D2EBC58A-3A3A-ED4B-89A3-27ADA309C37E}" srcOrd="3" destOrd="0" presId="urn:microsoft.com/office/officeart/2005/8/layout/vList2"/>
    <dgm:cxn modelId="{D92DFF24-564D-5942-87C1-A56AF69BD7BA}" type="presParOf" srcId="{840A3D34-8CFB-DE4B-8D29-7F09CCADAD58}" destId="{054080AD-95EC-7141-A47A-8F30210079D5}"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B9CB81E-FCCA-044B-9577-C8179478F575}"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142D91B6-06E2-7748-B6DD-52B5FE0959FA}">
      <dgm:prSet/>
      <dgm:spPr/>
      <dgm:t>
        <a:bodyPr/>
        <a:lstStyle/>
        <a:p>
          <a:r>
            <a:rPr lang="en-US" dirty="0"/>
            <a:t>1. Cloud corrected: </a:t>
          </a:r>
          <a:r>
            <a:rPr lang="en-US" b="1" dirty="0"/>
            <a:t>Spike Filtered</a:t>
          </a:r>
          <a:endParaRPr lang="en-US" dirty="0"/>
        </a:p>
      </dgm:t>
    </dgm:pt>
    <dgm:pt modelId="{80FB2DB4-8126-4A4C-A6C5-C0B694DBE35F}" type="parTrans" cxnId="{CB6BD6DA-7D0A-D84C-ABB4-4F391601F322}">
      <dgm:prSet/>
      <dgm:spPr/>
      <dgm:t>
        <a:bodyPr/>
        <a:lstStyle/>
        <a:p>
          <a:endParaRPr lang="en-US"/>
        </a:p>
      </dgm:t>
    </dgm:pt>
    <dgm:pt modelId="{C10233F7-083D-0349-9A9A-CD50668F7A1B}" type="sibTrans" cxnId="{CB6BD6DA-7D0A-D84C-ABB4-4F391601F322}">
      <dgm:prSet/>
      <dgm:spPr/>
      <dgm:t>
        <a:bodyPr/>
        <a:lstStyle/>
        <a:p>
          <a:endParaRPr lang="en-US"/>
        </a:p>
      </dgm:t>
    </dgm:pt>
    <dgm:pt modelId="{CC517DAB-D681-2C44-9C8A-21BC317788A4}">
      <dgm:prSet/>
      <dgm:spPr/>
      <dgm:t>
        <a:bodyPr/>
        <a:lstStyle/>
        <a:p>
          <a:r>
            <a:rPr lang="en-US"/>
            <a:t>2. Gap-Filled: </a:t>
          </a:r>
          <a:r>
            <a:rPr lang="en-US" b="1"/>
            <a:t>DINEOF</a:t>
          </a:r>
          <a:endParaRPr lang="en-US"/>
        </a:p>
      </dgm:t>
    </dgm:pt>
    <dgm:pt modelId="{94CE67FB-36E3-9F4D-9250-3117E26F9B90}" type="parTrans" cxnId="{9389616D-AA24-0C4F-AAF1-B9AF5378751C}">
      <dgm:prSet/>
      <dgm:spPr/>
      <dgm:t>
        <a:bodyPr/>
        <a:lstStyle/>
        <a:p>
          <a:endParaRPr lang="en-US"/>
        </a:p>
      </dgm:t>
    </dgm:pt>
    <dgm:pt modelId="{13B0BF88-2209-264D-A5E9-62E3159E115F}" type="sibTrans" cxnId="{9389616D-AA24-0C4F-AAF1-B9AF5378751C}">
      <dgm:prSet/>
      <dgm:spPr/>
      <dgm:t>
        <a:bodyPr/>
        <a:lstStyle/>
        <a:p>
          <a:endParaRPr lang="en-US"/>
        </a:p>
      </dgm:t>
    </dgm:pt>
    <dgm:pt modelId="{0B8E8CB9-6C14-6040-A73C-5D5E0E77F267}" type="pres">
      <dgm:prSet presAssocID="{EB9CB81E-FCCA-044B-9577-C8179478F575}" presName="vert0" presStyleCnt="0">
        <dgm:presLayoutVars>
          <dgm:dir/>
          <dgm:animOne val="branch"/>
          <dgm:animLvl val="lvl"/>
        </dgm:presLayoutVars>
      </dgm:prSet>
      <dgm:spPr/>
    </dgm:pt>
    <dgm:pt modelId="{038293C8-96C8-BB4C-ABF5-E9CBDEF56FE0}" type="pres">
      <dgm:prSet presAssocID="{142D91B6-06E2-7748-B6DD-52B5FE0959FA}" presName="thickLine" presStyleLbl="alignNode1" presStyleIdx="0" presStyleCnt="2"/>
      <dgm:spPr/>
    </dgm:pt>
    <dgm:pt modelId="{BF9FCC03-DB0E-D443-872B-DFDC6AB8B776}" type="pres">
      <dgm:prSet presAssocID="{142D91B6-06E2-7748-B6DD-52B5FE0959FA}" presName="horz1" presStyleCnt="0"/>
      <dgm:spPr/>
    </dgm:pt>
    <dgm:pt modelId="{EE626969-6BB5-9144-972A-9EAD766964A9}" type="pres">
      <dgm:prSet presAssocID="{142D91B6-06E2-7748-B6DD-52B5FE0959FA}" presName="tx1" presStyleLbl="revTx" presStyleIdx="0" presStyleCnt="2"/>
      <dgm:spPr/>
    </dgm:pt>
    <dgm:pt modelId="{A83D4C61-DA5B-4241-ADAE-BE694815E7D0}" type="pres">
      <dgm:prSet presAssocID="{142D91B6-06E2-7748-B6DD-52B5FE0959FA}" presName="vert1" presStyleCnt="0"/>
      <dgm:spPr/>
    </dgm:pt>
    <dgm:pt modelId="{FFB72E14-9593-6E43-BD4E-3E9D8C141C7F}" type="pres">
      <dgm:prSet presAssocID="{CC517DAB-D681-2C44-9C8A-21BC317788A4}" presName="thickLine" presStyleLbl="alignNode1" presStyleIdx="1" presStyleCnt="2"/>
      <dgm:spPr/>
    </dgm:pt>
    <dgm:pt modelId="{F5AA5C7B-AC43-D14F-AC5F-E9DE5EAEE8AB}" type="pres">
      <dgm:prSet presAssocID="{CC517DAB-D681-2C44-9C8A-21BC317788A4}" presName="horz1" presStyleCnt="0"/>
      <dgm:spPr/>
    </dgm:pt>
    <dgm:pt modelId="{A977F33C-F18D-7A41-A3FA-D0B53BE3B7FE}" type="pres">
      <dgm:prSet presAssocID="{CC517DAB-D681-2C44-9C8A-21BC317788A4}" presName="tx1" presStyleLbl="revTx" presStyleIdx="1" presStyleCnt="2"/>
      <dgm:spPr/>
    </dgm:pt>
    <dgm:pt modelId="{DD487535-CFB1-EB4A-BE33-D242AAD110FD}" type="pres">
      <dgm:prSet presAssocID="{CC517DAB-D681-2C44-9C8A-21BC317788A4}" presName="vert1" presStyleCnt="0"/>
      <dgm:spPr/>
    </dgm:pt>
  </dgm:ptLst>
  <dgm:cxnLst>
    <dgm:cxn modelId="{DFE97B28-89D4-4F45-8156-0E7797F06E67}" type="presOf" srcId="{CC517DAB-D681-2C44-9C8A-21BC317788A4}" destId="{A977F33C-F18D-7A41-A3FA-D0B53BE3B7FE}" srcOrd="0" destOrd="0" presId="urn:microsoft.com/office/officeart/2008/layout/LinedList"/>
    <dgm:cxn modelId="{E0CD4C48-F59D-D04A-9B90-1F3EAD05CB0C}" type="presOf" srcId="{EB9CB81E-FCCA-044B-9577-C8179478F575}" destId="{0B8E8CB9-6C14-6040-A73C-5D5E0E77F267}" srcOrd="0" destOrd="0" presId="urn:microsoft.com/office/officeart/2008/layout/LinedList"/>
    <dgm:cxn modelId="{9389616D-AA24-0C4F-AAF1-B9AF5378751C}" srcId="{EB9CB81E-FCCA-044B-9577-C8179478F575}" destId="{CC517DAB-D681-2C44-9C8A-21BC317788A4}" srcOrd="1" destOrd="0" parTransId="{94CE67FB-36E3-9F4D-9250-3117E26F9B90}" sibTransId="{13B0BF88-2209-264D-A5E9-62E3159E115F}"/>
    <dgm:cxn modelId="{696B01A9-BCB8-FA48-9495-8A6AA1FAE46E}" type="presOf" srcId="{142D91B6-06E2-7748-B6DD-52B5FE0959FA}" destId="{EE626969-6BB5-9144-972A-9EAD766964A9}" srcOrd="0" destOrd="0" presId="urn:microsoft.com/office/officeart/2008/layout/LinedList"/>
    <dgm:cxn modelId="{CB6BD6DA-7D0A-D84C-ABB4-4F391601F322}" srcId="{EB9CB81E-FCCA-044B-9577-C8179478F575}" destId="{142D91B6-06E2-7748-B6DD-52B5FE0959FA}" srcOrd="0" destOrd="0" parTransId="{80FB2DB4-8126-4A4C-A6C5-C0B694DBE35F}" sibTransId="{C10233F7-083D-0349-9A9A-CD50668F7A1B}"/>
    <dgm:cxn modelId="{730C473D-3BCD-B64E-B038-1A92605BC82F}" type="presParOf" srcId="{0B8E8CB9-6C14-6040-A73C-5D5E0E77F267}" destId="{038293C8-96C8-BB4C-ABF5-E9CBDEF56FE0}" srcOrd="0" destOrd="0" presId="urn:microsoft.com/office/officeart/2008/layout/LinedList"/>
    <dgm:cxn modelId="{5E5111F4-73D3-DE46-B45C-F60F48187D9E}" type="presParOf" srcId="{0B8E8CB9-6C14-6040-A73C-5D5E0E77F267}" destId="{BF9FCC03-DB0E-D443-872B-DFDC6AB8B776}" srcOrd="1" destOrd="0" presId="urn:microsoft.com/office/officeart/2008/layout/LinedList"/>
    <dgm:cxn modelId="{CAD8C31D-0A98-074E-942F-A16411A5F2C5}" type="presParOf" srcId="{BF9FCC03-DB0E-D443-872B-DFDC6AB8B776}" destId="{EE626969-6BB5-9144-972A-9EAD766964A9}" srcOrd="0" destOrd="0" presId="urn:microsoft.com/office/officeart/2008/layout/LinedList"/>
    <dgm:cxn modelId="{A87C7FD7-B5F1-6D43-A063-C02F4E963923}" type="presParOf" srcId="{BF9FCC03-DB0E-D443-872B-DFDC6AB8B776}" destId="{A83D4C61-DA5B-4241-ADAE-BE694815E7D0}" srcOrd="1" destOrd="0" presId="urn:microsoft.com/office/officeart/2008/layout/LinedList"/>
    <dgm:cxn modelId="{0D7FE8A7-0C98-694C-9D56-8D2EDD2B9B4A}" type="presParOf" srcId="{0B8E8CB9-6C14-6040-A73C-5D5E0E77F267}" destId="{FFB72E14-9593-6E43-BD4E-3E9D8C141C7F}" srcOrd="2" destOrd="0" presId="urn:microsoft.com/office/officeart/2008/layout/LinedList"/>
    <dgm:cxn modelId="{515278FB-9CD5-3A43-9479-DA8D7AD62849}" type="presParOf" srcId="{0B8E8CB9-6C14-6040-A73C-5D5E0E77F267}" destId="{F5AA5C7B-AC43-D14F-AC5F-E9DE5EAEE8AB}" srcOrd="3" destOrd="0" presId="urn:microsoft.com/office/officeart/2008/layout/LinedList"/>
    <dgm:cxn modelId="{82A5967E-D1B2-B343-9022-B3805A49D9FA}" type="presParOf" srcId="{F5AA5C7B-AC43-D14F-AC5F-E9DE5EAEE8AB}" destId="{A977F33C-F18D-7A41-A3FA-D0B53BE3B7FE}" srcOrd="0" destOrd="0" presId="urn:microsoft.com/office/officeart/2008/layout/LinedList"/>
    <dgm:cxn modelId="{01748A69-2459-A34E-B64F-365CBD74FEAB}" type="presParOf" srcId="{F5AA5C7B-AC43-D14F-AC5F-E9DE5EAEE8AB}" destId="{DD487535-CFB1-EB4A-BE33-D242AAD110F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2D7D7-781C-FE4E-A31C-2AE45D7660B7}">
      <dsp:nvSpPr>
        <dsp:cNvPr id="0" name=""/>
        <dsp:cNvSpPr/>
      </dsp:nvSpPr>
      <dsp:spPr>
        <a:xfrm>
          <a:off x="0" y="0"/>
          <a:ext cx="4475335" cy="992160"/>
        </a:xfrm>
        <a:prstGeom prst="roundRect">
          <a:avLst/>
        </a:prstGeom>
        <a:solidFill>
          <a:schemeClr val="bg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solidFill>
            </a:rPr>
            <a:t>High population density</a:t>
          </a:r>
        </a:p>
      </dsp:txBody>
      <dsp:txXfrm>
        <a:off x="48433" y="48433"/>
        <a:ext cx="4378469" cy="895294"/>
      </dsp:txXfrm>
    </dsp:sp>
    <dsp:sp modelId="{2BCD78F6-F4CF-CF43-AA06-4B9E0F178BD0}">
      <dsp:nvSpPr>
        <dsp:cNvPr id="0" name=""/>
        <dsp:cNvSpPr/>
      </dsp:nvSpPr>
      <dsp:spPr>
        <a:xfrm>
          <a:off x="0" y="1151295"/>
          <a:ext cx="4475335" cy="992160"/>
        </a:xfrm>
        <a:prstGeom prst="roundRect">
          <a:avLst/>
        </a:prstGeom>
        <a:solidFill>
          <a:schemeClr val="bg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solidFill>
            </a:rPr>
            <a:t>Ecologically diverse</a:t>
          </a:r>
        </a:p>
      </dsp:txBody>
      <dsp:txXfrm>
        <a:off x="48433" y="1199728"/>
        <a:ext cx="4378469" cy="895294"/>
      </dsp:txXfrm>
    </dsp:sp>
    <dsp:sp modelId="{213FFBED-A2BD-0247-A6E9-D165C21B4CE9}">
      <dsp:nvSpPr>
        <dsp:cNvPr id="0" name=""/>
        <dsp:cNvSpPr/>
      </dsp:nvSpPr>
      <dsp:spPr>
        <a:xfrm>
          <a:off x="0" y="2296095"/>
          <a:ext cx="4475335" cy="992160"/>
        </a:xfrm>
        <a:prstGeom prst="roundRect">
          <a:avLst/>
        </a:prstGeom>
        <a:solidFill>
          <a:schemeClr val="bg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solidFill>
            </a:rPr>
            <a:t>Complex ocean dynamics</a:t>
          </a:r>
        </a:p>
      </dsp:txBody>
      <dsp:txXfrm>
        <a:off x="48433" y="2344528"/>
        <a:ext cx="4378469" cy="89529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AC95B4-A8D1-6B49-8A8A-361DC22AE3CD}">
      <dsp:nvSpPr>
        <dsp:cNvPr id="0" name=""/>
        <dsp:cNvSpPr/>
      </dsp:nvSpPr>
      <dsp:spPr>
        <a:xfrm>
          <a:off x="0" y="510109"/>
          <a:ext cx="10797759" cy="856800"/>
        </a:xfrm>
        <a:prstGeom prst="rect">
          <a:avLst/>
        </a:prstGeom>
        <a:solidFill>
          <a:schemeClr val="dk1">
            <a:alpha val="90000"/>
            <a:tint val="40000"/>
            <a:hueOff val="0"/>
            <a:satOff val="0"/>
            <a:lumOff val="0"/>
            <a:alphaOff val="0"/>
          </a:schemeClr>
        </a:solidFill>
        <a:ln w="158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99BD45-AC04-EA4E-87EA-FCAED8F6A2F3}">
      <dsp:nvSpPr>
        <dsp:cNvPr id="0" name=""/>
        <dsp:cNvSpPr/>
      </dsp:nvSpPr>
      <dsp:spPr>
        <a:xfrm>
          <a:off x="539887" y="8269"/>
          <a:ext cx="7558431" cy="1003680"/>
        </a:xfrm>
        <a:prstGeom prst="roundRect">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691" tIns="0" rIns="285691" bIns="0" numCol="1" spcCol="1270" anchor="ctr" anchorCtr="0">
          <a:noAutofit/>
        </a:bodyPr>
        <a:lstStyle/>
        <a:p>
          <a:pPr marL="0" lvl="0" indent="0" algn="l" defTabSz="889000">
            <a:lnSpc>
              <a:spcPct val="90000"/>
            </a:lnSpc>
            <a:spcBef>
              <a:spcPct val="0"/>
            </a:spcBef>
            <a:spcAft>
              <a:spcPct val="35000"/>
            </a:spcAft>
            <a:buNone/>
          </a:pPr>
          <a:r>
            <a:rPr lang="en-US" sz="2000" kern="1200"/>
            <a:t>Chapter 1. GOES SST is valuable for the detection of coastal upwelling in the MAB</a:t>
          </a:r>
        </a:p>
      </dsp:txBody>
      <dsp:txXfrm>
        <a:off x="588883" y="57265"/>
        <a:ext cx="7460439" cy="905688"/>
      </dsp:txXfrm>
    </dsp:sp>
    <dsp:sp modelId="{11D978A0-5315-9F48-BE2A-454FEAC20EA8}">
      <dsp:nvSpPr>
        <dsp:cNvPr id="0" name=""/>
        <dsp:cNvSpPr/>
      </dsp:nvSpPr>
      <dsp:spPr>
        <a:xfrm>
          <a:off x="0" y="2052349"/>
          <a:ext cx="10797759" cy="856800"/>
        </a:xfrm>
        <a:prstGeom prst="rect">
          <a:avLst/>
        </a:prstGeom>
        <a:solidFill>
          <a:schemeClr val="dk1">
            <a:alpha val="90000"/>
            <a:tint val="40000"/>
            <a:hueOff val="0"/>
            <a:satOff val="0"/>
            <a:lumOff val="0"/>
            <a:alphaOff val="0"/>
          </a:schemeClr>
        </a:solidFill>
        <a:ln w="158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FFB66F-D500-D243-823B-498E504B54CF}">
      <dsp:nvSpPr>
        <dsp:cNvPr id="0" name=""/>
        <dsp:cNvSpPr/>
      </dsp:nvSpPr>
      <dsp:spPr>
        <a:xfrm>
          <a:off x="539887" y="1550509"/>
          <a:ext cx="7558431" cy="1003680"/>
        </a:xfrm>
        <a:prstGeom prst="roundRect">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691" tIns="0" rIns="285691" bIns="0" numCol="1" spcCol="1270" anchor="ctr" anchorCtr="0">
          <a:noAutofit/>
        </a:bodyPr>
        <a:lstStyle/>
        <a:p>
          <a:pPr marL="0" lvl="0" indent="0" algn="l" defTabSz="889000">
            <a:lnSpc>
              <a:spcPct val="90000"/>
            </a:lnSpc>
            <a:spcBef>
              <a:spcPct val="0"/>
            </a:spcBef>
            <a:spcAft>
              <a:spcPct val="35000"/>
            </a:spcAft>
            <a:buNone/>
          </a:pPr>
          <a:r>
            <a:rPr lang="en-US" sz="2000" kern="1200"/>
            <a:t>Chapter 2. Varying ocean surface boundary conditions in RU-WRF affects forecasted wind speeds during an upwelling event in the NJ WEA</a:t>
          </a:r>
        </a:p>
      </dsp:txBody>
      <dsp:txXfrm>
        <a:off x="588883" y="1599505"/>
        <a:ext cx="7460439" cy="905688"/>
      </dsp:txXfrm>
    </dsp:sp>
    <dsp:sp modelId="{6022DA39-DD5D-3744-8777-45C8DD4E0F7A}">
      <dsp:nvSpPr>
        <dsp:cNvPr id="0" name=""/>
        <dsp:cNvSpPr/>
      </dsp:nvSpPr>
      <dsp:spPr>
        <a:xfrm>
          <a:off x="0" y="3594589"/>
          <a:ext cx="10797759" cy="856800"/>
        </a:xfrm>
        <a:prstGeom prst="rect">
          <a:avLst/>
        </a:prstGeom>
        <a:solidFill>
          <a:schemeClr val="dk1">
            <a:alpha val="90000"/>
            <a:tint val="40000"/>
            <a:hueOff val="0"/>
            <a:satOff val="0"/>
            <a:lumOff val="0"/>
            <a:alphaOff val="0"/>
          </a:schemeClr>
        </a:solidFill>
        <a:ln w="158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0E431A-FC4B-3043-A7AD-D778A70C53D9}">
      <dsp:nvSpPr>
        <dsp:cNvPr id="0" name=""/>
        <dsp:cNvSpPr/>
      </dsp:nvSpPr>
      <dsp:spPr>
        <a:xfrm>
          <a:off x="539887" y="3092749"/>
          <a:ext cx="7558431" cy="1003680"/>
        </a:xfrm>
        <a:prstGeom prst="roundRect">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691" tIns="0" rIns="285691" bIns="0" numCol="1" spcCol="1270" anchor="ctr" anchorCtr="0">
          <a:noAutofit/>
        </a:bodyPr>
        <a:lstStyle/>
        <a:p>
          <a:pPr marL="0" lvl="0" indent="0" algn="l" defTabSz="889000">
            <a:lnSpc>
              <a:spcPct val="90000"/>
            </a:lnSpc>
            <a:spcBef>
              <a:spcPct val="0"/>
            </a:spcBef>
            <a:spcAft>
              <a:spcPct val="35000"/>
            </a:spcAft>
            <a:buNone/>
          </a:pPr>
          <a:r>
            <a:rPr lang="en-US" sz="2000" kern="1200"/>
            <a:t>GOES SST be valuable for improving our understanding of other regional oceanographic and atmospheric processes</a:t>
          </a:r>
        </a:p>
      </dsp:txBody>
      <dsp:txXfrm>
        <a:off x="588883" y="3141745"/>
        <a:ext cx="7460439" cy="9056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CE39CD-D245-2C49-95CA-3D707AED6603}">
      <dsp:nvSpPr>
        <dsp:cNvPr id="0" name=""/>
        <dsp:cNvSpPr/>
      </dsp:nvSpPr>
      <dsp:spPr>
        <a:xfrm>
          <a:off x="0" y="0"/>
          <a:ext cx="5316583" cy="50368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Stratified ocean</a:t>
          </a:r>
        </a:p>
      </dsp:txBody>
      <dsp:txXfrm>
        <a:off x="24588" y="24588"/>
        <a:ext cx="5267407" cy="454509"/>
      </dsp:txXfrm>
    </dsp:sp>
    <dsp:sp modelId="{230A9685-0ACE-C743-80B2-EE64FA93444D}">
      <dsp:nvSpPr>
        <dsp:cNvPr id="0" name=""/>
        <dsp:cNvSpPr/>
      </dsp:nvSpPr>
      <dsp:spPr>
        <a:xfrm>
          <a:off x="0" y="583875"/>
          <a:ext cx="5316583" cy="50368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Predominately southerly winds</a:t>
          </a:r>
        </a:p>
      </dsp:txBody>
      <dsp:txXfrm>
        <a:off x="24588" y="608463"/>
        <a:ext cx="5267407" cy="454509"/>
      </dsp:txXfrm>
    </dsp:sp>
    <dsp:sp modelId="{FB389F36-5B8D-0E42-9DCE-2A5A12ED763E}">
      <dsp:nvSpPr>
        <dsp:cNvPr id="0" name=""/>
        <dsp:cNvSpPr/>
      </dsp:nvSpPr>
      <dsp:spPr>
        <a:xfrm>
          <a:off x="0" y="1148040"/>
          <a:ext cx="5316583" cy="50368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Cold bottom water driven up along the coast</a:t>
          </a:r>
        </a:p>
      </dsp:txBody>
      <dsp:txXfrm>
        <a:off x="24588" y="1172628"/>
        <a:ext cx="5267407" cy="4545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F46FD-90A2-0A44-B006-265C20005A5F}">
      <dsp:nvSpPr>
        <dsp:cNvPr id="0" name=""/>
        <dsp:cNvSpPr/>
      </dsp:nvSpPr>
      <dsp:spPr>
        <a:xfrm>
          <a:off x="23" y="48068"/>
          <a:ext cx="2202512" cy="51840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Fisheries:</a:t>
          </a:r>
          <a:endParaRPr lang="en-US" sz="1800" kern="1200" dirty="0"/>
        </a:p>
      </dsp:txBody>
      <dsp:txXfrm>
        <a:off x="23" y="48068"/>
        <a:ext cx="2202512" cy="518400"/>
      </dsp:txXfrm>
    </dsp:sp>
    <dsp:sp modelId="{006D18BC-63C9-AD41-92CE-A7E6A98EB633}">
      <dsp:nvSpPr>
        <dsp:cNvPr id="0" name=""/>
        <dsp:cNvSpPr/>
      </dsp:nvSpPr>
      <dsp:spPr>
        <a:xfrm>
          <a:off x="23" y="566468"/>
          <a:ext cx="2202512" cy="1012904"/>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large coastal blooms, hypoxic bottom conditions </a:t>
          </a:r>
        </a:p>
      </dsp:txBody>
      <dsp:txXfrm>
        <a:off x="23" y="566468"/>
        <a:ext cx="2202512" cy="1012904"/>
      </dsp:txXfrm>
    </dsp:sp>
    <dsp:sp modelId="{5E725F22-C605-4B45-BF2D-95D669E6BF50}">
      <dsp:nvSpPr>
        <dsp:cNvPr id="0" name=""/>
        <dsp:cNvSpPr/>
      </dsp:nvSpPr>
      <dsp:spPr>
        <a:xfrm>
          <a:off x="2510909" y="0"/>
          <a:ext cx="2202512" cy="51840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Offshore Wind:</a:t>
          </a:r>
          <a:endParaRPr lang="en-US" sz="1800" kern="1200" dirty="0"/>
        </a:p>
      </dsp:txBody>
      <dsp:txXfrm>
        <a:off x="2510909" y="0"/>
        <a:ext cx="2202512" cy="518400"/>
      </dsp:txXfrm>
    </dsp:sp>
    <dsp:sp modelId="{825FE362-6270-2E4F-AE9B-B0529E1442D3}">
      <dsp:nvSpPr>
        <dsp:cNvPr id="0" name=""/>
        <dsp:cNvSpPr/>
      </dsp:nvSpPr>
      <dsp:spPr>
        <a:xfrm>
          <a:off x="2510886" y="566468"/>
          <a:ext cx="2202512" cy="1012904"/>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influence offshore sea breeze fronts</a:t>
          </a:r>
        </a:p>
      </dsp:txBody>
      <dsp:txXfrm>
        <a:off x="2510886" y="566468"/>
        <a:ext cx="2202512" cy="10129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307055-97B7-D94F-A674-EFBB584CFE72}">
      <dsp:nvSpPr>
        <dsp:cNvPr id="0" name=""/>
        <dsp:cNvSpPr/>
      </dsp:nvSpPr>
      <dsp:spPr>
        <a:xfrm>
          <a:off x="0" y="646"/>
          <a:ext cx="4844049" cy="0"/>
        </a:xfrm>
        <a:prstGeom prst="line">
          <a:avLst/>
        </a:prstGeom>
        <a:solidFill>
          <a:schemeClr val="accent2">
            <a:shade val="80000"/>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E932934-4F66-9F40-82A9-5AEEA56F188D}">
      <dsp:nvSpPr>
        <dsp:cNvPr id="0" name=""/>
        <dsp:cNvSpPr/>
      </dsp:nvSpPr>
      <dsp:spPr>
        <a:xfrm>
          <a:off x="0" y="646"/>
          <a:ext cx="4844049" cy="440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decrease coastal SST </a:t>
          </a:r>
          <a:r>
            <a:rPr lang="en-US" sz="2400" b="1" kern="1200"/>
            <a:t>2-8</a:t>
          </a:r>
          <a14:m xmlns:a14="http://schemas.microsoft.com/office/drawing/2010/main">
            <m:oMath xmlns:m="http://schemas.openxmlformats.org/officeDocument/2006/math">
              <m:r>
                <a:rPr lang="en-US" sz="2400" b="1" i="1" kern="1200">
                  <a:latin typeface="Cambria Math" panose="02040503050406030204" pitchFamily="18" charset="0"/>
                </a:rPr>
                <m:t>°</m:t>
              </m:r>
              <m:r>
                <a:rPr lang="en-US" sz="2400" b="1" i="0" kern="1200">
                  <a:latin typeface="Cambria Math" panose="02040503050406030204" pitchFamily="18" charset="0"/>
                </a:rPr>
                <m:t>𝐂</m:t>
              </m:r>
            </m:oMath>
          </a14:m>
          <a:endParaRPr lang="en-US" sz="2400" kern="1200"/>
        </a:p>
      </dsp:txBody>
      <dsp:txXfrm>
        <a:off x="0" y="646"/>
        <a:ext cx="4844049" cy="440715"/>
      </dsp:txXfrm>
    </dsp:sp>
    <dsp:sp modelId="{6378E94C-E842-5A4B-A818-281E43390D03}">
      <dsp:nvSpPr>
        <dsp:cNvPr id="0" name=""/>
        <dsp:cNvSpPr/>
      </dsp:nvSpPr>
      <dsp:spPr>
        <a:xfrm>
          <a:off x="0" y="441361"/>
          <a:ext cx="4844049" cy="0"/>
        </a:xfrm>
        <a:prstGeom prst="line">
          <a:avLst/>
        </a:prstGeom>
        <a:solidFill>
          <a:schemeClr val="accent2">
            <a:shade val="80000"/>
            <a:hueOff val="-2996"/>
            <a:satOff val="1393"/>
            <a:lumOff val="9060"/>
            <a:alphaOff val="0"/>
          </a:schemeClr>
        </a:solidFill>
        <a:ln w="15875" cap="flat" cmpd="sng" algn="ctr">
          <a:solidFill>
            <a:schemeClr val="accent2">
              <a:shade val="80000"/>
              <a:hueOff val="-2996"/>
              <a:satOff val="1393"/>
              <a:lumOff val="906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B47E391-C685-B54D-AB8A-11544EC5A4C5}">
      <dsp:nvSpPr>
        <dsp:cNvPr id="0" name=""/>
        <dsp:cNvSpPr/>
      </dsp:nvSpPr>
      <dsp:spPr>
        <a:xfrm>
          <a:off x="0" y="441361"/>
          <a:ext cx="4844049" cy="440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Highly </a:t>
          </a:r>
          <a:r>
            <a:rPr lang="en-US" sz="2400" b="1" kern="1200"/>
            <a:t>variable</a:t>
          </a:r>
          <a:r>
            <a:rPr lang="en-US" sz="2400" kern="1200"/>
            <a:t> in size/duration</a:t>
          </a:r>
        </a:p>
      </dsp:txBody>
      <dsp:txXfrm>
        <a:off x="0" y="441361"/>
        <a:ext cx="4844049" cy="440715"/>
      </dsp:txXfrm>
    </dsp:sp>
    <dsp:sp modelId="{25A88130-B705-F24F-9FED-39DEA526B31F}">
      <dsp:nvSpPr>
        <dsp:cNvPr id="0" name=""/>
        <dsp:cNvSpPr/>
      </dsp:nvSpPr>
      <dsp:spPr>
        <a:xfrm>
          <a:off x="0" y="882077"/>
          <a:ext cx="4844049" cy="0"/>
        </a:xfrm>
        <a:prstGeom prst="line">
          <a:avLst/>
        </a:prstGeom>
        <a:solidFill>
          <a:schemeClr val="accent2">
            <a:shade val="80000"/>
            <a:hueOff val="-5992"/>
            <a:satOff val="2787"/>
            <a:lumOff val="18120"/>
            <a:alphaOff val="0"/>
          </a:schemeClr>
        </a:solidFill>
        <a:ln w="15875" cap="flat" cmpd="sng" algn="ctr">
          <a:solidFill>
            <a:schemeClr val="accent2">
              <a:shade val="80000"/>
              <a:hueOff val="-5992"/>
              <a:satOff val="2787"/>
              <a:lumOff val="1812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0CF8EDA-DC7B-7A48-8076-ED92302205C8}">
      <dsp:nvSpPr>
        <dsp:cNvPr id="0" name=""/>
        <dsp:cNvSpPr/>
      </dsp:nvSpPr>
      <dsp:spPr>
        <a:xfrm>
          <a:off x="0" y="882077"/>
          <a:ext cx="4844049" cy="440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Can occur for up </a:t>
          </a:r>
          <a:r>
            <a:rPr lang="en-US" sz="2400" b="1" kern="1200"/>
            <a:t>to half of the day</a:t>
          </a:r>
          <a:r>
            <a:rPr lang="en-US" sz="2400" kern="1200"/>
            <a:t>s of the summer</a:t>
          </a:r>
        </a:p>
      </dsp:txBody>
      <dsp:txXfrm>
        <a:off x="0" y="882077"/>
        <a:ext cx="4844049" cy="4407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05FEE2-F060-554C-9BED-F323F2EB8949}">
      <dsp:nvSpPr>
        <dsp:cNvPr id="0" name=""/>
        <dsp:cNvSpPr/>
      </dsp:nvSpPr>
      <dsp:spPr>
        <a:xfrm rot="5400000">
          <a:off x="-322968" y="324858"/>
          <a:ext cx="2153126" cy="1507188"/>
        </a:xfrm>
        <a:prstGeom prst="chevron">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Chapter 1:</a:t>
          </a:r>
        </a:p>
      </dsp:txBody>
      <dsp:txXfrm rot="-5400000">
        <a:off x="1" y="755483"/>
        <a:ext cx="1507188" cy="645938"/>
      </dsp:txXfrm>
    </dsp:sp>
    <dsp:sp modelId="{941DC919-9CD2-494A-A849-635CAFC2365E}">
      <dsp:nvSpPr>
        <dsp:cNvPr id="0" name=""/>
        <dsp:cNvSpPr/>
      </dsp:nvSpPr>
      <dsp:spPr>
        <a:xfrm rot="5400000">
          <a:off x="4913863" y="-3404785"/>
          <a:ext cx="1399532" cy="8212882"/>
        </a:xfrm>
        <a:prstGeom prst="round2Same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5816" tIns="27305" rIns="27305" bIns="27305" numCol="1" spcCol="1270" anchor="ctr" anchorCtr="0">
          <a:noAutofit/>
        </a:bodyPr>
        <a:lstStyle/>
        <a:p>
          <a:pPr marL="285750" lvl="1" indent="-285750" algn="l" defTabSz="1911350">
            <a:lnSpc>
              <a:spcPct val="90000"/>
            </a:lnSpc>
            <a:spcBef>
              <a:spcPct val="0"/>
            </a:spcBef>
            <a:spcAft>
              <a:spcPct val="15000"/>
            </a:spcAft>
            <a:buChar char="•"/>
          </a:pPr>
          <a:r>
            <a:rPr lang="en-US" sz="4300" kern="1200"/>
            <a:t>Use of GOES-16 SST for the detection of coastal upwelling</a:t>
          </a:r>
        </a:p>
      </dsp:txBody>
      <dsp:txXfrm rot="-5400000">
        <a:off x="1507188" y="70210"/>
        <a:ext cx="8144562" cy="1262892"/>
      </dsp:txXfrm>
    </dsp:sp>
    <dsp:sp modelId="{BB32D297-CCCF-8A4F-A103-12E381F1C898}">
      <dsp:nvSpPr>
        <dsp:cNvPr id="0" name=""/>
        <dsp:cNvSpPr/>
      </dsp:nvSpPr>
      <dsp:spPr>
        <a:xfrm rot="5400000">
          <a:off x="-322968" y="2191312"/>
          <a:ext cx="2153126" cy="1507188"/>
        </a:xfrm>
        <a:prstGeom prst="chevron">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Chapter 2:</a:t>
          </a:r>
        </a:p>
      </dsp:txBody>
      <dsp:txXfrm rot="-5400000">
        <a:off x="1" y="2621937"/>
        <a:ext cx="1507188" cy="645938"/>
      </dsp:txXfrm>
    </dsp:sp>
    <dsp:sp modelId="{5EE09500-7218-2F4E-974D-EE6200B4314C}">
      <dsp:nvSpPr>
        <dsp:cNvPr id="0" name=""/>
        <dsp:cNvSpPr/>
      </dsp:nvSpPr>
      <dsp:spPr>
        <a:xfrm rot="5400000">
          <a:off x="4913863" y="-1538331"/>
          <a:ext cx="1399532" cy="8212882"/>
        </a:xfrm>
        <a:prstGeom prst="round2Same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5816" tIns="27305" rIns="27305" bIns="27305" numCol="1" spcCol="1270" anchor="ctr" anchorCtr="0">
          <a:noAutofit/>
        </a:bodyPr>
        <a:lstStyle/>
        <a:p>
          <a:pPr marL="285750" lvl="1" indent="-285750" algn="l" defTabSz="1911350">
            <a:lnSpc>
              <a:spcPct val="90000"/>
            </a:lnSpc>
            <a:spcBef>
              <a:spcPct val="0"/>
            </a:spcBef>
            <a:spcAft>
              <a:spcPct val="15000"/>
            </a:spcAft>
            <a:buChar char="•"/>
          </a:pPr>
          <a:r>
            <a:rPr lang="en-US" sz="4300" kern="1200" dirty="0"/>
            <a:t>RU-WRF sensitivity analysis to varying SST fields</a:t>
          </a:r>
        </a:p>
      </dsp:txBody>
      <dsp:txXfrm rot="-5400000">
        <a:off x="1507188" y="1936664"/>
        <a:ext cx="8144562" cy="12628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8C304-8D62-334D-A0B9-6AC4343C2207}">
      <dsp:nvSpPr>
        <dsp:cNvPr id="0" name=""/>
        <dsp:cNvSpPr/>
      </dsp:nvSpPr>
      <dsp:spPr>
        <a:xfrm>
          <a:off x="0" y="12546"/>
          <a:ext cx="7048717" cy="148707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en-US" sz="6200" kern="1200" baseline="0"/>
            <a:t>Chapter 1</a:t>
          </a:r>
          <a:endParaRPr lang="en-US" sz="6200" kern="1200"/>
        </a:p>
      </dsp:txBody>
      <dsp:txXfrm>
        <a:off x="72593" y="85139"/>
        <a:ext cx="6903531" cy="13418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554B0C-E73C-D94C-B22A-C6E82DBF7E8B}">
      <dsp:nvSpPr>
        <dsp:cNvPr id="0" name=""/>
        <dsp:cNvSpPr/>
      </dsp:nvSpPr>
      <dsp:spPr>
        <a:xfrm>
          <a:off x="0" y="8641"/>
          <a:ext cx="7100969" cy="65520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Case study: Summer 2019</a:t>
          </a:r>
        </a:p>
      </dsp:txBody>
      <dsp:txXfrm>
        <a:off x="31984" y="40625"/>
        <a:ext cx="7037001" cy="591232"/>
      </dsp:txXfrm>
    </dsp:sp>
    <dsp:sp modelId="{3EC32527-42F0-DB42-B69D-29B1005E4418}">
      <dsp:nvSpPr>
        <dsp:cNvPr id="0" name=""/>
        <dsp:cNvSpPr/>
      </dsp:nvSpPr>
      <dsp:spPr>
        <a:xfrm>
          <a:off x="0" y="764641"/>
          <a:ext cx="7100969" cy="65520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u="sng" kern="1200"/>
            <a:t>1. Prepare GOES data:</a:t>
          </a:r>
          <a:endParaRPr lang="en-US" sz="2000" kern="1200"/>
        </a:p>
      </dsp:txBody>
      <dsp:txXfrm>
        <a:off x="31984" y="796625"/>
        <a:ext cx="7037001" cy="591232"/>
      </dsp:txXfrm>
    </dsp:sp>
    <dsp:sp modelId="{D2EBC58A-3A3A-ED4B-89A3-27ADA309C37E}">
      <dsp:nvSpPr>
        <dsp:cNvPr id="0" name=""/>
        <dsp:cNvSpPr/>
      </dsp:nvSpPr>
      <dsp:spPr>
        <a:xfrm>
          <a:off x="0" y="1419841"/>
          <a:ext cx="7100969" cy="959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5456" tIns="25400" rIns="142240" bIns="25400" numCol="1" spcCol="1270" anchor="t" anchorCtr="0">
          <a:noAutofit/>
        </a:bodyPr>
        <a:lstStyle/>
        <a:p>
          <a:pPr marL="228600" lvl="1" indent="-228600" algn="ctr" defTabSz="889000">
            <a:lnSpc>
              <a:spcPct val="90000"/>
            </a:lnSpc>
            <a:spcBef>
              <a:spcPct val="0"/>
            </a:spcBef>
            <a:spcAft>
              <a:spcPct val="20000"/>
            </a:spcAft>
            <a:buChar char="•"/>
          </a:pPr>
          <a:r>
            <a:rPr lang="en-US" sz="2000" kern="1200"/>
            <a:t>Cloud-correcting</a:t>
          </a:r>
        </a:p>
        <a:p>
          <a:pPr marL="228600" lvl="1" indent="-228600" algn="ctr" defTabSz="889000">
            <a:lnSpc>
              <a:spcPct val="90000"/>
            </a:lnSpc>
            <a:spcBef>
              <a:spcPct val="0"/>
            </a:spcBef>
            <a:spcAft>
              <a:spcPct val="20000"/>
            </a:spcAft>
            <a:buChar char="•"/>
          </a:pPr>
          <a:r>
            <a:rPr lang="en-US" sz="2000" kern="1200"/>
            <a:t>Gap-filling</a:t>
          </a:r>
          <a:br>
            <a:rPr lang="en-US" sz="2000" kern="1200"/>
          </a:br>
          <a:endParaRPr lang="en-US" sz="2000" kern="1200"/>
        </a:p>
      </dsp:txBody>
      <dsp:txXfrm>
        <a:off x="0" y="1419841"/>
        <a:ext cx="7100969" cy="959962"/>
      </dsp:txXfrm>
    </dsp:sp>
    <dsp:sp modelId="{054080AD-95EC-7141-A47A-8F30210079D5}">
      <dsp:nvSpPr>
        <dsp:cNvPr id="0" name=""/>
        <dsp:cNvSpPr/>
      </dsp:nvSpPr>
      <dsp:spPr>
        <a:xfrm>
          <a:off x="0" y="2379804"/>
          <a:ext cx="7100969" cy="65520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u="sng" kern="1200"/>
            <a:t>2. Analyze detection of upwelling</a:t>
          </a:r>
          <a:endParaRPr lang="en-US" sz="2000" kern="1200"/>
        </a:p>
      </dsp:txBody>
      <dsp:txXfrm>
        <a:off x="31984" y="2411788"/>
        <a:ext cx="7037001" cy="5912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293C8-96C8-BB4C-ABF5-E9CBDEF56FE0}">
      <dsp:nvSpPr>
        <dsp:cNvPr id="0" name=""/>
        <dsp:cNvSpPr/>
      </dsp:nvSpPr>
      <dsp:spPr>
        <a:xfrm>
          <a:off x="0" y="0"/>
          <a:ext cx="512064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626969-6BB5-9144-972A-9EAD766964A9}">
      <dsp:nvSpPr>
        <dsp:cNvPr id="0" name=""/>
        <dsp:cNvSpPr/>
      </dsp:nvSpPr>
      <dsp:spPr>
        <a:xfrm>
          <a:off x="0" y="0"/>
          <a:ext cx="5120640" cy="847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1. Cloud corrected: </a:t>
          </a:r>
          <a:r>
            <a:rPr lang="en-US" sz="2800" b="1" kern="1200" dirty="0"/>
            <a:t>Spike Filtered</a:t>
          </a:r>
          <a:endParaRPr lang="en-US" sz="2800" kern="1200" dirty="0"/>
        </a:p>
      </dsp:txBody>
      <dsp:txXfrm>
        <a:off x="0" y="0"/>
        <a:ext cx="5120640" cy="847603"/>
      </dsp:txXfrm>
    </dsp:sp>
    <dsp:sp modelId="{FFB72E14-9593-6E43-BD4E-3E9D8C141C7F}">
      <dsp:nvSpPr>
        <dsp:cNvPr id="0" name=""/>
        <dsp:cNvSpPr/>
      </dsp:nvSpPr>
      <dsp:spPr>
        <a:xfrm>
          <a:off x="0" y="847603"/>
          <a:ext cx="512064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77F33C-F18D-7A41-A3FA-D0B53BE3B7FE}">
      <dsp:nvSpPr>
        <dsp:cNvPr id="0" name=""/>
        <dsp:cNvSpPr/>
      </dsp:nvSpPr>
      <dsp:spPr>
        <a:xfrm>
          <a:off x="0" y="847603"/>
          <a:ext cx="5120640" cy="847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2. Gap-Filled: </a:t>
          </a:r>
          <a:r>
            <a:rPr lang="en-US" sz="2800" b="1" kern="1200"/>
            <a:t>DINEOF</a:t>
          </a:r>
          <a:endParaRPr lang="en-US" sz="2800" kern="1200"/>
        </a:p>
      </dsp:txBody>
      <dsp:txXfrm>
        <a:off x="0" y="847603"/>
        <a:ext cx="5120640" cy="8476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20E9A-023C-BF42-9B99-DF50D4251CDD}">
      <dsp:nvSpPr>
        <dsp:cNvPr id="0" name=""/>
        <dsp:cNvSpPr/>
      </dsp:nvSpPr>
      <dsp:spPr>
        <a:xfrm>
          <a:off x="0" y="1964"/>
          <a:ext cx="9720071" cy="0"/>
        </a:xfrm>
        <a:prstGeom prst="line">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F124FD-1CEC-9C48-B0DE-85F27AB0CF26}">
      <dsp:nvSpPr>
        <dsp:cNvPr id="0" name=""/>
        <dsp:cNvSpPr/>
      </dsp:nvSpPr>
      <dsp:spPr>
        <a:xfrm>
          <a:off x="0" y="1964"/>
          <a:ext cx="9720071" cy="1339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Investigate over a longer time period- seasonal</a:t>
          </a:r>
        </a:p>
      </dsp:txBody>
      <dsp:txXfrm>
        <a:off x="0" y="1964"/>
        <a:ext cx="9720071" cy="1339810"/>
      </dsp:txXfrm>
    </dsp:sp>
    <dsp:sp modelId="{AF0833BD-302D-B646-B8E9-E51841E4BAEB}">
      <dsp:nvSpPr>
        <dsp:cNvPr id="0" name=""/>
        <dsp:cNvSpPr/>
      </dsp:nvSpPr>
      <dsp:spPr>
        <a:xfrm>
          <a:off x="0" y="1341774"/>
          <a:ext cx="9720071" cy="0"/>
        </a:xfrm>
        <a:prstGeom prst="line">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7C07E2-E6C7-E74D-87F7-7E722323FCF9}">
      <dsp:nvSpPr>
        <dsp:cNvPr id="0" name=""/>
        <dsp:cNvSpPr/>
      </dsp:nvSpPr>
      <dsp:spPr>
        <a:xfrm>
          <a:off x="0" y="1341774"/>
          <a:ext cx="9720071" cy="1339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Increase temporal resolution of GOES to hourly updating</a:t>
          </a:r>
        </a:p>
      </dsp:txBody>
      <dsp:txXfrm>
        <a:off x="0" y="1341774"/>
        <a:ext cx="9720071" cy="1339810"/>
      </dsp:txXfrm>
    </dsp:sp>
    <dsp:sp modelId="{729A3561-A661-6347-AD64-6306894AF84D}">
      <dsp:nvSpPr>
        <dsp:cNvPr id="0" name=""/>
        <dsp:cNvSpPr/>
      </dsp:nvSpPr>
      <dsp:spPr>
        <a:xfrm>
          <a:off x="0" y="2681585"/>
          <a:ext cx="9720071" cy="0"/>
        </a:xfrm>
        <a:prstGeom prst="line">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69C9BC-87DF-8544-903D-8B550B70BD71}">
      <dsp:nvSpPr>
        <dsp:cNvPr id="0" name=""/>
        <dsp:cNvSpPr/>
      </dsp:nvSpPr>
      <dsp:spPr>
        <a:xfrm>
          <a:off x="0" y="2681585"/>
          <a:ext cx="9720071" cy="1339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Validation of SST and wind speeds could be completed with the newly available data from the Atlantic shores buoy for the following summer time period </a:t>
          </a:r>
        </a:p>
      </dsp:txBody>
      <dsp:txXfrm>
        <a:off x="0" y="2681585"/>
        <a:ext cx="9720071" cy="13398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1B6651-3D3A-284F-BC44-3A660D6A4ADF}" type="datetimeFigureOut">
              <a:rPr lang="en-US" smtClean="0"/>
              <a:t>2/18/21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13994-1CB0-104C-9EFA-63136F86D8AE}" type="slidenum">
              <a:rPr lang="en-US" smtClean="0"/>
              <a:t>‹#›</a:t>
            </a:fld>
            <a:endParaRPr lang="en-US"/>
          </a:p>
        </p:txBody>
      </p:sp>
    </p:spTree>
    <p:extLst>
      <p:ext uri="{BB962C8B-B14F-4D97-AF65-F5344CB8AC3E}">
        <p14:creationId xmlns:p14="http://schemas.microsoft.com/office/powerpoint/2010/main" val="2061353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13994-1CB0-104C-9EFA-63136F86D8AE}" type="slidenum">
              <a:rPr lang="en-US" smtClean="0"/>
              <a:t>1</a:t>
            </a:fld>
            <a:endParaRPr lang="en-US"/>
          </a:p>
        </p:txBody>
      </p:sp>
    </p:spTree>
    <p:extLst>
      <p:ext uri="{BB962C8B-B14F-4D97-AF65-F5344CB8AC3E}">
        <p14:creationId xmlns:p14="http://schemas.microsoft.com/office/powerpoint/2010/main" val="3862562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CD913994-1CB0-104C-9EFA-63136F86D8AE}" type="slidenum">
              <a:rPr lang="en-US" smtClean="0"/>
              <a:t>11</a:t>
            </a:fld>
            <a:endParaRPr lang="en-US"/>
          </a:p>
        </p:txBody>
      </p:sp>
    </p:spTree>
    <p:extLst>
      <p:ext uri="{BB962C8B-B14F-4D97-AF65-F5344CB8AC3E}">
        <p14:creationId xmlns:p14="http://schemas.microsoft.com/office/powerpoint/2010/main" val="2300619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13994-1CB0-104C-9EFA-63136F86D8AE}" type="slidenum">
              <a:rPr lang="en-US" smtClean="0"/>
              <a:t>12</a:t>
            </a:fld>
            <a:endParaRPr lang="en-US"/>
          </a:p>
        </p:txBody>
      </p:sp>
    </p:spTree>
    <p:extLst>
      <p:ext uri="{BB962C8B-B14F-4D97-AF65-F5344CB8AC3E}">
        <p14:creationId xmlns:p14="http://schemas.microsoft.com/office/powerpoint/2010/main" val="1761700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13994-1CB0-104C-9EFA-63136F86D8AE}" type="slidenum">
              <a:rPr lang="en-US" smtClean="0"/>
              <a:t>13</a:t>
            </a:fld>
            <a:endParaRPr lang="en-US"/>
          </a:p>
        </p:txBody>
      </p:sp>
    </p:spTree>
    <p:extLst>
      <p:ext uri="{BB962C8B-B14F-4D97-AF65-F5344CB8AC3E}">
        <p14:creationId xmlns:p14="http://schemas.microsoft.com/office/powerpoint/2010/main" val="4151842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C00000"/>
              </a:solidFill>
            </a:endParaRPr>
          </a:p>
        </p:txBody>
      </p:sp>
      <p:sp>
        <p:nvSpPr>
          <p:cNvPr id="4" name="Slide Number Placeholder 3"/>
          <p:cNvSpPr>
            <a:spLocks noGrp="1"/>
          </p:cNvSpPr>
          <p:nvPr>
            <p:ph type="sldNum" sz="quarter" idx="5"/>
          </p:nvPr>
        </p:nvSpPr>
        <p:spPr/>
        <p:txBody>
          <a:bodyPr/>
          <a:lstStyle/>
          <a:p>
            <a:fld id="{CD913994-1CB0-104C-9EFA-63136F86D8AE}" type="slidenum">
              <a:rPr lang="en-US" smtClean="0"/>
              <a:t>14</a:t>
            </a:fld>
            <a:endParaRPr lang="en-US"/>
          </a:p>
        </p:txBody>
      </p:sp>
    </p:spTree>
    <p:extLst>
      <p:ext uri="{BB962C8B-B14F-4D97-AF65-F5344CB8AC3E}">
        <p14:creationId xmlns:p14="http://schemas.microsoft.com/office/powerpoint/2010/main" val="386801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13994-1CB0-104C-9EFA-63136F86D8AE}" type="slidenum">
              <a:rPr lang="en-US" smtClean="0"/>
              <a:t>15</a:t>
            </a:fld>
            <a:endParaRPr lang="en-US"/>
          </a:p>
        </p:txBody>
      </p:sp>
    </p:spTree>
    <p:extLst>
      <p:ext uri="{BB962C8B-B14F-4D97-AF65-F5344CB8AC3E}">
        <p14:creationId xmlns:p14="http://schemas.microsoft.com/office/powerpoint/2010/main" val="3186029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13994-1CB0-104C-9EFA-63136F86D8AE}" type="slidenum">
              <a:rPr lang="en-US" smtClean="0"/>
              <a:t>16</a:t>
            </a:fld>
            <a:endParaRPr lang="en-US"/>
          </a:p>
        </p:txBody>
      </p:sp>
    </p:spTree>
    <p:extLst>
      <p:ext uri="{BB962C8B-B14F-4D97-AF65-F5344CB8AC3E}">
        <p14:creationId xmlns:p14="http://schemas.microsoft.com/office/powerpoint/2010/main" val="3672465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A0B2EB5-4286-C241-AE4D-8E3E8A4CC22C}" type="slidenum">
              <a:rPr lang="en-US" smtClean="0"/>
              <a:t>17</a:t>
            </a:fld>
            <a:endParaRPr lang="en-US"/>
          </a:p>
        </p:txBody>
      </p:sp>
    </p:spTree>
    <p:extLst>
      <p:ext uri="{BB962C8B-B14F-4D97-AF65-F5344CB8AC3E}">
        <p14:creationId xmlns:p14="http://schemas.microsoft.com/office/powerpoint/2010/main" val="3798597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A0B2EB5-4286-C241-AE4D-8E3E8A4CC22C}" type="slidenum">
              <a:rPr lang="en-US" smtClean="0"/>
              <a:t>18</a:t>
            </a:fld>
            <a:endParaRPr lang="en-US"/>
          </a:p>
        </p:txBody>
      </p:sp>
    </p:spTree>
    <p:extLst>
      <p:ext uri="{BB962C8B-B14F-4D97-AF65-F5344CB8AC3E}">
        <p14:creationId xmlns:p14="http://schemas.microsoft.com/office/powerpoint/2010/main" val="2248332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13994-1CB0-104C-9EFA-63136F86D8AE}" type="slidenum">
              <a:rPr lang="en-US" smtClean="0"/>
              <a:t>19</a:t>
            </a:fld>
            <a:endParaRPr lang="en-US"/>
          </a:p>
        </p:txBody>
      </p:sp>
    </p:spTree>
    <p:extLst>
      <p:ext uri="{BB962C8B-B14F-4D97-AF65-F5344CB8AC3E}">
        <p14:creationId xmlns:p14="http://schemas.microsoft.com/office/powerpoint/2010/main" val="2807907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0B2EB5-4286-C241-AE4D-8E3E8A4CC22C}" type="slidenum">
              <a:rPr lang="en-US" smtClean="0"/>
              <a:t>20</a:t>
            </a:fld>
            <a:endParaRPr lang="en-US"/>
          </a:p>
        </p:txBody>
      </p:sp>
    </p:spTree>
    <p:extLst>
      <p:ext uri="{BB962C8B-B14F-4D97-AF65-F5344CB8AC3E}">
        <p14:creationId xmlns:p14="http://schemas.microsoft.com/office/powerpoint/2010/main" val="3549079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913994-1CB0-104C-9EFA-63136F86D8AE}" type="slidenum">
              <a:rPr lang="en-US" smtClean="0"/>
              <a:t>2</a:t>
            </a:fld>
            <a:endParaRPr lang="en-US"/>
          </a:p>
        </p:txBody>
      </p:sp>
    </p:spTree>
    <p:extLst>
      <p:ext uri="{BB962C8B-B14F-4D97-AF65-F5344CB8AC3E}">
        <p14:creationId xmlns:p14="http://schemas.microsoft.com/office/powerpoint/2010/main" val="2243599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13994-1CB0-104C-9EFA-63136F86D8AE}" type="slidenum">
              <a:rPr lang="en-US" smtClean="0"/>
              <a:t>21</a:t>
            </a:fld>
            <a:endParaRPr lang="en-US"/>
          </a:p>
        </p:txBody>
      </p:sp>
    </p:spTree>
    <p:extLst>
      <p:ext uri="{BB962C8B-B14F-4D97-AF65-F5344CB8AC3E}">
        <p14:creationId xmlns:p14="http://schemas.microsoft.com/office/powerpoint/2010/main" val="2221747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0B2EB5-4286-C241-AE4D-8E3E8A4CC22C}" type="slidenum">
              <a:rPr lang="en-US" smtClean="0"/>
              <a:t>22</a:t>
            </a:fld>
            <a:endParaRPr lang="en-US"/>
          </a:p>
        </p:txBody>
      </p:sp>
    </p:spTree>
    <p:extLst>
      <p:ext uri="{BB962C8B-B14F-4D97-AF65-F5344CB8AC3E}">
        <p14:creationId xmlns:p14="http://schemas.microsoft.com/office/powerpoint/2010/main" val="3231611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0B2EB5-4286-C241-AE4D-8E3E8A4CC22C}" type="slidenum">
              <a:rPr lang="en-US" smtClean="0"/>
              <a:t>23</a:t>
            </a:fld>
            <a:endParaRPr lang="en-US"/>
          </a:p>
        </p:txBody>
      </p:sp>
    </p:spTree>
    <p:extLst>
      <p:ext uri="{BB962C8B-B14F-4D97-AF65-F5344CB8AC3E}">
        <p14:creationId xmlns:p14="http://schemas.microsoft.com/office/powerpoint/2010/main" val="3110780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13994-1CB0-104C-9EFA-63136F86D8AE}" type="slidenum">
              <a:rPr lang="en-US" smtClean="0"/>
              <a:t>24</a:t>
            </a:fld>
            <a:endParaRPr lang="en-US"/>
          </a:p>
        </p:txBody>
      </p:sp>
    </p:spTree>
    <p:extLst>
      <p:ext uri="{BB962C8B-B14F-4D97-AF65-F5344CB8AC3E}">
        <p14:creationId xmlns:p14="http://schemas.microsoft.com/office/powerpoint/2010/main" val="3071477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hangingPunct="0">
              <a:lnSpc>
                <a:spcPct val="100000"/>
              </a:lnSpc>
              <a:spcBef>
                <a:spcPts val="0"/>
              </a:spcBef>
              <a:spcAft>
                <a:spcPts val="0"/>
              </a:spcAft>
              <a:buFont typeface="Wingdings" pitchFamily="2" charset="2"/>
              <a:buChar char="v"/>
            </a:pPr>
            <a:endParaRPr lang="en-US" dirty="0"/>
          </a:p>
        </p:txBody>
      </p:sp>
      <p:sp>
        <p:nvSpPr>
          <p:cNvPr id="4" name="Slide Number Placeholder 3"/>
          <p:cNvSpPr>
            <a:spLocks noGrp="1"/>
          </p:cNvSpPr>
          <p:nvPr>
            <p:ph type="sldNum" sz="quarter" idx="5"/>
          </p:nvPr>
        </p:nvSpPr>
        <p:spPr/>
        <p:txBody>
          <a:bodyPr/>
          <a:lstStyle/>
          <a:p>
            <a:fld id="{CD913994-1CB0-104C-9EFA-63136F86D8AE}" type="slidenum">
              <a:rPr lang="en-US" smtClean="0"/>
              <a:t>25</a:t>
            </a:fld>
            <a:endParaRPr lang="en-US"/>
          </a:p>
        </p:txBody>
      </p:sp>
    </p:spTree>
    <p:extLst>
      <p:ext uri="{BB962C8B-B14F-4D97-AF65-F5344CB8AC3E}">
        <p14:creationId xmlns:p14="http://schemas.microsoft.com/office/powerpoint/2010/main" val="456491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13994-1CB0-104C-9EFA-63136F86D8AE}" type="slidenum">
              <a:rPr lang="en-US" smtClean="0"/>
              <a:t>26</a:t>
            </a:fld>
            <a:endParaRPr lang="en-US"/>
          </a:p>
        </p:txBody>
      </p:sp>
    </p:spTree>
    <p:extLst>
      <p:ext uri="{BB962C8B-B14F-4D97-AF65-F5344CB8AC3E}">
        <p14:creationId xmlns:p14="http://schemas.microsoft.com/office/powerpoint/2010/main" val="243532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482BFE8-74A1-8A40-BC7B-1C3D6E1C1327}" type="slidenum">
              <a:rPr lang="en-US" smtClean="0"/>
              <a:t>28</a:t>
            </a:fld>
            <a:endParaRPr lang="en-US"/>
          </a:p>
        </p:txBody>
      </p:sp>
    </p:spTree>
    <p:extLst>
      <p:ext uri="{BB962C8B-B14F-4D97-AF65-F5344CB8AC3E}">
        <p14:creationId xmlns:p14="http://schemas.microsoft.com/office/powerpoint/2010/main" val="830928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CD913994-1CB0-104C-9EFA-63136F86D8AE}" type="slidenum">
              <a:rPr lang="en-US" smtClean="0"/>
              <a:t>29</a:t>
            </a:fld>
            <a:endParaRPr lang="en-US"/>
          </a:p>
        </p:txBody>
      </p:sp>
    </p:spTree>
    <p:extLst>
      <p:ext uri="{BB962C8B-B14F-4D97-AF65-F5344CB8AC3E}">
        <p14:creationId xmlns:p14="http://schemas.microsoft.com/office/powerpoint/2010/main" val="4071762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CD913994-1CB0-104C-9EFA-63136F86D8AE}" type="slidenum">
              <a:rPr lang="en-US" smtClean="0"/>
              <a:t>30</a:t>
            </a:fld>
            <a:endParaRPr lang="en-US"/>
          </a:p>
        </p:txBody>
      </p:sp>
    </p:spTree>
    <p:extLst>
      <p:ext uri="{BB962C8B-B14F-4D97-AF65-F5344CB8AC3E}">
        <p14:creationId xmlns:p14="http://schemas.microsoft.com/office/powerpoint/2010/main" val="1719751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D913994-1CB0-104C-9EFA-63136F86D8AE}" type="slidenum">
              <a:rPr lang="en-US" smtClean="0"/>
              <a:t>31</a:t>
            </a:fld>
            <a:endParaRPr lang="en-US"/>
          </a:p>
        </p:txBody>
      </p:sp>
    </p:spTree>
    <p:extLst>
      <p:ext uri="{BB962C8B-B14F-4D97-AF65-F5344CB8AC3E}">
        <p14:creationId xmlns:p14="http://schemas.microsoft.com/office/powerpoint/2010/main" val="1879475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13994-1CB0-104C-9EFA-63136F86D8AE}" type="slidenum">
              <a:rPr lang="en-US" smtClean="0"/>
              <a:t>3</a:t>
            </a:fld>
            <a:endParaRPr lang="en-US"/>
          </a:p>
        </p:txBody>
      </p:sp>
    </p:spTree>
    <p:extLst>
      <p:ext uri="{BB962C8B-B14F-4D97-AF65-F5344CB8AC3E}">
        <p14:creationId xmlns:p14="http://schemas.microsoft.com/office/powerpoint/2010/main" val="23702971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13994-1CB0-104C-9EFA-63136F86D8AE}" type="slidenum">
              <a:rPr lang="en-US" smtClean="0"/>
              <a:t>32</a:t>
            </a:fld>
            <a:endParaRPr lang="en-US"/>
          </a:p>
        </p:txBody>
      </p:sp>
    </p:spTree>
    <p:extLst>
      <p:ext uri="{BB962C8B-B14F-4D97-AF65-F5344CB8AC3E}">
        <p14:creationId xmlns:p14="http://schemas.microsoft.com/office/powerpoint/2010/main" val="1870873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13994-1CB0-104C-9EFA-63136F86D8AE}" type="slidenum">
              <a:rPr lang="en-US" smtClean="0"/>
              <a:t>33</a:t>
            </a:fld>
            <a:endParaRPr lang="en-US"/>
          </a:p>
        </p:txBody>
      </p:sp>
    </p:spTree>
    <p:extLst>
      <p:ext uri="{BB962C8B-B14F-4D97-AF65-F5344CB8AC3E}">
        <p14:creationId xmlns:p14="http://schemas.microsoft.com/office/powerpoint/2010/main" val="3289041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13994-1CB0-104C-9EFA-63136F86D8AE}" type="slidenum">
              <a:rPr lang="en-US" smtClean="0"/>
              <a:t>34</a:t>
            </a:fld>
            <a:endParaRPr lang="en-US"/>
          </a:p>
        </p:txBody>
      </p:sp>
    </p:spTree>
    <p:extLst>
      <p:ext uri="{BB962C8B-B14F-4D97-AF65-F5344CB8AC3E}">
        <p14:creationId xmlns:p14="http://schemas.microsoft.com/office/powerpoint/2010/main" val="3533458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13994-1CB0-104C-9EFA-63136F86D8AE}" type="slidenum">
              <a:rPr lang="en-US" smtClean="0"/>
              <a:t>4</a:t>
            </a:fld>
            <a:endParaRPr lang="en-US"/>
          </a:p>
        </p:txBody>
      </p:sp>
    </p:spTree>
    <p:extLst>
      <p:ext uri="{BB962C8B-B14F-4D97-AF65-F5344CB8AC3E}">
        <p14:creationId xmlns:p14="http://schemas.microsoft.com/office/powerpoint/2010/main" val="1564882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13994-1CB0-104C-9EFA-63136F86D8AE}" type="slidenum">
              <a:rPr lang="en-US" smtClean="0"/>
              <a:t>5</a:t>
            </a:fld>
            <a:endParaRPr lang="en-US"/>
          </a:p>
        </p:txBody>
      </p:sp>
    </p:spTree>
    <p:extLst>
      <p:ext uri="{BB962C8B-B14F-4D97-AF65-F5344CB8AC3E}">
        <p14:creationId xmlns:p14="http://schemas.microsoft.com/office/powerpoint/2010/main" val="265964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CD913994-1CB0-104C-9EFA-63136F86D8AE}" type="slidenum">
              <a:rPr lang="en-US" smtClean="0"/>
              <a:t>6</a:t>
            </a:fld>
            <a:endParaRPr lang="en-US"/>
          </a:p>
        </p:txBody>
      </p:sp>
    </p:spTree>
    <p:extLst>
      <p:ext uri="{BB962C8B-B14F-4D97-AF65-F5344CB8AC3E}">
        <p14:creationId xmlns:p14="http://schemas.microsoft.com/office/powerpoint/2010/main" val="1457775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13994-1CB0-104C-9EFA-63136F86D8AE}" type="slidenum">
              <a:rPr lang="en-US" smtClean="0"/>
              <a:t>7</a:t>
            </a:fld>
            <a:endParaRPr lang="en-US"/>
          </a:p>
        </p:txBody>
      </p:sp>
    </p:spTree>
    <p:extLst>
      <p:ext uri="{BB962C8B-B14F-4D97-AF65-F5344CB8AC3E}">
        <p14:creationId xmlns:p14="http://schemas.microsoft.com/office/powerpoint/2010/main" val="1999113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482BFE8-74A1-8A40-BC7B-1C3D6E1C1327}" type="slidenum">
              <a:rPr lang="en-US" smtClean="0"/>
              <a:t>9</a:t>
            </a:fld>
            <a:endParaRPr lang="en-US"/>
          </a:p>
        </p:txBody>
      </p:sp>
    </p:spTree>
    <p:extLst>
      <p:ext uri="{BB962C8B-B14F-4D97-AF65-F5344CB8AC3E}">
        <p14:creationId xmlns:p14="http://schemas.microsoft.com/office/powerpoint/2010/main" val="2083582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13994-1CB0-104C-9EFA-63136F86D8AE}" type="slidenum">
              <a:rPr lang="en-US" smtClean="0"/>
              <a:t>10</a:t>
            </a:fld>
            <a:endParaRPr lang="en-US"/>
          </a:p>
        </p:txBody>
      </p:sp>
    </p:spTree>
    <p:extLst>
      <p:ext uri="{BB962C8B-B14F-4D97-AF65-F5344CB8AC3E}">
        <p14:creationId xmlns:p14="http://schemas.microsoft.com/office/powerpoint/2010/main" val="3743171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B70FC5C-687C-7846-91DA-4CF45D76082E}" type="datetimeFigureOut">
              <a:rPr lang="en-US" smtClean="0"/>
              <a:t>2/18/21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B5B56-1894-0A40-B0D4-30BE97A4800E}"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4786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70FC5C-687C-7846-91DA-4CF45D76082E}" type="datetimeFigureOut">
              <a:rPr lang="en-US" smtClean="0"/>
              <a:t>2/18/21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B5B56-1894-0A40-B0D4-30BE97A4800E}" type="slidenum">
              <a:rPr lang="en-US" smtClean="0"/>
              <a:t>‹#›</a:t>
            </a:fld>
            <a:endParaRPr lang="en-US"/>
          </a:p>
        </p:txBody>
      </p:sp>
    </p:spTree>
    <p:extLst>
      <p:ext uri="{BB962C8B-B14F-4D97-AF65-F5344CB8AC3E}">
        <p14:creationId xmlns:p14="http://schemas.microsoft.com/office/powerpoint/2010/main" val="1083954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70FC5C-687C-7846-91DA-4CF45D76082E}" type="datetimeFigureOut">
              <a:rPr lang="en-US" smtClean="0"/>
              <a:t>2/18/21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B5B56-1894-0A40-B0D4-30BE97A4800E}"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220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70FC5C-687C-7846-91DA-4CF45D76082E}" type="datetimeFigureOut">
              <a:rPr lang="en-US" smtClean="0"/>
              <a:t>2/18/21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B5B56-1894-0A40-B0D4-30BE97A4800E}" type="slidenum">
              <a:rPr lang="en-US" smtClean="0"/>
              <a:t>‹#›</a:t>
            </a:fld>
            <a:endParaRPr lang="en-US"/>
          </a:p>
        </p:txBody>
      </p:sp>
    </p:spTree>
    <p:extLst>
      <p:ext uri="{BB962C8B-B14F-4D97-AF65-F5344CB8AC3E}">
        <p14:creationId xmlns:p14="http://schemas.microsoft.com/office/powerpoint/2010/main" val="3329992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70FC5C-687C-7846-91DA-4CF45D76082E}" type="datetimeFigureOut">
              <a:rPr lang="en-US" smtClean="0"/>
              <a:t>2/18/21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B5B56-1894-0A40-B0D4-30BE97A4800E}"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11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0FC5C-687C-7846-91DA-4CF45D76082E}" type="datetimeFigureOut">
              <a:rPr lang="en-US" smtClean="0"/>
              <a:t>2/18/21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0B5B56-1894-0A40-B0D4-30BE97A4800E}" type="slidenum">
              <a:rPr lang="en-US" smtClean="0"/>
              <a:t>‹#›</a:t>
            </a:fld>
            <a:endParaRPr lang="en-US"/>
          </a:p>
        </p:txBody>
      </p:sp>
    </p:spTree>
    <p:extLst>
      <p:ext uri="{BB962C8B-B14F-4D97-AF65-F5344CB8AC3E}">
        <p14:creationId xmlns:p14="http://schemas.microsoft.com/office/powerpoint/2010/main" val="2451360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70FC5C-687C-7846-91DA-4CF45D76082E}" type="datetimeFigureOut">
              <a:rPr lang="en-US" smtClean="0"/>
              <a:t>2/18/21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0B5B56-1894-0A40-B0D4-30BE97A4800E}" type="slidenum">
              <a:rPr lang="en-US" smtClean="0"/>
              <a:t>‹#›</a:t>
            </a:fld>
            <a:endParaRPr lang="en-US"/>
          </a:p>
        </p:txBody>
      </p:sp>
    </p:spTree>
    <p:extLst>
      <p:ext uri="{BB962C8B-B14F-4D97-AF65-F5344CB8AC3E}">
        <p14:creationId xmlns:p14="http://schemas.microsoft.com/office/powerpoint/2010/main" val="3693948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70FC5C-687C-7846-91DA-4CF45D76082E}" type="datetimeFigureOut">
              <a:rPr lang="en-US" smtClean="0"/>
              <a:t>2/18/21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0B5B56-1894-0A40-B0D4-30BE97A4800E}" type="slidenum">
              <a:rPr lang="en-US" smtClean="0"/>
              <a:t>‹#›</a:t>
            </a:fld>
            <a:endParaRPr lang="en-US"/>
          </a:p>
        </p:txBody>
      </p:sp>
    </p:spTree>
    <p:extLst>
      <p:ext uri="{BB962C8B-B14F-4D97-AF65-F5344CB8AC3E}">
        <p14:creationId xmlns:p14="http://schemas.microsoft.com/office/powerpoint/2010/main" val="3165388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70FC5C-687C-7846-91DA-4CF45D76082E}" type="datetimeFigureOut">
              <a:rPr lang="en-US" smtClean="0"/>
              <a:t>2/18/21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0B5B56-1894-0A40-B0D4-30BE97A4800E}" type="slidenum">
              <a:rPr lang="en-US" smtClean="0"/>
              <a:t>‹#›</a:t>
            </a:fld>
            <a:endParaRPr lang="en-US"/>
          </a:p>
        </p:txBody>
      </p:sp>
    </p:spTree>
    <p:extLst>
      <p:ext uri="{BB962C8B-B14F-4D97-AF65-F5344CB8AC3E}">
        <p14:creationId xmlns:p14="http://schemas.microsoft.com/office/powerpoint/2010/main" val="682072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B70FC5C-687C-7846-91DA-4CF45D76082E}" type="datetimeFigureOut">
              <a:rPr lang="en-US" smtClean="0"/>
              <a:t>2/18/21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0B5B56-1894-0A40-B0D4-30BE97A4800E}" type="slidenum">
              <a:rPr lang="en-US" smtClean="0"/>
              <a:t>‹#›</a:t>
            </a:fld>
            <a:endParaRPr lang="en-US"/>
          </a:p>
        </p:txBody>
      </p:sp>
    </p:spTree>
    <p:extLst>
      <p:ext uri="{BB962C8B-B14F-4D97-AF65-F5344CB8AC3E}">
        <p14:creationId xmlns:p14="http://schemas.microsoft.com/office/powerpoint/2010/main" val="1852557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70FC5C-687C-7846-91DA-4CF45D76082E}" type="datetimeFigureOut">
              <a:rPr lang="en-US" smtClean="0"/>
              <a:t>2/18/21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0B5B56-1894-0A40-B0D4-30BE97A4800E}" type="slidenum">
              <a:rPr lang="en-US" smtClean="0"/>
              <a:t>‹#›</a:t>
            </a:fld>
            <a:endParaRPr lang="en-US"/>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583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EB70FC5C-687C-7846-91DA-4CF45D76082E}" type="datetimeFigureOut">
              <a:rPr lang="en-US" smtClean="0"/>
              <a:t>2/18/21</a:t>
            </a:fld>
            <a:endParaRPr lang="en-US"/>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170B5B56-1894-0A40-B0D4-30BE97A4800E}"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837273"/>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15.tiff"/><Relationship Id="rId3" Type="http://schemas.openxmlformats.org/officeDocument/2006/relationships/diagramData" Target="../diagrams/data7.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1.gif"/><Relationship Id="rId7" Type="http://schemas.openxmlformats.org/officeDocument/2006/relationships/diagramColors" Target="../diagrams/colors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9.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7.svg"/><Relationship Id="rId4" Type="http://schemas.openxmlformats.org/officeDocument/2006/relationships/diagramLayout" Target="../diagrams/layout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9.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6.tiff"/><Relationship Id="rId7" Type="http://schemas.openxmlformats.org/officeDocument/2006/relationships/diagramColors" Target="../diagrams/colors10.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openxmlformats.org/officeDocument/2006/relationships/image" Target="../media/image13.tiff"/><Relationship Id="rId2" Type="http://schemas.openxmlformats.org/officeDocument/2006/relationships/notesSlide" Target="../notesSlides/notesSlide7.xml"/><Relationship Id="rId16" Type="http://schemas.openxmlformats.org/officeDocument/2006/relationships/diagramColors" Target="../diagrams/colors4.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4.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FC0BBB-D2FC-A049-9F49-CD5881B30B26}"/>
              </a:ext>
            </a:extLst>
          </p:cNvPr>
          <p:cNvSpPr txBox="1"/>
          <p:nvPr/>
        </p:nvSpPr>
        <p:spPr>
          <a:xfrm>
            <a:off x="935232" y="4747001"/>
            <a:ext cx="8091202" cy="1246495"/>
          </a:xfrm>
          <a:prstGeom prst="rect">
            <a:avLst/>
          </a:prstGeom>
          <a:noFill/>
        </p:spPr>
        <p:txBody>
          <a:bodyPr wrap="square" rtlCol="0">
            <a:spAutoFit/>
          </a:bodyPr>
          <a:lstStyle/>
          <a:p>
            <a:r>
              <a:rPr lang="en-US" sz="2500" dirty="0">
                <a:cs typeface="Times New Roman" panose="02020603050405020304" pitchFamily="18" charset="0"/>
              </a:rPr>
              <a:t>Sarah Murphy</a:t>
            </a:r>
          </a:p>
          <a:p>
            <a:endParaRPr lang="en-US" sz="2500" dirty="0">
              <a:cs typeface="Times New Roman" panose="02020603050405020304" pitchFamily="18" charset="0"/>
            </a:endParaRPr>
          </a:p>
          <a:p>
            <a:endParaRPr lang="en-US" sz="2500" dirty="0">
              <a:cs typeface="Times New Roman" panose="02020603050405020304" pitchFamily="18" charset="0"/>
            </a:endParaRPr>
          </a:p>
        </p:txBody>
      </p:sp>
      <p:sp>
        <p:nvSpPr>
          <p:cNvPr id="7" name="Title 6">
            <a:extLst>
              <a:ext uri="{FF2B5EF4-FFF2-40B4-BE49-F238E27FC236}">
                <a16:creationId xmlns:a16="http://schemas.microsoft.com/office/drawing/2014/main" id="{F08083C1-C1BD-A64F-9F0C-5AFB0B21DCEB}"/>
              </a:ext>
            </a:extLst>
          </p:cNvPr>
          <p:cNvSpPr>
            <a:spLocks noGrp="1"/>
          </p:cNvSpPr>
          <p:nvPr>
            <p:ph type="ctrTitle"/>
          </p:nvPr>
        </p:nvSpPr>
        <p:spPr>
          <a:xfrm>
            <a:off x="935232" y="1480254"/>
            <a:ext cx="6837168" cy="2971051"/>
          </a:xfrm>
        </p:spPr>
        <p:txBody>
          <a:bodyPr>
            <a:noAutofit/>
          </a:bodyPr>
          <a:lstStyle/>
          <a:p>
            <a:pPr algn="l">
              <a:lnSpc>
                <a:spcPct val="100000"/>
              </a:lnSpc>
            </a:pPr>
            <a:r>
              <a:rPr lang="en-US" sz="4400" b="1" dirty="0">
                <a:cs typeface="Times New Roman" panose="02020603050405020304" pitchFamily="18" charset="0"/>
              </a:rPr>
              <a:t>MID ATLANTIC BIGHT: </a:t>
            </a:r>
            <a:br>
              <a:rPr lang="en-US" sz="4400" b="1" dirty="0">
                <a:cs typeface="Times New Roman" panose="02020603050405020304" pitchFamily="18" charset="0"/>
              </a:rPr>
            </a:br>
            <a:r>
              <a:rPr lang="en-US" sz="4400" b="1" dirty="0">
                <a:cs typeface="Times New Roman" panose="02020603050405020304" pitchFamily="18" charset="0"/>
              </a:rPr>
              <a:t>COASTAL UPWELLING </a:t>
            </a:r>
            <a:br>
              <a:rPr lang="en-US" sz="4400" b="1" dirty="0">
                <a:cs typeface="Times New Roman" panose="02020603050405020304" pitchFamily="18" charset="0"/>
              </a:rPr>
            </a:br>
            <a:r>
              <a:rPr lang="en-US" sz="4400" b="1" dirty="0">
                <a:cs typeface="Times New Roman" panose="02020603050405020304" pitchFamily="18" charset="0"/>
              </a:rPr>
              <a:t>&amp; THE OFFSHORE WIND ENVIRONMENT</a:t>
            </a:r>
            <a:br>
              <a:rPr lang="en-US" sz="4400" b="1" dirty="0">
                <a:cs typeface="Times New Roman" panose="02020603050405020304" pitchFamily="18" charset="0"/>
              </a:rPr>
            </a:br>
            <a:endParaRPr lang="en-US" sz="4400" b="1" dirty="0">
              <a:cs typeface="Times New Roman" panose="02020603050405020304" pitchFamily="18" charset="0"/>
            </a:endParaRPr>
          </a:p>
        </p:txBody>
      </p:sp>
      <p:sp>
        <p:nvSpPr>
          <p:cNvPr id="17" name="Rectangle 16">
            <a:extLst>
              <a:ext uri="{FF2B5EF4-FFF2-40B4-BE49-F238E27FC236}">
                <a16:creationId xmlns:a16="http://schemas.microsoft.com/office/drawing/2014/main" id="{87E23A43-86FC-6246-8B14-0B6B1619D2D4}"/>
              </a:ext>
            </a:extLst>
          </p:cNvPr>
          <p:cNvSpPr/>
          <p:nvPr/>
        </p:nvSpPr>
        <p:spPr>
          <a:xfrm>
            <a:off x="935232" y="5531831"/>
            <a:ext cx="6096000" cy="923330"/>
          </a:xfrm>
          <a:prstGeom prst="rect">
            <a:avLst/>
          </a:prstGeom>
        </p:spPr>
        <p:txBody>
          <a:bodyPr>
            <a:spAutoFit/>
          </a:bodyPr>
          <a:lstStyle/>
          <a:p>
            <a:r>
              <a:rPr lang="en-US" dirty="0">
                <a:cs typeface="Times New Roman" panose="02020603050405020304" pitchFamily="18" charset="0"/>
              </a:rPr>
              <a:t>Dr. Travis Miles (Advisor)</a:t>
            </a:r>
          </a:p>
          <a:p>
            <a:r>
              <a:rPr lang="en-US" dirty="0">
                <a:cs typeface="Times New Roman" panose="02020603050405020304" pitchFamily="18" charset="0"/>
              </a:rPr>
              <a:t>Dr. Josh Kohut </a:t>
            </a:r>
          </a:p>
          <a:p>
            <a:r>
              <a:rPr lang="en-US" dirty="0">
                <a:cs typeface="Times New Roman" panose="02020603050405020304" pitchFamily="18" charset="0"/>
              </a:rPr>
              <a:t>Dr. Matt Oliver (external; University of Delaware)</a:t>
            </a:r>
          </a:p>
        </p:txBody>
      </p:sp>
      <p:pic>
        <p:nvPicPr>
          <p:cNvPr id="18" name="Picture 17">
            <a:extLst>
              <a:ext uri="{FF2B5EF4-FFF2-40B4-BE49-F238E27FC236}">
                <a16:creationId xmlns:a16="http://schemas.microsoft.com/office/drawing/2014/main" id="{9FBA74BC-3690-0044-BE40-12EAED35474A}"/>
              </a:ext>
            </a:extLst>
          </p:cNvPr>
          <p:cNvPicPr>
            <a:picLocks noChangeAspect="1"/>
          </p:cNvPicPr>
          <p:nvPr/>
        </p:nvPicPr>
        <p:blipFill>
          <a:blip r:embed="rId3"/>
          <a:stretch>
            <a:fillRect/>
          </a:stretch>
        </p:blipFill>
        <p:spPr>
          <a:xfrm>
            <a:off x="8720014" y="4905348"/>
            <a:ext cx="3081139" cy="1549813"/>
          </a:xfrm>
          <a:prstGeom prst="rect">
            <a:avLst/>
          </a:prstGeom>
        </p:spPr>
      </p:pic>
      <p:pic>
        <p:nvPicPr>
          <p:cNvPr id="3" name="Picture 2">
            <a:extLst>
              <a:ext uri="{FF2B5EF4-FFF2-40B4-BE49-F238E27FC236}">
                <a16:creationId xmlns:a16="http://schemas.microsoft.com/office/drawing/2014/main" id="{4BD22995-1F56-2D47-BD4B-4BCCF98185C8}"/>
              </a:ext>
            </a:extLst>
          </p:cNvPr>
          <p:cNvPicPr>
            <a:picLocks noChangeAspect="1"/>
          </p:cNvPicPr>
          <p:nvPr/>
        </p:nvPicPr>
        <p:blipFill>
          <a:blip r:embed="rId4"/>
          <a:stretch>
            <a:fillRect/>
          </a:stretch>
        </p:blipFill>
        <p:spPr>
          <a:xfrm>
            <a:off x="8562653" y="348336"/>
            <a:ext cx="3238500" cy="3937000"/>
          </a:xfrm>
          <a:prstGeom prst="rect">
            <a:avLst/>
          </a:prstGeom>
        </p:spPr>
      </p:pic>
    </p:spTree>
    <p:extLst>
      <p:ext uri="{BB962C8B-B14F-4D97-AF65-F5344CB8AC3E}">
        <p14:creationId xmlns:p14="http://schemas.microsoft.com/office/powerpoint/2010/main" val="3183900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E6A11EF2-E180-084C-A9AC-FEE766A7EBE4}"/>
              </a:ext>
            </a:extLst>
          </p:cNvPr>
          <p:cNvGraphicFramePr/>
          <p:nvPr>
            <p:extLst>
              <p:ext uri="{D42A27DB-BD31-4B8C-83A1-F6EECF244321}">
                <p14:modId xmlns:p14="http://schemas.microsoft.com/office/powerpoint/2010/main" val="3338161298"/>
              </p:ext>
            </p:extLst>
          </p:nvPr>
        </p:nvGraphicFramePr>
        <p:xfrm>
          <a:off x="3649763" y="852400"/>
          <a:ext cx="7048717" cy="1499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7">
            <a:extLst>
              <a:ext uri="{FF2B5EF4-FFF2-40B4-BE49-F238E27FC236}">
                <a16:creationId xmlns:a16="http://schemas.microsoft.com/office/drawing/2014/main" id="{30A55E75-7D15-5540-A8BE-BC0DADA54C00}"/>
              </a:ext>
            </a:extLst>
          </p:cNvPr>
          <p:cNvGraphicFramePr>
            <a:graphicFrameLocks noGrp="1"/>
          </p:cNvGraphicFramePr>
          <p:nvPr>
            <p:ph idx="1"/>
            <p:extLst>
              <p:ext uri="{D42A27DB-BD31-4B8C-83A1-F6EECF244321}">
                <p14:modId xmlns:p14="http://schemas.microsoft.com/office/powerpoint/2010/main" val="3589250320"/>
              </p:ext>
            </p:extLst>
          </p:nvPr>
        </p:nvGraphicFramePr>
        <p:xfrm>
          <a:off x="3649763" y="2860766"/>
          <a:ext cx="7100969" cy="30436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 name="Picture 8">
            <a:extLst>
              <a:ext uri="{FF2B5EF4-FFF2-40B4-BE49-F238E27FC236}">
                <a16:creationId xmlns:a16="http://schemas.microsoft.com/office/drawing/2014/main" id="{0721C269-D962-D942-B8AE-60FC8EBE7CF6}"/>
              </a:ext>
            </a:extLst>
          </p:cNvPr>
          <p:cNvPicPr>
            <a:picLocks noChangeAspect="1"/>
          </p:cNvPicPr>
          <p:nvPr/>
        </p:nvPicPr>
        <p:blipFill>
          <a:blip r:embed="rId13"/>
          <a:stretch>
            <a:fillRect/>
          </a:stretch>
        </p:blipFill>
        <p:spPr>
          <a:xfrm>
            <a:off x="-1097280" y="0"/>
            <a:ext cx="4479943" cy="2469581"/>
          </a:xfrm>
          <a:prstGeom prst="rect">
            <a:avLst/>
          </a:prstGeom>
        </p:spPr>
      </p:pic>
    </p:spTree>
    <p:extLst>
      <p:ext uri="{BB962C8B-B14F-4D97-AF65-F5344CB8AC3E}">
        <p14:creationId xmlns:p14="http://schemas.microsoft.com/office/powerpoint/2010/main" val="255098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FB0B-3843-DA46-B79A-E2D66F81A30C}"/>
              </a:ext>
            </a:extLst>
          </p:cNvPr>
          <p:cNvSpPr>
            <a:spLocks noGrp="1"/>
          </p:cNvSpPr>
          <p:nvPr>
            <p:ph type="title"/>
          </p:nvPr>
        </p:nvSpPr>
        <p:spPr/>
        <p:txBody>
          <a:bodyPr/>
          <a:lstStyle/>
          <a:p>
            <a:r>
              <a:rPr lang="en-US" dirty="0"/>
              <a:t>1. Methods: Spike Filter</a:t>
            </a:r>
          </a:p>
        </p:txBody>
      </p:sp>
      <p:sp>
        <p:nvSpPr>
          <p:cNvPr id="3" name="Content Placeholder 2">
            <a:extLst>
              <a:ext uri="{FF2B5EF4-FFF2-40B4-BE49-F238E27FC236}">
                <a16:creationId xmlns:a16="http://schemas.microsoft.com/office/drawing/2014/main" id="{F1A94390-CDB6-AC4E-9648-EB6B29656E97}"/>
              </a:ext>
            </a:extLst>
          </p:cNvPr>
          <p:cNvSpPr>
            <a:spLocks noGrp="1"/>
          </p:cNvSpPr>
          <p:nvPr>
            <p:ph idx="1"/>
          </p:nvPr>
        </p:nvSpPr>
        <p:spPr>
          <a:xfrm>
            <a:off x="898541" y="2495156"/>
            <a:ext cx="3880835" cy="3636511"/>
          </a:xfrm>
        </p:spPr>
        <p:txBody>
          <a:bodyPr/>
          <a:lstStyle/>
          <a:p>
            <a:pPr>
              <a:buAutoNum type="arabicPeriod"/>
            </a:pPr>
            <a:r>
              <a:rPr lang="en-US" dirty="0"/>
              <a:t>Rate of SST change: &gt;1°C/hour </a:t>
            </a:r>
          </a:p>
          <a:p>
            <a:pPr>
              <a:buAutoNum type="arabicPeriod"/>
            </a:pPr>
            <a:r>
              <a:rPr lang="en-US" dirty="0"/>
              <a:t>Minimum SST threshold: 12 °C </a:t>
            </a:r>
          </a:p>
          <a:p>
            <a:pPr>
              <a:buAutoNum type="arabicPeriod"/>
            </a:pPr>
            <a:r>
              <a:rPr lang="en-US" dirty="0"/>
              <a:t>Comparison to recent SST: &gt;2 SDs moving 7 day per pixel average</a:t>
            </a:r>
          </a:p>
          <a:p>
            <a:pPr>
              <a:buAutoNum type="arabicPeriod"/>
            </a:pPr>
            <a:r>
              <a:rPr lang="en-US" dirty="0"/>
              <a:t>Bias correction (up to +.3 °C)</a:t>
            </a:r>
          </a:p>
        </p:txBody>
      </p:sp>
      <p:pic>
        <p:nvPicPr>
          <p:cNvPr id="8" name="Picture 7">
            <a:extLst>
              <a:ext uri="{FF2B5EF4-FFF2-40B4-BE49-F238E27FC236}">
                <a16:creationId xmlns:a16="http://schemas.microsoft.com/office/drawing/2014/main" id="{EB954087-AC55-7D49-9C78-95115A4D77F3}"/>
              </a:ext>
            </a:extLst>
          </p:cNvPr>
          <p:cNvPicPr>
            <a:picLocks noChangeAspect="1"/>
          </p:cNvPicPr>
          <p:nvPr/>
        </p:nvPicPr>
        <p:blipFill rotWithShape="1">
          <a:blip r:embed="rId3"/>
          <a:srcRect l="8205" r="7297"/>
          <a:stretch/>
        </p:blipFill>
        <p:spPr>
          <a:xfrm>
            <a:off x="4779376" y="1784387"/>
            <a:ext cx="7412624" cy="4710698"/>
          </a:xfrm>
          <a:prstGeom prst="rect">
            <a:avLst/>
          </a:prstGeom>
        </p:spPr>
      </p:pic>
    </p:spTree>
    <p:extLst>
      <p:ext uri="{BB962C8B-B14F-4D97-AF65-F5344CB8AC3E}">
        <p14:creationId xmlns:p14="http://schemas.microsoft.com/office/powerpoint/2010/main" val="1250288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1E97DCB-158C-154E-833A-C3A6BEA4D572}"/>
              </a:ext>
            </a:extLst>
          </p:cNvPr>
          <p:cNvPicPr>
            <a:picLocks noGrp="1" noChangeAspect="1"/>
          </p:cNvPicPr>
          <p:nvPr>
            <p:ph idx="1"/>
          </p:nvPr>
        </p:nvPicPr>
        <p:blipFill>
          <a:blip r:embed="rId3"/>
          <a:stretch>
            <a:fillRect/>
          </a:stretch>
        </p:blipFill>
        <p:spPr>
          <a:xfrm>
            <a:off x="5607349" y="1167402"/>
            <a:ext cx="6468221" cy="4853940"/>
          </a:xfrm>
        </p:spPr>
      </p:pic>
      <p:pic>
        <p:nvPicPr>
          <p:cNvPr id="8" name="Picture 7">
            <a:extLst>
              <a:ext uri="{FF2B5EF4-FFF2-40B4-BE49-F238E27FC236}">
                <a16:creationId xmlns:a16="http://schemas.microsoft.com/office/drawing/2014/main" id="{2546ECE5-2E5A-3444-98F5-EF8B051A60F3}"/>
              </a:ext>
            </a:extLst>
          </p:cNvPr>
          <p:cNvPicPr>
            <a:picLocks noChangeAspect="1"/>
          </p:cNvPicPr>
          <p:nvPr/>
        </p:nvPicPr>
        <p:blipFill>
          <a:blip r:embed="rId4"/>
          <a:stretch>
            <a:fillRect/>
          </a:stretch>
        </p:blipFill>
        <p:spPr>
          <a:xfrm>
            <a:off x="218210" y="1167402"/>
            <a:ext cx="6658877" cy="4997013"/>
          </a:xfrm>
          <a:prstGeom prst="rect">
            <a:avLst/>
          </a:prstGeom>
        </p:spPr>
      </p:pic>
      <p:sp>
        <p:nvSpPr>
          <p:cNvPr id="9" name="Title 1">
            <a:extLst>
              <a:ext uri="{FF2B5EF4-FFF2-40B4-BE49-F238E27FC236}">
                <a16:creationId xmlns:a16="http://schemas.microsoft.com/office/drawing/2014/main" id="{72877096-2FEB-FA46-9583-46854E2D1265}"/>
              </a:ext>
            </a:extLst>
          </p:cNvPr>
          <p:cNvSpPr txBox="1">
            <a:spLocks/>
          </p:cNvSpPr>
          <p:nvPr/>
        </p:nvSpPr>
        <p:spPr>
          <a:xfrm>
            <a:off x="3134589" y="53879"/>
            <a:ext cx="6487706" cy="970450"/>
          </a:xfrm>
          <a:prstGeom prst="rect">
            <a:avLst/>
          </a:prstGeom>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rPr>
              <a:t>Applied Spike Filter</a:t>
            </a:r>
          </a:p>
        </p:txBody>
      </p:sp>
      <p:sp>
        <p:nvSpPr>
          <p:cNvPr id="10" name="TextBox 9">
            <a:extLst>
              <a:ext uri="{FF2B5EF4-FFF2-40B4-BE49-F238E27FC236}">
                <a16:creationId xmlns:a16="http://schemas.microsoft.com/office/drawing/2014/main" id="{47A1CC31-CF2C-3F4A-9DD9-E905279F129A}"/>
              </a:ext>
            </a:extLst>
          </p:cNvPr>
          <p:cNvSpPr txBox="1"/>
          <p:nvPr/>
        </p:nvSpPr>
        <p:spPr>
          <a:xfrm>
            <a:off x="2426677" y="1167402"/>
            <a:ext cx="1863969" cy="369332"/>
          </a:xfrm>
          <a:prstGeom prst="rect">
            <a:avLst/>
          </a:prstGeom>
          <a:solidFill>
            <a:schemeClr val="tx1"/>
          </a:solidFill>
        </p:spPr>
        <p:txBody>
          <a:bodyPr wrap="square" rtlCol="0">
            <a:spAutoFit/>
          </a:bodyPr>
          <a:lstStyle/>
          <a:p>
            <a:pPr algn="ctr"/>
            <a:r>
              <a:rPr lang="en-US" dirty="0">
                <a:solidFill>
                  <a:schemeClr val="bg1"/>
                </a:solidFill>
              </a:rPr>
              <a:t>RAW GOES</a:t>
            </a:r>
          </a:p>
        </p:txBody>
      </p:sp>
      <p:sp>
        <p:nvSpPr>
          <p:cNvPr id="11" name="TextBox 10">
            <a:extLst>
              <a:ext uri="{FF2B5EF4-FFF2-40B4-BE49-F238E27FC236}">
                <a16:creationId xmlns:a16="http://schemas.microsoft.com/office/drawing/2014/main" id="{A3284B91-8EDF-6642-9F0D-A56EA0CBA50D}"/>
              </a:ext>
            </a:extLst>
          </p:cNvPr>
          <p:cNvSpPr txBox="1"/>
          <p:nvPr/>
        </p:nvSpPr>
        <p:spPr>
          <a:xfrm>
            <a:off x="7758326" y="1167402"/>
            <a:ext cx="1863969" cy="369332"/>
          </a:xfrm>
          <a:prstGeom prst="rect">
            <a:avLst/>
          </a:prstGeom>
          <a:solidFill>
            <a:schemeClr val="tx1"/>
          </a:solidFill>
        </p:spPr>
        <p:txBody>
          <a:bodyPr wrap="square" rtlCol="0">
            <a:spAutoFit/>
          </a:bodyPr>
          <a:lstStyle/>
          <a:p>
            <a:pPr algn="ctr"/>
            <a:r>
              <a:rPr lang="en-US" dirty="0">
                <a:solidFill>
                  <a:schemeClr val="bg1"/>
                </a:solidFill>
              </a:rPr>
              <a:t>GOES SF</a:t>
            </a:r>
          </a:p>
        </p:txBody>
      </p:sp>
    </p:spTree>
    <p:extLst>
      <p:ext uri="{BB962C8B-B14F-4D97-AF65-F5344CB8AC3E}">
        <p14:creationId xmlns:p14="http://schemas.microsoft.com/office/powerpoint/2010/main" val="2942029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CD05C412-74E3-EE42-B598-2F6F2897BCFB}"/>
              </a:ext>
            </a:extLst>
          </p:cNvPr>
          <p:cNvPicPr>
            <a:picLocks noGrp="1" noChangeAspect="1"/>
          </p:cNvPicPr>
          <p:nvPr>
            <p:ph idx="1"/>
          </p:nvPr>
        </p:nvPicPr>
        <p:blipFill>
          <a:blip r:embed="rId3"/>
          <a:stretch>
            <a:fillRect/>
          </a:stretch>
        </p:blipFill>
        <p:spPr>
          <a:xfrm>
            <a:off x="436562" y="536714"/>
            <a:ext cx="11215918" cy="6003234"/>
          </a:xfrm>
        </p:spPr>
      </p:pic>
    </p:spTree>
    <p:extLst>
      <p:ext uri="{BB962C8B-B14F-4D97-AF65-F5344CB8AC3E}">
        <p14:creationId xmlns:p14="http://schemas.microsoft.com/office/powerpoint/2010/main" val="1324468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B81F024-2710-4C47-8A7B-C71BD421AEDC}"/>
              </a:ext>
            </a:extLst>
          </p:cNvPr>
          <p:cNvGraphicFramePr>
            <a:graphicFrameLocks noGrp="1"/>
          </p:cNvGraphicFramePr>
          <p:nvPr>
            <p:extLst>
              <p:ext uri="{D42A27DB-BD31-4B8C-83A1-F6EECF244321}">
                <p14:modId xmlns:p14="http://schemas.microsoft.com/office/powerpoint/2010/main" val="292079476"/>
              </p:ext>
            </p:extLst>
          </p:nvPr>
        </p:nvGraphicFramePr>
        <p:xfrm>
          <a:off x="7104683" y="2326305"/>
          <a:ext cx="4534323" cy="2225064"/>
        </p:xfrm>
        <a:graphic>
          <a:graphicData uri="http://schemas.openxmlformats.org/drawingml/2006/table">
            <a:tbl>
              <a:tblPr/>
              <a:tblGrid>
                <a:gridCol w="1463609">
                  <a:extLst>
                    <a:ext uri="{9D8B030D-6E8A-4147-A177-3AD203B41FA5}">
                      <a16:colId xmlns:a16="http://schemas.microsoft.com/office/drawing/2014/main" val="2357429777"/>
                    </a:ext>
                  </a:extLst>
                </a:gridCol>
                <a:gridCol w="1463609">
                  <a:extLst>
                    <a:ext uri="{9D8B030D-6E8A-4147-A177-3AD203B41FA5}">
                      <a16:colId xmlns:a16="http://schemas.microsoft.com/office/drawing/2014/main" val="974246759"/>
                    </a:ext>
                  </a:extLst>
                </a:gridCol>
                <a:gridCol w="1607105">
                  <a:extLst>
                    <a:ext uri="{9D8B030D-6E8A-4147-A177-3AD203B41FA5}">
                      <a16:colId xmlns:a16="http://schemas.microsoft.com/office/drawing/2014/main" val="890818054"/>
                    </a:ext>
                  </a:extLst>
                </a:gridCol>
              </a:tblGrid>
              <a:tr h="403832">
                <a:tc>
                  <a:txBody>
                    <a:bodyPr/>
                    <a:lstStyle/>
                    <a:p>
                      <a:pPr algn="ctr" fontAlgn="b"/>
                      <a:r>
                        <a:rPr lang="en-US" sz="1400" b="0" i="0" u="none" strike="noStrike" dirty="0">
                          <a:solidFill>
                            <a:schemeClr val="tx1"/>
                          </a:solidFill>
                          <a:effectLst/>
                          <a:latin typeface="Calibri" panose="020F0502020204030204" pitchFamily="34" charset="0"/>
                          <a:cs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sz="1400" b="1" i="0" u="none" strike="noStrike" dirty="0">
                          <a:solidFill>
                            <a:schemeClr val="tx1"/>
                          </a:solidFill>
                          <a:effectLst/>
                          <a:latin typeface="Calibri" panose="020F0502020204030204" pitchFamily="34" charset="0"/>
                          <a:cs typeface="Calibri" panose="020F0502020204030204" pitchFamily="34" charset="0"/>
                        </a:rPr>
                        <a:t>Quality Filter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solidFill>
                      <a:schemeClr val="bg2">
                        <a:lumMod val="20000"/>
                        <a:lumOff val="80000"/>
                      </a:schemeClr>
                    </a:solidFill>
                  </a:tcPr>
                </a:tc>
                <a:tc>
                  <a:txBody>
                    <a:bodyPr/>
                    <a:lstStyle/>
                    <a:p>
                      <a:pPr algn="ctr" fontAlgn="ctr"/>
                      <a:r>
                        <a:rPr lang="en-US" sz="1400" b="1" i="0" u="none" strike="noStrike" dirty="0">
                          <a:solidFill>
                            <a:schemeClr val="tx1"/>
                          </a:solidFill>
                          <a:effectLst/>
                          <a:latin typeface="Calibri" panose="020F0502020204030204" pitchFamily="34" charset="0"/>
                          <a:cs typeface="Calibri" panose="020F0502020204030204" pitchFamily="34" charset="0"/>
                        </a:rPr>
                        <a:t>Spike Filter</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344090695"/>
                  </a:ext>
                </a:extLst>
              </a:tr>
              <a:tr h="455308">
                <a:tc>
                  <a:txBody>
                    <a:bodyPr/>
                    <a:lstStyle/>
                    <a:p>
                      <a:pPr algn="ctr" fontAlgn="b"/>
                      <a:r>
                        <a:rPr lang="en-US" sz="1400" b="1" i="0" u="none" strike="noStrike" dirty="0">
                          <a:solidFill>
                            <a:schemeClr val="tx1"/>
                          </a:solidFill>
                          <a:effectLst/>
                          <a:latin typeface="Calibri" panose="020F0502020204030204" pitchFamily="34" charset="0"/>
                          <a:cs typeface="Calibri" panose="020F0502020204030204" pitchFamily="34" charset="0"/>
                        </a:rPr>
                        <a:t>RMS: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b"/>
                      <a:r>
                        <a:rPr lang="en-US" sz="1600" b="0" i="0" u="none" strike="noStrike" dirty="0">
                          <a:solidFill>
                            <a:schemeClr val="tx1"/>
                          </a:solidFill>
                          <a:effectLst/>
                          <a:latin typeface="Calibri" panose="020F0502020204030204" pitchFamily="34" charset="0"/>
                          <a:cs typeface="Calibri" panose="020F0502020204030204" pitchFamily="34" charset="0"/>
                        </a:rPr>
                        <a:t>.713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solidFill>
                      <a:schemeClr val="bg2">
                        <a:lumMod val="20000"/>
                        <a:lumOff val="80000"/>
                      </a:schemeClr>
                    </a:solidFill>
                  </a:tcPr>
                </a:tc>
                <a:tc>
                  <a:txBody>
                    <a:bodyPr/>
                    <a:lstStyle/>
                    <a:p>
                      <a:pPr algn="ctr" fontAlgn="b"/>
                      <a:r>
                        <a:rPr lang="en-US" sz="1600" b="1" i="0" u="none" strike="noStrike" dirty="0">
                          <a:solidFill>
                            <a:schemeClr val="tx1"/>
                          </a:solidFill>
                          <a:effectLst/>
                          <a:latin typeface="Calibri" panose="020F0502020204030204" pitchFamily="34" charset="0"/>
                          <a:cs typeface="Calibri" panose="020F0502020204030204" pitchFamily="34" charset="0"/>
                        </a:rPr>
                        <a:t>.645</a:t>
                      </a:r>
                    </a:p>
                  </a:txBody>
                  <a:tcPr marL="9525" marR="9525" marT="9525" marB="0"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116376131"/>
                  </a:ext>
                </a:extLst>
              </a:tr>
              <a:tr h="455308">
                <a:tc>
                  <a:txBody>
                    <a:bodyPr/>
                    <a:lstStyle/>
                    <a:p>
                      <a:pPr algn="ctr" fontAlgn="b"/>
                      <a:r>
                        <a:rPr lang="en-US" sz="1400" b="1" i="0" u="none" strike="noStrike" dirty="0">
                          <a:solidFill>
                            <a:schemeClr val="tx1"/>
                          </a:solidFill>
                          <a:effectLst/>
                          <a:latin typeface="Calibri" panose="020F0502020204030204" pitchFamily="34" charset="0"/>
                          <a:cs typeface="Calibri" panose="020F0502020204030204" pitchFamily="34" charset="0"/>
                        </a:rPr>
                        <a:t>CRMS:</a:t>
                      </a:r>
                    </a:p>
                  </a:txBody>
                  <a:tcPr marL="9525" marR="9525" marT="9525" marB="0" anchor="b">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solidFill>
                      <a:schemeClr val="bg2">
                        <a:lumMod val="20000"/>
                        <a:lumOff val="80000"/>
                      </a:schemeClr>
                    </a:solidFill>
                  </a:tcPr>
                </a:tc>
                <a:tc>
                  <a:txBody>
                    <a:bodyPr/>
                    <a:lstStyle/>
                    <a:p>
                      <a:pPr algn="ctr" fontAlgn="b"/>
                      <a:r>
                        <a:rPr lang="en-US" sz="1600" b="0" i="0" u="none" strike="noStrike" dirty="0">
                          <a:solidFill>
                            <a:schemeClr val="tx1"/>
                          </a:solidFill>
                          <a:effectLst/>
                          <a:latin typeface="Calibri" panose="020F0502020204030204" pitchFamily="34" charset="0"/>
                          <a:cs typeface="Calibri" panose="020F0502020204030204" pitchFamily="34" charset="0"/>
                        </a:rPr>
                        <a:t>.652</a:t>
                      </a:r>
                    </a:p>
                  </a:txBody>
                  <a:tcPr marL="9525" marR="9525" marT="9525" marB="0" anchor="b">
                    <a:lnL w="12700" cap="flat" cmpd="sng" algn="ctr">
                      <a:solidFill>
                        <a:schemeClr val="tx1">
                          <a:lumMod val="7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solidFill>
                      <a:schemeClr val="bg2">
                        <a:lumMod val="20000"/>
                        <a:lumOff val="80000"/>
                      </a:schemeClr>
                    </a:solidFill>
                  </a:tcPr>
                </a:tc>
                <a:tc>
                  <a:txBody>
                    <a:bodyPr/>
                    <a:lstStyle/>
                    <a:p>
                      <a:pPr algn="ctr" fontAlgn="b"/>
                      <a:r>
                        <a:rPr lang="en-US" sz="1600" b="1" i="0" u="none" strike="noStrike" dirty="0">
                          <a:solidFill>
                            <a:schemeClr val="tx1"/>
                          </a:solidFill>
                          <a:effectLst/>
                          <a:latin typeface="Calibri" panose="020F0502020204030204" pitchFamily="34" charset="0"/>
                          <a:cs typeface="Calibri" panose="020F0502020204030204" pitchFamily="34" charset="0"/>
                        </a:rPr>
                        <a:t>.626</a:t>
                      </a:r>
                    </a:p>
                  </a:txBody>
                  <a:tcPr marL="9525" marR="9525" marT="9525" marB="0"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367015089"/>
                  </a:ext>
                </a:extLst>
              </a:tr>
              <a:tr h="455308">
                <a:tc>
                  <a:txBody>
                    <a:bodyPr/>
                    <a:lstStyle/>
                    <a:p>
                      <a:pPr algn="ctr" fontAlgn="b"/>
                      <a:r>
                        <a:rPr lang="en-US" sz="1400" b="1" i="0" u="none" strike="noStrike" dirty="0">
                          <a:solidFill>
                            <a:schemeClr val="tx1"/>
                          </a:solidFill>
                          <a:effectLst/>
                          <a:latin typeface="Calibri" panose="020F0502020204030204" pitchFamily="34" charset="0"/>
                          <a:cs typeface="Calibri" panose="020F0502020204030204" pitchFamily="34" charset="0"/>
                        </a:rPr>
                        <a:t>MB:</a:t>
                      </a:r>
                    </a:p>
                  </a:txBody>
                  <a:tcPr marL="9525" marR="9525" marT="9525" marB="0" anchor="b">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solidFill>
                      <a:schemeClr val="bg2">
                        <a:lumMod val="20000"/>
                        <a:lumOff val="80000"/>
                      </a:schemeClr>
                    </a:solidFill>
                  </a:tcPr>
                </a:tc>
                <a:tc>
                  <a:txBody>
                    <a:bodyPr/>
                    <a:lstStyle/>
                    <a:p>
                      <a:pPr algn="ctr" fontAlgn="b"/>
                      <a:r>
                        <a:rPr lang="en-US" sz="1600" b="0" i="0" u="none" strike="noStrike" dirty="0">
                          <a:solidFill>
                            <a:schemeClr val="tx1"/>
                          </a:solidFill>
                          <a:effectLst/>
                          <a:latin typeface="Calibri" panose="020F0502020204030204" pitchFamily="34" charset="0"/>
                          <a:cs typeface="Calibri" panose="020F0502020204030204" pitchFamily="34" charset="0"/>
                        </a:rPr>
                        <a:t>.275</a:t>
                      </a:r>
                    </a:p>
                  </a:txBody>
                  <a:tcPr marL="9525" marR="9525" marT="9525" marB="0" anchor="b">
                    <a:lnL w="12700" cap="flat" cmpd="sng" algn="ctr">
                      <a:solidFill>
                        <a:schemeClr val="tx1">
                          <a:lumMod val="7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solidFill>
                      <a:schemeClr val="bg2">
                        <a:lumMod val="20000"/>
                        <a:lumOff val="80000"/>
                      </a:schemeClr>
                    </a:solidFill>
                  </a:tcPr>
                </a:tc>
                <a:tc>
                  <a:txBody>
                    <a:bodyPr/>
                    <a:lstStyle/>
                    <a:p>
                      <a:pPr algn="ctr" fontAlgn="b"/>
                      <a:r>
                        <a:rPr lang="en-US" sz="1600" b="1" i="0" u="none" strike="noStrike" dirty="0">
                          <a:solidFill>
                            <a:schemeClr val="tx1"/>
                          </a:solidFill>
                          <a:effectLst/>
                          <a:latin typeface="Calibri" panose="020F0502020204030204" pitchFamily="34" charset="0"/>
                          <a:cs typeface="Calibri" panose="020F0502020204030204" pitchFamily="34" charset="0"/>
                        </a:rPr>
                        <a:t>-.055</a:t>
                      </a:r>
                    </a:p>
                  </a:txBody>
                  <a:tcPr marL="9525" marR="9525" marT="9525" marB="0"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129810074"/>
                  </a:ext>
                </a:extLst>
              </a:tr>
              <a:tr h="455308">
                <a:tc>
                  <a:txBody>
                    <a:bodyPr/>
                    <a:lstStyle/>
                    <a:p>
                      <a:pPr algn="ctr" fontAlgn="b"/>
                      <a:r>
                        <a:rPr lang="en-US" sz="1400" b="1" i="0" u="none" strike="noStrike" dirty="0">
                          <a:solidFill>
                            <a:schemeClr val="tx1"/>
                          </a:solidFill>
                          <a:effectLst/>
                          <a:latin typeface="Calibri" panose="020F0502020204030204" pitchFamily="34" charset="0"/>
                          <a:cs typeface="Calibri" panose="020F0502020204030204" pitchFamily="34" charset="0"/>
                        </a:rPr>
                        <a:t>Count:</a:t>
                      </a:r>
                    </a:p>
                  </a:txBody>
                  <a:tcPr marL="9525" marR="9525" marT="9525" marB="0"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20000"/>
                        <a:lumOff val="80000"/>
                      </a:schemeClr>
                    </a:solidFill>
                  </a:tcPr>
                </a:tc>
                <a:tc>
                  <a:txBody>
                    <a:bodyPr/>
                    <a:lstStyle/>
                    <a:p>
                      <a:pPr algn="ctr" fontAlgn="b"/>
                      <a:r>
                        <a:rPr lang="en-US" sz="1600" b="0" i="0" u="none" strike="noStrike" dirty="0">
                          <a:solidFill>
                            <a:schemeClr val="tx1"/>
                          </a:solidFill>
                          <a:effectLst/>
                          <a:latin typeface="Calibri" panose="020F0502020204030204" pitchFamily="34" charset="0"/>
                          <a:cs typeface="Calibri" panose="020F0502020204030204" pitchFamily="34" charset="0"/>
                        </a:rPr>
                        <a:t>741</a:t>
                      </a:r>
                    </a:p>
                  </a:txBody>
                  <a:tcPr marL="9525" marR="9525" marT="9525" marB="0" anchor="b">
                    <a:lnL w="12700" cap="flat" cmpd="sng" algn="ctr">
                      <a:solidFill>
                        <a:schemeClr val="tx1">
                          <a:lumMod val="7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20000"/>
                        <a:lumOff val="80000"/>
                      </a:schemeClr>
                    </a:solidFill>
                  </a:tcPr>
                </a:tc>
                <a:tc>
                  <a:txBody>
                    <a:bodyPr/>
                    <a:lstStyle/>
                    <a:p>
                      <a:pPr algn="ctr" fontAlgn="b"/>
                      <a:r>
                        <a:rPr lang="en-US" sz="1600" b="1" i="0" u="none" strike="noStrike" dirty="0">
                          <a:solidFill>
                            <a:schemeClr val="tx1"/>
                          </a:solidFill>
                          <a:effectLst/>
                          <a:latin typeface="Calibri" panose="020F0502020204030204" pitchFamily="34" charset="0"/>
                          <a:cs typeface="Calibri" panose="020F0502020204030204" pitchFamily="34" charset="0"/>
                        </a:rPr>
                        <a:t>796</a:t>
                      </a:r>
                    </a:p>
                  </a:txBody>
                  <a:tcPr marL="9525" marR="9525" marT="9525" marB="0"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9477427"/>
                  </a:ext>
                </a:extLst>
              </a:tr>
            </a:tbl>
          </a:graphicData>
        </a:graphic>
      </p:graphicFrame>
      <p:sp>
        <p:nvSpPr>
          <p:cNvPr id="2" name="TextBox 1">
            <a:extLst>
              <a:ext uri="{FF2B5EF4-FFF2-40B4-BE49-F238E27FC236}">
                <a16:creationId xmlns:a16="http://schemas.microsoft.com/office/drawing/2014/main" id="{93FB4CD3-F7C3-2E46-B8E8-C93087721349}"/>
              </a:ext>
            </a:extLst>
          </p:cNvPr>
          <p:cNvSpPr txBox="1"/>
          <p:nvPr/>
        </p:nvSpPr>
        <p:spPr>
          <a:xfrm>
            <a:off x="7715739" y="1494476"/>
            <a:ext cx="3312209" cy="692497"/>
          </a:xfrm>
          <a:prstGeom prst="rect">
            <a:avLst/>
          </a:prstGeom>
          <a:noFill/>
        </p:spPr>
        <p:txBody>
          <a:bodyPr wrap="square" rtlCol="0">
            <a:spAutoFit/>
          </a:bodyPr>
          <a:lstStyle/>
          <a:p>
            <a:pPr algn="ctr"/>
            <a:r>
              <a:rPr lang="en-US" sz="2400" b="1" dirty="0"/>
              <a:t>Buoy Validation</a:t>
            </a:r>
          </a:p>
          <a:p>
            <a:pPr algn="ctr"/>
            <a:r>
              <a:rPr lang="en-US" sz="1500" b="1" dirty="0"/>
              <a:t>(Averaged across 3 buoys)</a:t>
            </a:r>
          </a:p>
        </p:txBody>
      </p:sp>
      <p:sp>
        <p:nvSpPr>
          <p:cNvPr id="6" name="TextBox 5">
            <a:extLst>
              <a:ext uri="{FF2B5EF4-FFF2-40B4-BE49-F238E27FC236}">
                <a16:creationId xmlns:a16="http://schemas.microsoft.com/office/drawing/2014/main" id="{4E89C584-69C6-224C-97AE-D7D9E4C36BED}"/>
              </a:ext>
            </a:extLst>
          </p:cNvPr>
          <p:cNvSpPr txBox="1"/>
          <p:nvPr/>
        </p:nvSpPr>
        <p:spPr>
          <a:xfrm>
            <a:off x="7104683" y="5036949"/>
            <a:ext cx="5431076" cy="1107996"/>
          </a:xfrm>
          <a:prstGeom prst="rect">
            <a:avLst/>
          </a:prstGeom>
          <a:noFill/>
        </p:spPr>
        <p:txBody>
          <a:bodyPr wrap="square" rtlCol="0">
            <a:spAutoFit/>
          </a:bodyPr>
          <a:lstStyle/>
          <a:p>
            <a:r>
              <a:rPr lang="en-US" sz="2200" dirty="0"/>
              <a:t>GOES Spike Filter:</a:t>
            </a:r>
          </a:p>
          <a:p>
            <a:pPr marL="342900" indent="-342900">
              <a:buFont typeface="Arial" panose="020B0604020202020204" pitchFamily="34" charset="0"/>
              <a:buChar char="•"/>
            </a:pPr>
            <a:r>
              <a:rPr lang="en-US" sz="2200" b="1" dirty="0"/>
              <a:t>Lower RMS, CRMS, MB</a:t>
            </a:r>
          </a:p>
          <a:p>
            <a:pPr marL="342900" indent="-342900">
              <a:buFont typeface="Arial" panose="020B0604020202020204" pitchFamily="34" charset="0"/>
              <a:buChar char="•"/>
            </a:pPr>
            <a:r>
              <a:rPr lang="en-US" sz="2200" b="1" dirty="0"/>
              <a:t>Improved count</a:t>
            </a:r>
          </a:p>
        </p:txBody>
      </p:sp>
      <p:pic>
        <p:nvPicPr>
          <p:cNvPr id="9" name="Picture 8">
            <a:extLst>
              <a:ext uri="{FF2B5EF4-FFF2-40B4-BE49-F238E27FC236}">
                <a16:creationId xmlns:a16="http://schemas.microsoft.com/office/drawing/2014/main" id="{911A9B7A-8220-DC45-9238-74D4AC97C6C0}"/>
              </a:ext>
            </a:extLst>
          </p:cNvPr>
          <p:cNvPicPr>
            <a:picLocks noChangeAspect="1"/>
          </p:cNvPicPr>
          <p:nvPr/>
        </p:nvPicPr>
        <p:blipFill>
          <a:blip r:embed="rId3"/>
          <a:stretch>
            <a:fillRect/>
          </a:stretch>
        </p:blipFill>
        <p:spPr>
          <a:xfrm>
            <a:off x="671995" y="9837"/>
            <a:ext cx="5918200" cy="6858000"/>
          </a:xfrm>
          <a:prstGeom prst="rect">
            <a:avLst/>
          </a:prstGeom>
        </p:spPr>
      </p:pic>
    </p:spTree>
    <p:extLst>
      <p:ext uri="{BB962C8B-B14F-4D97-AF65-F5344CB8AC3E}">
        <p14:creationId xmlns:p14="http://schemas.microsoft.com/office/powerpoint/2010/main" val="2964775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EC247-CF67-DD46-B517-BCAF58FE8895}"/>
              </a:ext>
            </a:extLst>
          </p:cNvPr>
          <p:cNvSpPr>
            <a:spLocks noGrp="1"/>
          </p:cNvSpPr>
          <p:nvPr>
            <p:ph type="title"/>
          </p:nvPr>
        </p:nvSpPr>
        <p:spPr/>
        <p:txBody>
          <a:bodyPr/>
          <a:lstStyle/>
          <a:p>
            <a:r>
              <a:rPr lang="en-US" dirty="0"/>
              <a:t>2. Gap filling: DINEOF</a:t>
            </a:r>
          </a:p>
        </p:txBody>
      </p:sp>
      <p:sp>
        <p:nvSpPr>
          <p:cNvPr id="3" name="Content Placeholder 2">
            <a:extLst>
              <a:ext uri="{FF2B5EF4-FFF2-40B4-BE49-F238E27FC236}">
                <a16:creationId xmlns:a16="http://schemas.microsoft.com/office/drawing/2014/main" id="{417E1C05-D752-2E45-8489-7CFEBE3688D9}"/>
              </a:ext>
            </a:extLst>
          </p:cNvPr>
          <p:cNvSpPr>
            <a:spLocks noGrp="1"/>
          </p:cNvSpPr>
          <p:nvPr>
            <p:ph idx="1"/>
          </p:nvPr>
        </p:nvSpPr>
        <p:spPr>
          <a:xfrm>
            <a:off x="914503" y="2037621"/>
            <a:ext cx="8947954" cy="4387519"/>
          </a:xfrm>
        </p:spPr>
        <p:txBody>
          <a:bodyPr anchor="t">
            <a:noAutofit/>
          </a:bodyPr>
          <a:lstStyle/>
          <a:p>
            <a:pPr>
              <a:buFont typeface="Wingdings" pitchFamily="2" charset="2"/>
              <a:buChar char="v"/>
            </a:pPr>
            <a:r>
              <a:rPr lang="en-US" sz="2500" dirty="0">
                <a:latin typeface="Times New Roman" panose="02020603050405020304" pitchFamily="18" charset="0"/>
                <a:cs typeface="Times New Roman" panose="02020603050405020304" pitchFamily="18" charset="0"/>
              </a:rPr>
              <a:t> DINEOF is an EOF-based method</a:t>
            </a:r>
          </a:p>
          <a:p>
            <a:pPr>
              <a:buFont typeface="Wingdings" pitchFamily="2" charset="2"/>
              <a:buChar char="v"/>
            </a:pPr>
            <a:r>
              <a:rPr lang="en-US" sz="2500" dirty="0">
                <a:latin typeface="Times New Roman" panose="02020603050405020304" pitchFamily="18" charset="0"/>
                <a:cs typeface="Times New Roman" panose="02020603050405020304" pitchFamily="18" charset="0"/>
              </a:rPr>
              <a:t> Fill in missing data from geophysical fields, such as clouds in SST</a:t>
            </a:r>
          </a:p>
          <a:p>
            <a:pPr>
              <a:buFont typeface="Wingdings" pitchFamily="2" charset="2"/>
              <a:buChar char="v"/>
            </a:pPr>
            <a:r>
              <a:rPr lang="en-US" sz="2500" dirty="0">
                <a:latin typeface="Times New Roman" panose="02020603050405020304" pitchFamily="18" charset="0"/>
                <a:cs typeface="Times New Roman" panose="02020603050405020304" pitchFamily="18" charset="0"/>
              </a:rPr>
              <a:t> Has been widely used and cited</a:t>
            </a:r>
          </a:p>
          <a:p>
            <a:pPr>
              <a:buFont typeface="Wingdings" pitchFamily="2" charset="2"/>
              <a:buChar char="v"/>
            </a:pPr>
            <a:r>
              <a:rPr lang="en-US" sz="2500" dirty="0">
                <a:latin typeface="Times New Roman" panose="02020603050405020304" pitchFamily="18" charset="0"/>
                <a:cs typeface="Times New Roman" panose="02020603050405020304" pitchFamily="18" charset="0"/>
              </a:rPr>
              <a:t> Weighting in time and space </a:t>
            </a:r>
          </a:p>
          <a:p>
            <a:pPr>
              <a:buFont typeface="Wingdings" pitchFamily="2" charset="2"/>
              <a:buChar char="v"/>
            </a:pPr>
            <a:r>
              <a:rPr lang="en-US" sz="2500" dirty="0">
                <a:latin typeface="Times New Roman" panose="02020603050405020304" pitchFamily="18" charset="0"/>
                <a:cs typeface="Times New Roman" panose="02020603050405020304" pitchFamily="18" charset="0"/>
              </a:rPr>
              <a:t> Calculates missing data from an optimal number of EOFs    obtained by cross-validation</a:t>
            </a:r>
          </a:p>
        </p:txBody>
      </p:sp>
      <p:sp>
        <p:nvSpPr>
          <p:cNvPr id="4" name="Rectangle 3">
            <a:extLst>
              <a:ext uri="{FF2B5EF4-FFF2-40B4-BE49-F238E27FC236}">
                <a16:creationId xmlns:a16="http://schemas.microsoft.com/office/drawing/2014/main" id="{D59AC337-2125-B94D-BAF1-2B6FC7D58767}"/>
              </a:ext>
            </a:extLst>
          </p:cNvPr>
          <p:cNvSpPr/>
          <p:nvPr/>
        </p:nvSpPr>
        <p:spPr>
          <a:xfrm>
            <a:off x="8790107" y="6240474"/>
            <a:ext cx="3401893" cy="369332"/>
          </a:xfrm>
          <a:prstGeom prst="rect">
            <a:avLst/>
          </a:prstGeom>
        </p:spPr>
        <p:txBody>
          <a:bodyPr wrap="none">
            <a:spAutoFit/>
          </a:bodyPr>
          <a:lstStyle/>
          <a:p>
            <a:r>
              <a:rPr lang="en-US" dirty="0"/>
              <a:t>(Alvera-</a:t>
            </a:r>
            <a:r>
              <a:rPr lang="en-US" dirty="0" err="1"/>
              <a:t>Azcárte</a:t>
            </a:r>
            <a:r>
              <a:rPr lang="en-US" dirty="0"/>
              <a:t> et al., 2009).</a:t>
            </a:r>
            <a:r>
              <a:rPr lang="en-US" baseline="30000" dirty="0"/>
              <a:t> </a:t>
            </a:r>
          </a:p>
        </p:txBody>
      </p:sp>
    </p:spTree>
    <p:extLst>
      <p:ext uri="{BB962C8B-B14F-4D97-AF65-F5344CB8AC3E}">
        <p14:creationId xmlns:p14="http://schemas.microsoft.com/office/powerpoint/2010/main" val="3968784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20C00-7C56-724F-9753-47F57949A9DC}"/>
              </a:ext>
            </a:extLst>
          </p:cNvPr>
          <p:cNvSpPr>
            <a:spLocks noGrp="1"/>
          </p:cNvSpPr>
          <p:nvPr>
            <p:ph type="title"/>
          </p:nvPr>
        </p:nvSpPr>
        <p:spPr>
          <a:xfrm>
            <a:off x="914400" y="711052"/>
            <a:ext cx="9720072" cy="1499616"/>
          </a:xfrm>
        </p:spPr>
        <p:txBody>
          <a:bodyPr>
            <a:normAutofit/>
          </a:bodyPr>
          <a:lstStyle/>
          <a:p>
            <a:r>
              <a:rPr lang="en-US" sz="4000" dirty="0"/>
              <a:t>Final product</a:t>
            </a:r>
          </a:p>
        </p:txBody>
      </p:sp>
      <p:pic>
        <p:nvPicPr>
          <p:cNvPr id="9" name="Content Placeholder 8">
            <a:extLst>
              <a:ext uri="{FF2B5EF4-FFF2-40B4-BE49-F238E27FC236}">
                <a16:creationId xmlns:a16="http://schemas.microsoft.com/office/drawing/2014/main" id="{26557A82-6263-CF41-81F4-AF7EED19B82C}"/>
              </a:ext>
            </a:extLst>
          </p:cNvPr>
          <p:cNvPicPr>
            <a:picLocks noGrp="1" noChangeAspect="1"/>
          </p:cNvPicPr>
          <p:nvPr>
            <p:ph idx="1"/>
          </p:nvPr>
        </p:nvPicPr>
        <p:blipFill>
          <a:blip r:embed="rId3"/>
          <a:stretch>
            <a:fillRect/>
          </a:stretch>
        </p:blipFill>
        <p:spPr>
          <a:xfrm>
            <a:off x="4676503" y="337785"/>
            <a:ext cx="8247017" cy="6188799"/>
          </a:xfrm>
        </p:spPr>
      </p:pic>
      <p:graphicFrame>
        <p:nvGraphicFramePr>
          <p:cNvPr id="3" name="Diagram 2">
            <a:extLst>
              <a:ext uri="{FF2B5EF4-FFF2-40B4-BE49-F238E27FC236}">
                <a16:creationId xmlns:a16="http://schemas.microsoft.com/office/drawing/2014/main" id="{85E6853A-1706-694D-A535-163AB5F8F01F}"/>
              </a:ext>
            </a:extLst>
          </p:cNvPr>
          <p:cNvGraphicFramePr/>
          <p:nvPr>
            <p:extLst>
              <p:ext uri="{D42A27DB-BD31-4B8C-83A1-F6EECF244321}">
                <p14:modId xmlns:p14="http://schemas.microsoft.com/office/powerpoint/2010/main" val="2692318776"/>
              </p:ext>
            </p:extLst>
          </p:nvPr>
        </p:nvGraphicFramePr>
        <p:xfrm>
          <a:off x="653796" y="2583935"/>
          <a:ext cx="5120640" cy="16952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77893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8AAFAF-93F1-C649-AC3D-218FE536F010}"/>
              </a:ext>
            </a:extLst>
          </p:cNvPr>
          <p:cNvSpPr txBox="1"/>
          <p:nvPr/>
        </p:nvSpPr>
        <p:spPr>
          <a:xfrm>
            <a:off x="999931" y="416429"/>
            <a:ext cx="7184151" cy="461665"/>
          </a:xfrm>
          <a:prstGeom prst="rect">
            <a:avLst/>
          </a:prstGeom>
          <a:noFill/>
        </p:spPr>
        <p:txBody>
          <a:bodyPr wrap="square" rtlCol="0">
            <a:spAutoFit/>
          </a:bodyPr>
          <a:lstStyle/>
          <a:p>
            <a:r>
              <a:rPr lang="en-US" sz="2400" b="1" dirty="0"/>
              <a:t>2. Comparison to other satellite products:</a:t>
            </a:r>
          </a:p>
        </p:txBody>
      </p:sp>
      <p:graphicFrame>
        <p:nvGraphicFramePr>
          <p:cNvPr id="14" name="Table 13">
            <a:extLst>
              <a:ext uri="{FF2B5EF4-FFF2-40B4-BE49-F238E27FC236}">
                <a16:creationId xmlns:a16="http://schemas.microsoft.com/office/drawing/2014/main" id="{5500EE4A-A5E8-364D-B14E-99DAA48504DF}"/>
              </a:ext>
            </a:extLst>
          </p:cNvPr>
          <p:cNvGraphicFramePr>
            <a:graphicFrameLocks noGrp="1"/>
          </p:cNvGraphicFramePr>
          <p:nvPr>
            <p:extLst>
              <p:ext uri="{D42A27DB-BD31-4B8C-83A1-F6EECF244321}">
                <p14:modId xmlns:p14="http://schemas.microsoft.com/office/powerpoint/2010/main" val="312747363"/>
              </p:ext>
            </p:extLst>
          </p:nvPr>
        </p:nvGraphicFramePr>
        <p:xfrm>
          <a:off x="1431005" y="978064"/>
          <a:ext cx="9546955" cy="2072640"/>
        </p:xfrm>
        <a:graphic>
          <a:graphicData uri="http://schemas.openxmlformats.org/drawingml/2006/table">
            <a:tbl>
              <a:tblPr firstRow="1" bandRow="1">
                <a:tableStyleId>{1FECB4D8-DB02-4DC6-A0A2-4F2EBAE1DC90}</a:tableStyleId>
              </a:tblPr>
              <a:tblGrid>
                <a:gridCol w="1199366">
                  <a:extLst>
                    <a:ext uri="{9D8B030D-6E8A-4147-A177-3AD203B41FA5}">
                      <a16:colId xmlns:a16="http://schemas.microsoft.com/office/drawing/2014/main" val="2028637439"/>
                    </a:ext>
                  </a:extLst>
                </a:gridCol>
                <a:gridCol w="2465693">
                  <a:extLst>
                    <a:ext uri="{9D8B030D-6E8A-4147-A177-3AD203B41FA5}">
                      <a16:colId xmlns:a16="http://schemas.microsoft.com/office/drawing/2014/main" val="3598816214"/>
                    </a:ext>
                  </a:extLst>
                </a:gridCol>
                <a:gridCol w="3285641">
                  <a:extLst>
                    <a:ext uri="{9D8B030D-6E8A-4147-A177-3AD203B41FA5}">
                      <a16:colId xmlns:a16="http://schemas.microsoft.com/office/drawing/2014/main" val="3242518618"/>
                    </a:ext>
                  </a:extLst>
                </a:gridCol>
                <a:gridCol w="2596255">
                  <a:extLst>
                    <a:ext uri="{9D8B030D-6E8A-4147-A177-3AD203B41FA5}">
                      <a16:colId xmlns:a16="http://schemas.microsoft.com/office/drawing/2014/main" val="2688717758"/>
                    </a:ext>
                  </a:extLst>
                </a:gridCol>
              </a:tblGrid>
              <a:tr h="304808">
                <a:tc>
                  <a:txBody>
                    <a:bodyPr/>
                    <a:lstStyle/>
                    <a:p>
                      <a:endParaRPr lang="en-US" sz="1200" b="0" u="none"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r>
                        <a:rPr lang="en-US" sz="1600" b="0" u="none" dirty="0">
                          <a:solidFill>
                            <a:schemeClr val="tx1"/>
                          </a:solidFill>
                          <a:latin typeface="Times New Roman" panose="02020603050405020304" pitchFamily="18" charset="0"/>
                          <a:cs typeface="Times New Roman" panose="02020603050405020304" pitchFamily="18" charset="0"/>
                        </a:rPr>
                        <a:t>AVHRR</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lvl="0">
                        <a:buNone/>
                      </a:pPr>
                      <a:r>
                        <a:rPr lang="en-US" sz="1600" b="0" u="none" dirty="0">
                          <a:solidFill>
                            <a:schemeClr val="tx1"/>
                          </a:solidFill>
                          <a:latin typeface="Times New Roman" panose="02020603050405020304" pitchFamily="18" charset="0"/>
                          <a:cs typeface="Times New Roman" panose="02020603050405020304" pitchFamily="18" charset="0"/>
                        </a:rPr>
                        <a:t> MUR</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r>
                        <a:rPr lang="en-US" sz="1600" b="0" u="none" dirty="0">
                          <a:solidFill>
                            <a:schemeClr val="tx1"/>
                          </a:solidFill>
                          <a:latin typeface="Times New Roman" panose="02020603050405020304" pitchFamily="18" charset="0"/>
                          <a:cs typeface="Times New Roman" panose="02020603050405020304" pitchFamily="18" charset="0"/>
                        </a:rPr>
                        <a:t>GOES-16 </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2445207192"/>
                  </a:ext>
                </a:extLst>
              </a:tr>
              <a:tr h="526486">
                <a:tc>
                  <a:txBody>
                    <a:bodyPr/>
                    <a:lstStyle/>
                    <a:p>
                      <a:r>
                        <a:rPr lang="en-US" sz="1600" b="0" u="none" dirty="0">
                          <a:solidFill>
                            <a:schemeClr val="tx1"/>
                          </a:solidFill>
                          <a:latin typeface="Times New Roman" panose="02020603050405020304" pitchFamily="18" charset="0"/>
                          <a:cs typeface="Times New Roman" panose="02020603050405020304" pitchFamily="18" charset="0"/>
                        </a:rPr>
                        <a:t>Satellite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tcPr>
                </a:tc>
                <a:tc>
                  <a:txBody>
                    <a:bodyPr/>
                    <a:lstStyle/>
                    <a:p>
                      <a:r>
                        <a:rPr lang="en-US" sz="1600" b="0" u="none" dirty="0">
                          <a:solidFill>
                            <a:schemeClr val="tx1"/>
                          </a:solidFill>
                          <a:latin typeface="Times New Roman" panose="02020603050405020304" pitchFamily="18" charset="0"/>
                          <a:cs typeface="Times New Roman" panose="02020603050405020304" pitchFamily="18" charset="0"/>
                        </a:rPr>
                        <a:t>Polar-Orbiting</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tcPr>
                </a:tc>
                <a:tc>
                  <a:txBody>
                    <a:bodyPr/>
                    <a:lstStyle/>
                    <a:p>
                      <a:pPr lvl="0">
                        <a:buNone/>
                      </a:pPr>
                      <a:r>
                        <a:rPr lang="en-US" sz="1600" b="0" i="0" u="none" strike="noStrike" noProof="0" dirty="0">
                          <a:solidFill>
                            <a:schemeClr val="tx1"/>
                          </a:solidFill>
                          <a:latin typeface="Times New Roman" panose="02020603050405020304" pitchFamily="18" charset="0"/>
                          <a:cs typeface="Times New Roman" panose="02020603050405020304" pitchFamily="18" charset="0"/>
                        </a:rPr>
                        <a:t>observations from several instruments</a:t>
                      </a:r>
                      <a:r>
                        <a:rPr lang="en-US" sz="1600" b="0" u="none" dirty="0">
                          <a:solidFill>
                            <a:schemeClr val="tx1"/>
                          </a:solidFill>
                          <a:latin typeface="Times New Roman" panose="02020603050405020304" pitchFamily="18" charset="0"/>
                          <a:cs typeface="Times New Roman" panose="02020603050405020304" pitchFamily="18" charset="0"/>
                        </a:rPr>
                        <a:t> and climatology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tcPr>
                </a:tc>
                <a:tc>
                  <a:txBody>
                    <a:bodyPr/>
                    <a:lstStyle/>
                    <a:p>
                      <a:r>
                        <a:rPr lang="en-US" sz="1600" b="0" u="none" dirty="0">
                          <a:solidFill>
                            <a:schemeClr val="tx1"/>
                          </a:solidFill>
                          <a:latin typeface="Times New Roman" panose="02020603050405020304" pitchFamily="18" charset="0"/>
                          <a:cs typeface="Times New Roman" panose="02020603050405020304" pitchFamily="18" charset="0"/>
                        </a:rPr>
                        <a:t>Geostationary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tcPr>
                </a:tc>
                <a:extLst>
                  <a:ext uri="{0D108BD9-81ED-4DB2-BD59-A6C34878D82A}">
                    <a16:rowId xmlns:a16="http://schemas.microsoft.com/office/drawing/2014/main" val="2673904409"/>
                  </a:ext>
                </a:extLst>
              </a:tr>
              <a:tr h="526486">
                <a:tc>
                  <a:txBody>
                    <a:bodyPr/>
                    <a:lstStyle/>
                    <a:p>
                      <a:r>
                        <a:rPr lang="en-US" sz="1600" b="0" u="none" dirty="0">
                          <a:solidFill>
                            <a:schemeClr val="tx1"/>
                          </a:solidFill>
                          <a:latin typeface="Times New Roman" panose="02020603050405020304" pitchFamily="18" charset="0"/>
                          <a:cs typeface="Times New Roman" panose="02020603050405020304" pitchFamily="18" charset="0"/>
                        </a:rPr>
                        <a:t>Spatial Resolution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r>
                        <a:rPr lang="en-US" sz="1600" b="0" u="none" dirty="0">
                          <a:solidFill>
                            <a:schemeClr val="tx1"/>
                          </a:solidFill>
                          <a:latin typeface="Times New Roman" panose="02020603050405020304" pitchFamily="18" charset="0"/>
                          <a:cs typeface="Times New Roman" panose="02020603050405020304" pitchFamily="18" charset="0"/>
                        </a:rPr>
                        <a:t>~ 5 km</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lvl="0">
                        <a:buNone/>
                      </a:pPr>
                      <a:r>
                        <a:rPr lang="en-US" sz="1600" b="0" i="0" u="none" strike="noStrike" noProof="0" dirty="0">
                          <a:solidFill>
                            <a:schemeClr val="tx1"/>
                          </a:solidFill>
                          <a:latin typeface="Times New Roman" panose="02020603050405020304" pitchFamily="18" charset="0"/>
                          <a:cs typeface="Times New Roman" panose="02020603050405020304" pitchFamily="18" charset="0"/>
                        </a:rPr>
                        <a:t>~ 1 km</a:t>
                      </a:r>
                      <a:endParaRPr lang="en-US" sz="1600" b="0" u="none"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r>
                        <a:rPr lang="en-US" sz="1600" b="0" u="none" dirty="0">
                          <a:solidFill>
                            <a:schemeClr val="tx1"/>
                          </a:solidFill>
                          <a:latin typeface="Times New Roman" panose="02020603050405020304" pitchFamily="18" charset="0"/>
                          <a:cs typeface="Times New Roman" panose="02020603050405020304" pitchFamily="18" charset="0"/>
                        </a:rPr>
                        <a:t>.~ 2  km</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75402573"/>
                  </a:ext>
                </a:extLst>
              </a:tr>
              <a:tr h="526486">
                <a:tc>
                  <a:txBody>
                    <a:bodyPr/>
                    <a:lstStyle/>
                    <a:p>
                      <a:r>
                        <a:rPr lang="en-US" sz="1600" b="0" u="none" dirty="0">
                          <a:solidFill>
                            <a:schemeClr val="tx1"/>
                          </a:solidFill>
                          <a:latin typeface="Times New Roman" panose="02020603050405020304" pitchFamily="18" charset="0"/>
                          <a:cs typeface="Times New Roman" panose="02020603050405020304" pitchFamily="18" charset="0"/>
                        </a:rPr>
                        <a:t>Temporal Resolution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r>
                        <a:rPr lang="en-US" sz="1600" b="0" u="none" dirty="0">
                          <a:solidFill>
                            <a:schemeClr val="tx1"/>
                          </a:solidFill>
                          <a:latin typeface="Times New Roman" panose="02020603050405020304" pitchFamily="18" charset="0"/>
                          <a:cs typeface="Times New Roman" panose="02020603050405020304" pitchFamily="18" charset="0"/>
                        </a:rPr>
                        <a:t>Twice Daily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lvl="0">
                        <a:buNone/>
                      </a:pPr>
                      <a:r>
                        <a:rPr lang="en-US" sz="1600" b="0" u="none" dirty="0">
                          <a:solidFill>
                            <a:schemeClr val="tx1"/>
                          </a:solidFill>
                          <a:latin typeface="Times New Roman" panose="02020603050405020304" pitchFamily="18" charset="0"/>
                          <a:cs typeface="Times New Roman" panose="02020603050405020304" pitchFamily="18" charset="0"/>
                        </a:rPr>
                        <a:t>Daily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r>
                        <a:rPr lang="en-US" sz="1600" b="0" u="none" dirty="0">
                          <a:solidFill>
                            <a:schemeClr val="tx1"/>
                          </a:solidFill>
                          <a:latin typeface="Times New Roman" panose="02020603050405020304" pitchFamily="18" charset="0"/>
                          <a:cs typeface="Times New Roman" panose="02020603050405020304" pitchFamily="18" charset="0"/>
                        </a:rPr>
                        <a:t>Hourly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62474834"/>
                  </a:ext>
                </a:extLst>
              </a:tr>
            </a:tbl>
          </a:graphicData>
        </a:graphic>
      </p:graphicFrame>
      <p:pic>
        <p:nvPicPr>
          <p:cNvPr id="4" name="Picture 3">
            <a:extLst>
              <a:ext uri="{FF2B5EF4-FFF2-40B4-BE49-F238E27FC236}">
                <a16:creationId xmlns:a16="http://schemas.microsoft.com/office/drawing/2014/main" id="{1ED91192-B001-B94E-8D5D-9F053543517A}"/>
              </a:ext>
            </a:extLst>
          </p:cNvPr>
          <p:cNvPicPr>
            <a:picLocks noChangeAspect="1"/>
          </p:cNvPicPr>
          <p:nvPr/>
        </p:nvPicPr>
        <p:blipFill>
          <a:blip r:embed="rId3"/>
          <a:stretch>
            <a:fillRect/>
          </a:stretch>
        </p:blipFill>
        <p:spPr>
          <a:xfrm>
            <a:off x="1439442" y="3293942"/>
            <a:ext cx="6591300" cy="3225800"/>
          </a:xfrm>
          <a:prstGeom prst="rect">
            <a:avLst/>
          </a:prstGeom>
        </p:spPr>
      </p:pic>
      <p:pic>
        <p:nvPicPr>
          <p:cNvPr id="8" name="Picture 7">
            <a:extLst>
              <a:ext uri="{FF2B5EF4-FFF2-40B4-BE49-F238E27FC236}">
                <a16:creationId xmlns:a16="http://schemas.microsoft.com/office/drawing/2014/main" id="{532231FF-BA7F-E947-B3C5-7A32545B6570}"/>
              </a:ext>
            </a:extLst>
          </p:cNvPr>
          <p:cNvPicPr>
            <a:picLocks noChangeAspect="1"/>
          </p:cNvPicPr>
          <p:nvPr/>
        </p:nvPicPr>
        <p:blipFill>
          <a:blip r:embed="rId4"/>
          <a:stretch>
            <a:fillRect/>
          </a:stretch>
        </p:blipFill>
        <p:spPr>
          <a:xfrm>
            <a:off x="7929960" y="3432955"/>
            <a:ext cx="3048000" cy="2755900"/>
          </a:xfrm>
          <a:prstGeom prst="rect">
            <a:avLst/>
          </a:prstGeom>
        </p:spPr>
      </p:pic>
      <p:sp>
        <p:nvSpPr>
          <p:cNvPr id="12" name="Rectangle 11">
            <a:extLst>
              <a:ext uri="{FF2B5EF4-FFF2-40B4-BE49-F238E27FC236}">
                <a16:creationId xmlns:a16="http://schemas.microsoft.com/office/drawing/2014/main" id="{7F6AF232-E0F7-E944-ABFD-8E447EA121E2}"/>
              </a:ext>
            </a:extLst>
          </p:cNvPr>
          <p:cNvSpPr/>
          <p:nvPr/>
        </p:nvSpPr>
        <p:spPr>
          <a:xfrm>
            <a:off x="1439443" y="3180567"/>
            <a:ext cx="9538518" cy="34130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668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99EF26-1C04-C649-9B65-46251C4D91F5}"/>
              </a:ext>
            </a:extLst>
          </p:cNvPr>
          <p:cNvSpPr txBox="1"/>
          <p:nvPr/>
        </p:nvSpPr>
        <p:spPr>
          <a:xfrm>
            <a:off x="4115707" y="1154099"/>
            <a:ext cx="4370522" cy="1138773"/>
          </a:xfrm>
          <a:prstGeom prst="rect">
            <a:avLst/>
          </a:prstGeom>
          <a:noFill/>
        </p:spPr>
        <p:txBody>
          <a:bodyPr wrap="square" rtlCol="0">
            <a:spAutoFit/>
          </a:bodyPr>
          <a:lstStyle/>
          <a:p>
            <a:pPr algn="ctr"/>
            <a:r>
              <a:rPr lang="en-US" sz="4000" b="1" dirty="0"/>
              <a:t>Buoy Validation</a:t>
            </a:r>
          </a:p>
          <a:p>
            <a:pPr algn="ctr"/>
            <a:r>
              <a:rPr lang="en-US" sz="2800" b="1" dirty="0"/>
              <a:t>(Averaged across 3 buoys)</a:t>
            </a:r>
          </a:p>
        </p:txBody>
      </p:sp>
      <p:sp>
        <p:nvSpPr>
          <p:cNvPr id="7" name="TextBox 6">
            <a:extLst>
              <a:ext uri="{FF2B5EF4-FFF2-40B4-BE49-F238E27FC236}">
                <a16:creationId xmlns:a16="http://schemas.microsoft.com/office/drawing/2014/main" id="{D8BBE8F7-B240-3247-BB8C-5B7443E7C3DF}"/>
              </a:ext>
            </a:extLst>
          </p:cNvPr>
          <p:cNvSpPr txBox="1"/>
          <p:nvPr/>
        </p:nvSpPr>
        <p:spPr>
          <a:xfrm>
            <a:off x="3680457" y="4876209"/>
            <a:ext cx="5431076" cy="1107996"/>
          </a:xfrm>
          <a:prstGeom prst="rect">
            <a:avLst/>
          </a:prstGeom>
          <a:noFill/>
        </p:spPr>
        <p:txBody>
          <a:bodyPr wrap="square" rtlCol="0">
            <a:spAutoFit/>
          </a:bodyPr>
          <a:lstStyle/>
          <a:p>
            <a:r>
              <a:rPr lang="en-US" sz="2200" dirty="0"/>
              <a:t>GOES DINEOF:</a:t>
            </a:r>
          </a:p>
          <a:p>
            <a:pPr marL="342900" indent="-342900">
              <a:buFont typeface="Arial" panose="020B0604020202020204" pitchFamily="34" charset="0"/>
              <a:buChar char="•"/>
            </a:pPr>
            <a:r>
              <a:rPr lang="en-US" sz="2200" b="1" dirty="0"/>
              <a:t>Low RMS error </a:t>
            </a:r>
          </a:p>
          <a:p>
            <a:pPr marL="342900" indent="-342900">
              <a:buFont typeface="Arial" panose="020B0604020202020204" pitchFamily="34" charset="0"/>
              <a:buChar char="•"/>
            </a:pPr>
            <a:r>
              <a:rPr lang="en-US" sz="2200" b="1" dirty="0"/>
              <a:t>High Count</a:t>
            </a:r>
          </a:p>
        </p:txBody>
      </p:sp>
      <p:graphicFrame>
        <p:nvGraphicFramePr>
          <p:cNvPr id="2" name="Table 1">
            <a:extLst>
              <a:ext uri="{FF2B5EF4-FFF2-40B4-BE49-F238E27FC236}">
                <a16:creationId xmlns:a16="http://schemas.microsoft.com/office/drawing/2014/main" id="{9B58BD6C-58B0-C24E-99F6-76EAB0260485}"/>
              </a:ext>
            </a:extLst>
          </p:cNvPr>
          <p:cNvGraphicFramePr>
            <a:graphicFrameLocks noGrp="1"/>
          </p:cNvGraphicFramePr>
          <p:nvPr>
            <p:extLst>
              <p:ext uri="{D42A27DB-BD31-4B8C-83A1-F6EECF244321}">
                <p14:modId xmlns:p14="http://schemas.microsoft.com/office/powerpoint/2010/main" val="2664767604"/>
              </p:ext>
            </p:extLst>
          </p:nvPr>
        </p:nvGraphicFramePr>
        <p:xfrm>
          <a:off x="3623536" y="2574835"/>
          <a:ext cx="5354863" cy="1836533"/>
        </p:xfrm>
        <a:graphic>
          <a:graphicData uri="http://schemas.openxmlformats.org/drawingml/2006/table">
            <a:tbl>
              <a:tblPr>
                <a:tableStyleId>{5C22544A-7EE6-4342-B048-85BDC9FD1C3A}</a:tableStyleId>
              </a:tblPr>
              <a:tblGrid>
                <a:gridCol w="1242328">
                  <a:extLst>
                    <a:ext uri="{9D8B030D-6E8A-4147-A177-3AD203B41FA5}">
                      <a16:colId xmlns:a16="http://schemas.microsoft.com/office/drawing/2014/main" val="3447777013"/>
                    </a:ext>
                  </a:extLst>
                </a:gridCol>
                <a:gridCol w="1447003">
                  <a:extLst>
                    <a:ext uri="{9D8B030D-6E8A-4147-A177-3AD203B41FA5}">
                      <a16:colId xmlns:a16="http://schemas.microsoft.com/office/drawing/2014/main" val="3443703271"/>
                    </a:ext>
                  </a:extLst>
                </a:gridCol>
                <a:gridCol w="1332766">
                  <a:extLst>
                    <a:ext uri="{9D8B030D-6E8A-4147-A177-3AD203B41FA5}">
                      <a16:colId xmlns:a16="http://schemas.microsoft.com/office/drawing/2014/main" val="1991131344"/>
                    </a:ext>
                  </a:extLst>
                </a:gridCol>
                <a:gridCol w="1332766">
                  <a:extLst>
                    <a:ext uri="{9D8B030D-6E8A-4147-A177-3AD203B41FA5}">
                      <a16:colId xmlns:a16="http://schemas.microsoft.com/office/drawing/2014/main" val="989070002"/>
                    </a:ext>
                  </a:extLst>
                </a:gridCol>
              </a:tblGrid>
              <a:tr h="579233">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ctr"/>
                      <a:r>
                        <a:rPr lang="en-US" sz="2000" u="none" strike="noStrike" dirty="0">
                          <a:effectLst/>
                        </a:rPr>
                        <a:t>GOES DINEOF</a:t>
                      </a:r>
                      <a:endParaRPr lang="en-US" sz="2000" b="1" i="0" u="none" strike="noStrike" dirty="0">
                        <a:solidFill>
                          <a:srgbClr val="2E2B21"/>
                        </a:solidFill>
                        <a:effectLst/>
                        <a:latin typeface="Times New Roman" panose="02020603050405020304" pitchFamily="18" charset="0"/>
                      </a:endParaRPr>
                    </a:p>
                  </a:txBody>
                  <a:tcPr marL="9525" marR="9525" marT="9525" marB="0" anchor="ctr"/>
                </a:tc>
                <a:tc>
                  <a:txBody>
                    <a:bodyPr/>
                    <a:lstStyle/>
                    <a:p>
                      <a:pPr algn="ctr" rtl="0" fontAlgn="ctr"/>
                      <a:r>
                        <a:rPr lang="en-US" sz="2000" u="none" strike="noStrike">
                          <a:effectLst/>
                        </a:rPr>
                        <a:t>AVHRR</a:t>
                      </a:r>
                      <a:endParaRPr lang="en-US" sz="2000" b="1" i="0" u="none" strike="noStrike">
                        <a:solidFill>
                          <a:srgbClr val="2E2B21"/>
                        </a:solidFill>
                        <a:effectLst/>
                        <a:latin typeface="Times New Roman" panose="02020603050405020304" pitchFamily="18" charset="0"/>
                      </a:endParaRPr>
                    </a:p>
                  </a:txBody>
                  <a:tcPr marL="9525" marR="9525" marT="9525" marB="0" anchor="ctr"/>
                </a:tc>
                <a:tc>
                  <a:txBody>
                    <a:bodyPr/>
                    <a:lstStyle/>
                    <a:p>
                      <a:pPr algn="ctr" rtl="0" fontAlgn="ctr"/>
                      <a:r>
                        <a:rPr lang="en-US" sz="2000" u="none" strike="noStrike">
                          <a:effectLst/>
                        </a:rPr>
                        <a:t>MUR</a:t>
                      </a:r>
                      <a:endParaRPr lang="en-US" sz="2000" b="1" i="0" u="none" strike="noStrike">
                        <a:solidFill>
                          <a:srgbClr val="2E2B21"/>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889064432"/>
                  </a:ext>
                </a:extLst>
              </a:tr>
              <a:tr h="282190">
                <a:tc>
                  <a:txBody>
                    <a:bodyPr/>
                    <a:lstStyle/>
                    <a:p>
                      <a:pPr algn="ctr" rtl="0" fontAlgn="b"/>
                      <a:r>
                        <a:rPr lang="en-US" sz="2000" u="none" strike="noStrike">
                          <a:effectLst/>
                        </a:rPr>
                        <a:t>RMS:</a:t>
                      </a:r>
                      <a:endParaRPr lang="en-US" sz="2000" b="1" i="0" u="none" strike="noStrike">
                        <a:solidFill>
                          <a:srgbClr val="2E2B21"/>
                        </a:solidFill>
                        <a:effectLst/>
                        <a:latin typeface="Times New Roman" panose="02020603050405020304" pitchFamily="18" charset="0"/>
                      </a:endParaRPr>
                    </a:p>
                  </a:txBody>
                  <a:tcPr marL="9525" marR="9525" marT="9525" marB="0" anchor="b"/>
                </a:tc>
                <a:tc>
                  <a:txBody>
                    <a:bodyPr/>
                    <a:lstStyle/>
                    <a:p>
                      <a:pPr algn="ctr" fontAlgn="b"/>
                      <a:r>
                        <a:rPr lang="en-US" sz="2000" u="none" strike="noStrike">
                          <a:effectLst/>
                        </a:rPr>
                        <a:t>0.78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1.53</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0.75</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73366351"/>
                  </a:ext>
                </a:extLst>
              </a:tr>
              <a:tr h="282190">
                <a:tc>
                  <a:txBody>
                    <a:bodyPr/>
                    <a:lstStyle/>
                    <a:p>
                      <a:pPr algn="ctr" rtl="0" fontAlgn="b"/>
                      <a:r>
                        <a:rPr lang="en-US" sz="2000" u="none" strike="noStrike">
                          <a:effectLst/>
                        </a:rPr>
                        <a:t>CRMS:</a:t>
                      </a:r>
                      <a:endParaRPr lang="en-US" sz="2000" b="1" i="0" u="none" strike="noStrike">
                        <a:solidFill>
                          <a:srgbClr val="2E2B21"/>
                        </a:solidFill>
                        <a:effectLst/>
                        <a:latin typeface="Times New Roman" panose="02020603050405020304" pitchFamily="18" charset="0"/>
                      </a:endParaRPr>
                    </a:p>
                  </a:txBody>
                  <a:tcPr marL="9525" marR="9525" marT="9525" marB="0" anchor="b"/>
                </a:tc>
                <a:tc>
                  <a:txBody>
                    <a:bodyPr/>
                    <a:lstStyle/>
                    <a:p>
                      <a:pPr algn="ctr" fontAlgn="b"/>
                      <a:r>
                        <a:rPr lang="en-US" sz="2000" u="none" strike="noStrike" dirty="0">
                          <a:effectLst/>
                        </a:rPr>
                        <a:t>0.75</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1.45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0.67</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11630652"/>
                  </a:ext>
                </a:extLst>
              </a:tr>
              <a:tr h="282190">
                <a:tc>
                  <a:txBody>
                    <a:bodyPr/>
                    <a:lstStyle/>
                    <a:p>
                      <a:pPr algn="ctr" rtl="0" fontAlgn="b"/>
                      <a:r>
                        <a:rPr lang="en-US" sz="2000" u="none" strike="noStrike">
                          <a:effectLst/>
                        </a:rPr>
                        <a:t>MB:</a:t>
                      </a:r>
                      <a:endParaRPr lang="en-US" sz="2000" b="1" i="0" u="none" strike="noStrike">
                        <a:solidFill>
                          <a:srgbClr val="2E2B21"/>
                        </a:solidFill>
                        <a:effectLst/>
                        <a:latin typeface="Times New Roman" panose="02020603050405020304" pitchFamily="18" charset="0"/>
                      </a:endParaRPr>
                    </a:p>
                  </a:txBody>
                  <a:tcPr marL="9525" marR="9525" marT="9525" marB="0" anchor="b"/>
                </a:tc>
                <a:tc>
                  <a:txBody>
                    <a:bodyPr/>
                    <a:lstStyle/>
                    <a:p>
                      <a:pPr algn="ctr" fontAlgn="b"/>
                      <a:r>
                        <a:rPr lang="en-US" sz="2000" u="none" strike="noStrike">
                          <a:effectLst/>
                        </a:rPr>
                        <a:t>-0.18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-0.48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0.31</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04151427"/>
                  </a:ext>
                </a:extLst>
              </a:tr>
              <a:tr h="222543">
                <a:tc>
                  <a:txBody>
                    <a:bodyPr/>
                    <a:lstStyle/>
                    <a:p>
                      <a:pPr algn="ctr" rtl="0" fontAlgn="b"/>
                      <a:r>
                        <a:rPr lang="en-US" sz="2000" u="none" strike="noStrike">
                          <a:effectLst/>
                        </a:rPr>
                        <a:t>Count:</a:t>
                      </a:r>
                      <a:endParaRPr lang="en-US" sz="2000" b="1" i="0" u="none" strike="noStrike">
                        <a:solidFill>
                          <a:srgbClr val="2E2B21"/>
                        </a:solidFill>
                        <a:effectLst/>
                        <a:latin typeface="Times New Roman" panose="02020603050405020304" pitchFamily="18" charset="0"/>
                      </a:endParaRPr>
                    </a:p>
                  </a:txBody>
                  <a:tcPr marL="9525" marR="9525" marT="9525" marB="0" anchor="b"/>
                </a:tc>
                <a:tc>
                  <a:txBody>
                    <a:bodyPr/>
                    <a:lstStyle/>
                    <a:p>
                      <a:pPr algn="ctr" fontAlgn="b"/>
                      <a:r>
                        <a:rPr lang="en-US" sz="2000" b="1" u="none" strike="noStrike" dirty="0">
                          <a:effectLst/>
                        </a:rPr>
                        <a:t>2314</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131</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111</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12254098"/>
                  </a:ext>
                </a:extLst>
              </a:tr>
            </a:tbl>
          </a:graphicData>
        </a:graphic>
      </p:graphicFrame>
    </p:spTree>
    <p:extLst>
      <p:ext uri="{BB962C8B-B14F-4D97-AF65-F5344CB8AC3E}">
        <p14:creationId xmlns:p14="http://schemas.microsoft.com/office/powerpoint/2010/main" val="14659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DE8190D-5B8B-174E-8222-EFA5CA24289C}"/>
              </a:ext>
            </a:extLst>
          </p:cNvPr>
          <p:cNvPicPr>
            <a:picLocks noGrp="1" noChangeAspect="1"/>
          </p:cNvPicPr>
          <p:nvPr>
            <p:ph idx="1"/>
          </p:nvPr>
        </p:nvPicPr>
        <p:blipFill>
          <a:blip r:embed="rId3"/>
          <a:stretch>
            <a:fillRect/>
          </a:stretch>
        </p:blipFill>
        <p:spPr>
          <a:xfrm>
            <a:off x="2600692" y="156497"/>
            <a:ext cx="6429008" cy="6530054"/>
          </a:xfrm>
        </p:spPr>
      </p:pic>
    </p:spTree>
    <p:extLst>
      <p:ext uri="{BB962C8B-B14F-4D97-AF65-F5344CB8AC3E}">
        <p14:creationId xmlns:p14="http://schemas.microsoft.com/office/powerpoint/2010/main" val="2227430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AFB7-49F2-9643-AB42-EDAF9C307D5C}"/>
              </a:ext>
            </a:extLst>
          </p:cNvPr>
          <p:cNvSpPr>
            <a:spLocks noGrp="1"/>
          </p:cNvSpPr>
          <p:nvPr>
            <p:ph type="title"/>
          </p:nvPr>
        </p:nvSpPr>
        <p:spPr>
          <a:xfrm>
            <a:off x="1002986" y="756758"/>
            <a:ext cx="6990469" cy="970450"/>
          </a:xfrm>
        </p:spPr>
        <p:txBody>
          <a:bodyPr>
            <a:normAutofit/>
          </a:bodyPr>
          <a:lstStyle/>
          <a:p>
            <a:r>
              <a:rPr lang="en-US" sz="4500" dirty="0"/>
              <a:t>Mid Atlantic Bight</a:t>
            </a:r>
          </a:p>
        </p:txBody>
      </p:sp>
      <p:graphicFrame>
        <p:nvGraphicFramePr>
          <p:cNvPr id="26" name="Content Placeholder 25">
            <a:extLst>
              <a:ext uri="{FF2B5EF4-FFF2-40B4-BE49-F238E27FC236}">
                <a16:creationId xmlns:a16="http://schemas.microsoft.com/office/drawing/2014/main" id="{A3997F11-DB5A-3448-BC50-F33BB9C7C2D8}"/>
              </a:ext>
            </a:extLst>
          </p:cNvPr>
          <p:cNvGraphicFramePr>
            <a:graphicFrameLocks noGrp="1"/>
          </p:cNvGraphicFramePr>
          <p:nvPr>
            <p:ph idx="1"/>
            <p:extLst>
              <p:ext uri="{D42A27DB-BD31-4B8C-83A1-F6EECF244321}">
                <p14:modId xmlns:p14="http://schemas.microsoft.com/office/powerpoint/2010/main" val="4179119173"/>
              </p:ext>
            </p:extLst>
          </p:nvPr>
        </p:nvGraphicFramePr>
        <p:xfrm>
          <a:off x="5755787" y="1942450"/>
          <a:ext cx="4475335" cy="3294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FEE4F996-D917-F347-96E9-69DFEF2F4063}"/>
              </a:ext>
            </a:extLst>
          </p:cNvPr>
          <p:cNvPicPr>
            <a:picLocks noChangeAspect="1"/>
          </p:cNvPicPr>
          <p:nvPr/>
        </p:nvPicPr>
        <p:blipFill>
          <a:blip r:embed="rId8"/>
          <a:stretch>
            <a:fillRect/>
          </a:stretch>
        </p:blipFill>
        <p:spPr>
          <a:xfrm>
            <a:off x="1191625" y="1727208"/>
            <a:ext cx="3536699" cy="3725236"/>
          </a:xfrm>
          <a:prstGeom prst="rect">
            <a:avLst/>
          </a:prstGeom>
        </p:spPr>
      </p:pic>
      <p:pic>
        <p:nvPicPr>
          <p:cNvPr id="20" name="Graphic 19">
            <a:extLst>
              <a:ext uri="{FF2B5EF4-FFF2-40B4-BE49-F238E27FC236}">
                <a16:creationId xmlns:a16="http://schemas.microsoft.com/office/drawing/2014/main" id="{9CB701D9-9A95-F04F-83EB-0B9C40236B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91625" y="5626241"/>
            <a:ext cx="2095500" cy="355600"/>
          </a:xfrm>
          <a:prstGeom prst="rect">
            <a:avLst/>
          </a:prstGeom>
        </p:spPr>
      </p:pic>
    </p:spTree>
    <p:extLst>
      <p:ext uri="{BB962C8B-B14F-4D97-AF65-F5344CB8AC3E}">
        <p14:creationId xmlns:p14="http://schemas.microsoft.com/office/powerpoint/2010/main" val="3052357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6623AF-FE7D-402F-9A61-8CB15B441905}"/>
              </a:ext>
            </a:extLst>
          </p:cNvPr>
          <p:cNvSpPr txBox="1"/>
          <p:nvPr/>
        </p:nvSpPr>
        <p:spPr>
          <a:xfrm>
            <a:off x="7454348" y="5247372"/>
            <a:ext cx="390107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Times New Roman"/>
                <a:cs typeface="Times New Roman"/>
              </a:rPr>
              <a:t> </a:t>
            </a:r>
            <a:r>
              <a:rPr lang="en-US" sz="1200" dirty="0">
                <a:latin typeface="Times New Roman"/>
                <a:cs typeface="Times New Roman"/>
              </a:rPr>
              <a:t>SST difference (offshore SST – inshore SST) at the 4 upwelling centers in the MAB for the summer time period. GOES DINEOF SST (solid lines) and GHRSST MUR SST(dashed lines) are shown. The upwelling threshold is defined as an SST difference in 2°C or greater.</a:t>
            </a:r>
          </a:p>
        </p:txBody>
      </p:sp>
      <p:graphicFrame>
        <p:nvGraphicFramePr>
          <p:cNvPr id="4" name="Content Placeholder 8">
            <a:extLst>
              <a:ext uri="{FF2B5EF4-FFF2-40B4-BE49-F238E27FC236}">
                <a16:creationId xmlns:a16="http://schemas.microsoft.com/office/drawing/2014/main" id="{3AED56F4-7B50-AB4C-8386-01A10B09C2E3}"/>
              </a:ext>
            </a:extLst>
          </p:cNvPr>
          <p:cNvGraphicFramePr>
            <a:graphicFrameLocks/>
          </p:cNvGraphicFramePr>
          <p:nvPr>
            <p:extLst>
              <p:ext uri="{D42A27DB-BD31-4B8C-83A1-F6EECF244321}">
                <p14:modId xmlns:p14="http://schemas.microsoft.com/office/powerpoint/2010/main" val="476719115"/>
              </p:ext>
            </p:extLst>
          </p:nvPr>
        </p:nvGraphicFramePr>
        <p:xfrm>
          <a:off x="7454349" y="1338607"/>
          <a:ext cx="3901077" cy="3733760"/>
        </p:xfrm>
        <a:graphic>
          <a:graphicData uri="http://schemas.openxmlformats.org/drawingml/2006/table">
            <a:tbl>
              <a:tblPr firstRow="1" bandRow="1">
                <a:tableStyleId>{F5AB1C69-6EDB-4FF4-983F-18BD219EF322}</a:tableStyleId>
              </a:tblPr>
              <a:tblGrid>
                <a:gridCol w="1808128">
                  <a:extLst>
                    <a:ext uri="{9D8B030D-6E8A-4147-A177-3AD203B41FA5}">
                      <a16:colId xmlns:a16="http://schemas.microsoft.com/office/drawing/2014/main" val="3582383831"/>
                    </a:ext>
                  </a:extLst>
                </a:gridCol>
                <a:gridCol w="980870">
                  <a:extLst>
                    <a:ext uri="{9D8B030D-6E8A-4147-A177-3AD203B41FA5}">
                      <a16:colId xmlns:a16="http://schemas.microsoft.com/office/drawing/2014/main" val="1582178189"/>
                    </a:ext>
                  </a:extLst>
                </a:gridCol>
                <a:gridCol w="1112079">
                  <a:extLst>
                    <a:ext uri="{9D8B030D-6E8A-4147-A177-3AD203B41FA5}">
                      <a16:colId xmlns:a16="http://schemas.microsoft.com/office/drawing/2014/main" val="4286458603"/>
                    </a:ext>
                  </a:extLst>
                </a:gridCol>
              </a:tblGrid>
              <a:tr h="397538">
                <a:tc>
                  <a:txBody>
                    <a:bodyPr/>
                    <a:lstStyle/>
                    <a:p>
                      <a:pPr marL="0" rtl="0" latinLnBrk="0">
                        <a:spcBef>
                          <a:spcPts val="0"/>
                        </a:spcBef>
                        <a:spcAft>
                          <a:spcPts val="0"/>
                        </a:spcAft>
                      </a:pPr>
                      <a:endParaRPr lang="en-US">
                        <a:effectLst/>
                      </a:endParaRPr>
                    </a:p>
                  </a:txBody>
                  <a:tcPr marL="0" marR="0" marT="0" marB="0" anchor="ctr"/>
                </a:tc>
                <a:tc>
                  <a:txBody>
                    <a:bodyPr/>
                    <a:lstStyle/>
                    <a:p>
                      <a:pPr marL="0" algn="ctr" rtl="0" latinLnBrk="0">
                        <a:spcBef>
                          <a:spcPts val="0"/>
                        </a:spcBef>
                        <a:spcAft>
                          <a:spcPts val="0"/>
                        </a:spcAft>
                      </a:pPr>
                      <a:r>
                        <a:rPr lang="en-US" sz="1200" kern="1200" dirty="0">
                          <a:effectLst/>
                        </a:rPr>
                        <a:t>GOES DINEOF</a:t>
                      </a:r>
                      <a:endParaRPr lang="en-US" dirty="0">
                        <a:effectLst/>
                      </a:endParaRPr>
                    </a:p>
                  </a:txBody>
                  <a:tcPr marL="0" marR="0" marT="0" marB="0" anchor="ctr"/>
                </a:tc>
                <a:tc>
                  <a:txBody>
                    <a:bodyPr/>
                    <a:lstStyle/>
                    <a:p>
                      <a:pPr marL="0" algn="ctr" rtl="0" latinLnBrk="0">
                        <a:spcBef>
                          <a:spcPts val="0"/>
                        </a:spcBef>
                        <a:spcAft>
                          <a:spcPts val="0"/>
                        </a:spcAft>
                      </a:pPr>
                      <a:r>
                        <a:rPr lang="en-US" sz="1200" kern="1200">
                          <a:effectLst/>
                        </a:rPr>
                        <a:t>MUR</a:t>
                      </a:r>
                      <a:endParaRPr lang="en-US">
                        <a:effectLst/>
                      </a:endParaRPr>
                    </a:p>
                  </a:txBody>
                  <a:tcPr marL="0" marR="0" marT="0" marB="0" anchor="ctr"/>
                </a:tc>
                <a:extLst>
                  <a:ext uri="{0D108BD9-81ED-4DB2-BD59-A6C34878D82A}">
                    <a16:rowId xmlns:a16="http://schemas.microsoft.com/office/drawing/2014/main" val="4028172556"/>
                  </a:ext>
                </a:extLst>
              </a:tr>
              <a:tr h="397538">
                <a:tc>
                  <a:txBody>
                    <a:bodyPr/>
                    <a:lstStyle/>
                    <a:p>
                      <a:pPr marL="0" rtl="0" latinLnBrk="0">
                        <a:spcBef>
                          <a:spcPts val="0"/>
                        </a:spcBef>
                        <a:spcAft>
                          <a:spcPts val="0"/>
                        </a:spcAft>
                      </a:pPr>
                      <a:r>
                        <a:rPr lang="en-US" sz="1200">
                          <a:effectLst/>
                        </a:rPr>
                        <a:t>Total Upwelling Days</a:t>
                      </a:r>
                      <a:endParaRPr lang="en-US">
                        <a:effectLst/>
                      </a:endParaRPr>
                    </a:p>
                  </a:txBody>
                  <a:tcPr marL="0" marR="0" marT="0" marB="0" anchor="ctr"/>
                </a:tc>
                <a:tc>
                  <a:txBody>
                    <a:bodyPr/>
                    <a:lstStyle/>
                    <a:p>
                      <a:pPr marL="0" algn="ctr" rtl="0" latinLnBrk="0">
                        <a:spcBef>
                          <a:spcPts val="0"/>
                        </a:spcBef>
                        <a:spcAft>
                          <a:spcPts val="0"/>
                        </a:spcAft>
                      </a:pPr>
                      <a:r>
                        <a:rPr lang="en-US" sz="1200" b="1" dirty="0">
                          <a:effectLst/>
                        </a:rPr>
                        <a:t>33</a:t>
                      </a:r>
                      <a:endParaRPr lang="en-US" b="1" dirty="0">
                        <a:effectLst/>
                      </a:endParaRPr>
                    </a:p>
                  </a:txBody>
                  <a:tcPr marL="0" marR="0" marT="0" marB="0" anchor="ctr"/>
                </a:tc>
                <a:tc>
                  <a:txBody>
                    <a:bodyPr/>
                    <a:lstStyle/>
                    <a:p>
                      <a:pPr marL="0" algn="ctr" rtl="0" latinLnBrk="0">
                        <a:spcBef>
                          <a:spcPts val="0"/>
                        </a:spcBef>
                        <a:spcAft>
                          <a:spcPts val="0"/>
                        </a:spcAft>
                      </a:pPr>
                      <a:r>
                        <a:rPr lang="en-US" sz="1200">
                          <a:effectLst/>
                        </a:rPr>
                        <a:t>15</a:t>
                      </a:r>
                      <a:endParaRPr lang="en-US">
                        <a:effectLst/>
                      </a:endParaRPr>
                    </a:p>
                  </a:txBody>
                  <a:tcPr marL="0" marR="0" marT="0" marB="0" anchor="ctr"/>
                </a:tc>
                <a:extLst>
                  <a:ext uri="{0D108BD9-81ED-4DB2-BD59-A6C34878D82A}">
                    <a16:rowId xmlns:a16="http://schemas.microsoft.com/office/drawing/2014/main" val="3151282125"/>
                  </a:ext>
                </a:extLst>
              </a:tr>
              <a:tr h="397538">
                <a:tc>
                  <a:txBody>
                    <a:bodyPr/>
                    <a:lstStyle/>
                    <a:p>
                      <a:pPr marL="0" rtl="0" latinLnBrk="0">
                        <a:spcBef>
                          <a:spcPts val="0"/>
                        </a:spcBef>
                        <a:spcAft>
                          <a:spcPts val="0"/>
                        </a:spcAft>
                      </a:pPr>
                      <a:r>
                        <a:rPr lang="en-US" sz="1200">
                          <a:effectLst/>
                        </a:rPr>
                        <a:t>Percent of summer upwelling occurred</a:t>
                      </a:r>
                      <a:endParaRPr lang="en-US">
                        <a:effectLst/>
                      </a:endParaRPr>
                    </a:p>
                  </a:txBody>
                  <a:tcPr marL="0" marR="0" marT="0" marB="0" anchor="ctr"/>
                </a:tc>
                <a:tc>
                  <a:txBody>
                    <a:bodyPr/>
                    <a:lstStyle/>
                    <a:p>
                      <a:pPr marL="0" algn="ctr" rtl="0" latinLnBrk="0">
                        <a:spcBef>
                          <a:spcPts val="0"/>
                        </a:spcBef>
                        <a:spcAft>
                          <a:spcPts val="0"/>
                        </a:spcAft>
                      </a:pPr>
                      <a:r>
                        <a:rPr lang="en-US" sz="1200" b="1" dirty="0">
                          <a:effectLst/>
                        </a:rPr>
                        <a:t>30%</a:t>
                      </a:r>
                      <a:endParaRPr lang="en-US" b="1" dirty="0">
                        <a:effectLst/>
                      </a:endParaRPr>
                    </a:p>
                  </a:txBody>
                  <a:tcPr marL="0" marR="0" marT="0" marB="0" anchor="ctr"/>
                </a:tc>
                <a:tc>
                  <a:txBody>
                    <a:bodyPr/>
                    <a:lstStyle/>
                    <a:p>
                      <a:pPr marL="0" algn="ctr" rtl="0" latinLnBrk="0">
                        <a:spcBef>
                          <a:spcPts val="0"/>
                        </a:spcBef>
                        <a:spcAft>
                          <a:spcPts val="0"/>
                        </a:spcAft>
                      </a:pPr>
                      <a:r>
                        <a:rPr lang="en-US" sz="1200">
                          <a:effectLst/>
                        </a:rPr>
                        <a:t>13.5%</a:t>
                      </a:r>
                      <a:endParaRPr lang="en-US">
                        <a:effectLst/>
                      </a:endParaRPr>
                    </a:p>
                  </a:txBody>
                  <a:tcPr marL="0" marR="0" marT="0" marB="0" anchor="ctr"/>
                </a:tc>
                <a:extLst>
                  <a:ext uri="{0D108BD9-81ED-4DB2-BD59-A6C34878D82A}">
                    <a16:rowId xmlns:a16="http://schemas.microsoft.com/office/drawing/2014/main" val="1884172266"/>
                  </a:ext>
                </a:extLst>
              </a:tr>
              <a:tr h="397538">
                <a:tc>
                  <a:txBody>
                    <a:bodyPr/>
                    <a:lstStyle/>
                    <a:p>
                      <a:pPr marL="0" rtl="0" latinLnBrk="0">
                        <a:spcBef>
                          <a:spcPts val="0"/>
                        </a:spcBef>
                        <a:spcAft>
                          <a:spcPts val="0"/>
                        </a:spcAft>
                      </a:pPr>
                      <a:r>
                        <a:rPr lang="en-US" sz="1200" dirty="0">
                          <a:effectLst/>
                        </a:rPr>
                        <a:t>Average upwelling SST</a:t>
                      </a:r>
                      <a:endParaRPr lang="en-US" dirty="0">
                        <a:effectLst/>
                      </a:endParaRPr>
                    </a:p>
                  </a:txBody>
                  <a:tcPr marL="0" marR="0" marT="0" marB="0" anchor="ctr"/>
                </a:tc>
                <a:tc>
                  <a:txBody>
                    <a:bodyPr/>
                    <a:lstStyle/>
                    <a:p>
                      <a:pPr marL="0" marR="0" indent="0" algn="ctr" rtl="0" latinLnBrk="0">
                        <a:spcBef>
                          <a:spcPts val="0"/>
                        </a:spcBef>
                        <a:spcAft>
                          <a:spcPts val="0"/>
                        </a:spcAft>
                      </a:pPr>
                      <a:r>
                        <a:rPr lang="en-US" sz="1200" dirty="0">
                          <a:effectLst/>
                        </a:rPr>
                        <a:t>22.5°C</a:t>
                      </a:r>
                      <a:endParaRPr lang="en-US" dirty="0">
                        <a:effectLst/>
                      </a:endParaRPr>
                    </a:p>
                  </a:txBody>
                  <a:tcPr marL="0" marR="0" marT="0" marB="0" anchor="ctr"/>
                </a:tc>
                <a:tc>
                  <a:txBody>
                    <a:bodyPr/>
                    <a:lstStyle/>
                    <a:p>
                      <a:pPr marL="0" algn="ctr" rtl="0" latinLnBrk="0">
                        <a:spcBef>
                          <a:spcPts val="0"/>
                        </a:spcBef>
                        <a:spcAft>
                          <a:spcPts val="0"/>
                        </a:spcAft>
                      </a:pPr>
                      <a:r>
                        <a:rPr lang="en-US" sz="1200">
                          <a:effectLst/>
                        </a:rPr>
                        <a:t>22.97°C</a:t>
                      </a:r>
                      <a:endParaRPr lang="en-US">
                        <a:effectLst/>
                      </a:endParaRPr>
                    </a:p>
                  </a:txBody>
                  <a:tcPr marL="0" marR="0" marT="0" marB="0" anchor="ctr"/>
                </a:tc>
                <a:extLst>
                  <a:ext uri="{0D108BD9-81ED-4DB2-BD59-A6C34878D82A}">
                    <a16:rowId xmlns:a16="http://schemas.microsoft.com/office/drawing/2014/main" val="2585526792"/>
                  </a:ext>
                </a:extLst>
              </a:tr>
              <a:tr h="397538">
                <a:tc>
                  <a:txBody>
                    <a:bodyPr/>
                    <a:lstStyle/>
                    <a:p>
                      <a:pPr marL="0" rtl="0" latinLnBrk="0">
                        <a:spcBef>
                          <a:spcPts val="0"/>
                        </a:spcBef>
                        <a:spcAft>
                          <a:spcPts val="0"/>
                        </a:spcAft>
                      </a:pPr>
                      <a:r>
                        <a:rPr lang="en-US" sz="1200">
                          <a:effectLst/>
                        </a:rPr>
                        <a:t>Minimum upwelling SST</a:t>
                      </a:r>
                      <a:endParaRPr lang="en-US">
                        <a:effectLst/>
                      </a:endParaRPr>
                    </a:p>
                  </a:txBody>
                  <a:tcPr marL="0" marR="0" marT="0" marB="0" anchor="ctr"/>
                </a:tc>
                <a:tc>
                  <a:txBody>
                    <a:bodyPr/>
                    <a:lstStyle/>
                    <a:p>
                      <a:pPr marL="0" marR="0" indent="0" algn="ctr" rtl="0" latinLnBrk="0">
                        <a:spcBef>
                          <a:spcPts val="0"/>
                        </a:spcBef>
                        <a:spcAft>
                          <a:spcPts val="0"/>
                        </a:spcAft>
                      </a:pPr>
                      <a:r>
                        <a:rPr lang="en-US" sz="1200">
                          <a:effectLst/>
                        </a:rPr>
                        <a:t>17.1 °C</a:t>
                      </a:r>
                      <a:endParaRPr lang="en-US">
                        <a:effectLst/>
                      </a:endParaRPr>
                    </a:p>
                  </a:txBody>
                  <a:tcPr marL="0" marR="0" marT="0" marB="0" anchor="ctr"/>
                </a:tc>
                <a:tc>
                  <a:txBody>
                    <a:bodyPr/>
                    <a:lstStyle/>
                    <a:p>
                      <a:pPr marL="0" algn="ctr" rtl="0" latinLnBrk="0">
                        <a:spcBef>
                          <a:spcPts val="0"/>
                        </a:spcBef>
                        <a:spcAft>
                          <a:spcPts val="0"/>
                        </a:spcAft>
                      </a:pPr>
                      <a:r>
                        <a:rPr lang="en-US" sz="1200">
                          <a:effectLst/>
                        </a:rPr>
                        <a:t>17.88°C</a:t>
                      </a:r>
                      <a:endParaRPr lang="en-US">
                        <a:effectLst/>
                      </a:endParaRPr>
                    </a:p>
                  </a:txBody>
                  <a:tcPr marL="0" marR="0" marT="0" marB="0" anchor="ctr"/>
                </a:tc>
                <a:extLst>
                  <a:ext uri="{0D108BD9-81ED-4DB2-BD59-A6C34878D82A}">
                    <a16:rowId xmlns:a16="http://schemas.microsoft.com/office/drawing/2014/main" val="446430240"/>
                  </a:ext>
                </a:extLst>
              </a:tr>
              <a:tr h="397538">
                <a:tc>
                  <a:txBody>
                    <a:bodyPr/>
                    <a:lstStyle/>
                    <a:p>
                      <a:pPr marL="0" rtl="0" latinLnBrk="0">
                        <a:spcBef>
                          <a:spcPts val="0"/>
                        </a:spcBef>
                        <a:spcAft>
                          <a:spcPts val="0"/>
                        </a:spcAft>
                      </a:pPr>
                      <a:r>
                        <a:rPr lang="en-US" sz="1200" dirty="0">
                          <a:effectLst/>
                        </a:rPr>
                        <a:t>Maximum SST Diff (Off-Inshore)</a:t>
                      </a:r>
                      <a:endParaRPr lang="en-US" dirty="0">
                        <a:effectLst/>
                      </a:endParaRPr>
                    </a:p>
                  </a:txBody>
                  <a:tcPr marL="0" marR="0" marT="0" marB="0" anchor="ctr"/>
                </a:tc>
                <a:tc>
                  <a:txBody>
                    <a:bodyPr/>
                    <a:lstStyle/>
                    <a:p>
                      <a:pPr marL="0" algn="ctr" rtl="0" latinLnBrk="0">
                        <a:spcBef>
                          <a:spcPts val="0"/>
                        </a:spcBef>
                        <a:spcAft>
                          <a:spcPts val="0"/>
                        </a:spcAft>
                      </a:pPr>
                      <a:r>
                        <a:rPr lang="en-US" sz="1200">
                          <a:effectLst/>
                        </a:rPr>
                        <a:t>3.4 °C</a:t>
                      </a:r>
                      <a:endParaRPr lang="en-US">
                        <a:effectLst/>
                      </a:endParaRPr>
                    </a:p>
                  </a:txBody>
                  <a:tcPr marL="0" marR="0" marT="0" marB="0" anchor="ctr"/>
                </a:tc>
                <a:tc>
                  <a:txBody>
                    <a:bodyPr/>
                    <a:lstStyle/>
                    <a:p>
                      <a:pPr marL="0" algn="ctr" rtl="0" latinLnBrk="0">
                        <a:spcBef>
                          <a:spcPts val="0"/>
                        </a:spcBef>
                        <a:spcAft>
                          <a:spcPts val="0"/>
                        </a:spcAft>
                      </a:pPr>
                      <a:r>
                        <a:rPr lang="en-US" sz="1200">
                          <a:effectLst/>
                        </a:rPr>
                        <a:t>3.58°C</a:t>
                      </a:r>
                      <a:endParaRPr lang="en-US">
                        <a:effectLst/>
                      </a:endParaRPr>
                    </a:p>
                  </a:txBody>
                  <a:tcPr marL="0" marR="0" marT="0" marB="0" anchor="ctr"/>
                </a:tc>
                <a:extLst>
                  <a:ext uri="{0D108BD9-81ED-4DB2-BD59-A6C34878D82A}">
                    <a16:rowId xmlns:a16="http://schemas.microsoft.com/office/drawing/2014/main" val="2340954134"/>
                  </a:ext>
                </a:extLst>
              </a:tr>
              <a:tr h="198769">
                <a:tc>
                  <a:txBody>
                    <a:bodyPr/>
                    <a:lstStyle/>
                    <a:p>
                      <a:pPr marL="0" rtl="0" latinLnBrk="0">
                        <a:spcBef>
                          <a:spcPts val="0"/>
                        </a:spcBef>
                        <a:spcAft>
                          <a:spcPts val="0"/>
                        </a:spcAft>
                      </a:pPr>
                      <a:r>
                        <a:rPr lang="en-US" sz="1200">
                          <a:effectLst/>
                        </a:rPr>
                        <a:t>Average Duration</a:t>
                      </a:r>
                      <a:endParaRPr lang="en-US">
                        <a:effectLst/>
                      </a:endParaRPr>
                    </a:p>
                  </a:txBody>
                  <a:tcPr marL="0" marR="0" marT="0" marB="0" anchor="ctr"/>
                </a:tc>
                <a:tc>
                  <a:txBody>
                    <a:bodyPr/>
                    <a:lstStyle/>
                    <a:p>
                      <a:pPr marL="0" algn="ctr" rtl="0" latinLnBrk="0">
                        <a:spcBef>
                          <a:spcPts val="0"/>
                        </a:spcBef>
                        <a:spcAft>
                          <a:spcPts val="0"/>
                        </a:spcAft>
                      </a:pPr>
                      <a:r>
                        <a:rPr lang="en-US" sz="1200" b="1" dirty="0">
                          <a:effectLst/>
                        </a:rPr>
                        <a:t>6.5 days</a:t>
                      </a:r>
                      <a:endParaRPr lang="en-US" b="1" dirty="0">
                        <a:effectLst/>
                      </a:endParaRPr>
                    </a:p>
                  </a:txBody>
                  <a:tcPr marL="0" marR="0" marT="0" marB="0" anchor="ctr"/>
                </a:tc>
                <a:tc>
                  <a:txBody>
                    <a:bodyPr/>
                    <a:lstStyle/>
                    <a:p>
                      <a:pPr marL="0" algn="ctr" rtl="0" latinLnBrk="0">
                        <a:spcBef>
                          <a:spcPts val="0"/>
                        </a:spcBef>
                        <a:spcAft>
                          <a:spcPts val="0"/>
                        </a:spcAft>
                      </a:pPr>
                      <a:r>
                        <a:rPr lang="en-US" sz="1200">
                          <a:effectLst/>
                        </a:rPr>
                        <a:t>3 days</a:t>
                      </a:r>
                      <a:endParaRPr lang="en-US">
                        <a:effectLst/>
                      </a:endParaRPr>
                    </a:p>
                  </a:txBody>
                  <a:tcPr marL="0" marR="0" marT="0" marB="0" anchor="ctr"/>
                </a:tc>
                <a:extLst>
                  <a:ext uri="{0D108BD9-81ED-4DB2-BD59-A6C34878D82A}">
                    <a16:rowId xmlns:a16="http://schemas.microsoft.com/office/drawing/2014/main" val="1733564812"/>
                  </a:ext>
                </a:extLst>
              </a:tr>
              <a:tr h="198769">
                <a:tc>
                  <a:txBody>
                    <a:bodyPr/>
                    <a:lstStyle/>
                    <a:p>
                      <a:pPr marL="0" rtl="0" latinLnBrk="0">
                        <a:spcBef>
                          <a:spcPts val="0"/>
                        </a:spcBef>
                        <a:spcAft>
                          <a:spcPts val="0"/>
                        </a:spcAft>
                      </a:pPr>
                      <a:r>
                        <a:rPr lang="en-US" sz="1200">
                          <a:effectLst/>
                        </a:rPr>
                        <a:t>Max Duration</a:t>
                      </a:r>
                      <a:endParaRPr lang="en-US">
                        <a:effectLst/>
                      </a:endParaRPr>
                    </a:p>
                  </a:txBody>
                  <a:tcPr marL="0" marR="0" marT="0" marB="0" anchor="ctr"/>
                </a:tc>
                <a:tc>
                  <a:txBody>
                    <a:bodyPr/>
                    <a:lstStyle/>
                    <a:p>
                      <a:pPr marL="0" algn="ctr" rtl="0" latinLnBrk="0">
                        <a:spcBef>
                          <a:spcPts val="0"/>
                        </a:spcBef>
                        <a:spcAft>
                          <a:spcPts val="0"/>
                        </a:spcAft>
                      </a:pPr>
                      <a:r>
                        <a:rPr lang="en-US" sz="1200" b="1" dirty="0">
                          <a:effectLst/>
                        </a:rPr>
                        <a:t>17.66 days</a:t>
                      </a:r>
                      <a:endParaRPr lang="en-US" b="1" dirty="0">
                        <a:effectLst/>
                      </a:endParaRPr>
                    </a:p>
                  </a:txBody>
                  <a:tcPr marL="0" marR="0" marT="0" marB="0" anchor="ctr"/>
                </a:tc>
                <a:tc>
                  <a:txBody>
                    <a:bodyPr/>
                    <a:lstStyle/>
                    <a:p>
                      <a:pPr marL="0" algn="ctr" rtl="0" latinLnBrk="0">
                        <a:spcBef>
                          <a:spcPts val="0"/>
                        </a:spcBef>
                        <a:spcAft>
                          <a:spcPts val="0"/>
                        </a:spcAft>
                      </a:pPr>
                      <a:r>
                        <a:rPr lang="en-US" sz="1200" dirty="0">
                          <a:effectLst/>
                        </a:rPr>
                        <a:t>7 days</a:t>
                      </a:r>
                      <a:endParaRPr lang="en-US" dirty="0">
                        <a:effectLst/>
                      </a:endParaRPr>
                    </a:p>
                  </a:txBody>
                  <a:tcPr marL="0" marR="0" marT="0" marB="0" anchor="ctr"/>
                </a:tc>
                <a:extLst>
                  <a:ext uri="{0D108BD9-81ED-4DB2-BD59-A6C34878D82A}">
                    <a16:rowId xmlns:a16="http://schemas.microsoft.com/office/drawing/2014/main" val="3315171007"/>
                  </a:ext>
                </a:extLst>
              </a:tr>
              <a:tr h="749474">
                <a:tc>
                  <a:txBody>
                    <a:bodyPr/>
                    <a:lstStyle/>
                    <a:p>
                      <a:pPr marL="0" rtl="0" latinLnBrk="0">
                        <a:spcBef>
                          <a:spcPts val="0"/>
                        </a:spcBef>
                        <a:spcAft>
                          <a:spcPts val="0"/>
                        </a:spcAft>
                      </a:pPr>
                      <a:r>
                        <a:rPr lang="en-US" sz="1200" dirty="0">
                          <a:effectLst/>
                        </a:rPr>
                        <a:t>Average Area Upwelling</a:t>
                      </a:r>
                      <a:endParaRPr lang="en-US" dirty="0">
                        <a:effectLst/>
                      </a:endParaRPr>
                    </a:p>
                  </a:txBody>
                  <a:tcPr marL="0" marR="0" marT="0" marB="0" anchor="ctr"/>
                </a:tc>
                <a:tc>
                  <a:txBody>
                    <a:bodyPr/>
                    <a:lstStyle/>
                    <a:p>
                      <a:pPr marL="0" algn="ctr" rtl="0" latinLnBrk="0">
                        <a:spcBef>
                          <a:spcPts val="0"/>
                        </a:spcBef>
                        <a:spcAft>
                          <a:spcPts val="0"/>
                        </a:spcAft>
                      </a:pPr>
                      <a:r>
                        <a:rPr lang="en-US" sz="1200">
                          <a:effectLst/>
                        </a:rPr>
                        <a:t>3223 km</a:t>
                      </a:r>
                      <a:r>
                        <a:rPr lang="en-US" sz="1200" baseline="30000">
                          <a:effectLst/>
                        </a:rPr>
                        <a:t>2</a:t>
                      </a:r>
                      <a:endParaRPr lang="en-US">
                        <a:effectLst/>
                      </a:endParaRPr>
                    </a:p>
                  </a:txBody>
                  <a:tcPr marL="0" marR="0" marT="0" marB="0" anchor="ctr"/>
                </a:tc>
                <a:tc>
                  <a:txBody>
                    <a:bodyPr/>
                    <a:lstStyle/>
                    <a:p>
                      <a:pPr marL="0" algn="ctr" rtl="0" latinLnBrk="0">
                        <a:spcBef>
                          <a:spcPts val="0"/>
                        </a:spcBef>
                        <a:spcAft>
                          <a:spcPts val="0"/>
                        </a:spcAft>
                      </a:pPr>
                      <a:r>
                        <a:rPr lang="en-US" sz="1200" dirty="0">
                          <a:effectLst/>
                        </a:rPr>
                        <a:t>3091 km</a:t>
                      </a:r>
                      <a:r>
                        <a:rPr lang="en-US" sz="1200" baseline="30000" dirty="0">
                          <a:effectLst/>
                        </a:rPr>
                        <a:t>2</a:t>
                      </a:r>
                      <a:endParaRPr lang="en-US" dirty="0">
                        <a:effectLst/>
                      </a:endParaRPr>
                    </a:p>
                  </a:txBody>
                  <a:tcPr marL="0" marR="0" marT="0" marB="0" anchor="ctr"/>
                </a:tc>
                <a:extLst>
                  <a:ext uri="{0D108BD9-81ED-4DB2-BD59-A6C34878D82A}">
                    <a16:rowId xmlns:a16="http://schemas.microsoft.com/office/drawing/2014/main" val="4097315744"/>
                  </a:ext>
                </a:extLst>
              </a:tr>
              <a:tr h="201520">
                <a:tc>
                  <a:txBody>
                    <a:bodyPr/>
                    <a:lstStyle/>
                    <a:p>
                      <a:pPr marL="0" rtl="0" latinLnBrk="0">
                        <a:spcBef>
                          <a:spcPts val="0"/>
                        </a:spcBef>
                        <a:spcAft>
                          <a:spcPts val="0"/>
                        </a:spcAft>
                      </a:pPr>
                      <a:r>
                        <a:rPr lang="en-US" sz="1200">
                          <a:effectLst/>
                        </a:rPr>
                        <a:t>Max Extent Area</a:t>
                      </a:r>
                      <a:endParaRPr lang="en-US">
                        <a:effectLst/>
                      </a:endParaRPr>
                    </a:p>
                  </a:txBody>
                  <a:tcPr marL="0" marR="0" marT="0" marB="0" anchor="ctr"/>
                </a:tc>
                <a:tc>
                  <a:txBody>
                    <a:bodyPr/>
                    <a:lstStyle/>
                    <a:p>
                      <a:pPr marL="0" marR="0" indent="0" algn="ctr" rtl="0" latinLnBrk="0">
                        <a:spcBef>
                          <a:spcPts val="0"/>
                        </a:spcBef>
                        <a:spcAft>
                          <a:spcPts val="0"/>
                        </a:spcAft>
                      </a:pPr>
                      <a:r>
                        <a:rPr lang="en-US" sz="1200">
                          <a:effectLst/>
                        </a:rPr>
                        <a:t>5996 km</a:t>
                      </a:r>
                      <a:r>
                        <a:rPr lang="en-US" sz="1200" baseline="30000">
                          <a:effectLst/>
                        </a:rPr>
                        <a:t>2</a:t>
                      </a:r>
                      <a:endParaRPr lang="en-US">
                        <a:effectLst/>
                      </a:endParaRPr>
                    </a:p>
                  </a:txBody>
                  <a:tcPr marL="0" marR="0" marT="0" marB="0" anchor="ctr"/>
                </a:tc>
                <a:tc>
                  <a:txBody>
                    <a:bodyPr/>
                    <a:lstStyle/>
                    <a:p>
                      <a:pPr marL="0" algn="ctr" rtl="0" latinLnBrk="0">
                        <a:spcBef>
                          <a:spcPts val="0"/>
                        </a:spcBef>
                        <a:spcAft>
                          <a:spcPts val="0"/>
                        </a:spcAft>
                      </a:pPr>
                      <a:r>
                        <a:rPr lang="en-US" sz="1200" dirty="0">
                          <a:effectLst/>
                        </a:rPr>
                        <a:t>5799 km</a:t>
                      </a:r>
                      <a:r>
                        <a:rPr lang="en-US" sz="1200" baseline="30000" dirty="0">
                          <a:effectLst/>
                        </a:rPr>
                        <a:t>2</a:t>
                      </a:r>
                      <a:endParaRPr lang="en-US" dirty="0">
                        <a:effectLst/>
                      </a:endParaRPr>
                    </a:p>
                  </a:txBody>
                  <a:tcPr marL="0" marR="0" marT="0" marB="0" anchor="ctr"/>
                </a:tc>
                <a:extLst>
                  <a:ext uri="{0D108BD9-81ED-4DB2-BD59-A6C34878D82A}">
                    <a16:rowId xmlns:a16="http://schemas.microsoft.com/office/drawing/2014/main" val="931299391"/>
                  </a:ext>
                </a:extLst>
              </a:tr>
            </a:tbl>
          </a:graphicData>
        </a:graphic>
      </p:graphicFrame>
      <p:pic>
        <p:nvPicPr>
          <p:cNvPr id="7" name="Content Placeholder 6">
            <a:extLst>
              <a:ext uri="{FF2B5EF4-FFF2-40B4-BE49-F238E27FC236}">
                <a16:creationId xmlns:a16="http://schemas.microsoft.com/office/drawing/2014/main" id="{F55E292A-CCB0-DA47-A26B-8D5912A5D405}"/>
              </a:ext>
            </a:extLst>
          </p:cNvPr>
          <p:cNvPicPr>
            <a:picLocks noGrp="1" noChangeAspect="1"/>
          </p:cNvPicPr>
          <p:nvPr>
            <p:ph idx="1"/>
          </p:nvPr>
        </p:nvPicPr>
        <p:blipFill rotWithShape="1">
          <a:blip r:embed="rId3"/>
          <a:srcRect b="4544"/>
          <a:stretch/>
        </p:blipFill>
        <p:spPr>
          <a:xfrm>
            <a:off x="1630018" y="245511"/>
            <a:ext cx="5824331" cy="6612489"/>
          </a:xfrm>
        </p:spPr>
      </p:pic>
    </p:spTree>
    <p:extLst>
      <p:ext uri="{BB962C8B-B14F-4D97-AF65-F5344CB8AC3E}">
        <p14:creationId xmlns:p14="http://schemas.microsoft.com/office/powerpoint/2010/main" val="1112712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D0C629-58D3-224C-89A4-44D38FEAFC48}"/>
              </a:ext>
            </a:extLst>
          </p:cNvPr>
          <p:cNvSpPr/>
          <p:nvPr/>
        </p:nvSpPr>
        <p:spPr>
          <a:xfrm>
            <a:off x="2930423" y="5423201"/>
            <a:ext cx="6899563" cy="461665"/>
          </a:xfrm>
          <a:prstGeom prst="rect">
            <a:avLst/>
          </a:prstGeom>
        </p:spPr>
        <p:txBody>
          <a:bodyPr wrap="square" anchor="t">
            <a:spAutoFit/>
          </a:bodyPr>
          <a:lstStyle/>
          <a:p>
            <a:r>
              <a:rPr lang="en-US" sz="1200" dirty="0">
                <a:latin typeface="Times New Roman" panose="02020603050405020304" pitchFamily="18" charset="0"/>
                <a:cs typeface="Times New Roman" panose="02020603050405020304" pitchFamily="18" charset="0"/>
              </a:rPr>
              <a:t>The total area of upwelling SST pixels as detected by GOES DINEOF (blue) and MUR (orange) for the upwelling time period.</a:t>
            </a:r>
          </a:p>
        </p:txBody>
      </p:sp>
      <p:pic>
        <p:nvPicPr>
          <p:cNvPr id="7" name="Content Placeholder 6">
            <a:extLst>
              <a:ext uri="{FF2B5EF4-FFF2-40B4-BE49-F238E27FC236}">
                <a16:creationId xmlns:a16="http://schemas.microsoft.com/office/drawing/2014/main" id="{7775E8DB-4B2D-6E4E-8140-317C65D890CE}"/>
              </a:ext>
            </a:extLst>
          </p:cNvPr>
          <p:cNvPicPr>
            <a:picLocks noGrp="1" noChangeAspect="1"/>
          </p:cNvPicPr>
          <p:nvPr>
            <p:ph idx="1"/>
          </p:nvPr>
        </p:nvPicPr>
        <p:blipFill>
          <a:blip r:embed="rId3"/>
          <a:stretch>
            <a:fillRect/>
          </a:stretch>
        </p:blipFill>
        <p:spPr>
          <a:xfrm>
            <a:off x="2930423" y="400359"/>
            <a:ext cx="6697122" cy="5022842"/>
          </a:xfrm>
        </p:spPr>
      </p:pic>
    </p:spTree>
    <p:extLst>
      <p:ext uri="{BB962C8B-B14F-4D97-AF65-F5344CB8AC3E}">
        <p14:creationId xmlns:p14="http://schemas.microsoft.com/office/powerpoint/2010/main" val="3682374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BB6A35-A784-8F43-B887-F1C797AFA5F8}"/>
              </a:ext>
            </a:extLst>
          </p:cNvPr>
          <p:cNvSpPr/>
          <p:nvPr/>
        </p:nvSpPr>
        <p:spPr>
          <a:xfrm>
            <a:off x="2296159" y="5236210"/>
            <a:ext cx="7523701" cy="830997"/>
          </a:xfrm>
          <a:prstGeom prst="rect">
            <a:avLst/>
          </a:prstGeom>
        </p:spPr>
        <p:txBody>
          <a:bodyPr wrap="square" anchor="t">
            <a:spAutoFit/>
          </a:bodyPr>
          <a:lstStyle/>
          <a:p>
            <a:r>
              <a:rPr lang="en-US" sz="1200" dirty="0">
                <a:latin typeface="Times New Roman" panose="02020603050405020304" pitchFamily="18" charset="0"/>
                <a:cs typeface="Times New Roman" panose="02020603050405020304" pitchFamily="18" charset="0"/>
              </a:rPr>
              <a:t>Figure 7.  Winds speed and direction from buoy 44009 during GOES DINEOF detected upwelling (left) and non-upwelling (right) times for the summer-time period. The winds are shifted 18 hours earlier than the timing of the upwelling events to account for the local lag in Ekman transport. </a:t>
            </a:r>
            <a:br>
              <a:rPr lang="en-US" sz="1200" dirty="0">
                <a:latin typeface="Times New Roman" panose="02020603050405020304" pitchFamily="18" charset="0"/>
                <a:cs typeface="Times New Roman" panose="02020603050405020304" pitchFamily="18" charset="0"/>
              </a:rPr>
            </a:br>
            <a:endParaRPr lang="en-US" sz="1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C762219-5575-5F4D-9208-66951EB83E80}"/>
              </a:ext>
            </a:extLst>
          </p:cNvPr>
          <p:cNvPicPr>
            <a:picLocks noChangeAspect="1"/>
          </p:cNvPicPr>
          <p:nvPr/>
        </p:nvPicPr>
        <p:blipFill>
          <a:blip r:embed="rId3"/>
          <a:stretch>
            <a:fillRect/>
          </a:stretch>
        </p:blipFill>
        <p:spPr>
          <a:xfrm>
            <a:off x="1503293" y="454661"/>
            <a:ext cx="5448300" cy="4584700"/>
          </a:xfrm>
          <a:prstGeom prst="rect">
            <a:avLst/>
          </a:prstGeom>
        </p:spPr>
      </p:pic>
      <p:pic>
        <p:nvPicPr>
          <p:cNvPr id="8" name="Picture 7">
            <a:extLst>
              <a:ext uri="{FF2B5EF4-FFF2-40B4-BE49-F238E27FC236}">
                <a16:creationId xmlns:a16="http://schemas.microsoft.com/office/drawing/2014/main" id="{76A6FC7B-FB8A-7B4F-BEE4-5657713A03B3}"/>
              </a:ext>
            </a:extLst>
          </p:cNvPr>
          <p:cNvPicPr>
            <a:picLocks noChangeAspect="1"/>
          </p:cNvPicPr>
          <p:nvPr/>
        </p:nvPicPr>
        <p:blipFill>
          <a:blip r:embed="rId4"/>
          <a:stretch>
            <a:fillRect/>
          </a:stretch>
        </p:blipFill>
        <p:spPr>
          <a:xfrm>
            <a:off x="6366673" y="454661"/>
            <a:ext cx="4387465" cy="4781549"/>
          </a:xfrm>
          <a:prstGeom prst="rect">
            <a:avLst/>
          </a:prstGeom>
        </p:spPr>
      </p:pic>
    </p:spTree>
    <p:extLst>
      <p:ext uri="{BB962C8B-B14F-4D97-AF65-F5344CB8AC3E}">
        <p14:creationId xmlns:p14="http://schemas.microsoft.com/office/powerpoint/2010/main" val="443483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3C65B3-1A19-654A-B0C8-9E61D638FC5C}"/>
              </a:ext>
            </a:extLst>
          </p:cNvPr>
          <p:cNvSpPr/>
          <p:nvPr/>
        </p:nvSpPr>
        <p:spPr>
          <a:xfrm>
            <a:off x="2479289" y="5637927"/>
            <a:ext cx="7372077" cy="276999"/>
          </a:xfrm>
          <a:prstGeom prst="rect">
            <a:avLst/>
          </a:prstGeom>
        </p:spPr>
        <p:txBody>
          <a:bodyPr wrap="square" anchor="t">
            <a:spAutoFit/>
          </a:bodyPr>
          <a:lstStyle/>
          <a:p>
            <a:r>
              <a:rPr lang="en-US" sz="1200" b="1" dirty="0">
                <a:latin typeface="Times New Roman" panose="02020603050405020304" pitchFamily="18" charset="0"/>
                <a:cs typeface="Times New Roman" panose="02020603050405020304" pitchFamily="18" charset="0"/>
              </a:rPr>
              <a:t>Fig. 8.</a:t>
            </a:r>
            <a:r>
              <a:rPr lang="en-US" sz="1200" dirty="0">
                <a:latin typeface="Times New Roman" panose="02020603050405020304" pitchFamily="18" charset="0"/>
                <a:cs typeface="Times New Roman" panose="02020603050405020304" pitchFamily="18" charset="0"/>
              </a:rPr>
              <a:t> The median upwelling SST averaged per pixel for the detected upwelling days for GOES DINEOF (33 days)</a:t>
            </a:r>
          </a:p>
        </p:txBody>
      </p:sp>
      <p:pic>
        <p:nvPicPr>
          <p:cNvPr id="3" name="Picture 2">
            <a:extLst>
              <a:ext uri="{FF2B5EF4-FFF2-40B4-BE49-F238E27FC236}">
                <a16:creationId xmlns:a16="http://schemas.microsoft.com/office/drawing/2014/main" id="{DA61589D-1F73-8D4C-A73A-399F79E0F4A6}"/>
              </a:ext>
            </a:extLst>
          </p:cNvPr>
          <p:cNvPicPr>
            <a:picLocks noChangeAspect="1"/>
          </p:cNvPicPr>
          <p:nvPr/>
        </p:nvPicPr>
        <p:blipFill>
          <a:blip r:embed="rId3"/>
          <a:stretch>
            <a:fillRect/>
          </a:stretch>
        </p:blipFill>
        <p:spPr>
          <a:xfrm>
            <a:off x="3921016" y="212937"/>
            <a:ext cx="4488622" cy="5424990"/>
          </a:xfrm>
          <a:prstGeom prst="rect">
            <a:avLst/>
          </a:prstGeom>
        </p:spPr>
      </p:pic>
    </p:spTree>
    <p:extLst>
      <p:ext uri="{BB962C8B-B14F-4D97-AF65-F5344CB8AC3E}">
        <p14:creationId xmlns:p14="http://schemas.microsoft.com/office/powerpoint/2010/main" val="3189265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8E96B-00C5-8844-B912-2A947F7680E1}"/>
              </a:ext>
            </a:extLst>
          </p:cNvPr>
          <p:cNvSpPr>
            <a:spLocks noGrp="1"/>
          </p:cNvSpPr>
          <p:nvPr>
            <p:ph type="title"/>
          </p:nvPr>
        </p:nvSpPr>
        <p:spPr/>
        <p:txBody>
          <a:bodyPr/>
          <a:lstStyle/>
          <a:p>
            <a:r>
              <a:rPr lang="en-US" dirty="0"/>
              <a:t>Key findings</a:t>
            </a:r>
          </a:p>
        </p:txBody>
      </p:sp>
      <p:sp>
        <p:nvSpPr>
          <p:cNvPr id="3" name="Content Placeholder 2">
            <a:extLst>
              <a:ext uri="{FF2B5EF4-FFF2-40B4-BE49-F238E27FC236}">
                <a16:creationId xmlns:a16="http://schemas.microsoft.com/office/drawing/2014/main" id="{363A6F97-5E7D-CE4C-B0BB-90C9791129A5}"/>
              </a:ext>
            </a:extLst>
          </p:cNvPr>
          <p:cNvSpPr>
            <a:spLocks noGrp="1"/>
          </p:cNvSpPr>
          <p:nvPr>
            <p:ph idx="1"/>
          </p:nvPr>
        </p:nvSpPr>
        <p:spPr>
          <a:xfrm>
            <a:off x="1024128" y="2084832"/>
            <a:ext cx="10536501" cy="4023360"/>
          </a:xfrm>
        </p:spPr>
        <p:txBody>
          <a:bodyPr>
            <a:normAutofit/>
          </a:bodyPr>
          <a:lstStyle/>
          <a:p>
            <a:pPr marL="274320" indent="-274320">
              <a:spcBef>
                <a:spcPts val="0"/>
              </a:spcBef>
              <a:spcAft>
                <a:spcPts val="0"/>
              </a:spcAft>
              <a:buClr>
                <a:schemeClr val="bg1"/>
              </a:buClr>
              <a:buFont typeface="Wingdings" pitchFamily="2" charset="2"/>
              <a:buChar char="Ø"/>
            </a:pPr>
            <a:r>
              <a:rPr lang="en-US" dirty="0"/>
              <a:t>Upwelling may be occurring more persistently, rather than a series of short episodic events</a:t>
            </a:r>
          </a:p>
          <a:p>
            <a:pPr marL="274320" indent="-274320">
              <a:spcBef>
                <a:spcPts val="0"/>
              </a:spcBef>
              <a:spcAft>
                <a:spcPts val="0"/>
              </a:spcAft>
              <a:buClr>
                <a:schemeClr val="bg1"/>
              </a:buClr>
              <a:buFont typeface="Wingdings" pitchFamily="2" charset="2"/>
              <a:buChar char="Ø"/>
            </a:pPr>
            <a:endParaRPr lang="en-US" dirty="0"/>
          </a:p>
          <a:p>
            <a:pPr marL="274320" indent="-274320">
              <a:spcBef>
                <a:spcPts val="0"/>
              </a:spcBef>
              <a:spcAft>
                <a:spcPts val="0"/>
              </a:spcAft>
              <a:buClr>
                <a:schemeClr val="bg1"/>
              </a:buClr>
              <a:buFont typeface="Wingdings" pitchFamily="2" charset="2"/>
              <a:buChar char="Ø"/>
            </a:pPr>
            <a:r>
              <a:rPr lang="en-US" dirty="0"/>
              <a:t>Less than half the number of total upwelling days observed using GOES DINEOF were observed in MUR SST </a:t>
            </a:r>
          </a:p>
          <a:p>
            <a:pPr marL="274320" indent="-274320">
              <a:spcBef>
                <a:spcPts val="0"/>
              </a:spcBef>
              <a:spcAft>
                <a:spcPts val="0"/>
              </a:spcAft>
              <a:buNone/>
            </a:pPr>
            <a:endParaRPr lang="en-US" dirty="0"/>
          </a:p>
          <a:p>
            <a:pPr marL="274320" indent="-274320">
              <a:spcBef>
                <a:spcPts val="0"/>
              </a:spcBef>
              <a:spcAft>
                <a:spcPts val="0"/>
              </a:spcAft>
              <a:buNone/>
            </a:pPr>
            <a:r>
              <a:rPr lang="en-US" b="1" dirty="0"/>
              <a:t>Clear detection of the timing and duration of upwelling events is important as it provides estimates for ecological and physical responses in the MAB. </a:t>
            </a:r>
          </a:p>
        </p:txBody>
      </p:sp>
    </p:spTree>
    <p:extLst>
      <p:ext uri="{BB962C8B-B14F-4D97-AF65-F5344CB8AC3E}">
        <p14:creationId xmlns:p14="http://schemas.microsoft.com/office/powerpoint/2010/main" val="25982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39E82-280D-E441-ACE3-AF9E875B43D2}"/>
              </a:ext>
            </a:extLst>
          </p:cNvPr>
          <p:cNvSpPr>
            <a:spLocks noGrp="1"/>
          </p:cNvSpPr>
          <p:nvPr>
            <p:ph type="title"/>
          </p:nvPr>
        </p:nvSpPr>
        <p:spPr>
          <a:xfrm>
            <a:off x="1024127" y="786384"/>
            <a:ext cx="9720072" cy="1499616"/>
          </a:xfrm>
        </p:spPr>
        <p:txBody>
          <a:bodyPr>
            <a:normAutofit fontScale="90000"/>
          </a:bodyPr>
          <a:lstStyle/>
          <a:p>
            <a:r>
              <a:rPr lang="en-US" sz="3300" b="1" dirty="0"/>
              <a:t>Chapter 2: Sensitivity of RU-WRF winds to SSTs</a:t>
            </a:r>
            <a:br>
              <a:rPr lang="en-US" sz="3300" b="1" dirty="0"/>
            </a:br>
            <a:r>
              <a:rPr lang="en-US" sz="3300" b="1" dirty="0"/>
              <a:t>during Coastal Upwelling</a:t>
            </a:r>
            <a:br>
              <a:rPr lang="en-US" b="1" dirty="0"/>
            </a:br>
            <a:endParaRPr lang="en-US" dirty="0"/>
          </a:p>
        </p:txBody>
      </p:sp>
      <p:sp>
        <p:nvSpPr>
          <p:cNvPr id="3" name="Content Placeholder 2">
            <a:extLst>
              <a:ext uri="{FF2B5EF4-FFF2-40B4-BE49-F238E27FC236}">
                <a16:creationId xmlns:a16="http://schemas.microsoft.com/office/drawing/2014/main" id="{E84084A4-6C9E-5743-AFC2-8248BAB0F9F8}"/>
              </a:ext>
            </a:extLst>
          </p:cNvPr>
          <p:cNvSpPr>
            <a:spLocks noGrp="1"/>
          </p:cNvSpPr>
          <p:nvPr>
            <p:ph idx="1"/>
          </p:nvPr>
        </p:nvSpPr>
        <p:spPr>
          <a:xfrm>
            <a:off x="1024128" y="2037806"/>
            <a:ext cx="9720071" cy="4023360"/>
          </a:xfrm>
        </p:spPr>
        <p:txBody>
          <a:bodyPr>
            <a:normAutofit/>
          </a:bodyPr>
          <a:lstStyle/>
          <a:p>
            <a:pPr marL="0" indent="0" hangingPunct="0">
              <a:lnSpc>
                <a:spcPct val="100000"/>
              </a:lnSpc>
              <a:spcBef>
                <a:spcPts val="0"/>
              </a:spcBef>
              <a:spcAft>
                <a:spcPts val="0"/>
              </a:spcAft>
              <a:buNone/>
            </a:pPr>
            <a:endParaRPr lang="en-US" dirty="0"/>
          </a:p>
          <a:p>
            <a:pPr marL="274320" indent="-274320" hangingPunct="0">
              <a:lnSpc>
                <a:spcPct val="100000"/>
              </a:lnSpc>
              <a:spcBef>
                <a:spcPts val="0"/>
              </a:spcBef>
              <a:spcAft>
                <a:spcPts val="0"/>
              </a:spcAft>
              <a:buFont typeface="Wingdings" pitchFamily="2" charset="2"/>
              <a:buChar char="v"/>
            </a:pPr>
            <a:endParaRPr lang="en-US" dirty="0"/>
          </a:p>
          <a:p>
            <a:pPr marL="274320" indent="-274320" hangingPunct="0">
              <a:lnSpc>
                <a:spcPct val="100000"/>
              </a:lnSpc>
              <a:spcBef>
                <a:spcPts val="0"/>
              </a:spcBef>
              <a:spcAft>
                <a:spcPts val="0"/>
              </a:spcAft>
              <a:buFont typeface="Wingdings" pitchFamily="2" charset="2"/>
              <a:buChar char="v"/>
            </a:pPr>
            <a:r>
              <a:rPr lang="en-US" sz="2400" dirty="0"/>
              <a:t>SST important for atmospheric temperature conditions and circulation</a:t>
            </a:r>
          </a:p>
          <a:p>
            <a:pPr marL="274320" indent="-274320" hangingPunct="0">
              <a:lnSpc>
                <a:spcPct val="100000"/>
              </a:lnSpc>
              <a:spcBef>
                <a:spcPts val="0"/>
              </a:spcBef>
              <a:spcAft>
                <a:spcPts val="0"/>
              </a:spcAft>
              <a:buFont typeface="Wingdings" pitchFamily="2" charset="2"/>
              <a:buChar char="v"/>
            </a:pPr>
            <a:r>
              <a:rPr lang="en-US" sz="2400" dirty="0"/>
              <a:t>SST used as the ocean surface boundary condition in atmospheric modeling and forecasting</a:t>
            </a:r>
          </a:p>
          <a:p>
            <a:pPr marL="274320" indent="-274320" hangingPunct="0">
              <a:lnSpc>
                <a:spcPct val="100000"/>
              </a:lnSpc>
              <a:spcBef>
                <a:spcPts val="0"/>
              </a:spcBef>
              <a:spcAft>
                <a:spcPts val="0"/>
              </a:spcAft>
              <a:buFont typeface="Wingdings" pitchFamily="2" charset="2"/>
              <a:buChar char="v"/>
            </a:pPr>
            <a:r>
              <a:rPr lang="en-US" sz="2400" dirty="0"/>
              <a:t>Development of offshore wind energy, test the sensitivity of wind forecasting to SST fields</a:t>
            </a:r>
          </a:p>
          <a:p>
            <a:pPr marL="274320" indent="-274320" hangingPunct="0">
              <a:lnSpc>
                <a:spcPct val="100000"/>
              </a:lnSpc>
              <a:spcBef>
                <a:spcPts val="0"/>
              </a:spcBef>
              <a:spcAft>
                <a:spcPts val="0"/>
              </a:spcAft>
              <a:buFont typeface="Wingdings" pitchFamily="2" charset="2"/>
              <a:buChar char="v"/>
            </a:pPr>
            <a:r>
              <a:rPr lang="en-US" dirty="0"/>
              <a:t>Coastal upwelling creates a higher thermal contrast between the warm land and cold ocean and has been shown to influence sea breeze fronts (</a:t>
            </a:r>
            <a:r>
              <a:rPr lang="en-US" dirty="0" err="1"/>
              <a:t>Franchito</a:t>
            </a:r>
            <a:r>
              <a:rPr lang="en-US" dirty="0"/>
              <a:t> et al. 1998; Seroka et al. 2018)</a:t>
            </a:r>
          </a:p>
          <a:p>
            <a:pPr marL="0" indent="0" hangingPunct="0">
              <a:lnSpc>
                <a:spcPct val="100000"/>
              </a:lnSpc>
              <a:spcBef>
                <a:spcPts val="0"/>
              </a:spcBef>
              <a:spcAft>
                <a:spcPts val="0"/>
              </a:spcAft>
              <a:buNone/>
            </a:pPr>
            <a:endParaRPr lang="en-US" dirty="0"/>
          </a:p>
          <a:p>
            <a:pPr marL="274320" indent="-274320">
              <a:spcBef>
                <a:spcPts val="0"/>
              </a:spcBef>
              <a:spcAft>
                <a:spcPts val="0"/>
              </a:spcAft>
              <a:buNone/>
            </a:pPr>
            <a:endParaRPr lang="en-US" dirty="0"/>
          </a:p>
          <a:p>
            <a:pPr marL="274320" indent="-274320">
              <a:spcBef>
                <a:spcPts val="0"/>
              </a:spcBef>
              <a:spcAft>
                <a:spcPts val="0"/>
              </a:spcAft>
            </a:pPr>
            <a:endParaRPr lang="en-US" dirty="0"/>
          </a:p>
        </p:txBody>
      </p:sp>
    </p:spTree>
    <p:extLst>
      <p:ext uri="{BB962C8B-B14F-4D97-AF65-F5344CB8AC3E}">
        <p14:creationId xmlns:p14="http://schemas.microsoft.com/office/powerpoint/2010/main" val="1402560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A9DD8-B05D-4A46-B5B9-615F7743C3EC}"/>
              </a:ext>
            </a:extLst>
          </p:cNvPr>
          <p:cNvSpPr>
            <a:spLocks noGrp="1"/>
          </p:cNvSpPr>
          <p:nvPr>
            <p:ph type="title"/>
          </p:nvPr>
        </p:nvSpPr>
        <p:spPr/>
        <p:txBody>
          <a:bodyPr/>
          <a:lstStyle/>
          <a:p>
            <a:r>
              <a:rPr lang="en-US" dirty="0"/>
              <a:t>Offshore Wind</a:t>
            </a:r>
          </a:p>
        </p:txBody>
      </p:sp>
      <p:pic>
        <p:nvPicPr>
          <p:cNvPr id="6" name="Content Placeholder 5">
            <a:extLst>
              <a:ext uri="{FF2B5EF4-FFF2-40B4-BE49-F238E27FC236}">
                <a16:creationId xmlns:a16="http://schemas.microsoft.com/office/drawing/2014/main" id="{CF25850C-A4EC-DA4F-A22C-E1732F5C1221}"/>
              </a:ext>
            </a:extLst>
          </p:cNvPr>
          <p:cNvPicPr>
            <a:picLocks noGrp="1" noChangeAspect="1"/>
          </p:cNvPicPr>
          <p:nvPr>
            <p:ph idx="1"/>
          </p:nvPr>
        </p:nvPicPr>
        <p:blipFill>
          <a:blip r:embed="rId3"/>
          <a:stretch>
            <a:fillRect/>
          </a:stretch>
        </p:blipFill>
        <p:spPr>
          <a:xfrm>
            <a:off x="778764" y="2312534"/>
            <a:ext cx="5105400" cy="3708400"/>
          </a:xfrm>
        </p:spPr>
      </p:pic>
      <p:sp>
        <p:nvSpPr>
          <p:cNvPr id="7" name="TextBox 6">
            <a:extLst>
              <a:ext uri="{FF2B5EF4-FFF2-40B4-BE49-F238E27FC236}">
                <a16:creationId xmlns:a16="http://schemas.microsoft.com/office/drawing/2014/main" id="{4D795FA6-B372-EE4E-ADE9-444D1FD90A1C}"/>
              </a:ext>
            </a:extLst>
          </p:cNvPr>
          <p:cNvSpPr txBox="1"/>
          <p:nvPr/>
        </p:nvSpPr>
        <p:spPr>
          <a:xfrm>
            <a:off x="6387737" y="2639105"/>
            <a:ext cx="4859383" cy="2308324"/>
          </a:xfrm>
          <a:prstGeom prst="rect">
            <a:avLst/>
          </a:prstGeom>
          <a:noFill/>
        </p:spPr>
        <p:txBody>
          <a:bodyPr wrap="square" rtlCol="0">
            <a:spAutoFit/>
          </a:bodyPr>
          <a:lstStyle/>
          <a:p>
            <a:pPr marL="285750" indent="-285750">
              <a:buFont typeface="Arial" panose="020B0604020202020204" pitchFamily="34" charset="0"/>
              <a:buChar char="•"/>
            </a:pPr>
            <a:r>
              <a:rPr lang="en-US" dirty="0"/>
              <a:t>Offshore wind is a variable source of electricity</a:t>
            </a:r>
            <a:br>
              <a:rPr lang="en-US" dirty="0"/>
            </a:br>
            <a:endParaRPr lang="en-US" dirty="0"/>
          </a:p>
          <a:p>
            <a:pPr marL="285750" indent="-285750">
              <a:buFont typeface="Arial" panose="020B0604020202020204" pitchFamily="34" charset="0"/>
              <a:buChar char="•"/>
            </a:pPr>
            <a:r>
              <a:rPr lang="en-US" dirty="0"/>
              <a:t>Balance the supply and demands of the system</a:t>
            </a:r>
            <a:br>
              <a:rPr lang="en-US" dirty="0"/>
            </a:br>
            <a:endParaRPr lang="en-US" dirty="0"/>
          </a:p>
          <a:p>
            <a:pPr marL="285750" indent="-285750">
              <a:buFont typeface="Arial" panose="020B0604020202020204" pitchFamily="34" charset="0"/>
              <a:buChar char="•"/>
            </a:pPr>
            <a:r>
              <a:rPr lang="en-US" dirty="0"/>
              <a:t>Wind power forecasting is used by wind developers and grid system operators so that they can plan the amount of electricity that will be supplied to the grid</a:t>
            </a:r>
          </a:p>
        </p:txBody>
      </p:sp>
    </p:spTree>
    <p:extLst>
      <p:ext uri="{BB962C8B-B14F-4D97-AF65-F5344CB8AC3E}">
        <p14:creationId xmlns:p14="http://schemas.microsoft.com/office/powerpoint/2010/main" val="3752055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55D64-2D69-0145-9FE1-35AA247F1E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DD8627A-A1EC-BD46-BEAC-9E5E683238BE}"/>
              </a:ext>
            </a:extLst>
          </p:cNvPr>
          <p:cNvSpPr>
            <a:spLocks noGrp="1"/>
          </p:cNvSpPr>
          <p:nvPr>
            <p:ph idx="1"/>
          </p:nvPr>
        </p:nvSpPr>
        <p:spPr/>
        <p:txBody>
          <a:bodyPr/>
          <a:lstStyle/>
          <a:p>
            <a:endParaRPr lang="en-US"/>
          </a:p>
        </p:txBody>
      </p:sp>
      <p:pic>
        <p:nvPicPr>
          <p:cNvPr id="2050" name="Picture 2" descr="https://powerpoint.officeapps.live.com/pods/GetClipboardImage.ashx?Id=5722b267-6a67-4a3c-b25b-5fc1e43efeec&amp;DC=PUS4&amp;wdoverrides=GetClipboardImageEnabled:true">
            <a:extLst>
              <a:ext uri="{FF2B5EF4-FFF2-40B4-BE49-F238E27FC236}">
                <a16:creationId xmlns:a16="http://schemas.microsoft.com/office/drawing/2014/main" id="{2EF57937-BC79-2D43-84AB-D6A4A01C1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948"/>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516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E5EF1-A25F-CB4A-876F-F96C34F58B35}"/>
              </a:ext>
            </a:extLst>
          </p:cNvPr>
          <p:cNvSpPr>
            <a:spLocks noGrp="1"/>
          </p:cNvSpPr>
          <p:nvPr>
            <p:ph type="title"/>
          </p:nvPr>
        </p:nvSpPr>
        <p:spPr>
          <a:xfrm>
            <a:off x="1024128" y="585216"/>
            <a:ext cx="10131552" cy="1499616"/>
          </a:xfrm>
        </p:spPr>
        <p:txBody>
          <a:bodyPr/>
          <a:lstStyle/>
          <a:p>
            <a:r>
              <a:rPr lang="en-US" b="1" dirty="0">
                <a:solidFill>
                  <a:schemeClr val="bg1"/>
                </a:solidFill>
              </a:rPr>
              <a:t>Chapter 2. varying SST in RU-WRF</a:t>
            </a:r>
          </a:p>
        </p:txBody>
      </p:sp>
      <p:pic>
        <p:nvPicPr>
          <p:cNvPr id="4" name="Picture 3">
            <a:extLst>
              <a:ext uri="{FF2B5EF4-FFF2-40B4-BE49-F238E27FC236}">
                <a16:creationId xmlns:a16="http://schemas.microsoft.com/office/drawing/2014/main" id="{E8D1C9B9-5E4E-4C44-B2E9-E8BE47C30893}"/>
              </a:ext>
            </a:extLst>
          </p:cNvPr>
          <p:cNvPicPr>
            <a:picLocks noChangeAspect="1"/>
          </p:cNvPicPr>
          <p:nvPr/>
        </p:nvPicPr>
        <p:blipFill>
          <a:blip r:embed="rId3"/>
          <a:stretch>
            <a:fillRect/>
          </a:stretch>
        </p:blipFill>
        <p:spPr>
          <a:xfrm>
            <a:off x="-1" y="-1"/>
            <a:ext cx="12458891" cy="7001691"/>
          </a:xfrm>
          <a:prstGeom prst="rect">
            <a:avLst/>
          </a:prstGeom>
        </p:spPr>
      </p:pic>
      <p:sp>
        <p:nvSpPr>
          <p:cNvPr id="3" name="Content Placeholder 2">
            <a:extLst>
              <a:ext uri="{FF2B5EF4-FFF2-40B4-BE49-F238E27FC236}">
                <a16:creationId xmlns:a16="http://schemas.microsoft.com/office/drawing/2014/main" id="{8AAD24B2-6447-C74D-836A-98555B4F6E7A}"/>
              </a:ext>
            </a:extLst>
          </p:cNvPr>
          <p:cNvSpPr>
            <a:spLocks noGrp="1"/>
          </p:cNvSpPr>
          <p:nvPr>
            <p:ph idx="1"/>
          </p:nvPr>
        </p:nvSpPr>
        <p:spPr>
          <a:xfrm>
            <a:off x="2432304" y="2084832"/>
            <a:ext cx="7315200" cy="3405308"/>
          </a:xfrm>
          <a:solidFill>
            <a:srgbClr val="000000">
              <a:alpha val="36863"/>
            </a:srgbClr>
          </a:solidFill>
        </p:spPr>
        <p:txBody>
          <a:bodyPr>
            <a:normAutofit/>
          </a:bodyPr>
          <a:lstStyle/>
          <a:p>
            <a:endParaRPr lang="en-US" sz="2500" dirty="0">
              <a:solidFill>
                <a:schemeClr val="bg1"/>
              </a:solidFill>
            </a:endParaRPr>
          </a:p>
          <a:p>
            <a:pPr lvl="1"/>
            <a:r>
              <a:rPr lang="en-US" sz="2500" b="1" dirty="0">
                <a:solidFill>
                  <a:schemeClr val="bg1"/>
                </a:solidFill>
              </a:rPr>
              <a:t>Case study: 7/15/19-7/23/19</a:t>
            </a:r>
          </a:p>
          <a:p>
            <a:pPr lvl="1"/>
            <a:r>
              <a:rPr lang="en-US" sz="2500" dirty="0">
                <a:solidFill>
                  <a:schemeClr val="bg1"/>
                </a:solidFill>
              </a:rPr>
              <a:t>3 SSTs used: GFS, AVHRR, </a:t>
            </a:r>
            <a:r>
              <a:rPr lang="en-US" sz="2500" b="1" dirty="0">
                <a:solidFill>
                  <a:schemeClr val="bg1"/>
                </a:solidFill>
              </a:rPr>
              <a:t>GOES</a:t>
            </a:r>
          </a:p>
          <a:p>
            <a:pPr lvl="1"/>
            <a:r>
              <a:rPr lang="en-US" sz="2500" dirty="0">
                <a:solidFill>
                  <a:schemeClr val="bg1"/>
                </a:solidFill>
              </a:rPr>
              <a:t>Forecasted wind speeds in offshore wind lease areas off of NJ</a:t>
            </a:r>
          </a:p>
          <a:p>
            <a:pPr lvl="1"/>
            <a:r>
              <a:rPr lang="en-US" sz="2500" dirty="0">
                <a:solidFill>
                  <a:schemeClr val="bg1"/>
                </a:solidFill>
              </a:rPr>
              <a:t>Determine the impact on wind power production</a:t>
            </a:r>
          </a:p>
        </p:txBody>
      </p:sp>
    </p:spTree>
    <p:extLst>
      <p:ext uri="{BB962C8B-B14F-4D97-AF65-F5344CB8AC3E}">
        <p14:creationId xmlns:p14="http://schemas.microsoft.com/office/powerpoint/2010/main" val="905046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7FE4-2C59-2A40-B1FB-3256D82D6A31}"/>
              </a:ext>
            </a:extLst>
          </p:cNvPr>
          <p:cNvSpPr>
            <a:spLocks noGrp="1"/>
          </p:cNvSpPr>
          <p:nvPr>
            <p:ph type="title"/>
          </p:nvPr>
        </p:nvSpPr>
        <p:spPr>
          <a:xfrm>
            <a:off x="944983" y="799885"/>
            <a:ext cx="11247017" cy="970450"/>
          </a:xfrm>
        </p:spPr>
        <p:txBody>
          <a:bodyPr>
            <a:normAutofit fontScale="90000"/>
          </a:bodyPr>
          <a:lstStyle/>
          <a:p>
            <a:r>
              <a:rPr lang="en-US" dirty="0"/>
              <a:t>RU-WRF ocean surface boundary conditions</a:t>
            </a:r>
          </a:p>
        </p:txBody>
      </p:sp>
      <p:pic>
        <p:nvPicPr>
          <p:cNvPr id="4" name="Picture 3">
            <a:extLst>
              <a:ext uri="{FF2B5EF4-FFF2-40B4-BE49-F238E27FC236}">
                <a16:creationId xmlns:a16="http://schemas.microsoft.com/office/drawing/2014/main" id="{D5E3F316-5747-874F-BF24-F02BA085E75E}"/>
              </a:ext>
            </a:extLst>
          </p:cNvPr>
          <p:cNvPicPr>
            <a:picLocks noChangeAspect="1"/>
          </p:cNvPicPr>
          <p:nvPr/>
        </p:nvPicPr>
        <p:blipFill>
          <a:blip r:embed="rId3"/>
          <a:stretch>
            <a:fillRect/>
          </a:stretch>
        </p:blipFill>
        <p:spPr>
          <a:xfrm>
            <a:off x="0" y="1770335"/>
            <a:ext cx="12192000" cy="4891852"/>
          </a:xfrm>
          <a:prstGeom prst="rect">
            <a:avLst/>
          </a:prstGeom>
        </p:spPr>
      </p:pic>
    </p:spTree>
    <p:extLst>
      <p:ext uri="{BB962C8B-B14F-4D97-AF65-F5344CB8AC3E}">
        <p14:creationId xmlns:p14="http://schemas.microsoft.com/office/powerpoint/2010/main" val="380077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C8B1-85B4-AA49-B1BF-1DB6DDDFB476}"/>
              </a:ext>
            </a:extLst>
          </p:cNvPr>
          <p:cNvSpPr>
            <a:spLocks noGrp="1"/>
          </p:cNvSpPr>
          <p:nvPr>
            <p:ph type="title"/>
          </p:nvPr>
        </p:nvSpPr>
        <p:spPr/>
        <p:txBody>
          <a:bodyPr/>
          <a:lstStyle/>
          <a:p>
            <a:r>
              <a:rPr lang="en-US" dirty="0"/>
              <a:t>Cold pool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A7EDF62-20EF-814E-8F7A-DBA96F67BB7F}"/>
                  </a:ext>
                </a:extLst>
              </p:cNvPr>
              <p:cNvSpPr>
                <a:spLocks noGrp="1"/>
              </p:cNvSpPr>
              <p:nvPr>
                <p:ph idx="1"/>
              </p:nvPr>
            </p:nvSpPr>
            <p:spPr>
              <a:xfrm>
                <a:off x="2522432" y="2084832"/>
                <a:ext cx="7287773" cy="1788604"/>
              </a:xfrm>
            </p:spPr>
            <p:txBody>
              <a:bodyPr>
                <a:normAutofit lnSpcReduction="10000"/>
              </a:bodyPr>
              <a:lstStyle/>
              <a:p>
                <a:pPr>
                  <a:buFont typeface="Wingdings" pitchFamily="2" charset="2"/>
                  <a:buChar char="v"/>
                </a:pPr>
                <a:r>
                  <a:rPr lang="en-US" dirty="0">
                    <a:solidFill>
                      <a:schemeClr val="tx1"/>
                    </a:solidFill>
                    <a:latin typeface="Times New Roman" panose="02020603050405020304" pitchFamily="18" charset="0"/>
                    <a:cs typeface="Times New Roman" panose="02020603050405020304" pitchFamily="18" charset="0"/>
                  </a:rPr>
                  <a:t> 8-10</a:t>
                </a:r>
                <a:r>
                  <a:rPr lang="en-US" b="1"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b="1" i="1">
                        <a:solidFill>
                          <a:schemeClr val="tx1"/>
                        </a:solidFill>
                        <a:latin typeface="Cambria Math" panose="02040503050406030204" pitchFamily="18" charset="0"/>
                        <a:ea typeface="Cambria Math" panose="02040503050406030204" pitchFamily="18" charset="0"/>
                      </a:rPr>
                      <m:t>°</m:t>
                    </m:r>
                    <m:r>
                      <m:rPr>
                        <m:sty m:val="p"/>
                      </m:rPr>
                      <a:rPr lang="en-US" b="0" i="0">
                        <a:solidFill>
                          <a:schemeClr val="tx1"/>
                        </a:solidFill>
                        <a:latin typeface="Cambria Math" panose="02040503050406030204" pitchFamily="18" charset="0"/>
                        <a:ea typeface="Cambria Math" panose="02040503050406030204" pitchFamily="18" charset="0"/>
                      </a:rPr>
                      <m:t>C</m:t>
                    </m:r>
                  </m:oMath>
                </a14:m>
                <a:r>
                  <a:rPr lang="en-US" dirty="0">
                    <a:solidFill>
                      <a:schemeClr val="tx1"/>
                    </a:solidFill>
                    <a:latin typeface="Times New Roman" panose="02020603050405020304" pitchFamily="18" charset="0"/>
                    <a:cs typeface="Times New Roman" panose="02020603050405020304" pitchFamily="18" charset="0"/>
                  </a:rPr>
                  <a:t> cold water mass below seasonal thermocline</a:t>
                </a:r>
              </a:p>
              <a:p>
                <a:pPr>
                  <a:buFont typeface="Wingdings" pitchFamily="2" charset="2"/>
                  <a:buChar char="v"/>
                </a:pPr>
                <a:r>
                  <a:rPr lang="en-US" dirty="0">
                    <a:solidFill>
                      <a:schemeClr val="tx1"/>
                    </a:solidFill>
                    <a:latin typeface="Times New Roman" panose="02020603050405020304" pitchFamily="18" charset="0"/>
                    <a:cs typeface="Times New Roman" panose="02020603050405020304" pitchFamily="18" charset="0"/>
                  </a:rPr>
                  <a:t>Forms from remnant winter water over the shelf</a:t>
                </a:r>
              </a:p>
              <a:p>
                <a:pPr>
                  <a:buFont typeface="Wingdings" pitchFamily="2" charset="2"/>
                  <a:buChar char="v"/>
                </a:pPr>
                <a:r>
                  <a:rPr lang="en-US" dirty="0">
                    <a:solidFill>
                      <a:schemeClr val="tx1"/>
                    </a:solidFill>
                    <a:latin typeface="Times New Roman" panose="02020603050405020304" pitchFamily="18" charset="0"/>
                    <a:cs typeface="Times New Roman" panose="02020603050405020304" pitchFamily="18" charset="0"/>
                  </a:rPr>
                  <a:t>Central to structuring MAB ecosystem</a:t>
                </a:r>
              </a:p>
              <a:p>
                <a:pPr>
                  <a:buFont typeface="Wingdings" pitchFamily="2" charset="2"/>
                  <a:buChar char="v"/>
                </a:pPr>
                <a:r>
                  <a:rPr lang="en-US" dirty="0">
                    <a:solidFill>
                      <a:schemeClr val="tx1"/>
                    </a:solidFill>
                    <a:latin typeface="Times New Roman" panose="02020603050405020304" pitchFamily="18" charset="0"/>
                    <a:cs typeface="Times New Roman" panose="02020603050405020304" pitchFamily="18" charset="0"/>
                  </a:rPr>
                  <a:t>Source for coastal upwelling</a:t>
                </a:r>
              </a:p>
            </p:txBody>
          </p:sp>
        </mc:Choice>
        <mc:Fallback xmlns="">
          <p:sp>
            <p:nvSpPr>
              <p:cNvPr id="3" name="Content Placeholder 2">
                <a:extLst>
                  <a:ext uri="{FF2B5EF4-FFF2-40B4-BE49-F238E27FC236}">
                    <a16:creationId xmlns:a16="http://schemas.microsoft.com/office/drawing/2014/main" id="{1A7EDF62-20EF-814E-8F7A-DBA96F67BB7F}"/>
                  </a:ext>
                </a:extLst>
              </p:cNvPr>
              <p:cNvSpPr>
                <a:spLocks noGrp="1" noRot="1" noChangeAspect="1" noMove="1" noResize="1" noEditPoints="1" noAdjustHandles="1" noChangeArrowheads="1" noChangeShapeType="1" noTextEdit="1"/>
              </p:cNvSpPr>
              <p:nvPr>
                <p:ph idx="1"/>
              </p:nvPr>
            </p:nvSpPr>
            <p:spPr>
              <a:xfrm>
                <a:off x="2522432" y="2084832"/>
                <a:ext cx="7287773" cy="1788604"/>
              </a:xfrm>
              <a:blipFill>
                <a:blip r:embed="rId3"/>
                <a:stretch>
                  <a:fillRect l="-1394" t="-4930" b="-1408"/>
                </a:stretch>
              </a:blipFill>
            </p:spPr>
            <p:txBody>
              <a:bodyPr/>
              <a:lstStyle/>
              <a:p>
                <a:r>
                  <a:rPr lang="en-US">
                    <a:noFill/>
                  </a:rPr>
                  <a:t> </a:t>
                </a:r>
              </a:p>
            </p:txBody>
          </p:sp>
        </mc:Fallback>
      </mc:AlternateContent>
      <p:pic>
        <p:nvPicPr>
          <p:cNvPr id="5" name="Picture 4" descr="Chart&#10;&#10;Description automatically generated">
            <a:extLst>
              <a:ext uri="{FF2B5EF4-FFF2-40B4-BE49-F238E27FC236}">
                <a16:creationId xmlns:a16="http://schemas.microsoft.com/office/drawing/2014/main" id="{95ACB478-978C-3741-9BA5-0B7805D1FE95}"/>
              </a:ext>
            </a:extLst>
          </p:cNvPr>
          <p:cNvPicPr/>
          <p:nvPr/>
        </p:nvPicPr>
        <p:blipFill rotWithShape="1">
          <a:blip r:embed="rId4" cstate="print">
            <a:extLst>
              <a:ext uri="{28A0092B-C50C-407E-A947-70E740481C1C}">
                <a14:useLocalDpi xmlns:a14="http://schemas.microsoft.com/office/drawing/2010/main" val="0"/>
              </a:ext>
            </a:extLst>
          </a:blip>
          <a:srcRect t="13180" b="20245"/>
          <a:stretch/>
        </p:blipFill>
        <p:spPr bwMode="auto">
          <a:xfrm>
            <a:off x="2522433" y="4090156"/>
            <a:ext cx="8045182" cy="2475225"/>
          </a:xfrm>
          <a:prstGeom prst="rect">
            <a:avLst/>
          </a:prstGeom>
          <a:ln w="9525" cap="flat" cmpd="sng" algn="ctr">
            <a:solidFill>
              <a:sysClr val="windowText" lastClr="000000">
                <a:lumMod val="50000"/>
                <a:lumOff val="50000"/>
              </a:sysClr>
            </a:solidFill>
            <a:prstDash val="solid"/>
            <a:round/>
            <a:headEnd type="none" w="med" len="med"/>
            <a:tailEnd type="none" w="med" len="med"/>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64AA3EEA-275E-2D4C-8F58-9797CEB214E9}"/>
              </a:ext>
            </a:extLst>
          </p:cNvPr>
          <p:cNvSpPr txBox="1"/>
          <p:nvPr/>
        </p:nvSpPr>
        <p:spPr>
          <a:xfrm>
            <a:off x="679269" y="5930537"/>
            <a:ext cx="1567542" cy="646331"/>
          </a:xfrm>
          <a:prstGeom prst="rect">
            <a:avLst/>
          </a:prstGeom>
          <a:solidFill>
            <a:schemeClr val="accent2"/>
          </a:solidFill>
        </p:spPr>
        <p:txBody>
          <a:bodyPr wrap="square" rtlCol="0">
            <a:spAutoFit/>
          </a:bodyPr>
          <a:lstStyle/>
          <a:p>
            <a:r>
              <a:rPr lang="en-US" dirty="0"/>
              <a:t>Cite from </a:t>
            </a:r>
            <a:r>
              <a:rPr lang="en-US" dirty="0" err="1"/>
              <a:t>scemfis</a:t>
            </a:r>
            <a:endParaRPr lang="en-US" dirty="0"/>
          </a:p>
        </p:txBody>
      </p:sp>
    </p:spTree>
    <p:extLst>
      <p:ext uri="{BB962C8B-B14F-4D97-AF65-F5344CB8AC3E}">
        <p14:creationId xmlns:p14="http://schemas.microsoft.com/office/powerpoint/2010/main" val="1840883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Content Placeholder 5">
            <a:extLst>
              <a:ext uri="{FF2B5EF4-FFF2-40B4-BE49-F238E27FC236}">
                <a16:creationId xmlns:a16="http://schemas.microsoft.com/office/drawing/2014/main" id="{2D78AE7C-3BB2-1F4B-9B1B-7FCF97C61C32}"/>
              </a:ext>
            </a:extLst>
          </p:cNvPr>
          <p:cNvPicPr>
            <a:picLocks noGrp="1" noChangeAspect="1"/>
          </p:cNvPicPr>
          <p:nvPr>
            <p:ph idx="1"/>
          </p:nvPr>
        </p:nvPicPr>
        <p:blipFill rotWithShape="1">
          <a:blip r:embed="rId3"/>
          <a:srcRect l="66111" r="18742" b="9483"/>
          <a:stretch/>
        </p:blipFill>
        <p:spPr>
          <a:xfrm>
            <a:off x="10085148" y="360561"/>
            <a:ext cx="1277207" cy="5543851"/>
          </a:xfrm>
        </p:spPr>
      </p:pic>
      <p:pic>
        <p:nvPicPr>
          <p:cNvPr id="4" name="Picture 3">
            <a:extLst>
              <a:ext uri="{FF2B5EF4-FFF2-40B4-BE49-F238E27FC236}">
                <a16:creationId xmlns:a16="http://schemas.microsoft.com/office/drawing/2014/main" id="{45ED0B34-21C5-5E42-8E5D-6DBDBBC6E960}"/>
              </a:ext>
            </a:extLst>
          </p:cNvPr>
          <p:cNvPicPr>
            <a:picLocks noChangeAspect="1"/>
          </p:cNvPicPr>
          <p:nvPr/>
        </p:nvPicPr>
        <p:blipFill>
          <a:blip r:embed="rId4"/>
          <a:stretch>
            <a:fillRect/>
          </a:stretch>
        </p:blipFill>
        <p:spPr>
          <a:xfrm>
            <a:off x="2020647" y="800440"/>
            <a:ext cx="8064500" cy="5499100"/>
          </a:xfrm>
          <a:prstGeom prst="rect">
            <a:avLst/>
          </a:prstGeom>
        </p:spPr>
      </p:pic>
      <p:sp>
        <p:nvSpPr>
          <p:cNvPr id="2" name="Title 1">
            <a:extLst>
              <a:ext uri="{FF2B5EF4-FFF2-40B4-BE49-F238E27FC236}">
                <a16:creationId xmlns:a16="http://schemas.microsoft.com/office/drawing/2014/main" id="{7266CB23-0C1A-BA41-AEB4-DBB27E6D8514}"/>
              </a:ext>
            </a:extLst>
          </p:cNvPr>
          <p:cNvSpPr>
            <a:spLocks noGrp="1"/>
          </p:cNvSpPr>
          <p:nvPr>
            <p:ph type="title"/>
          </p:nvPr>
        </p:nvSpPr>
        <p:spPr>
          <a:xfrm>
            <a:off x="790358" y="225118"/>
            <a:ext cx="10571998" cy="970450"/>
          </a:xfrm>
        </p:spPr>
        <p:txBody>
          <a:bodyPr>
            <a:normAutofit/>
          </a:bodyPr>
          <a:lstStyle/>
          <a:p>
            <a:r>
              <a:rPr lang="en-US" sz="4000" dirty="0"/>
              <a:t>RU-WRF Winds at OCW1</a:t>
            </a:r>
          </a:p>
        </p:txBody>
      </p:sp>
    </p:spTree>
    <p:extLst>
      <p:ext uri="{BB962C8B-B14F-4D97-AF65-F5344CB8AC3E}">
        <p14:creationId xmlns:p14="http://schemas.microsoft.com/office/powerpoint/2010/main" val="627824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73836-5D77-6042-A379-1AFD13F57AD1}"/>
              </a:ext>
            </a:extLst>
          </p:cNvPr>
          <p:cNvSpPr>
            <a:spLocks noGrp="1"/>
          </p:cNvSpPr>
          <p:nvPr>
            <p:ph type="title"/>
          </p:nvPr>
        </p:nvSpPr>
        <p:spPr>
          <a:xfrm>
            <a:off x="966754" y="289226"/>
            <a:ext cx="10571998" cy="970450"/>
          </a:xfrm>
        </p:spPr>
        <p:txBody>
          <a:bodyPr>
            <a:normAutofit/>
          </a:bodyPr>
          <a:lstStyle/>
          <a:p>
            <a:r>
              <a:rPr lang="en-US" dirty="0"/>
              <a:t>Wind Power Production</a:t>
            </a:r>
          </a:p>
        </p:txBody>
      </p:sp>
      <p:graphicFrame>
        <p:nvGraphicFramePr>
          <p:cNvPr id="7" name="Content Placeholder 6">
            <a:extLst>
              <a:ext uri="{FF2B5EF4-FFF2-40B4-BE49-F238E27FC236}">
                <a16:creationId xmlns:a16="http://schemas.microsoft.com/office/drawing/2014/main" id="{616D4BE2-684F-7C44-B81B-118ABCA2F5FA}"/>
              </a:ext>
            </a:extLst>
          </p:cNvPr>
          <p:cNvGraphicFramePr>
            <a:graphicFrameLocks noGrp="1"/>
          </p:cNvGraphicFramePr>
          <p:nvPr>
            <p:ph idx="1"/>
            <p:extLst>
              <p:ext uri="{D42A27DB-BD31-4B8C-83A1-F6EECF244321}">
                <p14:modId xmlns:p14="http://schemas.microsoft.com/office/powerpoint/2010/main" val="131087813"/>
              </p:ext>
            </p:extLst>
          </p:nvPr>
        </p:nvGraphicFramePr>
        <p:xfrm>
          <a:off x="6502400" y="2621439"/>
          <a:ext cx="4806014" cy="1801771"/>
        </p:xfrm>
        <a:graphic>
          <a:graphicData uri="http://schemas.openxmlformats.org/drawingml/2006/table">
            <a:tbl>
              <a:tblPr/>
              <a:tblGrid>
                <a:gridCol w="1819252">
                  <a:extLst>
                    <a:ext uri="{9D8B030D-6E8A-4147-A177-3AD203B41FA5}">
                      <a16:colId xmlns:a16="http://schemas.microsoft.com/office/drawing/2014/main" val="1483190039"/>
                    </a:ext>
                  </a:extLst>
                </a:gridCol>
                <a:gridCol w="1762986">
                  <a:extLst>
                    <a:ext uri="{9D8B030D-6E8A-4147-A177-3AD203B41FA5}">
                      <a16:colId xmlns:a16="http://schemas.microsoft.com/office/drawing/2014/main" val="1383266610"/>
                    </a:ext>
                  </a:extLst>
                </a:gridCol>
                <a:gridCol w="1223776">
                  <a:extLst>
                    <a:ext uri="{9D8B030D-6E8A-4147-A177-3AD203B41FA5}">
                      <a16:colId xmlns:a16="http://schemas.microsoft.com/office/drawing/2014/main" val="2134529862"/>
                    </a:ext>
                  </a:extLst>
                </a:gridCol>
              </a:tblGrid>
              <a:tr h="554757">
                <a:tc>
                  <a:txBody>
                    <a:bodyPr/>
                    <a:lstStyle/>
                    <a:p>
                      <a:pPr algn="ctr" fontAlgn="ctr"/>
                      <a:r>
                        <a:rPr lang="en-US" sz="1800" b="1" i="0" u="none" strike="noStrike">
                          <a:solidFill>
                            <a:srgbClr val="000000"/>
                          </a:solidFill>
                          <a:effectLst/>
                          <a:latin typeface="Calibri" panose="020F0502020204030204" pitchFamily="34" charset="0"/>
                        </a:rPr>
                        <a:t>SST input</a:t>
                      </a:r>
                    </a:p>
                  </a:txBody>
                  <a:tcPr marL="14080" marR="14080" marT="1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1" i="0" u="none" strike="noStrike">
                          <a:solidFill>
                            <a:srgbClr val="000000"/>
                          </a:solidFill>
                          <a:effectLst/>
                          <a:latin typeface="Calibri" panose="020F0502020204030204" pitchFamily="34" charset="0"/>
                        </a:rPr>
                        <a:t>Total GWh </a:t>
                      </a:r>
                    </a:p>
                  </a:txBody>
                  <a:tcPr marL="14080" marR="14080" marT="1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1" i="0" u="none" strike="noStrike">
                          <a:solidFill>
                            <a:srgbClr val="000000"/>
                          </a:solidFill>
                          <a:effectLst/>
                          <a:latin typeface="Calibri" panose="020F0502020204030204" pitchFamily="34" charset="0"/>
                        </a:rPr>
                        <a:t>Capacity Factor</a:t>
                      </a:r>
                    </a:p>
                  </a:txBody>
                  <a:tcPr marL="14080" marR="14080" marT="1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9642674"/>
                  </a:ext>
                </a:extLst>
              </a:tr>
              <a:tr h="300376">
                <a:tc>
                  <a:txBody>
                    <a:bodyPr/>
                    <a:lstStyle/>
                    <a:p>
                      <a:pPr algn="ctr" fontAlgn="ctr"/>
                      <a:r>
                        <a:rPr lang="en-US" sz="1800" b="0" i="0" u="none" strike="noStrike">
                          <a:solidFill>
                            <a:srgbClr val="000000"/>
                          </a:solidFill>
                          <a:effectLst/>
                          <a:latin typeface="Calibri" panose="020F0502020204030204" pitchFamily="34" charset="0"/>
                        </a:rPr>
                        <a:t>GFS</a:t>
                      </a:r>
                    </a:p>
                  </a:txBody>
                  <a:tcPr marL="14080" marR="14080" marT="1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ctr"/>
                      <a:r>
                        <a:rPr lang="en-US" sz="1800" b="0" i="0" u="none" strike="noStrike">
                          <a:solidFill>
                            <a:srgbClr val="000000"/>
                          </a:solidFill>
                          <a:effectLst/>
                          <a:latin typeface="Calibri" panose="020F0502020204030204" pitchFamily="34" charset="0"/>
                        </a:rPr>
                        <a:t>1.3023</a:t>
                      </a:r>
                    </a:p>
                  </a:txBody>
                  <a:tcPr marL="14080" marR="14080" marT="1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ctr"/>
                      <a:r>
                        <a:rPr lang="en-US" sz="1800" b="0" i="0" u="none" strike="noStrike">
                          <a:solidFill>
                            <a:srgbClr val="000000"/>
                          </a:solidFill>
                          <a:effectLst/>
                          <a:latin typeface="Calibri" panose="020F0502020204030204" pitchFamily="34" charset="0"/>
                        </a:rPr>
                        <a:t>0.4201</a:t>
                      </a:r>
                    </a:p>
                  </a:txBody>
                  <a:tcPr marL="14080" marR="14080" marT="1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2509916602"/>
                  </a:ext>
                </a:extLst>
              </a:tr>
              <a:tr h="638299">
                <a:tc>
                  <a:txBody>
                    <a:bodyPr/>
                    <a:lstStyle/>
                    <a:p>
                      <a:pPr algn="ctr" fontAlgn="ctr"/>
                      <a:r>
                        <a:rPr lang="en-US" sz="1800" b="0" i="0" u="none" strike="noStrike">
                          <a:solidFill>
                            <a:srgbClr val="000000"/>
                          </a:solidFill>
                          <a:effectLst/>
                          <a:latin typeface="Calibri" panose="020F0502020204030204" pitchFamily="34" charset="0"/>
                        </a:rPr>
                        <a:t>AVHRR Coldest-pixel+ SPORT</a:t>
                      </a:r>
                    </a:p>
                  </a:txBody>
                  <a:tcPr marL="14080" marR="14080" marT="1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800" b="0" i="0" u="none" strike="noStrike" dirty="0">
                          <a:solidFill>
                            <a:srgbClr val="000000"/>
                          </a:solidFill>
                          <a:effectLst/>
                          <a:latin typeface="Calibri" panose="020F0502020204030204" pitchFamily="34" charset="0"/>
                        </a:rPr>
                        <a:t>1.3786</a:t>
                      </a:r>
                    </a:p>
                  </a:txBody>
                  <a:tcPr marL="14080" marR="14080" marT="1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800" b="0" i="0" u="none" strike="noStrike">
                          <a:solidFill>
                            <a:srgbClr val="000000"/>
                          </a:solidFill>
                          <a:effectLst/>
                          <a:latin typeface="Calibri" panose="020F0502020204030204" pitchFamily="34" charset="0"/>
                        </a:rPr>
                        <a:t>0.437</a:t>
                      </a:r>
                    </a:p>
                  </a:txBody>
                  <a:tcPr marL="14080" marR="14080" marT="1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2956394097"/>
                  </a:ext>
                </a:extLst>
              </a:tr>
              <a:tr h="300376">
                <a:tc>
                  <a:txBody>
                    <a:bodyPr/>
                    <a:lstStyle/>
                    <a:p>
                      <a:pPr algn="ctr" fontAlgn="ctr"/>
                      <a:r>
                        <a:rPr lang="en-US" sz="1800" b="0" i="0" u="none" strike="noStrike">
                          <a:solidFill>
                            <a:srgbClr val="000000"/>
                          </a:solidFill>
                          <a:effectLst/>
                          <a:latin typeface="Calibri" panose="020F0502020204030204" pitchFamily="34" charset="0"/>
                        </a:rPr>
                        <a:t>GOES</a:t>
                      </a:r>
                    </a:p>
                  </a:txBody>
                  <a:tcPr marL="14080" marR="14080" marT="1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0" i="0" u="none" strike="noStrike">
                          <a:solidFill>
                            <a:srgbClr val="000000"/>
                          </a:solidFill>
                          <a:effectLst/>
                          <a:latin typeface="Calibri" panose="020F0502020204030204" pitchFamily="34" charset="0"/>
                        </a:rPr>
                        <a:t>1.2691</a:t>
                      </a:r>
                    </a:p>
                  </a:txBody>
                  <a:tcPr marL="14080" marR="14080" marT="1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0" i="0" u="none" strike="noStrike" dirty="0">
                          <a:solidFill>
                            <a:srgbClr val="000000"/>
                          </a:solidFill>
                          <a:effectLst/>
                          <a:latin typeface="Calibri" panose="020F0502020204030204" pitchFamily="34" charset="0"/>
                        </a:rPr>
                        <a:t>0.409</a:t>
                      </a:r>
                    </a:p>
                  </a:txBody>
                  <a:tcPr marL="14080" marR="14080" marT="14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91601319"/>
                  </a:ext>
                </a:extLst>
              </a:tr>
            </a:tbl>
          </a:graphicData>
        </a:graphic>
      </p:graphicFrame>
      <p:sp>
        <p:nvSpPr>
          <p:cNvPr id="8" name="TextBox 7">
            <a:extLst>
              <a:ext uri="{FF2B5EF4-FFF2-40B4-BE49-F238E27FC236}">
                <a16:creationId xmlns:a16="http://schemas.microsoft.com/office/drawing/2014/main" id="{FB2C2ADF-AC10-3043-995B-7CA62FBCC38B}"/>
              </a:ext>
            </a:extLst>
          </p:cNvPr>
          <p:cNvSpPr txBox="1"/>
          <p:nvPr/>
        </p:nvSpPr>
        <p:spPr>
          <a:xfrm>
            <a:off x="6502399" y="4686663"/>
            <a:ext cx="4574903"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The max. difference in energy production: 90,400 kWh</a:t>
            </a:r>
          </a:p>
          <a:p>
            <a:pPr marL="285750" indent="-285750">
              <a:buFont typeface="Arial" panose="020B0604020202020204" pitchFamily="34" charset="0"/>
              <a:buChar char="•"/>
            </a:pPr>
            <a:r>
              <a:rPr lang="en-US" dirty="0"/>
              <a:t>Equivalent to a difference in energy consumption by ~414 households</a:t>
            </a:r>
          </a:p>
        </p:txBody>
      </p:sp>
      <p:pic>
        <p:nvPicPr>
          <p:cNvPr id="5" name="Picture 4">
            <a:extLst>
              <a:ext uri="{FF2B5EF4-FFF2-40B4-BE49-F238E27FC236}">
                <a16:creationId xmlns:a16="http://schemas.microsoft.com/office/drawing/2014/main" id="{FF443077-D990-4747-9D80-E893AD67314A}"/>
              </a:ext>
            </a:extLst>
          </p:cNvPr>
          <p:cNvPicPr>
            <a:picLocks noChangeAspect="1"/>
          </p:cNvPicPr>
          <p:nvPr/>
        </p:nvPicPr>
        <p:blipFill>
          <a:blip r:embed="rId3"/>
          <a:stretch>
            <a:fillRect/>
          </a:stretch>
        </p:blipFill>
        <p:spPr>
          <a:xfrm>
            <a:off x="1223553" y="1093580"/>
            <a:ext cx="5029200" cy="5346700"/>
          </a:xfrm>
          <a:prstGeom prst="rect">
            <a:avLst/>
          </a:prstGeom>
        </p:spPr>
      </p:pic>
    </p:spTree>
    <p:extLst>
      <p:ext uri="{BB962C8B-B14F-4D97-AF65-F5344CB8AC3E}">
        <p14:creationId xmlns:p14="http://schemas.microsoft.com/office/powerpoint/2010/main" val="1829043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1F771-AADF-AE49-809E-DBED57B31E74}"/>
              </a:ext>
            </a:extLst>
          </p:cNvPr>
          <p:cNvSpPr>
            <a:spLocks noGrp="1"/>
          </p:cNvSpPr>
          <p:nvPr>
            <p:ph type="title"/>
          </p:nvPr>
        </p:nvSpPr>
        <p:spPr/>
        <p:txBody>
          <a:bodyPr/>
          <a:lstStyle/>
          <a:p>
            <a:r>
              <a:rPr lang="en-US" dirty="0"/>
              <a:t>Future studies</a:t>
            </a:r>
          </a:p>
        </p:txBody>
      </p:sp>
      <p:graphicFrame>
        <p:nvGraphicFramePr>
          <p:cNvPr id="5" name="Content Placeholder 4">
            <a:extLst>
              <a:ext uri="{FF2B5EF4-FFF2-40B4-BE49-F238E27FC236}">
                <a16:creationId xmlns:a16="http://schemas.microsoft.com/office/drawing/2014/main" id="{B1796AD0-3356-7946-B373-792482E8E4C4}"/>
              </a:ext>
            </a:extLst>
          </p:cNvPr>
          <p:cNvGraphicFramePr>
            <a:graphicFrameLocks noGrp="1"/>
          </p:cNvGraphicFramePr>
          <p:nvPr>
            <p:ph idx="1"/>
            <p:extLst>
              <p:ext uri="{D42A27DB-BD31-4B8C-83A1-F6EECF244321}">
                <p14:modId xmlns:p14="http://schemas.microsoft.com/office/powerpoint/2010/main" val="1380470842"/>
              </p:ext>
            </p:extLst>
          </p:nvPr>
        </p:nvGraphicFramePr>
        <p:xfrm>
          <a:off x="1024128" y="2286000"/>
          <a:ext cx="9720071"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8495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1E94FF-001A-8443-A287-B8E951055D8F}"/>
              </a:ext>
            </a:extLst>
          </p:cNvPr>
          <p:cNvPicPr>
            <a:picLocks noChangeAspect="1"/>
          </p:cNvPicPr>
          <p:nvPr/>
        </p:nvPicPr>
        <p:blipFill>
          <a:blip r:embed="rId3"/>
          <a:stretch>
            <a:fillRect/>
          </a:stretch>
        </p:blipFill>
        <p:spPr>
          <a:xfrm>
            <a:off x="1415" y="1455"/>
            <a:ext cx="14315476" cy="9502157"/>
          </a:xfrm>
          <a:prstGeom prst="rect">
            <a:avLst/>
          </a:prstGeom>
        </p:spPr>
      </p:pic>
      <p:sp>
        <p:nvSpPr>
          <p:cNvPr id="2" name="Title 1">
            <a:extLst>
              <a:ext uri="{FF2B5EF4-FFF2-40B4-BE49-F238E27FC236}">
                <a16:creationId xmlns:a16="http://schemas.microsoft.com/office/drawing/2014/main" id="{7DAF2276-76A9-5444-8051-D38A03E70613}"/>
              </a:ext>
            </a:extLst>
          </p:cNvPr>
          <p:cNvSpPr>
            <a:spLocks noGrp="1"/>
          </p:cNvSpPr>
          <p:nvPr>
            <p:ph type="title"/>
          </p:nvPr>
        </p:nvSpPr>
        <p:spPr>
          <a:xfrm>
            <a:off x="1024127" y="293336"/>
            <a:ext cx="9720072" cy="1499616"/>
          </a:xfrm>
        </p:spPr>
        <p:txBody>
          <a:bodyPr/>
          <a:lstStyle/>
          <a:p>
            <a:r>
              <a:rPr lang="en-US" dirty="0">
                <a:solidFill>
                  <a:schemeClr val="bg1"/>
                </a:solidFill>
              </a:rPr>
              <a:t>Conclusions	</a:t>
            </a:r>
          </a:p>
        </p:txBody>
      </p:sp>
      <p:graphicFrame>
        <p:nvGraphicFramePr>
          <p:cNvPr id="6" name="Content Placeholder 5">
            <a:extLst>
              <a:ext uri="{FF2B5EF4-FFF2-40B4-BE49-F238E27FC236}">
                <a16:creationId xmlns:a16="http://schemas.microsoft.com/office/drawing/2014/main" id="{390E0FA2-4C3F-7F48-8D3F-1C9EB043126F}"/>
              </a:ext>
            </a:extLst>
          </p:cNvPr>
          <p:cNvGraphicFramePr>
            <a:graphicFrameLocks noGrp="1"/>
          </p:cNvGraphicFramePr>
          <p:nvPr>
            <p:ph idx="1"/>
            <p:extLst>
              <p:ext uri="{D42A27DB-BD31-4B8C-83A1-F6EECF244321}">
                <p14:modId xmlns:p14="http://schemas.microsoft.com/office/powerpoint/2010/main" val="391579877"/>
              </p:ext>
            </p:extLst>
          </p:nvPr>
        </p:nvGraphicFramePr>
        <p:xfrm>
          <a:off x="1024127" y="2084832"/>
          <a:ext cx="10797759" cy="4459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96647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6F366-A0C9-084E-8624-EBACDDB863FA}"/>
              </a:ext>
            </a:extLst>
          </p:cNvPr>
          <p:cNvSpPr>
            <a:spLocks noGrp="1"/>
          </p:cNvSpPr>
          <p:nvPr>
            <p:ph type="title"/>
          </p:nvPr>
        </p:nvSpPr>
        <p:spPr/>
        <p:txBody>
          <a:bodyPr/>
          <a:lstStyle/>
          <a:p>
            <a:r>
              <a:rPr lang="en-US" u="sng" dirty="0"/>
              <a:t>Acknowledgements</a:t>
            </a:r>
          </a:p>
        </p:txBody>
      </p:sp>
      <p:sp>
        <p:nvSpPr>
          <p:cNvPr id="3" name="Content Placeholder 2">
            <a:extLst>
              <a:ext uri="{FF2B5EF4-FFF2-40B4-BE49-F238E27FC236}">
                <a16:creationId xmlns:a16="http://schemas.microsoft.com/office/drawing/2014/main" id="{EB3C2315-3003-8B40-835A-69E62CE339C1}"/>
              </a:ext>
            </a:extLst>
          </p:cNvPr>
          <p:cNvSpPr>
            <a:spLocks noGrp="1"/>
          </p:cNvSpPr>
          <p:nvPr>
            <p:ph idx="1"/>
          </p:nvPr>
        </p:nvSpPr>
        <p:spPr>
          <a:xfrm>
            <a:off x="1024129" y="1959428"/>
            <a:ext cx="9720071" cy="4023360"/>
          </a:xfrm>
        </p:spPr>
        <p:txBody>
          <a:bodyPr>
            <a:noAutofit/>
          </a:bodyPr>
          <a:lstStyle/>
          <a:p>
            <a:r>
              <a:rPr lang="en-US" sz="3000" dirty="0"/>
              <a:t>Advisor: </a:t>
            </a:r>
          </a:p>
          <a:p>
            <a:pPr lvl="1"/>
            <a:r>
              <a:rPr lang="en-US" sz="3000" dirty="0"/>
              <a:t>Travis Miles</a:t>
            </a:r>
          </a:p>
          <a:p>
            <a:r>
              <a:rPr lang="en-US" sz="3000" dirty="0"/>
              <a:t>Committee: </a:t>
            </a:r>
          </a:p>
          <a:p>
            <a:pPr lvl="1"/>
            <a:r>
              <a:rPr lang="en-US" sz="3000" dirty="0"/>
              <a:t>Josh Kohut, Matt Oliver</a:t>
            </a:r>
          </a:p>
          <a:p>
            <a:r>
              <a:rPr lang="en-US" sz="3000" dirty="0"/>
              <a:t>Contributors: </a:t>
            </a:r>
          </a:p>
          <a:p>
            <a:pPr lvl="1"/>
            <a:r>
              <a:rPr lang="en-US" sz="3000" dirty="0"/>
              <a:t>Laura </a:t>
            </a:r>
            <a:r>
              <a:rPr lang="en-US" sz="3000" dirty="0" err="1"/>
              <a:t>Nazzaro</a:t>
            </a:r>
            <a:r>
              <a:rPr lang="en-US" sz="3000" dirty="0"/>
              <a:t>, Joe Brodie, Jaden </a:t>
            </a:r>
            <a:r>
              <a:rPr lang="en-US" sz="3000" dirty="0" err="1"/>
              <a:t>Dicopoulos</a:t>
            </a:r>
            <a:endParaRPr lang="en-US" sz="3000" dirty="0"/>
          </a:p>
          <a:p>
            <a:pPr lvl="1"/>
            <a:r>
              <a:rPr lang="en-US" sz="3000" dirty="0"/>
              <a:t>James Simkins, Matt </a:t>
            </a:r>
            <a:r>
              <a:rPr lang="en-US" sz="3000" dirty="0" err="1"/>
              <a:t>Shatley</a:t>
            </a:r>
            <a:endParaRPr lang="en-US" sz="3000" dirty="0"/>
          </a:p>
          <a:p>
            <a:r>
              <a:rPr lang="en-US" sz="3000" dirty="0"/>
              <a:t>C2R2 cohort, friends at Rutgers, family for support </a:t>
            </a:r>
          </a:p>
          <a:p>
            <a:endParaRPr lang="en-US" sz="3000" dirty="0"/>
          </a:p>
        </p:txBody>
      </p:sp>
    </p:spTree>
    <p:extLst>
      <p:ext uri="{BB962C8B-B14F-4D97-AF65-F5344CB8AC3E}">
        <p14:creationId xmlns:p14="http://schemas.microsoft.com/office/powerpoint/2010/main" val="2292386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EA3E-1BDF-DD4E-9427-AF50D284A762}"/>
              </a:ext>
            </a:extLst>
          </p:cNvPr>
          <p:cNvSpPr>
            <a:spLocks noGrp="1"/>
          </p:cNvSpPr>
          <p:nvPr>
            <p:ph type="title"/>
          </p:nvPr>
        </p:nvSpPr>
        <p:spPr>
          <a:xfrm>
            <a:off x="4336869" y="656194"/>
            <a:ext cx="3592286" cy="970450"/>
          </a:xfrm>
        </p:spPr>
        <p:txBody>
          <a:bodyPr>
            <a:normAutofit fontScale="90000"/>
          </a:bodyPr>
          <a:lstStyle/>
          <a:p>
            <a:r>
              <a:rPr lang="en-US" dirty="0"/>
              <a:t>Offshore wind</a:t>
            </a:r>
          </a:p>
        </p:txBody>
      </p:sp>
      <p:sp>
        <p:nvSpPr>
          <p:cNvPr id="3" name="Content Placeholder 2">
            <a:extLst>
              <a:ext uri="{FF2B5EF4-FFF2-40B4-BE49-F238E27FC236}">
                <a16:creationId xmlns:a16="http://schemas.microsoft.com/office/drawing/2014/main" id="{8FD98C54-B35C-5942-83CC-64A733F28756}"/>
              </a:ext>
            </a:extLst>
          </p:cNvPr>
          <p:cNvSpPr>
            <a:spLocks noGrp="1"/>
          </p:cNvSpPr>
          <p:nvPr>
            <p:ph idx="1"/>
          </p:nvPr>
        </p:nvSpPr>
        <p:spPr>
          <a:xfrm>
            <a:off x="4101737" y="2319563"/>
            <a:ext cx="4537111" cy="3636511"/>
          </a:xfrm>
        </p:spPr>
        <p:txBody>
          <a:bodyPr>
            <a:normAutofit/>
          </a:bodyPr>
          <a:lstStyle/>
          <a:p>
            <a:pPr marL="0" indent="0">
              <a:buNone/>
            </a:pPr>
            <a:r>
              <a:rPr lang="en-US" dirty="0"/>
              <a:t>NJ : 50% Renewable Energy by 2030</a:t>
            </a:r>
          </a:p>
          <a:p>
            <a:pPr lvl="1"/>
            <a:r>
              <a:rPr lang="en-US" dirty="0"/>
              <a:t> Offshore Wind 7500MW by 2035 </a:t>
            </a:r>
          </a:p>
          <a:p>
            <a:pPr lvl="1"/>
            <a:r>
              <a:rPr lang="en-US" dirty="0"/>
              <a:t>1 leased area awarded </a:t>
            </a:r>
          </a:p>
          <a:p>
            <a:pPr marL="502920" lvl="1" indent="0">
              <a:buNone/>
            </a:pPr>
            <a:endParaRPr lang="en-US" dirty="0"/>
          </a:p>
          <a:p>
            <a:pPr marL="0" indent="0">
              <a:buNone/>
            </a:pPr>
            <a:r>
              <a:rPr lang="en-US" dirty="0"/>
              <a:t>Challenges:</a:t>
            </a:r>
          </a:p>
          <a:p>
            <a:pPr lvl="1"/>
            <a:r>
              <a:rPr lang="en-US" dirty="0"/>
              <a:t>Complex political/regulatory climate</a:t>
            </a:r>
          </a:p>
          <a:p>
            <a:pPr lvl="1"/>
            <a:r>
              <a:rPr lang="en-US" dirty="0"/>
              <a:t>New offshore conditions</a:t>
            </a:r>
          </a:p>
          <a:p>
            <a:pPr lvl="1"/>
            <a:r>
              <a:rPr lang="en-US" dirty="0"/>
              <a:t>Variable source to supply energy market</a:t>
            </a:r>
          </a:p>
        </p:txBody>
      </p:sp>
      <p:pic>
        <p:nvPicPr>
          <p:cNvPr id="7" name="Picture 6">
            <a:extLst>
              <a:ext uri="{FF2B5EF4-FFF2-40B4-BE49-F238E27FC236}">
                <a16:creationId xmlns:a16="http://schemas.microsoft.com/office/drawing/2014/main" id="{8B3FC652-596D-CC4C-A239-0C3AD7B3408E}"/>
              </a:ext>
            </a:extLst>
          </p:cNvPr>
          <p:cNvPicPr>
            <a:picLocks noChangeAspect="1"/>
          </p:cNvPicPr>
          <p:nvPr/>
        </p:nvPicPr>
        <p:blipFill>
          <a:blip r:embed="rId3"/>
          <a:stretch>
            <a:fillRect/>
          </a:stretch>
        </p:blipFill>
        <p:spPr>
          <a:xfrm>
            <a:off x="8835957" y="0"/>
            <a:ext cx="3356043" cy="6858000"/>
          </a:xfrm>
          <a:prstGeom prst="rect">
            <a:avLst/>
          </a:prstGeom>
        </p:spPr>
      </p:pic>
      <p:pic>
        <p:nvPicPr>
          <p:cNvPr id="8" name="Picture 7">
            <a:extLst>
              <a:ext uri="{FF2B5EF4-FFF2-40B4-BE49-F238E27FC236}">
                <a16:creationId xmlns:a16="http://schemas.microsoft.com/office/drawing/2014/main" id="{EE2A4789-C7A9-D349-B939-8768555077F0}"/>
              </a:ext>
            </a:extLst>
          </p:cNvPr>
          <p:cNvPicPr>
            <a:picLocks noChangeAspect="1"/>
          </p:cNvPicPr>
          <p:nvPr/>
        </p:nvPicPr>
        <p:blipFill rotWithShape="1">
          <a:blip r:embed="rId4"/>
          <a:srcRect l="46513" t="-456" r="22339" b="206"/>
          <a:stretch/>
        </p:blipFill>
        <p:spPr>
          <a:xfrm>
            <a:off x="0" y="-105487"/>
            <a:ext cx="3904628" cy="7068974"/>
          </a:xfrm>
          <a:prstGeom prst="rect">
            <a:avLst/>
          </a:prstGeom>
        </p:spPr>
      </p:pic>
    </p:spTree>
    <p:extLst>
      <p:ext uri="{BB962C8B-B14F-4D97-AF65-F5344CB8AC3E}">
        <p14:creationId xmlns:p14="http://schemas.microsoft.com/office/powerpoint/2010/main" val="1807864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B1A60-3EF5-3447-A4E0-106F8EE08967}"/>
              </a:ext>
            </a:extLst>
          </p:cNvPr>
          <p:cNvSpPr>
            <a:spLocks noGrp="1"/>
          </p:cNvSpPr>
          <p:nvPr>
            <p:ph type="title"/>
          </p:nvPr>
        </p:nvSpPr>
        <p:spPr>
          <a:xfrm>
            <a:off x="1008847" y="453752"/>
            <a:ext cx="10571998" cy="970450"/>
          </a:xfrm>
        </p:spPr>
        <p:txBody>
          <a:bodyPr>
            <a:normAutofit/>
          </a:bodyPr>
          <a:lstStyle/>
          <a:p>
            <a:pPr algn="ctr"/>
            <a:r>
              <a:rPr lang="en-US" dirty="0"/>
              <a:t>Cold pool &amp; offshore wind</a:t>
            </a:r>
          </a:p>
        </p:txBody>
      </p:sp>
      <p:pic>
        <p:nvPicPr>
          <p:cNvPr id="5" name="Picture 4">
            <a:extLst>
              <a:ext uri="{FF2B5EF4-FFF2-40B4-BE49-F238E27FC236}">
                <a16:creationId xmlns:a16="http://schemas.microsoft.com/office/drawing/2014/main" id="{C1071E59-BFBE-1543-A272-F4886AD606C4}"/>
              </a:ext>
            </a:extLst>
          </p:cNvPr>
          <p:cNvPicPr>
            <a:picLocks noChangeAspect="1"/>
          </p:cNvPicPr>
          <p:nvPr/>
        </p:nvPicPr>
        <p:blipFill>
          <a:blip r:embed="rId3"/>
          <a:stretch>
            <a:fillRect/>
          </a:stretch>
        </p:blipFill>
        <p:spPr>
          <a:xfrm>
            <a:off x="1936750" y="1247913"/>
            <a:ext cx="8318500" cy="5435600"/>
          </a:xfrm>
          <a:prstGeom prst="rect">
            <a:avLst/>
          </a:prstGeom>
        </p:spPr>
      </p:pic>
    </p:spTree>
    <p:extLst>
      <p:ext uri="{BB962C8B-B14F-4D97-AF65-F5344CB8AC3E}">
        <p14:creationId xmlns:p14="http://schemas.microsoft.com/office/powerpoint/2010/main" val="3309504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DAC2C-49BF-784A-B254-D0FCF14FE086}"/>
              </a:ext>
            </a:extLst>
          </p:cNvPr>
          <p:cNvSpPr>
            <a:spLocks noGrp="1"/>
          </p:cNvSpPr>
          <p:nvPr>
            <p:ph type="title"/>
          </p:nvPr>
        </p:nvSpPr>
        <p:spPr>
          <a:xfrm>
            <a:off x="880141" y="808264"/>
            <a:ext cx="10571998" cy="970450"/>
          </a:xfrm>
        </p:spPr>
        <p:txBody>
          <a:bodyPr>
            <a:normAutofit/>
          </a:bodyPr>
          <a:lstStyle/>
          <a:p>
            <a:r>
              <a:rPr lang="en-US" dirty="0"/>
              <a:t>Coastal Upwelling:</a:t>
            </a:r>
          </a:p>
        </p:txBody>
      </p:sp>
      <p:graphicFrame>
        <p:nvGraphicFramePr>
          <p:cNvPr id="9" name="Content Placeholder 8">
            <a:extLst>
              <a:ext uri="{FF2B5EF4-FFF2-40B4-BE49-F238E27FC236}">
                <a16:creationId xmlns:a16="http://schemas.microsoft.com/office/drawing/2014/main" id="{50A1336F-54C3-CF41-9222-B7BF0A32BD91}"/>
              </a:ext>
            </a:extLst>
          </p:cNvPr>
          <p:cNvGraphicFramePr>
            <a:graphicFrameLocks noGrp="1"/>
          </p:cNvGraphicFramePr>
          <p:nvPr>
            <p:ph idx="1"/>
            <p:extLst>
              <p:ext uri="{D42A27DB-BD31-4B8C-83A1-F6EECF244321}">
                <p14:modId xmlns:p14="http://schemas.microsoft.com/office/powerpoint/2010/main" val="3821800560"/>
              </p:ext>
            </p:extLst>
          </p:nvPr>
        </p:nvGraphicFramePr>
        <p:xfrm>
          <a:off x="5434148" y="2849868"/>
          <a:ext cx="5316583" cy="1671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E3D0DB83-4107-1C4B-B7EC-3ADA935D5DF4}"/>
              </a:ext>
            </a:extLst>
          </p:cNvPr>
          <p:cNvPicPr>
            <a:picLocks noChangeAspect="1"/>
          </p:cNvPicPr>
          <p:nvPr/>
        </p:nvPicPr>
        <p:blipFill rotWithShape="1">
          <a:blip r:embed="rId8"/>
          <a:srcRect l="2807" t="4366" r="10155" b="9759"/>
          <a:stretch/>
        </p:blipFill>
        <p:spPr>
          <a:xfrm>
            <a:off x="992778" y="2112030"/>
            <a:ext cx="4173570" cy="3825772"/>
          </a:xfrm>
          <a:prstGeom prst="rect">
            <a:avLst/>
          </a:prstGeom>
        </p:spPr>
      </p:pic>
    </p:spTree>
    <p:extLst>
      <p:ext uri="{BB962C8B-B14F-4D97-AF65-F5344CB8AC3E}">
        <p14:creationId xmlns:p14="http://schemas.microsoft.com/office/powerpoint/2010/main" val="2205401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19C5F-7D77-0749-9CDD-E7EBE97CFB43}"/>
              </a:ext>
            </a:extLst>
          </p:cNvPr>
          <p:cNvSpPr>
            <a:spLocks noGrp="1"/>
          </p:cNvSpPr>
          <p:nvPr>
            <p:ph type="title"/>
          </p:nvPr>
        </p:nvSpPr>
        <p:spPr>
          <a:xfrm>
            <a:off x="907849" y="846600"/>
            <a:ext cx="9563360" cy="970450"/>
          </a:xfrm>
        </p:spPr>
        <p:txBody>
          <a:bodyPr>
            <a:normAutofit fontScale="90000"/>
          </a:bodyPr>
          <a:lstStyle/>
          <a:p>
            <a:r>
              <a:rPr lang="en-US" dirty="0"/>
              <a:t>Importance of Coastal Upwelling</a:t>
            </a:r>
          </a:p>
        </p:txBody>
      </p:sp>
      <p:graphicFrame>
        <p:nvGraphicFramePr>
          <p:cNvPr id="3" name="Diagram 2">
            <a:extLst>
              <a:ext uri="{FF2B5EF4-FFF2-40B4-BE49-F238E27FC236}">
                <a16:creationId xmlns:a16="http://schemas.microsoft.com/office/drawing/2014/main" id="{7C3CD395-F318-804C-B4E5-B0C496DA2415}"/>
              </a:ext>
            </a:extLst>
          </p:cNvPr>
          <p:cNvGraphicFramePr/>
          <p:nvPr>
            <p:extLst>
              <p:ext uri="{D42A27DB-BD31-4B8C-83A1-F6EECF244321}">
                <p14:modId xmlns:p14="http://schemas.microsoft.com/office/powerpoint/2010/main" val="1730798001"/>
              </p:ext>
            </p:extLst>
          </p:nvPr>
        </p:nvGraphicFramePr>
        <p:xfrm>
          <a:off x="720727" y="4319039"/>
          <a:ext cx="4713422" cy="1627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a14="http://schemas.microsoft.com/office/drawing/2010/main">
        <mc:Choice Requires="a14">
          <p:graphicFrame>
            <p:nvGraphicFramePr>
              <p:cNvPr id="8" name="Diagram 7">
                <a:extLst>
                  <a:ext uri="{FF2B5EF4-FFF2-40B4-BE49-F238E27FC236}">
                    <a16:creationId xmlns:a16="http://schemas.microsoft.com/office/drawing/2014/main" id="{BA87EBC4-3C89-DC4A-B369-AF74C4570D2C}"/>
                  </a:ext>
                </a:extLst>
              </p:cNvPr>
              <p:cNvGraphicFramePr/>
              <p:nvPr>
                <p:extLst>
                  <p:ext uri="{D42A27DB-BD31-4B8C-83A1-F6EECF244321}">
                    <p14:modId xmlns:p14="http://schemas.microsoft.com/office/powerpoint/2010/main" val="1349118764"/>
                  </p:ext>
                </p:extLst>
              </p:nvPr>
            </p:nvGraphicFramePr>
            <p:xfrm>
              <a:off x="720727" y="2267725"/>
              <a:ext cx="4844049" cy="13234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Choice>
        <mc:Fallback xmlns="">
          <p:graphicFrame>
            <p:nvGraphicFramePr>
              <p:cNvPr id="8" name="Diagram 7">
                <a:extLst>
                  <a:ext uri="{FF2B5EF4-FFF2-40B4-BE49-F238E27FC236}">
                    <a16:creationId xmlns:a16="http://schemas.microsoft.com/office/drawing/2014/main" id="{BA87EBC4-3C89-DC4A-B369-AF74C4570D2C}"/>
                  </a:ext>
                </a:extLst>
              </p:cNvPr>
              <p:cNvGraphicFramePr/>
              <p:nvPr>
                <p:extLst>
                  <p:ext uri="{D42A27DB-BD31-4B8C-83A1-F6EECF244321}">
                    <p14:modId xmlns:p14="http://schemas.microsoft.com/office/powerpoint/2010/main" val="1349118764"/>
                  </p:ext>
                </p:extLst>
              </p:nvPr>
            </p:nvGraphicFramePr>
            <p:xfrm>
              <a:off x="720727" y="2267725"/>
              <a:ext cx="4844049" cy="132343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mc:Fallback>
      </mc:AlternateContent>
      <p:pic>
        <p:nvPicPr>
          <p:cNvPr id="6" name="Picture 5">
            <a:extLst>
              <a:ext uri="{FF2B5EF4-FFF2-40B4-BE49-F238E27FC236}">
                <a16:creationId xmlns:a16="http://schemas.microsoft.com/office/drawing/2014/main" id="{77484847-B37E-F844-B885-5350C0890C14}"/>
              </a:ext>
            </a:extLst>
          </p:cNvPr>
          <p:cNvPicPr>
            <a:picLocks noChangeAspect="1"/>
          </p:cNvPicPr>
          <p:nvPr/>
        </p:nvPicPr>
        <p:blipFill>
          <a:blip r:embed="rId17"/>
          <a:stretch>
            <a:fillRect/>
          </a:stretch>
        </p:blipFill>
        <p:spPr>
          <a:xfrm>
            <a:off x="5799910" y="2397615"/>
            <a:ext cx="6300282" cy="2918025"/>
          </a:xfrm>
          <a:prstGeom prst="rect">
            <a:avLst/>
          </a:prstGeom>
        </p:spPr>
      </p:pic>
      <p:sp>
        <p:nvSpPr>
          <p:cNvPr id="7" name="TextBox 6">
            <a:extLst>
              <a:ext uri="{FF2B5EF4-FFF2-40B4-BE49-F238E27FC236}">
                <a16:creationId xmlns:a16="http://schemas.microsoft.com/office/drawing/2014/main" id="{01842A11-B67F-114A-BBFA-5CA19598B3EE}"/>
              </a:ext>
            </a:extLst>
          </p:cNvPr>
          <p:cNvSpPr txBox="1"/>
          <p:nvPr/>
        </p:nvSpPr>
        <p:spPr>
          <a:xfrm>
            <a:off x="9407471" y="5530445"/>
            <a:ext cx="2588217" cy="307777"/>
          </a:xfrm>
          <a:prstGeom prst="rect">
            <a:avLst/>
          </a:prstGeom>
          <a:noFill/>
        </p:spPr>
        <p:txBody>
          <a:bodyPr wrap="square" rtlCol="0">
            <a:spAutoFit/>
          </a:bodyPr>
          <a:lstStyle/>
          <a:p>
            <a:pPr algn="r"/>
            <a:r>
              <a:rPr lang="en-US" sz="1400" dirty="0"/>
              <a:t>Glenn et al., 2004</a:t>
            </a:r>
          </a:p>
        </p:txBody>
      </p:sp>
    </p:spTree>
    <p:extLst>
      <p:ext uri="{BB962C8B-B14F-4D97-AF65-F5344CB8AC3E}">
        <p14:creationId xmlns:p14="http://schemas.microsoft.com/office/powerpoint/2010/main" val="1545315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42D5A-2AC4-1F40-95CB-12C2EF0A59F5}"/>
              </a:ext>
            </a:extLst>
          </p:cNvPr>
          <p:cNvSpPr>
            <a:spLocks noGrp="1"/>
          </p:cNvSpPr>
          <p:nvPr>
            <p:ph type="title"/>
          </p:nvPr>
        </p:nvSpPr>
        <p:spPr/>
        <p:txBody>
          <a:bodyPr/>
          <a:lstStyle/>
          <a:p>
            <a:r>
              <a:rPr lang="en-US" dirty="0"/>
              <a:t>Thesis Overview</a:t>
            </a:r>
          </a:p>
        </p:txBody>
      </p:sp>
      <p:graphicFrame>
        <p:nvGraphicFramePr>
          <p:cNvPr id="4" name="Content Placeholder 3">
            <a:extLst>
              <a:ext uri="{FF2B5EF4-FFF2-40B4-BE49-F238E27FC236}">
                <a16:creationId xmlns:a16="http://schemas.microsoft.com/office/drawing/2014/main" id="{B93ACA3C-5C4A-D14B-91DF-C37FF83777DC}"/>
              </a:ext>
            </a:extLst>
          </p:cNvPr>
          <p:cNvGraphicFramePr>
            <a:graphicFrameLocks noGrp="1"/>
          </p:cNvGraphicFramePr>
          <p:nvPr>
            <p:ph idx="1"/>
            <p:extLst>
              <p:ext uri="{D42A27DB-BD31-4B8C-83A1-F6EECF244321}">
                <p14:modId xmlns:p14="http://schemas.microsoft.com/office/powerpoint/2010/main" val="1221896742"/>
              </p:ext>
            </p:extLst>
          </p:nvPr>
        </p:nvGraphicFramePr>
        <p:xfrm>
          <a:off x="1024128" y="2286000"/>
          <a:ext cx="9720071"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2568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6B6CED-6BAA-2B4B-8A16-C3C4C538BE2D}"/>
              </a:ext>
            </a:extLst>
          </p:cNvPr>
          <p:cNvPicPr>
            <a:picLocks noChangeAspect="1"/>
          </p:cNvPicPr>
          <p:nvPr/>
        </p:nvPicPr>
        <p:blipFill>
          <a:blip r:embed="rId3"/>
          <a:stretch>
            <a:fillRect/>
          </a:stretch>
        </p:blipFill>
        <p:spPr>
          <a:xfrm>
            <a:off x="3869268" y="1877160"/>
            <a:ext cx="7924800" cy="4724400"/>
          </a:xfrm>
          <a:prstGeom prst="rect">
            <a:avLst/>
          </a:prstGeom>
        </p:spPr>
      </p:pic>
      <p:sp>
        <p:nvSpPr>
          <p:cNvPr id="9" name="Title 1">
            <a:extLst>
              <a:ext uri="{FF2B5EF4-FFF2-40B4-BE49-F238E27FC236}">
                <a16:creationId xmlns:a16="http://schemas.microsoft.com/office/drawing/2014/main" id="{5F570826-ADB5-6C45-8BFD-4B2BAD4DD771}"/>
              </a:ext>
            </a:extLst>
          </p:cNvPr>
          <p:cNvSpPr>
            <a:spLocks noGrp="1"/>
          </p:cNvSpPr>
          <p:nvPr>
            <p:ph type="title"/>
          </p:nvPr>
        </p:nvSpPr>
        <p:spPr>
          <a:xfrm>
            <a:off x="832369" y="875988"/>
            <a:ext cx="7218122" cy="970450"/>
          </a:xfrm>
        </p:spPr>
        <p:txBody>
          <a:bodyPr>
            <a:normAutofit/>
          </a:bodyPr>
          <a:lstStyle/>
          <a:p>
            <a:r>
              <a:rPr lang="en-US" dirty="0"/>
              <a:t>GOES-16</a:t>
            </a:r>
          </a:p>
        </p:txBody>
      </p:sp>
      <p:sp>
        <p:nvSpPr>
          <p:cNvPr id="7" name="Content Placeholder 6">
            <a:extLst>
              <a:ext uri="{FF2B5EF4-FFF2-40B4-BE49-F238E27FC236}">
                <a16:creationId xmlns:a16="http://schemas.microsoft.com/office/drawing/2014/main" id="{4A41533C-7C34-CC4A-9E21-BE36889C0C9D}"/>
              </a:ext>
            </a:extLst>
          </p:cNvPr>
          <p:cNvSpPr>
            <a:spLocks noGrp="1"/>
          </p:cNvSpPr>
          <p:nvPr>
            <p:ph idx="1"/>
          </p:nvPr>
        </p:nvSpPr>
        <p:spPr>
          <a:xfrm>
            <a:off x="818712" y="2222287"/>
            <a:ext cx="3439780" cy="3636511"/>
          </a:xfrm>
        </p:spPr>
        <p:txBody>
          <a:bodyPr>
            <a:normAutofit lnSpcReduction="10000"/>
          </a:bodyPr>
          <a:lstStyle/>
          <a:p>
            <a:pPr lvl="1" defTabSz="914400">
              <a:lnSpc>
                <a:spcPct val="200000"/>
              </a:lnSpc>
              <a:spcBef>
                <a:spcPts val="0"/>
              </a:spcBef>
              <a:spcAft>
                <a:spcPts val="0"/>
              </a:spcAft>
              <a:buClrTx/>
              <a:buFont typeface="Arial" panose="020B0604020202020204" pitchFamily="34" charset="0"/>
              <a:buChar char="•"/>
            </a:pPr>
            <a:r>
              <a:rPr lang="en-US" sz="2400" dirty="0"/>
              <a:t>Available as of Nov. 2017</a:t>
            </a:r>
          </a:p>
          <a:p>
            <a:pPr lvl="1" defTabSz="914400">
              <a:lnSpc>
                <a:spcPct val="200000"/>
              </a:lnSpc>
              <a:spcBef>
                <a:spcPts val="0"/>
              </a:spcBef>
              <a:spcAft>
                <a:spcPts val="0"/>
              </a:spcAft>
              <a:buClrTx/>
              <a:buFont typeface="Arial" panose="020B0604020202020204" pitchFamily="34" charset="0"/>
              <a:buChar char="•"/>
            </a:pPr>
            <a:r>
              <a:rPr lang="en-US" sz="2400" dirty="0"/>
              <a:t>Resolution: Hourly, 2km</a:t>
            </a:r>
          </a:p>
          <a:p>
            <a:pPr lvl="1" defTabSz="914400">
              <a:lnSpc>
                <a:spcPct val="200000"/>
              </a:lnSpc>
              <a:spcBef>
                <a:spcPts val="0"/>
              </a:spcBef>
              <a:spcAft>
                <a:spcPts val="0"/>
              </a:spcAft>
              <a:buClrTx/>
              <a:buFont typeface="Arial" panose="020B0604020202020204" pitchFamily="34" charset="0"/>
              <a:buChar char="•"/>
            </a:pPr>
            <a:r>
              <a:rPr lang="en-US" sz="2400" dirty="0"/>
              <a:t>Challenge: provided Quality Flag removes upwelling</a:t>
            </a:r>
          </a:p>
          <a:p>
            <a:pPr>
              <a:lnSpc>
                <a:spcPct val="200000"/>
              </a:lnSpc>
            </a:pPr>
            <a:endParaRPr lang="en-US" sz="2400" dirty="0"/>
          </a:p>
        </p:txBody>
      </p:sp>
      <p:sp>
        <p:nvSpPr>
          <p:cNvPr id="10" name="Content Placeholder 2">
            <a:extLst>
              <a:ext uri="{FF2B5EF4-FFF2-40B4-BE49-F238E27FC236}">
                <a16:creationId xmlns:a16="http://schemas.microsoft.com/office/drawing/2014/main" id="{A6EDE622-1DF3-6A49-BF11-BB5495DDE9BE}"/>
              </a:ext>
            </a:extLst>
          </p:cNvPr>
          <p:cNvSpPr txBox="1">
            <a:spLocks/>
          </p:cNvSpPr>
          <p:nvPr/>
        </p:nvSpPr>
        <p:spPr>
          <a:xfrm>
            <a:off x="3869268" y="864108"/>
            <a:ext cx="7315200" cy="2926014"/>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endParaRPr lang="en-US" dirty="0"/>
          </a:p>
        </p:txBody>
      </p:sp>
      <p:sp>
        <p:nvSpPr>
          <p:cNvPr id="8" name="Oval 7">
            <a:extLst>
              <a:ext uri="{FF2B5EF4-FFF2-40B4-BE49-F238E27FC236}">
                <a16:creationId xmlns:a16="http://schemas.microsoft.com/office/drawing/2014/main" id="{B0462F30-C17A-B245-BFF9-D6C49A0466A5}"/>
              </a:ext>
            </a:extLst>
          </p:cNvPr>
          <p:cNvSpPr/>
          <p:nvPr/>
        </p:nvSpPr>
        <p:spPr>
          <a:xfrm rot="1630602">
            <a:off x="6399516" y="2890715"/>
            <a:ext cx="502213" cy="1626180"/>
          </a:xfrm>
          <a:prstGeom prst="ellipse">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44751573-C902-EA42-BBBD-757196DCE861}"/>
              </a:ext>
            </a:extLst>
          </p:cNvPr>
          <p:cNvSpPr txBox="1"/>
          <p:nvPr/>
        </p:nvSpPr>
        <p:spPr>
          <a:xfrm>
            <a:off x="5111141" y="1185968"/>
            <a:ext cx="3078964" cy="369332"/>
          </a:xfrm>
          <a:prstGeom prst="rect">
            <a:avLst/>
          </a:prstGeom>
          <a:noFill/>
        </p:spPr>
        <p:txBody>
          <a:bodyPr wrap="square" rtlCol="0">
            <a:spAutoFit/>
          </a:bodyPr>
          <a:lstStyle/>
          <a:p>
            <a:r>
              <a:rPr lang="en-US" dirty="0"/>
              <a:t>Quality Flag (QF)</a:t>
            </a:r>
          </a:p>
        </p:txBody>
      </p:sp>
      <p:sp>
        <p:nvSpPr>
          <p:cNvPr id="14" name="TextBox 13">
            <a:extLst>
              <a:ext uri="{FF2B5EF4-FFF2-40B4-BE49-F238E27FC236}">
                <a16:creationId xmlns:a16="http://schemas.microsoft.com/office/drawing/2014/main" id="{03D8C2AD-0C04-1F49-8E3E-21DEEAA25970}"/>
              </a:ext>
            </a:extLst>
          </p:cNvPr>
          <p:cNvSpPr txBox="1"/>
          <p:nvPr/>
        </p:nvSpPr>
        <p:spPr>
          <a:xfrm>
            <a:off x="9113036" y="1131574"/>
            <a:ext cx="3078964" cy="369332"/>
          </a:xfrm>
          <a:prstGeom prst="rect">
            <a:avLst/>
          </a:prstGeom>
          <a:noFill/>
        </p:spPr>
        <p:txBody>
          <a:bodyPr wrap="square" rtlCol="0">
            <a:spAutoFit/>
          </a:bodyPr>
          <a:lstStyle/>
          <a:p>
            <a:r>
              <a:rPr lang="en-US" dirty="0"/>
              <a:t>Spike Filter (SF)</a:t>
            </a:r>
          </a:p>
        </p:txBody>
      </p:sp>
    </p:spTree>
    <p:extLst>
      <p:ext uri="{BB962C8B-B14F-4D97-AF65-F5344CB8AC3E}">
        <p14:creationId xmlns:p14="http://schemas.microsoft.com/office/powerpoint/2010/main" val="278560590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{60DEB0CD-DCD1-2042-9850-E4353F593B5C}tf10001061</Template>
  <TotalTime>12771</TotalTime>
  <Words>1209</Words>
  <Application>Microsoft Macintosh PowerPoint</Application>
  <PresentationFormat>Widescreen</PresentationFormat>
  <Paragraphs>258</Paragraphs>
  <Slides>34</Slides>
  <Notes>32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Calibri</vt:lpstr>
      <vt:lpstr>Calibri Light</vt:lpstr>
      <vt:lpstr>Cambria Math</vt:lpstr>
      <vt:lpstr>Times New Roman</vt:lpstr>
      <vt:lpstr>Tw Cen MT</vt:lpstr>
      <vt:lpstr>Wingdings</vt:lpstr>
      <vt:lpstr>Wingdings 2</vt:lpstr>
      <vt:lpstr>Wingdings 3</vt:lpstr>
      <vt:lpstr>Integral</vt:lpstr>
      <vt:lpstr>MID ATLANTIC BIGHT:  COASTAL UPWELLING  &amp; THE OFFSHORE WIND ENVIRONMENT </vt:lpstr>
      <vt:lpstr>Mid Atlantic Bight</vt:lpstr>
      <vt:lpstr>Cold pool </vt:lpstr>
      <vt:lpstr>Offshore wind</vt:lpstr>
      <vt:lpstr>Cold pool &amp; offshore wind</vt:lpstr>
      <vt:lpstr>Coastal Upwelling:</vt:lpstr>
      <vt:lpstr>Importance of Coastal Upwelling</vt:lpstr>
      <vt:lpstr>Thesis Overview</vt:lpstr>
      <vt:lpstr>GOES-16</vt:lpstr>
      <vt:lpstr>PowerPoint Presentation</vt:lpstr>
      <vt:lpstr>1. Methods: Spike Filter</vt:lpstr>
      <vt:lpstr>PowerPoint Presentation</vt:lpstr>
      <vt:lpstr>PowerPoint Presentation</vt:lpstr>
      <vt:lpstr>PowerPoint Presentation</vt:lpstr>
      <vt:lpstr>2. Gap filling: DINEOF</vt:lpstr>
      <vt:lpstr>Final product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findings</vt:lpstr>
      <vt:lpstr>Chapter 2: Sensitivity of RU-WRF winds to SSTs during Coastal Upwelling </vt:lpstr>
      <vt:lpstr>Offshore Wind</vt:lpstr>
      <vt:lpstr>PowerPoint Presentation</vt:lpstr>
      <vt:lpstr>Chapter 2. varying SST in RU-WRF</vt:lpstr>
      <vt:lpstr>RU-WRF ocean surface boundary conditions</vt:lpstr>
      <vt:lpstr>RU-WRF Winds at OCW1</vt:lpstr>
      <vt:lpstr>Wind Power Production</vt:lpstr>
      <vt:lpstr>Future studies</vt:lpstr>
      <vt:lpstr>Conclusions </vt:lpstr>
      <vt:lpstr>Acknowledgements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Coastal Upwelling &amp; Offshore Wind</dc:title>
  <dc:creator>Sarah Murphy</dc:creator>
  <cp:lastModifiedBy>Sarah Murphy</cp:lastModifiedBy>
  <cp:revision>108</cp:revision>
  <dcterms:created xsi:type="dcterms:W3CDTF">2020-10-28T16:16:01Z</dcterms:created>
  <dcterms:modified xsi:type="dcterms:W3CDTF">2021-02-19T01:28:34Z</dcterms:modified>
</cp:coreProperties>
</file>