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9" r:id="rId4"/>
    <p:sldId id="260" r:id="rId5"/>
    <p:sldId id="264" r:id="rId6"/>
    <p:sldId id="261" r:id="rId7"/>
    <p:sldId id="262" r:id="rId8"/>
    <p:sldId id="263" r:id="rId9"/>
    <p:sldId id="266" r:id="rId10"/>
    <p:sldId id="267" r:id="rId11"/>
    <p:sldId id="265" r:id="rId12"/>
    <p:sldId id="258" r:id="rId13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5" roundtripDataSignature="AMtx7mjkBEd1Nscsry3GgwLUm2/j7qxP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10"/>
    <p:restoredTop sz="94554"/>
  </p:normalViewPr>
  <p:slideViewPr>
    <p:cSldViewPr snapToGrid="0">
      <p:cViewPr>
        <p:scale>
          <a:sx n="90" d="100"/>
          <a:sy n="90" d="100"/>
        </p:scale>
        <p:origin x="264" y="10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"/>
          <p:cNvSpPr txBox="1">
            <a:spLocks noGrp="1"/>
          </p:cNvSpPr>
          <p:nvPr>
            <p:ph type="title"/>
          </p:nvPr>
        </p:nvSpPr>
        <p:spPr>
          <a:xfrm>
            <a:off x="596900" y="442119"/>
            <a:ext cx="8229600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92D2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92D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"/>
          <p:cNvSpPr txBox="1">
            <a:spLocks noGrp="1"/>
          </p:cNvSpPr>
          <p:nvPr>
            <p:ph type="body" idx="1"/>
          </p:nvPr>
        </p:nvSpPr>
        <p:spPr>
          <a:xfrm>
            <a:off x="596900" y="1803400"/>
            <a:ext cx="8229600" cy="35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"/>
          <p:cNvSpPr txBox="1">
            <a:spLocks noGrp="1"/>
          </p:cNvSpPr>
          <p:nvPr>
            <p:ph type="sldNum" idx="12"/>
          </p:nvPr>
        </p:nvSpPr>
        <p:spPr>
          <a:xfrm>
            <a:off x="6591300" y="62039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" name="Google Shape;28;p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3" name="Google Shape;53;p1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4" descr="SOOS Powerpoint Master Background.jp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42335" y="-25401"/>
            <a:ext cx="9235440" cy="6926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4" descr="SOOS PP Logo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61754" y="6168428"/>
            <a:ext cx="1358580" cy="42604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26" Type="http://schemas.openxmlformats.org/officeDocument/2006/relationships/image" Target="../media/image79.png"/><Relationship Id="rId3" Type="http://schemas.openxmlformats.org/officeDocument/2006/relationships/image" Target="../media/image56.png"/><Relationship Id="rId21" Type="http://schemas.openxmlformats.org/officeDocument/2006/relationships/image" Target="../media/image74.png"/><Relationship Id="rId34" Type="http://schemas.openxmlformats.org/officeDocument/2006/relationships/image" Target="../media/image85.jp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5" Type="http://schemas.openxmlformats.org/officeDocument/2006/relationships/image" Target="../media/image78.jpg"/><Relationship Id="rId33" Type="http://schemas.openxmlformats.org/officeDocument/2006/relationships/image" Target="../media/image84.gi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9.png"/><Relationship Id="rId20" Type="http://schemas.openxmlformats.org/officeDocument/2006/relationships/image" Target="../media/image73.jpg"/><Relationship Id="rId29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24" Type="http://schemas.openxmlformats.org/officeDocument/2006/relationships/image" Target="../media/image77.jpg"/><Relationship Id="rId32" Type="http://schemas.openxmlformats.org/officeDocument/2006/relationships/image" Target="../media/image83.jpg"/><Relationship Id="rId5" Type="http://schemas.openxmlformats.org/officeDocument/2006/relationships/image" Target="../media/image58.png"/><Relationship Id="rId15" Type="http://schemas.openxmlformats.org/officeDocument/2006/relationships/image" Target="../media/image68.jpg"/><Relationship Id="rId23" Type="http://schemas.openxmlformats.org/officeDocument/2006/relationships/image" Target="../media/image76.png"/><Relationship Id="rId28" Type="http://schemas.openxmlformats.org/officeDocument/2006/relationships/image" Target="../media/image81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31" Type="http://schemas.openxmlformats.org/officeDocument/2006/relationships/image" Target="../media/image82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jpg"/><Relationship Id="rId22" Type="http://schemas.openxmlformats.org/officeDocument/2006/relationships/image" Target="../media/image75.png"/><Relationship Id="rId27" Type="http://schemas.openxmlformats.org/officeDocument/2006/relationships/image" Target="../media/image80.png"/><Relationship Id="rId30" Type="http://schemas.openxmlformats.org/officeDocument/2006/relationships/image" Target="../media/image13.png"/><Relationship Id="rId8" Type="http://schemas.openxmlformats.org/officeDocument/2006/relationships/image" Target="../media/image6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png"/><Relationship Id="rId7" Type="http://schemas.openxmlformats.org/officeDocument/2006/relationships/image" Target="../media/image1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image" Target="../media/image18.tiff"/><Relationship Id="rId7" Type="http://schemas.openxmlformats.org/officeDocument/2006/relationships/image" Target="../media/image22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11" Type="http://schemas.openxmlformats.org/officeDocument/2006/relationships/image" Target="../media/image26.png"/><Relationship Id="rId5" Type="http://schemas.openxmlformats.org/officeDocument/2006/relationships/image" Target="../media/image20.tiff"/><Relationship Id="rId10" Type="http://schemas.openxmlformats.org/officeDocument/2006/relationships/image" Target="../media/image25.tiff"/><Relationship Id="rId4" Type="http://schemas.openxmlformats.org/officeDocument/2006/relationships/image" Target="../media/image19.tiff"/><Relationship Id="rId9" Type="http://schemas.openxmlformats.org/officeDocument/2006/relationships/image" Target="../media/image2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tiff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tiff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8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tiff"/><Relationship Id="rId5" Type="http://schemas.openxmlformats.org/officeDocument/2006/relationships/image" Target="../media/image46.tiff"/><Relationship Id="rId4" Type="http://schemas.openxmlformats.org/officeDocument/2006/relationships/image" Target="../media/image4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" descr="SOOS Powerpoint Title Backgroun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9953" y="-126305"/>
            <a:ext cx="9235440" cy="6926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" descr="A picture containing lamp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6530" y="5084480"/>
            <a:ext cx="1058868" cy="165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" descr="SOOS PP Logo Full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2494" y="6053565"/>
            <a:ext cx="1822583" cy="74671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"/>
          <p:cNvSpPr txBox="1"/>
          <p:nvPr/>
        </p:nvSpPr>
        <p:spPr>
          <a:xfrm>
            <a:off x="457200" y="2251441"/>
            <a:ext cx="8221134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600" b="1" dirty="0">
                <a:solidFill>
                  <a:schemeClr val="bg1"/>
                </a:solidFill>
              </a:rPr>
              <a:t>A reflection on the changing landscape of observational programs </a:t>
            </a:r>
            <a:endParaRPr sz="8800" b="1" dirty="0">
              <a:solidFill>
                <a:schemeClr val="bg1"/>
              </a:solidFill>
            </a:endParaRPr>
          </a:p>
        </p:txBody>
      </p:sp>
      <p:sp>
        <p:nvSpPr>
          <p:cNvPr id="78" name="Google Shape;78;p1"/>
          <p:cNvSpPr txBox="1"/>
          <p:nvPr/>
        </p:nvSpPr>
        <p:spPr>
          <a:xfrm>
            <a:off x="647662" y="4154921"/>
            <a:ext cx="8221134" cy="630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Oscar Schofield </a:t>
            </a:r>
            <a:r>
              <a:rPr lang="en-AU" sz="3200" dirty="0">
                <a:solidFill>
                  <a:schemeClr val="lt1"/>
                </a:solidFill>
              </a:rPr>
              <a:t>Representing Many</a:t>
            </a:r>
            <a:endParaRPr dirty="0"/>
          </a:p>
        </p:txBody>
      </p:sp>
      <p:grpSp>
        <p:nvGrpSpPr>
          <p:cNvPr id="79" name="Google Shape;79;p1"/>
          <p:cNvGrpSpPr/>
          <p:nvPr/>
        </p:nvGrpSpPr>
        <p:grpSpPr>
          <a:xfrm>
            <a:off x="267149" y="233083"/>
            <a:ext cx="2152135" cy="1559333"/>
            <a:chOff x="3031301" y="309212"/>
            <a:chExt cx="2860955" cy="2072910"/>
          </a:xfrm>
        </p:grpSpPr>
        <p:grpSp>
          <p:nvGrpSpPr>
            <p:cNvPr id="80" name="Google Shape;80;p1"/>
            <p:cNvGrpSpPr/>
            <p:nvPr/>
          </p:nvGrpSpPr>
          <p:grpSpPr>
            <a:xfrm>
              <a:off x="3950681" y="309214"/>
              <a:ext cx="1941575" cy="2072908"/>
              <a:chOff x="3950681" y="309213"/>
              <a:chExt cx="1941575" cy="2072908"/>
            </a:xfrm>
          </p:grpSpPr>
          <p:pic>
            <p:nvPicPr>
              <p:cNvPr id="81" name="Google Shape;81;p1" descr="A picture containing basketball, dome&#10;&#10;Description automatically generated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3950681" y="361525"/>
                <a:ext cx="1941575" cy="196828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2" name="Google Shape;82;p1"/>
              <p:cNvSpPr/>
              <p:nvPr/>
            </p:nvSpPr>
            <p:spPr>
              <a:xfrm>
                <a:off x="4026118" y="309213"/>
                <a:ext cx="1790700" cy="2072908"/>
              </a:xfrm>
              <a:prstGeom prst="ellipse">
                <a:avLst/>
              </a:prstGeom>
              <a:noFill/>
              <a:ln w="203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" name="Google Shape;83;p1"/>
            <p:cNvGrpSpPr/>
            <p:nvPr/>
          </p:nvGrpSpPr>
          <p:grpSpPr>
            <a:xfrm>
              <a:off x="3031301" y="309212"/>
              <a:ext cx="881661" cy="2072910"/>
              <a:chOff x="3069021" y="254542"/>
              <a:chExt cx="881661" cy="2167479"/>
            </a:xfrm>
          </p:grpSpPr>
          <p:cxnSp>
            <p:nvCxnSpPr>
              <p:cNvPr id="84" name="Google Shape;84;p1"/>
              <p:cNvCxnSpPr/>
              <p:nvPr/>
            </p:nvCxnSpPr>
            <p:spPr>
              <a:xfrm flipH="1">
                <a:off x="3574858" y="254542"/>
                <a:ext cx="1" cy="2127578"/>
              </a:xfrm>
              <a:prstGeom prst="straightConnector1">
                <a:avLst/>
              </a:prstGeom>
              <a:noFill/>
              <a:ln w="2032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47"/>
                  </a:srgbClr>
                </a:outerShdw>
              </a:effectLst>
            </p:spPr>
          </p:cxnSp>
          <p:cxnSp>
            <p:nvCxnSpPr>
              <p:cNvPr id="85" name="Google Shape;85;p1"/>
              <p:cNvCxnSpPr/>
              <p:nvPr/>
            </p:nvCxnSpPr>
            <p:spPr>
              <a:xfrm flipH="1">
                <a:off x="3169920" y="2408276"/>
                <a:ext cx="780762" cy="13745"/>
              </a:xfrm>
              <a:prstGeom prst="straightConnector1">
                <a:avLst/>
              </a:prstGeom>
              <a:noFill/>
              <a:ln w="2032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6" name="Google Shape;86;p1"/>
              <p:cNvCxnSpPr/>
              <p:nvPr/>
            </p:nvCxnSpPr>
            <p:spPr>
              <a:xfrm flipH="1">
                <a:off x="3069021" y="258298"/>
                <a:ext cx="496780" cy="381586"/>
              </a:xfrm>
              <a:prstGeom prst="straightConnector1">
                <a:avLst/>
              </a:prstGeom>
              <a:noFill/>
              <a:ln w="2032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pic>
        <p:nvPicPr>
          <p:cNvPr id="87" name="Google Shape;87;p1" descr="A picture containing accessor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47550" y="5084212"/>
            <a:ext cx="1064596" cy="1668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87879" y="6063754"/>
            <a:ext cx="5299962" cy="736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49551" y="5084212"/>
            <a:ext cx="5013474" cy="9693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298A62-6A0F-EB4D-A78C-69E3D93A5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84" y="-219075"/>
            <a:ext cx="9258300" cy="6172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15696D-626B-5348-82CE-B9FF1721E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3" y="280988"/>
            <a:ext cx="2600325" cy="17335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9CA983-C944-4F43-A9A9-A5ACAE6ED472}"/>
              </a:ext>
            </a:extLst>
          </p:cNvPr>
          <p:cNvSpPr txBox="1"/>
          <p:nvPr/>
        </p:nvSpPr>
        <p:spPr>
          <a:xfrm>
            <a:off x="85725" y="4967843"/>
            <a:ext cx="35173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The Technology Explosion!!!!</a:t>
            </a:r>
          </a:p>
          <a:p>
            <a:r>
              <a:rPr lang="en-US" sz="2000" dirty="0">
                <a:solidFill>
                  <a:schemeClr val="bg1"/>
                </a:solidFill>
              </a:rPr>
              <a:t>	Behavioral Ecology</a:t>
            </a:r>
          </a:p>
        </p:txBody>
      </p:sp>
    </p:spTree>
    <p:extLst>
      <p:ext uri="{BB962C8B-B14F-4D97-AF65-F5344CB8AC3E}">
        <p14:creationId xmlns:p14="http://schemas.microsoft.com/office/powerpoint/2010/main" val="3957891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29D507-CB82-5D47-BB33-73DEA8755D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26" y="443460"/>
            <a:ext cx="5425440" cy="5419344"/>
          </a:xfrm>
          <a:prstGeom prst="rect">
            <a:avLst/>
          </a:prstGeom>
        </p:spPr>
      </p:pic>
      <p:pic>
        <p:nvPicPr>
          <p:cNvPr id="5" name="Picture 4" descr="Screen shot 2015-03-18 at 9.47.16 AM.png">
            <a:extLst>
              <a:ext uri="{FF2B5EF4-FFF2-40B4-BE49-F238E27FC236}">
                <a16:creationId xmlns:a16="http://schemas.microsoft.com/office/drawing/2014/main" id="{FCDDA191-01AD-8541-ABE4-131152F50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3933" y="277637"/>
            <a:ext cx="1984382" cy="17689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9F4FD1-4FF0-5247-8E3D-3C65BAD50593}"/>
              </a:ext>
            </a:extLst>
          </p:cNvPr>
          <p:cNvSpPr/>
          <p:nvPr/>
        </p:nvSpPr>
        <p:spPr>
          <a:xfrm>
            <a:off x="647507" y="2337524"/>
            <a:ext cx="263861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000" dirty="0">
                <a:latin typeface="Maven Pro" charset="0"/>
                <a:ea typeface="Maven Pro" charset="0"/>
                <a:cs typeface="Maven Pro" charset="0"/>
              </a:rPr>
              <a:t>SOOS Endorsed, UK-led development of cheap, downward looking radar to measure ice-shelf thickness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389FD0-0B5C-204E-9DAD-479E4E3CEFD2}"/>
              </a:ext>
            </a:extLst>
          </p:cNvPr>
          <p:cNvSpPr txBox="1"/>
          <p:nvPr/>
        </p:nvSpPr>
        <p:spPr>
          <a:xfrm>
            <a:off x="85725" y="4967843"/>
            <a:ext cx="35173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The Technology Explosion!!!!</a:t>
            </a:r>
          </a:p>
          <a:p>
            <a:r>
              <a:rPr lang="en-US" sz="2000" dirty="0">
                <a:solidFill>
                  <a:schemeClr val="tx1"/>
                </a:solidFill>
              </a:rPr>
              <a:t>	Ice</a:t>
            </a:r>
          </a:p>
        </p:txBody>
      </p:sp>
    </p:spTree>
    <p:extLst>
      <p:ext uri="{BB962C8B-B14F-4D97-AF65-F5344CB8AC3E}">
        <p14:creationId xmlns:p14="http://schemas.microsoft.com/office/powerpoint/2010/main" val="3593059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"/>
          <p:cNvSpPr txBox="1"/>
          <p:nvPr/>
        </p:nvSpPr>
        <p:spPr>
          <a:xfrm>
            <a:off x="2979506" y="6215865"/>
            <a:ext cx="18473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B1ADA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3"/>
          <p:cNvSpPr/>
          <p:nvPr/>
        </p:nvSpPr>
        <p:spPr>
          <a:xfrm>
            <a:off x="2765775" y="531025"/>
            <a:ext cx="2592324" cy="442119"/>
          </a:xfrm>
          <a:custGeom>
            <a:avLst/>
            <a:gdLst/>
            <a:ahLst/>
            <a:cxnLst/>
            <a:rect l="l" t="t" r="r" b="b"/>
            <a:pathLst>
              <a:path w="8229600" h="442119" extrusionOk="0">
                <a:moveTo>
                  <a:pt x="0" y="0"/>
                </a:moveTo>
                <a:lnTo>
                  <a:pt x="8229600" y="0"/>
                </a:lnTo>
                <a:lnTo>
                  <a:pt x="8229600" y="442119"/>
                </a:lnTo>
                <a:lnTo>
                  <a:pt x="0" y="44211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ADA3"/>
              </a:buClr>
              <a:buSzPts val="2400"/>
              <a:buFont typeface="Arial"/>
              <a:buNone/>
            </a:pPr>
            <a:r>
              <a:rPr lang="en-AU" sz="2400" b="0" i="0" u="none" strike="noStrike" cap="none">
                <a:solidFill>
                  <a:srgbClr val="B1ADA3"/>
                </a:solidFill>
                <a:latin typeface="Arial"/>
                <a:ea typeface="Arial"/>
                <a:cs typeface="Arial"/>
                <a:sym typeface="Arial"/>
              </a:rPr>
              <a:t>Other Sponsors</a:t>
            </a:r>
            <a:endParaRPr sz="2400" b="0" i="0" u="none" strike="noStrike" cap="none">
              <a:solidFill>
                <a:srgbClr val="B1ADA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3"/>
          <p:cNvSpPr/>
          <p:nvPr/>
        </p:nvSpPr>
        <p:spPr>
          <a:xfrm>
            <a:off x="5864225" y="531025"/>
            <a:ext cx="2859786" cy="442119"/>
          </a:xfrm>
          <a:custGeom>
            <a:avLst/>
            <a:gdLst/>
            <a:ahLst/>
            <a:cxnLst/>
            <a:rect l="l" t="t" r="r" b="b"/>
            <a:pathLst>
              <a:path w="8229600" h="442119" extrusionOk="0">
                <a:moveTo>
                  <a:pt x="0" y="0"/>
                </a:moveTo>
                <a:lnTo>
                  <a:pt x="8229600" y="0"/>
                </a:lnTo>
                <a:lnTo>
                  <a:pt x="8229600" y="442119"/>
                </a:lnTo>
                <a:lnTo>
                  <a:pt x="0" y="44211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ADA3"/>
              </a:buClr>
              <a:buSzPts val="2400"/>
              <a:buFont typeface="Arial"/>
              <a:buNone/>
            </a:pPr>
            <a:r>
              <a:rPr lang="en-AU" sz="2400" b="0" i="0" u="none" strike="noStrike" cap="none">
                <a:solidFill>
                  <a:srgbClr val="B1ADA3"/>
                </a:solidFill>
                <a:latin typeface="Arial"/>
                <a:ea typeface="Arial"/>
                <a:cs typeface="Arial"/>
                <a:sym typeface="Arial"/>
              </a:rPr>
              <a:t>In-kind Sponsors</a:t>
            </a:r>
            <a:endParaRPr sz="2400" b="0" i="0" u="none" strike="noStrike" cap="none">
              <a:solidFill>
                <a:srgbClr val="B1ADA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3"/>
          <p:cNvSpPr/>
          <p:nvPr/>
        </p:nvSpPr>
        <p:spPr>
          <a:xfrm>
            <a:off x="181598" y="531025"/>
            <a:ext cx="2427732" cy="442119"/>
          </a:xfrm>
          <a:custGeom>
            <a:avLst/>
            <a:gdLst/>
            <a:ahLst/>
            <a:cxnLst/>
            <a:rect l="l" t="t" r="r" b="b"/>
            <a:pathLst>
              <a:path w="8229600" h="442119" extrusionOk="0">
                <a:moveTo>
                  <a:pt x="0" y="0"/>
                </a:moveTo>
                <a:lnTo>
                  <a:pt x="8229600" y="0"/>
                </a:lnTo>
                <a:lnTo>
                  <a:pt x="8229600" y="442119"/>
                </a:lnTo>
                <a:lnTo>
                  <a:pt x="0" y="44211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ADA3"/>
              </a:buClr>
              <a:buSzPts val="2400"/>
              <a:buFont typeface="Arial"/>
              <a:buNone/>
            </a:pPr>
            <a:r>
              <a:rPr lang="en-AU" sz="2400" b="0" i="0" u="none" strike="noStrike" cap="none">
                <a:solidFill>
                  <a:srgbClr val="B1ADA3"/>
                </a:solidFill>
                <a:latin typeface="Arial"/>
                <a:ea typeface="Arial"/>
                <a:cs typeface="Arial"/>
                <a:sym typeface="Arial"/>
              </a:rPr>
              <a:t>Core Sponsors</a:t>
            </a:r>
            <a:endParaRPr sz="2400" b="0" i="0" u="none" strike="noStrike" cap="none">
              <a:solidFill>
                <a:srgbClr val="B1ADA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" name="Google Shape;11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9435" y="2354590"/>
            <a:ext cx="1238250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5585" y="1178222"/>
            <a:ext cx="1885950" cy="86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5648" y="3772159"/>
            <a:ext cx="885825" cy="88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4862" y="4811584"/>
            <a:ext cx="1067397" cy="9859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9" name="Google Shape;119;p3"/>
          <p:cNvGrpSpPr/>
          <p:nvPr/>
        </p:nvGrpSpPr>
        <p:grpSpPr>
          <a:xfrm>
            <a:off x="2668047" y="1062017"/>
            <a:ext cx="2379796" cy="885825"/>
            <a:chOff x="3036729" y="1168697"/>
            <a:chExt cx="2379796" cy="885825"/>
          </a:xfrm>
        </p:grpSpPr>
        <p:pic>
          <p:nvPicPr>
            <p:cNvPr id="120" name="Google Shape;120;p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036729" y="1168697"/>
              <a:ext cx="914400" cy="885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140175" y="1235372"/>
              <a:ext cx="1276350" cy="7524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2" name="Google Shape;122;p3"/>
          <p:cNvGrpSpPr/>
          <p:nvPr/>
        </p:nvGrpSpPr>
        <p:grpSpPr>
          <a:xfrm>
            <a:off x="2544006" y="2044997"/>
            <a:ext cx="2220838" cy="930909"/>
            <a:chOff x="2925006" y="2044997"/>
            <a:chExt cx="2220838" cy="930909"/>
          </a:xfrm>
        </p:grpSpPr>
        <p:pic>
          <p:nvPicPr>
            <p:cNvPr id="123" name="Google Shape;123;p3" descr="Logo, company name&#10;&#10;Description automatically generated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925006" y="2044997"/>
              <a:ext cx="1247904" cy="930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" name="Google Shape;124;p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494334" y="2052949"/>
              <a:ext cx="651510" cy="8858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5" name="Google Shape;125;p3"/>
          <p:cNvGrpSpPr/>
          <p:nvPr/>
        </p:nvGrpSpPr>
        <p:grpSpPr>
          <a:xfrm>
            <a:off x="2645658" y="3135320"/>
            <a:ext cx="2424575" cy="904954"/>
            <a:chOff x="2921228" y="3762594"/>
            <a:chExt cx="2424575" cy="904954"/>
          </a:xfrm>
        </p:grpSpPr>
        <p:pic>
          <p:nvPicPr>
            <p:cNvPr id="126" name="Google Shape;126;p3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2921228" y="3762594"/>
              <a:ext cx="899116" cy="90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" name="Google Shape;127;p3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4027867" y="3772158"/>
              <a:ext cx="1317936" cy="8858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8" name="Google Shape;128;p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643902" y="989999"/>
            <a:ext cx="946048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261812" y="1558818"/>
            <a:ext cx="1261110" cy="499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560901" y="2128625"/>
            <a:ext cx="1457951" cy="56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628525" y="2877057"/>
            <a:ext cx="1241781" cy="413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437750" y="3368900"/>
            <a:ext cx="1353825" cy="487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3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632300" y="3430075"/>
            <a:ext cx="1686539" cy="41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3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5611101" y="2115152"/>
            <a:ext cx="1103550" cy="568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3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6814450" y="2128600"/>
            <a:ext cx="615435" cy="56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3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617188" y="4014538"/>
            <a:ext cx="1353845" cy="56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3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5666204" y="3914339"/>
            <a:ext cx="772424" cy="76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3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6076050" y="5231505"/>
            <a:ext cx="1353825" cy="603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3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8196454" y="4043509"/>
            <a:ext cx="772424" cy="601149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3"/>
          <p:cNvSpPr txBox="1">
            <a:spLocks noGrp="1"/>
          </p:cNvSpPr>
          <p:nvPr>
            <p:ph type="title"/>
          </p:nvPr>
        </p:nvSpPr>
        <p:spPr>
          <a:xfrm>
            <a:off x="10" y="-12"/>
            <a:ext cx="82296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92D2"/>
              </a:buClr>
              <a:buSzPts val="3700"/>
              <a:buFont typeface="Arial"/>
              <a:buNone/>
            </a:pPr>
            <a:r>
              <a:rPr lang="en-AU"/>
              <a:t>10 Years of Sponsors</a:t>
            </a:r>
            <a:endParaRPr/>
          </a:p>
        </p:txBody>
      </p:sp>
      <p:grpSp>
        <p:nvGrpSpPr>
          <p:cNvPr id="141" name="Google Shape;141;p3"/>
          <p:cNvGrpSpPr/>
          <p:nvPr/>
        </p:nvGrpSpPr>
        <p:grpSpPr>
          <a:xfrm>
            <a:off x="2511740" y="4133512"/>
            <a:ext cx="2692410" cy="679853"/>
            <a:chOff x="2888112" y="4327372"/>
            <a:chExt cx="2692410" cy="679853"/>
          </a:xfrm>
        </p:grpSpPr>
        <p:pic>
          <p:nvPicPr>
            <p:cNvPr id="142" name="Google Shape;142;p3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2888112" y="4481736"/>
              <a:ext cx="2053444" cy="4742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Google Shape;143;p3" descr="A picture containing diagram&#10;&#10;Description automatically generated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4866737" y="4327372"/>
              <a:ext cx="713785" cy="6798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4" name="Google Shape;144;p3"/>
          <p:cNvGrpSpPr/>
          <p:nvPr/>
        </p:nvGrpSpPr>
        <p:grpSpPr>
          <a:xfrm>
            <a:off x="2636986" y="4678004"/>
            <a:ext cx="2731478" cy="1298003"/>
            <a:chOff x="2934500" y="4678004"/>
            <a:chExt cx="2731478" cy="1298003"/>
          </a:xfrm>
        </p:grpSpPr>
        <p:pic>
          <p:nvPicPr>
            <p:cNvPr id="145" name="Google Shape;145;p3" descr="Logo&#10;&#10;Description automatically generated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2934500" y="4899894"/>
              <a:ext cx="937838" cy="9519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146;p3" descr="Logo&#10;&#10;Description automatically generated"/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3829139" y="4678004"/>
              <a:ext cx="1836839" cy="129800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7" name="Google Shape;147;p3"/>
          <p:cNvGrpSpPr/>
          <p:nvPr/>
        </p:nvGrpSpPr>
        <p:grpSpPr>
          <a:xfrm>
            <a:off x="7702305" y="5217190"/>
            <a:ext cx="1266574" cy="1517633"/>
            <a:chOff x="7797937" y="5216284"/>
            <a:chExt cx="1266574" cy="1517633"/>
          </a:xfrm>
        </p:grpSpPr>
        <p:grpSp>
          <p:nvGrpSpPr>
            <p:cNvPr id="148" name="Google Shape;148;p3"/>
            <p:cNvGrpSpPr/>
            <p:nvPr/>
          </p:nvGrpSpPr>
          <p:grpSpPr>
            <a:xfrm>
              <a:off x="8089151" y="6036885"/>
              <a:ext cx="975360" cy="697032"/>
              <a:chOff x="8086543" y="6036885"/>
              <a:chExt cx="975360" cy="697032"/>
            </a:xfrm>
          </p:grpSpPr>
          <p:pic>
            <p:nvPicPr>
              <p:cNvPr id="149" name="Google Shape;149;p3" descr="A picture containing basketball, dome&#10;&#10;Description automatically generated"/>
              <p:cNvPicPr preferRelativeResize="0"/>
              <p:nvPr/>
            </p:nvPicPr>
            <p:blipFill rotWithShape="1">
              <a:blip r:embed="rId29">
                <a:alphaModFix/>
              </a:blip>
              <a:srcRect/>
              <a:stretch/>
            </p:blipFill>
            <p:spPr>
              <a:xfrm>
                <a:off x="8399979" y="6054475"/>
                <a:ext cx="661924" cy="66185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0" name="Google Shape;150;p3"/>
              <p:cNvSpPr/>
              <p:nvPr/>
            </p:nvSpPr>
            <p:spPr>
              <a:xfrm>
                <a:off x="8425697" y="6036885"/>
                <a:ext cx="610487" cy="697032"/>
              </a:xfrm>
              <a:prstGeom prst="ellipse">
                <a:avLst/>
              </a:prstGeom>
              <a:noFill/>
              <a:ln w="1016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51" name="Google Shape;151;p3"/>
              <p:cNvGrpSpPr/>
              <p:nvPr/>
            </p:nvGrpSpPr>
            <p:grpSpPr>
              <a:xfrm>
                <a:off x="8086543" y="6036885"/>
                <a:ext cx="300577" cy="697032"/>
                <a:chOff x="3069021" y="254543"/>
                <a:chExt cx="881661" cy="2167478"/>
              </a:xfrm>
            </p:grpSpPr>
            <p:cxnSp>
              <p:nvCxnSpPr>
                <p:cNvPr id="152" name="Google Shape;152;p3"/>
                <p:cNvCxnSpPr/>
                <p:nvPr/>
              </p:nvCxnSpPr>
              <p:spPr>
                <a:xfrm flipH="1">
                  <a:off x="3574859" y="254543"/>
                  <a:ext cx="1" cy="2127578"/>
                </a:xfrm>
                <a:prstGeom prst="straightConnector1">
                  <a:avLst/>
                </a:prstGeom>
                <a:noFill/>
                <a:ln w="1016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0000" dir="5400000" rotWithShape="0">
                    <a:srgbClr val="000000">
                      <a:alpha val="37647"/>
                    </a:srgbClr>
                  </a:outerShdw>
                </a:effectLst>
              </p:spPr>
            </p:cxnSp>
            <p:cxnSp>
              <p:nvCxnSpPr>
                <p:cNvPr id="153" name="Google Shape;153;p3"/>
                <p:cNvCxnSpPr/>
                <p:nvPr/>
              </p:nvCxnSpPr>
              <p:spPr>
                <a:xfrm flipH="1">
                  <a:off x="3169920" y="2408276"/>
                  <a:ext cx="780762" cy="13745"/>
                </a:xfrm>
                <a:prstGeom prst="straightConnector1">
                  <a:avLst/>
                </a:prstGeom>
                <a:noFill/>
                <a:ln w="1016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54" name="Google Shape;154;p3"/>
                <p:cNvCxnSpPr/>
                <p:nvPr/>
              </p:nvCxnSpPr>
              <p:spPr>
                <a:xfrm flipH="1">
                  <a:off x="3069021" y="258298"/>
                  <a:ext cx="496780" cy="381586"/>
                </a:xfrm>
                <a:prstGeom prst="straightConnector1">
                  <a:avLst/>
                </a:prstGeom>
                <a:noFill/>
                <a:ln w="1016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pic>
          <p:nvPicPr>
            <p:cNvPr id="155" name="Google Shape;155;p3" descr="A picture containing accessory&#10;&#10;Description automatically generated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7797937" y="5216284"/>
              <a:ext cx="882918" cy="13835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6" name="Google Shape;156;p3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6835162" y="1062013"/>
            <a:ext cx="2031652" cy="50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3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7087575" y="2839850"/>
            <a:ext cx="1905000" cy="44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3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8323200" y="4955636"/>
            <a:ext cx="772425" cy="74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3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5805027" y="4800233"/>
            <a:ext cx="2424576" cy="390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596900" y="442119"/>
            <a:ext cx="8229600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92D2"/>
              </a:buClr>
              <a:buSzPts val="3700"/>
              <a:buFont typeface="Arial"/>
              <a:buNone/>
            </a:pPr>
            <a:r>
              <a:rPr lang="en-US" dirty="0"/>
              <a:t>My first involvement Salt Lake City</a:t>
            </a:r>
            <a:endParaRPr dirty="0"/>
          </a:p>
        </p:txBody>
      </p:sp>
      <p:pic>
        <p:nvPicPr>
          <p:cNvPr id="95" name="Google Shape;95;p2" descr="A picture containing lamp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133921" y="5183903"/>
            <a:ext cx="874048" cy="1369658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 txBox="1"/>
          <p:nvPr/>
        </p:nvSpPr>
        <p:spPr>
          <a:xfrm>
            <a:off x="2979506" y="6215865"/>
            <a:ext cx="18473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B1ADA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8" name="Google Shape;98;p2"/>
          <p:cNvGrpSpPr/>
          <p:nvPr/>
        </p:nvGrpSpPr>
        <p:grpSpPr>
          <a:xfrm>
            <a:off x="7133921" y="5179013"/>
            <a:ext cx="1268666" cy="1517633"/>
            <a:chOff x="7795845" y="5216284"/>
            <a:chExt cx="1268666" cy="1517633"/>
          </a:xfrm>
        </p:grpSpPr>
        <p:grpSp>
          <p:nvGrpSpPr>
            <p:cNvPr id="99" name="Google Shape;99;p2"/>
            <p:cNvGrpSpPr/>
            <p:nvPr/>
          </p:nvGrpSpPr>
          <p:grpSpPr>
            <a:xfrm>
              <a:off x="8089151" y="6036885"/>
              <a:ext cx="975360" cy="697032"/>
              <a:chOff x="8086543" y="6036885"/>
              <a:chExt cx="975360" cy="697032"/>
            </a:xfrm>
          </p:grpSpPr>
          <p:pic>
            <p:nvPicPr>
              <p:cNvPr id="100" name="Google Shape;100;p2" descr="A picture containing basketball, dome&#10;&#10;Description automatically generated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8399979" y="6054475"/>
                <a:ext cx="661924" cy="66185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1" name="Google Shape;101;p2"/>
              <p:cNvSpPr/>
              <p:nvPr/>
            </p:nvSpPr>
            <p:spPr>
              <a:xfrm>
                <a:off x="8425697" y="6036885"/>
                <a:ext cx="610487" cy="697032"/>
              </a:xfrm>
              <a:prstGeom prst="ellipse">
                <a:avLst/>
              </a:prstGeom>
              <a:noFill/>
              <a:ln w="1016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2" name="Google Shape;102;p2"/>
              <p:cNvGrpSpPr/>
              <p:nvPr/>
            </p:nvGrpSpPr>
            <p:grpSpPr>
              <a:xfrm>
                <a:off x="8086543" y="6036885"/>
                <a:ext cx="300577" cy="697032"/>
                <a:chOff x="3069021" y="254543"/>
                <a:chExt cx="881661" cy="2167478"/>
              </a:xfrm>
            </p:grpSpPr>
            <p:cxnSp>
              <p:nvCxnSpPr>
                <p:cNvPr id="103" name="Google Shape;103;p2"/>
                <p:cNvCxnSpPr/>
                <p:nvPr/>
              </p:nvCxnSpPr>
              <p:spPr>
                <a:xfrm flipH="1">
                  <a:off x="3574859" y="254543"/>
                  <a:ext cx="1" cy="2127578"/>
                </a:xfrm>
                <a:prstGeom prst="straightConnector1">
                  <a:avLst/>
                </a:prstGeom>
                <a:noFill/>
                <a:ln w="1016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0000" dir="5400000" rotWithShape="0">
                    <a:srgbClr val="000000">
                      <a:alpha val="37647"/>
                    </a:srgbClr>
                  </a:outerShdw>
                </a:effectLst>
              </p:spPr>
            </p:cxnSp>
            <p:cxnSp>
              <p:nvCxnSpPr>
                <p:cNvPr id="104" name="Google Shape;104;p2"/>
                <p:cNvCxnSpPr/>
                <p:nvPr/>
              </p:nvCxnSpPr>
              <p:spPr>
                <a:xfrm flipH="1">
                  <a:off x="3169920" y="2408276"/>
                  <a:ext cx="780762" cy="13745"/>
                </a:xfrm>
                <a:prstGeom prst="straightConnector1">
                  <a:avLst/>
                </a:prstGeom>
                <a:noFill/>
                <a:ln w="1016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5" name="Google Shape;105;p2"/>
                <p:cNvCxnSpPr/>
                <p:nvPr/>
              </p:nvCxnSpPr>
              <p:spPr>
                <a:xfrm flipH="1">
                  <a:off x="3069021" y="258298"/>
                  <a:ext cx="496780" cy="381586"/>
                </a:xfrm>
                <a:prstGeom prst="straightConnector1">
                  <a:avLst/>
                </a:prstGeom>
                <a:noFill/>
                <a:ln w="1016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pic>
          <p:nvPicPr>
            <p:cNvPr id="106" name="Google Shape;106;p2" descr="A picture containing accessory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795845" y="5216284"/>
              <a:ext cx="882918" cy="13835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F008612-91EF-F24A-8009-A3DD4C339B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874" y="1144194"/>
            <a:ext cx="3147159" cy="40348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53CB60-814C-E14C-AED7-1C2885B4A04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98" t="4709" r="3646" b="12109"/>
          <a:stretch/>
        </p:blipFill>
        <p:spPr>
          <a:xfrm>
            <a:off x="3900203" y="1168944"/>
            <a:ext cx="4107766" cy="26008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ECE447-31BE-A44B-B49F-8A0F45888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5897" y="3856816"/>
            <a:ext cx="2354775" cy="15929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BED90F-4B9D-014E-ACEB-B0564EA9F38E}"/>
              </a:ext>
            </a:extLst>
          </p:cNvPr>
          <p:cNvSpPr txBox="1"/>
          <p:nvPr/>
        </p:nvSpPr>
        <p:spPr>
          <a:xfrm>
            <a:off x="6938654" y="4603054"/>
            <a:ext cx="1619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Louise Neuman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6420FA-B15B-5B47-8544-483A31467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896" y="350702"/>
            <a:ext cx="1422400" cy="1422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74047C-E0ED-594E-9362-67241C2D2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896" y="1773102"/>
            <a:ext cx="1447409" cy="14474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CF3B51-2A91-DB40-95C4-D4BC4E32D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8765" y="4177369"/>
            <a:ext cx="1629135" cy="15476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CC435D-CF55-3845-B86F-E193CAEABF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0296" y="639458"/>
            <a:ext cx="1206500" cy="1689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6B5820-12E5-C848-83E3-CCF61261B2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4311" y="3171761"/>
            <a:ext cx="1638300" cy="12874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634152-26B2-C44B-892F-BA1B3AD04B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6796" y="1100127"/>
            <a:ext cx="1422400" cy="18965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624DE8-609E-9347-A69F-FCBE626EF2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5391" y="4459204"/>
            <a:ext cx="1447409" cy="14474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5F468C-6794-674C-89B7-246B2537F5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6172" y="2984244"/>
            <a:ext cx="1599632" cy="15996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DFD50B-8B18-AC40-88B3-E887622332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02800" y="2187137"/>
            <a:ext cx="1312400" cy="19902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1776EF-0A75-BC4A-8601-BE6DBE8C0A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2204" y="-98474"/>
            <a:ext cx="4610100" cy="601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02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45740FE-D057-DC4E-BDFD-D48F2E0D3A4B}"/>
              </a:ext>
            </a:extLst>
          </p:cNvPr>
          <p:cNvSpPr txBox="1"/>
          <p:nvPr/>
        </p:nvSpPr>
        <p:spPr>
          <a:xfrm>
            <a:off x="2646946" y="144379"/>
            <a:ext cx="3714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Spread the Gospel!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54EECF-D916-5242-87EE-04BCB2B6A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47" y="1987112"/>
            <a:ext cx="3657996" cy="7983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EECD3F-663D-2045-B877-FD5AD0286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548" y="3652554"/>
            <a:ext cx="3657996" cy="7042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719BC9-34D0-6D42-92CF-BF4CD25F4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547" y="2785431"/>
            <a:ext cx="3657996" cy="8671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CD2166-B09B-3046-AA2A-1B0CD0863E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2854" y="1256982"/>
            <a:ext cx="4697139" cy="4163688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EF41B5-3CCD-9D42-ABBA-D133B65772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548" y="1351673"/>
            <a:ext cx="3657996" cy="6451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043FAE-DB3C-D344-9EA7-3481C968E2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547" y="4356823"/>
            <a:ext cx="3657996" cy="73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239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582E26-D2CB-8A43-827A-37A3E3A08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0361" y="-1061149"/>
            <a:ext cx="9474740" cy="71126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7E19CB-E4A4-C04B-8B4D-0261898DCE42}"/>
              </a:ext>
            </a:extLst>
          </p:cNvPr>
          <p:cNvSpPr txBox="1"/>
          <p:nvPr/>
        </p:nvSpPr>
        <p:spPr>
          <a:xfrm>
            <a:off x="242887" y="6553"/>
            <a:ext cx="41440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Sampling Can Be Rough</a:t>
            </a:r>
          </a:p>
        </p:txBody>
      </p:sp>
    </p:spTree>
    <p:extLst>
      <p:ext uri="{BB962C8B-B14F-4D97-AF65-F5344CB8AC3E}">
        <p14:creationId xmlns:p14="http://schemas.microsoft.com/office/powerpoint/2010/main" val="2006010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0DBF706-288C-1B40-84FD-3BB333B5FE2A}"/>
              </a:ext>
            </a:extLst>
          </p:cNvPr>
          <p:cNvSpPr txBox="1"/>
          <p:nvPr/>
        </p:nvSpPr>
        <p:spPr>
          <a:xfrm>
            <a:off x="6924" y="0"/>
            <a:ext cx="54681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The Technology Explosion!!!!</a:t>
            </a:r>
          </a:p>
          <a:p>
            <a:r>
              <a:rPr lang="en-US" sz="3200" dirty="0"/>
              <a:t>	Open Ocean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128F67-1171-E54B-8121-4BB428B7A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151" y="4698928"/>
            <a:ext cx="4099855" cy="8608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E5C0DC-1F90-FC4D-8587-EF343391D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" y="1095637"/>
            <a:ext cx="6119856" cy="34266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559565-E568-2143-9F53-1EC805F593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3074" y="2928816"/>
            <a:ext cx="3312932" cy="28076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75DD0D-393B-6541-9AFF-891BC6A258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6015" y="970499"/>
            <a:ext cx="2547049" cy="144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57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D2B8DF-6D3A-D149-B6F9-80A77BD7FC67}"/>
              </a:ext>
            </a:extLst>
          </p:cNvPr>
          <p:cNvSpPr/>
          <p:nvPr/>
        </p:nvSpPr>
        <p:spPr>
          <a:xfrm>
            <a:off x="2329884" y="0"/>
            <a:ext cx="58176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666666"/>
                </a:solidFill>
                <a:latin typeface="Open Sans"/>
              </a:rPr>
              <a:t>Biogeochemical SOSE Solution Now Available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7F31A7-BB40-3849-B018-D4F394A5F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771" y="483171"/>
            <a:ext cx="4490098" cy="16129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4B0901-9B3D-2D4E-8B4C-91D39621D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30" y="2096119"/>
            <a:ext cx="2983147" cy="37433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FB8442-5B6B-F446-AD14-9FC7E2DA3B93}"/>
              </a:ext>
            </a:extLst>
          </p:cNvPr>
          <p:cNvSpPr txBox="1"/>
          <p:nvPr/>
        </p:nvSpPr>
        <p:spPr>
          <a:xfrm>
            <a:off x="3701611" y="2747445"/>
            <a:ext cx="23535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Mean simulation of Oxygen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3AD0D6-47C0-7941-ACF6-26B3C213C5D1}"/>
              </a:ext>
            </a:extLst>
          </p:cNvPr>
          <p:cNvSpPr txBox="1"/>
          <p:nvPr/>
        </p:nvSpPr>
        <p:spPr>
          <a:xfrm>
            <a:off x="3576577" y="4689676"/>
            <a:ext cx="26035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World Ocean Atlas for Oxygen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63660A-6088-A545-A90E-D1D342A5A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3805" y="1553728"/>
            <a:ext cx="1084782" cy="10847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749BC8-CEDE-204D-A2A6-46A6B91B78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3805" y="2638510"/>
            <a:ext cx="1084782" cy="13559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8CD944-5052-C441-8F64-ABB13B7225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3805" y="3831174"/>
            <a:ext cx="1125206" cy="169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91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u26d_20111120T1553_20120121T1159_uvmap_lvl2_lores.jpg">
            <a:extLst>
              <a:ext uri="{FF2B5EF4-FFF2-40B4-BE49-F238E27FC236}">
                <a16:creationId xmlns:a16="http://schemas.microsoft.com/office/drawing/2014/main" id="{2C616F39-92A4-284F-B927-199C708BD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15" y="708368"/>
            <a:ext cx="3554990" cy="5198247"/>
          </a:xfrm>
          <a:prstGeom prst="rect">
            <a:avLst/>
          </a:prstGeom>
        </p:spPr>
      </p:pic>
      <p:pic>
        <p:nvPicPr>
          <p:cNvPr id="5" name="Picture 4" descr="IMG_4681.JPG">
            <a:extLst>
              <a:ext uri="{FF2B5EF4-FFF2-40B4-BE49-F238E27FC236}">
                <a16:creationId xmlns:a16="http://schemas.microsoft.com/office/drawing/2014/main" id="{60BB6B0C-28BC-974E-80C8-007EFA227E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72" y="3184803"/>
            <a:ext cx="2805611" cy="1870407"/>
          </a:xfrm>
          <a:prstGeom prst="rect">
            <a:avLst/>
          </a:prstGeom>
        </p:spPr>
      </p:pic>
      <p:pic>
        <p:nvPicPr>
          <p:cNvPr id="6" name="Picture 5" descr="IMG_3306.JPG">
            <a:extLst>
              <a:ext uri="{FF2B5EF4-FFF2-40B4-BE49-F238E27FC236}">
                <a16:creationId xmlns:a16="http://schemas.microsoft.com/office/drawing/2014/main" id="{921907C9-281E-B649-A3E3-DD1BBF54DF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405" y="1103513"/>
            <a:ext cx="2775053" cy="20812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00BCD2-4C1A-DA43-82CE-6A8B274CB1CB}"/>
              </a:ext>
            </a:extLst>
          </p:cNvPr>
          <p:cNvSpPr txBox="1"/>
          <p:nvPr/>
        </p:nvSpPr>
        <p:spPr>
          <a:xfrm>
            <a:off x="4527822" y="5064327"/>
            <a:ext cx="3711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2009 Linking International Land </a:t>
            </a:r>
          </a:p>
          <a:p>
            <a:pPr algn="ctr"/>
            <a:r>
              <a:rPr lang="en-US" sz="1800" b="1" dirty="0"/>
              <a:t>Antarctic Bases with Gliders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1971C1-4AAC-734F-AAC9-F7C26E18A6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4598" y="708368"/>
            <a:ext cx="446407" cy="4464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B81BE6-EE97-0146-B617-A6E2AB3326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3813" y="5055210"/>
            <a:ext cx="459393" cy="2462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35C70E-6D99-5E49-BA4B-56FC347C55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8183" y="1045381"/>
            <a:ext cx="2554367" cy="39500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2E5146-79EF-F342-8617-0ADD49B6B114}"/>
              </a:ext>
            </a:extLst>
          </p:cNvPr>
          <p:cNvSpPr txBox="1"/>
          <p:nvPr/>
        </p:nvSpPr>
        <p:spPr>
          <a:xfrm>
            <a:off x="6924" y="0"/>
            <a:ext cx="56108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 Technology Explosion!!!!</a:t>
            </a:r>
          </a:p>
          <a:p>
            <a:r>
              <a:rPr lang="en-US" sz="2000" dirty="0"/>
              <a:t>	Continental Margin And Coastal Waters</a:t>
            </a:r>
          </a:p>
        </p:txBody>
      </p:sp>
    </p:spTree>
    <p:extLst>
      <p:ext uri="{BB962C8B-B14F-4D97-AF65-F5344CB8AC3E}">
        <p14:creationId xmlns:p14="http://schemas.microsoft.com/office/powerpoint/2010/main" val="3496491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C51806-22BD-C444-AD35-09FF69607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488" y="100013"/>
            <a:ext cx="5243512" cy="34482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ECDFC1-98C7-CA43-BE9D-DF3F7C5396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8181"/>
          <a:stretch/>
        </p:blipFill>
        <p:spPr>
          <a:xfrm>
            <a:off x="5243512" y="4184410"/>
            <a:ext cx="3900488" cy="873366"/>
          </a:xfrm>
          <a:prstGeom prst="rect">
            <a:avLst/>
          </a:prstGeom>
        </p:spPr>
      </p:pic>
      <p:pic>
        <p:nvPicPr>
          <p:cNvPr id="1028" name="Picture 4" descr="Dive Into The Depths With Seals - Science Friday">
            <a:extLst>
              <a:ext uri="{FF2B5EF4-FFF2-40B4-BE49-F238E27FC236}">
                <a16:creationId xmlns:a16="http://schemas.microsoft.com/office/drawing/2014/main" id="{FF8CAC46-F3F9-3341-80D1-A6F3457EC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1006"/>
            <a:ext cx="5094511" cy="336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3F8082-4367-A341-AC7B-D4DF47C01653}"/>
              </a:ext>
            </a:extLst>
          </p:cNvPr>
          <p:cNvSpPr txBox="1"/>
          <p:nvPr/>
        </p:nvSpPr>
        <p:spPr>
          <a:xfrm>
            <a:off x="204414" y="238681"/>
            <a:ext cx="35173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 Technology Explosion!!!!</a:t>
            </a:r>
          </a:p>
          <a:p>
            <a:r>
              <a:rPr lang="en-US" sz="2000" dirty="0"/>
              <a:t>	Frontal Boundaries &amp;</a:t>
            </a:r>
          </a:p>
          <a:p>
            <a:r>
              <a:rPr lang="en-US" sz="2000" dirty="0"/>
              <a:t>	Biological Hotspots</a:t>
            </a:r>
          </a:p>
        </p:txBody>
      </p:sp>
    </p:spTree>
    <p:extLst>
      <p:ext uri="{BB962C8B-B14F-4D97-AF65-F5344CB8AC3E}">
        <p14:creationId xmlns:p14="http://schemas.microsoft.com/office/powerpoint/2010/main" val="13782874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118</Words>
  <Application>Microsoft Macintosh PowerPoint</Application>
  <PresentationFormat>On-screen Show (4:3)</PresentationFormat>
  <Paragraphs>27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Maven Pro</vt:lpstr>
      <vt:lpstr>Open Sans</vt:lpstr>
      <vt:lpstr>Office Theme</vt:lpstr>
      <vt:lpstr>PowerPoint Presentation</vt:lpstr>
      <vt:lpstr>My first involvement Salt Lake City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10 Years of Sponsors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 Wearne</dc:creator>
  <cp:lastModifiedBy>Oscar Schofield</cp:lastModifiedBy>
  <cp:revision>15</cp:revision>
  <dcterms:created xsi:type="dcterms:W3CDTF">2011-11-29T21:52:58Z</dcterms:created>
  <dcterms:modified xsi:type="dcterms:W3CDTF">2021-08-31T14:55:59Z</dcterms:modified>
</cp:coreProperties>
</file>