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4" r:id="rId2"/>
    <p:sldId id="262" r:id="rId3"/>
    <p:sldId id="466" r:id="rId4"/>
    <p:sldId id="452" r:id="rId5"/>
    <p:sldId id="280" r:id="rId6"/>
    <p:sldId id="266" r:id="rId7"/>
    <p:sldId id="453" r:id="rId8"/>
    <p:sldId id="275" r:id="rId9"/>
    <p:sldId id="454" r:id="rId10"/>
    <p:sldId id="455" r:id="rId11"/>
    <p:sldId id="461" r:id="rId12"/>
    <p:sldId id="456" r:id="rId13"/>
    <p:sldId id="464" r:id="rId14"/>
    <p:sldId id="459" r:id="rId15"/>
    <p:sldId id="465" r:id="rId16"/>
    <p:sldId id="4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0"/>
    <a:srgbClr val="F8FF9B"/>
    <a:srgbClr val="33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73369" autoAdjust="0"/>
  </p:normalViewPr>
  <p:slideViewPr>
    <p:cSldViewPr snapToGrid="0" snapToObjects="1" showGuides="1">
      <p:cViewPr varScale="1">
        <p:scale>
          <a:sx n="94" d="100"/>
          <a:sy n="94" d="100"/>
        </p:scale>
        <p:origin x="3048" y="192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BDBD0-0A1B-764C-885D-5EEA8804C480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1E19-E3F9-5A40-A121-48C331685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2015 Ocean Rescue Report</a:t>
            </a:r>
            <a:endParaRPr lang="en-US" b="1" dirty="0"/>
          </a:p>
          <a:p>
            <a:r>
              <a:rPr lang="en-US" b="1" dirty="0"/>
              <a:t>582 Water Rescues </a:t>
            </a:r>
            <a:r>
              <a:rPr lang="en-US" dirty="0"/>
              <a:t>(62 of these rescues occurred during our late shift hours, 5pm-7pm) </a:t>
            </a:r>
          </a:p>
          <a:p>
            <a:r>
              <a:rPr lang="en-US" b="1" dirty="0"/>
              <a:t>4,177 Preventions </a:t>
            </a:r>
            <a:r>
              <a:rPr lang="en-US" dirty="0"/>
              <a:t>- Injuries, rescues and/or life-threatening situations prevented by lifeguards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91E19-E3F9-5A40-A121-48C3316851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91E19-E3F9-5A40-A121-48C3316851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  <a:p>
            <a:endParaRPr lang="en-US" dirty="0"/>
          </a:p>
          <a:p>
            <a:r>
              <a:rPr lang="en-US" dirty="0"/>
              <a:t>Don't fly above 400 feet </a:t>
            </a:r>
          </a:p>
          <a:p>
            <a:r>
              <a:rPr lang="en-US" dirty="0"/>
              <a:t>Don't fly near people or stadiums</a:t>
            </a:r>
          </a:p>
          <a:p>
            <a:r>
              <a:rPr lang="en-US" dirty="0"/>
              <a:t>Don't fly within five miles of an airport</a:t>
            </a:r>
          </a:p>
          <a:p>
            <a:r>
              <a:rPr lang="en-US" dirty="0"/>
              <a:t>Don't let the drone out of your sight</a:t>
            </a:r>
          </a:p>
          <a:p>
            <a:r>
              <a:rPr lang="en-US" dirty="0"/>
              <a:t>Don't interfere with manned aircraft</a:t>
            </a:r>
          </a:p>
          <a:p>
            <a:r>
              <a:rPr lang="en-US" dirty="0"/>
              <a:t>Don't fly a drone that weighs more than 55 pounds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91E19-E3F9-5A40-A121-48C3316851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Modelling software package utilizing Garry’s Mod (</a:t>
            </a:r>
            <a:r>
              <a:rPr lang="en-US" dirty="0" err="1"/>
              <a:t>GMod</a:t>
            </a:r>
            <a:r>
              <a:rPr lang="en-US" dirty="0"/>
              <a:t>) is a sandbox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91E19-E3F9-5A40-A121-48C3316851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861C-1F2F-FE41-AF0D-ABF6F1A271B6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E00C-53DA-B644-B485-6C6A655744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U_banner_COOL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7100"/>
            <a:ext cx="9144000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Z1ild11zPFg&amp;feature=youtu.b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ites.google.com/scarletmail.rutgers.edu/rucool-lifesavingdroneprogram/home?authuse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7661"/>
            <a:ext cx="7772400" cy="1470025"/>
          </a:xfrm>
        </p:spPr>
        <p:txBody>
          <a:bodyPr/>
          <a:lstStyle/>
          <a:p>
            <a:r>
              <a:rPr lang="en-US" dirty="0"/>
              <a:t>Integration of UAS into Lifesaving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26" y="2637715"/>
            <a:ext cx="8919148" cy="1752600"/>
          </a:xfrm>
        </p:spPr>
        <p:txBody>
          <a:bodyPr>
            <a:normAutofit/>
          </a:bodyPr>
          <a:lstStyle/>
          <a:p>
            <a:r>
              <a:rPr lang="en-US" dirty="0"/>
              <a:t>Hugh Roarty and Jaden </a:t>
            </a:r>
            <a:r>
              <a:rPr lang="en-US" dirty="0" err="1"/>
              <a:t>Dicopoulos</a:t>
            </a:r>
            <a:endParaRPr lang="en-US" dirty="0"/>
          </a:p>
          <a:p>
            <a:r>
              <a:rPr lang="en-US" dirty="0"/>
              <a:t>February 24,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FAE51-7F72-C643-88E2-593734621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150" y="4260945"/>
            <a:ext cx="4203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3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6FA05-CDF4-434A-984E-D1C9D301A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4" y="0"/>
            <a:ext cx="8252425" cy="6189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973D3-75C3-7C4D-A72C-FAC1EE8A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882" y="583110"/>
            <a:ext cx="8229600" cy="1143000"/>
          </a:xfrm>
        </p:spPr>
        <p:txBody>
          <a:bodyPr/>
          <a:lstStyle/>
          <a:p>
            <a:r>
              <a:rPr lang="en-US" dirty="0"/>
              <a:t>Long Branch - 2017</a:t>
            </a:r>
          </a:p>
        </p:txBody>
      </p:sp>
    </p:spTree>
    <p:extLst>
      <p:ext uri="{BB962C8B-B14F-4D97-AF65-F5344CB8AC3E}">
        <p14:creationId xmlns:p14="http://schemas.microsoft.com/office/powerpoint/2010/main" val="328254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0A9E-38E3-BD4C-8F3A-F97C301C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BC942-392F-564B-9C88-A32D29EB025A}"/>
              </a:ext>
            </a:extLst>
          </p:cNvPr>
          <p:cNvSpPr txBox="1"/>
          <p:nvPr/>
        </p:nvSpPr>
        <p:spPr>
          <a:xfrm>
            <a:off x="1419368" y="5782366"/>
            <a:ext cx="656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https://www.youtube.com/watch?v=Z1ild11zPFg&amp;feature=youtu.be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D3714-910E-2642-ABD7-FBDCF4794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938"/>
            <a:ext cx="9144000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93815-A243-CC40-885D-D6D703DB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2034"/>
            <a:ext cx="9144002" cy="620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F5213-4D6F-EC42-BEC6-8D35A9DD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Belmar - 2018</a:t>
            </a:r>
          </a:p>
        </p:txBody>
      </p:sp>
    </p:spTree>
    <p:extLst>
      <p:ext uri="{BB962C8B-B14F-4D97-AF65-F5344CB8AC3E}">
        <p14:creationId xmlns:p14="http://schemas.microsoft.com/office/powerpoint/2010/main" val="323895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4829-EA6E-BC49-9C46-E71EA6D6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Video of Belmar Beach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6C5F3-0D02-4444-9666-2F6E7D43A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377" y="1183906"/>
            <a:ext cx="9211377" cy="48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F37A-A91B-B846-BD95-8C66D5EF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77C84-69F7-EE44-B89D-119D26DF4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0"/>
            <a:ext cx="8329613" cy="62472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003130-0BA3-4545-BA8E-96FB4D9C37A2}"/>
              </a:ext>
            </a:extLst>
          </p:cNvPr>
          <p:cNvSpPr/>
          <p:nvPr/>
        </p:nvSpPr>
        <p:spPr>
          <a:xfrm>
            <a:off x="4317206" y="2653903"/>
            <a:ext cx="1550194" cy="155019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1CC6-974E-084E-9227-7B2F83A5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Port Monmouth, NJ</a:t>
            </a:r>
            <a:br>
              <a:rPr lang="en-US" dirty="0"/>
            </a:br>
            <a:r>
              <a:rPr lang="en-US" dirty="0"/>
              <a:t>Aerial Survey May 2018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6E64B-3E2A-234A-80FF-D90BAC58DD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159"/>
            <a:ext cx="9144000" cy="4922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FE2A7-C7C4-674B-8EFF-CF1ADA0E6E26}"/>
              </a:ext>
            </a:extLst>
          </p:cNvPr>
          <p:cNvSpPr txBox="1"/>
          <p:nvPr/>
        </p:nvSpPr>
        <p:spPr>
          <a:xfrm>
            <a:off x="133350" y="2247900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F949-B90E-FD48-82CA-4B71E8C492EC}"/>
              </a:ext>
            </a:extLst>
          </p:cNvPr>
          <p:cNvSpPr txBox="1"/>
          <p:nvPr/>
        </p:nvSpPr>
        <p:spPr>
          <a:xfrm>
            <a:off x="6705600" y="1390650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dune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89417-72EF-5548-8876-60EDDA057E00}"/>
              </a:ext>
            </a:extLst>
          </p:cNvPr>
          <p:cNvSpPr txBox="1"/>
          <p:nvPr/>
        </p:nvSpPr>
        <p:spPr>
          <a:xfrm>
            <a:off x="6438511" y="546735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Pix4D Model</a:t>
            </a:r>
          </a:p>
        </p:txBody>
      </p:sp>
    </p:spTree>
    <p:extLst>
      <p:ext uri="{BB962C8B-B14F-4D97-AF65-F5344CB8AC3E}">
        <p14:creationId xmlns:p14="http://schemas.microsoft.com/office/powerpoint/2010/main" val="234041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B6347-B96D-254C-BE4C-5CC49860DE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592"/>
            <a:ext cx="9144000" cy="6134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125564-7380-614A-AF25-ADF96B947169}"/>
              </a:ext>
            </a:extLst>
          </p:cNvPr>
          <p:cNvSpPr txBox="1">
            <a:spLocks/>
          </p:cNvSpPr>
          <p:nvPr/>
        </p:nvSpPr>
        <p:spPr>
          <a:xfrm>
            <a:off x="685800" y="5803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Integration of UAS into Lifesaving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6EA41-A35E-F14B-A7B3-5BAE78382C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5185301"/>
            <a:ext cx="2349500" cy="8091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64944C-ABFB-1942-BFD5-818CCFF0030B}"/>
              </a:ext>
            </a:extLst>
          </p:cNvPr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831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5308600" y="2505075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Vessels -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6002338" y="3160713"/>
            <a:ext cx="1492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6002338" y="3479800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Ships/ Vessels</a:t>
            </a: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5951538" y="4192588"/>
            <a:ext cx="1100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REMUS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5951538" y="4511675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Modeling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951538" y="4830763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Leadership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7415213" y="3160713"/>
            <a:ext cx="7080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CODAR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7415213" y="3479800"/>
            <a:ext cx="7080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Glider</a:t>
            </a: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7364413" y="4192588"/>
            <a:ext cx="787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Data Vis.</a:t>
            </a:r>
          </a:p>
        </p:txBody>
      </p:sp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7364413" y="45116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Security</a:t>
            </a:r>
          </a:p>
        </p:txBody>
      </p:sp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7364413" y="4830763"/>
            <a:ext cx="865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5800" y="3001963"/>
            <a:ext cx="2436813" cy="1833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984250"/>
            <a:ext cx="8132762" cy="2874963"/>
          </a:xfrm>
          <a:prstGeom prst="rect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6" name="Text Box 3"/>
          <p:cNvSpPr txBox="1">
            <a:spLocks noChangeArrowheads="1"/>
          </p:cNvSpPr>
          <p:nvPr/>
        </p:nvSpPr>
        <p:spPr bwMode="auto">
          <a:xfrm>
            <a:off x="76200" y="56181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CODAR Network</a:t>
            </a:r>
          </a:p>
        </p:txBody>
      </p:sp>
      <p:sp>
        <p:nvSpPr>
          <p:cNvPr id="23567" name="Text Box 4"/>
          <p:cNvSpPr txBox="1">
            <a:spLocks noChangeArrowheads="1"/>
          </p:cNvSpPr>
          <p:nvPr/>
        </p:nvSpPr>
        <p:spPr bwMode="auto">
          <a:xfrm>
            <a:off x="5380038" y="5594350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Glider Fleet</a:t>
            </a:r>
          </a:p>
        </p:txBody>
      </p:sp>
      <p:sp>
        <p:nvSpPr>
          <p:cNvPr id="23568" name="Text Box 5"/>
          <p:cNvSpPr txBox="1">
            <a:spLocks noChangeArrowheads="1"/>
          </p:cNvSpPr>
          <p:nvPr/>
        </p:nvSpPr>
        <p:spPr bwMode="auto">
          <a:xfrm>
            <a:off x="2057400" y="5618163"/>
            <a:ext cx="2933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L-Band &amp; X-Band Satellite Receivers</a:t>
            </a:r>
          </a:p>
        </p:txBody>
      </p:sp>
      <p:pic>
        <p:nvPicPr>
          <p:cNvPr id="23569" name="Picture 8" descr="SideBySideGlid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4313238"/>
            <a:ext cx="1739900" cy="13128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0" name="Text Box 10"/>
          <p:cNvSpPr txBox="1">
            <a:spLocks noChangeArrowheads="1"/>
          </p:cNvSpPr>
          <p:nvPr/>
        </p:nvSpPr>
        <p:spPr bwMode="auto">
          <a:xfrm>
            <a:off x="7191375" y="5618163"/>
            <a:ext cx="1876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3-D Nowcasts</a:t>
            </a:r>
          </a:p>
          <a:p>
            <a:pPr algn="ctr" eaLnBrk="1" hangingPunct="1"/>
            <a:r>
              <a:rPr lang="en-US" sz="1600">
                <a:latin typeface="Calibri" charset="0"/>
              </a:rPr>
              <a:t>&amp; Forecasts</a:t>
            </a:r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Rutgers University - Coastal Ocean Observation Lab 1992 - 2014</a:t>
            </a:r>
          </a:p>
          <a:p>
            <a:pPr algn="ctr" eaLnBrk="1" hangingPunct="1"/>
            <a:r>
              <a:rPr lang="en-US" b="1" dirty="0">
                <a:latin typeface="Calibri" charset="0"/>
              </a:rPr>
              <a:t>                          Center for Ocean Observing Leadership 2014 -</a:t>
            </a:r>
          </a:p>
        </p:txBody>
      </p:sp>
      <p:pic>
        <p:nvPicPr>
          <p:cNvPr id="23572" name="Picture 34" descr="XBand_SatelliteD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775" y="4337050"/>
            <a:ext cx="1765300" cy="13160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35" descr="1468414560_d638cdb7d2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4340225"/>
            <a:ext cx="1746250" cy="1309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36" descr="20070928 0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337050"/>
            <a:ext cx="1755775" cy="13160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6" descr="j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4337050"/>
            <a:ext cx="1079500" cy="13160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653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85B4-4189-9D4C-A859-5FFDF30F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B6347-B96D-254C-BE4C-5CC49860DE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592"/>
            <a:ext cx="9144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8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3B10-6A6B-EE42-B682-353326A5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Long Branch - 2015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4E4A5-6050-B245-B988-433E43965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85912"/>
            <a:ext cx="8686800" cy="37663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253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8F8CDF-EE32-6F47-877D-E1828F4F6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5964" y="0"/>
            <a:ext cx="9329964" cy="6287162"/>
          </a:xfrm>
          <a:prstGeom prst="rect">
            <a:avLst/>
          </a:prstGeom>
        </p:spPr>
      </p:pic>
      <p:pic>
        <p:nvPicPr>
          <p:cNvPr id="4" name="Picture 3" descr="IMG_80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6" y="187105"/>
            <a:ext cx="3669013" cy="27517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CA605-3FBA-464A-A9BE-5A31D661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3612" y="5258433"/>
            <a:ext cx="8229600" cy="1143000"/>
          </a:xfrm>
        </p:spPr>
        <p:txBody>
          <a:bodyPr/>
          <a:lstStyle/>
          <a:p>
            <a:r>
              <a:rPr lang="en-US" dirty="0"/>
              <a:t>Long Branch - 2016</a:t>
            </a:r>
          </a:p>
        </p:txBody>
      </p:sp>
    </p:spTree>
    <p:extLst>
      <p:ext uri="{BB962C8B-B14F-4D97-AF65-F5344CB8AC3E}">
        <p14:creationId xmlns:p14="http://schemas.microsoft.com/office/powerpoint/2010/main" val="25056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Engineering Life Cycle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7973"/>
            <a:ext cx="41148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Rescue swimmers in need</a:t>
            </a:r>
          </a:p>
          <a:p>
            <a:pPr lvl="1"/>
            <a:r>
              <a:rPr lang="en-US" dirty="0"/>
              <a:t>Communicate to swimmers in need</a:t>
            </a:r>
          </a:p>
          <a:p>
            <a:pPr lvl="1"/>
            <a:r>
              <a:rPr lang="en-US" dirty="0"/>
              <a:t>Scout out an area for potential threats</a:t>
            </a:r>
          </a:p>
          <a:p>
            <a:pPr lvl="1"/>
            <a:r>
              <a:rPr lang="en-US" dirty="0"/>
              <a:t>Able to work Night or Day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://asset1.djicdn.com/images/360/phantom-4/draggable_360_v2/0_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367" y="2743200"/>
            <a:ext cx="56692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AC05F9-2C8F-504C-A2AF-A132475765E8}"/>
              </a:ext>
            </a:extLst>
          </p:cNvPr>
          <p:cNvSpPr txBox="1"/>
          <p:nvPr/>
        </p:nvSpPr>
        <p:spPr>
          <a:xfrm>
            <a:off x="325831" y="1732865"/>
            <a:ext cx="6740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1: Develop Concept of Operations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310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05447-1DA1-F74E-81A7-868555225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241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CFDE-62C7-5542-AFD6-852C8AAF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Restrictions</a:t>
            </a:r>
          </a:p>
        </p:txBody>
      </p:sp>
    </p:spTree>
    <p:extLst>
      <p:ext uri="{BB962C8B-B14F-4D97-AF65-F5344CB8AC3E}">
        <p14:creationId xmlns:p14="http://schemas.microsoft.com/office/powerpoint/2010/main" val="16223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781AA-91CC-3D42-9F99-B1FB304098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31300" cy="5156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5BEF68-88A5-B543-86A4-4971BEE7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Software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1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4D730-9FB1-8049-AE67-AB41A204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Mechanism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00D8E-8F38-474E-8642-4CF7D599B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9991"/>
            <a:ext cx="9144000" cy="429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580F3-28D5-7144-A513-89567210A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937" y="4186409"/>
            <a:ext cx="1649301" cy="1921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4EFD9-596E-284E-95C4-4245C2B6781C}"/>
              </a:ext>
            </a:extLst>
          </p:cNvPr>
          <p:cNvSpPr txBox="1"/>
          <p:nvPr/>
        </p:nvSpPr>
        <p:spPr>
          <a:xfrm>
            <a:off x="3971499" y="5666117"/>
            <a:ext cx="95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6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263</Words>
  <Application>Microsoft Macintosh PowerPoint</Application>
  <PresentationFormat>On-screen Show (4:3)</PresentationFormat>
  <Paragraphs>61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Integration of UAS into Lifesaving Operations</vt:lpstr>
      <vt:lpstr>PowerPoint Presentation</vt:lpstr>
      <vt:lpstr>PowerPoint Presentation</vt:lpstr>
      <vt:lpstr> Long Branch - 2015</vt:lpstr>
      <vt:lpstr>Long Branch - 2016</vt:lpstr>
      <vt:lpstr>System Engineering Life Cycle Process</vt:lpstr>
      <vt:lpstr>Restrictions</vt:lpstr>
      <vt:lpstr>Simulation Software </vt:lpstr>
      <vt:lpstr>Release Mechanism Design</vt:lpstr>
      <vt:lpstr>Long Branch - 2017</vt:lpstr>
      <vt:lpstr>PowerPoint Presentation</vt:lpstr>
      <vt:lpstr>Belmar - 2018</vt:lpstr>
      <vt:lpstr>Aerial Video of Belmar Beach</vt:lpstr>
      <vt:lpstr>PowerPoint Presentation</vt:lpstr>
      <vt:lpstr>Port Monmouth, NJ Aerial Survey May 2018 </vt:lpstr>
      <vt:lpstr>PowerPoint Presentation</vt:lpstr>
    </vt:vector>
  </TitlesOfParts>
  <Manager/>
  <Company>Rutgers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Hugh Roarty</dc:creator>
  <cp:keywords/>
  <dc:description/>
  <cp:lastModifiedBy>Hugh Roarty</cp:lastModifiedBy>
  <cp:revision>90</cp:revision>
  <dcterms:created xsi:type="dcterms:W3CDTF">2014-10-13T15:22:17Z</dcterms:created>
  <dcterms:modified xsi:type="dcterms:W3CDTF">2021-02-24T20:21:46Z</dcterms:modified>
  <cp:category/>
</cp:coreProperties>
</file>