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73" r:id="rId3"/>
  </p:sldMasterIdLst>
  <p:notesMasterIdLst>
    <p:notesMasterId r:id="rId7"/>
  </p:notesMasterIdLst>
  <p:sldIdLst>
    <p:sldId id="1699" r:id="rId4"/>
    <p:sldId id="1692" r:id="rId5"/>
    <p:sldId id="1697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770"/>
    <p:restoredTop sz="94632"/>
  </p:normalViewPr>
  <p:slideViewPr>
    <p:cSldViewPr snapToGrid="0" snapToObjects="1" showGuides="1">
      <p:cViewPr varScale="1">
        <p:scale>
          <a:sx n="115" d="100"/>
          <a:sy n="115" d="100"/>
        </p:scale>
        <p:origin x="232" y="272"/>
      </p:cViewPr>
      <p:guideLst>
        <p:guide orient="horz" pos="2160"/>
        <p:guide pos="386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tableStyles" Target="tableStyles.xml"/><Relationship Id="rId5" Type="http://schemas.openxmlformats.org/officeDocument/2006/relationships/slide" Target="slides/slide2.xml"/><Relationship Id="rId10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9F3BB6-FFD3-EF40-AA7D-15910AD52406}" type="datetimeFigureOut">
              <a:rPr lang="en-US" smtClean="0"/>
              <a:t>3/8/21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764CCD-3822-2E43-A391-18EC55A36C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1413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a9d21d30c3_0_8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a9d21d30c3_0_8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2020 Glider Days</a:t>
            </a:r>
            <a:r>
              <a:rPr lang="en"/>
              <a:t> includes Hurricane Gliders and Other Mission Gliders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*Other Mission Glider (OMG):</a:t>
            </a:r>
            <a:r>
              <a:rPr lang="en"/>
              <a:t> Partner gliders with missions not hurricane focused, but whose data is shared and used as part of the Hurricane Glider Effort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i="1"/>
              <a:t>Annual Glider Profiles &amp; Days:</a:t>
            </a:r>
            <a:r>
              <a:rPr lang="en"/>
              <a:t> Chart data is for Jun 1 to Nov 15, 2020 for all Atlantic glider observations including Gulf of Mexico and Caribbean Sea.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b="1"/>
              <a:t>Glider Days:</a:t>
            </a:r>
            <a:r>
              <a:rPr lang="en"/>
              <a:t> The cumulative number of days that all gliders were at sea collecting observations. This is a similar metric as Days At Sea for ships.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255754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1F016D-6B51-2240-B62F-86083C16C9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28685E6-1B43-F340-881B-91BD74BFF1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6E3AC7-7F33-2E44-AE30-072EBDD2B0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DAB10-01B4-8F46-B6A6-894D58F5C4B9}" type="datetimeFigureOut">
              <a:rPr lang="en-US" smtClean="0"/>
              <a:t>3/8/21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CCBFDC-96C6-9D4A-A7A6-FE1F30DF1D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058080-ACA8-1A46-8043-C1F697F7A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09655-05C7-7F42-90B1-CC0DDB4ED0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6115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EE10AA-09F9-F046-A719-A7F7B8EA3D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A6A9874-D7A3-9641-9EE8-D666F3E3AD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D262DF-43B3-3442-B481-3B45722FDA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DAB10-01B4-8F46-B6A6-894D58F5C4B9}" type="datetimeFigureOut">
              <a:rPr lang="en-US" smtClean="0"/>
              <a:t>3/8/21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A2C297-BDCC-0749-8814-29B29F0595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392815-6AC9-5447-B442-45D5F70F2F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09655-05C7-7F42-90B1-CC0DDB4ED0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4008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A3C4F54-388A-D340-828A-D65E2EC69D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CD20B4A-B53D-0748-A9B4-C9C0C6AFEB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21F8AB-CF2C-954C-8672-831E28801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DAB10-01B4-8F46-B6A6-894D58F5C4B9}" type="datetimeFigureOut">
              <a:rPr lang="en-US" smtClean="0"/>
              <a:t>3/8/21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076E6B-E990-ED4A-840A-5E2A33FDAA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1B1D15-9234-AC4C-AEFD-81EB08FE2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09655-05C7-7F42-90B1-CC0DDB4ED0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6613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Google Shape;17;p3"/>
          <p:cNvCxnSpPr/>
          <p:nvPr/>
        </p:nvCxnSpPr>
        <p:spPr>
          <a:xfrm>
            <a:off x="5812803" y="3756619"/>
            <a:ext cx="566400" cy="0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641000" y="2353267"/>
            <a:ext cx="10962800" cy="121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791719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Google Shape;21;p4"/>
          <p:cNvCxnSpPr/>
          <p:nvPr/>
        </p:nvCxnSpPr>
        <p:spPr>
          <a:xfrm>
            <a:off x="656751" y="1680379"/>
            <a:ext cx="566400" cy="0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517200" y="610700"/>
            <a:ext cx="11157600" cy="91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517200" y="1986432"/>
            <a:ext cx="11157600" cy="410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8861970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Google Shape;26;p5"/>
          <p:cNvCxnSpPr/>
          <p:nvPr/>
        </p:nvCxnSpPr>
        <p:spPr>
          <a:xfrm>
            <a:off x="656751" y="1680379"/>
            <a:ext cx="566400" cy="0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7" name="Google Shape;27;p5"/>
          <p:cNvSpPr txBox="1">
            <a:spLocks noGrp="1"/>
          </p:cNvSpPr>
          <p:nvPr>
            <p:ph type="title"/>
          </p:nvPr>
        </p:nvSpPr>
        <p:spPr>
          <a:xfrm>
            <a:off x="517200" y="610700"/>
            <a:ext cx="11157600" cy="91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body" idx="1"/>
          </p:nvPr>
        </p:nvSpPr>
        <p:spPr>
          <a:xfrm>
            <a:off x="517200" y="1986433"/>
            <a:ext cx="5333200" cy="410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2"/>
          </p:nvPr>
        </p:nvSpPr>
        <p:spPr>
          <a:xfrm>
            <a:off x="6341600" y="1986433"/>
            <a:ext cx="5333200" cy="410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0639857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"/>
          <p:cNvSpPr txBox="1">
            <a:spLocks noGrp="1"/>
          </p:cNvSpPr>
          <p:nvPr>
            <p:ph type="title"/>
          </p:nvPr>
        </p:nvSpPr>
        <p:spPr>
          <a:xfrm>
            <a:off x="517200" y="610700"/>
            <a:ext cx="11157600" cy="91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4396232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" name="Google Shape;35;p7"/>
          <p:cNvCxnSpPr/>
          <p:nvPr/>
        </p:nvCxnSpPr>
        <p:spPr>
          <a:xfrm>
            <a:off x="652291" y="1883036"/>
            <a:ext cx="442000" cy="0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6" name="Google Shape;36;p7"/>
          <p:cNvSpPr txBox="1">
            <a:spLocks noGrp="1"/>
          </p:cNvSpPr>
          <p:nvPr>
            <p:ph type="title"/>
          </p:nvPr>
        </p:nvSpPr>
        <p:spPr>
          <a:xfrm>
            <a:off x="5172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7" name="Google Shape;37;p7"/>
          <p:cNvSpPr txBox="1">
            <a:spLocks noGrp="1"/>
          </p:cNvSpPr>
          <p:nvPr>
            <p:ph type="body" idx="1"/>
          </p:nvPr>
        </p:nvSpPr>
        <p:spPr>
          <a:xfrm>
            <a:off x="517200" y="2125367"/>
            <a:ext cx="3744000" cy="357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2279088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8"/>
          <p:cNvSpPr txBox="1">
            <a:spLocks noGrp="1"/>
          </p:cNvSpPr>
          <p:nvPr>
            <p:ph type="title"/>
          </p:nvPr>
        </p:nvSpPr>
        <p:spPr>
          <a:xfrm>
            <a:off x="653667" y="701800"/>
            <a:ext cx="74916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41" name="Google Shape;41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84650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9"/>
          <p:cNvSpPr/>
          <p:nvPr/>
        </p:nvSpPr>
        <p:spPr>
          <a:xfrm>
            <a:off x="6096000" y="-100"/>
            <a:ext cx="609600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cxnSp>
        <p:nvCxnSpPr>
          <p:cNvPr id="44" name="Google Shape;44;p9"/>
          <p:cNvCxnSpPr/>
          <p:nvPr/>
        </p:nvCxnSpPr>
        <p:spPr>
          <a:xfrm>
            <a:off x="6706233" y="5994004"/>
            <a:ext cx="721200" cy="0"/>
          </a:xfrm>
          <a:prstGeom prst="straightConnector1">
            <a:avLst/>
          </a:prstGeom>
          <a:noFill/>
          <a:ln w="381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5" name="Google Shape;45;p9"/>
          <p:cNvSpPr txBox="1">
            <a:spLocks noGrp="1"/>
          </p:cNvSpPr>
          <p:nvPr>
            <p:ph type="title"/>
          </p:nvPr>
        </p:nvSpPr>
        <p:spPr>
          <a:xfrm>
            <a:off x="354000" y="1612100"/>
            <a:ext cx="5393600" cy="200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5067"/>
            </a:lvl1pPr>
            <a:lvl2pPr lvl="1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5067"/>
            </a:lvl2pPr>
            <a:lvl3pPr lvl="2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5067"/>
            </a:lvl3pPr>
            <a:lvl4pPr lvl="3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5067"/>
            </a:lvl4pPr>
            <a:lvl5pPr lvl="4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5067"/>
            </a:lvl5pPr>
            <a:lvl6pPr lvl="5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5067"/>
            </a:lvl6pPr>
            <a:lvl7pPr lvl="6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5067"/>
            </a:lvl7pPr>
            <a:lvl8pPr lvl="7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5067"/>
            </a:lvl8pPr>
            <a:lvl9pPr lvl="8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5067"/>
            </a:lvl9pPr>
          </a:lstStyle>
          <a:p>
            <a:endParaRPr/>
          </a:p>
        </p:txBody>
      </p:sp>
      <p:sp>
        <p:nvSpPr>
          <p:cNvPr id="46" name="Google Shape;46;p9"/>
          <p:cNvSpPr txBox="1">
            <a:spLocks noGrp="1"/>
          </p:cNvSpPr>
          <p:nvPr>
            <p:ph type="subTitle" idx="1"/>
          </p:nvPr>
        </p:nvSpPr>
        <p:spPr>
          <a:xfrm>
            <a:off x="354000" y="3692001"/>
            <a:ext cx="5393600" cy="17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8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8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8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8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8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8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8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8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8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9"/>
          <p:cNvSpPr txBox="1">
            <a:spLocks noGrp="1"/>
          </p:cNvSpPr>
          <p:nvPr>
            <p:ph type="body" idx="2"/>
          </p:nvPr>
        </p:nvSpPr>
        <p:spPr>
          <a:xfrm>
            <a:off x="6586000" y="965600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8" name="Google Shape;48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6722624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0"/>
          <p:cNvSpPr txBox="1">
            <a:spLocks noGrp="1"/>
          </p:cNvSpPr>
          <p:nvPr>
            <p:ph type="body" idx="1"/>
          </p:nvPr>
        </p:nvSpPr>
        <p:spPr>
          <a:xfrm>
            <a:off x="426000" y="5644967"/>
            <a:ext cx="7998400" cy="7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 Slab"/>
              <a:buNone/>
              <a:defRPr>
                <a:latin typeface="Roboto Slab"/>
                <a:ea typeface="Roboto Slab"/>
                <a:cs typeface="Roboto Slab"/>
                <a:sym typeface="Roboto Slab"/>
              </a:defRPr>
            </a:lvl1pPr>
          </a:lstStyle>
          <a:p>
            <a:endParaRPr/>
          </a:p>
        </p:txBody>
      </p:sp>
      <p:sp>
        <p:nvSpPr>
          <p:cNvPr id="51" name="Google Shape;51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6384823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001134-42CA-0B4A-9924-1712DFDE11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D183D4-35E4-754C-93F7-DEAE2B0E4E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4BDCB2-B7EC-A04F-B619-088290C865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DAB10-01B4-8F46-B6A6-894D58F5C4B9}" type="datetimeFigureOut">
              <a:rPr lang="en-US" smtClean="0"/>
              <a:t>3/8/21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39FC09-5B1F-664A-BB00-1FB03C9CA8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03BF86-D7A4-C245-81D8-BECDA834E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09655-05C7-7F42-90B1-CC0DDB4ED0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147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1"/>
          <p:cNvSpPr/>
          <p:nvPr/>
        </p:nvSpPr>
        <p:spPr>
          <a:xfrm>
            <a:off x="200" y="6769100"/>
            <a:ext cx="12191600" cy="88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11"/>
          <p:cNvSpPr txBox="1">
            <a:spLocks noGrp="1"/>
          </p:cNvSpPr>
          <p:nvPr>
            <p:ph type="title" hasCustomPrompt="1"/>
          </p:nvPr>
        </p:nvSpPr>
        <p:spPr>
          <a:xfrm>
            <a:off x="517200" y="1536600"/>
            <a:ext cx="11157600" cy="20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7333">
                <a:solidFill>
                  <a:schemeClr val="accent5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7333">
                <a:solidFill>
                  <a:schemeClr val="accent5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7333">
                <a:solidFill>
                  <a:schemeClr val="accent5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7333">
                <a:solidFill>
                  <a:schemeClr val="accent5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7333">
                <a:solidFill>
                  <a:schemeClr val="accent5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7333">
                <a:solidFill>
                  <a:schemeClr val="accent5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7333">
                <a:solidFill>
                  <a:schemeClr val="accent5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7333">
                <a:solidFill>
                  <a:schemeClr val="accent5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7333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5" name="Google Shape;55;p11"/>
          <p:cNvSpPr txBox="1">
            <a:spLocks noGrp="1"/>
          </p:cNvSpPr>
          <p:nvPr>
            <p:ph type="body" idx="1"/>
          </p:nvPr>
        </p:nvSpPr>
        <p:spPr>
          <a:xfrm>
            <a:off x="517200" y="3892600"/>
            <a:ext cx="11157600" cy="142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6" name="Google Shape;56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0417275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1470191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3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3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452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609585" lvl="0" indent="-457189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1pPr>
            <a:lvl2pPr marL="1219170" lvl="1" indent="-457189" algn="l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marL="1828754" lvl="2" indent="-457189" algn="l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marL="2438339" lvl="3" indent="-457189" algn="l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marL="3047924" lvl="4" indent="-457189" algn="l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marL="3657509" lvl="5" indent="-457189" algn="l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4267093" lvl="6" indent="-457189" algn="l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4876678" lvl="7" indent="-457189" algn="l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5486263" lvl="8" indent="-457189" algn="l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62" name="Google Shape;62;p1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1659005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9EB43-1F09-B645-A173-1799B3E760E0}" type="datetimeFigureOut">
              <a:rPr lang="en-US" smtClean="0"/>
              <a:t>3/8/21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63C7C-AAFD-EB4C-A279-D2F315DC1B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95473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9EB43-1F09-B645-A173-1799B3E760E0}" type="datetimeFigureOut">
              <a:rPr lang="en-US" smtClean="0"/>
              <a:t>3/8/21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63C7C-AAFD-EB4C-A279-D2F315DC1B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9264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9EB43-1F09-B645-A173-1799B3E760E0}" type="datetimeFigureOut">
              <a:rPr lang="en-US" smtClean="0"/>
              <a:t>3/8/21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63C7C-AAFD-EB4C-A279-D2F315DC1B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4439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9EB43-1F09-B645-A173-1799B3E760E0}" type="datetimeFigureOut">
              <a:rPr lang="en-US" smtClean="0"/>
              <a:t>3/8/21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63C7C-AAFD-EB4C-A279-D2F315DC1B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78847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9EB43-1F09-B645-A173-1799B3E760E0}" type="datetimeFigureOut">
              <a:rPr lang="en-US" smtClean="0"/>
              <a:t>3/8/21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63C7C-AAFD-EB4C-A279-D2F315DC1B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7868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9EB43-1F09-B645-A173-1799B3E760E0}" type="datetimeFigureOut">
              <a:rPr lang="en-US" smtClean="0"/>
              <a:t>3/8/21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63C7C-AAFD-EB4C-A279-D2F315DC1B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36554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9EB43-1F09-B645-A173-1799B3E760E0}" type="datetimeFigureOut">
              <a:rPr lang="en-US" smtClean="0"/>
              <a:t>3/8/21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63C7C-AAFD-EB4C-A279-D2F315DC1B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2774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E950A1-9B38-B042-9E83-73D9452152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5A7E41-6335-B84B-A3C3-0A8F702FAC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F0BDC1-FA46-584C-948B-11624E788F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DAB10-01B4-8F46-B6A6-894D58F5C4B9}" type="datetimeFigureOut">
              <a:rPr lang="en-US" smtClean="0"/>
              <a:t>3/8/21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03960F-993B-1F43-9DDD-D5A1342AA4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F7ADB-F856-F14B-8ED3-0A4356EA8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09655-05C7-7F42-90B1-CC0DDB4ED0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3077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9EB43-1F09-B645-A173-1799B3E760E0}" type="datetimeFigureOut">
              <a:rPr lang="en-US" smtClean="0"/>
              <a:t>3/8/21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63C7C-AAFD-EB4C-A279-D2F315DC1B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79433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9EB43-1F09-B645-A173-1799B3E760E0}" type="datetimeFigureOut">
              <a:rPr lang="en-US" smtClean="0"/>
              <a:t>3/8/21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63C7C-AAFD-EB4C-A279-D2F315DC1B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22343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9EB43-1F09-B645-A173-1799B3E760E0}" type="datetimeFigureOut">
              <a:rPr lang="en-US" smtClean="0"/>
              <a:t>3/8/21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63C7C-AAFD-EB4C-A279-D2F315DC1B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52697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9EB43-1F09-B645-A173-1799B3E760E0}" type="datetimeFigureOut">
              <a:rPr lang="en-US" smtClean="0"/>
              <a:t>3/8/21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63C7C-AAFD-EB4C-A279-D2F315DC1B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0139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6E570E-79D0-DC49-A1C6-641C9FEB5A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6E759D-A1CD-2A42-9F96-D15EF460D1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3D918A-606E-C34D-AEE8-7E7140F3D4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65350C-17A6-B542-B007-1B4C51E90C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DAB10-01B4-8F46-B6A6-894D58F5C4B9}" type="datetimeFigureOut">
              <a:rPr lang="en-US" smtClean="0"/>
              <a:t>3/8/21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91B0F3-E0C2-2642-A69D-2CCE6BBB9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8417D7-8BBB-A745-9F95-2559473A29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09655-05C7-7F42-90B1-CC0DDB4ED0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4921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EE8CD7-EA33-5A43-A152-AFA5595D61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ADB9E4-A283-0849-B1C4-9E79BA4169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711DE9-FCDA-BE4C-A087-B69EFCFD4E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DB6B52D-4216-3449-BF7F-87907A0DEA0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A1C9021-786A-284B-B679-9FD7677D15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02813F6-6EC8-8241-9A26-057C3BC82C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DAB10-01B4-8F46-B6A6-894D58F5C4B9}" type="datetimeFigureOut">
              <a:rPr lang="en-US" smtClean="0"/>
              <a:t>3/8/21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2D743FF-38BE-AA4B-B83A-568D343A0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761BCE3-BABB-7249-B5CF-44D01E5FA5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09655-05C7-7F42-90B1-CC0DDB4ED0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329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BE76DF-0EB0-484E-A5B4-94B1E18411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C76009-9890-FA4F-9937-8F7740E2CA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DAB10-01B4-8F46-B6A6-894D58F5C4B9}" type="datetimeFigureOut">
              <a:rPr lang="en-US" smtClean="0"/>
              <a:t>3/8/21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B8164D-86E0-F147-9571-432947925E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9E1CD8-B79E-C248-9033-688F16CCA5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09655-05C7-7F42-90B1-CC0DDB4ED0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4381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5C5F7F2-58DE-0749-845B-B1B1236E9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DAB10-01B4-8F46-B6A6-894D58F5C4B9}" type="datetimeFigureOut">
              <a:rPr lang="en-US" smtClean="0"/>
              <a:t>3/8/21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51F23A-17AE-2E48-AA0E-1346AB880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B86A6D-026D-6947-9A1F-4D10661E6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09655-05C7-7F42-90B1-CC0DDB4ED0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2385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B36474-E452-AC4B-80EA-0C7891BAC9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DBAECC-F355-5541-8FA8-A642D5208F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70BC30-CEE4-5548-818C-202825AFD1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5845CF-313F-9441-96B2-89FF01CA35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DAB10-01B4-8F46-B6A6-894D58F5C4B9}" type="datetimeFigureOut">
              <a:rPr lang="en-US" smtClean="0"/>
              <a:t>3/8/21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A6B68C-597E-6446-8573-C8053026BC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EA30D1-A97C-E74A-9AF5-868423C08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09655-05C7-7F42-90B1-CC0DDB4ED0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7067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58467F-2824-B443-8663-E1219887A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084CCFA-6E3C-5F43-AB20-33953DAD3D8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E64CF9-8E0D-0D45-BDC2-DA2247DE85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53BF41-B81B-574D-B73A-06EE6ECCF3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DAB10-01B4-8F46-B6A6-894D58F5C4B9}" type="datetimeFigureOut">
              <a:rPr lang="en-US" smtClean="0"/>
              <a:t>3/8/21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812CB5-FD4F-AD47-A3B2-138593696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A05C5C-DAA7-1444-A612-4DAA205E0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09655-05C7-7F42-90B1-CC0DDB4ED0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4089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B0F595F-93FF-3B45-B8C9-4B362B270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EFCF6F-EC7B-1049-8678-51223EA4FD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EF441D-FB45-8D4D-AC22-44358DEECB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3DAB10-01B4-8F46-B6A6-894D58F5C4B9}" type="datetimeFigureOut">
              <a:rPr lang="en-US" smtClean="0"/>
              <a:t>3/8/21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C7FE76-BA65-594D-8BD2-99711586C8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B77C09-AB78-9048-89A4-C7D52A81CB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409655-05C7-7F42-90B1-CC0DDB4ED0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710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517200" y="610700"/>
            <a:ext cx="11157600" cy="9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517200" y="1986432"/>
            <a:ext cx="11157600" cy="41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●"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buNone/>
              <a:defRPr sz="1333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>
              <a:buNone/>
              <a:defRPr sz="1333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>
              <a:buNone/>
              <a:defRPr sz="1333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>
              <a:buNone/>
              <a:defRPr sz="1333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>
              <a:buNone/>
              <a:defRPr sz="1333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>
              <a:buNone/>
              <a:defRPr sz="1333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>
              <a:buNone/>
              <a:defRPr sz="1333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>
              <a:buNone/>
              <a:defRPr sz="1333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15079221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69EB43-1F09-B645-A173-1799B3E760E0}" type="datetimeFigureOut">
              <a:rPr lang="en-US" smtClean="0"/>
              <a:t>3/8/21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463C7C-AAFD-EB4C-A279-D2F315DC1B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069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7E329F7-CED2-7F45-959C-56A579B338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6136" y="122662"/>
            <a:ext cx="6542049" cy="66238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B6FB9D3-E130-AD45-852B-EF27141153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815" y="11151"/>
            <a:ext cx="5425699" cy="32011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48393E5-A7F6-CD4C-AE26-9291FC2790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563" y="3356627"/>
            <a:ext cx="4506974" cy="338986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706332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Google Shape;10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201" y="1126767"/>
            <a:ext cx="6912799" cy="5687600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grpSp>
        <p:nvGrpSpPr>
          <p:cNvPr id="108" name="Google Shape;108;p16"/>
          <p:cNvGrpSpPr/>
          <p:nvPr/>
        </p:nvGrpSpPr>
        <p:grpSpPr>
          <a:xfrm>
            <a:off x="9867" y="128267"/>
            <a:ext cx="12182000" cy="927600"/>
            <a:chOff x="7400" y="96200"/>
            <a:chExt cx="9136500" cy="695700"/>
          </a:xfrm>
        </p:grpSpPr>
        <p:sp>
          <p:nvSpPr>
            <p:cNvPr id="109" name="Google Shape;109;p16"/>
            <p:cNvSpPr/>
            <p:nvPr/>
          </p:nvSpPr>
          <p:spPr>
            <a:xfrm>
              <a:off x="7400" y="96200"/>
              <a:ext cx="9136500" cy="695700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pic>
          <p:nvPicPr>
            <p:cNvPr id="110" name="Google Shape;110;p1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8468325" y="168071"/>
              <a:ext cx="544600" cy="544600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</p:pic>
      </p:grpSp>
      <p:grpSp>
        <p:nvGrpSpPr>
          <p:cNvPr id="115" name="Google Shape;115;p16"/>
          <p:cNvGrpSpPr/>
          <p:nvPr/>
        </p:nvGrpSpPr>
        <p:grpSpPr>
          <a:xfrm>
            <a:off x="177601" y="5651605"/>
            <a:ext cx="2464724" cy="1068055"/>
            <a:chOff x="133200" y="3447100"/>
            <a:chExt cx="1848543" cy="801041"/>
          </a:xfrm>
        </p:grpSpPr>
        <p:grpSp>
          <p:nvGrpSpPr>
            <p:cNvPr id="116" name="Google Shape;116;p16"/>
            <p:cNvGrpSpPr/>
            <p:nvPr/>
          </p:nvGrpSpPr>
          <p:grpSpPr>
            <a:xfrm>
              <a:off x="133200" y="3447100"/>
              <a:ext cx="1848543" cy="801041"/>
              <a:chOff x="5996175" y="4337300"/>
              <a:chExt cx="1848543" cy="801041"/>
            </a:xfrm>
          </p:grpSpPr>
          <p:grpSp>
            <p:nvGrpSpPr>
              <p:cNvPr id="117" name="Google Shape;117;p16"/>
              <p:cNvGrpSpPr/>
              <p:nvPr/>
            </p:nvGrpSpPr>
            <p:grpSpPr>
              <a:xfrm>
                <a:off x="5996175" y="4337300"/>
                <a:ext cx="1848543" cy="801041"/>
                <a:chOff x="4649275" y="3445850"/>
                <a:chExt cx="1848543" cy="801041"/>
              </a:xfrm>
            </p:grpSpPr>
            <p:grpSp>
              <p:nvGrpSpPr>
                <p:cNvPr id="118" name="Google Shape;118;p16"/>
                <p:cNvGrpSpPr/>
                <p:nvPr/>
              </p:nvGrpSpPr>
              <p:grpSpPr>
                <a:xfrm>
                  <a:off x="4649275" y="3445850"/>
                  <a:ext cx="1848543" cy="801041"/>
                  <a:chOff x="4649275" y="3293450"/>
                  <a:chExt cx="1848543" cy="801041"/>
                </a:xfrm>
              </p:grpSpPr>
              <p:grpSp>
                <p:nvGrpSpPr>
                  <p:cNvPr id="119" name="Google Shape;119;p16"/>
                  <p:cNvGrpSpPr/>
                  <p:nvPr/>
                </p:nvGrpSpPr>
                <p:grpSpPr>
                  <a:xfrm>
                    <a:off x="4649275" y="3293450"/>
                    <a:ext cx="1848543" cy="801041"/>
                    <a:chOff x="4323820" y="4274003"/>
                    <a:chExt cx="1695600" cy="537900"/>
                  </a:xfrm>
                </p:grpSpPr>
                <p:sp>
                  <p:nvSpPr>
                    <p:cNvPr id="120" name="Google Shape;120;p16"/>
                    <p:cNvSpPr txBox="1"/>
                    <p:nvPr/>
                  </p:nvSpPr>
                  <p:spPr>
                    <a:xfrm>
                      <a:off x="4323820" y="4274003"/>
                      <a:ext cx="1695600" cy="537900"/>
                    </a:xfrm>
                    <a:prstGeom prst="rect">
                      <a:avLst/>
                    </a:prstGeom>
                    <a:solidFill>
                      <a:srgbClr val="D9D9D9"/>
                    </a:solidFill>
                    <a:ln>
                      <a:noFill/>
                    </a:ln>
                    <a:effectLst>
                      <a:outerShdw blurRad="57150" dist="19050" dir="5400000" algn="bl" rotWithShape="0">
                        <a:srgbClr val="000000">
                          <a:alpha val="50000"/>
                        </a:srgbClr>
                      </a:outerShdw>
                    </a:effectLst>
                  </p:spPr>
                  <p:txBody>
                    <a:bodyPr spcFirstLastPara="1" wrap="square" lIns="121900" tIns="121900" rIns="121900" bIns="121900" anchor="t" anchorCtr="0">
                      <a:noAutofit/>
                    </a:bodyPr>
                    <a:lstStyle/>
                    <a:p>
                      <a:pPr indent="609585" defTabSz="1219170">
                        <a:buClr>
                          <a:srgbClr val="000000"/>
                        </a:buClr>
                      </a:pPr>
                      <a:endParaRPr sz="1200" b="1" kern="0">
                        <a:solidFill>
                          <a:srgbClr val="00000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p:txBody>
                </p:sp>
                <p:sp>
                  <p:nvSpPr>
                    <p:cNvPr id="121" name="Google Shape;121;p16"/>
                    <p:cNvSpPr/>
                    <p:nvPr/>
                  </p:nvSpPr>
                  <p:spPr>
                    <a:xfrm>
                      <a:off x="4389705" y="4581132"/>
                      <a:ext cx="317100" cy="50100"/>
                    </a:xfrm>
                    <a:prstGeom prst="rect">
                      <a:avLst/>
                    </a:prstGeom>
                    <a:solidFill>
                      <a:schemeClr val="accent5"/>
                    </a:solidFill>
                    <a:ln w="9525" cap="flat" cmpd="sng">
                      <a:solidFill>
                        <a:srgbClr val="053285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  <a:effectLst>
                      <a:outerShdw blurRad="57150" dist="19050" dir="5400000" algn="bl" rotWithShape="0">
                        <a:srgbClr val="000000">
                          <a:alpha val="50000"/>
                        </a:srgbClr>
                      </a:outerShdw>
                    </a:effectLst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1219170">
                        <a:buClr>
                          <a:srgbClr val="000000"/>
                        </a:buClr>
                      </a:pPr>
                      <a:endParaRPr sz="1867" kern="0">
                        <a:solidFill>
                          <a:srgbClr val="000000"/>
                        </a:solidFill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2" name="Google Shape;122;p16"/>
                    <p:cNvSpPr/>
                    <p:nvPr/>
                  </p:nvSpPr>
                  <p:spPr>
                    <a:xfrm>
                      <a:off x="4389705" y="4457092"/>
                      <a:ext cx="317100" cy="5010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9525" cap="flat" cmpd="sng">
                      <a:solidFill>
                        <a:srgbClr val="053285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  <a:effectLst>
                      <a:outerShdw blurRad="57150" dist="19050" dir="5400000" algn="bl" rotWithShape="0">
                        <a:srgbClr val="000000">
                          <a:alpha val="50000"/>
                        </a:srgbClr>
                      </a:outerShdw>
                    </a:effectLst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1219170">
                        <a:buClr>
                          <a:srgbClr val="000000"/>
                        </a:buClr>
                      </a:pPr>
                      <a:endParaRPr sz="1867" kern="0">
                        <a:solidFill>
                          <a:srgbClr val="000000"/>
                        </a:solidFill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</p:grpSp>
              <p:sp>
                <p:nvSpPr>
                  <p:cNvPr id="123" name="Google Shape;123;p16"/>
                  <p:cNvSpPr txBox="1"/>
                  <p:nvPr/>
                </p:nvSpPr>
                <p:spPr>
                  <a:xfrm>
                    <a:off x="5050500" y="3726172"/>
                    <a:ext cx="1402500" cy="12390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>
                    <a:outerShdw blurRad="57150" dist="19050" dir="5400000" algn="bl" rotWithShape="0">
                      <a:srgbClr val="000000">
                        <a:alpha val="50000"/>
                      </a:srgbClr>
                    </a:outerShdw>
                  </a:effectLst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r>
                      <a:rPr lang="en" sz="1200" b="1" kern="0">
                        <a:solidFill>
                          <a:srgbClr val="00000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rPr>
                      <a:t>Other Mission Glider*</a:t>
                    </a:r>
                    <a:endParaRPr sz="1200" b="1" kern="0">
                      <a:solidFill>
                        <a:srgbClr val="000000"/>
                      </a:solidFill>
                      <a:latin typeface="Century Gothic"/>
                      <a:ea typeface="Century Gothic"/>
                      <a:cs typeface="Century Gothic"/>
                      <a:sym typeface="Century Gothic"/>
                    </a:endParaRPr>
                  </a:p>
                </p:txBody>
              </p:sp>
            </p:grpSp>
            <p:sp>
              <p:nvSpPr>
                <p:cNvPr id="124" name="Google Shape;124;p16"/>
                <p:cNvSpPr txBox="1"/>
                <p:nvPr/>
              </p:nvSpPr>
              <p:spPr>
                <a:xfrm>
                  <a:off x="5050500" y="3698219"/>
                  <a:ext cx="541800" cy="11520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r>
                    <a:rPr lang="en" sz="1200" b="1" kern="0">
                      <a:solidFill>
                        <a:srgbClr val="000000"/>
                      </a:solidFill>
                      <a:latin typeface="Century Gothic"/>
                      <a:ea typeface="Century Gothic"/>
                      <a:cs typeface="Century Gothic"/>
                      <a:sym typeface="Century Gothic"/>
                    </a:rPr>
                    <a:t>NAVY</a:t>
                  </a:r>
                  <a:endParaRPr sz="1200" b="1" kern="0">
                    <a:solidFill>
                      <a:srgbClr val="000000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</p:grpSp>
          <p:grpSp>
            <p:nvGrpSpPr>
              <p:cNvPr id="125" name="Google Shape;125;p16"/>
              <p:cNvGrpSpPr/>
              <p:nvPr/>
            </p:nvGrpSpPr>
            <p:grpSpPr>
              <a:xfrm>
                <a:off x="6068002" y="4392650"/>
                <a:ext cx="1311898" cy="123900"/>
                <a:chOff x="4721102" y="3693910"/>
                <a:chExt cx="1311898" cy="123900"/>
              </a:xfrm>
            </p:grpSpPr>
            <p:sp>
              <p:nvSpPr>
                <p:cNvPr id="126" name="Google Shape;126;p16"/>
                <p:cNvSpPr/>
                <p:nvPr/>
              </p:nvSpPr>
              <p:spPr>
                <a:xfrm>
                  <a:off x="4721102" y="3718505"/>
                  <a:ext cx="345600" cy="74700"/>
                </a:xfrm>
                <a:prstGeom prst="rect">
                  <a:avLst/>
                </a:prstGeom>
                <a:solidFill>
                  <a:srgbClr val="5CD6F6"/>
                </a:solidFill>
                <a:ln w="9525" cap="flat" cmpd="sng">
                  <a:solidFill>
                    <a:srgbClr val="053285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7" name="Google Shape;127;p16"/>
                <p:cNvSpPr txBox="1"/>
                <p:nvPr/>
              </p:nvSpPr>
              <p:spPr>
                <a:xfrm>
                  <a:off x="5050500" y="3693910"/>
                  <a:ext cx="982500" cy="12390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r>
                    <a:rPr lang="en" sz="1200" b="1" kern="0">
                      <a:solidFill>
                        <a:srgbClr val="000000"/>
                      </a:solidFill>
                      <a:latin typeface="Century Gothic"/>
                      <a:ea typeface="Century Gothic"/>
                      <a:cs typeface="Century Gothic"/>
                      <a:sym typeface="Century Gothic"/>
                    </a:rPr>
                    <a:t>NOAA/Partner</a:t>
                  </a:r>
                  <a:endParaRPr sz="1200" b="1" kern="0">
                    <a:solidFill>
                      <a:srgbClr val="000000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</p:grpSp>
        </p:grpSp>
        <p:pic>
          <p:nvPicPr>
            <p:cNvPr id="128" name="Google Shape;128;p16"/>
            <p:cNvPicPr preferRelativeResize="0"/>
            <p:nvPr/>
          </p:nvPicPr>
          <p:blipFill rotWithShape="1">
            <a:blip r:embed="rId5">
              <a:alphaModFix/>
            </a:blip>
            <a:srcRect l="5617" t="13167" r="6601" b="9737"/>
            <a:stretch/>
          </p:blipFill>
          <p:spPr>
            <a:xfrm>
              <a:off x="207175" y="4073125"/>
              <a:ext cx="346475" cy="123825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</p:pic>
        <p:sp>
          <p:nvSpPr>
            <p:cNvPr id="129" name="Google Shape;129;p16"/>
            <p:cNvSpPr txBox="1"/>
            <p:nvPr/>
          </p:nvSpPr>
          <p:spPr>
            <a:xfrm>
              <a:off x="541600" y="4047997"/>
              <a:ext cx="982500" cy="170400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" sz="1200" b="1" kern="0">
                  <a:solidFill>
                    <a:srgbClr val="00000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Storm Track</a:t>
              </a:r>
              <a:endParaRPr sz="1200" b="1" kern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pic>
        <p:nvPicPr>
          <p:cNvPr id="130" name="Google Shape;130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115200" y="1126767"/>
            <a:ext cx="5012067" cy="2808952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31" name="Google Shape;131;p16"/>
          <p:cNvSpPr/>
          <p:nvPr/>
        </p:nvSpPr>
        <p:spPr>
          <a:xfrm>
            <a:off x="211052" y="1139540"/>
            <a:ext cx="3279280" cy="1960499"/>
          </a:xfrm>
          <a:prstGeom prst="roundRect">
            <a:avLst>
              <a:gd name="adj" fmla="val 16667"/>
            </a:avLst>
          </a:prstGeom>
          <a:solidFill>
            <a:srgbClr val="00406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2000" b="1" u="sng" kern="0" dirty="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2020 Hurricane Season:</a:t>
            </a:r>
            <a:endParaRPr sz="2000" b="1" u="sng" kern="0" dirty="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  <a:p>
            <a:pPr defTabSz="1219170">
              <a:buClr>
                <a:srgbClr val="000000"/>
              </a:buClr>
            </a:pPr>
            <a:r>
              <a:rPr lang="en" sz="2000" b="1" kern="0" dirty="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16            Institutions</a:t>
            </a:r>
          </a:p>
          <a:p>
            <a:pPr defTabSz="1219170">
              <a:buClr>
                <a:srgbClr val="000000"/>
              </a:buClr>
            </a:pPr>
            <a:r>
              <a:rPr lang="en" sz="2000" b="1" kern="0" dirty="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78            Glider Missions</a:t>
            </a:r>
          </a:p>
          <a:p>
            <a:pPr defTabSz="1219170">
              <a:buClr>
                <a:srgbClr val="000000"/>
              </a:buClr>
            </a:pPr>
            <a:r>
              <a:rPr lang="en" sz="2000" b="1" kern="0" dirty="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3,343       Glider Days</a:t>
            </a:r>
            <a:endParaRPr sz="2000" b="1" kern="0" dirty="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  <a:p>
            <a:pPr defTabSz="1219170">
              <a:buClr>
                <a:srgbClr val="000000"/>
              </a:buClr>
            </a:pPr>
            <a:r>
              <a:rPr lang="en" sz="2000" b="1" kern="0" dirty="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163,022   Data Profiles</a:t>
            </a:r>
          </a:p>
          <a:p>
            <a:pPr defTabSz="1219170">
              <a:buClr>
                <a:srgbClr val="000000"/>
              </a:buClr>
            </a:pPr>
            <a:r>
              <a:rPr lang="en" sz="2000" b="1" dirty="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(&gt;50% increase over 2019)</a:t>
            </a:r>
            <a:r>
              <a:rPr lang="en" sz="2000" b="1" kern="0" dirty="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 </a:t>
            </a:r>
          </a:p>
        </p:txBody>
      </p:sp>
      <p:sp>
        <p:nvSpPr>
          <p:cNvPr id="29" name="Google Shape;75;p14">
            <a:extLst>
              <a:ext uri="{FF2B5EF4-FFF2-40B4-BE49-F238E27FC236}">
                <a16:creationId xmlns:a16="http://schemas.microsoft.com/office/drawing/2014/main" id="{0274691E-2DBE-F049-AAFE-CCC0A4B2C55C}"/>
              </a:ext>
            </a:extLst>
          </p:cNvPr>
          <p:cNvSpPr txBox="1"/>
          <p:nvPr/>
        </p:nvSpPr>
        <p:spPr>
          <a:xfrm>
            <a:off x="9867" y="194573"/>
            <a:ext cx="10236926" cy="726133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dirty="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rPr>
              <a:t>2020 Hurricane Glider Operations Summary</a:t>
            </a:r>
            <a:endParaRPr dirty="0">
              <a:solidFill>
                <a:schemeClr val="dk2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1C9AFD-0E99-6349-B814-DA1997706B8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35485" y="4011349"/>
            <a:ext cx="4018681" cy="28030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45D6C41-401B-AC4E-9BC5-0DD8BBA5362D}"/>
              </a:ext>
            </a:extLst>
          </p:cNvPr>
          <p:cNvSpPr txBox="1"/>
          <p:nvPr/>
        </p:nvSpPr>
        <p:spPr>
          <a:xfrm>
            <a:off x="4252080" y="3857660"/>
            <a:ext cx="1752500" cy="707886"/>
          </a:xfrm>
          <a:prstGeom prst="rect">
            <a:avLst/>
          </a:prstGeom>
          <a:noFill/>
          <a:ln>
            <a:solidFill>
              <a:schemeClr val="tx2">
                <a:lumMod val="9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tx2">
                    <a:lumMod val="90000"/>
                  </a:schemeClr>
                </a:solidFill>
              </a:rPr>
              <a:t>Glider Data </a:t>
            </a:r>
          </a:p>
          <a:p>
            <a:pPr algn="ctr"/>
            <a:r>
              <a:rPr lang="en-US" sz="2000" b="1" dirty="0">
                <a:solidFill>
                  <a:schemeClr val="tx2">
                    <a:lumMod val="90000"/>
                  </a:schemeClr>
                </a:solidFill>
              </a:rPr>
              <a:t>in 15 Storms</a:t>
            </a:r>
          </a:p>
        </p:txBody>
      </p:sp>
    </p:spTree>
    <p:extLst>
      <p:ext uri="{BB962C8B-B14F-4D97-AF65-F5344CB8AC3E}">
        <p14:creationId xmlns:p14="http://schemas.microsoft.com/office/powerpoint/2010/main" val="24445534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B90E2FA-C877-9540-BCF6-BC7E48C852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824" t="8930" r="42131" b="9098"/>
          <a:stretch/>
        </p:blipFill>
        <p:spPr>
          <a:xfrm>
            <a:off x="7621081" y="1017029"/>
            <a:ext cx="4132305" cy="584097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5155664-ED15-994F-ABF1-B48E989A41DE}"/>
              </a:ext>
            </a:extLst>
          </p:cNvPr>
          <p:cNvSpPr txBox="1"/>
          <p:nvPr/>
        </p:nvSpPr>
        <p:spPr>
          <a:xfrm>
            <a:off x="7462264" y="7166"/>
            <a:ext cx="44499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Trans-Atlantic Glider Missions since 2009</a:t>
            </a:r>
            <a:r>
              <a:rPr lang="en-US" dirty="0"/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65CFC43-07BC-6A41-8C5F-B9DB5244156B}"/>
              </a:ext>
            </a:extLst>
          </p:cNvPr>
          <p:cNvSpPr txBox="1"/>
          <p:nvPr/>
        </p:nvSpPr>
        <p:spPr>
          <a:xfrm>
            <a:off x="0" y="0"/>
            <a:ext cx="69020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Ocean Side of Hurricane Forecasts start with Data Assimilation in the Global Model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624B625-A234-E440-9171-5B796136ED8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3516" t="27363" r="58909" b="23369"/>
          <a:stretch/>
        </p:blipFill>
        <p:spPr>
          <a:xfrm>
            <a:off x="104077" y="912367"/>
            <a:ext cx="5991923" cy="337881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C37E1E0-DB91-4F46-A8B8-21D6178CE0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793" y="4165658"/>
            <a:ext cx="3399930" cy="248130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22C16299-38BB-394C-943C-5A278C860A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500"/>
          <a:stretch/>
        </p:blipFill>
        <p:spPr bwMode="auto">
          <a:xfrm>
            <a:off x="4604850" y="4143356"/>
            <a:ext cx="1705534" cy="2678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956B528-20AF-C241-AA81-41CC43F5A845}"/>
              </a:ext>
            </a:extLst>
          </p:cNvPr>
          <p:cNvCxnSpPr>
            <a:cxnSpLocks/>
          </p:cNvCxnSpPr>
          <p:nvPr/>
        </p:nvCxnSpPr>
        <p:spPr>
          <a:xfrm flipH="1">
            <a:off x="1717045" y="2927195"/>
            <a:ext cx="802888" cy="1216161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ight Arrow 12">
            <a:extLst>
              <a:ext uri="{FF2B5EF4-FFF2-40B4-BE49-F238E27FC236}">
                <a16:creationId xmlns:a16="http://schemas.microsoft.com/office/drawing/2014/main" id="{C0E0BEEB-856D-E345-AE3F-86579B54673B}"/>
              </a:ext>
            </a:extLst>
          </p:cNvPr>
          <p:cNvSpPr/>
          <p:nvPr/>
        </p:nvSpPr>
        <p:spPr>
          <a:xfrm>
            <a:off x="3529723" y="4313488"/>
            <a:ext cx="1050015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C1ACE42-5866-EF44-9608-23ECC0CB3BFD}"/>
              </a:ext>
            </a:extLst>
          </p:cNvPr>
          <p:cNvSpPr txBox="1"/>
          <p:nvPr/>
        </p:nvSpPr>
        <p:spPr>
          <a:xfrm>
            <a:off x="522578" y="1866474"/>
            <a:ext cx="105834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Real Time Ocean Forecast System (RTOFS)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9A5142D-1474-9C46-9CE4-FE185BBD04BD}"/>
              </a:ext>
            </a:extLst>
          </p:cNvPr>
          <p:cNvSpPr txBox="1"/>
          <p:nvPr/>
        </p:nvSpPr>
        <p:spPr>
          <a:xfrm>
            <a:off x="3471742" y="4834669"/>
            <a:ext cx="122304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Compare Glider Data to RTOFS, GOFS, Copernicus</a:t>
            </a: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0E37DA31-5277-C44A-A6B5-2F1D57A087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902" y="1186577"/>
            <a:ext cx="1102183" cy="612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7F4C37AA-395B-C547-B6D7-3A9453CF4EBB}"/>
              </a:ext>
            </a:extLst>
          </p:cNvPr>
          <p:cNvSpPr/>
          <p:nvPr/>
        </p:nvSpPr>
        <p:spPr>
          <a:xfrm rot="21198351">
            <a:off x="1510585" y="5063026"/>
            <a:ext cx="140682" cy="14798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                     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B85A037-D40A-9240-8C62-3507CC0BC899}"/>
              </a:ext>
            </a:extLst>
          </p:cNvPr>
          <p:cNvSpPr txBox="1"/>
          <p:nvPr/>
        </p:nvSpPr>
        <p:spPr>
          <a:xfrm>
            <a:off x="1102417" y="5190477"/>
            <a:ext cx="7537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Glider</a:t>
            </a:r>
          </a:p>
        </p:txBody>
      </p:sp>
    </p:spTree>
    <p:extLst>
      <p:ext uri="{BB962C8B-B14F-4D97-AF65-F5344CB8AC3E}">
        <p14:creationId xmlns:p14="http://schemas.microsoft.com/office/powerpoint/2010/main" val="23279099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arina">
  <a:themeElements>
    <a:clrScheme name="Marina">
      <a:dk1>
        <a:srgbClr val="FFFFFF"/>
      </a:dk1>
      <a:lt1>
        <a:srgbClr val="00517C"/>
      </a:lt1>
      <a:dk2>
        <a:srgbClr val="004065"/>
      </a:dk2>
      <a:lt2>
        <a:srgbClr val="CFD8DC"/>
      </a:lt2>
      <a:accent1>
        <a:srgbClr val="0277BD"/>
      </a:accent1>
      <a:accent2>
        <a:srgbClr val="558B2F"/>
      </a:accent2>
      <a:accent3>
        <a:srgbClr val="009688"/>
      </a:accent3>
      <a:accent4>
        <a:srgbClr val="039BE5"/>
      </a:accent4>
      <a:accent5>
        <a:srgbClr val="8BC34A"/>
      </a:accent5>
      <a:accent6>
        <a:srgbClr val="FFEB38"/>
      </a:accent6>
      <a:hlink>
        <a:srgbClr val="8BC34A"/>
      </a:hlink>
      <a:folHlink>
        <a:srgbClr val="8BC34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2538</TotalTime>
  <Words>177</Words>
  <Application>Microsoft Macintosh PowerPoint</Application>
  <PresentationFormat>Widescreen</PresentationFormat>
  <Paragraphs>23</Paragraphs>
  <Slides>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</vt:i4>
      </vt:variant>
    </vt:vector>
  </HeadingPairs>
  <TitlesOfParts>
    <vt:vector size="13" baseType="lpstr">
      <vt:lpstr>Arial</vt:lpstr>
      <vt:lpstr>Calibri</vt:lpstr>
      <vt:lpstr>Calibri Light</vt:lpstr>
      <vt:lpstr>Century Gothic</vt:lpstr>
      <vt:lpstr>Oswald</vt:lpstr>
      <vt:lpstr>Roboto</vt:lpstr>
      <vt:lpstr>Roboto Slab</vt:lpstr>
      <vt:lpstr>Office Theme</vt:lpstr>
      <vt:lpstr>Marina</vt:lpstr>
      <vt:lpstr>1_Office Theme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Scott Glenn</dc:creator>
  <cp:lastModifiedBy>Scott Glenn</cp:lastModifiedBy>
  <cp:revision>46</cp:revision>
  <dcterms:created xsi:type="dcterms:W3CDTF">2020-12-07T22:33:57Z</dcterms:created>
  <dcterms:modified xsi:type="dcterms:W3CDTF">2021-03-09T12:18:34Z</dcterms:modified>
</cp:coreProperties>
</file>