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82" r:id="rId3"/>
    <p:sldId id="437" r:id="rId4"/>
    <p:sldId id="420" r:id="rId5"/>
    <p:sldId id="491" r:id="rId6"/>
    <p:sldId id="492" r:id="rId7"/>
    <p:sldId id="493" r:id="rId8"/>
    <p:sldId id="494" r:id="rId9"/>
    <p:sldId id="497" r:id="rId10"/>
    <p:sldId id="504" r:id="rId11"/>
    <p:sldId id="425" r:id="rId12"/>
    <p:sldId id="495" r:id="rId13"/>
    <p:sldId id="281" r:id="rId14"/>
    <p:sldId id="273" r:id="rId15"/>
    <p:sldId id="274" r:id="rId16"/>
    <p:sldId id="490" r:id="rId17"/>
    <p:sldId id="498" r:id="rId18"/>
    <p:sldId id="502" r:id="rId19"/>
    <p:sldId id="285" r:id="rId20"/>
    <p:sldId id="501" r:id="rId21"/>
    <p:sldId id="500" r:id="rId22"/>
    <p:sldId id="258" r:id="rId23"/>
    <p:sldId id="499" r:id="rId24"/>
    <p:sldId id="280" r:id="rId25"/>
    <p:sldId id="503" r:id="rId26"/>
    <p:sldId id="4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/>
    <p:restoredTop sz="80027"/>
  </p:normalViewPr>
  <p:slideViewPr>
    <p:cSldViewPr snapToGrid="0" snapToObjects="1">
      <p:cViewPr varScale="1">
        <p:scale>
          <a:sx n="103" d="100"/>
          <a:sy n="103" d="100"/>
        </p:scale>
        <p:origin x="4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4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6D0F-965D-A745-88B0-B715CBF87F37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D189-26D2-A14A-BC8C-DD9ACA1E9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BCFE2-6652-6645-B0A0-4A1D0B1A4B5A}" type="slidenum">
              <a:rPr lang="en-GB" sz="1200">
                <a:latin typeface="Calibri" charset="0"/>
              </a:rPr>
              <a:pPr eaLnBrk="1" hangingPunct="1"/>
              <a:t>1</a:t>
            </a:fld>
            <a:endParaRPr lang="en-GB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3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Sends a radar</a:t>
            </a:r>
            <a:r>
              <a:rPr lang="en-US" baseline="0" dirty="0"/>
              <a:t> signal out across the water</a:t>
            </a:r>
          </a:p>
          <a:p>
            <a:r>
              <a:rPr lang="en-US" baseline="0" dirty="0"/>
              <a:t>About as much energy as a 100w light bulb</a:t>
            </a:r>
          </a:p>
          <a:p>
            <a:r>
              <a:rPr lang="en-US" dirty="0"/>
              <a:t>3 types of networks with 3 resolutions</a:t>
            </a:r>
          </a:p>
          <a:p>
            <a:r>
              <a:rPr lang="en-US" dirty="0"/>
              <a:t>The</a:t>
            </a:r>
            <a:r>
              <a:rPr lang="en-US" baseline="0" dirty="0"/>
              <a:t> mid range also measure wave height just offshore.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6124-AC86-1F42-B6BA-5DFE4E94EF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2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Constant time-delay paths form circles around HFR</a:t>
            </a:r>
          </a:p>
          <a:p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Vectors normal to range circle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D189-26D2-A14A-BC8C-DD9ACA1E97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4800"/>
              </a:spcBef>
              <a:defRPr sz="1800"/>
            </a:pPr>
            <a:r>
              <a:rPr lang="en-US" sz="1200" dirty="0"/>
              <a:t>Constant time-delay paths form ellipses w/ foci @ Tx &amp; Rx sites</a:t>
            </a:r>
          </a:p>
          <a:p>
            <a:pPr lvl="0">
              <a:spcBef>
                <a:spcPts val="4800"/>
              </a:spcBef>
              <a:defRPr sz="1800"/>
            </a:pPr>
            <a:endParaRPr lang="en-US" sz="1200" dirty="0"/>
          </a:p>
          <a:p>
            <a:pPr lvl="0">
              <a:spcBef>
                <a:spcPts val="4800"/>
              </a:spcBef>
              <a:defRPr sz="1800"/>
            </a:pPr>
            <a:r>
              <a:rPr lang="en-US" sz="1200" dirty="0"/>
              <a:t>Velocity component normal to ellipse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D189-26D2-A14A-BC8C-DD9ACA1E97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7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the radars in monostatic and bistatic mode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7D189-26D2-A14A-BC8C-DD9ACA1E97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9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CBCFE2-6652-6645-B0A0-4A1D0B1A4B5A}" type="slidenum">
              <a:rPr lang="en-GB" sz="1200">
                <a:latin typeface="Calibri" charset="0"/>
              </a:rPr>
              <a:pPr eaLnBrk="1" hangingPunct="1"/>
              <a:t>26</a:t>
            </a:fld>
            <a:endParaRPr lang="en-GB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7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B493-13B0-7C4E-830F-118FEAF07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40209-B09F-384E-AE2C-B6F72A889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784C-4616-E149-B1DD-ABFB1EF3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9D9F-DBF7-AA4A-AA71-3079FA55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755D-D3A2-C64E-A4DC-50105B0C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5B1-B8E6-AA4A-B4E7-62C3BFBF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530D8-154B-C442-96B6-06DC6714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EEA8-7A81-E245-9310-402D2C84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CCD2C-263B-7F4A-8DD5-CBC16D70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A791A-E024-314D-AABB-A47CA472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2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FB716-B66A-E848-8F11-7E8248743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69E84-F9E7-AF4A-8EE6-BD890A933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92D8-E7EC-C44C-91F6-5F52F5E2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EC20-5568-5E4F-AF3B-D4699F2F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1F0F-E321-A64E-B370-569D8932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91E3-2A51-5042-92B8-8F5B418F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EE18-FA79-C94C-81AE-AC18FD5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2155-F665-074A-9290-64565B7A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5857-A39A-A945-8BDD-8C573DF6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69B2-3FBF-4F47-B225-A1DD5ED2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3AF0-E259-8E4C-9FDA-9A8B7CF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CBCA-9FCE-C34C-9153-25454714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35A5-551E-9C46-9D90-2340D4A7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89B9-45F7-CD4E-8978-52F922DB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3E67-9E74-9D4E-BA67-6C044ADC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3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2DDE-57BF-4542-89C7-B29D7F1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4080-BF6D-5D48-9809-331136A4E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7237D-6FCF-574D-80B2-48E1EB4C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2E125-08A3-BE4A-995A-B307E90E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7D998-0C6E-F14C-8170-7CB2B2DC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DC93-6A7D-BE4D-B3E7-056255FA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E1F1-A217-364C-8312-1A59877C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9961-C628-D143-A6BA-DAE908B0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5D5BE-C940-BA41-BB0E-47A5317F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A1E60-B674-3D4C-953A-71D7F71F9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6F20-368A-2B43-992E-5154C3AB8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3B865-C691-E94B-A69C-F7296DB6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022C1-DEB2-1F4B-9F5A-0A9D9047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78689-E89B-3B43-B3F1-2586510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30EC-8467-DB4E-AA5F-0B1B719F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AA444-EF62-F14A-8DF5-61591375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28394-FCF8-BF41-8A6D-A9CC4D34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7F196-7422-7543-A865-93E18AA9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3FBC1-05AA-9748-88AF-9464C99A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BE7EE-AAD3-A14F-9564-08B9DA24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3A595-2199-A84B-ABFE-3A58A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5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59D9-FE39-7947-B4D5-34A64C31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CF03-2A12-6442-91DF-08BD977F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6B419-0D88-6A41-99BA-A480E2428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75DA-A6E2-6044-95BC-7437A79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03B58-63FE-F645-BFD3-3A1EB364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A1DF-B592-DC40-B38B-05054D95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4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289D-32A7-A940-92F7-16F37771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FBFED-604E-1844-AF58-34ACC4BDC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F3872-2DD5-454C-B48D-7DC72D57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0CE9-37A9-4845-841F-0FF2F488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DDB7E-DE40-EE44-88E9-D02FC645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79D0A-931A-0641-B620-30ED9BF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3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C74BA-FF54-3848-9581-A42216F8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D987-0961-154B-AC89-BF8871E0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F8D8-3D98-804D-9622-E250DD761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1C0B-5C1B-294A-9DDF-8BE7563A644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0346-DFF9-7144-AA03-DE6A5808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0597-8E63-7E40-93ED-6AD598020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5DB9-C592-6840-B056-3001E42BC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3B1EA-833E-ED49-88D1-25462821957E}"/>
              </a:ext>
            </a:extLst>
          </p:cNvPr>
          <p:cNvSpPr/>
          <p:nvPr userDrawn="1"/>
        </p:nvSpPr>
        <p:spPr>
          <a:xfrm>
            <a:off x="0" y="6031524"/>
            <a:ext cx="12192000" cy="826476"/>
          </a:xfrm>
          <a:prstGeom prst="rect">
            <a:avLst/>
          </a:prstGeom>
          <a:solidFill>
            <a:srgbClr val="CF10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2F586-A40B-1240-B7E3-F6536CE57101}"/>
              </a:ext>
            </a:extLst>
          </p:cNvPr>
          <p:cNvSpPr/>
          <p:nvPr userDrawn="1"/>
        </p:nvSpPr>
        <p:spPr>
          <a:xfrm>
            <a:off x="8123723" y="6268916"/>
            <a:ext cx="3385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  <a:latin typeface="Avenir Book" panose="02000503020000020003" pitchFamily="2" charset="0"/>
              </a:rPr>
              <a:t>Center for Ocean Observing Leadership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3559F-74DA-E84B-AC73-5A97BAAE8D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196935"/>
            <a:ext cx="1459815" cy="5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e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19" Type="http://schemas.openxmlformats.org/officeDocument/2006/relationships/image" Target="../media/image22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20A32-8170-514E-BBB2-273A69970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622001" y="2825766"/>
            <a:ext cx="2289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Mike Smith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Scott Glenn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6667" y="673195"/>
            <a:ext cx="9565331" cy="1143000"/>
          </a:xfrm>
        </p:spPr>
        <p:txBody>
          <a:bodyPr>
            <a:noAutofit/>
          </a:bodyPr>
          <a:lstStyle/>
          <a:p>
            <a:pPr algn="ctr"/>
            <a:r>
              <a:rPr lang="en-US" sz="5333" b="1" dirty="0">
                <a:solidFill>
                  <a:srgbClr val="FFFFFF"/>
                </a:solidFill>
              </a:rPr>
              <a:t>Development of a Multistatic </a:t>
            </a:r>
            <a:br>
              <a:rPr lang="en-US" sz="5333" b="1" dirty="0">
                <a:solidFill>
                  <a:srgbClr val="FFFFFF"/>
                </a:solidFill>
              </a:rPr>
            </a:br>
            <a:r>
              <a:rPr lang="en-US" sz="5333" b="1" dirty="0">
                <a:solidFill>
                  <a:srgbClr val="FFFFFF"/>
                </a:solidFill>
              </a:rPr>
              <a:t>HF Radar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9169" y="4331425"/>
            <a:ext cx="642261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SICOMAR+ HF Radar Summer School</a:t>
            </a:r>
          </a:p>
          <a:p>
            <a:pPr algn="ctr"/>
            <a:r>
              <a:rPr lang="en-US" sz="1351" b="1" dirty="0">
                <a:solidFill>
                  <a:schemeClr val="bg1"/>
                </a:solidFill>
              </a:rPr>
              <a:t>May 26,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2E636-0458-8B48-BF03-EEA4E83D90FC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10" y="5035301"/>
            <a:ext cx="3833839" cy="914400"/>
            <a:chOff x="1600539" y="5834667"/>
            <a:chExt cx="3150476" cy="75141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8EB1C6-7DFE-5640-B794-E47F7749C103}"/>
                </a:ext>
              </a:extLst>
            </p:cNvPr>
            <p:cNvSpPr/>
            <p:nvPr/>
          </p:nvSpPr>
          <p:spPr>
            <a:xfrm>
              <a:off x="1600540" y="5834667"/>
              <a:ext cx="3150475" cy="7514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256EC9-DECA-724F-9E68-72F703B5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539" y="5893233"/>
              <a:ext cx="3150475" cy="5985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51E13-515C-094D-BFB4-EEBE481B1702}"/>
              </a:ext>
            </a:extLst>
          </p:cNvPr>
          <p:cNvGrpSpPr>
            <a:grpSpLocks noChangeAspect="1"/>
          </p:cNvGrpSpPr>
          <p:nvPr/>
        </p:nvGrpSpPr>
        <p:grpSpPr>
          <a:xfrm>
            <a:off x="7119999" y="5021081"/>
            <a:ext cx="2081051" cy="942847"/>
            <a:chOff x="557048" y="1674229"/>
            <a:chExt cx="2081050" cy="9428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6BFFB7-F9C2-864A-BA9A-D444FA023B9F}"/>
                </a:ext>
              </a:extLst>
            </p:cNvPr>
            <p:cNvSpPr/>
            <p:nvPr/>
          </p:nvSpPr>
          <p:spPr>
            <a:xfrm>
              <a:off x="557048" y="1674229"/>
              <a:ext cx="2081050" cy="942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C6FCC6-C83E-A545-8779-2BE75BB1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65" y="1750877"/>
              <a:ext cx="1797269" cy="78516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6B27A-BBB6-614C-A320-356AE83856B8}"/>
              </a:ext>
            </a:extLst>
          </p:cNvPr>
          <p:cNvGrpSpPr>
            <a:grpSpLocks noChangeAspect="1"/>
          </p:cNvGrpSpPr>
          <p:nvPr/>
        </p:nvGrpSpPr>
        <p:grpSpPr>
          <a:xfrm>
            <a:off x="9347905" y="4943861"/>
            <a:ext cx="1127847" cy="1097280"/>
            <a:chOff x="7062950" y="4523290"/>
            <a:chExt cx="1145629" cy="11145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0966E0-A5D7-9A46-8BD0-3C80D60676BB}"/>
                </a:ext>
              </a:extLst>
            </p:cNvPr>
            <p:cNvSpPr/>
            <p:nvPr/>
          </p:nvSpPr>
          <p:spPr>
            <a:xfrm>
              <a:off x="7062950" y="4523290"/>
              <a:ext cx="1145629" cy="11145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69D21-3A20-734E-98A4-B1747128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708" y="4572524"/>
              <a:ext cx="1016112" cy="10161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A7D87E-6085-6A4F-BFB6-6286003DCB0A}"/>
              </a:ext>
            </a:extLst>
          </p:cNvPr>
          <p:cNvGrpSpPr>
            <a:grpSpLocks noChangeAspect="1"/>
          </p:cNvGrpSpPr>
          <p:nvPr/>
        </p:nvGrpSpPr>
        <p:grpSpPr>
          <a:xfrm>
            <a:off x="1728587" y="4928208"/>
            <a:ext cx="1263871" cy="1128587"/>
            <a:chOff x="336331" y="3254228"/>
            <a:chExt cx="1263870" cy="112858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78E7F39-2600-0846-8BBD-A8F05247F1F9}"/>
                </a:ext>
              </a:extLst>
            </p:cNvPr>
            <p:cNvSpPr/>
            <p:nvPr/>
          </p:nvSpPr>
          <p:spPr>
            <a:xfrm>
              <a:off x="336331" y="3254228"/>
              <a:ext cx="1263870" cy="11285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A22B8-ED0B-2247-9843-590E0795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80" y="3355735"/>
              <a:ext cx="925573" cy="92557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BF49C3-6C21-6A4E-A294-B42AF3A8DACA}"/>
              </a:ext>
            </a:extLst>
          </p:cNvPr>
          <p:cNvSpPr txBox="1"/>
          <p:nvPr/>
        </p:nvSpPr>
        <p:spPr>
          <a:xfrm>
            <a:off x="4530938" y="2825766"/>
            <a:ext cx="269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Ethan Handel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Josh Kohut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44DD6-F8CF-2947-AC7D-CDFE87B996C5}"/>
              </a:ext>
            </a:extLst>
          </p:cNvPr>
          <p:cNvSpPr txBox="1"/>
          <p:nvPr/>
        </p:nvSpPr>
        <p:spPr>
          <a:xfrm>
            <a:off x="1513025" y="2825766"/>
            <a:ext cx="2620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Hugh Roarty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BlairMdITC TT-Medium"/>
                <a:cs typeface="BlairMdITC TT-Medium"/>
              </a:rPr>
              <a:t>Laura Nazzaro</a:t>
            </a:r>
          </a:p>
        </p:txBody>
      </p:sp>
    </p:spTree>
    <p:extLst>
      <p:ext uri="{BB962C8B-B14F-4D97-AF65-F5344CB8AC3E}">
        <p14:creationId xmlns:p14="http://schemas.microsoft.com/office/powerpoint/2010/main" val="28998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67C0-9630-134A-B8A1-3C2FDDE7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0"/>
            <a:ext cx="5238044" cy="1325563"/>
          </a:xfrm>
        </p:spPr>
        <p:txBody>
          <a:bodyPr/>
          <a:lstStyle/>
          <a:p>
            <a:r>
              <a:rPr lang="en-US" dirty="0"/>
              <a:t>Multistatic Modelling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DD0315-ECE1-4F47-9F73-466FEBA06C8B}"/>
              </a:ext>
            </a:extLst>
          </p:cNvPr>
          <p:cNvGraphicFramePr>
            <a:graphicFrameLocks noGrp="1"/>
          </p:cNvGraphicFramePr>
          <p:nvPr/>
        </p:nvGraphicFramePr>
        <p:xfrm>
          <a:off x="79022" y="1803400"/>
          <a:ext cx="57912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398907573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50715868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99481388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43954246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91157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Signal Strength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Monostatic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Multistatic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85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0.00 –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38,138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109,820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71,682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85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 – 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46,444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28,725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-17,719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10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0.50 – 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-6,981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64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1.00 – 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40,444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33,669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-6,775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7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2.00 – 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24,756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191,326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231,689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0676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891BD5-57D9-8C41-8187-F45CF5CC3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0" r="13549"/>
          <a:stretch/>
        </p:blipFill>
        <p:spPr>
          <a:xfrm>
            <a:off x="5934456" y="0"/>
            <a:ext cx="6227064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Multistatic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14D6-36EE-3C41-815B-9E1F798D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</a:t>
            </a:r>
            <a:br>
              <a:rPr lang="en-US" dirty="0"/>
            </a:br>
            <a:r>
              <a:rPr lang="en-US" dirty="0"/>
              <a:t>Spectra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15231-0641-494D-842C-D863FD508F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51" y="8129"/>
            <a:ext cx="7397225" cy="5962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361C4-A40B-AF42-9A98-55B6C4263DBA}"/>
              </a:ext>
            </a:extLst>
          </p:cNvPr>
          <p:cNvSpPr txBox="1"/>
          <p:nvPr/>
        </p:nvSpPr>
        <p:spPr>
          <a:xfrm>
            <a:off x="8436037" y="4944859"/>
            <a:ext cx="15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Monostatic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DBB22-1618-DD45-9948-88B73928D103}"/>
              </a:ext>
            </a:extLst>
          </p:cNvPr>
          <p:cNvSpPr txBox="1"/>
          <p:nvPr/>
        </p:nvSpPr>
        <p:spPr>
          <a:xfrm>
            <a:off x="8501760" y="3577818"/>
            <a:ext cx="14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Bistatic 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C244-EC56-1F44-AED8-C7BF14F53D23}"/>
              </a:ext>
            </a:extLst>
          </p:cNvPr>
          <p:cNvSpPr txBox="1"/>
          <p:nvPr/>
        </p:nvSpPr>
        <p:spPr>
          <a:xfrm>
            <a:off x="8501760" y="2143782"/>
            <a:ext cx="14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Bistatic 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33FA0-7A93-A24E-9402-4BC6529B592A}"/>
              </a:ext>
            </a:extLst>
          </p:cNvPr>
          <p:cNvSpPr txBox="1"/>
          <p:nvPr/>
        </p:nvSpPr>
        <p:spPr>
          <a:xfrm>
            <a:off x="8501760" y="1110562"/>
            <a:ext cx="14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Bistatic 03</a:t>
            </a:r>
          </a:p>
        </p:txBody>
      </p:sp>
    </p:spTree>
    <p:extLst>
      <p:ext uri="{BB962C8B-B14F-4D97-AF65-F5344CB8AC3E}">
        <p14:creationId xmlns:p14="http://schemas.microsoft.com/office/powerpoint/2010/main" val="18475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6672-DB12-9142-B795-1251A8CF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BRLO QC – Sep 3, 2020 06:00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96D3F-9696-8A47-B966-DDAFC5BA0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341" y="1428928"/>
            <a:ext cx="4572000" cy="43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A725-0447-194A-83C2-36D9659A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539" y="0"/>
            <a:ext cx="8229600" cy="1143000"/>
          </a:xfrm>
        </p:spPr>
        <p:txBody>
          <a:bodyPr/>
          <a:lstStyle/>
          <a:p>
            <a:r>
              <a:rPr lang="en-US" dirty="0"/>
              <a:t>Previous BRLO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42813-EF48-2D49-9F74-727068B72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692" y="1417637"/>
            <a:ext cx="3745832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ABB0B-7604-7D43-AA53-FFF10CB52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265" y="1417637"/>
            <a:ext cx="3772306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48227-A79D-5044-ACE5-189DA5DE05AF}"/>
              </a:ext>
            </a:extLst>
          </p:cNvPr>
          <p:cNvSpPr txBox="1"/>
          <p:nvPr/>
        </p:nvSpPr>
        <p:spPr>
          <a:xfrm>
            <a:off x="2655472" y="1048307"/>
            <a:ext cx="23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Peak - Range Cell 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63482-4649-7243-9675-215C102975D5}"/>
              </a:ext>
            </a:extLst>
          </p:cNvPr>
          <p:cNvSpPr txBox="1"/>
          <p:nvPr/>
        </p:nvSpPr>
        <p:spPr>
          <a:xfrm>
            <a:off x="6334032" y="1079577"/>
            <a:ext cx="33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RC To Process - Range Cell 59</a:t>
            </a:r>
          </a:p>
        </p:txBody>
      </p:sp>
    </p:spTree>
    <p:extLst>
      <p:ext uri="{BB962C8B-B14F-4D97-AF65-F5344CB8AC3E}">
        <p14:creationId xmlns:p14="http://schemas.microsoft.com/office/powerpoint/2010/main" val="37206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9E79-9834-9342-99E6-8113D646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902" y="0"/>
            <a:ext cx="8229600" cy="1143000"/>
          </a:xfrm>
        </p:spPr>
        <p:txBody>
          <a:bodyPr/>
          <a:lstStyle/>
          <a:p>
            <a:r>
              <a:rPr lang="en-US" dirty="0"/>
              <a:t>New BRLO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217E5-4BE5-644A-8AEF-9B3D271F81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417639"/>
            <a:ext cx="3739896" cy="4570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912A3-7482-E94A-B2D1-C55B883278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807" y="1415925"/>
            <a:ext cx="3721608" cy="4571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A8ECE-B16E-DD40-9F86-31B93E8565A2}"/>
              </a:ext>
            </a:extLst>
          </p:cNvPr>
          <p:cNvSpPr txBox="1"/>
          <p:nvPr/>
        </p:nvSpPr>
        <p:spPr>
          <a:xfrm>
            <a:off x="3910655" y="773668"/>
            <a:ext cx="360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Made changes on 2020-09-25 18:42 UTC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D6E8-636E-B343-A13E-C2A05A4A9303}"/>
              </a:ext>
            </a:extLst>
          </p:cNvPr>
          <p:cNvSpPr txBox="1"/>
          <p:nvPr/>
        </p:nvSpPr>
        <p:spPr>
          <a:xfrm>
            <a:off x="2655472" y="1048307"/>
            <a:ext cx="23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Peak - Range Cell 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5C9F0-08C9-8E4C-B30B-A227FE7F4680}"/>
              </a:ext>
            </a:extLst>
          </p:cNvPr>
          <p:cNvSpPr txBox="1"/>
          <p:nvPr/>
        </p:nvSpPr>
        <p:spPr>
          <a:xfrm>
            <a:off x="6334032" y="1079577"/>
            <a:ext cx="33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RC To Process - Range Cell 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9DFEE-7713-954E-90EF-BDA18884763F}"/>
              </a:ext>
            </a:extLst>
          </p:cNvPr>
          <p:cNvSpPr txBox="1"/>
          <p:nvPr/>
        </p:nvSpPr>
        <p:spPr>
          <a:xfrm>
            <a:off x="1859902" y="2096614"/>
            <a:ext cx="9478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DC Peak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8218D7-4F81-0144-AB5C-8AF26857F2CA}"/>
              </a:ext>
            </a:extLst>
          </p:cNvPr>
          <p:cNvCxnSpPr>
            <a:stCxn id="10" idx="3"/>
          </p:cNvCxnSpPr>
          <p:nvPr/>
        </p:nvCxnSpPr>
        <p:spPr>
          <a:xfrm>
            <a:off x="2807790" y="2281280"/>
            <a:ext cx="10420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635BC6-A136-644C-BB62-20C4E32218F7}"/>
              </a:ext>
            </a:extLst>
          </p:cNvPr>
          <p:cNvCxnSpPr>
            <a:cxnSpLocks/>
          </p:cNvCxnSpPr>
          <p:nvPr/>
        </p:nvCxnSpPr>
        <p:spPr>
          <a:xfrm>
            <a:off x="2807790" y="2281280"/>
            <a:ext cx="1042014" cy="1138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21F61E-37B7-5B46-8F44-8EF2373A14BC}"/>
              </a:ext>
            </a:extLst>
          </p:cNvPr>
          <p:cNvCxnSpPr>
            <a:cxnSpLocks/>
          </p:cNvCxnSpPr>
          <p:nvPr/>
        </p:nvCxnSpPr>
        <p:spPr>
          <a:xfrm>
            <a:off x="2807790" y="2281281"/>
            <a:ext cx="1042014" cy="2486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A3476C-5DC5-BD48-92CB-2F6EF515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Quality Control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3C16E-2677-6F45-A83F-778863D63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2246"/>
            <a:ext cx="5260623" cy="4678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10172-5FA8-8D48-9AFF-94BBE4DBD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956" y="662781"/>
            <a:ext cx="6220177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D6E85-DAC1-3044-AE7D-A646CB0A4EC9}"/>
              </a:ext>
            </a:extLst>
          </p:cNvPr>
          <p:cNvSpPr txBox="1"/>
          <p:nvPr/>
        </p:nvSpPr>
        <p:spPr>
          <a:xfrm>
            <a:off x="5832440" y="214888"/>
            <a:ext cx="280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Flag Rate: </a:t>
            </a:r>
          </a:p>
          <a:p>
            <a:r>
              <a:rPr lang="en-US" dirty="0"/>
              <a:t>February 2018 to April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0D28B-C5E6-0F43-A436-1BA71A7D1A3F}"/>
              </a:ext>
            </a:extLst>
          </p:cNvPr>
          <p:cNvSpPr txBox="1"/>
          <p:nvPr/>
        </p:nvSpPr>
        <p:spPr>
          <a:xfrm>
            <a:off x="8885448" y="407774"/>
            <a:ext cx="3167169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data	           Suspect </a:t>
            </a:r>
          </a:p>
          <a:p>
            <a:r>
              <a:rPr lang="en-US" dirty="0"/>
              <a:t>Pass                     Fail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D08AE-4099-1042-BE4F-8BA0C6F6386E}"/>
              </a:ext>
            </a:extLst>
          </p:cNvPr>
          <p:cNvSpPr/>
          <p:nvPr/>
        </p:nvSpPr>
        <p:spPr>
          <a:xfrm>
            <a:off x="4242491" y="4000704"/>
            <a:ext cx="261257" cy="261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003A53-EC7F-0B46-82E7-C71AD38176FB}"/>
              </a:ext>
            </a:extLst>
          </p:cNvPr>
          <p:cNvSpPr/>
          <p:nvPr/>
        </p:nvSpPr>
        <p:spPr>
          <a:xfrm>
            <a:off x="3366392" y="4320072"/>
            <a:ext cx="261257" cy="261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4F9FB5-2663-B349-900F-259BAB32114E}"/>
              </a:ext>
            </a:extLst>
          </p:cNvPr>
          <p:cNvSpPr/>
          <p:nvPr/>
        </p:nvSpPr>
        <p:spPr>
          <a:xfrm>
            <a:off x="4673081" y="2823911"/>
            <a:ext cx="261257" cy="261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291F6C-FD6F-F143-95AE-EF09DBC1D94F}"/>
              </a:ext>
            </a:extLst>
          </p:cNvPr>
          <p:cNvSpPr/>
          <p:nvPr/>
        </p:nvSpPr>
        <p:spPr>
          <a:xfrm>
            <a:off x="457200" y="4058815"/>
            <a:ext cx="261257" cy="261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E1AEC-5BD4-944D-8A53-872AFDB08545}"/>
              </a:ext>
            </a:extLst>
          </p:cNvPr>
          <p:cNvGrpSpPr/>
          <p:nvPr/>
        </p:nvGrpSpPr>
        <p:grpSpPr>
          <a:xfrm>
            <a:off x="1298977" y="1660750"/>
            <a:ext cx="3204771" cy="1293789"/>
            <a:chOff x="5666008" y="2597189"/>
            <a:chExt cx="3204771" cy="129378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92B21C-FAB5-3C46-BD34-A7F50B9DE033}"/>
                </a:ext>
              </a:extLst>
            </p:cNvPr>
            <p:cNvGrpSpPr/>
            <p:nvPr/>
          </p:nvGrpSpPr>
          <p:grpSpPr>
            <a:xfrm>
              <a:off x="5666008" y="2597189"/>
              <a:ext cx="3204771" cy="338554"/>
              <a:chOff x="5666010" y="2597189"/>
              <a:chExt cx="3204771" cy="33855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07C7EF-9BDD-374F-B3B3-EB12F2B5A581}"/>
                  </a:ext>
                </a:extLst>
              </p:cNvPr>
              <p:cNvSpPr txBox="1"/>
              <p:nvPr/>
            </p:nvSpPr>
            <p:spPr>
              <a:xfrm>
                <a:off x="5952931" y="2597189"/>
                <a:ext cx="2917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Mean velocity within a range cell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04EF6B2-C75B-AF4F-A2CC-CB172EE3B0DC}"/>
                  </a:ext>
                </a:extLst>
              </p:cNvPr>
              <p:cNvSpPr/>
              <p:nvPr/>
            </p:nvSpPr>
            <p:spPr>
              <a:xfrm>
                <a:off x="5666010" y="2635838"/>
                <a:ext cx="261257" cy="2612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38A2D9-5CD5-9C4E-9CF7-BF264CC2E6F2}"/>
                </a:ext>
              </a:extLst>
            </p:cNvPr>
            <p:cNvGrpSpPr/>
            <p:nvPr/>
          </p:nvGrpSpPr>
          <p:grpSpPr>
            <a:xfrm>
              <a:off x="5666008" y="3251452"/>
              <a:ext cx="3020792" cy="338554"/>
              <a:chOff x="5666008" y="3635278"/>
              <a:chExt cx="3020792" cy="33855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D0682E-EAA4-B746-949E-A995BAEC4AA2}"/>
                  </a:ext>
                </a:extLst>
              </p:cNvPr>
              <p:cNvSpPr txBox="1"/>
              <p:nvPr/>
            </p:nvSpPr>
            <p:spPr>
              <a:xfrm>
                <a:off x="5967338" y="3635278"/>
                <a:ext cx="2719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Median of all range cell means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48C2E4-B8DE-4841-AF8A-5EB88170379F}"/>
                  </a:ext>
                </a:extLst>
              </p:cNvPr>
              <p:cNvSpPr/>
              <p:nvPr/>
            </p:nvSpPr>
            <p:spPr>
              <a:xfrm>
                <a:off x="5666008" y="3673927"/>
                <a:ext cx="261257" cy="2612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E2E783-CF55-FD44-ABF0-7C926BA04DB1}"/>
                </a:ext>
              </a:extLst>
            </p:cNvPr>
            <p:cNvGrpSpPr/>
            <p:nvPr/>
          </p:nvGrpSpPr>
          <p:grpSpPr>
            <a:xfrm>
              <a:off x="5666008" y="2916490"/>
              <a:ext cx="2480002" cy="338554"/>
              <a:chOff x="5666009" y="3063247"/>
              <a:chExt cx="2480002" cy="33855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135CD02-C883-314F-AF06-F1CE4298C152}"/>
                  </a:ext>
                </a:extLst>
              </p:cNvPr>
              <p:cNvSpPr/>
              <p:nvPr/>
            </p:nvSpPr>
            <p:spPr>
              <a:xfrm>
                <a:off x="5666009" y="3101896"/>
                <a:ext cx="261257" cy="2612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95A115-313F-9A4A-95CE-363555E4C1B7}"/>
                  </a:ext>
                </a:extLst>
              </p:cNvPr>
              <p:cNvSpPr txBox="1"/>
              <p:nvPr/>
            </p:nvSpPr>
            <p:spPr>
              <a:xfrm>
                <a:off x="5967338" y="3063247"/>
                <a:ext cx="2178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95% confidence interval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044542-7BCC-0540-8ADA-614944BDAAC7}"/>
                </a:ext>
              </a:extLst>
            </p:cNvPr>
            <p:cNvGrpSpPr/>
            <p:nvPr/>
          </p:nvGrpSpPr>
          <p:grpSpPr>
            <a:xfrm>
              <a:off x="5666008" y="3552424"/>
              <a:ext cx="1918976" cy="338554"/>
              <a:chOff x="5666010" y="4320072"/>
              <a:chExt cx="1918976" cy="33855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5A1C9C2-4688-3847-B0A0-2B95D773397A}"/>
                  </a:ext>
                </a:extLst>
              </p:cNvPr>
              <p:cNvSpPr/>
              <p:nvPr/>
            </p:nvSpPr>
            <p:spPr>
              <a:xfrm>
                <a:off x="5666010" y="4358721"/>
                <a:ext cx="261257" cy="2612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F5902F-D03D-6E41-B39F-D0DA1EA823F7}"/>
                  </a:ext>
                </a:extLst>
              </p:cNvPr>
              <p:cNvSpPr txBox="1"/>
              <p:nvPr/>
            </p:nvSpPr>
            <p:spPr>
              <a:xfrm>
                <a:off x="6008914" y="4320072"/>
                <a:ext cx="1576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Median +/- 2 SD </a:t>
                </a: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A8BD37B-E77B-3D45-B914-8F8CEA708C98}"/>
              </a:ext>
            </a:extLst>
          </p:cNvPr>
          <p:cNvSpPr/>
          <p:nvPr/>
        </p:nvSpPr>
        <p:spPr>
          <a:xfrm>
            <a:off x="9776178" y="448292"/>
            <a:ext cx="530577" cy="248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1D7563-D0E8-3645-A9E2-9418663F09C8}"/>
              </a:ext>
            </a:extLst>
          </p:cNvPr>
          <p:cNvSpPr/>
          <p:nvPr/>
        </p:nvSpPr>
        <p:spPr>
          <a:xfrm>
            <a:off x="9776178" y="760993"/>
            <a:ext cx="530577" cy="248356"/>
          </a:xfrm>
          <a:prstGeom prst="rect">
            <a:avLst/>
          </a:prstGeom>
          <a:solidFill>
            <a:srgbClr val="00FF0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0E927C-F2A6-3147-992E-D7313B88FBCC}"/>
              </a:ext>
            </a:extLst>
          </p:cNvPr>
          <p:cNvSpPr/>
          <p:nvPr/>
        </p:nvSpPr>
        <p:spPr>
          <a:xfrm>
            <a:off x="11320797" y="448384"/>
            <a:ext cx="530577" cy="24835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7CFBB-B814-C844-8CE2-6855EC6E1992}"/>
              </a:ext>
            </a:extLst>
          </p:cNvPr>
          <p:cNvSpPr/>
          <p:nvPr/>
        </p:nvSpPr>
        <p:spPr>
          <a:xfrm>
            <a:off x="11320797" y="760993"/>
            <a:ext cx="530577" cy="248356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9BD079-EEA5-E745-912A-5E4D15DE679C}"/>
              </a:ext>
            </a:extLst>
          </p:cNvPr>
          <p:cNvSpPr txBox="1"/>
          <p:nvPr/>
        </p:nvSpPr>
        <p:spPr>
          <a:xfrm>
            <a:off x="10105633" y="76611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37091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Multistatic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AAE45A-260F-3B46-9F3C-9DD0DAD35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54" y="18891"/>
            <a:ext cx="5949246" cy="5854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12D80-0AE9-CE48-BF6A-7E1AAA959E58}"/>
              </a:ext>
            </a:extLst>
          </p:cNvPr>
          <p:cNvSpPr txBox="1"/>
          <p:nvPr/>
        </p:nvSpPr>
        <p:spPr>
          <a:xfrm>
            <a:off x="6908799" y="1365956"/>
            <a:ext cx="138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1AFAB-AEA5-DA45-940B-0930CFD2ABB4}"/>
              </a:ext>
            </a:extLst>
          </p:cNvPr>
          <p:cNvSpPr txBox="1"/>
          <p:nvPr/>
        </p:nvSpPr>
        <p:spPr>
          <a:xfrm>
            <a:off x="6908799" y="3105834"/>
            <a:ext cx="138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8AC48-0893-A44E-A36E-90C8C492DA8E}"/>
              </a:ext>
            </a:extLst>
          </p:cNvPr>
          <p:cNvSpPr txBox="1"/>
          <p:nvPr/>
        </p:nvSpPr>
        <p:spPr>
          <a:xfrm>
            <a:off x="6473190" y="636857"/>
            <a:ext cx="241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Receive Station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9A89B-2798-DB48-840C-637EEC5562F0}"/>
              </a:ext>
            </a:extLst>
          </p:cNvPr>
          <p:cNvSpPr txBox="1"/>
          <p:nvPr/>
        </p:nvSpPr>
        <p:spPr>
          <a:xfrm>
            <a:off x="9176879" y="636857"/>
            <a:ext cx="255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Transmit Station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7A0FD-54E0-4146-B70C-79CA93B0D2F4}"/>
              </a:ext>
            </a:extLst>
          </p:cNvPr>
          <p:cNvSpPr txBox="1"/>
          <p:nvPr/>
        </p:nvSpPr>
        <p:spPr>
          <a:xfrm>
            <a:off x="9765053" y="1365956"/>
            <a:ext cx="143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AMAG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B483C-7DA8-F445-A38D-EA4D27B21709}"/>
              </a:ext>
            </a:extLst>
          </p:cNvPr>
          <p:cNvSpPr txBox="1"/>
          <p:nvPr/>
        </p:nvSpPr>
        <p:spPr>
          <a:xfrm>
            <a:off x="9765053" y="3105833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046A7-D94C-8A45-AACA-87A14704AF6F}"/>
              </a:ext>
            </a:extLst>
          </p:cNvPr>
          <p:cNvSpPr txBox="1"/>
          <p:nvPr/>
        </p:nvSpPr>
        <p:spPr>
          <a:xfrm>
            <a:off x="8289313" y="2253623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53FDA-3074-2142-B124-693A29CC0159}"/>
              </a:ext>
            </a:extLst>
          </p:cNvPr>
          <p:cNvSpPr txBox="1"/>
          <p:nvPr/>
        </p:nvSpPr>
        <p:spPr>
          <a:xfrm>
            <a:off x="8289313" y="39935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MRHE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F54EA24-61F6-3F44-8821-9200E520D661}"/>
              </a:ext>
            </a:extLst>
          </p:cNvPr>
          <p:cNvSpPr/>
          <p:nvPr/>
        </p:nvSpPr>
        <p:spPr>
          <a:xfrm>
            <a:off x="6908799" y="1401413"/>
            <a:ext cx="770074" cy="61087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8E4373-D0DB-CF4C-9C21-5BEA2B9E82E5}"/>
              </a:ext>
            </a:extLst>
          </p:cNvPr>
          <p:cNvSpPr/>
          <p:nvPr/>
        </p:nvSpPr>
        <p:spPr>
          <a:xfrm>
            <a:off x="9653789" y="3123561"/>
            <a:ext cx="770074" cy="61087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9292D4-80BB-2249-BD4F-51BB44FDE814}"/>
              </a:ext>
            </a:extLst>
          </p:cNvPr>
          <p:cNvSpPr/>
          <p:nvPr/>
        </p:nvSpPr>
        <p:spPr>
          <a:xfrm>
            <a:off x="9795704" y="1364623"/>
            <a:ext cx="770074" cy="61087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7664DD4-A598-D84A-A27B-370317B7869B}"/>
              </a:ext>
            </a:extLst>
          </p:cNvPr>
          <p:cNvSpPr/>
          <p:nvPr/>
        </p:nvSpPr>
        <p:spPr>
          <a:xfrm>
            <a:off x="6916617" y="3105197"/>
            <a:ext cx="770074" cy="61087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E1F996-699C-2344-8A04-8F4335DF7C5C}"/>
              </a:ext>
            </a:extLst>
          </p:cNvPr>
          <p:cNvCxnSpPr/>
          <p:nvPr/>
        </p:nvCxnSpPr>
        <p:spPr>
          <a:xfrm>
            <a:off x="6355644" y="2899954"/>
            <a:ext cx="56218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7D21-CB9E-CB44-BACD-BF68D8DD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Ellipticals with Radials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BF20A-4B2B-E44E-B2AF-0776FBE1E314}"/>
              </a:ext>
            </a:extLst>
          </p:cNvPr>
          <p:cNvSpPr txBox="1"/>
          <p:nvPr/>
        </p:nvSpPr>
        <p:spPr>
          <a:xfrm>
            <a:off x="838200" y="1344454"/>
            <a:ext cx="22215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MRAM vs. </a:t>
            </a:r>
            <a:r>
              <a:rPr lang="en-US" sz="4000" b="1" dirty="0"/>
              <a:t>AMAG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DD350-5E94-3F46-A5EB-81C05805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241" y="1103980"/>
            <a:ext cx="8268866" cy="48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Screen Shot 2016-12-02 at 12.06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582" y="585245"/>
            <a:ext cx="4887887" cy="53698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Oval 14"/>
          <p:cNvSpPr/>
          <p:nvPr/>
        </p:nvSpPr>
        <p:spPr>
          <a:xfrm>
            <a:off x="6021353" y="1289891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16" name="Oval 15"/>
          <p:cNvSpPr/>
          <p:nvPr/>
        </p:nvSpPr>
        <p:spPr>
          <a:xfrm>
            <a:off x="6056336" y="854044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17" name="Oval 16"/>
          <p:cNvSpPr/>
          <p:nvPr/>
        </p:nvSpPr>
        <p:spPr>
          <a:xfrm>
            <a:off x="4277363" y="1673773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18" name="Oval 17"/>
          <p:cNvSpPr/>
          <p:nvPr/>
        </p:nvSpPr>
        <p:spPr>
          <a:xfrm>
            <a:off x="5099024" y="1355863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19" name="Oval 18"/>
          <p:cNvSpPr/>
          <p:nvPr/>
        </p:nvSpPr>
        <p:spPr>
          <a:xfrm>
            <a:off x="4671084" y="1550885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0" name="Oval 19"/>
          <p:cNvSpPr/>
          <p:nvPr/>
        </p:nvSpPr>
        <p:spPr>
          <a:xfrm flipH="1">
            <a:off x="3668238" y="1949045"/>
            <a:ext cx="61413" cy="67288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1" name="Oval 20"/>
          <p:cNvSpPr/>
          <p:nvPr/>
        </p:nvSpPr>
        <p:spPr>
          <a:xfrm>
            <a:off x="3821615" y="1787820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2" name="Oval 21"/>
          <p:cNvSpPr/>
          <p:nvPr/>
        </p:nvSpPr>
        <p:spPr>
          <a:xfrm>
            <a:off x="5679227" y="1205395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3" name="Oval 22"/>
          <p:cNvSpPr/>
          <p:nvPr/>
        </p:nvSpPr>
        <p:spPr>
          <a:xfrm>
            <a:off x="3194633" y="2938211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4" name="Oval 23"/>
          <p:cNvSpPr/>
          <p:nvPr/>
        </p:nvSpPr>
        <p:spPr>
          <a:xfrm>
            <a:off x="3012119" y="3386636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5" name="Oval 24"/>
          <p:cNvSpPr/>
          <p:nvPr/>
        </p:nvSpPr>
        <p:spPr>
          <a:xfrm>
            <a:off x="3598268" y="2373109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6" name="Oval 25"/>
          <p:cNvSpPr/>
          <p:nvPr/>
        </p:nvSpPr>
        <p:spPr>
          <a:xfrm>
            <a:off x="3493309" y="2632845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7" name="Oval 26"/>
          <p:cNvSpPr/>
          <p:nvPr/>
        </p:nvSpPr>
        <p:spPr>
          <a:xfrm>
            <a:off x="2687360" y="5050753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8" name="Oval 27"/>
          <p:cNvSpPr/>
          <p:nvPr/>
        </p:nvSpPr>
        <p:spPr>
          <a:xfrm>
            <a:off x="2819183" y="5368057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29" name="Oval 28"/>
          <p:cNvSpPr/>
          <p:nvPr/>
        </p:nvSpPr>
        <p:spPr>
          <a:xfrm>
            <a:off x="2517065" y="4601901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30" name="Oval 29"/>
          <p:cNvSpPr/>
          <p:nvPr/>
        </p:nvSpPr>
        <p:spPr>
          <a:xfrm>
            <a:off x="2757329" y="3848168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31" name="Oval 30"/>
          <p:cNvSpPr/>
          <p:nvPr/>
        </p:nvSpPr>
        <p:spPr>
          <a:xfrm>
            <a:off x="2617391" y="5609560"/>
            <a:ext cx="69971" cy="6597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255" tIns="10127" rIns="20255" bIns="10127" rtlCol="0" anchor="ctr"/>
          <a:lstStyle/>
          <a:p>
            <a:pPr algn="ctr"/>
            <a:endParaRPr lang="en-US" sz="1351" dirty="0"/>
          </a:p>
        </p:txBody>
      </p:sp>
      <p:sp>
        <p:nvSpPr>
          <p:cNvPr id="54" name="TextBox 53"/>
          <p:cNvSpPr txBox="1"/>
          <p:nvPr/>
        </p:nvSpPr>
        <p:spPr>
          <a:xfrm>
            <a:off x="2464921" y="545353"/>
            <a:ext cx="1525671" cy="228329"/>
          </a:xfrm>
          <a:prstGeom prst="rect">
            <a:avLst/>
          </a:prstGeom>
          <a:noFill/>
        </p:spPr>
        <p:txBody>
          <a:bodyPr wrap="none" lIns="20255" tIns="10127" rIns="20255" bIns="10127" rtlCol="0">
            <a:spAutoFit/>
          </a:bodyPr>
          <a:lstStyle/>
          <a:p>
            <a:r>
              <a:rPr lang="en-US" sz="1351" b="1" dirty="0">
                <a:latin typeface="Calibri (Body)"/>
                <a:cs typeface="American Typewriter"/>
              </a:rPr>
              <a:t>Long Range Network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556146" y="641937"/>
            <a:ext cx="1841042" cy="5295524"/>
            <a:chOff x="23309544" y="3765186"/>
            <a:chExt cx="8100582" cy="24712447"/>
          </a:xfrm>
        </p:grpSpPr>
        <p:pic>
          <p:nvPicPr>
            <p:cNvPr id="6" name="Picture 5" descr="Screen Shot 2016-11-29 at 3.33.22 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9544" y="3765186"/>
              <a:ext cx="7655560" cy="10414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 descr="Screen Shot 2016-11-29 at 3.43.29 P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5066" y="21454533"/>
              <a:ext cx="7855060" cy="70231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4" name="Picture 13" descr="Screen Shot 2016-11-29 at 3.43.41 P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9546" y="14994292"/>
              <a:ext cx="8100580" cy="580779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2" name="Oval 31"/>
            <p:cNvSpPr/>
            <p:nvPr/>
          </p:nvSpPr>
          <p:spPr>
            <a:xfrm>
              <a:off x="25139223" y="12231674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5850423" y="11122955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5599492" y="16194074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7523753" y="8303555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7216128" y="9310674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7677688" y="7211355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6764823" y="10133477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7831623" y="6211464"/>
              <a:ext cx="307869" cy="3078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317292" y="16996163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6456954" y="22072683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5753426" y="24734287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7831623" y="23698284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558990" y="4034434"/>
              <a:ext cx="6182001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New Jersey 13 MHz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385887" y="21223038"/>
              <a:ext cx="5954327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Block Island Sound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385886" y="15107105"/>
              <a:ext cx="5902129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Muskeget Channel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499945" y="826877"/>
            <a:ext cx="1759709" cy="1005337"/>
          </a:xfrm>
          <a:prstGeom prst="rect">
            <a:avLst/>
          </a:prstGeom>
          <a:noFill/>
        </p:spPr>
        <p:txBody>
          <a:bodyPr wrap="none" lIns="20255" tIns="10127" rIns="20255" bIns="10127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 (Body)"/>
                <a:cs typeface="American Typewriter"/>
              </a:rPr>
              <a:t>5 MHz - 17 Stations</a:t>
            </a:r>
          </a:p>
          <a:p>
            <a:r>
              <a:rPr lang="en-US" sz="1600" dirty="0">
                <a:solidFill>
                  <a:srgbClr val="FF6600"/>
                </a:solidFill>
                <a:latin typeface="Calibri (Body)"/>
                <a:cs typeface="American Typewriter"/>
              </a:rPr>
              <a:t>13 MHz -   8 Stations</a:t>
            </a:r>
          </a:p>
          <a:p>
            <a:r>
              <a:rPr lang="en-US" sz="1600" dirty="0">
                <a:solidFill>
                  <a:srgbClr val="008000"/>
                </a:solidFill>
                <a:latin typeface="Calibri (Body)"/>
                <a:cs typeface="American Typewriter"/>
              </a:rPr>
              <a:t>25 MHz - 16 Stations</a:t>
            </a:r>
          </a:p>
          <a:p>
            <a:r>
              <a:rPr lang="en-US" sz="1600" dirty="0">
                <a:latin typeface="Calibri (Body)"/>
                <a:cs typeface="American Typewriter"/>
              </a:rPr>
              <a:t>TOTAL – 41 Stations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417053" y="522681"/>
            <a:ext cx="1876411" cy="5448107"/>
            <a:chOff x="30859040" y="501580"/>
            <a:chExt cx="9306108" cy="28657620"/>
          </a:xfrm>
        </p:grpSpPr>
        <p:pic>
          <p:nvPicPr>
            <p:cNvPr id="7" name="Picture 6" descr="Screen Shot 2016-11-29 at 3.35.19 PM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8686" y="21928667"/>
              <a:ext cx="7653452" cy="723053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0" name="Picture 9" descr="Screen Shot 2016-11-29 at 3.35.39 PM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8683" y="14105467"/>
              <a:ext cx="7439450" cy="734906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" name="Picture 10" descr="Screen Shot 2016-11-29 at 3.35.58 PM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8683" y="6519333"/>
              <a:ext cx="7623739" cy="6756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2" name="Picture 11" descr="Screen Shot 2016-11-29 at 3.36.15 PM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2055" y="574364"/>
              <a:ext cx="8300081" cy="56007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1" name="Oval 40"/>
            <p:cNvSpPr/>
            <p:nvPr/>
          </p:nvSpPr>
          <p:spPr>
            <a:xfrm>
              <a:off x="35720304" y="15058984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3561304" y="18416619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2008683" y="11408166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4177042" y="11560566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3869173" y="8611424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4135693" y="1908566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4986773" y="3769079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3847086" y="27713019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7295104" y="28199852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031704" y="23852219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859040" y="501580"/>
              <a:ext cx="9306108" cy="145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Western Long Island Sound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748797" y="6570959"/>
              <a:ext cx="6189657" cy="145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New York Harbor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659575" y="13781180"/>
              <a:ext cx="5123067" cy="145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"/>
                  <a:cs typeface="American Typewriter"/>
                </a:rPr>
                <a:t>Delaware Bay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561298" y="22072685"/>
              <a:ext cx="5901544" cy="145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 (Body)12"/>
                  <a:cs typeface="American Typewriter"/>
                </a:rPr>
                <a:t>Chesapeake Bay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35410908" y="14903512"/>
              <a:ext cx="307869" cy="3078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cxnSp>
        <p:nvCxnSpPr>
          <p:cNvPr id="77" name="Straight Connector 76"/>
          <p:cNvCxnSpPr>
            <a:cxnSpLocks/>
          </p:cNvCxnSpPr>
          <p:nvPr/>
        </p:nvCxnSpPr>
        <p:spPr>
          <a:xfrm flipV="1">
            <a:off x="2499942" y="1570981"/>
            <a:ext cx="1777423" cy="327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551433" y="13690"/>
            <a:ext cx="8728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 (Body)"/>
                <a:ea typeface="Imprint MT Shadow" charset="0"/>
                <a:cs typeface="Imprint MT Shadow" charset="0"/>
              </a:rPr>
              <a:t>MARACOOS High Frequency Radar Network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8257" y="4595376"/>
            <a:ext cx="2420403" cy="1251558"/>
          </a:xfrm>
          <a:prstGeom prst="rect">
            <a:avLst/>
          </a:prstGeom>
          <a:noFill/>
        </p:spPr>
        <p:txBody>
          <a:bodyPr wrap="none" lIns="20255" tIns="10127" rIns="20255" bIns="10127" rtlCol="0">
            <a:spAutoFit/>
          </a:bodyPr>
          <a:lstStyle/>
          <a:p>
            <a:r>
              <a:rPr lang="en-US" sz="1600" b="1" dirty="0">
                <a:latin typeface="Calibri (Body)"/>
                <a:cs typeface="Bangla MN"/>
              </a:rPr>
              <a:t>Key Applications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 (Body)"/>
                <a:cs typeface="Bangla MN"/>
              </a:rPr>
              <a:t>Search and Rescue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 (Body)"/>
                <a:cs typeface="Bangla MN"/>
              </a:rPr>
              <a:t>Coastal Hazards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 (Body)"/>
                <a:cs typeface="Bangla MN"/>
              </a:rPr>
              <a:t>Maritime Safety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 (Body)"/>
                <a:cs typeface="Bangla MN"/>
              </a:rPr>
              <a:t>Water Quality Forecasting</a:t>
            </a:r>
          </a:p>
        </p:txBody>
      </p:sp>
      <p:grpSp>
        <p:nvGrpSpPr>
          <p:cNvPr id="67" name="Group 9"/>
          <p:cNvGrpSpPr>
            <a:grpSpLocks/>
          </p:cNvGrpSpPr>
          <p:nvPr/>
        </p:nvGrpSpPr>
        <p:grpSpPr bwMode="auto">
          <a:xfrm>
            <a:off x="5055820" y="3260636"/>
            <a:ext cx="2213125" cy="1183473"/>
            <a:chOff x="5204177" y="1478844"/>
            <a:chExt cx="3766629" cy="3127024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7" y="1478846"/>
              <a:ext cx="1341012" cy="3127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235" y="1478844"/>
              <a:ext cx="2380571" cy="31270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A2CD08C-74D3-0341-8015-E1F71EBA92AC}"/>
              </a:ext>
            </a:extLst>
          </p:cNvPr>
          <p:cNvSpPr txBox="1"/>
          <p:nvPr/>
        </p:nvSpPr>
        <p:spPr>
          <a:xfrm>
            <a:off x="5877418" y="2860067"/>
            <a:ext cx="1409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 (Body)12"/>
                <a:cs typeface="Bangla MN"/>
              </a:rPr>
              <a:t>Winter Storm Jonas</a:t>
            </a:r>
          </a:p>
          <a:p>
            <a:r>
              <a:rPr lang="en-US" sz="1000" dirty="0">
                <a:latin typeface="Calibri (Body)"/>
                <a:cs typeface="Bangla MN"/>
              </a:rPr>
              <a:t>2016/01/23 20:00 UTC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2B541D2-CE08-AE4B-9AE3-828FB89F53FD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4197144" y="3075511"/>
            <a:ext cx="1680274" cy="43442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C92E3CE0-57A9-FE48-BFFD-BEF509E8C0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9" y="2835103"/>
            <a:ext cx="914400" cy="914400"/>
          </a:xfrm>
          <a:prstGeom prst="rect">
            <a:avLst/>
          </a:prstGeom>
        </p:spPr>
      </p:pic>
      <p:pic>
        <p:nvPicPr>
          <p:cNvPr id="81" name="Picture 34">
            <a:extLst>
              <a:ext uri="{FF2B5EF4-FFF2-40B4-BE49-F238E27FC236}">
                <a16:creationId xmlns:a16="http://schemas.microsoft.com/office/drawing/2014/main" id="{D31BB0D3-4433-EE48-A8B1-A2079025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9" y="557223"/>
            <a:ext cx="10405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5">
            <a:extLst>
              <a:ext uri="{FF2B5EF4-FFF2-40B4-BE49-F238E27FC236}">
                <a16:creationId xmlns:a16="http://schemas.microsoft.com/office/drawing/2014/main" id="{9ADA13F0-EC6B-B54F-9BC4-1A1DE7C8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72" y="3975317"/>
            <a:ext cx="11356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6">
            <a:extLst>
              <a:ext uri="{FF2B5EF4-FFF2-40B4-BE49-F238E27FC236}">
                <a16:creationId xmlns:a16="http://schemas.microsoft.com/office/drawing/2014/main" id="{C71B8EAF-118B-1145-8173-FFE86D09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2" y="2879810"/>
            <a:ext cx="9083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7">
            <a:extLst>
              <a:ext uri="{FF2B5EF4-FFF2-40B4-BE49-F238E27FC236}">
                <a16:creationId xmlns:a16="http://schemas.microsoft.com/office/drawing/2014/main" id="{5F30574A-3AEA-D24B-BD1A-4AC7B462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97" y="1694363"/>
            <a:ext cx="100441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5" name="Picture 38">
            <a:extLst>
              <a:ext uri="{FF2B5EF4-FFF2-40B4-BE49-F238E27FC236}">
                <a16:creationId xmlns:a16="http://schemas.microsoft.com/office/drawing/2014/main" id="{DAC55C13-DBE5-EC43-8C3C-A39B40E8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9" y="1696163"/>
            <a:ext cx="912390" cy="914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AE4786-357D-D04B-B3EA-C19C0EE763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7862" y="508916"/>
            <a:ext cx="994080" cy="914400"/>
          </a:xfrm>
          <a:prstGeom prst="rect">
            <a:avLst/>
          </a:prstGeom>
        </p:spPr>
      </p:pic>
      <p:pic>
        <p:nvPicPr>
          <p:cNvPr id="1026" name="Picture 2" descr="Logo Downloads - Old Dominion University">
            <a:extLst>
              <a:ext uri="{FF2B5EF4-FFF2-40B4-BE49-F238E27FC236}">
                <a16:creationId xmlns:a16="http://schemas.microsoft.com/office/drawing/2014/main" id="{473CF59E-3A69-344E-BC7C-64E6036B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9" y="3974042"/>
            <a:ext cx="11349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2CFA-D993-FA41-92F2-B4151EA1D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697" y="5050330"/>
            <a:ext cx="8440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DFB0AC-BAEE-8346-833A-7C485B150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18" y="1585442"/>
            <a:ext cx="5943600" cy="35997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598BD8-EC3A-1C4E-AA85-01E8772FC651}"/>
              </a:ext>
            </a:extLst>
          </p:cNvPr>
          <p:cNvSpPr txBox="1"/>
          <p:nvPr/>
        </p:nvSpPr>
        <p:spPr>
          <a:xfrm>
            <a:off x="7833862" y="273159"/>
            <a:ext cx="35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MRAM vs. AMAG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BAABA-5AD5-5F47-B482-98CB32E9C5DF}"/>
              </a:ext>
            </a:extLst>
          </p:cNvPr>
          <p:cNvSpPr txBox="1"/>
          <p:nvPr/>
        </p:nvSpPr>
        <p:spPr>
          <a:xfrm>
            <a:off x="1741555" y="1240798"/>
            <a:ext cx="230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Correlation Coefficient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E052B-D324-E248-A6EB-0C3481466FC0}"/>
              </a:ext>
            </a:extLst>
          </p:cNvPr>
          <p:cNvSpPr txBox="1"/>
          <p:nvPr/>
        </p:nvSpPr>
        <p:spPr>
          <a:xfrm>
            <a:off x="7823200" y="1173757"/>
            <a:ext cx="245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 Mean Square Error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248A95-116C-CB4A-8AE0-273AAF0AA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782" y="1528115"/>
            <a:ext cx="5943600" cy="35244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CBE211-DD34-4F44-B25A-26D13C6E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Radials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D8B8E-8BAF-2B48-B2CB-5D06C33E6936}"/>
              </a:ext>
            </a:extLst>
          </p:cNvPr>
          <p:cNvSpPr txBox="1"/>
          <p:nvPr/>
        </p:nvSpPr>
        <p:spPr>
          <a:xfrm>
            <a:off x="192048" y="5276088"/>
            <a:ext cx="256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August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1943-87E0-1F4D-8D25-78CF3B0C308C}"/>
              </a:ext>
            </a:extLst>
          </p:cNvPr>
          <p:cNvSpPr txBox="1"/>
          <p:nvPr/>
        </p:nvSpPr>
        <p:spPr>
          <a:xfrm>
            <a:off x="1603022" y="1930399"/>
            <a:ext cx="772519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7D78B-6219-3147-A9A3-245D3BC0836E}"/>
              </a:ext>
            </a:extLst>
          </p:cNvPr>
          <p:cNvSpPr txBox="1"/>
          <p:nvPr/>
        </p:nvSpPr>
        <p:spPr>
          <a:xfrm>
            <a:off x="2893313" y="1930399"/>
            <a:ext cx="792140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AMAG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21B28-D168-CD47-A1CE-BB9530C2C754}"/>
              </a:ext>
            </a:extLst>
          </p:cNvPr>
          <p:cNvSpPr txBox="1"/>
          <p:nvPr/>
        </p:nvSpPr>
        <p:spPr>
          <a:xfrm>
            <a:off x="7605503" y="1889690"/>
            <a:ext cx="772519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5F633-7B1A-FF47-9F89-2E0D926074BD}"/>
              </a:ext>
            </a:extLst>
          </p:cNvPr>
          <p:cNvSpPr txBox="1"/>
          <p:nvPr/>
        </p:nvSpPr>
        <p:spPr>
          <a:xfrm>
            <a:off x="8895794" y="1889690"/>
            <a:ext cx="792140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AMAG</a:t>
            </a:r>
          </a:p>
        </p:txBody>
      </p:sp>
    </p:spTree>
    <p:extLst>
      <p:ext uri="{BB962C8B-B14F-4D97-AF65-F5344CB8AC3E}">
        <p14:creationId xmlns:p14="http://schemas.microsoft.com/office/powerpoint/2010/main" val="863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CBE211-DD34-4F44-B25A-26D13C6E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Radials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4CBA6F-CDAA-CF40-ACC0-BF4FB203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" y="1581912"/>
            <a:ext cx="5943600" cy="3602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3C9DA-C676-D24F-9A94-66E05F0A3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056" y="1527048"/>
            <a:ext cx="5943600" cy="3520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D7AAD9-AB71-6D45-89D5-67A4E0E24A93}"/>
              </a:ext>
            </a:extLst>
          </p:cNvPr>
          <p:cNvSpPr txBox="1"/>
          <p:nvPr/>
        </p:nvSpPr>
        <p:spPr>
          <a:xfrm>
            <a:off x="7833862" y="273159"/>
            <a:ext cx="35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MRAM vs. AMAG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B679F-40FF-B34B-B244-A9CB63B1A54B}"/>
              </a:ext>
            </a:extLst>
          </p:cNvPr>
          <p:cNvSpPr txBox="1"/>
          <p:nvPr/>
        </p:nvSpPr>
        <p:spPr>
          <a:xfrm>
            <a:off x="1741555" y="1240798"/>
            <a:ext cx="230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Correlation Coefficient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4C04F-C782-4C4B-89F6-F233B1B5325B}"/>
              </a:ext>
            </a:extLst>
          </p:cNvPr>
          <p:cNvSpPr txBox="1"/>
          <p:nvPr/>
        </p:nvSpPr>
        <p:spPr>
          <a:xfrm>
            <a:off x="7823200" y="1173757"/>
            <a:ext cx="245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 Mean Square Error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78186E-48A3-D344-8E0A-EFA55F8B2DB4}"/>
              </a:ext>
            </a:extLst>
          </p:cNvPr>
          <p:cNvSpPr txBox="1"/>
          <p:nvPr/>
        </p:nvSpPr>
        <p:spPr>
          <a:xfrm>
            <a:off x="192048" y="5276088"/>
            <a:ext cx="271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January 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4EA555-5841-A540-B480-B6C9F895F6BF}"/>
              </a:ext>
            </a:extLst>
          </p:cNvPr>
          <p:cNvSpPr txBox="1"/>
          <p:nvPr/>
        </p:nvSpPr>
        <p:spPr>
          <a:xfrm>
            <a:off x="1603022" y="1930399"/>
            <a:ext cx="772519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MRCH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4B53C-3490-7C41-A84F-CC79A49E2E5F}"/>
              </a:ext>
            </a:extLst>
          </p:cNvPr>
          <p:cNvSpPr txBox="1"/>
          <p:nvPr/>
        </p:nvSpPr>
        <p:spPr>
          <a:xfrm>
            <a:off x="2893313" y="1930399"/>
            <a:ext cx="792140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AMAG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23FB05-E645-3541-891B-68DCBE2B59CF}"/>
              </a:ext>
            </a:extLst>
          </p:cNvPr>
          <p:cNvSpPr txBox="1"/>
          <p:nvPr/>
        </p:nvSpPr>
        <p:spPr>
          <a:xfrm>
            <a:off x="7605503" y="1889690"/>
            <a:ext cx="772519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DFAA2F-62C6-9A45-A8A6-1E2FCFEB1A13}"/>
              </a:ext>
            </a:extLst>
          </p:cNvPr>
          <p:cNvSpPr txBox="1"/>
          <p:nvPr/>
        </p:nvSpPr>
        <p:spPr>
          <a:xfrm>
            <a:off x="8895794" y="1889690"/>
            <a:ext cx="792140" cy="369332"/>
          </a:xfrm>
          <a:prstGeom prst="rect">
            <a:avLst/>
          </a:prstGeom>
          <a:solidFill>
            <a:srgbClr val="FFFFFF">
              <a:alpha val="7058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AMAG</a:t>
            </a:r>
          </a:p>
        </p:txBody>
      </p:sp>
    </p:spTree>
    <p:extLst>
      <p:ext uri="{BB962C8B-B14F-4D97-AF65-F5344CB8AC3E}">
        <p14:creationId xmlns:p14="http://schemas.microsoft.com/office/powerpoint/2010/main" val="20855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C18FC-94CC-274E-8470-B257001F3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99" y="993018"/>
            <a:ext cx="5680244" cy="4989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4AE62-3E27-FE47-89E2-46CCADAB5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77" y="1502872"/>
            <a:ext cx="2563585" cy="1926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C9B07-D534-2142-87A8-052BD8DE10E3}"/>
              </a:ext>
            </a:extLst>
          </p:cNvPr>
          <p:cNvSpPr txBox="1"/>
          <p:nvPr/>
        </p:nvSpPr>
        <p:spPr>
          <a:xfrm>
            <a:off x="651238" y="3497568"/>
            <a:ext cx="3458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Ellipticals</a:t>
            </a:r>
          </a:p>
          <a:p>
            <a:r>
              <a:rPr lang="en-US" dirty="0"/>
              <a:t>MRAM: N=131, r=.675, RMSE=13.4</a:t>
            </a:r>
          </a:p>
          <a:p>
            <a:r>
              <a:rPr lang="en-US" dirty="0"/>
              <a:t>MRHE: N=149, r=.654, RMSE=16.3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62405-8E43-6E4C-8707-506FBBBE991A}"/>
              </a:ext>
            </a:extLst>
          </p:cNvPr>
          <p:cNvSpPr txBox="1"/>
          <p:nvPr/>
        </p:nvSpPr>
        <p:spPr>
          <a:xfrm>
            <a:off x="1917178" y="2743251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28E9E-8D00-3647-8690-90535E5668F4}"/>
              </a:ext>
            </a:extLst>
          </p:cNvPr>
          <p:cNvSpPr txBox="1"/>
          <p:nvPr/>
        </p:nvSpPr>
        <p:spPr>
          <a:xfrm>
            <a:off x="651238" y="4437262"/>
            <a:ext cx="3413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Radials</a:t>
            </a:r>
          </a:p>
          <a:p>
            <a:r>
              <a:rPr lang="en-US" dirty="0"/>
              <a:t>MRCH: N=150, r=.845, RMSE=8.8</a:t>
            </a:r>
          </a:p>
          <a:p>
            <a:r>
              <a:rPr lang="en-US" dirty="0"/>
              <a:t>AMAG: N=121, r=.723, RMSE=12.2</a:t>
            </a:r>
          </a:p>
          <a:p>
            <a:r>
              <a:rPr lang="en-US" dirty="0"/>
              <a:t>HEMP: N=150, r=.781, RMSE=14.8</a:t>
            </a:r>
          </a:p>
          <a:p>
            <a:r>
              <a:rPr lang="en-US" dirty="0"/>
              <a:t>HOOK: N=147, r=.875, RMSE=10.4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165A-2E10-BB4F-B984-BDA9F72BA423}"/>
              </a:ext>
            </a:extLst>
          </p:cNvPr>
          <p:cNvSpPr txBox="1"/>
          <p:nvPr/>
        </p:nvSpPr>
        <p:spPr>
          <a:xfrm>
            <a:off x="1539347" y="9930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sldmb65141730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8CEF8-1488-B547-9525-168B57C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Drifters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D27120-262B-054E-BCDE-96E2FC54DAA4}"/>
              </a:ext>
            </a:extLst>
          </p:cNvPr>
          <p:cNvSpPr/>
          <p:nvPr/>
        </p:nvSpPr>
        <p:spPr>
          <a:xfrm>
            <a:off x="539933" y="3360432"/>
            <a:ext cx="3817578" cy="107683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FEF576-5EB1-044D-84EC-1BF663420ED5}"/>
              </a:ext>
            </a:extLst>
          </p:cNvPr>
          <p:cNvSpPr/>
          <p:nvPr/>
        </p:nvSpPr>
        <p:spPr>
          <a:xfrm>
            <a:off x="5027267" y="964457"/>
            <a:ext cx="5418476" cy="17787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EDD54E-52E2-884C-B122-B94B99F89E48}"/>
              </a:ext>
            </a:extLst>
          </p:cNvPr>
          <p:cNvSpPr/>
          <p:nvPr/>
        </p:nvSpPr>
        <p:spPr>
          <a:xfrm>
            <a:off x="559153" y="4448710"/>
            <a:ext cx="3817578" cy="14658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163CAB-A68F-4B40-8CA1-0F70E85842B6}"/>
              </a:ext>
            </a:extLst>
          </p:cNvPr>
          <p:cNvSpPr/>
          <p:nvPr/>
        </p:nvSpPr>
        <p:spPr>
          <a:xfrm>
            <a:off x="4986333" y="2764628"/>
            <a:ext cx="5459409" cy="32466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C6C0-80D8-2145-8612-E88DDC8A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Drifters - Ellipticals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DA0AF-0EF2-334D-A457-35F33F9FF6E6}"/>
              </a:ext>
            </a:extLst>
          </p:cNvPr>
          <p:cNvSpPr txBox="1"/>
          <p:nvPr/>
        </p:nvSpPr>
        <p:spPr>
          <a:xfrm>
            <a:off x="2404103" y="1052066"/>
            <a:ext cx="12153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MRHE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F1FDA-C832-324D-AA53-3B3CBF82D0DC}"/>
              </a:ext>
            </a:extLst>
          </p:cNvPr>
          <p:cNvSpPr txBox="1"/>
          <p:nvPr/>
        </p:nvSpPr>
        <p:spPr>
          <a:xfrm>
            <a:off x="8572500" y="1052066"/>
            <a:ext cx="13468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MRAM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B6F3C-C456-D54F-A21C-B416BAE9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857"/>
            <a:ext cx="6126480" cy="46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63F98-6EAD-5349-856E-CF6209D4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55" y="1202857"/>
            <a:ext cx="6126480" cy="46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EEBBF2-8060-9647-9650-F615F421587D}"/>
              </a:ext>
            </a:extLst>
          </p:cNvPr>
          <p:cNvSpPr txBox="1"/>
          <p:nvPr/>
        </p:nvSpPr>
        <p:spPr>
          <a:xfrm>
            <a:off x="9307261" y="2902179"/>
            <a:ext cx="11993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HOOK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083F1-0B33-1341-9BE7-E0E4AACB960C}"/>
              </a:ext>
            </a:extLst>
          </p:cNvPr>
          <p:cNvSpPr txBox="1"/>
          <p:nvPr/>
        </p:nvSpPr>
        <p:spPr>
          <a:xfrm>
            <a:off x="4246705" y="0"/>
            <a:ext cx="12668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AMAG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4EDD4-0C49-6A44-B1BE-F691EF1ADD42}"/>
              </a:ext>
            </a:extLst>
          </p:cNvPr>
          <p:cNvSpPr txBox="1"/>
          <p:nvPr/>
        </p:nvSpPr>
        <p:spPr>
          <a:xfrm>
            <a:off x="4278060" y="2990455"/>
            <a:ext cx="1204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HEMP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93C2D-BC1C-1745-A723-131C62C6D899}"/>
              </a:ext>
            </a:extLst>
          </p:cNvPr>
          <p:cNvSpPr txBox="1"/>
          <p:nvPr/>
        </p:nvSpPr>
        <p:spPr>
          <a:xfrm>
            <a:off x="9307261" y="4520"/>
            <a:ext cx="12310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MRCH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403916-B54B-B540-9DB5-27AB5212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28" y="0"/>
            <a:ext cx="3178328" cy="2235200"/>
          </a:xfrm>
        </p:spPr>
        <p:txBody>
          <a:bodyPr>
            <a:normAutofit/>
          </a:bodyPr>
          <a:lstStyle/>
          <a:p>
            <a:r>
              <a:rPr lang="en-US" dirty="0"/>
              <a:t>Comparison with Drifters - Radials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399DE-4A33-F745-9434-441ACE5B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29" y="15629"/>
            <a:ext cx="3959352" cy="29748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63AC10-F82B-9F4A-945A-08095137E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45" y="15629"/>
            <a:ext cx="3959352" cy="2974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C3F77B-E342-0D46-A4B8-708A02F76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629" y="2990455"/>
            <a:ext cx="3959352" cy="2974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3914D2-2EF3-9E48-A4A1-9FCD0E754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545" y="3001564"/>
            <a:ext cx="3959352" cy="29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01FE-A0E8-9444-B47B-6779BF57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0ADE85-6A80-8D44-B331-A9E6AD06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039007" cy="4351338"/>
          </a:xfrm>
        </p:spPr>
        <p:txBody>
          <a:bodyPr>
            <a:normAutofit/>
          </a:bodyPr>
          <a:lstStyle/>
          <a:p>
            <a:r>
              <a:rPr lang="en-US" sz="4000" dirty="0"/>
              <a:t>Rutgers HF Radar Network entering its 25</a:t>
            </a:r>
            <a:r>
              <a:rPr lang="en-US" sz="4000" baseline="30000" dirty="0"/>
              <a:t>th</a:t>
            </a:r>
            <a:r>
              <a:rPr lang="en-US" sz="4000" dirty="0"/>
              <a:t> year</a:t>
            </a:r>
          </a:p>
          <a:p>
            <a:r>
              <a:rPr lang="en-US" sz="4000" dirty="0"/>
              <a:t> MARACOOS HFR Network entering its 14</a:t>
            </a:r>
            <a:r>
              <a:rPr lang="en-US" sz="4000" baseline="30000" dirty="0"/>
              <a:t>th</a:t>
            </a:r>
            <a:r>
              <a:rPr lang="en-US" sz="4000" dirty="0"/>
              <a:t> year</a:t>
            </a:r>
          </a:p>
          <a:p>
            <a:r>
              <a:rPr lang="en-US" sz="4000" dirty="0"/>
              <a:t>Multistatics have potential to expand coverage and reduce uncertainty</a:t>
            </a:r>
          </a:p>
          <a:p>
            <a:r>
              <a:rPr lang="en-US" sz="4000" dirty="0"/>
              <a:t>Elliptical comparisons with drifters on par with radials</a:t>
            </a:r>
          </a:p>
          <a:p>
            <a:endParaRPr lang="en-US" sz="4000" dirty="0"/>
          </a:p>
          <a:p>
            <a:endParaRPr lang="en-US" sz="4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5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20A32-8170-514E-BBB2-273A69970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0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6667" y="673195"/>
            <a:ext cx="9565331" cy="1143000"/>
          </a:xfrm>
        </p:spPr>
        <p:txBody>
          <a:bodyPr>
            <a:noAutofit/>
          </a:bodyPr>
          <a:lstStyle/>
          <a:p>
            <a:pPr algn="ctr"/>
            <a:r>
              <a:rPr lang="en-US" sz="5333" b="1" dirty="0">
                <a:solidFill>
                  <a:srgbClr val="FFFFFF"/>
                </a:solidFill>
              </a:rPr>
              <a:t>Development of a Multistatic </a:t>
            </a:r>
            <a:br>
              <a:rPr lang="en-US" sz="5333" b="1" dirty="0">
                <a:solidFill>
                  <a:srgbClr val="FFFFFF"/>
                </a:solidFill>
              </a:rPr>
            </a:br>
            <a:r>
              <a:rPr lang="en-US" sz="5333" b="1" dirty="0">
                <a:solidFill>
                  <a:srgbClr val="FFFFFF"/>
                </a:solidFill>
              </a:rPr>
              <a:t>HF Radar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9169" y="4331425"/>
            <a:ext cx="642261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 dirty="0">
                <a:solidFill>
                  <a:schemeClr val="bg1"/>
                </a:solidFill>
              </a:rPr>
              <a:t>SICOMAR+ HF Radar Summer School</a:t>
            </a:r>
          </a:p>
          <a:p>
            <a:pPr algn="ctr"/>
            <a:r>
              <a:rPr lang="en-US" sz="1351" b="1" dirty="0">
                <a:solidFill>
                  <a:schemeClr val="bg1"/>
                </a:solidFill>
              </a:rPr>
              <a:t>May 26,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2E636-0458-8B48-BF03-EEA4E83D90FC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10" y="5035301"/>
            <a:ext cx="3833839" cy="914400"/>
            <a:chOff x="1600539" y="5834667"/>
            <a:chExt cx="3150476" cy="75141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8EB1C6-7DFE-5640-B794-E47F7749C103}"/>
                </a:ext>
              </a:extLst>
            </p:cNvPr>
            <p:cNvSpPr/>
            <p:nvPr/>
          </p:nvSpPr>
          <p:spPr>
            <a:xfrm>
              <a:off x="1600540" y="5834667"/>
              <a:ext cx="3150475" cy="7514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256EC9-DECA-724F-9E68-72F703B5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539" y="5893233"/>
              <a:ext cx="3150475" cy="5985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51E13-515C-094D-BFB4-EEBE481B1702}"/>
              </a:ext>
            </a:extLst>
          </p:cNvPr>
          <p:cNvGrpSpPr>
            <a:grpSpLocks noChangeAspect="1"/>
          </p:cNvGrpSpPr>
          <p:nvPr/>
        </p:nvGrpSpPr>
        <p:grpSpPr>
          <a:xfrm>
            <a:off x="7119999" y="5021081"/>
            <a:ext cx="2081051" cy="942847"/>
            <a:chOff x="557048" y="1674229"/>
            <a:chExt cx="2081050" cy="9428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6BFFB7-F9C2-864A-BA9A-D444FA023B9F}"/>
                </a:ext>
              </a:extLst>
            </p:cNvPr>
            <p:cNvSpPr/>
            <p:nvPr/>
          </p:nvSpPr>
          <p:spPr>
            <a:xfrm>
              <a:off x="557048" y="1674229"/>
              <a:ext cx="2081050" cy="942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C6FCC6-C83E-A545-8779-2BE75BB1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65" y="1750877"/>
              <a:ext cx="1797269" cy="78516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6B27A-BBB6-614C-A320-356AE83856B8}"/>
              </a:ext>
            </a:extLst>
          </p:cNvPr>
          <p:cNvGrpSpPr>
            <a:grpSpLocks noChangeAspect="1"/>
          </p:cNvGrpSpPr>
          <p:nvPr/>
        </p:nvGrpSpPr>
        <p:grpSpPr>
          <a:xfrm>
            <a:off x="9347905" y="4943861"/>
            <a:ext cx="1127847" cy="1097280"/>
            <a:chOff x="7062950" y="4523290"/>
            <a:chExt cx="1145629" cy="11145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0966E0-A5D7-9A46-8BD0-3C80D60676BB}"/>
                </a:ext>
              </a:extLst>
            </p:cNvPr>
            <p:cNvSpPr/>
            <p:nvPr/>
          </p:nvSpPr>
          <p:spPr>
            <a:xfrm>
              <a:off x="7062950" y="4523290"/>
              <a:ext cx="1145629" cy="11145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69D21-3A20-734E-98A4-B1747128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708" y="4572524"/>
              <a:ext cx="1016112" cy="10161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A7D87E-6085-6A4F-BFB6-6286003DCB0A}"/>
              </a:ext>
            </a:extLst>
          </p:cNvPr>
          <p:cNvGrpSpPr>
            <a:grpSpLocks noChangeAspect="1"/>
          </p:cNvGrpSpPr>
          <p:nvPr/>
        </p:nvGrpSpPr>
        <p:grpSpPr>
          <a:xfrm>
            <a:off x="1728587" y="4928208"/>
            <a:ext cx="1263871" cy="1128587"/>
            <a:chOff x="336331" y="3254228"/>
            <a:chExt cx="1263870" cy="112858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78E7F39-2600-0846-8BBD-A8F05247F1F9}"/>
                </a:ext>
              </a:extLst>
            </p:cNvPr>
            <p:cNvSpPr/>
            <p:nvPr/>
          </p:nvSpPr>
          <p:spPr>
            <a:xfrm>
              <a:off x="336331" y="3254228"/>
              <a:ext cx="1263870" cy="11285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A22B8-ED0B-2247-9843-590E0795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80" y="3355735"/>
              <a:ext cx="925573" cy="925573"/>
            </a:xfrm>
            <a:prstGeom prst="rect">
              <a:avLst/>
            </a:prstGeom>
          </p:spPr>
        </p:pic>
      </p:grpSp>
      <p:sp>
        <p:nvSpPr>
          <p:cNvPr id="24" name="Title 12">
            <a:extLst>
              <a:ext uri="{FF2B5EF4-FFF2-40B4-BE49-F238E27FC236}">
                <a16:creationId xmlns:a16="http://schemas.microsoft.com/office/drawing/2014/main" id="{5976A894-4F88-DC4E-8418-F0F778349262}"/>
              </a:ext>
            </a:extLst>
          </p:cNvPr>
          <p:cNvSpPr txBox="1">
            <a:spLocks/>
          </p:cNvSpPr>
          <p:nvPr/>
        </p:nvSpPr>
        <p:spPr>
          <a:xfrm>
            <a:off x="1141110" y="2647997"/>
            <a:ext cx="95653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b="1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03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71059B-9523-2249-B81A-6D3FE8919F86}"/>
              </a:ext>
            </a:extLst>
          </p:cNvPr>
          <p:cNvGrpSpPr/>
          <p:nvPr/>
        </p:nvGrpSpPr>
        <p:grpSpPr>
          <a:xfrm>
            <a:off x="3748352" y="626726"/>
            <a:ext cx="6704443" cy="5423829"/>
            <a:chOff x="1381873" y="626724"/>
            <a:chExt cx="6704442" cy="54238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4D8C58-45B1-7549-939E-1CF966B6C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0848" y="2273028"/>
              <a:ext cx="6406493" cy="36274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35B553-E2E3-D945-A3D0-450713AC3918}"/>
                </a:ext>
              </a:extLst>
            </p:cNvPr>
            <p:cNvSpPr txBox="1"/>
            <p:nvPr/>
          </p:nvSpPr>
          <p:spPr>
            <a:xfrm>
              <a:off x="4734094" y="5750344"/>
              <a:ext cx="1030090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March 2017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B878F7-3C47-DA4E-9E8B-310CFE96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1873" y="626724"/>
              <a:ext cx="6704442" cy="1817061"/>
            </a:xfrm>
            <a:prstGeom prst="rect">
              <a:avLst/>
            </a:prstGeom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2EEBF8B-07CA-DF42-9960-5A6937535E01}"/>
                </a:ext>
              </a:extLst>
            </p:cNvPr>
            <p:cNvSpPr/>
            <p:nvPr/>
          </p:nvSpPr>
          <p:spPr>
            <a:xfrm>
              <a:off x="1959428" y="1407560"/>
              <a:ext cx="5977913" cy="597964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2DE34DAA-68DA-D144-A99F-8160AF43EE0E}"/>
              </a:ext>
            </a:extLst>
          </p:cNvPr>
          <p:cNvSpPr txBox="1">
            <a:spLocks/>
          </p:cNvSpPr>
          <p:nvPr/>
        </p:nvSpPr>
        <p:spPr>
          <a:xfrm>
            <a:off x="2183474" y="32597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Rockwell" panose="02060603020205020403" pitchFamily="18" charset="0"/>
                <a:ea typeface="Imprint MT Shadow" charset="0"/>
                <a:cs typeface="Imprint MT Shadow" charset="0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Calibri (Body)"/>
              </a:rPr>
              <a:t>Wave Measurements from HF Radar Stations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20E3C8-803D-7C47-84FC-E9CE336559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637" y="1609619"/>
            <a:ext cx="2227203" cy="3640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D291CF-7571-1F49-B5D4-576B6345F205}"/>
              </a:ext>
            </a:extLst>
          </p:cNvPr>
          <p:cNvCxnSpPr/>
          <p:nvPr/>
        </p:nvCxnSpPr>
        <p:spPr>
          <a:xfrm flipV="1">
            <a:off x="2183473" y="3184991"/>
            <a:ext cx="183008" cy="7602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1E0B47-2431-BF48-810B-34C2969FFE2D}"/>
              </a:ext>
            </a:extLst>
          </p:cNvPr>
          <p:cNvSpPr txBox="1"/>
          <p:nvPr/>
        </p:nvSpPr>
        <p:spPr>
          <a:xfrm>
            <a:off x="2428127" y="3010328"/>
            <a:ext cx="421910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</a:rPr>
              <a:t>10</a:t>
            </a:r>
            <a:r>
              <a:rPr lang="en-US" sz="1351" baseline="30000" dirty="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59A81E-D9D4-874F-8ACD-9AABD1D7CD08}"/>
              </a:ext>
            </a:extLst>
          </p:cNvPr>
          <p:cNvCxnSpPr>
            <a:cxnSpLocks/>
          </p:cNvCxnSpPr>
          <p:nvPr/>
        </p:nvCxnSpPr>
        <p:spPr>
          <a:xfrm flipV="1">
            <a:off x="2131140" y="3945276"/>
            <a:ext cx="54261" cy="8116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EF7255-36B4-CC49-81ED-C9C54DB074F3}"/>
              </a:ext>
            </a:extLst>
          </p:cNvPr>
          <p:cNvSpPr txBox="1"/>
          <p:nvPr/>
        </p:nvSpPr>
        <p:spPr>
          <a:xfrm>
            <a:off x="2065627" y="4705564"/>
            <a:ext cx="51007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</a:rPr>
              <a:t>190</a:t>
            </a:r>
            <a:r>
              <a:rPr lang="en-US" sz="1351" baseline="30000" dirty="0">
                <a:solidFill>
                  <a:schemeClr val="bg1"/>
                </a:solidFill>
              </a:rPr>
              <a:t>o</a:t>
            </a:r>
            <a:endParaRPr lang="en-US" sz="13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EC89EC-36EF-A24F-B3EE-FDA8BFA3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30" y="75877"/>
            <a:ext cx="7886700" cy="480131"/>
          </a:xfrm>
        </p:spPr>
        <p:txBody>
          <a:bodyPr wrap="square">
            <a:spAutoFit/>
          </a:bodyPr>
          <a:lstStyle/>
          <a:p>
            <a:pPr algn="ctr" defTabSz="457189"/>
            <a:r>
              <a:rPr lang="en-US" sz="2800" b="1" dirty="0">
                <a:latin typeface="Calibri (Body)"/>
              </a:rPr>
              <a:t>Growth of HF Radar in the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4B613-6F79-D747-A2D9-03302C40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730" y="478186"/>
            <a:ext cx="7624569" cy="5526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79DB7-CFE5-EC4D-A56C-5B25BEA759FB}"/>
              </a:ext>
            </a:extLst>
          </p:cNvPr>
          <p:cNvSpPr txBox="1"/>
          <p:nvPr/>
        </p:nvSpPr>
        <p:spPr>
          <a:xfrm>
            <a:off x="5353251" y="1273844"/>
            <a:ext cx="3184989" cy="508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1" dirty="0"/>
              <a:t>MARACOOS Stations</a:t>
            </a:r>
          </a:p>
          <a:p>
            <a:r>
              <a:rPr lang="en-US" sz="1351" dirty="0"/>
              <a:t>IOOS Stations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52057E-90E2-894F-B729-40DA01117E02}"/>
              </a:ext>
            </a:extLst>
          </p:cNvPr>
          <p:cNvCxnSpPr/>
          <p:nvPr/>
        </p:nvCxnSpPr>
        <p:spPr>
          <a:xfrm>
            <a:off x="7438542" y="1417835"/>
            <a:ext cx="893851" cy="0"/>
          </a:xfrm>
          <a:prstGeom prst="line">
            <a:avLst/>
          </a:prstGeom>
          <a:ln w="28575">
            <a:solidFill>
              <a:srgbClr val="0E0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A65755-E818-4F4E-808B-4BF19C2226E6}"/>
              </a:ext>
            </a:extLst>
          </p:cNvPr>
          <p:cNvCxnSpPr/>
          <p:nvPr/>
        </p:nvCxnSpPr>
        <p:spPr>
          <a:xfrm>
            <a:off x="7438542" y="1693524"/>
            <a:ext cx="893851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874690-9C84-5849-95D9-C8EEB0DE425A}"/>
              </a:ext>
            </a:extLst>
          </p:cNvPr>
          <p:cNvSpPr txBox="1"/>
          <p:nvPr/>
        </p:nvSpPr>
        <p:spPr>
          <a:xfrm>
            <a:off x="92414" y="315942"/>
            <a:ext cx="406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Rutgers has been operating </a:t>
            </a:r>
          </a:p>
          <a:p>
            <a:pPr algn="ctr"/>
            <a:r>
              <a:rPr lang="en-US" sz="2400" dirty="0"/>
              <a:t>HF Radars since 1996</a:t>
            </a:r>
          </a:p>
        </p:txBody>
      </p:sp>
      <p:pic>
        <p:nvPicPr>
          <p:cNvPr id="10" name="Picture 9" descr="2001_Chant.jpg">
            <a:extLst>
              <a:ext uri="{FF2B5EF4-FFF2-40B4-BE49-F238E27FC236}">
                <a16:creationId xmlns:a16="http://schemas.microsoft.com/office/drawing/2014/main" id="{CEA0B5FF-595F-B94F-986A-8F56D47D0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82" y="1266972"/>
            <a:ext cx="2404369" cy="2286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5F34EBC-D4DF-6C45-88C9-D7023565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983" y="3673005"/>
            <a:ext cx="2258568" cy="2286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66A6B5-64F6-074B-8C16-72E270702749}"/>
              </a:ext>
            </a:extLst>
          </p:cNvPr>
          <p:cNvSpPr txBox="1"/>
          <p:nvPr/>
        </p:nvSpPr>
        <p:spPr>
          <a:xfrm>
            <a:off x="92414" y="1976007"/>
            <a:ext cx="112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 14 - Aug 15, 1996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EA725-4594-5E42-B67F-A548024C9893}"/>
              </a:ext>
            </a:extLst>
          </p:cNvPr>
          <p:cNvSpPr txBox="1"/>
          <p:nvPr/>
        </p:nvSpPr>
        <p:spPr>
          <a:xfrm>
            <a:off x="-1" y="4262007"/>
            <a:ext cx="136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1999 - May 2000</a:t>
            </a:r>
          </a:p>
        </p:txBody>
      </p:sp>
    </p:spTree>
    <p:extLst>
      <p:ext uri="{BB962C8B-B14F-4D97-AF65-F5344CB8AC3E}">
        <p14:creationId xmlns:p14="http://schemas.microsoft.com/office/powerpoint/2010/main" val="3400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Multistatic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33551-D6F1-F348-BA94-AE169E02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- </a:t>
            </a:r>
            <a:r>
              <a:rPr lang="en-US" sz="6000" b="1" dirty="0"/>
              <a:t>Monostatic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E613AB-6373-2844-AE4E-CF047058A138}"/>
              </a:ext>
            </a:extLst>
          </p:cNvPr>
          <p:cNvSpPr/>
          <p:nvPr/>
        </p:nvSpPr>
        <p:spPr>
          <a:xfrm>
            <a:off x="976544" y="2039644"/>
            <a:ext cx="2778711" cy="2778711"/>
          </a:xfrm>
          <a:prstGeom prst="ellipse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4F500-76E5-3D4E-B760-4D52B45AC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838" y="1430194"/>
            <a:ext cx="7438744" cy="4571112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C92058CC-D543-2B48-ADE3-A0333EF501E6}"/>
              </a:ext>
            </a:extLst>
          </p:cNvPr>
          <p:cNvSpPr/>
          <p:nvPr/>
        </p:nvSpPr>
        <p:spPr>
          <a:xfrm>
            <a:off x="2194693" y="3281407"/>
            <a:ext cx="342412" cy="295183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C58A1-9885-B946-BDCC-9E40D658797F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2365900" y="4818355"/>
            <a:ext cx="0" cy="5703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782247-76F6-5F43-BE56-C9E11A6396A3}"/>
              </a:ext>
            </a:extLst>
          </p:cNvPr>
          <p:cNvSpPr txBox="1"/>
          <p:nvPr/>
        </p:nvSpPr>
        <p:spPr>
          <a:xfrm>
            <a:off x="2702050" y="3244332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Tx/Rx</a:t>
            </a:r>
          </a:p>
        </p:txBody>
      </p:sp>
    </p:spTree>
    <p:extLst>
      <p:ext uri="{BB962C8B-B14F-4D97-AF65-F5344CB8AC3E}">
        <p14:creationId xmlns:p14="http://schemas.microsoft.com/office/powerpoint/2010/main" val="34909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33551-D6F1-F348-BA94-AE169E02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- </a:t>
            </a:r>
            <a:r>
              <a:rPr lang="en-US" sz="6000" b="1" dirty="0"/>
              <a:t>Bistatic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E613AB-6373-2844-AE4E-CF047058A138}"/>
              </a:ext>
            </a:extLst>
          </p:cNvPr>
          <p:cNvSpPr/>
          <p:nvPr/>
        </p:nvSpPr>
        <p:spPr>
          <a:xfrm>
            <a:off x="239706" y="2039644"/>
            <a:ext cx="5051384" cy="277871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69A57-9729-E64F-9F8D-65B0799B3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338" y="1347926"/>
            <a:ext cx="6096000" cy="4572000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7B61524C-AB13-454D-BC5C-481E373603FF}"/>
              </a:ext>
            </a:extLst>
          </p:cNvPr>
          <p:cNvSpPr/>
          <p:nvPr/>
        </p:nvSpPr>
        <p:spPr>
          <a:xfrm>
            <a:off x="1380748" y="3244332"/>
            <a:ext cx="342412" cy="295183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1004A-51D8-0C46-8026-8429E32CAD8E}"/>
              </a:ext>
            </a:extLst>
          </p:cNvPr>
          <p:cNvCxnSpPr>
            <a:cxnSpLocks/>
          </p:cNvCxnSpPr>
          <p:nvPr/>
        </p:nvCxnSpPr>
        <p:spPr>
          <a:xfrm flipV="1">
            <a:off x="2792028" y="4818355"/>
            <a:ext cx="0" cy="5703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A32CD9-1E4F-9C4C-BE86-4D7CB0116A11}"/>
              </a:ext>
            </a:extLst>
          </p:cNvPr>
          <p:cNvSpPr txBox="1"/>
          <p:nvPr/>
        </p:nvSpPr>
        <p:spPr>
          <a:xfrm>
            <a:off x="1672872" y="3168735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227B8-A749-194A-9EC1-598ABCBD3C77}"/>
              </a:ext>
            </a:extLst>
          </p:cNvPr>
          <p:cNvSpPr txBox="1"/>
          <p:nvPr/>
        </p:nvSpPr>
        <p:spPr>
          <a:xfrm>
            <a:off x="4024679" y="316461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56557AB-0628-CB4E-9979-98F088FF6E72}"/>
              </a:ext>
            </a:extLst>
          </p:cNvPr>
          <p:cNvSpPr/>
          <p:nvPr/>
        </p:nvSpPr>
        <p:spPr>
          <a:xfrm>
            <a:off x="3807105" y="3238761"/>
            <a:ext cx="342412" cy="295183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33551-D6F1-F348-BA94-AE169E02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- </a:t>
            </a:r>
            <a:r>
              <a:rPr lang="en-US" sz="6000" b="1" dirty="0"/>
              <a:t>Multistatic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A807D-9636-A746-A86A-625333A27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722" y="1358283"/>
            <a:ext cx="4021742" cy="44987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FF3D3C1-DED9-654D-A040-AD5F74174813}"/>
              </a:ext>
            </a:extLst>
          </p:cNvPr>
          <p:cNvSpPr/>
          <p:nvPr/>
        </p:nvSpPr>
        <p:spPr>
          <a:xfrm>
            <a:off x="2512379" y="2039644"/>
            <a:ext cx="2778711" cy="2778711"/>
          </a:xfrm>
          <a:prstGeom prst="ellipse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05D915-E869-034D-A380-794B3F94880E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3901735" y="4818355"/>
            <a:ext cx="0" cy="5703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A2311A-86A0-7B49-97FA-4AE6FCCC6C09}"/>
              </a:ext>
            </a:extLst>
          </p:cNvPr>
          <p:cNvSpPr txBox="1"/>
          <p:nvPr/>
        </p:nvSpPr>
        <p:spPr>
          <a:xfrm>
            <a:off x="4101423" y="3201686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Tx/Rx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B2A60-FA7F-A44A-A578-84D89968D362}"/>
              </a:ext>
            </a:extLst>
          </p:cNvPr>
          <p:cNvSpPr/>
          <p:nvPr/>
        </p:nvSpPr>
        <p:spPr>
          <a:xfrm>
            <a:off x="239706" y="2039644"/>
            <a:ext cx="5051384" cy="277871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D331D4AA-3F34-8D46-9E8F-946DA66DB76B}"/>
              </a:ext>
            </a:extLst>
          </p:cNvPr>
          <p:cNvSpPr/>
          <p:nvPr/>
        </p:nvSpPr>
        <p:spPr>
          <a:xfrm>
            <a:off x="1380748" y="3244332"/>
            <a:ext cx="342412" cy="295183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CC6A18-13D3-6244-977C-95493B8717E4}"/>
              </a:ext>
            </a:extLst>
          </p:cNvPr>
          <p:cNvCxnSpPr>
            <a:cxnSpLocks/>
          </p:cNvCxnSpPr>
          <p:nvPr/>
        </p:nvCxnSpPr>
        <p:spPr>
          <a:xfrm flipV="1">
            <a:off x="2792028" y="4818355"/>
            <a:ext cx="0" cy="57039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C5B457-E6AD-814B-9FD8-CAC5B8808A26}"/>
              </a:ext>
            </a:extLst>
          </p:cNvPr>
          <p:cNvSpPr txBox="1"/>
          <p:nvPr/>
        </p:nvSpPr>
        <p:spPr>
          <a:xfrm>
            <a:off x="1672872" y="3168735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D1E10979-5A97-004C-85D0-8CF88510F641}"/>
              </a:ext>
            </a:extLst>
          </p:cNvPr>
          <p:cNvSpPr/>
          <p:nvPr/>
        </p:nvSpPr>
        <p:spPr>
          <a:xfrm>
            <a:off x="3807105" y="3238761"/>
            <a:ext cx="342412" cy="295183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67C0-9630-134A-B8A1-3C2FDDE7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0"/>
            <a:ext cx="5238044" cy="1325563"/>
          </a:xfrm>
        </p:spPr>
        <p:txBody>
          <a:bodyPr/>
          <a:lstStyle/>
          <a:p>
            <a:r>
              <a:rPr lang="en-US" dirty="0"/>
              <a:t>Multistatic Modelling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F4620-9E03-7A41-BEB4-B6657004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8" r="13576"/>
          <a:stretch/>
        </p:blipFill>
        <p:spPr>
          <a:xfrm>
            <a:off x="5937956" y="0"/>
            <a:ext cx="6231468" cy="604943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DD0315-ECE1-4F47-9F73-466FEBA06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22146"/>
              </p:ext>
            </p:extLst>
          </p:nvPr>
        </p:nvGraphicFramePr>
        <p:xfrm>
          <a:off x="79022" y="1803400"/>
          <a:ext cx="57912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398907573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50715868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99481388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43954246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91157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Signal Strength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Monostatic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Multistatic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85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0.00 –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38,138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109,820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71,682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85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 – 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46,444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28,725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-17,719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10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0.50 – 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-6,981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64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1.00 – 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40,444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33,669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-6,775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37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2.00 – 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24,756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822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191,326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231,689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06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9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681</Words>
  <Application>Microsoft Macintosh PowerPoint</Application>
  <PresentationFormat>Widescreen</PresentationFormat>
  <Paragraphs>229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Avenir Book</vt:lpstr>
      <vt:lpstr>BlairMdITC TT-Medium</vt:lpstr>
      <vt:lpstr>Calibri</vt:lpstr>
      <vt:lpstr>Calibri (Body)</vt:lpstr>
      <vt:lpstr>Calibri (Body)12</vt:lpstr>
      <vt:lpstr>Calibri Light</vt:lpstr>
      <vt:lpstr>Office Theme</vt:lpstr>
      <vt:lpstr>Development of a Multistatic  HF Radar Network</vt:lpstr>
      <vt:lpstr>PowerPoint Presentation</vt:lpstr>
      <vt:lpstr>PowerPoint Presentation</vt:lpstr>
      <vt:lpstr>Growth of HF Radar in the US</vt:lpstr>
      <vt:lpstr>Multistatic Introduction</vt:lpstr>
      <vt:lpstr>Terminology - Monostatic</vt:lpstr>
      <vt:lpstr>Terminology - Bistatic</vt:lpstr>
      <vt:lpstr>Terminology - Multistatic</vt:lpstr>
      <vt:lpstr>Multistatic Modelling</vt:lpstr>
      <vt:lpstr>Multistatic Modelling</vt:lpstr>
      <vt:lpstr>Multistatic Operations</vt:lpstr>
      <vt:lpstr>Radar  Spectra</vt:lpstr>
      <vt:lpstr>BRLO QC – Sep 3, 2020 06:00</vt:lpstr>
      <vt:lpstr>Previous BRLO Settings</vt:lpstr>
      <vt:lpstr>New BRLO Settings</vt:lpstr>
      <vt:lpstr>Quality Control Test</vt:lpstr>
      <vt:lpstr>Multistatic Verification</vt:lpstr>
      <vt:lpstr>PowerPoint Presentation</vt:lpstr>
      <vt:lpstr>Comparison Ellipticals with Radials</vt:lpstr>
      <vt:lpstr>Comparison with Radials</vt:lpstr>
      <vt:lpstr>Comparison with Radials</vt:lpstr>
      <vt:lpstr>Comparison with Drifters</vt:lpstr>
      <vt:lpstr>Comparison with Drifters - Ellipticals</vt:lpstr>
      <vt:lpstr>Comparison with Drifters - Radials</vt:lpstr>
      <vt:lpstr>Conclusions</vt:lpstr>
      <vt:lpstr>Development of a Multistatic  HF Radar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Roarty</dc:creator>
  <cp:lastModifiedBy>Hugh Roarty</cp:lastModifiedBy>
  <cp:revision>41</cp:revision>
  <dcterms:created xsi:type="dcterms:W3CDTF">2021-04-12T20:17:43Z</dcterms:created>
  <dcterms:modified xsi:type="dcterms:W3CDTF">2021-06-01T16:12:36Z</dcterms:modified>
</cp:coreProperties>
</file>