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/>
    <p:restoredTop sz="94673"/>
  </p:normalViewPr>
  <p:slideViewPr>
    <p:cSldViewPr snapToGrid="0" snapToObjects="1" showGuides="1">
      <p:cViewPr varScale="1">
        <p:scale>
          <a:sx n="109" d="100"/>
          <a:sy n="109" d="100"/>
        </p:scale>
        <p:origin x="50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EC5C4-EF26-8140-B1F2-3FA20B8E59DD}" type="datetimeFigureOut">
              <a:rPr lang="en-US" smtClean="0"/>
              <a:t>2/14/20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A792A-43C6-4D44-A878-C1255CA9A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26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A792A-43C6-4D44-A878-C1255CA9A8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95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A792A-43C6-4D44-A878-C1255CA9A8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26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A792A-43C6-4D44-A878-C1255CA9A8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A792A-43C6-4D44-A878-C1255CA9A8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87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A792A-43C6-4D44-A878-C1255CA9A8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61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AB705-B97D-7A48-9190-0EA4ED842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8A765D-39EA-B04F-8A79-89A2CC1B9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6069A-3F04-3749-A9CC-A21D8519F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D288-FF26-AB4D-AE8D-72CFEDE8069C}" type="datetimeFigureOut">
              <a:rPr lang="en-US" smtClean="0"/>
              <a:t>2/14/20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B59CE-14FC-F54C-B8AF-655FC442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D7771-A759-754F-8546-D1F11DE36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AABE-7063-1049-83F3-82AD0E28B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30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EE089-54A6-7141-BBD2-0B2FFC619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47487-76FC-A442-A755-83DC4D352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99C51-E011-D147-B802-13A92DEE7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D288-FF26-AB4D-AE8D-72CFEDE8069C}" type="datetimeFigureOut">
              <a:rPr lang="en-US" smtClean="0"/>
              <a:t>2/14/20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BA4B2-04AF-DC4B-B23D-0DCC08EE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F692F-EC3B-6544-A909-3923AD9F7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AABE-7063-1049-83F3-82AD0E28B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22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5693A3-793B-B64F-AD35-004AD59FA0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4E698F-9D22-E14F-B2D7-571B41B999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FEF30-180A-9343-A250-F6FE5F1B5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D288-FF26-AB4D-AE8D-72CFEDE8069C}" type="datetimeFigureOut">
              <a:rPr lang="en-US" smtClean="0"/>
              <a:t>2/14/20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63D01-0938-8B41-83D1-C41B375B1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3B28E-8E1D-D349-AA1C-453D9992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AABE-7063-1049-83F3-82AD0E28B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5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03C69-4B9F-3F45-88EB-A8D4B350D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4D7DE-848D-6644-BF56-3116C52EF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07DF0-3683-5444-878F-D96940EF1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D288-FF26-AB4D-AE8D-72CFEDE8069C}" type="datetimeFigureOut">
              <a:rPr lang="en-US" smtClean="0"/>
              <a:t>2/14/20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798CE-59A5-2547-A73C-F70F66DEC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65041-EFE5-0742-802C-E0F843641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AABE-7063-1049-83F3-82AD0E28B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0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1736B-C803-6A44-88BD-AD66E97D7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1BD8BC-A573-3249-A1B4-BE5DD7D12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4A85E-3AA0-7448-8C41-9ED7C9C21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D288-FF26-AB4D-AE8D-72CFEDE8069C}" type="datetimeFigureOut">
              <a:rPr lang="en-US" smtClean="0"/>
              <a:t>2/14/20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8F2C5-D9B6-A644-9E0F-C53A41462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AF500-E4C9-FE4E-BC2C-6D4B72498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AABE-7063-1049-83F3-82AD0E28B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20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53A1F-37A1-0048-8F00-B09CE7B1E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EC7F2-C1D6-2F42-B218-2480CC568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0E3C9-2946-3844-ABF8-92AD07826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FA3C8-5FFF-2D42-BBE0-6832272A0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D288-FF26-AB4D-AE8D-72CFEDE8069C}" type="datetimeFigureOut">
              <a:rPr lang="en-US" smtClean="0"/>
              <a:t>2/14/20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ADA312-923F-274E-87E8-65BAA585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F7313D-C285-524B-BFB9-97FABD296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AABE-7063-1049-83F3-82AD0E28B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42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F97F2-BF38-9A49-B11B-79FE930C1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0C4FA-C5D4-5646-A529-248E3F7F5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7642E-86AA-EE47-B21F-A00BB64CE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DF18E4-70FA-054C-AA51-C5FBE29AFA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7480EC-B8F3-F340-BA91-F75292291B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168C64-5ED0-A34F-A07E-A22391EF4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D288-FF26-AB4D-AE8D-72CFEDE8069C}" type="datetimeFigureOut">
              <a:rPr lang="en-US" smtClean="0"/>
              <a:t>2/14/20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26CD2C-3D99-934C-B4E2-E9E70DAB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B7A3E1-95D8-614C-995A-C5DDC8FAB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AABE-7063-1049-83F3-82AD0E28B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65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8EE49-8BEA-C945-BFB9-E5A4B6871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7FBD9C-6EAD-5546-9DAA-A441167A4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D288-FF26-AB4D-AE8D-72CFEDE8069C}" type="datetimeFigureOut">
              <a:rPr lang="en-US" smtClean="0"/>
              <a:t>2/14/20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7018C-7A35-2048-A6CF-FC93045CC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615ECC-C5F5-9B46-BDB4-4424931C2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AABE-7063-1049-83F3-82AD0E28B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7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F7CBA7-15F9-2E44-A7F2-D71C5858E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D288-FF26-AB4D-AE8D-72CFEDE8069C}" type="datetimeFigureOut">
              <a:rPr lang="en-US" smtClean="0"/>
              <a:t>2/14/20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763040-8FF1-2943-94C1-A82EEF1AD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2C8A9-E9D2-7B4F-9C8E-7B66D58C9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AABE-7063-1049-83F3-82AD0E28B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20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EBEDA-E1D4-BF49-8871-36D893F71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24587-59BE-2647-9E0C-E6DB008BE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439840-F7FB-F846-9028-764B56F85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723A62-01E0-5C43-B17C-A9974B72F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D288-FF26-AB4D-AE8D-72CFEDE8069C}" type="datetimeFigureOut">
              <a:rPr lang="en-US" smtClean="0"/>
              <a:t>2/14/20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37F92-C244-6C4E-8D9F-813047FD5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00C9C1-F7C9-254B-898B-24A8DD01E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AABE-7063-1049-83F3-82AD0E28B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72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5EBB1-3FF2-C74C-9070-7D514F67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25D3DE-24C0-CC49-A991-41785AE23B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044D8F-816D-0B4E-B889-7B6377C34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373CCC-2CD7-384A-B95B-471428D2C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D288-FF26-AB4D-AE8D-72CFEDE8069C}" type="datetimeFigureOut">
              <a:rPr lang="en-US" smtClean="0"/>
              <a:t>2/14/20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2EB7B-8644-AD43-944A-E782C050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D4046-719C-0C46-89F7-E0D49BEAF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AABE-7063-1049-83F3-82AD0E28B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04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A99D7-035C-9543-B139-A5980F9F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2B5012-B32D-6441-8BCA-CA22C11EA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C0018-F6E7-7F45-87BB-EDC5166CA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1D288-FF26-AB4D-AE8D-72CFEDE8069C}" type="datetimeFigureOut">
              <a:rPr lang="en-US" smtClean="0"/>
              <a:t>2/14/20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6C5F3-64C5-6442-B0E2-38A0DFC12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4711E-B678-CA48-9EC2-DD0CBE3A57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EAABE-7063-1049-83F3-82AD0E28B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1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u27_chip">
            <a:extLst>
              <a:ext uri="{FF2B5EF4-FFF2-40B4-BE49-F238E27FC236}">
                <a16:creationId xmlns:a16="http://schemas.microsoft.com/office/drawing/2014/main" id="{C8FF3EBA-CF1C-2242-9C93-126A075A3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3D5FC5-4EC2-D749-98D0-44F57468B1FF}"/>
              </a:ext>
            </a:extLst>
          </p:cNvPr>
          <p:cNvSpPr txBox="1"/>
          <p:nvPr/>
        </p:nvSpPr>
        <p:spPr>
          <a:xfrm>
            <a:off x="127899" y="543575"/>
            <a:ext cx="9144000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Empirical corrections to thermal lag on ocean gliders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107BA0-BEED-7B42-9B99-927F97D1B008}"/>
              </a:ext>
            </a:extLst>
          </p:cNvPr>
          <p:cNvSpPr txBox="1"/>
          <p:nvPr/>
        </p:nvSpPr>
        <p:spPr>
          <a:xfrm>
            <a:off x="211026" y="4767690"/>
            <a:ext cx="59482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Travis Miles</a:t>
            </a:r>
          </a:p>
          <a:p>
            <a:r>
              <a:rPr lang="en-US" b="1" dirty="0">
                <a:solidFill>
                  <a:schemeClr val="bg1"/>
                </a:solidFill>
              </a:rPr>
              <a:t>Rutgers University</a:t>
            </a:r>
          </a:p>
          <a:p>
            <a:r>
              <a:rPr lang="en-US" b="1" dirty="0">
                <a:solidFill>
                  <a:schemeClr val="bg1"/>
                </a:solidFill>
              </a:rPr>
              <a:t>Department of Marine and Coastal Sciences</a:t>
            </a:r>
          </a:p>
          <a:p>
            <a:r>
              <a:rPr lang="en-US" b="1" dirty="0">
                <a:solidFill>
                  <a:srgbClr val="FF0000"/>
                </a:solidFill>
              </a:rPr>
              <a:t>RBR2020 Cohort</a:t>
            </a:r>
          </a:p>
          <a:p>
            <a:r>
              <a:rPr lang="en-US" b="1" dirty="0">
                <a:solidFill>
                  <a:srgbClr val="FF0000"/>
                </a:solidFill>
              </a:rPr>
              <a:t>RBR Technical Workshop</a:t>
            </a:r>
          </a:p>
          <a:p>
            <a:r>
              <a:rPr lang="en-US" b="1" dirty="0">
                <a:solidFill>
                  <a:srgbClr val="FF0000"/>
                </a:solidFill>
              </a:rPr>
              <a:t>Ocean Sciences 2020 – San Diego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76D624-F55E-8749-955A-515A0217F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0" y="0"/>
            <a:ext cx="1905000" cy="63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E3BE18-2D1D-5049-A5D8-F50FB4F988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6731" y="5943910"/>
            <a:ext cx="3065805" cy="82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45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marine.rutgers.edu/~dkaragon/imagery/atlantic%20hurricane%202018/refreshed%20Atlantic%201%20(all%20tails%20final).jpg">
            <a:extLst>
              <a:ext uri="{FF2B5EF4-FFF2-40B4-BE49-F238E27FC236}">
                <a16:creationId xmlns:a16="http://schemas.microsoft.com/office/drawing/2014/main" id="{7CD1D45C-B6EE-E649-A259-60A5AC0385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0"/>
          <a:stretch/>
        </p:blipFill>
        <p:spPr bwMode="auto">
          <a:xfrm>
            <a:off x="1" y="662841"/>
            <a:ext cx="7196446" cy="400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7DF48D3-1976-F944-90D8-0471CF49B11D}"/>
              </a:ext>
            </a:extLst>
          </p:cNvPr>
          <p:cNvGrpSpPr/>
          <p:nvPr/>
        </p:nvGrpSpPr>
        <p:grpSpPr>
          <a:xfrm>
            <a:off x="7560937" y="0"/>
            <a:ext cx="3800104" cy="4671863"/>
            <a:chOff x="8052408" y="233607"/>
            <a:chExt cx="3141629" cy="411872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1F6DF72-C7D6-AC42-8411-49C8DDD37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52408" y="233607"/>
              <a:ext cx="3141629" cy="318351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8026E36-E069-EF47-B6C9-C17BE9D8CF1C}"/>
                </a:ext>
              </a:extLst>
            </p:cNvPr>
            <p:cNvSpPr txBox="1"/>
            <p:nvPr/>
          </p:nvSpPr>
          <p:spPr>
            <a:xfrm>
              <a:off x="8052408" y="3429000"/>
              <a:ext cx="3141629" cy="923330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25% Hurricane Gliders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75% Shared Community Gliders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123,335 Total Glider Profiles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A1DA48C-D51C-EB49-80FF-576DDCC7BA65}"/>
              </a:ext>
            </a:extLst>
          </p:cNvPr>
          <p:cNvSpPr/>
          <p:nvPr/>
        </p:nvSpPr>
        <p:spPr>
          <a:xfrm>
            <a:off x="1" y="0"/>
            <a:ext cx="7196446" cy="66284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/>
              <a:t>2018 Community Gliders deployed in 3 Picket Lines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438EA9-7B54-CB45-80F1-B3031BBA78FB}"/>
              </a:ext>
            </a:extLst>
          </p:cNvPr>
          <p:cNvGrpSpPr/>
          <p:nvPr/>
        </p:nvGrpSpPr>
        <p:grpSpPr>
          <a:xfrm>
            <a:off x="728982" y="4671863"/>
            <a:ext cx="10996550" cy="2089042"/>
            <a:chOff x="0" y="4566012"/>
            <a:chExt cx="10301467" cy="176360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EF68E15-13A7-204E-BBE6-753EDC5BC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897" t="3706" r="5637" b="50382"/>
            <a:stretch/>
          </p:blipFill>
          <p:spPr>
            <a:xfrm>
              <a:off x="0" y="4566013"/>
              <a:ext cx="4889303" cy="176360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F48688E-232A-5F43-97D8-188EDE772E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897" t="49618" r="5637" b="4470"/>
            <a:stretch/>
          </p:blipFill>
          <p:spPr>
            <a:xfrm>
              <a:off x="5412164" y="4566012"/>
              <a:ext cx="4889303" cy="17636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4669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C9148EA-7C5E-6041-AFF2-21BBFE48E386}"/>
              </a:ext>
            </a:extLst>
          </p:cNvPr>
          <p:cNvGrpSpPr/>
          <p:nvPr/>
        </p:nvGrpSpPr>
        <p:grpSpPr>
          <a:xfrm>
            <a:off x="228600" y="681788"/>
            <a:ext cx="3737758" cy="5494424"/>
            <a:chOff x="1066170" y="19692534"/>
            <a:chExt cx="8966201" cy="130048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1A996C3-63FF-3643-BAAF-92AEFC5CE8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399" t="29016" r="6228" b="28828"/>
            <a:stretch/>
          </p:blipFill>
          <p:spPr>
            <a:xfrm>
              <a:off x="1066170" y="22943735"/>
              <a:ext cx="8788401" cy="32766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B2EDD80-EDF2-9040-A384-888DD09D2B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399" t="29350" r="6228" b="28820"/>
            <a:stretch/>
          </p:blipFill>
          <p:spPr>
            <a:xfrm>
              <a:off x="1066170" y="19692534"/>
              <a:ext cx="8788401" cy="325120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EBCB36A-7B15-744B-A6EC-742E58379B03}"/>
                </a:ext>
              </a:extLst>
            </p:cNvPr>
            <p:cNvSpPr txBox="1"/>
            <p:nvPr/>
          </p:nvSpPr>
          <p:spPr>
            <a:xfrm>
              <a:off x="1620915" y="28298662"/>
              <a:ext cx="51328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/>
                <a:t>C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894CF2-F6C7-4743-B015-78CD8A7ACF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399" t="29267" r="6228" b="29230"/>
            <a:stretch/>
          </p:blipFill>
          <p:spPr>
            <a:xfrm>
              <a:off x="1066170" y="26245734"/>
              <a:ext cx="8788401" cy="3225801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EA86F83-29A7-F442-BDF7-7F4E9B54C91E}"/>
                </a:ext>
              </a:extLst>
            </p:cNvPr>
            <p:cNvGrpSpPr/>
            <p:nvPr/>
          </p:nvGrpSpPr>
          <p:grpSpPr>
            <a:xfrm>
              <a:off x="1066170" y="19692537"/>
              <a:ext cx="8966201" cy="13004799"/>
              <a:chOff x="1066170" y="19692537"/>
              <a:chExt cx="8966201" cy="13004799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CBF42823-70EB-1E42-B108-DB98F052A4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6398" t="29412" r="4460" b="29084"/>
              <a:stretch/>
            </p:blipFill>
            <p:spPr>
              <a:xfrm>
                <a:off x="1066170" y="29471536"/>
                <a:ext cx="8966201" cy="3225800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4C7B498-D682-5147-9B39-DE7CE65EE0F5}"/>
                  </a:ext>
                </a:extLst>
              </p:cNvPr>
              <p:cNvSpPr/>
              <p:nvPr/>
            </p:nvSpPr>
            <p:spPr>
              <a:xfrm>
                <a:off x="6353165" y="19692537"/>
                <a:ext cx="1267219" cy="1258700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2CA99BD-B313-774D-A6D9-D86F1F03E2A3}"/>
              </a:ext>
            </a:extLst>
          </p:cNvPr>
          <p:cNvSpPr txBox="1"/>
          <p:nvPr/>
        </p:nvSpPr>
        <p:spPr>
          <a:xfrm>
            <a:off x="684602" y="1540939"/>
            <a:ext cx="1412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Temperature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7EE803-4A9B-2541-AC50-1F936DD4712C}"/>
              </a:ext>
            </a:extLst>
          </p:cNvPr>
          <p:cNvSpPr txBox="1"/>
          <p:nvPr/>
        </p:nvSpPr>
        <p:spPr>
          <a:xfrm>
            <a:off x="684602" y="2903814"/>
            <a:ext cx="1412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Conductivity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7A5CFA-EEE6-974A-B907-ED2C4259623B}"/>
              </a:ext>
            </a:extLst>
          </p:cNvPr>
          <p:cNvSpPr txBox="1"/>
          <p:nvPr/>
        </p:nvSpPr>
        <p:spPr>
          <a:xfrm>
            <a:off x="684602" y="4354853"/>
            <a:ext cx="1412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Salinity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D2E027-E30A-0647-B076-60327A289A3D}"/>
              </a:ext>
            </a:extLst>
          </p:cNvPr>
          <p:cNvSpPr txBox="1"/>
          <p:nvPr/>
        </p:nvSpPr>
        <p:spPr>
          <a:xfrm>
            <a:off x="673831" y="5712879"/>
            <a:ext cx="1412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Density</a:t>
            </a:r>
          </a:p>
        </p:txBody>
      </p:sp>
    </p:spTree>
    <p:extLst>
      <p:ext uri="{BB962C8B-B14F-4D97-AF65-F5344CB8AC3E}">
        <p14:creationId xmlns:p14="http://schemas.microsoft.com/office/powerpoint/2010/main" val="1510297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C9148EA-7C5E-6041-AFF2-21BBFE48E386}"/>
              </a:ext>
            </a:extLst>
          </p:cNvPr>
          <p:cNvGrpSpPr/>
          <p:nvPr/>
        </p:nvGrpSpPr>
        <p:grpSpPr>
          <a:xfrm>
            <a:off x="228600" y="681788"/>
            <a:ext cx="3737758" cy="5494424"/>
            <a:chOff x="1066170" y="19692534"/>
            <a:chExt cx="8966201" cy="130048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1A996C3-63FF-3643-BAAF-92AEFC5CE8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399" t="29016" r="6228" b="28828"/>
            <a:stretch/>
          </p:blipFill>
          <p:spPr>
            <a:xfrm>
              <a:off x="1066170" y="22943735"/>
              <a:ext cx="8788401" cy="32766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B2EDD80-EDF2-9040-A384-888DD09D2B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399" t="29350" r="6228" b="28820"/>
            <a:stretch/>
          </p:blipFill>
          <p:spPr>
            <a:xfrm>
              <a:off x="1066170" y="19692534"/>
              <a:ext cx="8788401" cy="325120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EBCB36A-7B15-744B-A6EC-742E58379B03}"/>
                </a:ext>
              </a:extLst>
            </p:cNvPr>
            <p:cNvSpPr txBox="1"/>
            <p:nvPr/>
          </p:nvSpPr>
          <p:spPr>
            <a:xfrm>
              <a:off x="1620915" y="28298662"/>
              <a:ext cx="51328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/>
                <a:t>C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894CF2-F6C7-4743-B015-78CD8A7ACF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399" t="29267" r="6228" b="29230"/>
            <a:stretch/>
          </p:blipFill>
          <p:spPr>
            <a:xfrm>
              <a:off x="1066170" y="26245734"/>
              <a:ext cx="8788401" cy="3225801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EA86F83-29A7-F442-BDF7-7F4E9B54C91E}"/>
                </a:ext>
              </a:extLst>
            </p:cNvPr>
            <p:cNvGrpSpPr/>
            <p:nvPr/>
          </p:nvGrpSpPr>
          <p:grpSpPr>
            <a:xfrm>
              <a:off x="1066170" y="19692537"/>
              <a:ext cx="8966201" cy="13004799"/>
              <a:chOff x="1066170" y="19692537"/>
              <a:chExt cx="8966201" cy="13004799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CBF42823-70EB-1E42-B108-DB98F052A4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6398" t="29412" r="4460" b="29084"/>
              <a:stretch/>
            </p:blipFill>
            <p:spPr>
              <a:xfrm>
                <a:off x="1066170" y="29471536"/>
                <a:ext cx="8966201" cy="3225800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4C7B498-D682-5147-9B39-DE7CE65EE0F5}"/>
                  </a:ext>
                </a:extLst>
              </p:cNvPr>
              <p:cNvSpPr/>
              <p:nvPr/>
            </p:nvSpPr>
            <p:spPr>
              <a:xfrm>
                <a:off x="6353165" y="19692537"/>
                <a:ext cx="1267219" cy="1258700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A7CE181-E7BF-424B-B76C-E0BDA0E8A0D8}"/>
              </a:ext>
            </a:extLst>
          </p:cNvPr>
          <p:cNvGrpSpPr/>
          <p:nvPr/>
        </p:nvGrpSpPr>
        <p:grpSpPr>
          <a:xfrm>
            <a:off x="4297828" y="156305"/>
            <a:ext cx="2854598" cy="6545390"/>
            <a:chOff x="2958455" y="478936"/>
            <a:chExt cx="2268589" cy="6314365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23476AA-EB08-C640-BF26-8362275C17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31" r="3043"/>
            <a:stretch/>
          </p:blipFill>
          <p:spPr>
            <a:xfrm>
              <a:off x="3032889" y="478936"/>
              <a:ext cx="2115725" cy="170148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D7AD732-C4CC-314C-A412-7688A0A86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62452" y="2000852"/>
              <a:ext cx="2264592" cy="170148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A46D847-D707-9B48-817C-FCDC51454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531" r="3043"/>
            <a:stretch/>
          </p:blipFill>
          <p:spPr>
            <a:xfrm>
              <a:off x="3053614" y="3551049"/>
              <a:ext cx="2115725" cy="170148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DD3A723-3ACB-F74F-B5B4-2D29E1E35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958455" y="5091819"/>
              <a:ext cx="2264592" cy="170148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7B6FD5F-AE55-044C-81A0-816B18206EF2}"/>
              </a:ext>
            </a:extLst>
          </p:cNvPr>
          <p:cNvSpPr txBox="1"/>
          <p:nvPr/>
        </p:nvSpPr>
        <p:spPr>
          <a:xfrm>
            <a:off x="684602" y="1540939"/>
            <a:ext cx="1412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Temperature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049F8D-7D73-D447-80D8-544A34028008}"/>
              </a:ext>
            </a:extLst>
          </p:cNvPr>
          <p:cNvSpPr txBox="1"/>
          <p:nvPr/>
        </p:nvSpPr>
        <p:spPr>
          <a:xfrm>
            <a:off x="684602" y="2903814"/>
            <a:ext cx="1412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Conductivity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2F3E29-E638-8E44-958D-9AEF9F84AFE1}"/>
              </a:ext>
            </a:extLst>
          </p:cNvPr>
          <p:cNvSpPr txBox="1"/>
          <p:nvPr/>
        </p:nvSpPr>
        <p:spPr>
          <a:xfrm>
            <a:off x="684602" y="4354853"/>
            <a:ext cx="1412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Salinity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F11604-680C-C343-9932-6FA176CA32FD}"/>
              </a:ext>
            </a:extLst>
          </p:cNvPr>
          <p:cNvSpPr txBox="1"/>
          <p:nvPr/>
        </p:nvSpPr>
        <p:spPr>
          <a:xfrm>
            <a:off x="673831" y="5712879"/>
            <a:ext cx="1412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Density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DABDDC-A144-4442-B151-D6D88BBD95FF}"/>
              </a:ext>
            </a:extLst>
          </p:cNvPr>
          <p:cNvSpPr txBox="1"/>
          <p:nvPr/>
        </p:nvSpPr>
        <p:spPr>
          <a:xfrm>
            <a:off x="4683122" y="407838"/>
            <a:ext cx="1412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Temperature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8E1502-081B-834A-AFEB-80FD815EA5FF}"/>
              </a:ext>
            </a:extLst>
          </p:cNvPr>
          <p:cNvSpPr txBox="1"/>
          <p:nvPr/>
        </p:nvSpPr>
        <p:spPr>
          <a:xfrm>
            <a:off x="4683123" y="1994386"/>
            <a:ext cx="1412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Conductivity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A5B717-B5E8-5B4E-AD6C-3C4942CB652B}"/>
              </a:ext>
            </a:extLst>
          </p:cNvPr>
          <p:cNvSpPr txBox="1"/>
          <p:nvPr/>
        </p:nvSpPr>
        <p:spPr>
          <a:xfrm>
            <a:off x="4719637" y="3609850"/>
            <a:ext cx="1412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Salinity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2B7A0D-0F14-8E4B-95BF-34D22FC840C0}"/>
              </a:ext>
            </a:extLst>
          </p:cNvPr>
          <p:cNvSpPr txBox="1"/>
          <p:nvPr/>
        </p:nvSpPr>
        <p:spPr>
          <a:xfrm>
            <a:off x="4683123" y="5216764"/>
            <a:ext cx="1412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Density</a:t>
            </a:r>
          </a:p>
        </p:txBody>
      </p:sp>
    </p:spTree>
    <p:extLst>
      <p:ext uri="{BB962C8B-B14F-4D97-AF65-F5344CB8AC3E}">
        <p14:creationId xmlns:p14="http://schemas.microsoft.com/office/powerpoint/2010/main" val="170223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C9148EA-7C5E-6041-AFF2-21BBFE48E386}"/>
              </a:ext>
            </a:extLst>
          </p:cNvPr>
          <p:cNvGrpSpPr/>
          <p:nvPr/>
        </p:nvGrpSpPr>
        <p:grpSpPr>
          <a:xfrm>
            <a:off x="228600" y="681788"/>
            <a:ext cx="3737758" cy="5494424"/>
            <a:chOff x="1066170" y="19692534"/>
            <a:chExt cx="8966201" cy="130048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1A996C3-63FF-3643-BAAF-92AEFC5CE8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399" t="29016" r="6228" b="28828"/>
            <a:stretch/>
          </p:blipFill>
          <p:spPr>
            <a:xfrm>
              <a:off x="1066170" y="22943735"/>
              <a:ext cx="8788401" cy="32766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B2EDD80-EDF2-9040-A384-888DD09D2B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399" t="29350" r="6228" b="28820"/>
            <a:stretch/>
          </p:blipFill>
          <p:spPr>
            <a:xfrm>
              <a:off x="1066170" y="19692534"/>
              <a:ext cx="8788401" cy="325120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EBCB36A-7B15-744B-A6EC-742E58379B03}"/>
                </a:ext>
              </a:extLst>
            </p:cNvPr>
            <p:cNvSpPr txBox="1"/>
            <p:nvPr/>
          </p:nvSpPr>
          <p:spPr>
            <a:xfrm>
              <a:off x="1620915" y="28298662"/>
              <a:ext cx="51328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/>
                <a:t>C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894CF2-F6C7-4743-B015-78CD8A7ACF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399" t="29267" r="6228" b="29230"/>
            <a:stretch/>
          </p:blipFill>
          <p:spPr>
            <a:xfrm>
              <a:off x="1066170" y="26245734"/>
              <a:ext cx="8788401" cy="3225801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EA86F83-29A7-F442-BDF7-7F4E9B54C91E}"/>
                </a:ext>
              </a:extLst>
            </p:cNvPr>
            <p:cNvGrpSpPr/>
            <p:nvPr/>
          </p:nvGrpSpPr>
          <p:grpSpPr>
            <a:xfrm>
              <a:off x="1066170" y="19692537"/>
              <a:ext cx="8966201" cy="13004799"/>
              <a:chOff x="1066170" y="19692537"/>
              <a:chExt cx="8966201" cy="13004799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CBF42823-70EB-1E42-B108-DB98F052A4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6398" t="29412" r="4460" b="29084"/>
              <a:stretch/>
            </p:blipFill>
            <p:spPr>
              <a:xfrm>
                <a:off x="1066170" y="29471536"/>
                <a:ext cx="8966201" cy="3225800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4C7B498-D682-5147-9B39-DE7CE65EE0F5}"/>
                  </a:ext>
                </a:extLst>
              </p:cNvPr>
              <p:cNvSpPr/>
              <p:nvPr/>
            </p:nvSpPr>
            <p:spPr>
              <a:xfrm>
                <a:off x="6353165" y="19692537"/>
                <a:ext cx="1267219" cy="1258700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A7CE181-E7BF-424B-B76C-E0BDA0E8A0D8}"/>
              </a:ext>
            </a:extLst>
          </p:cNvPr>
          <p:cNvGrpSpPr/>
          <p:nvPr/>
        </p:nvGrpSpPr>
        <p:grpSpPr>
          <a:xfrm>
            <a:off x="4297828" y="156305"/>
            <a:ext cx="2854598" cy="6545390"/>
            <a:chOff x="2958455" y="478936"/>
            <a:chExt cx="2268589" cy="6314365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23476AA-EB08-C640-BF26-8362275C17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31" r="3043"/>
            <a:stretch/>
          </p:blipFill>
          <p:spPr>
            <a:xfrm>
              <a:off x="3032889" y="478936"/>
              <a:ext cx="2115725" cy="170148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D7AD732-C4CC-314C-A412-7688A0A86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62452" y="2000852"/>
              <a:ext cx="2264592" cy="170148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A46D847-D707-9B48-817C-FCDC51454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531" r="3043"/>
            <a:stretch/>
          </p:blipFill>
          <p:spPr>
            <a:xfrm>
              <a:off x="3053614" y="3551049"/>
              <a:ext cx="2115725" cy="170148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DD3A723-3ACB-F74F-B5B4-2D29E1E35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958455" y="5091819"/>
              <a:ext cx="2264592" cy="1701482"/>
            </a:xfrm>
            <a:prstGeom prst="rect">
              <a:avLst/>
            </a:prstGeom>
          </p:spPr>
        </p:pic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C5F9667E-D48E-764F-A0F3-D9871D5348E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975" r="3239"/>
          <a:stretch/>
        </p:blipFill>
        <p:spPr>
          <a:xfrm>
            <a:off x="7194526" y="1328155"/>
            <a:ext cx="4997160" cy="430074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7208E55-C398-6642-8855-D503DAAA7AD2}"/>
              </a:ext>
            </a:extLst>
          </p:cNvPr>
          <p:cNvSpPr txBox="1"/>
          <p:nvPr/>
        </p:nvSpPr>
        <p:spPr>
          <a:xfrm>
            <a:off x="684602" y="1540939"/>
            <a:ext cx="1412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Temperature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956619-8FC5-F149-A401-0443A4B9C672}"/>
              </a:ext>
            </a:extLst>
          </p:cNvPr>
          <p:cNvSpPr txBox="1"/>
          <p:nvPr/>
        </p:nvSpPr>
        <p:spPr>
          <a:xfrm>
            <a:off x="684602" y="2903814"/>
            <a:ext cx="1412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Conductivity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C847D2-DDC4-BB41-A93B-5D0E2C29483C}"/>
              </a:ext>
            </a:extLst>
          </p:cNvPr>
          <p:cNvSpPr txBox="1"/>
          <p:nvPr/>
        </p:nvSpPr>
        <p:spPr>
          <a:xfrm>
            <a:off x="684602" y="4354853"/>
            <a:ext cx="1412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Salinity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16A2DD-5255-B14E-B75F-B5D281471308}"/>
              </a:ext>
            </a:extLst>
          </p:cNvPr>
          <p:cNvSpPr txBox="1"/>
          <p:nvPr/>
        </p:nvSpPr>
        <p:spPr>
          <a:xfrm>
            <a:off x="673831" y="5712879"/>
            <a:ext cx="1412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Density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8655A7-0E2C-A34F-9082-700EAC9529A8}"/>
              </a:ext>
            </a:extLst>
          </p:cNvPr>
          <p:cNvSpPr txBox="1"/>
          <p:nvPr/>
        </p:nvSpPr>
        <p:spPr>
          <a:xfrm>
            <a:off x="4683122" y="407838"/>
            <a:ext cx="1412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Temperature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5CC9F29-99FC-7E42-BD96-E23D8B7E989F}"/>
              </a:ext>
            </a:extLst>
          </p:cNvPr>
          <p:cNvSpPr txBox="1"/>
          <p:nvPr/>
        </p:nvSpPr>
        <p:spPr>
          <a:xfrm>
            <a:off x="4683123" y="1994386"/>
            <a:ext cx="1412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Conductivity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D26CB8-823D-E940-997F-2AAB9E3B7346}"/>
              </a:ext>
            </a:extLst>
          </p:cNvPr>
          <p:cNvSpPr txBox="1"/>
          <p:nvPr/>
        </p:nvSpPr>
        <p:spPr>
          <a:xfrm>
            <a:off x="4719637" y="3609850"/>
            <a:ext cx="1412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Salinity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D898193-BD01-E040-87D4-DE2AAC7B8A25}"/>
              </a:ext>
            </a:extLst>
          </p:cNvPr>
          <p:cNvSpPr txBox="1"/>
          <p:nvPr/>
        </p:nvSpPr>
        <p:spPr>
          <a:xfrm>
            <a:off x="4683123" y="5216764"/>
            <a:ext cx="1412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Density</a:t>
            </a:r>
          </a:p>
        </p:txBody>
      </p:sp>
    </p:spTree>
    <p:extLst>
      <p:ext uri="{BB962C8B-B14F-4D97-AF65-F5344CB8AC3E}">
        <p14:creationId xmlns:p14="http://schemas.microsoft.com/office/powerpoint/2010/main" val="617329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D754940-55DA-D74C-BB3F-A5916C299268}"/>
              </a:ext>
            </a:extLst>
          </p:cNvPr>
          <p:cNvSpPr txBox="1"/>
          <p:nvPr/>
        </p:nvSpPr>
        <p:spPr>
          <a:xfrm>
            <a:off x="1239693" y="816099"/>
            <a:ext cx="355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T</a:t>
            </a:r>
            <a:r>
              <a:rPr lang="en-US" sz="3600" baseline="-25000" dirty="0"/>
              <a:t>O</a:t>
            </a:r>
            <a:r>
              <a:rPr lang="en-US" sz="3600" dirty="0"/>
              <a:t> = T + 𝝉</a:t>
            </a:r>
            <a:r>
              <a:rPr lang="en-US" sz="3600" baseline="-25000" dirty="0"/>
              <a:t>T</a:t>
            </a:r>
            <a:r>
              <a:rPr lang="en-US" sz="3600" dirty="0"/>
              <a:t> * dT/</a:t>
            </a:r>
            <a:r>
              <a:rPr lang="en-US" sz="3600" dirty="0" err="1"/>
              <a:t>dt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8B4D63-DEC4-0C40-9FE5-20B09AFDBD59}"/>
              </a:ext>
            </a:extLst>
          </p:cNvPr>
          <p:cNvSpPr txBox="1"/>
          <p:nvPr/>
        </p:nvSpPr>
        <p:spPr>
          <a:xfrm>
            <a:off x="131957" y="190005"/>
            <a:ext cx="50354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Fofonoff</a:t>
            </a:r>
            <a:r>
              <a:rPr lang="en-US" sz="2200" dirty="0"/>
              <a:t> (1974): Thermistor Response Correction: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142446-4D0E-DD4E-96CD-08C52D510C55}"/>
              </a:ext>
            </a:extLst>
          </p:cNvPr>
          <p:cNvSpPr txBox="1"/>
          <p:nvPr/>
        </p:nvSpPr>
        <p:spPr>
          <a:xfrm>
            <a:off x="379877" y="1578595"/>
            <a:ext cx="44121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</a:t>
            </a:r>
            <a:r>
              <a:rPr lang="en-US" sz="1600" baseline="-25000" dirty="0"/>
              <a:t>O</a:t>
            </a:r>
            <a:r>
              <a:rPr lang="en-US" sz="1600" dirty="0"/>
              <a:t> is the true temperature,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 is the measured temperature,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𝝉</a:t>
            </a:r>
            <a:r>
              <a:rPr lang="en-US" sz="1600" baseline="-25000" dirty="0"/>
              <a:t>T</a:t>
            </a:r>
            <a:r>
              <a:rPr lang="en-US" sz="1600" dirty="0"/>
              <a:t> is the thermistor time constant,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dT/</a:t>
            </a:r>
            <a:r>
              <a:rPr lang="en-US" sz="1600" dirty="0" err="1"/>
              <a:t>dt</a:t>
            </a:r>
            <a:r>
              <a:rPr lang="en-US" sz="1600" dirty="0"/>
              <a:t> is the change in temperature over change in measurement time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C566E7-AE11-AD41-B170-C0F21729B0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03"/>
          <a:stretch/>
        </p:blipFill>
        <p:spPr>
          <a:xfrm>
            <a:off x="154563" y="3018199"/>
            <a:ext cx="4862804" cy="364480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E727AD8-84D4-074B-A5BE-18058AA1B4A9}"/>
              </a:ext>
            </a:extLst>
          </p:cNvPr>
          <p:cNvSpPr/>
          <p:nvPr/>
        </p:nvSpPr>
        <p:spPr>
          <a:xfrm>
            <a:off x="6295249" y="802768"/>
            <a:ext cx="5781956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ctm</a:t>
            </a:r>
            <a:r>
              <a:rPr lang="en-US" dirty="0"/>
              <a:t>[S/m] = -1.0 * b * ctm</a:t>
            </a:r>
            <a:r>
              <a:rPr lang="en-US" baseline="-25000" dirty="0"/>
              <a:t>n-1</a:t>
            </a:r>
            <a:r>
              <a:rPr lang="en-US" dirty="0"/>
              <a:t> + a * dc/dT * dT</a:t>
            </a:r>
          </a:p>
          <a:p>
            <a:pPr algn="ctr"/>
            <a:r>
              <a:rPr lang="en-US" dirty="0"/>
              <a:t>a = 2 * ⍺ / (sample interval * 1/𝝉 + 2)</a:t>
            </a:r>
          </a:p>
          <a:p>
            <a:pPr algn="ctr"/>
            <a:r>
              <a:rPr lang="en-US" dirty="0"/>
              <a:t>b = 1 – (2 * a/⍺)</a:t>
            </a:r>
          </a:p>
          <a:p>
            <a:pPr algn="ctr"/>
            <a:r>
              <a:rPr lang="en-US" dirty="0"/>
              <a:t>dc/dT = 0.1 * (1 + 0.006 * [temperature – 20])</a:t>
            </a:r>
          </a:p>
          <a:p>
            <a:pPr algn="ctr"/>
            <a:r>
              <a:rPr lang="en-US" dirty="0"/>
              <a:t>dT = </a:t>
            </a:r>
            <a:r>
              <a:rPr lang="en-US" dirty="0" err="1"/>
              <a:t>t</a:t>
            </a:r>
            <a:r>
              <a:rPr lang="en-US" baseline="-25000" dirty="0" err="1"/>
              <a:t>n</a:t>
            </a:r>
            <a:r>
              <a:rPr lang="en-US" dirty="0"/>
              <a:t> – t</a:t>
            </a:r>
            <a:r>
              <a:rPr lang="en-US" baseline="-25000" dirty="0"/>
              <a:t>n-1</a:t>
            </a:r>
          </a:p>
          <a:p>
            <a:pPr algn="ctr"/>
            <a:r>
              <a:rPr lang="en-US" b="1" dirty="0"/>
              <a:t>Corrected Conductivity </a:t>
            </a:r>
            <a:r>
              <a:rPr lang="en-US" dirty="0"/>
              <a:t>= Measured Conductivity + </a:t>
            </a:r>
            <a:r>
              <a:rPr lang="en-US" dirty="0" err="1"/>
              <a:t>ctm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58702D-A305-A844-89C0-D85CF3EF3DBD}"/>
              </a:ext>
            </a:extLst>
          </p:cNvPr>
          <p:cNvSpPr txBox="1"/>
          <p:nvPr/>
        </p:nvSpPr>
        <p:spPr>
          <a:xfrm>
            <a:off x="5593278" y="20727"/>
            <a:ext cx="65987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/>
              <a:t>Recursive filter (developed by Sea-Bird Scientific) to remove conductivity cell thermal mass (</a:t>
            </a:r>
            <a:r>
              <a:rPr lang="en-US" sz="2200" b="1" dirty="0"/>
              <a:t>ctm</a:t>
            </a:r>
            <a:r>
              <a:rPr lang="en-US" sz="2200" dirty="0"/>
              <a:t>) effects: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9E135A-879C-6249-9877-F5910D6905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078"/>
          <a:stretch/>
        </p:blipFill>
        <p:spPr>
          <a:xfrm>
            <a:off x="6426512" y="3129138"/>
            <a:ext cx="4932253" cy="361775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F524703-51AE-6E4C-BEC8-3CEF2618A5B9}"/>
              </a:ext>
            </a:extLst>
          </p:cNvPr>
          <p:cNvSpPr/>
          <p:nvPr/>
        </p:nvSpPr>
        <p:spPr>
          <a:xfrm>
            <a:off x="6096000" y="2660231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⍺ and 𝝉 were determined empirically by iterating through a range of values</a:t>
            </a:r>
          </a:p>
        </p:txBody>
      </p:sp>
    </p:spTree>
    <p:extLst>
      <p:ext uri="{BB962C8B-B14F-4D97-AF65-F5344CB8AC3E}">
        <p14:creationId xmlns:p14="http://schemas.microsoft.com/office/powerpoint/2010/main" val="724245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4D1BF4-4A36-6C44-8F03-A98BCAC7D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32"/>
            <a:ext cx="10855569" cy="1130788"/>
          </a:xfrm>
          <a:prstGeom prst="rect">
            <a:avLst/>
          </a:prstGeom>
        </p:spPr>
      </p:pic>
      <p:pic>
        <p:nvPicPr>
          <p:cNvPr id="1026" name="Picture 2" descr="https://rbr-global.com/wp-content/uploads/2020/01/RBR2020-Cohort-16.jpg">
            <a:extLst>
              <a:ext uri="{FF2B5EF4-FFF2-40B4-BE49-F238E27FC236}">
                <a16:creationId xmlns:a16="http://schemas.microsoft.com/office/drawing/2014/main" id="{B935F588-1C3A-BB4F-B0ED-763439388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16" y="10232"/>
            <a:ext cx="6064284" cy="269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3E1BEA-B171-434B-AC39-B16C671D72E8}"/>
              </a:ext>
            </a:extLst>
          </p:cNvPr>
          <p:cNvSpPr txBox="1"/>
          <p:nvPr/>
        </p:nvSpPr>
        <p:spPr>
          <a:xfrm>
            <a:off x="0" y="1141020"/>
            <a:ext cx="61277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RBR2020 Cohort Project: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existing correction methods require </a:t>
            </a:r>
            <a:r>
              <a:rPr lang="en-US" sz="2000" dirty="0" err="1"/>
              <a:t>realtime</a:t>
            </a:r>
            <a:r>
              <a:rPr lang="en-US" sz="2000" dirty="0"/>
              <a:t> delivery of many consecutive profiles to determine correction constants.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Plan to collaboratively work with RBR  to explore the algorithm and parameter space for thermal  mass corrections in their glider integrated inductive CTDs.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Deploy gliders with RBR CTDs through the  highly stratified Mid Atlantic summer thermocline.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Evaluate the impact of using the novel internal thermistors within the conductivity  cell to  improve thermal mass corrections.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Explore </a:t>
            </a:r>
            <a:r>
              <a:rPr lang="en-US" sz="2000" dirty="0" err="1"/>
              <a:t>realtime</a:t>
            </a:r>
            <a:r>
              <a:rPr lang="en-US" sz="2000" dirty="0"/>
              <a:t> onboard processing on glider platforms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8859B7-2DF6-6E4B-9890-E41AC778FFFC}"/>
              </a:ext>
            </a:extLst>
          </p:cNvPr>
          <p:cNvSpPr txBox="1"/>
          <p:nvPr/>
        </p:nvSpPr>
        <p:spPr>
          <a:xfrm>
            <a:off x="6682154" y="3950100"/>
            <a:ext cx="55098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dirty="0"/>
              <a:t>Thank You!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2E68C7-CA1F-D543-9268-E866E0082D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6731" y="5943910"/>
            <a:ext cx="3065805" cy="82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77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2096</TotalTime>
  <Words>324</Words>
  <Application>Microsoft Macintosh PowerPoint</Application>
  <PresentationFormat>Widescreen</PresentationFormat>
  <Paragraphs>64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Travis Miles</dc:creator>
  <cp:lastModifiedBy>Travis Miles</cp:lastModifiedBy>
  <cp:revision>14</cp:revision>
  <dcterms:created xsi:type="dcterms:W3CDTF">2020-02-13T21:59:15Z</dcterms:created>
  <dcterms:modified xsi:type="dcterms:W3CDTF">2020-02-15T15:28:26Z</dcterms:modified>
</cp:coreProperties>
</file>