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90" r:id="rId6"/>
    <p:sldId id="289" r:id="rId7"/>
    <p:sldId id="294" r:id="rId8"/>
    <p:sldId id="286" r:id="rId9"/>
    <p:sldId id="288" r:id="rId10"/>
    <p:sldId id="262" r:id="rId11"/>
    <p:sldId id="282" r:id="rId12"/>
    <p:sldId id="291" r:id="rId13"/>
    <p:sldId id="270" r:id="rId14"/>
    <p:sldId id="293" r:id="rId15"/>
    <p:sldId id="259" r:id="rId16"/>
    <p:sldId id="283" r:id="rId17"/>
    <p:sldId id="263" r:id="rId18"/>
    <p:sldId id="264" r:id="rId19"/>
    <p:sldId id="275" r:id="rId20"/>
    <p:sldId id="295" r:id="rId21"/>
    <p:sldId id="266" r:id="rId22"/>
    <p:sldId id="292" r:id="rId23"/>
    <p:sldId id="278" r:id="rId24"/>
    <p:sldId id="269" r:id="rId25"/>
    <p:sldId id="279" r:id="rId26"/>
    <p:sldId id="287" r:id="rId27"/>
    <p:sldId id="2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Coakley" initials="SC" lastIdx="34" clrIdx="0">
    <p:extLst>
      <p:ext uri="{19B8F6BF-5375-455C-9EA6-DF929625EA0E}">
        <p15:presenceInfo xmlns:p15="http://schemas.microsoft.com/office/powerpoint/2012/main" userId="S::sjc244@marine.rutgers.edu::e65283e4-98a6-4dfe-a33f-a86632ada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D1F2"/>
    <a:srgbClr val="979FA4"/>
    <a:srgbClr val="A7A7A7"/>
    <a:srgbClr val="C7D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9"/>
    <p:restoredTop sz="89259"/>
  </p:normalViewPr>
  <p:slideViewPr>
    <p:cSldViewPr snapToGrid="0" snapToObjects="1">
      <p:cViewPr varScale="1">
        <p:scale>
          <a:sx n="99" d="100"/>
          <a:sy n="99" d="100"/>
        </p:scale>
        <p:origin x="50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E57F-EECD-E04D-B30F-47F21DE2AA79}" type="datetimeFigureOut">
              <a:rPr lang="en-US" smtClean="0"/>
              <a:t>12/8/20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B7AFF-07E4-024E-9A28-27EE764B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2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93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SST cooling is caused by upwelling, advection, or vertical mixing</a:t>
            </a:r>
          </a:p>
          <a:p>
            <a:r>
              <a:rPr lang="en-US" dirty="0">
                <a:cs typeface="Calibri"/>
              </a:rPr>
              <a:t>I am focusing on vertical mixing for my work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Zoom in on key processes on the left</a:t>
            </a:r>
          </a:p>
          <a:p>
            <a:r>
              <a:rPr lang="en-US" dirty="0">
                <a:cs typeface="Calibri"/>
              </a:rPr>
              <a:t>Shear mixing occurs where Ri &lt; 1/4 ---- t/o surface layer because N=0 and wind stress drives shear in mean flow</a:t>
            </a:r>
          </a:p>
          <a:p>
            <a:r>
              <a:rPr lang="en-US" dirty="0">
                <a:cs typeface="Calibri"/>
              </a:rPr>
              <a:t>At pycnocline, shear needs to overcome stratification</a:t>
            </a:r>
          </a:p>
          <a:p>
            <a:r>
              <a:rPr lang="en-US" dirty="0">
                <a:cs typeface="Calibri"/>
              </a:rPr>
              <a:t>My work is focused here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94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SST cooling is caused by upwelling, advection, or vertical mixing</a:t>
            </a:r>
          </a:p>
          <a:p>
            <a:r>
              <a:rPr lang="en-US" dirty="0">
                <a:cs typeface="Calibri"/>
              </a:rPr>
              <a:t>I am focusing on vertical mixing for my work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Focus on the ‘homogenous’ surface layer</a:t>
            </a:r>
          </a:p>
          <a:p>
            <a:r>
              <a:rPr lang="en-US" dirty="0">
                <a:cs typeface="Calibri"/>
              </a:rPr>
              <a:t>Figure on the right shows general surface layer mixing processes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Zoom in on key processes on the left</a:t>
            </a:r>
          </a:p>
          <a:p>
            <a:r>
              <a:rPr lang="en-US" dirty="0">
                <a:cs typeface="Calibri"/>
              </a:rPr>
              <a:t>Shear mixing occurs where Ri &lt; 1/4 ---- t/o surface layer because N=0 and wind stress drives shear in mean flow</a:t>
            </a:r>
          </a:p>
          <a:p>
            <a:r>
              <a:rPr lang="en-US" dirty="0">
                <a:cs typeface="Calibri"/>
              </a:rPr>
              <a:t>At pycnocline, shear needs to overcome stratification</a:t>
            </a:r>
          </a:p>
          <a:p>
            <a:r>
              <a:rPr lang="en-US" dirty="0">
                <a:cs typeface="Calibri"/>
              </a:rPr>
              <a:t>My work is focused here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Other exciting sources of mixing in TC forcing are surface and internal wave breaking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62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at past cases to see what mixing processes were critical</a:t>
            </a:r>
          </a:p>
          <a:p>
            <a:endParaRPr lang="en-US" dirty="0"/>
          </a:p>
          <a:p>
            <a:r>
              <a:rPr lang="en-US" dirty="0" err="1"/>
              <a:t>Neparatak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Classic case of deeper water column response to storm forcing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Wind drove shear which caused instabilities and mixing at the thermocline</a:t>
            </a:r>
          </a:p>
          <a:p>
            <a:pPr marL="171450" indent="-171450">
              <a:buFontTx/>
              <a:buChar char="-"/>
            </a:pPr>
            <a:r>
              <a:rPr lang="en-US" dirty="0"/>
              <a:t>Dominantly a 1D response to storm forcing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02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Irene</a:t>
            </a:r>
            <a:endParaRPr lang="en-US" dirty="0"/>
          </a:p>
          <a:p>
            <a:r>
              <a:rPr lang="en-US" dirty="0"/>
              <a:t>- The near shore response is a more 2D case</a:t>
            </a:r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Forecasts of Hurricane Irene did not account for such a dramatic change in SST, leading to an over prediction of the storm’s strength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43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know: Heat fluxes contributed to deintensification </a:t>
            </a:r>
          </a:p>
          <a:p>
            <a:r>
              <a:rPr lang="en-US" dirty="0"/>
              <a:t>What we don’t know: What process drove SST cooling?</a:t>
            </a:r>
          </a:p>
          <a:p>
            <a:endParaRPr lang="en-US" dirty="0"/>
          </a:p>
          <a:p>
            <a:r>
              <a:rPr lang="en-US" dirty="0"/>
              <a:t>Deployment story:</a:t>
            </a:r>
          </a:p>
          <a:p>
            <a:pPr marL="171450" indent="-171450">
              <a:buFontTx/>
              <a:buChar char="-"/>
            </a:pPr>
            <a:r>
              <a:rPr lang="en-US" dirty="0">
                <a:cs typeface="Calibri"/>
              </a:rPr>
              <a:t>2018 </a:t>
            </a:r>
            <a:r>
              <a:rPr lang="en-US" dirty="0">
                <a:cs typeface="Calibri"/>
                <a:sym typeface="Wingdings" pitchFamily="2" charset="2"/>
              </a:rPr>
              <a:t> Travis went to South </a:t>
            </a:r>
            <a:r>
              <a:rPr lang="en-US" dirty="0" err="1">
                <a:cs typeface="Calibri"/>
                <a:sym typeface="Wingdings" pitchFamily="2" charset="2"/>
              </a:rPr>
              <a:t>korea</a:t>
            </a:r>
            <a:r>
              <a:rPr lang="en-US" dirty="0">
                <a:cs typeface="Calibri"/>
                <a:sym typeface="Wingdings" pitchFamily="2" charset="2"/>
              </a:rPr>
              <a:t> to visit KIOST (Korea Institute of Ocean Science and Tech) to demonstrate value of the gliders</a:t>
            </a:r>
          </a:p>
          <a:p>
            <a:pPr marL="171450" indent="-171450">
              <a:buFontTx/>
              <a:buChar char="-"/>
            </a:pPr>
            <a:r>
              <a:rPr lang="en-US" dirty="0">
                <a:cs typeface="Calibri"/>
                <a:sym typeface="Wingdings" pitchFamily="2" charset="2"/>
              </a:rPr>
              <a:t>Test deployment of glider off of </a:t>
            </a:r>
            <a:r>
              <a:rPr lang="en-US" dirty="0" err="1">
                <a:cs typeface="Calibri"/>
                <a:sym typeface="Wingdings" pitchFamily="2" charset="2"/>
              </a:rPr>
              <a:t>Jeju</a:t>
            </a:r>
            <a:r>
              <a:rPr lang="en-US" dirty="0">
                <a:cs typeface="Calibri"/>
                <a:sym typeface="Wingdings" pitchFamily="2" charset="2"/>
              </a:rPr>
              <a:t> Island was coming to a close when they noticed typhoon </a:t>
            </a:r>
            <a:r>
              <a:rPr lang="en-US" dirty="0" err="1">
                <a:cs typeface="Calibri"/>
                <a:sym typeface="Wingdings" pitchFamily="2" charset="2"/>
              </a:rPr>
              <a:t>soulik’s</a:t>
            </a:r>
            <a:r>
              <a:rPr lang="en-US" dirty="0">
                <a:cs typeface="Calibri"/>
                <a:sym typeface="Wingdings" pitchFamily="2" charset="2"/>
              </a:rPr>
              <a:t> predicted track was near the glider track</a:t>
            </a:r>
          </a:p>
          <a:p>
            <a:pPr marL="171450" indent="-171450">
              <a:buFontTx/>
              <a:buChar char="-"/>
            </a:pPr>
            <a:r>
              <a:rPr lang="en-US" dirty="0">
                <a:cs typeface="Calibri"/>
                <a:sym typeface="Wingdings" pitchFamily="2" charset="2"/>
              </a:rPr>
              <a:t>Opportunistic science!</a:t>
            </a:r>
            <a:endParaRPr lang="en-US" dirty="0">
              <a:cs typeface="Calibri"/>
            </a:endParaRPr>
          </a:p>
          <a:p>
            <a:pPr marL="0" indent="0" algn="l">
              <a:buFontTx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closest approach of the storm was 51 km to the buoy and 40 km to the glider.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glider and buoy were within 15 km of each other for the duration of the storm forcing period.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14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r>
              <a:rPr lang="en-US" dirty="0"/>
              <a:t>Similar responses are seen in each of the state variables but the discussion will focus on temperature because of the impact of SST on the feedback to the storm </a:t>
            </a:r>
          </a:p>
          <a:p>
            <a:pPr marL="0" indent="0" algn="l">
              <a:buFontTx/>
              <a:buNone/>
            </a:pPr>
            <a:endParaRPr lang="en-US" dirty="0"/>
          </a:p>
          <a:p>
            <a:pPr marL="0" indent="0" algn="l">
              <a:buFontTx/>
              <a:buNone/>
            </a:pPr>
            <a:r>
              <a:rPr lang="en-US" dirty="0"/>
              <a:t>Surface layer begins to cool and ML begins to deepen approaching min(SLP)</a:t>
            </a:r>
          </a:p>
          <a:p>
            <a:pPr marL="171450" indent="-171450" algn="l">
              <a:buFontTx/>
              <a:buChar char="-"/>
            </a:pPr>
            <a:r>
              <a:rPr lang="en-US" dirty="0"/>
              <a:t>These changes are concurrent with the peak in wind stress recorded at the nearby buoy</a:t>
            </a:r>
          </a:p>
          <a:p>
            <a:pPr marL="171450" indent="-171450" algn="l">
              <a:buFontTx/>
              <a:buChar char="-"/>
            </a:pPr>
            <a:r>
              <a:rPr lang="en-US" dirty="0"/>
              <a:t>SST dec. by ~11°C over ~24 hours with ~9°C cooling before min(</a:t>
            </a:r>
            <a:r>
              <a:rPr lang="en-US" dirty="0" err="1"/>
              <a:t>slp</a:t>
            </a:r>
            <a:r>
              <a:rPr lang="en-US" dirty="0"/>
              <a:t>)</a:t>
            </a:r>
          </a:p>
          <a:p>
            <a:pPr marL="171450" indent="-171450" algn="l">
              <a:buFontTx/>
              <a:buChar char="-"/>
            </a:pPr>
            <a:r>
              <a:rPr lang="en-US" dirty="0"/>
              <a:t>MLD deepen by ~30m</a:t>
            </a:r>
          </a:p>
          <a:p>
            <a:pPr marL="171450" indent="-171450" algn="l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Most evident in backscatter plots, there is a periodic signal (period near both the inertial frequency and the K1 tide ~12hrs) that was not present prior to the storm</a:t>
            </a:r>
          </a:p>
          <a:p>
            <a:pPr marL="171450" indent="-171450">
              <a:buFontTx/>
              <a:buChar char="-"/>
            </a:pPr>
            <a:r>
              <a:rPr lang="en-US" dirty="0"/>
              <a:t>Currently investigating what this could be, likely an internal wave</a:t>
            </a:r>
          </a:p>
          <a:p>
            <a:pPr marL="171450" indent="-171450">
              <a:buFontTx/>
              <a:buChar char="-"/>
            </a:pPr>
            <a:r>
              <a:rPr lang="en-US" dirty="0"/>
              <a:t>Increase in backscatter indicates that there is significant bottom stress driving resuspension of sediments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4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D00ECBA-A94C-1D4D-85A4-D84D184B3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Pressure for timing of forcing</a:t>
            </a:r>
          </a:p>
          <a:p>
            <a:pPr marL="0" indent="0">
              <a:buFontTx/>
              <a:buNone/>
            </a:pPr>
            <a:r>
              <a:rPr lang="en-US" dirty="0"/>
              <a:t>Heat flux is the fuel source</a:t>
            </a:r>
          </a:p>
          <a:p>
            <a:pPr marL="0" indent="0">
              <a:buFontTx/>
              <a:buNone/>
            </a:pPr>
            <a:r>
              <a:rPr lang="en-US" dirty="0"/>
              <a:t>OHC is amount of energy the ocean has to give a storm</a:t>
            </a:r>
          </a:p>
          <a:p>
            <a:pPr marL="0" indent="0">
              <a:buFontTx/>
              <a:buNone/>
            </a:pPr>
            <a:r>
              <a:rPr lang="en-US" dirty="0"/>
              <a:t>As wind stress rises, OHC decreases</a:t>
            </a:r>
          </a:p>
          <a:p>
            <a:pPr marL="0" indent="0">
              <a:buFontTx/>
              <a:buNone/>
            </a:pPr>
            <a:r>
              <a:rPr lang="en-US" dirty="0"/>
              <a:t>Peak wind stress coincides with rapid deepening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BD00ECBA-A94C-1D4D-85A4-D84D184B3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Pressure for timing of forcing</a:t>
            </a:r>
          </a:p>
          <a:p>
            <a:pPr marL="0" indent="0">
              <a:buFontTx/>
              <a:buNone/>
            </a:pPr>
            <a:r>
              <a:rPr lang="en-US" dirty="0"/>
              <a:t>Heat flux is the fuel source</a:t>
            </a:r>
          </a:p>
          <a:p>
            <a:pPr marL="0" indent="0">
              <a:buFontTx/>
              <a:buNone/>
            </a:pPr>
            <a:r>
              <a:rPr lang="en-US" dirty="0"/>
              <a:t>OHC is amount of energy the ocean has to give a storm</a:t>
            </a:r>
          </a:p>
          <a:p>
            <a:pPr marL="0" indent="0">
              <a:buFontTx/>
              <a:buNone/>
            </a:pPr>
            <a:r>
              <a:rPr lang="en-US" dirty="0"/>
              <a:t>As wind stress rises, OHC decreases</a:t>
            </a:r>
          </a:p>
          <a:p>
            <a:pPr marL="0" indent="0">
              <a:buFontTx/>
              <a:buNone/>
            </a:pPr>
            <a:r>
              <a:rPr lang="en-US" dirty="0"/>
              <a:t>Peak wind stress coincides with rapid deepening</a:t>
            </a:r>
          </a:p>
        </p:txBody>
      </p:sp>
    </p:spTree>
    <p:extLst>
      <p:ext uri="{BB962C8B-B14F-4D97-AF65-F5344CB8AC3E}">
        <p14:creationId xmlns:p14="http://schemas.microsoft.com/office/powerpoint/2010/main" val="3874056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*include discussion of stratification between us and Yang*</a:t>
            </a:r>
          </a:p>
          <a:p>
            <a:pPr marL="0" indent="0">
              <a:buFontTx/>
              <a:buNone/>
            </a:pPr>
            <a:r>
              <a:rPr lang="en-US" dirty="0"/>
              <a:t>What is PWP?</a:t>
            </a:r>
          </a:p>
          <a:p>
            <a:pPr marL="0" indent="0">
              <a:buFontTx/>
              <a:buNone/>
            </a:pPr>
            <a:r>
              <a:rPr lang="en-US" dirty="0"/>
              <a:t>- 1D ocean mixing model</a:t>
            </a:r>
          </a:p>
          <a:p>
            <a:pPr marL="171450" indent="-171450">
              <a:buFontTx/>
              <a:buChar char="-"/>
            </a:pPr>
            <a:r>
              <a:rPr lang="en-US" dirty="0"/>
              <a:t>Only considers 1D heat and momentum fluxes (LW, SW, LHF, SHF // wind stress and shear) respectively</a:t>
            </a:r>
          </a:p>
          <a:p>
            <a:pPr marL="171450" indent="-171450">
              <a:buFontTx/>
              <a:buChar char="-"/>
            </a:pPr>
            <a:r>
              <a:rPr lang="en-US" dirty="0"/>
              <a:t>Adjusts density of given initial profile in response to heat fluxes</a:t>
            </a:r>
          </a:p>
          <a:p>
            <a:pPr marL="171450" indent="-171450">
              <a:buFontTx/>
              <a:buChar char="-"/>
            </a:pPr>
            <a:r>
              <a:rPr lang="en-US" dirty="0"/>
              <a:t>Adjusts velocity of initially static profile in response to momentum flux (</a:t>
            </a:r>
            <a:r>
              <a:rPr lang="en-US" dirty="0" err="1"/>
              <a:t>ie</a:t>
            </a:r>
            <a:r>
              <a:rPr lang="en-US" dirty="0"/>
              <a:t> wind stress)</a:t>
            </a:r>
          </a:p>
          <a:p>
            <a:pPr marL="171450" indent="-171450">
              <a:buFontTx/>
              <a:buChar char="-"/>
            </a:pPr>
            <a:r>
              <a:rPr lang="en-US" dirty="0"/>
              <a:t>Uses Richardson # to determine if adjacent points are unstable and, if they are unstable, it homogenizes the two ‘parcels’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Initialized PWP with a smoother density profile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PWP forced with buoy winds and heat fluxes (excluding LW and SW rad) produced ~1°C of cooling compared to the 11°C observed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After running a few simulations, we saw that the wind stress was the dominant driver of PWP’s response in this case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magnitude of the shear produced in our PWP runs is an order of magnitude greater than that seen in the case of </a:t>
            </a:r>
            <a:r>
              <a:rPr lang="en-US" dirty="0" err="1"/>
              <a:t>Neparatak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have a shallower sharper thermocline and a shallower water column (ours ~100m theirs ~5000m)</a:t>
            </a:r>
          </a:p>
          <a:p>
            <a:pPr marL="171450" indent="-171450">
              <a:buFontTx/>
              <a:buChar char="-"/>
            </a:pPr>
            <a:r>
              <a:rPr lang="en-US" b="1" i="1" dirty="0"/>
              <a:t>Need to compare reduced shear calculations from our runs to theirs' to properly include impacts of stratification</a:t>
            </a:r>
          </a:p>
          <a:p>
            <a:pPr marL="171450" indent="-171450">
              <a:buFontTx/>
              <a:buChar char="-"/>
            </a:pP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Want to try the same tests with COD 1D mixing ROMS model to see if PWP might just be missing processes or maybe it sucks</a:t>
            </a:r>
          </a:p>
          <a:p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/>
              <a:t>So PWP definitely does not capture the response so the process driving the mixing must be multidimensional or not driven by surface fluxes of momentum and heat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64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en-US" dirty="0">
                <a:cs typeface="Calibri" panose="020F0502020204030204"/>
              </a:rPr>
              <a:t>LES is expected to be better than PWP because it</a:t>
            </a:r>
          </a:p>
          <a:p>
            <a:pPr marL="171450" lvl="0" indent="-171450">
              <a:buFontTx/>
              <a:buChar char="-"/>
            </a:pPr>
            <a:r>
              <a:rPr lang="en-US" dirty="0">
                <a:cs typeface="Calibri" panose="020F0502020204030204"/>
              </a:rPr>
              <a:t>Resolves more scales</a:t>
            </a:r>
          </a:p>
          <a:p>
            <a:pPr marL="171450" lvl="0" indent="-171450">
              <a:buFontTx/>
              <a:buChar char="-"/>
            </a:pPr>
            <a:r>
              <a:rPr lang="en-US" dirty="0">
                <a:cs typeface="Calibri" panose="020F0502020204030204"/>
              </a:rPr>
              <a:t> Has more realistic representations of mixing?</a:t>
            </a:r>
          </a:p>
          <a:p>
            <a:pPr marL="171450" lvl="0" indent="-171450">
              <a:buFontTx/>
              <a:buChar char="-"/>
            </a:pPr>
            <a:r>
              <a:rPr lang="en-US" dirty="0">
                <a:cs typeface="Calibri" panose="020F0502020204030204"/>
              </a:rPr>
              <a:t>Will provide us with turbulent fluxes that can help us to identify and quantify the mixing</a:t>
            </a:r>
          </a:p>
          <a:p>
            <a:pPr marL="171450" lvl="0" indent="-171450">
              <a:buFontTx/>
              <a:buChar char="-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impact regions of these storms</a:t>
            </a:r>
          </a:p>
          <a:p>
            <a:r>
              <a:rPr lang="en-US" dirty="0"/>
              <a:t>We can see the WP and US are heavily impacted</a:t>
            </a:r>
          </a:p>
          <a:p>
            <a:r>
              <a:rPr lang="en-US" dirty="0"/>
              <a:t>Lets zoom in on the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89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Where and when does this mixing occur? </a:t>
            </a:r>
            <a:r>
              <a:rPr lang="en-US" dirty="0">
                <a:sym typeface="Wingdings" pitchFamily="2" charset="2"/>
              </a:rPr>
              <a:t> leads us to the process controlling the response</a:t>
            </a:r>
            <a:endParaRPr lang="en-US" dirty="0"/>
          </a:p>
          <a:p>
            <a:pPr marL="457200" lvl="1" indent="0">
              <a:buFontTx/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56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72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cs typeface="Calibri" panose="020F0502020204030204"/>
              </a:rPr>
              <a:t>The TKE equation is a balance between production of turbulence by shear in the mean flow, buoyancy flux associated with turbulent fluctuations, and dissipation of TKE to heat by the smallest eddies</a:t>
            </a:r>
          </a:p>
          <a:p>
            <a:pPr marL="0" indent="0">
              <a:buFontTx/>
              <a:buNone/>
            </a:pPr>
            <a:r>
              <a:rPr lang="en-US" dirty="0">
                <a:cs typeface="Calibri" panose="020F0502020204030204"/>
              </a:rPr>
              <a:t>So measuring the dissipation of TKE gives us information about where these smallest eddies are that are doing a lot of mixing</a:t>
            </a:r>
          </a:p>
          <a:p>
            <a:pPr marL="0" indent="0">
              <a:buFontTx/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FontTx/>
              <a:buNone/>
            </a:pPr>
            <a:r>
              <a:rPr lang="en-US" dirty="0">
                <a:cs typeface="Calibri" panose="020F0502020204030204"/>
              </a:rPr>
              <a:t>Using the large eddy method, we can describe dissipation as a function of buoyancy frequency and the square of some velocity fluctuation</a:t>
            </a:r>
          </a:p>
          <a:p>
            <a:pPr marL="171450" indent="-171450">
              <a:buFontTx/>
              <a:buChar char="-"/>
            </a:pPr>
            <a:r>
              <a:rPr lang="en-US" dirty="0">
                <a:cs typeface="Calibri" panose="020F0502020204030204"/>
              </a:rPr>
              <a:t>Vertical velocity fluctuations are easier to measure because the mean vertical velocity is small</a:t>
            </a:r>
          </a:p>
          <a:p>
            <a:pPr marL="171450" indent="-171450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0" indent="0" algn="l">
              <a:buFontTx/>
              <a:buNone/>
            </a:pPr>
            <a:r>
              <a:rPr lang="en-US" dirty="0">
                <a:cs typeface="Calibri" panose="020F0502020204030204"/>
              </a:rPr>
              <a:t>Measuring the velocity fluctuations s still a challenge</a:t>
            </a:r>
          </a:p>
          <a:p>
            <a:pPr marL="171450" indent="-171450" algn="l">
              <a:buFontTx/>
              <a:buChar char="-"/>
            </a:pPr>
            <a:r>
              <a:rPr lang="en-US" dirty="0">
                <a:cs typeface="Calibri" panose="020F0502020204030204"/>
              </a:rPr>
              <a:t>We employ a glider flight model to predict the flight behavior of the glider</a:t>
            </a:r>
          </a:p>
          <a:p>
            <a:pPr marL="171450" indent="-171450" algn="l">
              <a:buFontTx/>
              <a:buChar char="-"/>
            </a:pPr>
            <a:r>
              <a:rPr lang="en-US" dirty="0">
                <a:cs typeface="Calibri" panose="020F0502020204030204"/>
              </a:rPr>
              <a:t>We then subtract the modeled signal from the measured signal </a:t>
            </a:r>
          </a:p>
          <a:p>
            <a:pPr marL="171450" indent="-171450" algn="l">
              <a:buFontTx/>
              <a:buChar char="-"/>
            </a:pPr>
            <a:r>
              <a:rPr lang="en-US" dirty="0">
                <a:cs typeface="Calibri" panose="020F0502020204030204"/>
              </a:rPr>
              <a:t>However, we have run into some difficulty here as you can see in the figure here.</a:t>
            </a:r>
          </a:p>
          <a:p>
            <a:pPr marL="628650" lvl="1" indent="-171450" algn="l">
              <a:buFontTx/>
              <a:buChar char="-"/>
            </a:pPr>
            <a:r>
              <a:rPr lang="en-US" dirty="0">
                <a:cs typeface="Calibri" panose="020F0502020204030204"/>
              </a:rPr>
              <a:t>The glider’s measured pressure signal is dominated by the dominant wave period during the storm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cs typeface="Calibri" panose="020F0502020204030204"/>
              </a:rPr>
              <a:t>The glider feels the waves passing overhead as changes in pressure which is interpreted as rapid vertical movement</a:t>
            </a:r>
          </a:p>
          <a:p>
            <a:pPr marL="628650" lvl="1" indent="-171450" algn="l">
              <a:buFontTx/>
              <a:buChar char="-"/>
            </a:pPr>
            <a:r>
              <a:rPr lang="en-US" dirty="0">
                <a:cs typeface="Calibri" panose="020F0502020204030204"/>
              </a:rPr>
              <a:t>Waves are not predicted by the model and thus these waves velocities make it through the modeling step and appear as turbulent velocity fluctuations</a:t>
            </a:r>
          </a:p>
          <a:p>
            <a:pPr marL="171450" lvl="0" indent="-171450" algn="l">
              <a:buFontTx/>
              <a:buChar char="-"/>
            </a:pPr>
            <a:endParaRPr lang="en-US" dirty="0">
              <a:cs typeface="Calibri" panose="020F0502020204030204"/>
            </a:endParaRPr>
          </a:p>
          <a:p>
            <a:pPr marL="0" lvl="0" indent="0" algn="l">
              <a:buFontTx/>
              <a:buNone/>
            </a:pPr>
            <a:r>
              <a:rPr lang="en-US" dirty="0">
                <a:cs typeface="Calibri" panose="020F0502020204030204"/>
              </a:rPr>
              <a:t>This may be a nail in the coffin for this method but I would still like to investigate turbulence in these extreme conditions so in the future I would like to continue this work by mounting an ADCP or microstructure sampler on a glider and praying we get hit by a storm</a:t>
            </a:r>
          </a:p>
          <a:p>
            <a:pPr marL="0" indent="0" algn="l">
              <a:buFontTx/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FontTx/>
              <a:buNone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3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Billion $ storms in last 3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Wind, storm surge, flooding causes huge loss of life and damage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How can we mitigate these losses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It is critical that we understand these storms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67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Billion $ storms in last 3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Wind, storm surge, flooding causes huge loss of life and damage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How can we mitigate these losses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It is critical that we understand these storms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52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Importance of accurate/reliable forecasting!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Track forecasting </a:t>
            </a:r>
            <a:r>
              <a:rPr lang="en-US" sz="1200" dirty="0">
                <a:cs typeface="Calibri"/>
                <a:sym typeface="Wingdings" pitchFamily="2" charset="2"/>
              </a:rPr>
              <a:t></a:t>
            </a:r>
            <a:r>
              <a:rPr lang="en-US" sz="1200" dirty="0">
                <a:cs typeface="Calibri"/>
              </a:rPr>
              <a:t> </a:t>
            </a:r>
            <a:r>
              <a:rPr lang="en-US" dirty="0"/>
              <a:t>driven by large scale atmospheric forcing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Intensity forecasting </a:t>
            </a:r>
            <a:r>
              <a:rPr lang="en-US" dirty="0">
                <a:sym typeface="Wingdings" pitchFamily="2" charset="2"/>
              </a:rPr>
              <a:t> driven by smaller scales (mesoscale) // ~10kts is a whole category on the S-S scale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Intensity + </a:t>
            </a:r>
            <a:r>
              <a:rPr lang="en-US" sz="1200" dirty="0" err="1">
                <a:cs typeface="Calibri"/>
              </a:rPr>
              <a:t>precip</a:t>
            </a:r>
            <a:r>
              <a:rPr lang="en-US" sz="1200" dirty="0">
                <a:cs typeface="Calibri"/>
              </a:rPr>
              <a:t> + storm surge drives damages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The ocean plays a key role in intensity, especially in the coastal ocean as the storm approaches landfall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78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Intensity error plot </a:t>
            </a:r>
            <a:r>
              <a:rPr lang="en-US" dirty="0">
                <a:sym typeface="Wingdings" pitchFamily="2" charset="2"/>
              </a:rPr>
              <a:t> Same story in West Pacific as in US</a:t>
            </a:r>
          </a:p>
          <a:p>
            <a:r>
              <a:rPr lang="en-US" dirty="0">
                <a:sym typeface="Wingdings" pitchFamily="2" charset="2"/>
              </a:rPr>
              <a:t>JTWC (run by US Navy/Airforce) and provide the information publicly for foreign governments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25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Figure 1 Park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Their data collection was on the left side of the track but they also used methods to extrapolate wind speed around the radius of the minimum SLP</a:t>
            </a:r>
          </a:p>
          <a:p>
            <a:pPr marL="171450" indent="-171450">
              <a:buFontTx/>
              <a:buChar char="-"/>
            </a:pPr>
            <a:r>
              <a:rPr lang="en-US" dirty="0"/>
              <a:t>Caveats: The atmospheric research station is on a sea mound and is only ~40m while the surrounding NE China Sea is ~100m deep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en-US" dirty="0"/>
              <a:t>Typhoon Soulik began to decay when it moved into the NE China Sea</a:t>
            </a:r>
          </a:p>
          <a:p>
            <a:pPr marL="171450" indent="-171450">
              <a:buFontTx/>
              <a:buChar char="-"/>
            </a:pPr>
            <a:r>
              <a:rPr lang="en-US" dirty="0"/>
              <a:t>It was over a branch of the warm, Kuroshio current but it moved over the stratified coastal sea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NE China Sea in this area is similar to the MAB in that there is a seasonally formed stratification that traps the coldest waters at the bottom O(10s-100m)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51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**Lots of laser pointer gesturing to guide through the slide**</a:t>
            </a:r>
          </a:p>
          <a:p>
            <a:endParaRPr lang="en-US" dirty="0"/>
          </a:p>
          <a:p>
            <a:r>
              <a:rPr lang="en-US" dirty="0"/>
              <a:t>Radial cross section of a TC</a:t>
            </a:r>
          </a:p>
          <a:p>
            <a:r>
              <a:rPr lang="en-US" dirty="0">
                <a:cs typeface="Calibri"/>
              </a:rPr>
              <a:t>Key energy budget terms</a:t>
            </a:r>
          </a:p>
          <a:p>
            <a:r>
              <a:rPr lang="en-US" dirty="0">
                <a:cs typeface="Calibri"/>
              </a:rPr>
              <a:t>Friction</a:t>
            </a:r>
          </a:p>
          <a:p>
            <a:r>
              <a:rPr lang="en-US" dirty="0">
                <a:cs typeface="Calibri"/>
              </a:rPr>
              <a:t>Sensible (temperature gradient)</a:t>
            </a:r>
          </a:p>
          <a:p>
            <a:r>
              <a:rPr lang="en-US" dirty="0">
                <a:cs typeface="Calibri"/>
              </a:rPr>
              <a:t>Latent (evaporation)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9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**Lots of laser pointer gesturing to guide through the slide**</a:t>
            </a:r>
          </a:p>
          <a:p>
            <a:endParaRPr lang="en-US" dirty="0"/>
          </a:p>
          <a:p>
            <a:r>
              <a:rPr lang="en-US" dirty="0"/>
              <a:t>Looking at a radial view of a TC</a:t>
            </a:r>
          </a:p>
          <a:p>
            <a:r>
              <a:rPr lang="en-US" dirty="0"/>
              <a:t>Wind from high pressure </a:t>
            </a:r>
            <a:r>
              <a:rPr lang="en-US" dirty="0">
                <a:sym typeface="Wingdings" pitchFamily="2" charset="2"/>
              </a:rPr>
              <a:t> low pressure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TC always loses energy from friction at surface: wind stress into ocean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TC gains energy from: LHF and SHF when its intensifying</a:t>
            </a:r>
          </a:p>
          <a:p>
            <a:endParaRPr lang="en-US" dirty="0"/>
          </a:p>
          <a:p>
            <a:r>
              <a:rPr lang="en-US" dirty="0"/>
              <a:t>SST is the most important piece if SST warms/cools heat fluxes can go so far as to change direction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</a:t>
            </a:r>
            <a:r>
              <a:rPr lang="en-US" dirty="0">
                <a:cs typeface="Calibri"/>
              </a:rPr>
              <a:t>Vertical mixing, upwelling, advection can lead to SST change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B7AFF-07E4-024E-9A28-27EE764B93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6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76674-2A06-4A4E-B00C-C7A57E060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CB2F0-ECE7-A24E-8125-CF061E134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F0A0C-A099-894D-A483-70D62C81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0399-9B7A-7946-A14C-A486E2CA0905}" type="datetimeFigureOut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B3464-DC76-7746-B09D-8421BD89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7D741-C78D-ED48-951B-75EE9038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40E1-9465-1E4B-8A6C-941EF57D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3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6624D-76DF-DC4C-9E9C-F7981049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D65254-A1F4-DC4F-B3B7-B9C8E6610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8B33-3626-2A4A-A913-4A472A42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0399-9B7A-7946-A14C-A486E2CA0905}" type="datetimeFigureOut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06E7C-6E57-F941-815E-0DA6D1AC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53A0F-9059-7748-B3A5-17F04586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40E1-9465-1E4B-8A6C-941EF57D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7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B7EEDD-C146-FF49-864A-E08914B2E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5D17B-D0DB-9C49-B72B-E594DFFD2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44498-2659-E04F-8996-4E6170F62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0399-9B7A-7946-A14C-A486E2CA0905}" type="datetimeFigureOut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5B98B-75D6-044A-A724-F945EA78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D2F68-0ACC-8A49-B9B8-1156D541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40E1-9465-1E4B-8A6C-941EF57D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FEE5-AA1B-8840-8636-5BB82332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7158-1642-1045-8E6E-00966F9BF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1AF78-D4B3-1D48-9FD7-3C7C812B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0399-9B7A-7946-A14C-A486E2CA0905}" type="datetimeFigureOut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92741-9B7E-F546-8E9E-5E328864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EB5E4-D536-C942-8494-B437873C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40E1-9465-1E4B-8A6C-941EF57D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6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65B3-0087-0544-916D-E99BF409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02C9D-69B2-8C40-B508-7B658197A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3DB15-DEF0-0348-ADD4-873FF901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0399-9B7A-7946-A14C-A486E2CA0905}" type="datetimeFigureOut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55B23-2CA0-F943-BA5C-27707912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FDBA-8FB0-AC4E-B1D8-1E8075E2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40E1-9465-1E4B-8A6C-941EF57D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5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46BF4-9ACE-5B46-ADF3-C82EABCB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89CC-6524-6444-84BF-EC4CB4E93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E3052-8878-7B42-8CAB-95718AD3E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F2D0A-5DF4-CC44-8939-2A5D0193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0399-9B7A-7946-A14C-A486E2CA0905}" type="datetimeFigureOut">
              <a:rPr lang="en-US" smtClean="0"/>
              <a:t>12/8/20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377B1-A7C1-BE4D-951B-6CF2CB2E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6A0A8-DEC9-FC4D-82F6-035C8D64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40E1-9465-1E4B-8A6C-941EF57D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2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FD1D-24B1-C54C-87CE-BB468763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4A899-B805-8349-9CC4-3A4214FCF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3AC15-9004-0041-8497-5270CA573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3FC401-48E6-DC4D-BD0B-C687340AF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5BDA4-BDC1-2D44-B435-1970139D5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9B1931-10F1-AE47-A57C-48E669A6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0399-9B7A-7946-A14C-A486E2CA0905}" type="datetimeFigureOut">
              <a:rPr lang="en-US" smtClean="0"/>
              <a:t>12/8/20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3CE468-3344-ED49-AA54-E4B2AE43C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1E550-1BEC-FC40-A9BF-C3E253D6E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40E1-9465-1E4B-8A6C-941EF57D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2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24D8-82B0-2044-B7C2-9CFDAE383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D1AE4-E4B9-5E40-BF9C-B4305F89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0399-9B7A-7946-A14C-A486E2CA0905}" type="datetimeFigureOut">
              <a:rPr lang="en-US" smtClean="0"/>
              <a:t>12/8/20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0E365-E26D-ED47-B4D1-405BF2BAE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B9D5A-E818-FE49-973A-632AF9D1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40E1-9465-1E4B-8A6C-941EF57D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6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1B88C4-C74C-934E-8809-4E8272C0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0399-9B7A-7946-A14C-A486E2CA0905}" type="datetimeFigureOut">
              <a:rPr lang="en-US" smtClean="0"/>
              <a:t>12/8/20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95E8D-03B9-7649-BE67-17232BF9F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90A5A-48C5-BE4E-B28B-2AE15DF5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40E1-9465-1E4B-8A6C-941EF57D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6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EC0E-8A5B-D648-9CEE-EADDBA4E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9F61-45F6-8C47-BBD2-D5705DDD8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81FF1-1A98-AA41-8B8B-48280ECC5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3360A-834E-7947-842A-A2303CC7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0399-9B7A-7946-A14C-A486E2CA0905}" type="datetimeFigureOut">
              <a:rPr lang="en-US" smtClean="0"/>
              <a:t>12/8/20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A65AA-DC42-914E-B77A-C4575C43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15FB2-5D6E-7844-B059-AABFC404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40E1-9465-1E4B-8A6C-941EF57D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9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E6B7-F28C-694B-9C31-2981F93F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1CB647-9397-E143-8038-C5F4CF928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F3C95-4C13-4F4C-9036-D7C325F56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32D57-568B-E54C-96AD-4BAE84F9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50399-9B7A-7946-A14C-A486E2CA0905}" type="datetimeFigureOut">
              <a:rPr lang="en-US" smtClean="0"/>
              <a:t>12/8/20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C6D6D-B9D8-3E41-B208-DCB1B1D0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E6847-4613-B341-9346-28E3A69F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940E1-9465-1E4B-8A6C-941EF57D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93C7D3-ADE9-DE4A-B316-F2F534AB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2B20C-9AF3-E34B-97CD-FAB3F2952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7B68B-CA6B-F14E-9D56-7F2A6EB50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50399-9B7A-7946-A14C-A486E2CA0905}" type="datetimeFigureOut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41B66-AE37-CE4F-8D29-BEADAF06D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9BDB9-4D32-3E43-82FA-AD042DCF5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940E1-9465-1E4B-8A6C-941EF57D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7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9.png"/><Relationship Id="rId4" Type="http://schemas.openxmlformats.org/officeDocument/2006/relationships/hyperlink" Target="https://ayachtmoretolife.files.wordpress.com/2017/12/6a00d8341bf7f753ef01b8d2352230970c-800wi.jpg?w=60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dc.noaa.gov/billions/" TargetMode="External"/><Relationship Id="rId2" Type="http://schemas.openxmlformats.org/officeDocument/2006/relationships/hyperlink" Target="https://doi.org/10.1006/rwos.2001.015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i.org/10.25921/stkw-7w7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BA7B-C37B-B947-AB25-3E02F18FF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85" y="1041400"/>
            <a:ext cx="10852030" cy="2387600"/>
          </a:xfrm>
        </p:spPr>
        <p:txBody>
          <a:bodyPr>
            <a:normAutofit/>
          </a:bodyPr>
          <a:lstStyle/>
          <a:p>
            <a:r>
              <a:rPr lang="en-US" dirty="0"/>
              <a:t>Critical ocean processes in Tropical cyclone-ocean interactions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C2BB9-FF7E-1C41-B605-B5F4AAD8AB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Sam Coakley</a:t>
            </a:r>
          </a:p>
          <a:p>
            <a:r>
              <a:rPr lang="en-US" dirty="0"/>
              <a:t>Advisor: Travis Miles, Ph.D.</a:t>
            </a:r>
          </a:p>
        </p:txBody>
      </p:sp>
    </p:spTree>
    <p:extLst>
      <p:ext uri="{BB962C8B-B14F-4D97-AF65-F5344CB8AC3E}">
        <p14:creationId xmlns:p14="http://schemas.microsoft.com/office/powerpoint/2010/main" val="196031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372B-425B-A04E-9CD7-9EE62604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194"/>
            <a:ext cx="10515600" cy="1325563"/>
          </a:xfrm>
        </p:spPr>
        <p:txBody>
          <a:bodyPr/>
          <a:lstStyle/>
          <a:p>
            <a:r>
              <a:rPr lang="en-US" dirty="0"/>
              <a:t>Shear instabilities</a:t>
            </a:r>
            <a:endParaRPr lang="en-US" dirty="0">
              <a:cs typeface="Calibri Ligh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F10FB-52EB-7843-AEF2-33F7EF0E5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1117600"/>
            <a:ext cx="6574142" cy="19617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784F0B-8B0B-0048-B863-BE0E888AC2E8}"/>
                  </a:ext>
                </a:extLst>
              </p:cNvPr>
              <p:cNvSpPr txBox="1"/>
              <p:nvPr/>
            </p:nvSpPr>
            <p:spPr>
              <a:xfrm>
                <a:off x="838200" y="3890068"/>
                <a:ext cx="3327400" cy="1198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𝑅𝑖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  <m:t>𝑑𝑢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  <m:t>𝑑𝑧</m:t>
                                </m:r>
                              </m:den>
                            </m:f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≈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𝑠𝑡𝑟𝑎𝑡𝑖𝑓𝑖𝑐𝑎𝑡𝑖𝑜𝑛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𝑠h𝑒𝑎𝑟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𝑐𝑟𝑖𝑡𝑖𝑐𝑎𝑙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.25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784F0B-8B0B-0048-B863-BE0E888AC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0068"/>
                <a:ext cx="3327400" cy="1198983"/>
              </a:xfrm>
              <a:prstGeom prst="rect">
                <a:avLst/>
              </a:prstGeom>
              <a:blipFill>
                <a:blip r:embed="rId4"/>
                <a:stretch>
                  <a:fillRect l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3779769-BDF0-1246-B9A7-121603705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574" y="3429000"/>
            <a:ext cx="5872572" cy="29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4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372B-425B-A04E-9CD7-9EE62604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194"/>
            <a:ext cx="10515600" cy="1325563"/>
          </a:xfrm>
        </p:spPr>
        <p:txBody>
          <a:bodyPr/>
          <a:lstStyle/>
          <a:p>
            <a:r>
              <a:rPr lang="en-US" dirty="0"/>
              <a:t>Upper ocean mixing</a:t>
            </a:r>
            <a:endParaRPr lang="en-US" dirty="0">
              <a:cs typeface="Calibri Light"/>
            </a:endParaRPr>
          </a:p>
        </p:txBody>
      </p:sp>
      <p:pic>
        <p:nvPicPr>
          <p:cNvPr id="4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43100EB1-8C66-4BBB-BD23-DF9108156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36" t="-1" r="20550" b="320"/>
          <a:stretch/>
        </p:blipFill>
        <p:spPr>
          <a:xfrm>
            <a:off x="7167282" y="841196"/>
            <a:ext cx="4944443" cy="4473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BC18DB-9CDC-470C-A249-15E1114FA7C4}"/>
              </a:ext>
            </a:extLst>
          </p:cNvPr>
          <p:cNvSpPr txBox="1"/>
          <p:nvPr/>
        </p:nvSpPr>
        <p:spPr>
          <a:xfrm>
            <a:off x="7531100" y="5503783"/>
            <a:ext cx="458062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[a] Modified from Figure 2 (</a:t>
            </a:r>
            <a:r>
              <a:rPr lang="en-US" sz="1600" dirty="0" err="1"/>
              <a:t>Moum</a:t>
            </a:r>
            <a:r>
              <a:rPr lang="en-US" sz="1600" dirty="0"/>
              <a:t> and Smyth, 2001)</a:t>
            </a:r>
          </a:p>
          <a:p>
            <a:r>
              <a:rPr lang="en-US" sz="1600" dirty="0"/>
              <a:t>[b] Modified from Figure 5 (Philippi et al. 2015)</a:t>
            </a:r>
          </a:p>
          <a:p>
            <a:r>
              <a:rPr lang="en-US" sz="1600" dirty="0"/>
              <a:t>[c] </a:t>
            </a:r>
            <a:r>
              <a:rPr lang="en-US" sz="1600" dirty="0">
                <a:hlinkClick r:id="rId4"/>
              </a:rPr>
              <a:t>Source</a:t>
            </a:r>
            <a:endParaRPr lang="en-US" sz="1600" dirty="0"/>
          </a:p>
          <a:p>
            <a:r>
              <a:rPr lang="en-US" sz="1600" dirty="0"/>
              <a:t>[d] Figure 14 (Troy and </a:t>
            </a:r>
            <a:r>
              <a:rPr lang="en-US" sz="1600" dirty="0" err="1"/>
              <a:t>Koseff</a:t>
            </a:r>
            <a:r>
              <a:rPr lang="en-US" sz="1600" dirty="0"/>
              <a:t>, 2005)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F10FB-52EB-7843-AEF2-33F7EF0E5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5" y="1415660"/>
            <a:ext cx="5575300" cy="1663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DBC13C-8777-A548-B820-0DFE3BC384CD}"/>
              </a:ext>
            </a:extLst>
          </p:cNvPr>
          <p:cNvSpPr txBox="1"/>
          <p:nvPr/>
        </p:nvSpPr>
        <p:spPr>
          <a:xfrm>
            <a:off x="80275" y="1046328"/>
            <a:ext cx="21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Shear instabilities [b]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9F1B54-6114-904F-AB75-77BD6C3DC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75" y="4532846"/>
            <a:ext cx="3048748" cy="22865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C3483F-DAA3-554C-875E-D99BA99AC2D8}"/>
              </a:ext>
            </a:extLst>
          </p:cNvPr>
          <p:cNvSpPr txBox="1"/>
          <p:nvPr/>
        </p:nvSpPr>
        <p:spPr>
          <a:xfrm>
            <a:off x="0" y="4139086"/>
            <a:ext cx="257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Surface wave breaking [c]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C42C1-250A-4046-954A-0CB180532397}"/>
              </a:ext>
            </a:extLst>
          </p:cNvPr>
          <p:cNvSpPr txBox="1"/>
          <p:nvPr/>
        </p:nvSpPr>
        <p:spPr>
          <a:xfrm>
            <a:off x="7167282" y="123099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3A983D-7888-B94A-869C-31D2767BE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815" y="4771251"/>
            <a:ext cx="3562350" cy="18097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E653930-5E6F-8242-862F-A6B7C8C757A9}"/>
              </a:ext>
            </a:extLst>
          </p:cNvPr>
          <p:cNvSpPr txBox="1"/>
          <p:nvPr/>
        </p:nvSpPr>
        <p:spPr>
          <a:xfrm>
            <a:off x="3460815" y="4360738"/>
            <a:ext cx="2638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Internal wave breaking [d]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784F0B-8B0B-0048-B863-BE0E888AC2E8}"/>
                  </a:ext>
                </a:extLst>
              </p:cNvPr>
              <p:cNvSpPr txBox="1"/>
              <p:nvPr/>
            </p:nvSpPr>
            <p:spPr>
              <a:xfrm>
                <a:off x="80275" y="2990977"/>
                <a:ext cx="1822230" cy="895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𝑅𝑖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𝑑𝑧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𝑐𝑟𝑖𝑡𝑖𝑐𝑎𝑙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784F0B-8B0B-0048-B863-BE0E888AC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5" y="2990977"/>
                <a:ext cx="1822230" cy="8952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34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372B-425B-A04E-9CD7-9EE62604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the previous storms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00859-F9D3-AC4B-9457-592F59B5E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300" dirty="0">
                <a:ea typeface="+mn-lt"/>
                <a:cs typeface="+mn-lt"/>
              </a:rPr>
              <a:t>Super typhoon </a:t>
            </a:r>
            <a:r>
              <a:rPr lang="en-US" sz="3300" dirty="0" err="1">
                <a:ea typeface="+mn-lt"/>
                <a:cs typeface="+mn-lt"/>
              </a:rPr>
              <a:t>Neparatak</a:t>
            </a:r>
            <a:r>
              <a:rPr lang="en-US" sz="3300" dirty="0">
                <a:ea typeface="+mn-lt"/>
                <a:cs typeface="+mn-lt"/>
              </a:rPr>
              <a:t> (2016): 1D shear case</a:t>
            </a:r>
          </a:p>
          <a:p>
            <a:pPr lvl="1"/>
            <a:r>
              <a:rPr lang="en-US" sz="2800" dirty="0"/>
              <a:t>Strong winds drove surface layer current leading to </a:t>
            </a:r>
            <a:r>
              <a:rPr lang="en-US" sz="2800" b="1" dirty="0"/>
              <a:t>shear with static lower layer</a:t>
            </a:r>
            <a:endParaRPr lang="en-US" sz="2800" b="1" dirty="0">
              <a:cs typeface="Calibri"/>
            </a:endParaRPr>
          </a:p>
          <a:p>
            <a:pPr lvl="1"/>
            <a:r>
              <a:rPr lang="en-US" sz="2800" dirty="0"/>
              <a:t>Saw </a:t>
            </a:r>
            <a:r>
              <a:rPr lang="en-US" sz="2800" b="1" dirty="0"/>
              <a:t>4°C cooling</a:t>
            </a:r>
            <a:r>
              <a:rPr lang="en-US" sz="2800" dirty="0"/>
              <a:t> of SST caused by mixing and change in direction of heat flux but there was no change in storm intensity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(Yang et al. 2019)</a:t>
            </a:r>
            <a:endParaRPr lang="en-US" sz="2800" dirty="0">
              <a:cs typeface="Calibri"/>
            </a:endParaRPr>
          </a:p>
          <a:p>
            <a:r>
              <a:rPr lang="en-US" dirty="0">
                <a:solidFill>
                  <a:srgbClr val="A7A7A7"/>
                </a:solidFill>
                <a:cs typeface="Calibri"/>
              </a:rPr>
              <a:t>Hurricane Irene (2011): Across shore shear case</a:t>
            </a:r>
          </a:p>
          <a:p>
            <a:pPr lvl="1"/>
            <a:r>
              <a:rPr lang="en-US" b="1" dirty="0">
                <a:solidFill>
                  <a:srgbClr val="A7A7A7"/>
                </a:solidFill>
                <a:cs typeface="Calibri"/>
              </a:rPr>
              <a:t>7°C </a:t>
            </a:r>
            <a:r>
              <a:rPr lang="en-US" dirty="0">
                <a:solidFill>
                  <a:srgbClr val="A7A7A7"/>
                </a:solidFill>
                <a:cs typeface="Calibri"/>
              </a:rPr>
              <a:t>cooling observed by glider</a:t>
            </a:r>
          </a:p>
          <a:p>
            <a:pPr lvl="1"/>
            <a:r>
              <a:rPr lang="en-US" b="1" dirty="0">
                <a:solidFill>
                  <a:srgbClr val="A7A7A7"/>
                </a:solidFill>
                <a:cs typeface="Calibri"/>
              </a:rPr>
              <a:t>Baroclinic shear</a:t>
            </a:r>
            <a:r>
              <a:rPr lang="en-US" dirty="0">
                <a:solidFill>
                  <a:srgbClr val="A7A7A7"/>
                </a:solidFill>
                <a:cs typeface="Calibri"/>
              </a:rPr>
              <a:t> induced by winds </a:t>
            </a:r>
            <a:r>
              <a:rPr lang="en-US" dirty="0">
                <a:solidFill>
                  <a:srgbClr val="A7A7A7"/>
                </a:solidFill>
                <a:ea typeface="+mn-lt"/>
                <a:cs typeface="+mn-lt"/>
              </a:rPr>
              <a:t>→</a:t>
            </a:r>
            <a:r>
              <a:rPr lang="en-US" dirty="0">
                <a:solidFill>
                  <a:srgbClr val="A7A7A7"/>
                </a:solidFill>
                <a:cs typeface="Calibri"/>
              </a:rPr>
              <a:t> rapid vertical mixing </a:t>
            </a:r>
            <a:r>
              <a:rPr lang="en-US" dirty="0">
                <a:solidFill>
                  <a:srgbClr val="A7A7A7"/>
                </a:solidFill>
                <a:ea typeface="+mn-lt"/>
                <a:cs typeface="+mn-lt"/>
              </a:rPr>
              <a:t>→</a:t>
            </a:r>
            <a:r>
              <a:rPr lang="en-US" dirty="0">
                <a:solidFill>
                  <a:srgbClr val="A7A7A7"/>
                </a:solidFill>
                <a:cs typeface="Calibri"/>
              </a:rPr>
              <a:t> cooling of SST </a:t>
            </a:r>
            <a:r>
              <a:rPr lang="en-US" dirty="0">
                <a:solidFill>
                  <a:srgbClr val="A7A7A7"/>
                </a:solidFill>
                <a:ea typeface="+mn-lt"/>
                <a:cs typeface="+mn-lt"/>
              </a:rPr>
              <a:t>→</a:t>
            </a:r>
            <a:r>
              <a:rPr lang="en-US" dirty="0">
                <a:solidFill>
                  <a:srgbClr val="A7A7A7"/>
                </a:solidFill>
                <a:cs typeface="Calibri"/>
              </a:rPr>
              <a:t> heat flux into the ocean </a:t>
            </a:r>
            <a:r>
              <a:rPr lang="en-US" dirty="0">
                <a:solidFill>
                  <a:srgbClr val="A7A7A7"/>
                </a:solidFill>
                <a:ea typeface="+mn-lt"/>
                <a:cs typeface="+mn-lt"/>
              </a:rPr>
              <a:t>→</a:t>
            </a:r>
            <a:r>
              <a:rPr lang="en-US" dirty="0">
                <a:solidFill>
                  <a:srgbClr val="A7A7A7"/>
                </a:solidFill>
                <a:cs typeface="Calibri"/>
              </a:rPr>
              <a:t> weakening of storm (Glenn et al., 2016; Seroka et al., 2017)</a:t>
            </a:r>
          </a:p>
          <a:p>
            <a:pPr lvl="1"/>
            <a:r>
              <a:rPr lang="en-US" dirty="0">
                <a:solidFill>
                  <a:srgbClr val="A7A7A7"/>
                </a:solidFill>
                <a:cs typeface="Calibri"/>
              </a:rPr>
              <a:t>Wind forcing drives </a:t>
            </a:r>
            <a:r>
              <a:rPr lang="en-US" b="1" dirty="0">
                <a:solidFill>
                  <a:srgbClr val="A7A7A7"/>
                </a:solidFill>
                <a:cs typeface="Calibri"/>
              </a:rPr>
              <a:t>shear instability </a:t>
            </a:r>
            <a:r>
              <a:rPr lang="en-US" dirty="0">
                <a:solidFill>
                  <a:srgbClr val="A7A7A7"/>
                </a:solidFill>
                <a:cs typeface="Calibri"/>
              </a:rPr>
              <a:t>→ Kelvin-Helmholtz billows grow and break </a:t>
            </a:r>
            <a:r>
              <a:rPr lang="en-US" dirty="0">
                <a:solidFill>
                  <a:srgbClr val="A7A7A7"/>
                </a:solidFill>
                <a:ea typeface="+mn-lt"/>
                <a:cs typeface="+mn-lt"/>
              </a:rPr>
              <a:t>→ widening</a:t>
            </a:r>
            <a:r>
              <a:rPr lang="en-US" dirty="0">
                <a:solidFill>
                  <a:srgbClr val="A7A7A7"/>
                </a:solidFill>
                <a:cs typeface="Calibri"/>
              </a:rPr>
              <a:t> of the mixed layer and cooling of sea surface (Watkins and Whitt, </a:t>
            </a:r>
            <a:r>
              <a:rPr lang="en-US" i="1" dirty="0">
                <a:solidFill>
                  <a:srgbClr val="A7A7A7"/>
                </a:solidFill>
                <a:cs typeface="Calibri"/>
              </a:rPr>
              <a:t>In prep)</a:t>
            </a:r>
            <a:endParaRPr lang="en-US" dirty="0">
              <a:ea typeface="+mn-lt"/>
              <a:cs typeface="+mn-lt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84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372B-425B-A04E-9CD7-9EE62604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the previous storms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00859-F9D3-AC4B-9457-592F59B5E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rgbClr val="A7A7A7"/>
                </a:solidFill>
                <a:ea typeface="+mn-lt"/>
                <a:cs typeface="+mn-lt"/>
              </a:rPr>
              <a:t>Super typhoon </a:t>
            </a:r>
            <a:r>
              <a:rPr lang="en-US" dirty="0" err="1">
                <a:solidFill>
                  <a:srgbClr val="A7A7A7"/>
                </a:solidFill>
                <a:ea typeface="+mn-lt"/>
                <a:cs typeface="+mn-lt"/>
              </a:rPr>
              <a:t>Neparatak</a:t>
            </a:r>
            <a:r>
              <a:rPr lang="en-US" dirty="0">
                <a:solidFill>
                  <a:srgbClr val="A7A7A7"/>
                </a:solidFill>
                <a:ea typeface="+mn-lt"/>
                <a:cs typeface="+mn-lt"/>
              </a:rPr>
              <a:t> (2016): 1D shear case</a:t>
            </a:r>
          </a:p>
          <a:p>
            <a:pPr lvl="1"/>
            <a:r>
              <a:rPr lang="en-US" dirty="0">
                <a:solidFill>
                  <a:srgbClr val="A7A7A7"/>
                </a:solidFill>
              </a:rPr>
              <a:t>Strong winds drove surface layer current leading to </a:t>
            </a:r>
            <a:r>
              <a:rPr lang="en-US" b="1" dirty="0">
                <a:solidFill>
                  <a:srgbClr val="A7A7A7"/>
                </a:solidFill>
              </a:rPr>
              <a:t>shear with static lower layer</a:t>
            </a:r>
            <a:endParaRPr lang="en-US" b="1" dirty="0">
              <a:solidFill>
                <a:srgbClr val="A7A7A7"/>
              </a:solidFill>
              <a:cs typeface="Calibri"/>
            </a:endParaRPr>
          </a:p>
          <a:p>
            <a:pPr lvl="1"/>
            <a:r>
              <a:rPr lang="en-US" dirty="0">
                <a:solidFill>
                  <a:srgbClr val="A7A7A7"/>
                </a:solidFill>
              </a:rPr>
              <a:t>Saw </a:t>
            </a:r>
            <a:r>
              <a:rPr lang="en-US" b="1" dirty="0">
                <a:solidFill>
                  <a:srgbClr val="A7A7A7"/>
                </a:solidFill>
              </a:rPr>
              <a:t>4°C cooling</a:t>
            </a:r>
            <a:r>
              <a:rPr lang="en-US" dirty="0">
                <a:solidFill>
                  <a:srgbClr val="A7A7A7"/>
                </a:solidFill>
              </a:rPr>
              <a:t> of SST caused by mixing and change in direction of heat flux but there was no change in storm intensity</a:t>
            </a:r>
          </a:p>
          <a:p>
            <a:pPr lvl="1"/>
            <a:r>
              <a:rPr lang="en-US" dirty="0">
                <a:solidFill>
                  <a:srgbClr val="A7A7A7"/>
                </a:solidFill>
                <a:ea typeface="+mn-lt"/>
                <a:cs typeface="+mn-lt"/>
              </a:rPr>
              <a:t>(Yang et al. 2019)</a:t>
            </a:r>
            <a:endParaRPr lang="en-US" dirty="0">
              <a:solidFill>
                <a:srgbClr val="A7A7A7"/>
              </a:solidFill>
              <a:cs typeface="Calibri"/>
            </a:endParaRPr>
          </a:p>
          <a:p>
            <a:r>
              <a:rPr lang="en-US" sz="3300" dirty="0">
                <a:cs typeface="Calibri"/>
              </a:rPr>
              <a:t>Hurricane Irene (2011):</a:t>
            </a:r>
          </a:p>
          <a:p>
            <a:pPr lvl="1"/>
            <a:r>
              <a:rPr lang="en-US" sz="2800" b="1" dirty="0">
                <a:cs typeface="Calibri"/>
              </a:rPr>
              <a:t>Baroclinic shear</a:t>
            </a:r>
            <a:r>
              <a:rPr lang="en-US" sz="2800" dirty="0">
                <a:cs typeface="Calibri"/>
              </a:rPr>
              <a:t> induced by winds </a:t>
            </a:r>
            <a:r>
              <a:rPr lang="en-US" sz="2800" dirty="0">
                <a:ea typeface="+mn-lt"/>
                <a:cs typeface="+mn-lt"/>
              </a:rPr>
              <a:t>→</a:t>
            </a:r>
            <a:r>
              <a:rPr lang="en-US" sz="2800" dirty="0">
                <a:cs typeface="Calibri"/>
              </a:rPr>
              <a:t> rapid vertical mixing </a:t>
            </a:r>
            <a:r>
              <a:rPr lang="en-US" sz="2800" dirty="0">
                <a:ea typeface="+mn-lt"/>
                <a:cs typeface="+mn-lt"/>
              </a:rPr>
              <a:t>→</a:t>
            </a:r>
            <a:r>
              <a:rPr lang="en-US" sz="2800" dirty="0">
                <a:cs typeface="Calibri"/>
              </a:rPr>
              <a:t> cooling of SST </a:t>
            </a:r>
            <a:r>
              <a:rPr lang="en-US" sz="2800" dirty="0">
                <a:ea typeface="+mn-lt"/>
                <a:cs typeface="+mn-lt"/>
              </a:rPr>
              <a:t>→</a:t>
            </a:r>
            <a:r>
              <a:rPr lang="en-US" sz="2800" dirty="0">
                <a:cs typeface="Calibri"/>
              </a:rPr>
              <a:t> heat flux into the ocean </a:t>
            </a:r>
            <a:r>
              <a:rPr lang="en-US" sz="2800" dirty="0">
                <a:ea typeface="+mn-lt"/>
                <a:cs typeface="+mn-lt"/>
              </a:rPr>
              <a:t>→</a:t>
            </a:r>
            <a:r>
              <a:rPr lang="en-US" sz="2800" dirty="0">
                <a:cs typeface="Calibri"/>
              </a:rPr>
              <a:t> weakening of storm (Glenn et al., 2016; Seroka et al., 2017)</a:t>
            </a:r>
          </a:p>
          <a:p>
            <a:pPr lvl="1"/>
            <a:r>
              <a:rPr lang="en-US" sz="2800" dirty="0">
                <a:cs typeface="Calibri"/>
              </a:rPr>
              <a:t>Wind forcing drives </a:t>
            </a:r>
            <a:r>
              <a:rPr lang="en-US" sz="2800" b="1" dirty="0">
                <a:cs typeface="Calibri"/>
              </a:rPr>
              <a:t>shear instability </a:t>
            </a:r>
            <a:r>
              <a:rPr lang="en-US" sz="2800" dirty="0">
                <a:cs typeface="Calibri"/>
              </a:rPr>
              <a:t>→ Kelvin-Helmholtz billows grow and break </a:t>
            </a:r>
            <a:r>
              <a:rPr lang="en-US" sz="2800" dirty="0">
                <a:ea typeface="+mn-lt"/>
                <a:cs typeface="+mn-lt"/>
              </a:rPr>
              <a:t>→ widening</a:t>
            </a:r>
            <a:r>
              <a:rPr lang="en-US" sz="2800" dirty="0">
                <a:cs typeface="Calibri"/>
              </a:rPr>
              <a:t> of the mixed layer and cooling of sea surface (Watkins and Whitt, </a:t>
            </a:r>
            <a:r>
              <a:rPr lang="en-US" sz="2800" i="1" dirty="0">
                <a:cs typeface="Calibri"/>
              </a:rPr>
              <a:t>In prep)</a:t>
            </a:r>
          </a:p>
          <a:p>
            <a:pPr lvl="1"/>
            <a:r>
              <a:rPr lang="en-US" b="1" dirty="0">
                <a:cs typeface="Calibri"/>
              </a:rPr>
              <a:t>7°C </a:t>
            </a:r>
            <a:r>
              <a:rPr lang="en-US" dirty="0">
                <a:cs typeface="Calibri"/>
              </a:rPr>
              <a:t>cooling observed by glider</a:t>
            </a:r>
          </a:p>
        </p:txBody>
      </p:sp>
    </p:spTree>
    <p:extLst>
      <p:ext uri="{BB962C8B-B14F-4D97-AF65-F5344CB8AC3E}">
        <p14:creationId xmlns:p14="http://schemas.microsoft.com/office/powerpoint/2010/main" val="382847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372B-425B-A04E-9CD7-9EE62604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128908"/>
            <a:ext cx="4946073" cy="2600181"/>
          </a:xfrm>
        </p:spPr>
        <p:txBody>
          <a:bodyPr/>
          <a:lstStyle/>
          <a:p>
            <a:r>
              <a:rPr lang="en-US" b="1" dirty="0"/>
              <a:t>Typhoon Soulik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FD9DA-D0D0-C54C-8A6C-47A683C426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" b="15142"/>
          <a:stretch/>
        </p:blipFill>
        <p:spPr>
          <a:xfrm>
            <a:off x="5580254" y="25131"/>
            <a:ext cx="6611746" cy="680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A4F6E43-B054-C24C-83ED-F7ED72CB861E}"/>
              </a:ext>
            </a:extLst>
          </p:cNvPr>
          <p:cNvSpPr txBox="1"/>
          <p:nvPr/>
        </p:nvSpPr>
        <p:spPr>
          <a:xfrm>
            <a:off x="0" y="1997839"/>
            <a:ext cx="541496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All state variables measured showed similar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11°C of SST cooling 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Cooling of surface layer begins ~16 hours before min(SLP)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Deepening of surface layer by ~30m</a:t>
            </a:r>
          </a:p>
          <a:p>
            <a:endParaRPr lang="en-US" sz="22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2A5C24-41DC-5444-A038-B573DF7E17D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5414963" cy="128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Typhoon Soulik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30B0D-82A7-304E-820E-F1FB22FA2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384" y="0"/>
            <a:ext cx="6464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6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9EC6B7F-C1AD-7046-AFF2-FEC2517D0B36}"/>
              </a:ext>
            </a:extLst>
          </p:cNvPr>
          <p:cNvSpPr txBox="1"/>
          <p:nvPr/>
        </p:nvSpPr>
        <p:spPr>
          <a:xfrm>
            <a:off x="-1" y="1997839"/>
            <a:ext cx="53864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Wind stress peaks with min(SLP)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Shortly before min(SLP), total heat flux changes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Ocean heat content goes to 0 before storm arrival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Most rapid deepening of the surface layer occurs during min(SLP)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0207512-2E64-2944-88C3-3423A1B7361C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5414963" cy="128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Typhoon Soulik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6C6711-DE1C-E944-B09F-6E8D679A2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053" y="0"/>
            <a:ext cx="6805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35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9EC6B7F-C1AD-7046-AFF2-FEC2517D0B36}"/>
              </a:ext>
            </a:extLst>
          </p:cNvPr>
          <p:cNvSpPr txBox="1"/>
          <p:nvPr/>
        </p:nvSpPr>
        <p:spPr>
          <a:xfrm>
            <a:off x="-1" y="1997839"/>
            <a:ext cx="53864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Wind stress peaks with min(SLP)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Shortly before min(SLP), total heat flux changes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Ocean heat content goes to 0 before storm arrival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Most rapid deepening of the surface layer occurs during min(SLP)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0207512-2E64-2944-88C3-3423A1B7361C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5414963" cy="128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Typhoon Soulik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6C6711-DE1C-E944-B09F-6E8D679A2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053" y="0"/>
            <a:ext cx="6805947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B9420F1-07FA-2347-9B8B-C437984D439D}"/>
              </a:ext>
            </a:extLst>
          </p:cNvPr>
          <p:cNvCxnSpPr>
            <a:cxnSpLocks/>
          </p:cNvCxnSpPr>
          <p:nvPr/>
        </p:nvCxnSpPr>
        <p:spPr>
          <a:xfrm flipV="1">
            <a:off x="8102009" y="191386"/>
            <a:ext cx="0" cy="645396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41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52A0FF8B-F7EA-F048-8124-C071257CC470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5414963" cy="128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PWP Simulation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F62D35-8C5C-A64C-9F60-D434E80B0B14}"/>
              </a:ext>
            </a:extLst>
          </p:cNvPr>
          <p:cNvSpPr/>
          <p:nvPr/>
        </p:nvSpPr>
        <p:spPr>
          <a:xfrm>
            <a:off x="11684000" y="84667"/>
            <a:ext cx="508000" cy="200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A89591-392C-994C-A14B-A2E9CBD6E189}"/>
              </a:ext>
            </a:extLst>
          </p:cNvPr>
          <p:cNvSpPr txBox="1"/>
          <p:nvPr/>
        </p:nvSpPr>
        <p:spPr>
          <a:xfrm>
            <a:off x="0" y="1285461"/>
            <a:ext cx="54149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What is PWP?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1D mixing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Forced by heat and momentum flux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Heat flux</a:t>
            </a:r>
            <a:r>
              <a:rPr lang="en-US" sz="2200" dirty="0">
                <a:sym typeface="Wingdings" pitchFamily="2" charset="2"/>
              </a:rPr>
              <a:t> drives convection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ym typeface="Wingdings" pitchFamily="2" charset="2"/>
              </a:rPr>
              <a:t>Momentum flux drives shear</a:t>
            </a:r>
          </a:p>
          <a:p>
            <a:pPr lvl="1"/>
            <a:endParaRPr lang="en-US" sz="22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Initialized PWP with a smoothed density profile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Wind stress was the dominant driver of SST cooling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Saw no cooling of SST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09F13-9C7E-E945-BC26-0DE274AC3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400" y="14563"/>
            <a:ext cx="63466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436580-534D-FA4B-A3CD-F2391E7E2DAF}"/>
              </a:ext>
            </a:extLst>
          </p:cNvPr>
          <p:cNvSpPr/>
          <p:nvPr/>
        </p:nvSpPr>
        <p:spPr>
          <a:xfrm>
            <a:off x="11684000" y="84667"/>
            <a:ext cx="508000" cy="200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E9521E-D488-8E40-9196-4796EF1117A9}"/>
                  </a:ext>
                </a:extLst>
              </p:cNvPr>
              <p:cNvSpPr txBox="1"/>
              <p:nvPr/>
            </p:nvSpPr>
            <p:spPr>
              <a:xfrm>
                <a:off x="6379475" y="5594477"/>
                <a:ext cx="1822230" cy="895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𝑅𝑖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𝑁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+mn-lt"/>
                          <a:cs typeface="+mn-lt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+mn-lt"/>
                                  <a:cs typeface="+mn-lt"/>
                                </a:rPr>
                                <m:t>𝑑𝑧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+mn-lt"/>
                              <a:cs typeface="+mn-lt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𝑐𝑟𝑖𝑡𝑖𝑐𝑎𝑙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E9521E-D488-8E40-9196-4796EF111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475" y="5594477"/>
                <a:ext cx="1822230" cy="895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747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372B-425B-A04E-9CD7-9EE62604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00859-F9D3-AC4B-9457-592F59B5E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PWP in other storms</a:t>
            </a:r>
          </a:p>
          <a:p>
            <a:pPr lvl="1"/>
            <a:r>
              <a:rPr lang="en-US" dirty="0">
                <a:cs typeface="Calibri"/>
              </a:rPr>
              <a:t>Typhoon Soulik: 0% of SST cooling</a:t>
            </a:r>
          </a:p>
          <a:p>
            <a:pPr lvl="1"/>
            <a:r>
              <a:rPr lang="en-US" dirty="0">
                <a:cs typeface="Calibri"/>
              </a:rPr>
              <a:t>Super typhoon </a:t>
            </a:r>
            <a:r>
              <a:rPr lang="en-US" dirty="0" err="1">
                <a:cs typeface="Calibri"/>
              </a:rPr>
              <a:t>Neparatak</a:t>
            </a:r>
            <a:r>
              <a:rPr lang="en-US" dirty="0">
                <a:cs typeface="Calibri"/>
              </a:rPr>
              <a:t>: 100% of SST cooling (Yang et al., 2019)</a:t>
            </a:r>
          </a:p>
          <a:p>
            <a:pPr lvl="1"/>
            <a:r>
              <a:rPr lang="en-US" dirty="0">
                <a:cs typeface="Calibri"/>
              </a:rPr>
              <a:t>Hurricane Irene: ~32% of SST cooling (Glenn et al., 2016)</a:t>
            </a:r>
          </a:p>
          <a:p>
            <a:r>
              <a:rPr lang="en-US" dirty="0">
                <a:cs typeface="Calibri"/>
              </a:rPr>
              <a:t>Large Eddy Simulation: Irene vs Soulik</a:t>
            </a:r>
          </a:p>
          <a:p>
            <a:pPr lvl="1"/>
            <a:r>
              <a:rPr lang="en-US" dirty="0">
                <a:cs typeface="Calibri"/>
              </a:rPr>
              <a:t>LES will better resolve </a:t>
            </a:r>
            <a:r>
              <a:rPr lang="en-US">
                <a:cs typeface="Calibri"/>
              </a:rPr>
              <a:t>shear instabilities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Similar preconditioning of ocean and wind stress forcing</a:t>
            </a:r>
          </a:p>
          <a:p>
            <a:pPr lvl="1"/>
            <a:r>
              <a:rPr lang="en-US" dirty="0">
                <a:cs typeface="Calibri"/>
              </a:rPr>
              <a:t>Key difference: Irene’s rapid wind rotation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7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938F84C-72B3-AD4E-B13A-B5A03737A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66" y="0"/>
            <a:ext cx="10346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5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372B-425B-A04E-9CD7-9EE62604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00859-F9D3-AC4B-9457-592F59B5E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Air-sea interactions in the coastal ocean are critical to our understanding of tropical cyclones</a:t>
            </a:r>
          </a:p>
          <a:p>
            <a:endParaRPr lang="en-US" dirty="0"/>
          </a:p>
          <a:p>
            <a:r>
              <a:rPr lang="en-US" dirty="0"/>
              <a:t>SST changes driven by vertical mixing processes can cause a change in the intensity of a tropical cyclone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dimensional processes are not enough in this case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processes are driving the SST cooling?</a:t>
            </a:r>
          </a:p>
        </p:txBody>
      </p:sp>
    </p:spTree>
    <p:extLst>
      <p:ext uri="{BB962C8B-B14F-4D97-AF65-F5344CB8AC3E}">
        <p14:creationId xmlns:p14="http://schemas.microsoft.com/office/powerpoint/2010/main" val="1766160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11380-BACA-40C9-AAE4-DEE67EA3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D6948-621F-4F6B-A0BD-C8CE774EB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100" dirty="0"/>
              <a:t>Emanuel, K. A. (1988). Toward a General Theory of Hurricanes. </a:t>
            </a:r>
            <a:r>
              <a:rPr lang="en-US" sz="1100" i="1" dirty="0"/>
              <a:t>American Scientist</a:t>
            </a:r>
            <a:r>
              <a:rPr lang="en-US" sz="1100" dirty="0"/>
              <a:t>.</a:t>
            </a:r>
          </a:p>
          <a:p>
            <a:r>
              <a:rPr lang="en-US" sz="1100" dirty="0"/>
              <a:t>Glenn, S. M., Miles, T. N., Seroka, G. N., Xu, Y., Forney, R. K., Yu, F., … Kohut, J. (2016). Stratified coastal ocean interactions with tropical cyclones. </a:t>
            </a:r>
            <a:r>
              <a:rPr lang="en-US" sz="1100" i="1" dirty="0"/>
              <a:t>Nature Communications</a:t>
            </a:r>
            <a:r>
              <a:rPr lang="en-US" sz="1100" dirty="0"/>
              <a:t>, </a:t>
            </a:r>
            <a:r>
              <a:rPr lang="en-US" sz="1100" i="1" dirty="0"/>
              <a:t>7</a:t>
            </a:r>
            <a:r>
              <a:rPr lang="en-US" sz="1100" dirty="0"/>
              <a:t>(May 2015). https://</a:t>
            </a:r>
            <a:r>
              <a:rPr lang="en-US" sz="1100" dirty="0" err="1"/>
              <a:t>doi.org</a:t>
            </a:r>
            <a:r>
              <a:rPr lang="en-US" sz="1100" dirty="0"/>
              <a:t>/10.1038/ncomms10887</a:t>
            </a:r>
          </a:p>
          <a:p>
            <a:r>
              <a:rPr lang="en-US" sz="1100" dirty="0"/>
              <a:t>Lim, H. S., Miles, T. N., Glenn, S., Kim, D., Kim, M., Shim, J. S., … Hwang, K. N. (2020). Rapid Ocean Destratification by Typhoon Soulik over the Highly Stratified Waters of West </a:t>
            </a:r>
            <a:r>
              <a:rPr lang="en-US" sz="1100" dirty="0" err="1"/>
              <a:t>Jeju</a:t>
            </a:r>
            <a:r>
              <a:rPr lang="en-US" sz="1100" dirty="0"/>
              <a:t> Island, Korea. </a:t>
            </a:r>
            <a:r>
              <a:rPr lang="en-US" sz="1100" i="1" dirty="0"/>
              <a:t>Journal of Coastal Research</a:t>
            </a:r>
            <a:r>
              <a:rPr lang="en-US" sz="1100" dirty="0"/>
              <a:t>, </a:t>
            </a:r>
            <a:r>
              <a:rPr lang="en-US" sz="1100" i="1" dirty="0"/>
              <a:t>95</a:t>
            </a:r>
            <a:r>
              <a:rPr lang="en-US" sz="1100" dirty="0"/>
              <a:t>(sp1), 1480–1484. https://</a:t>
            </a:r>
            <a:r>
              <a:rPr lang="en-US" sz="1100" dirty="0" err="1"/>
              <a:t>doi.org</a:t>
            </a:r>
            <a:r>
              <a:rPr lang="en-US" sz="1100" dirty="0"/>
              <a:t>/10.2112/SI95-285.1</a:t>
            </a:r>
          </a:p>
          <a:p>
            <a:r>
              <a:rPr lang="en-US" sz="1100" dirty="0"/>
              <a:t>Miles, T., Seroka, G., &amp; Glenn, S. (2017). Coastal ocean circulation during Hurricane Sandy. </a:t>
            </a:r>
            <a:r>
              <a:rPr lang="en-US" sz="1100" i="1" dirty="0"/>
              <a:t>Journal of Geophysical Research: Oceans</a:t>
            </a:r>
            <a:r>
              <a:rPr lang="en-US" sz="1100" dirty="0"/>
              <a:t>, </a:t>
            </a:r>
            <a:r>
              <a:rPr lang="en-US" sz="1100" i="1" dirty="0"/>
              <a:t>122</a:t>
            </a:r>
            <a:r>
              <a:rPr lang="en-US" sz="1100" dirty="0"/>
              <a:t>(9), 7095–7114. https://</a:t>
            </a:r>
            <a:r>
              <a:rPr lang="en-US" sz="1100" dirty="0" err="1"/>
              <a:t>doi.org</a:t>
            </a:r>
            <a:r>
              <a:rPr lang="en-US" sz="1100" dirty="0"/>
              <a:t>/10.1002/2017JC013031</a:t>
            </a:r>
          </a:p>
          <a:p>
            <a:r>
              <a:rPr lang="en-US" sz="1100" dirty="0" err="1"/>
              <a:t>Moum</a:t>
            </a:r>
            <a:r>
              <a:rPr lang="en-US" sz="1100" dirty="0"/>
              <a:t>, J. N., &amp; Smyth, W. D. (2001). Upper Ocean Mixing Processes. </a:t>
            </a:r>
            <a:r>
              <a:rPr lang="en-US" sz="1100" i="1" dirty="0"/>
              <a:t>Encyclopedia of Ocean Sciences</a:t>
            </a:r>
            <a:r>
              <a:rPr lang="en-US" sz="1100" dirty="0"/>
              <a:t>, 3093–3100. </a:t>
            </a:r>
            <a:r>
              <a:rPr lang="en-US" sz="1100" dirty="0">
                <a:hlinkClick r:id="rId2"/>
              </a:rPr>
              <a:t>https://doi.org/10.1006/rwos.2001.0156</a:t>
            </a:r>
            <a:endParaRPr lang="en-US" sz="1100" dirty="0"/>
          </a:p>
          <a:p>
            <a:r>
              <a:rPr lang="en-US" sz="1100" dirty="0">
                <a:ea typeface="+mn-lt"/>
                <a:cs typeface="+mn-lt"/>
              </a:rPr>
              <a:t>NOAA National Centers for Environmental Information (NCEI) U.S. Billion-Dollar Weather and Climate Disasters (2020). </a:t>
            </a:r>
            <a:r>
              <a:rPr lang="en-US" sz="1100" dirty="0">
                <a:ea typeface="+mn-lt"/>
                <a:cs typeface="+mn-lt"/>
                <a:hlinkClick r:id="rId3"/>
              </a:rPr>
              <a:t>https://www.ncdc.noaa.gov/billions/</a:t>
            </a:r>
            <a:r>
              <a:rPr lang="en-US" sz="1100" dirty="0">
                <a:ea typeface="+mn-lt"/>
                <a:cs typeface="+mn-lt"/>
              </a:rPr>
              <a:t>, DOI: </a:t>
            </a:r>
            <a:r>
              <a:rPr lang="en-US" sz="1100" dirty="0">
                <a:ea typeface="+mn-lt"/>
                <a:cs typeface="+mn-lt"/>
                <a:hlinkClick r:id="rId4"/>
              </a:rPr>
              <a:t>10.25921/stkw-7w73</a:t>
            </a:r>
            <a:endParaRPr lang="en-US" sz="1100" dirty="0">
              <a:ea typeface="+mn-lt"/>
              <a:cs typeface="+mn-lt"/>
            </a:endParaRPr>
          </a:p>
          <a:p>
            <a:r>
              <a:rPr lang="en-US" sz="1100" dirty="0"/>
              <a:t>Park, J., Yeo, D., Lee, K., Lee, H., Lee, S., Noh, S., … Nam, S. (2019). Rapid Decay of Slowly Moving Typhoon Soulik (2018) due to Interactions With the Strongly Stratified Northern East China Sea. </a:t>
            </a:r>
            <a:r>
              <a:rPr lang="en-US" sz="1100" i="1" dirty="0"/>
              <a:t>Geophysical Research Letters</a:t>
            </a:r>
            <a:r>
              <a:rPr lang="en-US" sz="1100" dirty="0"/>
              <a:t>, </a:t>
            </a:r>
            <a:r>
              <a:rPr lang="en-US" sz="1100" i="1" dirty="0"/>
              <a:t>46</a:t>
            </a:r>
            <a:r>
              <a:rPr lang="en-US" sz="1100" dirty="0"/>
              <a:t>(24), 14595–14603. https://</a:t>
            </a:r>
            <a:r>
              <a:rPr lang="en-US" sz="1100" dirty="0" err="1"/>
              <a:t>doi.org</a:t>
            </a:r>
            <a:r>
              <a:rPr lang="en-US" sz="1100" dirty="0"/>
              <a:t>/10.1029/2019GL086274</a:t>
            </a:r>
            <a:endParaRPr lang="en-US" sz="1100" dirty="0">
              <a:ea typeface="+mn-lt"/>
              <a:cs typeface="+mn-lt"/>
            </a:endParaRPr>
          </a:p>
          <a:p>
            <a:r>
              <a:rPr lang="en-US" sz="1100" dirty="0">
                <a:ea typeface="+mn-lt"/>
                <a:cs typeface="+mn-lt"/>
              </a:rPr>
              <a:t>Philippi, Paulo &amp; Mattila, Keijo &amp; </a:t>
            </a:r>
            <a:r>
              <a:rPr lang="en-US" sz="1100" dirty="0" err="1">
                <a:ea typeface="+mn-lt"/>
                <a:cs typeface="+mn-lt"/>
              </a:rPr>
              <a:t>Hegele</a:t>
            </a:r>
            <a:r>
              <a:rPr lang="en-US" sz="1100" dirty="0">
                <a:ea typeface="+mn-lt"/>
                <a:cs typeface="+mn-lt"/>
              </a:rPr>
              <a:t>, Luiz &amp; Siebert, </a:t>
            </a:r>
            <a:r>
              <a:rPr lang="en-US" sz="1100" dirty="0" err="1">
                <a:ea typeface="+mn-lt"/>
                <a:cs typeface="+mn-lt"/>
              </a:rPr>
              <a:t>Diogo</a:t>
            </a:r>
            <a:r>
              <a:rPr lang="en-US" sz="1100" dirty="0">
                <a:ea typeface="+mn-lt"/>
                <a:cs typeface="+mn-lt"/>
              </a:rPr>
              <a:t>. (2015). KINETIC PROJECTION AND STABILITY IN LATTICE- BOLTZMANN SCHEMES. 10.20906/CPS/CILAMCE2015-0398. </a:t>
            </a:r>
            <a:endParaRPr lang="en-US" sz="1100" dirty="0"/>
          </a:p>
          <a:p>
            <a:r>
              <a:rPr lang="en-US" sz="1100" dirty="0"/>
              <a:t>Seroka, G., Miles, T., Xu, Y., Kohut, J., Schofield, O., &amp; Glenn, S. (2017). Rapid shelf-wide cooling response of a stratified coastal ocean to hurricanes. </a:t>
            </a:r>
            <a:r>
              <a:rPr lang="en-US" sz="1100" i="1" dirty="0"/>
              <a:t>Journal of Geophysical Research: Oceans</a:t>
            </a:r>
            <a:r>
              <a:rPr lang="en-US" sz="1100" dirty="0"/>
              <a:t>, </a:t>
            </a:r>
            <a:r>
              <a:rPr lang="en-US" sz="1100" i="1" dirty="0"/>
              <a:t>122</a:t>
            </a:r>
            <a:r>
              <a:rPr lang="en-US" sz="1100" dirty="0"/>
              <a:t>(6), 4845–4867. https://</a:t>
            </a:r>
            <a:r>
              <a:rPr lang="en-US" sz="1100" dirty="0" err="1"/>
              <a:t>doi.org</a:t>
            </a:r>
            <a:r>
              <a:rPr lang="en-US" sz="1100" dirty="0"/>
              <a:t>/10.1002/2017JC012756</a:t>
            </a:r>
          </a:p>
          <a:p>
            <a:r>
              <a:rPr lang="en-US" sz="1100" dirty="0"/>
              <a:t>Troy, C. &amp; </a:t>
            </a:r>
            <a:r>
              <a:rPr lang="en-US" sz="1100" dirty="0" err="1"/>
              <a:t>Koseff</a:t>
            </a:r>
            <a:r>
              <a:rPr lang="en-US" sz="1100" dirty="0"/>
              <a:t>, Jeffrey. (2005). The generation and quantitative visualization of breaking internal waves. Experiments in Fluids. 38. 549-562. 10.1007/s00348-004-0909-9. </a:t>
            </a:r>
          </a:p>
          <a:p>
            <a:r>
              <a:rPr lang="en-US" sz="1100" dirty="0"/>
              <a:t>Watkins, C., &amp; Whitt, D. B. (2020). </a:t>
            </a:r>
            <a:r>
              <a:rPr lang="en-US" sz="1100" i="1" dirty="0"/>
              <a:t>Large-aspect-ratio structures in simulated ocean surface boundary layer turbulence under a hurricane</a:t>
            </a:r>
            <a:r>
              <a:rPr lang="en-US" sz="1100" dirty="0"/>
              <a:t>.</a:t>
            </a:r>
            <a:endParaRPr lang="en-US" sz="1100" dirty="0">
              <a:ea typeface="+mn-lt"/>
              <a:cs typeface="+mn-lt"/>
            </a:endParaRPr>
          </a:p>
          <a:p>
            <a:r>
              <a:rPr lang="en-US" sz="1100" dirty="0"/>
              <a:t>Yang, Y. J., Chang, M. H., Hsieh, C. Y., Chang, H. I., Jan, S., &amp; Wei, C. L. (2019). The role of enhanced velocity shears in rapid ocean cooling during Super Typhoon </a:t>
            </a:r>
            <a:r>
              <a:rPr lang="en-US" sz="1100" dirty="0" err="1"/>
              <a:t>Nepartak</a:t>
            </a:r>
            <a:r>
              <a:rPr lang="en-US" sz="1100" dirty="0"/>
              <a:t> 2016. </a:t>
            </a:r>
            <a:r>
              <a:rPr lang="en-US" sz="1100" i="1" dirty="0"/>
              <a:t>Nature Communications</a:t>
            </a:r>
            <a:r>
              <a:rPr lang="en-US" sz="1100" dirty="0"/>
              <a:t>, </a:t>
            </a:r>
            <a:r>
              <a:rPr lang="en-US" sz="1100" i="1" dirty="0"/>
              <a:t>10</a:t>
            </a:r>
            <a:r>
              <a:rPr lang="en-US" sz="1100" dirty="0"/>
              <a:t>(1), 1–11. https://</a:t>
            </a:r>
            <a:r>
              <a:rPr lang="en-US" sz="1100" dirty="0" err="1"/>
              <a:t>doi.org</a:t>
            </a:r>
            <a:r>
              <a:rPr lang="en-US" sz="1100" dirty="0"/>
              <a:t>/10.1038/s41467-019-09574-3</a:t>
            </a:r>
          </a:p>
        </p:txBody>
      </p:sp>
    </p:spTree>
    <p:extLst>
      <p:ext uri="{BB962C8B-B14F-4D97-AF65-F5344CB8AC3E}">
        <p14:creationId xmlns:p14="http://schemas.microsoft.com/office/powerpoint/2010/main" val="2039074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E2162-73BA-6D4A-89A4-14D4975B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89350"/>
            <a:ext cx="10515600" cy="887416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CB604-5510-654F-AE8F-00315ACA4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6766"/>
            <a:ext cx="10515600" cy="5207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Are there any questions?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46FD4-2BD3-F748-8FD0-C5037DF95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44" t="21095" r="7320" b="20638"/>
          <a:stretch/>
        </p:blipFill>
        <p:spPr>
          <a:xfrm>
            <a:off x="1250950" y="495209"/>
            <a:ext cx="2991813" cy="1339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456DEE-F1BA-5649-BB37-D15B4967B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750" y="904293"/>
            <a:ext cx="3543300" cy="930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6AA459-3125-6F45-86C2-DF8A6F894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0" y="3386068"/>
            <a:ext cx="3352800" cy="559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927B22-AB36-B247-8DAA-FA7912C6D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779" y="3386068"/>
            <a:ext cx="2050073" cy="585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06A23-CB10-F540-AFBB-18559C638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013" y="1834611"/>
            <a:ext cx="2710487" cy="155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07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372B-425B-A04E-9CD7-9EE62604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Eddy Simulation (LES)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00859-F9D3-AC4B-9457-592F59B5E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Justification</a:t>
            </a:r>
          </a:p>
          <a:p>
            <a:pPr lvl="1"/>
            <a:r>
              <a:rPr lang="en-US" dirty="0">
                <a:cs typeface="Calibri"/>
              </a:rPr>
              <a:t>Similarity in stratification strength and wind stress between Soulik and Irene</a:t>
            </a:r>
          </a:p>
          <a:p>
            <a:pPr lvl="1"/>
            <a:r>
              <a:rPr lang="en-US" dirty="0">
                <a:cs typeface="Calibri"/>
              </a:rPr>
              <a:t>Difference in forcing and initial MLD</a:t>
            </a:r>
          </a:p>
          <a:p>
            <a:pPr lvl="2"/>
            <a:r>
              <a:rPr lang="en-US" dirty="0">
                <a:cs typeface="Calibri"/>
              </a:rPr>
              <a:t>Rapid rotation of winds in Irene shutdown Ekman rolls but </a:t>
            </a:r>
            <a:r>
              <a:rPr lang="en-US" dirty="0" err="1">
                <a:cs typeface="Calibri"/>
              </a:rPr>
              <a:t>Soulik’s</a:t>
            </a:r>
            <a:r>
              <a:rPr lang="en-US" dirty="0">
                <a:cs typeface="Calibri"/>
              </a:rPr>
              <a:t> winds changed direction very steadily as the storm slowly translated across the region</a:t>
            </a:r>
          </a:p>
          <a:p>
            <a:r>
              <a:rPr lang="en-US" dirty="0">
                <a:cs typeface="Calibri"/>
              </a:rPr>
              <a:t>Expectation</a:t>
            </a:r>
          </a:p>
          <a:p>
            <a:pPr lvl="1"/>
            <a:r>
              <a:rPr lang="en-US" dirty="0">
                <a:cs typeface="Calibri"/>
              </a:rPr>
              <a:t>The combined effects of sustained Ekman rolls and Kelvin-Helmholtz billows will drive intense mixing in Soulik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53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372B-425B-A04E-9CD7-9EE62604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Dissipation from a glider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B00859-F9D3-AC4B-9457-592F59B5E4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vert="horz" lIns="91440" tIns="45720" rIns="91440" bIns="45720" rtlCol="0" anchor="t">
                <a:normAutofit/>
              </a:bodyPr>
              <a:lstStyle/>
              <a:p>
                <a:r>
                  <a:rPr lang="en-US" dirty="0">
                    <a:cs typeface="Calibri"/>
                  </a:rPr>
                  <a:t>Velocity fluctuations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𝑚𝑒𝑎𝑠𝑢𝑟𝑒𝑑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𝑚𝑜𝑑𝑒𝑙</m:t>
                        </m:r>
                      </m:sub>
                    </m:sSub>
                  </m:oMath>
                </a14:m>
                <a:endParaRPr lang="en-US" dirty="0">
                  <a:cs typeface="Calibri"/>
                </a:endParaRPr>
              </a:p>
              <a:p>
                <a:pPr marL="0" indent="0">
                  <a:buNone/>
                </a:pPr>
                <a:endParaRPr lang="en-US" dirty="0">
                  <a:cs typeface="Calibri"/>
                </a:endParaRPr>
              </a:p>
              <a:p>
                <a:r>
                  <a:rPr lang="en-US" dirty="0">
                    <a:cs typeface="Calibri"/>
                  </a:rPr>
                  <a:t>Turbulent kinetic energy equation</a:t>
                </a:r>
              </a:p>
              <a:p>
                <a:pPr lvl="1"/>
                <a:r>
                  <a:rPr lang="en-US" dirty="0">
                    <a:cs typeface="Calibri"/>
                  </a:rPr>
                  <a:t>0 = TKE production by mean flow + buoyancy flux – dissipation </a:t>
                </a:r>
              </a:p>
              <a:p>
                <a:pPr marL="457200" lvl="1" indent="0">
                  <a:buNone/>
                </a:pPr>
                <a:endParaRPr lang="en-US" dirty="0">
                  <a:cs typeface="Calibri"/>
                </a:endParaRPr>
              </a:p>
              <a:p>
                <a:r>
                  <a:rPr lang="en-US" dirty="0">
                    <a:cs typeface="Calibri"/>
                  </a:rPr>
                  <a:t>Estimate of dissipation</a:t>
                </a:r>
              </a:p>
              <a:p>
                <a:pPr lvl="1"/>
                <a:r>
                  <a:rPr lang="en-US" dirty="0">
                    <a:cs typeface="Calibri"/>
                  </a:rPr>
                  <a:t>Employing the </a:t>
                </a:r>
                <a:r>
                  <a:rPr lang="en-US" dirty="0" err="1">
                    <a:cs typeface="Calibri"/>
                  </a:rPr>
                  <a:t>Ozmidov</a:t>
                </a:r>
                <a:r>
                  <a:rPr lang="en-US" dirty="0">
                    <a:cs typeface="Calibri"/>
                  </a:rPr>
                  <a:t> Length Scale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cs typeface="Calibri"/>
                </a:endParaRPr>
              </a:p>
              <a:p>
                <a:endParaRPr lang="en-US" dirty="0"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B00859-F9D3-AC4B-9457-592F59B5E4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41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5938395-ADC0-2E4C-8FE0-8D3E1C8BD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09" y="735650"/>
            <a:ext cx="7583513" cy="5814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B372B-425B-A04E-9CD7-9EE62604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78" y="-1"/>
            <a:ext cx="6858044" cy="9088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Tropical cyclone impact on 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27254-B59B-6A45-8928-C62EED4B86D8}"/>
              </a:ext>
            </a:extLst>
          </p:cNvPr>
          <p:cNvSpPr txBox="1"/>
          <p:nvPr/>
        </p:nvSpPr>
        <p:spPr>
          <a:xfrm>
            <a:off x="-30700" y="6550223"/>
            <a:ext cx="7583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https://</a:t>
            </a:r>
            <a:r>
              <a:rPr lang="en-US" sz="1400" i="1" dirty="0" err="1"/>
              <a:t>www.ncdc.noaa.gov</a:t>
            </a:r>
            <a:r>
              <a:rPr lang="en-US" sz="1400" i="1" dirty="0"/>
              <a:t>/billions/summary-stats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9D9195-0168-254D-B8B3-F49362F1B101}"/>
              </a:ext>
            </a:extLst>
          </p:cNvPr>
          <p:cNvSpPr txBox="1"/>
          <p:nvPr/>
        </p:nvSpPr>
        <p:spPr>
          <a:xfrm>
            <a:off x="3082611" y="1288438"/>
            <a:ext cx="301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cost 1980-2019: $954.4B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17F59D-E1EC-954F-8A19-09A61047FA00}"/>
              </a:ext>
            </a:extLst>
          </p:cNvPr>
          <p:cNvSpPr txBox="1"/>
          <p:nvPr/>
        </p:nvSpPr>
        <p:spPr>
          <a:xfrm>
            <a:off x="3082610" y="4117876"/>
            <a:ext cx="302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deaths 1980-2019: 6,507</a:t>
            </a:r>
          </a:p>
        </p:txBody>
      </p:sp>
    </p:spTree>
    <p:extLst>
      <p:ext uri="{BB962C8B-B14F-4D97-AF65-F5344CB8AC3E}">
        <p14:creationId xmlns:p14="http://schemas.microsoft.com/office/powerpoint/2010/main" val="403615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ADEAB7-BCF1-7F46-8155-6F7CA1F0F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256" y="754017"/>
            <a:ext cx="7761488" cy="5951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B372B-425B-A04E-9CD7-9EE62604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78" y="-1"/>
            <a:ext cx="6858044" cy="9088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Tropical cyclone impact on 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27254-B59B-6A45-8928-C62EED4B86D8}"/>
              </a:ext>
            </a:extLst>
          </p:cNvPr>
          <p:cNvSpPr txBox="1"/>
          <p:nvPr/>
        </p:nvSpPr>
        <p:spPr>
          <a:xfrm>
            <a:off x="-30700" y="6550223"/>
            <a:ext cx="7583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https://</a:t>
            </a:r>
            <a:r>
              <a:rPr lang="en-US" sz="1400" i="1" dirty="0" err="1"/>
              <a:t>www.ncdc.noaa.gov</a:t>
            </a:r>
            <a:r>
              <a:rPr lang="en-US" sz="1400" i="1" dirty="0"/>
              <a:t>/billions/summary-stats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9D9195-0168-254D-B8B3-F49362F1B101}"/>
              </a:ext>
            </a:extLst>
          </p:cNvPr>
          <p:cNvSpPr txBox="1"/>
          <p:nvPr/>
        </p:nvSpPr>
        <p:spPr>
          <a:xfrm>
            <a:off x="3082611" y="1288438"/>
            <a:ext cx="301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cost 1980-2019: $954.4B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17F59D-E1EC-954F-8A19-09A61047FA00}"/>
              </a:ext>
            </a:extLst>
          </p:cNvPr>
          <p:cNvSpPr txBox="1"/>
          <p:nvPr/>
        </p:nvSpPr>
        <p:spPr>
          <a:xfrm>
            <a:off x="3082610" y="4117876"/>
            <a:ext cx="302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deaths 1980-2019: 6,507</a:t>
            </a:r>
          </a:p>
        </p:txBody>
      </p:sp>
    </p:spTree>
    <p:extLst>
      <p:ext uri="{BB962C8B-B14F-4D97-AF65-F5344CB8AC3E}">
        <p14:creationId xmlns:p14="http://schemas.microsoft.com/office/powerpoint/2010/main" val="337205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372B-425B-A04E-9CD7-9EE62604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"/>
            <a:ext cx="10515600" cy="908845"/>
          </a:xfrm>
        </p:spPr>
        <p:txBody>
          <a:bodyPr/>
          <a:lstStyle/>
          <a:p>
            <a:r>
              <a:rPr lang="en-US" dirty="0"/>
              <a:t>Forecasting track</a:t>
            </a:r>
          </a:p>
        </p:txBody>
      </p:sp>
      <p:pic>
        <p:nvPicPr>
          <p:cNvPr id="15" name="Picture 14" descr="trackerror.jpg">
            <a:extLst>
              <a:ext uri="{FF2B5EF4-FFF2-40B4-BE49-F238E27FC236}">
                <a16:creationId xmlns:a16="http://schemas.microsoft.com/office/drawing/2014/main" id="{DCAAD63C-7E34-E244-A717-B663F965C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67" y="1026125"/>
            <a:ext cx="6407665" cy="48057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5534D3C-11B3-E349-A4AA-1668A252CA03}"/>
              </a:ext>
            </a:extLst>
          </p:cNvPr>
          <p:cNvSpPr txBox="1"/>
          <p:nvPr/>
        </p:nvSpPr>
        <p:spPr>
          <a:xfrm>
            <a:off x="-30700" y="6550223"/>
            <a:ext cx="7583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National Hurricane Center Forecast Verification Report: 2019 Hurricane Season</a:t>
            </a:r>
          </a:p>
        </p:txBody>
      </p:sp>
    </p:spTree>
    <p:extLst>
      <p:ext uri="{BB962C8B-B14F-4D97-AF65-F5344CB8AC3E}">
        <p14:creationId xmlns:p14="http://schemas.microsoft.com/office/powerpoint/2010/main" val="35834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nsityerror1990.jpg">
            <a:extLst>
              <a:ext uri="{FF2B5EF4-FFF2-40B4-BE49-F238E27FC236}">
                <a16:creationId xmlns:a16="http://schemas.microsoft.com/office/drawing/2014/main" id="{FC1EBE99-C5D1-A84F-AD3B-3DABD534F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22" y="1328351"/>
            <a:ext cx="5601730" cy="4201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37292E-15A9-734F-A7C5-87250468E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10" y="1328351"/>
            <a:ext cx="5366760" cy="42012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16773B-7151-3541-8B1A-9B6E4584B86B}"/>
              </a:ext>
            </a:extLst>
          </p:cNvPr>
          <p:cNvSpPr txBox="1"/>
          <p:nvPr/>
        </p:nvSpPr>
        <p:spPr>
          <a:xfrm>
            <a:off x="0" y="6207323"/>
            <a:ext cx="758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National Hurricane Center Forecast Verification Report: 2019 Hurricane Season</a:t>
            </a:r>
          </a:p>
          <a:p>
            <a:r>
              <a:rPr lang="en-US" sz="1400" i="1" dirty="0"/>
              <a:t>Joint Typhoon Warning Center Annual Tropical Cyclone Report 2018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43A58D8-220D-DA4A-A968-ADBF688E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"/>
            <a:ext cx="10515600" cy="908845"/>
          </a:xfrm>
        </p:spPr>
        <p:txBody>
          <a:bodyPr/>
          <a:lstStyle/>
          <a:p>
            <a:r>
              <a:rPr lang="en-US" dirty="0"/>
              <a:t>Forecasting intensity</a:t>
            </a:r>
          </a:p>
        </p:txBody>
      </p:sp>
    </p:spTree>
    <p:extLst>
      <p:ext uri="{BB962C8B-B14F-4D97-AF65-F5344CB8AC3E}">
        <p14:creationId xmlns:p14="http://schemas.microsoft.com/office/powerpoint/2010/main" val="251521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B372B-425B-A04E-9CD7-9EE62604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Typhoon Soulik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00859-F9D3-AC4B-9457-592F59B5E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825625"/>
            <a:ext cx="551179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Atmospheric perspective (Park et al, 2019)</a:t>
            </a:r>
          </a:p>
          <a:p>
            <a:pPr lvl="1"/>
            <a:r>
              <a:rPr lang="en-US" dirty="0"/>
              <a:t>Intensity was overpredicted</a:t>
            </a:r>
          </a:p>
          <a:p>
            <a:pPr lvl="1"/>
            <a:r>
              <a:rPr lang="en-US" dirty="0"/>
              <a:t>Decay of storm began after entering coastal ocean</a:t>
            </a:r>
          </a:p>
          <a:p>
            <a:pPr lvl="1"/>
            <a:r>
              <a:rPr lang="en-US" dirty="0"/>
              <a:t>Slowly translating storm over cold surface ocean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5B761-8635-A74C-B667-3D22083C7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523081"/>
            <a:ext cx="5899639" cy="5811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E7F99F-6BD4-3641-A88F-B5BC1D5BEB6B}"/>
              </a:ext>
            </a:extLst>
          </p:cNvPr>
          <p:cNvSpPr txBox="1"/>
          <p:nvPr/>
        </p:nvSpPr>
        <p:spPr>
          <a:xfrm>
            <a:off x="8557928" y="6154321"/>
            <a:ext cx="3634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Modified from Figure 1 (Park et al, 2019)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530081-BDC5-3E44-9F5D-14A57A9ED5A2}"/>
              </a:ext>
            </a:extLst>
          </p:cNvPr>
          <p:cNvSpPr/>
          <p:nvPr/>
        </p:nvSpPr>
        <p:spPr>
          <a:xfrm>
            <a:off x="6235700" y="523081"/>
            <a:ext cx="357809" cy="4178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5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F51948-A70B-8B42-9B93-EB058607FD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27" r="3555"/>
          <a:stretch/>
        </p:blipFill>
        <p:spPr>
          <a:xfrm>
            <a:off x="4411359" y="945545"/>
            <a:ext cx="7373762" cy="4966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B372B-425B-A04E-9CD7-9EE62604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79" y="9108"/>
            <a:ext cx="10515600" cy="1325563"/>
          </a:xfrm>
        </p:spPr>
        <p:txBody>
          <a:bodyPr/>
          <a:lstStyle/>
          <a:p>
            <a:r>
              <a:rPr lang="en-US" dirty="0"/>
              <a:t>Tropical cyclones and air-sea interaction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E49FD-3EED-B340-8397-B5085996B858}"/>
              </a:ext>
            </a:extLst>
          </p:cNvPr>
          <p:cNvSpPr txBox="1"/>
          <p:nvPr/>
        </p:nvSpPr>
        <p:spPr>
          <a:xfrm>
            <a:off x="8542158" y="6510338"/>
            <a:ext cx="428105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Modified from Figure 6 (Emmanuel, 1988)</a:t>
            </a:r>
            <a:endParaRPr lang="en-US" sz="1600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BAA97-5B14-CD49-96F6-3127A021077F}"/>
              </a:ext>
            </a:extLst>
          </p:cNvPr>
          <p:cNvSpPr txBox="1"/>
          <p:nvPr/>
        </p:nvSpPr>
        <p:spPr>
          <a:xfrm>
            <a:off x="150457" y="3289329"/>
            <a:ext cx="272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Sensible heat flux equation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F5C14-5F45-FB40-BDF1-1EF6F4A19DCC}"/>
              </a:ext>
            </a:extLst>
          </p:cNvPr>
          <p:cNvSpPr txBox="1"/>
          <p:nvPr/>
        </p:nvSpPr>
        <p:spPr>
          <a:xfrm>
            <a:off x="150457" y="4283319"/>
            <a:ext cx="254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Latent heat flux equation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28E331-EF64-FC49-B58A-F10A63D0945A}"/>
              </a:ext>
            </a:extLst>
          </p:cNvPr>
          <p:cNvSpPr txBox="1"/>
          <p:nvPr/>
        </p:nvSpPr>
        <p:spPr>
          <a:xfrm>
            <a:off x="135035" y="2291551"/>
            <a:ext cx="21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 stress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FCC5BF-7558-8444-8334-0221ABFBD163}"/>
                  </a:ext>
                </a:extLst>
              </p:cNvPr>
              <p:cNvSpPr txBox="1"/>
              <p:nvPr/>
            </p:nvSpPr>
            <p:spPr>
              <a:xfrm>
                <a:off x="15425" y="3658661"/>
                <a:ext cx="4382938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𝑆𝐻𝐹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𝑤𝑖𝑛𝑑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𝑆𝑆𝑇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FCC5BF-7558-8444-8334-0221ABFBD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5" y="3658661"/>
                <a:ext cx="4382938" cy="357534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F255D4-8260-1340-B560-7A1B7E1CD46E}"/>
                  </a:ext>
                </a:extLst>
              </p:cNvPr>
              <p:cNvSpPr txBox="1"/>
              <p:nvPr/>
            </p:nvSpPr>
            <p:spPr>
              <a:xfrm>
                <a:off x="15425" y="4598040"/>
                <a:ext cx="3968987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𝐿𝐻𝐹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𝑣𝑎𝑝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𝑤𝑖𝑛𝑑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F255D4-8260-1340-B560-7A1B7E1CD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5" y="4598040"/>
                <a:ext cx="3968987" cy="357534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7101FA-6AB2-204D-80D5-4B628F18F2DF}"/>
                  </a:ext>
                </a:extLst>
              </p:cNvPr>
              <p:cNvSpPr txBox="1"/>
              <p:nvPr/>
            </p:nvSpPr>
            <p:spPr>
              <a:xfrm>
                <a:off x="135035" y="2633690"/>
                <a:ext cx="2409512" cy="38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𝑤𝑖𝑛𝑑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7101FA-6AB2-204D-80D5-4B628F18F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35" y="2633690"/>
                <a:ext cx="2409512" cy="384336"/>
              </a:xfrm>
              <a:prstGeom prst="rect">
                <a:avLst/>
              </a:prstGeom>
              <a:blipFill>
                <a:blip r:embed="rId6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12BF92B-3FD9-D846-9B70-0E14C919B95A}"/>
              </a:ext>
            </a:extLst>
          </p:cNvPr>
          <p:cNvSpPr txBox="1"/>
          <p:nvPr/>
        </p:nvSpPr>
        <p:spPr>
          <a:xfrm>
            <a:off x="4251703" y="4080946"/>
            <a:ext cx="100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Low </a:t>
            </a:r>
          </a:p>
          <a:p>
            <a:pPr algn="ctr"/>
            <a:r>
              <a:rPr lang="en-US" b="1" dirty="0"/>
              <a:t>pressure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0736D3-3F7A-4B45-BBE5-D3636F005A32}"/>
              </a:ext>
            </a:extLst>
          </p:cNvPr>
          <p:cNvSpPr txBox="1"/>
          <p:nvPr/>
        </p:nvSpPr>
        <p:spPr>
          <a:xfrm>
            <a:off x="9259662" y="4051725"/>
            <a:ext cx="1892710" cy="369332"/>
          </a:xfrm>
          <a:prstGeom prst="rect">
            <a:avLst/>
          </a:prstGeom>
          <a:solidFill>
            <a:srgbClr val="C7D7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 pressure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2CCA97-8498-0247-823C-E5CD4F844535}"/>
                  </a:ext>
                </a:extLst>
              </p:cNvPr>
              <p:cNvSpPr txBox="1"/>
              <p:nvPr/>
            </p:nvSpPr>
            <p:spPr>
              <a:xfrm>
                <a:off x="6167682" y="6026730"/>
                <a:ext cx="348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2CCA97-8498-0247-823C-E5CD4F844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682" y="6026730"/>
                <a:ext cx="3483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56B82EF-B41A-9447-B8A7-8EE4996A64DA}"/>
              </a:ext>
            </a:extLst>
          </p:cNvPr>
          <p:cNvSpPr txBox="1"/>
          <p:nvPr/>
        </p:nvSpPr>
        <p:spPr>
          <a:xfrm>
            <a:off x="6782241" y="602673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B30F28-8D2C-EA4A-90E7-EDEC370AB95C}"/>
              </a:ext>
            </a:extLst>
          </p:cNvPr>
          <p:cNvSpPr txBox="1"/>
          <p:nvPr/>
        </p:nvSpPr>
        <p:spPr>
          <a:xfrm>
            <a:off x="7589033" y="602673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LHF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661536-D247-AF4C-8D17-9E2A764E63D6}"/>
              </a:ext>
            </a:extLst>
          </p:cNvPr>
          <p:cNvCxnSpPr>
            <a:cxnSpLocks/>
          </p:cNvCxnSpPr>
          <p:nvPr/>
        </p:nvCxnSpPr>
        <p:spPr>
          <a:xfrm>
            <a:off x="6341832" y="5308600"/>
            <a:ext cx="0" cy="755068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1FE0B61-9B62-AD42-9833-FFD1C1181A03}"/>
              </a:ext>
            </a:extLst>
          </p:cNvPr>
          <p:cNvCxnSpPr>
            <a:cxnSpLocks/>
          </p:cNvCxnSpPr>
          <p:nvPr/>
        </p:nvCxnSpPr>
        <p:spPr>
          <a:xfrm flipV="1">
            <a:off x="7052507" y="5308600"/>
            <a:ext cx="0" cy="715978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727E40-EE4B-9543-ADE5-0D157CF6E7D3}"/>
              </a:ext>
            </a:extLst>
          </p:cNvPr>
          <p:cNvCxnSpPr>
            <a:cxnSpLocks/>
          </p:cNvCxnSpPr>
          <p:nvPr/>
        </p:nvCxnSpPr>
        <p:spPr>
          <a:xfrm flipV="1">
            <a:off x="7851143" y="5308600"/>
            <a:ext cx="0" cy="715978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096719B-E306-B34A-853A-4611E56EF6C7}"/>
              </a:ext>
            </a:extLst>
          </p:cNvPr>
          <p:cNvSpPr/>
          <p:nvPr/>
        </p:nvSpPr>
        <p:spPr>
          <a:xfrm>
            <a:off x="8121550" y="1719289"/>
            <a:ext cx="1543149" cy="1325563"/>
          </a:xfrm>
          <a:prstGeom prst="rect">
            <a:avLst/>
          </a:prstGeom>
          <a:solidFill>
            <a:srgbClr val="C7D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7F4006-206B-564D-B3ED-3FCCE439A245}"/>
              </a:ext>
            </a:extLst>
          </p:cNvPr>
          <p:cNvSpPr/>
          <p:nvPr/>
        </p:nvSpPr>
        <p:spPr>
          <a:xfrm>
            <a:off x="8121550" y="3529393"/>
            <a:ext cx="657659" cy="753926"/>
          </a:xfrm>
          <a:prstGeom prst="rect">
            <a:avLst/>
          </a:prstGeom>
          <a:solidFill>
            <a:srgbClr val="C7D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CA6F9D-9420-1D47-B5F7-AD724791816A}"/>
              </a:ext>
            </a:extLst>
          </p:cNvPr>
          <p:cNvSpPr/>
          <p:nvPr/>
        </p:nvSpPr>
        <p:spPr>
          <a:xfrm>
            <a:off x="8469110" y="5103943"/>
            <a:ext cx="560590" cy="204658"/>
          </a:xfrm>
          <a:prstGeom prst="rect">
            <a:avLst/>
          </a:prstGeom>
          <a:solidFill>
            <a:srgbClr val="C7D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A90279-2FBE-AE4F-A5A4-A3B063E830DE}"/>
              </a:ext>
            </a:extLst>
          </p:cNvPr>
          <p:cNvSpPr/>
          <p:nvPr/>
        </p:nvSpPr>
        <p:spPr>
          <a:xfrm>
            <a:off x="4424613" y="2476217"/>
            <a:ext cx="419181" cy="1539978"/>
          </a:xfrm>
          <a:prstGeom prst="rect">
            <a:avLst/>
          </a:prstGeom>
          <a:solidFill>
            <a:srgbClr val="97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3DE463-C6B2-614D-9E3E-1AB8C338998A}"/>
              </a:ext>
            </a:extLst>
          </p:cNvPr>
          <p:cNvSpPr/>
          <p:nvPr/>
        </p:nvSpPr>
        <p:spPr>
          <a:xfrm>
            <a:off x="8003737" y="4283319"/>
            <a:ext cx="775472" cy="532608"/>
          </a:xfrm>
          <a:prstGeom prst="rect">
            <a:avLst/>
          </a:prstGeom>
          <a:solidFill>
            <a:srgbClr val="97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1D9C71-8D28-D94D-9046-85816C649D79}"/>
              </a:ext>
            </a:extLst>
          </p:cNvPr>
          <p:cNvSpPr txBox="1"/>
          <p:nvPr/>
        </p:nvSpPr>
        <p:spPr>
          <a:xfrm>
            <a:off x="8981974" y="5545376"/>
            <a:ext cx="1672317" cy="338554"/>
          </a:xfrm>
          <a:prstGeom prst="rect">
            <a:avLst/>
          </a:prstGeom>
          <a:solidFill>
            <a:srgbClr val="44D1F2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Warm sea surface</a:t>
            </a:r>
          </a:p>
        </p:txBody>
      </p:sp>
    </p:spTree>
    <p:extLst>
      <p:ext uri="{BB962C8B-B14F-4D97-AF65-F5344CB8AC3E}">
        <p14:creationId xmlns:p14="http://schemas.microsoft.com/office/powerpoint/2010/main" val="188071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F7641D4-121A-3F48-A8FC-D23517ACE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27" r="3555"/>
          <a:stretch/>
        </p:blipFill>
        <p:spPr>
          <a:xfrm>
            <a:off x="4411359" y="945545"/>
            <a:ext cx="7373762" cy="496690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60559B3-A3C7-994F-AB6E-47279D7DAA3F}"/>
              </a:ext>
            </a:extLst>
          </p:cNvPr>
          <p:cNvSpPr txBox="1"/>
          <p:nvPr/>
        </p:nvSpPr>
        <p:spPr>
          <a:xfrm>
            <a:off x="9259662" y="4051725"/>
            <a:ext cx="1892710" cy="369332"/>
          </a:xfrm>
          <a:prstGeom prst="rect">
            <a:avLst/>
          </a:prstGeom>
          <a:solidFill>
            <a:srgbClr val="C7D7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 pressure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CBCE95-A446-254E-A014-318E85D666B6}"/>
              </a:ext>
            </a:extLst>
          </p:cNvPr>
          <p:cNvSpPr/>
          <p:nvPr/>
        </p:nvSpPr>
        <p:spPr>
          <a:xfrm>
            <a:off x="8121550" y="1719289"/>
            <a:ext cx="1543149" cy="1325563"/>
          </a:xfrm>
          <a:prstGeom prst="rect">
            <a:avLst/>
          </a:prstGeom>
          <a:solidFill>
            <a:srgbClr val="C7D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882E06-E22A-5C4F-9824-6C5C344231EF}"/>
              </a:ext>
            </a:extLst>
          </p:cNvPr>
          <p:cNvSpPr/>
          <p:nvPr/>
        </p:nvSpPr>
        <p:spPr>
          <a:xfrm>
            <a:off x="8121550" y="3529393"/>
            <a:ext cx="657659" cy="1325562"/>
          </a:xfrm>
          <a:prstGeom prst="rect">
            <a:avLst/>
          </a:prstGeom>
          <a:solidFill>
            <a:srgbClr val="C7D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C74DAE-9958-6345-9065-9C474229DDB7}"/>
              </a:ext>
            </a:extLst>
          </p:cNvPr>
          <p:cNvSpPr/>
          <p:nvPr/>
        </p:nvSpPr>
        <p:spPr>
          <a:xfrm>
            <a:off x="8469110" y="5103943"/>
            <a:ext cx="560590" cy="204658"/>
          </a:xfrm>
          <a:prstGeom prst="rect">
            <a:avLst/>
          </a:prstGeom>
          <a:solidFill>
            <a:srgbClr val="C7D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DEFFB8-304A-554D-B7DD-091CFE67B820}"/>
              </a:ext>
            </a:extLst>
          </p:cNvPr>
          <p:cNvSpPr/>
          <p:nvPr/>
        </p:nvSpPr>
        <p:spPr>
          <a:xfrm>
            <a:off x="4424613" y="2476217"/>
            <a:ext cx="419181" cy="1539978"/>
          </a:xfrm>
          <a:prstGeom prst="rect">
            <a:avLst/>
          </a:prstGeom>
          <a:solidFill>
            <a:srgbClr val="97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B372B-425B-A04E-9CD7-9EE62604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79" y="9108"/>
            <a:ext cx="10515600" cy="1325563"/>
          </a:xfrm>
        </p:spPr>
        <p:txBody>
          <a:bodyPr/>
          <a:lstStyle/>
          <a:p>
            <a:r>
              <a:rPr lang="en-US" dirty="0"/>
              <a:t>Tropical cyclones and air-sea interaction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DE49FD-3EED-B340-8397-B5085996B858}"/>
              </a:ext>
            </a:extLst>
          </p:cNvPr>
          <p:cNvSpPr txBox="1"/>
          <p:nvPr/>
        </p:nvSpPr>
        <p:spPr>
          <a:xfrm>
            <a:off x="8542158" y="6510338"/>
            <a:ext cx="428105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Modified from Figure 6 (Emmanuel, 1988)</a:t>
            </a:r>
            <a:endParaRPr lang="en-US" sz="1600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BAA97-5B14-CD49-96F6-3127A021077F}"/>
              </a:ext>
            </a:extLst>
          </p:cNvPr>
          <p:cNvSpPr txBox="1"/>
          <p:nvPr/>
        </p:nvSpPr>
        <p:spPr>
          <a:xfrm>
            <a:off x="150457" y="3289329"/>
            <a:ext cx="272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Sensible heat flux equation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F5C14-5F45-FB40-BDF1-1EF6F4A19DCC}"/>
              </a:ext>
            </a:extLst>
          </p:cNvPr>
          <p:cNvSpPr txBox="1"/>
          <p:nvPr/>
        </p:nvSpPr>
        <p:spPr>
          <a:xfrm>
            <a:off x="150457" y="4283319"/>
            <a:ext cx="254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Latent heat flux equation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28E331-EF64-FC49-B58A-F10A63D0945A}"/>
              </a:ext>
            </a:extLst>
          </p:cNvPr>
          <p:cNvSpPr txBox="1"/>
          <p:nvPr/>
        </p:nvSpPr>
        <p:spPr>
          <a:xfrm>
            <a:off x="135035" y="2291551"/>
            <a:ext cx="216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 stress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FCC5BF-7558-8444-8334-0221ABFBD163}"/>
                  </a:ext>
                </a:extLst>
              </p:cNvPr>
              <p:cNvSpPr txBox="1"/>
              <p:nvPr/>
            </p:nvSpPr>
            <p:spPr>
              <a:xfrm>
                <a:off x="15425" y="3658661"/>
                <a:ext cx="4382938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𝑆𝐻𝐹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𝑤𝑖𝑛𝑑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𝑆𝑆𝑇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FCC5BF-7558-8444-8334-0221ABFBD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5" y="3658661"/>
                <a:ext cx="4382938" cy="357534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F255D4-8260-1340-B560-7A1B7E1CD46E}"/>
                  </a:ext>
                </a:extLst>
              </p:cNvPr>
              <p:cNvSpPr txBox="1"/>
              <p:nvPr/>
            </p:nvSpPr>
            <p:spPr>
              <a:xfrm>
                <a:off x="15425" y="4598040"/>
                <a:ext cx="3968987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𝐿𝐻𝐹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𝑣𝑎𝑝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𝑤𝑖𝑛𝑑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∗(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F255D4-8260-1340-B560-7A1B7E1CD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5" y="4598040"/>
                <a:ext cx="3968987" cy="357534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7101FA-6AB2-204D-80D5-4B628F18F2DF}"/>
                  </a:ext>
                </a:extLst>
              </p:cNvPr>
              <p:cNvSpPr txBox="1"/>
              <p:nvPr/>
            </p:nvSpPr>
            <p:spPr>
              <a:xfrm>
                <a:off x="135035" y="2633690"/>
                <a:ext cx="2409512" cy="38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𝑤𝑖𝑛𝑑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7101FA-6AB2-204D-80D5-4B628F18F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35" y="2633690"/>
                <a:ext cx="2409512" cy="384336"/>
              </a:xfrm>
              <a:prstGeom prst="rect">
                <a:avLst/>
              </a:prstGeom>
              <a:blipFill>
                <a:blip r:embed="rId6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12BF92B-3FD9-D846-9B70-0E14C919B95A}"/>
              </a:ext>
            </a:extLst>
          </p:cNvPr>
          <p:cNvSpPr txBox="1"/>
          <p:nvPr/>
        </p:nvSpPr>
        <p:spPr>
          <a:xfrm>
            <a:off x="4251703" y="4080946"/>
            <a:ext cx="1003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Low </a:t>
            </a:r>
          </a:p>
          <a:p>
            <a:pPr algn="ctr"/>
            <a:r>
              <a:rPr lang="en-US" b="1" dirty="0"/>
              <a:t>pressure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0736D3-3F7A-4B45-BBE5-D3636F005A32}"/>
              </a:ext>
            </a:extLst>
          </p:cNvPr>
          <p:cNvSpPr txBox="1"/>
          <p:nvPr/>
        </p:nvSpPr>
        <p:spPr>
          <a:xfrm>
            <a:off x="9259662" y="4051725"/>
            <a:ext cx="1892710" cy="369332"/>
          </a:xfrm>
          <a:prstGeom prst="rect">
            <a:avLst/>
          </a:prstGeom>
          <a:solidFill>
            <a:srgbClr val="C7D7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 pressure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2CCA97-8498-0247-823C-E5CD4F844535}"/>
                  </a:ext>
                </a:extLst>
              </p:cNvPr>
              <p:cNvSpPr txBox="1"/>
              <p:nvPr/>
            </p:nvSpPr>
            <p:spPr>
              <a:xfrm>
                <a:off x="6167682" y="6026730"/>
                <a:ext cx="348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2CCA97-8498-0247-823C-E5CD4F844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682" y="6026730"/>
                <a:ext cx="3483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56B82EF-B41A-9447-B8A7-8EE4996A64DA}"/>
              </a:ext>
            </a:extLst>
          </p:cNvPr>
          <p:cNvSpPr txBox="1"/>
          <p:nvPr/>
        </p:nvSpPr>
        <p:spPr>
          <a:xfrm>
            <a:off x="6782241" y="602673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B30F28-8D2C-EA4A-90E7-EDEC370AB95C}"/>
              </a:ext>
            </a:extLst>
          </p:cNvPr>
          <p:cNvSpPr txBox="1"/>
          <p:nvPr/>
        </p:nvSpPr>
        <p:spPr>
          <a:xfrm>
            <a:off x="7589033" y="602673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LHF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661536-D247-AF4C-8D17-9E2A764E63D6}"/>
              </a:ext>
            </a:extLst>
          </p:cNvPr>
          <p:cNvCxnSpPr>
            <a:cxnSpLocks/>
          </p:cNvCxnSpPr>
          <p:nvPr/>
        </p:nvCxnSpPr>
        <p:spPr>
          <a:xfrm>
            <a:off x="6341832" y="5308600"/>
            <a:ext cx="0" cy="755068"/>
          </a:xfrm>
          <a:prstGeom prst="straightConnector1">
            <a:avLst/>
          </a:prstGeom>
          <a:ln w="571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1FE0B61-9B62-AD42-9833-FFD1C1181A0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7052508" y="5308600"/>
            <a:ext cx="0" cy="71813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E36A87-90BF-5E44-A6D3-E1BBD672FF63}"/>
              </a:ext>
            </a:extLst>
          </p:cNvPr>
          <p:cNvCxnSpPr>
            <a:cxnSpLocks/>
          </p:cNvCxnSpPr>
          <p:nvPr/>
        </p:nvCxnSpPr>
        <p:spPr>
          <a:xfrm>
            <a:off x="7852608" y="5308600"/>
            <a:ext cx="0" cy="71813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17D575F-FAE7-0D41-AC10-1F6030AA026D}"/>
              </a:ext>
            </a:extLst>
          </p:cNvPr>
          <p:cNvSpPr/>
          <p:nvPr/>
        </p:nvSpPr>
        <p:spPr>
          <a:xfrm>
            <a:off x="8041837" y="4334119"/>
            <a:ext cx="775472" cy="532608"/>
          </a:xfrm>
          <a:prstGeom prst="rect">
            <a:avLst/>
          </a:prstGeom>
          <a:solidFill>
            <a:srgbClr val="979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8F724F-3A8A-1749-A01C-6EF10FD24D9E}"/>
              </a:ext>
            </a:extLst>
          </p:cNvPr>
          <p:cNvSpPr txBox="1"/>
          <p:nvPr/>
        </p:nvSpPr>
        <p:spPr>
          <a:xfrm>
            <a:off x="8981974" y="5545376"/>
            <a:ext cx="1536767" cy="338554"/>
          </a:xfrm>
          <a:prstGeom prst="rect">
            <a:avLst/>
          </a:prstGeom>
          <a:solidFill>
            <a:srgbClr val="44D1F2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Cool sea surface</a:t>
            </a:r>
          </a:p>
        </p:txBody>
      </p:sp>
    </p:spTree>
    <p:extLst>
      <p:ext uri="{BB962C8B-B14F-4D97-AF65-F5344CB8AC3E}">
        <p14:creationId xmlns:p14="http://schemas.microsoft.com/office/powerpoint/2010/main" val="1613197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599D3D2599045BD4B038E71B881ED" ma:contentTypeVersion="10" ma:contentTypeDescription="Create a new document." ma:contentTypeScope="" ma:versionID="906fa8b0deca28438f36a9581033887e">
  <xsd:schema xmlns:xsd="http://www.w3.org/2001/XMLSchema" xmlns:xs="http://www.w3.org/2001/XMLSchema" xmlns:p="http://schemas.microsoft.com/office/2006/metadata/properties" xmlns:ns2="c619639e-ba41-4951-afe9-101c44a1c672" xmlns:ns3="721f00eb-706e-4cc6-865c-607a5fda328d" targetNamespace="http://schemas.microsoft.com/office/2006/metadata/properties" ma:root="true" ma:fieldsID="fee96a74da10579f8deba1f84f226f12" ns2:_="" ns3:_="">
    <xsd:import namespace="c619639e-ba41-4951-afe9-101c44a1c672"/>
    <xsd:import namespace="721f00eb-706e-4cc6-865c-607a5fda3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9639e-ba41-4951-afe9-101c44a1c6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f00eb-706e-4cc6-865c-607a5fda328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A3481F-7AEC-4B3C-8E8F-8DA5B2C715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19639e-ba41-4951-afe9-101c44a1c672"/>
    <ds:schemaRef ds:uri="721f00eb-706e-4cc6-865c-607a5fda32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62AAC5-66BA-4E5D-B6C1-9320CC19D3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8E272C-14D8-4511-82DB-DA3D6EAF2FBB}">
  <ds:schemaRefs>
    <ds:schemaRef ds:uri="c619639e-ba41-4951-afe9-101c44a1c672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721f00eb-706e-4cc6-865c-607a5fda328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40683</TotalTime>
  <Words>3229</Words>
  <Application>Microsoft Macintosh PowerPoint</Application>
  <PresentationFormat>Widescreen</PresentationFormat>
  <Paragraphs>332</Paragraphs>
  <Slides>24</Slides>
  <Notes>22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Critical ocean processes in Tropical cyclone-ocean interactions</vt:lpstr>
      <vt:lpstr>PowerPoint Presentation</vt:lpstr>
      <vt:lpstr>Tropical cyclone impact on US</vt:lpstr>
      <vt:lpstr>Tropical cyclone impact on US</vt:lpstr>
      <vt:lpstr>Forecasting track</vt:lpstr>
      <vt:lpstr>Forecasting intensity</vt:lpstr>
      <vt:lpstr>Typhoon Soulik 2018</vt:lpstr>
      <vt:lpstr>Tropical cyclones and air-sea interaction</vt:lpstr>
      <vt:lpstr>Tropical cyclones and air-sea interaction</vt:lpstr>
      <vt:lpstr>Shear instabilities</vt:lpstr>
      <vt:lpstr>Upper ocean mixing</vt:lpstr>
      <vt:lpstr>Lessons from the previous storms</vt:lpstr>
      <vt:lpstr>Lessons from the previous storms</vt:lpstr>
      <vt:lpstr>Typhoon Soulik 2018</vt:lpstr>
      <vt:lpstr>PowerPoint Presentation</vt:lpstr>
      <vt:lpstr>PowerPoint Presentation</vt:lpstr>
      <vt:lpstr>PowerPoint Presentation</vt:lpstr>
      <vt:lpstr>PowerPoint Presentation</vt:lpstr>
      <vt:lpstr>Next steps</vt:lpstr>
      <vt:lpstr>Conclusions</vt:lpstr>
      <vt:lpstr>References</vt:lpstr>
      <vt:lpstr>Thank you</vt:lpstr>
      <vt:lpstr>Large Eddy Simulation (LES)</vt:lpstr>
      <vt:lpstr>Dissipation from a glider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Coakley</dc:creator>
  <cp:lastModifiedBy>Sam Coakley</cp:lastModifiedBy>
  <cp:revision>747</cp:revision>
  <cp:lastPrinted>2020-10-19T13:22:19Z</cp:lastPrinted>
  <dcterms:created xsi:type="dcterms:W3CDTF">2020-08-12T17:04:30Z</dcterms:created>
  <dcterms:modified xsi:type="dcterms:W3CDTF">2020-12-08T13:34:59Z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0x010100A4C599D3D2599045BD4B038E71B881ED</vt:lpwstr>
  </property>
</Properties>
</file>