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0233600" cy="30175200"/>
  <p:notesSz cx="7004050" cy="9290050"/>
  <p:defaultTextStyle>
    <a:defPPr>
      <a:defRPr lang="en-US"/>
    </a:defPPr>
    <a:lvl1pPr marL="0" algn="l" defTabSz="3016786" rtl="0" eaLnBrk="1" latinLnBrk="0" hangingPunct="1">
      <a:defRPr sz="5866" kern="1200">
        <a:solidFill>
          <a:schemeClr val="tx1"/>
        </a:solidFill>
        <a:latin typeface="+mn-lt"/>
        <a:ea typeface="+mn-ea"/>
        <a:cs typeface="+mn-cs"/>
      </a:defRPr>
    </a:lvl1pPr>
    <a:lvl2pPr marL="1508394" algn="l" defTabSz="3016786" rtl="0" eaLnBrk="1" latinLnBrk="0" hangingPunct="1">
      <a:defRPr sz="5866" kern="1200">
        <a:solidFill>
          <a:schemeClr val="tx1"/>
        </a:solidFill>
        <a:latin typeface="+mn-lt"/>
        <a:ea typeface="+mn-ea"/>
        <a:cs typeface="+mn-cs"/>
      </a:defRPr>
    </a:lvl2pPr>
    <a:lvl3pPr marL="3016786" algn="l" defTabSz="3016786" rtl="0" eaLnBrk="1" latinLnBrk="0" hangingPunct="1">
      <a:defRPr sz="5866" kern="1200">
        <a:solidFill>
          <a:schemeClr val="tx1"/>
        </a:solidFill>
        <a:latin typeface="+mn-lt"/>
        <a:ea typeface="+mn-ea"/>
        <a:cs typeface="+mn-cs"/>
      </a:defRPr>
    </a:lvl3pPr>
    <a:lvl4pPr marL="4525180" algn="l" defTabSz="3016786" rtl="0" eaLnBrk="1" latinLnBrk="0" hangingPunct="1">
      <a:defRPr sz="5866" kern="1200">
        <a:solidFill>
          <a:schemeClr val="tx1"/>
        </a:solidFill>
        <a:latin typeface="+mn-lt"/>
        <a:ea typeface="+mn-ea"/>
        <a:cs typeface="+mn-cs"/>
      </a:defRPr>
    </a:lvl4pPr>
    <a:lvl5pPr marL="6033574" algn="l" defTabSz="3016786" rtl="0" eaLnBrk="1" latinLnBrk="0" hangingPunct="1">
      <a:defRPr sz="5866" kern="1200">
        <a:solidFill>
          <a:schemeClr val="tx1"/>
        </a:solidFill>
        <a:latin typeface="+mn-lt"/>
        <a:ea typeface="+mn-ea"/>
        <a:cs typeface="+mn-cs"/>
      </a:defRPr>
    </a:lvl5pPr>
    <a:lvl6pPr marL="7541966" algn="l" defTabSz="3016786" rtl="0" eaLnBrk="1" latinLnBrk="0" hangingPunct="1">
      <a:defRPr sz="5866" kern="1200">
        <a:solidFill>
          <a:schemeClr val="tx1"/>
        </a:solidFill>
        <a:latin typeface="+mn-lt"/>
        <a:ea typeface="+mn-ea"/>
        <a:cs typeface="+mn-cs"/>
      </a:defRPr>
    </a:lvl6pPr>
    <a:lvl7pPr marL="9050359" algn="l" defTabSz="3016786" rtl="0" eaLnBrk="1" latinLnBrk="0" hangingPunct="1">
      <a:defRPr sz="5866" kern="1200">
        <a:solidFill>
          <a:schemeClr val="tx1"/>
        </a:solidFill>
        <a:latin typeface="+mn-lt"/>
        <a:ea typeface="+mn-ea"/>
        <a:cs typeface="+mn-cs"/>
      </a:defRPr>
    </a:lvl7pPr>
    <a:lvl8pPr marL="10558754" algn="l" defTabSz="3016786" rtl="0" eaLnBrk="1" latinLnBrk="0" hangingPunct="1">
      <a:defRPr sz="5866" kern="1200">
        <a:solidFill>
          <a:schemeClr val="tx1"/>
        </a:solidFill>
        <a:latin typeface="+mn-lt"/>
        <a:ea typeface="+mn-ea"/>
        <a:cs typeface="+mn-cs"/>
      </a:defRPr>
    </a:lvl8pPr>
    <a:lvl9pPr marL="12067147" algn="l" defTabSz="3016786" rtl="0" eaLnBrk="1" latinLnBrk="0" hangingPunct="1">
      <a:defRPr sz="586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04" userDrawn="1">
          <p15:clr>
            <a:srgbClr val="A4A3A4"/>
          </p15:clr>
        </p15:guide>
        <p15:guide id="2" pos="126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Fahrenfeld" initials="NF" lastIdx="2" clrIdx="0">
    <p:extLst>
      <p:ext uri="{19B8F6BF-5375-455C-9EA6-DF929625EA0E}">
        <p15:presenceInfo xmlns:p15="http://schemas.microsoft.com/office/powerpoint/2012/main" userId="S::nfahrenf@soe.rutgers.edu::129abdae-b93e-46fb-a49c-b3a20feaa0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1427"/>
    <a:srgbClr val="B0112A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78" autoAdjust="0"/>
    <p:restoredTop sz="95602" autoAdjust="0"/>
  </p:normalViewPr>
  <p:slideViewPr>
    <p:cSldViewPr>
      <p:cViewPr>
        <p:scale>
          <a:sx n="30" d="100"/>
          <a:sy n="30" d="100"/>
        </p:scale>
        <p:origin x="2120" y="440"/>
      </p:cViewPr>
      <p:guideLst>
        <p:guide orient="horz" pos="9504"/>
        <p:guide pos="126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karlisipps/Downloads/RaritanHudsonSamp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000">
                <a:solidFill>
                  <a:schemeClr val="tx1"/>
                </a:solidFill>
              </a:rPr>
              <a:t>Distribution of MPs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5321073182341406"/>
          <c:y val="0.16493060177046182"/>
          <c:w val="0.59366057792646498"/>
          <c:h val="0.5710044763742688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Sheet2!$A$7:$A$10</c:f>
              <c:strCache>
                <c:ptCount val="4"/>
                <c:pt idx="0">
                  <c:v>Polyethylene</c:v>
                </c:pt>
                <c:pt idx="1">
                  <c:v>Polystyrene</c:v>
                </c:pt>
                <c:pt idx="2">
                  <c:v>Polypropylene</c:v>
                </c:pt>
                <c:pt idx="3">
                  <c:v>Polyamide</c:v>
                </c:pt>
              </c:strCache>
            </c:strRef>
          </c:cat>
          <c:val>
            <c:numRef>
              <c:f>Sheet2!$B$7:$B$10</c:f>
              <c:numCache>
                <c:formatCode>General</c:formatCode>
                <c:ptCount val="4"/>
                <c:pt idx="0">
                  <c:v>15</c:v>
                </c:pt>
                <c:pt idx="1">
                  <c:v>3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06-DB4F-8F8B-52CFFD4F5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30232656"/>
        <c:axId val="729989360"/>
      </c:barChart>
      <c:catAx>
        <c:axId val="730232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989360"/>
        <c:crosses val="autoZero"/>
        <c:auto val="1"/>
        <c:lblAlgn val="ctr"/>
        <c:lblOffset val="100"/>
        <c:noMultiLvlLbl val="0"/>
      </c:catAx>
      <c:valAx>
        <c:axId val="729989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000" dirty="0">
                    <a:solidFill>
                      <a:schemeClr val="tx1"/>
                    </a:solidFill>
                  </a:rPr>
                  <a:t>Number of Particles</a:t>
                </a:r>
                <a:r>
                  <a:rPr lang="en-US" sz="3000" baseline="0" dirty="0">
                    <a:solidFill>
                      <a:schemeClr val="tx1"/>
                    </a:solidFill>
                  </a:rPr>
                  <a:t> Present</a:t>
                </a:r>
                <a:endParaRPr lang="en-US" sz="3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453922704487992"/>
              <c:y val="0.879176702065818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23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0552A-5303-6545-B796-8E54EA2B03B0}" type="datetimeFigureOut">
              <a:rPr lang="en-US" smtClean="0"/>
              <a:t>2/12/20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1288" y="1162050"/>
            <a:ext cx="4181475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70400"/>
            <a:ext cx="5603875" cy="3659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CEDDE-6E3D-D84F-8923-68FC694B9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79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81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9070" algn="l" defTabSz="8381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38139" algn="l" defTabSz="8381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57209" algn="l" defTabSz="8381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76278" algn="l" defTabSz="8381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95348" algn="l" defTabSz="8381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14417" algn="l" defTabSz="8381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33487" algn="l" defTabSz="8381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52556" algn="l" defTabSz="83813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CEDDE-6E3D-D84F-8923-68FC694B90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1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9535100" y="0"/>
            <a:ext cx="698500" cy="30175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854" tIns="31427" rIns="62854" bIns="31427" rtlCol="0" anchor="ctr"/>
          <a:lstStyle/>
          <a:p>
            <a:pPr algn="ctr"/>
            <a:endParaRPr lang="en-US" sz="5377" dirty="0"/>
          </a:p>
        </p:txBody>
      </p:sp>
      <p:sp>
        <p:nvSpPr>
          <p:cNvPr id="5" name="Rectangle 4"/>
          <p:cNvSpPr/>
          <p:nvPr userDrawn="1"/>
        </p:nvSpPr>
        <p:spPr>
          <a:xfrm flipH="1">
            <a:off x="39116000" y="0"/>
            <a:ext cx="1117600" cy="3702050"/>
          </a:xfrm>
          <a:prstGeom prst="rect">
            <a:avLst/>
          </a:prstGeom>
          <a:solidFill>
            <a:srgbClr val="B011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7"/>
          </a:p>
        </p:txBody>
      </p:sp>
      <p:sp>
        <p:nvSpPr>
          <p:cNvPr id="16" name="Rectangle 15"/>
          <p:cNvSpPr/>
          <p:nvPr userDrawn="1"/>
        </p:nvSpPr>
        <p:spPr>
          <a:xfrm>
            <a:off x="-3" y="0"/>
            <a:ext cx="670560" cy="30175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854" tIns="31427" rIns="62854" bIns="31427" rtlCol="0" anchor="ctr"/>
          <a:lstStyle/>
          <a:p>
            <a:pPr algn="ctr"/>
            <a:endParaRPr lang="en-US" sz="5377" dirty="0"/>
          </a:p>
        </p:txBody>
      </p:sp>
      <p:pic>
        <p:nvPicPr>
          <p:cNvPr id="6" name="Picture 16" descr="PosterTemplateCopyrigh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3" y="29860877"/>
            <a:ext cx="2408036" cy="20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Instructions"/>
          <p:cNvSpPr/>
          <p:nvPr userDrawn="1"/>
        </p:nvSpPr>
        <p:spPr>
          <a:xfrm>
            <a:off x="-9639300" y="0"/>
            <a:ext cx="8801100" cy="30175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7136" tIns="157136" rIns="157136" bIns="157136" rtlCol="0" anchor="t"/>
          <a:lstStyle>
            <a:defPPr>
              <a:defRPr lang="en-US"/>
            </a:defPPr>
            <a:lvl1pPr marL="0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43430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686861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530291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373722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217152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1060582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904013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4747443" algn="l" defTabSz="3686861" rtl="0" eaLnBrk="1" latinLnBrk="0" hangingPunct="1">
              <a:defRPr sz="7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1650"/>
              </a:spcAft>
            </a:pPr>
            <a:r>
              <a:rPr lang="en-US" sz="660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Poster Print Size:</a:t>
            </a:r>
            <a:endParaRPr sz="6600" dirty="0">
              <a:solidFill>
                <a:srgbClr val="7F7F7F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  <a:spcAft>
                <a:spcPts val="1650"/>
              </a:spcAft>
            </a:pPr>
            <a:r>
              <a:rPr lang="en-US"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This poster template is 36” high by 48” wide. It can be used to print any poster with a 3:4 aspect ratio.</a:t>
            </a:r>
          </a:p>
          <a:p>
            <a:pPr lvl="0">
              <a:spcBef>
                <a:spcPts val="0"/>
              </a:spcBef>
              <a:spcAft>
                <a:spcPts val="1650"/>
              </a:spcAft>
            </a:pPr>
            <a:r>
              <a:rPr lang="en-US" sz="660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Placeholders</a:t>
            </a:r>
            <a:r>
              <a:rPr sz="660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spcBef>
                <a:spcPts val="0"/>
              </a:spcBef>
              <a:spcAft>
                <a:spcPts val="1650"/>
              </a:spcAft>
            </a:pPr>
            <a:r>
              <a:rPr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The </a:t>
            </a:r>
            <a:r>
              <a:rPr lang="en-US"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various elements included</a:t>
            </a:r>
            <a:r>
              <a:rPr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in this </a:t>
            </a:r>
            <a:r>
              <a:rPr lang="en-US"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poster are ones</a:t>
            </a:r>
            <a:r>
              <a:rPr lang="en-US" sz="4492" baseline="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we often see in medical, research, and scientific posters.</a:t>
            </a:r>
            <a:r>
              <a:rPr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US"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Feel</a:t>
            </a:r>
            <a:r>
              <a:rPr lang="en-US" sz="4492" baseline="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free to edit, move,  add, and delete items, or change the layout to suit your needs. Always check with your conference organizer for specific requirements.</a:t>
            </a:r>
          </a:p>
          <a:p>
            <a:pPr lvl="0">
              <a:spcBef>
                <a:spcPts val="0"/>
              </a:spcBef>
              <a:spcAft>
                <a:spcPts val="1650"/>
              </a:spcAft>
            </a:pPr>
            <a:r>
              <a:rPr lang="en-US" sz="660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Image</a:t>
            </a:r>
            <a:r>
              <a:rPr lang="en-US" sz="6600" baseline="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Quality</a:t>
            </a:r>
            <a:r>
              <a:rPr lang="en-US" sz="660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spcBef>
                <a:spcPts val="0"/>
              </a:spcBef>
              <a:spcAft>
                <a:spcPts val="1650"/>
              </a:spcAft>
            </a:pPr>
            <a:r>
              <a:rPr lang="en-US"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You can place digital photos or logo art in your poster file by selecting the </a:t>
            </a:r>
            <a:r>
              <a:rPr lang="en-US" sz="4492" b="1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Insert, Picture</a:t>
            </a:r>
            <a:r>
              <a:rPr lang="en-US"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command, or by using standard copy &amp; paste. For best results, all graphic elements should be at least </a:t>
            </a:r>
            <a:r>
              <a:rPr lang="en-US" sz="4492" b="1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150-200 pixels per inch in their final printed size</a:t>
            </a:r>
            <a:r>
              <a:rPr lang="en-US"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. For instance, a 1600 x 1200 pixel</a:t>
            </a:r>
            <a:r>
              <a:rPr lang="en-US" sz="4492" baseline="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 photo will usually look fine up to </a:t>
            </a:r>
            <a:r>
              <a:rPr lang="en-US"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8“-10” wide on your printed poster.</a:t>
            </a:r>
          </a:p>
          <a:p>
            <a:pPr lvl="0">
              <a:spcBef>
                <a:spcPts val="0"/>
              </a:spcBef>
              <a:spcAft>
                <a:spcPts val="1650"/>
              </a:spcAft>
            </a:pPr>
            <a:r>
              <a:rPr lang="en-US"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To preview the print quality of images, select a magnification of 100% when previewing your poster. This will give you a good idea of what it will look like in print. If you are laying out a large poster and using half-scale dimensions, be sure to preview your graphics at 200% to see them at their final printed size.</a:t>
            </a:r>
          </a:p>
          <a:p>
            <a:pPr lvl="0">
              <a:spcBef>
                <a:spcPts val="0"/>
              </a:spcBef>
              <a:spcAft>
                <a:spcPts val="1650"/>
              </a:spcAft>
            </a:pPr>
            <a:r>
              <a:rPr lang="en-US" sz="4492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Please note that graphics from websites (such as the logo on your hospital's or university's home page) will only be 72dpi and not suitable for printing.</a:t>
            </a:r>
          </a:p>
          <a:p>
            <a:pPr lvl="0" algn="ctr">
              <a:spcBef>
                <a:spcPts val="0"/>
              </a:spcBef>
              <a:spcAft>
                <a:spcPts val="1650"/>
              </a:spcAft>
            </a:pPr>
            <a:br>
              <a:rPr lang="en-US" sz="330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sz="3300" dirty="0">
                <a:solidFill>
                  <a:srgbClr val="7F7F7F"/>
                </a:solidFill>
                <a:latin typeface="Calibri" pitchFamily="34" charset="0"/>
                <a:cs typeface="Calibri" panose="020F0502020204030204" pitchFamily="34" charset="0"/>
              </a:rPr>
              <a:t>[This sidebar area does not print.]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1071800" y="0"/>
            <a:ext cx="8801100" cy="30175200"/>
            <a:chOff x="33832800" y="0"/>
            <a:chExt cx="12801600" cy="43891200"/>
          </a:xfrm>
        </p:grpSpPr>
        <p:sp>
          <p:nvSpPr>
            <p:cNvPr id="13" name="Instructions"/>
            <p:cNvSpPr/>
            <p:nvPr userDrawn="1"/>
          </p:nvSpPr>
          <p:spPr>
            <a:xfrm>
              <a:off x="33832800" y="0"/>
              <a:ext cx="12801600" cy="43891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28600" tIns="228600" rIns="228600" bIns="228600" rtlCol="0" anchor="t"/>
            <a:lstStyle>
              <a:defPPr>
                <a:defRPr lang="en-US"/>
              </a:defPPr>
              <a:lvl1pPr marL="0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43430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86861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530291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37372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21715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106058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904013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747443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0"/>
                </a:spcBef>
                <a:spcAft>
                  <a:spcPts val="1650"/>
                </a:spcAft>
              </a:pPr>
              <a:r>
                <a:rPr lang="en-US" sz="6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Change</a:t>
              </a:r>
              <a:r>
                <a:rPr lang="en-US" sz="6600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Color Theme</a:t>
              </a:r>
              <a:r>
                <a:rPr lang="en-US" sz="6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:</a:t>
              </a:r>
              <a:endParaRPr sz="6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r>
                <a:rPr lang="en-US" sz="4492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This template is designed to use the built-in color themes in</a:t>
              </a:r>
              <a: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the newer versions of PowerPoint.</a:t>
              </a: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To change the color theme, select the </a:t>
              </a:r>
              <a:r>
                <a:rPr lang="en-US" sz="4492" b="1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Design</a:t>
              </a:r>
              <a: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tab, then select the </a:t>
              </a:r>
              <a:r>
                <a:rPr lang="en-US" sz="4492" b="1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Colors</a:t>
              </a:r>
              <a: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drop-down list.</a:t>
              </a: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endParaRPr lang="en-US" sz="4492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endParaRPr lang="en-US" sz="4492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endParaRPr lang="en-US" sz="4492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endParaRPr lang="en-US" sz="4492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endParaRPr lang="en-US" sz="4492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endParaRPr lang="en-US" sz="4492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endParaRPr lang="en-US" sz="4492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endParaRPr lang="en-US" sz="4492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endParaRPr lang="en-US" sz="4492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The default color theme for this template is “Office”, so you can always return to that after trying some of the alternatives.</a:t>
              </a: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r>
                <a:rPr lang="en-US" sz="66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Printing Your Poster:</a:t>
              </a: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r>
                <a:rPr lang="en-US" sz="4492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Once your poster file is ready, visit</a:t>
              </a:r>
              <a: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</a:t>
              </a:r>
              <a:r>
                <a:rPr lang="en-US" sz="4492" b="1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www.genigraphics.com</a:t>
              </a:r>
              <a: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 to order a high-quality, affordable poster print. Every order receives a free design review and we can deliver as fast as next business day within the US and Canada. </a:t>
              </a:r>
            </a:p>
            <a:p>
              <a:pPr lvl="0">
                <a:spcBef>
                  <a:spcPts val="0"/>
                </a:spcBef>
                <a:spcAft>
                  <a:spcPts val="1650"/>
                </a:spcAft>
              </a:pPr>
              <a: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Genigraphics® has been producing output from PowerPoint® longer than anyone in the industry; dating back to when we helped Microsoft® design the PowerPoint® software. </a:t>
              </a:r>
            </a:p>
            <a:p>
              <a:pPr lvl="0">
                <a:spcBef>
                  <a:spcPts val="0"/>
                </a:spcBef>
                <a:spcAft>
                  <a:spcPts val="0"/>
                </a:spcAft>
              </a:pPr>
              <a:endParaRPr lang="en-US" sz="4492" baseline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anose="020F0502020204030204" pitchFamily="34" charset="0"/>
              </a:endParaRPr>
            </a:p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US and Canada:  1-800-790-4001</a:t>
              </a:r>
              <a:b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</a:br>
              <a:r>
                <a:rPr lang="en-US" sz="4492" baseline="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Email: info@genigraphics.com</a:t>
              </a:r>
            </a:p>
            <a:p>
              <a:pPr lvl="0" algn="ctr">
                <a:spcBef>
                  <a:spcPts val="0"/>
                </a:spcBef>
                <a:spcAft>
                  <a:spcPts val="0"/>
                </a:spcAft>
              </a:pPr>
              <a:br>
                <a:rPr lang="en-US" sz="33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</a:br>
              <a:r>
                <a:rPr lang="en-US" sz="3300" dirty="0">
                  <a:solidFill>
                    <a:schemeClr val="bg1">
                      <a:lumMod val="50000"/>
                    </a:schemeClr>
                  </a:solidFill>
                  <a:latin typeface="Calibri" pitchFamily="34" charset="0"/>
                  <a:cs typeface="Calibri" panose="020F0502020204030204" pitchFamily="34" charset="0"/>
                </a:rPr>
                <a:t>[This sidebar area does not print.]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1342" y="9260274"/>
              <a:ext cx="11904515" cy="10246926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 userDrawn="1"/>
        </p:nvSpPr>
        <p:spPr>
          <a:xfrm flipH="1">
            <a:off x="39116000" y="27440653"/>
            <a:ext cx="1117600" cy="2711264"/>
          </a:xfrm>
          <a:prstGeom prst="rect">
            <a:avLst/>
          </a:prstGeom>
          <a:solidFill>
            <a:srgbClr val="B011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7"/>
          </a:p>
        </p:txBody>
      </p:sp>
      <p:pic>
        <p:nvPicPr>
          <p:cNvPr id="2" name="Picture 1" descr="PPT Header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33600" cy="3713692"/>
          </a:xfrm>
          <a:prstGeom prst="rect">
            <a:avLst/>
          </a:prstGeom>
        </p:spPr>
      </p:pic>
      <p:pic>
        <p:nvPicPr>
          <p:cNvPr id="3" name="Picture 2" descr="PPT Footer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6125"/>
            <a:ext cx="40233600" cy="275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4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6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1680" y="1208407"/>
            <a:ext cx="36210240" cy="5029200"/>
          </a:xfrm>
          <a:prstGeom prst="rect">
            <a:avLst/>
          </a:prstGeom>
        </p:spPr>
        <p:txBody>
          <a:bodyPr vert="horz" lIns="329128" tIns="164564" rIns="329128" bIns="16456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1680" y="7040883"/>
            <a:ext cx="36210240" cy="19914238"/>
          </a:xfrm>
          <a:prstGeom prst="rect">
            <a:avLst/>
          </a:prstGeom>
        </p:spPr>
        <p:txBody>
          <a:bodyPr vert="horz" lIns="329128" tIns="164564" rIns="329128" bIns="16456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27967943"/>
            <a:ext cx="9387840" cy="1606550"/>
          </a:xfrm>
          <a:prstGeom prst="rect">
            <a:avLst/>
          </a:prstGeom>
        </p:spPr>
        <p:txBody>
          <a:bodyPr vert="horz" lIns="329128" tIns="164564" rIns="329128" bIns="164564" rtlCol="0" anchor="ctr"/>
          <a:lstStyle>
            <a:lvl1pPr algn="l">
              <a:defRPr sz="4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D6BDF-9D0E-4E2B-85B8-D8F4790360C9}" type="datetimeFigureOut">
              <a:rPr lang="en-US" smtClean="0"/>
              <a:t>2/12/20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6480" y="27967943"/>
            <a:ext cx="12740640" cy="1606550"/>
          </a:xfrm>
          <a:prstGeom prst="rect">
            <a:avLst/>
          </a:prstGeom>
        </p:spPr>
        <p:txBody>
          <a:bodyPr vert="horz" lIns="329128" tIns="164564" rIns="329128" bIns="164564" rtlCol="0" anchor="ctr"/>
          <a:lstStyle>
            <a:lvl1pPr algn="ctr">
              <a:defRPr sz="4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34080" y="27967943"/>
            <a:ext cx="9387840" cy="1606550"/>
          </a:xfrm>
          <a:prstGeom prst="rect">
            <a:avLst/>
          </a:prstGeom>
        </p:spPr>
        <p:txBody>
          <a:bodyPr vert="horz" lIns="329128" tIns="164564" rIns="329128" bIns="164564" rtlCol="0" anchor="ctr"/>
          <a:lstStyle>
            <a:lvl1pPr algn="r">
              <a:defRPr sz="40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075EA-769C-4ECD-B48E-D6FCDC24F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3017115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283" indent="-314283" algn="l" defTabSz="3017115" rtl="0" eaLnBrk="1" latinLnBrk="0" hangingPunct="1">
        <a:spcBef>
          <a:spcPct val="20000"/>
        </a:spcBef>
        <a:buFont typeface="Arial" pitchFamily="34" charset="0"/>
        <a:buChar char="•"/>
        <a:defRPr sz="2475" kern="1200">
          <a:solidFill>
            <a:schemeClr val="tx1"/>
          </a:solidFill>
          <a:latin typeface="+mn-lt"/>
          <a:ea typeface="+mn-ea"/>
          <a:cs typeface="+mn-cs"/>
        </a:defRPr>
      </a:lvl1pPr>
      <a:lvl2pPr marL="628566" indent="-314283" algn="l" defTabSz="3017115" rtl="0" eaLnBrk="1" latinLnBrk="0" hangingPunct="1">
        <a:spcBef>
          <a:spcPct val="20000"/>
        </a:spcBef>
        <a:buFont typeface="Arial" pitchFamily="34" charset="0"/>
        <a:buChar char="–"/>
        <a:defRPr sz="2475" kern="1200">
          <a:solidFill>
            <a:schemeClr val="tx1"/>
          </a:solidFill>
          <a:latin typeface="+mn-lt"/>
          <a:ea typeface="+mn-ea"/>
          <a:cs typeface="+mn-cs"/>
        </a:defRPr>
      </a:lvl2pPr>
      <a:lvl3pPr marL="942849" indent="-314283" algn="l" defTabSz="3017115" rtl="0" eaLnBrk="1" latinLnBrk="0" hangingPunct="1">
        <a:spcBef>
          <a:spcPct val="20000"/>
        </a:spcBef>
        <a:buFont typeface="Arial" pitchFamily="34" charset="0"/>
        <a:buChar char="•"/>
        <a:defRPr sz="2475" kern="1200">
          <a:solidFill>
            <a:schemeClr val="tx1"/>
          </a:solidFill>
          <a:latin typeface="+mn-lt"/>
          <a:ea typeface="+mn-ea"/>
          <a:cs typeface="+mn-cs"/>
        </a:defRPr>
      </a:lvl3pPr>
      <a:lvl4pPr marL="1257131" indent="-314283" algn="l" defTabSz="3017115" rtl="0" eaLnBrk="1" latinLnBrk="0" hangingPunct="1">
        <a:spcBef>
          <a:spcPct val="20000"/>
        </a:spcBef>
        <a:buFont typeface="Arial" pitchFamily="34" charset="0"/>
        <a:buChar char="–"/>
        <a:defRPr sz="2475" kern="1200">
          <a:solidFill>
            <a:schemeClr val="tx1"/>
          </a:solidFill>
          <a:latin typeface="+mn-lt"/>
          <a:ea typeface="+mn-ea"/>
          <a:cs typeface="+mn-cs"/>
        </a:defRPr>
      </a:lvl4pPr>
      <a:lvl5pPr marL="1571415" indent="-314283" algn="l" defTabSz="3017115" rtl="0" eaLnBrk="1" latinLnBrk="0" hangingPunct="1">
        <a:spcBef>
          <a:spcPct val="20000"/>
        </a:spcBef>
        <a:buFont typeface="Arial" pitchFamily="34" charset="0"/>
        <a:buChar char="»"/>
        <a:defRPr sz="2475" kern="1200">
          <a:solidFill>
            <a:schemeClr val="tx1"/>
          </a:solidFill>
          <a:latin typeface="+mn-lt"/>
          <a:ea typeface="+mn-ea"/>
          <a:cs typeface="+mn-cs"/>
        </a:defRPr>
      </a:lvl5pPr>
      <a:lvl6pPr marL="8297068" indent="-754279" algn="l" defTabSz="3017115" rtl="0" eaLnBrk="1" latinLnBrk="0" hangingPunct="1">
        <a:spcBef>
          <a:spcPct val="20000"/>
        </a:spcBef>
        <a:buFont typeface="Arial" pitchFamily="34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6pPr>
      <a:lvl7pPr marL="9805626" indent="-754279" algn="l" defTabSz="3017115" rtl="0" eaLnBrk="1" latinLnBrk="0" hangingPunct="1">
        <a:spcBef>
          <a:spcPct val="20000"/>
        </a:spcBef>
        <a:buFont typeface="Arial" pitchFamily="34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7pPr>
      <a:lvl8pPr marL="11314184" indent="-754279" algn="l" defTabSz="3017115" rtl="0" eaLnBrk="1" latinLnBrk="0" hangingPunct="1">
        <a:spcBef>
          <a:spcPct val="20000"/>
        </a:spcBef>
        <a:buFont typeface="Arial" pitchFamily="34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8pPr>
      <a:lvl9pPr marL="12822741" indent="-754279" algn="l" defTabSz="3017115" rtl="0" eaLnBrk="1" latinLnBrk="0" hangingPunct="1">
        <a:spcBef>
          <a:spcPct val="20000"/>
        </a:spcBef>
        <a:buFont typeface="Arial" pitchFamily="34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17115" rtl="0" eaLnBrk="1" latinLnBrk="0" hangingPunct="1">
        <a:defRPr sz="5867" kern="1200">
          <a:solidFill>
            <a:schemeClr val="tx1"/>
          </a:solidFill>
          <a:latin typeface="+mn-lt"/>
          <a:ea typeface="+mn-ea"/>
          <a:cs typeface="+mn-cs"/>
        </a:defRPr>
      </a:lvl1pPr>
      <a:lvl2pPr marL="1508558" algn="l" defTabSz="3017115" rtl="0" eaLnBrk="1" latinLnBrk="0" hangingPunct="1">
        <a:defRPr sz="5867" kern="1200">
          <a:solidFill>
            <a:schemeClr val="tx1"/>
          </a:solidFill>
          <a:latin typeface="+mn-lt"/>
          <a:ea typeface="+mn-ea"/>
          <a:cs typeface="+mn-cs"/>
        </a:defRPr>
      </a:lvl2pPr>
      <a:lvl3pPr marL="3017115" algn="l" defTabSz="3017115" rtl="0" eaLnBrk="1" latinLnBrk="0" hangingPunct="1">
        <a:defRPr sz="5867" kern="1200">
          <a:solidFill>
            <a:schemeClr val="tx1"/>
          </a:solidFill>
          <a:latin typeface="+mn-lt"/>
          <a:ea typeface="+mn-ea"/>
          <a:cs typeface="+mn-cs"/>
        </a:defRPr>
      </a:lvl3pPr>
      <a:lvl4pPr marL="4525674" algn="l" defTabSz="3017115" rtl="0" eaLnBrk="1" latinLnBrk="0" hangingPunct="1">
        <a:defRPr sz="5867" kern="1200">
          <a:solidFill>
            <a:schemeClr val="tx1"/>
          </a:solidFill>
          <a:latin typeface="+mn-lt"/>
          <a:ea typeface="+mn-ea"/>
          <a:cs typeface="+mn-cs"/>
        </a:defRPr>
      </a:lvl4pPr>
      <a:lvl5pPr marL="6034232" algn="l" defTabSz="3017115" rtl="0" eaLnBrk="1" latinLnBrk="0" hangingPunct="1">
        <a:defRPr sz="5867" kern="1200">
          <a:solidFill>
            <a:schemeClr val="tx1"/>
          </a:solidFill>
          <a:latin typeface="+mn-lt"/>
          <a:ea typeface="+mn-ea"/>
          <a:cs typeface="+mn-cs"/>
        </a:defRPr>
      </a:lvl5pPr>
      <a:lvl6pPr marL="7542789" algn="l" defTabSz="3017115" rtl="0" eaLnBrk="1" latinLnBrk="0" hangingPunct="1">
        <a:defRPr sz="5867" kern="1200">
          <a:solidFill>
            <a:schemeClr val="tx1"/>
          </a:solidFill>
          <a:latin typeface="+mn-lt"/>
          <a:ea typeface="+mn-ea"/>
          <a:cs typeface="+mn-cs"/>
        </a:defRPr>
      </a:lvl6pPr>
      <a:lvl7pPr marL="9051346" algn="l" defTabSz="3017115" rtl="0" eaLnBrk="1" latinLnBrk="0" hangingPunct="1">
        <a:defRPr sz="5867" kern="1200">
          <a:solidFill>
            <a:schemeClr val="tx1"/>
          </a:solidFill>
          <a:latin typeface="+mn-lt"/>
          <a:ea typeface="+mn-ea"/>
          <a:cs typeface="+mn-cs"/>
        </a:defRPr>
      </a:lvl7pPr>
      <a:lvl8pPr marL="10559905" algn="l" defTabSz="3017115" rtl="0" eaLnBrk="1" latinLnBrk="0" hangingPunct="1">
        <a:defRPr sz="5867" kern="1200">
          <a:solidFill>
            <a:schemeClr val="tx1"/>
          </a:solidFill>
          <a:latin typeface="+mn-lt"/>
          <a:ea typeface="+mn-ea"/>
          <a:cs typeface="+mn-cs"/>
        </a:defRPr>
      </a:lvl8pPr>
      <a:lvl9pPr marL="12068464" algn="l" defTabSz="3017115" rtl="0" eaLnBrk="1" latinLnBrk="0" hangingPunct="1">
        <a:defRPr sz="5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14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B1A0A048-692C-2C4C-91C1-D438C2406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212404"/>
              </p:ext>
            </p:extLst>
          </p:nvPr>
        </p:nvGraphicFramePr>
        <p:xfrm>
          <a:off x="28521849" y="24278417"/>
          <a:ext cx="10824831" cy="212344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0824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Funding Support</a:t>
                      </a: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4940">
                <a:tc>
                  <a:txBody>
                    <a:bodyPr/>
                    <a:lstStyle/>
                    <a:p>
                      <a:pPr eaLnBrk="1" hangingPunct="1"/>
                      <a:endParaRPr lang="en-US" sz="29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  <a:p>
                      <a:pPr eaLnBrk="1" hangingPunct="1"/>
                      <a:endParaRPr lang="en-US" sz="29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  <a:p>
                      <a:pPr eaLnBrk="1" hangingPunct="1"/>
                      <a:endParaRPr lang="en-US" sz="29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871531C3-936B-DE4F-B233-56D89480B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043728"/>
              </p:ext>
            </p:extLst>
          </p:nvPr>
        </p:nvGraphicFramePr>
        <p:xfrm>
          <a:off x="28521850" y="19126200"/>
          <a:ext cx="10824831" cy="5000442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0824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30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Future Work</a:t>
                      </a: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7022">
                <a:tc>
                  <a:txBody>
                    <a:bodyPr/>
                    <a:lstStyle/>
                    <a:p>
                      <a:pPr eaLnBrk="1" hangingPunct="1"/>
                      <a:endParaRPr lang="en-US" sz="20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  <a:p>
                      <a:pPr eaLnBrk="1" hangingPunct="1"/>
                      <a:r>
                        <a:rPr lang="en-US" sz="30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Quantify the amount of MPs consumed by Raritan Bay copepods  and Antarctic crystal krill.</a:t>
                      </a:r>
                    </a:p>
                    <a:p>
                      <a:pPr eaLnBrk="1" hangingPunct="1"/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  <a:p>
                      <a:pPr eaLnBrk="1" hangingPunct="1"/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Determine the role of frontal systems as an entry point for MPs into the food chain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eaLnBrk="1" hangingPunct="1"/>
                      <a:endParaRPr lang="en-US" sz="16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  <a:p>
                      <a:pPr eaLnBrk="1" hangingPunct="1"/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Compare nearshore, estuarine, and coastal MP particle distribution and abundance and MP ingestion by zooplankton during low and high flow conditions</a:t>
                      </a:r>
                      <a:r>
                        <a:rPr lang="en-US" sz="3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.</a:t>
                      </a:r>
                      <a:endParaRPr lang="en-US" sz="300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Box 122"/>
          <p:cNvSpPr txBox="1">
            <a:spLocks noChangeArrowheads="1"/>
          </p:cNvSpPr>
          <p:nvPr/>
        </p:nvSpPr>
        <p:spPr bwMode="auto">
          <a:xfrm>
            <a:off x="0" y="-27151"/>
            <a:ext cx="40233599" cy="229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5709" tIns="314272" rIns="125709" bIns="314272" anchor="ctr" anchorCtr="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dirty="0">
                <a:solidFill>
                  <a:schemeClr val="bg1"/>
                </a:solidFill>
                <a:latin typeface="+mj-lt"/>
              </a:rPr>
              <a:t>The examination of microplastic consumption by zooplankton collected in an urban estuary and a pristine Antarctic coastal system:  Approaches, challenges, and outcomes </a:t>
            </a:r>
            <a:endParaRPr lang="en-US" sz="5400" b="1" i="1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 Box 123"/>
          <p:cNvSpPr txBox="1">
            <a:spLocks noChangeArrowheads="1"/>
          </p:cNvSpPr>
          <p:nvPr/>
        </p:nvSpPr>
        <p:spPr bwMode="auto">
          <a:xfrm>
            <a:off x="0" y="2085975"/>
            <a:ext cx="402336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5709" tIns="125709" rIns="125709" bIns="125709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Kasey Walsh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, Karli Sipps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, Georgia Arbuckle-Keil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, Robert Chant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, Nicole Fahrenfeld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, Grace Saba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Marine and Coastal Sciences,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Rutgers University-New Brunswick;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Chemistry,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Rutgers University-Camden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4000" baseline="30000" dirty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Civil and Environmental Engineering, </a:t>
            </a:r>
            <a:r>
              <a:rPr lang="en-US" sz="4000" dirty="0">
                <a:solidFill>
                  <a:srgbClr val="FFFFFF"/>
                </a:solidFill>
                <a:latin typeface="+mn-lt"/>
              </a:rPr>
              <a:t>Rutgers University-New Brunswick 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833"/>
              </p:ext>
            </p:extLst>
          </p:nvPr>
        </p:nvGraphicFramePr>
        <p:xfrm>
          <a:off x="1019434" y="3898589"/>
          <a:ext cx="10407650" cy="122936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040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Background</a:t>
                      </a: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marL="0" marR="0" indent="0" algn="just" defTabSz="32912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9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3413"/>
              </p:ext>
            </p:extLst>
          </p:nvPr>
        </p:nvGraphicFramePr>
        <p:xfrm>
          <a:off x="12016923" y="3898589"/>
          <a:ext cx="16052756" cy="346456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6052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Preliminary Results</a:t>
                      </a: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6060">
                <a:tc>
                  <a:txBody>
                    <a:bodyPr/>
                    <a:lstStyle/>
                    <a:p>
                      <a:pPr eaLnBrk="1" hangingPunct="1"/>
                      <a:endParaRPr lang="en-US" sz="29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  <a:p>
                      <a:pPr eaLnBrk="1" hangingPunct="1"/>
                      <a:endParaRPr lang="en-US" sz="29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  <a:p>
                      <a:pPr eaLnBrk="1" hangingPunct="1"/>
                      <a:endParaRPr lang="en-US" sz="29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  <a:p>
                      <a:pPr eaLnBrk="1" hangingPunct="1"/>
                      <a:endParaRPr lang="en-US" sz="29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  <a:p>
                      <a:pPr eaLnBrk="1" hangingPunct="1"/>
                      <a:endParaRPr lang="en-US" sz="29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  <a:p>
                      <a:endParaRPr lang="en-US" sz="2900" dirty="0"/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9AD6541-13EE-4F8A-ACA8-F1752F54E08F}"/>
              </a:ext>
            </a:extLst>
          </p:cNvPr>
          <p:cNvSpPr/>
          <p:nvPr/>
        </p:nvSpPr>
        <p:spPr>
          <a:xfrm>
            <a:off x="1019435" y="4937881"/>
            <a:ext cx="10252072" cy="605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00"/>
              </a:spcAft>
            </a:pPr>
            <a:r>
              <a:rPr lang="en-US" sz="3000" dirty="0">
                <a:ea typeface="Verdana" panose="020B0604030504040204" pitchFamily="34" charset="0"/>
              </a:rPr>
              <a:t>Microplastics (MPs; &lt;5mm) are found throughout marine environments worldwide including the Ross Sea, Antarctica</a:t>
            </a:r>
            <a:r>
              <a:rPr lang="en-US" sz="3000" baseline="30000" dirty="0">
                <a:ea typeface="Verdana" panose="020B0604030504040204" pitchFamily="34" charset="0"/>
              </a:rPr>
              <a:t>1,2</a:t>
            </a:r>
            <a:r>
              <a:rPr lang="en-US" sz="3000" dirty="0">
                <a:ea typeface="Verdana" panose="020B0604030504040204" pitchFamily="34" charset="0"/>
              </a:rPr>
              <a:t>. </a:t>
            </a:r>
          </a:p>
          <a:p>
            <a:pPr>
              <a:spcAft>
                <a:spcPts val="1100"/>
              </a:spcAft>
            </a:pPr>
            <a:r>
              <a:rPr lang="en-US" sz="3000" dirty="0"/>
              <a:t>They are considered emerging contaminants in the marine environment with the potential to enter the food chain. Smaller diameter MPs are of concern given the bioavailability to zooplankton that play a key role in potential transport of MPs up to higher trophic levels.</a:t>
            </a:r>
          </a:p>
          <a:p>
            <a:pPr>
              <a:spcAft>
                <a:spcPts val="1100"/>
              </a:spcAft>
            </a:pPr>
            <a:r>
              <a:rPr lang="en-US" sz="3000" dirty="0">
                <a:ea typeface="Verdana" panose="020B0604030504040204" pitchFamily="34" charset="0"/>
              </a:rPr>
              <a:t>This project aims to determine the consumption of MPs by zooplankton in the Raritan Bay, New Jersey (copepods) and in the Terra Nova Bay, western Ross Sea (crystal krill, </a:t>
            </a:r>
            <a:r>
              <a:rPr lang="en-US" sz="3000" i="1" dirty="0"/>
              <a:t>Euphausia crystallorophias</a:t>
            </a:r>
            <a:r>
              <a:rPr lang="en-US" sz="3000" dirty="0">
                <a:ea typeface="Verdana" panose="020B0604030504040204" pitchFamily="34" charset="0"/>
              </a:rPr>
              <a:t>).  </a:t>
            </a:r>
          </a:p>
          <a:p>
            <a:pPr>
              <a:spcAft>
                <a:spcPts val="1100"/>
              </a:spcAft>
            </a:pPr>
            <a:endParaRPr lang="en-US" sz="3000" dirty="0">
              <a:ea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AEAEEA-4916-4866-92FA-B092E85B2E2B}"/>
              </a:ext>
            </a:extLst>
          </p:cNvPr>
          <p:cNvSpPr txBox="1"/>
          <p:nvPr/>
        </p:nvSpPr>
        <p:spPr>
          <a:xfrm>
            <a:off x="28521849" y="25296804"/>
            <a:ext cx="10810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cs typeface="Calibri" panose="020F0502020204030204" pitchFamily="34" charset="0"/>
              </a:rPr>
              <a:t>These efforts were funded by the New Jersey Sea Grant Consortium (</a:t>
            </a:r>
            <a:r>
              <a:rPr lang="en-US" sz="3000" dirty="0"/>
              <a:t>NA18OAR4170087 </a:t>
            </a:r>
            <a:r>
              <a:rPr lang="en-US" sz="3000" dirty="0">
                <a:cs typeface="Calibri" panose="020F0502020204030204" pitchFamily="34" charset="0"/>
              </a:rPr>
              <a:t>) and NSF Office of Polar Programs (NSF OPP1743035).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92CD0FB-0C5D-45D9-93F3-B00E08162E0F}"/>
              </a:ext>
            </a:extLst>
          </p:cNvPr>
          <p:cNvSpPr txBox="1"/>
          <p:nvPr/>
        </p:nvSpPr>
        <p:spPr>
          <a:xfrm>
            <a:off x="12192000" y="10891332"/>
            <a:ext cx="7428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Many MPs detected (circled in red) were colorless and less than 100 µm in size. 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A2F0659-3384-491C-95F2-813796D93572}"/>
              </a:ext>
            </a:extLst>
          </p:cNvPr>
          <p:cNvSpPr txBox="1"/>
          <p:nvPr/>
        </p:nvSpPr>
        <p:spPr>
          <a:xfrm>
            <a:off x="35107857" y="9581464"/>
            <a:ext cx="2697650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933" b="1" dirty="0"/>
              <a:t> </a:t>
            </a:r>
            <a:endParaRPr lang="en-US" sz="2933" dirty="0"/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36546310-140C-8E43-8445-5C8BD96D3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604542"/>
              </p:ext>
            </p:extLst>
          </p:nvPr>
        </p:nvGraphicFramePr>
        <p:xfrm>
          <a:off x="1015472" y="24249035"/>
          <a:ext cx="10411613" cy="121920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041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202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References </a:t>
                      </a: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746">
                <a:tc>
                  <a:txBody>
                    <a:bodyPr/>
                    <a:lstStyle/>
                    <a:p>
                      <a:pPr marL="514350" marR="0" lvl="0" indent="-514350" algn="l" defTabSz="32912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2900" dirty="0">
                        <a:solidFill>
                          <a:schemeClr val="tx1"/>
                        </a:solidFill>
                        <a:latin typeface="+mj-lt"/>
                        <a:cs typeface="Calibri"/>
                      </a:endParaRP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BE148B22-1E10-AA46-AB43-7DDCBB18C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027985"/>
              </p:ext>
            </p:extLst>
          </p:nvPr>
        </p:nvGraphicFramePr>
        <p:xfrm>
          <a:off x="28635932" y="3898589"/>
          <a:ext cx="10407650" cy="122936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040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Trials for Different Digestion Procedures</a:t>
                      </a: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marL="0" marR="0" indent="0" algn="just" defTabSz="32912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9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19D80750-DAD2-D747-B1A1-CBFDF8D9C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40090"/>
              </p:ext>
            </p:extLst>
          </p:nvPr>
        </p:nvGraphicFramePr>
        <p:xfrm>
          <a:off x="984005" y="10681769"/>
          <a:ext cx="10407650" cy="122936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040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Field Collection</a:t>
                      </a: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860">
                <a:tc>
                  <a:txBody>
                    <a:bodyPr/>
                    <a:lstStyle/>
                    <a:p>
                      <a:pPr marL="0" marR="0" indent="0" algn="just" defTabSz="32912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9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marL="83820" marR="83820" marT="41910" marB="41910">
                    <a:lnT w="1905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AutoShape 2" descr="20200121_123356.jpg">
            <a:extLst>
              <a:ext uri="{FF2B5EF4-FFF2-40B4-BE49-F238E27FC236}">
                <a16:creationId xmlns:a16="http://schemas.microsoft.com/office/drawing/2014/main" id="{43375E7E-1E01-E14D-9375-4783284155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24701" y="15517332"/>
            <a:ext cx="2794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820" tIns="41910" rIns="83820" bIns="41910" numCol="1" anchor="t" anchorCtr="0" compatLnSpc="1">
            <a:prstTxWarp prst="textNoShape">
              <a:avLst/>
            </a:prstTxWarp>
          </a:bodyPr>
          <a:lstStyle/>
          <a:p>
            <a:endParaRPr lang="en-US" sz="5377"/>
          </a:p>
        </p:txBody>
      </p:sp>
      <p:sp>
        <p:nvSpPr>
          <p:cNvPr id="15" name="AutoShape 4" descr="20200121_123356.jpg">
            <a:extLst>
              <a:ext uri="{FF2B5EF4-FFF2-40B4-BE49-F238E27FC236}">
                <a16:creationId xmlns:a16="http://schemas.microsoft.com/office/drawing/2014/main" id="{392E85A5-3F3A-2448-874E-306B2F4FD5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964401" y="15657032"/>
            <a:ext cx="279400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820" tIns="41910" rIns="83820" bIns="41910" numCol="1" anchor="t" anchorCtr="0" compatLnSpc="1">
            <a:prstTxWarp prst="textNoShape">
              <a:avLst/>
            </a:prstTxWarp>
          </a:bodyPr>
          <a:lstStyle/>
          <a:p>
            <a:endParaRPr lang="en-US" sz="5377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5847016-F029-DB49-9340-DA6B7D4C3D13}"/>
              </a:ext>
            </a:extLst>
          </p:cNvPr>
          <p:cNvSpPr txBox="1"/>
          <p:nvPr/>
        </p:nvSpPr>
        <p:spPr>
          <a:xfrm>
            <a:off x="33839757" y="10785738"/>
            <a:ext cx="5161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Digestion was incomplete, leaving exoskeleton fragments, and MPs were difficult to identify.</a:t>
            </a:r>
            <a:endParaRPr lang="en-US" sz="3000" dirty="0">
              <a:ea typeface="Verdana" panose="020B060403050404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64A25FD-7B60-094A-96BB-3124E0ED534C}"/>
              </a:ext>
            </a:extLst>
          </p:cNvPr>
          <p:cNvSpPr/>
          <p:nvPr/>
        </p:nvSpPr>
        <p:spPr>
          <a:xfrm>
            <a:off x="28593678" y="4936565"/>
            <a:ext cx="10407650" cy="4388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00"/>
              </a:spcAft>
            </a:pPr>
            <a:r>
              <a:rPr lang="en-US" sz="3000" dirty="0"/>
              <a:t>To examine MPs consumed by zooplankton, a digestion procedure must be conducted to remove biological material and isolate MPs. We tested an enzymatic digestion using Proteinase-K</a:t>
            </a:r>
            <a:r>
              <a:rPr lang="en-US" sz="3000" baseline="30000" dirty="0"/>
              <a:t>1</a:t>
            </a:r>
            <a:r>
              <a:rPr lang="en-US" sz="3000" dirty="0"/>
              <a:t> and a chemical digestion using nitric acid</a:t>
            </a:r>
            <a:r>
              <a:rPr lang="en-US" sz="3000" baseline="30000" dirty="0"/>
              <a:t>3</a:t>
            </a:r>
            <a:r>
              <a:rPr lang="en-US" sz="3000" dirty="0"/>
              <a:t>.</a:t>
            </a:r>
          </a:p>
          <a:p>
            <a:pPr>
              <a:spcAft>
                <a:spcPts val="1100"/>
              </a:spcAft>
            </a:pPr>
            <a:r>
              <a:rPr lang="en-US" sz="3000" dirty="0"/>
              <a:t>After digestion, samples were filtered through anodized aluminum (Anodisc) filters and analyzed through a 50X or 100X microscope objective using both a </a:t>
            </a:r>
            <a:r>
              <a:rPr lang="en-US" sz="3000" dirty="0">
                <a:solidFill>
                  <a:srgbClr val="222222"/>
                </a:solidFill>
              </a:rPr>
              <a:t>Horiba Jobin Yvon </a:t>
            </a:r>
            <a:r>
              <a:rPr lang="en-US" sz="3000" dirty="0" err="1">
                <a:solidFill>
                  <a:srgbClr val="222222"/>
                </a:solidFill>
              </a:rPr>
              <a:t>XploRA</a:t>
            </a:r>
            <a:r>
              <a:rPr lang="en-US" sz="3000" dirty="0"/>
              <a:t> Raman microscope and a Bruker Hyperion FTIR microscope equipped with a focal plane array (FPA) detector.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F6218EA-6002-C949-A57D-C4942F8EAC6F}"/>
              </a:ext>
            </a:extLst>
          </p:cNvPr>
          <p:cNvSpPr/>
          <p:nvPr/>
        </p:nvSpPr>
        <p:spPr>
          <a:xfrm>
            <a:off x="28605497" y="13563600"/>
            <a:ext cx="6555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00"/>
              </a:spcAft>
            </a:pPr>
            <a:r>
              <a:rPr lang="en-US" sz="3600" b="1" dirty="0">
                <a:latin typeface="+mj-lt"/>
                <a:ea typeface="Verdana" panose="020B0604030504040204" pitchFamily="34" charset="0"/>
              </a:rPr>
              <a:t>Nitric Acid (HNO</a:t>
            </a:r>
            <a:r>
              <a:rPr lang="en-US" sz="3600" b="1" baseline="-25000" dirty="0">
                <a:latin typeface="+mj-lt"/>
                <a:ea typeface="Verdana" panose="020B0604030504040204" pitchFamily="34" charset="0"/>
              </a:rPr>
              <a:t>3</a:t>
            </a:r>
            <a:r>
              <a:rPr lang="en-US" sz="3600" b="1" dirty="0">
                <a:latin typeface="+mj-lt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64CEA36-CF85-B14C-A4DF-45344A405363}"/>
              </a:ext>
            </a:extLst>
          </p:cNvPr>
          <p:cNvSpPr/>
          <p:nvPr/>
        </p:nvSpPr>
        <p:spPr>
          <a:xfrm>
            <a:off x="984005" y="11621871"/>
            <a:ext cx="104076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00"/>
              </a:spcAft>
            </a:pPr>
            <a:r>
              <a:rPr lang="en-US" sz="3000" dirty="0"/>
              <a:t>Zooplankton samples of primarily </a:t>
            </a:r>
            <a:r>
              <a:rPr lang="en-US" sz="3000" i="1" dirty="0"/>
              <a:t>Acartia tonsa </a:t>
            </a:r>
            <a:r>
              <a:rPr lang="en-US" sz="3000" dirty="0"/>
              <a:t>copepods</a:t>
            </a:r>
            <a:r>
              <a:rPr lang="en-US" sz="3000" i="1" dirty="0"/>
              <a:t> </a:t>
            </a:r>
            <a:r>
              <a:rPr lang="en-US" sz="3000" dirty="0"/>
              <a:t>were recently collected using net tows inside and outside of frontal systems during both a low-flow and high-flow event in a highly urbanized estuary (Raritan Bay, NJ/NY, 2018-2019). </a:t>
            </a:r>
            <a:endParaRPr lang="en-US" sz="3000" dirty="0">
              <a:ea typeface="Verdana" panose="020B060403050404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4D3388A-563A-714E-8B72-8CDBED0D0546}"/>
              </a:ext>
            </a:extLst>
          </p:cNvPr>
          <p:cNvSpPr/>
          <p:nvPr/>
        </p:nvSpPr>
        <p:spPr>
          <a:xfrm>
            <a:off x="1015472" y="17373600"/>
            <a:ext cx="10751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00"/>
              </a:spcAft>
            </a:pPr>
            <a:r>
              <a:rPr lang="en-US" sz="3000" dirty="0"/>
              <a:t>Crystal krill were collected using net tows during an austral summer 2018 cruise in the </a:t>
            </a:r>
            <a:r>
              <a:rPr lang="en-US" sz="3000" dirty="0">
                <a:ea typeface="Verdana" panose="020B0604030504040204" pitchFamily="34" charset="0"/>
              </a:rPr>
              <a:t>Terra Nova Bay, western Ross Sea, </a:t>
            </a:r>
            <a:r>
              <a:rPr lang="en-US" sz="3000" dirty="0"/>
              <a:t>Antarctica (    ). </a:t>
            </a:r>
            <a:endParaRPr lang="en-US" sz="3000" dirty="0">
              <a:ea typeface="Verdana" panose="020B0604030504040204" pitchFamily="34" charset="0"/>
            </a:endParaRPr>
          </a:p>
        </p:txBody>
      </p:sp>
      <p:pic>
        <p:nvPicPr>
          <p:cNvPr id="38" name="Picture 2" descr="Image result for western ross sea antarctica">
            <a:extLst>
              <a:ext uri="{FF2B5EF4-FFF2-40B4-BE49-F238E27FC236}">
                <a16:creationId xmlns:a16="http://schemas.microsoft.com/office/drawing/2014/main" id="{DDE1C140-F546-2647-A04E-2F041B5F9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1" y="18533785"/>
            <a:ext cx="3874028" cy="546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lowchart: Connector 12">
            <a:extLst>
              <a:ext uri="{FF2B5EF4-FFF2-40B4-BE49-F238E27FC236}">
                <a16:creationId xmlns:a16="http://schemas.microsoft.com/office/drawing/2014/main" id="{AD1DABC2-F068-7745-8653-12677E701327}"/>
              </a:ext>
            </a:extLst>
          </p:cNvPr>
          <p:cNvSpPr/>
          <p:nvPr/>
        </p:nvSpPr>
        <p:spPr>
          <a:xfrm>
            <a:off x="2952485" y="20802600"/>
            <a:ext cx="129588" cy="140523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7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01253A9-E118-D54F-8E42-EE9738C46F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30063" r="22952" b="22191"/>
          <a:stretch/>
        </p:blipFill>
        <p:spPr>
          <a:xfrm>
            <a:off x="5675829" y="18747470"/>
            <a:ext cx="5715826" cy="3594506"/>
          </a:xfrm>
          <a:prstGeom prst="rect">
            <a:avLst/>
          </a:prstGeom>
        </p:spPr>
      </p:pic>
      <p:sp>
        <p:nvSpPr>
          <p:cNvPr id="47" name="Flowchart: Connector 12">
            <a:extLst>
              <a:ext uri="{FF2B5EF4-FFF2-40B4-BE49-F238E27FC236}">
                <a16:creationId xmlns:a16="http://schemas.microsoft.com/office/drawing/2014/main" id="{963D9249-C888-DC4D-852A-4E1C0AC209D5}"/>
              </a:ext>
            </a:extLst>
          </p:cNvPr>
          <p:cNvSpPr/>
          <p:nvPr/>
        </p:nvSpPr>
        <p:spPr>
          <a:xfrm flipH="1">
            <a:off x="11067288" y="18007440"/>
            <a:ext cx="222507" cy="249303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D8691-AE59-4E47-8DB0-FA672091F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05" y="13638070"/>
            <a:ext cx="4132950" cy="30997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D7ABB86-2613-9740-BB2B-5C0D4772741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94" y="13439186"/>
            <a:ext cx="5696954" cy="3937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C6DD7C-E51A-C84D-A487-7D135454CC26}"/>
              </a:ext>
            </a:extLst>
          </p:cNvPr>
          <p:cNvSpPr txBox="1"/>
          <p:nvPr/>
        </p:nvSpPr>
        <p:spPr>
          <a:xfrm>
            <a:off x="5945944" y="22728371"/>
            <a:ext cx="4959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All samples were preserved in 4% buffered formaldehyde.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A0EEE-1D2B-5447-B003-01754787F8F7}"/>
              </a:ext>
            </a:extLst>
          </p:cNvPr>
          <p:cNvSpPr txBox="1"/>
          <p:nvPr/>
        </p:nvSpPr>
        <p:spPr>
          <a:xfrm>
            <a:off x="28604972" y="9462970"/>
            <a:ext cx="720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00"/>
              </a:spcAft>
            </a:pPr>
            <a:r>
              <a:rPr lang="en-US" sz="3600" b="1" dirty="0">
                <a:ea typeface="Verdana" panose="020B0604030504040204" pitchFamily="34" charset="0"/>
              </a:rPr>
              <a:t>Proteinase-K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97B973A-9AEE-A443-9EBD-7AE196D3A21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8692167" y="10327868"/>
            <a:ext cx="4816345" cy="285473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316776F7-2712-D342-91DE-088A4BBB98A8}"/>
              </a:ext>
            </a:extLst>
          </p:cNvPr>
          <p:cNvSpPr/>
          <p:nvPr/>
        </p:nvSpPr>
        <p:spPr>
          <a:xfrm>
            <a:off x="28605497" y="14296322"/>
            <a:ext cx="65550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100"/>
              </a:spcAft>
            </a:pPr>
            <a:r>
              <a:rPr lang="en-US" sz="3000" dirty="0">
                <a:latin typeface="+mj-lt"/>
                <a:ea typeface="Verdana" panose="020B0604030504040204" pitchFamily="34" charset="0"/>
              </a:rPr>
              <a:t>HNO</a:t>
            </a:r>
            <a:r>
              <a:rPr lang="en-US" sz="3000" baseline="-25000" dirty="0">
                <a:latin typeface="+mj-lt"/>
                <a:ea typeface="Verdana" panose="020B0604030504040204" pitchFamily="34" charset="0"/>
              </a:rPr>
              <a:t>3</a:t>
            </a:r>
            <a:r>
              <a:rPr lang="en-US" sz="3000" dirty="0">
                <a:latin typeface="+mj-lt"/>
                <a:ea typeface="Verdana" panose="020B0604030504040204" pitchFamily="34" charset="0"/>
              </a:rPr>
              <a:t> completely digested zooplankton exoskeleton. This allowed for Raman confirmation of MPs in copepods</a:t>
            </a:r>
            <a:r>
              <a:rPr lang="en-US" sz="3000" i="1" dirty="0">
                <a:latin typeface="+mj-lt"/>
                <a:ea typeface="Verdana" panose="020B0604030504040204" pitchFamily="34" charset="0"/>
              </a:rPr>
              <a:t> </a:t>
            </a:r>
            <a:r>
              <a:rPr lang="en-US" sz="3000" dirty="0">
                <a:latin typeface="+mj-lt"/>
                <a:ea typeface="Verdana" panose="020B0604030504040204" pitchFamily="34" charset="0"/>
              </a:rPr>
              <a:t>and crystal krill.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470DFE-DF93-AC45-914D-B8FECE124B29}"/>
              </a:ext>
            </a:extLst>
          </p:cNvPr>
          <p:cNvSpPr txBox="1"/>
          <p:nvPr/>
        </p:nvSpPr>
        <p:spPr>
          <a:xfrm>
            <a:off x="28605497" y="16420743"/>
            <a:ext cx="62331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Visually identified MPs were examined further using Raman and/or FTIR spectroscopic analyses to characterize the chemical compositions of the particles.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294B4F-3F64-5944-BDDB-24D3DA8C63F8}"/>
              </a:ext>
            </a:extLst>
          </p:cNvPr>
          <p:cNvSpPr txBox="1"/>
          <p:nvPr/>
        </p:nvSpPr>
        <p:spPr>
          <a:xfrm>
            <a:off x="11944350" y="4901365"/>
            <a:ext cx="720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00"/>
              </a:spcAft>
            </a:pPr>
            <a:r>
              <a:rPr lang="en-US" sz="3600" b="1" dirty="0">
                <a:ea typeface="Verdana" panose="020B0604030504040204" pitchFamily="34" charset="0"/>
              </a:rPr>
              <a:t>Raritan Bay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29C3DFD-C2F9-ED43-954A-2EE94C846E0D}"/>
              </a:ext>
            </a:extLst>
          </p:cNvPr>
          <p:cNvSpPr txBox="1"/>
          <p:nvPr/>
        </p:nvSpPr>
        <p:spPr>
          <a:xfrm>
            <a:off x="12016922" y="18617999"/>
            <a:ext cx="7204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00"/>
              </a:spcAft>
            </a:pPr>
            <a:r>
              <a:rPr lang="en-US" sz="3600" b="1" dirty="0">
                <a:ea typeface="Verdana" panose="020B0604030504040204" pitchFamily="34" charset="0"/>
              </a:rPr>
              <a:t>Ross Sea, Antarctica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24700C-0D8D-BD47-AF8A-C01C3F744F7F}"/>
              </a:ext>
            </a:extLst>
          </p:cNvPr>
          <p:cNvSpPr txBox="1"/>
          <p:nvPr/>
        </p:nvSpPr>
        <p:spPr>
          <a:xfrm>
            <a:off x="11947672" y="5638800"/>
            <a:ext cx="16092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MPs were detected in every zooplankton sample analyzed so far, averaging 5 MPs per 100 copepods collected in July 2018.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1AA8462-1471-994E-A884-7A14265FC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157447"/>
              </p:ext>
            </p:extLst>
          </p:nvPr>
        </p:nvGraphicFramePr>
        <p:xfrm>
          <a:off x="12038067" y="6786880"/>
          <a:ext cx="16001676" cy="357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1824">
                  <a:extLst>
                    <a:ext uri="{9D8B030D-6E8A-4147-A177-3AD203B41FA5}">
                      <a16:colId xmlns:a16="http://schemas.microsoft.com/office/drawing/2014/main" val="253205654"/>
                    </a:ext>
                  </a:extLst>
                </a:gridCol>
                <a:gridCol w="3051824">
                  <a:extLst>
                    <a:ext uri="{9D8B030D-6E8A-4147-A177-3AD203B41FA5}">
                      <a16:colId xmlns:a16="http://schemas.microsoft.com/office/drawing/2014/main" val="3042742978"/>
                    </a:ext>
                  </a:extLst>
                </a:gridCol>
                <a:gridCol w="3051824">
                  <a:extLst>
                    <a:ext uri="{9D8B030D-6E8A-4147-A177-3AD203B41FA5}">
                      <a16:colId xmlns:a16="http://schemas.microsoft.com/office/drawing/2014/main" val="3103231511"/>
                    </a:ext>
                  </a:extLst>
                </a:gridCol>
                <a:gridCol w="3051824">
                  <a:extLst>
                    <a:ext uri="{9D8B030D-6E8A-4147-A177-3AD203B41FA5}">
                      <a16:colId xmlns:a16="http://schemas.microsoft.com/office/drawing/2014/main" val="2535972254"/>
                    </a:ext>
                  </a:extLst>
                </a:gridCol>
                <a:gridCol w="3794380">
                  <a:extLst>
                    <a:ext uri="{9D8B030D-6E8A-4147-A177-3AD203B41FA5}">
                      <a16:colId xmlns:a16="http://schemas.microsoft.com/office/drawing/2014/main" val="706397675"/>
                    </a:ext>
                  </a:extLst>
                </a:gridCol>
              </a:tblGrid>
              <a:tr h="13411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Species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effectLst/>
                          <a:latin typeface="+mn-lt"/>
                        </a:rPr>
                        <a:t>Number Zooplankton in Sub-Sample</a:t>
                      </a:r>
                      <a:endParaRPr lang="en-US" sz="2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effectLst/>
                          <a:latin typeface="+mn-lt"/>
                        </a:rPr>
                        <a:t>Digestion Method</a:t>
                      </a:r>
                      <a:endParaRPr lang="en-US" sz="2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Total MPs Detected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Types of MPs Detected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extLst>
                  <a:ext uri="{0D108BD9-81ED-4DB2-BD59-A6C34878D82A}">
                    <a16:rowId xmlns:a16="http://schemas.microsoft.com/office/drawing/2014/main" val="324550808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i="1" dirty="0">
                          <a:effectLst/>
                          <a:latin typeface="+mn-lt"/>
                        </a:rPr>
                        <a:t>Acartia tonsa</a:t>
                      </a:r>
                      <a:endParaRPr lang="en-US" sz="29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50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Enzymatic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effectLst/>
                          <a:latin typeface="+mn-lt"/>
                        </a:rPr>
                        <a:t>1</a:t>
                      </a:r>
                      <a:endParaRPr lang="en-US" sz="2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effectLst/>
                          <a:latin typeface="+mn-lt"/>
                        </a:rPr>
                        <a:t>PE</a:t>
                      </a:r>
                      <a:endParaRPr lang="en-US" sz="2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extLst>
                  <a:ext uri="{0D108BD9-81ED-4DB2-BD59-A6C34878D82A}">
                    <a16:rowId xmlns:a16="http://schemas.microsoft.com/office/drawing/2014/main" val="72858204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i="1" dirty="0">
                          <a:effectLst/>
                          <a:latin typeface="+mn-lt"/>
                        </a:rPr>
                        <a:t>Acartia tonsa</a:t>
                      </a:r>
                      <a:endParaRPr lang="en-US" sz="29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100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Enzymatic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3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PP, PE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extLst>
                  <a:ext uri="{0D108BD9-81ED-4DB2-BD59-A6C34878D82A}">
                    <a16:rowId xmlns:a16="http://schemas.microsoft.com/office/drawing/2014/main" val="127277567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i="1" dirty="0">
                          <a:effectLst/>
                          <a:latin typeface="+mn-lt"/>
                        </a:rPr>
                        <a:t>Acartia tonsa</a:t>
                      </a:r>
                      <a:endParaRPr lang="en-US" sz="29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100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Chemical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7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PP, PS, PE, polyamide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extLst>
                  <a:ext uri="{0D108BD9-81ED-4DB2-BD59-A6C34878D82A}">
                    <a16:rowId xmlns:a16="http://schemas.microsoft.com/office/drawing/2014/main" val="712368708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i="1" dirty="0">
                          <a:effectLst/>
                          <a:latin typeface="+mn-lt"/>
                        </a:rPr>
                        <a:t>Acartia tonsa</a:t>
                      </a:r>
                      <a:endParaRPr lang="en-US" sz="29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100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Chemical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6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PE, PS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extLst>
                  <a:ext uri="{0D108BD9-81ED-4DB2-BD59-A6C34878D82A}">
                    <a16:rowId xmlns:a16="http://schemas.microsoft.com/office/drawing/2014/main" val="1623305448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i="1" dirty="0">
                          <a:effectLst/>
                          <a:latin typeface="+mn-lt"/>
                        </a:rPr>
                        <a:t>Acartia tonsa</a:t>
                      </a:r>
                      <a:endParaRPr lang="en-US" sz="29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effectLst/>
                          <a:latin typeface="+mn-lt"/>
                        </a:rPr>
                        <a:t>100</a:t>
                      </a:r>
                      <a:endParaRPr lang="en-US" sz="2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Chemical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+mn-lt"/>
                        </a:rPr>
                        <a:t>5</a:t>
                      </a:r>
                      <a:endParaRPr lang="en-US" sz="2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dirty="0">
                          <a:effectLst/>
                          <a:latin typeface="+mn-lt"/>
                        </a:rPr>
                        <a:t>PE, PP</a:t>
                      </a:r>
                      <a:endParaRPr lang="en-US" sz="2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5" marR="62865" marT="0" marB="0"/>
                </a:tc>
                <a:extLst>
                  <a:ext uri="{0D108BD9-81ED-4DB2-BD59-A6C34878D82A}">
                    <a16:rowId xmlns:a16="http://schemas.microsoft.com/office/drawing/2014/main" val="1956168442"/>
                  </a:ext>
                </a:extLst>
              </a:tr>
            </a:tbl>
          </a:graphicData>
        </a:graphic>
      </p:graphicFrame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A0FFFC74-9FE6-6B41-AF77-B6E0837FF5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3475609"/>
              </p:ext>
            </p:extLst>
          </p:nvPr>
        </p:nvGraphicFramePr>
        <p:xfrm>
          <a:off x="20116025" y="12954000"/>
          <a:ext cx="7953653" cy="5043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A18753FB-4C95-7043-803A-FEDEF921E976}"/>
              </a:ext>
            </a:extLst>
          </p:cNvPr>
          <p:cNvSpPr txBox="1"/>
          <p:nvPr/>
        </p:nvSpPr>
        <p:spPr>
          <a:xfrm>
            <a:off x="20725872" y="10911719"/>
            <a:ext cx="6611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The most abundant MP was polyethylene (PE), followed by polypropylene (PP), polystyrene (PS), and polyamide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lh5.googleusercontent.com/3FSm5WLqvSwO1jDYtRNS7w5_9F6kUB0NErDNxD2ML9yZjh0Wwz65iC0v51bx5YrJstpWa4tA4iftQFrr-CloEPHcD-JRauvoro_pTC1q28L1kJLZTEBl_tUSD9wfti4jwfUf7zwIXhTfgnjTZg">
            <a:extLst>
              <a:ext uri="{FF2B5EF4-FFF2-40B4-BE49-F238E27FC236}">
                <a16:creationId xmlns:a16="http://schemas.microsoft.com/office/drawing/2014/main" id="{6DB5864E-7F5F-0746-852A-A53AB417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012" y="13253134"/>
            <a:ext cx="2896389" cy="3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BNJLtCLD9CVLmBmujFVN030kNO4hvNZ9hUro5fj5kjVKb3DJ4KhjE-STs6PhxsAefkFqzVU_sZy21fsfRkyITc3pQV7oItLywK2eBK6Ke7Krvi3ltzGqtsM9jtEI1zZORWdFie-wtacjsPZuZg">
            <a:extLst>
              <a:ext uri="{FF2B5EF4-FFF2-40B4-BE49-F238E27FC236}">
                <a16:creationId xmlns:a16="http://schemas.microsoft.com/office/drawing/2014/main" id="{FF169B36-E49C-CF43-BE67-4A84FC282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020" y="12039302"/>
            <a:ext cx="2895763" cy="29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xw7RyGdFHbtArui6RF5RQsIVnqiSNxIMYCjGxNeNAnPs7UcRV75ZVXpZM9bsh8h1H0yK6AUtKxozzrzF4hYRrS_wiM7qPg3_M2aUrrXWY4RiXG1_OoGXJRJXlO9BE9uj2eTBMFjYo9zOT4Geuw">
            <a:extLst>
              <a:ext uri="{FF2B5EF4-FFF2-40B4-BE49-F238E27FC236}">
                <a16:creationId xmlns:a16="http://schemas.microsoft.com/office/drawing/2014/main" id="{DFCAB1C1-F48B-244B-9410-9AAFF64C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5020" y="15255625"/>
            <a:ext cx="2901018" cy="29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4.googleusercontent.com/hVWoUMa6Zd-sTaBf-INsjk25NhrD3y6HIQ-pi3jfJo9Dkcsj3V7CGDeeCGHalYHpPWygRPqz5ZOFEfVz7KhPQeqVk50x6oCeqMnD-x_feUH_C54bmEbdGjOjLIAzld3AZOtx5UWq-IWybrwx8Q">
            <a:extLst>
              <a:ext uri="{FF2B5EF4-FFF2-40B4-BE49-F238E27FC236}">
                <a16:creationId xmlns:a16="http://schemas.microsoft.com/office/drawing/2014/main" id="{F64DEB52-3358-274E-8D79-1D08A089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917" y="14482714"/>
            <a:ext cx="3498113" cy="415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2B031F-2799-0A4A-B499-20C6300E1A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61739" y="19669303"/>
            <a:ext cx="7398072" cy="48527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5496C4-B24A-6A4D-A153-EB820323FF29}"/>
              </a:ext>
            </a:extLst>
          </p:cNvPr>
          <p:cNvSpPr txBox="1"/>
          <p:nvPr/>
        </p:nvSpPr>
        <p:spPr>
          <a:xfrm>
            <a:off x="12038067" y="24854507"/>
            <a:ext cx="7321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The FTIR spectra show that crystal krill exoskeleton (blue) and an organic substance (red) were present on the </a:t>
            </a:r>
            <a:r>
              <a:rPr lang="en-US" sz="3000" dirty="0" err="1"/>
              <a:t>Anodisc</a:t>
            </a:r>
            <a:r>
              <a:rPr lang="en-US" sz="3000" dirty="0"/>
              <a:t> filter.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C9B9C5-4E7E-DA45-BD0C-4804A09DF6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73128" y="19669303"/>
            <a:ext cx="8266615" cy="494329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8AE027D-AB96-7F48-938F-674F40E6CCAA}"/>
              </a:ext>
            </a:extLst>
          </p:cNvPr>
          <p:cNvSpPr txBox="1"/>
          <p:nvPr/>
        </p:nvSpPr>
        <p:spPr>
          <a:xfrm>
            <a:off x="19970794" y="24811672"/>
            <a:ext cx="8098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The Raman spectrum, at a 785nm excitation wavelength, confirmed the presence of PE on the </a:t>
            </a:r>
            <a:r>
              <a:rPr lang="en-US" sz="3000" dirty="0" err="1"/>
              <a:t>Anodisc</a:t>
            </a:r>
            <a:r>
              <a:rPr lang="en-US" sz="3000" dirty="0"/>
              <a:t> filter.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ED8313-12E1-F345-A7C0-25C820F6831E}"/>
              </a:ext>
            </a:extLst>
          </p:cNvPr>
          <p:cNvSpPr txBox="1"/>
          <p:nvPr/>
        </p:nvSpPr>
        <p:spPr>
          <a:xfrm>
            <a:off x="1034633" y="25238151"/>
            <a:ext cx="103924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defTabSz="3291279">
              <a:buFont typeface="+mj-lt"/>
              <a:buAutoNum type="arabicPeriod"/>
              <a:defRPr/>
            </a:pPr>
            <a:r>
              <a:rPr lang="en-US" sz="3000" dirty="0">
                <a:ea typeface="Verdana" panose="020B0604030504040204" pitchFamily="34" charset="0"/>
              </a:rPr>
              <a:t>Cole, M. </a:t>
            </a:r>
            <a:r>
              <a:rPr lang="en-US" sz="3000" i="1" dirty="0">
                <a:ea typeface="Verdana" panose="020B0604030504040204" pitchFamily="34" charset="0"/>
              </a:rPr>
              <a:t>et al. </a:t>
            </a:r>
            <a:r>
              <a:rPr lang="en-US" sz="3000" dirty="0">
                <a:ea typeface="Verdana" panose="020B0604030504040204" pitchFamily="34" charset="0"/>
              </a:rPr>
              <a:t>2011. </a:t>
            </a:r>
            <a:r>
              <a:rPr lang="en-US" sz="3000" i="1" dirty="0">
                <a:ea typeface="Verdana" panose="020B0604030504040204" pitchFamily="34" charset="0"/>
              </a:rPr>
              <a:t>Mar Poll Bull</a:t>
            </a:r>
            <a:r>
              <a:rPr lang="en-US" sz="3000" dirty="0">
                <a:ea typeface="Verdana" panose="020B0604030504040204" pitchFamily="34" charset="0"/>
              </a:rPr>
              <a:t>, 62: 2588-2597.</a:t>
            </a:r>
          </a:p>
          <a:p>
            <a:pPr marL="514350" lvl="0" indent="-514350" defTabSz="3291279">
              <a:buFontTx/>
              <a:buAutoNum type="arabicPeriod"/>
              <a:defRPr/>
            </a:pPr>
            <a:r>
              <a:rPr lang="en-US" sz="3000" dirty="0" err="1"/>
              <a:t>Cincinelli</a:t>
            </a:r>
            <a:r>
              <a:rPr lang="en-US" sz="3000" dirty="0"/>
              <a:t>, A. </a:t>
            </a:r>
            <a:r>
              <a:rPr lang="en-US" sz="3000" i="1" dirty="0"/>
              <a:t>et al. </a:t>
            </a:r>
            <a:r>
              <a:rPr lang="en-US" sz="3000" dirty="0"/>
              <a:t>2017. </a:t>
            </a:r>
            <a:r>
              <a:rPr lang="en-US" sz="3000" i="1" dirty="0"/>
              <a:t>Chemosphere,</a:t>
            </a:r>
            <a:r>
              <a:rPr lang="en-US" sz="3000" dirty="0"/>
              <a:t> 175: 391-400. </a:t>
            </a:r>
            <a:endParaRPr lang="en-US" sz="3000" dirty="0">
              <a:solidFill>
                <a:srgbClr val="000000"/>
              </a:solidFill>
              <a:cs typeface="Calibri"/>
            </a:endParaRPr>
          </a:p>
          <a:p>
            <a:pPr marL="508000" lvl="0" indent="-508000" defTabSz="3291279">
              <a:defRPr/>
            </a:pPr>
            <a:r>
              <a:rPr lang="en-US" sz="3000" dirty="0"/>
              <a:t>3.  </a:t>
            </a:r>
            <a:r>
              <a:rPr lang="en-US" sz="3000" dirty="0" err="1"/>
              <a:t>Desforges</a:t>
            </a:r>
            <a:r>
              <a:rPr lang="en-US" sz="3000" dirty="0"/>
              <a:t>, J-P. W. </a:t>
            </a:r>
            <a:r>
              <a:rPr lang="en-US" sz="3000" i="1" dirty="0"/>
              <a:t>et al. </a:t>
            </a:r>
            <a:r>
              <a:rPr lang="en-US" sz="3000" dirty="0"/>
              <a:t>2015. </a:t>
            </a:r>
            <a:r>
              <a:rPr lang="en-US" sz="3000" i="1" dirty="0"/>
              <a:t>Arch Environ </a:t>
            </a:r>
            <a:r>
              <a:rPr lang="en-US" sz="3000" i="1" dirty="0" err="1"/>
              <a:t>Contam</a:t>
            </a:r>
            <a:r>
              <a:rPr lang="en-US" sz="3000" i="1" dirty="0"/>
              <a:t> </a:t>
            </a:r>
            <a:r>
              <a:rPr lang="en-US" sz="3000" i="1" dirty="0" err="1"/>
              <a:t>Toxicol</a:t>
            </a:r>
            <a:r>
              <a:rPr lang="en-US" sz="3000" dirty="0"/>
              <a:t>, 69: 320-330. </a:t>
            </a:r>
            <a:endParaRPr lang="en-US" sz="3000" dirty="0">
              <a:cs typeface="Calibri"/>
            </a:endParaRPr>
          </a:p>
          <a:p>
            <a:endParaRPr lang="en-US" sz="3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19C4F2-E522-3249-AC69-86628398A34B}"/>
              </a:ext>
            </a:extLst>
          </p:cNvPr>
          <p:cNvSpPr/>
          <p:nvPr/>
        </p:nvSpPr>
        <p:spPr>
          <a:xfrm>
            <a:off x="2667000" y="13731200"/>
            <a:ext cx="1524000" cy="336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51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7818</TotalTime>
  <Words>718</Words>
  <Application>Microsoft Macintosh PowerPoint</Application>
  <PresentationFormat>Custom</PresentationFormat>
  <Paragraphs>80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Times New Roman</vt:lpstr>
      <vt:lpstr>Verdana</vt:lpstr>
      <vt:lpstr>Office Theme</vt:lpstr>
      <vt:lpstr>PowerPoint Presentation</vt:lpstr>
    </vt:vector>
  </TitlesOfParts>
  <Company>Genigraphics LLC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Genigraphics Research Poster Template 36x48</dc:title>
  <dc:creator>Jay Larson</dc:creator>
  <dc:description>Quality poster printing
www.genigraphics.com
1-800-790-4001</dc:description>
  <cp:lastModifiedBy>Grace Saba</cp:lastModifiedBy>
  <cp:revision>352</cp:revision>
  <cp:lastPrinted>2013-02-12T02:21:55Z</cp:lastPrinted>
  <dcterms:created xsi:type="dcterms:W3CDTF">2013-02-10T21:14:48Z</dcterms:created>
  <dcterms:modified xsi:type="dcterms:W3CDTF">2020-02-12T15:00:16Z</dcterms:modified>
</cp:coreProperties>
</file>