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2" r:id="rId3"/>
    <p:sldId id="275" r:id="rId4"/>
    <p:sldId id="273" r:id="rId5"/>
    <p:sldId id="258" r:id="rId6"/>
    <p:sldId id="274" r:id="rId7"/>
    <p:sldId id="279" r:id="rId8"/>
    <p:sldId id="277" r:id="rId9"/>
    <p:sldId id="281" r:id="rId10"/>
    <p:sldId id="283" r:id="rId11"/>
    <p:sldId id="292" r:id="rId12"/>
    <p:sldId id="291" r:id="rId13"/>
    <p:sldId id="287" r:id="rId14"/>
    <p:sldId id="284" r:id="rId15"/>
    <p:sldId id="289" r:id="rId16"/>
    <p:sldId id="288" r:id="rId17"/>
    <p:sldId id="267" r:id="rId18"/>
    <p:sldId id="294" r:id="rId19"/>
    <p:sldId id="285" r:id="rId20"/>
    <p:sldId id="286" r:id="rId21"/>
    <p:sldId id="29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9CED827-F4FD-4226-930D-6AB89AF42D1D}">
          <p14:sldIdLst>
            <p14:sldId id="256"/>
          </p14:sldIdLst>
        </p14:section>
        <p14:section name="Intro/Background" id="{988047AF-E038-442C-A5E6-7AB82083FE1B}">
          <p14:sldIdLst>
            <p14:sldId id="272"/>
            <p14:sldId id="275"/>
            <p14:sldId id="273"/>
            <p14:sldId id="258"/>
            <p14:sldId id="274"/>
          </p14:sldIdLst>
        </p14:section>
        <p14:section name="Thesis Themes and Focus Areas" id="{DB5696C0-928F-4F62-90C9-DD5E2C7D69BF}">
          <p14:sldIdLst>
            <p14:sldId id="279"/>
            <p14:sldId id="277"/>
            <p14:sldId id="281"/>
          </p14:sldIdLst>
        </p14:section>
        <p14:section name="Current Progress: Historical Data Dive" id="{D4C0F45E-B9EF-4DD3-8233-8147EDE5E08B}">
          <p14:sldIdLst>
            <p14:sldId id="283"/>
            <p14:sldId id="292"/>
            <p14:sldId id="291"/>
          </p14:sldIdLst>
        </p14:section>
        <p14:section name="Future Steps" id="{2023D6DF-07D7-44DA-A7B8-226A9B50BB2A}">
          <p14:sldIdLst>
            <p14:sldId id="287"/>
            <p14:sldId id="284"/>
            <p14:sldId id="289"/>
            <p14:sldId id="288"/>
          </p14:sldIdLst>
        </p14:section>
        <p14:section name="Overview/Conclusion" id="{C15962FE-2CA3-4C5C-A617-87566329F11D}">
          <p14:sldIdLst>
            <p14:sldId id="267"/>
            <p14:sldId id="294"/>
          </p14:sldIdLst>
        </p14:section>
        <p14:section name="Supplementary Slides" id="{E9C104EE-35D6-4C68-A9D4-411A01F5FAC1}">
          <p14:sldIdLst>
            <p14:sldId id="285"/>
            <p14:sldId id="286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E13"/>
    <a:srgbClr val="FA0713"/>
    <a:srgbClr val="FAF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48885" autoAdjust="0"/>
  </p:normalViewPr>
  <p:slideViewPr>
    <p:cSldViewPr snapToGrid="0">
      <p:cViewPr varScale="1">
        <p:scale>
          <a:sx n="162" d="100"/>
          <a:sy n="162" d="100"/>
        </p:scale>
        <p:origin x="420" y="144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11/25/2020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11/25/2020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4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3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29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6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2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56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23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87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10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2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3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3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1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0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67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56B7-329B-4E98-A7DE-1095F29C9987}" type="datetime1">
              <a:rPr lang="en-US" smtClean="0"/>
              <a:t>11/25/2020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EAD2-84F0-424D-85FA-C85CE5D7B84D}" type="datetime1">
              <a:rPr lang="en-US" smtClean="0"/>
              <a:t>11/25/2020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A335-28DE-461F-86D4-4A540BEA59B0}" type="datetime1">
              <a:rPr lang="en-US" smtClean="0"/>
              <a:t>11/25/2020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CF9C1-51F7-4E92-A279-1FFCE980DDD9}" type="datetime1">
              <a:rPr lang="en-US" smtClean="0"/>
              <a:t>11/25/2020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038D-FDC8-4BB1-AD53-DEF36236CCF5}" type="datetime1">
              <a:rPr lang="en-US" smtClean="0"/>
              <a:t>11/25/2020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29E3-7C8F-407D-B4C1-8AD873D40758}" type="datetime1">
              <a:rPr lang="en-US" smtClean="0"/>
              <a:t>11/25/2020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5C7-DA32-47E3-8E60-0B60D86BAF89}" type="datetime1">
              <a:rPr lang="en-US" smtClean="0"/>
              <a:t>11/25/2020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9260F-252E-49E9-8B36-9D774100BA25}" type="datetime1">
              <a:rPr lang="en-US" smtClean="0"/>
              <a:t>11/25/2020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DA44-6BB8-4FCD-946A-1E2EFA3D1A5F}" type="datetime1">
              <a:rPr lang="en-US" smtClean="0"/>
              <a:t>11/25/2020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C8DE-E6DB-42D9-BE6D-D9F39E19B42A}" type="datetime1">
              <a:rPr lang="en-US" smtClean="0"/>
              <a:t>11/25/2020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A66FFC4-1542-4DAA-837B-D6921D33E8CC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1D55ED3-8655-40AE-A8E1-7E968333D312}"/>
              </a:ext>
            </a:extLst>
          </p:cNvPr>
          <p:cNvSpPr/>
          <p:nvPr/>
        </p:nvSpPr>
        <p:spPr>
          <a:xfrm>
            <a:off x="-1" y="1910686"/>
            <a:ext cx="12191999" cy="32000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123CA5-03E0-4C56-A8A5-352C7D318713}"/>
              </a:ext>
            </a:extLst>
          </p:cNvPr>
          <p:cNvSpPr/>
          <p:nvPr/>
        </p:nvSpPr>
        <p:spPr>
          <a:xfrm>
            <a:off x="-3" y="430618"/>
            <a:ext cx="12191999" cy="320007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57796"/>
            <a:ext cx="12192000" cy="2105132"/>
          </a:xfrm>
        </p:spPr>
        <p:txBody>
          <a:bodyPr anchor="ctr"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Physiology of a Changing Antarctic Ecosystem: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the Roles of Light in Phytoplankton 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Biology in the WAP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396" y="3216894"/>
            <a:ext cx="9601200" cy="388962"/>
          </a:xfrm>
        </p:spPr>
        <p:txBody>
          <a:bodyPr>
            <a:normAutofit fontScale="92500" lnSpcReduction="20000"/>
          </a:bodyPr>
          <a:lstStyle/>
          <a:p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to the RUCOOL Group</a:t>
            </a:r>
          </a:p>
          <a:p>
            <a:r>
              <a:rPr lang="en-US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Quintin Diou-Cass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922200-C7D8-473C-A406-87CD95E5FFF9}"/>
              </a:ext>
            </a:extLst>
          </p:cNvPr>
          <p:cNvGrpSpPr/>
          <p:nvPr/>
        </p:nvGrpSpPr>
        <p:grpSpPr>
          <a:xfrm>
            <a:off x="1336391" y="4177894"/>
            <a:ext cx="9519209" cy="1901753"/>
            <a:chOff x="1336391" y="4177894"/>
            <a:chExt cx="9519209" cy="190175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DC1C4A-8E62-420E-A0DC-984505421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9050" y="5125257"/>
              <a:ext cx="0" cy="942563"/>
            </a:xfrm>
            <a:prstGeom prst="line">
              <a:avLst/>
            </a:prstGeom>
            <a:ln w="47625">
              <a:solidFill>
                <a:schemeClr val="bg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F811CD8-F50A-4C90-91F0-E33621816A15}"/>
                </a:ext>
              </a:extLst>
            </p:cNvPr>
            <p:cNvGrpSpPr/>
            <p:nvPr/>
          </p:nvGrpSpPr>
          <p:grpSpPr>
            <a:xfrm>
              <a:off x="1336391" y="4177894"/>
              <a:ext cx="9519209" cy="1901753"/>
              <a:chOff x="1336391" y="4177894"/>
              <a:chExt cx="9519209" cy="1901753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EFE7D9B-BA9D-4F3F-8BE1-AB5D833B48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05803" y="4195869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9C1BE61-9609-4C9C-A538-B881C42A70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00648" y="4182034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654604-A992-488E-924C-DA4B6D5157EC}"/>
                  </a:ext>
                </a:extLst>
              </p:cNvPr>
              <p:cNvSpPr txBox="1"/>
              <p:nvPr/>
            </p:nvSpPr>
            <p:spPr>
              <a:xfrm>
                <a:off x="4300647" y="4182034"/>
                <a:ext cx="1535751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Went on the LTER Summer Cruise (LMG20-01)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75D5A6E-9A72-43A0-8434-ECFE4AF100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59784" y="4182034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FDFF1A-2E21-4E0A-815F-B6A6064ECF0D}"/>
                  </a:ext>
                </a:extLst>
              </p:cNvPr>
              <p:cNvSpPr txBox="1"/>
              <p:nvPr/>
            </p:nvSpPr>
            <p:spPr>
              <a:xfrm>
                <a:off x="8959784" y="4182034"/>
                <a:ext cx="160765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Began Some Analysis of Historic Data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463928-2B74-4B5C-9DBE-D813C0838F41}"/>
                  </a:ext>
                </a:extLst>
              </p:cNvPr>
              <p:cNvSpPr txBox="1"/>
              <p:nvPr/>
            </p:nvSpPr>
            <p:spPr>
              <a:xfrm>
                <a:off x="1336391" y="4875616"/>
                <a:ext cx="5701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Fall 2019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FB2BAB-0C80-471D-AC36-B5E504A0A3D7}"/>
                  </a:ext>
                </a:extLst>
              </p:cNvPr>
              <p:cNvSpPr txBox="1"/>
              <p:nvPr/>
            </p:nvSpPr>
            <p:spPr>
              <a:xfrm>
                <a:off x="10127265" y="4968985"/>
                <a:ext cx="7283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2AEDF53-7ACF-4AC1-B996-B9646D4A81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3980" y="4180724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946782-8A08-4E30-8D09-1161574F62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11259" y="5130398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392C83-CF3A-4162-AD19-1E767010CD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38793" y="5107823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B383CC-5CC8-4CCB-9E9C-DAA28C59DBC1}"/>
                  </a:ext>
                </a:extLst>
              </p:cNvPr>
              <p:cNvSpPr txBox="1"/>
              <p:nvPr/>
            </p:nvSpPr>
            <p:spPr>
              <a:xfrm>
                <a:off x="6484694" y="5545453"/>
                <a:ext cx="170723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 some In-Situ Light Manipulations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8907C13-E573-46B8-93AF-EBFC8FF5319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84694" y="5114283"/>
                <a:ext cx="0" cy="942563"/>
              </a:xfrm>
              <a:prstGeom prst="line">
                <a:avLst/>
              </a:prstGeom>
              <a:ln w="47625"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6D2673-6612-434D-94E9-93CBFC0B87AB}"/>
                  </a:ext>
                </a:extLst>
              </p:cNvPr>
              <p:cNvSpPr txBox="1"/>
              <p:nvPr/>
            </p:nvSpPr>
            <p:spPr>
              <a:xfrm>
                <a:off x="4366811" y="5556427"/>
                <a:ext cx="167245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Ran some In-Situ Light Manipulations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AC4CE1-1B5A-4677-A6BB-78B0EFD4B00E}"/>
                  </a:ext>
                </a:extLst>
              </p:cNvPr>
              <p:cNvSpPr txBox="1"/>
              <p:nvPr/>
            </p:nvSpPr>
            <p:spPr>
              <a:xfrm>
                <a:off x="2238791" y="5545453"/>
                <a:ext cx="15627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Learned Some Oceanography</a:t>
                </a: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758E25B-FE39-42E1-8641-B526564C2828}"/>
                  </a:ext>
                </a:extLst>
              </p:cNvPr>
              <p:cNvGrpSpPr/>
              <p:nvPr/>
            </p:nvGrpSpPr>
            <p:grpSpPr>
              <a:xfrm>
                <a:off x="1882072" y="5048092"/>
                <a:ext cx="8345369" cy="153012"/>
                <a:chOff x="800100" y="3417938"/>
                <a:chExt cx="10054713" cy="18435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0D15CFD-2BCB-4814-98A4-0F46FE7B3C08}"/>
                    </a:ext>
                  </a:extLst>
                </p:cNvPr>
                <p:cNvCxnSpPr/>
                <p:nvPr/>
              </p:nvCxnSpPr>
              <p:spPr>
                <a:xfrm>
                  <a:off x="892277" y="3510115"/>
                  <a:ext cx="9962536" cy="0"/>
                </a:xfrm>
                <a:prstGeom prst="line">
                  <a:avLst/>
                </a:prstGeom>
                <a:ln w="63500">
                  <a:solidFill>
                    <a:schemeClr val="bg2">
                      <a:lumMod val="85000"/>
                      <a:lumOff val="1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A6C33503-AD8C-4DA8-80EB-F14C672793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00100" y="3417938"/>
                  <a:ext cx="184353" cy="184353"/>
                </a:xfrm>
                <a:prstGeom prst="ellipse">
                  <a:avLst/>
                </a:prstGeom>
                <a:solidFill>
                  <a:schemeClr val="bg2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B01910B-817D-4FA8-88EF-5CFC0DBCB214}"/>
                  </a:ext>
                </a:extLst>
              </p:cNvPr>
              <p:cNvSpPr txBox="1"/>
              <p:nvPr/>
            </p:nvSpPr>
            <p:spPr>
              <a:xfrm>
                <a:off x="6353979" y="4177894"/>
                <a:ext cx="18379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Stayed At Palmer Station for 2.5 Months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FDFFCE5-B3E3-4E6F-ABAD-F9C21D33F672}"/>
                  </a:ext>
                </a:extLst>
              </p:cNvPr>
              <p:cNvSpPr txBox="1"/>
              <p:nvPr/>
            </p:nvSpPr>
            <p:spPr>
              <a:xfrm>
                <a:off x="2605803" y="4195869"/>
                <a:ext cx="160765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chemeClr val="bg2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Designed Some Light Manipulation Experiments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EB47D2-319A-4C6F-A2E3-2BD2EE12D32A}"/>
                </a:ext>
              </a:extLst>
            </p:cNvPr>
            <p:cNvSpPr txBox="1"/>
            <p:nvPr/>
          </p:nvSpPr>
          <p:spPr>
            <a:xfrm>
              <a:off x="8329050" y="5556427"/>
              <a:ext cx="193631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2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Studied and Completed Initial Prelims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B19B0E-A11E-419F-BA04-4B1D1DE667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Current Progress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POC:Chl Ratio and Historic Data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F6616-FD0F-46D2-B737-B7B8A12D2A37}"/>
              </a:ext>
            </a:extLst>
          </p:cNvPr>
          <p:cNvSpPr txBox="1"/>
          <p:nvPr/>
        </p:nvSpPr>
        <p:spPr>
          <a:xfrm>
            <a:off x="5693777" y="767766"/>
            <a:ext cx="664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nalysis of Historic Data from the LTER Time Series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F30522-53CC-449F-9BA1-614B9D18F11B}"/>
              </a:ext>
            </a:extLst>
          </p:cNvPr>
          <p:cNvGrpSpPr>
            <a:grpSpLocks noChangeAspect="1"/>
          </p:cNvGrpSpPr>
          <p:nvPr/>
        </p:nvGrpSpPr>
        <p:grpSpPr>
          <a:xfrm>
            <a:off x="86587" y="851230"/>
            <a:ext cx="12042754" cy="5520995"/>
            <a:chOff x="381863" y="971113"/>
            <a:chExt cx="11173498" cy="51224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38586E-3B21-49F4-828A-2FE2BF5850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1863" y="971113"/>
              <a:ext cx="3484057" cy="3361379"/>
              <a:chOff x="865358" y="1194619"/>
              <a:chExt cx="3096108" cy="299552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95C68F3-F763-43A3-804D-D07247356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5358" y="1194619"/>
                <a:ext cx="3096108" cy="2995525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C04ADB-919E-4EE0-8AE4-AA21F2C5CAC7}"/>
                  </a:ext>
                </a:extLst>
              </p:cNvPr>
              <p:cNvSpPr txBox="1"/>
              <p:nvPr/>
            </p:nvSpPr>
            <p:spPr>
              <a:xfrm>
                <a:off x="950508" y="1688691"/>
                <a:ext cx="1462903" cy="390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POC:Chl</a:t>
                </a:r>
                <a:endParaRPr lang="en-US" sz="18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65D74D-02D8-4758-A389-73222A9D9A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48328" y="2732219"/>
              <a:ext cx="3484057" cy="3361379"/>
              <a:chOff x="107548" y="4273427"/>
              <a:chExt cx="2291323" cy="22018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2FF1EF1-6538-448C-A8A9-4F78AB885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7548" y="4273427"/>
                <a:ext cx="2291323" cy="2201811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77C7AF-96CF-4F4B-8F36-0485E743F073}"/>
                  </a:ext>
                </a:extLst>
              </p:cNvPr>
              <p:cNvSpPr txBox="1"/>
              <p:nvPr/>
            </p:nvSpPr>
            <p:spPr>
              <a:xfrm>
                <a:off x="276486" y="4622086"/>
                <a:ext cx="622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Chl</a:t>
                </a:r>
                <a:endParaRPr lang="en-US" sz="18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22692B-E6DE-49E6-B40A-29FABAD414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71304" y="2732219"/>
              <a:ext cx="3484057" cy="3361379"/>
              <a:chOff x="2413412" y="4273427"/>
              <a:chExt cx="2291322" cy="220181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31858F8-414F-4B41-97D8-F16FB4E0C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13412" y="4273427"/>
                <a:ext cx="2291322" cy="2201811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52065F-8270-47D9-9D0C-AB125FA3405F}"/>
                  </a:ext>
                </a:extLst>
              </p:cNvPr>
              <p:cNvSpPr txBox="1"/>
              <p:nvPr/>
            </p:nvSpPr>
            <p:spPr>
              <a:xfrm>
                <a:off x="2567809" y="4622086"/>
                <a:ext cx="686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POC</a:t>
                </a:r>
                <a:endParaRPr lang="en-US" sz="18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664761B-FA32-444A-9149-019E6737E604}"/>
              </a:ext>
            </a:extLst>
          </p:cNvPr>
          <p:cNvSpPr txBox="1"/>
          <p:nvPr/>
        </p:nvSpPr>
        <p:spPr>
          <a:xfrm>
            <a:off x="4507600" y="1595654"/>
            <a:ext cx="6649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Onshore-Offshore Trend Seems to be Present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9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B19B0E-A11E-419F-BA04-4B1D1DE667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Current Progress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POC:Chl Ratio and Historic Data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F30522-53CC-449F-9BA1-614B9D18F11B}"/>
              </a:ext>
            </a:extLst>
          </p:cNvPr>
          <p:cNvGrpSpPr>
            <a:grpSpLocks noChangeAspect="1"/>
          </p:cNvGrpSpPr>
          <p:nvPr/>
        </p:nvGrpSpPr>
        <p:grpSpPr>
          <a:xfrm>
            <a:off x="73534" y="867757"/>
            <a:ext cx="12026675" cy="5533043"/>
            <a:chOff x="443202" y="971113"/>
            <a:chExt cx="11134282" cy="512248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38586E-3B21-49F4-828A-2FE2BF5850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3202" y="971113"/>
              <a:ext cx="3444842" cy="3361379"/>
              <a:chOff x="919867" y="1194619"/>
              <a:chExt cx="3061259" cy="2995525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95C68F3-F763-43A3-804D-D07247356D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9867" y="1194619"/>
                <a:ext cx="3061259" cy="2995525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AC04ADB-919E-4EE0-8AE4-AA21F2C5CAC7}"/>
                  </a:ext>
                </a:extLst>
              </p:cNvPr>
              <p:cNvSpPr txBox="1"/>
              <p:nvPr/>
            </p:nvSpPr>
            <p:spPr>
              <a:xfrm>
                <a:off x="950508" y="1688691"/>
                <a:ext cx="1462903" cy="390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POC:Chl</a:t>
                </a:r>
                <a:endParaRPr lang="en-US" sz="18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865D74D-02D8-4758-A389-73222A9D9A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09666" y="2732219"/>
              <a:ext cx="3444843" cy="3361379"/>
              <a:chOff x="147887" y="4273427"/>
              <a:chExt cx="2265533" cy="22018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2FF1EF1-6538-448C-A8A9-4F78AB8858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47887" y="4273427"/>
                <a:ext cx="2265533" cy="2201811"/>
              </a:xfrm>
              <a:prstGeom prst="rect">
                <a:avLst/>
              </a:prstGeom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77C7AF-96CF-4F4B-8F36-0485E743F073}"/>
                  </a:ext>
                </a:extLst>
              </p:cNvPr>
              <p:cNvSpPr txBox="1"/>
              <p:nvPr/>
            </p:nvSpPr>
            <p:spPr>
              <a:xfrm>
                <a:off x="276486" y="4622086"/>
                <a:ext cx="62205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Chl</a:t>
                </a:r>
                <a:endParaRPr lang="en-US" sz="18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22692B-E6DE-49E6-B40A-29FABAD414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32642" y="2732219"/>
              <a:ext cx="3444842" cy="3361379"/>
              <a:chOff x="2453752" y="4273427"/>
              <a:chExt cx="2265532" cy="220181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31858F8-414F-4B41-97D8-F16FB4E0C4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53752" y="4273427"/>
                <a:ext cx="2265532" cy="2201811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52065F-8270-47D9-9D0C-AB125FA3405F}"/>
                  </a:ext>
                </a:extLst>
              </p:cNvPr>
              <p:cNvSpPr txBox="1"/>
              <p:nvPr/>
            </p:nvSpPr>
            <p:spPr>
              <a:xfrm>
                <a:off x="2567809" y="4622086"/>
                <a:ext cx="686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accent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POC</a:t>
                </a:r>
                <a:endParaRPr lang="en-US" sz="1800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92F831F-0D56-49F5-80DF-09F7866D8351}"/>
              </a:ext>
            </a:extLst>
          </p:cNvPr>
          <p:cNvSpPr txBox="1"/>
          <p:nvPr/>
        </p:nvSpPr>
        <p:spPr>
          <a:xfrm>
            <a:off x="4615071" y="1318655"/>
            <a:ext cx="6649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Seems to Hold in Modern Times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Maybe North-South Trend?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0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B19B0E-A11E-419F-BA04-4B1D1DE667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Current Progress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POC:Chl Ratio and Historic Data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CE874E-B846-4F23-A91D-DF7069244D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133" y="1905242"/>
            <a:ext cx="5060940" cy="4171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F3DF3-20D5-4C31-9034-C9D0AC68F70C}"/>
              </a:ext>
            </a:extLst>
          </p:cNvPr>
          <p:cNvSpPr txBox="1"/>
          <p:nvPr/>
        </p:nvSpPr>
        <p:spPr>
          <a:xfrm>
            <a:off x="5938838" y="2397948"/>
            <a:ext cx="56412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this trend hold through time? Is it statistically significant?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this trend a result of photoacclimation processes? Or is it more indicative of shifts in biomass?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changes in POC congruent with changes in Chl? May indicate presence of photoacclimation if not…</a:t>
            </a:r>
          </a:p>
          <a:p>
            <a:pPr algn="ctr"/>
            <a:endParaRPr lang="en-US" sz="1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calculated phytoplankton C:Chl ratios show a similar trend?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BE02D7-C19D-4B4D-9CF3-8D9E5FAD7773}"/>
              </a:ext>
            </a:extLst>
          </p:cNvPr>
          <p:cNvSpPr txBox="1"/>
          <p:nvPr/>
        </p:nvSpPr>
        <p:spPr>
          <a:xfrm>
            <a:off x="804230" y="1225028"/>
            <a:ext cx="430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 May Hold Throughout Time Series</a:t>
            </a:r>
            <a:endParaRPr lang="en-US" sz="1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7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B19B0E-A11E-419F-BA04-4B1D1DE667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Next Steps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POC:Chl Ratio and Historic Data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171E3C-D8BB-4CE9-B555-EE7688605238}"/>
              </a:ext>
            </a:extLst>
          </p:cNvPr>
          <p:cNvGrpSpPr/>
          <p:nvPr/>
        </p:nvGrpSpPr>
        <p:grpSpPr>
          <a:xfrm>
            <a:off x="817349" y="2261022"/>
            <a:ext cx="10557302" cy="2387605"/>
            <a:chOff x="817349" y="2261022"/>
            <a:chExt cx="10557302" cy="238760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30D4AEB-5FD9-4685-84E9-AEEE5548AF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2853" y="229337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6545A0-BA95-4616-9092-F3B55756E18E}"/>
                </a:ext>
              </a:extLst>
            </p:cNvPr>
            <p:cNvSpPr txBox="1"/>
            <p:nvPr/>
          </p:nvSpPr>
          <p:spPr>
            <a:xfrm>
              <a:off x="1962853" y="2293373"/>
              <a:ext cx="198300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Temporal Trends and Inter-Regional Comparisons 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FD57D3-59D8-475B-B052-EB1D0A1F0B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6615" y="343518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8779125-5B03-4A35-AFA1-96E3E1961CF5}"/>
                </a:ext>
              </a:extLst>
            </p:cNvPr>
            <p:cNvSpPr txBox="1"/>
            <p:nvPr/>
          </p:nvSpPr>
          <p:spPr>
            <a:xfrm>
              <a:off x="4595652" y="2261022"/>
              <a:ext cx="18828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mpirical </a:t>
              </a:r>
              <a:r>
                <a:rPr lang="en-US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rthogonal </a:t>
              </a:r>
              <a:r>
                <a:rPr lang="en-US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unction Analysis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B18D6B9-6D2F-4ACD-968C-F7EC041273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7775" y="229337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7C73D03-EF69-4AC9-85E2-F3B17D3988AE}"/>
                </a:ext>
              </a:extLst>
            </p:cNvPr>
            <p:cNvSpPr txBox="1"/>
            <p:nvPr/>
          </p:nvSpPr>
          <p:spPr>
            <a:xfrm>
              <a:off x="2939132" y="3996813"/>
              <a:ext cx="20519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Regional and Temporal Statistics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E58799-BC20-472C-ADC8-EB45847E3617}"/>
                </a:ext>
              </a:extLst>
            </p:cNvPr>
            <p:cNvSpPr txBox="1"/>
            <p:nvPr/>
          </p:nvSpPr>
          <p:spPr>
            <a:xfrm>
              <a:off x="817349" y="3498841"/>
              <a:ext cx="6869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0DB76FC-F5C1-47A0-A79B-F56669C07A36}"/>
                </a:ext>
              </a:extLst>
            </p:cNvPr>
            <p:cNvSpPr txBox="1"/>
            <p:nvPr/>
          </p:nvSpPr>
          <p:spPr>
            <a:xfrm>
              <a:off x="10604100" y="3521745"/>
              <a:ext cx="7705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New Years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FD4473-EEE8-4169-956E-5BF56B4E8E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8872" y="3429000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3078F6-6B67-4FBF-A307-0173D7196C14}"/>
                </a:ext>
              </a:extLst>
            </p:cNvPr>
            <p:cNvSpPr txBox="1"/>
            <p:nvPr/>
          </p:nvSpPr>
          <p:spPr>
            <a:xfrm>
              <a:off x="7457775" y="2261022"/>
              <a:ext cx="21034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C:Chl Calculations from Beam Transmission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549E325-5EEE-4A28-B3E7-2783387FC3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95653" y="229337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4B4D7EA-6788-4C55-A4C0-868B6ED66F81}"/>
                </a:ext>
              </a:extLst>
            </p:cNvPr>
            <p:cNvSpPr txBox="1"/>
            <p:nvPr/>
          </p:nvSpPr>
          <p:spPr>
            <a:xfrm>
              <a:off x="5816614" y="3996812"/>
              <a:ext cx="221233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POC:Chl as a good Substitute for C:Chl?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2F5465-D19B-4B77-B5BE-45BB2FA0B1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9850" y="3435185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94322E-B484-46CD-8268-A0ABD3750796}"/>
                </a:ext>
              </a:extLst>
            </p:cNvPr>
            <p:cNvSpPr txBox="1"/>
            <p:nvPr/>
          </p:nvSpPr>
          <p:spPr>
            <a:xfrm>
              <a:off x="8439850" y="3725297"/>
              <a:ext cx="172655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Looking at POC, Chl, and Trophodynamics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B66436-B271-489C-8860-99793C723505}"/>
                </a:ext>
              </a:extLst>
            </p:cNvPr>
            <p:cNvGrpSpPr/>
            <p:nvPr/>
          </p:nvGrpSpPr>
          <p:grpSpPr>
            <a:xfrm>
              <a:off x="1068643" y="3336823"/>
              <a:ext cx="10054713" cy="184353"/>
              <a:chOff x="800100" y="3417938"/>
              <a:chExt cx="10054713" cy="18435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14A8B5F-5988-40CC-BDE2-48E2BC93B28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100" y="3417938"/>
                <a:ext cx="184353" cy="18435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6E748DF-A0ED-4F17-B84F-2A1E171890BB}"/>
                  </a:ext>
                </a:extLst>
              </p:cNvPr>
              <p:cNvCxnSpPr/>
              <p:nvPr/>
            </p:nvCxnSpPr>
            <p:spPr>
              <a:xfrm>
                <a:off x="892277" y="3510115"/>
                <a:ext cx="9962536" cy="0"/>
              </a:xfrm>
              <a:prstGeom prst="line">
                <a:avLst/>
              </a:prstGeom>
              <a:ln w="63500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627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666A107-DFA6-4BB7-9CAF-B4C2CB97C080}"/>
              </a:ext>
            </a:extLst>
          </p:cNvPr>
          <p:cNvGrpSpPr/>
          <p:nvPr/>
        </p:nvGrpSpPr>
        <p:grpSpPr>
          <a:xfrm>
            <a:off x="492488" y="2194462"/>
            <a:ext cx="5160228" cy="3870171"/>
            <a:chOff x="492488" y="2194462"/>
            <a:chExt cx="5160228" cy="3870171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88E4E34-CD57-44F4-A32A-4E412241FFE4}"/>
                </a:ext>
              </a:extLst>
            </p:cNvPr>
            <p:cNvGrpSpPr/>
            <p:nvPr/>
          </p:nvGrpSpPr>
          <p:grpSpPr>
            <a:xfrm>
              <a:off x="492488" y="2194462"/>
              <a:ext cx="5160228" cy="3870171"/>
              <a:chOff x="492488" y="2194462"/>
              <a:chExt cx="5160228" cy="3870171"/>
            </a:xfrm>
          </p:grpSpPr>
          <p:pic>
            <p:nvPicPr>
              <p:cNvPr id="6" name="Picture 5" descr="Diagram&#10;&#10;Description automatically generated">
                <a:extLst>
                  <a:ext uri="{FF2B5EF4-FFF2-40B4-BE49-F238E27FC236}">
                    <a16:creationId xmlns:a16="http://schemas.microsoft.com/office/drawing/2014/main" id="{D944F385-3C78-4297-87B3-7E6B451A8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2488" y="2194462"/>
                <a:ext cx="5160228" cy="3870171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86D4383-D42D-475B-A22F-A88979EECA36}"/>
                  </a:ext>
                </a:extLst>
              </p:cNvPr>
              <p:cNvSpPr/>
              <p:nvPr/>
            </p:nvSpPr>
            <p:spPr>
              <a:xfrm>
                <a:off x="4377331" y="3066938"/>
                <a:ext cx="1021913" cy="12655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470B0E5-9A69-48C6-9855-D7B2C0AF731F}"/>
                  </a:ext>
                </a:extLst>
              </p:cNvPr>
              <p:cNvSpPr/>
              <p:nvPr/>
            </p:nvSpPr>
            <p:spPr>
              <a:xfrm>
                <a:off x="4805432" y="4138990"/>
                <a:ext cx="593812" cy="61544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DD682D-F583-40AC-87C7-BECE6D385745}"/>
                </a:ext>
              </a:extLst>
            </p:cNvPr>
            <p:cNvSpPr/>
            <p:nvPr/>
          </p:nvSpPr>
          <p:spPr>
            <a:xfrm>
              <a:off x="4669198" y="4906549"/>
              <a:ext cx="730046" cy="369331"/>
            </a:xfrm>
            <a:prstGeom prst="rect">
              <a:avLst/>
            </a:prstGeom>
            <a:solidFill>
              <a:srgbClr val="FAF1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FA0713"/>
                  </a:solidFill>
                </a:rPr>
                <a:t>Lipids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C36DFFA-3659-4A24-9872-DF7DC47EAB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Future Steps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Meta-Omics and Lipidomics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3C5F071-1748-406E-9A5F-A4D0602B6EE2}"/>
              </a:ext>
            </a:extLst>
          </p:cNvPr>
          <p:cNvGrpSpPr/>
          <p:nvPr/>
        </p:nvGrpSpPr>
        <p:grpSpPr>
          <a:xfrm>
            <a:off x="1699753" y="1413627"/>
            <a:ext cx="1567015" cy="1978501"/>
            <a:chOff x="1699753" y="1413627"/>
            <a:chExt cx="1567015" cy="197850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189DCD-E3A1-45B5-AB80-A7858E53B9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9753" y="1435749"/>
              <a:ext cx="405581" cy="1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70CA80D-B390-4C59-998F-CE5B7B019D5C}"/>
                </a:ext>
              </a:extLst>
            </p:cNvPr>
            <p:cNvCxnSpPr>
              <a:cxnSpLocks/>
            </p:cNvCxnSpPr>
            <p:nvPr/>
          </p:nvCxnSpPr>
          <p:spPr>
            <a:xfrm>
              <a:off x="2072150" y="1413627"/>
              <a:ext cx="0" cy="1978501"/>
            </a:xfrm>
            <a:prstGeom prst="line">
              <a:avLst/>
            </a:prstGeom>
            <a:ln w="635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BD02567-4221-4E4D-ACDE-D91FE657FA7B}"/>
                </a:ext>
              </a:extLst>
            </p:cNvPr>
            <p:cNvCxnSpPr>
              <a:cxnSpLocks/>
            </p:cNvCxnSpPr>
            <p:nvPr/>
          </p:nvCxnSpPr>
          <p:spPr>
            <a:xfrm>
              <a:off x="2072150" y="2507226"/>
              <a:ext cx="1194618" cy="0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873277-6312-4C50-B00D-E4BCB09C571F}"/>
                </a:ext>
              </a:extLst>
            </p:cNvPr>
            <p:cNvCxnSpPr>
              <a:cxnSpLocks/>
            </p:cNvCxnSpPr>
            <p:nvPr/>
          </p:nvCxnSpPr>
          <p:spPr>
            <a:xfrm>
              <a:off x="2086898" y="3362632"/>
              <a:ext cx="1179870" cy="0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A72BECB-9A12-45A8-B2CF-C92020F7E18E}"/>
              </a:ext>
            </a:extLst>
          </p:cNvPr>
          <p:cNvSpPr txBox="1"/>
          <p:nvPr/>
        </p:nvSpPr>
        <p:spPr>
          <a:xfrm>
            <a:off x="92574" y="915092"/>
            <a:ext cx="1680919" cy="830997"/>
          </a:xfrm>
          <a:prstGeom prst="rect">
            <a:avLst/>
          </a:prstGeom>
          <a:solidFill>
            <a:srgbClr val="002060"/>
          </a:solidFill>
          <a:ln w="127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or Laboratory Biomass Sample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64D5DB-B8DA-4C77-9BC2-041747D5EFCD}"/>
              </a:ext>
            </a:extLst>
          </p:cNvPr>
          <p:cNvGrpSpPr/>
          <p:nvPr/>
        </p:nvGrpSpPr>
        <p:grpSpPr>
          <a:xfrm>
            <a:off x="4458098" y="2284943"/>
            <a:ext cx="7733901" cy="677108"/>
            <a:chOff x="4458098" y="2284943"/>
            <a:chExt cx="7733901" cy="677108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11D1521-DE50-4396-9C36-0F797408C493}"/>
                </a:ext>
              </a:extLst>
            </p:cNvPr>
            <p:cNvCxnSpPr>
              <a:cxnSpLocks/>
            </p:cNvCxnSpPr>
            <p:nvPr/>
          </p:nvCxnSpPr>
          <p:spPr>
            <a:xfrm>
              <a:off x="4458098" y="2507226"/>
              <a:ext cx="1787028" cy="0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7065F5-8AA1-46C6-A98A-43A93C98DEB2}"/>
                </a:ext>
              </a:extLst>
            </p:cNvPr>
            <p:cNvSpPr txBox="1"/>
            <p:nvPr/>
          </p:nvSpPr>
          <p:spPr>
            <a:xfrm>
              <a:off x="6245124" y="2284943"/>
              <a:ext cx="594687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Who’s There? What Can They Do?</a:t>
              </a:r>
              <a:r>
                <a: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(Taxonomic Identification and Phytochemical Potential)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CF0118-4CC6-4619-8D2C-85A709C23F57}"/>
              </a:ext>
            </a:extLst>
          </p:cNvPr>
          <p:cNvGrpSpPr/>
          <p:nvPr/>
        </p:nvGrpSpPr>
        <p:grpSpPr>
          <a:xfrm>
            <a:off x="5502351" y="4906333"/>
            <a:ext cx="6689649" cy="677108"/>
            <a:chOff x="5502351" y="4906333"/>
            <a:chExt cx="6689649" cy="677108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6D90920-041A-4E02-B114-55ACE2CA28F4}"/>
                </a:ext>
              </a:extLst>
            </p:cNvPr>
            <p:cNvCxnSpPr>
              <a:cxnSpLocks/>
            </p:cNvCxnSpPr>
            <p:nvPr/>
          </p:nvCxnSpPr>
          <p:spPr>
            <a:xfrm>
              <a:off x="5502351" y="5115219"/>
              <a:ext cx="742774" cy="0"/>
            </a:xfrm>
            <a:prstGeom prst="straightConnector1">
              <a:avLst/>
            </a:prstGeom>
            <a:ln w="635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B1347C-0700-49CA-A5BD-D96A297F1D39}"/>
                </a:ext>
              </a:extLst>
            </p:cNvPr>
            <p:cNvSpPr txBox="1"/>
            <p:nvPr/>
          </p:nvSpPr>
          <p:spPr>
            <a:xfrm>
              <a:off x="6245125" y="4906333"/>
              <a:ext cx="594687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the Biological End Results?</a:t>
              </a:r>
            </a:p>
            <a:p>
              <a:r>
                <a:rPr lang="en-US" sz="1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(Lipid Abundance and Characterization)</a:t>
              </a: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799DF70-FF3E-4827-8B05-5BF4E519D3B9}"/>
              </a:ext>
            </a:extLst>
          </p:cNvPr>
          <p:cNvSpPr txBox="1"/>
          <p:nvPr/>
        </p:nvSpPr>
        <p:spPr>
          <a:xfrm>
            <a:off x="4377331" y="926969"/>
            <a:ext cx="7814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Omics to Gain Insight on Community Dynamics via Laboratory/</a:t>
            </a:r>
            <a:r>
              <a:rPr 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Situ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 and Field Measurements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E5DCB7-4C7A-4874-A4BD-1311CB59CC7A}"/>
              </a:ext>
            </a:extLst>
          </p:cNvPr>
          <p:cNvGrpSpPr/>
          <p:nvPr/>
        </p:nvGrpSpPr>
        <p:grpSpPr>
          <a:xfrm>
            <a:off x="4453985" y="3361160"/>
            <a:ext cx="7738013" cy="907433"/>
            <a:chOff x="4453985" y="3361160"/>
            <a:chExt cx="7738013" cy="90743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8D991A9-8729-4A6B-8630-41F976E9592E}"/>
                </a:ext>
              </a:extLst>
            </p:cNvPr>
            <p:cNvSpPr txBox="1"/>
            <p:nvPr/>
          </p:nvSpPr>
          <p:spPr>
            <a:xfrm>
              <a:off x="6245123" y="3591485"/>
              <a:ext cx="5946875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Are They </a:t>
              </a:r>
              <a:r>
                <a:rPr lang="en-US" sz="2400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Actively</a:t>
              </a:r>
              <a:r>
                <a:rPr lang="en-US" sz="2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Doing?</a:t>
              </a:r>
            </a:p>
            <a:p>
              <a:r>
                <a:rPr lang="en-US" sz="1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(Gene Transcription and Regulation) </a:t>
              </a:r>
              <a:r>
                <a:rPr lang="en-US" sz="14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99C987-A9A1-4AEF-A97D-9F44E4EF6E4F}"/>
                </a:ext>
              </a:extLst>
            </p:cNvPr>
            <p:cNvGrpSpPr/>
            <p:nvPr/>
          </p:nvGrpSpPr>
          <p:grpSpPr>
            <a:xfrm>
              <a:off x="4453985" y="3361160"/>
              <a:ext cx="1791141" cy="465148"/>
              <a:chOff x="4453985" y="3361160"/>
              <a:chExt cx="1791141" cy="465148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5C564CF-3CC9-4F51-80AF-31BBB2A6B2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8287" y="3822075"/>
                <a:ext cx="1356839" cy="3983"/>
              </a:xfrm>
              <a:prstGeom prst="straightConnector1">
                <a:avLst/>
              </a:prstGeom>
              <a:ln w="635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or: Elbow 7">
                <a:extLst>
                  <a:ext uri="{FF2B5EF4-FFF2-40B4-BE49-F238E27FC236}">
                    <a16:creationId xmlns:a16="http://schemas.microsoft.com/office/drawing/2014/main" id="{BBE77C4D-8465-43DB-B4D5-827F8492B6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3985" y="3361160"/>
                <a:ext cx="643802" cy="465148"/>
              </a:xfrm>
              <a:prstGeom prst="bentConnector3">
                <a:avLst>
                  <a:gd name="adj1" fmla="val 50000"/>
                </a:avLst>
              </a:prstGeom>
              <a:ln w="63500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503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36DFFA-3659-4A24-9872-DF7DC47EAB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Future Steps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E50DE3-890C-4503-AA82-8831031FF0B6}"/>
              </a:ext>
            </a:extLst>
          </p:cNvPr>
          <p:cNvSpPr txBox="1"/>
          <p:nvPr/>
        </p:nvSpPr>
        <p:spPr>
          <a:xfrm>
            <a:off x="4377331" y="926969"/>
            <a:ext cx="7814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Two-pronged Fluorometry to Gain Insight on Photosynthetic Physiological State Across Space and Light Levels 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AD40CD-4BAA-47E3-9FC3-E950452CFCF7}"/>
              </a:ext>
            </a:extLst>
          </p:cNvPr>
          <p:cNvGrpSpPr/>
          <p:nvPr/>
        </p:nvGrpSpPr>
        <p:grpSpPr>
          <a:xfrm>
            <a:off x="154873" y="3322063"/>
            <a:ext cx="5471637" cy="3152477"/>
            <a:chOff x="154873" y="3322063"/>
            <a:chExt cx="5471637" cy="3152477"/>
          </a:xfrm>
        </p:grpSpPr>
        <p:pic>
          <p:nvPicPr>
            <p:cNvPr id="8" name="Picture 7" descr="Chart, scatter chart&#10;&#10;Description automatically generated">
              <a:extLst>
                <a:ext uri="{FF2B5EF4-FFF2-40B4-BE49-F238E27FC236}">
                  <a16:creationId xmlns:a16="http://schemas.microsoft.com/office/drawing/2014/main" id="{F07E7CC1-8D47-4E41-81AD-47431A7C1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06"/>
            <a:stretch/>
          </p:blipFill>
          <p:spPr>
            <a:xfrm>
              <a:off x="154873" y="3322063"/>
              <a:ext cx="5471637" cy="31524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E82D9B-AE17-4828-9652-47C9B2F2B067}"/>
                </a:ext>
              </a:extLst>
            </p:cNvPr>
            <p:cNvSpPr txBox="1"/>
            <p:nvPr/>
          </p:nvSpPr>
          <p:spPr>
            <a:xfrm>
              <a:off x="3203299" y="4524385"/>
              <a:ext cx="11740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Limited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6BE249-1E52-4EFB-893D-AB7876D36037}"/>
                </a:ext>
              </a:extLst>
            </p:cNvPr>
            <p:cNvSpPr txBox="1"/>
            <p:nvPr/>
          </p:nvSpPr>
          <p:spPr>
            <a:xfrm>
              <a:off x="1321732" y="3622544"/>
              <a:ext cx="117403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Iron Limited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3805992-8997-45F1-8E1E-77016FBF565B}"/>
              </a:ext>
            </a:extLst>
          </p:cNvPr>
          <p:cNvGrpSpPr/>
          <p:nvPr/>
        </p:nvGrpSpPr>
        <p:grpSpPr>
          <a:xfrm>
            <a:off x="930418" y="1564579"/>
            <a:ext cx="3563688" cy="1343413"/>
            <a:chOff x="930418" y="1564579"/>
            <a:chExt cx="3563688" cy="13434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A1E884-B392-41AE-8C6D-29BD9FEDD750}"/>
                </a:ext>
              </a:extLst>
            </p:cNvPr>
            <p:cNvSpPr txBox="1"/>
            <p:nvPr/>
          </p:nvSpPr>
          <p:spPr>
            <a:xfrm>
              <a:off x="930418" y="1564579"/>
              <a:ext cx="356368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Fluorescence Lifetime (PicoLiF)</a:t>
              </a:r>
            </a:p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36A302-CF30-4961-9087-FD1253A0F53B}"/>
                </a:ext>
              </a:extLst>
            </p:cNvPr>
            <p:cNvSpPr txBox="1"/>
            <p:nvPr/>
          </p:nvSpPr>
          <p:spPr>
            <a:xfrm>
              <a:off x="930418" y="2507882"/>
              <a:ext cx="35636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Fv/Fm (FIRe Fluorometer)</a:t>
              </a:r>
              <a:endPara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E45FD46-6BF2-4957-AFFC-A051C855B0B3}"/>
              </a:ext>
            </a:extLst>
          </p:cNvPr>
          <p:cNvGrpSpPr/>
          <p:nvPr/>
        </p:nvGrpSpPr>
        <p:grpSpPr>
          <a:xfrm>
            <a:off x="5698732" y="5163956"/>
            <a:ext cx="6261088" cy="1015663"/>
            <a:chOff x="5698732" y="5163956"/>
            <a:chExt cx="6261088" cy="1015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38E3C6-22EA-432C-9716-CB670AE7D54B}"/>
                </a:ext>
              </a:extLst>
            </p:cNvPr>
            <p:cNvSpPr txBox="1"/>
            <p:nvPr/>
          </p:nvSpPr>
          <p:spPr>
            <a:xfrm>
              <a:off x="9682316" y="5163956"/>
              <a:ext cx="227750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Provide Biological Context to Inform Analyses</a:t>
              </a:r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C768CCD-7D73-449D-A39B-1C212CFAA534}"/>
                </a:ext>
              </a:extLst>
            </p:cNvPr>
            <p:cNvSpPr txBox="1"/>
            <p:nvPr/>
          </p:nvSpPr>
          <p:spPr>
            <a:xfrm>
              <a:off x="5698732" y="5163956"/>
              <a:ext cx="3185364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Utilize Simultaneously with Lipid Quantification and Functional Processes</a:t>
              </a:r>
              <a:endPara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6BDE752-1A65-4E65-8C39-D42A23774ADA}"/>
                </a:ext>
              </a:extLst>
            </p:cNvPr>
            <p:cNvCxnSpPr>
              <a:cxnSpLocks/>
              <a:stCxn id="54" idx="3"/>
              <a:endCxn id="37" idx="1"/>
            </p:cNvCxnSpPr>
            <p:nvPr/>
          </p:nvCxnSpPr>
          <p:spPr>
            <a:xfrm>
              <a:off x="8884096" y="5671788"/>
              <a:ext cx="798220" cy="0"/>
            </a:xfrm>
            <a:prstGeom prst="line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1F14C16-E141-46E6-A3DA-341C26018ED3}"/>
              </a:ext>
            </a:extLst>
          </p:cNvPr>
          <p:cNvGrpSpPr/>
          <p:nvPr/>
        </p:nvGrpSpPr>
        <p:grpSpPr>
          <a:xfrm>
            <a:off x="154873" y="1281735"/>
            <a:ext cx="2147881" cy="888164"/>
            <a:chOff x="154873" y="1281735"/>
            <a:chExt cx="2147881" cy="8881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5296940-B2B6-4A8D-85E6-FC4A1CB4C65C}"/>
                </a:ext>
              </a:extLst>
            </p:cNvPr>
            <p:cNvSpPr txBox="1"/>
            <p:nvPr/>
          </p:nvSpPr>
          <p:spPr>
            <a:xfrm rot="20265006">
              <a:off x="154873" y="1281735"/>
              <a:ext cx="214788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Technology!</a:t>
              </a: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B00FFD0-937B-4F6F-8D0A-EE22ABDF3BF6}"/>
                </a:ext>
              </a:extLst>
            </p:cNvPr>
            <p:cNvSpPr/>
            <p:nvPr/>
          </p:nvSpPr>
          <p:spPr>
            <a:xfrm>
              <a:off x="936523" y="1784555"/>
              <a:ext cx="678425" cy="385344"/>
            </a:xfrm>
            <a:custGeom>
              <a:avLst/>
              <a:gdLst>
                <a:gd name="connsiteX0" fmla="*/ 0 w 678425"/>
                <a:gd name="connsiteY0" fmla="*/ 0 h 385344"/>
                <a:gd name="connsiteX1" fmla="*/ 117987 w 678425"/>
                <a:gd name="connsiteY1" fmla="*/ 368710 h 385344"/>
                <a:gd name="connsiteX2" fmla="*/ 678425 w 678425"/>
                <a:gd name="connsiteY2" fmla="*/ 287593 h 38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425" h="385344">
                  <a:moveTo>
                    <a:pt x="0" y="0"/>
                  </a:moveTo>
                  <a:cubicBezTo>
                    <a:pt x="2458" y="160389"/>
                    <a:pt x="4916" y="320778"/>
                    <a:pt x="117987" y="368710"/>
                  </a:cubicBezTo>
                  <a:cubicBezTo>
                    <a:pt x="231058" y="416642"/>
                    <a:pt x="454741" y="352117"/>
                    <a:pt x="678425" y="287593"/>
                  </a:cubicBezTo>
                </a:path>
              </a:pathLst>
            </a:custGeom>
            <a:noFill/>
            <a:ln>
              <a:solidFill>
                <a:schemeClr val="accent1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6814DB3-049A-4AFB-89B4-6E562C8EF5A2}"/>
              </a:ext>
            </a:extLst>
          </p:cNvPr>
          <p:cNvGrpSpPr/>
          <p:nvPr/>
        </p:nvGrpSpPr>
        <p:grpSpPr>
          <a:xfrm>
            <a:off x="6977959" y="1755266"/>
            <a:ext cx="3960720" cy="3090154"/>
            <a:chOff x="6977959" y="1755266"/>
            <a:chExt cx="3960720" cy="309015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2D7A34-97DB-4B05-A1A4-A286F931CDF2}"/>
                </a:ext>
              </a:extLst>
            </p:cNvPr>
            <p:cNvSpPr txBox="1"/>
            <p:nvPr/>
          </p:nvSpPr>
          <p:spPr>
            <a:xfrm>
              <a:off x="7991782" y="1755266"/>
              <a:ext cx="19290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Light Energy</a:t>
              </a:r>
              <a:endParaRPr lang="en-US" sz="2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0B0A61E-9969-43BF-BBD7-EE3FE90B9C28}"/>
                </a:ext>
              </a:extLst>
            </p:cNvPr>
            <p:cNvSpPr txBox="1"/>
            <p:nvPr/>
          </p:nvSpPr>
          <p:spPr>
            <a:xfrm>
              <a:off x="8864740" y="3305471"/>
              <a:ext cx="200552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Dissipation</a:t>
              </a:r>
              <a:endParaRPr lang="en-US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1268CB-EC04-499A-83B4-42FA9BD438BC}"/>
                </a:ext>
              </a:extLst>
            </p:cNvPr>
            <p:cNvSpPr txBox="1"/>
            <p:nvPr/>
          </p:nvSpPr>
          <p:spPr>
            <a:xfrm>
              <a:off x="7934686" y="4131874"/>
              <a:ext cx="20432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Photochemistry</a:t>
              </a:r>
              <a:endPara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9706004-2841-4978-B723-78CA87F9ECD0}"/>
                </a:ext>
              </a:extLst>
            </p:cNvPr>
            <p:cNvSpPr txBox="1"/>
            <p:nvPr/>
          </p:nvSpPr>
          <p:spPr>
            <a:xfrm>
              <a:off x="7076533" y="3268601"/>
              <a:ext cx="174461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Fluorescence</a:t>
              </a:r>
            </a:p>
            <a:p>
              <a:pPr algn="ctr"/>
              <a:r>
                <a:rPr lang="en-US" sz="2000" b="1" dirty="0">
                  <a:solidFill>
                    <a:schemeClr val="accent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Emission</a:t>
              </a:r>
              <a:endParaRPr lang="en-US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38B9753-6771-4590-AC1C-F18DAA45E198}"/>
                </a:ext>
              </a:extLst>
            </p:cNvPr>
            <p:cNvCxnSpPr>
              <a:stCxn id="27" idx="2"/>
            </p:cNvCxnSpPr>
            <p:nvPr/>
          </p:nvCxnSpPr>
          <p:spPr>
            <a:xfrm>
              <a:off x="8956320" y="2216931"/>
              <a:ext cx="0" cy="567975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506AF66-61C7-4D6A-A9FE-2CA5B711E65D}"/>
                </a:ext>
              </a:extLst>
            </p:cNvPr>
            <p:cNvCxnSpPr>
              <a:endCxn id="33" idx="0"/>
            </p:cNvCxnSpPr>
            <p:nvPr/>
          </p:nvCxnSpPr>
          <p:spPr>
            <a:xfrm>
              <a:off x="8956318" y="2784906"/>
              <a:ext cx="1" cy="1346968"/>
            </a:xfrm>
            <a:prstGeom prst="line">
              <a:avLst/>
            </a:prstGeom>
            <a:ln w="38100">
              <a:gradFill>
                <a:gsLst>
                  <a:gs pos="16000">
                    <a:schemeClr val="accent3"/>
                  </a:gs>
                  <a:gs pos="36000">
                    <a:schemeClr val="accent2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DFF274D-F7F3-4D2B-8DF3-65A7A72BBB1A}"/>
                </a:ext>
              </a:extLst>
            </p:cNvPr>
            <p:cNvCxnSpPr/>
            <p:nvPr/>
          </p:nvCxnSpPr>
          <p:spPr>
            <a:xfrm flipH="1">
              <a:off x="8284665" y="2784906"/>
              <a:ext cx="671653" cy="537157"/>
            </a:xfrm>
            <a:prstGeom prst="straightConnector1">
              <a:avLst/>
            </a:prstGeom>
            <a:ln w="38100">
              <a:gradFill>
                <a:gsLst>
                  <a:gs pos="20000">
                    <a:schemeClr val="accent3"/>
                  </a:gs>
                  <a:gs pos="57000">
                    <a:schemeClr val="accent5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A53BBAD-F43B-4862-BBD3-878D8D9AF606}"/>
                </a:ext>
              </a:extLst>
            </p:cNvPr>
            <p:cNvCxnSpPr/>
            <p:nvPr/>
          </p:nvCxnSpPr>
          <p:spPr>
            <a:xfrm>
              <a:off x="8956318" y="2784173"/>
              <a:ext cx="725998" cy="530516"/>
            </a:xfrm>
            <a:prstGeom prst="straightConnector1">
              <a:avLst/>
            </a:prstGeom>
            <a:ln w="38100">
              <a:gradFill>
                <a:gsLst>
                  <a:gs pos="15000">
                    <a:schemeClr val="accent3"/>
                  </a:gs>
                  <a:gs pos="51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Graphic 46" descr="Plant">
              <a:extLst>
                <a:ext uri="{FF2B5EF4-FFF2-40B4-BE49-F238E27FC236}">
                  <a16:creationId xmlns:a16="http://schemas.microsoft.com/office/drawing/2014/main" id="{0F15C901-DA61-413F-B7D5-C0D261789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75441" y="4483666"/>
              <a:ext cx="361754" cy="361754"/>
            </a:xfrm>
            <a:prstGeom prst="rect">
              <a:avLst/>
            </a:prstGeom>
          </p:spPr>
        </p:pic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0B8FDD3-0004-4A1D-9E3B-C25A6ED425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79256" y="3113214"/>
              <a:ext cx="30018" cy="155387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2A5D92-3C16-47B6-9EF9-377286B276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67319" y="3244820"/>
              <a:ext cx="124612" cy="109045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2C58E8-1633-4C47-BE06-8E4DD35AE3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07525" y="3149547"/>
              <a:ext cx="89207" cy="119054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C902902-EEFC-4D78-8880-33AC414687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67447" y="3113214"/>
              <a:ext cx="46528" cy="145919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D105B37-2FC3-4BAB-B832-D8EE14A26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88857" y="3718289"/>
              <a:ext cx="175839" cy="25779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D418F6E-52EC-44B6-ACD1-A9095AF4F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98816" y="3837066"/>
              <a:ext cx="154209" cy="68761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650416B-6161-4466-BC78-058FBAAB5D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77959" y="3504136"/>
              <a:ext cx="167918" cy="35076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B18224-7D86-4799-BEE0-0E33515E3A2C}"/>
                </a:ext>
              </a:extLst>
            </p:cNvPr>
            <p:cNvSpPr/>
            <p:nvPr/>
          </p:nvSpPr>
          <p:spPr>
            <a:xfrm rot="1669796">
              <a:off x="10245828" y="2858556"/>
              <a:ext cx="129880" cy="513902"/>
            </a:xfrm>
            <a:custGeom>
              <a:avLst/>
              <a:gdLst>
                <a:gd name="connsiteX0" fmla="*/ 434670 w 925062"/>
                <a:gd name="connsiteY0" fmla="*/ 3281516 h 3281516"/>
                <a:gd name="connsiteX1" fmla="*/ 913993 w 925062"/>
                <a:gd name="connsiteY1" fmla="*/ 2839064 h 3281516"/>
                <a:gd name="connsiteX2" fmla="*/ 14341 w 925062"/>
                <a:gd name="connsiteY2" fmla="*/ 2462981 h 3281516"/>
                <a:gd name="connsiteX3" fmla="*/ 913993 w 925062"/>
                <a:gd name="connsiteY3" fmla="*/ 1939413 h 3281516"/>
                <a:gd name="connsiteX4" fmla="*/ 21716 w 925062"/>
                <a:gd name="connsiteY4" fmla="*/ 1430593 h 3281516"/>
                <a:gd name="connsiteX5" fmla="*/ 921367 w 925062"/>
                <a:gd name="connsiteY5" fmla="*/ 936523 h 3281516"/>
                <a:gd name="connsiteX6" fmla="*/ 6967 w 925062"/>
                <a:gd name="connsiteY6" fmla="*/ 486697 h 3281516"/>
                <a:gd name="connsiteX7" fmla="*/ 501038 w 925062"/>
                <a:gd name="connsiteY7" fmla="*/ 0 h 32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062" h="3281516">
                  <a:moveTo>
                    <a:pt x="434670" y="3281516"/>
                  </a:moveTo>
                  <a:cubicBezTo>
                    <a:pt x="709359" y="3128501"/>
                    <a:pt x="984048" y="2975486"/>
                    <a:pt x="913993" y="2839064"/>
                  </a:cubicBezTo>
                  <a:cubicBezTo>
                    <a:pt x="843938" y="2702641"/>
                    <a:pt x="14341" y="2612923"/>
                    <a:pt x="14341" y="2462981"/>
                  </a:cubicBezTo>
                  <a:cubicBezTo>
                    <a:pt x="14341" y="2313039"/>
                    <a:pt x="912764" y="2111478"/>
                    <a:pt x="913993" y="1939413"/>
                  </a:cubicBezTo>
                  <a:cubicBezTo>
                    <a:pt x="915222" y="1767348"/>
                    <a:pt x="20487" y="1597741"/>
                    <a:pt x="21716" y="1430593"/>
                  </a:cubicBezTo>
                  <a:cubicBezTo>
                    <a:pt x="22945" y="1263445"/>
                    <a:pt x="923825" y="1093839"/>
                    <a:pt x="921367" y="936523"/>
                  </a:cubicBezTo>
                  <a:cubicBezTo>
                    <a:pt x="918909" y="779207"/>
                    <a:pt x="77022" y="642784"/>
                    <a:pt x="6967" y="486697"/>
                  </a:cubicBezTo>
                  <a:cubicBezTo>
                    <a:pt x="-63088" y="330610"/>
                    <a:pt x="416235" y="81116"/>
                    <a:pt x="501038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2C15974-1438-484D-BC1C-C55360C93752}"/>
                </a:ext>
              </a:extLst>
            </p:cNvPr>
            <p:cNvSpPr/>
            <p:nvPr/>
          </p:nvSpPr>
          <p:spPr>
            <a:xfrm rot="3437280">
              <a:off x="10616788" y="3248072"/>
              <a:ext cx="129880" cy="513902"/>
            </a:xfrm>
            <a:custGeom>
              <a:avLst/>
              <a:gdLst>
                <a:gd name="connsiteX0" fmla="*/ 434670 w 925062"/>
                <a:gd name="connsiteY0" fmla="*/ 3281516 h 3281516"/>
                <a:gd name="connsiteX1" fmla="*/ 913993 w 925062"/>
                <a:gd name="connsiteY1" fmla="*/ 2839064 h 3281516"/>
                <a:gd name="connsiteX2" fmla="*/ 14341 w 925062"/>
                <a:gd name="connsiteY2" fmla="*/ 2462981 h 3281516"/>
                <a:gd name="connsiteX3" fmla="*/ 913993 w 925062"/>
                <a:gd name="connsiteY3" fmla="*/ 1939413 h 3281516"/>
                <a:gd name="connsiteX4" fmla="*/ 21716 w 925062"/>
                <a:gd name="connsiteY4" fmla="*/ 1430593 h 3281516"/>
                <a:gd name="connsiteX5" fmla="*/ 921367 w 925062"/>
                <a:gd name="connsiteY5" fmla="*/ 936523 h 3281516"/>
                <a:gd name="connsiteX6" fmla="*/ 6967 w 925062"/>
                <a:gd name="connsiteY6" fmla="*/ 486697 h 3281516"/>
                <a:gd name="connsiteX7" fmla="*/ 501038 w 925062"/>
                <a:gd name="connsiteY7" fmla="*/ 0 h 328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062" h="3281516">
                  <a:moveTo>
                    <a:pt x="434670" y="3281516"/>
                  </a:moveTo>
                  <a:cubicBezTo>
                    <a:pt x="709359" y="3128501"/>
                    <a:pt x="984048" y="2975486"/>
                    <a:pt x="913993" y="2839064"/>
                  </a:cubicBezTo>
                  <a:cubicBezTo>
                    <a:pt x="843938" y="2702641"/>
                    <a:pt x="14341" y="2612923"/>
                    <a:pt x="14341" y="2462981"/>
                  </a:cubicBezTo>
                  <a:cubicBezTo>
                    <a:pt x="14341" y="2313039"/>
                    <a:pt x="912764" y="2111478"/>
                    <a:pt x="913993" y="1939413"/>
                  </a:cubicBezTo>
                  <a:cubicBezTo>
                    <a:pt x="915222" y="1767348"/>
                    <a:pt x="20487" y="1597741"/>
                    <a:pt x="21716" y="1430593"/>
                  </a:cubicBezTo>
                  <a:cubicBezTo>
                    <a:pt x="22945" y="1263445"/>
                    <a:pt x="923825" y="1093839"/>
                    <a:pt x="921367" y="936523"/>
                  </a:cubicBezTo>
                  <a:cubicBezTo>
                    <a:pt x="918909" y="779207"/>
                    <a:pt x="77022" y="642784"/>
                    <a:pt x="6967" y="486697"/>
                  </a:cubicBezTo>
                  <a:cubicBezTo>
                    <a:pt x="-63088" y="330610"/>
                    <a:pt x="416235" y="81116"/>
                    <a:pt x="501038" y="0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55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36DFFA-3659-4A24-9872-DF7DC47EAB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Future Steps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Dynamics and Meta-Omics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3F103-F0DD-4E5C-8C58-57072FCE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24" y="1271304"/>
            <a:ext cx="5218628" cy="4761389"/>
          </a:xfrm>
          <a:prstGeom prst="rect">
            <a:avLst/>
          </a:prstGeom>
        </p:spPr>
      </p:pic>
      <p:pic>
        <p:nvPicPr>
          <p:cNvPr id="14" name="Picture 13" descr="A picture containing outdoor, water, sitting, table&#10;&#10;Description automatically generated">
            <a:extLst>
              <a:ext uri="{FF2B5EF4-FFF2-40B4-BE49-F238E27FC236}">
                <a16:creationId xmlns:a16="http://schemas.microsoft.com/office/drawing/2014/main" id="{4B5A9BFA-D572-46D3-B4C5-964A3AE86A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6"/>
          <a:stretch/>
        </p:blipFill>
        <p:spPr>
          <a:xfrm>
            <a:off x="7698658" y="3109089"/>
            <a:ext cx="4306044" cy="2948790"/>
          </a:xfrm>
          <a:prstGeom prst="rect">
            <a:avLst/>
          </a:prstGeom>
        </p:spPr>
      </p:pic>
      <p:pic>
        <p:nvPicPr>
          <p:cNvPr id="19" name="Picture 18" descr="A picture containing indoor, table, display, cake&#10;&#10;Description automatically generated">
            <a:extLst>
              <a:ext uri="{FF2B5EF4-FFF2-40B4-BE49-F238E27FC236}">
                <a16:creationId xmlns:a16="http://schemas.microsoft.com/office/drawing/2014/main" id="{1820E6F0-1FEC-4BC6-9D7F-B874BE7EA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27" y="1152635"/>
            <a:ext cx="2758829" cy="2069122"/>
          </a:xfrm>
          <a:prstGeom prst="rect">
            <a:avLst/>
          </a:prstGeom>
        </p:spPr>
      </p:pic>
      <p:pic>
        <p:nvPicPr>
          <p:cNvPr id="21" name="Picture 20" descr="A picture containing indoor, table, sitting, counter&#10;&#10;Description automatically generated">
            <a:extLst>
              <a:ext uri="{FF2B5EF4-FFF2-40B4-BE49-F238E27FC236}">
                <a16:creationId xmlns:a16="http://schemas.microsoft.com/office/drawing/2014/main" id="{089B1A6A-C00D-4B07-BE02-468232D24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621" y="4173860"/>
            <a:ext cx="2153246" cy="1614935"/>
          </a:xfrm>
          <a:prstGeom prst="rect">
            <a:avLst/>
          </a:prstGeom>
        </p:spPr>
      </p:pic>
      <p:pic>
        <p:nvPicPr>
          <p:cNvPr id="27" name="Picture 26" descr="A picture containing object, sitting, table, food&#10;&#10;Description automatically generated">
            <a:extLst>
              <a:ext uri="{FF2B5EF4-FFF2-40B4-BE49-F238E27FC236}">
                <a16:creationId xmlns:a16="http://schemas.microsoft.com/office/drawing/2014/main" id="{7FABAF78-7851-468E-AB72-C2B8059E2A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90" y="1504122"/>
            <a:ext cx="2496319" cy="1872239"/>
          </a:xfrm>
          <a:prstGeom prst="rect">
            <a:avLst/>
          </a:prstGeom>
        </p:spPr>
      </p:pic>
      <p:pic>
        <p:nvPicPr>
          <p:cNvPr id="6" name="Picture 5" descr="A wooden boat in a body of water&#10;&#10;Description automatically generated">
            <a:extLst>
              <a:ext uri="{FF2B5EF4-FFF2-40B4-BE49-F238E27FC236}">
                <a16:creationId xmlns:a16="http://schemas.microsoft.com/office/drawing/2014/main" id="{5DC98D23-7679-46E3-8C2C-ABEDC95414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22" y="3900949"/>
            <a:ext cx="1981802" cy="1321202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927613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CD9EA29-3F5C-4416-9B0A-50EE89166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836524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69BE8F-C5F0-4F35-9BB8-B8125D967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304338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585136B-4ADB-451C-9EC1-29F382B5FFF9}"/>
              </a:ext>
            </a:extLst>
          </p:cNvPr>
          <p:cNvSpPr txBox="1">
            <a:spLocks/>
          </p:cNvSpPr>
          <p:nvPr/>
        </p:nvSpPr>
        <p:spPr>
          <a:xfrm>
            <a:off x="6612920" y="467074"/>
            <a:ext cx="5372628" cy="92333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Exactly Does Light Influence Phytoplankton Physiology and Physiological Processes (Specifically Photoacclimation) in the WAP?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2BADF1-EFF5-4131-94B4-8A1E96E231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8708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7A855A-032A-4821-86FA-5D6C44FA3C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2156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68DBD3-E743-4EA5-B4AE-2F91BA64B8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239972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72234E-27F6-476B-B657-8701C43C8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7707788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2B17BC-9568-4B24-9DCF-4E6672083F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0643418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00CDE83-EA14-408F-92D4-7F7F2AD881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175604" y="5605293"/>
            <a:ext cx="1184788" cy="118478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339C469-BACB-4A8B-B8CD-83D7B1CCD04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Timeline for the Future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5AE44B2-F716-4017-8817-E1A064E01873}"/>
              </a:ext>
            </a:extLst>
          </p:cNvPr>
          <p:cNvGrpSpPr/>
          <p:nvPr/>
        </p:nvGrpSpPr>
        <p:grpSpPr>
          <a:xfrm>
            <a:off x="411199" y="2289964"/>
            <a:ext cx="11538607" cy="2333330"/>
            <a:chOff x="411199" y="2289964"/>
            <a:chExt cx="11538607" cy="233333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B5808DF-5F42-4E35-BE61-ED40356DE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5744" y="229337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5B46D15-B770-460E-A6CC-82BBF8A6B390}"/>
                </a:ext>
              </a:extLst>
            </p:cNvPr>
            <p:cNvSpPr txBox="1"/>
            <p:nvPr/>
          </p:nvSpPr>
          <p:spPr>
            <a:xfrm>
              <a:off x="2965744" y="2293373"/>
              <a:ext cx="17684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Analyze Historic Data Further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51D829-C6BA-475F-A23F-06A3475D4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3746" y="229337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409BCC0-73E4-4376-A860-0E42F0881C7F}"/>
                </a:ext>
              </a:extLst>
            </p:cNvPr>
            <p:cNvSpPr txBox="1"/>
            <p:nvPr/>
          </p:nvSpPr>
          <p:spPr>
            <a:xfrm>
              <a:off x="8133746" y="2293373"/>
              <a:ext cx="193694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Run Laboratory Experiments and Manipulations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FCAD09-CCA3-429F-B41D-D90852815644}"/>
                </a:ext>
              </a:extLst>
            </p:cNvPr>
            <p:cNvSpPr txBox="1"/>
            <p:nvPr/>
          </p:nvSpPr>
          <p:spPr>
            <a:xfrm>
              <a:off x="411199" y="3222211"/>
              <a:ext cx="68694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Now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627ADD-3E7B-404F-B503-D6C568F75BD3}"/>
                </a:ext>
              </a:extLst>
            </p:cNvPr>
            <p:cNvSpPr txBox="1"/>
            <p:nvPr/>
          </p:nvSpPr>
          <p:spPr>
            <a:xfrm>
              <a:off x="11072289" y="3081115"/>
              <a:ext cx="8775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Spring 2022</a:t>
              </a: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ADC5F7D-1ACF-45FD-893B-FA16FAD96B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2342" y="3428999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1B1917B-45E7-4A19-A762-F78697982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08" y="2293374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F2F7889-1B06-46D0-AF74-32C8B01514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28215" y="3428999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425EF93-7FEB-4644-BD33-093F236911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6151" y="3428999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548507-0D77-4725-A268-944447F82033}"/>
                </a:ext>
              </a:extLst>
            </p:cNvPr>
            <p:cNvSpPr txBox="1"/>
            <p:nvPr/>
          </p:nvSpPr>
          <p:spPr>
            <a:xfrm>
              <a:off x="6777355" y="3699964"/>
              <a:ext cx="205692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Return to Antarctica to Conduct Field Work 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7AEAFF6-01BE-4CF4-8C68-41DB36C277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279" y="3428999"/>
              <a:ext cx="0" cy="1135626"/>
            </a:xfrm>
            <a:prstGeom prst="line">
              <a:avLst/>
            </a:prstGeom>
            <a:ln w="4762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FF5283-BF21-4803-830F-80CD2BA16AEC}"/>
                </a:ext>
              </a:extLst>
            </p:cNvPr>
            <p:cNvSpPr txBox="1"/>
            <p:nvPr/>
          </p:nvSpPr>
          <p:spPr>
            <a:xfrm>
              <a:off x="9170881" y="3699964"/>
              <a:ext cx="18828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Begin Acquiring and Analyzing Omic Data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DC070F1-4CD8-4D51-A33A-2E5F5B9FEFEE}"/>
                </a:ext>
              </a:extLst>
            </p:cNvPr>
            <p:cNvSpPr txBox="1"/>
            <p:nvPr/>
          </p:nvSpPr>
          <p:spPr>
            <a:xfrm>
              <a:off x="4328214" y="3641295"/>
              <a:ext cx="18828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Up Findings From Historic Data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94F553-7895-4AE4-BB8B-D3ABC3DD4AAE}"/>
                </a:ext>
              </a:extLst>
            </p:cNvPr>
            <p:cNvSpPr txBox="1"/>
            <p:nvPr/>
          </p:nvSpPr>
          <p:spPr>
            <a:xfrm>
              <a:off x="1928790" y="3641295"/>
              <a:ext cx="188287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Study Omic Methods and Theory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99CDC6-48AA-4AF7-B7F0-EDF34482C815}"/>
                </a:ext>
              </a:extLst>
            </p:cNvPr>
            <p:cNvGrpSpPr/>
            <p:nvPr/>
          </p:nvGrpSpPr>
          <p:grpSpPr>
            <a:xfrm>
              <a:off x="1068643" y="3336823"/>
              <a:ext cx="10054713" cy="184353"/>
              <a:chOff x="800100" y="3417938"/>
              <a:chExt cx="10054713" cy="18435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3F67455-EFDB-47E2-8B67-AEF63A18C900}"/>
                  </a:ext>
                </a:extLst>
              </p:cNvPr>
              <p:cNvCxnSpPr/>
              <p:nvPr/>
            </p:nvCxnSpPr>
            <p:spPr>
              <a:xfrm>
                <a:off x="892277" y="3510115"/>
                <a:ext cx="9962536" cy="0"/>
              </a:xfrm>
              <a:prstGeom prst="line">
                <a:avLst/>
              </a:prstGeom>
              <a:ln w="63500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1A98A7C-B6FD-4FA3-9480-4F61380BED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0100" y="3417938"/>
                <a:ext cx="184353" cy="184353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98A78B-8756-4B3E-8A44-3C704F4271F4}"/>
                </a:ext>
              </a:extLst>
            </p:cNvPr>
            <p:cNvSpPr txBox="1"/>
            <p:nvPr/>
          </p:nvSpPr>
          <p:spPr>
            <a:xfrm>
              <a:off x="5394307" y="2289964"/>
              <a:ext cx="193694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Flush Out Themes and Ideas for Thesis Chapters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268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CD935F-0385-40E8-9538-607DBA78E69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8293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References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17D88-F337-4F27-83E6-F5D9AEBF787B}"/>
              </a:ext>
            </a:extLst>
          </p:cNvPr>
          <p:cNvSpPr txBox="1"/>
          <p:nvPr/>
        </p:nvSpPr>
        <p:spPr>
          <a:xfrm>
            <a:off x="129540" y="870160"/>
            <a:ext cx="7310866" cy="4956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Brown, M. S., Munro, D. R., Feehan, C. J., Sweeney, C., Ducklow, H. W., &amp; Schofield, O. M. (2019). Enhanced oceanic CO 2 uptake along the rapidly changing West Antarctic Peninsula. Nature Climate Change, 9(9), 678-683.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Henley, S. F., Schofield, O. M., Hendry, K. R., Schloss, I. R., Steinberg, D. K., Moffat, C., ... &amp;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Rozema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D. (2019). Variability and change in the west Antarctic Peninsula marine system: Research priorities and opportunities. Progress in Oceanography, 173, 208-237.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Montes-Hugo, M.,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Doney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C., Ducklow, H. W., Fraser, W., Martinson, D., Stammerjohn, S. E., &amp; Schofield, O. (2009). Recent changes in phytoplankton communities associated with rapid regional climate change along the western Antarctic Peninsula. Science, 323(5920), 1470-1473.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Rogers, A. D.,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Frinault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 A. V., Barnes, D. K. A.,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Bindoff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N. L.,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Downie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R., Ducklow, H. W., ... &amp;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Linse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K. (2019). Antarctic futures: an assessment of climate-driven changes in ecosystem structure, function, and service provisioning in the Southern Ocean. Annual review of marine science, 12.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Schallenberg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C., Harley, J. W., Jansen, P., Davies, D. M., &amp; Trull, T. W. (2019). Multi-year observations of fluorescence and backscatter at the Southern Ocean Time Series (SOTS) shed light on two distinct seasonal bio-optical regimes. </a:t>
            </a:r>
            <a:r>
              <a:rPr lang="en-US" sz="10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Marine Science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0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595.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Schofield, O., Saba, G., Coleman, K., Carvalho, F., Couto, N., Ducklow, H., ... &amp; Montes-Hugo, M. (2017). Decadal variability in coastal phytoplankton community composition in a changing West Antarctic Peninsula. Deep Sea Research Part I: Oceanographic Research Papers, 124, 42-54.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Sherman, J., Gorbunov, M. Y., Schofield, O., &amp; Falkowski, P. G. (2020). Photosynthetic energy conversion efficiency in the West Antarctic Peninsula. </a:t>
            </a:r>
            <a:r>
              <a:rPr lang="en-US" sz="10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Limnology and Oceanography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Stammerjohn, S., &amp; Maksym, T. (2017). Gaining (and losing) Antarctic sea ice: variability, trends and mechanisms. </a:t>
            </a:r>
            <a:r>
              <a:rPr lang="en-US" sz="10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 Ice,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261-289.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Steinberg, D. K., Ruck, K. E.,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Gleiber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R., Garzio, L. M., Cope, J. S., Bernard, K. S., ... &amp; Ross, R. M. (2015). Long-term (1993–2013) changes in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macrozooplankton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off the Western Antarctic Peninsula. Deep Sea Research Part I: Oceanographic Research Papers, 101, 54-70.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Thomalla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J.,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Ogunkoya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G., </a:t>
            </a:r>
            <a:r>
              <a:rPr lang="en-US" sz="1000" dirty="0" err="1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Vichi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Swart, S. (2017). Using optical sensors on gliders to estimate phytoplankton carbon concentrations and chlorophyll-to-carbon ratios in the Southern Ocean. </a:t>
            </a:r>
            <a:r>
              <a:rPr lang="en-US" sz="10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Frontiers in Marine Science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000" i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34.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B9BCA-C1EB-4515-B63F-8376DD092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406" y="476012"/>
            <a:ext cx="3886200" cy="2590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9D3277-D302-43A9-A1A9-9EDDD9D28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915" y="3348371"/>
            <a:ext cx="4025544" cy="26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5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EDD21FC-D48C-448C-99DC-690CA39B4B64}"/>
              </a:ext>
            </a:extLst>
          </p:cNvPr>
          <p:cNvGrpSpPr/>
          <p:nvPr/>
        </p:nvGrpSpPr>
        <p:grpSpPr>
          <a:xfrm>
            <a:off x="647768" y="598175"/>
            <a:ext cx="10622943" cy="2237452"/>
            <a:chOff x="461175" y="122117"/>
            <a:chExt cx="10622943" cy="223745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8A2DF2-A324-4841-8068-41FA6A08E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1705" y="122117"/>
              <a:ext cx="8602413" cy="22374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84E31E-FA0E-4CE8-82BB-45F77D2F572C}"/>
                </a:ext>
              </a:extLst>
            </p:cNvPr>
            <p:cNvSpPr txBox="1"/>
            <p:nvPr/>
          </p:nvSpPr>
          <p:spPr>
            <a:xfrm>
              <a:off x="461175" y="602682"/>
              <a:ext cx="1399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Scatter plots with PAL9192, PAL1011, and PD94-01 removed (unusually low POC values?)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2B3FFB0-402F-4C2F-9C52-3CA5CC6829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55195" y="1110513"/>
              <a:ext cx="571169" cy="331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BC8F8B-8C72-46BD-8F89-F8051555DB3B}"/>
              </a:ext>
            </a:extLst>
          </p:cNvPr>
          <p:cNvGrpSpPr/>
          <p:nvPr/>
        </p:nvGrpSpPr>
        <p:grpSpPr>
          <a:xfrm>
            <a:off x="3975" y="3343458"/>
            <a:ext cx="11816354" cy="3199469"/>
            <a:chOff x="3975" y="3343458"/>
            <a:chExt cx="11816354" cy="3199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60740CA-5292-41D9-B3EB-D5E9F7E38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0779" y="3343458"/>
              <a:ext cx="9879550" cy="2569629"/>
            </a:xfrm>
            <a:prstGeom prst="rect">
              <a:avLst/>
            </a:prstGeom>
            <a:ln w="19050"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AE24262-7DE1-4C25-AC44-BD6DF42D06DB}"/>
                </a:ext>
              </a:extLst>
            </p:cNvPr>
            <p:cNvGrpSpPr/>
            <p:nvPr/>
          </p:nvGrpSpPr>
          <p:grpSpPr>
            <a:xfrm>
              <a:off x="4247322" y="4810540"/>
              <a:ext cx="1450393" cy="1732387"/>
              <a:chOff x="4247322" y="4810540"/>
              <a:chExt cx="1450393" cy="173238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C7C32376-487E-45D2-9BDE-E24FA8D981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41413" y="4819298"/>
                <a:ext cx="930302" cy="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F1219542-5236-408A-96C5-5A53D92807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247322" y="5536095"/>
                <a:ext cx="579120" cy="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8942215-5FED-40C1-82F6-F2F014CB7DDA}"/>
                  </a:ext>
                </a:extLst>
              </p:cNvPr>
              <p:cNvCxnSpPr/>
              <p:nvPr/>
            </p:nvCxnSpPr>
            <p:spPr>
              <a:xfrm>
                <a:off x="4817683" y="5527750"/>
                <a:ext cx="0" cy="659958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E2A6B2A-30C6-4F67-B448-95D61735EF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2957" y="4810540"/>
                <a:ext cx="0" cy="1477598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5B36F6-0207-48C2-89A7-FC0C1599652A}"/>
                  </a:ext>
                </a:extLst>
              </p:cNvPr>
              <p:cNvSpPr txBox="1"/>
              <p:nvPr/>
            </p:nvSpPr>
            <p:spPr>
              <a:xfrm>
                <a:off x="4277802" y="6151974"/>
                <a:ext cx="7633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PAL9192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C158A7B-CB3D-4C87-B73B-21FFAEFAFE6B}"/>
                  </a:ext>
                </a:extLst>
              </p:cNvPr>
              <p:cNvSpPr txBox="1"/>
              <p:nvPr/>
            </p:nvSpPr>
            <p:spPr>
              <a:xfrm>
                <a:off x="4934389" y="6265928"/>
                <a:ext cx="7633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PAL1011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2840FB5-9006-4A39-BB51-BDC7FC60AB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39236" y="5498439"/>
              <a:ext cx="708991" cy="2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E99E52-89CC-40F8-9A79-B072B4E47384}"/>
                </a:ext>
              </a:extLst>
            </p:cNvPr>
            <p:cNvCxnSpPr>
              <a:cxnSpLocks/>
            </p:cNvCxnSpPr>
            <p:nvPr/>
          </p:nvCxnSpPr>
          <p:spPr>
            <a:xfrm>
              <a:off x="11439881" y="5489681"/>
              <a:ext cx="0" cy="659958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8A5441-0361-4E65-B247-C45F11E01301}"/>
                </a:ext>
              </a:extLst>
            </p:cNvPr>
            <p:cNvSpPr txBox="1"/>
            <p:nvPr/>
          </p:nvSpPr>
          <p:spPr>
            <a:xfrm>
              <a:off x="10970676" y="6142354"/>
              <a:ext cx="7633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PD94-01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405FB1C-31D6-43AE-A700-55F12372E52B}"/>
                </a:ext>
              </a:extLst>
            </p:cNvPr>
            <p:cNvGrpSpPr/>
            <p:nvPr/>
          </p:nvGrpSpPr>
          <p:grpSpPr>
            <a:xfrm>
              <a:off x="7480755" y="4810540"/>
              <a:ext cx="1531994" cy="1726420"/>
              <a:chOff x="3982182" y="4794638"/>
              <a:chExt cx="1531994" cy="172642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FEFBA937-65D8-4AA2-81EC-3E3F62CC5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62888" y="4803396"/>
                <a:ext cx="993913" cy="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D107184-3394-48E4-8428-A1C327E1C4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82182" y="5482537"/>
                <a:ext cx="699714" cy="0"/>
              </a:xfrm>
              <a:prstGeom prst="straightConnector1">
                <a:avLst/>
              </a:prstGeom>
              <a:ln w="28575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54F50F0-8507-4446-A46F-6E1E9B124722}"/>
                  </a:ext>
                </a:extLst>
              </p:cNvPr>
              <p:cNvCxnSpPr/>
              <p:nvPr/>
            </p:nvCxnSpPr>
            <p:spPr>
              <a:xfrm>
                <a:off x="4665993" y="5473779"/>
                <a:ext cx="0" cy="659958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6E9579E-A5F8-4AD2-9E69-36C38F249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8456" y="4794638"/>
                <a:ext cx="0" cy="1461696"/>
              </a:xfrm>
              <a:prstGeom prst="line">
                <a:avLst/>
              </a:prstGeom>
              <a:ln w="28575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C3EDB24-D24D-42BF-831D-F5FB6163C181}"/>
                  </a:ext>
                </a:extLst>
              </p:cNvPr>
              <p:cNvSpPr txBox="1"/>
              <p:nvPr/>
            </p:nvSpPr>
            <p:spPr>
              <a:xfrm>
                <a:off x="4133256" y="6105560"/>
                <a:ext cx="7633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PAL9192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699412C-1965-4D97-A8B6-89297F1E99EB}"/>
                  </a:ext>
                </a:extLst>
              </p:cNvPr>
              <p:cNvSpPr txBox="1"/>
              <p:nvPr/>
            </p:nvSpPr>
            <p:spPr>
              <a:xfrm>
                <a:off x="4750850" y="6244059"/>
                <a:ext cx="7633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PAL1011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C93281-9C0D-49D6-A91A-1A537D50ED5E}"/>
                </a:ext>
              </a:extLst>
            </p:cNvPr>
            <p:cNvSpPr txBox="1"/>
            <p:nvPr/>
          </p:nvSpPr>
          <p:spPr>
            <a:xfrm>
              <a:off x="3975" y="4334512"/>
              <a:ext cx="1399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Scatter plots with PAL9192, PAL1011, and PD94-01 NOT removed (unusually low POC values?)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6855019-D89B-47ED-8B7E-4072A695A7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47031" y="4839032"/>
              <a:ext cx="571169" cy="3312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2749068-BC83-43CF-A43A-F9CC074B583C}"/>
              </a:ext>
            </a:extLst>
          </p:cNvPr>
          <p:cNvSpPr txBox="1"/>
          <p:nvPr/>
        </p:nvSpPr>
        <p:spPr>
          <a:xfrm>
            <a:off x="0" y="-103455"/>
            <a:ext cx="4070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5A1A3-BDD6-41E2-8313-E646D7027A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962" y="3004789"/>
            <a:ext cx="1342248" cy="868917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A35231-ADEB-4120-A40D-5B46018D56DB}"/>
              </a:ext>
            </a:extLst>
          </p:cNvPr>
          <p:cNvCxnSpPr>
            <a:cxnSpLocks/>
          </p:cNvCxnSpPr>
          <p:nvPr/>
        </p:nvCxnSpPr>
        <p:spPr>
          <a:xfrm flipH="1">
            <a:off x="9508332" y="4186238"/>
            <a:ext cx="128587" cy="278606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DED6149-829F-4D67-B8CE-15489E5DF159}"/>
              </a:ext>
            </a:extLst>
          </p:cNvPr>
          <p:cNvSpPr txBox="1"/>
          <p:nvPr/>
        </p:nvSpPr>
        <p:spPr>
          <a:xfrm>
            <a:off x="9302210" y="3926176"/>
            <a:ext cx="85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LMG99-01</a:t>
            </a:r>
          </a:p>
        </p:txBody>
      </p:sp>
    </p:spTree>
    <p:extLst>
      <p:ext uri="{BB962C8B-B14F-4D97-AF65-F5344CB8AC3E}">
        <p14:creationId xmlns:p14="http://schemas.microsoft.com/office/powerpoint/2010/main" val="149949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5736-FA67-453C-AEB6-D452C27C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05" y="1119631"/>
            <a:ext cx="3136463" cy="828421"/>
          </a:xfrm>
          <a:ln w="1905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 Ice Dynamics and Air Temperature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720417-E642-4524-8DFB-CB6D7BE32F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WAP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Rapidly Changing Ecosystem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B612BA-931E-4AC3-9BBB-ABA4F459A4D3}"/>
              </a:ext>
            </a:extLst>
          </p:cNvPr>
          <p:cNvGrpSpPr/>
          <p:nvPr/>
        </p:nvGrpSpPr>
        <p:grpSpPr>
          <a:xfrm>
            <a:off x="7374535" y="2731192"/>
            <a:ext cx="4869388" cy="1404693"/>
            <a:chOff x="100517" y="4301450"/>
            <a:chExt cx="4869388" cy="1404693"/>
          </a:xfrm>
        </p:grpSpPr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7D022273-9CA5-47B9-91E3-F011FEA10DE9}"/>
                </a:ext>
              </a:extLst>
            </p:cNvPr>
            <p:cNvSpPr txBox="1">
              <a:spLocks/>
            </p:cNvSpPr>
            <p:nvPr/>
          </p:nvSpPr>
          <p:spPr>
            <a:xfrm>
              <a:off x="1074893" y="4301450"/>
              <a:ext cx="2920636" cy="757130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u="sng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Dynamics are a Product of: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2528E1CA-6F10-4EF5-8DFC-D5B7837F9E79}"/>
                </a:ext>
              </a:extLst>
            </p:cNvPr>
            <p:cNvSpPr txBox="1">
              <a:spLocks/>
            </p:cNvSpPr>
            <p:nvPr/>
          </p:nvSpPr>
          <p:spPr>
            <a:xfrm>
              <a:off x="100517" y="5100687"/>
              <a:ext cx="2726164" cy="590931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Climate Modes</a:t>
              </a:r>
            </a:p>
            <a:p>
              <a:pPr algn="ctr"/>
              <a:r>
                <a:rPr lang="en-US" sz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(SAM/ENSO)</a:t>
              </a:r>
            </a:p>
          </p:txBody>
        </p:sp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C19CC241-1143-4BD9-A7AE-34B1B43A7C19}"/>
                </a:ext>
              </a:extLst>
            </p:cNvPr>
            <p:cNvSpPr txBox="1">
              <a:spLocks/>
            </p:cNvSpPr>
            <p:nvPr/>
          </p:nvSpPr>
          <p:spPr>
            <a:xfrm>
              <a:off x="2243741" y="5115212"/>
              <a:ext cx="2726164" cy="590931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Climate Change</a:t>
              </a:r>
            </a:p>
            <a:p>
              <a:pPr algn="ctr"/>
              <a:r>
                <a:rPr lang="en-US" sz="12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(Increased Air Temp)</a:t>
              </a:r>
            </a:p>
          </p:txBody>
        </p:sp>
        <p:sp>
          <p:nvSpPr>
            <p:cNvPr id="53" name="Title 1">
              <a:extLst>
                <a:ext uri="{FF2B5EF4-FFF2-40B4-BE49-F238E27FC236}">
                  <a16:creationId xmlns:a16="http://schemas.microsoft.com/office/drawing/2014/main" id="{585F82EF-8BCD-406F-A247-428D77827279}"/>
                </a:ext>
              </a:extLst>
            </p:cNvPr>
            <p:cNvSpPr txBox="1">
              <a:spLocks/>
            </p:cNvSpPr>
            <p:nvPr/>
          </p:nvSpPr>
          <p:spPr>
            <a:xfrm>
              <a:off x="1172129" y="5205236"/>
              <a:ext cx="2726164" cy="424732"/>
            </a:xfrm>
            <a:prstGeom prst="rect">
              <a:avLst/>
            </a:prstGeom>
            <a:ln w="19050">
              <a:noFill/>
            </a:ln>
          </p:spPr>
          <p:txBody>
            <a:bodyPr vert="horz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F0B3C2-FD44-400E-8B5F-A43F6B6BA030}"/>
              </a:ext>
            </a:extLst>
          </p:cNvPr>
          <p:cNvGrpSpPr/>
          <p:nvPr/>
        </p:nvGrpSpPr>
        <p:grpSpPr>
          <a:xfrm>
            <a:off x="297784" y="1407320"/>
            <a:ext cx="7386808" cy="4960852"/>
            <a:chOff x="297784" y="1548498"/>
            <a:chExt cx="7053501" cy="48196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751DF2-53F1-4AF1-BE41-48055033ACBB}"/>
                </a:ext>
              </a:extLst>
            </p:cNvPr>
            <p:cNvGrpSpPr/>
            <p:nvPr/>
          </p:nvGrpSpPr>
          <p:grpSpPr>
            <a:xfrm>
              <a:off x="297784" y="2181536"/>
              <a:ext cx="3674122" cy="4186635"/>
              <a:chOff x="4969905" y="2089282"/>
              <a:chExt cx="3674122" cy="4186635"/>
            </a:xfrm>
          </p:grpSpPr>
          <p:pic>
            <p:nvPicPr>
              <p:cNvPr id="30" name="Picture 29" descr="A picture containing diagram&#10;&#10;Description automatically generated">
                <a:extLst>
                  <a:ext uri="{FF2B5EF4-FFF2-40B4-BE49-F238E27FC236}">
                    <a16:creationId xmlns:a16="http://schemas.microsoft.com/office/drawing/2014/main" id="{5640162A-9E8D-4F29-A3B6-F562FB6ACF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40" r="3357" b="30689"/>
              <a:stretch/>
            </p:blipFill>
            <p:spPr>
              <a:xfrm>
                <a:off x="4969905" y="2089282"/>
                <a:ext cx="3674122" cy="4186635"/>
              </a:xfrm>
              <a:prstGeom prst="rect">
                <a:avLst/>
              </a:prstGeom>
            </p:spPr>
          </p:pic>
          <p:sp>
            <p:nvSpPr>
              <p:cNvPr id="41" name="Title 1">
                <a:extLst>
                  <a:ext uri="{FF2B5EF4-FFF2-40B4-BE49-F238E27FC236}">
                    <a16:creationId xmlns:a16="http://schemas.microsoft.com/office/drawing/2014/main" id="{1611B2ED-2917-425F-A8B8-4ABCEF30D1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96188" y="4226301"/>
                <a:ext cx="3458364" cy="1985573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1" descr="Chart, radar chart&#10;&#10;Description automatically generated">
              <a:extLst>
                <a:ext uri="{FF2B5EF4-FFF2-40B4-BE49-F238E27FC236}">
                  <a16:creationId xmlns:a16="http://schemas.microsoft.com/office/drawing/2014/main" id="{EEAB63A7-BA51-4730-B8C9-B08E3B587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9" t="3788" r="2498" b="14498"/>
            <a:stretch/>
          </p:blipFill>
          <p:spPr>
            <a:xfrm>
              <a:off x="4169952" y="1548498"/>
              <a:ext cx="3115108" cy="3196384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0728A85A-6804-4CBE-98DB-E52D553159BA}"/>
                </a:ext>
              </a:extLst>
            </p:cNvPr>
            <p:cNvSpPr txBox="1">
              <a:spLocks/>
            </p:cNvSpPr>
            <p:nvPr/>
          </p:nvSpPr>
          <p:spPr>
            <a:xfrm>
              <a:off x="3971906" y="4778044"/>
              <a:ext cx="3379379" cy="1058523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Congruent long-term trends in warming and sea ice loss 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C049DB0-50AF-48E2-8B71-90586EBB4C04}"/>
              </a:ext>
            </a:extLst>
          </p:cNvPr>
          <p:cNvSpPr txBox="1">
            <a:spLocks/>
          </p:cNvSpPr>
          <p:nvPr/>
        </p:nvSpPr>
        <p:spPr>
          <a:xfrm>
            <a:off x="8046480" y="5348568"/>
            <a:ext cx="4044726" cy="1089529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WAP is a bottom-up controlled ecosystem dictated by sea ice dynamics…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D6B5F7F-9EA1-43F1-9FF3-6B8917B82116}"/>
              </a:ext>
            </a:extLst>
          </p:cNvPr>
          <p:cNvSpPr txBox="1">
            <a:spLocks/>
          </p:cNvSpPr>
          <p:nvPr/>
        </p:nvSpPr>
        <p:spPr>
          <a:xfrm>
            <a:off x="7861270" y="1426176"/>
            <a:ext cx="3895917" cy="1089529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 marine ecosystems are centered around the seasonal dynamics of sea ice</a:t>
            </a:r>
          </a:p>
        </p:txBody>
      </p:sp>
    </p:spTree>
    <p:extLst>
      <p:ext uri="{BB962C8B-B14F-4D97-AF65-F5344CB8AC3E}">
        <p14:creationId xmlns:p14="http://schemas.microsoft.com/office/powerpoint/2010/main" val="8037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338CBAC-0A09-4880-8E2B-71956BF0C5AE}"/>
              </a:ext>
            </a:extLst>
          </p:cNvPr>
          <p:cNvSpPr txBox="1"/>
          <p:nvPr/>
        </p:nvSpPr>
        <p:spPr>
          <a:xfrm>
            <a:off x="0" y="-103455"/>
            <a:ext cx="4070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C6140-930A-4622-B46C-68D94DB45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9" y="2830287"/>
            <a:ext cx="5474018" cy="34657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39B42F-3A9C-4AFA-AE54-C57AA42EF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500" y="55285"/>
            <a:ext cx="7110606" cy="3995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F21996-1C2F-4853-AEC1-8D4CF34E0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9932" y="1776161"/>
            <a:ext cx="2247483" cy="3683062"/>
          </a:xfrm>
          <a:prstGeom prst="rect">
            <a:avLst/>
          </a:prstGeom>
          <a:ln w="19050">
            <a:solidFill>
              <a:schemeClr val="bg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F56552-1DA9-44F0-98C6-6B300CB94E45}"/>
              </a:ext>
            </a:extLst>
          </p:cNvPr>
          <p:cNvSpPr txBox="1"/>
          <p:nvPr/>
        </p:nvSpPr>
        <p:spPr>
          <a:xfrm>
            <a:off x="390525" y="3404936"/>
            <a:ext cx="128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Shotgun Sequencing </a:t>
            </a:r>
          </a:p>
        </p:txBody>
      </p:sp>
    </p:spTree>
    <p:extLst>
      <p:ext uri="{BB962C8B-B14F-4D97-AF65-F5344CB8AC3E}">
        <p14:creationId xmlns:p14="http://schemas.microsoft.com/office/powerpoint/2010/main" val="119222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4338CBAC-0A09-4880-8E2B-71956BF0C5AE}"/>
              </a:ext>
            </a:extLst>
          </p:cNvPr>
          <p:cNvSpPr txBox="1"/>
          <p:nvPr/>
        </p:nvSpPr>
        <p:spPr>
          <a:xfrm>
            <a:off x="0" y="-103455"/>
            <a:ext cx="4070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2140F-D029-438C-9B36-F2AFC2D555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52"/>
          <a:stretch/>
        </p:blipFill>
        <p:spPr>
          <a:xfrm>
            <a:off x="4926996" y="125101"/>
            <a:ext cx="2694123" cy="5501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D7EDFD-0A3C-470B-A150-82A31D0FE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09" r="12083" b="17836"/>
          <a:stretch/>
        </p:blipFill>
        <p:spPr>
          <a:xfrm>
            <a:off x="7640940" y="2654323"/>
            <a:ext cx="4470400" cy="2139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16F5BBD-98E9-4A06-841D-78C346769E16}"/>
              </a:ext>
            </a:extLst>
          </p:cNvPr>
          <p:cNvGrpSpPr/>
          <p:nvPr/>
        </p:nvGrpSpPr>
        <p:grpSpPr>
          <a:xfrm>
            <a:off x="7640940" y="127000"/>
            <a:ext cx="4551061" cy="2635250"/>
            <a:chOff x="8750301" y="1079869"/>
            <a:chExt cx="3344183" cy="17145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3A00FF-78E3-42B8-A287-5419E68E3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" b="22350"/>
            <a:stretch/>
          </p:blipFill>
          <p:spPr>
            <a:xfrm>
              <a:off x="8750301" y="1079869"/>
              <a:ext cx="3238501" cy="164253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51CA4D-338B-4B9E-A556-8C21FC5F37F4}"/>
                </a:ext>
              </a:extLst>
            </p:cNvPr>
            <p:cNvSpPr txBox="1"/>
            <p:nvPr/>
          </p:nvSpPr>
          <p:spPr>
            <a:xfrm>
              <a:off x="10730983" y="2540538"/>
              <a:ext cx="136350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Mendes et al. (2018)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B56EB7A-2A54-4762-9ADC-D47235F4C6BF}"/>
              </a:ext>
            </a:extLst>
          </p:cNvPr>
          <p:cNvGrpSpPr/>
          <p:nvPr/>
        </p:nvGrpSpPr>
        <p:grpSpPr>
          <a:xfrm>
            <a:off x="7904972" y="4793507"/>
            <a:ext cx="3477781" cy="2085165"/>
            <a:chOff x="8562703" y="2086463"/>
            <a:chExt cx="3477781" cy="20851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947513-1348-4CC9-829C-46CCE8977323}"/>
                </a:ext>
              </a:extLst>
            </p:cNvPr>
            <p:cNvGrpSpPr/>
            <p:nvPr/>
          </p:nvGrpSpPr>
          <p:grpSpPr>
            <a:xfrm>
              <a:off x="8562703" y="2322654"/>
              <a:ext cx="3405353" cy="1848974"/>
              <a:chOff x="8271676" y="2429209"/>
              <a:chExt cx="3405353" cy="184897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DAC196C-A1E6-42C0-AD14-2EE758C9E3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12154" b="33412"/>
              <a:stretch/>
            </p:blipFill>
            <p:spPr>
              <a:xfrm>
                <a:off x="8271676" y="2429209"/>
                <a:ext cx="3405353" cy="1622527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869EB-1EE9-449F-8C95-24857F27A1BF}"/>
                  </a:ext>
                </a:extLst>
              </p:cNvPr>
              <p:cNvSpPr txBox="1"/>
              <p:nvPr/>
            </p:nvSpPr>
            <p:spPr>
              <a:xfrm>
                <a:off x="10581571" y="4001184"/>
                <a:ext cx="10135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Shallow MLD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B51AC7-5A80-42EC-9F90-6CFB0F42CC4A}"/>
                  </a:ext>
                </a:extLst>
              </p:cNvPr>
              <p:cNvSpPr txBox="1"/>
              <p:nvPr/>
            </p:nvSpPr>
            <p:spPr>
              <a:xfrm>
                <a:off x="8987240" y="3995620"/>
                <a:ext cx="8787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Deep MLD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0A62C7-765C-4C88-9956-297F328227A1}"/>
                </a:ext>
              </a:extLst>
            </p:cNvPr>
            <p:cNvSpPr txBox="1"/>
            <p:nvPr/>
          </p:nvSpPr>
          <p:spPr>
            <a:xfrm>
              <a:off x="10593613" y="2086463"/>
              <a:ext cx="1446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Mendes et al. (2013)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04373A-0AA6-4703-B985-F6B126DC3045}"/>
              </a:ext>
            </a:extLst>
          </p:cNvPr>
          <p:cNvGrpSpPr/>
          <p:nvPr/>
        </p:nvGrpSpPr>
        <p:grpSpPr>
          <a:xfrm>
            <a:off x="0" y="1815353"/>
            <a:ext cx="4898711" cy="3227294"/>
            <a:chOff x="6440491" y="0"/>
            <a:chExt cx="4898711" cy="337116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B3AF105-792F-4FF5-9E20-B9C5DF9C2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99" t="51922" r="31726"/>
            <a:stretch/>
          </p:blipFill>
          <p:spPr>
            <a:xfrm>
              <a:off x="6440491" y="261610"/>
              <a:ext cx="4898711" cy="310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7821CB-3E65-445E-AE70-E56EA58EFA84}"/>
                </a:ext>
              </a:extLst>
            </p:cNvPr>
            <p:cNvSpPr txBox="1"/>
            <p:nvPr/>
          </p:nvSpPr>
          <p:spPr>
            <a:xfrm>
              <a:off x="6440491" y="0"/>
              <a:ext cx="12170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Henley et al. 2019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CF2F127-708A-43C9-A9B5-5BD4ABC65399}"/>
                    </a:ext>
                  </a:extLst>
                </p:cNvPr>
                <p:cNvSpPr txBox="1"/>
                <p:nvPr/>
              </p:nvSpPr>
              <p:spPr>
                <a:xfrm>
                  <a:off x="7245392" y="466574"/>
                  <a:ext cx="1336200" cy="32149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CO</m:t>
                          </m:r>
                        </m:e>
                        <m:sup>
                          <m:r>
                            <a:rPr lang="en-US" sz="1400" b="0" i="0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0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1400" dirty="0">
                      <a:solidFill>
                        <a:schemeClr val="bg2"/>
                      </a:solidFill>
                    </a:rPr>
                    <a:t>Outgassing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CF2F127-708A-43C9-A9B5-5BD4ABC653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5392" y="466574"/>
                  <a:ext cx="1336200" cy="321497"/>
                </a:xfrm>
                <a:prstGeom prst="rect">
                  <a:avLst/>
                </a:prstGeom>
                <a:blipFill>
                  <a:blip r:embed="rId7"/>
                  <a:stretch>
                    <a:fillRect t="-1961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BF3F76-10C7-4070-8ABF-D80DCB6123A4}"/>
                    </a:ext>
                  </a:extLst>
                </p:cNvPr>
                <p:cNvSpPr txBox="1"/>
                <p:nvPr/>
              </p:nvSpPr>
              <p:spPr>
                <a:xfrm>
                  <a:off x="9716715" y="2670438"/>
                  <a:ext cx="1054006" cy="321497"/>
                </a:xfrm>
                <a:prstGeom prst="rect">
                  <a:avLst/>
                </a:prstGeom>
                <a:solidFill>
                  <a:srgbClr val="92D050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40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CO</m:t>
                          </m:r>
                        </m:e>
                        <m:sup>
                          <m:r>
                            <a:rPr lang="en-US" sz="1400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1400" dirty="0">
                      <a:solidFill>
                        <a:schemeClr val="bg2"/>
                      </a:solidFill>
                    </a:rPr>
                    <a:t> Uptake</a:t>
                  </a: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4BF3F76-10C7-4070-8ABF-D80DCB612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715" y="2670438"/>
                  <a:ext cx="1054006" cy="321497"/>
                </a:xfrm>
                <a:prstGeom prst="rect">
                  <a:avLst/>
                </a:prstGeom>
                <a:blipFill>
                  <a:blip r:embed="rId8"/>
                  <a:stretch>
                    <a:fillRect t="-1961"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BE9179-6322-4BDF-A6A5-6858CF8516E9}"/>
                </a:ext>
              </a:extLst>
            </p:cNvPr>
            <p:cNvCxnSpPr/>
            <p:nvPr/>
          </p:nvCxnSpPr>
          <p:spPr>
            <a:xfrm>
              <a:off x="7048991" y="1708805"/>
              <a:ext cx="3868755" cy="0"/>
            </a:xfrm>
            <a:prstGeom prst="line">
              <a:avLst/>
            </a:prstGeom>
            <a:ln w="508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44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BE4AA09-8936-43F8-8B6A-B70DB56D848B}"/>
              </a:ext>
            </a:extLst>
          </p:cNvPr>
          <p:cNvGrpSpPr/>
          <p:nvPr/>
        </p:nvGrpSpPr>
        <p:grpSpPr>
          <a:xfrm>
            <a:off x="91778" y="861263"/>
            <a:ext cx="5679907" cy="5194546"/>
            <a:chOff x="129878" y="1518488"/>
            <a:chExt cx="5679907" cy="51945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FAAEB2-552B-461A-BB19-860EEC5BE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779" r="17656" b="23090"/>
            <a:stretch/>
          </p:blipFill>
          <p:spPr>
            <a:xfrm>
              <a:off x="129878" y="1518488"/>
              <a:ext cx="5679907" cy="5194546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E48A66-F98E-4F19-8EA7-DBA3CB7341C1}"/>
                </a:ext>
              </a:extLst>
            </p:cNvPr>
            <p:cNvGrpSpPr/>
            <p:nvPr/>
          </p:nvGrpSpPr>
          <p:grpSpPr>
            <a:xfrm>
              <a:off x="3315325" y="1987471"/>
              <a:ext cx="550118" cy="707886"/>
              <a:chOff x="7740229" y="6049981"/>
              <a:chExt cx="464327" cy="61124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97D136-B5AC-4E38-81F5-6EE0F4F1A340}"/>
                  </a:ext>
                </a:extLst>
              </p:cNvPr>
              <p:cNvSpPr txBox="1"/>
              <p:nvPr/>
            </p:nvSpPr>
            <p:spPr>
              <a:xfrm>
                <a:off x="7778666" y="6049981"/>
                <a:ext cx="370997" cy="611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solidFill>
                      <a:schemeClr val="bg2"/>
                    </a:solidFill>
                  </a:rPr>
                  <a:t>+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9F9BEDC-50BD-485E-9EA2-FADDD4F2BC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40229" y="6121131"/>
                <a:ext cx="464327" cy="464327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A6B9A3-D0D5-4AB4-BD70-CA92C6D96942}"/>
                </a:ext>
              </a:extLst>
            </p:cNvPr>
            <p:cNvGrpSpPr/>
            <p:nvPr/>
          </p:nvGrpSpPr>
          <p:grpSpPr>
            <a:xfrm>
              <a:off x="792036" y="1857550"/>
              <a:ext cx="489863" cy="830998"/>
              <a:chOff x="10987296" y="5926755"/>
              <a:chExt cx="448871" cy="71754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02E387-108B-4BB6-82B9-7E35A3C955AB}"/>
                  </a:ext>
                </a:extLst>
              </p:cNvPr>
              <p:cNvSpPr txBox="1"/>
              <p:nvPr/>
            </p:nvSpPr>
            <p:spPr>
              <a:xfrm>
                <a:off x="11065079" y="5926755"/>
                <a:ext cx="342538" cy="71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chemeClr val="bg2"/>
                    </a:solidFill>
                  </a:rPr>
                  <a:t>-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AA168A65-3FEF-4457-BC46-FCF3C0F335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987296" y="6128860"/>
                <a:ext cx="448871" cy="448871"/>
              </a:xfrm>
              <a:prstGeom prst="ellipse">
                <a:avLst/>
              </a:prstGeom>
              <a:noFill/>
              <a:ln w="3810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2"/>
                  </a:solidFill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46CA04C-8063-45D6-91B7-78E1A4134CF8}"/>
              </a:ext>
            </a:extLst>
          </p:cNvPr>
          <p:cNvSpPr txBox="1"/>
          <p:nvPr/>
        </p:nvSpPr>
        <p:spPr>
          <a:xfrm>
            <a:off x="5924799" y="830680"/>
            <a:ext cx="3103042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/>
                </a:solidFill>
              </a:rPr>
              <a:t>NEGATIVE SAM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Cold Winds Across The WAP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Increased Sea Ice Extent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Decreased Wind Mixing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Shallow Mixed Layer Depth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Increased Light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Increased Phytoplankton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Increased Krill Recruitment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Not-Dead Penguin Babies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70F1-1A17-41CC-B88E-35B2CA4BFC82}"/>
              </a:ext>
            </a:extLst>
          </p:cNvPr>
          <p:cNvSpPr txBox="1"/>
          <p:nvPr/>
        </p:nvSpPr>
        <p:spPr>
          <a:xfrm>
            <a:off x="9026108" y="830680"/>
            <a:ext cx="3103041" cy="45243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2"/>
                </a:solidFill>
              </a:rPr>
              <a:t>POSITIVE SAM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Warm Winds Across The WAP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Decreased Sea Ice Extent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Increased Wind Mixing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Deep Mixed Layer Depth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Decreased Light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Decreased Phytoplankton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Decreased Krill Recruitment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▼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Dead Penguin Babies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4B18B4-201F-4A9C-9FCF-3CAD35EC353E}"/>
              </a:ext>
            </a:extLst>
          </p:cNvPr>
          <p:cNvSpPr txBox="1"/>
          <p:nvPr/>
        </p:nvSpPr>
        <p:spPr>
          <a:xfrm>
            <a:off x="6626508" y="5456164"/>
            <a:ext cx="4799199" cy="36933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SAM Is A Key Influencer Of WAP Trophic System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CD1D40-F649-4C4C-B40F-AF994C2C97D4}"/>
              </a:ext>
            </a:extLst>
          </p:cNvPr>
          <p:cNvSpPr txBox="1"/>
          <p:nvPr/>
        </p:nvSpPr>
        <p:spPr>
          <a:xfrm>
            <a:off x="0" y="-103455"/>
            <a:ext cx="4070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</a:t>
            </a:r>
          </a:p>
        </p:txBody>
      </p:sp>
    </p:spTree>
    <p:extLst>
      <p:ext uri="{BB962C8B-B14F-4D97-AF65-F5344CB8AC3E}">
        <p14:creationId xmlns:p14="http://schemas.microsoft.com/office/powerpoint/2010/main" val="1715389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9D7D5CFC-0FA1-4622-B0A8-2351F929237E}"/>
              </a:ext>
            </a:extLst>
          </p:cNvPr>
          <p:cNvGrpSpPr/>
          <p:nvPr/>
        </p:nvGrpSpPr>
        <p:grpSpPr>
          <a:xfrm>
            <a:off x="380618" y="775816"/>
            <a:ext cx="1363430" cy="276999"/>
            <a:chOff x="9221339" y="637284"/>
            <a:chExt cx="1363430" cy="27699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450476-0F4C-4A12-9FA6-58500BBBD0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1339" y="683900"/>
              <a:ext cx="165331" cy="16533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F34C4D-5810-4E48-A067-6EC411108AC5}"/>
                </a:ext>
              </a:extLst>
            </p:cNvPr>
            <p:cNvSpPr txBox="1"/>
            <p:nvPr/>
          </p:nvSpPr>
          <p:spPr>
            <a:xfrm>
              <a:off x="9358151" y="637284"/>
              <a:ext cx="1226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ill Sans MT" panose="020B0502020104020203"/>
                </a:rPr>
                <a:t>= Palmer Station</a:t>
              </a:r>
            </a:p>
          </p:txBody>
        </p:sp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10D92239-BB7B-410F-B8C6-AFAA366B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8709" y="1062083"/>
            <a:ext cx="2354581" cy="828421"/>
          </a:xfrm>
          <a:ln w="19050">
            <a:solidFill>
              <a:schemeClr val="accent2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MLD and Chlorophyll-a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275A0D-3639-4CCF-896A-66ADEBEC3E58}"/>
              </a:ext>
            </a:extLst>
          </p:cNvPr>
          <p:cNvGrpSpPr/>
          <p:nvPr/>
        </p:nvGrpSpPr>
        <p:grpSpPr>
          <a:xfrm>
            <a:off x="5092392" y="64294"/>
            <a:ext cx="6528631" cy="6406119"/>
            <a:chOff x="6590397" y="295721"/>
            <a:chExt cx="5330646" cy="61304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1477390-190B-4D92-80DF-49225FE58DF4}"/>
                </a:ext>
              </a:extLst>
            </p:cNvPr>
            <p:cNvGrpSpPr/>
            <p:nvPr/>
          </p:nvGrpSpPr>
          <p:grpSpPr>
            <a:xfrm>
              <a:off x="9566463" y="295721"/>
              <a:ext cx="2354580" cy="3215310"/>
              <a:chOff x="263924" y="968209"/>
              <a:chExt cx="2354580" cy="3215310"/>
            </a:xfrm>
          </p:grpSpPr>
          <p:pic>
            <p:nvPicPr>
              <p:cNvPr id="6" name="Picture 5" descr="Diagram&#10;&#10;Description automatically generated">
                <a:extLst>
                  <a:ext uri="{FF2B5EF4-FFF2-40B4-BE49-F238E27FC236}">
                    <a16:creationId xmlns:a16="http://schemas.microsoft.com/office/drawing/2014/main" id="{39F7EC07-ACCC-4318-A17A-51D558990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2" t="-1" r="11637" b="45480"/>
              <a:stretch/>
            </p:blipFill>
            <p:spPr>
              <a:xfrm>
                <a:off x="263924" y="968209"/>
                <a:ext cx="2354580" cy="2939855"/>
              </a:xfrm>
              <a:prstGeom prst="rect">
                <a:avLst/>
              </a:prstGeom>
            </p:spPr>
          </p:pic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81C48630-454E-42A3-A63C-B91A02165F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795" y="3908064"/>
                <a:ext cx="1360837" cy="275455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WAP Grid Mean</a:t>
                </a:r>
                <a:endParaRPr lang="en-US" sz="11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A2B9C93-21EC-413A-8A9E-9B5CDED26C54}"/>
                </a:ext>
              </a:extLst>
            </p:cNvPr>
            <p:cNvGrpSpPr/>
            <p:nvPr/>
          </p:nvGrpSpPr>
          <p:grpSpPr>
            <a:xfrm>
              <a:off x="7273290" y="3694661"/>
              <a:ext cx="3618716" cy="2731508"/>
              <a:chOff x="5890634" y="3183189"/>
              <a:chExt cx="4580190" cy="3338319"/>
            </a:xfrm>
          </p:grpSpPr>
          <p:pic>
            <p:nvPicPr>
              <p:cNvPr id="46" name="Picture 45" descr="A picture containing chart&#10;&#10;Description automatically generated">
                <a:extLst>
                  <a:ext uri="{FF2B5EF4-FFF2-40B4-BE49-F238E27FC236}">
                    <a16:creationId xmlns:a16="http://schemas.microsoft.com/office/drawing/2014/main" id="{4F73EBBC-5082-4E42-9D05-91A0064C5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65" r="10350" b="12617"/>
              <a:stretch/>
            </p:blipFill>
            <p:spPr>
              <a:xfrm>
                <a:off x="5890634" y="3183189"/>
                <a:ext cx="4580190" cy="3338319"/>
              </a:xfrm>
              <a:prstGeom prst="rect">
                <a:avLst/>
              </a:prstGeom>
            </p:spPr>
          </p:pic>
          <p:sp>
            <p:nvSpPr>
              <p:cNvPr id="51" name="Title 1">
                <a:extLst>
                  <a:ext uri="{FF2B5EF4-FFF2-40B4-BE49-F238E27FC236}">
                    <a16:creationId xmlns:a16="http://schemas.microsoft.com/office/drawing/2014/main" id="{43E40FDC-2E23-408C-87F0-188D35527E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1155" y="4845384"/>
                <a:ext cx="2165258" cy="1637072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itle 1">
                <a:extLst>
                  <a:ext uri="{FF2B5EF4-FFF2-40B4-BE49-F238E27FC236}">
                    <a16:creationId xmlns:a16="http://schemas.microsoft.com/office/drawing/2014/main" id="{38167816-ECEA-477F-A8C5-874B9037FF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2756" y="4841012"/>
                <a:ext cx="2165258" cy="1637072"/>
              </a:xfrm>
              <a:prstGeom prst="rect">
                <a:avLst/>
              </a:prstGeom>
              <a:ln w="19050">
                <a:solidFill>
                  <a:srgbClr val="00B0F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F50C1E4C-FE19-4710-A704-0D89378A9CE4}"/>
                </a:ext>
              </a:extLst>
            </p:cNvPr>
            <p:cNvSpPr txBox="1">
              <a:spLocks/>
            </p:cNvSpPr>
            <p:nvPr/>
          </p:nvSpPr>
          <p:spPr>
            <a:xfrm>
              <a:off x="6590397" y="2256244"/>
              <a:ext cx="2958118" cy="1360739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Corresponding decreases in Sea Ice and MLD congruent with increasing chlorophyll biomass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B37E2D-0F51-470E-8167-D6DB52953755}"/>
              </a:ext>
            </a:extLst>
          </p:cNvPr>
          <p:cNvGrpSpPr/>
          <p:nvPr/>
        </p:nvGrpSpPr>
        <p:grpSpPr>
          <a:xfrm>
            <a:off x="270957" y="1024947"/>
            <a:ext cx="3842541" cy="3175301"/>
            <a:chOff x="270957" y="973329"/>
            <a:chExt cx="3842541" cy="3175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724747-918C-4DB9-A3E8-E37EFAA3F70E}"/>
                </a:ext>
              </a:extLst>
            </p:cNvPr>
            <p:cNvGrpSpPr/>
            <p:nvPr/>
          </p:nvGrpSpPr>
          <p:grpSpPr>
            <a:xfrm>
              <a:off x="270957" y="988024"/>
              <a:ext cx="3842541" cy="3160606"/>
              <a:chOff x="270957" y="988024"/>
              <a:chExt cx="3842541" cy="316060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0056ACD-BF21-4573-9CDB-D01E3385598A}"/>
                  </a:ext>
                </a:extLst>
              </p:cNvPr>
              <p:cNvGrpSpPr/>
              <p:nvPr/>
            </p:nvGrpSpPr>
            <p:grpSpPr>
              <a:xfrm>
                <a:off x="270957" y="988024"/>
                <a:ext cx="3842541" cy="3160606"/>
                <a:chOff x="3063034" y="920187"/>
                <a:chExt cx="4448718" cy="3553272"/>
              </a:xfrm>
            </p:grpSpPr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0EA0C9A0-F38B-4F55-B9E7-839E604D3D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63034" y="920187"/>
                  <a:ext cx="4448718" cy="3553272"/>
                </a:xfrm>
                <a:prstGeom prst="rect">
                  <a:avLst/>
                </a:prstGeom>
                <a:ln w="12700">
                  <a:noFill/>
                </a:ln>
              </p:spPr>
            </p:pic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911A02A-1148-4381-AB29-020DCD951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26402" y="1880281"/>
                  <a:ext cx="1000560" cy="81310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6A21D"/>
                  </a:solidFill>
                  <a:prstDash val="solid"/>
                </a:ln>
                <a:effectLst/>
              </p:spPr>
            </p:cxn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9428E08-B4E3-4A06-9899-3E85265576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916742" y="2465899"/>
                  <a:ext cx="89443" cy="89443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7DFE4CFF-437B-49DE-A07F-C7ECE3F9E04E}"/>
                  </a:ext>
                </a:extLst>
              </p:cNvPr>
              <p:cNvSpPr/>
              <p:nvPr/>
            </p:nvSpPr>
            <p:spPr>
              <a:xfrm>
                <a:off x="987214" y="2056510"/>
                <a:ext cx="286475" cy="294266"/>
              </a:xfrm>
              <a:prstGeom prst="ellipse">
                <a:avLst/>
              </a:prstGeom>
              <a:solidFill>
                <a:srgbClr val="FFFFFF">
                  <a:lumMod val="85000"/>
                  <a:alpha val="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0AF01FCD-4E39-4220-8C7A-6108EB888D14}"/>
                  </a:ext>
                </a:extLst>
              </p:cNvPr>
              <p:cNvSpPr/>
              <p:nvPr/>
            </p:nvSpPr>
            <p:spPr>
              <a:xfrm>
                <a:off x="1573634" y="1503858"/>
                <a:ext cx="286475" cy="294266"/>
              </a:xfrm>
              <a:prstGeom prst="ellipse">
                <a:avLst/>
              </a:prstGeom>
              <a:solidFill>
                <a:srgbClr val="FFFFFF">
                  <a:lumMod val="85000"/>
                  <a:alpha val="0"/>
                </a:srgbClr>
              </a:solidFill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rPr>
                  <a:t>-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27D4C8-9AFA-4457-9BE7-D6B160AF094C}"/>
                </a:ext>
              </a:extLst>
            </p:cNvPr>
            <p:cNvSpPr txBox="1"/>
            <p:nvPr/>
          </p:nvSpPr>
          <p:spPr>
            <a:xfrm>
              <a:off x="549256" y="973329"/>
              <a:ext cx="13783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ill Sans MT" panose="020B0502020104020203"/>
                </a:rPr>
                <a:t>2009 Analysis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D5E119-5533-465E-A822-8537DE2F42BE}"/>
              </a:ext>
            </a:extLst>
          </p:cNvPr>
          <p:cNvGrpSpPr/>
          <p:nvPr/>
        </p:nvGrpSpPr>
        <p:grpSpPr>
          <a:xfrm>
            <a:off x="174337" y="3418159"/>
            <a:ext cx="5414168" cy="3052254"/>
            <a:chOff x="174337" y="3418159"/>
            <a:chExt cx="5414168" cy="3052254"/>
          </a:xfrm>
        </p:grpSpPr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94F5B4C5-9B27-4D8E-A9BF-2C1B9150E952}"/>
                </a:ext>
              </a:extLst>
            </p:cNvPr>
            <p:cNvSpPr txBox="1">
              <a:spLocks/>
            </p:cNvSpPr>
            <p:nvPr/>
          </p:nvSpPr>
          <p:spPr>
            <a:xfrm>
              <a:off x="174337" y="4212995"/>
              <a:ext cx="3049153" cy="1089529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b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4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Southward rolling trends in regional chlorophyll biomass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A307B6A-BD5D-412B-B9A1-6572C24743D4}"/>
                </a:ext>
              </a:extLst>
            </p:cNvPr>
            <p:cNvGrpSpPr/>
            <p:nvPr/>
          </p:nvGrpSpPr>
          <p:grpSpPr>
            <a:xfrm>
              <a:off x="2712165" y="3418159"/>
              <a:ext cx="2876340" cy="3052254"/>
              <a:chOff x="2712165" y="3373915"/>
              <a:chExt cx="2876340" cy="305225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44F6D46-7347-4018-9A23-4BECE196A7F2}"/>
                  </a:ext>
                </a:extLst>
              </p:cNvPr>
              <p:cNvGrpSpPr/>
              <p:nvPr/>
            </p:nvGrpSpPr>
            <p:grpSpPr>
              <a:xfrm>
                <a:off x="2712165" y="3373915"/>
                <a:ext cx="2852436" cy="3052254"/>
                <a:chOff x="2712165" y="3373915"/>
                <a:chExt cx="2852436" cy="3052254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39FA2BC-1742-4193-8F26-FBF17BA9FDCF}"/>
                    </a:ext>
                  </a:extLst>
                </p:cNvPr>
                <p:cNvGrpSpPr/>
                <p:nvPr/>
              </p:nvGrpSpPr>
              <p:grpSpPr>
                <a:xfrm>
                  <a:off x="2712165" y="3373915"/>
                  <a:ext cx="2852436" cy="3052254"/>
                  <a:chOff x="4775440" y="3400378"/>
                  <a:chExt cx="2852436" cy="3052254"/>
                </a:xfrm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76F31381-0010-43C4-B7A1-5D136F68D403}"/>
                      </a:ext>
                    </a:extLst>
                  </p:cNvPr>
                  <p:cNvGrpSpPr/>
                  <p:nvPr/>
                </p:nvGrpSpPr>
                <p:grpSpPr>
                  <a:xfrm>
                    <a:off x="4775440" y="3400378"/>
                    <a:ext cx="2852436" cy="3052254"/>
                    <a:chOff x="5701500" y="1686454"/>
                    <a:chExt cx="2852436" cy="3052254"/>
                  </a:xfrm>
                </p:grpSpPr>
                <p:pic>
                  <p:nvPicPr>
                    <p:cNvPr id="21" name="Picture 20">
                      <a:extLst>
                        <a:ext uri="{FF2B5EF4-FFF2-40B4-BE49-F238E27FC236}">
                          <a16:creationId xmlns:a16="http://schemas.microsoft.com/office/drawing/2014/main" id="{D9190DC0-09AA-4641-A23B-6ACCC794164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/>
                    <a:srcRect r="52351" b="18988"/>
                    <a:stretch/>
                  </p:blipFill>
                  <p:spPr>
                    <a:xfrm>
                      <a:off x="6212825" y="2119291"/>
                      <a:ext cx="2341111" cy="2619417"/>
                    </a:xfrm>
                    <a:prstGeom prst="rect">
                      <a:avLst/>
                    </a:prstGeom>
                    <a:ln w="12700">
                      <a:noFill/>
                    </a:ln>
                  </p:spPr>
                </p:pic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FCCEF684-3D9F-4E8B-996D-24F5CB81A4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631700" y="2549576"/>
                      <a:ext cx="1200875" cy="977172"/>
                    </a:xfrm>
                    <a:prstGeom prst="line">
                      <a:avLst/>
                    </a:prstGeom>
                    <a:noFill/>
                    <a:ln w="38100" cap="flat" cmpd="sng" algn="ctr">
                      <a:solidFill>
                        <a:srgbClr val="F6A21D"/>
                      </a:solidFill>
                      <a:prstDash val="solid"/>
                    </a:ln>
                    <a:effectLst/>
                  </p:spPr>
                </p:cxn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BA377808-641A-40ED-AA8F-0321A091B9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60219" y="2541532"/>
                      <a:ext cx="286475" cy="294266"/>
                    </a:xfrm>
                    <a:prstGeom prst="ellipse">
                      <a:avLst/>
                    </a:prstGeom>
                    <a:solidFill>
                      <a:srgbClr val="FFFFFF">
                        <a:lumMod val="85000"/>
                        <a:alpha val="0"/>
                      </a:srgbClr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-</a:t>
                      </a:r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BE98F74F-3615-4C12-BDA5-B59DD588D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2978" y="3174356"/>
                      <a:ext cx="286475" cy="294266"/>
                    </a:xfrm>
                    <a:prstGeom prst="ellipse">
                      <a:avLst/>
                    </a:prstGeom>
                    <a:solidFill>
                      <a:srgbClr val="FFFFFF">
                        <a:lumMod val="85000"/>
                        <a:alpha val="0"/>
                      </a:srgbClr>
                    </a:solidFill>
                    <a:ln w="127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Gill Sans MT" panose="020B0502020104020203"/>
                          <a:ea typeface="+mn-ea"/>
                          <a:cs typeface="+mn-cs"/>
                        </a:rPr>
                        <a:t>+</a:t>
                      </a:r>
                    </a:p>
                  </p:txBody>
                </p:sp>
                <p:cxnSp>
                  <p:nvCxnSpPr>
                    <p:cNvPr id="29" name="Straight Arrow Connector 28">
                      <a:extLst>
                        <a:ext uri="{FF2B5EF4-FFF2-40B4-BE49-F238E27FC236}">
                          <a16:creationId xmlns:a16="http://schemas.microsoft.com/office/drawing/2014/main" id="{27431C68-94C2-4D25-87D2-E0BFA721E3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701500" y="1758212"/>
                      <a:ext cx="770816" cy="598894"/>
                    </a:xfrm>
                    <a:prstGeom prst="straightConnector1">
                      <a:avLst/>
                    </a:prstGeom>
                    <a:noFill/>
                    <a:ln w="50800" cap="flat" cmpd="sng" algn="ctr">
                      <a:solidFill>
                        <a:srgbClr val="000000"/>
                      </a:solidFill>
                      <a:prstDash val="solid"/>
                      <a:tailEnd type="triangle"/>
                    </a:ln>
                    <a:effectLst/>
                  </p:spPr>
                </p:cxn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BDCFEBA1-A9FB-47B2-A058-7EA63718358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97424" y="2985958"/>
                      <a:ext cx="89443" cy="89443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12700" cap="flat" cmpd="sng" algn="ctr">
                      <a:solidFill>
                        <a:srgbClr val="FF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effectLst/>
                        <a:uLnTx/>
                        <a:uFillTx/>
                        <a:latin typeface="Gill Sans MT" panose="020B0502020104020203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" name="TextBox 31">
                      <a:extLst>
                        <a:ext uri="{FF2B5EF4-FFF2-40B4-BE49-F238E27FC236}">
                          <a16:creationId xmlns:a16="http://schemas.microsoft.com/office/drawing/2014/main" id="{C7F08E7C-51D3-469D-B696-F36468390D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08230" y="1686454"/>
                      <a:ext cx="137838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Gill Sans MT" panose="020B0502020104020203"/>
                        </a:rPr>
                        <a:t>400km shift to the South</a:t>
                      </a:r>
                    </a:p>
                  </p:txBody>
                </p:sp>
              </p:grpSp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C826AE58-7087-4664-85AF-5D32992C18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/>
                  <a:srcRect l="39876" t="74229" r="29641" b="18478"/>
                  <a:stretch/>
                </p:blipFill>
                <p:spPr>
                  <a:xfrm>
                    <a:off x="6130154" y="6216806"/>
                    <a:ext cx="1497721" cy="235826"/>
                  </a:xfrm>
                  <a:prstGeom prst="rect">
                    <a:avLst/>
                  </a:prstGeom>
                  <a:ln w="12700">
                    <a:noFill/>
                  </a:ln>
                </p:spPr>
              </p:pic>
            </p:grp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167E67F1-5214-4566-941D-7CA4E7B598AE}"/>
                    </a:ext>
                  </a:extLst>
                </p:cNvPr>
                <p:cNvSpPr/>
                <p:nvPr/>
              </p:nvSpPr>
              <p:spPr>
                <a:xfrm>
                  <a:off x="3674449" y="3877649"/>
                  <a:ext cx="882910" cy="176833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B5CF7D-265F-4354-9184-E533927C9326}"/>
                  </a:ext>
                </a:extLst>
              </p:cNvPr>
              <p:cNvSpPr txBox="1"/>
              <p:nvPr/>
            </p:nvSpPr>
            <p:spPr>
              <a:xfrm>
                <a:off x="4210118" y="3864374"/>
                <a:ext cx="13783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Gill Sans MT" panose="020B0502020104020203"/>
                  </a:rPr>
                  <a:t>2018 Analysis</a:t>
                </a:r>
              </a:p>
            </p:txBody>
          </p: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2CB4F495-DD2B-465A-97CC-DD60FCB4049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WAP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Rapidly Changing Ecosystem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09187DB-DDE4-4AA9-8BAD-2F170DE302CF}"/>
              </a:ext>
            </a:extLst>
          </p:cNvPr>
          <p:cNvSpPr txBox="1">
            <a:spLocks/>
          </p:cNvSpPr>
          <p:nvPr/>
        </p:nvSpPr>
        <p:spPr>
          <a:xfrm>
            <a:off x="10308075" y="5380884"/>
            <a:ext cx="1957565" cy="1089529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these are not the only changes…</a:t>
            </a:r>
          </a:p>
        </p:txBody>
      </p:sp>
    </p:spTree>
    <p:extLst>
      <p:ext uri="{BB962C8B-B14F-4D97-AF65-F5344CB8AC3E}">
        <p14:creationId xmlns:p14="http://schemas.microsoft.com/office/powerpoint/2010/main" val="260426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14C2BEC3-5EAD-4A1C-B8D9-DC52525CC0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19426" y="4822377"/>
                <a:ext cx="3725387" cy="1089529"/>
              </a:xfrm>
              <a:ln w="19050">
                <a:solidFill>
                  <a:schemeClr val="accent5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Community Composition</a:t>
                </a:r>
                <a:b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b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Air-Sea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𝐂𝐎</m:t>
                        </m:r>
                      </m:e>
                      <m:sub>
                        <m:r>
                          <a:rPr lang="en-US" sz="2400" b="1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Exchange</a:t>
                </a:r>
                <a:endPara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itle 1">
                <a:extLst>
                  <a:ext uri="{FF2B5EF4-FFF2-40B4-BE49-F238E27FC236}">
                    <a16:creationId xmlns:a16="http://schemas.microsoft.com/office/drawing/2014/main" id="{14C2BEC3-5EAD-4A1C-B8D9-DC52525CC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9426" y="4822377"/>
                <a:ext cx="3725387" cy="1089529"/>
              </a:xfrm>
              <a:blipFill>
                <a:blip r:embed="rId3"/>
                <a:stretch>
                  <a:fillRect t="-6593" b="-10989"/>
                </a:stretch>
              </a:blipFill>
              <a:ln w="19050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DDE204DE-9D2B-4A74-9A8D-09AB76255F08}"/>
              </a:ext>
            </a:extLst>
          </p:cNvPr>
          <p:cNvGrpSpPr/>
          <p:nvPr/>
        </p:nvGrpSpPr>
        <p:grpSpPr>
          <a:xfrm>
            <a:off x="219273" y="994562"/>
            <a:ext cx="4885360" cy="2619417"/>
            <a:chOff x="7042716" y="3692420"/>
            <a:chExt cx="4885360" cy="261941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18F3EC0-F05E-4E15-8624-B14110A1ACB5}"/>
                </a:ext>
              </a:extLst>
            </p:cNvPr>
            <p:cNvGrpSpPr/>
            <p:nvPr/>
          </p:nvGrpSpPr>
          <p:grpSpPr>
            <a:xfrm>
              <a:off x="7042716" y="3692420"/>
              <a:ext cx="4885360" cy="2619417"/>
              <a:chOff x="6147534" y="2135599"/>
              <a:chExt cx="4885360" cy="2619417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743E92B-E43D-4289-A25E-FCCA4B411647}"/>
                  </a:ext>
                </a:extLst>
              </p:cNvPr>
              <p:cNvGrpSpPr/>
              <p:nvPr/>
            </p:nvGrpSpPr>
            <p:grpSpPr>
              <a:xfrm>
                <a:off x="6147534" y="2135599"/>
                <a:ext cx="4885360" cy="2619417"/>
                <a:chOff x="6212825" y="2119291"/>
                <a:chExt cx="4885360" cy="2619417"/>
              </a:xfrm>
            </p:grpSpPr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6FF543D4-B36C-420C-A84C-33F2EE5C2D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567" b="18988"/>
                <a:stretch/>
              </p:blipFill>
              <p:spPr>
                <a:xfrm>
                  <a:off x="6212825" y="2119291"/>
                  <a:ext cx="4885360" cy="2619417"/>
                </a:xfrm>
                <a:prstGeom prst="rect">
                  <a:avLst/>
                </a:prstGeom>
                <a:ln w="12700">
                  <a:noFill/>
                </a:ln>
              </p:spPr>
            </p:pic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A427CBB5-566D-4EF4-AAE3-5713D1901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1742" y="2673752"/>
                  <a:ext cx="1412111" cy="844952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F6A21D"/>
                  </a:solidFill>
                  <a:prstDash val="solid"/>
                </a:ln>
                <a:effectLst/>
              </p:spPr>
            </p:cxn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4711EBF0-F542-4E37-9B04-5A9B97D2EFBB}"/>
                    </a:ext>
                  </a:extLst>
                </p:cNvPr>
                <p:cNvSpPr/>
                <p:nvPr/>
              </p:nvSpPr>
              <p:spPr>
                <a:xfrm>
                  <a:off x="7260219" y="2541532"/>
                  <a:ext cx="286475" cy="294266"/>
                </a:xfrm>
                <a:prstGeom prst="ellipse">
                  <a:avLst/>
                </a:prstGeom>
                <a:solidFill>
                  <a:srgbClr val="FFFFFF">
                    <a:lumMod val="85000"/>
                    <a:alpha val="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A2E3CF23-3E4D-43F1-912F-80E014736798}"/>
                    </a:ext>
                  </a:extLst>
                </p:cNvPr>
                <p:cNvSpPr/>
                <p:nvPr/>
              </p:nvSpPr>
              <p:spPr>
                <a:xfrm>
                  <a:off x="6912978" y="3174356"/>
                  <a:ext cx="286475" cy="294266"/>
                </a:xfrm>
                <a:prstGeom prst="ellipse">
                  <a:avLst/>
                </a:prstGeom>
                <a:solidFill>
                  <a:srgbClr val="FFFFFF">
                    <a:lumMod val="85000"/>
                    <a:alpha val="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9652799A-5D49-4D84-A0FA-469F7B947D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97424" y="2985958"/>
                  <a:ext cx="89443" cy="89443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FCF3443-C271-47AB-A5C5-AED358918689}"/>
                  </a:ext>
                </a:extLst>
              </p:cNvPr>
              <p:cNvGrpSpPr/>
              <p:nvPr/>
            </p:nvGrpSpPr>
            <p:grpSpPr>
              <a:xfrm>
                <a:off x="8775120" y="2510620"/>
                <a:ext cx="1270000" cy="1258865"/>
                <a:chOff x="8775120" y="2510620"/>
                <a:chExt cx="1270000" cy="1258865"/>
              </a:xfrm>
            </p:grpSpPr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9144BA69-2674-4971-8854-91E30D027391}"/>
                    </a:ext>
                  </a:extLst>
                </p:cNvPr>
                <p:cNvSpPr/>
                <p:nvPr/>
              </p:nvSpPr>
              <p:spPr>
                <a:xfrm>
                  <a:off x="8906660" y="2696823"/>
                  <a:ext cx="286475" cy="294266"/>
                </a:xfrm>
                <a:prstGeom prst="ellipse">
                  <a:avLst/>
                </a:prstGeom>
                <a:solidFill>
                  <a:srgbClr val="FFFFFF">
                    <a:lumMod val="85000"/>
                    <a:alpha val="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rPr>
                    <a:t>+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625B59EF-8004-4D44-9177-0E4750E86C8C}"/>
                    </a:ext>
                  </a:extLst>
                </p:cNvPr>
                <p:cNvSpPr/>
                <p:nvPr/>
              </p:nvSpPr>
              <p:spPr>
                <a:xfrm>
                  <a:off x="9123645" y="3298174"/>
                  <a:ext cx="286475" cy="294266"/>
                </a:xfrm>
                <a:prstGeom prst="ellipse">
                  <a:avLst/>
                </a:prstGeom>
                <a:solidFill>
                  <a:srgbClr val="FFFFFF">
                    <a:lumMod val="85000"/>
                    <a:alpha val="0"/>
                  </a:srgbClr>
                </a:solidFill>
                <a:ln w="127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2"/>
                      </a:solidFill>
                      <a:effectLst/>
                      <a:uLnTx/>
                      <a:uFillTx/>
                      <a:latin typeface="Gill Sans MT" panose="020B0502020104020203"/>
                      <a:ea typeface="+mn-ea"/>
                      <a:cs typeface="+mn-cs"/>
                    </a:rPr>
                    <a:t>-</a:t>
                  </a:r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C6464C0A-327E-43BD-BF72-8BFF524D2A68}"/>
                    </a:ext>
                  </a:extLst>
                </p:cNvPr>
                <p:cNvSpPr/>
                <p:nvPr/>
              </p:nvSpPr>
              <p:spPr>
                <a:xfrm>
                  <a:off x="8775120" y="2510620"/>
                  <a:ext cx="1270000" cy="1258865"/>
                </a:xfrm>
                <a:custGeom>
                  <a:avLst/>
                  <a:gdLst>
                    <a:gd name="connsiteX0" fmla="*/ 0 w 1270000"/>
                    <a:gd name="connsiteY0" fmla="*/ 1258865 h 1258865"/>
                    <a:gd name="connsiteX1" fmla="*/ 101600 w 1270000"/>
                    <a:gd name="connsiteY1" fmla="*/ 1119165 h 1258865"/>
                    <a:gd name="connsiteX2" fmla="*/ 127000 w 1270000"/>
                    <a:gd name="connsiteY2" fmla="*/ 1081065 h 1258865"/>
                    <a:gd name="connsiteX3" fmla="*/ 152400 w 1270000"/>
                    <a:gd name="connsiteY3" fmla="*/ 1042965 h 1258865"/>
                    <a:gd name="connsiteX4" fmla="*/ 190500 w 1270000"/>
                    <a:gd name="connsiteY4" fmla="*/ 1017565 h 1258865"/>
                    <a:gd name="connsiteX5" fmla="*/ 279400 w 1270000"/>
                    <a:gd name="connsiteY5" fmla="*/ 915965 h 1258865"/>
                    <a:gd name="connsiteX6" fmla="*/ 330200 w 1270000"/>
                    <a:gd name="connsiteY6" fmla="*/ 839765 h 1258865"/>
                    <a:gd name="connsiteX7" fmla="*/ 355600 w 1270000"/>
                    <a:gd name="connsiteY7" fmla="*/ 801665 h 1258865"/>
                    <a:gd name="connsiteX8" fmla="*/ 368300 w 1270000"/>
                    <a:gd name="connsiteY8" fmla="*/ 763565 h 1258865"/>
                    <a:gd name="connsiteX9" fmla="*/ 406400 w 1270000"/>
                    <a:gd name="connsiteY9" fmla="*/ 738165 h 1258865"/>
                    <a:gd name="connsiteX10" fmla="*/ 457200 w 1270000"/>
                    <a:gd name="connsiteY10" fmla="*/ 661965 h 1258865"/>
                    <a:gd name="connsiteX11" fmla="*/ 482600 w 1270000"/>
                    <a:gd name="connsiteY11" fmla="*/ 623865 h 1258865"/>
                    <a:gd name="connsiteX12" fmla="*/ 495300 w 1270000"/>
                    <a:gd name="connsiteY12" fmla="*/ 585765 h 1258865"/>
                    <a:gd name="connsiteX13" fmla="*/ 558800 w 1270000"/>
                    <a:gd name="connsiteY13" fmla="*/ 509565 h 1258865"/>
                    <a:gd name="connsiteX14" fmla="*/ 571500 w 1270000"/>
                    <a:gd name="connsiteY14" fmla="*/ 471465 h 1258865"/>
                    <a:gd name="connsiteX15" fmla="*/ 609600 w 1270000"/>
                    <a:gd name="connsiteY15" fmla="*/ 458765 h 1258865"/>
                    <a:gd name="connsiteX16" fmla="*/ 647700 w 1270000"/>
                    <a:gd name="connsiteY16" fmla="*/ 433365 h 1258865"/>
                    <a:gd name="connsiteX17" fmla="*/ 685800 w 1270000"/>
                    <a:gd name="connsiteY17" fmla="*/ 395265 h 1258865"/>
                    <a:gd name="connsiteX18" fmla="*/ 762000 w 1270000"/>
                    <a:gd name="connsiteY18" fmla="*/ 369865 h 1258865"/>
                    <a:gd name="connsiteX19" fmla="*/ 800100 w 1270000"/>
                    <a:gd name="connsiteY19" fmla="*/ 357165 h 1258865"/>
                    <a:gd name="connsiteX20" fmla="*/ 927100 w 1270000"/>
                    <a:gd name="connsiteY20" fmla="*/ 204765 h 1258865"/>
                    <a:gd name="connsiteX21" fmla="*/ 1003300 w 1270000"/>
                    <a:gd name="connsiteY21" fmla="*/ 153965 h 1258865"/>
                    <a:gd name="connsiteX22" fmla="*/ 1041400 w 1270000"/>
                    <a:gd name="connsiteY22" fmla="*/ 141265 h 1258865"/>
                    <a:gd name="connsiteX23" fmla="*/ 1079500 w 1270000"/>
                    <a:gd name="connsiteY23" fmla="*/ 115865 h 1258865"/>
                    <a:gd name="connsiteX24" fmla="*/ 1168400 w 1270000"/>
                    <a:gd name="connsiteY24" fmla="*/ 90465 h 1258865"/>
                    <a:gd name="connsiteX25" fmla="*/ 1206500 w 1270000"/>
                    <a:gd name="connsiteY25" fmla="*/ 77765 h 1258865"/>
                    <a:gd name="connsiteX26" fmla="*/ 1244600 w 1270000"/>
                    <a:gd name="connsiteY26" fmla="*/ 39665 h 1258865"/>
                    <a:gd name="connsiteX27" fmla="*/ 1257300 w 1270000"/>
                    <a:gd name="connsiteY27" fmla="*/ 1565 h 1258865"/>
                    <a:gd name="connsiteX28" fmla="*/ 1270000 w 1270000"/>
                    <a:gd name="connsiteY28" fmla="*/ 1565 h 1258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70000" h="1258865">
                      <a:moveTo>
                        <a:pt x="0" y="1258865"/>
                      </a:moveTo>
                      <a:cubicBezTo>
                        <a:pt x="69870" y="1171527"/>
                        <a:pt x="35764" y="1217919"/>
                        <a:pt x="101600" y="1119165"/>
                      </a:cubicBezTo>
                      <a:lnTo>
                        <a:pt x="127000" y="1081065"/>
                      </a:lnTo>
                      <a:cubicBezTo>
                        <a:pt x="135467" y="1068365"/>
                        <a:pt x="139700" y="1051432"/>
                        <a:pt x="152400" y="1042965"/>
                      </a:cubicBezTo>
                      <a:lnTo>
                        <a:pt x="190500" y="1017565"/>
                      </a:lnTo>
                      <a:cubicBezTo>
                        <a:pt x="249767" y="928665"/>
                        <a:pt x="215900" y="958298"/>
                        <a:pt x="279400" y="915965"/>
                      </a:cubicBezTo>
                      <a:lnTo>
                        <a:pt x="330200" y="839765"/>
                      </a:lnTo>
                      <a:cubicBezTo>
                        <a:pt x="338667" y="827065"/>
                        <a:pt x="350773" y="816145"/>
                        <a:pt x="355600" y="801665"/>
                      </a:cubicBezTo>
                      <a:cubicBezTo>
                        <a:pt x="359833" y="788965"/>
                        <a:pt x="359937" y="774018"/>
                        <a:pt x="368300" y="763565"/>
                      </a:cubicBezTo>
                      <a:cubicBezTo>
                        <a:pt x="377835" y="751646"/>
                        <a:pt x="393700" y="746632"/>
                        <a:pt x="406400" y="738165"/>
                      </a:cubicBezTo>
                      <a:lnTo>
                        <a:pt x="457200" y="661965"/>
                      </a:lnTo>
                      <a:cubicBezTo>
                        <a:pt x="465667" y="649265"/>
                        <a:pt x="477773" y="638345"/>
                        <a:pt x="482600" y="623865"/>
                      </a:cubicBezTo>
                      <a:cubicBezTo>
                        <a:pt x="486833" y="611165"/>
                        <a:pt x="489313" y="597739"/>
                        <a:pt x="495300" y="585765"/>
                      </a:cubicBezTo>
                      <a:cubicBezTo>
                        <a:pt x="512981" y="550402"/>
                        <a:pt x="530713" y="537652"/>
                        <a:pt x="558800" y="509565"/>
                      </a:cubicBezTo>
                      <a:cubicBezTo>
                        <a:pt x="563033" y="496865"/>
                        <a:pt x="562034" y="480931"/>
                        <a:pt x="571500" y="471465"/>
                      </a:cubicBezTo>
                      <a:cubicBezTo>
                        <a:pt x="580966" y="461999"/>
                        <a:pt x="597626" y="464752"/>
                        <a:pt x="609600" y="458765"/>
                      </a:cubicBezTo>
                      <a:cubicBezTo>
                        <a:pt x="623252" y="451939"/>
                        <a:pt x="635974" y="443136"/>
                        <a:pt x="647700" y="433365"/>
                      </a:cubicBezTo>
                      <a:cubicBezTo>
                        <a:pt x="661498" y="421867"/>
                        <a:pt x="670100" y="403987"/>
                        <a:pt x="685800" y="395265"/>
                      </a:cubicBezTo>
                      <a:cubicBezTo>
                        <a:pt x="709205" y="382262"/>
                        <a:pt x="736600" y="378332"/>
                        <a:pt x="762000" y="369865"/>
                      </a:cubicBezTo>
                      <a:lnTo>
                        <a:pt x="800100" y="357165"/>
                      </a:lnTo>
                      <a:cubicBezTo>
                        <a:pt x="837585" y="300938"/>
                        <a:pt x="868428" y="243879"/>
                        <a:pt x="927100" y="204765"/>
                      </a:cubicBezTo>
                      <a:cubicBezTo>
                        <a:pt x="952500" y="187832"/>
                        <a:pt x="974340" y="163618"/>
                        <a:pt x="1003300" y="153965"/>
                      </a:cubicBezTo>
                      <a:cubicBezTo>
                        <a:pt x="1016000" y="149732"/>
                        <a:pt x="1029426" y="147252"/>
                        <a:pt x="1041400" y="141265"/>
                      </a:cubicBezTo>
                      <a:cubicBezTo>
                        <a:pt x="1055052" y="134439"/>
                        <a:pt x="1065848" y="122691"/>
                        <a:pt x="1079500" y="115865"/>
                      </a:cubicBezTo>
                      <a:cubicBezTo>
                        <a:pt x="1099800" y="105715"/>
                        <a:pt x="1149411" y="95890"/>
                        <a:pt x="1168400" y="90465"/>
                      </a:cubicBezTo>
                      <a:cubicBezTo>
                        <a:pt x="1181272" y="86787"/>
                        <a:pt x="1193800" y="81998"/>
                        <a:pt x="1206500" y="77765"/>
                      </a:cubicBezTo>
                      <a:cubicBezTo>
                        <a:pt x="1219200" y="65065"/>
                        <a:pt x="1234637" y="54609"/>
                        <a:pt x="1244600" y="39665"/>
                      </a:cubicBezTo>
                      <a:cubicBezTo>
                        <a:pt x="1252026" y="28526"/>
                        <a:pt x="1249874" y="12704"/>
                        <a:pt x="1257300" y="1565"/>
                      </a:cubicBezTo>
                      <a:cubicBezTo>
                        <a:pt x="1259648" y="-1957"/>
                        <a:pt x="1265767" y="1565"/>
                        <a:pt x="1270000" y="1565"/>
                      </a:cubicBezTo>
                    </a:path>
                  </a:pathLst>
                </a:custGeom>
                <a:noFill/>
                <a:ln w="38100" cap="flat" cmpd="sng" algn="ctr">
                  <a:solidFill>
                    <a:srgbClr val="F6A21D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Gill Sans MT" panose="020B0502020104020203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C6A453-854F-4874-9A3A-526B68C420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75548" y="3024693"/>
                <a:ext cx="89443" cy="89443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5ED03E50-1661-48D8-8711-01292CB310A0}"/>
                </a:ext>
              </a:extLst>
            </p:cNvPr>
            <p:cNvGrpSpPr/>
            <p:nvPr/>
          </p:nvGrpSpPr>
          <p:grpSpPr>
            <a:xfrm>
              <a:off x="10416372" y="6034838"/>
              <a:ext cx="1335141" cy="276999"/>
              <a:chOff x="9221339" y="597288"/>
              <a:chExt cx="1704691" cy="324888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0C0F2F3-EB2A-4AB3-A433-BC8463AEF4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1339" y="683900"/>
                <a:ext cx="165331" cy="165331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D8C305C-A5DC-48EE-BFD4-D36F37E7DC5B}"/>
                  </a:ext>
                </a:extLst>
              </p:cNvPr>
              <p:cNvSpPr txBox="1"/>
              <p:nvPr/>
            </p:nvSpPr>
            <p:spPr>
              <a:xfrm>
                <a:off x="9359900" y="597288"/>
                <a:ext cx="1566130" cy="324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Gill Sans MT" panose="020B0502020104020203"/>
                  </a:rPr>
                  <a:t>= Palmer Station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2308D5F-3897-4916-85CF-313B5D3B9132}"/>
              </a:ext>
            </a:extLst>
          </p:cNvPr>
          <p:cNvGrpSpPr/>
          <p:nvPr/>
        </p:nvGrpSpPr>
        <p:grpSpPr>
          <a:xfrm>
            <a:off x="5523377" y="994562"/>
            <a:ext cx="6535313" cy="5229225"/>
            <a:chOff x="6093299" y="1486878"/>
            <a:chExt cx="5879428" cy="4659680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E0E63E-E432-4762-90FB-29345EF52259}"/>
                </a:ext>
              </a:extLst>
            </p:cNvPr>
            <p:cNvGrpSpPr/>
            <p:nvPr/>
          </p:nvGrpSpPr>
          <p:grpSpPr>
            <a:xfrm>
              <a:off x="6093299" y="1486878"/>
              <a:ext cx="5879428" cy="4659680"/>
              <a:chOff x="263924" y="968209"/>
              <a:chExt cx="5879428" cy="4659680"/>
            </a:xfrm>
          </p:grpSpPr>
          <p:pic>
            <p:nvPicPr>
              <p:cNvPr id="6" name="Picture 5" descr="Diagram&#10;&#10;Description automatically generated">
                <a:extLst>
                  <a:ext uri="{FF2B5EF4-FFF2-40B4-BE49-F238E27FC236}">
                    <a16:creationId xmlns:a16="http://schemas.microsoft.com/office/drawing/2014/main" id="{39F7EC07-ACCC-4318-A17A-51D558990B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42" t="-1" r="11637" b="18732"/>
              <a:stretch/>
            </p:blipFill>
            <p:spPr>
              <a:xfrm>
                <a:off x="263924" y="968209"/>
                <a:ext cx="2354580" cy="4382165"/>
              </a:xfrm>
              <a:prstGeom prst="rect">
                <a:avLst/>
              </a:prstGeom>
            </p:spPr>
          </p:pic>
          <p:sp>
            <p:nvSpPr>
              <p:cNvPr id="44" name="Title 1">
                <a:extLst>
                  <a:ext uri="{FF2B5EF4-FFF2-40B4-BE49-F238E27FC236}">
                    <a16:creationId xmlns:a16="http://schemas.microsoft.com/office/drawing/2014/main" id="{81C48630-454E-42A3-A63C-B91A02165F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795" y="5352434"/>
                <a:ext cx="1360837" cy="275455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600" b="1" dirty="0">
                    <a:solidFill>
                      <a:schemeClr val="bg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WAP Grid Mean</a:t>
                </a:r>
                <a:endParaRPr lang="en-US" sz="1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54" name="Picture 53" descr="Chart, scatter chart&#10;&#10;Description automatically generated">
                <a:extLst>
                  <a:ext uri="{FF2B5EF4-FFF2-40B4-BE49-F238E27FC236}">
                    <a16:creationId xmlns:a16="http://schemas.microsoft.com/office/drawing/2014/main" id="{17D9715B-786C-4505-9BA2-79D10D3A44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9179"/>
              <a:stretch/>
            </p:blipFill>
            <p:spPr>
              <a:xfrm>
                <a:off x="2831190" y="968210"/>
                <a:ext cx="3312162" cy="2619418"/>
              </a:xfrm>
              <a:prstGeom prst="rect">
                <a:avLst/>
              </a:prstGeom>
            </p:spPr>
          </p:pic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7FC89DC-80C7-45B6-835E-559870D52D55}"/>
                  </a:ext>
                </a:extLst>
              </p:cNvPr>
              <p:cNvSpPr/>
              <p:nvPr/>
            </p:nvSpPr>
            <p:spPr>
              <a:xfrm rot="10800000" flipH="1">
                <a:off x="2509469" y="3309384"/>
                <a:ext cx="959456" cy="961760"/>
              </a:xfrm>
              <a:custGeom>
                <a:avLst/>
                <a:gdLst>
                  <a:gd name="connsiteX0" fmla="*/ 0 w 1639875"/>
                  <a:gd name="connsiteY0" fmla="*/ 231891 h 1554370"/>
                  <a:gd name="connsiteX1" fmla="*/ 1367822 w 1639875"/>
                  <a:gd name="connsiteY1" fmla="*/ 103422 h 1554370"/>
                  <a:gd name="connsiteX2" fmla="*/ 1639875 w 1639875"/>
                  <a:gd name="connsiteY2" fmla="*/ 1554370 h 1554370"/>
                  <a:gd name="connsiteX3" fmla="*/ 1639875 w 1639875"/>
                  <a:gd name="connsiteY3" fmla="*/ 1554370 h 1554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9875" h="1554370">
                    <a:moveTo>
                      <a:pt x="0" y="231891"/>
                    </a:moveTo>
                    <a:cubicBezTo>
                      <a:pt x="547255" y="57450"/>
                      <a:pt x="1094510" y="-116991"/>
                      <a:pt x="1367822" y="103422"/>
                    </a:cubicBezTo>
                    <a:cubicBezTo>
                      <a:pt x="1641134" y="323835"/>
                      <a:pt x="1639875" y="1554370"/>
                      <a:pt x="1639875" y="1554370"/>
                    </a:cubicBezTo>
                    <a:lnTo>
                      <a:pt x="1639875" y="1554370"/>
                    </a:lnTo>
                  </a:path>
                </a:pathLst>
              </a:custGeom>
              <a:noFill/>
              <a:ln w="38100">
                <a:solidFill>
                  <a:schemeClr val="accent5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EE54F7C-6A3F-49F9-99B3-316E933331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2281" y="3891867"/>
                <a:ext cx="2207188" cy="1411767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itle 1">
                  <a:extLst>
                    <a:ext uri="{FF2B5EF4-FFF2-40B4-BE49-F238E27FC236}">
                      <a16:creationId xmlns:a16="http://schemas.microsoft.com/office/drawing/2014/main" id="{AD0BE850-BEF7-4E91-8A30-217BE22ABD4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67010" y="4254344"/>
                  <a:ext cx="2634758" cy="1563252"/>
                </a:xfrm>
                <a:prstGeom prst="rect">
                  <a:avLst/>
                </a:prstGeom>
                <a:ln w="19050">
                  <a:noFill/>
                </a:ln>
              </p:spPr>
              <p:txBody>
                <a:bodyPr vert="horz" wrap="square" lIns="91440" tIns="45720" rIns="91440" bIns="45720" rtlCol="0" anchor="b">
                  <a:spAutoFit/>
                </a:bodyPr>
                <a:lstStyle>
                  <a:lvl1pPr marL="0" indent="0"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Font typeface="Arial" pitchFamily="34" charset="0"/>
                    <a:buNone/>
                    <a:defRPr sz="3400" b="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n-US" sz="2400" b="1" dirty="0">
                      <a:solidFill>
                        <a:schemeClr val="accent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Increasing chlorophyll biomass drives increased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𝐂𝐎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2400" b="1" dirty="0">
                      <a:solidFill>
                        <a:schemeClr val="accent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drawdown that is group-specific</a:t>
                  </a:r>
                </a:p>
              </p:txBody>
            </p:sp>
          </mc:Choice>
          <mc:Fallback xmlns="">
            <p:sp>
              <p:nvSpPr>
                <p:cNvPr id="83" name="Title 1">
                  <a:extLst>
                    <a:ext uri="{FF2B5EF4-FFF2-40B4-BE49-F238E27FC236}">
                      <a16:creationId xmlns:a16="http://schemas.microsoft.com/office/drawing/2014/main" id="{AD0BE850-BEF7-4E91-8A30-217BE22ABD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7010" y="4254344"/>
                  <a:ext cx="2634758" cy="1563252"/>
                </a:xfrm>
                <a:prstGeom prst="rect">
                  <a:avLst/>
                </a:prstGeom>
                <a:blipFill>
                  <a:blip r:embed="rId7"/>
                  <a:stretch>
                    <a:fillRect l="-2917" t="-4181" r="-3542" b="-8014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Title 1">
            <a:extLst>
              <a:ext uri="{FF2B5EF4-FFF2-40B4-BE49-F238E27FC236}">
                <a16:creationId xmlns:a16="http://schemas.microsoft.com/office/drawing/2014/main" id="{042B549F-5982-43FA-8A3E-0498CC718464}"/>
              </a:ext>
            </a:extLst>
          </p:cNvPr>
          <p:cNvSpPr txBox="1">
            <a:spLocks/>
          </p:cNvSpPr>
          <p:nvPr/>
        </p:nvSpPr>
        <p:spPr>
          <a:xfrm>
            <a:off x="63213" y="3610435"/>
            <a:ext cx="4974777" cy="757130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Inshore-Offshore shifts in phytoplankton community size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986889-4895-414A-B53B-CB316341CD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WAP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Rapidly Changing Ecosystem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6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5736-FA67-453C-AEB6-D452C27C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828421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Palmer LTER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Extensive Temporal and Spatial Study System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601BA2-E975-42D0-814B-565E9EA8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646" y="1212311"/>
            <a:ext cx="5218628" cy="4761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7E828F-7A67-4776-A42C-3511EF69A187}"/>
              </a:ext>
            </a:extLst>
          </p:cNvPr>
          <p:cNvSpPr txBox="1"/>
          <p:nvPr/>
        </p:nvSpPr>
        <p:spPr>
          <a:xfrm>
            <a:off x="6835550" y="4927436"/>
            <a:ext cx="421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LTER Length: 1992-Present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D7052A-F8CD-4503-B4D0-8E34672CF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19" y="944628"/>
            <a:ext cx="2384084" cy="294256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54FBD96-90FB-4E7E-BF22-EF198CE55972}"/>
              </a:ext>
            </a:extLst>
          </p:cNvPr>
          <p:cNvSpPr>
            <a:spLocks noChangeAspect="1"/>
          </p:cNvSpPr>
          <p:nvPr/>
        </p:nvSpPr>
        <p:spPr>
          <a:xfrm>
            <a:off x="9576009" y="2336381"/>
            <a:ext cx="370294" cy="370294"/>
          </a:xfrm>
          <a:prstGeom prst="ellipse">
            <a:avLst/>
          </a:pr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"/>
                      <a:gd name="connsiteY0" fmla="*/ 457200 h 914400"/>
                      <a:gd name="connsiteX1" fmla="*/ 457200 w 914400"/>
                      <a:gd name="connsiteY1" fmla="*/ 0 h 914400"/>
                      <a:gd name="connsiteX2" fmla="*/ 914400 w 914400"/>
                      <a:gd name="connsiteY2" fmla="*/ 457200 h 914400"/>
                      <a:gd name="connsiteX3" fmla="*/ 457200 w 914400"/>
                      <a:gd name="connsiteY3" fmla="*/ 914400 h 914400"/>
                      <a:gd name="connsiteX4" fmla="*/ 0 w 914400"/>
                      <a:gd name="connsiteY4" fmla="*/ 457200 h 91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" h="914400" extrusionOk="0">
                        <a:moveTo>
                          <a:pt x="0" y="457200"/>
                        </a:moveTo>
                        <a:cubicBezTo>
                          <a:pt x="-24975" y="189290"/>
                          <a:pt x="160034" y="16762"/>
                          <a:pt x="457200" y="0"/>
                        </a:cubicBezTo>
                        <a:cubicBezTo>
                          <a:pt x="724858" y="3190"/>
                          <a:pt x="867590" y="206183"/>
                          <a:pt x="914400" y="457200"/>
                        </a:cubicBezTo>
                        <a:cubicBezTo>
                          <a:pt x="880043" y="743256"/>
                          <a:pt x="703588" y="948213"/>
                          <a:pt x="457200" y="914400"/>
                        </a:cubicBezTo>
                        <a:cubicBezTo>
                          <a:pt x="151394" y="885238"/>
                          <a:pt x="42345" y="729938"/>
                          <a:pt x="0" y="4572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5674A0-B624-45A3-BE38-63DFC581CD4C}"/>
              </a:ext>
            </a:extLst>
          </p:cNvPr>
          <p:cNvGrpSpPr/>
          <p:nvPr/>
        </p:nvGrpSpPr>
        <p:grpSpPr>
          <a:xfrm>
            <a:off x="2218898" y="2272325"/>
            <a:ext cx="3877102" cy="4082188"/>
            <a:chOff x="2218898" y="2272325"/>
            <a:chExt cx="3877102" cy="4082188"/>
          </a:xfrm>
        </p:grpSpPr>
        <p:pic>
          <p:nvPicPr>
            <p:cNvPr id="12" name="Picture 11" descr="Diagram, map&#10;&#10;Description automatically generated">
              <a:extLst>
                <a:ext uri="{FF2B5EF4-FFF2-40B4-BE49-F238E27FC236}">
                  <a16:creationId xmlns:a16="http://schemas.microsoft.com/office/drawing/2014/main" id="{9708D893-8843-4DB8-9455-685D74324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4" r="14652" b="7879"/>
            <a:stretch/>
          </p:blipFill>
          <p:spPr>
            <a:xfrm>
              <a:off x="2218898" y="2272325"/>
              <a:ext cx="3877102" cy="4082188"/>
            </a:xfrm>
            <a:prstGeom prst="rect">
              <a:avLst/>
            </a:prstGeom>
          </p:spPr>
        </p:pic>
        <p:sp>
          <p:nvSpPr>
            <p:cNvPr id="13" name="Flowchart: Sort 12">
              <a:extLst>
                <a:ext uri="{FF2B5EF4-FFF2-40B4-BE49-F238E27FC236}">
                  <a16:creationId xmlns:a16="http://schemas.microsoft.com/office/drawing/2014/main" id="{6192B7AC-3343-432D-A68B-F91C9283DB82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986553" y="4511397"/>
              <a:ext cx="118338" cy="150304"/>
            </a:xfrm>
            <a:prstGeom prst="flowChartSor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Sort 14">
              <a:extLst>
                <a:ext uri="{FF2B5EF4-FFF2-40B4-BE49-F238E27FC236}">
                  <a16:creationId xmlns:a16="http://schemas.microsoft.com/office/drawing/2014/main" id="{720DFB1A-9C7F-4222-8C71-D8F3B89BB5B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3688830" y="4693036"/>
              <a:ext cx="113149" cy="143713"/>
            </a:xfrm>
            <a:prstGeom prst="flowChartSor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Sort 16">
              <a:extLst>
                <a:ext uri="{FF2B5EF4-FFF2-40B4-BE49-F238E27FC236}">
                  <a16:creationId xmlns:a16="http://schemas.microsoft.com/office/drawing/2014/main" id="{91FBAAD7-97B1-4D1C-9B40-10922E3F185E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169620" y="5913758"/>
              <a:ext cx="119283" cy="151504"/>
            </a:xfrm>
            <a:prstGeom prst="flowChartSor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76205B-540E-4FDB-A219-7B36935D2F79}"/>
              </a:ext>
            </a:extLst>
          </p:cNvPr>
          <p:cNvSpPr/>
          <p:nvPr/>
        </p:nvSpPr>
        <p:spPr>
          <a:xfrm>
            <a:off x="1919484" y="1030132"/>
            <a:ext cx="1639875" cy="1554370"/>
          </a:xfrm>
          <a:custGeom>
            <a:avLst/>
            <a:gdLst>
              <a:gd name="connsiteX0" fmla="*/ 0 w 1639875"/>
              <a:gd name="connsiteY0" fmla="*/ 231891 h 1554370"/>
              <a:gd name="connsiteX1" fmla="*/ 1367822 w 1639875"/>
              <a:gd name="connsiteY1" fmla="*/ 103422 h 1554370"/>
              <a:gd name="connsiteX2" fmla="*/ 1639875 w 1639875"/>
              <a:gd name="connsiteY2" fmla="*/ 1554370 h 1554370"/>
              <a:gd name="connsiteX3" fmla="*/ 1639875 w 1639875"/>
              <a:gd name="connsiteY3" fmla="*/ 1554370 h 15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875" h="1554370">
                <a:moveTo>
                  <a:pt x="0" y="231891"/>
                </a:moveTo>
                <a:cubicBezTo>
                  <a:pt x="547255" y="57450"/>
                  <a:pt x="1094510" y="-116991"/>
                  <a:pt x="1367822" y="103422"/>
                </a:cubicBezTo>
                <a:cubicBezTo>
                  <a:pt x="1641134" y="323835"/>
                  <a:pt x="1639875" y="1554370"/>
                  <a:pt x="1639875" y="1554370"/>
                </a:cubicBezTo>
                <a:lnTo>
                  <a:pt x="1639875" y="155437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7D3750-C7CC-4B65-BD7A-47E576A7E53C}"/>
              </a:ext>
            </a:extLst>
          </p:cNvPr>
          <p:cNvSpPr txBox="1"/>
          <p:nvPr/>
        </p:nvSpPr>
        <p:spPr>
          <a:xfrm>
            <a:off x="8715990" y="1393024"/>
            <a:ext cx="104516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Palmer Station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8741E12-E532-43D9-AC2B-2F727AD043F6}"/>
              </a:ext>
            </a:extLst>
          </p:cNvPr>
          <p:cNvSpPr/>
          <p:nvPr/>
        </p:nvSpPr>
        <p:spPr>
          <a:xfrm rot="1539872">
            <a:off x="9539978" y="1828990"/>
            <a:ext cx="442356" cy="417840"/>
          </a:xfrm>
          <a:custGeom>
            <a:avLst/>
            <a:gdLst>
              <a:gd name="connsiteX0" fmla="*/ 0 w 1639875"/>
              <a:gd name="connsiteY0" fmla="*/ 231891 h 1554370"/>
              <a:gd name="connsiteX1" fmla="*/ 1367822 w 1639875"/>
              <a:gd name="connsiteY1" fmla="*/ 103422 h 1554370"/>
              <a:gd name="connsiteX2" fmla="*/ 1639875 w 1639875"/>
              <a:gd name="connsiteY2" fmla="*/ 1554370 h 1554370"/>
              <a:gd name="connsiteX3" fmla="*/ 1639875 w 1639875"/>
              <a:gd name="connsiteY3" fmla="*/ 1554370 h 155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875" h="1554370">
                <a:moveTo>
                  <a:pt x="0" y="231891"/>
                </a:moveTo>
                <a:cubicBezTo>
                  <a:pt x="547255" y="57450"/>
                  <a:pt x="1094510" y="-116991"/>
                  <a:pt x="1367822" y="103422"/>
                </a:cubicBezTo>
                <a:cubicBezTo>
                  <a:pt x="1641134" y="323835"/>
                  <a:pt x="1639875" y="1554370"/>
                  <a:pt x="1639875" y="1554370"/>
                </a:cubicBezTo>
                <a:lnTo>
                  <a:pt x="1639875" y="1554370"/>
                </a:lnTo>
              </a:path>
            </a:pathLst>
          </a:custGeom>
          <a:noFill/>
          <a:ln w="38100">
            <a:solidFill>
              <a:srgbClr val="FF0000"/>
            </a:solidFill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E0DE2-947B-45D8-A994-29A89DBBC527}"/>
              </a:ext>
            </a:extLst>
          </p:cNvPr>
          <p:cNvSpPr>
            <a:spLocks noChangeAspect="1"/>
          </p:cNvSpPr>
          <p:nvPr/>
        </p:nvSpPr>
        <p:spPr>
          <a:xfrm>
            <a:off x="1741303" y="1204755"/>
            <a:ext cx="178182" cy="178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8106E-24C9-4081-BB23-2D3C58ED7725}"/>
              </a:ext>
            </a:extLst>
          </p:cNvPr>
          <p:cNvSpPr txBox="1">
            <a:spLocks/>
          </p:cNvSpPr>
          <p:nvPr/>
        </p:nvSpPr>
        <p:spPr>
          <a:xfrm>
            <a:off x="0" y="6511816"/>
            <a:ext cx="12192000" cy="341632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90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C720417-E642-4524-8DFB-CB6D7BE32F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WAP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Role of Light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DB512083-1473-411C-84C0-9102DF77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729" y="3737296"/>
            <a:ext cx="2427638" cy="757130"/>
          </a:xfrm>
          <a:ln w="19050">
            <a:solidFill>
              <a:schemeClr val="accent3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in Light Availability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6E2D12E-6867-4C52-B3C4-1A656B41E6D8}"/>
              </a:ext>
            </a:extLst>
          </p:cNvPr>
          <p:cNvSpPr txBox="1">
            <a:spLocks/>
          </p:cNvSpPr>
          <p:nvPr/>
        </p:nvSpPr>
        <p:spPr>
          <a:xfrm>
            <a:off x="602728" y="2506649"/>
            <a:ext cx="2427638" cy="424732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in MLD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23E3FE-0101-43FD-911C-9B0FEDCE6203}"/>
              </a:ext>
            </a:extLst>
          </p:cNvPr>
          <p:cNvSpPr txBox="1">
            <a:spLocks/>
          </p:cNvSpPr>
          <p:nvPr/>
        </p:nvSpPr>
        <p:spPr>
          <a:xfrm>
            <a:off x="602727" y="5300341"/>
            <a:ext cx="2427639" cy="1089529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Shifts in Phytoplankton Dynamics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767508FF-0F81-4DA2-B4DE-E12722E49EA8}"/>
              </a:ext>
            </a:extLst>
          </p:cNvPr>
          <p:cNvSpPr>
            <a:spLocks noChangeAspect="1"/>
          </p:cNvSpPr>
          <p:nvPr/>
        </p:nvSpPr>
        <p:spPr>
          <a:xfrm>
            <a:off x="1680280" y="3063939"/>
            <a:ext cx="272531" cy="55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29A22A5-7F6F-40FE-95C2-12A4A706862D}"/>
              </a:ext>
            </a:extLst>
          </p:cNvPr>
          <p:cNvSpPr>
            <a:spLocks noChangeAspect="1"/>
          </p:cNvSpPr>
          <p:nvPr/>
        </p:nvSpPr>
        <p:spPr>
          <a:xfrm>
            <a:off x="1680280" y="4622281"/>
            <a:ext cx="272531" cy="55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C8CDB3-F059-467D-82F6-2BEEC91EC58A}"/>
              </a:ext>
            </a:extLst>
          </p:cNvPr>
          <p:cNvSpPr txBox="1">
            <a:spLocks/>
          </p:cNvSpPr>
          <p:nvPr/>
        </p:nvSpPr>
        <p:spPr>
          <a:xfrm>
            <a:off x="602728" y="950129"/>
            <a:ext cx="2427638" cy="757130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in WAP Climate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2CE8666-7E60-47C6-BE70-2882717651BB}"/>
              </a:ext>
            </a:extLst>
          </p:cNvPr>
          <p:cNvSpPr>
            <a:spLocks noChangeAspect="1"/>
          </p:cNvSpPr>
          <p:nvPr/>
        </p:nvSpPr>
        <p:spPr>
          <a:xfrm>
            <a:off x="1680280" y="1839817"/>
            <a:ext cx="272531" cy="5502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E9CF2F-59D1-4BFD-ABD2-0E5C77CFEEAF}"/>
              </a:ext>
            </a:extLst>
          </p:cNvPr>
          <p:cNvSpPr txBox="1">
            <a:spLocks/>
          </p:cNvSpPr>
          <p:nvPr/>
        </p:nvSpPr>
        <p:spPr>
          <a:xfrm>
            <a:off x="3710582" y="3925179"/>
            <a:ext cx="1573271" cy="97872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Phytoplankton Physiology and Physiological Processes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B237AD9-72E6-4AA0-8C77-69F89F5AD9AB}"/>
              </a:ext>
            </a:extLst>
          </p:cNvPr>
          <p:cNvSpPr txBox="1">
            <a:spLocks/>
          </p:cNvSpPr>
          <p:nvPr/>
        </p:nvSpPr>
        <p:spPr>
          <a:xfrm>
            <a:off x="4754880" y="5300341"/>
            <a:ext cx="2427639" cy="1089529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Shifts in Overall Biogeochemistry and Ecology</a:t>
            </a: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592F34E7-A064-4490-BD94-8E8CABA2AEF5}"/>
              </a:ext>
            </a:extLst>
          </p:cNvPr>
          <p:cNvSpPr>
            <a:spLocks noChangeAspect="1"/>
          </p:cNvSpPr>
          <p:nvPr/>
        </p:nvSpPr>
        <p:spPr>
          <a:xfrm rot="16200000">
            <a:off x="3759286" y="5102287"/>
            <a:ext cx="272531" cy="1485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E40D24-6333-434D-BC71-B17B7363821A}"/>
              </a:ext>
            </a:extLst>
          </p:cNvPr>
          <p:cNvSpPr txBox="1">
            <a:spLocks/>
          </p:cNvSpPr>
          <p:nvPr/>
        </p:nvSpPr>
        <p:spPr>
          <a:xfrm>
            <a:off x="5662735" y="1139703"/>
            <a:ext cx="6403534" cy="108952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Exactly Does Light Influence Phytoplankton Physiology and Physiological Processes (Like Photoacclimation) in the WAP?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13E40EA-DE15-4D88-994B-367082A68EE4}"/>
              </a:ext>
            </a:extLst>
          </p:cNvPr>
          <p:cNvSpPr txBox="1">
            <a:spLocks/>
          </p:cNvSpPr>
          <p:nvPr/>
        </p:nvSpPr>
        <p:spPr>
          <a:xfrm>
            <a:off x="6184121" y="2305345"/>
            <a:ext cx="5882148" cy="6186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Composition and Function (Omics)</a:t>
            </a:r>
          </a:p>
          <a:p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 Community Context and Physiological Specifics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61CA36-38CD-4097-8B2F-D5E142CC95AC}"/>
              </a:ext>
            </a:extLst>
          </p:cNvPr>
          <p:cNvSpPr txBox="1">
            <a:spLocks/>
          </p:cNvSpPr>
          <p:nvPr/>
        </p:nvSpPr>
        <p:spPr>
          <a:xfrm>
            <a:off x="6184121" y="2986324"/>
            <a:ext cx="5882149" cy="6186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Storage (Lipids)</a:t>
            </a:r>
          </a:p>
          <a:p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End Results of Physiology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0CD7369-DCC4-42D2-98CC-8E5BDD5FBB2E}"/>
              </a:ext>
            </a:extLst>
          </p:cNvPr>
          <p:cNvSpPr txBox="1">
            <a:spLocks/>
          </p:cNvSpPr>
          <p:nvPr/>
        </p:nvSpPr>
        <p:spPr>
          <a:xfrm>
            <a:off x="6184120" y="3653453"/>
            <a:ext cx="5882149" cy="867930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In-Situ</a:t>
            </a:r>
            <a:r>
              <a:rPr lang="en-US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POC:Chl Relationships (Time Series)</a:t>
            </a:r>
          </a:p>
          <a:p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Spatiotemporal Trends to Analyze with Physiological Context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5739789C-A7FD-41E0-AC66-889874CC4FFC}"/>
              </a:ext>
            </a:extLst>
          </p:cNvPr>
          <p:cNvSpPr txBox="1">
            <a:spLocks/>
          </p:cNvSpPr>
          <p:nvPr/>
        </p:nvSpPr>
        <p:spPr>
          <a:xfrm rot="16200000">
            <a:off x="4612765" y="3161234"/>
            <a:ext cx="2527778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Areas: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F869B0-2FF0-4234-9445-79BF5605269A}"/>
              </a:ext>
            </a:extLst>
          </p:cNvPr>
          <p:cNvGrpSpPr/>
          <p:nvPr/>
        </p:nvGrpSpPr>
        <p:grpSpPr>
          <a:xfrm>
            <a:off x="2138566" y="4629073"/>
            <a:ext cx="2173524" cy="758795"/>
            <a:chOff x="2138566" y="4629073"/>
            <a:chExt cx="2173524" cy="758795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21524AB-D82A-4C88-99EE-CE964628E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8566" y="4853617"/>
              <a:ext cx="1479766" cy="19596"/>
            </a:xfrm>
            <a:prstGeom prst="straightConnector1">
              <a:avLst/>
            </a:prstGeom>
            <a:ln w="444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C094ACB-B26C-4775-810A-D70E8CAB7114}"/>
                </a:ext>
              </a:extLst>
            </p:cNvPr>
            <p:cNvGrpSpPr/>
            <p:nvPr/>
          </p:nvGrpSpPr>
          <p:grpSpPr>
            <a:xfrm>
              <a:off x="2230816" y="4629073"/>
              <a:ext cx="2081274" cy="758795"/>
              <a:chOff x="2230816" y="4629073"/>
              <a:chExt cx="2081274" cy="758795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AB9A43A-F65A-4A9F-B74D-8D993405C3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15618" y="4959720"/>
                <a:ext cx="646959" cy="355040"/>
              </a:xfrm>
              <a:prstGeom prst="straightConnector1">
                <a:avLst/>
              </a:prstGeom>
              <a:ln w="44450">
                <a:gradFill>
                  <a:gsLst>
                    <a:gs pos="0">
                      <a:schemeClr val="accent2"/>
                    </a:gs>
                    <a:gs pos="77000">
                      <a:schemeClr val="accent1"/>
                    </a:gs>
                  </a:gsLst>
                  <a:lin ang="5400000" scaled="1"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itle 1">
                <a:extLst>
                  <a:ext uri="{FF2B5EF4-FFF2-40B4-BE49-F238E27FC236}">
                    <a16:creationId xmlns:a16="http://schemas.microsoft.com/office/drawing/2014/main" id="{BAA10205-1EB2-49CF-8F8E-BE9C0E536B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30816" y="4629073"/>
                <a:ext cx="1387516" cy="237757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Influences</a:t>
                </a:r>
              </a:p>
            </p:txBody>
          </p:sp>
          <p:sp>
            <p:nvSpPr>
              <p:cNvPr id="78" name="Title 1">
                <a:extLst>
                  <a:ext uri="{FF2B5EF4-FFF2-40B4-BE49-F238E27FC236}">
                    <a16:creationId xmlns:a16="http://schemas.microsoft.com/office/drawing/2014/main" id="{AF009160-B5F2-4B25-8ED1-8360D2D6CA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24574" y="5150111"/>
                <a:ext cx="1387516" cy="237757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wrap="square" lIns="91440" tIns="45720" rIns="91440" bIns="45720" rtlCol="0" anchor="ctr">
                <a:sp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Font typeface="Arial" pitchFamily="34" charset="0"/>
                  <a:buNone/>
                  <a:defRPr sz="3400" b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Influences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19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18" grpId="0"/>
      <p:bldP spid="21" grpId="0"/>
      <p:bldP spid="23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36DFFA-3659-4A24-9872-DF7DC47EAB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Focus Area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Dynamics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2567CD-D160-483E-A369-D753ABB7B142}"/>
              </a:ext>
            </a:extLst>
          </p:cNvPr>
          <p:cNvSpPr txBox="1">
            <a:spLocks/>
          </p:cNvSpPr>
          <p:nvPr/>
        </p:nvSpPr>
        <p:spPr>
          <a:xfrm>
            <a:off x="2469114" y="1207580"/>
            <a:ext cx="7253771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Composition and Function: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0C6B3B6-9BF1-4801-ACF0-D863195F1686}"/>
              </a:ext>
            </a:extLst>
          </p:cNvPr>
          <p:cNvSpPr txBox="1">
            <a:spLocks/>
          </p:cNvSpPr>
          <p:nvPr/>
        </p:nvSpPr>
        <p:spPr>
          <a:xfrm>
            <a:off x="1083809" y="2321089"/>
            <a:ext cx="3945974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These Aspects?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9BC69C-7FB3-4699-8392-70609FA4238D}"/>
              </a:ext>
            </a:extLst>
          </p:cNvPr>
          <p:cNvGrpSpPr/>
          <p:nvPr/>
        </p:nvGrpSpPr>
        <p:grpSpPr>
          <a:xfrm>
            <a:off x="6096630" y="2333602"/>
            <a:ext cx="6094740" cy="3535475"/>
            <a:chOff x="6096630" y="2333602"/>
            <a:chExt cx="6094740" cy="3535475"/>
          </a:xfrm>
        </p:grpSpPr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1879DF7-7886-465C-A8FB-930FE736BE51}"/>
                </a:ext>
              </a:extLst>
            </p:cNvPr>
            <p:cNvSpPr txBox="1">
              <a:spLocks/>
            </p:cNvSpPr>
            <p:nvPr/>
          </p:nvSpPr>
          <p:spPr>
            <a:xfrm>
              <a:off x="8013096" y="2333602"/>
              <a:ext cx="2261807" cy="535531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F21B4C3-4BB8-490E-84DB-C534B8F5CE21}"/>
                </a:ext>
              </a:extLst>
            </p:cNvPr>
            <p:cNvGrpSpPr/>
            <p:nvPr/>
          </p:nvGrpSpPr>
          <p:grpSpPr>
            <a:xfrm>
              <a:off x="6096630" y="2939276"/>
              <a:ext cx="6094740" cy="2929801"/>
              <a:chOff x="6096630" y="2882124"/>
              <a:chExt cx="6094740" cy="292980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D52B6E-389D-4A8E-A4AA-E2B089EF66C0}"/>
                  </a:ext>
                </a:extLst>
              </p:cNvPr>
              <p:cNvSpPr txBox="1"/>
              <p:nvPr/>
            </p:nvSpPr>
            <p:spPr>
              <a:xfrm>
                <a:off x="6096630" y="2882124"/>
                <a:ext cx="6094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high-resolution </a:t>
                </a:r>
                <a:r>
                  <a:rPr lang="en-US" sz="1600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in-situ</a:t>
                </a:r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composition of the phytoplankton community across the WAP?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E8535A-F190-4539-A988-2885CD7E7738}"/>
                  </a:ext>
                </a:extLst>
              </p:cNvPr>
              <p:cNvSpPr txBox="1"/>
              <p:nvPr/>
            </p:nvSpPr>
            <p:spPr>
              <a:xfrm>
                <a:off x="6096630" y="4177748"/>
                <a:ext cx="609474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are the rates at which WAP phytoplankton photoacclimate?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4D72A7-8B62-4062-A3F3-AFFAA4B566C6}"/>
                  </a:ext>
                </a:extLst>
              </p:cNvPr>
              <p:cNvSpPr txBox="1"/>
              <p:nvPr/>
            </p:nvSpPr>
            <p:spPr>
              <a:xfrm>
                <a:off x="6096630" y="4579339"/>
                <a:ext cx="6094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does community composition shift under enhanced light availability?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1029E6-A8E2-49FE-BF89-728AECB30322}"/>
                  </a:ext>
                </a:extLst>
              </p:cNvPr>
              <p:cNvSpPr txBox="1"/>
              <p:nvPr/>
            </p:nvSpPr>
            <p:spPr>
              <a:xfrm>
                <a:off x="6096630" y="3529936"/>
                <a:ext cx="6094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are the functional responses of phytoplankton communities to saturating light? Do they show any regional trends?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B2B7AC-801E-4A9A-9346-8E88B102703E}"/>
                  </a:ext>
                </a:extLst>
              </p:cNvPr>
              <p:cNvSpPr txBox="1"/>
              <p:nvPr/>
            </p:nvSpPr>
            <p:spPr>
              <a:xfrm>
                <a:off x="6096630" y="5227150"/>
                <a:ext cx="60947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does phytoplankton energy usage differ regionally and across a distinct light regime?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280F1BD-0CA9-4149-8407-67B593CFD0BA}"/>
              </a:ext>
            </a:extLst>
          </p:cNvPr>
          <p:cNvGrpSpPr/>
          <p:nvPr/>
        </p:nvGrpSpPr>
        <p:grpSpPr>
          <a:xfrm>
            <a:off x="213506" y="3742352"/>
            <a:ext cx="1734568" cy="1076220"/>
            <a:chOff x="213506" y="3742352"/>
            <a:chExt cx="1734568" cy="1076220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E8FA67B-5830-45C4-B79A-6BF45B1D0210}"/>
                </a:ext>
              </a:extLst>
            </p:cNvPr>
            <p:cNvCxnSpPr>
              <a:cxnSpLocks/>
              <a:stCxn id="54" idx="3"/>
              <a:endCxn id="47" idx="0"/>
            </p:cNvCxnSpPr>
            <p:nvPr/>
          </p:nvCxnSpPr>
          <p:spPr>
            <a:xfrm flipH="1">
              <a:off x="1080790" y="3742352"/>
              <a:ext cx="519456" cy="421388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254A04F-3961-477C-9064-9D161926EE63}"/>
                </a:ext>
              </a:extLst>
            </p:cNvPr>
            <p:cNvSpPr/>
            <p:nvPr/>
          </p:nvSpPr>
          <p:spPr>
            <a:xfrm>
              <a:off x="213506" y="4163740"/>
              <a:ext cx="1734568" cy="654832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Community Context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F10B2F9-DB3D-4A90-8A51-E34682168E67}"/>
              </a:ext>
            </a:extLst>
          </p:cNvPr>
          <p:cNvGrpSpPr/>
          <p:nvPr/>
        </p:nvGrpSpPr>
        <p:grpSpPr>
          <a:xfrm>
            <a:off x="1326069" y="3069737"/>
            <a:ext cx="3458153" cy="788018"/>
            <a:chOff x="1317353" y="2938907"/>
            <a:chExt cx="3497112" cy="1001282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612A4322-54BA-4F71-AB2F-46B79785B84C}"/>
                </a:ext>
              </a:extLst>
            </p:cNvPr>
            <p:cNvSpPr/>
            <p:nvPr/>
          </p:nvSpPr>
          <p:spPr>
            <a:xfrm>
              <a:off x="2921174" y="2938907"/>
              <a:ext cx="1893291" cy="1001281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Function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792121-6C71-4BA9-95D8-884C8B6EC92A}"/>
                </a:ext>
              </a:extLst>
            </p:cNvPr>
            <p:cNvSpPr/>
            <p:nvPr/>
          </p:nvSpPr>
          <p:spPr>
            <a:xfrm>
              <a:off x="1317353" y="2938908"/>
              <a:ext cx="1893293" cy="1001281"/>
            </a:xfrm>
            <a:prstGeom prst="ellipse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Composition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D445C1-6BFF-47D5-B46A-842573B96F49}"/>
              </a:ext>
            </a:extLst>
          </p:cNvPr>
          <p:cNvGrpSpPr/>
          <p:nvPr/>
        </p:nvGrpSpPr>
        <p:grpSpPr>
          <a:xfrm>
            <a:off x="4127929" y="3742352"/>
            <a:ext cx="1839001" cy="1284450"/>
            <a:chOff x="4127929" y="3742352"/>
            <a:chExt cx="1839001" cy="1284450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0BABC3C-BCBE-432F-BB54-6D0537FABFA3}"/>
                </a:ext>
              </a:extLst>
            </p:cNvPr>
            <p:cNvCxnSpPr>
              <a:cxnSpLocks/>
              <a:stCxn id="51" idx="5"/>
              <a:endCxn id="62" idx="0"/>
            </p:cNvCxnSpPr>
            <p:nvPr/>
          </p:nvCxnSpPr>
          <p:spPr>
            <a:xfrm>
              <a:off x="4510045" y="3742352"/>
              <a:ext cx="537385" cy="533823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8006325-D3EE-49C0-933A-D3F8FF0FD731}"/>
                </a:ext>
              </a:extLst>
            </p:cNvPr>
            <p:cNvSpPr/>
            <p:nvPr/>
          </p:nvSpPr>
          <p:spPr>
            <a:xfrm>
              <a:off x="4127929" y="4276175"/>
              <a:ext cx="1839001" cy="750627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Physiological Rates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1E62BA-1E02-48A8-9BDA-E962C80E2E07}"/>
              </a:ext>
            </a:extLst>
          </p:cNvPr>
          <p:cNvGrpSpPr/>
          <p:nvPr/>
        </p:nvGrpSpPr>
        <p:grpSpPr>
          <a:xfrm>
            <a:off x="3096658" y="3857754"/>
            <a:ext cx="1999352" cy="2204074"/>
            <a:chOff x="3096658" y="3857754"/>
            <a:chExt cx="1999352" cy="220407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0B46C86-61BB-46EE-9FC6-0A7A7015B39F}"/>
                </a:ext>
              </a:extLst>
            </p:cNvPr>
            <p:cNvSpPr/>
            <p:nvPr/>
          </p:nvSpPr>
          <p:spPr>
            <a:xfrm>
              <a:off x="3096658" y="5311201"/>
              <a:ext cx="1999352" cy="750627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Photosynthetic Biology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CA70F751-349E-4523-A1F4-245CFAB3074A}"/>
                </a:ext>
              </a:extLst>
            </p:cNvPr>
            <p:cNvCxnSpPr>
              <a:cxnSpLocks/>
              <a:stCxn id="51" idx="4"/>
              <a:endCxn id="66" idx="0"/>
            </p:cNvCxnSpPr>
            <p:nvPr/>
          </p:nvCxnSpPr>
          <p:spPr>
            <a:xfrm>
              <a:off x="3848123" y="3857754"/>
              <a:ext cx="248211" cy="1453447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FC83AE1-DF7F-459D-8BD2-0F2D90997BC5}"/>
              </a:ext>
            </a:extLst>
          </p:cNvPr>
          <p:cNvGrpSpPr/>
          <p:nvPr/>
        </p:nvGrpSpPr>
        <p:grpSpPr>
          <a:xfrm>
            <a:off x="213506" y="4818572"/>
            <a:ext cx="2318463" cy="1591696"/>
            <a:chOff x="213506" y="4818572"/>
            <a:chExt cx="2318463" cy="1591696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DD8E5CC-649A-4BA2-B1F0-1D6B18BE395C}"/>
                </a:ext>
              </a:extLst>
            </p:cNvPr>
            <p:cNvSpPr/>
            <p:nvPr/>
          </p:nvSpPr>
          <p:spPr>
            <a:xfrm>
              <a:off x="213506" y="5235032"/>
              <a:ext cx="2318463" cy="1175236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Physiological and Biogeochemical Potential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EB63FD3C-75EF-473D-9799-C9E06F740866}"/>
                </a:ext>
              </a:extLst>
            </p:cNvPr>
            <p:cNvCxnSpPr>
              <a:cxnSpLocks/>
              <a:stCxn id="47" idx="4"/>
              <a:endCxn id="71" idx="0"/>
            </p:cNvCxnSpPr>
            <p:nvPr/>
          </p:nvCxnSpPr>
          <p:spPr>
            <a:xfrm>
              <a:off x="1080790" y="4818572"/>
              <a:ext cx="291948" cy="416460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itle 1">
            <a:extLst>
              <a:ext uri="{FF2B5EF4-FFF2-40B4-BE49-F238E27FC236}">
                <a16:creationId xmlns:a16="http://schemas.microsoft.com/office/drawing/2014/main" id="{D1C020DE-295D-4C3F-AE1E-CE1D2CFA4A10}"/>
              </a:ext>
            </a:extLst>
          </p:cNvPr>
          <p:cNvSpPr txBox="1">
            <a:spLocks/>
          </p:cNvSpPr>
          <p:nvPr/>
        </p:nvSpPr>
        <p:spPr>
          <a:xfrm>
            <a:off x="8625151" y="91045"/>
            <a:ext cx="3566219" cy="6463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Meta-Omics + Fluorometry</a:t>
            </a:r>
          </a:p>
        </p:txBody>
      </p:sp>
    </p:spTree>
    <p:extLst>
      <p:ext uri="{BB962C8B-B14F-4D97-AF65-F5344CB8AC3E}">
        <p14:creationId xmlns:p14="http://schemas.microsoft.com/office/powerpoint/2010/main" val="51417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36DFFA-3659-4A24-9872-DF7DC47EAB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Focus Area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Storage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BB7F13-FB08-49B2-93EC-130416DDA75B}"/>
              </a:ext>
            </a:extLst>
          </p:cNvPr>
          <p:cNvSpPr txBox="1">
            <a:spLocks/>
          </p:cNvSpPr>
          <p:nvPr/>
        </p:nvSpPr>
        <p:spPr>
          <a:xfrm>
            <a:off x="3155768" y="1207641"/>
            <a:ext cx="5880465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Photosynthetic Energy Storage: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0F0731-50BF-4FAD-9ECF-7B246258E772}"/>
              </a:ext>
            </a:extLst>
          </p:cNvPr>
          <p:cNvSpPr txBox="1">
            <a:spLocks/>
          </p:cNvSpPr>
          <p:nvPr/>
        </p:nvSpPr>
        <p:spPr>
          <a:xfrm>
            <a:off x="1069809" y="2335182"/>
            <a:ext cx="4171917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Energy Storage?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4889A3-F41B-43D1-983B-130952445DEC}"/>
              </a:ext>
            </a:extLst>
          </p:cNvPr>
          <p:cNvSpPr/>
          <p:nvPr/>
        </p:nvSpPr>
        <p:spPr>
          <a:xfrm>
            <a:off x="2102376" y="3004648"/>
            <a:ext cx="2106782" cy="835831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Abundance of Storage Lipids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329C59-9CB2-465F-82E8-8182608BF7F8}"/>
              </a:ext>
            </a:extLst>
          </p:cNvPr>
          <p:cNvSpPr txBox="1">
            <a:spLocks/>
          </p:cNvSpPr>
          <p:nvPr/>
        </p:nvSpPr>
        <p:spPr>
          <a:xfrm>
            <a:off x="8625151" y="91045"/>
            <a:ext cx="3566219" cy="6463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Lipidomics + Fluorometry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46333-9DC2-41E3-ACD3-DB0857B03A8A}"/>
              </a:ext>
            </a:extLst>
          </p:cNvPr>
          <p:cNvGrpSpPr/>
          <p:nvPr/>
        </p:nvGrpSpPr>
        <p:grpSpPr>
          <a:xfrm>
            <a:off x="2093761" y="3840479"/>
            <a:ext cx="2124012" cy="1002468"/>
            <a:chOff x="2093761" y="3840479"/>
            <a:chExt cx="2124012" cy="100246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8AF0530-6FAE-414C-8408-45E43574BB96}"/>
                </a:ext>
              </a:extLst>
            </p:cNvPr>
            <p:cNvGrpSpPr/>
            <p:nvPr/>
          </p:nvGrpSpPr>
          <p:grpSpPr>
            <a:xfrm>
              <a:off x="2093761" y="4188115"/>
              <a:ext cx="2124012" cy="654832"/>
              <a:chOff x="2065736" y="4030431"/>
              <a:chExt cx="2124012" cy="65483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822D55A-DF37-4364-B401-7DADD65B5850}"/>
                  </a:ext>
                </a:extLst>
              </p:cNvPr>
              <p:cNvSpPr/>
              <p:nvPr/>
            </p:nvSpPr>
            <p:spPr>
              <a:xfrm>
                <a:off x="2065736" y="4030431"/>
                <a:ext cx="1165465" cy="654832"/>
              </a:xfrm>
              <a:prstGeom prst="ellipse">
                <a:avLst/>
              </a:prstGeom>
              <a:noFill/>
              <a:ln w="158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Storage Extent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988828C-A923-4A95-8838-DE6030A3854A}"/>
                  </a:ext>
                </a:extLst>
              </p:cNvPr>
              <p:cNvSpPr/>
              <p:nvPr/>
            </p:nvSpPr>
            <p:spPr>
              <a:xfrm>
                <a:off x="3024283" y="4030431"/>
                <a:ext cx="1165465" cy="654832"/>
              </a:xfrm>
              <a:prstGeom prst="ellipse">
                <a:avLst/>
              </a:prstGeom>
              <a:noFill/>
              <a:ln w="158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Storage Rates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D7DBD3B-9B96-4552-9B6D-CC543315D7BB}"/>
                </a:ext>
              </a:extLst>
            </p:cNvPr>
            <p:cNvCxnSpPr>
              <a:cxnSpLocks/>
              <a:stCxn id="3" idx="4"/>
              <a:endCxn id="6" idx="7"/>
            </p:cNvCxnSpPr>
            <p:nvPr/>
          </p:nvCxnSpPr>
          <p:spPr>
            <a:xfrm flipH="1">
              <a:off x="3088548" y="3840479"/>
              <a:ext cx="67219" cy="443534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44C0F33-3579-4B70-9371-4D0404CF5706}"/>
                </a:ext>
              </a:extLst>
            </p:cNvPr>
            <p:cNvCxnSpPr>
              <a:cxnSpLocks/>
              <a:stCxn id="3" idx="4"/>
              <a:endCxn id="7" idx="1"/>
            </p:cNvCxnSpPr>
            <p:nvPr/>
          </p:nvCxnSpPr>
          <p:spPr>
            <a:xfrm>
              <a:off x="3155767" y="3840479"/>
              <a:ext cx="67219" cy="443534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171B92-EE60-4EF0-991B-861EB8AE4532}"/>
              </a:ext>
            </a:extLst>
          </p:cNvPr>
          <p:cNvGrpSpPr/>
          <p:nvPr/>
        </p:nvGrpSpPr>
        <p:grpSpPr>
          <a:xfrm>
            <a:off x="332977" y="4515531"/>
            <a:ext cx="1760784" cy="845221"/>
            <a:chOff x="332977" y="4515531"/>
            <a:chExt cx="1760784" cy="84522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88EB71B-5ABC-4A81-BDFC-B442EFC8DFE7}"/>
                </a:ext>
              </a:extLst>
            </p:cNvPr>
            <p:cNvSpPr/>
            <p:nvPr/>
          </p:nvSpPr>
          <p:spPr>
            <a:xfrm>
              <a:off x="332977" y="4558666"/>
              <a:ext cx="1353917" cy="802086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Trophic Potential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F77A7A-844F-4700-A5A9-7562F80D4687}"/>
                </a:ext>
              </a:extLst>
            </p:cNvPr>
            <p:cNvCxnSpPr>
              <a:cxnSpLocks/>
              <a:stCxn id="6" idx="2"/>
              <a:endCxn id="18" idx="7"/>
            </p:cNvCxnSpPr>
            <p:nvPr/>
          </p:nvCxnSpPr>
          <p:spPr>
            <a:xfrm flipH="1">
              <a:off x="1488617" y="4515531"/>
              <a:ext cx="605144" cy="160598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17D626-073E-4674-97DB-904FD1ADA1F1}"/>
              </a:ext>
            </a:extLst>
          </p:cNvPr>
          <p:cNvGrpSpPr/>
          <p:nvPr/>
        </p:nvGrpSpPr>
        <p:grpSpPr>
          <a:xfrm>
            <a:off x="1184430" y="4842947"/>
            <a:ext cx="2328789" cy="1589417"/>
            <a:chOff x="1184430" y="4842947"/>
            <a:chExt cx="2328789" cy="158941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DDBFB12-0A2D-4191-B974-44A638872CFE}"/>
                </a:ext>
              </a:extLst>
            </p:cNvPr>
            <p:cNvSpPr/>
            <p:nvPr/>
          </p:nvSpPr>
          <p:spPr>
            <a:xfrm>
              <a:off x="1184430" y="5473417"/>
              <a:ext cx="2328789" cy="958947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Degree of Excess Light Energy Storage</a:t>
              </a:r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30780DFC-DE60-4641-BBBB-39E544A77913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 flipH="1">
              <a:off x="2348825" y="4842947"/>
              <a:ext cx="327669" cy="630470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BC98D16-1C16-48AB-81BF-940081AA678F}"/>
              </a:ext>
            </a:extLst>
          </p:cNvPr>
          <p:cNvGrpSpPr/>
          <p:nvPr/>
        </p:nvGrpSpPr>
        <p:grpSpPr>
          <a:xfrm>
            <a:off x="6096000" y="2333602"/>
            <a:ext cx="6096000" cy="3362399"/>
            <a:chOff x="6096000" y="2333602"/>
            <a:chExt cx="6096000" cy="3362399"/>
          </a:xfrm>
        </p:grpSpPr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3DE27840-3654-4CCB-A628-46C3B9087AD1}"/>
                </a:ext>
              </a:extLst>
            </p:cNvPr>
            <p:cNvSpPr txBox="1">
              <a:spLocks/>
            </p:cNvSpPr>
            <p:nvPr/>
          </p:nvSpPr>
          <p:spPr>
            <a:xfrm>
              <a:off x="8013096" y="2333602"/>
              <a:ext cx="2261807" cy="535531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Questions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9B0B13-9D6B-4209-A25A-FDECC815C973}"/>
                </a:ext>
              </a:extLst>
            </p:cNvPr>
            <p:cNvGrpSpPr/>
            <p:nvPr/>
          </p:nvGrpSpPr>
          <p:grpSpPr>
            <a:xfrm>
              <a:off x="6096000" y="2925827"/>
              <a:ext cx="6096000" cy="2770174"/>
              <a:chOff x="6096000" y="2925827"/>
              <a:chExt cx="6096000" cy="277017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B2E2D28-2AA8-41F9-8514-85252992FDB2}"/>
                  </a:ext>
                </a:extLst>
              </p:cNvPr>
              <p:cNvSpPr txBox="1"/>
              <p:nvPr/>
            </p:nvSpPr>
            <p:spPr>
              <a:xfrm>
                <a:off x="6096000" y="2925827"/>
                <a:ext cx="6096000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phytoplankton in the WAP store excess light energy?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74AE63C-5248-4BF5-A191-AEC1CBD1D451}"/>
                  </a:ext>
                </a:extLst>
              </p:cNvPr>
              <p:cNvSpPr txBox="1"/>
              <p:nvPr/>
            </p:nvSpPr>
            <p:spPr>
              <a:xfrm>
                <a:off x="6096000" y="3287511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different phytoplankton communities in the north/south exhibit different extents of energy storage?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0C6EB4-25AC-496C-B598-DE65C4D5FFED}"/>
                  </a:ext>
                </a:extLst>
              </p:cNvPr>
              <p:cNvSpPr txBox="1"/>
              <p:nvPr/>
            </p:nvSpPr>
            <p:spPr>
              <a:xfrm>
                <a:off x="6096000" y="4503321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what degree are changes in physiology being expressed in </a:t>
                </a:r>
              </a:p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lipid biology?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E7227E1-68D0-43D7-8B49-F75330416558}"/>
                  </a:ext>
                </a:extLst>
              </p:cNvPr>
              <p:cNvSpPr txBox="1"/>
              <p:nvPr/>
            </p:nvSpPr>
            <p:spPr>
              <a:xfrm>
                <a:off x="6096000" y="3895416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does energy storage change under variable light conditions for dominant WAP phytoplankton?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06FF54E-F6FE-48FA-AA7F-B1B33C80C31F}"/>
                  </a:ext>
                </a:extLst>
              </p:cNvPr>
              <p:cNvSpPr txBox="1"/>
              <p:nvPr/>
            </p:nvSpPr>
            <p:spPr>
              <a:xfrm>
                <a:off x="6096000" y="5111226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differing levels of photoacclimation, at what rate do phytoplankton store energy from saturating light?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2C8078-6E5B-4748-9AA8-FDBE03365461}"/>
              </a:ext>
            </a:extLst>
          </p:cNvPr>
          <p:cNvGrpSpPr/>
          <p:nvPr/>
        </p:nvGrpSpPr>
        <p:grpSpPr>
          <a:xfrm>
            <a:off x="3635040" y="4747049"/>
            <a:ext cx="2185662" cy="1398690"/>
            <a:chOff x="3635040" y="4747049"/>
            <a:chExt cx="2185662" cy="139869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7EDADE4-A6F0-4D74-84BB-70A145B53F5F}"/>
                </a:ext>
              </a:extLst>
            </p:cNvPr>
            <p:cNvSpPr/>
            <p:nvPr/>
          </p:nvSpPr>
          <p:spPr>
            <a:xfrm>
              <a:off x="3635040" y="5127348"/>
              <a:ext cx="2185662" cy="1018391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Relationships with Physiology and Light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C5B736A-895E-4553-994C-D38F384FDF04}"/>
                </a:ext>
              </a:extLst>
            </p:cNvPr>
            <p:cNvCxnSpPr>
              <a:cxnSpLocks/>
              <a:stCxn id="7" idx="5"/>
              <a:endCxn id="9" idx="0"/>
            </p:cNvCxnSpPr>
            <p:nvPr/>
          </p:nvCxnSpPr>
          <p:spPr>
            <a:xfrm>
              <a:off x="4047095" y="4747049"/>
              <a:ext cx="680776" cy="380299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7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>
            <a:extLst>
              <a:ext uri="{FF2B5EF4-FFF2-40B4-BE49-F238E27FC236}">
                <a16:creationId xmlns:a16="http://schemas.microsoft.com/office/drawing/2014/main" id="{65EEE700-670D-4356-9D64-55C9EE8A6674}"/>
              </a:ext>
            </a:extLst>
          </p:cNvPr>
          <p:cNvSpPr txBox="1">
            <a:spLocks/>
          </p:cNvSpPr>
          <p:nvPr/>
        </p:nvSpPr>
        <p:spPr>
          <a:xfrm>
            <a:off x="8625151" y="91045"/>
            <a:ext cx="3566219" cy="6463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Series Historic Data Analysis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B19B0E-A11E-419F-BA04-4B1D1DE6675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509760" cy="8284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Focus Area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POC:Chl Ratio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C3A5C5-FA7E-498F-8150-A4B20E6BB6E2}"/>
              </a:ext>
            </a:extLst>
          </p:cNvPr>
          <p:cNvSpPr txBox="1">
            <a:spLocks/>
          </p:cNvSpPr>
          <p:nvPr/>
        </p:nvSpPr>
        <p:spPr>
          <a:xfrm>
            <a:off x="3155768" y="1207641"/>
            <a:ext cx="5880465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i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In-Situ</a:t>
            </a:r>
            <a:r>
              <a:rPr lang="en-US" sz="32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POC:Chl Relationships:</a:t>
            </a:r>
            <a:endParaRPr lang="en-US" sz="3200" b="1" u="sng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DEEA3C-88A0-48E0-93FB-C69D6763EFEF}"/>
              </a:ext>
            </a:extLst>
          </p:cNvPr>
          <p:cNvSpPr txBox="1">
            <a:spLocks/>
          </p:cNvSpPr>
          <p:nvPr/>
        </p:nvSpPr>
        <p:spPr>
          <a:xfrm>
            <a:off x="1508576" y="2392846"/>
            <a:ext cx="3294384" cy="535531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POC:Chl?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952930-8A9E-4FAD-8AF8-485227100EE4}"/>
              </a:ext>
            </a:extLst>
          </p:cNvPr>
          <p:cNvGrpSpPr/>
          <p:nvPr/>
        </p:nvGrpSpPr>
        <p:grpSpPr>
          <a:xfrm>
            <a:off x="6266631" y="2336541"/>
            <a:ext cx="5641257" cy="3334311"/>
            <a:chOff x="6266631" y="2336541"/>
            <a:chExt cx="5641257" cy="3334311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67F09639-D2EE-48B8-8C62-045D79B4410E}"/>
                </a:ext>
              </a:extLst>
            </p:cNvPr>
            <p:cNvSpPr txBox="1">
              <a:spLocks/>
            </p:cNvSpPr>
            <p:nvPr/>
          </p:nvSpPr>
          <p:spPr>
            <a:xfrm>
              <a:off x="7905329" y="2336541"/>
              <a:ext cx="2261807" cy="535531"/>
            </a:xfrm>
            <a:prstGeom prst="rect">
              <a:avLst/>
            </a:prstGeom>
            <a:ln w="19050">
              <a:noFill/>
            </a:ln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None/>
                <a:defRPr sz="34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3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Questions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B737C32-EC72-48BB-8C39-3EC1B5E60A6A}"/>
                </a:ext>
              </a:extLst>
            </p:cNvPr>
            <p:cNvGrpSpPr/>
            <p:nvPr/>
          </p:nvGrpSpPr>
          <p:grpSpPr>
            <a:xfrm>
              <a:off x="6266631" y="2970721"/>
              <a:ext cx="5641257" cy="2700131"/>
              <a:chOff x="6266631" y="2970721"/>
              <a:chExt cx="5641257" cy="27001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E675F-E103-4B7E-B398-EE1BBBA2A71A}"/>
                  </a:ext>
                </a:extLst>
              </p:cNvPr>
              <p:cNvSpPr txBox="1"/>
              <p:nvPr/>
            </p:nvSpPr>
            <p:spPr>
              <a:xfrm>
                <a:off x="6266631" y="2970721"/>
                <a:ext cx="56412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relationship between depth-integrated POC and Chl in the surface WAP?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4C69F1-0811-4861-ABCC-ED9CACAB3AC7}"/>
                  </a:ext>
                </a:extLst>
              </p:cNvPr>
              <p:cNvSpPr txBox="1"/>
              <p:nvPr/>
            </p:nvSpPr>
            <p:spPr>
              <a:xfrm>
                <a:off x="6266631" y="4501342"/>
                <a:ext cx="56412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does POC:Chl vary with space and time? What are the major modes that drive this variability?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96DA2E2-7728-4D03-8502-F16929B85146}"/>
                      </a:ext>
                    </a:extLst>
                  </p:cNvPr>
                  <p:cNvSpPr txBox="1"/>
                  <p:nvPr/>
                </p:nvSpPr>
                <p:spPr>
                  <a:xfrm>
                    <a:off x="6266631" y="4140193"/>
                    <a:ext cx="5641257" cy="36118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Do POC:Chl values agree with calculated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phyto</m:t>
                            </m:r>
                          </m:sub>
                        </m:sSub>
                      </m:oMath>
                    </a14:m>
                    <a:r>
                      <a:rPr lang="en-US" sz="160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:Chl values? 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96DA2E2-7728-4D03-8502-F16929B851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6631" y="4140193"/>
                    <a:ext cx="5641257" cy="36118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5085" b="-152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17A115-5889-4D31-9A91-4AA923F08759}"/>
                  </a:ext>
                </a:extLst>
              </p:cNvPr>
              <p:cNvSpPr txBox="1"/>
              <p:nvPr/>
            </p:nvSpPr>
            <p:spPr>
              <a:xfrm>
                <a:off x="6266631" y="3555457"/>
                <a:ext cx="56412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calculated POC values from beam transmission agree with measured POC values?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537F4FC-55B8-4430-A0B6-C87804BF9D2B}"/>
                  </a:ext>
                </a:extLst>
              </p:cNvPr>
              <p:cNvSpPr txBox="1"/>
              <p:nvPr/>
            </p:nvSpPr>
            <p:spPr>
              <a:xfrm>
                <a:off x="6266631" y="5086077"/>
                <a:ext cx="56412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trends in POC:Chl correlate with expected or calculated changes in phytoplankton physiology?</a:t>
                </a:r>
              </a:p>
            </p:txBody>
          </p:sp>
        </p:grp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1439326F-9019-469E-851D-8BCAC71A2D99}"/>
              </a:ext>
            </a:extLst>
          </p:cNvPr>
          <p:cNvSpPr/>
          <p:nvPr/>
        </p:nvSpPr>
        <p:spPr>
          <a:xfrm>
            <a:off x="2186625" y="3050347"/>
            <a:ext cx="1934689" cy="870050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POC:Chl Ratio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3AB98A-0342-46A9-9124-D037C682DAB0}"/>
              </a:ext>
            </a:extLst>
          </p:cNvPr>
          <p:cNvGrpSpPr/>
          <p:nvPr/>
        </p:nvGrpSpPr>
        <p:grpSpPr>
          <a:xfrm>
            <a:off x="396567" y="3792981"/>
            <a:ext cx="2073387" cy="810284"/>
            <a:chOff x="396567" y="3792981"/>
            <a:chExt cx="2073387" cy="810284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E5AE0B5-4596-42F9-9F75-E32B9E32683F}"/>
                </a:ext>
              </a:extLst>
            </p:cNvPr>
            <p:cNvSpPr/>
            <p:nvPr/>
          </p:nvSpPr>
          <p:spPr>
            <a:xfrm>
              <a:off x="396567" y="4038308"/>
              <a:ext cx="1508614" cy="564957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POC:Chl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4CD2A463-4AF5-4C6C-B5D0-2D4673DA1B5C}"/>
                </a:ext>
              </a:extLst>
            </p:cNvPr>
            <p:cNvCxnSpPr>
              <a:cxnSpLocks/>
              <a:stCxn id="36" idx="3"/>
              <a:endCxn id="105" idx="7"/>
            </p:cNvCxnSpPr>
            <p:nvPr/>
          </p:nvCxnSpPr>
          <p:spPr>
            <a:xfrm flipH="1">
              <a:off x="1684250" y="3792981"/>
              <a:ext cx="785704" cy="328063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63A8AA-D6F2-4122-B721-DBFEB795B41C}"/>
              </a:ext>
            </a:extLst>
          </p:cNvPr>
          <p:cNvGrpSpPr/>
          <p:nvPr/>
        </p:nvGrpSpPr>
        <p:grpSpPr>
          <a:xfrm>
            <a:off x="284112" y="4603265"/>
            <a:ext cx="2156322" cy="1577285"/>
            <a:chOff x="284112" y="4603265"/>
            <a:chExt cx="2156322" cy="157728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D5A57BBB-069A-4AE1-BECF-E4660B457E26}"/>
                </a:ext>
              </a:extLst>
            </p:cNvPr>
            <p:cNvSpPr/>
            <p:nvPr/>
          </p:nvSpPr>
          <p:spPr>
            <a:xfrm>
              <a:off x="284112" y="5378464"/>
              <a:ext cx="2156322" cy="802086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Trophodynamic Status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064DBA3A-839B-448E-83CA-EAC00A482608}"/>
                </a:ext>
              </a:extLst>
            </p:cNvPr>
            <p:cNvCxnSpPr>
              <a:cxnSpLocks/>
              <a:stCxn id="105" idx="4"/>
              <a:endCxn id="107" idx="0"/>
            </p:cNvCxnSpPr>
            <p:nvPr/>
          </p:nvCxnSpPr>
          <p:spPr>
            <a:xfrm>
              <a:off x="1150874" y="4603265"/>
              <a:ext cx="211399" cy="775199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EDA410F-E06C-4AA2-BD9A-A3B9A4AD4024}"/>
              </a:ext>
            </a:extLst>
          </p:cNvPr>
          <p:cNvGrpSpPr/>
          <p:nvPr/>
        </p:nvGrpSpPr>
        <p:grpSpPr>
          <a:xfrm>
            <a:off x="3837985" y="3792981"/>
            <a:ext cx="1611496" cy="574964"/>
            <a:chOff x="3837985" y="3792981"/>
            <a:chExt cx="1611496" cy="574964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07E3E0C7-5644-477C-8A36-8714C8CC3352}"/>
                </a:ext>
              </a:extLst>
            </p:cNvPr>
            <p:cNvSpPr/>
            <p:nvPr/>
          </p:nvSpPr>
          <p:spPr>
            <a:xfrm>
              <a:off x="4458517" y="3802988"/>
              <a:ext cx="990964" cy="564957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C:Chl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CAEE9DF8-FFD7-4556-9B8C-690D55297472}"/>
                </a:ext>
              </a:extLst>
            </p:cNvPr>
            <p:cNvCxnSpPr>
              <a:cxnSpLocks/>
              <a:stCxn id="36" idx="5"/>
              <a:endCxn id="101" idx="2"/>
            </p:cNvCxnSpPr>
            <p:nvPr/>
          </p:nvCxnSpPr>
          <p:spPr>
            <a:xfrm>
              <a:off x="3837985" y="3792981"/>
              <a:ext cx="620532" cy="292486"/>
            </a:xfrm>
            <a:prstGeom prst="straightConnector1">
              <a:avLst/>
            </a:prstGeom>
            <a:ln w="31750">
              <a:gradFill>
                <a:gsLst>
                  <a:gs pos="28000">
                    <a:schemeClr val="accent5"/>
                  </a:gs>
                  <a:gs pos="79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170632-B809-46EC-A918-96E92BEE25DB}"/>
              </a:ext>
            </a:extLst>
          </p:cNvPr>
          <p:cNvGrpSpPr/>
          <p:nvPr/>
        </p:nvGrpSpPr>
        <p:grpSpPr>
          <a:xfrm>
            <a:off x="4630962" y="4367945"/>
            <a:ext cx="1713679" cy="1482174"/>
            <a:chOff x="3897889" y="4569228"/>
            <a:chExt cx="1713679" cy="148217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0E5DB54-A2AA-45B1-A0D7-3CFF9F092F20}"/>
                </a:ext>
              </a:extLst>
            </p:cNvPr>
            <p:cNvSpPr/>
            <p:nvPr/>
          </p:nvSpPr>
          <p:spPr>
            <a:xfrm>
              <a:off x="3897889" y="5249316"/>
              <a:ext cx="1713679" cy="802086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Productivity Algorithms </a:t>
              </a:r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D1C7614A-B4F2-4653-B86B-0136F38E9EAF}"/>
                </a:ext>
              </a:extLst>
            </p:cNvPr>
            <p:cNvCxnSpPr>
              <a:cxnSpLocks/>
              <a:stCxn id="101" idx="4"/>
              <a:endCxn id="103" idx="0"/>
            </p:cNvCxnSpPr>
            <p:nvPr/>
          </p:nvCxnSpPr>
          <p:spPr>
            <a:xfrm>
              <a:off x="4220926" y="4569228"/>
              <a:ext cx="533803" cy="680088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BC11B9-C0FC-4050-8525-1DBD4206049B}"/>
              </a:ext>
            </a:extLst>
          </p:cNvPr>
          <p:cNvGrpSpPr/>
          <p:nvPr/>
        </p:nvGrpSpPr>
        <p:grpSpPr>
          <a:xfrm>
            <a:off x="2018849" y="4211664"/>
            <a:ext cx="2156321" cy="1284263"/>
            <a:chOff x="2075810" y="4424295"/>
            <a:chExt cx="2156321" cy="128426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0D86993D-4DBC-4D03-8CA9-78D26471570A}"/>
                </a:ext>
              </a:extLst>
            </p:cNvPr>
            <p:cNvSpPr/>
            <p:nvPr/>
          </p:nvSpPr>
          <p:spPr>
            <a:xfrm>
              <a:off x="2075810" y="4424295"/>
              <a:ext cx="2156321" cy="943487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Overall Biogeochemical State</a:t>
              </a: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2374DB8B-1C82-4664-9860-602196D92FC3}"/>
                </a:ext>
              </a:extLst>
            </p:cNvPr>
            <p:cNvCxnSpPr>
              <a:cxnSpLocks/>
              <a:stCxn id="107" idx="7"/>
              <a:endCxn id="109" idx="3"/>
            </p:cNvCxnSpPr>
            <p:nvPr/>
          </p:nvCxnSpPr>
          <p:spPr>
            <a:xfrm flipV="1">
              <a:off x="2181609" y="5229612"/>
              <a:ext cx="209987" cy="478946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3"/>
                  </a:gs>
                  <a:gs pos="61000">
                    <a:schemeClr val="accent4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9EFE33-0B7A-4CCC-92BB-DA6E2D8E695E}"/>
              </a:ext>
            </a:extLst>
          </p:cNvPr>
          <p:cNvGrpSpPr/>
          <p:nvPr/>
        </p:nvGrpSpPr>
        <p:grpSpPr>
          <a:xfrm>
            <a:off x="2995293" y="4367945"/>
            <a:ext cx="1958706" cy="2001782"/>
            <a:chOff x="3897889" y="4049620"/>
            <a:chExt cx="1958706" cy="200178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410D9D9-4668-4EB9-BA9F-6ACE32F8051C}"/>
                </a:ext>
              </a:extLst>
            </p:cNvPr>
            <p:cNvSpPr/>
            <p:nvPr/>
          </p:nvSpPr>
          <p:spPr>
            <a:xfrm>
              <a:off x="3897889" y="5249316"/>
              <a:ext cx="1713679" cy="802086"/>
            </a:xfrm>
            <a:prstGeom prst="ellipse">
              <a:avLst/>
            </a:prstGeom>
            <a:noFill/>
            <a:ln w="158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Community Physiology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6A8F535-7F43-4F3B-B97A-D9319141AD02}"/>
                </a:ext>
              </a:extLst>
            </p:cNvPr>
            <p:cNvCxnSpPr>
              <a:cxnSpLocks/>
              <a:stCxn id="101" idx="4"/>
              <a:endCxn id="37" idx="0"/>
            </p:cNvCxnSpPr>
            <p:nvPr/>
          </p:nvCxnSpPr>
          <p:spPr>
            <a:xfrm flipH="1">
              <a:off x="4754729" y="4049620"/>
              <a:ext cx="1101866" cy="1199696"/>
            </a:xfrm>
            <a:prstGeom prst="straightConnector1">
              <a:avLst/>
            </a:prstGeom>
            <a:ln w="28575">
              <a:gradFill>
                <a:gsLst>
                  <a:gs pos="24000">
                    <a:schemeClr val="accent4"/>
                  </a:gs>
                  <a:gs pos="79000">
                    <a:schemeClr val="accent3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9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Banded Design Teal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l banded presentation (widescreen).potx" id="{8384684B-0E69-492A-91E7-29F709A97A1C}" vid="{F5096ADD-FCE7-411A-B9A7-AE292EEF7591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13516</TotalTime>
  <Words>1872</Words>
  <Application>Microsoft Office PowerPoint</Application>
  <PresentationFormat>Widescreen</PresentationFormat>
  <Paragraphs>272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Gill Sans MT</vt:lpstr>
      <vt:lpstr>Times New Roman</vt:lpstr>
      <vt:lpstr>Banded Design Teal 16x9</vt:lpstr>
      <vt:lpstr>The Physiology of a Changing Antarctic Ecosystem:  Examining the Roles of Light in Phytoplankton  Biology in the WAP</vt:lpstr>
      <vt:lpstr>Sea Ice Dynamics and Air Temperature</vt:lpstr>
      <vt:lpstr>MLD and Chlorophyll-a</vt:lpstr>
      <vt:lpstr>Community Composition and  Air-Sea 〖CO〗_2 Exchange</vt:lpstr>
      <vt:lpstr> Palmer LTER: An Extensive Temporal and Spatial Study System</vt:lpstr>
      <vt:lpstr>Shifts in Light Availability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Quintin Diou-Cass</dc:creator>
  <cp:lastModifiedBy>Quintin Diou-Cass</cp:lastModifiedBy>
  <cp:revision>301</cp:revision>
  <dcterms:created xsi:type="dcterms:W3CDTF">2020-09-17T16:35:49Z</dcterms:created>
  <dcterms:modified xsi:type="dcterms:W3CDTF">2020-11-25T17:52:14Z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