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56" r:id="rId2"/>
    <p:sldId id="1405" r:id="rId3"/>
    <p:sldId id="1402" r:id="rId4"/>
    <p:sldId id="1403" r:id="rId5"/>
    <p:sldId id="1404" r:id="rId6"/>
    <p:sldId id="1406" r:id="rId7"/>
    <p:sldId id="1407" r:id="rId8"/>
    <p:sldId id="488" r:id="rId9"/>
    <p:sldId id="1095" r:id="rId10"/>
    <p:sldId id="874" r:id="rId11"/>
    <p:sldId id="1399" r:id="rId12"/>
    <p:sldId id="766" r:id="rId13"/>
    <p:sldId id="1369" r:id="rId14"/>
    <p:sldId id="1373" r:id="rId15"/>
    <p:sldId id="1380" r:id="rId16"/>
    <p:sldId id="773" r:id="rId17"/>
    <p:sldId id="1374" r:id="rId18"/>
    <p:sldId id="1384" r:id="rId19"/>
    <p:sldId id="787" r:id="rId20"/>
    <p:sldId id="1375" r:id="rId21"/>
    <p:sldId id="263" r:id="rId22"/>
    <p:sldId id="876" r:id="rId23"/>
    <p:sldId id="877" r:id="rId24"/>
    <p:sldId id="878" r:id="rId25"/>
    <p:sldId id="879" r:id="rId26"/>
    <p:sldId id="880" r:id="rId27"/>
    <p:sldId id="262" r:id="rId28"/>
    <p:sldId id="1376" r:id="rId29"/>
    <p:sldId id="1379" r:id="rId30"/>
    <p:sldId id="1400" r:id="rId31"/>
    <p:sldId id="1382" r:id="rId32"/>
    <p:sldId id="855" r:id="rId33"/>
    <p:sldId id="854" r:id="rId34"/>
    <p:sldId id="847" r:id="rId35"/>
    <p:sldId id="883" r:id="rId36"/>
    <p:sldId id="851" r:id="rId37"/>
    <p:sldId id="1391" r:id="rId38"/>
    <p:sldId id="1392" r:id="rId39"/>
    <p:sldId id="1394" r:id="rId40"/>
    <p:sldId id="1396" r:id="rId41"/>
    <p:sldId id="1395" r:id="rId42"/>
    <p:sldId id="1397" r:id="rId43"/>
    <p:sldId id="1398" r:id="rId44"/>
    <p:sldId id="1401" r:id="rId45"/>
    <p:sldId id="374" r:id="rId46"/>
    <p:sldId id="428" r:id="rId47"/>
    <p:sldId id="401" r:id="rId48"/>
    <p:sldId id="483" r:id="rId49"/>
    <p:sldId id="1390" r:id="rId50"/>
    <p:sldId id="1356" r:id="rId51"/>
    <p:sldId id="408" r:id="rId52"/>
    <p:sldId id="870" r:id="rId53"/>
    <p:sldId id="780" r:id="rId54"/>
    <p:sldId id="775" r:id="rId55"/>
    <p:sldId id="1365" r:id="rId56"/>
    <p:sldId id="294" r:id="rId57"/>
    <p:sldId id="343" r:id="rId58"/>
    <p:sldId id="1367" r:id="rId59"/>
    <p:sldId id="777" r:id="rId60"/>
    <p:sldId id="778" r:id="rId61"/>
    <p:sldId id="776" r:id="rId62"/>
    <p:sldId id="1271" r:id="rId63"/>
    <p:sldId id="273" r:id="rId64"/>
    <p:sldId id="487" r:id="rId65"/>
    <p:sldId id="1332" r:id="rId66"/>
    <p:sldId id="1354" r:id="rId67"/>
    <p:sldId id="824" r:id="rId68"/>
    <p:sldId id="1378" r:id="rId69"/>
    <p:sldId id="882" r:id="rId70"/>
    <p:sldId id="881" r:id="rId71"/>
    <p:sldId id="1388" r:id="rId72"/>
    <p:sldId id="1386" r:id="rId73"/>
    <p:sldId id="1308" r:id="rId74"/>
    <p:sldId id="1290"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40"/>
    <p:restoredTop sz="76541"/>
  </p:normalViewPr>
  <p:slideViewPr>
    <p:cSldViewPr snapToGrid="0" snapToObjects="1" showGuides="1">
      <p:cViewPr varScale="1">
        <p:scale>
          <a:sx n="82" d="100"/>
          <a:sy n="82" d="100"/>
        </p:scale>
        <p:origin x="1360" y="168"/>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00CFC-6EF1-124D-A9D6-7914FAF94E4D}" type="datetimeFigureOut">
              <a:rPr lang="en-US" smtClean="0"/>
              <a:t>10/22/19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CBDEC5-665D-3547-A5B3-3E4B539D4462}" type="slidenum">
              <a:rPr lang="en-US" smtClean="0"/>
              <a:t>‹#›</a:t>
            </a:fld>
            <a:endParaRPr lang="en-US"/>
          </a:p>
        </p:txBody>
      </p:sp>
    </p:spTree>
    <p:extLst>
      <p:ext uri="{BB962C8B-B14F-4D97-AF65-F5344CB8AC3E}">
        <p14:creationId xmlns:p14="http://schemas.microsoft.com/office/powerpoint/2010/main" val="1660096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CBDEC5-665D-3547-A5B3-3E4B539D4462}" type="slidenum">
              <a:rPr lang="en-US" smtClean="0"/>
              <a:t>1</a:t>
            </a:fld>
            <a:endParaRPr lang="en-US"/>
          </a:p>
        </p:txBody>
      </p:sp>
    </p:spTree>
    <p:extLst>
      <p:ext uri="{BB962C8B-B14F-4D97-AF65-F5344CB8AC3E}">
        <p14:creationId xmlns:p14="http://schemas.microsoft.com/office/powerpoint/2010/main" val="2714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citations</a:t>
            </a:r>
          </a:p>
        </p:txBody>
      </p:sp>
      <p:sp>
        <p:nvSpPr>
          <p:cNvPr id="4" name="Slide Number Placeholder 3"/>
          <p:cNvSpPr>
            <a:spLocks noGrp="1"/>
          </p:cNvSpPr>
          <p:nvPr>
            <p:ph type="sldNum" sz="quarter" idx="10"/>
          </p:nvPr>
        </p:nvSpPr>
        <p:spPr/>
        <p:txBody>
          <a:bodyPr/>
          <a:lstStyle/>
          <a:p>
            <a:fld id="{AF1F0D5D-806C-CD42-A27B-F8B3D072A01B}" type="slidenum">
              <a:rPr lang="en-US" smtClean="0"/>
              <a:t>49</a:t>
            </a:fld>
            <a:endParaRPr lang="en-US"/>
          </a:p>
        </p:txBody>
      </p:sp>
    </p:spTree>
    <p:extLst>
      <p:ext uri="{BB962C8B-B14F-4D97-AF65-F5344CB8AC3E}">
        <p14:creationId xmlns:p14="http://schemas.microsoft.com/office/powerpoint/2010/main" val="1549807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31C5C-5E4E-AB4D-AE0E-9AF33C58A7C8}" type="slidenum">
              <a:rPr lang="en-US" smtClean="0"/>
              <a:t>50</a:t>
            </a:fld>
            <a:endParaRPr lang="en-US"/>
          </a:p>
        </p:txBody>
      </p:sp>
    </p:spTree>
    <p:extLst>
      <p:ext uri="{BB962C8B-B14F-4D97-AF65-F5344CB8AC3E}">
        <p14:creationId xmlns:p14="http://schemas.microsoft.com/office/powerpoint/2010/main" val="4041655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31C5C-5E4E-AB4D-AE0E-9AF33C58A7C8}" type="slidenum">
              <a:rPr lang="en-US" smtClean="0"/>
              <a:t>51</a:t>
            </a:fld>
            <a:endParaRPr lang="en-US"/>
          </a:p>
        </p:txBody>
      </p:sp>
    </p:spTree>
    <p:extLst>
      <p:ext uri="{BB962C8B-B14F-4D97-AF65-F5344CB8AC3E}">
        <p14:creationId xmlns:p14="http://schemas.microsoft.com/office/powerpoint/2010/main" val="2925623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MARACOOS ROMS input data are comprehensive. 4D-Var uses data at its precise observation time and place, for example retaining all diurnal cycle information implicit in the time of passage of low earth orbit (LEO) satellites or the multiple sampling times of geostationary satellites, or the capture of high frequency variability of sea level variability by altimeter satellites. </a:t>
            </a:r>
          </a:p>
        </p:txBody>
      </p:sp>
      <p:sp>
        <p:nvSpPr>
          <p:cNvPr id="4" name="Slide Number Placeholder 3"/>
          <p:cNvSpPr>
            <a:spLocks noGrp="1"/>
          </p:cNvSpPr>
          <p:nvPr>
            <p:ph type="sldNum" sz="quarter" idx="5"/>
          </p:nvPr>
        </p:nvSpPr>
        <p:spPr/>
        <p:txBody>
          <a:bodyPr/>
          <a:lstStyle/>
          <a:p>
            <a:fld id="{33A5DC85-0796-E942-A091-ACA0F96226ED}" type="slidenum">
              <a:rPr lang="en-US" smtClean="0"/>
              <a:t>55</a:t>
            </a:fld>
            <a:endParaRPr lang="en-US"/>
          </a:p>
        </p:txBody>
      </p:sp>
    </p:spTree>
    <p:extLst>
      <p:ext uri="{BB962C8B-B14F-4D97-AF65-F5344CB8AC3E}">
        <p14:creationId xmlns:p14="http://schemas.microsoft.com/office/powerpoint/2010/main" val="1106873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985131-0E0D-8440-A4C7-D8AD86F55DB4}" type="slidenum">
              <a:rPr lang="en-US" smtClean="0"/>
              <a:t>61</a:t>
            </a:fld>
            <a:endParaRPr lang="en-US"/>
          </a:p>
        </p:txBody>
      </p:sp>
    </p:spTree>
    <p:extLst>
      <p:ext uri="{BB962C8B-B14F-4D97-AF65-F5344CB8AC3E}">
        <p14:creationId xmlns:p14="http://schemas.microsoft.com/office/powerpoint/2010/main" val="4101589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citations</a:t>
            </a:r>
          </a:p>
        </p:txBody>
      </p:sp>
      <p:sp>
        <p:nvSpPr>
          <p:cNvPr id="4" name="Slide Number Placeholder 3"/>
          <p:cNvSpPr>
            <a:spLocks noGrp="1"/>
          </p:cNvSpPr>
          <p:nvPr>
            <p:ph type="sldNum" sz="quarter" idx="10"/>
          </p:nvPr>
        </p:nvSpPr>
        <p:spPr/>
        <p:txBody>
          <a:bodyPr/>
          <a:lstStyle/>
          <a:p>
            <a:fld id="{AF1F0D5D-806C-CD42-A27B-F8B3D072A01B}" type="slidenum">
              <a:rPr lang="en-US" smtClean="0"/>
              <a:t>62</a:t>
            </a:fld>
            <a:endParaRPr lang="en-US"/>
          </a:p>
        </p:txBody>
      </p:sp>
    </p:spTree>
    <p:extLst>
      <p:ext uri="{BB962C8B-B14F-4D97-AF65-F5344CB8AC3E}">
        <p14:creationId xmlns:p14="http://schemas.microsoft.com/office/powerpoint/2010/main" val="3559549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10</a:t>
            </a:r>
          </a:p>
        </p:txBody>
      </p:sp>
      <p:sp>
        <p:nvSpPr>
          <p:cNvPr id="4" name="Slide Number Placeholder 3"/>
          <p:cNvSpPr>
            <a:spLocks noGrp="1"/>
          </p:cNvSpPr>
          <p:nvPr>
            <p:ph type="sldNum" sz="quarter" idx="10"/>
          </p:nvPr>
        </p:nvSpPr>
        <p:spPr/>
        <p:txBody>
          <a:bodyPr/>
          <a:lstStyle/>
          <a:p>
            <a:fld id="{A8FDF534-3A8E-564B-BE67-7538EEB3729B}" type="slidenum">
              <a:rPr lang="en-US" smtClean="0"/>
              <a:t>63</a:t>
            </a:fld>
            <a:endParaRPr lang="en-US"/>
          </a:p>
        </p:txBody>
      </p:sp>
    </p:spTree>
    <p:extLst>
      <p:ext uri="{BB962C8B-B14F-4D97-AF65-F5344CB8AC3E}">
        <p14:creationId xmlns:p14="http://schemas.microsoft.com/office/powerpoint/2010/main" val="3007398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0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E5A123-1CB0-4387-B807-2DF473655101}" type="slidenum">
              <a:rPr lang="en-US" altLang="en-US" sz="1200">
                <a:solidFill>
                  <a:srgbClr val="000000"/>
                </a:solidFill>
              </a:rPr>
              <a:pPr/>
              <a:t>64</a:t>
            </a:fld>
            <a:endParaRPr lang="en-US" altLang="en-US" sz="1200">
              <a:solidFill>
                <a:srgbClr val="000000"/>
              </a:solidFill>
            </a:endParaRPr>
          </a:p>
        </p:txBody>
      </p:sp>
    </p:spTree>
    <p:extLst>
      <p:ext uri="{BB962C8B-B14F-4D97-AF65-F5344CB8AC3E}">
        <p14:creationId xmlns:p14="http://schemas.microsoft.com/office/powerpoint/2010/main" val="3562726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Develop ROMS-WRF coupling with ESMF/NUOPC libraries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capabilities between WRF and ROMS with the ESMF/NUOPC libraries to join other operational NOAA modeling systems.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Initially develop a coupled model domain for the MARACOOS region</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Coupling philosophy without WRF intervention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Loosely coupled DA, Background trajectory is a coupled run</a:t>
            </a:r>
          </a:p>
          <a:p>
            <a:endParaRPr lang="en-US" dirty="0"/>
          </a:p>
        </p:txBody>
      </p:sp>
      <p:sp>
        <p:nvSpPr>
          <p:cNvPr id="4" name="Slide Number Placeholder 3"/>
          <p:cNvSpPr>
            <a:spLocks noGrp="1"/>
          </p:cNvSpPr>
          <p:nvPr>
            <p:ph type="sldNum" sz="quarter" idx="5"/>
          </p:nvPr>
        </p:nvSpPr>
        <p:spPr/>
        <p:txBody>
          <a:bodyPr/>
          <a:lstStyle/>
          <a:p>
            <a:fld id="{67CBDEC5-665D-3547-A5B3-3E4B539D4462}" type="slidenum">
              <a:rPr lang="en-US" smtClean="0"/>
              <a:t>71</a:t>
            </a:fld>
            <a:endParaRPr lang="en-US"/>
          </a:p>
        </p:txBody>
      </p:sp>
    </p:spTree>
    <p:extLst>
      <p:ext uri="{BB962C8B-B14F-4D97-AF65-F5344CB8AC3E}">
        <p14:creationId xmlns:p14="http://schemas.microsoft.com/office/powerpoint/2010/main" val="3155848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Develop ROMS-WRF coupling with ESMF/NUOPC libraries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capabilities between WRF and ROMS with the ESMF/NUOPC libraries to join other operational NOAA modeling systems.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Initially develop a coupled model domain for the MARACOOS region</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Coupling philosophy without WRF intervention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Loosely coupled DA, Background trajectory is a coupled run</a:t>
            </a:r>
          </a:p>
          <a:p>
            <a:endParaRPr lang="en-US" dirty="0"/>
          </a:p>
        </p:txBody>
      </p:sp>
      <p:sp>
        <p:nvSpPr>
          <p:cNvPr id="4" name="Slide Number Placeholder 3"/>
          <p:cNvSpPr>
            <a:spLocks noGrp="1"/>
          </p:cNvSpPr>
          <p:nvPr>
            <p:ph type="sldNum" sz="quarter" idx="5"/>
          </p:nvPr>
        </p:nvSpPr>
        <p:spPr/>
        <p:txBody>
          <a:bodyPr/>
          <a:lstStyle/>
          <a:p>
            <a:fld id="{67CBDEC5-665D-3547-A5B3-3E4B539D4462}" type="slidenum">
              <a:rPr lang="en-US" smtClean="0"/>
              <a:t>72</a:t>
            </a:fld>
            <a:endParaRPr lang="en-US"/>
          </a:p>
        </p:txBody>
      </p:sp>
    </p:spTree>
    <p:extLst>
      <p:ext uri="{BB962C8B-B14F-4D97-AF65-F5344CB8AC3E}">
        <p14:creationId xmlns:p14="http://schemas.microsoft.com/office/powerpoint/2010/main" val="409603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I improve this picture?</a:t>
            </a:r>
          </a:p>
        </p:txBody>
      </p:sp>
      <p:sp>
        <p:nvSpPr>
          <p:cNvPr id="4" name="Slide Number Placeholder 3"/>
          <p:cNvSpPr>
            <a:spLocks noGrp="1"/>
          </p:cNvSpPr>
          <p:nvPr>
            <p:ph type="sldNum" sz="quarter" idx="10"/>
          </p:nvPr>
        </p:nvSpPr>
        <p:spPr/>
        <p:txBody>
          <a:bodyPr/>
          <a:lstStyle/>
          <a:p>
            <a:fld id="{AF1F0D5D-806C-CD42-A27B-F8B3D072A01B}" type="slidenum">
              <a:rPr lang="en-US" smtClean="0"/>
              <a:t>4</a:t>
            </a:fld>
            <a:endParaRPr lang="en-US"/>
          </a:p>
        </p:txBody>
      </p:sp>
    </p:spTree>
    <p:extLst>
      <p:ext uri="{BB962C8B-B14F-4D97-AF65-F5344CB8AC3E}">
        <p14:creationId xmlns:p14="http://schemas.microsoft.com/office/powerpoint/2010/main" val="770691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31C5C-5E4E-AB4D-AE0E-9AF33C58A7C8}" type="slidenum">
              <a:rPr lang="en-US" smtClean="0"/>
              <a:t>7</a:t>
            </a:fld>
            <a:endParaRPr lang="en-US"/>
          </a:p>
        </p:txBody>
      </p:sp>
    </p:spTree>
    <p:extLst>
      <p:ext uri="{BB962C8B-B14F-4D97-AF65-F5344CB8AC3E}">
        <p14:creationId xmlns:p14="http://schemas.microsoft.com/office/powerpoint/2010/main" val="2820851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Develop ROMS-WRF coupling with ESMF/NUOPC libraries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capabilities between WRF and ROMS with the ESMF/NUOPC libraries to join other operational NOAA modeling systems.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Initially develop a coupled model domain for the MARACOOS region</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Coupling philosophy without WRF intervention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Loosely coupled DA, Background trajectory is a coupled run</a:t>
            </a:r>
          </a:p>
          <a:p>
            <a:endParaRPr lang="en-US" dirty="0"/>
          </a:p>
        </p:txBody>
      </p:sp>
      <p:sp>
        <p:nvSpPr>
          <p:cNvPr id="4" name="Slide Number Placeholder 3"/>
          <p:cNvSpPr>
            <a:spLocks noGrp="1"/>
          </p:cNvSpPr>
          <p:nvPr>
            <p:ph type="sldNum" sz="quarter" idx="5"/>
          </p:nvPr>
        </p:nvSpPr>
        <p:spPr/>
        <p:txBody>
          <a:bodyPr/>
          <a:lstStyle/>
          <a:p>
            <a:fld id="{67CBDEC5-665D-3547-A5B3-3E4B539D4462}" type="slidenum">
              <a:rPr lang="en-US" smtClean="0"/>
              <a:t>10</a:t>
            </a:fld>
            <a:endParaRPr lang="en-US"/>
          </a:p>
        </p:txBody>
      </p:sp>
    </p:spTree>
    <p:extLst>
      <p:ext uri="{BB962C8B-B14F-4D97-AF65-F5344CB8AC3E}">
        <p14:creationId xmlns:p14="http://schemas.microsoft.com/office/powerpoint/2010/main" val="1903731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Calibri" panose="020F0502020204030204" pitchFamily="34" charset="0"/>
                <a:ea typeface="ＭＳ Ｐゴシック" charset="0"/>
                <a:cs typeface="Calibri" panose="020F0502020204030204" pitchFamily="34" charset="0"/>
              </a:rPr>
              <a:t>Develop a coupling interface with the </a:t>
            </a:r>
            <a:r>
              <a:rPr lang="en-US" sz="1200" b="1" dirty="0">
                <a:solidFill>
                  <a:srgbClr val="FF0000"/>
                </a:solidFill>
                <a:latin typeface="Calibri" panose="020F0502020204030204" pitchFamily="34" charset="0"/>
                <a:ea typeface="ＭＳ Ｐゴシック" charset="0"/>
                <a:cs typeface="Calibri" panose="020F0502020204030204" pitchFamily="34" charset="0"/>
              </a:rPr>
              <a:t>ESMF</a:t>
            </a:r>
            <a:r>
              <a:rPr lang="en-US" sz="1200" b="1" dirty="0">
                <a:solidFill>
                  <a:srgbClr val="000000"/>
                </a:solidFill>
                <a:latin typeface="Calibri" panose="020F0502020204030204" pitchFamily="34" charset="0"/>
                <a:ea typeface="ＭＳ Ｐゴシック" charset="0"/>
                <a:cs typeface="Calibri" panose="020F0502020204030204" pitchFamily="34" charset="0"/>
              </a:rPr>
              <a:t> Library Version 7.0 or higher. Using the </a:t>
            </a:r>
            <a:r>
              <a:rPr lang="en-US" sz="1200" b="1" dirty="0">
                <a:solidFill>
                  <a:srgbClr val="FF0000"/>
                </a:solidFill>
                <a:latin typeface="Calibri" panose="020F0502020204030204" pitchFamily="34" charset="0"/>
                <a:ea typeface="ＭＳ Ｐゴシック" charset="0"/>
                <a:cs typeface="Calibri" panose="020F0502020204030204" pitchFamily="34" charset="0"/>
              </a:rPr>
              <a:t>N</a:t>
            </a:r>
            <a:r>
              <a:rPr lang="en-US" sz="1200" b="1" dirty="0">
                <a:solidFill>
                  <a:srgbClr val="000000"/>
                </a:solidFill>
                <a:latin typeface="Calibri" panose="020F0502020204030204" pitchFamily="34" charset="0"/>
                <a:ea typeface="ＭＳ Ｐゴシック" charset="0"/>
                <a:cs typeface="Calibri" panose="020F0502020204030204" pitchFamily="34" charset="0"/>
              </a:rPr>
              <a:t>ational </a:t>
            </a:r>
            <a:r>
              <a:rPr lang="en-US" sz="1200" b="1" dirty="0">
                <a:solidFill>
                  <a:srgbClr val="FF0000"/>
                </a:solidFill>
                <a:latin typeface="Calibri" panose="020F0502020204030204" pitchFamily="34" charset="0"/>
                <a:ea typeface="ＭＳ Ｐゴシック" charset="0"/>
                <a:cs typeface="Calibri" panose="020F0502020204030204" pitchFamily="34" charset="0"/>
              </a:rPr>
              <a:t>U</a:t>
            </a:r>
            <a:r>
              <a:rPr lang="en-US" sz="1200" b="1" dirty="0">
                <a:solidFill>
                  <a:srgbClr val="000000"/>
                </a:solidFill>
                <a:latin typeface="Calibri" panose="020F0502020204030204" pitchFamily="34" charset="0"/>
                <a:ea typeface="ＭＳ Ｐゴシック" charset="0"/>
                <a:cs typeface="Calibri" panose="020F0502020204030204" pitchFamily="34" charset="0"/>
              </a:rPr>
              <a:t>nified </a:t>
            </a:r>
            <a:r>
              <a:rPr lang="en-US" sz="1200" b="1" dirty="0">
                <a:solidFill>
                  <a:srgbClr val="FF0000"/>
                </a:solidFill>
                <a:latin typeface="Calibri" panose="020F0502020204030204" pitchFamily="34" charset="0"/>
                <a:ea typeface="ＭＳ Ｐゴシック" charset="0"/>
                <a:cs typeface="Calibri" panose="020F0502020204030204" pitchFamily="34" charset="0"/>
              </a:rPr>
              <a:t>O</a:t>
            </a:r>
            <a:r>
              <a:rPr lang="en-US" sz="1200" b="1" dirty="0">
                <a:solidFill>
                  <a:srgbClr val="000000"/>
                </a:solidFill>
                <a:latin typeface="Calibri" panose="020F0502020204030204" pitchFamily="34" charset="0"/>
                <a:ea typeface="ＭＳ Ｐゴシック" charset="0"/>
                <a:cs typeface="Calibri" panose="020F0502020204030204" pitchFamily="34" charset="0"/>
              </a:rPr>
              <a:t>perational </a:t>
            </a:r>
            <a:r>
              <a:rPr lang="en-US" sz="1200" b="1" dirty="0">
                <a:solidFill>
                  <a:srgbClr val="FF0000"/>
                </a:solidFill>
                <a:latin typeface="Calibri" panose="020F0502020204030204" pitchFamily="34" charset="0"/>
                <a:ea typeface="ＭＳ Ｐゴシック" charset="0"/>
                <a:cs typeface="Calibri" panose="020F0502020204030204" pitchFamily="34" charset="0"/>
              </a:rPr>
              <a:t>P</a:t>
            </a:r>
            <a:r>
              <a:rPr lang="en-US" sz="1200" b="1" dirty="0">
                <a:solidFill>
                  <a:srgbClr val="000000"/>
                </a:solidFill>
                <a:latin typeface="Calibri" panose="020F0502020204030204" pitchFamily="34" charset="0"/>
                <a:ea typeface="ＭＳ Ｐゴシック" charset="0"/>
                <a:cs typeface="Calibri" panose="020F0502020204030204" pitchFamily="34" charset="0"/>
              </a:rPr>
              <a:t>rediction </a:t>
            </a:r>
            <a:r>
              <a:rPr lang="en-US" sz="1200" b="1" dirty="0">
                <a:solidFill>
                  <a:srgbClr val="FF0000"/>
                </a:solidFill>
                <a:latin typeface="Calibri" panose="020F0502020204030204" pitchFamily="34" charset="0"/>
                <a:ea typeface="ＭＳ Ｐゴシック" charset="0"/>
                <a:cs typeface="Calibri" panose="020F0502020204030204" pitchFamily="34" charset="0"/>
              </a:rPr>
              <a:t>C</a:t>
            </a:r>
            <a:r>
              <a:rPr lang="en-US" sz="1200" b="1" dirty="0">
                <a:solidFill>
                  <a:srgbClr val="000000"/>
                </a:solidFill>
                <a:latin typeface="Calibri" panose="020F0502020204030204" pitchFamily="34" charset="0"/>
                <a:ea typeface="ＭＳ Ｐゴシック" charset="0"/>
                <a:cs typeface="Calibri" panose="020F0502020204030204" pitchFamily="34" charset="0"/>
              </a:rPr>
              <a:t>apability (</a:t>
            </a:r>
            <a:r>
              <a:rPr lang="en-US" sz="1200" b="1" dirty="0">
                <a:solidFill>
                  <a:srgbClr val="FF0000"/>
                </a:solidFill>
                <a:latin typeface="Calibri" panose="020F0502020204030204" pitchFamily="34" charset="0"/>
                <a:ea typeface="ＭＳ Ｐゴシック" charset="0"/>
                <a:cs typeface="Calibri" panose="020F0502020204030204" pitchFamily="34" charset="0"/>
              </a:rPr>
              <a:t>NUOPC</a:t>
            </a:r>
            <a:r>
              <a:rPr lang="en-US" sz="1200" b="1" dirty="0">
                <a:solidFill>
                  <a:srgbClr val="000000"/>
                </a:solidFill>
                <a:latin typeface="Calibri" panose="020F0502020204030204" pitchFamily="34" charset="0"/>
                <a:ea typeface="ＭＳ Ｐゴシック" charset="0"/>
                <a:cs typeface="Calibri" panose="020F0502020204030204" pitchFamily="34" charset="0"/>
              </a:rPr>
              <a:t>) Layer.</a:t>
            </a:r>
            <a:endParaRPr lang="en-US" sz="1200" b="1" dirty="0">
              <a:latin typeface="Calibri" panose="020F0502020204030204" pitchFamily="34" charset="0"/>
              <a:ea typeface="ＭＳ Ｐゴシック" charset="0"/>
              <a:cs typeface="Calibri" panose="020F0502020204030204" pitchFamily="34" charset="0"/>
            </a:endParaRPr>
          </a:p>
          <a:p>
            <a:pPr>
              <a:defRPr/>
            </a:pPr>
            <a:endParaRPr lang="en-US"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C052A5E8-24ED-4DB9-89C3-EC4F4359AD8D}" type="slidenum">
              <a:rPr lang="en-US">
                <a:solidFill>
                  <a:srgbClr val="000000"/>
                </a:solidFill>
              </a:rPr>
              <a:pPr/>
              <a:t>12</a:t>
            </a:fld>
            <a:endParaRPr lang="en-US">
              <a:solidFill>
                <a:srgbClr val="000000"/>
              </a:solidFill>
            </a:endParaRPr>
          </a:p>
        </p:txBody>
      </p:sp>
    </p:spTree>
    <p:extLst>
      <p:ext uri="{BB962C8B-B14F-4D97-AF65-F5344CB8AC3E}">
        <p14:creationId xmlns:p14="http://schemas.microsoft.com/office/powerpoint/2010/main" val="395384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MARACOOS ROMS ocean forecast assimilation system assimilates ALL available data from satellites and in situ platforms to produce the ‘best’ possible analysis consistent with ocean physics (ROMS) and data (MARACOOS).</a:t>
            </a:r>
          </a:p>
        </p:txBody>
      </p:sp>
      <p:sp>
        <p:nvSpPr>
          <p:cNvPr id="4" name="Slide Number Placeholder 3"/>
          <p:cNvSpPr>
            <a:spLocks noGrp="1"/>
          </p:cNvSpPr>
          <p:nvPr>
            <p:ph type="sldNum" sz="quarter" idx="5"/>
          </p:nvPr>
        </p:nvSpPr>
        <p:spPr/>
        <p:txBody>
          <a:bodyPr/>
          <a:lstStyle/>
          <a:p>
            <a:fld id="{33A5DC85-0796-E942-A091-ACA0F96226ED}" type="slidenum">
              <a:rPr lang="en-US" smtClean="0"/>
              <a:t>37</a:t>
            </a:fld>
            <a:endParaRPr lang="en-US"/>
          </a:p>
        </p:txBody>
      </p:sp>
    </p:spTree>
    <p:extLst>
      <p:ext uri="{BB962C8B-B14F-4D97-AF65-F5344CB8AC3E}">
        <p14:creationId xmlns:p14="http://schemas.microsoft.com/office/powerpoint/2010/main" val="2743101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CBDEC5-665D-3547-A5B3-3E4B539D4462}" type="slidenum">
              <a:rPr lang="en-US" smtClean="0"/>
              <a:t>38</a:t>
            </a:fld>
            <a:endParaRPr lang="en-US"/>
          </a:p>
        </p:txBody>
      </p:sp>
    </p:spTree>
    <p:extLst>
      <p:ext uri="{BB962C8B-B14F-4D97-AF65-F5344CB8AC3E}">
        <p14:creationId xmlns:p14="http://schemas.microsoft.com/office/powerpoint/2010/main" val="2941393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31C5C-5E4E-AB4D-AE0E-9AF33C58A7C8}" type="slidenum">
              <a:rPr lang="en-US" smtClean="0"/>
              <a:t>43</a:t>
            </a:fld>
            <a:endParaRPr lang="en-US"/>
          </a:p>
        </p:txBody>
      </p:sp>
    </p:spTree>
    <p:extLst>
      <p:ext uri="{BB962C8B-B14F-4D97-AF65-F5344CB8AC3E}">
        <p14:creationId xmlns:p14="http://schemas.microsoft.com/office/powerpoint/2010/main" val="1786497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I improve this picture?</a:t>
            </a:r>
          </a:p>
        </p:txBody>
      </p:sp>
      <p:sp>
        <p:nvSpPr>
          <p:cNvPr id="4" name="Slide Number Placeholder 3"/>
          <p:cNvSpPr>
            <a:spLocks noGrp="1"/>
          </p:cNvSpPr>
          <p:nvPr>
            <p:ph type="sldNum" sz="quarter" idx="10"/>
          </p:nvPr>
        </p:nvSpPr>
        <p:spPr/>
        <p:txBody>
          <a:bodyPr/>
          <a:lstStyle/>
          <a:p>
            <a:fld id="{AF1F0D5D-806C-CD42-A27B-F8B3D072A01B}" type="slidenum">
              <a:rPr lang="en-US" smtClean="0"/>
              <a:t>46</a:t>
            </a:fld>
            <a:endParaRPr lang="en-US"/>
          </a:p>
        </p:txBody>
      </p:sp>
    </p:spTree>
    <p:extLst>
      <p:ext uri="{BB962C8B-B14F-4D97-AF65-F5344CB8AC3E}">
        <p14:creationId xmlns:p14="http://schemas.microsoft.com/office/powerpoint/2010/main" val="338888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BEB1B-1A9F-3B43-B167-A53BCF7912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1EF8BB-40BB-F64C-9C38-CCA9DE86E9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1E254F-5016-A74A-8F4F-DA67B5D9DF74}"/>
              </a:ext>
            </a:extLst>
          </p:cNvPr>
          <p:cNvSpPr>
            <a:spLocks noGrp="1"/>
          </p:cNvSpPr>
          <p:nvPr>
            <p:ph type="dt" sz="half" idx="10"/>
          </p:nvPr>
        </p:nvSpPr>
        <p:spPr/>
        <p:txBody>
          <a:bodyPr/>
          <a:lstStyle/>
          <a:p>
            <a:fld id="{792E1FE4-4C84-4D43-BEC0-73DEF29218C2}" type="datetimeFigureOut">
              <a:rPr lang="en-US" smtClean="0"/>
              <a:t>10/22/19</a:t>
            </a:fld>
            <a:endParaRPr lang="en-US"/>
          </a:p>
        </p:txBody>
      </p:sp>
      <p:sp>
        <p:nvSpPr>
          <p:cNvPr id="5" name="Footer Placeholder 4">
            <a:extLst>
              <a:ext uri="{FF2B5EF4-FFF2-40B4-BE49-F238E27FC236}">
                <a16:creationId xmlns:a16="http://schemas.microsoft.com/office/drawing/2014/main" id="{8C30B077-EE93-1B47-A06A-28AB5AD4F0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8CFD5-5334-0D4C-9E6A-39EA18389F94}"/>
              </a:ext>
            </a:extLst>
          </p:cNvPr>
          <p:cNvSpPr>
            <a:spLocks noGrp="1"/>
          </p:cNvSpPr>
          <p:nvPr>
            <p:ph type="sldNum" sz="quarter" idx="12"/>
          </p:nvPr>
        </p:nvSpPr>
        <p:spPr/>
        <p:txBody>
          <a:bodyPr/>
          <a:lstStyle/>
          <a:p>
            <a:fld id="{307A5F44-D9B6-7E4A-A9D7-4C90EA2CB220}" type="slidenum">
              <a:rPr lang="en-US" smtClean="0"/>
              <a:t>‹#›</a:t>
            </a:fld>
            <a:endParaRPr lang="en-US"/>
          </a:p>
        </p:txBody>
      </p:sp>
    </p:spTree>
    <p:extLst>
      <p:ext uri="{BB962C8B-B14F-4D97-AF65-F5344CB8AC3E}">
        <p14:creationId xmlns:p14="http://schemas.microsoft.com/office/powerpoint/2010/main" val="1640871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57F95-12CC-214C-97FD-331C4DBC2A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36EA6-C702-CB46-B42B-B5D4E03731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97DB6-A999-5744-A26D-1FC1F7F39DA0}"/>
              </a:ext>
            </a:extLst>
          </p:cNvPr>
          <p:cNvSpPr>
            <a:spLocks noGrp="1"/>
          </p:cNvSpPr>
          <p:nvPr>
            <p:ph type="dt" sz="half" idx="10"/>
          </p:nvPr>
        </p:nvSpPr>
        <p:spPr/>
        <p:txBody>
          <a:bodyPr/>
          <a:lstStyle/>
          <a:p>
            <a:fld id="{792E1FE4-4C84-4D43-BEC0-73DEF29218C2}" type="datetimeFigureOut">
              <a:rPr lang="en-US" smtClean="0"/>
              <a:t>10/22/19</a:t>
            </a:fld>
            <a:endParaRPr lang="en-US"/>
          </a:p>
        </p:txBody>
      </p:sp>
      <p:sp>
        <p:nvSpPr>
          <p:cNvPr id="5" name="Footer Placeholder 4">
            <a:extLst>
              <a:ext uri="{FF2B5EF4-FFF2-40B4-BE49-F238E27FC236}">
                <a16:creationId xmlns:a16="http://schemas.microsoft.com/office/drawing/2014/main" id="{5D6F4200-87D5-DA4C-8C89-A9C2B4A4B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2DE5B-2D11-564F-A28B-FF230409034F}"/>
              </a:ext>
            </a:extLst>
          </p:cNvPr>
          <p:cNvSpPr>
            <a:spLocks noGrp="1"/>
          </p:cNvSpPr>
          <p:nvPr>
            <p:ph type="sldNum" sz="quarter" idx="12"/>
          </p:nvPr>
        </p:nvSpPr>
        <p:spPr/>
        <p:txBody>
          <a:bodyPr/>
          <a:lstStyle/>
          <a:p>
            <a:fld id="{307A5F44-D9B6-7E4A-A9D7-4C90EA2CB220}" type="slidenum">
              <a:rPr lang="en-US" smtClean="0"/>
              <a:t>‹#›</a:t>
            </a:fld>
            <a:endParaRPr lang="en-US"/>
          </a:p>
        </p:txBody>
      </p:sp>
    </p:spTree>
    <p:extLst>
      <p:ext uri="{BB962C8B-B14F-4D97-AF65-F5344CB8AC3E}">
        <p14:creationId xmlns:p14="http://schemas.microsoft.com/office/powerpoint/2010/main" val="3089212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E53D5-7EDB-1345-880A-761A4B6DBD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82595D-00C1-304D-B5F3-02A5C4DE2A4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F0E838-AAC0-C347-AFCB-7775B5E1897D}"/>
              </a:ext>
            </a:extLst>
          </p:cNvPr>
          <p:cNvSpPr>
            <a:spLocks noGrp="1"/>
          </p:cNvSpPr>
          <p:nvPr>
            <p:ph type="dt" sz="half" idx="10"/>
          </p:nvPr>
        </p:nvSpPr>
        <p:spPr/>
        <p:txBody>
          <a:bodyPr/>
          <a:lstStyle/>
          <a:p>
            <a:fld id="{792E1FE4-4C84-4D43-BEC0-73DEF29218C2}" type="datetimeFigureOut">
              <a:rPr lang="en-US" smtClean="0"/>
              <a:t>10/22/19</a:t>
            </a:fld>
            <a:endParaRPr lang="en-US"/>
          </a:p>
        </p:txBody>
      </p:sp>
      <p:sp>
        <p:nvSpPr>
          <p:cNvPr id="5" name="Footer Placeholder 4">
            <a:extLst>
              <a:ext uri="{FF2B5EF4-FFF2-40B4-BE49-F238E27FC236}">
                <a16:creationId xmlns:a16="http://schemas.microsoft.com/office/drawing/2014/main" id="{1DACB3C9-C331-3643-9D48-0DB174219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D5E69-DA4C-2E4F-83C4-82821B37F0AB}"/>
              </a:ext>
            </a:extLst>
          </p:cNvPr>
          <p:cNvSpPr>
            <a:spLocks noGrp="1"/>
          </p:cNvSpPr>
          <p:nvPr>
            <p:ph type="sldNum" sz="quarter" idx="12"/>
          </p:nvPr>
        </p:nvSpPr>
        <p:spPr/>
        <p:txBody>
          <a:bodyPr/>
          <a:lstStyle/>
          <a:p>
            <a:fld id="{307A5F44-D9B6-7E4A-A9D7-4C90EA2CB220}" type="slidenum">
              <a:rPr lang="en-US" smtClean="0"/>
              <a:t>‹#›</a:t>
            </a:fld>
            <a:endParaRPr lang="en-US"/>
          </a:p>
        </p:txBody>
      </p:sp>
    </p:spTree>
    <p:extLst>
      <p:ext uri="{BB962C8B-B14F-4D97-AF65-F5344CB8AC3E}">
        <p14:creationId xmlns:p14="http://schemas.microsoft.com/office/powerpoint/2010/main" val="2044170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D6A0-6FAD-324A-82DF-8009C8DBBF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9772-9D87-2042-A99B-DC353F9312E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79482B-3EE3-624D-A3F1-E5F6CEC171BF}"/>
              </a:ext>
            </a:extLst>
          </p:cNvPr>
          <p:cNvSpPr>
            <a:spLocks noGrp="1"/>
          </p:cNvSpPr>
          <p:nvPr>
            <p:ph type="dt" sz="half" idx="10"/>
          </p:nvPr>
        </p:nvSpPr>
        <p:spPr/>
        <p:txBody>
          <a:bodyPr/>
          <a:lstStyle/>
          <a:p>
            <a:fld id="{792E1FE4-4C84-4D43-BEC0-73DEF29218C2}" type="datetimeFigureOut">
              <a:rPr lang="en-US" smtClean="0"/>
              <a:t>10/22/19</a:t>
            </a:fld>
            <a:endParaRPr lang="en-US"/>
          </a:p>
        </p:txBody>
      </p:sp>
      <p:sp>
        <p:nvSpPr>
          <p:cNvPr id="5" name="Footer Placeholder 4">
            <a:extLst>
              <a:ext uri="{FF2B5EF4-FFF2-40B4-BE49-F238E27FC236}">
                <a16:creationId xmlns:a16="http://schemas.microsoft.com/office/drawing/2014/main" id="{951F597F-B957-1C4E-BC0B-1423B0F2A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BFFE5-8474-F94A-A08E-B7D953407F32}"/>
              </a:ext>
            </a:extLst>
          </p:cNvPr>
          <p:cNvSpPr>
            <a:spLocks noGrp="1"/>
          </p:cNvSpPr>
          <p:nvPr>
            <p:ph type="sldNum" sz="quarter" idx="12"/>
          </p:nvPr>
        </p:nvSpPr>
        <p:spPr/>
        <p:txBody>
          <a:bodyPr/>
          <a:lstStyle/>
          <a:p>
            <a:fld id="{307A5F44-D9B6-7E4A-A9D7-4C90EA2CB220}" type="slidenum">
              <a:rPr lang="en-US" smtClean="0"/>
              <a:t>‹#›</a:t>
            </a:fld>
            <a:endParaRPr lang="en-US"/>
          </a:p>
        </p:txBody>
      </p:sp>
    </p:spTree>
    <p:extLst>
      <p:ext uri="{BB962C8B-B14F-4D97-AF65-F5344CB8AC3E}">
        <p14:creationId xmlns:p14="http://schemas.microsoft.com/office/powerpoint/2010/main" val="486595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DA660-9E32-3146-883E-6048E76333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1BBF88-BF4C-B64C-8447-01271818FB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97E24B-F4E7-AA4F-8FBD-44C07F37C06C}"/>
              </a:ext>
            </a:extLst>
          </p:cNvPr>
          <p:cNvSpPr>
            <a:spLocks noGrp="1"/>
          </p:cNvSpPr>
          <p:nvPr>
            <p:ph type="dt" sz="half" idx="10"/>
          </p:nvPr>
        </p:nvSpPr>
        <p:spPr/>
        <p:txBody>
          <a:bodyPr/>
          <a:lstStyle/>
          <a:p>
            <a:fld id="{792E1FE4-4C84-4D43-BEC0-73DEF29218C2}" type="datetimeFigureOut">
              <a:rPr lang="en-US" smtClean="0"/>
              <a:t>10/22/19</a:t>
            </a:fld>
            <a:endParaRPr lang="en-US"/>
          </a:p>
        </p:txBody>
      </p:sp>
      <p:sp>
        <p:nvSpPr>
          <p:cNvPr id="5" name="Footer Placeholder 4">
            <a:extLst>
              <a:ext uri="{FF2B5EF4-FFF2-40B4-BE49-F238E27FC236}">
                <a16:creationId xmlns:a16="http://schemas.microsoft.com/office/drawing/2014/main" id="{613C2759-FB6D-DF49-89F9-239DC838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F8A79-B35D-E643-8984-E5D29250EE95}"/>
              </a:ext>
            </a:extLst>
          </p:cNvPr>
          <p:cNvSpPr>
            <a:spLocks noGrp="1"/>
          </p:cNvSpPr>
          <p:nvPr>
            <p:ph type="sldNum" sz="quarter" idx="12"/>
          </p:nvPr>
        </p:nvSpPr>
        <p:spPr/>
        <p:txBody>
          <a:bodyPr/>
          <a:lstStyle/>
          <a:p>
            <a:fld id="{307A5F44-D9B6-7E4A-A9D7-4C90EA2CB220}" type="slidenum">
              <a:rPr lang="en-US" smtClean="0"/>
              <a:t>‹#›</a:t>
            </a:fld>
            <a:endParaRPr lang="en-US"/>
          </a:p>
        </p:txBody>
      </p:sp>
    </p:spTree>
    <p:extLst>
      <p:ext uri="{BB962C8B-B14F-4D97-AF65-F5344CB8AC3E}">
        <p14:creationId xmlns:p14="http://schemas.microsoft.com/office/powerpoint/2010/main" val="232374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BD14-B205-0848-A6EC-ABD544C68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356CC5-9D55-AD43-B799-11DA1EF7478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335AFC-E9BC-D74C-9F2C-68EC632B6C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5C4CDC-2958-8F4E-A6B3-D7B7E86E8672}"/>
              </a:ext>
            </a:extLst>
          </p:cNvPr>
          <p:cNvSpPr>
            <a:spLocks noGrp="1"/>
          </p:cNvSpPr>
          <p:nvPr>
            <p:ph type="dt" sz="half" idx="10"/>
          </p:nvPr>
        </p:nvSpPr>
        <p:spPr/>
        <p:txBody>
          <a:bodyPr/>
          <a:lstStyle/>
          <a:p>
            <a:fld id="{792E1FE4-4C84-4D43-BEC0-73DEF29218C2}" type="datetimeFigureOut">
              <a:rPr lang="en-US" smtClean="0"/>
              <a:t>10/22/19</a:t>
            </a:fld>
            <a:endParaRPr lang="en-US"/>
          </a:p>
        </p:txBody>
      </p:sp>
      <p:sp>
        <p:nvSpPr>
          <p:cNvPr id="6" name="Footer Placeholder 5">
            <a:extLst>
              <a:ext uri="{FF2B5EF4-FFF2-40B4-BE49-F238E27FC236}">
                <a16:creationId xmlns:a16="http://schemas.microsoft.com/office/drawing/2014/main" id="{7E3A09DA-59A8-6242-996C-E03F4AAB3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8C562-CD5C-F348-93D0-99C9764F0879}"/>
              </a:ext>
            </a:extLst>
          </p:cNvPr>
          <p:cNvSpPr>
            <a:spLocks noGrp="1"/>
          </p:cNvSpPr>
          <p:nvPr>
            <p:ph type="sldNum" sz="quarter" idx="12"/>
          </p:nvPr>
        </p:nvSpPr>
        <p:spPr/>
        <p:txBody>
          <a:bodyPr/>
          <a:lstStyle/>
          <a:p>
            <a:fld id="{307A5F44-D9B6-7E4A-A9D7-4C90EA2CB220}" type="slidenum">
              <a:rPr lang="en-US" smtClean="0"/>
              <a:t>‹#›</a:t>
            </a:fld>
            <a:endParaRPr lang="en-US"/>
          </a:p>
        </p:txBody>
      </p:sp>
    </p:spTree>
    <p:extLst>
      <p:ext uri="{BB962C8B-B14F-4D97-AF65-F5344CB8AC3E}">
        <p14:creationId xmlns:p14="http://schemas.microsoft.com/office/powerpoint/2010/main" val="351470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77AF-B249-0448-A8E7-125001B0C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70D309-BBB4-8A4E-8553-0EA6174D1D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F9E16E-B79B-B743-AC9D-DAFE35721C8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5196BD-7A6C-C948-B531-7081EFC6A5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37BFD79-55B9-E84E-B886-BDD97D2F4A1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13D027-F154-3741-B09C-137901CF7F46}"/>
              </a:ext>
            </a:extLst>
          </p:cNvPr>
          <p:cNvSpPr>
            <a:spLocks noGrp="1"/>
          </p:cNvSpPr>
          <p:nvPr>
            <p:ph type="dt" sz="half" idx="10"/>
          </p:nvPr>
        </p:nvSpPr>
        <p:spPr/>
        <p:txBody>
          <a:bodyPr/>
          <a:lstStyle/>
          <a:p>
            <a:fld id="{792E1FE4-4C84-4D43-BEC0-73DEF29218C2}" type="datetimeFigureOut">
              <a:rPr lang="en-US" smtClean="0"/>
              <a:t>10/22/19</a:t>
            </a:fld>
            <a:endParaRPr lang="en-US"/>
          </a:p>
        </p:txBody>
      </p:sp>
      <p:sp>
        <p:nvSpPr>
          <p:cNvPr id="8" name="Footer Placeholder 7">
            <a:extLst>
              <a:ext uri="{FF2B5EF4-FFF2-40B4-BE49-F238E27FC236}">
                <a16:creationId xmlns:a16="http://schemas.microsoft.com/office/drawing/2014/main" id="{58B7EDBF-98FC-454E-8B00-230A0355D6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D63033-F267-7044-B755-C9A7C88212BF}"/>
              </a:ext>
            </a:extLst>
          </p:cNvPr>
          <p:cNvSpPr>
            <a:spLocks noGrp="1"/>
          </p:cNvSpPr>
          <p:nvPr>
            <p:ph type="sldNum" sz="quarter" idx="12"/>
          </p:nvPr>
        </p:nvSpPr>
        <p:spPr/>
        <p:txBody>
          <a:bodyPr/>
          <a:lstStyle/>
          <a:p>
            <a:fld id="{307A5F44-D9B6-7E4A-A9D7-4C90EA2CB220}" type="slidenum">
              <a:rPr lang="en-US" smtClean="0"/>
              <a:t>‹#›</a:t>
            </a:fld>
            <a:endParaRPr lang="en-US"/>
          </a:p>
        </p:txBody>
      </p:sp>
    </p:spTree>
    <p:extLst>
      <p:ext uri="{BB962C8B-B14F-4D97-AF65-F5344CB8AC3E}">
        <p14:creationId xmlns:p14="http://schemas.microsoft.com/office/powerpoint/2010/main" val="4248504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4B3AE-61B2-7245-B718-9F95138E01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D85E94-1B0C-A544-BCFE-33F895141633}"/>
              </a:ext>
            </a:extLst>
          </p:cNvPr>
          <p:cNvSpPr>
            <a:spLocks noGrp="1"/>
          </p:cNvSpPr>
          <p:nvPr>
            <p:ph type="dt" sz="half" idx="10"/>
          </p:nvPr>
        </p:nvSpPr>
        <p:spPr/>
        <p:txBody>
          <a:bodyPr/>
          <a:lstStyle/>
          <a:p>
            <a:fld id="{792E1FE4-4C84-4D43-BEC0-73DEF29218C2}" type="datetimeFigureOut">
              <a:rPr lang="en-US" smtClean="0"/>
              <a:t>10/22/19</a:t>
            </a:fld>
            <a:endParaRPr lang="en-US"/>
          </a:p>
        </p:txBody>
      </p:sp>
      <p:sp>
        <p:nvSpPr>
          <p:cNvPr id="4" name="Footer Placeholder 3">
            <a:extLst>
              <a:ext uri="{FF2B5EF4-FFF2-40B4-BE49-F238E27FC236}">
                <a16:creationId xmlns:a16="http://schemas.microsoft.com/office/drawing/2014/main" id="{75240BFB-589A-694F-B298-969D33DC1B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C36388-9A4C-4D4E-AB91-BB5EB99C2D94}"/>
              </a:ext>
            </a:extLst>
          </p:cNvPr>
          <p:cNvSpPr>
            <a:spLocks noGrp="1"/>
          </p:cNvSpPr>
          <p:nvPr>
            <p:ph type="sldNum" sz="quarter" idx="12"/>
          </p:nvPr>
        </p:nvSpPr>
        <p:spPr/>
        <p:txBody>
          <a:bodyPr/>
          <a:lstStyle/>
          <a:p>
            <a:fld id="{307A5F44-D9B6-7E4A-A9D7-4C90EA2CB220}" type="slidenum">
              <a:rPr lang="en-US" smtClean="0"/>
              <a:t>‹#›</a:t>
            </a:fld>
            <a:endParaRPr lang="en-US"/>
          </a:p>
        </p:txBody>
      </p:sp>
    </p:spTree>
    <p:extLst>
      <p:ext uri="{BB962C8B-B14F-4D97-AF65-F5344CB8AC3E}">
        <p14:creationId xmlns:p14="http://schemas.microsoft.com/office/powerpoint/2010/main" val="2383387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FB3CE4-D2E2-C54D-9316-FD0C556DAD4A}"/>
              </a:ext>
            </a:extLst>
          </p:cNvPr>
          <p:cNvSpPr>
            <a:spLocks noGrp="1"/>
          </p:cNvSpPr>
          <p:nvPr>
            <p:ph type="dt" sz="half" idx="10"/>
          </p:nvPr>
        </p:nvSpPr>
        <p:spPr/>
        <p:txBody>
          <a:bodyPr/>
          <a:lstStyle/>
          <a:p>
            <a:fld id="{792E1FE4-4C84-4D43-BEC0-73DEF29218C2}" type="datetimeFigureOut">
              <a:rPr lang="en-US" smtClean="0"/>
              <a:t>10/22/19</a:t>
            </a:fld>
            <a:endParaRPr lang="en-US"/>
          </a:p>
        </p:txBody>
      </p:sp>
      <p:sp>
        <p:nvSpPr>
          <p:cNvPr id="3" name="Footer Placeholder 2">
            <a:extLst>
              <a:ext uri="{FF2B5EF4-FFF2-40B4-BE49-F238E27FC236}">
                <a16:creationId xmlns:a16="http://schemas.microsoft.com/office/drawing/2014/main" id="{B8B88A2C-E5C1-DB46-A67E-661DD1BBBE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E8082-5F8F-F143-8256-3414E818F181}"/>
              </a:ext>
            </a:extLst>
          </p:cNvPr>
          <p:cNvSpPr>
            <a:spLocks noGrp="1"/>
          </p:cNvSpPr>
          <p:nvPr>
            <p:ph type="sldNum" sz="quarter" idx="12"/>
          </p:nvPr>
        </p:nvSpPr>
        <p:spPr/>
        <p:txBody>
          <a:bodyPr/>
          <a:lstStyle/>
          <a:p>
            <a:fld id="{307A5F44-D9B6-7E4A-A9D7-4C90EA2CB220}" type="slidenum">
              <a:rPr lang="en-US" smtClean="0"/>
              <a:t>‹#›</a:t>
            </a:fld>
            <a:endParaRPr lang="en-US"/>
          </a:p>
        </p:txBody>
      </p:sp>
    </p:spTree>
    <p:extLst>
      <p:ext uri="{BB962C8B-B14F-4D97-AF65-F5344CB8AC3E}">
        <p14:creationId xmlns:p14="http://schemas.microsoft.com/office/powerpoint/2010/main" val="24773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069E-D8C5-3349-ADDF-82F1FBA55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0F6A59-6F98-7047-970F-12F5B7A482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84BF-7FE7-1F41-8263-31416723C6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152EF0-CC5F-D948-B9E2-5E7FFEEAA64F}"/>
              </a:ext>
            </a:extLst>
          </p:cNvPr>
          <p:cNvSpPr>
            <a:spLocks noGrp="1"/>
          </p:cNvSpPr>
          <p:nvPr>
            <p:ph type="dt" sz="half" idx="10"/>
          </p:nvPr>
        </p:nvSpPr>
        <p:spPr/>
        <p:txBody>
          <a:bodyPr/>
          <a:lstStyle/>
          <a:p>
            <a:fld id="{792E1FE4-4C84-4D43-BEC0-73DEF29218C2}" type="datetimeFigureOut">
              <a:rPr lang="en-US" smtClean="0"/>
              <a:t>10/22/19</a:t>
            </a:fld>
            <a:endParaRPr lang="en-US"/>
          </a:p>
        </p:txBody>
      </p:sp>
      <p:sp>
        <p:nvSpPr>
          <p:cNvPr id="6" name="Footer Placeholder 5">
            <a:extLst>
              <a:ext uri="{FF2B5EF4-FFF2-40B4-BE49-F238E27FC236}">
                <a16:creationId xmlns:a16="http://schemas.microsoft.com/office/drawing/2014/main" id="{85F5DC03-D73E-6E48-B27B-875D1A34F4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E88FC9-2657-514C-93FB-36C6BAEA9EE0}"/>
              </a:ext>
            </a:extLst>
          </p:cNvPr>
          <p:cNvSpPr>
            <a:spLocks noGrp="1"/>
          </p:cNvSpPr>
          <p:nvPr>
            <p:ph type="sldNum" sz="quarter" idx="12"/>
          </p:nvPr>
        </p:nvSpPr>
        <p:spPr/>
        <p:txBody>
          <a:bodyPr/>
          <a:lstStyle/>
          <a:p>
            <a:fld id="{307A5F44-D9B6-7E4A-A9D7-4C90EA2CB220}" type="slidenum">
              <a:rPr lang="en-US" smtClean="0"/>
              <a:t>‹#›</a:t>
            </a:fld>
            <a:endParaRPr lang="en-US"/>
          </a:p>
        </p:txBody>
      </p:sp>
    </p:spTree>
    <p:extLst>
      <p:ext uri="{BB962C8B-B14F-4D97-AF65-F5344CB8AC3E}">
        <p14:creationId xmlns:p14="http://schemas.microsoft.com/office/powerpoint/2010/main" val="3461760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327B5-0A08-9347-8618-44DA4DD7F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C00BC1-46F7-D64C-AFA1-DE2C43FA1A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127019-E573-DC4D-AA6F-8A5173153A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686F92-AB50-4B40-84A6-019A19F8EDFC}"/>
              </a:ext>
            </a:extLst>
          </p:cNvPr>
          <p:cNvSpPr>
            <a:spLocks noGrp="1"/>
          </p:cNvSpPr>
          <p:nvPr>
            <p:ph type="dt" sz="half" idx="10"/>
          </p:nvPr>
        </p:nvSpPr>
        <p:spPr/>
        <p:txBody>
          <a:bodyPr/>
          <a:lstStyle/>
          <a:p>
            <a:fld id="{792E1FE4-4C84-4D43-BEC0-73DEF29218C2}" type="datetimeFigureOut">
              <a:rPr lang="en-US" smtClean="0"/>
              <a:t>10/22/19</a:t>
            </a:fld>
            <a:endParaRPr lang="en-US"/>
          </a:p>
        </p:txBody>
      </p:sp>
      <p:sp>
        <p:nvSpPr>
          <p:cNvPr id="6" name="Footer Placeholder 5">
            <a:extLst>
              <a:ext uri="{FF2B5EF4-FFF2-40B4-BE49-F238E27FC236}">
                <a16:creationId xmlns:a16="http://schemas.microsoft.com/office/drawing/2014/main" id="{1DFA8D8C-F56F-C44A-B5AA-417B0B6DF7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9A230F-BCC8-634A-84AD-28BB14C7C658}"/>
              </a:ext>
            </a:extLst>
          </p:cNvPr>
          <p:cNvSpPr>
            <a:spLocks noGrp="1"/>
          </p:cNvSpPr>
          <p:nvPr>
            <p:ph type="sldNum" sz="quarter" idx="12"/>
          </p:nvPr>
        </p:nvSpPr>
        <p:spPr/>
        <p:txBody>
          <a:bodyPr/>
          <a:lstStyle/>
          <a:p>
            <a:fld id="{307A5F44-D9B6-7E4A-A9D7-4C90EA2CB220}" type="slidenum">
              <a:rPr lang="en-US" smtClean="0"/>
              <a:t>‹#›</a:t>
            </a:fld>
            <a:endParaRPr lang="en-US"/>
          </a:p>
        </p:txBody>
      </p:sp>
    </p:spTree>
    <p:extLst>
      <p:ext uri="{BB962C8B-B14F-4D97-AF65-F5344CB8AC3E}">
        <p14:creationId xmlns:p14="http://schemas.microsoft.com/office/powerpoint/2010/main" val="3740780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4DA59B-DA96-5042-8034-E01BA052A3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EDEFF2-9149-2646-B433-C31EE85729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F2C49-A527-594C-9680-47C1F4C6AF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2E1FE4-4C84-4D43-BEC0-73DEF29218C2}" type="datetimeFigureOut">
              <a:rPr lang="en-US" smtClean="0"/>
              <a:t>10/22/19</a:t>
            </a:fld>
            <a:endParaRPr lang="en-US"/>
          </a:p>
        </p:txBody>
      </p:sp>
      <p:sp>
        <p:nvSpPr>
          <p:cNvPr id="5" name="Footer Placeholder 4">
            <a:extLst>
              <a:ext uri="{FF2B5EF4-FFF2-40B4-BE49-F238E27FC236}">
                <a16:creationId xmlns:a16="http://schemas.microsoft.com/office/drawing/2014/main" id="{884B5943-7D15-7B4E-8D9D-F40426EA5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1844E4-F50F-3F4E-B7D2-DC785AFA9F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A5F44-D9B6-7E4A-A9D7-4C90EA2CB220}" type="slidenum">
              <a:rPr lang="en-US" smtClean="0"/>
              <a:t>‹#›</a:t>
            </a:fld>
            <a:endParaRPr lang="en-US"/>
          </a:p>
        </p:txBody>
      </p:sp>
    </p:spTree>
    <p:extLst>
      <p:ext uri="{BB962C8B-B14F-4D97-AF65-F5344CB8AC3E}">
        <p14:creationId xmlns:p14="http://schemas.microsoft.com/office/powerpoint/2010/main" val="1504825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ti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earthsystemcog.org/projects/esmf/"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git.code.sf.net/p/esmf/esmf" TargetMode="Externa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earthsystemcog.org/projects/nuopc/"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Users/tnmiles/Google%20Drive/tnmiles_COMT_Annual/movies/temp_sur_e03_e02_m01.mp4" TargetMode="External"/><Relationship Id="rId1" Type="http://schemas.microsoft.com/office/2007/relationships/media" Target="file:////Users/tnmiles/Google%20Drive/tnmiles_COMT_Annual/movies/temp_sur_e03_e02_m01.mp4" TargetMode="Externa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Users/tnmiles/Google%20Drive/tnmiles_COMT_Annual/movies/sstr_vec_e03_e02_m01.mp4" TargetMode="External"/><Relationship Id="rId1" Type="http://schemas.microsoft.com/office/2007/relationships/media" Target="file:////Users/tnmiles/Google%20Drive/tnmiles_COMT_Annual/movies/sstr_vec_e03_e02_m01.mp4" TargetMode="Externa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Users/tnmiles/Google%20Drive/tnmiles_COMT_Annual/movies/zeta_e03_e02_m01.mp4" TargetMode="External"/><Relationship Id="rId1" Type="http://schemas.microsoft.com/office/2007/relationships/media" Target="file:////Users/tnmiles/Google%20Drive/tnmiles_COMT_Annual/movies/zeta_e03_e02_m01.mp4" TargetMode="Externa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tiff"/><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hyperlink" Target="http://www.myroms.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4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emf"/><Relationship Id="rId7" Type="http://schemas.openxmlformats.org/officeDocument/2006/relationships/image" Target="../media/image46.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3.tif"/><Relationship Id="rId10" Type="http://schemas.openxmlformats.org/officeDocument/2006/relationships/image" Target="../media/image25.jpeg"/><Relationship Id="rId4" Type="http://schemas.openxmlformats.org/officeDocument/2006/relationships/image" Target="../media/image2.tiff"/><Relationship Id="rId9"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4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www.myroms.org/espresso/"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www.earthsystemcog.org/projects/esmf/"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git.code.sf.net/p/esmf/esmf" TargetMode="External"/><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tif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www.myroms.org/espresso/"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ww.myroms.org/espresso/" TargetMode="Externa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Users/tnmiles/Google%20Drive/tnmiles_COMT_Annual/movies/sur_vec_e03_e02_m01.mp4" TargetMode="External"/><Relationship Id="rId1" Type="http://schemas.microsoft.com/office/2007/relationships/media" Target="file:////Users/tnmiles/Google%20Drive/tnmiles_COMT_Annual/movies/sur_vec_e03_e02_m01.mp4" TargetMode="Externa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Users/tnmiles/Google%20Drive/tnmiles_COMT_Annual/movies/salt_sur_e03_e02_m01.mp4" TargetMode="External"/><Relationship Id="rId1" Type="http://schemas.microsoft.com/office/2007/relationships/media" Target="file:////Users/tnmiles/Google%20Drive/tnmiles_COMT_Annual/movies/salt_sur_e03_e02_m01.mp4" TargetMode="Externa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61A4-C8E9-0E46-8621-3AB9FE459209}"/>
              </a:ext>
            </a:extLst>
          </p:cNvPr>
          <p:cNvSpPr>
            <a:spLocks noGrp="1"/>
          </p:cNvSpPr>
          <p:nvPr>
            <p:ph type="ctrTitle"/>
          </p:nvPr>
        </p:nvSpPr>
        <p:spPr>
          <a:xfrm>
            <a:off x="0" y="231259"/>
            <a:ext cx="12192000" cy="3144203"/>
          </a:xfrm>
        </p:spPr>
        <p:txBody>
          <a:bodyPr>
            <a:normAutofit/>
          </a:bodyPr>
          <a:lstStyle/>
          <a:p>
            <a:r>
              <a:rPr lang="en-US" sz="5000" b="1" dirty="0"/>
              <a:t>Air-Sea coupling</a:t>
            </a:r>
            <a:br>
              <a:rPr lang="en-US" sz="5000" b="1" dirty="0"/>
            </a:br>
            <a:r>
              <a:rPr lang="en-US" sz="5000" b="1" dirty="0"/>
              <a:t>with the ESMF/NUOPC Layer:</a:t>
            </a:r>
            <a:br>
              <a:rPr lang="en-US" sz="5000" b="1" dirty="0"/>
            </a:br>
            <a:r>
              <a:rPr lang="en-US" sz="5000" b="1" dirty="0"/>
              <a:t> WRF and ROMS</a:t>
            </a:r>
            <a:br>
              <a:rPr lang="en-US" sz="5000" b="1" dirty="0"/>
            </a:br>
            <a:endParaRPr lang="en-US" sz="4000" dirty="0"/>
          </a:p>
        </p:txBody>
      </p:sp>
      <p:sp>
        <p:nvSpPr>
          <p:cNvPr id="3" name="Subtitle 2">
            <a:extLst>
              <a:ext uri="{FF2B5EF4-FFF2-40B4-BE49-F238E27FC236}">
                <a16:creationId xmlns:a16="http://schemas.microsoft.com/office/drawing/2014/main" id="{4ECAA5E4-2A6D-8947-ACE8-9919B68D675E}"/>
              </a:ext>
            </a:extLst>
          </p:cNvPr>
          <p:cNvSpPr>
            <a:spLocks noGrp="1"/>
          </p:cNvSpPr>
          <p:nvPr>
            <p:ph type="subTitle" idx="1"/>
          </p:nvPr>
        </p:nvSpPr>
        <p:spPr>
          <a:xfrm>
            <a:off x="0" y="3203813"/>
            <a:ext cx="12192000" cy="2968076"/>
          </a:xfrm>
        </p:spPr>
        <p:txBody>
          <a:bodyPr>
            <a:noAutofit/>
          </a:bodyPr>
          <a:lstStyle/>
          <a:p>
            <a:r>
              <a:rPr lang="en-US" sz="2200" b="1" dirty="0">
                <a:latin typeface="Arial" panose="020B0604020202020204" pitchFamily="34" charset="0"/>
                <a:cs typeface="Arial" panose="020B0604020202020204" pitchFamily="34" charset="0"/>
              </a:rPr>
              <a:t>Travis Miles, </a:t>
            </a:r>
          </a:p>
          <a:p>
            <a:r>
              <a:rPr lang="en-US" sz="2200" b="1" dirty="0">
                <a:latin typeface="Arial" panose="020B0604020202020204" pitchFamily="34" charset="0"/>
                <a:cs typeface="Arial" panose="020B0604020202020204" pitchFamily="34" charset="0"/>
              </a:rPr>
              <a:t>Hernan Arango, and John Wilkin </a:t>
            </a:r>
          </a:p>
          <a:p>
            <a:r>
              <a:rPr lang="en-US" sz="2200" b="1" dirty="0">
                <a:latin typeface="Arial" panose="020B0604020202020204" pitchFamily="34" charset="0"/>
                <a:cs typeface="Arial" panose="020B0604020202020204" pitchFamily="34" charset="0"/>
              </a:rPr>
              <a:t>Department of Marine and Coastal Sciences</a:t>
            </a:r>
          </a:p>
          <a:p>
            <a:r>
              <a:rPr lang="en-US" sz="2200" b="1" dirty="0">
                <a:latin typeface="Arial" panose="020B0604020202020204" pitchFamily="34" charset="0"/>
                <a:cs typeface="Arial" panose="020B0604020202020204" pitchFamily="34" charset="0"/>
              </a:rPr>
              <a:t>Rutgers University, New Brunswick NJ</a:t>
            </a:r>
          </a:p>
          <a:p>
            <a:endParaRPr lang="en-US" sz="2200"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U.S. IOOS 2019 COMT Annual Meeting</a:t>
            </a:r>
          </a:p>
          <a:p>
            <a:r>
              <a:rPr lang="en-US" sz="2200" b="1" dirty="0">
                <a:latin typeface="Arial" panose="020B0604020202020204" pitchFamily="34" charset="0"/>
                <a:cs typeface="Arial" panose="020B0604020202020204" pitchFamily="34" charset="0"/>
              </a:rPr>
              <a:t>Silver Spring, MD</a:t>
            </a:r>
          </a:p>
          <a:p>
            <a:r>
              <a:rPr lang="en-US" sz="2200" b="1" dirty="0">
                <a:latin typeface="Arial" panose="020B0604020202020204" pitchFamily="34" charset="0"/>
                <a:cs typeface="Arial" panose="020B0604020202020204" pitchFamily="34" charset="0"/>
              </a:rPr>
              <a:t>October 22-24</a:t>
            </a:r>
            <a:r>
              <a:rPr lang="en-US" sz="2200" b="1" baseline="30000" dirty="0">
                <a:latin typeface="Arial" panose="020B0604020202020204" pitchFamily="34" charset="0"/>
                <a:cs typeface="Arial" panose="020B0604020202020204" pitchFamily="34" charset="0"/>
              </a:rPr>
              <a:t>th</a:t>
            </a:r>
            <a:r>
              <a:rPr lang="en-US" sz="2200" b="1" dirty="0">
                <a:latin typeface="Arial" panose="020B0604020202020204" pitchFamily="34" charset="0"/>
                <a:cs typeface="Arial" panose="020B0604020202020204" pitchFamily="34" charset="0"/>
              </a:rPr>
              <a:t>, 2019</a:t>
            </a:r>
          </a:p>
        </p:txBody>
      </p:sp>
      <p:pic>
        <p:nvPicPr>
          <p:cNvPr id="4" name="Picture 3" descr="roms_RC_logo">
            <a:extLst>
              <a:ext uri="{FF2B5EF4-FFF2-40B4-BE49-F238E27FC236}">
                <a16:creationId xmlns:a16="http://schemas.microsoft.com/office/drawing/2014/main" id="{5B16584A-BEA8-D04B-A0A8-9B6909DFF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4733" y="5888270"/>
            <a:ext cx="1769533" cy="8660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5416744-FF52-8B48-A372-4935EBA47EEF}"/>
              </a:ext>
            </a:extLst>
          </p:cNvPr>
          <p:cNvPicPr>
            <a:picLocks noChangeAspect="1"/>
          </p:cNvPicPr>
          <p:nvPr/>
        </p:nvPicPr>
        <p:blipFill>
          <a:blip r:embed="rId4"/>
          <a:stretch>
            <a:fillRect/>
          </a:stretch>
        </p:blipFill>
        <p:spPr>
          <a:xfrm>
            <a:off x="109537" y="87399"/>
            <a:ext cx="3456051" cy="754599"/>
          </a:xfrm>
          <a:prstGeom prst="rect">
            <a:avLst/>
          </a:prstGeom>
        </p:spPr>
      </p:pic>
      <p:pic>
        <p:nvPicPr>
          <p:cNvPr id="7" name="Picture 6">
            <a:extLst>
              <a:ext uri="{FF2B5EF4-FFF2-40B4-BE49-F238E27FC236}">
                <a16:creationId xmlns:a16="http://schemas.microsoft.com/office/drawing/2014/main" id="{A063CE55-B2C6-734A-86A2-0733264DE4DB}"/>
              </a:ext>
            </a:extLst>
          </p:cNvPr>
          <p:cNvPicPr>
            <a:picLocks noChangeAspect="1"/>
          </p:cNvPicPr>
          <p:nvPr/>
        </p:nvPicPr>
        <p:blipFill rotWithShape="1">
          <a:blip r:embed="rId5"/>
          <a:srcRect t="-1" b="20420"/>
          <a:stretch/>
        </p:blipFill>
        <p:spPr>
          <a:xfrm>
            <a:off x="9730559" y="0"/>
            <a:ext cx="2461441" cy="694267"/>
          </a:xfrm>
          <a:prstGeom prst="rect">
            <a:avLst/>
          </a:prstGeom>
        </p:spPr>
      </p:pic>
      <p:pic>
        <p:nvPicPr>
          <p:cNvPr id="8" name="Picture 2" descr="Related image">
            <a:extLst>
              <a:ext uri="{FF2B5EF4-FFF2-40B4-BE49-F238E27FC236}">
                <a16:creationId xmlns:a16="http://schemas.microsoft.com/office/drawing/2014/main" id="{8B0A7BEF-8571-9242-9A33-0E6DCD1F74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37" y="5803654"/>
            <a:ext cx="2168714" cy="95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878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E79C4E8E-3923-2847-AEE6-2828C87DE355}"/>
              </a:ext>
            </a:extLst>
          </p:cNvPr>
          <p:cNvSpPr txBox="1">
            <a:spLocks noChangeArrowheads="1"/>
          </p:cNvSpPr>
          <p:nvPr/>
        </p:nvSpPr>
        <p:spPr bwMode="auto">
          <a:xfrm>
            <a:off x="1" y="0"/>
            <a:ext cx="12192000" cy="830997"/>
          </a:xfrm>
          <a:prstGeom prst="rect">
            <a:avLst/>
          </a:prstGeom>
          <a:noFill/>
          <a:ln w="9525">
            <a:noFill/>
            <a:miter lim="800000"/>
            <a:headEnd/>
            <a:tailEnd/>
          </a:ln>
          <a:effectLst/>
        </p:spPr>
        <p:txBody>
          <a:bodyPr wrap="square">
            <a:spAutoFit/>
          </a:bodyPr>
          <a:lstStyle/>
          <a:p>
            <a:pPr algn="ctr" eaLnBrk="1" hangingPunct="1"/>
            <a:r>
              <a:rPr lang="en-US" sz="2400" dirty="0">
                <a:solidFill>
                  <a:srgbClr val="FF0000"/>
                </a:solidFill>
                <a:latin typeface="Arial Black" charset="0"/>
              </a:rPr>
              <a:t>Hurricane Supplemental </a:t>
            </a:r>
          </a:p>
          <a:p>
            <a:pPr algn="ctr" eaLnBrk="1" hangingPunct="1"/>
            <a:r>
              <a:rPr lang="en-US" sz="2400" dirty="0">
                <a:solidFill>
                  <a:srgbClr val="FF0000"/>
                </a:solidFill>
                <a:latin typeface="Arial Black" charset="0"/>
              </a:rPr>
              <a:t>ESMF/NUOPC Coupling ROMS-WRF</a:t>
            </a:r>
          </a:p>
        </p:txBody>
      </p:sp>
      <p:sp>
        <p:nvSpPr>
          <p:cNvPr id="7" name="Rectangle 3">
            <a:extLst>
              <a:ext uri="{FF2B5EF4-FFF2-40B4-BE49-F238E27FC236}">
                <a16:creationId xmlns:a16="http://schemas.microsoft.com/office/drawing/2014/main" id="{FCF9739C-FE9C-E34F-9D23-3E3B21710DAD}"/>
              </a:ext>
            </a:extLst>
          </p:cNvPr>
          <p:cNvSpPr>
            <a:spLocks noChangeArrowheads="1"/>
          </p:cNvSpPr>
          <p:nvPr/>
        </p:nvSpPr>
        <p:spPr bwMode="auto">
          <a:xfrm>
            <a:off x="248115" y="880859"/>
            <a:ext cx="11943885" cy="5550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20000"/>
              </a:lnSpc>
              <a:spcBef>
                <a:spcPct val="20000"/>
              </a:spcBef>
              <a:spcAft>
                <a:spcPts val="1800"/>
              </a:spcAft>
              <a:buSzPct val="115000"/>
              <a:defRPr/>
            </a:pPr>
            <a:r>
              <a:rPr lang="en-US" sz="2200" b="1" dirty="0">
                <a:solidFill>
                  <a:srgbClr val="000000"/>
                </a:solidFill>
                <a:latin typeface="Calibri" panose="020F0502020204030204" pitchFamily="34" charset="0"/>
                <a:ea typeface="ＭＳ Ｐゴシック" charset="0"/>
                <a:cs typeface="Calibri" panose="020F0502020204030204" pitchFamily="34" charset="0"/>
              </a:rPr>
              <a:t>Project Overview:</a:t>
            </a:r>
          </a:p>
          <a:p>
            <a:pPr marL="342900" indent="-342900">
              <a:lnSpc>
                <a:spcPct val="120000"/>
              </a:lnSpc>
              <a:spcBef>
                <a:spcPct val="20000"/>
              </a:spcBef>
              <a:spcAft>
                <a:spcPts val="1800"/>
              </a:spcAft>
              <a:buSzPct val="115000"/>
              <a:buFontTx/>
              <a:buChar char="•"/>
              <a:defRPr/>
            </a:pPr>
            <a:r>
              <a:rPr lang="en-US" sz="2200" b="1" dirty="0">
                <a:solidFill>
                  <a:srgbClr val="000000"/>
                </a:solidFill>
                <a:latin typeface="Calibri" panose="020F0502020204030204" pitchFamily="34" charset="0"/>
                <a:ea typeface="ＭＳ Ｐゴシック" charset="0"/>
                <a:cs typeface="Calibri" panose="020F0502020204030204" pitchFamily="34" charset="0"/>
              </a:rPr>
              <a:t>Develop Air-Sea coupling with the ESMF coupler and NUOPC layer for the Regional Ocean Modeling System (ROMS) and the Weather Research and Forecasting (WRF) model. Allow coupled ROMS applications to join the NOAA Unified Forecasting System.</a:t>
            </a:r>
          </a:p>
          <a:p>
            <a:pPr marL="342900" indent="-342900">
              <a:lnSpc>
                <a:spcPct val="120000"/>
              </a:lnSpc>
              <a:spcBef>
                <a:spcPct val="20000"/>
              </a:spcBef>
              <a:spcAft>
                <a:spcPts val="1800"/>
              </a:spcAft>
              <a:buSzPct val="115000"/>
              <a:buFontTx/>
              <a:buChar char="•"/>
              <a:defRPr/>
            </a:pPr>
            <a:r>
              <a:rPr lang="en-US" sz="2200" b="1" dirty="0">
                <a:solidFill>
                  <a:srgbClr val="000000"/>
                </a:solidFill>
                <a:latin typeface="Calibri" panose="020F0502020204030204" pitchFamily="34" charset="0"/>
                <a:ea typeface="ＭＳ Ｐゴシック" charset="0"/>
                <a:cs typeface="Calibri" panose="020F0502020204030204" pitchFamily="34" charset="0"/>
              </a:rPr>
              <a:t>Utilize existing MARACOOS domain applications to test and evaluate the coupling system. Specifically Hurricane Irene, which was strongly coupled to the atmosphere.</a:t>
            </a:r>
          </a:p>
          <a:p>
            <a:pPr marL="342900" indent="-342900">
              <a:lnSpc>
                <a:spcPct val="120000"/>
              </a:lnSpc>
              <a:spcBef>
                <a:spcPct val="20000"/>
              </a:spcBef>
              <a:spcAft>
                <a:spcPts val="1800"/>
              </a:spcAft>
              <a:buSzPct val="115000"/>
              <a:buFontTx/>
              <a:buChar char="•"/>
              <a:defRPr/>
            </a:pPr>
            <a:r>
              <a:rPr lang="en-US" sz="2200" b="1" dirty="0">
                <a:solidFill>
                  <a:srgbClr val="000000"/>
                </a:solidFill>
                <a:latin typeface="Calibri" panose="020F0502020204030204" pitchFamily="34" charset="0"/>
                <a:ea typeface="ＭＳ Ｐゴシック" charset="0"/>
                <a:cs typeface="Calibri" panose="020F0502020204030204" pitchFamily="34" charset="0"/>
              </a:rPr>
              <a:t>Establish a path for future work: Coupling ROMS to other NOAA operational modeling systems, test nested coupled modeling, and develop coupled data assimilation.</a:t>
            </a:r>
          </a:p>
        </p:txBody>
      </p:sp>
    </p:spTree>
    <p:extLst>
      <p:ext uri="{BB962C8B-B14F-4D97-AF65-F5344CB8AC3E}">
        <p14:creationId xmlns:p14="http://schemas.microsoft.com/office/powerpoint/2010/main" val="3581171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MF logo">
            <a:extLst>
              <a:ext uri="{FF2B5EF4-FFF2-40B4-BE49-F238E27FC236}">
                <a16:creationId xmlns:a16="http://schemas.microsoft.com/office/drawing/2014/main" id="{A6185FAC-6ED6-0440-9779-3EF845720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788" y="72465"/>
            <a:ext cx="2540000" cy="939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AD93FF5-8DD7-8447-8415-13B4C79EDE97}"/>
              </a:ext>
            </a:extLst>
          </p:cNvPr>
          <p:cNvSpPr/>
          <p:nvPr/>
        </p:nvSpPr>
        <p:spPr>
          <a:xfrm>
            <a:off x="7501179" y="6488668"/>
            <a:ext cx="4833311" cy="369332"/>
          </a:xfrm>
          <a:prstGeom prst="rect">
            <a:avLst/>
          </a:prstGeom>
        </p:spPr>
        <p:txBody>
          <a:bodyPr wrap="none">
            <a:spAutoFit/>
          </a:bodyPr>
          <a:lstStyle/>
          <a:p>
            <a:r>
              <a:rPr lang="en-US" dirty="0">
                <a:hlinkClick r:id="rId3"/>
              </a:rPr>
              <a:t>https://www.earthsystemcog.org/projects/esmf/</a:t>
            </a:r>
            <a:r>
              <a:rPr lang="en-US" dirty="0"/>
              <a:t> </a:t>
            </a:r>
          </a:p>
        </p:txBody>
      </p:sp>
      <p:pic>
        <p:nvPicPr>
          <p:cNvPr id="7" name="Picture 6">
            <a:extLst>
              <a:ext uri="{FF2B5EF4-FFF2-40B4-BE49-F238E27FC236}">
                <a16:creationId xmlns:a16="http://schemas.microsoft.com/office/drawing/2014/main" id="{B71F32AF-3E26-A242-A9A0-332FACEC3D97}"/>
              </a:ext>
            </a:extLst>
          </p:cNvPr>
          <p:cNvPicPr>
            <a:picLocks noChangeAspect="1"/>
          </p:cNvPicPr>
          <p:nvPr/>
        </p:nvPicPr>
        <p:blipFill rotWithShape="1">
          <a:blip r:embed="rId4"/>
          <a:srcRect t="31551"/>
          <a:stretch/>
        </p:blipFill>
        <p:spPr>
          <a:xfrm>
            <a:off x="3063689" y="351118"/>
            <a:ext cx="8001000" cy="382494"/>
          </a:xfrm>
          <a:prstGeom prst="rect">
            <a:avLst/>
          </a:prstGeom>
        </p:spPr>
      </p:pic>
      <p:sp>
        <p:nvSpPr>
          <p:cNvPr id="8" name="TextBox 7">
            <a:extLst>
              <a:ext uri="{FF2B5EF4-FFF2-40B4-BE49-F238E27FC236}">
                <a16:creationId xmlns:a16="http://schemas.microsoft.com/office/drawing/2014/main" id="{3C305F26-8B78-B144-9215-7A885A7061D2}"/>
              </a:ext>
            </a:extLst>
          </p:cNvPr>
          <p:cNvSpPr txBox="1"/>
          <p:nvPr/>
        </p:nvSpPr>
        <p:spPr>
          <a:xfrm>
            <a:off x="0" y="1012265"/>
            <a:ext cx="12192000" cy="5570756"/>
          </a:xfrm>
          <a:prstGeom prst="rect">
            <a:avLst/>
          </a:prstGeom>
          <a:noFill/>
        </p:spPr>
        <p:txBody>
          <a:bodyPr wrap="square" rtlCol="0">
            <a:spAutoFit/>
          </a:bodyPr>
          <a:lstStyle/>
          <a:p>
            <a:pPr marL="285750" indent="-285750">
              <a:buFont typeface="Arial" panose="020B0604020202020204" pitchFamily="34" charset="0"/>
              <a:buChar char="•"/>
            </a:pPr>
            <a:r>
              <a:rPr lang="en-US" sz="2600" u="sng" dirty="0"/>
              <a:t>E</a:t>
            </a:r>
            <a:r>
              <a:rPr lang="en-US" sz="2600" dirty="0"/>
              <a:t>arth </a:t>
            </a:r>
            <a:r>
              <a:rPr lang="en-US" sz="2600" u="sng" dirty="0"/>
              <a:t>S</a:t>
            </a:r>
            <a:r>
              <a:rPr lang="en-US" sz="2600" dirty="0"/>
              <a:t>ystem </a:t>
            </a:r>
            <a:r>
              <a:rPr lang="en-US" sz="2600" u="sng" dirty="0"/>
              <a:t>M</a:t>
            </a:r>
            <a:r>
              <a:rPr lang="en-US" sz="2600" dirty="0"/>
              <a:t>odeling </a:t>
            </a:r>
            <a:r>
              <a:rPr lang="en-US" sz="2600" u="sng" dirty="0"/>
              <a:t>F</a:t>
            </a:r>
            <a:r>
              <a:rPr lang="en-US" sz="2600" dirty="0"/>
              <a:t>ramework (ESMF)</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High performance and flexible software infrastructure for building and coupling weather, climate, and other Earth Science applications.</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Basic idea: Applications should be broken up into coherent pieces, or components, with standard calling interfaces.</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Components can be physical domains, earth system models, couplers, parameterizations, nested grids, etc.</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Community development of coupling tools: v8 released 10/18/19 </a:t>
            </a:r>
          </a:p>
          <a:p>
            <a:r>
              <a:rPr lang="en-US" sz="2600" dirty="0"/>
              <a:t>	git clone </a:t>
            </a:r>
            <a:r>
              <a:rPr lang="en-US" sz="2600" dirty="0">
                <a:hlinkClick r:id="rId5"/>
              </a:rPr>
              <a:t>https://git.code.sf.net/p/esmf/esmf</a:t>
            </a:r>
            <a:r>
              <a:rPr lang="en-US" sz="2600" dirty="0"/>
              <a:t>  </a:t>
            </a:r>
            <a:r>
              <a:rPr lang="en-US" sz="2600" dirty="0" err="1"/>
              <a:t>esmf-esmf</a:t>
            </a:r>
            <a:endParaRPr lang="en-US" sz="26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9697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9" name="Rectangle 3"/>
          <p:cNvSpPr>
            <a:spLocks noChangeArrowheads="1"/>
          </p:cNvSpPr>
          <p:nvPr/>
        </p:nvSpPr>
        <p:spPr bwMode="auto">
          <a:xfrm>
            <a:off x="0" y="1723124"/>
            <a:ext cx="12191999" cy="44026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120000"/>
              </a:lnSpc>
              <a:spcBef>
                <a:spcPct val="20000"/>
              </a:spcBef>
              <a:spcAft>
                <a:spcPts val="600"/>
              </a:spcAft>
              <a:buSzPct val="115000"/>
              <a:buFontTx/>
              <a:buChar char="•"/>
              <a:defRPr/>
            </a:pPr>
            <a:r>
              <a:rPr lang="en-US" sz="2600" b="1" dirty="0">
                <a:solidFill>
                  <a:srgbClr val="FF0000"/>
                </a:solidFill>
                <a:cs typeface="Calibri" panose="020F0502020204030204" pitchFamily="34" charset="0"/>
              </a:rPr>
              <a:t>NUOPC</a:t>
            </a:r>
            <a:r>
              <a:rPr lang="en-US" sz="2600" b="1" dirty="0">
                <a:cs typeface="Calibri" panose="020F0502020204030204" pitchFamily="34" charset="0"/>
              </a:rPr>
              <a:t> is a consortium of Navy, NOAA, and Air Force modelers and their research partners, with the aim to advance weather prediction capabilities.</a:t>
            </a:r>
          </a:p>
          <a:p>
            <a:pPr marL="342900" indent="-342900">
              <a:lnSpc>
                <a:spcPct val="120000"/>
              </a:lnSpc>
              <a:spcBef>
                <a:spcPct val="20000"/>
              </a:spcBef>
              <a:spcAft>
                <a:spcPts val="600"/>
              </a:spcAft>
              <a:buSzPct val="115000"/>
              <a:buFontTx/>
              <a:buChar char="•"/>
              <a:defRPr/>
            </a:pPr>
            <a:endParaRPr lang="en-US" sz="2600" b="1" dirty="0">
              <a:ea typeface="ＭＳ Ｐゴシック" charset="0"/>
              <a:cs typeface="Calibri" panose="020F0502020204030204" pitchFamily="34" charset="0"/>
            </a:endParaRPr>
          </a:p>
          <a:p>
            <a:pPr marL="342900" indent="-342900">
              <a:lnSpc>
                <a:spcPct val="120000"/>
              </a:lnSpc>
              <a:spcBef>
                <a:spcPct val="20000"/>
              </a:spcBef>
              <a:spcAft>
                <a:spcPts val="600"/>
              </a:spcAft>
              <a:buSzPct val="115000"/>
              <a:buFontTx/>
              <a:buChar char="•"/>
              <a:defRPr/>
            </a:pPr>
            <a:r>
              <a:rPr lang="en-US" sz="2600" b="1" dirty="0">
                <a:latin typeface="Calibri" panose="020F0502020204030204" pitchFamily="34" charset="0"/>
                <a:ea typeface="ＭＳ Ｐゴシック" charset="0"/>
                <a:cs typeface="Calibri" panose="020F0502020204030204" pitchFamily="34" charset="0"/>
              </a:rPr>
              <a:t>The NUOPC Layer is a simplified infrastructure on top of the ESMF library that </a:t>
            </a:r>
            <a:r>
              <a:rPr lang="en-US" sz="2600" b="1" dirty="0">
                <a:solidFill>
                  <a:srgbClr val="FF0000"/>
                </a:solidFill>
                <a:latin typeface="Calibri" panose="020F0502020204030204" pitchFamily="34" charset="0"/>
                <a:ea typeface="ＭＳ Ｐゴシック" charset="0"/>
                <a:cs typeface="Calibri" panose="020F0502020204030204" pitchFamily="34" charset="0"/>
              </a:rPr>
              <a:t>provides conventions and templates</a:t>
            </a:r>
            <a:r>
              <a:rPr lang="en-US" sz="2600" b="1" dirty="0">
                <a:latin typeface="Calibri" panose="020F0502020204030204" pitchFamily="34" charset="0"/>
                <a:ea typeface="ＭＳ Ｐゴシック" charset="0"/>
                <a:cs typeface="Calibri" panose="020F0502020204030204" pitchFamily="34" charset="0"/>
              </a:rPr>
              <a:t> to facilitate the easy coupling between Earth System Models (</a:t>
            </a:r>
            <a:r>
              <a:rPr lang="en-US" sz="2600" b="1" dirty="0">
                <a:solidFill>
                  <a:srgbClr val="FF0000"/>
                </a:solidFill>
                <a:latin typeface="Calibri" panose="020F0502020204030204" pitchFamily="34" charset="0"/>
                <a:ea typeface="ＭＳ Ｐゴシック" charset="0"/>
                <a:cs typeface="Calibri" panose="020F0502020204030204" pitchFamily="34" charset="0"/>
              </a:rPr>
              <a:t>ESMs</a:t>
            </a:r>
            <a:r>
              <a:rPr lang="en-US" sz="2600" b="1" dirty="0">
                <a:latin typeface="Calibri" panose="020F0502020204030204" pitchFamily="34" charset="0"/>
                <a:ea typeface="ＭＳ Ｐゴシック" charset="0"/>
                <a:cs typeface="Calibri" panose="020F0502020204030204" pitchFamily="34" charset="0"/>
              </a:rPr>
              <a:t>).</a:t>
            </a:r>
            <a:endParaRPr lang="en-US" sz="2600" b="1" dirty="0">
              <a:solidFill>
                <a:srgbClr val="000000"/>
              </a:solidFill>
              <a:latin typeface="Calibri" panose="020F0502020204030204" pitchFamily="34" charset="0"/>
              <a:ea typeface="ＭＳ Ｐゴシック" charset="0"/>
              <a:cs typeface="Calibri" panose="020F0502020204030204" pitchFamily="34" charset="0"/>
            </a:endParaRPr>
          </a:p>
          <a:p>
            <a:pPr marL="342900" indent="-342900">
              <a:lnSpc>
                <a:spcPct val="120000"/>
              </a:lnSpc>
              <a:spcBef>
                <a:spcPct val="20000"/>
              </a:spcBef>
              <a:spcAft>
                <a:spcPts val="600"/>
              </a:spcAft>
              <a:buSzPct val="115000"/>
              <a:buFontTx/>
              <a:buChar char="•"/>
              <a:defRPr/>
            </a:pPr>
            <a:endParaRPr lang="en-US" sz="2600" b="1" dirty="0">
              <a:solidFill>
                <a:srgbClr val="000000"/>
              </a:solidFill>
              <a:latin typeface="Calibri" panose="020F0502020204030204" pitchFamily="34" charset="0"/>
              <a:ea typeface="ＭＳ Ｐゴシック" charset="0"/>
              <a:cs typeface="Calibri" panose="020F0502020204030204" pitchFamily="34" charset="0"/>
            </a:endParaRPr>
          </a:p>
          <a:p>
            <a:pPr marL="342900" indent="-342900">
              <a:lnSpc>
                <a:spcPct val="120000"/>
              </a:lnSpc>
              <a:spcBef>
                <a:spcPct val="20000"/>
              </a:spcBef>
              <a:spcAft>
                <a:spcPts val="600"/>
              </a:spcAft>
              <a:buSzPct val="115000"/>
              <a:buFontTx/>
              <a:buChar char="•"/>
              <a:defRPr/>
            </a:pPr>
            <a:r>
              <a:rPr lang="en-US" sz="2600" b="1" dirty="0">
                <a:solidFill>
                  <a:srgbClr val="000000"/>
                </a:solidFill>
                <a:latin typeface="Calibri" panose="020F0502020204030204" pitchFamily="34" charset="0"/>
                <a:ea typeface="ＭＳ Ｐゴシック" charset="0"/>
                <a:cs typeface="Calibri" panose="020F0502020204030204" pitchFamily="34" charset="0"/>
              </a:rPr>
              <a:t>Allows for coupling with limited or no editing of ESM component source code.</a:t>
            </a:r>
          </a:p>
        </p:txBody>
      </p:sp>
      <p:pic>
        <p:nvPicPr>
          <p:cNvPr id="12" name="Picture 2" descr="NUOPC logo">
            <a:extLst>
              <a:ext uri="{FF2B5EF4-FFF2-40B4-BE49-F238E27FC236}">
                <a16:creationId xmlns:a16="http://schemas.microsoft.com/office/drawing/2014/main" id="{B823EE82-09C0-C749-B6A5-3679864CC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382" y="198093"/>
            <a:ext cx="2629700" cy="13185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89209A4-0592-F849-83FC-A1AAEBB89EF3}"/>
              </a:ext>
            </a:extLst>
          </p:cNvPr>
          <p:cNvSpPr/>
          <p:nvPr/>
        </p:nvSpPr>
        <p:spPr>
          <a:xfrm>
            <a:off x="4304521" y="611127"/>
            <a:ext cx="6947928" cy="492443"/>
          </a:xfrm>
          <a:prstGeom prst="rect">
            <a:avLst/>
          </a:prstGeom>
        </p:spPr>
        <p:txBody>
          <a:bodyPr wrap="none">
            <a:spAutoFit/>
          </a:bodyPr>
          <a:lstStyle/>
          <a:p>
            <a:r>
              <a:rPr lang="en-US" sz="2600" u="sng" dirty="0"/>
              <a:t>N</a:t>
            </a:r>
            <a:r>
              <a:rPr lang="en-US" sz="2600" dirty="0"/>
              <a:t>ational </a:t>
            </a:r>
            <a:r>
              <a:rPr lang="en-US" sz="2600" u="sng" dirty="0"/>
              <a:t>U</a:t>
            </a:r>
            <a:r>
              <a:rPr lang="en-US" sz="2600" dirty="0"/>
              <a:t>nified </a:t>
            </a:r>
            <a:r>
              <a:rPr lang="en-US" sz="2600" u="sng" dirty="0"/>
              <a:t>O</a:t>
            </a:r>
            <a:r>
              <a:rPr lang="en-US" sz="2600" dirty="0"/>
              <a:t>perational </a:t>
            </a:r>
            <a:r>
              <a:rPr lang="en-US" sz="2600" u="sng" dirty="0"/>
              <a:t>P</a:t>
            </a:r>
            <a:r>
              <a:rPr lang="en-US" sz="2600" dirty="0"/>
              <a:t>rediction </a:t>
            </a:r>
            <a:r>
              <a:rPr lang="en-US" sz="2600" u="sng" dirty="0"/>
              <a:t>C</a:t>
            </a:r>
            <a:r>
              <a:rPr lang="en-US" sz="2600" dirty="0"/>
              <a:t>apability</a:t>
            </a:r>
          </a:p>
        </p:txBody>
      </p:sp>
      <p:sp>
        <p:nvSpPr>
          <p:cNvPr id="2" name="Rectangle 1">
            <a:extLst>
              <a:ext uri="{FF2B5EF4-FFF2-40B4-BE49-F238E27FC236}">
                <a16:creationId xmlns:a16="http://schemas.microsoft.com/office/drawing/2014/main" id="{B06496F6-35EA-E44D-BA30-2D0DB29B425A}"/>
              </a:ext>
            </a:extLst>
          </p:cNvPr>
          <p:cNvSpPr/>
          <p:nvPr/>
        </p:nvSpPr>
        <p:spPr>
          <a:xfrm>
            <a:off x="6988154" y="6447295"/>
            <a:ext cx="4963859" cy="369332"/>
          </a:xfrm>
          <a:prstGeom prst="rect">
            <a:avLst/>
          </a:prstGeom>
        </p:spPr>
        <p:txBody>
          <a:bodyPr wrap="none">
            <a:spAutoFit/>
          </a:bodyPr>
          <a:lstStyle/>
          <a:p>
            <a:r>
              <a:rPr lang="en-US" dirty="0">
                <a:hlinkClick r:id="rId4"/>
              </a:rPr>
              <a:t>https://www.earthsystemcog.org/projects/nuopc/</a:t>
            </a:r>
            <a:r>
              <a:rPr lang="en-US" dirty="0"/>
              <a:t> </a:t>
            </a:r>
          </a:p>
        </p:txBody>
      </p:sp>
    </p:spTree>
    <p:extLst>
      <p:ext uri="{BB962C8B-B14F-4D97-AF65-F5344CB8AC3E}">
        <p14:creationId xmlns:p14="http://schemas.microsoft.com/office/powerpoint/2010/main" val="42146204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6AF81A41-D7D0-B44D-AA42-67C845B30093}"/>
              </a:ext>
            </a:extLst>
          </p:cNvPr>
          <p:cNvSpPr txBox="1">
            <a:spLocks noChangeArrowheads="1"/>
          </p:cNvSpPr>
          <p:nvPr/>
        </p:nvSpPr>
        <p:spPr bwMode="auto">
          <a:xfrm>
            <a:off x="0" y="242656"/>
            <a:ext cx="12192000" cy="461665"/>
          </a:xfrm>
          <a:prstGeom prst="rect">
            <a:avLst/>
          </a:prstGeom>
          <a:noFill/>
          <a:ln w="9525">
            <a:noFill/>
            <a:miter lim="800000"/>
            <a:headEnd/>
            <a:tailEnd/>
          </a:ln>
        </p:spPr>
        <p:txBody>
          <a:bodyPr wrap="square">
            <a:spAutoFit/>
          </a:bodyPr>
          <a:lstStyle/>
          <a:p>
            <a:pPr algn="ctr" eaLnBrk="1" hangingPunct="1"/>
            <a:r>
              <a:rPr lang="en-US" sz="2400" dirty="0">
                <a:solidFill>
                  <a:srgbClr val="FF0000"/>
                </a:solidFill>
                <a:latin typeface="Arial Black" charset="0"/>
              </a:rPr>
              <a:t>ESMF/NUOPC Coupling</a:t>
            </a:r>
          </a:p>
        </p:txBody>
      </p:sp>
      <p:grpSp>
        <p:nvGrpSpPr>
          <p:cNvPr id="2" name="Group 1">
            <a:extLst>
              <a:ext uri="{FF2B5EF4-FFF2-40B4-BE49-F238E27FC236}">
                <a16:creationId xmlns:a16="http://schemas.microsoft.com/office/drawing/2014/main" id="{CF602FCD-A882-1E45-BD79-7510C81A06A2}"/>
              </a:ext>
            </a:extLst>
          </p:cNvPr>
          <p:cNvGrpSpPr/>
          <p:nvPr/>
        </p:nvGrpSpPr>
        <p:grpSpPr>
          <a:xfrm>
            <a:off x="286872" y="1888487"/>
            <a:ext cx="11267949" cy="3343057"/>
            <a:chOff x="367554" y="1870557"/>
            <a:chExt cx="11267949" cy="3343057"/>
          </a:xfrm>
        </p:grpSpPr>
        <p:pic>
          <p:nvPicPr>
            <p:cNvPr id="5" name="Picture 4" descr="legend.png">
              <a:extLst>
                <a:ext uri="{FF2B5EF4-FFF2-40B4-BE49-F238E27FC236}">
                  <a16:creationId xmlns:a16="http://schemas.microsoft.com/office/drawing/2014/main" id="{CD440C9B-00B5-7547-B880-56BCBC03B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54" y="1870557"/>
              <a:ext cx="2445958" cy="3297793"/>
            </a:xfrm>
            <a:prstGeom prst="rect">
              <a:avLst/>
            </a:prstGeom>
          </p:spPr>
        </p:pic>
        <p:sp>
          <p:nvSpPr>
            <p:cNvPr id="6" name="TextBox 5">
              <a:extLst>
                <a:ext uri="{FF2B5EF4-FFF2-40B4-BE49-F238E27FC236}">
                  <a16:creationId xmlns:a16="http://schemas.microsoft.com/office/drawing/2014/main" id="{68344F3B-A4D3-3244-8F6E-7438072DC22D}"/>
                </a:ext>
              </a:extLst>
            </p:cNvPr>
            <p:cNvSpPr txBox="1"/>
            <p:nvPr/>
          </p:nvSpPr>
          <p:spPr>
            <a:xfrm>
              <a:off x="3054680" y="1888484"/>
              <a:ext cx="8580823" cy="584775"/>
            </a:xfrm>
            <a:prstGeom prst="rect">
              <a:avLst/>
            </a:prstGeom>
            <a:noFill/>
          </p:spPr>
          <p:txBody>
            <a:bodyPr wrap="square" rtlCol="0">
              <a:spAutoFit/>
            </a:bodyPr>
            <a:lstStyle/>
            <a:p>
              <a:pPr algn="l"/>
              <a:r>
                <a:rPr lang="en-US" sz="1600" dirty="0">
                  <a:solidFill>
                    <a:srgbClr val="000000"/>
                  </a:solidFill>
                  <a:latin typeface="Arial Black"/>
                  <a:cs typeface="Arial Black"/>
                </a:rPr>
                <a:t>Controls Models, Mediators, and Connectors.  Coordinates initialization and time-stepping.</a:t>
              </a:r>
            </a:p>
          </p:txBody>
        </p:sp>
        <p:sp>
          <p:nvSpPr>
            <p:cNvPr id="7" name="TextBox 6">
              <a:extLst>
                <a:ext uri="{FF2B5EF4-FFF2-40B4-BE49-F238E27FC236}">
                  <a16:creationId xmlns:a16="http://schemas.microsoft.com/office/drawing/2014/main" id="{182925CD-30CD-0E4D-AE07-5342285AE439}"/>
                </a:ext>
              </a:extLst>
            </p:cNvPr>
            <p:cNvSpPr txBox="1"/>
            <p:nvPr/>
          </p:nvSpPr>
          <p:spPr>
            <a:xfrm>
              <a:off x="3054680" y="2753584"/>
              <a:ext cx="8580823" cy="584776"/>
            </a:xfrm>
            <a:prstGeom prst="rect">
              <a:avLst/>
            </a:prstGeom>
            <a:noFill/>
          </p:spPr>
          <p:txBody>
            <a:bodyPr wrap="square" rtlCol="0">
              <a:spAutoFit/>
            </a:bodyPr>
            <a:lstStyle/>
            <a:p>
              <a:pPr algn="l"/>
              <a:r>
                <a:rPr lang="en-US" sz="1600" dirty="0">
                  <a:solidFill>
                    <a:srgbClr val="000000"/>
                  </a:solidFill>
                  <a:latin typeface="Arial Black"/>
                  <a:cs typeface="Arial Black"/>
                </a:rPr>
                <a:t>Earth System Models: Atmosphere, Ocean, Sea Ice, Waves, etc.</a:t>
              </a:r>
            </a:p>
          </p:txBody>
        </p:sp>
        <p:sp>
          <p:nvSpPr>
            <p:cNvPr id="8" name="TextBox 7">
              <a:extLst>
                <a:ext uri="{FF2B5EF4-FFF2-40B4-BE49-F238E27FC236}">
                  <a16:creationId xmlns:a16="http://schemas.microsoft.com/office/drawing/2014/main" id="{B0F51195-B9F8-B243-AD5B-930B6572484A}"/>
                </a:ext>
              </a:extLst>
            </p:cNvPr>
            <p:cNvSpPr txBox="1"/>
            <p:nvPr/>
          </p:nvSpPr>
          <p:spPr>
            <a:xfrm>
              <a:off x="3054679" y="3519453"/>
              <a:ext cx="8580823" cy="584776"/>
            </a:xfrm>
            <a:prstGeom prst="rect">
              <a:avLst/>
            </a:prstGeom>
            <a:noFill/>
          </p:spPr>
          <p:txBody>
            <a:bodyPr wrap="square" rtlCol="0">
              <a:spAutoFit/>
            </a:bodyPr>
            <a:lstStyle/>
            <a:p>
              <a:pPr algn="l"/>
              <a:r>
                <a:rPr lang="en-US" sz="1600" dirty="0">
                  <a:solidFill>
                    <a:srgbClr val="000000"/>
                  </a:solidFill>
                  <a:latin typeface="Arial Black"/>
                  <a:cs typeface="Arial Black"/>
                </a:rPr>
                <a:t>Custom coupling code between models: Flux calculations, scaling, averaging, etc.</a:t>
              </a:r>
            </a:p>
          </p:txBody>
        </p:sp>
        <p:sp>
          <p:nvSpPr>
            <p:cNvPr id="9" name="TextBox 8">
              <a:extLst>
                <a:ext uri="{FF2B5EF4-FFF2-40B4-BE49-F238E27FC236}">
                  <a16:creationId xmlns:a16="http://schemas.microsoft.com/office/drawing/2014/main" id="{40FCD6A4-6F66-294D-9D00-F50AC2CB39F5}"/>
                </a:ext>
              </a:extLst>
            </p:cNvPr>
            <p:cNvSpPr txBox="1"/>
            <p:nvPr/>
          </p:nvSpPr>
          <p:spPr>
            <a:xfrm>
              <a:off x="3054679" y="4382617"/>
              <a:ext cx="8580823" cy="830997"/>
            </a:xfrm>
            <a:prstGeom prst="rect">
              <a:avLst/>
            </a:prstGeom>
            <a:noFill/>
          </p:spPr>
          <p:txBody>
            <a:bodyPr wrap="square" rtlCol="0">
              <a:spAutoFit/>
            </a:bodyPr>
            <a:lstStyle/>
            <a:p>
              <a:pPr algn="l"/>
              <a:r>
                <a:rPr lang="en-US" sz="1600" dirty="0">
                  <a:solidFill>
                    <a:srgbClr val="000000"/>
                  </a:solidFill>
                  <a:latin typeface="Arial Black"/>
                  <a:cs typeface="Arial Black"/>
                </a:rPr>
                <a:t>Connects pair of components: Model to/from Model, Model to/from Mediator.  Computes transformations and re-gridding.</a:t>
              </a:r>
            </a:p>
          </p:txBody>
        </p:sp>
      </p:grpSp>
      <p:sp>
        <p:nvSpPr>
          <p:cNvPr id="10" name="Rectangle 9">
            <a:extLst>
              <a:ext uri="{FF2B5EF4-FFF2-40B4-BE49-F238E27FC236}">
                <a16:creationId xmlns:a16="http://schemas.microsoft.com/office/drawing/2014/main" id="{4C99FBE9-B911-8B42-9E9F-5752E3123CFC}"/>
              </a:ext>
            </a:extLst>
          </p:cNvPr>
          <p:cNvSpPr/>
          <p:nvPr/>
        </p:nvSpPr>
        <p:spPr>
          <a:xfrm>
            <a:off x="1" y="964904"/>
            <a:ext cx="12192000" cy="402418"/>
          </a:xfrm>
          <a:prstGeom prst="rect">
            <a:avLst/>
          </a:prstGeom>
        </p:spPr>
        <p:txBody>
          <a:bodyPr wrap="square">
            <a:spAutoFit/>
          </a:bodyPr>
          <a:lstStyle/>
          <a:p>
            <a:pPr algn="ctr">
              <a:lnSpc>
                <a:spcPct val="120000"/>
              </a:lnSpc>
              <a:spcBef>
                <a:spcPct val="20000"/>
              </a:spcBef>
              <a:buSzPct val="115000"/>
              <a:defRPr/>
            </a:pPr>
            <a:r>
              <a:rPr lang="en-US" dirty="0">
                <a:solidFill>
                  <a:srgbClr val="000000"/>
                </a:solidFill>
                <a:latin typeface="Arial Black" charset="0"/>
                <a:ea typeface="ＭＳ Ｐゴシック" charset="0"/>
              </a:rPr>
              <a:t>The </a:t>
            </a:r>
            <a:r>
              <a:rPr lang="en-US" dirty="0">
                <a:solidFill>
                  <a:srgbClr val="FF0000"/>
                </a:solidFill>
                <a:latin typeface="Arial Black" charset="0"/>
                <a:ea typeface="ＭＳ Ｐゴシック" charset="0"/>
              </a:rPr>
              <a:t>NUOPC</a:t>
            </a:r>
            <a:r>
              <a:rPr lang="en-US" dirty="0">
                <a:solidFill>
                  <a:srgbClr val="000000"/>
                </a:solidFill>
                <a:latin typeface="Arial Black" charset="0"/>
                <a:ea typeface="ＭＳ Ｐゴシック" charset="0"/>
              </a:rPr>
              <a:t> layer consist of four generic components:</a:t>
            </a:r>
          </a:p>
        </p:txBody>
      </p:sp>
    </p:spTree>
    <p:extLst>
      <p:ext uri="{BB962C8B-B14F-4D97-AF65-F5344CB8AC3E}">
        <p14:creationId xmlns:p14="http://schemas.microsoft.com/office/powerpoint/2010/main" val="2146551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earthsystemcog.org/site_media/projects/nuopc/nuopc_proposal.png">
            <a:extLst>
              <a:ext uri="{FF2B5EF4-FFF2-40B4-BE49-F238E27FC236}">
                <a16:creationId xmlns:a16="http://schemas.microsoft.com/office/drawing/2014/main" id="{567EC18D-E56A-714F-BCC2-4C8C0A670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460" y="1531851"/>
            <a:ext cx="11223810" cy="4309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E50A82E8-EE0D-DF43-8088-8AEC1AE71761}"/>
              </a:ext>
            </a:extLst>
          </p:cNvPr>
          <p:cNvSpPr txBox="1">
            <a:spLocks noChangeArrowheads="1"/>
          </p:cNvSpPr>
          <p:nvPr/>
        </p:nvSpPr>
        <p:spPr bwMode="auto">
          <a:xfrm>
            <a:off x="0" y="242656"/>
            <a:ext cx="12192000" cy="461665"/>
          </a:xfrm>
          <a:prstGeom prst="rect">
            <a:avLst/>
          </a:prstGeom>
          <a:noFill/>
          <a:ln w="9525">
            <a:noFill/>
            <a:miter lim="800000"/>
            <a:headEnd/>
            <a:tailEnd/>
          </a:ln>
        </p:spPr>
        <p:txBody>
          <a:bodyPr wrap="square">
            <a:spAutoFit/>
          </a:bodyPr>
          <a:lstStyle/>
          <a:p>
            <a:pPr algn="ctr" eaLnBrk="1" hangingPunct="1"/>
            <a:r>
              <a:rPr lang="en-US" sz="2400" dirty="0">
                <a:solidFill>
                  <a:srgbClr val="FF0000"/>
                </a:solidFill>
                <a:latin typeface="Arial Black" charset="0"/>
              </a:rPr>
              <a:t>ESMF/NUOPC Coupling</a:t>
            </a:r>
          </a:p>
        </p:txBody>
      </p:sp>
    </p:spTree>
    <p:extLst>
      <p:ext uri="{BB962C8B-B14F-4D97-AF65-F5344CB8AC3E}">
        <p14:creationId xmlns:p14="http://schemas.microsoft.com/office/powerpoint/2010/main" val="4257949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0" y="609600"/>
            <a:ext cx="12191999" cy="586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120000"/>
              </a:lnSpc>
              <a:spcBef>
                <a:spcPct val="20000"/>
              </a:spcBef>
              <a:buClr>
                <a:schemeClr val="tx1"/>
              </a:buClr>
              <a:buSzPct val="115000"/>
              <a:buFontTx/>
              <a:buChar char="•"/>
              <a:defRPr/>
            </a:pPr>
            <a:r>
              <a:rPr lang="en-US" u="sng" dirty="0">
                <a:solidFill>
                  <a:srgbClr val="009600"/>
                </a:solidFill>
                <a:latin typeface="Arial Black" charset="0"/>
                <a:ea typeface="ＭＳ Ｐゴシック" charset="0"/>
              </a:rPr>
              <a:t>Component Mode</a:t>
            </a:r>
            <a:r>
              <a:rPr lang="en-US" dirty="0">
                <a:solidFill>
                  <a:srgbClr val="009600"/>
                </a:solidFill>
                <a:latin typeface="Arial Black" charset="0"/>
                <a:ea typeface="ＭＳ Ｐゴシック" charset="0"/>
              </a:rPr>
              <a:t>: </a:t>
            </a:r>
            <a:r>
              <a:rPr lang="en-US" dirty="0">
                <a:solidFill>
                  <a:srgbClr val="000000"/>
                </a:solidFill>
                <a:latin typeface="Arial Black" charset="0"/>
                <a:ea typeface="ＭＳ Ｐゴシック" charset="0"/>
              </a:rPr>
              <a:t>The NUOPC ROMS </a:t>
            </a:r>
            <a:r>
              <a:rPr lang="en-US" dirty="0">
                <a:solidFill>
                  <a:srgbClr val="FF0000"/>
                </a:solidFill>
                <a:latin typeface="Arial Black" charset="0"/>
                <a:ea typeface="ＭＳ Ｐゴシック" charset="0"/>
              </a:rPr>
              <a:t>cap</a:t>
            </a:r>
            <a:r>
              <a:rPr lang="en-US" dirty="0">
                <a:solidFill>
                  <a:srgbClr val="000000"/>
                </a:solidFill>
                <a:latin typeface="Arial Black" charset="0"/>
                <a:ea typeface="ＭＳ Ｐゴシック" charset="0"/>
              </a:rPr>
              <a:t> module (</a:t>
            </a:r>
            <a:r>
              <a:rPr lang="en-US" dirty="0" err="1">
                <a:solidFill>
                  <a:srgbClr val="FF00FF"/>
                </a:solidFill>
                <a:latin typeface="Arial Black" charset="0"/>
                <a:ea typeface="ＭＳ Ｐゴシック" charset="0"/>
              </a:rPr>
              <a:t>esmf_roms.F</a:t>
            </a:r>
            <a:r>
              <a:rPr lang="en-US" dirty="0">
                <a:solidFill>
                  <a:srgbClr val="000000"/>
                </a:solidFill>
                <a:latin typeface="Arial Black" charset="0"/>
                <a:ea typeface="ＭＳ Ｐゴシック" charset="0"/>
              </a:rPr>
              <a:t>) is provided which can be adapted and incorporated into other NUOPC-based coupling systems.</a:t>
            </a:r>
          </a:p>
          <a:p>
            <a:pPr marL="342900" indent="-342900">
              <a:lnSpc>
                <a:spcPct val="120000"/>
              </a:lnSpc>
              <a:spcBef>
                <a:spcPct val="20000"/>
              </a:spcBef>
              <a:buSzPct val="115000"/>
              <a:buFontTx/>
              <a:buChar char="•"/>
              <a:defRPr/>
            </a:pPr>
            <a:r>
              <a:rPr lang="en-US" dirty="0">
                <a:latin typeface="Arial Black" charset="0"/>
                <a:ea typeface="ＭＳ Ｐゴシック" charset="0"/>
              </a:rPr>
              <a:t>A NUOPC Model </a:t>
            </a:r>
            <a:r>
              <a:rPr lang="en-US" dirty="0">
                <a:solidFill>
                  <a:srgbClr val="FF0000"/>
                </a:solidFill>
                <a:latin typeface="Arial Black" charset="0"/>
                <a:ea typeface="ＭＳ Ｐゴシック" charset="0"/>
              </a:rPr>
              <a:t>cap</a:t>
            </a:r>
            <a:r>
              <a:rPr lang="en-US" dirty="0">
                <a:latin typeface="Arial Black" charset="0"/>
                <a:ea typeface="ＭＳ Ｐゴシック" charset="0"/>
              </a:rPr>
              <a:t> is a Fortran module layer that sits on top of the ESM component, making calls into it (</a:t>
            </a:r>
            <a:r>
              <a:rPr lang="en-US" i="1" dirty="0">
                <a:solidFill>
                  <a:srgbClr val="FF00FF"/>
                </a:solidFill>
                <a:latin typeface="Arial Black" charset="0"/>
                <a:ea typeface="ＭＳ Ｐゴシック" charset="0"/>
              </a:rPr>
              <a:t>initialize</a:t>
            </a:r>
            <a:r>
              <a:rPr lang="en-US" dirty="0">
                <a:solidFill>
                  <a:srgbClr val="FF00FF"/>
                </a:solidFill>
                <a:latin typeface="Arial Black" charset="0"/>
                <a:ea typeface="ＭＳ Ｐゴシック" charset="0"/>
              </a:rPr>
              <a:t>, </a:t>
            </a:r>
            <a:r>
              <a:rPr lang="en-US" i="1" dirty="0">
                <a:solidFill>
                  <a:srgbClr val="FF00FF"/>
                </a:solidFill>
                <a:latin typeface="Arial Black" charset="0"/>
                <a:ea typeface="ＭＳ Ｐゴシック" charset="0"/>
              </a:rPr>
              <a:t>run</a:t>
            </a:r>
            <a:r>
              <a:rPr lang="en-US" dirty="0">
                <a:solidFill>
                  <a:srgbClr val="FF00FF"/>
                </a:solidFill>
                <a:latin typeface="Arial Black" charset="0"/>
                <a:ea typeface="ＭＳ Ｐゴシック" charset="0"/>
              </a:rPr>
              <a:t>,</a:t>
            </a:r>
            <a:r>
              <a:rPr lang="en-US" dirty="0">
                <a:latin typeface="Arial Black" charset="0"/>
                <a:ea typeface="ＭＳ Ｐゴシック" charset="0"/>
              </a:rPr>
              <a:t> and </a:t>
            </a:r>
            <a:r>
              <a:rPr lang="en-US" i="1" dirty="0">
                <a:solidFill>
                  <a:srgbClr val="FF00FF"/>
                </a:solidFill>
                <a:latin typeface="Arial Black" charset="0"/>
                <a:ea typeface="ＭＳ Ｐゴシック" charset="0"/>
              </a:rPr>
              <a:t>finalize</a:t>
            </a:r>
            <a:r>
              <a:rPr lang="en-US" dirty="0">
                <a:latin typeface="Arial Black" charset="0"/>
                <a:ea typeface="ＭＳ Ｐゴシック" charset="0"/>
              </a:rPr>
              <a:t> phases).</a:t>
            </a:r>
            <a:endParaRPr lang="en-US" u="sng" dirty="0">
              <a:latin typeface="Arial Black" charset="0"/>
              <a:ea typeface="ＭＳ Ｐゴシック" charset="0"/>
            </a:endParaRPr>
          </a:p>
          <a:p>
            <a:pPr marL="342900" indent="-342900">
              <a:lnSpc>
                <a:spcPct val="120000"/>
              </a:lnSpc>
              <a:spcBef>
                <a:spcPct val="20000"/>
              </a:spcBef>
              <a:buClr>
                <a:srgbClr val="FF0000"/>
              </a:buClr>
              <a:buSzPct val="115000"/>
              <a:buFontTx/>
              <a:buChar char="•"/>
              <a:defRPr/>
            </a:pPr>
            <a:endParaRPr lang="en-US" dirty="0">
              <a:solidFill>
                <a:srgbClr val="000000"/>
              </a:solidFill>
              <a:latin typeface="Arial Black" charset="0"/>
              <a:ea typeface="ＭＳ Ｐゴシック" charset="0"/>
            </a:endParaRPr>
          </a:p>
          <a:p>
            <a:pPr marL="342900" indent="-342900">
              <a:lnSpc>
                <a:spcPct val="120000"/>
              </a:lnSpc>
              <a:spcBef>
                <a:spcPct val="20000"/>
              </a:spcBef>
              <a:buClr>
                <a:srgbClr val="FF0000"/>
              </a:buClr>
              <a:buSzPct val="115000"/>
              <a:buFontTx/>
              <a:buChar char="•"/>
              <a:defRPr/>
            </a:pPr>
            <a:endParaRPr lang="en-US" u="sng" dirty="0">
              <a:solidFill>
                <a:srgbClr val="009600"/>
              </a:solidFill>
              <a:latin typeface="Arial Black" charset="0"/>
              <a:ea typeface="ＭＳ Ｐゴシック" charset="0"/>
            </a:endParaRPr>
          </a:p>
          <a:p>
            <a:pPr algn="l" eaLnBrk="1" hangingPunct="1">
              <a:lnSpc>
                <a:spcPct val="120000"/>
              </a:lnSpc>
              <a:spcBef>
                <a:spcPct val="20000"/>
              </a:spcBef>
              <a:buClr>
                <a:srgbClr val="FF0000"/>
              </a:buClr>
              <a:buSzPct val="115000"/>
              <a:defRPr/>
            </a:pPr>
            <a:endParaRPr lang="en-US" dirty="0">
              <a:solidFill>
                <a:srgbClr val="0000FF"/>
              </a:solidFill>
              <a:latin typeface="Arial Black" charset="0"/>
              <a:ea typeface="ＭＳ Ｐゴシック" charset="0"/>
            </a:endParaRPr>
          </a:p>
        </p:txBody>
      </p:sp>
      <p:sp>
        <p:nvSpPr>
          <p:cNvPr id="4" name="Text Box 4">
            <a:extLst>
              <a:ext uri="{FF2B5EF4-FFF2-40B4-BE49-F238E27FC236}">
                <a16:creationId xmlns:a16="http://schemas.microsoft.com/office/drawing/2014/main" id="{84B1F2BC-015B-D341-A8B1-C72A1331F45C}"/>
              </a:ext>
            </a:extLst>
          </p:cNvPr>
          <p:cNvSpPr txBox="1">
            <a:spLocks noChangeArrowheads="1"/>
          </p:cNvSpPr>
          <p:nvPr/>
        </p:nvSpPr>
        <p:spPr bwMode="auto">
          <a:xfrm>
            <a:off x="0" y="242656"/>
            <a:ext cx="12192000" cy="461665"/>
          </a:xfrm>
          <a:prstGeom prst="rect">
            <a:avLst/>
          </a:prstGeom>
          <a:noFill/>
          <a:ln w="9525">
            <a:noFill/>
            <a:miter lim="800000"/>
            <a:headEnd/>
            <a:tailEnd/>
          </a:ln>
        </p:spPr>
        <p:txBody>
          <a:bodyPr wrap="square">
            <a:spAutoFit/>
          </a:bodyPr>
          <a:lstStyle/>
          <a:p>
            <a:pPr algn="ctr" eaLnBrk="1" hangingPunct="1"/>
            <a:r>
              <a:rPr lang="en-US" sz="2400" dirty="0">
                <a:solidFill>
                  <a:srgbClr val="FF0000"/>
                </a:solidFill>
                <a:latin typeface="Arial Black" charset="0"/>
              </a:rPr>
              <a:t>ESMF/NUOPC Coupling</a:t>
            </a:r>
          </a:p>
        </p:txBody>
      </p:sp>
    </p:spTree>
    <p:extLst>
      <p:ext uri="{BB962C8B-B14F-4D97-AF65-F5344CB8AC3E}">
        <p14:creationId xmlns:p14="http://schemas.microsoft.com/office/powerpoint/2010/main" val="610774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0" y="609600"/>
            <a:ext cx="12191999" cy="586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120000"/>
              </a:lnSpc>
              <a:spcBef>
                <a:spcPct val="20000"/>
              </a:spcBef>
              <a:buSzPct val="115000"/>
              <a:buFontTx/>
              <a:buChar char="•"/>
              <a:defRPr/>
            </a:pPr>
            <a:r>
              <a:rPr lang="en-US" u="sng" dirty="0">
                <a:solidFill>
                  <a:schemeClr val="bg2">
                    <a:lumMod val="90000"/>
                  </a:schemeClr>
                </a:solidFill>
                <a:latin typeface="Arial Black" charset="0"/>
                <a:ea typeface="ＭＳ Ｐゴシック" charset="0"/>
              </a:rPr>
              <a:t>Component Mode</a:t>
            </a:r>
            <a:r>
              <a:rPr lang="en-US" dirty="0">
                <a:solidFill>
                  <a:schemeClr val="bg2">
                    <a:lumMod val="90000"/>
                  </a:schemeClr>
                </a:solidFill>
                <a:latin typeface="Arial Black" charset="0"/>
                <a:ea typeface="ＭＳ Ｐゴシック" charset="0"/>
              </a:rPr>
              <a:t>: The NUOPC ROMS cap module (</a:t>
            </a:r>
            <a:r>
              <a:rPr lang="en-US" dirty="0" err="1">
                <a:solidFill>
                  <a:schemeClr val="bg2">
                    <a:lumMod val="90000"/>
                  </a:schemeClr>
                </a:solidFill>
                <a:latin typeface="Arial Black" charset="0"/>
                <a:ea typeface="ＭＳ Ｐゴシック" charset="0"/>
              </a:rPr>
              <a:t>esmf_roms.F</a:t>
            </a:r>
            <a:r>
              <a:rPr lang="en-US" dirty="0">
                <a:solidFill>
                  <a:schemeClr val="bg2">
                    <a:lumMod val="90000"/>
                  </a:schemeClr>
                </a:solidFill>
                <a:latin typeface="Arial Black" charset="0"/>
                <a:ea typeface="ＭＳ Ｐゴシック" charset="0"/>
              </a:rPr>
              <a:t>) is provided which can be adapted and incorporated into other NUOPC-based coupling systems.</a:t>
            </a:r>
          </a:p>
          <a:p>
            <a:pPr marL="342900" indent="-342900">
              <a:lnSpc>
                <a:spcPct val="120000"/>
              </a:lnSpc>
              <a:spcBef>
                <a:spcPct val="20000"/>
              </a:spcBef>
              <a:buSzPct val="115000"/>
              <a:buFontTx/>
              <a:buChar char="•"/>
              <a:defRPr/>
            </a:pPr>
            <a:r>
              <a:rPr lang="en-US" dirty="0">
                <a:solidFill>
                  <a:schemeClr val="bg2">
                    <a:lumMod val="90000"/>
                  </a:schemeClr>
                </a:solidFill>
                <a:latin typeface="Arial Black" charset="0"/>
                <a:ea typeface="ＭＳ Ｐゴシック" charset="0"/>
              </a:rPr>
              <a:t>A NUOPC Model cap is a Fortran module layer that sits on top of the ESM component, making calls into it (</a:t>
            </a:r>
            <a:r>
              <a:rPr lang="en-US" i="1" dirty="0">
                <a:solidFill>
                  <a:schemeClr val="bg2">
                    <a:lumMod val="90000"/>
                  </a:schemeClr>
                </a:solidFill>
                <a:latin typeface="Arial Black" charset="0"/>
                <a:ea typeface="ＭＳ Ｐゴシック" charset="0"/>
              </a:rPr>
              <a:t>initialize</a:t>
            </a:r>
            <a:r>
              <a:rPr lang="en-US" dirty="0">
                <a:solidFill>
                  <a:schemeClr val="bg2">
                    <a:lumMod val="90000"/>
                  </a:schemeClr>
                </a:solidFill>
                <a:latin typeface="Arial Black" charset="0"/>
                <a:ea typeface="ＭＳ Ｐゴシック" charset="0"/>
              </a:rPr>
              <a:t>, </a:t>
            </a:r>
            <a:r>
              <a:rPr lang="en-US" i="1" dirty="0">
                <a:solidFill>
                  <a:schemeClr val="bg2">
                    <a:lumMod val="90000"/>
                  </a:schemeClr>
                </a:solidFill>
                <a:latin typeface="Arial Black" charset="0"/>
                <a:ea typeface="ＭＳ Ｐゴシック" charset="0"/>
              </a:rPr>
              <a:t>run</a:t>
            </a:r>
            <a:r>
              <a:rPr lang="en-US" dirty="0">
                <a:solidFill>
                  <a:schemeClr val="bg2">
                    <a:lumMod val="90000"/>
                  </a:schemeClr>
                </a:solidFill>
                <a:latin typeface="Arial Black" charset="0"/>
                <a:ea typeface="ＭＳ Ｐゴシック" charset="0"/>
              </a:rPr>
              <a:t>, and </a:t>
            </a:r>
            <a:r>
              <a:rPr lang="en-US" i="1" dirty="0">
                <a:solidFill>
                  <a:schemeClr val="bg2">
                    <a:lumMod val="90000"/>
                  </a:schemeClr>
                </a:solidFill>
                <a:latin typeface="Arial Black" charset="0"/>
                <a:ea typeface="ＭＳ Ｐゴシック" charset="0"/>
              </a:rPr>
              <a:t>finalize</a:t>
            </a:r>
            <a:r>
              <a:rPr lang="en-US" dirty="0">
                <a:solidFill>
                  <a:schemeClr val="bg2">
                    <a:lumMod val="90000"/>
                  </a:schemeClr>
                </a:solidFill>
                <a:latin typeface="Arial Black" charset="0"/>
                <a:ea typeface="ＭＳ Ｐゴシック" charset="0"/>
              </a:rPr>
              <a:t> phases).</a:t>
            </a:r>
            <a:endParaRPr lang="en-US" u="sng" dirty="0">
              <a:solidFill>
                <a:schemeClr val="bg2">
                  <a:lumMod val="90000"/>
                </a:schemeClr>
              </a:solidFill>
              <a:latin typeface="Arial Black" charset="0"/>
              <a:ea typeface="ＭＳ Ｐゴシック" charset="0"/>
            </a:endParaRPr>
          </a:p>
          <a:p>
            <a:pPr marL="342900" indent="-342900">
              <a:lnSpc>
                <a:spcPct val="120000"/>
              </a:lnSpc>
              <a:spcBef>
                <a:spcPct val="20000"/>
              </a:spcBef>
              <a:buClr>
                <a:schemeClr val="tx1"/>
              </a:buClr>
              <a:buSzPct val="115000"/>
              <a:buFontTx/>
              <a:buChar char="•"/>
              <a:defRPr/>
            </a:pPr>
            <a:r>
              <a:rPr lang="en-US" u="sng" dirty="0">
                <a:solidFill>
                  <a:srgbClr val="009600"/>
                </a:solidFill>
                <a:latin typeface="Arial Black" charset="0"/>
                <a:ea typeface="ＭＳ Ｐゴシック" charset="0"/>
              </a:rPr>
              <a:t>Driver Mode</a:t>
            </a:r>
            <a:r>
              <a:rPr lang="en-US" dirty="0">
                <a:solidFill>
                  <a:srgbClr val="009600"/>
                </a:solidFill>
                <a:latin typeface="Arial Black" charset="0"/>
                <a:ea typeface="ＭＳ Ｐゴシック" charset="0"/>
              </a:rPr>
              <a:t>: </a:t>
            </a:r>
            <a:r>
              <a:rPr lang="en-US" dirty="0">
                <a:solidFill>
                  <a:srgbClr val="000000"/>
                </a:solidFill>
                <a:latin typeface="Arial Black" charset="0"/>
                <a:ea typeface="ＭＳ Ｐゴシック" charset="0"/>
              </a:rPr>
              <a:t>ROMS provides all the interfaces needed to couple to other  ESM components including:</a:t>
            </a:r>
          </a:p>
          <a:p>
            <a:pPr marL="800100" lvl="1" indent="-342900">
              <a:lnSpc>
                <a:spcPct val="120000"/>
              </a:lnSpc>
              <a:spcBef>
                <a:spcPct val="20000"/>
              </a:spcBef>
              <a:buSzPct val="115000"/>
              <a:buFontTx/>
              <a:buChar char="•"/>
              <a:defRPr/>
            </a:pPr>
            <a:r>
              <a:rPr lang="en-US" dirty="0">
                <a:solidFill>
                  <a:srgbClr val="000000"/>
                </a:solidFill>
                <a:latin typeface="Arial Black" charset="0"/>
                <a:ea typeface="ＭＳ Ｐゴシック" charset="0"/>
              </a:rPr>
              <a:t>Main Driver (</a:t>
            </a:r>
            <a:r>
              <a:rPr lang="en-US" dirty="0" err="1">
                <a:solidFill>
                  <a:srgbClr val="FF00FF"/>
                </a:solidFill>
                <a:latin typeface="Arial Black" charset="0"/>
                <a:ea typeface="ＭＳ Ｐゴシック" charset="0"/>
              </a:rPr>
              <a:t>esmf_driver.h</a:t>
            </a:r>
            <a:r>
              <a:rPr lang="en-US" dirty="0">
                <a:solidFill>
                  <a:srgbClr val="000000"/>
                </a:solidFill>
                <a:latin typeface="Arial Black" charset="0"/>
                <a:ea typeface="ＭＳ Ｐゴシック" charset="0"/>
              </a:rPr>
              <a:t>)</a:t>
            </a:r>
          </a:p>
          <a:p>
            <a:pPr marL="800100" lvl="1" indent="-342900">
              <a:lnSpc>
                <a:spcPct val="120000"/>
              </a:lnSpc>
              <a:spcBef>
                <a:spcPct val="20000"/>
              </a:spcBef>
              <a:buSzPct val="115000"/>
              <a:buFontTx/>
              <a:buChar char="•"/>
              <a:defRPr/>
            </a:pPr>
            <a:r>
              <a:rPr lang="en-US" dirty="0">
                <a:solidFill>
                  <a:srgbClr val="000000"/>
                </a:solidFill>
                <a:latin typeface="Arial Black" charset="0"/>
                <a:ea typeface="ＭＳ Ｐゴシック" charset="0"/>
              </a:rPr>
              <a:t>NUOPC-based generic ESM component services (</a:t>
            </a:r>
            <a:r>
              <a:rPr lang="en-US" dirty="0" err="1">
                <a:solidFill>
                  <a:srgbClr val="FF00FF"/>
                </a:solidFill>
                <a:latin typeface="Arial Black" charset="0"/>
                <a:ea typeface="ＭＳ Ｐゴシック" charset="0"/>
              </a:rPr>
              <a:t>esmf_esm.F</a:t>
            </a:r>
            <a:r>
              <a:rPr lang="en-US" dirty="0">
                <a:solidFill>
                  <a:srgbClr val="000000"/>
                </a:solidFill>
                <a:latin typeface="Arial Black" charset="0"/>
                <a:ea typeface="ＭＳ Ｐゴシック" charset="0"/>
              </a:rPr>
              <a:t>)</a:t>
            </a:r>
          </a:p>
          <a:p>
            <a:pPr marL="800100" lvl="1" indent="-342900">
              <a:lnSpc>
                <a:spcPct val="120000"/>
              </a:lnSpc>
              <a:spcBef>
                <a:spcPct val="20000"/>
              </a:spcBef>
              <a:buSzPct val="115000"/>
              <a:buFontTx/>
              <a:buChar char="•"/>
              <a:defRPr/>
            </a:pPr>
            <a:r>
              <a:rPr lang="en-US" dirty="0">
                <a:solidFill>
                  <a:srgbClr val="000000"/>
                </a:solidFill>
                <a:latin typeface="Arial Black" charset="0"/>
                <a:ea typeface="ＭＳ Ｐゴシック" charset="0"/>
              </a:rPr>
              <a:t>Utility module (</a:t>
            </a:r>
            <a:r>
              <a:rPr lang="en-US" dirty="0" err="1">
                <a:solidFill>
                  <a:srgbClr val="FF00FF"/>
                </a:solidFill>
                <a:latin typeface="Arial Black" charset="0"/>
                <a:ea typeface="ＭＳ Ｐゴシック" charset="0"/>
              </a:rPr>
              <a:t>mod_esmf_esm.F</a:t>
            </a:r>
            <a:r>
              <a:rPr lang="en-US" dirty="0">
                <a:solidFill>
                  <a:srgbClr val="000000"/>
                </a:solidFill>
                <a:latin typeface="Arial Black" charset="0"/>
                <a:ea typeface="ＭＳ Ｐゴシック" charset="0"/>
              </a:rPr>
              <a:t>) defining structures and variables for ESM coupling.  It includes several support routines. </a:t>
            </a:r>
          </a:p>
          <a:p>
            <a:pPr marL="800100" lvl="1" indent="-342900">
              <a:lnSpc>
                <a:spcPct val="120000"/>
              </a:lnSpc>
              <a:spcBef>
                <a:spcPct val="20000"/>
              </a:spcBef>
              <a:buSzPct val="115000"/>
              <a:buFontTx/>
              <a:buChar char="•"/>
              <a:defRPr/>
            </a:pPr>
            <a:r>
              <a:rPr lang="en-US" dirty="0">
                <a:solidFill>
                  <a:srgbClr val="000000"/>
                </a:solidFill>
                <a:latin typeface="Arial Black" charset="0"/>
                <a:ea typeface="ＭＳ Ｐゴシック" charset="0"/>
              </a:rPr>
              <a:t>Model gridded components or NUOPC model </a:t>
            </a:r>
            <a:r>
              <a:rPr lang="en-US" dirty="0">
                <a:solidFill>
                  <a:srgbClr val="FF0000"/>
                </a:solidFill>
                <a:latin typeface="Arial Black" charset="0"/>
                <a:ea typeface="ＭＳ Ｐゴシック" charset="0"/>
              </a:rPr>
              <a:t>cap</a:t>
            </a:r>
            <a:r>
              <a:rPr lang="en-US" dirty="0">
                <a:solidFill>
                  <a:srgbClr val="000000"/>
                </a:solidFill>
                <a:latin typeface="Arial Black" charset="0"/>
                <a:ea typeface="ＭＳ Ｐゴシック" charset="0"/>
              </a:rPr>
              <a:t> files (</a:t>
            </a:r>
            <a:r>
              <a:rPr lang="en-US" dirty="0" err="1">
                <a:solidFill>
                  <a:srgbClr val="FF00FF"/>
                </a:solidFill>
                <a:latin typeface="Arial Black" charset="0"/>
                <a:ea typeface="ＭＳ Ｐゴシック" charset="0"/>
              </a:rPr>
              <a:t>esmf_atm.F</a:t>
            </a:r>
            <a:r>
              <a:rPr lang="en-US" dirty="0">
                <a:solidFill>
                  <a:srgbClr val="000000"/>
                </a:solidFill>
                <a:latin typeface="Arial Black" charset="0"/>
                <a:ea typeface="ＭＳ Ｐゴシック" charset="0"/>
              </a:rPr>
              <a:t>, </a:t>
            </a:r>
            <a:r>
              <a:rPr lang="en-US" dirty="0" err="1">
                <a:solidFill>
                  <a:srgbClr val="FF00FF"/>
                </a:solidFill>
                <a:latin typeface="Arial Black" charset="0"/>
                <a:ea typeface="ＭＳ Ｐゴシック" charset="0"/>
              </a:rPr>
              <a:t>esmf_data.F</a:t>
            </a:r>
            <a:r>
              <a:rPr lang="en-US" dirty="0">
                <a:solidFill>
                  <a:srgbClr val="000000"/>
                </a:solidFill>
                <a:latin typeface="Arial Black" charset="0"/>
                <a:ea typeface="ＭＳ Ｐゴシック" charset="0"/>
              </a:rPr>
              <a:t>, </a:t>
            </a:r>
            <a:r>
              <a:rPr lang="en-US" dirty="0" err="1">
                <a:solidFill>
                  <a:srgbClr val="FF00FF"/>
                </a:solidFill>
                <a:latin typeface="Arial Black" charset="0"/>
                <a:ea typeface="ＭＳ Ｐゴシック" charset="0"/>
              </a:rPr>
              <a:t>esmf_ice.F</a:t>
            </a:r>
            <a:r>
              <a:rPr lang="en-US" dirty="0">
                <a:solidFill>
                  <a:srgbClr val="000000"/>
                </a:solidFill>
                <a:latin typeface="Arial Black" charset="0"/>
                <a:ea typeface="ＭＳ Ｐゴシック" charset="0"/>
              </a:rPr>
              <a:t>, </a:t>
            </a:r>
            <a:r>
              <a:rPr lang="en-US" dirty="0" err="1">
                <a:solidFill>
                  <a:srgbClr val="FF00FF"/>
                </a:solidFill>
                <a:latin typeface="Arial Black" charset="0"/>
                <a:ea typeface="ＭＳ Ｐゴシック" charset="0"/>
              </a:rPr>
              <a:t>esmf_roms.F</a:t>
            </a:r>
            <a:r>
              <a:rPr lang="en-US" dirty="0">
                <a:solidFill>
                  <a:srgbClr val="000000"/>
                </a:solidFill>
                <a:latin typeface="Arial Black" charset="0"/>
                <a:ea typeface="ＭＳ Ｐゴシック" charset="0"/>
              </a:rPr>
              <a:t>, and </a:t>
            </a:r>
            <a:r>
              <a:rPr lang="en-US" dirty="0" err="1">
                <a:solidFill>
                  <a:srgbClr val="FF00FF"/>
                </a:solidFill>
                <a:latin typeface="Arial Black" charset="0"/>
                <a:ea typeface="ＭＳ Ｐゴシック" charset="0"/>
              </a:rPr>
              <a:t>esmf_wav.F</a:t>
            </a:r>
            <a:r>
              <a:rPr lang="en-US" dirty="0">
                <a:solidFill>
                  <a:srgbClr val="000000"/>
                </a:solidFill>
                <a:latin typeface="Arial Black" charset="0"/>
                <a:ea typeface="ＭＳ Ｐゴシック" charset="0"/>
              </a:rPr>
              <a:t>)</a:t>
            </a:r>
          </a:p>
          <a:p>
            <a:pPr marL="800100" lvl="1" indent="-342900">
              <a:lnSpc>
                <a:spcPct val="120000"/>
              </a:lnSpc>
              <a:spcBef>
                <a:spcPct val="20000"/>
              </a:spcBef>
              <a:buSzPct val="115000"/>
              <a:buFontTx/>
              <a:buChar char="•"/>
              <a:defRPr/>
            </a:pPr>
            <a:r>
              <a:rPr lang="en-US" dirty="0">
                <a:solidFill>
                  <a:srgbClr val="000000"/>
                </a:solidFill>
                <a:latin typeface="Arial Black" charset="0"/>
                <a:ea typeface="ＭＳ Ｐゴシック" charset="0"/>
              </a:rPr>
              <a:t>Connectors between components for re-gridding source and destination fields (</a:t>
            </a:r>
            <a:r>
              <a:rPr lang="en-US" dirty="0" err="1">
                <a:solidFill>
                  <a:srgbClr val="FF00FF"/>
                </a:solidFill>
                <a:latin typeface="Arial Black" charset="0"/>
                <a:ea typeface="ＭＳ Ｐゴシック" charset="0"/>
              </a:rPr>
              <a:t>esmf_coupler.h</a:t>
            </a:r>
            <a:r>
              <a:rPr lang="en-US" dirty="0">
                <a:solidFill>
                  <a:srgbClr val="000000"/>
                </a:solidFill>
                <a:latin typeface="Arial Black" charset="0"/>
                <a:ea typeface="ＭＳ Ｐゴシック" charset="0"/>
              </a:rPr>
              <a:t>)</a:t>
            </a:r>
          </a:p>
          <a:p>
            <a:pPr marL="800100" lvl="1" indent="-342900">
              <a:lnSpc>
                <a:spcPct val="120000"/>
              </a:lnSpc>
              <a:spcBef>
                <a:spcPct val="20000"/>
              </a:spcBef>
              <a:buSzPct val="115000"/>
              <a:buFontTx/>
              <a:buChar char="•"/>
              <a:defRPr/>
            </a:pPr>
            <a:r>
              <a:rPr lang="en-US" dirty="0">
                <a:solidFill>
                  <a:srgbClr val="000000"/>
                </a:solidFill>
                <a:latin typeface="Arial Black" charset="0"/>
                <a:ea typeface="ＭＳ Ｐゴシック" charset="0"/>
              </a:rPr>
              <a:t>Coupling input script (</a:t>
            </a:r>
            <a:r>
              <a:rPr lang="en-US" dirty="0" err="1">
                <a:solidFill>
                  <a:srgbClr val="FF00FF"/>
                </a:solidFill>
                <a:latin typeface="Arial Black" charset="0"/>
                <a:ea typeface="ＭＳ Ｐゴシック" charset="0"/>
              </a:rPr>
              <a:t>coupling_esmf.in</a:t>
            </a:r>
            <a:r>
              <a:rPr lang="en-US" dirty="0">
                <a:solidFill>
                  <a:srgbClr val="000000"/>
                </a:solidFill>
                <a:latin typeface="Arial Black" charset="0"/>
                <a:ea typeface="ＭＳ Ｐゴシック" charset="0"/>
              </a:rPr>
              <a:t>) and import/export fields metadata management (</a:t>
            </a:r>
            <a:r>
              <a:rPr lang="en-US" dirty="0" err="1">
                <a:solidFill>
                  <a:srgbClr val="FF00FF"/>
                </a:solidFill>
                <a:latin typeface="Arial Black" charset="0"/>
                <a:ea typeface="ＭＳ Ｐゴシック" charset="0"/>
              </a:rPr>
              <a:t>coupling_esmf.dat</a:t>
            </a:r>
            <a:r>
              <a:rPr lang="en-US" dirty="0">
                <a:solidFill>
                  <a:srgbClr val="000000"/>
                </a:solidFill>
                <a:latin typeface="Arial Black" charset="0"/>
                <a:ea typeface="ＭＳ Ｐゴシック" charset="0"/>
              </a:rPr>
              <a:t>)</a:t>
            </a:r>
          </a:p>
          <a:p>
            <a:pPr algn="l" eaLnBrk="1" hangingPunct="1">
              <a:lnSpc>
                <a:spcPct val="120000"/>
              </a:lnSpc>
              <a:spcBef>
                <a:spcPct val="20000"/>
              </a:spcBef>
              <a:buClr>
                <a:srgbClr val="FF0000"/>
              </a:buClr>
              <a:buSzPct val="115000"/>
              <a:defRPr/>
            </a:pPr>
            <a:endParaRPr lang="en-US" dirty="0">
              <a:solidFill>
                <a:srgbClr val="0000FF"/>
              </a:solidFill>
              <a:latin typeface="Arial Black" charset="0"/>
              <a:ea typeface="ＭＳ Ｐゴシック" charset="0"/>
            </a:endParaRPr>
          </a:p>
        </p:txBody>
      </p:sp>
      <p:sp>
        <p:nvSpPr>
          <p:cNvPr id="4" name="Text Box 4">
            <a:extLst>
              <a:ext uri="{FF2B5EF4-FFF2-40B4-BE49-F238E27FC236}">
                <a16:creationId xmlns:a16="http://schemas.microsoft.com/office/drawing/2014/main" id="{7C17FF90-6251-A44A-B3FF-9CC16AF58422}"/>
              </a:ext>
            </a:extLst>
          </p:cNvPr>
          <p:cNvSpPr txBox="1">
            <a:spLocks noChangeArrowheads="1"/>
          </p:cNvSpPr>
          <p:nvPr/>
        </p:nvSpPr>
        <p:spPr bwMode="auto">
          <a:xfrm>
            <a:off x="0" y="242656"/>
            <a:ext cx="12192000" cy="461665"/>
          </a:xfrm>
          <a:prstGeom prst="rect">
            <a:avLst/>
          </a:prstGeom>
          <a:noFill/>
          <a:ln w="9525">
            <a:noFill/>
            <a:miter lim="800000"/>
            <a:headEnd/>
            <a:tailEnd/>
          </a:ln>
        </p:spPr>
        <p:txBody>
          <a:bodyPr wrap="square">
            <a:spAutoFit/>
          </a:bodyPr>
          <a:lstStyle/>
          <a:p>
            <a:pPr algn="ctr" eaLnBrk="1" hangingPunct="1"/>
            <a:r>
              <a:rPr lang="en-US" sz="2400" dirty="0">
                <a:solidFill>
                  <a:srgbClr val="FF0000"/>
                </a:solidFill>
                <a:latin typeface="Arial Black" charset="0"/>
              </a:rPr>
              <a:t>ESMF/NUOPC Coupling</a:t>
            </a:r>
          </a:p>
        </p:txBody>
      </p:sp>
    </p:spTree>
    <p:extLst>
      <p:ext uri="{BB962C8B-B14F-4D97-AF65-F5344CB8AC3E}">
        <p14:creationId xmlns:p14="http://schemas.microsoft.com/office/powerpoint/2010/main" val="1368686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4"/>
          <p:cNvSpPr txBox="1">
            <a:spLocks noChangeArrowheads="1"/>
          </p:cNvSpPr>
          <p:nvPr/>
        </p:nvSpPr>
        <p:spPr bwMode="auto">
          <a:xfrm>
            <a:off x="2962417" y="76777"/>
            <a:ext cx="6267165" cy="461665"/>
          </a:xfrm>
          <a:prstGeom prst="rect">
            <a:avLst/>
          </a:prstGeom>
          <a:noFill/>
          <a:ln w="9525">
            <a:noFill/>
            <a:miter lim="800000"/>
            <a:headEnd/>
            <a:tailEnd/>
          </a:ln>
        </p:spPr>
        <p:txBody>
          <a:bodyPr wrap="none">
            <a:spAutoFit/>
          </a:bodyPr>
          <a:lstStyle/>
          <a:p>
            <a:pPr eaLnBrk="1" hangingPunct="1"/>
            <a:r>
              <a:rPr lang="en-US" sz="2400" dirty="0">
                <a:solidFill>
                  <a:srgbClr val="FF0000"/>
                </a:solidFill>
                <a:latin typeface="Arial Black" charset="0"/>
              </a:rPr>
              <a:t>ROMS ESMF Coupling Infrastructure</a:t>
            </a:r>
          </a:p>
        </p:txBody>
      </p:sp>
      <p:grpSp>
        <p:nvGrpSpPr>
          <p:cNvPr id="4" name="Group 3">
            <a:extLst>
              <a:ext uri="{FF2B5EF4-FFF2-40B4-BE49-F238E27FC236}">
                <a16:creationId xmlns:a16="http://schemas.microsoft.com/office/drawing/2014/main" id="{A33A4EDA-562F-4143-A013-C175292589F5}"/>
              </a:ext>
            </a:extLst>
          </p:cNvPr>
          <p:cNvGrpSpPr/>
          <p:nvPr/>
        </p:nvGrpSpPr>
        <p:grpSpPr>
          <a:xfrm>
            <a:off x="2438401" y="706582"/>
            <a:ext cx="7315200" cy="6096000"/>
            <a:chOff x="914400" y="706582"/>
            <a:chExt cx="7315200" cy="6096000"/>
          </a:xfrm>
        </p:grpSpPr>
        <p:grpSp>
          <p:nvGrpSpPr>
            <p:cNvPr id="44" name="Group 43"/>
            <p:cNvGrpSpPr/>
            <p:nvPr/>
          </p:nvGrpSpPr>
          <p:grpSpPr>
            <a:xfrm>
              <a:off x="1752600" y="706582"/>
              <a:ext cx="5638800" cy="2057400"/>
              <a:chOff x="1524000" y="685800"/>
              <a:chExt cx="5638800" cy="2057400"/>
            </a:xfrm>
          </p:grpSpPr>
          <p:sp>
            <p:nvSpPr>
              <p:cNvPr id="6146" name="AutoShape 2"/>
              <p:cNvSpPr>
                <a:spLocks noChangeArrowheads="1"/>
              </p:cNvSpPr>
              <p:nvPr/>
            </p:nvSpPr>
            <p:spPr bwMode="auto">
              <a:xfrm>
                <a:off x="3515591" y="685800"/>
                <a:ext cx="1731818" cy="762000"/>
              </a:xfrm>
              <a:prstGeom prst="flowChartAlternateProcess">
                <a:avLst/>
              </a:prstGeom>
              <a:solidFill>
                <a:srgbClr val="9DBEE7"/>
              </a:solidFill>
              <a:ln w="28575" cmpd="sng">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zh-TW" sz="1600" dirty="0" err="1">
                    <a:solidFill>
                      <a:prstClr val="black"/>
                    </a:solidFill>
                    <a:latin typeface="Arial Black"/>
                    <a:ea typeface="新細明體" charset="-120"/>
                    <a:cs typeface="Arial Black"/>
                  </a:rPr>
                  <a:t>master.F</a:t>
                </a:r>
                <a:endParaRPr lang="en-US" altLang="zh-TW" sz="1600" dirty="0">
                  <a:solidFill>
                    <a:prstClr val="black"/>
                  </a:solidFill>
                  <a:latin typeface="Arial Black"/>
                  <a:ea typeface="新細明體" charset="-120"/>
                  <a:cs typeface="Arial Black"/>
                </a:endParaRPr>
              </a:p>
              <a:p>
                <a:pPr eaLnBrk="1" hangingPunct="1">
                  <a:spcBef>
                    <a:spcPct val="0"/>
                  </a:spcBef>
                  <a:buNone/>
                </a:pPr>
                <a:r>
                  <a:rPr lang="en-US" altLang="zh-TW" sz="1600" dirty="0" err="1">
                    <a:solidFill>
                      <a:srgbClr val="0000FF"/>
                    </a:solidFill>
                    <a:latin typeface="Arial Black"/>
                    <a:ea typeface="新細明體" charset="-120"/>
                    <a:cs typeface="Arial Black"/>
                  </a:rPr>
                  <a:t>esmf_driver.h</a:t>
                </a:r>
                <a:endParaRPr lang="en-US" altLang="zh-TW" sz="1600" dirty="0">
                  <a:solidFill>
                    <a:srgbClr val="0000FF"/>
                  </a:solidFill>
                  <a:latin typeface="Arial Black"/>
                  <a:ea typeface="新細明體" charset="-120"/>
                  <a:cs typeface="Arial Black"/>
                </a:endParaRPr>
              </a:p>
            </p:txBody>
          </p:sp>
          <p:sp>
            <p:nvSpPr>
              <p:cNvPr id="6148" name="AutoShape 4"/>
              <p:cNvSpPr>
                <a:spLocks noChangeArrowheads="1"/>
              </p:cNvSpPr>
              <p:nvPr/>
            </p:nvSpPr>
            <p:spPr bwMode="auto">
              <a:xfrm>
                <a:off x="1524000" y="1828800"/>
                <a:ext cx="5638800" cy="533400"/>
              </a:xfrm>
              <a:prstGeom prst="flowChartAlternateProcess">
                <a:avLst/>
              </a:prstGeom>
              <a:solidFill>
                <a:srgbClr val="FE7F5C"/>
              </a:solidFill>
              <a:ln w="28575" cmpd="sng">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zh-TW" sz="1400" dirty="0" err="1">
                    <a:solidFill>
                      <a:prstClr val="black"/>
                    </a:solidFill>
                    <a:latin typeface="Arial Black"/>
                    <a:ea typeface="新細明體" charset="-120"/>
                    <a:cs typeface="Arial Black"/>
                  </a:rPr>
                  <a:t>esmf_esm.F</a:t>
                </a:r>
                <a:r>
                  <a:rPr lang="en-US" altLang="zh-TW" sz="1400" dirty="0">
                    <a:solidFill>
                      <a:prstClr val="black"/>
                    </a:solidFill>
                    <a:latin typeface="Arial Black"/>
                    <a:ea typeface="新細明體" charset="-120"/>
                    <a:cs typeface="Arial Black"/>
                  </a:rPr>
                  <a:t> </a:t>
                </a:r>
                <a:r>
                  <a:rPr lang="en-US" altLang="zh-TW" sz="1400" dirty="0">
                    <a:solidFill>
                      <a:prstClr val="black"/>
                    </a:solidFill>
                    <a:ea typeface="新細明體" charset="-120"/>
                    <a:cs typeface="Arial" charset="0"/>
                  </a:rPr>
                  <a:t>                             </a:t>
                </a:r>
                <a:r>
                  <a:rPr lang="en-US" altLang="zh-TW" sz="1400" dirty="0" err="1">
                    <a:solidFill>
                      <a:prstClr val="black"/>
                    </a:solidFill>
                    <a:latin typeface="Arial Black"/>
                    <a:ea typeface="新細明體" charset="-120"/>
                    <a:cs typeface="Arial Black"/>
                  </a:rPr>
                  <a:t>mod_esmf_esm.F</a:t>
                </a:r>
                <a:endParaRPr lang="en-US" altLang="zh-TW" sz="1400" dirty="0">
                  <a:solidFill>
                    <a:prstClr val="black"/>
                  </a:solidFill>
                  <a:latin typeface="Arial Black"/>
                  <a:ea typeface="新細明體" charset="-120"/>
                  <a:cs typeface="Arial Black"/>
                </a:endParaRPr>
              </a:p>
            </p:txBody>
          </p:sp>
          <p:sp>
            <p:nvSpPr>
              <p:cNvPr id="6157" name="Line 13"/>
              <p:cNvSpPr>
                <a:spLocks noChangeShapeType="1"/>
              </p:cNvSpPr>
              <p:nvPr/>
            </p:nvSpPr>
            <p:spPr bwMode="auto">
              <a:xfrm>
                <a:off x="4343400" y="1427018"/>
                <a:ext cx="0" cy="381000"/>
              </a:xfrm>
              <a:prstGeom prst="line">
                <a:avLst/>
              </a:prstGeom>
              <a:noFill/>
              <a:ln w="28575" cmpd="sng">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64" name="Line 13"/>
              <p:cNvSpPr>
                <a:spLocks noChangeShapeType="1"/>
              </p:cNvSpPr>
              <p:nvPr/>
            </p:nvSpPr>
            <p:spPr bwMode="auto">
              <a:xfrm>
                <a:off x="4343400" y="2362200"/>
                <a:ext cx="0" cy="381000"/>
              </a:xfrm>
              <a:prstGeom prst="line">
                <a:avLst/>
              </a:prstGeom>
              <a:noFill/>
              <a:ln w="28575" cmpd="sng">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grpSp>
        <p:grpSp>
          <p:nvGrpSpPr>
            <p:cNvPr id="43" name="Group 42"/>
            <p:cNvGrpSpPr/>
            <p:nvPr/>
          </p:nvGrpSpPr>
          <p:grpSpPr>
            <a:xfrm>
              <a:off x="914400" y="2763982"/>
              <a:ext cx="7315200" cy="4038600"/>
              <a:chOff x="685800" y="2743200"/>
              <a:chExt cx="7315200" cy="4038600"/>
            </a:xfrm>
          </p:grpSpPr>
          <p:sp>
            <p:nvSpPr>
              <p:cNvPr id="30" name="Rounded Rectangle 29"/>
              <p:cNvSpPr/>
              <p:nvPr/>
            </p:nvSpPr>
            <p:spPr>
              <a:xfrm>
                <a:off x="685800" y="2743200"/>
                <a:ext cx="7315200" cy="4038600"/>
              </a:xfrm>
              <a:prstGeom prst="roundRect">
                <a:avLst/>
              </a:prstGeom>
              <a:solidFill>
                <a:schemeClr val="accent6">
                  <a:lumMod val="20000"/>
                  <a:lumOff val="80000"/>
                </a:schemeClr>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ctagon 35"/>
              <p:cNvSpPr/>
              <p:nvPr/>
            </p:nvSpPr>
            <p:spPr>
              <a:xfrm>
                <a:off x="2286000" y="3352800"/>
                <a:ext cx="4038600" cy="2514599"/>
              </a:xfrm>
              <a:prstGeom prst="octagon">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838200" y="2819400"/>
                <a:ext cx="6925450" cy="3636818"/>
                <a:chOff x="838200" y="2819400"/>
                <a:chExt cx="6925450" cy="3636818"/>
              </a:xfrm>
            </p:grpSpPr>
            <p:cxnSp>
              <p:nvCxnSpPr>
                <p:cNvPr id="48" name="AutoShape 14">
                  <a:extLst>
                    <a:ext uri="{FF2B5EF4-FFF2-40B4-BE49-F238E27FC236}">
                      <a16:creationId xmlns:a16="http://schemas.microsoft.com/office/drawing/2014/main" id="{CC6618B8-F559-4F4C-A460-4BA1CE306EED}"/>
                    </a:ext>
                  </a:extLst>
                </p:cNvPr>
                <p:cNvCxnSpPr>
                  <a:cxnSpLocks noChangeShapeType="1"/>
                </p:cNvCxnSpPr>
                <p:nvPr/>
              </p:nvCxnSpPr>
              <p:spPr bwMode="auto">
                <a:xfrm rot="16200000" flipV="1">
                  <a:off x="3902483" y="5405700"/>
                  <a:ext cx="881835" cy="0"/>
                </a:xfrm>
                <a:prstGeom prst="straightConnector1">
                  <a:avLst/>
                </a:prstGeom>
                <a:noFill/>
                <a:ln w="76200" cmpd="sng">
                  <a:solidFill>
                    <a:srgbClr val="2AAC52"/>
                  </a:solidFill>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8" name="AutoShape 14"/>
                <p:cNvCxnSpPr>
                  <a:cxnSpLocks noChangeShapeType="1"/>
                </p:cNvCxnSpPr>
                <p:nvPr/>
              </p:nvCxnSpPr>
              <p:spPr bwMode="auto">
                <a:xfrm flipH="1">
                  <a:off x="5127362" y="5019839"/>
                  <a:ext cx="1143000" cy="914400"/>
                </a:xfrm>
                <a:prstGeom prst="straightConnector1">
                  <a:avLst/>
                </a:prstGeom>
                <a:noFill/>
                <a:ln w="76200" cmpd="sng">
                  <a:solidFill>
                    <a:srgbClr val="2AAC52"/>
                  </a:solidFill>
                  <a:round/>
                  <a:headEnd type="triangl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150" name="AutoShape 6"/>
                <p:cNvSpPr>
                  <a:spLocks noChangeArrowheads="1"/>
                </p:cNvSpPr>
                <p:nvPr/>
              </p:nvSpPr>
              <p:spPr bwMode="auto">
                <a:xfrm>
                  <a:off x="6315850" y="4343400"/>
                  <a:ext cx="1447800" cy="609600"/>
                </a:xfrm>
                <a:prstGeom prst="flowChartAlternateProcess">
                  <a:avLst/>
                </a:prstGeom>
                <a:solidFill>
                  <a:srgbClr val="FFEA81"/>
                </a:solidFill>
                <a:ln w="28575" cmpd="sng">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endParaRPr lang="en-US" altLang="zh-TW" sz="1400" dirty="0">
                    <a:solidFill>
                      <a:prstClr val="black"/>
                    </a:solidFill>
                    <a:latin typeface="Arial Black"/>
                    <a:ea typeface="新細明體" charset="-120"/>
                    <a:cs typeface="Arial Black"/>
                  </a:endParaRPr>
                </a:p>
                <a:p>
                  <a:pPr eaLnBrk="1" hangingPunct="1">
                    <a:spcBef>
                      <a:spcPct val="0"/>
                    </a:spcBef>
                    <a:buNone/>
                  </a:pPr>
                  <a:r>
                    <a:rPr lang="en-US" altLang="zh-TW" sz="1400" dirty="0" err="1">
                      <a:solidFill>
                        <a:prstClr val="black"/>
                      </a:solidFill>
                      <a:latin typeface="Arial Black"/>
                      <a:ea typeface="新細明體" charset="-120"/>
                      <a:cs typeface="Arial Black"/>
                    </a:rPr>
                    <a:t>esmf_wav.F</a:t>
                  </a:r>
                  <a:endParaRPr lang="en-US" altLang="zh-TW" sz="1400" dirty="0">
                    <a:solidFill>
                      <a:prstClr val="black"/>
                    </a:solidFill>
                    <a:latin typeface="Arial Black"/>
                    <a:ea typeface="新細明體" charset="-120"/>
                    <a:cs typeface="Arial Black"/>
                  </a:endParaRPr>
                </a:p>
                <a:p>
                  <a:pPr eaLnBrk="1" hangingPunct="1">
                    <a:spcBef>
                      <a:spcPct val="0"/>
                    </a:spcBef>
                    <a:buNone/>
                  </a:pPr>
                  <a:endParaRPr lang="en-US" altLang="zh-TW" sz="1400" dirty="0">
                    <a:solidFill>
                      <a:prstClr val="black"/>
                    </a:solidFill>
                    <a:latin typeface="Arial Black"/>
                    <a:ea typeface="新細明體" charset="-120"/>
                    <a:cs typeface="Arial Black"/>
                  </a:endParaRPr>
                </a:p>
              </p:txBody>
            </p:sp>
            <p:cxnSp>
              <p:nvCxnSpPr>
                <p:cNvPr id="6158" name="AutoShape 14"/>
                <p:cNvCxnSpPr>
                  <a:cxnSpLocks noChangeShapeType="1"/>
                </p:cNvCxnSpPr>
                <p:nvPr/>
              </p:nvCxnSpPr>
              <p:spPr bwMode="auto">
                <a:xfrm rot="16200000" flipV="1">
                  <a:off x="3902482" y="3869918"/>
                  <a:ext cx="881835" cy="0"/>
                </a:xfrm>
                <a:prstGeom prst="straightConnector1">
                  <a:avLst/>
                </a:prstGeom>
                <a:noFill/>
                <a:ln w="76200" cmpd="sng">
                  <a:solidFill>
                    <a:srgbClr val="2AAC52"/>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1" name="AutoShape 6"/>
                <p:cNvSpPr>
                  <a:spLocks noChangeArrowheads="1"/>
                </p:cNvSpPr>
                <p:nvPr/>
              </p:nvSpPr>
              <p:spPr bwMode="auto">
                <a:xfrm>
                  <a:off x="3581400" y="4343400"/>
                  <a:ext cx="1447800" cy="609600"/>
                </a:xfrm>
                <a:prstGeom prst="flowChartAlternateProcess">
                  <a:avLst/>
                </a:prstGeom>
                <a:solidFill>
                  <a:srgbClr val="FFEA81"/>
                </a:solidFill>
                <a:ln w="28575" cmpd="sng">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endParaRPr lang="en-US" altLang="zh-TW" sz="1400" dirty="0">
                    <a:solidFill>
                      <a:prstClr val="black"/>
                    </a:solidFill>
                    <a:latin typeface="Arial Black"/>
                    <a:ea typeface="新細明體" charset="-120"/>
                    <a:cs typeface="Arial Black"/>
                  </a:endParaRPr>
                </a:p>
                <a:p>
                  <a:pPr eaLnBrk="1" hangingPunct="1">
                    <a:spcBef>
                      <a:spcPct val="0"/>
                    </a:spcBef>
                    <a:buNone/>
                  </a:pPr>
                  <a:r>
                    <a:rPr lang="en-US" altLang="zh-TW" sz="1400" dirty="0" err="1">
                      <a:solidFill>
                        <a:prstClr val="black"/>
                      </a:solidFill>
                      <a:latin typeface="Arial Black"/>
                      <a:ea typeface="新細明體" charset="-120"/>
                      <a:cs typeface="Arial Black"/>
                    </a:rPr>
                    <a:t>esmf_atm.F</a:t>
                  </a:r>
                  <a:endParaRPr lang="en-US" altLang="zh-TW" sz="1400" dirty="0">
                    <a:solidFill>
                      <a:prstClr val="black"/>
                    </a:solidFill>
                    <a:latin typeface="Arial Black"/>
                    <a:ea typeface="新細明體" charset="-120"/>
                    <a:cs typeface="Arial Black"/>
                  </a:endParaRPr>
                </a:p>
                <a:p>
                  <a:pPr eaLnBrk="1" hangingPunct="1">
                    <a:spcBef>
                      <a:spcPct val="0"/>
                    </a:spcBef>
                    <a:buNone/>
                  </a:pPr>
                  <a:endParaRPr lang="en-US" altLang="zh-TW" sz="1400" dirty="0">
                    <a:solidFill>
                      <a:prstClr val="black"/>
                    </a:solidFill>
                    <a:latin typeface="Arial Black"/>
                    <a:ea typeface="新細明體" charset="-120"/>
                    <a:cs typeface="Arial Black"/>
                  </a:endParaRPr>
                </a:p>
              </p:txBody>
            </p:sp>
            <p:sp>
              <p:nvSpPr>
                <p:cNvPr id="33" name="AutoShape 6"/>
                <p:cNvSpPr>
                  <a:spLocks noChangeArrowheads="1"/>
                </p:cNvSpPr>
                <p:nvPr/>
              </p:nvSpPr>
              <p:spPr bwMode="auto">
                <a:xfrm>
                  <a:off x="3581400" y="5846618"/>
                  <a:ext cx="1447800" cy="609600"/>
                </a:xfrm>
                <a:prstGeom prst="flowChartAlternateProcess">
                  <a:avLst/>
                </a:prstGeom>
                <a:solidFill>
                  <a:srgbClr val="FFEA81"/>
                </a:solidFill>
                <a:ln w="28575" cmpd="sng">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zh-TW" sz="1400" dirty="0" err="1">
                      <a:solidFill>
                        <a:prstClr val="black"/>
                      </a:solidFill>
                      <a:latin typeface="Arial Black"/>
                      <a:ea typeface="新細明體" charset="-120"/>
                      <a:cs typeface="Arial Black"/>
                    </a:rPr>
                    <a:t>esmf_data.F</a:t>
                  </a:r>
                  <a:endParaRPr lang="en-US" altLang="zh-TW" sz="1400" dirty="0">
                    <a:solidFill>
                      <a:prstClr val="black"/>
                    </a:solidFill>
                    <a:latin typeface="Arial Black"/>
                    <a:ea typeface="新細明體" charset="-120"/>
                    <a:cs typeface="Arial Black"/>
                  </a:endParaRPr>
                </a:p>
              </p:txBody>
            </p:sp>
            <p:sp>
              <p:nvSpPr>
                <p:cNvPr id="34" name="AutoShape 6"/>
                <p:cNvSpPr>
                  <a:spLocks noChangeArrowheads="1"/>
                </p:cNvSpPr>
                <p:nvPr/>
              </p:nvSpPr>
              <p:spPr bwMode="auto">
                <a:xfrm>
                  <a:off x="3581400" y="2819400"/>
                  <a:ext cx="1447800" cy="609600"/>
                </a:xfrm>
                <a:prstGeom prst="flowChartAlternateProcess">
                  <a:avLst/>
                </a:prstGeom>
                <a:solidFill>
                  <a:srgbClr val="FFEA81"/>
                </a:solidFill>
                <a:ln w="28575" cmpd="sng">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endParaRPr lang="en-US" altLang="zh-TW" sz="1400" dirty="0">
                    <a:solidFill>
                      <a:prstClr val="black"/>
                    </a:solidFill>
                    <a:latin typeface="Arial Black"/>
                    <a:ea typeface="新細明體" charset="-120"/>
                    <a:cs typeface="Arial Black"/>
                  </a:endParaRPr>
                </a:p>
                <a:p>
                  <a:pPr eaLnBrk="1" hangingPunct="1">
                    <a:spcBef>
                      <a:spcPct val="0"/>
                    </a:spcBef>
                    <a:buNone/>
                  </a:pPr>
                  <a:r>
                    <a:rPr lang="en-US" altLang="zh-TW" sz="1400" dirty="0" err="1">
                      <a:solidFill>
                        <a:prstClr val="black"/>
                      </a:solidFill>
                      <a:latin typeface="Arial Black"/>
                      <a:ea typeface="新細明體" charset="-120"/>
                      <a:cs typeface="Arial Black"/>
                    </a:rPr>
                    <a:t>esmf_roms.F</a:t>
                  </a:r>
                  <a:endParaRPr lang="en-US" altLang="zh-TW" sz="1400" dirty="0">
                    <a:solidFill>
                      <a:prstClr val="black"/>
                    </a:solidFill>
                    <a:latin typeface="Arial Black"/>
                    <a:ea typeface="新細明體" charset="-120"/>
                    <a:cs typeface="Arial Black"/>
                  </a:endParaRPr>
                </a:p>
                <a:p>
                  <a:pPr eaLnBrk="1" hangingPunct="1">
                    <a:spcBef>
                      <a:spcPct val="0"/>
                    </a:spcBef>
                    <a:buNone/>
                  </a:pPr>
                  <a:endParaRPr lang="en-US" altLang="zh-TW" sz="1400" dirty="0">
                    <a:solidFill>
                      <a:prstClr val="black"/>
                    </a:solidFill>
                    <a:latin typeface="Arial Black"/>
                    <a:ea typeface="新細明體" charset="-120"/>
                    <a:cs typeface="Arial Black"/>
                  </a:endParaRPr>
                </a:p>
              </p:txBody>
            </p:sp>
            <p:sp>
              <p:nvSpPr>
                <p:cNvPr id="35" name="AutoShape 6"/>
                <p:cNvSpPr>
                  <a:spLocks noChangeArrowheads="1"/>
                </p:cNvSpPr>
                <p:nvPr/>
              </p:nvSpPr>
              <p:spPr bwMode="auto">
                <a:xfrm>
                  <a:off x="838200" y="4343400"/>
                  <a:ext cx="1447800" cy="609600"/>
                </a:xfrm>
                <a:prstGeom prst="flowChartAlternateProcess">
                  <a:avLst/>
                </a:prstGeom>
                <a:solidFill>
                  <a:srgbClr val="FFEA81"/>
                </a:solidFill>
                <a:ln w="28575" cmpd="sng">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endParaRPr lang="en-US" altLang="zh-TW" sz="1400" dirty="0">
                    <a:solidFill>
                      <a:prstClr val="black"/>
                    </a:solidFill>
                    <a:latin typeface="Arial Black"/>
                    <a:ea typeface="新細明體" charset="-120"/>
                    <a:cs typeface="Arial Black"/>
                  </a:endParaRPr>
                </a:p>
                <a:p>
                  <a:pPr eaLnBrk="1" hangingPunct="1">
                    <a:spcBef>
                      <a:spcPct val="0"/>
                    </a:spcBef>
                    <a:buNone/>
                  </a:pPr>
                  <a:r>
                    <a:rPr lang="en-US" altLang="zh-TW" sz="1400" dirty="0" err="1">
                      <a:solidFill>
                        <a:prstClr val="black"/>
                      </a:solidFill>
                      <a:latin typeface="Arial Black"/>
                      <a:ea typeface="新細明體" charset="-120"/>
                      <a:cs typeface="Arial Black"/>
                    </a:rPr>
                    <a:t>esmf_ice.F</a:t>
                  </a:r>
                  <a:endParaRPr lang="en-US" altLang="zh-TW" sz="1400" dirty="0">
                    <a:solidFill>
                      <a:prstClr val="black"/>
                    </a:solidFill>
                    <a:latin typeface="Arial Black"/>
                    <a:ea typeface="新細明體" charset="-120"/>
                    <a:cs typeface="Arial Black"/>
                  </a:endParaRPr>
                </a:p>
                <a:p>
                  <a:pPr eaLnBrk="1" hangingPunct="1">
                    <a:spcBef>
                      <a:spcPct val="0"/>
                    </a:spcBef>
                    <a:buNone/>
                  </a:pPr>
                  <a:endParaRPr lang="en-US" altLang="zh-TW" sz="1400" dirty="0">
                    <a:solidFill>
                      <a:prstClr val="black"/>
                    </a:solidFill>
                    <a:latin typeface="Arial Black"/>
                    <a:ea typeface="新細明體" charset="-120"/>
                    <a:cs typeface="Arial Black"/>
                  </a:endParaRPr>
                </a:p>
              </p:txBody>
            </p:sp>
            <p:cxnSp>
              <p:nvCxnSpPr>
                <p:cNvPr id="40" name="AutoShape 15"/>
                <p:cNvCxnSpPr>
                  <a:cxnSpLocks noChangeShapeType="1"/>
                </p:cNvCxnSpPr>
                <p:nvPr/>
              </p:nvCxnSpPr>
              <p:spPr bwMode="auto">
                <a:xfrm>
                  <a:off x="2361001" y="4627418"/>
                  <a:ext cx="1143000" cy="0"/>
                </a:xfrm>
                <a:prstGeom prst="straightConnector1">
                  <a:avLst/>
                </a:prstGeom>
                <a:noFill/>
                <a:ln w="76200" cmpd="sng">
                  <a:solidFill>
                    <a:srgbClr val="2AAC52"/>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1" name="AutoShape 14"/>
                <p:cNvCxnSpPr>
                  <a:cxnSpLocks noChangeShapeType="1"/>
                </p:cNvCxnSpPr>
                <p:nvPr/>
              </p:nvCxnSpPr>
              <p:spPr bwMode="auto">
                <a:xfrm>
                  <a:off x="5029200" y="3429000"/>
                  <a:ext cx="1143000" cy="914400"/>
                </a:xfrm>
                <a:prstGeom prst="straightConnector1">
                  <a:avLst/>
                </a:prstGeom>
                <a:noFill/>
                <a:ln w="76200" cmpd="sng">
                  <a:solidFill>
                    <a:srgbClr val="2AAC52"/>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8" name="AutoShape 15">
                  <a:extLst>
                    <a:ext uri="{FF2B5EF4-FFF2-40B4-BE49-F238E27FC236}">
                      <a16:creationId xmlns:a16="http://schemas.microsoft.com/office/drawing/2014/main" id="{40240FA6-3FC2-3446-A405-571ABC87553E}"/>
                    </a:ext>
                  </a:extLst>
                </p:cNvPr>
                <p:cNvCxnSpPr>
                  <a:cxnSpLocks noChangeShapeType="1"/>
                </p:cNvCxnSpPr>
                <p:nvPr/>
              </p:nvCxnSpPr>
              <p:spPr bwMode="auto">
                <a:xfrm>
                  <a:off x="5105400" y="4627418"/>
                  <a:ext cx="1143000" cy="0"/>
                </a:xfrm>
                <a:prstGeom prst="straightConnector1">
                  <a:avLst/>
                </a:prstGeom>
                <a:noFill/>
                <a:ln w="76200" cmpd="sng">
                  <a:solidFill>
                    <a:srgbClr val="2AAC52"/>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9" name="AutoShape 14">
                  <a:extLst>
                    <a:ext uri="{FF2B5EF4-FFF2-40B4-BE49-F238E27FC236}">
                      <a16:creationId xmlns:a16="http://schemas.microsoft.com/office/drawing/2014/main" id="{599324AA-B807-BB40-BED6-C9DBED0D7343}"/>
                    </a:ext>
                  </a:extLst>
                </p:cNvPr>
                <p:cNvCxnSpPr>
                  <a:cxnSpLocks noChangeShapeType="1"/>
                </p:cNvCxnSpPr>
                <p:nvPr/>
              </p:nvCxnSpPr>
              <p:spPr bwMode="auto">
                <a:xfrm>
                  <a:off x="2438400" y="3408218"/>
                  <a:ext cx="1143000" cy="914400"/>
                </a:xfrm>
                <a:prstGeom prst="straightConnector1">
                  <a:avLst/>
                </a:prstGeom>
                <a:noFill/>
                <a:ln w="76200" cmpd="sng">
                  <a:solidFill>
                    <a:srgbClr val="2AAC52"/>
                  </a:solidFill>
                  <a:round/>
                  <a:headEnd type="triangle" w="med" len="med"/>
                  <a:tailEnd type="triangle" w="med" len="med"/>
                </a:ln>
                <a:effectLst/>
                <a:scene3d>
                  <a:camera prst="orthographicFront">
                    <a:rot lat="0" lon="10800000" rev="0"/>
                  </a:camera>
                  <a:lightRig rig="threePt" dir="t"/>
                </a:scene3d>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2" name="AutoShape 14">
                  <a:extLst>
                    <a:ext uri="{FF2B5EF4-FFF2-40B4-BE49-F238E27FC236}">
                      <a16:creationId xmlns:a16="http://schemas.microsoft.com/office/drawing/2014/main" id="{11444858-6DD9-8F42-991B-1A97E0C5AC61}"/>
                    </a:ext>
                  </a:extLst>
                </p:cNvPr>
                <p:cNvCxnSpPr>
                  <a:cxnSpLocks noChangeShapeType="1"/>
                </p:cNvCxnSpPr>
                <p:nvPr/>
              </p:nvCxnSpPr>
              <p:spPr bwMode="auto">
                <a:xfrm flipH="1">
                  <a:off x="2079308" y="4991099"/>
                  <a:ext cx="1143000" cy="914400"/>
                </a:xfrm>
                <a:prstGeom prst="straightConnector1">
                  <a:avLst/>
                </a:prstGeom>
                <a:noFill/>
                <a:ln w="76200" cmpd="sng">
                  <a:solidFill>
                    <a:srgbClr val="2AAC52"/>
                  </a:solidFill>
                  <a:round/>
                  <a:headEnd type="triangle" w="med" len="med"/>
                  <a:tailEnd type="none" w="med" len="med"/>
                </a:ln>
                <a:effectLst/>
                <a:scene3d>
                  <a:camera prst="orthographicFront">
                    <a:rot lat="0" lon="10800000" rev="0"/>
                  </a:camera>
                  <a:lightRig rig="threePt" dir="t"/>
                </a:scene3d>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grpSp>
      <p:pic>
        <p:nvPicPr>
          <p:cNvPr id="32" name="Picture 31" descr="legend.png">
            <a:extLst>
              <a:ext uri="{FF2B5EF4-FFF2-40B4-BE49-F238E27FC236}">
                <a16:creationId xmlns:a16="http://schemas.microsoft.com/office/drawing/2014/main" id="{256BBEB9-954E-B046-A08A-1138C186A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91" y="598161"/>
            <a:ext cx="1600200" cy="1740842"/>
          </a:xfrm>
          <a:prstGeom prst="rect">
            <a:avLst/>
          </a:prstGeom>
        </p:spPr>
      </p:pic>
    </p:spTree>
    <p:extLst>
      <p:ext uri="{BB962C8B-B14F-4D97-AF65-F5344CB8AC3E}">
        <p14:creationId xmlns:p14="http://schemas.microsoft.com/office/powerpoint/2010/main" val="3143890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72C34E-5E50-8E47-B6BB-7E4399D9227D}"/>
              </a:ext>
            </a:extLst>
          </p:cNvPr>
          <p:cNvSpPr txBox="1"/>
          <p:nvPr/>
        </p:nvSpPr>
        <p:spPr>
          <a:xfrm>
            <a:off x="637768" y="1746555"/>
            <a:ext cx="5347403" cy="369332"/>
          </a:xfrm>
          <a:prstGeom prst="rect">
            <a:avLst/>
          </a:prstGeom>
          <a:noFill/>
        </p:spPr>
        <p:txBody>
          <a:bodyPr wrap="square" rtlCol="0">
            <a:spAutoFit/>
          </a:bodyPr>
          <a:lstStyle/>
          <a:p>
            <a:pPr algn="l"/>
            <a:r>
              <a:rPr lang="en-US" dirty="0">
                <a:solidFill>
                  <a:srgbClr val="C000EC"/>
                </a:solidFill>
                <a:latin typeface="Calibri" panose="020F0502020204030204" pitchFamily="34" charset="0"/>
                <a:cs typeface="Calibri" panose="020F0502020204030204" pitchFamily="34" charset="0"/>
              </a:rPr>
              <a:t>CICE:</a:t>
            </a:r>
            <a:r>
              <a:rPr lang="en-US" dirty="0">
                <a:solidFill>
                  <a:srgbClr val="0000FF"/>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Los Alamos sea ice model (</a:t>
            </a:r>
            <a:r>
              <a:rPr lang="en-US" dirty="0" err="1">
                <a:latin typeface="Calibri" panose="020F0502020204030204" pitchFamily="34" charset="0"/>
                <a:cs typeface="Calibri" panose="020F0502020204030204" pitchFamily="34" charset="0"/>
              </a:rPr>
              <a:t>Hunkle</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et al.</a:t>
            </a:r>
            <a:r>
              <a:rPr lang="en-US" dirty="0">
                <a:latin typeface="Calibri" panose="020F0502020204030204" pitchFamily="34" charset="0"/>
                <a:cs typeface="Calibri" panose="020F0502020204030204" pitchFamily="34" charset="0"/>
              </a:rPr>
              <a:t>, 2015).</a:t>
            </a:r>
          </a:p>
        </p:txBody>
      </p:sp>
      <p:sp>
        <p:nvSpPr>
          <p:cNvPr id="3" name="TextBox 2">
            <a:extLst>
              <a:ext uri="{FF2B5EF4-FFF2-40B4-BE49-F238E27FC236}">
                <a16:creationId xmlns:a16="http://schemas.microsoft.com/office/drawing/2014/main" id="{F5EF352C-08B8-2A4D-8082-B383CAA31238}"/>
              </a:ext>
            </a:extLst>
          </p:cNvPr>
          <p:cNvSpPr txBox="1"/>
          <p:nvPr/>
        </p:nvSpPr>
        <p:spPr>
          <a:xfrm>
            <a:off x="650929" y="3390900"/>
            <a:ext cx="4727470" cy="2031325"/>
          </a:xfrm>
          <a:prstGeom prst="rect">
            <a:avLst/>
          </a:prstGeom>
          <a:noFill/>
        </p:spPr>
        <p:txBody>
          <a:bodyPr wrap="square" rtlCol="0">
            <a:spAutoFit/>
          </a:bodyPr>
          <a:lstStyle/>
          <a:p>
            <a:pPr algn="l"/>
            <a:r>
              <a:rPr lang="en-US" dirty="0">
                <a:solidFill>
                  <a:srgbClr val="C000EC"/>
                </a:solidFill>
                <a:latin typeface="Calibri" panose="020F0502020204030204" pitchFamily="34" charset="0"/>
                <a:cs typeface="Calibri" panose="020F0502020204030204" pitchFamily="34" charset="0"/>
              </a:rPr>
              <a:t>SWAN:</a:t>
            </a:r>
            <a:r>
              <a:rPr lang="en-US" dirty="0">
                <a:latin typeface="Calibri" panose="020F0502020204030204" pitchFamily="34" charset="0"/>
                <a:cs typeface="Calibri" panose="020F0502020204030204" pitchFamily="34" charset="0"/>
              </a:rPr>
              <a:t> Simulating Waves Nearshore (</a:t>
            </a:r>
            <a:r>
              <a:rPr lang="en-US" dirty="0" err="1">
                <a:latin typeface="Calibri" panose="020F0502020204030204" pitchFamily="34" charset="0"/>
                <a:cs typeface="Calibri" panose="020F0502020204030204" pitchFamily="34" charset="0"/>
              </a:rPr>
              <a:t>Booij</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et al.</a:t>
            </a:r>
            <a:r>
              <a:rPr lang="en-US" dirty="0">
                <a:latin typeface="Calibri" panose="020F0502020204030204" pitchFamily="34" charset="0"/>
                <a:cs typeface="Calibri" panose="020F0502020204030204" pitchFamily="34" charset="0"/>
              </a:rPr>
              <a:t>, 1999).</a:t>
            </a:r>
          </a:p>
          <a:p>
            <a:pPr algn="l"/>
            <a:endParaRPr lang="en-US" dirty="0">
              <a:latin typeface="Calibri" panose="020F0502020204030204" pitchFamily="34" charset="0"/>
              <a:cs typeface="Calibri" panose="020F0502020204030204" pitchFamily="34" charset="0"/>
            </a:endParaRPr>
          </a:p>
          <a:p>
            <a:pPr algn="l"/>
            <a:r>
              <a:rPr lang="en-US" dirty="0">
                <a:solidFill>
                  <a:srgbClr val="C000EC"/>
                </a:solidFill>
                <a:latin typeface="Calibri" panose="020F0502020204030204" pitchFamily="34" charset="0"/>
                <a:cs typeface="Calibri" panose="020F0502020204030204" pitchFamily="34" charset="0"/>
              </a:rPr>
              <a:t>WAM:</a:t>
            </a:r>
            <a:r>
              <a:rPr lang="en-US" dirty="0">
                <a:latin typeface="Calibri" panose="020F0502020204030204" pitchFamily="34" charset="0"/>
                <a:cs typeface="Calibri" panose="020F0502020204030204" pitchFamily="34" charset="0"/>
              </a:rPr>
              <a:t> Wave </a:t>
            </a:r>
            <a:r>
              <a:rPr lang="en-US" dirty="0" err="1">
                <a:latin typeface="Calibri" panose="020F0502020204030204" pitchFamily="34" charset="0"/>
                <a:cs typeface="Calibri" panose="020F0502020204030204" pitchFamily="34" charset="0"/>
              </a:rPr>
              <a:t>Modelling</a:t>
            </a:r>
            <a:r>
              <a:rPr lang="en-US" dirty="0">
                <a:latin typeface="Calibri" panose="020F0502020204030204" pitchFamily="34" charset="0"/>
                <a:cs typeface="Calibri" panose="020F0502020204030204" pitchFamily="34" charset="0"/>
              </a:rPr>
              <a:t> (WAMDI Group, 1998).</a:t>
            </a:r>
          </a:p>
          <a:p>
            <a:pPr algn="l"/>
            <a:endParaRPr lang="en-US" dirty="0">
              <a:latin typeface="Calibri" panose="020F0502020204030204" pitchFamily="34" charset="0"/>
              <a:cs typeface="Calibri" panose="020F0502020204030204" pitchFamily="34" charset="0"/>
            </a:endParaRPr>
          </a:p>
          <a:p>
            <a:pPr algn="l"/>
            <a:r>
              <a:rPr lang="en-US" dirty="0">
                <a:solidFill>
                  <a:srgbClr val="C000EC"/>
                </a:solidFill>
                <a:latin typeface="Calibri" panose="020F0502020204030204" pitchFamily="34" charset="0"/>
                <a:cs typeface="Calibri" panose="020F0502020204030204" pitchFamily="34" charset="0"/>
              </a:rPr>
              <a:t>WW3:</a:t>
            </a:r>
            <a:r>
              <a:rPr lang="en-US" dirty="0">
                <a:latin typeface="Calibri" panose="020F0502020204030204" pitchFamily="34" charset="0"/>
                <a:cs typeface="Calibri" panose="020F0502020204030204" pitchFamily="34" charset="0"/>
              </a:rPr>
              <a:t> WaveWatch III (</a:t>
            </a:r>
            <a:r>
              <a:rPr lang="en-US" dirty="0" err="1">
                <a:latin typeface="Calibri" panose="020F0502020204030204" pitchFamily="34" charset="0"/>
                <a:cs typeface="Calibri" panose="020F0502020204030204" pitchFamily="34" charset="0"/>
              </a:rPr>
              <a:t>Tolman</a:t>
            </a:r>
            <a:r>
              <a:rPr lang="en-US" dirty="0">
                <a:latin typeface="Calibri" panose="020F0502020204030204" pitchFamily="34" charset="0"/>
                <a:cs typeface="Calibri" panose="020F0502020204030204" pitchFamily="34" charset="0"/>
              </a:rPr>
              <a:t>, 2009). Developed  at MMAB/NCEP.</a:t>
            </a:r>
          </a:p>
        </p:txBody>
      </p:sp>
      <p:sp>
        <p:nvSpPr>
          <p:cNvPr id="4" name="TextBox 3">
            <a:extLst>
              <a:ext uri="{FF2B5EF4-FFF2-40B4-BE49-F238E27FC236}">
                <a16:creationId xmlns:a16="http://schemas.microsoft.com/office/drawing/2014/main" id="{32DC94D8-C75F-414F-B56F-77BAA2090F64}"/>
              </a:ext>
            </a:extLst>
          </p:cNvPr>
          <p:cNvSpPr txBox="1"/>
          <p:nvPr/>
        </p:nvSpPr>
        <p:spPr>
          <a:xfrm>
            <a:off x="6591944" y="1595339"/>
            <a:ext cx="5600055" cy="3970318"/>
          </a:xfrm>
          <a:prstGeom prst="rect">
            <a:avLst/>
          </a:prstGeom>
          <a:noFill/>
        </p:spPr>
        <p:txBody>
          <a:bodyPr wrap="square" rtlCol="0">
            <a:spAutoFit/>
          </a:bodyPr>
          <a:lstStyle/>
          <a:p>
            <a:pPr algn="l"/>
            <a:r>
              <a:rPr lang="en-US" dirty="0">
                <a:solidFill>
                  <a:srgbClr val="C000EC"/>
                </a:solidFill>
                <a:latin typeface="Calibri" panose="020F0502020204030204" pitchFamily="34" charset="0"/>
                <a:cs typeface="Calibri" panose="020F0502020204030204" pitchFamily="34" charset="0"/>
              </a:rPr>
              <a:t>COAMPS:</a:t>
            </a:r>
            <a:r>
              <a:rPr lang="en-US" dirty="0">
                <a:solidFill>
                  <a:srgbClr val="0000FF"/>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Coupled Ocean-Atmosphere Mesoscale Prediction System (</a:t>
            </a:r>
            <a:r>
              <a:rPr lang="en-US" dirty="0" err="1">
                <a:latin typeface="Calibri" panose="020F0502020204030204" pitchFamily="34" charset="0"/>
                <a:cs typeface="Calibri" panose="020F0502020204030204" pitchFamily="34" charset="0"/>
              </a:rPr>
              <a:t>Hodur</a:t>
            </a:r>
            <a:r>
              <a:rPr lang="en-US" dirty="0">
                <a:latin typeface="Calibri" panose="020F0502020204030204" pitchFamily="34" charset="0"/>
                <a:cs typeface="Calibri" panose="020F0502020204030204" pitchFamily="34" charset="0"/>
              </a:rPr>
              <a:t>, 1997; Chen </a:t>
            </a:r>
            <a:r>
              <a:rPr lang="en-US" i="1" dirty="0">
                <a:latin typeface="Calibri" panose="020F0502020204030204" pitchFamily="34" charset="0"/>
                <a:cs typeface="Calibri" panose="020F0502020204030204" pitchFamily="34" charset="0"/>
              </a:rPr>
              <a:t>et al.</a:t>
            </a:r>
            <a:r>
              <a:rPr lang="en-US" dirty="0">
                <a:latin typeface="Calibri" panose="020F0502020204030204" pitchFamily="34" charset="0"/>
                <a:cs typeface="Calibri" panose="020F0502020204030204" pitchFamily="34" charset="0"/>
              </a:rPr>
              <a:t>, 2014). It can be used for both free and restricted NRL versions.</a:t>
            </a:r>
          </a:p>
          <a:p>
            <a:pPr algn="l"/>
            <a:endParaRPr lang="en-US" dirty="0">
              <a:latin typeface="Calibri" panose="020F0502020204030204" pitchFamily="34" charset="0"/>
              <a:cs typeface="Calibri" panose="020F0502020204030204" pitchFamily="34" charset="0"/>
            </a:endParaRPr>
          </a:p>
          <a:p>
            <a:pPr algn="l"/>
            <a:r>
              <a:rPr lang="en-US" dirty="0">
                <a:solidFill>
                  <a:srgbClr val="C000EC"/>
                </a:solidFill>
                <a:latin typeface="Calibri" panose="020F0502020204030204" pitchFamily="34" charset="0"/>
                <a:cs typeface="Calibri" panose="020F0502020204030204" pitchFamily="34" charset="0"/>
              </a:rPr>
              <a:t>RegCM:</a:t>
            </a:r>
            <a:r>
              <a:rPr lang="en-US" dirty="0">
                <a:latin typeface="Calibri" panose="020F0502020204030204" pitchFamily="34" charset="0"/>
                <a:cs typeface="Calibri" panose="020F0502020204030204" pitchFamily="34" charset="0"/>
              </a:rPr>
              <a:t> Regional Climate Model (</a:t>
            </a:r>
            <a:r>
              <a:rPr lang="en-US" dirty="0" err="1">
                <a:latin typeface="Calibri" panose="020F0502020204030204" pitchFamily="34" charset="0"/>
                <a:cs typeface="Calibri" panose="020F0502020204030204" pitchFamily="34" charset="0"/>
              </a:rPr>
              <a:t>Elguindi</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et al.</a:t>
            </a:r>
            <a:r>
              <a:rPr lang="en-US" dirty="0">
                <a:latin typeface="Calibri" panose="020F0502020204030204" pitchFamily="34" charset="0"/>
                <a:cs typeface="Calibri" panose="020F0502020204030204" pitchFamily="34" charset="0"/>
              </a:rPr>
              <a:t>, 2014), Version 4.5 (RegCM4) and up. Maintained by the International Centre for Theoretical Physics (ICTP), Trieste, Italy. It was build upon the NCAR-PSU Mesoscale Model version 4 (MM4; Dickinson </a:t>
            </a:r>
            <a:r>
              <a:rPr lang="en-US" i="1" dirty="0">
                <a:latin typeface="Calibri" panose="020F0502020204030204" pitchFamily="34" charset="0"/>
                <a:cs typeface="Calibri" panose="020F0502020204030204" pitchFamily="34" charset="0"/>
              </a:rPr>
              <a:t>et al.</a:t>
            </a:r>
            <a:r>
              <a:rPr lang="en-US" dirty="0">
                <a:latin typeface="Calibri" panose="020F0502020204030204" pitchFamily="34" charset="0"/>
                <a:cs typeface="Calibri" panose="020F0502020204030204" pitchFamily="34" charset="0"/>
              </a:rPr>
              <a:t>, 1989; </a:t>
            </a:r>
            <a:r>
              <a:rPr lang="en-US" dirty="0" err="1">
                <a:latin typeface="Calibri" panose="020F0502020204030204" pitchFamily="34" charset="0"/>
                <a:cs typeface="Calibri" panose="020F0502020204030204" pitchFamily="34" charset="0"/>
              </a:rPr>
              <a:t>Giorgi</a:t>
            </a:r>
            <a:r>
              <a:rPr lang="en-US" dirty="0">
                <a:latin typeface="Calibri" panose="020F0502020204030204" pitchFamily="34" charset="0"/>
                <a:cs typeface="Calibri" panose="020F0502020204030204" pitchFamily="34" charset="0"/>
              </a:rPr>
              <a:t>, 1989).</a:t>
            </a:r>
          </a:p>
          <a:p>
            <a:pPr algn="l"/>
            <a:endParaRPr lang="en-US" dirty="0">
              <a:latin typeface="Calibri" panose="020F0502020204030204" pitchFamily="34" charset="0"/>
              <a:cs typeface="Calibri" panose="020F0502020204030204" pitchFamily="34" charset="0"/>
            </a:endParaRPr>
          </a:p>
          <a:p>
            <a:pPr algn="l"/>
            <a:r>
              <a:rPr lang="en-US" dirty="0">
                <a:solidFill>
                  <a:srgbClr val="C000EC"/>
                </a:solidFill>
                <a:latin typeface="Calibri" panose="020F0502020204030204" pitchFamily="34" charset="0"/>
                <a:cs typeface="Calibri" panose="020F0502020204030204" pitchFamily="34" charset="0"/>
              </a:rPr>
              <a:t>WRF:</a:t>
            </a:r>
            <a:r>
              <a:rPr lang="en-US" dirty="0">
                <a:latin typeface="Calibri" panose="020F0502020204030204" pitchFamily="34" charset="0"/>
                <a:cs typeface="Calibri" panose="020F0502020204030204" pitchFamily="34" charset="0"/>
              </a:rPr>
              <a:t> Weather Research and Forecasting model (</a:t>
            </a:r>
            <a:r>
              <a:rPr lang="en-US" dirty="0" err="1">
                <a:latin typeface="Calibri" panose="020F0502020204030204" pitchFamily="34" charset="0"/>
                <a:cs typeface="Calibri" panose="020F0502020204030204" pitchFamily="34" charset="0"/>
              </a:rPr>
              <a:t>Skamarock</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et al.</a:t>
            </a:r>
            <a:r>
              <a:rPr lang="en-US" dirty="0">
                <a:latin typeface="Calibri" panose="020F0502020204030204" pitchFamily="34" charset="0"/>
                <a:cs typeface="Calibri" panose="020F0502020204030204" pitchFamily="34" charset="0"/>
              </a:rPr>
              <a:t>, 2005).  Maintained by a consortium of  US agencies and institutions  (NCAR, NCEP, FSL, AFWA, NRL, FAA, and University of Oklahoma). </a:t>
            </a:r>
          </a:p>
        </p:txBody>
      </p:sp>
      <p:sp>
        <p:nvSpPr>
          <p:cNvPr id="5" name="Text Box 4">
            <a:extLst>
              <a:ext uri="{FF2B5EF4-FFF2-40B4-BE49-F238E27FC236}">
                <a16:creationId xmlns:a16="http://schemas.microsoft.com/office/drawing/2014/main" id="{B5A81CE5-C839-3A4B-B1A3-1B4FEA1972CC}"/>
              </a:ext>
            </a:extLst>
          </p:cNvPr>
          <p:cNvSpPr txBox="1">
            <a:spLocks noChangeArrowheads="1"/>
          </p:cNvSpPr>
          <p:nvPr/>
        </p:nvSpPr>
        <p:spPr bwMode="auto">
          <a:xfrm>
            <a:off x="2962417" y="76777"/>
            <a:ext cx="6267165" cy="461665"/>
          </a:xfrm>
          <a:prstGeom prst="rect">
            <a:avLst/>
          </a:prstGeom>
          <a:noFill/>
          <a:ln w="9525">
            <a:noFill/>
            <a:miter lim="800000"/>
            <a:headEnd/>
            <a:tailEnd/>
          </a:ln>
        </p:spPr>
        <p:txBody>
          <a:bodyPr wrap="none">
            <a:spAutoFit/>
          </a:bodyPr>
          <a:lstStyle/>
          <a:p>
            <a:pPr eaLnBrk="1" hangingPunct="1"/>
            <a:r>
              <a:rPr lang="en-US" sz="2400" dirty="0">
                <a:solidFill>
                  <a:srgbClr val="FF0000"/>
                </a:solidFill>
                <a:latin typeface="Arial Black" charset="0"/>
              </a:rPr>
              <a:t>ROMS ESMF Coupling Infrastructure</a:t>
            </a:r>
          </a:p>
        </p:txBody>
      </p:sp>
      <p:sp>
        <p:nvSpPr>
          <p:cNvPr id="6" name="TextBox 5">
            <a:extLst>
              <a:ext uri="{FF2B5EF4-FFF2-40B4-BE49-F238E27FC236}">
                <a16:creationId xmlns:a16="http://schemas.microsoft.com/office/drawing/2014/main" id="{38C8269C-8F77-B24A-A3F8-662650CDDBFC}"/>
              </a:ext>
            </a:extLst>
          </p:cNvPr>
          <p:cNvSpPr txBox="1"/>
          <p:nvPr/>
        </p:nvSpPr>
        <p:spPr>
          <a:xfrm>
            <a:off x="5610874" y="1079581"/>
            <a:ext cx="6096000"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Atmospheric ESMs</a:t>
            </a:r>
          </a:p>
        </p:txBody>
      </p:sp>
      <p:sp>
        <p:nvSpPr>
          <p:cNvPr id="7" name="TextBox 6">
            <a:extLst>
              <a:ext uri="{FF2B5EF4-FFF2-40B4-BE49-F238E27FC236}">
                <a16:creationId xmlns:a16="http://schemas.microsoft.com/office/drawing/2014/main" id="{E8A6E261-D989-0A43-BC26-CD5F95D00017}"/>
              </a:ext>
            </a:extLst>
          </p:cNvPr>
          <p:cNvSpPr txBox="1"/>
          <p:nvPr/>
        </p:nvSpPr>
        <p:spPr>
          <a:xfrm>
            <a:off x="-1" y="2947019"/>
            <a:ext cx="6096000" cy="400110"/>
          </a:xfrm>
          <a:prstGeom prst="rect">
            <a:avLst/>
          </a:prstGeom>
          <a:noFill/>
        </p:spPr>
        <p:txBody>
          <a:bodyPr wrap="square" rtlCol="0">
            <a:spAutoFit/>
          </a:bodyPr>
          <a:lstStyle/>
          <a:p>
            <a:pPr algn="ctr"/>
            <a:r>
              <a:rPr lang="en-US" sz="2000" b="1" u="sng" dirty="0">
                <a:latin typeface="Calibri" panose="020F0502020204030204" pitchFamily="34" charset="0"/>
                <a:cs typeface="Calibri" panose="020F0502020204030204" pitchFamily="34" charset="0"/>
              </a:rPr>
              <a:t>Wave ESMs in Development</a:t>
            </a:r>
          </a:p>
        </p:txBody>
      </p:sp>
      <p:sp>
        <p:nvSpPr>
          <p:cNvPr id="8" name="TextBox 7">
            <a:extLst>
              <a:ext uri="{FF2B5EF4-FFF2-40B4-BE49-F238E27FC236}">
                <a16:creationId xmlns:a16="http://schemas.microsoft.com/office/drawing/2014/main" id="{18A7E280-D372-E547-B859-23EA94DDE739}"/>
              </a:ext>
            </a:extLst>
          </p:cNvPr>
          <p:cNvSpPr txBox="1"/>
          <p:nvPr/>
        </p:nvSpPr>
        <p:spPr>
          <a:xfrm>
            <a:off x="263470" y="1154130"/>
            <a:ext cx="6096000" cy="400110"/>
          </a:xfrm>
          <a:prstGeom prst="rect">
            <a:avLst/>
          </a:prstGeom>
          <a:noFill/>
        </p:spPr>
        <p:txBody>
          <a:bodyPr wrap="square" rtlCol="0">
            <a:spAutoFit/>
          </a:bodyPr>
          <a:lstStyle/>
          <a:p>
            <a:pPr algn="ctr"/>
            <a:r>
              <a:rPr lang="en-US" sz="2000" b="1" u="sng" dirty="0">
                <a:latin typeface="Calibri" panose="020F0502020204030204" pitchFamily="34" charset="0"/>
                <a:cs typeface="Calibri" panose="020F0502020204030204" pitchFamily="34" charset="0"/>
              </a:rPr>
              <a:t>Sea Ice ESM </a:t>
            </a:r>
          </a:p>
        </p:txBody>
      </p:sp>
    </p:spTree>
    <p:extLst>
      <p:ext uri="{BB962C8B-B14F-4D97-AF65-F5344CB8AC3E}">
        <p14:creationId xmlns:p14="http://schemas.microsoft.com/office/powerpoint/2010/main" val="2074651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1"/>
            <a:ext cx="12192000" cy="1528624"/>
          </a:xfrm>
          <a:prstGeom prst="rect">
            <a:avLst/>
          </a:prstGeom>
        </p:spPr>
        <p:txBody>
          <a:bodyPr wrap="square">
            <a:spAutoFit/>
          </a:bodyPr>
          <a:lstStyle/>
          <a:p>
            <a:pPr marL="285750" indent="-285750" algn="just">
              <a:spcAft>
                <a:spcPts val="800"/>
              </a:spcAft>
              <a:buSzPct val="150000"/>
              <a:buFont typeface="Arial"/>
              <a:buChar char="•"/>
            </a:pPr>
            <a:r>
              <a:rPr lang="en-US" sz="1600" dirty="0">
                <a:latin typeface="Arial Black"/>
                <a:cs typeface="Arial Black"/>
              </a:rPr>
              <a:t>The ROMS coupling framework via the ESMF/NUOPC library can be executed </a:t>
            </a:r>
            <a:r>
              <a:rPr lang="en-US" sz="1600" dirty="0">
                <a:solidFill>
                  <a:srgbClr val="FF0000"/>
                </a:solidFill>
                <a:latin typeface="Arial Black"/>
                <a:cs typeface="Arial Black"/>
              </a:rPr>
              <a:t>sequentially</a:t>
            </a:r>
            <a:r>
              <a:rPr lang="en-US" sz="1600" dirty="0">
                <a:latin typeface="Arial Black"/>
                <a:cs typeface="Arial Black"/>
              </a:rPr>
              <a:t> or </a:t>
            </a:r>
            <a:r>
              <a:rPr lang="en-US" sz="1600" dirty="0">
                <a:solidFill>
                  <a:srgbClr val="FF0000"/>
                </a:solidFill>
                <a:latin typeface="Arial Black"/>
                <a:cs typeface="Arial Black"/>
              </a:rPr>
              <a:t>concurrently</a:t>
            </a:r>
            <a:r>
              <a:rPr lang="en-US" sz="1600" dirty="0">
                <a:latin typeface="Arial Black"/>
                <a:cs typeface="Arial Black"/>
              </a:rPr>
              <a:t>:</a:t>
            </a:r>
          </a:p>
          <a:p>
            <a:pPr marL="742950" lvl="1" indent="-285750" algn="just">
              <a:spcAft>
                <a:spcPts val="800"/>
              </a:spcAft>
              <a:buSzPct val="150000"/>
              <a:buFont typeface="Arial"/>
              <a:buChar char="•"/>
            </a:pPr>
            <a:r>
              <a:rPr lang="en-US" sz="1600" dirty="0">
                <a:latin typeface="Arial Black"/>
                <a:cs typeface="Arial Black"/>
              </a:rPr>
              <a:t>In sequential mode, all the coupled model components are executed on all of the specified Persistent Execution Threads (PETs).</a:t>
            </a:r>
          </a:p>
          <a:p>
            <a:pPr marL="742950" lvl="1" indent="-285750" algn="just">
              <a:spcAft>
                <a:spcPts val="800"/>
              </a:spcAft>
              <a:buSzPct val="150000"/>
              <a:buFont typeface="Arial"/>
              <a:buChar char="•"/>
            </a:pPr>
            <a:r>
              <a:rPr lang="en-US" sz="1600" dirty="0">
                <a:latin typeface="Arial Black"/>
                <a:cs typeface="Arial Black"/>
              </a:rPr>
              <a:t>In concurrent mode, each coupled model component is executed on non-overlapping sets of PETs.</a:t>
            </a:r>
          </a:p>
        </p:txBody>
      </p:sp>
      <p:sp>
        <p:nvSpPr>
          <p:cNvPr id="4" name="Text Box 4"/>
          <p:cNvSpPr txBox="1">
            <a:spLocks noChangeArrowheads="1"/>
          </p:cNvSpPr>
          <p:nvPr/>
        </p:nvSpPr>
        <p:spPr bwMode="auto">
          <a:xfrm>
            <a:off x="2814545" y="1"/>
            <a:ext cx="6558206" cy="461665"/>
          </a:xfrm>
          <a:prstGeom prst="rect">
            <a:avLst/>
          </a:prstGeom>
          <a:noFill/>
          <a:ln w="9525">
            <a:noFill/>
            <a:miter lim="800000"/>
            <a:headEnd/>
            <a:tailEnd/>
          </a:ln>
        </p:spPr>
        <p:txBody>
          <a:bodyPr wrap="none">
            <a:spAutoFit/>
          </a:bodyPr>
          <a:lstStyle/>
          <a:p>
            <a:pPr eaLnBrk="1" hangingPunct="1"/>
            <a:r>
              <a:rPr lang="en-US" sz="2400" dirty="0">
                <a:solidFill>
                  <a:srgbClr val="FF0000"/>
                </a:solidFill>
                <a:latin typeface="Arial Black" charset="0"/>
              </a:rPr>
              <a:t>ROMS Coupling Framework Summary</a:t>
            </a:r>
          </a:p>
        </p:txBody>
      </p:sp>
    </p:spTree>
    <p:extLst>
      <p:ext uri="{BB962C8B-B14F-4D97-AF65-F5344CB8AC3E}">
        <p14:creationId xmlns:p14="http://schemas.microsoft.com/office/powerpoint/2010/main" val="4096488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mab110826d_irenw.jpg">
            <a:extLst>
              <a:ext uri="{FF2B5EF4-FFF2-40B4-BE49-F238E27FC236}">
                <a16:creationId xmlns:a16="http://schemas.microsoft.com/office/drawing/2014/main" id="{E590FD0D-9997-9746-8BBF-90A6D2928B40}"/>
              </a:ext>
            </a:extLst>
          </p:cNvPr>
          <p:cNvPicPr>
            <a:picLocks noChangeAspect="1"/>
          </p:cNvPicPr>
          <p:nvPr/>
        </p:nvPicPr>
        <p:blipFill rotWithShape="1">
          <a:blip r:embed="rId2">
            <a:extLst>
              <a:ext uri="{28A0092B-C50C-407E-A947-70E740481C1C}">
                <a14:useLocalDpi xmlns:a14="http://schemas.microsoft.com/office/drawing/2010/main" val="0"/>
              </a:ext>
            </a:extLst>
          </a:blip>
          <a:srcRect t="13949" b="-158"/>
          <a:stretch/>
        </p:blipFill>
        <p:spPr bwMode="auto">
          <a:xfrm>
            <a:off x="1146874" y="0"/>
            <a:ext cx="1026230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a16="http://schemas.microsoft.com/office/drawing/2014/main" id="{2AC4D59E-343B-3E4B-AF05-976CDBC98897}"/>
              </a:ext>
            </a:extLst>
          </p:cNvPr>
          <p:cNvSpPr txBox="1"/>
          <p:nvPr/>
        </p:nvSpPr>
        <p:spPr>
          <a:xfrm>
            <a:off x="774915" y="0"/>
            <a:ext cx="4949616" cy="1323439"/>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Hurricane Irene</a:t>
            </a:r>
          </a:p>
          <a:p>
            <a:pPr algn="ctr"/>
            <a:r>
              <a:rPr lang="en-US" sz="4000" b="1" dirty="0">
                <a:solidFill>
                  <a:schemeClr val="bg1"/>
                </a:solidFill>
                <a:latin typeface="Arial" panose="020B0604020202020204" pitchFamily="34" charset="0"/>
                <a:cs typeface="Arial" panose="020B0604020202020204" pitchFamily="34" charset="0"/>
              </a:rPr>
              <a:t>2011</a:t>
            </a:r>
          </a:p>
        </p:txBody>
      </p:sp>
    </p:spTree>
    <p:extLst>
      <p:ext uri="{BB962C8B-B14F-4D97-AF65-F5344CB8AC3E}">
        <p14:creationId xmlns:p14="http://schemas.microsoft.com/office/powerpoint/2010/main" val="2353308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1"/>
            <a:ext cx="12192000" cy="4154984"/>
          </a:xfrm>
          <a:prstGeom prst="rect">
            <a:avLst/>
          </a:prstGeom>
        </p:spPr>
        <p:txBody>
          <a:bodyPr wrap="square">
            <a:spAutoFit/>
          </a:bodyPr>
          <a:lstStyle/>
          <a:p>
            <a:pPr marL="285750" indent="-285750" algn="just">
              <a:spcAft>
                <a:spcPts val="800"/>
              </a:spcAft>
              <a:buSzPct val="150000"/>
              <a:buFont typeface="Arial"/>
              <a:buChar char="•"/>
            </a:pPr>
            <a:r>
              <a:rPr lang="en-US" sz="1600" dirty="0">
                <a:solidFill>
                  <a:schemeClr val="bg2">
                    <a:lumMod val="75000"/>
                  </a:schemeClr>
                </a:solidFill>
                <a:latin typeface="Arial Black"/>
                <a:cs typeface="Arial Black"/>
              </a:rPr>
              <a:t>The ROMS coupling framework via the ESMF/NUOPC library can be executed sequentially or concurrently:</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In sequential mode, all the coupled model components are executed on all of the specified Persistent Execution Threads (PETs).</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In concurrent mode, each coupled model component is executed on non-overlapping sets of PETs.</a:t>
            </a:r>
          </a:p>
          <a:p>
            <a:pPr marL="285750" indent="-285750" algn="just">
              <a:spcAft>
                <a:spcPts val="800"/>
              </a:spcAft>
              <a:buSzPct val="150000"/>
              <a:buFont typeface="Arial"/>
              <a:buChar char="•"/>
            </a:pPr>
            <a:r>
              <a:rPr lang="en-US" sz="1600" dirty="0">
                <a:latin typeface="Arial Black"/>
                <a:cs typeface="Arial Black"/>
              </a:rPr>
              <a:t>The coupling type can be </a:t>
            </a:r>
            <a:r>
              <a:rPr lang="en-US" sz="1600" dirty="0">
                <a:solidFill>
                  <a:srgbClr val="FF0000"/>
                </a:solidFill>
                <a:latin typeface="Arial Black"/>
                <a:cs typeface="Arial Black"/>
              </a:rPr>
              <a:t>explicit,</a:t>
            </a:r>
            <a:r>
              <a:rPr lang="en-US" sz="1600" dirty="0">
                <a:latin typeface="Arial Black"/>
                <a:cs typeface="Arial Black"/>
              </a:rPr>
              <a:t> </a:t>
            </a:r>
            <a:r>
              <a:rPr lang="en-US" sz="1600" dirty="0">
                <a:solidFill>
                  <a:srgbClr val="FF0000"/>
                </a:solidFill>
                <a:latin typeface="Arial Black"/>
                <a:cs typeface="Arial Black"/>
              </a:rPr>
              <a:t>implicit, or semi-implicit</a:t>
            </a:r>
            <a:r>
              <a:rPr lang="en-US" sz="1600" dirty="0">
                <a:latin typeface="Arial Black"/>
                <a:cs typeface="Arial Black"/>
              </a:rPr>
              <a:t>:</a:t>
            </a:r>
          </a:p>
          <a:p>
            <a:pPr marL="742950" lvl="1" indent="-285750" algn="just">
              <a:spcAft>
                <a:spcPts val="800"/>
              </a:spcAft>
              <a:buSzPct val="150000"/>
              <a:buFont typeface="Arial"/>
              <a:buChar char="•"/>
            </a:pPr>
            <a:r>
              <a:rPr lang="en-US" sz="1600" dirty="0">
                <a:solidFill>
                  <a:srgbClr val="FF0000"/>
                </a:solidFill>
                <a:latin typeface="Arial Black"/>
                <a:cs typeface="Arial Black"/>
              </a:rPr>
              <a:t>Explicit</a:t>
            </a:r>
            <a:r>
              <a:rPr lang="en-US" sz="1600" dirty="0">
                <a:latin typeface="Arial Black"/>
                <a:cs typeface="Arial Black"/>
              </a:rPr>
              <a:t> coupling: exchange fields at the next time-step (n+1) are defined using known values from the time-step (n) before it.  Requires less computational effort and are accurate for small coupling time windows.</a:t>
            </a:r>
          </a:p>
          <a:p>
            <a:pPr marL="742950" lvl="1" indent="-285750" algn="just">
              <a:spcAft>
                <a:spcPts val="800"/>
              </a:spcAft>
              <a:buSzPct val="150000"/>
              <a:buFont typeface="Arial"/>
              <a:buChar char="•"/>
            </a:pPr>
            <a:r>
              <a:rPr lang="en-US" sz="1600" dirty="0">
                <a:solidFill>
                  <a:srgbClr val="FF0000"/>
                </a:solidFill>
                <a:latin typeface="Arial Black"/>
                <a:cs typeface="Arial Black"/>
              </a:rPr>
              <a:t>implicit</a:t>
            </a:r>
            <a:r>
              <a:rPr lang="en-US" sz="1600" dirty="0">
                <a:latin typeface="Arial Black"/>
                <a:cs typeface="Arial Black"/>
              </a:rPr>
              <a:t> coupling: exchange fields defined using values for the next time-step (n+1) in both the source and destination models. Stable and allow longer coupling time-steps but can be more expensive.</a:t>
            </a:r>
          </a:p>
          <a:p>
            <a:pPr marL="742950" lvl="1" indent="-285750" algn="just">
              <a:spcAft>
                <a:spcPts val="800"/>
              </a:spcAft>
              <a:buSzPct val="150000"/>
              <a:buFont typeface="Arial"/>
              <a:buChar char="•"/>
            </a:pPr>
            <a:r>
              <a:rPr lang="en-US" sz="1600" dirty="0">
                <a:solidFill>
                  <a:srgbClr val="FF0000"/>
                </a:solidFill>
                <a:latin typeface="Arial Black"/>
                <a:cs typeface="Arial Black"/>
              </a:rPr>
              <a:t>Semi-implicit</a:t>
            </a:r>
            <a:r>
              <a:rPr lang="en-US" sz="1600" dirty="0">
                <a:latin typeface="Arial Black"/>
                <a:cs typeface="Arial Black"/>
              </a:rPr>
              <a:t>: exchange in one direction is explicit (</a:t>
            </a:r>
            <a:r>
              <a:rPr lang="en-US" sz="1600" dirty="0">
                <a:solidFill>
                  <a:srgbClr val="FF0000"/>
                </a:solidFill>
                <a:latin typeface="Arial Black"/>
                <a:cs typeface="Arial Black"/>
              </a:rPr>
              <a:t>ocean-to-atmosphere</a:t>
            </a:r>
            <a:r>
              <a:rPr lang="en-US" sz="1600" dirty="0">
                <a:latin typeface="Arial Black"/>
                <a:cs typeface="Arial Black"/>
              </a:rPr>
              <a:t>) and in the reverse direction is implicit (</a:t>
            </a:r>
            <a:r>
              <a:rPr lang="en-US" sz="1600" dirty="0">
                <a:solidFill>
                  <a:srgbClr val="FF0000"/>
                </a:solidFill>
                <a:latin typeface="Arial Black"/>
                <a:cs typeface="Arial Black"/>
              </a:rPr>
              <a:t>atmosphere-to-ocean</a:t>
            </a:r>
            <a:r>
              <a:rPr lang="en-US" sz="1600" dirty="0">
                <a:latin typeface="Arial Black"/>
                <a:cs typeface="Arial Black"/>
              </a:rPr>
              <a:t>). Usually used for the atmosphere-ocean coupling. </a:t>
            </a:r>
          </a:p>
        </p:txBody>
      </p:sp>
      <p:sp>
        <p:nvSpPr>
          <p:cNvPr id="4" name="Text Box 4"/>
          <p:cNvSpPr txBox="1">
            <a:spLocks noChangeArrowheads="1"/>
          </p:cNvSpPr>
          <p:nvPr/>
        </p:nvSpPr>
        <p:spPr bwMode="auto">
          <a:xfrm>
            <a:off x="2814545" y="1"/>
            <a:ext cx="6558206" cy="461665"/>
          </a:xfrm>
          <a:prstGeom prst="rect">
            <a:avLst/>
          </a:prstGeom>
          <a:noFill/>
          <a:ln w="9525">
            <a:noFill/>
            <a:miter lim="800000"/>
            <a:headEnd/>
            <a:tailEnd/>
          </a:ln>
        </p:spPr>
        <p:txBody>
          <a:bodyPr wrap="none">
            <a:spAutoFit/>
          </a:bodyPr>
          <a:lstStyle/>
          <a:p>
            <a:pPr eaLnBrk="1" hangingPunct="1"/>
            <a:r>
              <a:rPr lang="en-US" sz="2400" dirty="0">
                <a:solidFill>
                  <a:srgbClr val="FF0000"/>
                </a:solidFill>
                <a:latin typeface="Arial Black" charset="0"/>
              </a:rPr>
              <a:t>ROMS Coupling Framework Summary</a:t>
            </a:r>
          </a:p>
        </p:txBody>
      </p:sp>
    </p:spTree>
    <p:extLst>
      <p:ext uri="{BB962C8B-B14F-4D97-AF65-F5344CB8AC3E}">
        <p14:creationId xmlns:p14="http://schemas.microsoft.com/office/powerpoint/2010/main" val="3852463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CC702AC-AEE6-784E-AAC2-D24BC4477252}"/>
              </a:ext>
            </a:extLst>
          </p:cNvPr>
          <p:cNvPicPr>
            <a:picLocks noChangeAspect="1"/>
          </p:cNvPicPr>
          <p:nvPr/>
        </p:nvPicPr>
        <p:blipFill>
          <a:blip r:embed="rId2"/>
          <a:stretch>
            <a:fillRect/>
          </a:stretch>
        </p:blipFill>
        <p:spPr>
          <a:xfrm>
            <a:off x="2286000" y="1371600"/>
            <a:ext cx="7524750" cy="4991100"/>
          </a:xfrm>
          <a:prstGeom prst="rect">
            <a:avLst/>
          </a:prstGeom>
        </p:spPr>
      </p:pic>
      <p:sp>
        <p:nvSpPr>
          <p:cNvPr id="5" name="Text Box 4">
            <a:extLst>
              <a:ext uri="{FF2B5EF4-FFF2-40B4-BE49-F238E27FC236}">
                <a16:creationId xmlns:a16="http://schemas.microsoft.com/office/drawing/2014/main" id="{A06CE2E6-AC7C-5C42-B6F4-3280B0A5279E}"/>
              </a:ext>
            </a:extLst>
          </p:cNvPr>
          <p:cNvSpPr txBox="1">
            <a:spLocks noChangeArrowheads="1"/>
          </p:cNvSpPr>
          <p:nvPr/>
        </p:nvSpPr>
        <p:spPr bwMode="auto">
          <a:xfrm>
            <a:off x="2499589" y="9625"/>
            <a:ext cx="7191008" cy="830997"/>
          </a:xfrm>
          <a:prstGeom prst="rect">
            <a:avLst/>
          </a:prstGeom>
          <a:noFill/>
          <a:ln w="9525">
            <a:noFill/>
            <a:miter lim="800000"/>
            <a:headEnd/>
            <a:tailEnd/>
          </a:ln>
        </p:spPr>
        <p:txBody>
          <a:bodyPr wrap="none">
            <a:spAutoFit/>
          </a:bodyPr>
          <a:lstStyle/>
          <a:p>
            <a:pPr eaLnBrk="1" hangingPunct="1"/>
            <a:r>
              <a:rPr lang="en-US" sz="2400" dirty="0">
                <a:solidFill>
                  <a:srgbClr val="FF0000"/>
                </a:solidFill>
                <a:latin typeface="Arial Black" charset="0"/>
              </a:rPr>
              <a:t>Coupling Run Sequence: DATA-ATM-ROMS</a:t>
            </a:r>
          </a:p>
          <a:p>
            <a:pPr algn="ctr" eaLnBrk="1" hangingPunct="1"/>
            <a:r>
              <a:rPr lang="en-US" sz="2400" dirty="0">
                <a:solidFill>
                  <a:srgbClr val="FF0000"/>
                </a:solidFill>
                <a:latin typeface="Arial Black" charset="0"/>
              </a:rPr>
              <a:t>Semi-Implicit: ATM-Average</a:t>
            </a:r>
          </a:p>
        </p:txBody>
      </p:sp>
    </p:spTree>
    <p:extLst>
      <p:ext uri="{BB962C8B-B14F-4D97-AF65-F5344CB8AC3E}">
        <p14:creationId xmlns:p14="http://schemas.microsoft.com/office/powerpoint/2010/main" val="2666349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ADF7E7-326D-C949-8DC4-0A8BC66F6AC2}"/>
              </a:ext>
            </a:extLst>
          </p:cNvPr>
          <p:cNvPicPr>
            <a:picLocks noChangeAspect="1"/>
          </p:cNvPicPr>
          <p:nvPr/>
        </p:nvPicPr>
        <p:blipFill>
          <a:blip r:embed="rId2"/>
          <a:stretch>
            <a:fillRect/>
          </a:stretch>
        </p:blipFill>
        <p:spPr>
          <a:xfrm>
            <a:off x="2286000" y="1371600"/>
            <a:ext cx="7524750" cy="4991100"/>
          </a:xfrm>
          <a:prstGeom prst="rect">
            <a:avLst/>
          </a:prstGeom>
        </p:spPr>
      </p:pic>
      <p:sp>
        <p:nvSpPr>
          <p:cNvPr id="2" name="TextBox 1">
            <a:extLst>
              <a:ext uri="{FF2B5EF4-FFF2-40B4-BE49-F238E27FC236}">
                <a16:creationId xmlns:a16="http://schemas.microsoft.com/office/drawing/2014/main" id="{C4933574-6E1F-384C-866C-7C038629A7CD}"/>
              </a:ext>
            </a:extLst>
          </p:cNvPr>
          <p:cNvSpPr txBox="1"/>
          <p:nvPr/>
        </p:nvSpPr>
        <p:spPr>
          <a:xfrm>
            <a:off x="218194" y="2193003"/>
            <a:ext cx="2509507" cy="738664"/>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DATA exports SST to ATM</a:t>
            </a:r>
          </a:p>
          <a:p>
            <a:r>
              <a:rPr lang="en-US" sz="1400" b="1" dirty="0">
                <a:latin typeface="Arial" panose="020B0604020202020204" pitchFamily="34" charset="0"/>
                <a:cs typeface="Arial" panose="020B0604020202020204" pitchFamily="34" charset="0"/>
              </a:rPr>
              <a:t>at locations not covered by</a:t>
            </a:r>
          </a:p>
          <a:p>
            <a:r>
              <a:rPr lang="en-US" sz="1400" b="1" dirty="0">
                <a:latin typeface="Arial" panose="020B0604020202020204" pitchFamily="34" charset="0"/>
                <a:cs typeface="Arial" panose="020B0604020202020204" pitchFamily="34" charset="0"/>
              </a:rPr>
              <a:t>ROMS</a:t>
            </a:r>
          </a:p>
        </p:txBody>
      </p:sp>
      <p:sp>
        <p:nvSpPr>
          <p:cNvPr id="5" name="Text Box 4">
            <a:extLst>
              <a:ext uri="{FF2B5EF4-FFF2-40B4-BE49-F238E27FC236}">
                <a16:creationId xmlns:a16="http://schemas.microsoft.com/office/drawing/2014/main" id="{592287E8-567A-7543-9847-F9010D041930}"/>
              </a:ext>
            </a:extLst>
          </p:cNvPr>
          <p:cNvSpPr txBox="1">
            <a:spLocks noChangeArrowheads="1"/>
          </p:cNvSpPr>
          <p:nvPr/>
        </p:nvSpPr>
        <p:spPr bwMode="auto">
          <a:xfrm>
            <a:off x="2499589" y="9625"/>
            <a:ext cx="7191008" cy="830997"/>
          </a:xfrm>
          <a:prstGeom prst="rect">
            <a:avLst/>
          </a:prstGeom>
          <a:noFill/>
          <a:ln w="9525">
            <a:noFill/>
            <a:miter lim="800000"/>
            <a:headEnd/>
            <a:tailEnd/>
          </a:ln>
        </p:spPr>
        <p:txBody>
          <a:bodyPr wrap="none">
            <a:spAutoFit/>
          </a:bodyPr>
          <a:lstStyle/>
          <a:p>
            <a:pPr eaLnBrk="1" hangingPunct="1"/>
            <a:r>
              <a:rPr lang="en-US" sz="2400" dirty="0">
                <a:solidFill>
                  <a:srgbClr val="FF0000"/>
                </a:solidFill>
                <a:latin typeface="Arial Black" charset="0"/>
              </a:rPr>
              <a:t>Coupling Run Sequence: DATA-ATM-ROMS</a:t>
            </a:r>
          </a:p>
          <a:p>
            <a:pPr algn="ctr" eaLnBrk="1" hangingPunct="1"/>
            <a:r>
              <a:rPr lang="en-US" sz="2400" dirty="0">
                <a:solidFill>
                  <a:srgbClr val="FF0000"/>
                </a:solidFill>
                <a:latin typeface="Arial Black" charset="0"/>
              </a:rPr>
              <a:t>Semi-Implicit: ATM-Average</a:t>
            </a:r>
          </a:p>
        </p:txBody>
      </p:sp>
    </p:spTree>
    <p:extLst>
      <p:ext uri="{BB962C8B-B14F-4D97-AF65-F5344CB8AC3E}">
        <p14:creationId xmlns:p14="http://schemas.microsoft.com/office/powerpoint/2010/main" val="2973052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89644-9FF7-614B-B2BA-B51F287601EB}"/>
              </a:ext>
            </a:extLst>
          </p:cNvPr>
          <p:cNvPicPr>
            <a:picLocks noChangeAspect="1"/>
          </p:cNvPicPr>
          <p:nvPr/>
        </p:nvPicPr>
        <p:blipFill>
          <a:blip r:embed="rId2"/>
          <a:stretch>
            <a:fillRect/>
          </a:stretch>
        </p:blipFill>
        <p:spPr>
          <a:xfrm>
            <a:off x="2286000" y="1371600"/>
            <a:ext cx="7524750" cy="4991100"/>
          </a:xfrm>
          <a:prstGeom prst="rect">
            <a:avLst/>
          </a:prstGeom>
        </p:spPr>
      </p:pic>
      <p:sp>
        <p:nvSpPr>
          <p:cNvPr id="5" name="TextBox 4">
            <a:extLst>
              <a:ext uri="{FF2B5EF4-FFF2-40B4-BE49-F238E27FC236}">
                <a16:creationId xmlns:a16="http://schemas.microsoft.com/office/drawing/2014/main" id="{85E69F9C-187F-464E-97FD-962ADFFEBE3B}"/>
              </a:ext>
            </a:extLst>
          </p:cNvPr>
          <p:cNvSpPr txBox="1"/>
          <p:nvPr/>
        </p:nvSpPr>
        <p:spPr>
          <a:xfrm>
            <a:off x="218194" y="4455766"/>
            <a:ext cx="2509507"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ROMS exports SST to ATM</a:t>
            </a:r>
          </a:p>
        </p:txBody>
      </p:sp>
      <p:sp>
        <p:nvSpPr>
          <p:cNvPr id="7" name="Text Box 4">
            <a:extLst>
              <a:ext uri="{FF2B5EF4-FFF2-40B4-BE49-F238E27FC236}">
                <a16:creationId xmlns:a16="http://schemas.microsoft.com/office/drawing/2014/main" id="{3BE700D0-09B6-7D43-92FC-B5D3E4A44325}"/>
              </a:ext>
            </a:extLst>
          </p:cNvPr>
          <p:cNvSpPr txBox="1">
            <a:spLocks noChangeArrowheads="1"/>
          </p:cNvSpPr>
          <p:nvPr/>
        </p:nvSpPr>
        <p:spPr bwMode="auto">
          <a:xfrm>
            <a:off x="2499589" y="9625"/>
            <a:ext cx="7191008" cy="830997"/>
          </a:xfrm>
          <a:prstGeom prst="rect">
            <a:avLst/>
          </a:prstGeom>
          <a:noFill/>
          <a:ln w="9525">
            <a:noFill/>
            <a:miter lim="800000"/>
            <a:headEnd/>
            <a:tailEnd/>
          </a:ln>
        </p:spPr>
        <p:txBody>
          <a:bodyPr wrap="none">
            <a:spAutoFit/>
          </a:bodyPr>
          <a:lstStyle/>
          <a:p>
            <a:pPr eaLnBrk="1" hangingPunct="1"/>
            <a:r>
              <a:rPr lang="en-US" sz="2400" dirty="0">
                <a:solidFill>
                  <a:srgbClr val="FF0000"/>
                </a:solidFill>
                <a:latin typeface="Arial Black" charset="0"/>
              </a:rPr>
              <a:t>Coupling Run Sequence: DATA-ATM-ROMS</a:t>
            </a:r>
          </a:p>
          <a:p>
            <a:pPr algn="ctr" eaLnBrk="1" hangingPunct="1"/>
            <a:r>
              <a:rPr lang="en-US" sz="2400" dirty="0">
                <a:solidFill>
                  <a:srgbClr val="FF0000"/>
                </a:solidFill>
                <a:latin typeface="Arial Black" charset="0"/>
              </a:rPr>
              <a:t>Semi-Implicit: ATM-Average</a:t>
            </a:r>
          </a:p>
        </p:txBody>
      </p:sp>
    </p:spTree>
    <p:extLst>
      <p:ext uri="{BB962C8B-B14F-4D97-AF65-F5344CB8AC3E}">
        <p14:creationId xmlns:p14="http://schemas.microsoft.com/office/powerpoint/2010/main" val="3217568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8E9208-51D1-BC43-BE0B-8A4AACEC2057}"/>
              </a:ext>
            </a:extLst>
          </p:cNvPr>
          <p:cNvPicPr>
            <a:picLocks noChangeAspect="1"/>
          </p:cNvPicPr>
          <p:nvPr/>
        </p:nvPicPr>
        <p:blipFill>
          <a:blip r:embed="rId2"/>
          <a:stretch>
            <a:fillRect/>
          </a:stretch>
        </p:blipFill>
        <p:spPr>
          <a:xfrm>
            <a:off x="2286000" y="1371600"/>
            <a:ext cx="7524750" cy="4991100"/>
          </a:xfrm>
          <a:prstGeom prst="rect">
            <a:avLst/>
          </a:prstGeom>
        </p:spPr>
      </p:pic>
      <p:sp>
        <p:nvSpPr>
          <p:cNvPr id="5" name="TextBox 4">
            <a:extLst>
              <a:ext uri="{FF2B5EF4-FFF2-40B4-BE49-F238E27FC236}">
                <a16:creationId xmlns:a16="http://schemas.microsoft.com/office/drawing/2014/main" id="{8EED15AD-26C6-BA41-BACB-F96DCA2AE41B}"/>
              </a:ext>
            </a:extLst>
          </p:cNvPr>
          <p:cNvSpPr txBox="1"/>
          <p:nvPr/>
        </p:nvSpPr>
        <p:spPr>
          <a:xfrm>
            <a:off x="218194" y="3928823"/>
            <a:ext cx="2579250"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ATM timesteps for a coupling interval</a:t>
            </a:r>
          </a:p>
        </p:txBody>
      </p:sp>
      <p:sp>
        <p:nvSpPr>
          <p:cNvPr id="6" name="Text Box 4">
            <a:extLst>
              <a:ext uri="{FF2B5EF4-FFF2-40B4-BE49-F238E27FC236}">
                <a16:creationId xmlns:a16="http://schemas.microsoft.com/office/drawing/2014/main" id="{189C6917-9B49-E442-BD7E-28C6DCB93DBD}"/>
              </a:ext>
            </a:extLst>
          </p:cNvPr>
          <p:cNvSpPr txBox="1">
            <a:spLocks noChangeArrowheads="1"/>
          </p:cNvSpPr>
          <p:nvPr/>
        </p:nvSpPr>
        <p:spPr bwMode="auto">
          <a:xfrm>
            <a:off x="2499589" y="9625"/>
            <a:ext cx="7191008" cy="830997"/>
          </a:xfrm>
          <a:prstGeom prst="rect">
            <a:avLst/>
          </a:prstGeom>
          <a:noFill/>
          <a:ln w="9525">
            <a:noFill/>
            <a:miter lim="800000"/>
            <a:headEnd/>
            <a:tailEnd/>
          </a:ln>
        </p:spPr>
        <p:txBody>
          <a:bodyPr wrap="none">
            <a:spAutoFit/>
          </a:bodyPr>
          <a:lstStyle/>
          <a:p>
            <a:pPr eaLnBrk="1" hangingPunct="1"/>
            <a:r>
              <a:rPr lang="en-US" sz="2400" dirty="0">
                <a:solidFill>
                  <a:srgbClr val="FF0000"/>
                </a:solidFill>
                <a:latin typeface="Arial Black" charset="0"/>
              </a:rPr>
              <a:t>Coupling Run Sequence: DATA-ATM-ROMS</a:t>
            </a:r>
          </a:p>
          <a:p>
            <a:pPr algn="ctr" eaLnBrk="1" hangingPunct="1"/>
            <a:r>
              <a:rPr lang="en-US" sz="2400" dirty="0">
                <a:solidFill>
                  <a:srgbClr val="FF0000"/>
                </a:solidFill>
                <a:latin typeface="Arial Black" charset="0"/>
              </a:rPr>
              <a:t>Semi-Implicit: ATM-Average</a:t>
            </a:r>
          </a:p>
        </p:txBody>
      </p:sp>
    </p:spTree>
    <p:extLst>
      <p:ext uri="{BB962C8B-B14F-4D97-AF65-F5344CB8AC3E}">
        <p14:creationId xmlns:p14="http://schemas.microsoft.com/office/powerpoint/2010/main" val="4200577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E41C3-B452-4949-9668-9926AE26B258}"/>
              </a:ext>
            </a:extLst>
          </p:cNvPr>
          <p:cNvPicPr>
            <a:picLocks noChangeAspect="1"/>
          </p:cNvPicPr>
          <p:nvPr/>
        </p:nvPicPr>
        <p:blipFill>
          <a:blip r:embed="rId2"/>
          <a:stretch>
            <a:fillRect/>
          </a:stretch>
        </p:blipFill>
        <p:spPr>
          <a:xfrm>
            <a:off x="2286000" y="1371600"/>
            <a:ext cx="7524750" cy="4991100"/>
          </a:xfrm>
          <a:prstGeom prst="rect">
            <a:avLst/>
          </a:prstGeom>
        </p:spPr>
      </p:pic>
      <p:sp>
        <p:nvSpPr>
          <p:cNvPr id="5" name="TextBox 4">
            <a:extLst>
              <a:ext uri="{FF2B5EF4-FFF2-40B4-BE49-F238E27FC236}">
                <a16:creationId xmlns:a16="http://schemas.microsoft.com/office/drawing/2014/main" id="{30EF7F17-B4C5-0F42-8F69-FE42DDC1563E}"/>
              </a:ext>
            </a:extLst>
          </p:cNvPr>
          <p:cNvSpPr txBox="1"/>
          <p:nvPr/>
        </p:nvSpPr>
        <p:spPr>
          <a:xfrm>
            <a:off x="218194" y="4355005"/>
            <a:ext cx="2509507"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ATM exports time averaged</a:t>
            </a:r>
          </a:p>
          <a:p>
            <a:r>
              <a:rPr lang="en-US" sz="1400" b="1" dirty="0">
                <a:latin typeface="Arial" panose="020B0604020202020204" pitchFamily="34" charset="0"/>
                <a:cs typeface="Arial" panose="020B0604020202020204" pitchFamily="34" charset="0"/>
              </a:rPr>
              <a:t>fields to ROMS</a:t>
            </a:r>
          </a:p>
        </p:txBody>
      </p:sp>
      <p:sp>
        <p:nvSpPr>
          <p:cNvPr id="6" name="Text Box 4">
            <a:extLst>
              <a:ext uri="{FF2B5EF4-FFF2-40B4-BE49-F238E27FC236}">
                <a16:creationId xmlns:a16="http://schemas.microsoft.com/office/drawing/2014/main" id="{D2F87582-6595-3A48-91AB-1636A315B568}"/>
              </a:ext>
            </a:extLst>
          </p:cNvPr>
          <p:cNvSpPr txBox="1">
            <a:spLocks noChangeArrowheads="1"/>
          </p:cNvSpPr>
          <p:nvPr/>
        </p:nvSpPr>
        <p:spPr bwMode="auto">
          <a:xfrm>
            <a:off x="2499589" y="9625"/>
            <a:ext cx="7191008" cy="830997"/>
          </a:xfrm>
          <a:prstGeom prst="rect">
            <a:avLst/>
          </a:prstGeom>
          <a:noFill/>
          <a:ln w="9525">
            <a:noFill/>
            <a:miter lim="800000"/>
            <a:headEnd/>
            <a:tailEnd/>
          </a:ln>
        </p:spPr>
        <p:txBody>
          <a:bodyPr wrap="none">
            <a:spAutoFit/>
          </a:bodyPr>
          <a:lstStyle/>
          <a:p>
            <a:pPr eaLnBrk="1" hangingPunct="1"/>
            <a:r>
              <a:rPr lang="en-US" sz="2400" dirty="0">
                <a:solidFill>
                  <a:srgbClr val="FF0000"/>
                </a:solidFill>
                <a:latin typeface="Arial Black" charset="0"/>
              </a:rPr>
              <a:t>Coupling Run Sequence: DATA-ATM-ROMS</a:t>
            </a:r>
          </a:p>
          <a:p>
            <a:pPr algn="ctr" eaLnBrk="1" hangingPunct="1"/>
            <a:r>
              <a:rPr lang="en-US" sz="2400" dirty="0">
                <a:solidFill>
                  <a:srgbClr val="FF0000"/>
                </a:solidFill>
                <a:latin typeface="Arial Black" charset="0"/>
              </a:rPr>
              <a:t>Semi-Implicit: ATM-Average</a:t>
            </a:r>
          </a:p>
        </p:txBody>
      </p:sp>
    </p:spTree>
    <p:extLst>
      <p:ext uri="{BB962C8B-B14F-4D97-AF65-F5344CB8AC3E}">
        <p14:creationId xmlns:p14="http://schemas.microsoft.com/office/powerpoint/2010/main" val="3025918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6517BA-87AA-8C4D-9EDB-CE45FB131B04}"/>
              </a:ext>
            </a:extLst>
          </p:cNvPr>
          <p:cNvPicPr>
            <a:picLocks noChangeAspect="1"/>
          </p:cNvPicPr>
          <p:nvPr/>
        </p:nvPicPr>
        <p:blipFill>
          <a:blip r:embed="rId2"/>
          <a:stretch>
            <a:fillRect/>
          </a:stretch>
        </p:blipFill>
        <p:spPr>
          <a:xfrm>
            <a:off x="2286000" y="1371600"/>
            <a:ext cx="7524750" cy="4991100"/>
          </a:xfrm>
          <a:prstGeom prst="rect">
            <a:avLst/>
          </a:prstGeom>
        </p:spPr>
      </p:pic>
      <p:sp>
        <p:nvSpPr>
          <p:cNvPr id="5" name="TextBox 4">
            <a:extLst>
              <a:ext uri="{FF2B5EF4-FFF2-40B4-BE49-F238E27FC236}">
                <a16:creationId xmlns:a16="http://schemas.microsoft.com/office/drawing/2014/main" id="{93A58755-F887-F444-863E-E23AD1357999}"/>
              </a:ext>
            </a:extLst>
          </p:cNvPr>
          <p:cNvSpPr txBox="1"/>
          <p:nvPr/>
        </p:nvSpPr>
        <p:spPr>
          <a:xfrm>
            <a:off x="218194" y="4812210"/>
            <a:ext cx="2579250"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ROMS timesteps for a coupling interval</a:t>
            </a:r>
          </a:p>
        </p:txBody>
      </p:sp>
      <p:sp>
        <p:nvSpPr>
          <p:cNvPr id="6" name="Text Box 4">
            <a:extLst>
              <a:ext uri="{FF2B5EF4-FFF2-40B4-BE49-F238E27FC236}">
                <a16:creationId xmlns:a16="http://schemas.microsoft.com/office/drawing/2014/main" id="{505D9A7B-A6A7-7948-B20B-1C67E51BA6D7}"/>
              </a:ext>
            </a:extLst>
          </p:cNvPr>
          <p:cNvSpPr txBox="1">
            <a:spLocks noChangeArrowheads="1"/>
          </p:cNvSpPr>
          <p:nvPr/>
        </p:nvSpPr>
        <p:spPr bwMode="auto">
          <a:xfrm>
            <a:off x="2499589" y="9625"/>
            <a:ext cx="7191008" cy="830997"/>
          </a:xfrm>
          <a:prstGeom prst="rect">
            <a:avLst/>
          </a:prstGeom>
          <a:noFill/>
          <a:ln w="9525">
            <a:noFill/>
            <a:miter lim="800000"/>
            <a:headEnd/>
            <a:tailEnd/>
          </a:ln>
        </p:spPr>
        <p:txBody>
          <a:bodyPr wrap="none">
            <a:spAutoFit/>
          </a:bodyPr>
          <a:lstStyle/>
          <a:p>
            <a:pPr eaLnBrk="1" hangingPunct="1"/>
            <a:r>
              <a:rPr lang="en-US" sz="2400" dirty="0">
                <a:solidFill>
                  <a:srgbClr val="FF0000"/>
                </a:solidFill>
                <a:latin typeface="Arial Black" charset="0"/>
              </a:rPr>
              <a:t>Coupling Run Sequence: DATA-ATM-ROMS</a:t>
            </a:r>
          </a:p>
          <a:p>
            <a:pPr algn="ctr" eaLnBrk="1" hangingPunct="1"/>
            <a:r>
              <a:rPr lang="en-US" sz="2400" dirty="0">
                <a:solidFill>
                  <a:srgbClr val="FF0000"/>
                </a:solidFill>
                <a:latin typeface="Arial Black" charset="0"/>
              </a:rPr>
              <a:t>Semi-Implicit: ATM-Average</a:t>
            </a:r>
          </a:p>
        </p:txBody>
      </p:sp>
    </p:spTree>
    <p:extLst>
      <p:ext uri="{BB962C8B-B14F-4D97-AF65-F5344CB8AC3E}">
        <p14:creationId xmlns:p14="http://schemas.microsoft.com/office/powerpoint/2010/main" val="2207601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75F817-9A45-1843-A389-9317E2215564}"/>
              </a:ext>
            </a:extLst>
          </p:cNvPr>
          <p:cNvPicPr>
            <a:picLocks noChangeAspect="1"/>
          </p:cNvPicPr>
          <p:nvPr/>
        </p:nvPicPr>
        <p:blipFill>
          <a:blip r:embed="rId2"/>
          <a:stretch>
            <a:fillRect/>
          </a:stretch>
        </p:blipFill>
        <p:spPr>
          <a:xfrm>
            <a:off x="2286000" y="1371600"/>
            <a:ext cx="7524750" cy="4991100"/>
          </a:xfrm>
          <a:prstGeom prst="rect">
            <a:avLst/>
          </a:prstGeom>
        </p:spPr>
      </p:pic>
      <p:sp>
        <p:nvSpPr>
          <p:cNvPr id="5" name="Text Box 4">
            <a:extLst>
              <a:ext uri="{FF2B5EF4-FFF2-40B4-BE49-F238E27FC236}">
                <a16:creationId xmlns:a16="http://schemas.microsoft.com/office/drawing/2014/main" id="{9C14D2E5-C1DB-FD49-AA56-E12CB1ADCFE6}"/>
              </a:ext>
            </a:extLst>
          </p:cNvPr>
          <p:cNvSpPr txBox="1">
            <a:spLocks noChangeArrowheads="1"/>
          </p:cNvSpPr>
          <p:nvPr/>
        </p:nvSpPr>
        <p:spPr bwMode="auto">
          <a:xfrm>
            <a:off x="2499589" y="9625"/>
            <a:ext cx="7191008" cy="830997"/>
          </a:xfrm>
          <a:prstGeom prst="rect">
            <a:avLst/>
          </a:prstGeom>
          <a:noFill/>
          <a:ln w="9525">
            <a:noFill/>
            <a:miter lim="800000"/>
            <a:headEnd/>
            <a:tailEnd/>
          </a:ln>
        </p:spPr>
        <p:txBody>
          <a:bodyPr wrap="none">
            <a:spAutoFit/>
          </a:bodyPr>
          <a:lstStyle/>
          <a:p>
            <a:pPr eaLnBrk="1" hangingPunct="1"/>
            <a:r>
              <a:rPr lang="en-US" sz="2400" dirty="0">
                <a:solidFill>
                  <a:srgbClr val="FF0000"/>
                </a:solidFill>
                <a:latin typeface="Arial Black" charset="0"/>
              </a:rPr>
              <a:t>Coupling Run Sequence: DATA-ATM-ROMS</a:t>
            </a:r>
          </a:p>
          <a:p>
            <a:pPr algn="ctr" eaLnBrk="1" hangingPunct="1"/>
            <a:r>
              <a:rPr lang="en-US" sz="2400" dirty="0">
                <a:solidFill>
                  <a:srgbClr val="FF0000"/>
                </a:solidFill>
                <a:latin typeface="Arial Black" charset="0"/>
              </a:rPr>
              <a:t>Semi-Implicit: ATM-Average</a:t>
            </a:r>
          </a:p>
        </p:txBody>
      </p:sp>
    </p:spTree>
    <p:extLst>
      <p:ext uri="{BB962C8B-B14F-4D97-AF65-F5344CB8AC3E}">
        <p14:creationId xmlns:p14="http://schemas.microsoft.com/office/powerpoint/2010/main" val="2685126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1"/>
            <a:ext cx="12192000" cy="4750018"/>
          </a:xfrm>
          <a:prstGeom prst="rect">
            <a:avLst/>
          </a:prstGeom>
        </p:spPr>
        <p:txBody>
          <a:bodyPr wrap="square">
            <a:spAutoFit/>
          </a:bodyPr>
          <a:lstStyle/>
          <a:p>
            <a:pPr marL="285750" indent="-285750" algn="just">
              <a:spcAft>
                <a:spcPts val="800"/>
              </a:spcAft>
              <a:buSzPct val="150000"/>
              <a:buFont typeface="Arial"/>
              <a:buChar char="•"/>
            </a:pPr>
            <a:r>
              <a:rPr lang="en-US" sz="1600" dirty="0">
                <a:solidFill>
                  <a:schemeClr val="bg2">
                    <a:lumMod val="75000"/>
                  </a:schemeClr>
                </a:solidFill>
                <a:latin typeface="Arial Black"/>
                <a:cs typeface="Arial Black"/>
              </a:rPr>
              <a:t>The ROMS coupling framework via the ESMF/NUOPC library can be executed sequentially or concurrently:</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In sequential mode, all the coupled model components are executed on all of the specified Persistent Execution Threads (PETs).</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In concurrent mode, each coupled model component is executed on non-overlapping sets of PETs.</a:t>
            </a:r>
          </a:p>
          <a:p>
            <a:pPr marL="285750" indent="-285750" algn="just">
              <a:spcAft>
                <a:spcPts val="800"/>
              </a:spcAft>
              <a:buSzPct val="150000"/>
              <a:buFont typeface="Arial"/>
              <a:buChar char="•"/>
            </a:pPr>
            <a:r>
              <a:rPr lang="en-US" sz="1600" dirty="0">
                <a:solidFill>
                  <a:schemeClr val="bg2">
                    <a:lumMod val="75000"/>
                  </a:schemeClr>
                </a:solidFill>
                <a:latin typeface="Arial Black"/>
                <a:cs typeface="Arial Black"/>
              </a:rPr>
              <a:t>The coupling type can be explicit, implicit, or semi-implicit:</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Explicit coupling: exchange fields at the next time-step (n+1) are defined using known values from the time-step (n) before it.  Requires less computational effort and are accurate for small coupling time windows.</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implicit coupling: exchange fields defined using values for the next time-step (n+1) in both the source and destination models. Stable and allow longer coupling time-steps but can be more expensive.</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Semi-implicit: exchange in one direction is explicit (ocean-to-atmosphere) and in the reverse direction is implicit (atmosphere-to-ocean). Usually used for the atmosphere-ocean coupling. </a:t>
            </a:r>
          </a:p>
          <a:p>
            <a:pPr marL="285750" indent="-285750" algn="just">
              <a:spcAft>
                <a:spcPts val="800"/>
              </a:spcAft>
              <a:buClr>
                <a:schemeClr val="tx1"/>
              </a:buClr>
              <a:buSzPct val="150000"/>
              <a:buFont typeface="Arial"/>
              <a:buChar char="•"/>
            </a:pPr>
            <a:r>
              <a:rPr lang="en-US" sz="1600" dirty="0" err="1">
                <a:latin typeface="Arial Black"/>
                <a:cs typeface="Arial Black"/>
              </a:rPr>
              <a:t>Regridding</a:t>
            </a:r>
            <a:r>
              <a:rPr lang="en-US" sz="1600" dirty="0">
                <a:latin typeface="Arial Black"/>
                <a:cs typeface="Arial Black"/>
              </a:rPr>
              <a:t>: ESMF includes built-in REGRID interpolation between source and destination fields: Bilinear, Nearest Neighbor, two-step extrapolation, support for user defined grid weighting.</a:t>
            </a:r>
          </a:p>
        </p:txBody>
      </p:sp>
      <p:sp>
        <p:nvSpPr>
          <p:cNvPr id="4" name="Text Box 4"/>
          <p:cNvSpPr txBox="1">
            <a:spLocks noChangeArrowheads="1"/>
          </p:cNvSpPr>
          <p:nvPr/>
        </p:nvSpPr>
        <p:spPr bwMode="auto">
          <a:xfrm>
            <a:off x="2814545" y="1"/>
            <a:ext cx="6558206" cy="461665"/>
          </a:xfrm>
          <a:prstGeom prst="rect">
            <a:avLst/>
          </a:prstGeom>
          <a:noFill/>
          <a:ln w="9525">
            <a:noFill/>
            <a:miter lim="800000"/>
            <a:headEnd/>
            <a:tailEnd/>
          </a:ln>
        </p:spPr>
        <p:txBody>
          <a:bodyPr wrap="none">
            <a:spAutoFit/>
          </a:bodyPr>
          <a:lstStyle/>
          <a:p>
            <a:pPr eaLnBrk="1" hangingPunct="1"/>
            <a:r>
              <a:rPr lang="en-US" sz="2400" dirty="0">
                <a:solidFill>
                  <a:srgbClr val="FF0000"/>
                </a:solidFill>
                <a:effectLst>
                  <a:outerShdw blurRad="50800" dist="76200" dir="2700000" algn="tl">
                    <a:srgbClr val="000000">
                      <a:alpha val="99000"/>
                    </a:srgbClr>
                  </a:outerShdw>
                </a:effectLst>
                <a:latin typeface="Arial Black" charset="0"/>
              </a:rPr>
              <a:t>ROMS Coupling Framework Summary</a:t>
            </a:r>
          </a:p>
        </p:txBody>
      </p:sp>
    </p:spTree>
    <p:extLst>
      <p:ext uri="{BB962C8B-B14F-4D97-AF65-F5344CB8AC3E}">
        <p14:creationId xmlns:p14="http://schemas.microsoft.com/office/powerpoint/2010/main" val="33856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1"/>
            <a:ext cx="12192000" cy="5591274"/>
          </a:xfrm>
          <a:prstGeom prst="rect">
            <a:avLst/>
          </a:prstGeom>
        </p:spPr>
        <p:txBody>
          <a:bodyPr wrap="square">
            <a:spAutoFit/>
          </a:bodyPr>
          <a:lstStyle/>
          <a:p>
            <a:pPr marL="285750" indent="-285750" algn="just">
              <a:spcAft>
                <a:spcPts val="800"/>
              </a:spcAft>
              <a:buSzPct val="150000"/>
              <a:buFont typeface="Arial"/>
              <a:buChar char="•"/>
            </a:pPr>
            <a:r>
              <a:rPr lang="en-US" sz="1600" dirty="0">
                <a:solidFill>
                  <a:schemeClr val="bg2">
                    <a:lumMod val="75000"/>
                  </a:schemeClr>
                </a:solidFill>
                <a:latin typeface="Arial Black"/>
                <a:cs typeface="Arial Black"/>
              </a:rPr>
              <a:t>The ROMS coupling framework via the ESMF/NUOPC library can be executed sequentially or concurrently:</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In sequential mode, all the coupled model components are executed on all of the specified Persistent Execution Threads (PETs).</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In concurrent mode, each coupled model component is executed on non-overlapping sets of PETs.</a:t>
            </a:r>
          </a:p>
          <a:p>
            <a:pPr marL="285750" indent="-285750" algn="just">
              <a:spcAft>
                <a:spcPts val="800"/>
              </a:spcAft>
              <a:buSzPct val="150000"/>
              <a:buFont typeface="Arial"/>
              <a:buChar char="•"/>
            </a:pPr>
            <a:r>
              <a:rPr lang="en-US" sz="1600" dirty="0">
                <a:solidFill>
                  <a:schemeClr val="bg2">
                    <a:lumMod val="75000"/>
                  </a:schemeClr>
                </a:solidFill>
                <a:latin typeface="Arial Black"/>
                <a:cs typeface="Arial Black"/>
              </a:rPr>
              <a:t>The coupling type can be explicit, implicit, or semi-implicit:</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Explicit coupling: exchange fields at the next time-step (n+1) are defined using known values from the time-step (n) before it.  Requires less computational effort and are accurate for small coupling time windows.</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implicit coupling: exchange fields defined using values for the next time-step (n+1) in both the source and destination models. Stable and allow longer coupling time-steps but can be more expensive.</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Semi-implicit: exchange in one direction is explicit (ocean-to-atmosphere) and in the reverse direction is implicit (atmosphere-to-ocean). Usually used for the atmosphere-ocean coupling. </a:t>
            </a:r>
          </a:p>
          <a:p>
            <a:pPr marL="285750" indent="-285750" algn="just">
              <a:spcAft>
                <a:spcPts val="800"/>
              </a:spcAft>
              <a:buSzPct val="150000"/>
              <a:buFont typeface="Arial"/>
              <a:buChar char="•"/>
            </a:pPr>
            <a:r>
              <a:rPr lang="en-US" sz="1600" dirty="0" err="1">
                <a:solidFill>
                  <a:schemeClr val="bg2">
                    <a:lumMod val="75000"/>
                  </a:schemeClr>
                </a:solidFill>
                <a:latin typeface="Arial Black"/>
                <a:cs typeface="Arial Black"/>
              </a:rPr>
              <a:t>Regridding</a:t>
            </a:r>
            <a:r>
              <a:rPr lang="en-US" sz="1600" dirty="0">
                <a:solidFill>
                  <a:schemeClr val="bg2">
                    <a:lumMod val="75000"/>
                  </a:schemeClr>
                </a:solidFill>
                <a:latin typeface="Arial Black"/>
                <a:cs typeface="Arial Black"/>
              </a:rPr>
              <a:t>: ESMF includes built-in REGRID interpolation between source and destination fields: Bilinear, Nearest Neighbor, two-step extrapolation, support for user defined grid weighting.</a:t>
            </a:r>
          </a:p>
          <a:p>
            <a:pPr marL="285750" indent="-285750" algn="just">
              <a:spcAft>
                <a:spcPts val="800"/>
              </a:spcAft>
              <a:buClr>
                <a:schemeClr val="tx1"/>
              </a:buClr>
              <a:buSzPct val="150000"/>
              <a:buFont typeface="Arial"/>
              <a:buChar char="•"/>
            </a:pPr>
            <a:r>
              <a:rPr lang="en-US" sz="1600" dirty="0">
                <a:latin typeface="Arial Black"/>
                <a:cs typeface="Arial Black"/>
              </a:rPr>
              <a:t>Nesting: </a:t>
            </a:r>
            <a:r>
              <a:rPr lang="en-US" sz="1600" dirty="0">
                <a:solidFill>
                  <a:srgbClr val="FF0000"/>
                </a:solidFill>
                <a:latin typeface="Arial Black"/>
                <a:cs typeface="Arial Black"/>
              </a:rPr>
              <a:t>Each nested grid is considered a separate component</a:t>
            </a:r>
            <a:r>
              <a:rPr lang="en-US" sz="1600" dirty="0">
                <a:latin typeface="Arial Black"/>
                <a:cs typeface="Arial Black"/>
              </a:rPr>
              <a:t>. </a:t>
            </a:r>
            <a:r>
              <a:rPr lang="en-US" sz="1600" b="1" dirty="0">
                <a:latin typeface="Arial Black" panose="020B0604020202020204" pitchFamily="34" charset="0"/>
                <a:cs typeface="Arial Black" panose="020B0604020202020204" pitchFamily="34" charset="0"/>
              </a:rPr>
              <a:t>NUOPC Connector recognizes different grids and transfers data to a connected component including nest-to-nest, if both components have refined grids. Or it can regrid between a finer grid in one component and a coarser grid in another.</a:t>
            </a:r>
          </a:p>
        </p:txBody>
      </p:sp>
      <p:sp>
        <p:nvSpPr>
          <p:cNvPr id="4" name="Text Box 4"/>
          <p:cNvSpPr txBox="1">
            <a:spLocks noChangeArrowheads="1"/>
          </p:cNvSpPr>
          <p:nvPr/>
        </p:nvSpPr>
        <p:spPr bwMode="auto">
          <a:xfrm>
            <a:off x="2814545" y="1"/>
            <a:ext cx="6558206" cy="461665"/>
          </a:xfrm>
          <a:prstGeom prst="rect">
            <a:avLst/>
          </a:prstGeom>
          <a:noFill/>
          <a:ln w="9525">
            <a:noFill/>
            <a:miter lim="800000"/>
            <a:headEnd/>
            <a:tailEnd/>
          </a:ln>
        </p:spPr>
        <p:txBody>
          <a:bodyPr wrap="none">
            <a:spAutoFit/>
          </a:bodyPr>
          <a:lstStyle/>
          <a:p>
            <a:pPr eaLnBrk="1" hangingPunct="1"/>
            <a:r>
              <a:rPr lang="en-US" sz="2400" dirty="0">
                <a:solidFill>
                  <a:srgbClr val="FF0000"/>
                </a:solidFill>
                <a:latin typeface="Arial Black" charset="0"/>
              </a:rPr>
              <a:t>ROMS Coupling Framework Summary</a:t>
            </a:r>
          </a:p>
        </p:txBody>
      </p:sp>
    </p:spTree>
    <p:extLst>
      <p:ext uri="{BB962C8B-B14F-4D97-AF65-F5344CB8AC3E}">
        <p14:creationId xmlns:p14="http://schemas.microsoft.com/office/powerpoint/2010/main" val="3421084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477" y="3130227"/>
            <a:ext cx="11143281" cy="3139321"/>
          </a:xfrm>
          <a:prstGeom prst="rect">
            <a:avLst/>
          </a:prstGeom>
          <a:noFill/>
        </p:spPr>
        <p:txBody>
          <a:bodyPr wrap="square" rtlCol="0">
            <a:spAutoFit/>
          </a:bodyPr>
          <a:lstStyle/>
          <a:p>
            <a:r>
              <a:rPr lang="en-US" dirty="0"/>
              <a:t>Over 2 million people ordered to “flee the storm’s path”.</a:t>
            </a:r>
          </a:p>
          <a:p>
            <a:endParaRPr lang="en-US" dirty="0"/>
          </a:p>
          <a:p>
            <a:r>
              <a:rPr lang="en-US" b="1" dirty="0"/>
              <a:t>President Obama:</a:t>
            </a:r>
            <a:r>
              <a:rPr lang="en-US" dirty="0"/>
              <a:t> Shaping up to be a “historic hurricane” and urged residents to “be prepared for the worst”. “Don’t wait. Don’t delay.”</a:t>
            </a:r>
          </a:p>
          <a:p>
            <a:endParaRPr lang="en-US" dirty="0"/>
          </a:p>
          <a:p>
            <a:r>
              <a:rPr lang="en-US" b="1" dirty="0"/>
              <a:t>New Jersey Governor Christie:</a:t>
            </a:r>
            <a:r>
              <a:rPr lang="en-US" dirty="0"/>
              <a:t>  Ordered evacuation of 1 million people  - “This is going to be an enormous storm, and for New Jersey, something we haven’t seen in over 60 years”. “Get the hell off the beach”.</a:t>
            </a:r>
          </a:p>
          <a:p>
            <a:endParaRPr lang="en-US" dirty="0"/>
          </a:p>
          <a:p>
            <a:r>
              <a:rPr lang="en-US" b="1" dirty="0"/>
              <a:t>New York Mayor Bloomberg:</a:t>
            </a:r>
            <a:r>
              <a:rPr lang="en-US" dirty="0"/>
              <a:t> “Staying behind is dangerous, staying behind is foolish, and its against the law”.  “The time to leave is right now”. The bridges, streets and subways were nearly empty ahead of a nearly unprecedented mass transit shutdown.</a:t>
            </a:r>
          </a:p>
        </p:txBody>
      </p:sp>
      <p:pic>
        <p:nvPicPr>
          <p:cNvPr id="7" name="Picture 6" descr="Screen Shot 2015-10-17 at 7.33.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866" y="177800"/>
            <a:ext cx="4467225" cy="2552700"/>
          </a:xfrm>
          <a:prstGeom prst="rect">
            <a:avLst/>
          </a:prstGeom>
        </p:spPr>
      </p:pic>
      <p:sp>
        <p:nvSpPr>
          <p:cNvPr id="8" name="TextBox 7"/>
          <p:cNvSpPr txBox="1"/>
          <p:nvPr/>
        </p:nvSpPr>
        <p:spPr>
          <a:xfrm>
            <a:off x="1794836" y="1079379"/>
            <a:ext cx="3046522" cy="1077218"/>
          </a:xfrm>
          <a:prstGeom prst="rect">
            <a:avLst/>
          </a:prstGeom>
          <a:noFill/>
        </p:spPr>
        <p:txBody>
          <a:bodyPr wrap="square" rtlCol="0">
            <a:spAutoFit/>
          </a:bodyPr>
          <a:lstStyle/>
          <a:p>
            <a:r>
              <a:rPr lang="en-US" sz="3200" b="1" dirty="0"/>
              <a:t>Pre-Irene Storm Warnings</a:t>
            </a:r>
          </a:p>
        </p:txBody>
      </p:sp>
    </p:spTree>
    <p:extLst>
      <p:ext uri="{BB962C8B-B14F-4D97-AF65-F5344CB8AC3E}">
        <p14:creationId xmlns:p14="http://schemas.microsoft.com/office/powerpoint/2010/main" val="238514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1"/>
            <a:ext cx="12192000" cy="6042680"/>
          </a:xfrm>
          <a:prstGeom prst="rect">
            <a:avLst/>
          </a:prstGeom>
        </p:spPr>
        <p:txBody>
          <a:bodyPr wrap="square">
            <a:spAutoFit/>
          </a:bodyPr>
          <a:lstStyle/>
          <a:p>
            <a:pPr marL="285750" indent="-285750" algn="just">
              <a:spcAft>
                <a:spcPts val="800"/>
              </a:spcAft>
              <a:buSzPct val="150000"/>
              <a:buFont typeface="Arial"/>
              <a:buChar char="•"/>
            </a:pPr>
            <a:r>
              <a:rPr lang="en-US" sz="1600" dirty="0">
                <a:solidFill>
                  <a:schemeClr val="bg2">
                    <a:lumMod val="75000"/>
                  </a:schemeClr>
                </a:solidFill>
                <a:latin typeface="Arial Black"/>
                <a:cs typeface="Arial Black"/>
              </a:rPr>
              <a:t>The ROMS coupling framework via the ESMF/NUOPC library can be executed sequentially or concurrently:</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In sequential mode, all the coupled model components are executed on all of the specified Persistent Execution Threads (PETs).</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In concurrent mode, each coupled model component is executed on non-overlapping sets of PETs.</a:t>
            </a:r>
          </a:p>
          <a:p>
            <a:pPr marL="285750" indent="-285750" algn="just">
              <a:spcAft>
                <a:spcPts val="800"/>
              </a:spcAft>
              <a:buSzPct val="150000"/>
              <a:buFont typeface="Arial"/>
              <a:buChar char="•"/>
            </a:pPr>
            <a:r>
              <a:rPr lang="en-US" sz="1600" dirty="0">
                <a:solidFill>
                  <a:schemeClr val="bg2">
                    <a:lumMod val="75000"/>
                  </a:schemeClr>
                </a:solidFill>
                <a:latin typeface="Arial Black"/>
                <a:cs typeface="Arial Black"/>
              </a:rPr>
              <a:t>The coupling type can be explicit, implicit, or semi-implicit:</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Explicit coupling: exchange fields at the next time-step (n+1) are defined using known values from the time-step (n) before it.  Requires less computational effort and are accurate for small coupling time windows.</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implicit coupling: exchange fields defined using values for the next time-step (n+1) in both the source and destination models. Stable and allow longer coupling time-steps but can be more expensive.</a:t>
            </a:r>
          </a:p>
          <a:p>
            <a:pPr marL="742950" lvl="1" indent="-285750" algn="just">
              <a:spcAft>
                <a:spcPts val="800"/>
              </a:spcAft>
              <a:buSzPct val="150000"/>
              <a:buFont typeface="Arial"/>
              <a:buChar char="•"/>
            </a:pPr>
            <a:r>
              <a:rPr lang="en-US" sz="1600" dirty="0">
                <a:solidFill>
                  <a:schemeClr val="bg2">
                    <a:lumMod val="75000"/>
                  </a:schemeClr>
                </a:solidFill>
                <a:latin typeface="Arial Black"/>
                <a:cs typeface="Arial Black"/>
              </a:rPr>
              <a:t>Semi-implicit: exchange in one direction is explicit (ocean-to-atmosphere) and in the reverse direction is implicit (atmosphere-to-ocean). Usually used for the atmosphere-ocean coupling. </a:t>
            </a:r>
          </a:p>
          <a:p>
            <a:pPr marL="285750" indent="-285750" algn="just">
              <a:spcAft>
                <a:spcPts val="800"/>
              </a:spcAft>
              <a:buSzPct val="150000"/>
              <a:buFont typeface="Arial"/>
              <a:buChar char="•"/>
            </a:pPr>
            <a:r>
              <a:rPr lang="en-US" sz="1600" dirty="0" err="1">
                <a:solidFill>
                  <a:schemeClr val="bg2">
                    <a:lumMod val="75000"/>
                  </a:schemeClr>
                </a:solidFill>
                <a:latin typeface="Arial Black"/>
                <a:cs typeface="Arial Black"/>
              </a:rPr>
              <a:t>Regridding</a:t>
            </a:r>
            <a:r>
              <a:rPr lang="en-US" sz="1600" dirty="0">
                <a:solidFill>
                  <a:schemeClr val="bg2">
                    <a:lumMod val="75000"/>
                  </a:schemeClr>
                </a:solidFill>
                <a:latin typeface="Arial Black"/>
                <a:cs typeface="Arial Black"/>
              </a:rPr>
              <a:t>: ESMF includes built-in REGRID interpolation between source and destination fields</a:t>
            </a:r>
          </a:p>
          <a:p>
            <a:pPr marL="285750" indent="-285750" algn="just">
              <a:spcAft>
                <a:spcPts val="800"/>
              </a:spcAft>
              <a:buSzPct val="150000"/>
              <a:buFont typeface="Arial"/>
              <a:buChar char="•"/>
            </a:pPr>
            <a:r>
              <a:rPr lang="en-US" sz="1600" dirty="0">
                <a:solidFill>
                  <a:schemeClr val="bg2">
                    <a:lumMod val="75000"/>
                  </a:schemeClr>
                </a:solidFill>
                <a:latin typeface="Arial Black"/>
                <a:cs typeface="Arial Black"/>
              </a:rPr>
              <a:t>Nesting: Each nested grid is considered a separate component. </a:t>
            </a:r>
            <a:r>
              <a:rPr lang="en-US" sz="1600" b="1" dirty="0">
                <a:solidFill>
                  <a:schemeClr val="bg2">
                    <a:lumMod val="75000"/>
                  </a:schemeClr>
                </a:solidFill>
                <a:latin typeface="Arial Black" panose="020B0604020202020204" pitchFamily="34" charset="0"/>
                <a:cs typeface="Arial Black" panose="020B0604020202020204" pitchFamily="34" charset="0"/>
              </a:rPr>
              <a:t>NUOPC Connector recognizes different grids and transfers data to a connected component including nest-to-nest, if both components have refined grids. Or it can regrid between a finer grid in one component and a coarser grid in another.</a:t>
            </a:r>
          </a:p>
          <a:p>
            <a:pPr marL="285750" indent="-285750" algn="just">
              <a:spcAft>
                <a:spcPts val="800"/>
              </a:spcAft>
              <a:buSzPct val="150000"/>
              <a:buFont typeface="Arial"/>
              <a:buChar char="•"/>
            </a:pPr>
            <a:r>
              <a:rPr lang="en-US" sz="1600" b="1" dirty="0">
                <a:solidFill>
                  <a:srgbClr val="000000"/>
                </a:solidFill>
                <a:latin typeface="Arial Black" panose="020B0604020202020204" pitchFamily="34" charset="0"/>
                <a:ea typeface="ＭＳ Ｐゴシック" charset="0"/>
                <a:cs typeface="Arial Black" panose="020B0604020202020204" pitchFamily="34" charset="0"/>
              </a:rPr>
              <a:t>Similar approach in future data assimilation efforts: Split - 4Dvar</a:t>
            </a:r>
            <a:endParaRPr lang="en-US" sz="1600" b="1" dirty="0">
              <a:solidFill>
                <a:srgbClr val="000000"/>
              </a:solidFill>
              <a:latin typeface="Arial" panose="020B0604020202020204" pitchFamily="34" charset="0"/>
              <a:ea typeface="ＭＳ Ｐゴシック" charset="0"/>
              <a:cs typeface="Arial" panose="020B0604020202020204" pitchFamily="34" charset="0"/>
            </a:endParaRPr>
          </a:p>
          <a:p>
            <a:pPr marL="285750" indent="-285750" algn="just">
              <a:spcAft>
                <a:spcPts val="800"/>
              </a:spcAft>
              <a:buClr>
                <a:srgbClr val="FF0000"/>
              </a:buClr>
              <a:buSzPct val="150000"/>
              <a:buFont typeface="Arial"/>
              <a:buChar char="•"/>
            </a:pPr>
            <a:endParaRPr lang="en-US" sz="1600" b="1" dirty="0">
              <a:latin typeface="Arial Black" panose="020B0604020202020204" pitchFamily="34" charset="0"/>
              <a:cs typeface="Arial Black" panose="020B0604020202020204" pitchFamily="34" charset="0"/>
            </a:endParaRPr>
          </a:p>
        </p:txBody>
      </p:sp>
      <p:sp>
        <p:nvSpPr>
          <p:cNvPr id="4" name="Text Box 4"/>
          <p:cNvSpPr txBox="1">
            <a:spLocks noChangeArrowheads="1"/>
          </p:cNvSpPr>
          <p:nvPr/>
        </p:nvSpPr>
        <p:spPr bwMode="auto">
          <a:xfrm>
            <a:off x="2814545" y="1"/>
            <a:ext cx="6558206" cy="461665"/>
          </a:xfrm>
          <a:prstGeom prst="rect">
            <a:avLst/>
          </a:prstGeom>
          <a:noFill/>
          <a:ln w="9525">
            <a:noFill/>
            <a:miter lim="800000"/>
            <a:headEnd/>
            <a:tailEnd/>
          </a:ln>
        </p:spPr>
        <p:txBody>
          <a:bodyPr wrap="none">
            <a:spAutoFit/>
          </a:bodyPr>
          <a:lstStyle/>
          <a:p>
            <a:pPr eaLnBrk="1" hangingPunct="1"/>
            <a:r>
              <a:rPr lang="en-US" sz="2400" dirty="0">
                <a:solidFill>
                  <a:srgbClr val="FF0000"/>
                </a:solidFill>
                <a:latin typeface="Arial Black" charset="0"/>
              </a:rPr>
              <a:t>ROMS Coupling Framework Summary</a:t>
            </a:r>
          </a:p>
        </p:txBody>
      </p:sp>
    </p:spTree>
    <p:extLst>
      <p:ext uri="{BB962C8B-B14F-4D97-AF65-F5344CB8AC3E}">
        <p14:creationId xmlns:p14="http://schemas.microsoft.com/office/powerpoint/2010/main" val="2272065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hurricane sandy nasa">
            <a:extLst>
              <a:ext uri="{FF2B5EF4-FFF2-40B4-BE49-F238E27FC236}">
                <a16:creationId xmlns:a16="http://schemas.microsoft.com/office/drawing/2014/main" id="{480AD5C4-8561-B246-9A91-399AC5B638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577"/>
          <a:stretch/>
        </p:blipFill>
        <p:spPr bwMode="auto">
          <a:xfrm>
            <a:off x="0" y="-16556"/>
            <a:ext cx="12192000" cy="68745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3F89E8-955F-2E4F-8FC8-27629CD97B59}"/>
              </a:ext>
            </a:extLst>
          </p:cNvPr>
          <p:cNvSpPr txBox="1"/>
          <p:nvPr/>
        </p:nvSpPr>
        <p:spPr>
          <a:xfrm>
            <a:off x="-1" y="0"/>
            <a:ext cx="5631543"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Hurricane Sandy</a:t>
            </a:r>
          </a:p>
        </p:txBody>
      </p:sp>
      <p:sp>
        <p:nvSpPr>
          <p:cNvPr id="5" name="Rectangle 4">
            <a:extLst>
              <a:ext uri="{FF2B5EF4-FFF2-40B4-BE49-F238E27FC236}">
                <a16:creationId xmlns:a16="http://schemas.microsoft.com/office/drawing/2014/main" id="{0F55508F-F6CA-7C46-A998-11EC3E1B45EA}"/>
              </a:ext>
            </a:extLst>
          </p:cNvPr>
          <p:cNvSpPr/>
          <p:nvPr/>
        </p:nvSpPr>
        <p:spPr>
          <a:xfrm>
            <a:off x="7603067" y="148765"/>
            <a:ext cx="6096000" cy="1046440"/>
          </a:xfrm>
          <a:prstGeom prst="rect">
            <a:avLst/>
          </a:prstGeom>
        </p:spPr>
        <p:txBody>
          <a:bodyPr>
            <a:spAutoFit/>
          </a:bodyPr>
          <a:lstStyle/>
          <a:p>
            <a:pPr algn="ctr" defTabSz="457200" fontAlgn="auto">
              <a:spcBef>
                <a:spcPts val="0"/>
              </a:spcBef>
              <a:spcAft>
                <a:spcPts val="0"/>
              </a:spcAft>
            </a:pPr>
            <a:r>
              <a:rPr lang="en-US" dirty="0">
                <a:solidFill>
                  <a:schemeClr val="bg1"/>
                </a:solidFill>
              </a:rPr>
              <a:t>October 29, 2012</a:t>
            </a:r>
          </a:p>
          <a:p>
            <a:pPr algn="ctr" defTabSz="457200" fontAlgn="auto">
              <a:spcBef>
                <a:spcPts val="0"/>
              </a:spcBef>
              <a:spcAft>
                <a:spcPts val="0"/>
              </a:spcAft>
            </a:pPr>
            <a:endParaRPr lang="en-US" sz="800" dirty="0">
              <a:solidFill>
                <a:schemeClr val="bg1"/>
              </a:solidFill>
            </a:endParaRPr>
          </a:p>
          <a:p>
            <a:pPr algn="ctr" defTabSz="457200" fontAlgn="auto">
              <a:spcBef>
                <a:spcPts val="0"/>
              </a:spcBef>
              <a:spcAft>
                <a:spcPts val="0"/>
              </a:spcAft>
            </a:pPr>
            <a:r>
              <a:rPr lang="en-US" dirty="0">
                <a:solidFill>
                  <a:schemeClr val="bg1"/>
                </a:solidFill>
              </a:rPr>
              <a:t>NOAA/NHC Damage: </a:t>
            </a:r>
          </a:p>
          <a:p>
            <a:pPr algn="ctr" defTabSz="457200" fontAlgn="auto">
              <a:spcBef>
                <a:spcPts val="0"/>
              </a:spcBef>
              <a:spcAft>
                <a:spcPts val="0"/>
              </a:spcAft>
            </a:pPr>
            <a:r>
              <a:rPr lang="en-US" dirty="0">
                <a:solidFill>
                  <a:schemeClr val="bg1"/>
                </a:solidFill>
              </a:rPr>
              <a:t> &gt;$68 Billion.</a:t>
            </a:r>
          </a:p>
        </p:txBody>
      </p:sp>
    </p:spTree>
    <p:extLst>
      <p:ext uri="{BB962C8B-B14F-4D97-AF65-F5344CB8AC3E}">
        <p14:creationId xmlns:p14="http://schemas.microsoft.com/office/powerpoint/2010/main" val="1641200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65A93870-DF57-2344-A096-418FA4CC7BE6}"/>
              </a:ext>
            </a:extLst>
          </p:cNvPr>
          <p:cNvSpPr txBox="1">
            <a:spLocks noChangeArrowheads="1"/>
          </p:cNvSpPr>
          <p:nvPr/>
        </p:nvSpPr>
        <p:spPr bwMode="auto">
          <a:xfrm>
            <a:off x="0" y="9625"/>
            <a:ext cx="12192000" cy="1200329"/>
          </a:xfrm>
          <a:prstGeom prst="rect">
            <a:avLst/>
          </a:prstGeom>
          <a:noFill/>
          <a:ln w="9525">
            <a:noFill/>
            <a:miter lim="800000"/>
            <a:headEnd/>
            <a:tailEnd/>
          </a:ln>
        </p:spPr>
        <p:txBody>
          <a:bodyPr wrap="square">
            <a:spAutoFit/>
          </a:bodyPr>
          <a:lstStyle/>
          <a:p>
            <a:pPr algn="ctr" eaLnBrk="1" hangingPunct="1"/>
            <a:r>
              <a:rPr lang="en-US" sz="2400" dirty="0">
                <a:solidFill>
                  <a:srgbClr val="FF0000"/>
                </a:solidFill>
                <a:latin typeface="Arial Black" charset="0"/>
              </a:rPr>
              <a:t>DATA-WRF-ROMS Coupled Application: Hurricane Sandy</a:t>
            </a:r>
          </a:p>
          <a:p>
            <a:pPr algn="ctr" eaLnBrk="1" hangingPunct="1"/>
            <a:r>
              <a:rPr lang="en-US" sz="2400" dirty="0">
                <a:solidFill>
                  <a:srgbClr val="FF0000"/>
                </a:solidFill>
                <a:latin typeface="Arial Black" charset="0"/>
              </a:rPr>
              <a:t>From Coupled Ocean Atmosphere Wave Sediment Transport (COAWST)</a:t>
            </a:r>
          </a:p>
          <a:p>
            <a:pPr algn="ctr" eaLnBrk="1" hangingPunct="1"/>
            <a:r>
              <a:rPr lang="en-US" sz="2400" dirty="0">
                <a:solidFill>
                  <a:srgbClr val="FF0000"/>
                </a:solidFill>
                <a:latin typeface="Arial Black" charset="0"/>
              </a:rPr>
              <a:t>Coarse grids</a:t>
            </a:r>
          </a:p>
        </p:txBody>
      </p:sp>
      <p:sp>
        <p:nvSpPr>
          <p:cNvPr id="3" name="TextBox 2">
            <a:extLst>
              <a:ext uri="{FF2B5EF4-FFF2-40B4-BE49-F238E27FC236}">
                <a16:creationId xmlns:a16="http://schemas.microsoft.com/office/drawing/2014/main" id="{A67307EE-594A-CD48-96A5-B63C7FCF07B1}"/>
              </a:ext>
            </a:extLst>
          </p:cNvPr>
          <p:cNvSpPr txBox="1"/>
          <p:nvPr/>
        </p:nvSpPr>
        <p:spPr>
          <a:xfrm>
            <a:off x="0" y="1468087"/>
            <a:ext cx="12192000" cy="4578176"/>
          </a:xfrm>
          <a:prstGeom prst="rect">
            <a:avLst/>
          </a:prstGeom>
          <a:noFill/>
        </p:spPr>
        <p:txBody>
          <a:bodyPr wrap="square" rtlCol="0">
            <a:spAutoFit/>
          </a:bodyPr>
          <a:lstStyle/>
          <a:p>
            <a:pPr indent="-225425">
              <a:spcAft>
                <a:spcPts val="300"/>
              </a:spcAft>
              <a:buClr>
                <a:schemeClr val="tx1"/>
              </a:buClr>
              <a:buSzPct val="150000"/>
              <a:buFont typeface="Arial" panose="020B0604020202020204" pitchFamily="34" charset="0"/>
              <a:buChar char="•"/>
            </a:pPr>
            <a:r>
              <a:rPr lang="en-US" sz="2200" b="1" dirty="0">
                <a:solidFill>
                  <a:srgbClr val="0096FF"/>
                </a:solidFill>
                <a:latin typeface="Arial" panose="020B0604020202020204" pitchFamily="34" charset="0"/>
                <a:cs typeface="Arial" panose="020B0604020202020204" pitchFamily="34" charset="0"/>
              </a:rPr>
              <a:t>Coupling Simulation E03:  </a:t>
            </a:r>
            <a:r>
              <a:rPr lang="en-US" sz="2200" b="1" dirty="0">
                <a:latin typeface="Arial" panose="020B0604020202020204" pitchFamily="34" charset="0"/>
                <a:cs typeface="Arial" panose="020B0604020202020204" pitchFamily="34" charset="0"/>
              </a:rPr>
              <a:t>Using ROMS bulk fluxes parameterization</a:t>
            </a:r>
          </a:p>
          <a:p>
            <a:pPr lvl="1" indent="-225425">
              <a:spcAft>
                <a:spcPts val="300"/>
              </a:spcAft>
              <a:buClr>
                <a:schemeClr val="tx1"/>
              </a:buClr>
              <a:buSzPct val="150000"/>
              <a:buFont typeface="Arial" panose="020B0604020202020204" pitchFamily="34" charset="0"/>
              <a:buChar char="•"/>
            </a:pPr>
            <a:r>
              <a:rPr lang="en-US" sz="2200" b="1" dirty="0">
                <a:latin typeface="Arial" panose="020B0604020202020204" pitchFamily="34" charset="0"/>
                <a:cs typeface="Arial" panose="020B0604020202020204" pitchFamily="34" charset="0"/>
              </a:rPr>
              <a:t>Time stepping:  WRF 180,  ROMS 30 </a:t>
            </a:r>
          </a:p>
          <a:p>
            <a:pPr marL="457200" lvl="2" indent="-225425">
              <a:spcAft>
                <a:spcPts val="300"/>
              </a:spcAft>
              <a:buClr>
                <a:schemeClr val="tx1"/>
              </a:buClr>
              <a:buSzPct val="150000"/>
              <a:buFont typeface="Arial" panose="020B0604020202020204" pitchFamily="34" charset="0"/>
              <a:buChar char="•"/>
            </a:pPr>
            <a:r>
              <a:rPr lang="en-US" sz="2200" b="1" dirty="0">
                <a:latin typeface="Arial" panose="020B0604020202020204" pitchFamily="34" charset="0"/>
                <a:cs typeface="Arial" panose="020B0604020202020204" pitchFamily="34" charset="0"/>
              </a:rPr>
              <a:t>Sequential and semi-implicit coupling, No Nesting,</a:t>
            </a:r>
          </a:p>
          <a:p>
            <a:pPr marL="457200" lvl="2" indent="-225425">
              <a:spcAft>
                <a:spcPts val="300"/>
              </a:spcAft>
              <a:buClr>
                <a:schemeClr val="tx1"/>
              </a:buClr>
              <a:buSzPct val="150000"/>
              <a:buFont typeface="Arial" panose="020B0604020202020204" pitchFamily="34" charset="0"/>
              <a:buChar char="•"/>
            </a:pPr>
            <a:r>
              <a:rPr lang="en-US" sz="2200" b="1" dirty="0">
                <a:latin typeface="Arial" panose="020B0604020202020204" pitchFamily="34" charset="0"/>
                <a:cs typeface="Arial" panose="020B0604020202020204" pitchFamily="34" charset="0"/>
              </a:rPr>
              <a:t>Coupling interval: 180 s (every 6 ROMS timesteps), WRF exports instantaneous fields</a:t>
            </a:r>
          </a:p>
          <a:p>
            <a:pPr marL="457200" lvl="2" indent="-225425">
              <a:spcAft>
                <a:spcPts val="300"/>
              </a:spcAft>
              <a:buClr>
                <a:schemeClr val="tx1"/>
              </a:buClr>
              <a:buSzPct val="150000"/>
              <a:buFont typeface="Arial" panose="020B0604020202020204" pitchFamily="34" charset="0"/>
              <a:buChar char="•"/>
            </a:pPr>
            <a:r>
              <a:rPr lang="en-US" sz="2200" b="1" dirty="0">
                <a:latin typeface="Arial" panose="020B0604020202020204" pitchFamily="34" charset="0"/>
                <a:cs typeface="Arial" panose="020B0604020202020204" pitchFamily="34" charset="0"/>
              </a:rPr>
              <a:t>WRF imports SST from DATA and ROMS components</a:t>
            </a:r>
          </a:p>
          <a:p>
            <a:pPr marL="457200" lvl="2" indent="-225425">
              <a:spcAft>
                <a:spcPts val="300"/>
              </a:spcAft>
              <a:buClr>
                <a:schemeClr val="tx1"/>
              </a:buClr>
              <a:buSzPct val="150000"/>
              <a:buFont typeface="Arial" panose="020B0604020202020204" pitchFamily="34" charset="0"/>
              <a:buChar char="•"/>
            </a:pPr>
            <a:r>
              <a:rPr lang="en-US" sz="2200" b="1" dirty="0">
                <a:latin typeface="Arial" panose="020B0604020202020204" pitchFamily="34" charset="0"/>
                <a:cs typeface="Arial" panose="020B0604020202020204" pitchFamily="34" charset="0"/>
              </a:rPr>
              <a:t>DATA component reads SST from HyCOM 1/12 dataset, 4500x3298</a:t>
            </a:r>
          </a:p>
          <a:p>
            <a:pPr marL="457200" lvl="2" indent="-225425">
              <a:spcAft>
                <a:spcPts val="300"/>
              </a:spcAft>
              <a:buClr>
                <a:schemeClr val="tx1"/>
              </a:buClr>
              <a:buSzPct val="150000"/>
              <a:buFont typeface="Arial" panose="020B0604020202020204" pitchFamily="34" charset="0"/>
              <a:buChar char="•"/>
            </a:pPr>
            <a:r>
              <a:rPr lang="en-US" sz="2200" b="1" dirty="0">
                <a:latin typeface="Arial" panose="020B0604020202020204" pitchFamily="34" charset="0"/>
                <a:cs typeface="Arial" panose="020B0604020202020204" pitchFamily="34" charset="0"/>
              </a:rPr>
              <a:t>ROMS activates </a:t>
            </a:r>
            <a:r>
              <a:rPr lang="en-US" sz="2200" b="1" dirty="0">
                <a:solidFill>
                  <a:srgbClr val="FF40FF"/>
                </a:solidFill>
                <a:latin typeface="Arial" panose="020B0604020202020204" pitchFamily="34" charset="0"/>
                <a:cs typeface="Arial" panose="020B0604020202020204" pitchFamily="34" charset="0"/>
              </a:rPr>
              <a:t>BULK_FLUXES</a:t>
            </a:r>
            <a:r>
              <a:rPr lang="en-US" sz="2200" b="1" dirty="0">
                <a:latin typeface="Arial" panose="020B0604020202020204" pitchFamily="34" charset="0"/>
                <a:cs typeface="Arial" panose="020B0604020202020204" pitchFamily="34" charset="0"/>
              </a:rPr>
              <a:t>, </a:t>
            </a:r>
            <a:r>
              <a:rPr lang="en-US" sz="2200" b="1" dirty="0">
                <a:solidFill>
                  <a:srgbClr val="FF40FF"/>
                </a:solidFill>
                <a:latin typeface="Arial" panose="020B0604020202020204" pitchFamily="34" charset="0"/>
                <a:cs typeface="Arial" panose="020B0604020202020204" pitchFamily="34" charset="0"/>
              </a:rPr>
              <a:t>EMINUSP</a:t>
            </a:r>
            <a:r>
              <a:rPr lang="en-US" sz="2200" b="1" dirty="0">
                <a:latin typeface="Arial" panose="020B0604020202020204" pitchFamily="34" charset="0"/>
                <a:cs typeface="Arial" panose="020B0604020202020204" pitchFamily="34" charset="0"/>
              </a:rPr>
              <a:t>, </a:t>
            </a:r>
            <a:r>
              <a:rPr lang="en-US" sz="2200" b="1" dirty="0">
                <a:solidFill>
                  <a:srgbClr val="FF40FF"/>
                </a:solidFill>
                <a:latin typeface="Arial" panose="020B0604020202020204" pitchFamily="34" charset="0"/>
                <a:cs typeface="Arial" panose="020B0604020202020204" pitchFamily="34" charset="0"/>
              </a:rPr>
              <a:t>LONGWAVE_OUT</a:t>
            </a:r>
          </a:p>
          <a:p>
            <a:pPr marL="457200" lvl="2" indent="-225425">
              <a:spcAft>
                <a:spcPts val="300"/>
              </a:spcAft>
              <a:buClr>
                <a:schemeClr val="tx1"/>
              </a:buClr>
              <a:buSzPct val="150000"/>
              <a:buFont typeface="Arial" panose="020B0604020202020204" pitchFamily="34" charset="0"/>
              <a:buChar char="•"/>
            </a:pPr>
            <a:r>
              <a:rPr lang="en-US" sz="2200" b="1" dirty="0">
                <a:latin typeface="Arial" panose="020B0604020202020204" pitchFamily="34" charset="0"/>
                <a:cs typeface="Arial" panose="020B0604020202020204" pitchFamily="34" charset="0"/>
              </a:rPr>
              <a:t>ROMS imports </a:t>
            </a:r>
            <a:r>
              <a:rPr lang="en-US" sz="2200" b="1" dirty="0" err="1">
                <a:solidFill>
                  <a:srgbClr val="FF0000"/>
                </a:solidFill>
                <a:latin typeface="Arial" panose="020B0604020202020204" pitchFamily="34" charset="0"/>
                <a:cs typeface="Arial" panose="020B0604020202020204" pitchFamily="34" charset="0"/>
              </a:rPr>
              <a:t>dLWrad</a:t>
            </a:r>
            <a:r>
              <a:rPr lang="en-US" sz="2200" b="1" dirty="0">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SWrad</a:t>
            </a:r>
            <a:r>
              <a:rPr lang="en-US" sz="2200" b="1" dirty="0">
                <a:latin typeface="Arial" panose="020B0604020202020204" pitchFamily="34" charset="0"/>
                <a:cs typeface="Arial" panose="020B0604020202020204" pitchFamily="34" charset="0"/>
              </a:rPr>
              <a:t>, </a:t>
            </a:r>
            <a:r>
              <a:rPr lang="en-US" sz="2200" b="1" dirty="0">
                <a:solidFill>
                  <a:srgbClr val="FF0000"/>
                </a:solidFill>
                <a:latin typeface="Arial" panose="020B0604020202020204" pitchFamily="34" charset="0"/>
                <a:cs typeface="Arial" panose="020B0604020202020204" pitchFamily="34" charset="0"/>
              </a:rPr>
              <a:t>Pair</a:t>
            </a:r>
            <a:r>
              <a:rPr lang="en-US" sz="2200" b="1" dirty="0">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Tair</a:t>
            </a:r>
            <a:r>
              <a:rPr lang="en-US" sz="2200" b="1" dirty="0">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Qair</a:t>
            </a:r>
            <a:r>
              <a:rPr lang="en-US" sz="2200" b="1" dirty="0">
                <a:latin typeface="Arial" panose="020B0604020202020204" pitchFamily="34" charset="0"/>
                <a:cs typeface="Arial" panose="020B0604020202020204" pitchFamily="34" charset="0"/>
              </a:rPr>
              <a:t>, </a:t>
            </a:r>
            <a:r>
              <a:rPr lang="en-US" sz="2200" b="1" dirty="0">
                <a:solidFill>
                  <a:srgbClr val="FF0000"/>
                </a:solidFill>
                <a:latin typeface="Arial" panose="020B0604020202020204" pitchFamily="34" charset="0"/>
                <a:cs typeface="Arial" panose="020B0604020202020204" pitchFamily="34" charset="0"/>
              </a:rPr>
              <a:t>rain</a:t>
            </a:r>
            <a:r>
              <a:rPr lang="en-US" sz="2200" b="1" dirty="0">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Uwind</a:t>
            </a:r>
            <a:r>
              <a:rPr lang="en-US" sz="2200" b="1" dirty="0">
                <a:latin typeface="Arial" panose="020B0604020202020204" pitchFamily="34" charset="0"/>
                <a:cs typeface="Arial" panose="020B0604020202020204" pitchFamily="34" charset="0"/>
              </a:rPr>
              <a:t>,  and </a:t>
            </a:r>
            <a:r>
              <a:rPr lang="en-US" sz="2200" b="1" dirty="0" err="1">
                <a:solidFill>
                  <a:srgbClr val="FF0000"/>
                </a:solidFill>
                <a:latin typeface="Arial" panose="020B0604020202020204" pitchFamily="34" charset="0"/>
                <a:cs typeface="Arial" panose="020B0604020202020204" pitchFamily="34" charset="0"/>
              </a:rPr>
              <a:t>Vwind</a:t>
            </a:r>
            <a:endParaRPr lang="en-US" sz="2200" b="1" dirty="0">
              <a:solidFill>
                <a:srgbClr val="FF0000"/>
              </a:solidFill>
              <a:latin typeface="Arial" panose="020B0604020202020204" pitchFamily="34" charset="0"/>
              <a:cs typeface="Arial" panose="020B0604020202020204" pitchFamily="34" charset="0"/>
            </a:endParaRPr>
          </a:p>
          <a:p>
            <a:pPr indent="-225425">
              <a:spcAft>
                <a:spcPts val="300"/>
              </a:spcAft>
              <a:buClr>
                <a:schemeClr val="tx1"/>
              </a:buClr>
              <a:buSzPct val="150000"/>
              <a:buFont typeface="Arial" panose="020B0604020202020204" pitchFamily="34" charset="0"/>
              <a:buChar char="•"/>
            </a:pPr>
            <a:endParaRPr lang="en-US" sz="2200" b="1" dirty="0">
              <a:solidFill>
                <a:srgbClr val="0096FF"/>
              </a:solidFill>
              <a:latin typeface="Arial" panose="020B0604020202020204" pitchFamily="34" charset="0"/>
              <a:cs typeface="Arial" panose="020B0604020202020204" pitchFamily="34" charset="0"/>
            </a:endParaRPr>
          </a:p>
          <a:p>
            <a:pPr indent="-225425">
              <a:spcAft>
                <a:spcPts val="300"/>
              </a:spcAft>
              <a:buClr>
                <a:schemeClr val="tx1"/>
              </a:buClr>
              <a:buSzPct val="150000"/>
              <a:buFont typeface="Arial" panose="020B0604020202020204" pitchFamily="34" charset="0"/>
              <a:buChar char="•"/>
            </a:pPr>
            <a:r>
              <a:rPr lang="en-US" sz="2200" b="1" dirty="0">
                <a:solidFill>
                  <a:srgbClr val="0096FF"/>
                </a:solidFill>
                <a:latin typeface="Arial" panose="020B0604020202020204" pitchFamily="34" charset="0"/>
                <a:cs typeface="Arial" panose="020B0604020202020204" pitchFamily="34" charset="0"/>
              </a:rPr>
              <a:t>Coupling Simulation E02:  </a:t>
            </a:r>
            <a:r>
              <a:rPr lang="en-US" sz="2200" b="1" dirty="0">
                <a:latin typeface="Arial" panose="020B0604020202020204" pitchFamily="34" charset="0"/>
                <a:cs typeface="Arial" panose="020B0604020202020204" pitchFamily="34" charset="0"/>
              </a:rPr>
              <a:t>Using WRF surface fluxes parameterization</a:t>
            </a:r>
          </a:p>
          <a:p>
            <a:pPr marL="457200" lvl="2" indent="-225425">
              <a:spcAft>
                <a:spcPts val="300"/>
              </a:spcAft>
              <a:buClr>
                <a:schemeClr val="tx1"/>
              </a:buClr>
              <a:buSzPct val="150000"/>
              <a:buFont typeface="Arial" panose="020B0604020202020204" pitchFamily="34" charset="0"/>
              <a:buChar char="•"/>
            </a:pPr>
            <a:r>
              <a:rPr lang="en-US" sz="2200" b="1" dirty="0">
                <a:latin typeface="Arial" panose="020B0604020202020204" pitchFamily="34" charset="0"/>
                <a:cs typeface="Arial" panose="020B0604020202020204" pitchFamily="34" charset="0"/>
              </a:rPr>
              <a:t>Same as </a:t>
            </a:r>
            <a:r>
              <a:rPr lang="en-US" sz="2200" b="1" dirty="0">
                <a:solidFill>
                  <a:srgbClr val="0096FF"/>
                </a:solidFill>
                <a:latin typeface="Arial" panose="020B0604020202020204" pitchFamily="34" charset="0"/>
                <a:cs typeface="Arial" panose="020B0604020202020204" pitchFamily="34" charset="0"/>
              </a:rPr>
              <a:t>E03</a:t>
            </a:r>
            <a:r>
              <a:rPr lang="en-US" sz="2200" b="1" dirty="0">
                <a:latin typeface="Arial" panose="020B0604020202020204" pitchFamily="34" charset="0"/>
                <a:cs typeface="Arial" panose="020B0604020202020204" pitchFamily="34" charset="0"/>
              </a:rPr>
              <a:t> but ROMS deactivates </a:t>
            </a:r>
            <a:r>
              <a:rPr lang="en-US" sz="2200" b="1" dirty="0">
                <a:solidFill>
                  <a:srgbClr val="FF40FF"/>
                </a:solidFill>
                <a:latin typeface="Arial" panose="020B0604020202020204" pitchFamily="34" charset="0"/>
                <a:cs typeface="Arial" panose="020B0604020202020204" pitchFamily="34" charset="0"/>
              </a:rPr>
              <a:t>BULK_FLUXES</a:t>
            </a:r>
            <a:r>
              <a:rPr lang="en-US" sz="2200" b="1" dirty="0">
                <a:latin typeface="Arial" panose="020B0604020202020204" pitchFamily="34" charset="0"/>
                <a:cs typeface="Arial" panose="020B0604020202020204" pitchFamily="34" charset="0"/>
              </a:rPr>
              <a:t>, </a:t>
            </a:r>
            <a:r>
              <a:rPr lang="en-US" sz="2200" b="1" dirty="0">
                <a:solidFill>
                  <a:srgbClr val="FF40FF"/>
                </a:solidFill>
                <a:latin typeface="Arial" panose="020B0604020202020204" pitchFamily="34" charset="0"/>
                <a:cs typeface="Arial" panose="020B0604020202020204" pitchFamily="34" charset="0"/>
              </a:rPr>
              <a:t>EMINUSP</a:t>
            </a:r>
            <a:r>
              <a:rPr lang="en-US" sz="2200" b="1" dirty="0">
                <a:latin typeface="Arial" panose="020B0604020202020204" pitchFamily="34" charset="0"/>
                <a:cs typeface="Arial" panose="020B0604020202020204" pitchFamily="34" charset="0"/>
              </a:rPr>
              <a:t>, </a:t>
            </a:r>
            <a:r>
              <a:rPr lang="en-US" sz="2200" b="1" dirty="0">
                <a:solidFill>
                  <a:srgbClr val="FF40FF"/>
                </a:solidFill>
                <a:latin typeface="Arial" panose="020B0604020202020204" pitchFamily="34" charset="0"/>
                <a:cs typeface="Arial" panose="020B0604020202020204" pitchFamily="34" charset="0"/>
              </a:rPr>
              <a:t>LONGWAVE_OUT</a:t>
            </a:r>
          </a:p>
          <a:p>
            <a:pPr marL="457200" lvl="2" indent="-225425">
              <a:spcAft>
                <a:spcPts val="300"/>
              </a:spcAft>
              <a:buClr>
                <a:schemeClr val="tx1"/>
              </a:buClr>
              <a:buSzPct val="150000"/>
              <a:buFont typeface="Arial" panose="020B0604020202020204" pitchFamily="34" charset="0"/>
              <a:buChar char="•"/>
            </a:pPr>
            <a:r>
              <a:rPr lang="en-US" sz="2200" b="1" dirty="0">
                <a:latin typeface="Arial" panose="020B0604020202020204" pitchFamily="34" charset="0"/>
                <a:cs typeface="Arial" panose="020B0604020202020204" pitchFamily="34" charset="0"/>
              </a:rPr>
              <a:t>ROMS imports </a:t>
            </a:r>
            <a:r>
              <a:rPr lang="en-US" sz="2200" b="1" dirty="0" err="1">
                <a:solidFill>
                  <a:srgbClr val="FF0000"/>
                </a:solidFill>
                <a:latin typeface="Arial" panose="020B0604020202020204" pitchFamily="34" charset="0"/>
                <a:cs typeface="Arial" panose="020B0604020202020204" pitchFamily="34" charset="0"/>
              </a:rPr>
              <a:t>SWrad</a:t>
            </a:r>
            <a:r>
              <a:rPr lang="en-US" sz="2200" b="1" dirty="0">
                <a:latin typeface="Arial" panose="020B0604020202020204" pitchFamily="34" charset="0"/>
                <a:cs typeface="Arial" panose="020B0604020202020204" pitchFamily="34" charset="0"/>
              </a:rPr>
              <a:t>, </a:t>
            </a:r>
            <a:r>
              <a:rPr lang="en-US" sz="2200" b="1" dirty="0">
                <a:solidFill>
                  <a:srgbClr val="FF0000"/>
                </a:solidFill>
                <a:latin typeface="Arial" panose="020B0604020202020204" pitchFamily="34" charset="0"/>
                <a:cs typeface="Arial" panose="020B0604020202020204" pitchFamily="34" charset="0"/>
              </a:rPr>
              <a:t>Pair</a:t>
            </a:r>
            <a:r>
              <a:rPr lang="en-US" sz="2200" b="1" dirty="0">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shflux</a:t>
            </a:r>
            <a:r>
              <a:rPr lang="en-US" sz="2200" b="1" dirty="0">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swflux</a:t>
            </a:r>
            <a:r>
              <a:rPr lang="en-US" sz="2200" b="1" dirty="0">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sustr</a:t>
            </a:r>
            <a:r>
              <a:rPr lang="en-US" sz="2200" b="1" dirty="0">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svstr</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488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9557F2DA-8AA3-D04D-AE07-6D7BADCD3BFE}"/>
              </a:ext>
            </a:extLst>
          </p:cNvPr>
          <p:cNvSpPr txBox="1">
            <a:spLocks noChangeArrowheads="1"/>
          </p:cNvSpPr>
          <p:nvPr/>
        </p:nvSpPr>
        <p:spPr bwMode="auto">
          <a:xfrm>
            <a:off x="0" y="6193449"/>
            <a:ext cx="12192000" cy="461665"/>
          </a:xfrm>
          <a:prstGeom prst="rect">
            <a:avLst/>
          </a:prstGeom>
          <a:noFill/>
          <a:ln w="9525">
            <a:noFill/>
            <a:miter lim="800000"/>
            <a:headEnd/>
            <a:tailEnd/>
          </a:ln>
        </p:spPr>
        <p:txBody>
          <a:bodyPr wrap="square">
            <a:spAutoFit/>
          </a:bodyPr>
          <a:lstStyle/>
          <a:p>
            <a:pPr algn="ctr" eaLnBrk="1" hangingPunct="1"/>
            <a:r>
              <a:rPr lang="en-US" sz="2400" dirty="0">
                <a:solidFill>
                  <a:srgbClr val="FF0000"/>
                </a:solidFill>
                <a:latin typeface="Arial Black" charset="0"/>
              </a:rPr>
              <a:t>Merged Sea Surface Temperature (</a:t>
            </a:r>
            <a:r>
              <a:rPr lang="en-US" sz="2400" baseline="30000" dirty="0" err="1">
                <a:solidFill>
                  <a:srgbClr val="FF0000"/>
                </a:solidFill>
                <a:latin typeface="Arial Black" charset="0"/>
              </a:rPr>
              <a:t>o</a:t>
            </a:r>
            <a:r>
              <a:rPr lang="en-US" sz="2400" dirty="0" err="1">
                <a:solidFill>
                  <a:srgbClr val="FF0000"/>
                </a:solidFill>
                <a:latin typeface="Arial Black" charset="0"/>
              </a:rPr>
              <a:t>C</a:t>
            </a:r>
            <a:r>
              <a:rPr lang="en-US" sz="2400" dirty="0">
                <a:solidFill>
                  <a:srgbClr val="FF0000"/>
                </a:solidFill>
                <a:latin typeface="Arial Black" charset="0"/>
              </a:rPr>
              <a:t>): WRF Import</a:t>
            </a:r>
          </a:p>
        </p:txBody>
      </p:sp>
      <p:pic>
        <p:nvPicPr>
          <p:cNvPr id="8" name="Picture 7">
            <a:extLst>
              <a:ext uri="{FF2B5EF4-FFF2-40B4-BE49-F238E27FC236}">
                <a16:creationId xmlns:a16="http://schemas.microsoft.com/office/drawing/2014/main" id="{4A7A31EA-936B-8347-A029-470FDAA22FE9}"/>
              </a:ext>
            </a:extLst>
          </p:cNvPr>
          <p:cNvPicPr>
            <a:picLocks noChangeAspect="1"/>
          </p:cNvPicPr>
          <p:nvPr/>
        </p:nvPicPr>
        <p:blipFill>
          <a:blip r:embed="rId2"/>
          <a:stretch>
            <a:fillRect/>
          </a:stretch>
        </p:blipFill>
        <p:spPr>
          <a:xfrm>
            <a:off x="168910" y="1859566"/>
            <a:ext cx="6159500" cy="3924300"/>
          </a:xfrm>
          <a:prstGeom prst="rect">
            <a:avLst/>
          </a:prstGeom>
        </p:spPr>
      </p:pic>
      <p:pic>
        <p:nvPicPr>
          <p:cNvPr id="10" name="Picture 9">
            <a:extLst>
              <a:ext uri="{FF2B5EF4-FFF2-40B4-BE49-F238E27FC236}">
                <a16:creationId xmlns:a16="http://schemas.microsoft.com/office/drawing/2014/main" id="{EAAE9877-70D1-DA49-AF32-1482824FAD05}"/>
              </a:ext>
            </a:extLst>
          </p:cNvPr>
          <p:cNvPicPr>
            <a:picLocks noChangeAspect="1"/>
          </p:cNvPicPr>
          <p:nvPr/>
        </p:nvPicPr>
        <p:blipFill>
          <a:blip r:embed="rId3"/>
          <a:stretch>
            <a:fillRect/>
          </a:stretch>
        </p:blipFill>
        <p:spPr>
          <a:xfrm>
            <a:off x="6328410" y="1421416"/>
            <a:ext cx="5863590" cy="4560570"/>
          </a:xfrm>
          <a:prstGeom prst="rect">
            <a:avLst/>
          </a:prstGeom>
        </p:spPr>
      </p:pic>
      <p:sp>
        <p:nvSpPr>
          <p:cNvPr id="5" name="Text Box 4">
            <a:extLst>
              <a:ext uri="{FF2B5EF4-FFF2-40B4-BE49-F238E27FC236}">
                <a16:creationId xmlns:a16="http://schemas.microsoft.com/office/drawing/2014/main" id="{0BB03E5C-EFBC-784B-8C2B-B28CEF36B668}"/>
              </a:ext>
            </a:extLst>
          </p:cNvPr>
          <p:cNvSpPr txBox="1">
            <a:spLocks noChangeArrowheads="1"/>
          </p:cNvSpPr>
          <p:nvPr/>
        </p:nvSpPr>
        <p:spPr bwMode="auto">
          <a:xfrm>
            <a:off x="0" y="9625"/>
            <a:ext cx="12192000" cy="1200329"/>
          </a:xfrm>
          <a:prstGeom prst="rect">
            <a:avLst/>
          </a:prstGeom>
          <a:noFill/>
          <a:ln w="9525">
            <a:noFill/>
            <a:miter lim="800000"/>
            <a:headEnd/>
            <a:tailEnd/>
          </a:ln>
        </p:spPr>
        <p:txBody>
          <a:bodyPr wrap="square">
            <a:spAutoFit/>
          </a:bodyPr>
          <a:lstStyle/>
          <a:p>
            <a:pPr algn="ctr" eaLnBrk="1" hangingPunct="1"/>
            <a:r>
              <a:rPr lang="en-US" sz="2400" dirty="0">
                <a:solidFill>
                  <a:srgbClr val="FF0000"/>
                </a:solidFill>
                <a:latin typeface="Arial Black" charset="0"/>
              </a:rPr>
              <a:t>DATA-WRF-ROMS Coupled Application: Hurricane Sandy</a:t>
            </a:r>
          </a:p>
          <a:p>
            <a:pPr algn="ctr" eaLnBrk="1" hangingPunct="1"/>
            <a:r>
              <a:rPr lang="en-US" sz="2400" dirty="0">
                <a:solidFill>
                  <a:srgbClr val="FF0000"/>
                </a:solidFill>
                <a:latin typeface="Arial Black" charset="0"/>
              </a:rPr>
              <a:t>From Coupled Ocean Atmosphere Wave Sediment Transport (COAWST)</a:t>
            </a:r>
          </a:p>
          <a:p>
            <a:pPr algn="ctr" eaLnBrk="1" hangingPunct="1"/>
            <a:r>
              <a:rPr lang="en-US" sz="2400" dirty="0">
                <a:solidFill>
                  <a:srgbClr val="FF0000"/>
                </a:solidFill>
                <a:latin typeface="Arial Black" charset="0"/>
              </a:rPr>
              <a:t>Coarse grids</a:t>
            </a:r>
          </a:p>
        </p:txBody>
      </p:sp>
    </p:spTree>
    <p:extLst>
      <p:ext uri="{BB962C8B-B14F-4D97-AF65-F5344CB8AC3E}">
        <p14:creationId xmlns:p14="http://schemas.microsoft.com/office/powerpoint/2010/main" val="1251382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D2BC4D-D872-F14B-AE33-0F53B13D582C}"/>
              </a:ext>
            </a:extLst>
          </p:cNvPr>
          <p:cNvSpPr/>
          <p:nvPr/>
        </p:nvSpPr>
        <p:spPr>
          <a:xfrm>
            <a:off x="0" y="0"/>
            <a:ext cx="12192000" cy="461665"/>
          </a:xfrm>
          <a:prstGeom prst="rect">
            <a:avLst/>
          </a:prstGeom>
        </p:spPr>
        <p:txBody>
          <a:bodyPr wrap="square">
            <a:spAutoFit/>
          </a:bodyPr>
          <a:lstStyle/>
          <a:p>
            <a:pPr algn="ctr"/>
            <a:r>
              <a:rPr lang="en-US" sz="2400" dirty="0">
                <a:solidFill>
                  <a:srgbClr val="FF0000"/>
                </a:solidFill>
                <a:latin typeface="Arial Black" charset="0"/>
              </a:rPr>
              <a:t>Surface Temperature Comparison (</a:t>
            </a:r>
            <a:r>
              <a:rPr lang="en-US" sz="2400" baseline="30000" dirty="0" err="1">
                <a:solidFill>
                  <a:srgbClr val="FF0000"/>
                </a:solidFill>
                <a:latin typeface="Arial Black" charset="0"/>
              </a:rPr>
              <a:t>o</a:t>
            </a:r>
            <a:r>
              <a:rPr lang="en-US" sz="2400" dirty="0" err="1">
                <a:solidFill>
                  <a:srgbClr val="FF0000"/>
                </a:solidFill>
                <a:latin typeface="Arial Black" charset="0"/>
              </a:rPr>
              <a:t>C</a:t>
            </a:r>
            <a:r>
              <a:rPr lang="en-US" sz="2400" dirty="0">
                <a:solidFill>
                  <a:srgbClr val="FF0000"/>
                </a:solidFill>
                <a:latin typeface="Arial Black" charset="0"/>
              </a:rPr>
              <a:t>)</a:t>
            </a:r>
          </a:p>
        </p:txBody>
      </p:sp>
      <p:grpSp>
        <p:nvGrpSpPr>
          <p:cNvPr id="7" name="Group 6">
            <a:extLst>
              <a:ext uri="{FF2B5EF4-FFF2-40B4-BE49-F238E27FC236}">
                <a16:creationId xmlns:a16="http://schemas.microsoft.com/office/drawing/2014/main" id="{B6218D2E-3E36-D44D-AB44-F411AB155E6A}"/>
              </a:ext>
            </a:extLst>
          </p:cNvPr>
          <p:cNvGrpSpPr/>
          <p:nvPr/>
        </p:nvGrpSpPr>
        <p:grpSpPr>
          <a:xfrm>
            <a:off x="2518667" y="5920172"/>
            <a:ext cx="6960125" cy="647679"/>
            <a:chOff x="451742" y="5886180"/>
            <a:chExt cx="6960125" cy="647679"/>
          </a:xfrm>
        </p:grpSpPr>
        <p:sp>
          <p:nvSpPr>
            <p:cNvPr id="8" name="TextBox 7">
              <a:extLst>
                <a:ext uri="{FF2B5EF4-FFF2-40B4-BE49-F238E27FC236}">
                  <a16:creationId xmlns:a16="http://schemas.microsoft.com/office/drawing/2014/main" id="{019C3947-3DB2-1A43-AB19-9DC700724E1B}"/>
                </a:ext>
              </a:extLst>
            </p:cNvPr>
            <p:cNvSpPr txBox="1"/>
            <p:nvPr/>
          </p:nvSpPr>
          <p:spPr>
            <a:xfrm>
              <a:off x="451742" y="5887528"/>
              <a:ext cx="2903359" cy="646331"/>
            </a:xfrm>
            <a:prstGeom prst="rect">
              <a:avLst/>
            </a:prstGeom>
            <a:noFill/>
          </p:spPr>
          <p:txBody>
            <a:bodyPr wrap="none" rtlCol="0">
              <a:spAutoFit/>
            </a:bodyPr>
            <a:lstStyle/>
            <a:p>
              <a:pPr algn="ctr"/>
              <a:r>
                <a:rPr lang="en-US" b="1" dirty="0">
                  <a:latin typeface="Arial Black" panose="020B0604020202020204" pitchFamily="34" charset="0"/>
                  <a:cs typeface="Arial Black" panose="020B0604020202020204" pitchFamily="34" charset="0"/>
                </a:rPr>
                <a:t>ESMF Coupling: 180 s</a:t>
              </a:r>
            </a:p>
            <a:p>
              <a:pPr algn="ctr"/>
              <a:r>
                <a:rPr lang="en-US" b="1" dirty="0">
                  <a:solidFill>
                    <a:srgbClr val="FF0000"/>
                  </a:solidFill>
                  <a:latin typeface="Arial Black" panose="020B0604020202020204" pitchFamily="34" charset="0"/>
                  <a:cs typeface="Arial Black" panose="020B0604020202020204" pitchFamily="34" charset="0"/>
                </a:rPr>
                <a:t>BULK_FLUXES</a:t>
              </a:r>
            </a:p>
          </p:txBody>
        </p:sp>
        <p:sp>
          <p:nvSpPr>
            <p:cNvPr id="9" name="TextBox 8">
              <a:extLst>
                <a:ext uri="{FF2B5EF4-FFF2-40B4-BE49-F238E27FC236}">
                  <a16:creationId xmlns:a16="http://schemas.microsoft.com/office/drawing/2014/main" id="{8B0420DC-6CB4-CB40-B754-DDF86F632553}"/>
                </a:ext>
              </a:extLst>
            </p:cNvPr>
            <p:cNvSpPr txBox="1"/>
            <p:nvPr/>
          </p:nvSpPr>
          <p:spPr>
            <a:xfrm>
              <a:off x="4508508" y="5886180"/>
              <a:ext cx="2903359" cy="646331"/>
            </a:xfrm>
            <a:prstGeom prst="rect">
              <a:avLst/>
            </a:prstGeom>
            <a:noFill/>
          </p:spPr>
          <p:txBody>
            <a:bodyPr wrap="none" rtlCol="0">
              <a:spAutoFit/>
            </a:bodyPr>
            <a:lstStyle/>
            <a:p>
              <a:pPr algn="ctr"/>
              <a:r>
                <a:rPr lang="en-US" b="1" dirty="0">
                  <a:latin typeface="Arial Black" panose="020B0604020202020204" pitchFamily="34" charset="0"/>
                  <a:cs typeface="Arial Black" panose="020B0604020202020204" pitchFamily="34" charset="0"/>
                </a:rPr>
                <a:t>ESMF Coupling: 180 s</a:t>
              </a:r>
            </a:p>
            <a:p>
              <a:pPr algn="ctr"/>
              <a:r>
                <a:rPr lang="en-US" b="1" dirty="0">
                  <a:solidFill>
                    <a:srgbClr val="FF0000"/>
                  </a:solidFill>
                  <a:latin typeface="Arial Black" panose="020B0604020202020204" pitchFamily="34" charset="0"/>
                  <a:cs typeface="Arial Black" panose="020B0604020202020204" pitchFamily="34" charset="0"/>
                </a:rPr>
                <a:t>ATM SBL</a:t>
              </a:r>
            </a:p>
          </p:txBody>
        </p:sp>
      </p:grpSp>
      <p:pic>
        <p:nvPicPr>
          <p:cNvPr id="12" name="temp_sur_e03_e02_m01.mp4">
            <a:hlinkClick r:id="" action="ppaction://media"/>
            <a:extLst>
              <a:ext uri="{FF2B5EF4-FFF2-40B4-BE49-F238E27FC236}">
                <a16:creationId xmlns:a16="http://schemas.microsoft.com/office/drawing/2014/main" id="{D70204B3-AF24-444D-9ADC-4C68B36997A3}"/>
              </a:ext>
            </a:extLst>
          </p:cNvPr>
          <p:cNvPicPr>
            <a:picLocks noChangeAspect="1"/>
          </p:cNvPicPr>
          <p:nvPr>
            <a:videoFile r:link="rId2"/>
            <p:extLst>
              <p:ext uri="{DAA4B4D4-6D71-4841-9C94-3DE7FCFB9230}">
                <p14:media xmlns:p14="http://schemas.microsoft.com/office/powerpoint/2010/main" r:link="rId1"/>
              </p:ext>
            </p:extLst>
          </p:nvPr>
        </p:nvPicPr>
        <p:blipFill rotWithShape="1">
          <a:blip r:embed="rId4"/>
          <a:srcRect r="33906"/>
          <a:stretch/>
        </p:blipFill>
        <p:spPr>
          <a:xfrm>
            <a:off x="2066925" y="1486555"/>
            <a:ext cx="8058150" cy="3951287"/>
          </a:xfrm>
          <a:prstGeom prst="rect">
            <a:avLst/>
          </a:prstGeom>
        </p:spPr>
      </p:pic>
      <p:sp>
        <p:nvSpPr>
          <p:cNvPr id="10" name="TextBox 9">
            <a:extLst>
              <a:ext uri="{FF2B5EF4-FFF2-40B4-BE49-F238E27FC236}">
                <a16:creationId xmlns:a16="http://schemas.microsoft.com/office/drawing/2014/main" id="{27EE7D85-F4BA-6342-A44E-97E06D2469EE}"/>
              </a:ext>
            </a:extLst>
          </p:cNvPr>
          <p:cNvSpPr txBox="1"/>
          <p:nvPr/>
        </p:nvSpPr>
        <p:spPr>
          <a:xfrm>
            <a:off x="4860332" y="840224"/>
            <a:ext cx="2319289" cy="646331"/>
          </a:xfrm>
          <a:prstGeom prst="rect">
            <a:avLst/>
          </a:prstGeom>
          <a:noFill/>
        </p:spPr>
        <p:txBody>
          <a:bodyPr wrap="none" rtlCol="0">
            <a:spAutoFit/>
          </a:bodyPr>
          <a:lstStyle/>
          <a:p>
            <a:pPr algn="ctr"/>
            <a:r>
              <a:rPr lang="en-US" b="1" dirty="0">
                <a:latin typeface="Arial Black" panose="020B0604020202020204" pitchFamily="34" charset="0"/>
                <a:cs typeface="Arial Black" panose="020B0604020202020204" pitchFamily="34" charset="0"/>
              </a:rPr>
              <a:t>DATA-WRF-ROMS</a:t>
            </a:r>
          </a:p>
          <a:p>
            <a:pPr algn="ctr"/>
            <a:r>
              <a:rPr lang="en-US" b="1" dirty="0">
                <a:latin typeface="Arial Black" panose="020B0604020202020204" pitchFamily="34" charset="0"/>
                <a:cs typeface="Arial Black" panose="020B0604020202020204" pitchFamily="34" charset="0"/>
              </a:rPr>
              <a:t>No Nesting</a:t>
            </a:r>
          </a:p>
        </p:txBody>
      </p:sp>
    </p:spTree>
    <p:extLst>
      <p:ext uri="{BB962C8B-B14F-4D97-AF65-F5344CB8AC3E}">
        <p14:creationId xmlns:p14="http://schemas.microsoft.com/office/powerpoint/2010/main" val="164201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A531BC-1EA1-7C4E-BC4B-96EF75887A31}"/>
              </a:ext>
            </a:extLst>
          </p:cNvPr>
          <p:cNvGrpSpPr/>
          <p:nvPr/>
        </p:nvGrpSpPr>
        <p:grpSpPr>
          <a:xfrm>
            <a:off x="0" y="0"/>
            <a:ext cx="12192000" cy="1486555"/>
            <a:chOff x="0" y="0"/>
            <a:chExt cx="12192000" cy="1486555"/>
          </a:xfrm>
        </p:grpSpPr>
        <p:sp>
          <p:nvSpPr>
            <p:cNvPr id="3" name="Rectangle 2">
              <a:extLst>
                <a:ext uri="{FF2B5EF4-FFF2-40B4-BE49-F238E27FC236}">
                  <a16:creationId xmlns:a16="http://schemas.microsoft.com/office/drawing/2014/main" id="{77D2BC4D-D872-F14B-AE33-0F53B13D582C}"/>
                </a:ext>
              </a:extLst>
            </p:cNvPr>
            <p:cNvSpPr/>
            <p:nvPr/>
          </p:nvSpPr>
          <p:spPr>
            <a:xfrm>
              <a:off x="0" y="0"/>
              <a:ext cx="12192000" cy="461665"/>
            </a:xfrm>
            <a:prstGeom prst="rect">
              <a:avLst/>
            </a:prstGeom>
          </p:spPr>
          <p:txBody>
            <a:bodyPr wrap="square">
              <a:spAutoFit/>
            </a:bodyPr>
            <a:lstStyle/>
            <a:p>
              <a:pPr algn="ctr"/>
              <a:r>
                <a:rPr lang="en-US" sz="2400" dirty="0">
                  <a:solidFill>
                    <a:srgbClr val="FF0000"/>
                  </a:solidFill>
                  <a:latin typeface="Arial Black" charset="0"/>
                </a:rPr>
                <a:t>Surface Wind Stress Comparison (N/m</a:t>
              </a:r>
              <a:r>
                <a:rPr lang="en-US" sz="2400" baseline="30000" dirty="0">
                  <a:solidFill>
                    <a:srgbClr val="FF0000"/>
                  </a:solidFill>
                  <a:latin typeface="Arial Black" charset="0"/>
                </a:rPr>
                <a:t>2</a:t>
              </a:r>
              <a:r>
                <a:rPr lang="en-US" sz="2400" dirty="0">
                  <a:solidFill>
                    <a:srgbClr val="FF0000"/>
                  </a:solidFill>
                  <a:latin typeface="Arial Black" charset="0"/>
                </a:rPr>
                <a:t>)</a:t>
              </a:r>
            </a:p>
          </p:txBody>
        </p:sp>
        <p:sp>
          <p:nvSpPr>
            <p:cNvPr id="5" name="TextBox 4">
              <a:extLst>
                <a:ext uri="{FF2B5EF4-FFF2-40B4-BE49-F238E27FC236}">
                  <a16:creationId xmlns:a16="http://schemas.microsoft.com/office/drawing/2014/main" id="{771B3C85-91DA-B84B-B49E-C595B7B457CB}"/>
                </a:ext>
              </a:extLst>
            </p:cNvPr>
            <p:cNvSpPr txBox="1"/>
            <p:nvPr/>
          </p:nvSpPr>
          <p:spPr>
            <a:xfrm>
              <a:off x="4860332" y="840224"/>
              <a:ext cx="2319289" cy="646331"/>
            </a:xfrm>
            <a:prstGeom prst="rect">
              <a:avLst/>
            </a:prstGeom>
            <a:noFill/>
          </p:spPr>
          <p:txBody>
            <a:bodyPr wrap="none" rtlCol="0">
              <a:spAutoFit/>
            </a:bodyPr>
            <a:lstStyle/>
            <a:p>
              <a:pPr algn="ctr"/>
              <a:r>
                <a:rPr lang="en-US" b="1" dirty="0">
                  <a:latin typeface="Arial Black" panose="020B0604020202020204" pitchFamily="34" charset="0"/>
                  <a:cs typeface="Arial Black" panose="020B0604020202020204" pitchFamily="34" charset="0"/>
                </a:rPr>
                <a:t>DATA-WRF-ROMS</a:t>
              </a:r>
            </a:p>
            <a:p>
              <a:pPr algn="ctr"/>
              <a:r>
                <a:rPr lang="en-US" b="1" dirty="0">
                  <a:latin typeface="Arial Black" panose="020B0604020202020204" pitchFamily="34" charset="0"/>
                  <a:cs typeface="Arial Black" panose="020B0604020202020204" pitchFamily="34" charset="0"/>
                </a:rPr>
                <a:t>No Nesting</a:t>
              </a:r>
            </a:p>
          </p:txBody>
        </p:sp>
      </p:grpSp>
      <p:grpSp>
        <p:nvGrpSpPr>
          <p:cNvPr id="7" name="Group 6">
            <a:extLst>
              <a:ext uri="{FF2B5EF4-FFF2-40B4-BE49-F238E27FC236}">
                <a16:creationId xmlns:a16="http://schemas.microsoft.com/office/drawing/2014/main" id="{B6218D2E-3E36-D44D-AB44-F411AB155E6A}"/>
              </a:ext>
            </a:extLst>
          </p:cNvPr>
          <p:cNvGrpSpPr/>
          <p:nvPr/>
        </p:nvGrpSpPr>
        <p:grpSpPr>
          <a:xfrm>
            <a:off x="2615937" y="5897610"/>
            <a:ext cx="6960125" cy="647679"/>
            <a:chOff x="451742" y="5886180"/>
            <a:chExt cx="6960125" cy="647679"/>
          </a:xfrm>
        </p:grpSpPr>
        <p:sp>
          <p:nvSpPr>
            <p:cNvPr id="8" name="TextBox 7">
              <a:extLst>
                <a:ext uri="{FF2B5EF4-FFF2-40B4-BE49-F238E27FC236}">
                  <a16:creationId xmlns:a16="http://schemas.microsoft.com/office/drawing/2014/main" id="{019C3947-3DB2-1A43-AB19-9DC700724E1B}"/>
                </a:ext>
              </a:extLst>
            </p:cNvPr>
            <p:cNvSpPr txBox="1"/>
            <p:nvPr/>
          </p:nvSpPr>
          <p:spPr>
            <a:xfrm>
              <a:off x="451742" y="5887528"/>
              <a:ext cx="2903359" cy="646331"/>
            </a:xfrm>
            <a:prstGeom prst="rect">
              <a:avLst/>
            </a:prstGeom>
            <a:noFill/>
          </p:spPr>
          <p:txBody>
            <a:bodyPr wrap="none" rtlCol="0">
              <a:spAutoFit/>
            </a:bodyPr>
            <a:lstStyle/>
            <a:p>
              <a:pPr algn="ctr"/>
              <a:r>
                <a:rPr lang="en-US" b="1" dirty="0">
                  <a:latin typeface="Arial Black" panose="020B0604020202020204" pitchFamily="34" charset="0"/>
                  <a:cs typeface="Arial Black" panose="020B0604020202020204" pitchFamily="34" charset="0"/>
                </a:rPr>
                <a:t>ESMF Coupling: 180 s</a:t>
              </a:r>
            </a:p>
            <a:p>
              <a:pPr algn="ctr"/>
              <a:r>
                <a:rPr lang="en-US" b="1" dirty="0">
                  <a:solidFill>
                    <a:srgbClr val="FF0000"/>
                  </a:solidFill>
                  <a:latin typeface="Arial Black" panose="020B0604020202020204" pitchFamily="34" charset="0"/>
                  <a:cs typeface="Arial Black" panose="020B0604020202020204" pitchFamily="34" charset="0"/>
                </a:rPr>
                <a:t>BULK_FLUXES</a:t>
              </a:r>
            </a:p>
          </p:txBody>
        </p:sp>
        <p:sp>
          <p:nvSpPr>
            <p:cNvPr id="9" name="TextBox 8">
              <a:extLst>
                <a:ext uri="{FF2B5EF4-FFF2-40B4-BE49-F238E27FC236}">
                  <a16:creationId xmlns:a16="http://schemas.microsoft.com/office/drawing/2014/main" id="{8B0420DC-6CB4-CB40-B754-DDF86F632553}"/>
                </a:ext>
              </a:extLst>
            </p:cNvPr>
            <p:cNvSpPr txBox="1"/>
            <p:nvPr/>
          </p:nvSpPr>
          <p:spPr>
            <a:xfrm>
              <a:off x="4508508" y="5886180"/>
              <a:ext cx="2903359" cy="646331"/>
            </a:xfrm>
            <a:prstGeom prst="rect">
              <a:avLst/>
            </a:prstGeom>
            <a:noFill/>
          </p:spPr>
          <p:txBody>
            <a:bodyPr wrap="none" rtlCol="0">
              <a:spAutoFit/>
            </a:bodyPr>
            <a:lstStyle/>
            <a:p>
              <a:pPr algn="ctr"/>
              <a:r>
                <a:rPr lang="en-US" b="1" dirty="0">
                  <a:latin typeface="Arial Black" panose="020B0604020202020204" pitchFamily="34" charset="0"/>
                  <a:cs typeface="Arial Black" panose="020B0604020202020204" pitchFamily="34" charset="0"/>
                </a:rPr>
                <a:t>ESMF Coupling: 180 s</a:t>
              </a:r>
            </a:p>
            <a:p>
              <a:pPr algn="ctr"/>
              <a:r>
                <a:rPr lang="en-US" b="1" dirty="0">
                  <a:solidFill>
                    <a:srgbClr val="FF0000"/>
                  </a:solidFill>
                  <a:latin typeface="Arial Black" panose="020B0604020202020204" pitchFamily="34" charset="0"/>
                  <a:cs typeface="Arial Black" panose="020B0604020202020204" pitchFamily="34" charset="0"/>
                </a:rPr>
                <a:t>ATM SBL</a:t>
              </a:r>
            </a:p>
          </p:txBody>
        </p:sp>
      </p:grpSp>
      <p:pic>
        <p:nvPicPr>
          <p:cNvPr id="12" name="sstr_vec_e03_e02_m01.mp4">
            <a:hlinkClick r:id="" action="ppaction://media"/>
            <a:extLst>
              <a:ext uri="{FF2B5EF4-FFF2-40B4-BE49-F238E27FC236}">
                <a16:creationId xmlns:a16="http://schemas.microsoft.com/office/drawing/2014/main" id="{7DC53390-A321-B44A-B06B-F8214A16B5C7}"/>
              </a:ext>
            </a:extLst>
          </p:cNvPr>
          <p:cNvPicPr>
            <a:picLocks noChangeAspect="1"/>
          </p:cNvPicPr>
          <p:nvPr>
            <a:videoFile r:link="rId2"/>
            <p:extLst>
              <p:ext uri="{DAA4B4D4-6D71-4841-9C94-3DE7FCFB9230}">
                <p14:media xmlns:p14="http://schemas.microsoft.com/office/powerpoint/2010/main" r:link="rId1"/>
              </p:ext>
            </p:extLst>
          </p:nvPr>
        </p:nvPicPr>
        <p:blipFill rotWithShape="1">
          <a:blip r:embed="rId4"/>
          <a:srcRect r="33719"/>
          <a:stretch/>
        </p:blipFill>
        <p:spPr>
          <a:xfrm>
            <a:off x="2055495" y="1484291"/>
            <a:ext cx="8081010" cy="3951287"/>
          </a:xfrm>
          <a:prstGeom prst="rect">
            <a:avLst/>
          </a:prstGeom>
        </p:spPr>
      </p:pic>
    </p:spTree>
    <p:extLst>
      <p:ext uri="{BB962C8B-B14F-4D97-AF65-F5344CB8AC3E}">
        <p14:creationId xmlns:p14="http://schemas.microsoft.com/office/powerpoint/2010/main" val="26475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A531BC-1EA1-7C4E-BC4B-96EF75887A31}"/>
              </a:ext>
            </a:extLst>
          </p:cNvPr>
          <p:cNvGrpSpPr/>
          <p:nvPr/>
        </p:nvGrpSpPr>
        <p:grpSpPr>
          <a:xfrm>
            <a:off x="0" y="98496"/>
            <a:ext cx="12192000" cy="1388059"/>
            <a:chOff x="0" y="98496"/>
            <a:chExt cx="12192000" cy="1388059"/>
          </a:xfrm>
        </p:grpSpPr>
        <p:sp>
          <p:nvSpPr>
            <p:cNvPr id="3" name="Rectangle 2">
              <a:extLst>
                <a:ext uri="{FF2B5EF4-FFF2-40B4-BE49-F238E27FC236}">
                  <a16:creationId xmlns:a16="http://schemas.microsoft.com/office/drawing/2014/main" id="{77D2BC4D-D872-F14B-AE33-0F53B13D582C}"/>
                </a:ext>
              </a:extLst>
            </p:cNvPr>
            <p:cNvSpPr/>
            <p:nvPr/>
          </p:nvSpPr>
          <p:spPr>
            <a:xfrm>
              <a:off x="0" y="98496"/>
              <a:ext cx="12192000" cy="461665"/>
            </a:xfrm>
            <a:prstGeom prst="rect">
              <a:avLst/>
            </a:prstGeom>
          </p:spPr>
          <p:txBody>
            <a:bodyPr wrap="square">
              <a:spAutoFit/>
            </a:bodyPr>
            <a:lstStyle/>
            <a:p>
              <a:pPr algn="ctr"/>
              <a:r>
                <a:rPr lang="en-US" sz="2400" dirty="0">
                  <a:solidFill>
                    <a:srgbClr val="FF0000"/>
                  </a:solidFill>
                  <a:latin typeface="Arial Black" charset="0"/>
                </a:rPr>
                <a:t>Free-Surface Comparison (m)</a:t>
              </a:r>
            </a:p>
          </p:txBody>
        </p:sp>
        <p:sp>
          <p:nvSpPr>
            <p:cNvPr id="5" name="TextBox 4">
              <a:extLst>
                <a:ext uri="{FF2B5EF4-FFF2-40B4-BE49-F238E27FC236}">
                  <a16:creationId xmlns:a16="http://schemas.microsoft.com/office/drawing/2014/main" id="{771B3C85-91DA-B84B-B49E-C595B7B457CB}"/>
                </a:ext>
              </a:extLst>
            </p:cNvPr>
            <p:cNvSpPr txBox="1"/>
            <p:nvPr/>
          </p:nvSpPr>
          <p:spPr>
            <a:xfrm>
              <a:off x="4860332" y="840224"/>
              <a:ext cx="2319289" cy="646331"/>
            </a:xfrm>
            <a:prstGeom prst="rect">
              <a:avLst/>
            </a:prstGeom>
            <a:noFill/>
          </p:spPr>
          <p:txBody>
            <a:bodyPr wrap="none" rtlCol="0">
              <a:spAutoFit/>
            </a:bodyPr>
            <a:lstStyle/>
            <a:p>
              <a:pPr algn="ctr"/>
              <a:r>
                <a:rPr lang="en-US" b="1" dirty="0">
                  <a:latin typeface="Arial Black" panose="020B0604020202020204" pitchFamily="34" charset="0"/>
                  <a:cs typeface="Arial Black" panose="020B0604020202020204" pitchFamily="34" charset="0"/>
                </a:rPr>
                <a:t>DATA-WRF-ROMS</a:t>
              </a:r>
            </a:p>
            <a:p>
              <a:pPr algn="ctr"/>
              <a:r>
                <a:rPr lang="en-US" b="1" dirty="0">
                  <a:latin typeface="Arial Black" panose="020B0604020202020204" pitchFamily="34" charset="0"/>
                  <a:cs typeface="Arial Black" panose="020B0604020202020204" pitchFamily="34" charset="0"/>
                </a:rPr>
                <a:t>No Nesting</a:t>
              </a:r>
            </a:p>
          </p:txBody>
        </p:sp>
      </p:grpSp>
      <p:grpSp>
        <p:nvGrpSpPr>
          <p:cNvPr id="7" name="Group 6">
            <a:extLst>
              <a:ext uri="{FF2B5EF4-FFF2-40B4-BE49-F238E27FC236}">
                <a16:creationId xmlns:a16="http://schemas.microsoft.com/office/drawing/2014/main" id="{B6218D2E-3E36-D44D-AB44-F411AB155E6A}"/>
              </a:ext>
            </a:extLst>
          </p:cNvPr>
          <p:cNvGrpSpPr/>
          <p:nvPr/>
        </p:nvGrpSpPr>
        <p:grpSpPr>
          <a:xfrm>
            <a:off x="2615937" y="5920313"/>
            <a:ext cx="6960125" cy="647679"/>
            <a:chOff x="451742" y="5886180"/>
            <a:chExt cx="6960125" cy="647679"/>
          </a:xfrm>
        </p:grpSpPr>
        <p:sp>
          <p:nvSpPr>
            <p:cNvPr id="8" name="TextBox 7">
              <a:extLst>
                <a:ext uri="{FF2B5EF4-FFF2-40B4-BE49-F238E27FC236}">
                  <a16:creationId xmlns:a16="http://schemas.microsoft.com/office/drawing/2014/main" id="{019C3947-3DB2-1A43-AB19-9DC700724E1B}"/>
                </a:ext>
              </a:extLst>
            </p:cNvPr>
            <p:cNvSpPr txBox="1"/>
            <p:nvPr/>
          </p:nvSpPr>
          <p:spPr>
            <a:xfrm>
              <a:off x="451742" y="5887528"/>
              <a:ext cx="2903359" cy="646331"/>
            </a:xfrm>
            <a:prstGeom prst="rect">
              <a:avLst/>
            </a:prstGeom>
            <a:noFill/>
          </p:spPr>
          <p:txBody>
            <a:bodyPr wrap="none" rtlCol="0">
              <a:spAutoFit/>
            </a:bodyPr>
            <a:lstStyle/>
            <a:p>
              <a:pPr algn="ctr"/>
              <a:r>
                <a:rPr lang="en-US" b="1" dirty="0">
                  <a:latin typeface="Arial Black" panose="020B0604020202020204" pitchFamily="34" charset="0"/>
                  <a:cs typeface="Arial Black" panose="020B0604020202020204" pitchFamily="34" charset="0"/>
                </a:rPr>
                <a:t>ESMF Coupling: 180 s</a:t>
              </a:r>
            </a:p>
            <a:p>
              <a:pPr algn="ctr"/>
              <a:r>
                <a:rPr lang="en-US" b="1" dirty="0">
                  <a:solidFill>
                    <a:srgbClr val="FF0000"/>
                  </a:solidFill>
                  <a:latin typeface="Arial Black" panose="020B0604020202020204" pitchFamily="34" charset="0"/>
                  <a:cs typeface="Arial Black" panose="020B0604020202020204" pitchFamily="34" charset="0"/>
                </a:rPr>
                <a:t>BULK_FLUXES</a:t>
              </a:r>
            </a:p>
          </p:txBody>
        </p:sp>
        <p:sp>
          <p:nvSpPr>
            <p:cNvPr id="9" name="TextBox 8">
              <a:extLst>
                <a:ext uri="{FF2B5EF4-FFF2-40B4-BE49-F238E27FC236}">
                  <a16:creationId xmlns:a16="http://schemas.microsoft.com/office/drawing/2014/main" id="{8B0420DC-6CB4-CB40-B754-DDF86F632553}"/>
                </a:ext>
              </a:extLst>
            </p:cNvPr>
            <p:cNvSpPr txBox="1"/>
            <p:nvPr/>
          </p:nvSpPr>
          <p:spPr>
            <a:xfrm>
              <a:off x="4508508" y="5886180"/>
              <a:ext cx="2903359" cy="646331"/>
            </a:xfrm>
            <a:prstGeom prst="rect">
              <a:avLst/>
            </a:prstGeom>
            <a:noFill/>
          </p:spPr>
          <p:txBody>
            <a:bodyPr wrap="none" rtlCol="0">
              <a:spAutoFit/>
            </a:bodyPr>
            <a:lstStyle/>
            <a:p>
              <a:pPr algn="ctr"/>
              <a:r>
                <a:rPr lang="en-US" b="1" dirty="0">
                  <a:latin typeface="Arial Black" panose="020B0604020202020204" pitchFamily="34" charset="0"/>
                  <a:cs typeface="Arial Black" panose="020B0604020202020204" pitchFamily="34" charset="0"/>
                </a:rPr>
                <a:t>ESMF Coupling: 180 s</a:t>
              </a:r>
            </a:p>
            <a:p>
              <a:pPr algn="ctr"/>
              <a:r>
                <a:rPr lang="en-US" b="1" dirty="0">
                  <a:solidFill>
                    <a:srgbClr val="FF0000"/>
                  </a:solidFill>
                  <a:latin typeface="Arial Black" panose="020B0604020202020204" pitchFamily="34" charset="0"/>
                  <a:cs typeface="Arial Black" panose="020B0604020202020204" pitchFamily="34" charset="0"/>
                </a:rPr>
                <a:t>ATM SBL</a:t>
              </a:r>
            </a:p>
          </p:txBody>
        </p:sp>
      </p:grpSp>
      <p:pic>
        <p:nvPicPr>
          <p:cNvPr id="12" name="zeta_e03_e02_m01.mp4">
            <a:hlinkClick r:id="" action="ppaction://media"/>
            <a:extLst>
              <a:ext uri="{FF2B5EF4-FFF2-40B4-BE49-F238E27FC236}">
                <a16:creationId xmlns:a16="http://schemas.microsoft.com/office/drawing/2014/main" id="{949A104C-09A2-E54B-B872-F8DE5C255110}"/>
              </a:ext>
            </a:extLst>
          </p:cNvPr>
          <p:cNvPicPr>
            <a:picLocks noChangeAspect="1"/>
          </p:cNvPicPr>
          <p:nvPr>
            <a:videoFile r:link="rId2"/>
            <p:extLst>
              <p:ext uri="{DAA4B4D4-6D71-4841-9C94-3DE7FCFB9230}">
                <p14:media xmlns:p14="http://schemas.microsoft.com/office/powerpoint/2010/main" r:link="rId1"/>
              </p:ext>
            </p:extLst>
          </p:nvPr>
        </p:nvPicPr>
        <p:blipFill rotWithShape="1">
          <a:blip r:embed="rId4"/>
          <a:srcRect r="33719"/>
          <a:stretch/>
        </p:blipFill>
        <p:spPr>
          <a:xfrm>
            <a:off x="2055495" y="1585017"/>
            <a:ext cx="8081010" cy="3951287"/>
          </a:xfrm>
          <a:prstGeom prst="rect">
            <a:avLst/>
          </a:prstGeom>
        </p:spPr>
      </p:pic>
    </p:spTree>
    <p:extLst>
      <p:ext uri="{BB962C8B-B14F-4D97-AF65-F5344CB8AC3E}">
        <p14:creationId xmlns:p14="http://schemas.microsoft.com/office/powerpoint/2010/main" val="228834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doppio_mdt.tif">
            <a:extLst>
              <a:ext uri="{FF2B5EF4-FFF2-40B4-BE49-F238E27FC236}">
                <a16:creationId xmlns:a16="http://schemas.microsoft.com/office/drawing/2014/main" id="{135C7A02-5DA9-2E45-A262-09258963F08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128" t="9491" r="8378" b="10039"/>
          <a:stretch/>
        </p:blipFill>
        <p:spPr>
          <a:xfrm>
            <a:off x="6955909" y="1017977"/>
            <a:ext cx="3680513" cy="3755594"/>
          </a:xfrm>
          <a:prstGeom prst="rect">
            <a:avLst/>
          </a:prstGeom>
        </p:spPr>
      </p:pic>
      <p:sp>
        <p:nvSpPr>
          <p:cNvPr id="7" name="TextBox 6"/>
          <p:cNvSpPr txBox="1"/>
          <p:nvPr/>
        </p:nvSpPr>
        <p:spPr>
          <a:xfrm>
            <a:off x="6632470" y="692510"/>
            <a:ext cx="4101901" cy="830997"/>
          </a:xfrm>
          <a:prstGeom prst="rect">
            <a:avLst/>
          </a:prstGeom>
          <a:noFill/>
        </p:spPr>
        <p:txBody>
          <a:bodyPr wrap="square" numCol="1" rtlCol="0">
            <a:spAutoFit/>
          </a:bodyPr>
          <a:lstStyle/>
          <a:p>
            <a:pPr defTabSz="457200">
              <a:defRPr/>
            </a:pPr>
            <a:r>
              <a:rPr lang="en-US" sz="1600" dirty="0">
                <a:solidFill>
                  <a:prstClr val="black"/>
                </a:solidFill>
                <a:latin typeface="Calibri"/>
              </a:rPr>
              <a:t>Mean Sea Level (m)  from ROMS climatological 4D Variational (4D-Var) data </a:t>
            </a:r>
            <a:br>
              <a:rPr lang="en-US" sz="1600" dirty="0">
                <a:solidFill>
                  <a:prstClr val="black"/>
                </a:solidFill>
                <a:latin typeface="Calibri"/>
              </a:rPr>
            </a:br>
            <a:r>
              <a:rPr lang="en-US" sz="1600" dirty="0">
                <a:solidFill>
                  <a:prstClr val="black"/>
                </a:solidFill>
                <a:latin typeface="Calibri"/>
              </a:rPr>
              <a:t>assimilation</a:t>
            </a:r>
          </a:p>
        </p:txBody>
      </p:sp>
      <p:grpSp>
        <p:nvGrpSpPr>
          <p:cNvPr id="10" name="Group 9">
            <a:extLst>
              <a:ext uri="{FF2B5EF4-FFF2-40B4-BE49-F238E27FC236}">
                <a16:creationId xmlns:a16="http://schemas.microsoft.com/office/drawing/2014/main" id="{B57DBA76-90F5-9648-AC5B-ABECE4D8EFAE}"/>
              </a:ext>
            </a:extLst>
          </p:cNvPr>
          <p:cNvGrpSpPr/>
          <p:nvPr/>
        </p:nvGrpSpPr>
        <p:grpSpPr>
          <a:xfrm>
            <a:off x="1472087" y="567574"/>
            <a:ext cx="4748831" cy="4392169"/>
            <a:chOff x="1018115" y="2186117"/>
            <a:chExt cx="5138354" cy="4366772"/>
          </a:xfrm>
        </p:grpSpPr>
        <p:pic>
          <p:nvPicPr>
            <p:cNvPr id="11" name="Picture 10" descr="grid_doppio_with_RioMDT.png">
              <a:extLst>
                <a:ext uri="{FF2B5EF4-FFF2-40B4-BE49-F238E27FC236}">
                  <a16:creationId xmlns:a16="http://schemas.microsoft.com/office/drawing/2014/main" id="{731053CD-B922-7042-8970-296378262BA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2983" t="11441" r="15223" b="11142"/>
            <a:stretch/>
          </p:blipFill>
          <p:spPr>
            <a:xfrm>
              <a:off x="1241964" y="2186117"/>
              <a:ext cx="4768556" cy="4366772"/>
            </a:xfrm>
            <a:prstGeom prst="rect">
              <a:avLst/>
            </a:prstGeom>
          </p:spPr>
        </p:pic>
        <p:sp>
          <p:nvSpPr>
            <p:cNvPr id="12" name="Freeform 11">
              <a:extLst>
                <a:ext uri="{FF2B5EF4-FFF2-40B4-BE49-F238E27FC236}">
                  <a16:creationId xmlns:a16="http://schemas.microsoft.com/office/drawing/2014/main" id="{DE142DE3-2474-6646-8038-26C763A90FE4}"/>
                </a:ext>
              </a:extLst>
            </p:cNvPr>
            <p:cNvSpPr/>
            <p:nvPr/>
          </p:nvSpPr>
          <p:spPr>
            <a:xfrm>
              <a:off x="2280630" y="2868930"/>
              <a:ext cx="2265569" cy="2243519"/>
            </a:xfrm>
            <a:custGeom>
              <a:avLst/>
              <a:gdLst>
                <a:gd name="connsiteX0" fmla="*/ 3778405 w 3778405"/>
                <a:gd name="connsiteY0" fmla="*/ 0 h 3362915"/>
                <a:gd name="connsiteX1" fmla="*/ 3465138 w 3778405"/>
                <a:gd name="connsiteY1" fmla="*/ 211667 h 3362915"/>
                <a:gd name="connsiteX2" fmla="*/ 3202672 w 3778405"/>
                <a:gd name="connsiteY2" fmla="*/ 355600 h 3362915"/>
                <a:gd name="connsiteX3" fmla="*/ 2948672 w 3778405"/>
                <a:gd name="connsiteY3" fmla="*/ 423333 h 3362915"/>
                <a:gd name="connsiteX4" fmla="*/ 2753938 w 3778405"/>
                <a:gd name="connsiteY4" fmla="*/ 372533 h 3362915"/>
                <a:gd name="connsiteX5" fmla="*/ 2669272 w 3778405"/>
                <a:gd name="connsiteY5" fmla="*/ 211667 h 3362915"/>
                <a:gd name="connsiteX6" fmla="*/ 2618472 w 3778405"/>
                <a:gd name="connsiteY6" fmla="*/ 101600 h 3362915"/>
                <a:gd name="connsiteX7" fmla="*/ 2440672 w 3778405"/>
                <a:gd name="connsiteY7" fmla="*/ 33867 h 3362915"/>
                <a:gd name="connsiteX8" fmla="*/ 2220538 w 3778405"/>
                <a:gd name="connsiteY8" fmla="*/ 135467 h 3362915"/>
                <a:gd name="connsiteX9" fmla="*/ 2008872 w 3778405"/>
                <a:gd name="connsiteY9" fmla="*/ 262467 h 3362915"/>
                <a:gd name="connsiteX10" fmla="*/ 1788738 w 3778405"/>
                <a:gd name="connsiteY10" fmla="*/ 381000 h 3362915"/>
                <a:gd name="connsiteX11" fmla="*/ 1678672 w 3778405"/>
                <a:gd name="connsiteY11" fmla="*/ 550333 h 3362915"/>
                <a:gd name="connsiteX12" fmla="*/ 1670205 w 3778405"/>
                <a:gd name="connsiteY12" fmla="*/ 651933 h 3362915"/>
                <a:gd name="connsiteX13" fmla="*/ 1721005 w 3778405"/>
                <a:gd name="connsiteY13" fmla="*/ 872067 h 3362915"/>
                <a:gd name="connsiteX14" fmla="*/ 1814138 w 3778405"/>
                <a:gd name="connsiteY14" fmla="*/ 1058333 h 3362915"/>
                <a:gd name="connsiteX15" fmla="*/ 1890338 w 3778405"/>
                <a:gd name="connsiteY15" fmla="*/ 1151467 h 3362915"/>
                <a:gd name="connsiteX16" fmla="*/ 1983472 w 3778405"/>
                <a:gd name="connsiteY16" fmla="*/ 1219200 h 3362915"/>
                <a:gd name="connsiteX17" fmla="*/ 2076605 w 3778405"/>
                <a:gd name="connsiteY17" fmla="*/ 1210733 h 3362915"/>
                <a:gd name="connsiteX18" fmla="*/ 2229005 w 3778405"/>
                <a:gd name="connsiteY18" fmla="*/ 1159933 h 3362915"/>
                <a:gd name="connsiteX19" fmla="*/ 2398338 w 3778405"/>
                <a:gd name="connsiteY19" fmla="*/ 982133 h 3362915"/>
                <a:gd name="connsiteX20" fmla="*/ 2610005 w 3778405"/>
                <a:gd name="connsiteY20" fmla="*/ 922867 h 3362915"/>
                <a:gd name="connsiteX21" fmla="*/ 2855538 w 3778405"/>
                <a:gd name="connsiteY21" fmla="*/ 948267 h 3362915"/>
                <a:gd name="connsiteX22" fmla="*/ 2897872 w 3778405"/>
                <a:gd name="connsiteY22" fmla="*/ 990600 h 3362915"/>
                <a:gd name="connsiteX23" fmla="*/ 2931738 w 3778405"/>
                <a:gd name="connsiteY23" fmla="*/ 1024467 h 3362915"/>
                <a:gd name="connsiteX24" fmla="*/ 2940205 w 3778405"/>
                <a:gd name="connsiteY24" fmla="*/ 1083733 h 3362915"/>
                <a:gd name="connsiteX25" fmla="*/ 2914805 w 3778405"/>
                <a:gd name="connsiteY25" fmla="*/ 1159933 h 3362915"/>
                <a:gd name="connsiteX26" fmla="*/ 2813205 w 3778405"/>
                <a:gd name="connsiteY26" fmla="*/ 1312333 h 3362915"/>
                <a:gd name="connsiteX27" fmla="*/ 2635405 w 3778405"/>
                <a:gd name="connsiteY27" fmla="*/ 1439333 h 3362915"/>
                <a:gd name="connsiteX28" fmla="*/ 2330605 w 3778405"/>
                <a:gd name="connsiteY28" fmla="*/ 1591733 h 3362915"/>
                <a:gd name="connsiteX29" fmla="*/ 2025805 w 3778405"/>
                <a:gd name="connsiteY29" fmla="*/ 1693333 h 3362915"/>
                <a:gd name="connsiteX30" fmla="*/ 1636338 w 3778405"/>
                <a:gd name="connsiteY30" fmla="*/ 1727200 h 3362915"/>
                <a:gd name="connsiteX31" fmla="*/ 1280738 w 3778405"/>
                <a:gd name="connsiteY31" fmla="*/ 1778000 h 3362915"/>
                <a:gd name="connsiteX32" fmla="*/ 1102938 w 3778405"/>
                <a:gd name="connsiteY32" fmla="*/ 1811867 h 3362915"/>
                <a:gd name="connsiteX33" fmla="*/ 798138 w 3778405"/>
                <a:gd name="connsiteY33" fmla="*/ 1981200 h 3362915"/>
                <a:gd name="connsiteX34" fmla="*/ 451005 w 3778405"/>
                <a:gd name="connsiteY34" fmla="*/ 2353733 h 3362915"/>
                <a:gd name="connsiteX35" fmla="*/ 230872 w 3778405"/>
                <a:gd name="connsiteY35" fmla="*/ 2633133 h 3362915"/>
                <a:gd name="connsiteX36" fmla="*/ 129272 w 3778405"/>
                <a:gd name="connsiteY36" fmla="*/ 2844800 h 3362915"/>
                <a:gd name="connsiteX37" fmla="*/ 44605 w 3778405"/>
                <a:gd name="connsiteY37" fmla="*/ 3022600 h 3362915"/>
                <a:gd name="connsiteX38" fmla="*/ 2272 w 3778405"/>
                <a:gd name="connsiteY38" fmla="*/ 3268133 h 3362915"/>
                <a:gd name="connsiteX39" fmla="*/ 10738 w 3778405"/>
                <a:gd name="connsiteY39" fmla="*/ 3335867 h 3362915"/>
                <a:gd name="connsiteX40" fmla="*/ 53072 w 3778405"/>
                <a:gd name="connsiteY40" fmla="*/ 3361267 h 3362915"/>
                <a:gd name="connsiteX41" fmla="*/ 205472 w 3778405"/>
                <a:gd name="connsiteY41" fmla="*/ 3293533 h 3362915"/>
                <a:gd name="connsiteX42" fmla="*/ 340938 w 3778405"/>
                <a:gd name="connsiteY42" fmla="*/ 3183467 h 3362915"/>
                <a:gd name="connsiteX43" fmla="*/ 467938 w 3778405"/>
                <a:gd name="connsiteY43" fmla="*/ 3081867 h 3362915"/>
                <a:gd name="connsiteX44" fmla="*/ 628805 w 3778405"/>
                <a:gd name="connsiteY44" fmla="*/ 2963333 h 3362915"/>
                <a:gd name="connsiteX0" fmla="*/ 3778405 w 3778405"/>
                <a:gd name="connsiteY0" fmla="*/ 0 h 3362915"/>
                <a:gd name="connsiteX1" fmla="*/ 3465138 w 3778405"/>
                <a:gd name="connsiteY1" fmla="*/ 211667 h 3362915"/>
                <a:gd name="connsiteX2" fmla="*/ 3202672 w 3778405"/>
                <a:gd name="connsiteY2" fmla="*/ 355600 h 3362915"/>
                <a:gd name="connsiteX3" fmla="*/ 2948672 w 3778405"/>
                <a:gd name="connsiteY3" fmla="*/ 423333 h 3362915"/>
                <a:gd name="connsiteX4" fmla="*/ 2753938 w 3778405"/>
                <a:gd name="connsiteY4" fmla="*/ 372533 h 3362915"/>
                <a:gd name="connsiteX5" fmla="*/ 2669272 w 3778405"/>
                <a:gd name="connsiteY5" fmla="*/ 211667 h 3362915"/>
                <a:gd name="connsiteX6" fmla="*/ 2618472 w 3778405"/>
                <a:gd name="connsiteY6" fmla="*/ 101600 h 3362915"/>
                <a:gd name="connsiteX7" fmla="*/ 2440672 w 3778405"/>
                <a:gd name="connsiteY7" fmla="*/ 33867 h 3362915"/>
                <a:gd name="connsiteX8" fmla="*/ 2220538 w 3778405"/>
                <a:gd name="connsiteY8" fmla="*/ 135467 h 3362915"/>
                <a:gd name="connsiteX9" fmla="*/ 2008872 w 3778405"/>
                <a:gd name="connsiteY9" fmla="*/ 262467 h 3362915"/>
                <a:gd name="connsiteX10" fmla="*/ 1788738 w 3778405"/>
                <a:gd name="connsiteY10" fmla="*/ 381000 h 3362915"/>
                <a:gd name="connsiteX11" fmla="*/ 1678672 w 3778405"/>
                <a:gd name="connsiteY11" fmla="*/ 550333 h 3362915"/>
                <a:gd name="connsiteX12" fmla="*/ 1670205 w 3778405"/>
                <a:gd name="connsiteY12" fmla="*/ 651933 h 3362915"/>
                <a:gd name="connsiteX13" fmla="*/ 1721005 w 3778405"/>
                <a:gd name="connsiteY13" fmla="*/ 872067 h 3362915"/>
                <a:gd name="connsiteX14" fmla="*/ 1814138 w 3778405"/>
                <a:gd name="connsiteY14" fmla="*/ 1058333 h 3362915"/>
                <a:gd name="connsiteX15" fmla="*/ 1890338 w 3778405"/>
                <a:gd name="connsiteY15" fmla="*/ 1151467 h 3362915"/>
                <a:gd name="connsiteX16" fmla="*/ 1983472 w 3778405"/>
                <a:gd name="connsiteY16" fmla="*/ 1219200 h 3362915"/>
                <a:gd name="connsiteX17" fmla="*/ 2076605 w 3778405"/>
                <a:gd name="connsiteY17" fmla="*/ 1210733 h 3362915"/>
                <a:gd name="connsiteX18" fmla="*/ 2237471 w 3778405"/>
                <a:gd name="connsiteY18" fmla="*/ 1117600 h 3362915"/>
                <a:gd name="connsiteX19" fmla="*/ 2398338 w 3778405"/>
                <a:gd name="connsiteY19" fmla="*/ 982133 h 3362915"/>
                <a:gd name="connsiteX20" fmla="*/ 2610005 w 3778405"/>
                <a:gd name="connsiteY20" fmla="*/ 922867 h 3362915"/>
                <a:gd name="connsiteX21" fmla="*/ 2855538 w 3778405"/>
                <a:gd name="connsiteY21" fmla="*/ 948267 h 3362915"/>
                <a:gd name="connsiteX22" fmla="*/ 2897872 w 3778405"/>
                <a:gd name="connsiteY22" fmla="*/ 990600 h 3362915"/>
                <a:gd name="connsiteX23" fmla="*/ 2931738 w 3778405"/>
                <a:gd name="connsiteY23" fmla="*/ 1024467 h 3362915"/>
                <a:gd name="connsiteX24" fmla="*/ 2940205 w 3778405"/>
                <a:gd name="connsiteY24" fmla="*/ 1083733 h 3362915"/>
                <a:gd name="connsiteX25" fmla="*/ 2914805 w 3778405"/>
                <a:gd name="connsiteY25" fmla="*/ 1159933 h 3362915"/>
                <a:gd name="connsiteX26" fmla="*/ 2813205 w 3778405"/>
                <a:gd name="connsiteY26" fmla="*/ 1312333 h 3362915"/>
                <a:gd name="connsiteX27" fmla="*/ 2635405 w 3778405"/>
                <a:gd name="connsiteY27" fmla="*/ 1439333 h 3362915"/>
                <a:gd name="connsiteX28" fmla="*/ 2330605 w 3778405"/>
                <a:gd name="connsiteY28" fmla="*/ 1591733 h 3362915"/>
                <a:gd name="connsiteX29" fmla="*/ 2025805 w 3778405"/>
                <a:gd name="connsiteY29" fmla="*/ 1693333 h 3362915"/>
                <a:gd name="connsiteX30" fmla="*/ 1636338 w 3778405"/>
                <a:gd name="connsiteY30" fmla="*/ 1727200 h 3362915"/>
                <a:gd name="connsiteX31" fmla="*/ 1280738 w 3778405"/>
                <a:gd name="connsiteY31" fmla="*/ 1778000 h 3362915"/>
                <a:gd name="connsiteX32" fmla="*/ 1102938 w 3778405"/>
                <a:gd name="connsiteY32" fmla="*/ 1811867 h 3362915"/>
                <a:gd name="connsiteX33" fmla="*/ 798138 w 3778405"/>
                <a:gd name="connsiteY33" fmla="*/ 1981200 h 3362915"/>
                <a:gd name="connsiteX34" fmla="*/ 451005 w 3778405"/>
                <a:gd name="connsiteY34" fmla="*/ 2353733 h 3362915"/>
                <a:gd name="connsiteX35" fmla="*/ 230872 w 3778405"/>
                <a:gd name="connsiteY35" fmla="*/ 2633133 h 3362915"/>
                <a:gd name="connsiteX36" fmla="*/ 129272 w 3778405"/>
                <a:gd name="connsiteY36" fmla="*/ 2844800 h 3362915"/>
                <a:gd name="connsiteX37" fmla="*/ 44605 w 3778405"/>
                <a:gd name="connsiteY37" fmla="*/ 3022600 h 3362915"/>
                <a:gd name="connsiteX38" fmla="*/ 2272 w 3778405"/>
                <a:gd name="connsiteY38" fmla="*/ 3268133 h 3362915"/>
                <a:gd name="connsiteX39" fmla="*/ 10738 w 3778405"/>
                <a:gd name="connsiteY39" fmla="*/ 3335867 h 3362915"/>
                <a:gd name="connsiteX40" fmla="*/ 53072 w 3778405"/>
                <a:gd name="connsiteY40" fmla="*/ 3361267 h 3362915"/>
                <a:gd name="connsiteX41" fmla="*/ 205472 w 3778405"/>
                <a:gd name="connsiteY41" fmla="*/ 3293533 h 3362915"/>
                <a:gd name="connsiteX42" fmla="*/ 340938 w 3778405"/>
                <a:gd name="connsiteY42" fmla="*/ 3183467 h 3362915"/>
                <a:gd name="connsiteX43" fmla="*/ 467938 w 3778405"/>
                <a:gd name="connsiteY43" fmla="*/ 3081867 h 3362915"/>
                <a:gd name="connsiteX44" fmla="*/ 628805 w 3778405"/>
                <a:gd name="connsiteY44" fmla="*/ 2963333 h 3362915"/>
                <a:gd name="connsiteX0" fmla="*/ 3778405 w 3778405"/>
                <a:gd name="connsiteY0" fmla="*/ 0 h 3362915"/>
                <a:gd name="connsiteX1" fmla="*/ 3465138 w 3778405"/>
                <a:gd name="connsiteY1" fmla="*/ 211667 h 3362915"/>
                <a:gd name="connsiteX2" fmla="*/ 3202672 w 3778405"/>
                <a:gd name="connsiteY2" fmla="*/ 355600 h 3362915"/>
                <a:gd name="connsiteX3" fmla="*/ 2948672 w 3778405"/>
                <a:gd name="connsiteY3" fmla="*/ 423333 h 3362915"/>
                <a:gd name="connsiteX4" fmla="*/ 2753938 w 3778405"/>
                <a:gd name="connsiteY4" fmla="*/ 372533 h 3362915"/>
                <a:gd name="connsiteX5" fmla="*/ 2669272 w 3778405"/>
                <a:gd name="connsiteY5" fmla="*/ 211667 h 3362915"/>
                <a:gd name="connsiteX6" fmla="*/ 2610005 w 3778405"/>
                <a:gd name="connsiteY6" fmla="*/ 67733 h 3362915"/>
                <a:gd name="connsiteX7" fmla="*/ 2440672 w 3778405"/>
                <a:gd name="connsiteY7" fmla="*/ 33867 h 3362915"/>
                <a:gd name="connsiteX8" fmla="*/ 2220538 w 3778405"/>
                <a:gd name="connsiteY8" fmla="*/ 135467 h 3362915"/>
                <a:gd name="connsiteX9" fmla="*/ 2008872 w 3778405"/>
                <a:gd name="connsiteY9" fmla="*/ 262467 h 3362915"/>
                <a:gd name="connsiteX10" fmla="*/ 1788738 w 3778405"/>
                <a:gd name="connsiteY10" fmla="*/ 381000 h 3362915"/>
                <a:gd name="connsiteX11" fmla="*/ 1678672 w 3778405"/>
                <a:gd name="connsiteY11" fmla="*/ 550333 h 3362915"/>
                <a:gd name="connsiteX12" fmla="*/ 1670205 w 3778405"/>
                <a:gd name="connsiteY12" fmla="*/ 651933 h 3362915"/>
                <a:gd name="connsiteX13" fmla="*/ 1721005 w 3778405"/>
                <a:gd name="connsiteY13" fmla="*/ 872067 h 3362915"/>
                <a:gd name="connsiteX14" fmla="*/ 1814138 w 3778405"/>
                <a:gd name="connsiteY14" fmla="*/ 1058333 h 3362915"/>
                <a:gd name="connsiteX15" fmla="*/ 1890338 w 3778405"/>
                <a:gd name="connsiteY15" fmla="*/ 1151467 h 3362915"/>
                <a:gd name="connsiteX16" fmla="*/ 1983472 w 3778405"/>
                <a:gd name="connsiteY16" fmla="*/ 1219200 h 3362915"/>
                <a:gd name="connsiteX17" fmla="*/ 2076605 w 3778405"/>
                <a:gd name="connsiteY17" fmla="*/ 1210733 h 3362915"/>
                <a:gd name="connsiteX18" fmla="*/ 2237471 w 3778405"/>
                <a:gd name="connsiteY18" fmla="*/ 1117600 h 3362915"/>
                <a:gd name="connsiteX19" fmla="*/ 2398338 w 3778405"/>
                <a:gd name="connsiteY19" fmla="*/ 982133 h 3362915"/>
                <a:gd name="connsiteX20" fmla="*/ 2610005 w 3778405"/>
                <a:gd name="connsiteY20" fmla="*/ 922867 h 3362915"/>
                <a:gd name="connsiteX21" fmla="*/ 2855538 w 3778405"/>
                <a:gd name="connsiteY21" fmla="*/ 948267 h 3362915"/>
                <a:gd name="connsiteX22" fmla="*/ 2897872 w 3778405"/>
                <a:gd name="connsiteY22" fmla="*/ 990600 h 3362915"/>
                <a:gd name="connsiteX23" fmla="*/ 2931738 w 3778405"/>
                <a:gd name="connsiteY23" fmla="*/ 1024467 h 3362915"/>
                <a:gd name="connsiteX24" fmla="*/ 2940205 w 3778405"/>
                <a:gd name="connsiteY24" fmla="*/ 1083733 h 3362915"/>
                <a:gd name="connsiteX25" fmla="*/ 2914805 w 3778405"/>
                <a:gd name="connsiteY25" fmla="*/ 1159933 h 3362915"/>
                <a:gd name="connsiteX26" fmla="*/ 2813205 w 3778405"/>
                <a:gd name="connsiteY26" fmla="*/ 1312333 h 3362915"/>
                <a:gd name="connsiteX27" fmla="*/ 2635405 w 3778405"/>
                <a:gd name="connsiteY27" fmla="*/ 1439333 h 3362915"/>
                <a:gd name="connsiteX28" fmla="*/ 2330605 w 3778405"/>
                <a:gd name="connsiteY28" fmla="*/ 1591733 h 3362915"/>
                <a:gd name="connsiteX29" fmla="*/ 2025805 w 3778405"/>
                <a:gd name="connsiteY29" fmla="*/ 1693333 h 3362915"/>
                <a:gd name="connsiteX30" fmla="*/ 1636338 w 3778405"/>
                <a:gd name="connsiteY30" fmla="*/ 1727200 h 3362915"/>
                <a:gd name="connsiteX31" fmla="*/ 1280738 w 3778405"/>
                <a:gd name="connsiteY31" fmla="*/ 1778000 h 3362915"/>
                <a:gd name="connsiteX32" fmla="*/ 1102938 w 3778405"/>
                <a:gd name="connsiteY32" fmla="*/ 1811867 h 3362915"/>
                <a:gd name="connsiteX33" fmla="*/ 798138 w 3778405"/>
                <a:gd name="connsiteY33" fmla="*/ 1981200 h 3362915"/>
                <a:gd name="connsiteX34" fmla="*/ 451005 w 3778405"/>
                <a:gd name="connsiteY34" fmla="*/ 2353733 h 3362915"/>
                <a:gd name="connsiteX35" fmla="*/ 230872 w 3778405"/>
                <a:gd name="connsiteY35" fmla="*/ 2633133 h 3362915"/>
                <a:gd name="connsiteX36" fmla="*/ 129272 w 3778405"/>
                <a:gd name="connsiteY36" fmla="*/ 2844800 h 3362915"/>
                <a:gd name="connsiteX37" fmla="*/ 44605 w 3778405"/>
                <a:gd name="connsiteY37" fmla="*/ 3022600 h 3362915"/>
                <a:gd name="connsiteX38" fmla="*/ 2272 w 3778405"/>
                <a:gd name="connsiteY38" fmla="*/ 3268133 h 3362915"/>
                <a:gd name="connsiteX39" fmla="*/ 10738 w 3778405"/>
                <a:gd name="connsiteY39" fmla="*/ 3335867 h 3362915"/>
                <a:gd name="connsiteX40" fmla="*/ 53072 w 3778405"/>
                <a:gd name="connsiteY40" fmla="*/ 3361267 h 3362915"/>
                <a:gd name="connsiteX41" fmla="*/ 205472 w 3778405"/>
                <a:gd name="connsiteY41" fmla="*/ 3293533 h 3362915"/>
                <a:gd name="connsiteX42" fmla="*/ 340938 w 3778405"/>
                <a:gd name="connsiteY42" fmla="*/ 3183467 h 3362915"/>
                <a:gd name="connsiteX43" fmla="*/ 467938 w 3778405"/>
                <a:gd name="connsiteY43" fmla="*/ 3081867 h 3362915"/>
                <a:gd name="connsiteX44" fmla="*/ 628805 w 3778405"/>
                <a:gd name="connsiteY44" fmla="*/ 2963333 h 3362915"/>
                <a:gd name="connsiteX0" fmla="*/ 3871539 w 3871539"/>
                <a:gd name="connsiteY0" fmla="*/ 0 h 3405248"/>
                <a:gd name="connsiteX1" fmla="*/ 3465138 w 3871539"/>
                <a:gd name="connsiteY1" fmla="*/ 254000 h 3405248"/>
                <a:gd name="connsiteX2" fmla="*/ 3202672 w 3871539"/>
                <a:gd name="connsiteY2" fmla="*/ 397933 h 3405248"/>
                <a:gd name="connsiteX3" fmla="*/ 2948672 w 3871539"/>
                <a:gd name="connsiteY3" fmla="*/ 465666 h 3405248"/>
                <a:gd name="connsiteX4" fmla="*/ 2753938 w 3871539"/>
                <a:gd name="connsiteY4" fmla="*/ 414866 h 3405248"/>
                <a:gd name="connsiteX5" fmla="*/ 2669272 w 3871539"/>
                <a:gd name="connsiteY5" fmla="*/ 254000 h 3405248"/>
                <a:gd name="connsiteX6" fmla="*/ 2610005 w 3871539"/>
                <a:gd name="connsiteY6" fmla="*/ 110066 h 3405248"/>
                <a:gd name="connsiteX7" fmla="*/ 2440672 w 3871539"/>
                <a:gd name="connsiteY7" fmla="*/ 76200 h 3405248"/>
                <a:gd name="connsiteX8" fmla="*/ 2220538 w 3871539"/>
                <a:gd name="connsiteY8" fmla="*/ 177800 h 3405248"/>
                <a:gd name="connsiteX9" fmla="*/ 2008872 w 3871539"/>
                <a:gd name="connsiteY9" fmla="*/ 304800 h 3405248"/>
                <a:gd name="connsiteX10" fmla="*/ 1788738 w 3871539"/>
                <a:gd name="connsiteY10" fmla="*/ 423333 h 3405248"/>
                <a:gd name="connsiteX11" fmla="*/ 1678672 w 3871539"/>
                <a:gd name="connsiteY11" fmla="*/ 592666 h 3405248"/>
                <a:gd name="connsiteX12" fmla="*/ 1670205 w 3871539"/>
                <a:gd name="connsiteY12" fmla="*/ 694266 h 3405248"/>
                <a:gd name="connsiteX13" fmla="*/ 1721005 w 3871539"/>
                <a:gd name="connsiteY13" fmla="*/ 914400 h 3405248"/>
                <a:gd name="connsiteX14" fmla="*/ 1814138 w 3871539"/>
                <a:gd name="connsiteY14" fmla="*/ 1100666 h 3405248"/>
                <a:gd name="connsiteX15" fmla="*/ 1890338 w 3871539"/>
                <a:gd name="connsiteY15" fmla="*/ 1193800 h 3405248"/>
                <a:gd name="connsiteX16" fmla="*/ 1983472 w 3871539"/>
                <a:gd name="connsiteY16" fmla="*/ 1261533 h 3405248"/>
                <a:gd name="connsiteX17" fmla="*/ 2076605 w 3871539"/>
                <a:gd name="connsiteY17" fmla="*/ 1253066 h 3405248"/>
                <a:gd name="connsiteX18" fmla="*/ 2237471 w 3871539"/>
                <a:gd name="connsiteY18" fmla="*/ 1159933 h 3405248"/>
                <a:gd name="connsiteX19" fmla="*/ 2398338 w 3871539"/>
                <a:gd name="connsiteY19" fmla="*/ 1024466 h 3405248"/>
                <a:gd name="connsiteX20" fmla="*/ 2610005 w 3871539"/>
                <a:gd name="connsiteY20" fmla="*/ 965200 h 3405248"/>
                <a:gd name="connsiteX21" fmla="*/ 2855538 w 3871539"/>
                <a:gd name="connsiteY21" fmla="*/ 990600 h 3405248"/>
                <a:gd name="connsiteX22" fmla="*/ 2897872 w 3871539"/>
                <a:gd name="connsiteY22" fmla="*/ 1032933 h 3405248"/>
                <a:gd name="connsiteX23" fmla="*/ 2931738 w 3871539"/>
                <a:gd name="connsiteY23" fmla="*/ 1066800 h 3405248"/>
                <a:gd name="connsiteX24" fmla="*/ 2940205 w 3871539"/>
                <a:gd name="connsiteY24" fmla="*/ 1126066 h 3405248"/>
                <a:gd name="connsiteX25" fmla="*/ 2914805 w 3871539"/>
                <a:gd name="connsiteY25" fmla="*/ 1202266 h 3405248"/>
                <a:gd name="connsiteX26" fmla="*/ 2813205 w 3871539"/>
                <a:gd name="connsiteY26" fmla="*/ 1354666 h 3405248"/>
                <a:gd name="connsiteX27" fmla="*/ 2635405 w 3871539"/>
                <a:gd name="connsiteY27" fmla="*/ 1481666 h 3405248"/>
                <a:gd name="connsiteX28" fmla="*/ 2330605 w 3871539"/>
                <a:gd name="connsiteY28" fmla="*/ 1634066 h 3405248"/>
                <a:gd name="connsiteX29" fmla="*/ 2025805 w 3871539"/>
                <a:gd name="connsiteY29" fmla="*/ 1735666 h 3405248"/>
                <a:gd name="connsiteX30" fmla="*/ 1636338 w 3871539"/>
                <a:gd name="connsiteY30" fmla="*/ 1769533 h 3405248"/>
                <a:gd name="connsiteX31" fmla="*/ 1280738 w 3871539"/>
                <a:gd name="connsiteY31" fmla="*/ 1820333 h 3405248"/>
                <a:gd name="connsiteX32" fmla="*/ 1102938 w 3871539"/>
                <a:gd name="connsiteY32" fmla="*/ 1854200 h 3405248"/>
                <a:gd name="connsiteX33" fmla="*/ 798138 w 3871539"/>
                <a:gd name="connsiteY33" fmla="*/ 2023533 h 3405248"/>
                <a:gd name="connsiteX34" fmla="*/ 451005 w 3871539"/>
                <a:gd name="connsiteY34" fmla="*/ 2396066 h 3405248"/>
                <a:gd name="connsiteX35" fmla="*/ 230872 w 3871539"/>
                <a:gd name="connsiteY35" fmla="*/ 2675466 h 3405248"/>
                <a:gd name="connsiteX36" fmla="*/ 129272 w 3871539"/>
                <a:gd name="connsiteY36" fmla="*/ 2887133 h 3405248"/>
                <a:gd name="connsiteX37" fmla="*/ 44605 w 3871539"/>
                <a:gd name="connsiteY37" fmla="*/ 3064933 h 3405248"/>
                <a:gd name="connsiteX38" fmla="*/ 2272 w 3871539"/>
                <a:gd name="connsiteY38" fmla="*/ 3310466 h 3405248"/>
                <a:gd name="connsiteX39" fmla="*/ 10738 w 3871539"/>
                <a:gd name="connsiteY39" fmla="*/ 3378200 h 3405248"/>
                <a:gd name="connsiteX40" fmla="*/ 53072 w 3871539"/>
                <a:gd name="connsiteY40" fmla="*/ 3403600 h 3405248"/>
                <a:gd name="connsiteX41" fmla="*/ 205472 w 3871539"/>
                <a:gd name="connsiteY41" fmla="*/ 3335866 h 3405248"/>
                <a:gd name="connsiteX42" fmla="*/ 340938 w 3871539"/>
                <a:gd name="connsiteY42" fmla="*/ 3225800 h 3405248"/>
                <a:gd name="connsiteX43" fmla="*/ 467938 w 3871539"/>
                <a:gd name="connsiteY43" fmla="*/ 3124200 h 3405248"/>
                <a:gd name="connsiteX44" fmla="*/ 628805 w 3871539"/>
                <a:gd name="connsiteY44" fmla="*/ 3005666 h 3405248"/>
                <a:gd name="connsiteX0" fmla="*/ 3871539 w 3871539"/>
                <a:gd name="connsiteY0" fmla="*/ 0 h 3405248"/>
                <a:gd name="connsiteX1" fmla="*/ 3465138 w 3871539"/>
                <a:gd name="connsiteY1" fmla="*/ 254000 h 3405248"/>
                <a:gd name="connsiteX2" fmla="*/ 3202672 w 3871539"/>
                <a:gd name="connsiteY2" fmla="*/ 397933 h 3405248"/>
                <a:gd name="connsiteX3" fmla="*/ 2948672 w 3871539"/>
                <a:gd name="connsiteY3" fmla="*/ 465666 h 3405248"/>
                <a:gd name="connsiteX4" fmla="*/ 2753938 w 3871539"/>
                <a:gd name="connsiteY4" fmla="*/ 414866 h 3405248"/>
                <a:gd name="connsiteX5" fmla="*/ 2669272 w 3871539"/>
                <a:gd name="connsiteY5" fmla="*/ 254000 h 3405248"/>
                <a:gd name="connsiteX6" fmla="*/ 2610005 w 3871539"/>
                <a:gd name="connsiteY6" fmla="*/ 110066 h 3405248"/>
                <a:gd name="connsiteX7" fmla="*/ 2440672 w 3871539"/>
                <a:gd name="connsiteY7" fmla="*/ 76200 h 3405248"/>
                <a:gd name="connsiteX8" fmla="*/ 2220538 w 3871539"/>
                <a:gd name="connsiteY8" fmla="*/ 177800 h 3405248"/>
                <a:gd name="connsiteX9" fmla="*/ 2008872 w 3871539"/>
                <a:gd name="connsiteY9" fmla="*/ 304800 h 3405248"/>
                <a:gd name="connsiteX10" fmla="*/ 1788738 w 3871539"/>
                <a:gd name="connsiteY10" fmla="*/ 423333 h 3405248"/>
                <a:gd name="connsiteX11" fmla="*/ 1678672 w 3871539"/>
                <a:gd name="connsiteY11" fmla="*/ 592666 h 3405248"/>
                <a:gd name="connsiteX12" fmla="*/ 1670205 w 3871539"/>
                <a:gd name="connsiteY12" fmla="*/ 694266 h 3405248"/>
                <a:gd name="connsiteX13" fmla="*/ 1721005 w 3871539"/>
                <a:gd name="connsiteY13" fmla="*/ 914400 h 3405248"/>
                <a:gd name="connsiteX14" fmla="*/ 1814138 w 3871539"/>
                <a:gd name="connsiteY14" fmla="*/ 1100666 h 3405248"/>
                <a:gd name="connsiteX15" fmla="*/ 1890338 w 3871539"/>
                <a:gd name="connsiteY15" fmla="*/ 1193800 h 3405248"/>
                <a:gd name="connsiteX16" fmla="*/ 1983472 w 3871539"/>
                <a:gd name="connsiteY16" fmla="*/ 1261533 h 3405248"/>
                <a:gd name="connsiteX17" fmla="*/ 2076605 w 3871539"/>
                <a:gd name="connsiteY17" fmla="*/ 1253066 h 3405248"/>
                <a:gd name="connsiteX18" fmla="*/ 2237471 w 3871539"/>
                <a:gd name="connsiteY18" fmla="*/ 1159933 h 3405248"/>
                <a:gd name="connsiteX19" fmla="*/ 2398338 w 3871539"/>
                <a:gd name="connsiteY19" fmla="*/ 1024466 h 3405248"/>
                <a:gd name="connsiteX20" fmla="*/ 2610005 w 3871539"/>
                <a:gd name="connsiteY20" fmla="*/ 965200 h 3405248"/>
                <a:gd name="connsiteX21" fmla="*/ 2855538 w 3871539"/>
                <a:gd name="connsiteY21" fmla="*/ 990600 h 3405248"/>
                <a:gd name="connsiteX22" fmla="*/ 2897872 w 3871539"/>
                <a:gd name="connsiteY22" fmla="*/ 1032933 h 3405248"/>
                <a:gd name="connsiteX23" fmla="*/ 2940205 w 3871539"/>
                <a:gd name="connsiteY23" fmla="*/ 1126066 h 3405248"/>
                <a:gd name="connsiteX24" fmla="*/ 2914805 w 3871539"/>
                <a:gd name="connsiteY24" fmla="*/ 1202266 h 3405248"/>
                <a:gd name="connsiteX25" fmla="*/ 2813205 w 3871539"/>
                <a:gd name="connsiteY25" fmla="*/ 1354666 h 3405248"/>
                <a:gd name="connsiteX26" fmla="*/ 2635405 w 3871539"/>
                <a:gd name="connsiteY26" fmla="*/ 1481666 h 3405248"/>
                <a:gd name="connsiteX27" fmla="*/ 2330605 w 3871539"/>
                <a:gd name="connsiteY27" fmla="*/ 1634066 h 3405248"/>
                <a:gd name="connsiteX28" fmla="*/ 2025805 w 3871539"/>
                <a:gd name="connsiteY28" fmla="*/ 1735666 h 3405248"/>
                <a:gd name="connsiteX29" fmla="*/ 1636338 w 3871539"/>
                <a:gd name="connsiteY29" fmla="*/ 1769533 h 3405248"/>
                <a:gd name="connsiteX30" fmla="*/ 1280738 w 3871539"/>
                <a:gd name="connsiteY30" fmla="*/ 1820333 h 3405248"/>
                <a:gd name="connsiteX31" fmla="*/ 1102938 w 3871539"/>
                <a:gd name="connsiteY31" fmla="*/ 1854200 h 3405248"/>
                <a:gd name="connsiteX32" fmla="*/ 798138 w 3871539"/>
                <a:gd name="connsiteY32" fmla="*/ 2023533 h 3405248"/>
                <a:gd name="connsiteX33" fmla="*/ 451005 w 3871539"/>
                <a:gd name="connsiteY33" fmla="*/ 2396066 h 3405248"/>
                <a:gd name="connsiteX34" fmla="*/ 230872 w 3871539"/>
                <a:gd name="connsiteY34" fmla="*/ 2675466 h 3405248"/>
                <a:gd name="connsiteX35" fmla="*/ 129272 w 3871539"/>
                <a:gd name="connsiteY35" fmla="*/ 2887133 h 3405248"/>
                <a:gd name="connsiteX36" fmla="*/ 44605 w 3871539"/>
                <a:gd name="connsiteY36" fmla="*/ 3064933 h 3405248"/>
                <a:gd name="connsiteX37" fmla="*/ 2272 w 3871539"/>
                <a:gd name="connsiteY37" fmla="*/ 3310466 h 3405248"/>
                <a:gd name="connsiteX38" fmla="*/ 10738 w 3871539"/>
                <a:gd name="connsiteY38" fmla="*/ 3378200 h 3405248"/>
                <a:gd name="connsiteX39" fmla="*/ 53072 w 3871539"/>
                <a:gd name="connsiteY39" fmla="*/ 3403600 h 3405248"/>
                <a:gd name="connsiteX40" fmla="*/ 205472 w 3871539"/>
                <a:gd name="connsiteY40" fmla="*/ 3335866 h 3405248"/>
                <a:gd name="connsiteX41" fmla="*/ 340938 w 3871539"/>
                <a:gd name="connsiteY41" fmla="*/ 3225800 h 3405248"/>
                <a:gd name="connsiteX42" fmla="*/ 467938 w 3871539"/>
                <a:gd name="connsiteY42" fmla="*/ 3124200 h 3405248"/>
                <a:gd name="connsiteX43" fmla="*/ 628805 w 3871539"/>
                <a:gd name="connsiteY43" fmla="*/ 3005666 h 3405248"/>
                <a:gd name="connsiteX0" fmla="*/ 3871539 w 3871539"/>
                <a:gd name="connsiteY0" fmla="*/ 0 h 3405248"/>
                <a:gd name="connsiteX1" fmla="*/ 3465138 w 3871539"/>
                <a:gd name="connsiteY1" fmla="*/ 254000 h 3405248"/>
                <a:gd name="connsiteX2" fmla="*/ 3202672 w 3871539"/>
                <a:gd name="connsiteY2" fmla="*/ 397933 h 3405248"/>
                <a:gd name="connsiteX3" fmla="*/ 2948672 w 3871539"/>
                <a:gd name="connsiteY3" fmla="*/ 465666 h 3405248"/>
                <a:gd name="connsiteX4" fmla="*/ 2753938 w 3871539"/>
                <a:gd name="connsiteY4" fmla="*/ 414866 h 3405248"/>
                <a:gd name="connsiteX5" fmla="*/ 2669272 w 3871539"/>
                <a:gd name="connsiteY5" fmla="*/ 254000 h 3405248"/>
                <a:gd name="connsiteX6" fmla="*/ 2610005 w 3871539"/>
                <a:gd name="connsiteY6" fmla="*/ 110066 h 3405248"/>
                <a:gd name="connsiteX7" fmla="*/ 2440672 w 3871539"/>
                <a:gd name="connsiteY7" fmla="*/ 76200 h 3405248"/>
                <a:gd name="connsiteX8" fmla="*/ 2220538 w 3871539"/>
                <a:gd name="connsiteY8" fmla="*/ 177800 h 3405248"/>
                <a:gd name="connsiteX9" fmla="*/ 2008872 w 3871539"/>
                <a:gd name="connsiteY9" fmla="*/ 304800 h 3405248"/>
                <a:gd name="connsiteX10" fmla="*/ 1788738 w 3871539"/>
                <a:gd name="connsiteY10" fmla="*/ 423333 h 3405248"/>
                <a:gd name="connsiteX11" fmla="*/ 1678672 w 3871539"/>
                <a:gd name="connsiteY11" fmla="*/ 592666 h 3405248"/>
                <a:gd name="connsiteX12" fmla="*/ 1670205 w 3871539"/>
                <a:gd name="connsiteY12" fmla="*/ 694266 h 3405248"/>
                <a:gd name="connsiteX13" fmla="*/ 1721005 w 3871539"/>
                <a:gd name="connsiteY13" fmla="*/ 914400 h 3405248"/>
                <a:gd name="connsiteX14" fmla="*/ 1814138 w 3871539"/>
                <a:gd name="connsiteY14" fmla="*/ 1100666 h 3405248"/>
                <a:gd name="connsiteX15" fmla="*/ 1890338 w 3871539"/>
                <a:gd name="connsiteY15" fmla="*/ 1193800 h 3405248"/>
                <a:gd name="connsiteX16" fmla="*/ 1983472 w 3871539"/>
                <a:gd name="connsiteY16" fmla="*/ 1261533 h 3405248"/>
                <a:gd name="connsiteX17" fmla="*/ 2076605 w 3871539"/>
                <a:gd name="connsiteY17" fmla="*/ 1253066 h 3405248"/>
                <a:gd name="connsiteX18" fmla="*/ 2237471 w 3871539"/>
                <a:gd name="connsiteY18" fmla="*/ 1159933 h 3405248"/>
                <a:gd name="connsiteX19" fmla="*/ 2398338 w 3871539"/>
                <a:gd name="connsiteY19" fmla="*/ 1024466 h 3405248"/>
                <a:gd name="connsiteX20" fmla="*/ 2610005 w 3871539"/>
                <a:gd name="connsiteY20" fmla="*/ 965200 h 3405248"/>
                <a:gd name="connsiteX21" fmla="*/ 2855538 w 3871539"/>
                <a:gd name="connsiteY21" fmla="*/ 990600 h 3405248"/>
                <a:gd name="connsiteX22" fmla="*/ 2940205 w 3871539"/>
                <a:gd name="connsiteY22" fmla="*/ 1126066 h 3405248"/>
                <a:gd name="connsiteX23" fmla="*/ 2914805 w 3871539"/>
                <a:gd name="connsiteY23" fmla="*/ 1202266 h 3405248"/>
                <a:gd name="connsiteX24" fmla="*/ 2813205 w 3871539"/>
                <a:gd name="connsiteY24" fmla="*/ 1354666 h 3405248"/>
                <a:gd name="connsiteX25" fmla="*/ 2635405 w 3871539"/>
                <a:gd name="connsiteY25" fmla="*/ 1481666 h 3405248"/>
                <a:gd name="connsiteX26" fmla="*/ 2330605 w 3871539"/>
                <a:gd name="connsiteY26" fmla="*/ 1634066 h 3405248"/>
                <a:gd name="connsiteX27" fmla="*/ 2025805 w 3871539"/>
                <a:gd name="connsiteY27" fmla="*/ 1735666 h 3405248"/>
                <a:gd name="connsiteX28" fmla="*/ 1636338 w 3871539"/>
                <a:gd name="connsiteY28" fmla="*/ 1769533 h 3405248"/>
                <a:gd name="connsiteX29" fmla="*/ 1280738 w 3871539"/>
                <a:gd name="connsiteY29" fmla="*/ 1820333 h 3405248"/>
                <a:gd name="connsiteX30" fmla="*/ 1102938 w 3871539"/>
                <a:gd name="connsiteY30" fmla="*/ 1854200 h 3405248"/>
                <a:gd name="connsiteX31" fmla="*/ 798138 w 3871539"/>
                <a:gd name="connsiteY31" fmla="*/ 2023533 h 3405248"/>
                <a:gd name="connsiteX32" fmla="*/ 451005 w 3871539"/>
                <a:gd name="connsiteY32" fmla="*/ 2396066 h 3405248"/>
                <a:gd name="connsiteX33" fmla="*/ 230872 w 3871539"/>
                <a:gd name="connsiteY33" fmla="*/ 2675466 h 3405248"/>
                <a:gd name="connsiteX34" fmla="*/ 129272 w 3871539"/>
                <a:gd name="connsiteY34" fmla="*/ 2887133 h 3405248"/>
                <a:gd name="connsiteX35" fmla="*/ 44605 w 3871539"/>
                <a:gd name="connsiteY35" fmla="*/ 3064933 h 3405248"/>
                <a:gd name="connsiteX36" fmla="*/ 2272 w 3871539"/>
                <a:gd name="connsiteY36" fmla="*/ 3310466 h 3405248"/>
                <a:gd name="connsiteX37" fmla="*/ 10738 w 3871539"/>
                <a:gd name="connsiteY37" fmla="*/ 3378200 h 3405248"/>
                <a:gd name="connsiteX38" fmla="*/ 53072 w 3871539"/>
                <a:gd name="connsiteY38" fmla="*/ 3403600 h 3405248"/>
                <a:gd name="connsiteX39" fmla="*/ 205472 w 3871539"/>
                <a:gd name="connsiteY39" fmla="*/ 3335866 h 3405248"/>
                <a:gd name="connsiteX40" fmla="*/ 340938 w 3871539"/>
                <a:gd name="connsiteY40" fmla="*/ 3225800 h 3405248"/>
                <a:gd name="connsiteX41" fmla="*/ 467938 w 3871539"/>
                <a:gd name="connsiteY41" fmla="*/ 3124200 h 3405248"/>
                <a:gd name="connsiteX42" fmla="*/ 628805 w 3871539"/>
                <a:gd name="connsiteY42" fmla="*/ 3005666 h 3405248"/>
                <a:gd name="connsiteX0" fmla="*/ 3871539 w 3871539"/>
                <a:gd name="connsiteY0" fmla="*/ 0 h 3405248"/>
                <a:gd name="connsiteX1" fmla="*/ 3465138 w 3871539"/>
                <a:gd name="connsiteY1" fmla="*/ 254000 h 3405248"/>
                <a:gd name="connsiteX2" fmla="*/ 3202672 w 3871539"/>
                <a:gd name="connsiteY2" fmla="*/ 397933 h 3405248"/>
                <a:gd name="connsiteX3" fmla="*/ 2948672 w 3871539"/>
                <a:gd name="connsiteY3" fmla="*/ 465666 h 3405248"/>
                <a:gd name="connsiteX4" fmla="*/ 2753938 w 3871539"/>
                <a:gd name="connsiteY4" fmla="*/ 414866 h 3405248"/>
                <a:gd name="connsiteX5" fmla="*/ 2669272 w 3871539"/>
                <a:gd name="connsiteY5" fmla="*/ 254000 h 3405248"/>
                <a:gd name="connsiteX6" fmla="*/ 2610005 w 3871539"/>
                <a:gd name="connsiteY6" fmla="*/ 110066 h 3405248"/>
                <a:gd name="connsiteX7" fmla="*/ 2440672 w 3871539"/>
                <a:gd name="connsiteY7" fmla="*/ 76200 h 3405248"/>
                <a:gd name="connsiteX8" fmla="*/ 2220538 w 3871539"/>
                <a:gd name="connsiteY8" fmla="*/ 177800 h 3405248"/>
                <a:gd name="connsiteX9" fmla="*/ 2008872 w 3871539"/>
                <a:gd name="connsiteY9" fmla="*/ 304800 h 3405248"/>
                <a:gd name="connsiteX10" fmla="*/ 1788738 w 3871539"/>
                <a:gd name="connsiteY10" fmla="*/ 423333 h 3405248"/>
                <a:gd name="connsiteX11" fmla="*/ 1687138 w 3871539"/>
                <a:gd name="connsiteY11" fmla="*/ 541866 h 3405248"/>
                <a:gd name="connsiteX12" fmla="*/ 1670205 w 3871539"/>
                <a:gd name="connsiteY12" fmla="*/ 694266 h 3405248"/>
                <a:gd name="connsiteX13" fmla="*/ 1721005 w 3871539"/>
                <a:gd name="connsiteY13" fmla="*/ 914400 h 3405248"/>
                <a:gd name="connsiteX14" fmla="*/ 1814138 w 3871539"/>
                <a:gd name="connsiteY14" fmla="*/ 1100666 h 3405248"/>
                <a:gd name="connsiteX15" fmla="*/ 1890338 w 3871539"/>
                <a:gd name="connsiteY15" fmla="*/ 1193800 h 3405248"/>
                <a:gd name="connsiteX16" fmla="*/ 1983472 w 3871539"/>
                <a:gd name="connsiteY16" fmla="*/ 1261533 h 3405248"/>
                <a:gd name="connsiteX17" fmla="*/ 2076605 w 3871539"/>
                <a:gd name="connsiteY17" fmla="*/ 1253066 h 3405248"/>
                <a:gd name="connsiteX18" fmla="*/ 2237471 w 3871539"/>
                <a:gd name="connsiteY18" fmla="*/ 1159933 h 3405248"/>
                <a:gd name="connsiteX19" fmla="*/ 2398338 w 3871539"/>
                <a:gd name="connsiteY19" fmla="*/ 1024466 h 3405248"/>
                <a:gd name="connsiteX20" fmla="*/ 2610005 w 3871539"/>
                <a:gd name="connsiteY20" fmla="*/ 965200 h 3405248"/>
                <a:gd name="connsiteX21" fmla="*/ 2855538 w 3871539"/>
                <a:gd name="connsiteY21" fmla="*/ 990600 h 3405248"/>
                <a:gd name="connsiteX22" fmla="*/ 2940205 w 3871539"/>
                <a:gd name="connsiteY22" fmla="*/ 1126066 h 3405248"/>
                <a:gd name="connsiteX23" fmla="*/ 2914805 w 3871539"/>
                <a:gd name="connsiteY23" fmla="*/ 1202266 h 3405248"/>
                <a:gd name="connsiteX24" fmla="*/ 2813205 w 3871539"/>
                <a:gd name="connsiteY24" fmla="*/ 1354666 h 3405248"/>
                <a:gd name="connsiteX25" fmla="*/ 2635405 w 3871539"/>
                <a:gd name="connsiteY25" fmla="*/ 1481666 h 3405248"/>
                <a:gd name="connsiteX26" fmla="*/ 2330605 w 3871539"/>
                <a:gd name="connsiteY26" fmla="*/ 1634066 h 3405248"/>
                <a:gd name="connsiteX27" fmla="*/ 2025805 w 3871539"/>
                <a:gd name="connsiteY27" fmla="*/ 1735666 h 3405248"/>
                <a:gd name="connsiteX28" fmla="*/ 1636338 w 3871539"/>
                <a:gd name="connsiteY28" fmla="*/ 1769533 h 3405248"/>
                <a:gd name="connsiteX29" fmla="*/ 1280738 w 3871539"/>
                <a:gd name="connsiteY29" fmla="*/ 1820333 h 3405248"/>
                <a:gd name="connsiteX30" fmla="*/ 1102938 w 3871539"/>
                <a:gd name="connsiteY30" fmla="*/ 1854200 h 3405248"/>
                <a:gd name="connsiteX31" fmla="*/ 798138 w 3871539"/>
                <a:gd name="connsiteY31" fmla="*/ 2023533 h 3405248"/>
                <a:gd name="connsiteX32" fmla="*/ 451005 w 3871539"/>
                <a:gd name="connsiteY32" fmla="*/ 2396066 h 3405248"/>
                <a:gd name="connsiteX33" fmla="*/ 230872 w 3871539"/>
                <a:gd name="connsiteY33" fmla="*/ 2675466 h 3405248"/>
                <a:gd name="connsiteX34" fmla="*/ 129272 w 3871539"/>
                <a:gd name="connsiteY34" fmla="*/ 2887133 h 3405248"/>
                <a:gd name="connsiteX35" fmla="*/ 44605 w 3871539"/>
                <a:gd name="connsiteY35" fmla="*/ 3064933 h 3405248"/>
                <a:gd name="connsiteX36" fmla="*/ 2272 w 3871539"/>
                <a:gd name="connsiteY36" fmla="*/ 3310466 h 3405248"/>
                <a:gd name="connsiteX37" fmla="*/ 10738 w 3871539"/>
                <a:gd name="connsiteY37" fmla="*/ 3378200 h 3405248"/>
                <a:gd name="connsiteX38" fmla="*/ 53072 w 3871539"/>
                <a:gd name="connsiteY38" fmla="*/ 3403600 h 3405248"/>
                <a:gd name="connsiteX39" fmla="*/ 205472 w 3871539"/>
                <a:gd name="connsiteY39" fmla="*/ 3335866 h 3405248"/>
                <a:gd name="connsiteX40" fmla="*/ 340938 w 3871539"/>
                <a:gd name="connsiteY40" fmla="*/ 3225800 h 3405248"/>
                <a:gd name="connsiteX41" fmla="*/ 467938 w 3871539"/>
                <a:gd name="connsiteY41" fmla="*/ 3124200 h 3405248"/>
                <a:gd name="connsiteX42" fmla="*/ 628805 w 3871539"/>
                <a:gd name="connsiteY42" fmla="*/ 3005666 h 3405248"/>
                <a:gd name="connsiteX0" fmla="*/ 3871539 w 3871539"/>
                <a:gd name="connsiteY0" fmla="*/ 0 h 3405248"/>
                <a:gd name="connsiteX1" fmla="*/ 3465138 w 3871539"/>
                <a:gd name="connsiteY1" fmla="*/ 254000 h 3405248"/>
                <a:gd name="connsiteX2" fmla="*/ 3202672 w 3871539"/>
                <a:gd name="connsiteY2" fmla="*/ 397933 h 3405248"/>
                <a:gd name="connsiteX3" fmla="*/ 2948672 w 3871539"/>
                <a:gd name="connsiteY3" fmla="*/ 465666 h 3405248"/>
                <a:gd name="connsiteX4" fmla="*/ 2753938 w 3871539"/>
                <a:gd name="connsiteY4" fmla="*/ 414866 h 3405248"/>
                <a:gd name="connsiteX5" fmla="*/ 2669272 w 3871539"/>
                <a:gd name="connsiteY5" fmla="*/ 254000 h 3405248"/>
                <a:gd name="connsiteX6" fmla="*/ 2610005 w 3871539"/>
                <a:gd name="connsiteY6" fmla="*/ 110066 h 3405248"/>
                <a:gd name="connsiteX7" fmla="*/ 2440672 w 3871539"/>
                <a:gd name="connsiteY7" fmla="*/ 76200 h 3405248"/>
                <a:gd name="connsiteX8" fmla="*/ 2220538 w 3871539"/>
                <a:gd name="connsiteY8" fmla="*/ 177800 h 3405248"/>
                <a:gd name="connsiteX9" fmla="*/ 2008872 w 3871539"/>
                <a:gd name="connsiteY9" fmla="*/ 304800 h 3405248"/>
                <a:gd name="connsiteX10" fmla="*/ 1788738 w 3871539"/>
                <a:gd name="connsiteY10" fmla="*/ 423333 h 3405248"/>
                <a:gd name="connsiteX11" fmla="*/ 1687138 w 3871539"/>
                <a:gd name="connsiteY11" fmla="*/ 541866 h 3405248"/>
                <a:gd name="connsiteX12" fmla="*/ 1670205 w 3871539"/>
                <a:gd name="connsiteY12" fmla="*/ 694266 h 3405248"/>
                <a:gd name="connsiteX13" fmla="*/ 1721005 w 3871539"/>
                <a:gd name="connsiteY13" fmla="*/ 914400 h 3405248"/>
                <a:gd name="connsiteX14" fmla="*/ 1814138 w 3871539"/>
                <a:gd name="connsiteY14" fmla="*/ 1100666 h 3405248"/>
                <a:gd name="connsiteX15" fmla="*/ 1890338 w 3871539"/>
                <a:gd name="connsiteY15" fmla="*/ 1193800 h 3405248"/>
                <a:gd name="connsiteX16" fmla="*/ 1983472 w 3871539"/>
                <a:gd name="connsiteY16" fmla="*/ 1261533 h 3405248"/>
                <a:gd name="connsiteX17" fmla="*/ 2076605 w 3871539"/>
                <a:gd name="connsiteY17" fmla="*/ 1253066 h 3405248"/>
                <a:gd name="connsiteX18" fmla="*/ 2237471 w 3871539"/>
                <a:gd name="connsiteY18" fmla="*/ 1159933 h 3405248"/>
                <a:gd name="connsiteX19" fmla="*/ 2398338 w 3871539"/>
                <a:gd name="connsiteY19" fmla="*/ 1024466 h 3405248"/>
                <a:gd name="connsiteX20" fmla="*/ 2610005 w 3871539"/>
                <a:gd name="connsiteY20" fmla="*/ 965200 h 3405248"/>
                <a:gd name="connsiteX21" fmla="*/ 2855538 w 3871539"/>
                <a:gd name="connsiteY21" fmla="*/ 990600 h 3405248"/>
                <a:gd name="connsiteX22" fmla="*/ 2940205 w 3871539"/>
                <a:gd name="connsiteY22" fmla="*/ 1126066 h 3405248"/>
                <a:gd name="connsiteX23" fmla="*/ 2914805 w 3871539"/>
                <a:gd name="connsiteY23" fmla="*/ 1202266 h 3405248"/>
                <a:gd name="connsiteX24" fmla="*/ 2813205 w 3871539"/>
                <a:gd name="connsiteY24" fmla="*/ 1354666 h 3405248"/>
                <a:gd name="connsiteX25" fmla="*/ 2635405 w 3871539"/>
                <a:gd name="connsiteY25" fmla="*/ 1481666 h 3405248"/>
                <a:gd name="connsiteX26" fmla="*/ 2330605 w 3871539"/>
                <a:gd name="connsiteY26" fmla="*/ 1634066 h 3405248"/>
                <a:gd name="connsiteX27" fmla="*/ 2025805 w 3871539"/>
                <a:gd name="connsiteY27" fmla="*/ 1735666 h 3405248"/>
                <a:gd name="connsiteX28" fmla="*/ 1636338 w 3871539"/>
                <a:gd name="connsiteY28" fmla="*/ 1769533 h 3405248"/>
                <a:gd name="connsiteX29" fmla="*/ 1280738 w 3871539"/>
                <a:gd name="connsiteY29" fmla="*/ 1820333 h 3405248"/>
                <a:gd name="connsiteX30" fmla="*/ 1102938 w 3871539"/>
                <a:gd name="connsiteY30" fmla="*/ 1854200 h 3405248"/>
                <a:gd name="connsiteX31" fmla="*/ 798138 w 3871539"/>
                <a:gd name="connsiteY31" fmla="*/ 2023533 h 3405248"/>
                <a:gd name="connsiteX32" fmla="*/ 451005 w 3871539"/>
                <a:gd name="connsiteY32" fmla="*/ 2396066 h 3405248"/>
                <a:gd name="connsiteX33" fmla="*/ 230872 w 3871539"/>
                <a:gd name="connsiteY33" fmla="*/ 2675466 h 3405248"/>
                <a:gd name="connsiteX34" fmla="*/ 44605 w 3871539"/>
                <a:gd name="connsiteY34" fmla="*/ 3064933 h 3405248"/>
                <a:gd name="connsiteX35" fmla="*/ 2272 w 3871539"/>
                <a:gd name="connsiteY35" fmla="*/ 3310466 h 3405248"/>
                <a:gd name="connsiteX36" fmla="*/ 10738 w 3871539"/>
                <a:gd name="connsiteY36" fmla="*/ 3378200 h 3405248"/>
                <a:gd name="connsiteX37" fmla="*/ 53072 w 3871539"/>
                <a:gd name="connsiteY37" fmla="*/ 3403600 h 3405248"/>
                <a:gd name="connsiteX38" fmla="*/ 205472 w 3871539"/>
                <a:gd name="connsiteY38" fmla="*/ 3335866 h 3405248"/>
                <a:gd name="connsiteX39" fmla="*/ 340938 w 3871539"/>
                <a:gd name="connsiteY39" fmla="*/ 3225800 h 3405248"/>
                <a:gd name="connsiteX40" fmla="*/ 467938 w 3871539"/>
                <a:gd name="connsiteY40" fmla="*/ 3124200 h 3405248"/>
                <a:gd name="connsiteX41" fmla="*/ 628805 w 3871539"/>
                <a:gd name="connsiteY41" fmla="*/ 3005666 h 3405248"/>
                <a:gd name="connsiteX0" fmla="*/ 3871539 w 3871539"/>
                <a:gd name="connsiteY0" fmla="*/ 0 h 3405248"/>
                <a:gd name="connsiteX1" fmla="*/ 3465138 w 3871539"/>
                <a:gd name="connsiteY1" fmla="*/ 254000 h 3405248"/>
                <a:gd name="connsiteX2" fmla="*/ 3202672 w 3871539"/>
                <a:gd name="connsiteY2" fmla="*/ 397933 h 3405248"/>
                <a:gd name="connsiteX3" fmla="*/ 2948672 w 3871539"/>
                <a:gd name="connsiteY3" fmla="*/ 465666 h 3405248"/>
                <a:gd name="connsiteX4" fmla="*/ 2753938 w 3871539"/>
                <a:gd name="connsiteY4" fmla="*/ 414866 h 3405248"/>
                <a:gd name="connsiteX5" fmla="*/ 2669272 w 3871539"/>
                <a:gd name="connsiteY5" fmla="*/ 254000 h 3405248"/>
                <a:gd name="connsiteX6" fmla="*/ 2610005 w 3871539"/>
                <a:gd name="connsiteY6" fmla="*/ 110066 h 3405248"/>
                <a:gd name="connsiteX7" fmla="*/ 2440672 w 3871539"/>
                <a:gd name="connsiteY7" fmla="*/ 76200 h 3405248"/>
                <a:gd name="connsiteX8" fmla="*/ 2220538 w 3871539"/>
                <a:gd name="connsiteY8" fmla="*/ 177800 h 3405248"/>
                <a:gd name="connsiteX9" fmla="*/ 2008872 w 3871539"/>
                <a:gd name="connsiteY9" fmla="*/ 304800 h 3405248"/>
                <a:gd name="connsiteX10" fmla="*/ 1788738 w 3871539"/>
                <a:gd name="connsiteY10" fmla="*/ 423333 h 3405248"/>
                <a:gd name="connsiteX11" fmla="*/ 1687138 w 3871539"/>
                <a:gd name="connsiteY11" fmla="*/ 541866 h 3405248"/>
                <a:gd name="connsiteX12" fmla="*/ 1670205 w 3871539"/>
                <a:gd name="connsiteY12" fmla="*/ 694266 h 3405248"/>
                <a:gd name="connsiteX13" fmla="*/ 1721005 w 3871539"/>
                <a:gd name="connsiteY13" fmla="*/ 914400 h 3405248"/>
                <a:gd name="connsiteX14" fmla="*/ 1814138 w 3871539"/>
                <a:gd name="connsiteY14" fmla="*/ 1100666 h 3405248"/>
                <a:gd name="connsiteX15" fmla="*/ 1890338 w 3871539"/>
                <a:gd name="connsiteY15" fmla="*/ 1193800 h 3405248"/>
                <a:gd name="connsiteX16" fmla="*/ 1983472 w 3871539"/>
                <a:gd name="connsiteY16" fmla="*/ 1261533 h 3405248"/>
                <a:gd name="connsiteX17" fmla="*/ 2076605 w 3871539"/>
                <a:gd name="connsiteY17" fmla="*/ 1253066 h 3405248"/>
                <a:gd name="connsiteX18" fmla="*/ 2237471 w 3871539"/>
                <a:gd name="connsiteY18" fmla="*/ 1159933 h 3405248"/>
                <a:gd name="connsiteX19" fmla="*/ 2398338 w 3871539"/>
                <a:gd name="connsiteY19" fmla="*/ 1024466 h 3405248"/>
                <a:gd name="connsiteX20" fmla="*/ 2610005 w 3871539"/>
                <a:gd name="connsiteY20" fmla="*/ 965200 h 3405248"/>
                <a:gd name="connsiteX21" fmla="*/ 2855538 w 3871539"/>
                <a:gd name="connsiteY21" fmla="*/ 990600 h 3405248"/>
                <a:gd name="connsiteX22" fmla="*/ 2940205 w 3871539"/>
                <a:gd name="connsiteY22" fmla="*/ 1126066 h 3405248"/>
                <a:gd name="connsiteX23" fmla="*/ 2914805 w 3871539"/>
                <a:gd name="connsiteY23" fmla="*/ 1202266 h 3405248"/>
                <a:gd name="connsiteX24" fmla="*/ 2813205 w 3871539"/>
                <a:gd name="connsiteY24" fmla="*/ 1354666 h 3405248"/>
                <a:gd name="connsiteX25" fmla="*/ 2635405 w 3871539"/>
                <a:gd name="connsiteY25" fmla="*/ 1481666 h 3405248"/>
                <a:gd name="connsiteX26" fmla="*/ 2330605 w 3871539"/>
                <a:gd name="connsiteY26" fmla="*/ 1634066 h 3405248"/>
                <a:gd name="connsiteX27" fmla="*/ 2025805 w 3871539"/>
                <a:gd name="connsiteY27" fmla="*/ 1735666 h 3405248"/>
                <a:gd name="connsiteX28" fmla="*/ 1636338 w 3871539"/>
                <a:gd name="connsiteY28" fmla="*/ 1769533 h 3405248"/>
                <a:gd name="connsiteX29" fmla="*/ 1102938 w 3871539"/>
                <a:gd name="connsiteY29" fmla="*/ 1854200 h 3405248"/>
                <a:gd name="connsiteX30" fmla="*/ 798138 w 3871539"/>
                <a:gd name="connsiteY30" fmla="*/ 2023533 h 3405248"/>
                <a:gd name="connsiteX31" fmla="*/ 451005 w 3871539"/>
                <a:gd name="connsiteY31" fmla="*/ 2396066 h 3405248"/>
                <a:gd name="connsiteX32" fmla="*/ 230872 w 3871539"/>
                <a:gd name="connsiteY32" fmla="*/ 2675466 h 3405248"/>
                <a:gd name="connsiteX33" fmla="*/ 44605 w 3871539"/>
                <a:gd name="connsiteY33" fmla="*/ 3064933 h 3405248"/>
                <a:gd name="connsiteX34" fmla="*/ 2272 w 3871539"/>
                <a:gd name="connsiteY34" fmla="*/ 3310466 h 3405248"/>
                <a:gd name="connsiteX35" fmla="*/ 10738 w 3871539"/>
                <a:gd name="connsiteY35" fmla="*/ 3378200 h 3405248"/>
                <a:gd name="connsiteX36" fmla="*/ 53072 w 3871539"/>
                <a:gd name="connsiteY36" fmla="*/ 3403600 h 3405248"/>
                <a:gd name="connsiteX37" fmla="*/ 205472 w 3871539"/>
                <a:gd name="connsiteY37" fmla="*/ 3335866 h 3405248"/>
                <a:gd name="connsiteX38" fmla="*/ 340938 w 3871539"/>
                <a:gd name="connsiteY38" fmla="*/ 3225800 h 3405248"/>
                <a:gd name="connsiteX39" fmla="*/ 467938 w 3871539"/>
                <a:gd name="connsiteY39" fmla="*/ 3124200 h 3405248"/>
                <a:gd name="connsiteX40" fmla="*/ 628805 w 3871539"/>
                <a:gd name="connsiteY40" fmla="*/ 3005666 h 3405248"/>
                <a:gd name="connsiteX0" fmla="*/ 4005079 w 4005079"/>
                <a:gd name="connsiteY0" fmla="*/ 0 h 3498726"/>
                <a:gd name="connsiteX1" fmla="*/ 3465138 w 4005079"/>
                <a:gd name="connsiteY1" fmla="*/ 347478 h 3498726"/>
                <a:gd name="connsiteX2" fmla="*/ 3202672 w 4005079"/>
                <a:gd name="connsiteY2" fmla="*/ 491411 h 3498726"/>
                <a:gd name="connsiteX3" fmla="*/ 2948672 w 4005079"/>
                <a:gd name="connsiteY3" fmla="*/ 559144 h 3498726"/>
                <a:gd name="connsiteX4" fmla="*/ 2753938 w 4005079"/>
                <a:gd name="connsiteY4" fmla="*/ 508344 h 3498726"/>
                <a:gd name="connsiteX5" fmla="*/ 2669272 w 4005079"/>
                <a:gd name="connsiteY5" fmla="*/ 347478 h 3498726"/>
                <a:gd name="connsiteX6" fmla="*/ 2610005 w 4005079"/>
                <a:gd name="connsiteY6" fmla="*/ 203544 h 3498726"/>
                <a:gd name="connsiteX7" fmla="*/ 2440672 w 4005079"/>
                <a:gd name="connsiteY7" fmla="*/ 169678 h 3498726"/>
                <a:gd name="connsiteX8" fmla="*/ 2220538 w 4005079"/>
                <a:gd name="connsiteY8" fmla="*/ 271278 h 3498726"/>
                <a:gd name="connsiteX9" fmla="*/ 2008872 w 4005079"/>
                <a:gd name="connsiteY9" fmla="*/ 398278 h 3498726"/>
                <a:gd name="connsiteX10" fmla="*/ 1788738 w 4005079"/>
                <a:gd name="connsiteY10" fmla="*/ 516811 h 3498726"/>
                <a:gd name="connsiteX11" fmla="*/ 1687138 w 4005079"/>
                <a:gd name="connsiteY11" fmla="*/ 635344 h 3498726"/>
                <a:gd name="connsiteX12" fmla="*/ 1670205 w 4005079"/>
                <a:gd name="connsiteY12" fmla="*/ 787744 h 3498726"/>
                <a:gd name="connsiteX13" fmla="*/ 1721005 w 4005079"/>
                <a:gd name="connsiteY13" fmla="*/ 1007878 h 3498726"/>
                <a:gd name="connsiteX14" fmla="*/ 1814138 w 4005079"/>
                <a:gd name="connsiteY14" fmla="*/ 1194144 h 3498726"/>
                <a:gd name="connsiteX15" fmla="*/ 1890338 w 4005079"/>
                <a:gd name="connsiteY15" fmla="*/ 1287278 h 3498726"/>
                <a:gd name="connsiteX16" fmla="*/ 1983472 w 4005079"/>
                <a:gd name="connsiteY16" fmla="*/ 1355011 h 3498726"/>
                <a:gd name="connsiteX17" fmla="*/ 2076605 w 4005079"/>
                <a:gd name="connsiteY17" fmla="*/ 1346544 h 3498726"/>
                <a:gd name="connsiteX18" fmla="*/ 2237471 w 4005079"/>
                <a:gd name="connsiteY18" fmla="*/ 1253411 h 3498726"/>
                <a:gd name="connsiteX19" fmla="*/ 2398338 w 4005079"/>
                <a:gd name="connsiteY19" fmla="*/ 1117944 h 3498726"/>
                <a:gd name="connsiteX20" fmla="*/ 2610005 w 4005079"/>
                <a:gd name="connsiteY20" fmla="*/ 1058678 h 3498726"/>
                <a:gd name="connsiteX21" fmla="*/ 2855538 w 4005079"/>
                <a:gd name="connsiteY21" fmla="*/ 1084078 h 3498726"/>
                <a:gd name="connsiteX22" fmla="*/ 2940205 w 4005079"/>
                <a:gd name="connsiteY22" fmla="*/ 1219544 h 3498726"/>
                <a:gd name="connsiteX23" fmla="*/ 2914805 w 4005079"/>
                <a:gd name="connsiteY23" fmla="*/ 1295744 h 3498726"/>
                <a:gd name="connsiteX24" fmla="*/ 2813205 w 4005079"/>
                <a:gd name="connsiteY24" fmla="*/ 1448144 h 3498726"/>
                <a:gd name="connsiteX25" fmla="*/ 2635405 w 4005079"/>
                <a:gd name="connsiteY25" fmla="*/ 1575144 h 3498726"/>
                <a:gd name="connsiteX26" fmla="*/ 2330605 w 4005079"/>
                <a:gd name="connsiteY26" fmla="*/ 1727544 h 3498726"/>
                <a:gd name="connsiteX27" fmla="*/ 2025805 w 4005079"/>
                <a:gd name="connsiteY27" fmla="*/ 1829144 h 3498726"/>
                <a:gd name="connsiteX28" fmla="*/ 1636338 w 4005079"/>
                <a:gd name="connsiteY28" fmla="*/ 1863011 h 3498726"/>
                <a:gd name="connsiteX29" fmla="*/ 1102938 w 4005079"/>
                <a:gd name="connsiteY29" fmla="*/ 1947678 h 3498726"/>
                <a:gd name="connsiteX30" fmla="*/ 798138 w 4005079"/>
                <a:gd name="connsiteY30" fmla="*/ 2117011 h 3498726"/>
                <a:gd name="connsiteX31" fmla="*/ 451005 w 4005079"/>
                <a:gd name="connsiteY31" fmla="*/ 2489544 h 3498726"/>
                <a:gd name="connsiteX32" fmla="*/ 230872 w 4005079"/>
                <a:gd name="connsiteY32" fmla="*/ 2768944 h 3498726"/>
                <a:gd name="connsiteX33" fmla="*/ 44605 w 4005079"/>
                <a:gd name="connsiteY33" fmla="*/ 3158411 h 3498726"/>
                <a:gd name="connsiteX34" fmla="*/ 2272 w 4005079"/>
                <a:gd name="connsiteY34" fmla="*/ 3403944 h 3498726"/>
                <a:gd name="connsiteX35" fmla="*/ 10738 w 4005079"/>
                <a:gd name="connsiteY35" fmla="*/ 3471678 h 3498726"/>
                <a:gd name="connsiteX36" fmla="*/ 53072 w 4005079"/>
                <a:gd name="connsiteY36" fmla="*/ 3497078 h 3498726"/>
                <a:gd name="connsiteX37" fmla="*/ 205472 w 4005079"/>
                <a:gd name="connsiteY37" fmla="*/ 3429344 h 3498726"/>
                <a:gd name="connsiteX38" fmla="*/ 340938 w 4005079"/>
                <a:gd name="connsiteY38" fmla="*/ 3319278 h 3498726"/>
                <a:gd name="connsiteX39" fmla="*/ 467938 w 4005079"/>
                <a:gd name="connsiteY39" fmla="*/ 3217678 h 3498726"/>
                <a:gd name="connsiteX40" fmla="*/ 628805 w 4005079"/>
                <a:gd name="connsiteY40" fmla="*/ 3099144 h 3498726"/>
                <a:gd name="connsiteX0" fmla="*/ 4018432 w 4018432"/>
                <a:gd name="connsiteY0" fmla="*/ 0 h 3391895"/>
                <a:gd name="connsiteX1" fmla="*/ 3465138 w 4018432"/>
                <a:gd name="connsiteY1" fmla="*/ 240647 h 3391895"/>
                <a:gd name="connsiteX2" fmla="*/ 3202672 w 4018432"/>
                <a:gd name="connsiteY2" fmla="*/ 384580 h 3391895"/>
                <a:gd name="connsiteX3" fmla="*/ 2948672 w 4018432"/>
                <a:gd name="connsiteY3" fmla="*/ 452313 h 3391895"/>
                <a:gd name="connsiteX4" fmla="*/ 2753938 w 4018432"/>
                <a:gd name="connsiteY4" fmla="*/ 401513 h 3391895"/>
                <a:gd name="connsiteX5" fmla="*/ 2669272 w 4018432"/>
                <a:gd name="connsiteY5" fmla="*/ 240647 h 3391895"/>
                <a:gd name="connsiteX6" fmla="*/ 2610005 w 4018432"/>
                <a:gd name="connsiteY6" fmla="*/ 96713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87138 w 4018432"/>
                <a:gd name="connsiteY11" fmla="*/ 528513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02672 w 4018432"/>
                <a:gd name="connsiteY2" fmla="*/ 384580 h 3391895"/>
                <a:gd name="connsiteX3" fmla="*/ 2948672 w 4018432"/>
                <a:gd name="connsiteY3" fmla="*/ 452313 h 3391895"/>
                <a:gd name="connsiteX4" fmla="*/ 2753938 w 4018432"/>
                <a:gd name="connsiteY4" fmla="*/ 401513 h 3391895"/>
                <a:gd name="connsiteX5" fmla="*/ 2669272 w 4018432"/>
                <a:gd name="connsiteY5" fmla="*/ 240647 h 3391895"/>
                <a:gd name="connsiteX6" fmla="*/ 2610005 w 4018432"/>
                <a:gd name="connsiteY6" fmla="*/ 96713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87138 w 4018432"/>
                <a:gd name="connsiteY11" fmla="*/ 528513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02672 w 4018432"/>
                <a:gd name="connsiteY2" fmla="*/ 384580 h 3391895"/>
                <a:gd name="connsiteX3" fmla="*/ 2948672 w 4018432"/>
                <a:gd name="connsiteY3" fmla="*/ 532436 h 3391895"/>
                <a:gd name="connsiteX4" fmla="*/ 2753938 w 4018432"/>
                <a:gd name="connsiteY4" fmla="*/ 401513 h 3391895"/>
                <a:gd name="connsiteX5" fmla="*/ 2669272 w 4018432"/>
                <a:gd name="connsiteY5" fmla="*/ 240647 h 3391895"/>
                <a:gd name="connsiteX6" fmla="*/ 2610005 w 4018432"/>
                <a:gd name="connsiteY6" fmla="*/ 96713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87138 w 4018432"/>
                <a:gd name="connsiteY11" fmla="*/ 528513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16027 w 4018432"/>
                <a:gd name="connsiteY2" fmla="*/ 451350 h 3391895"/>
                <a:gd name="connsiteX3" fmla="*/ 2948672 w 4018432"/>
                <a:gd name="connsiteY3" fmla="*/ 532436 h 3391895"/>
                <a:gd name="connsiteX4" fmla="*/ 2753938 w 4018432"/>
                <a:gd name="connsiteY4" fmla="*/ 401513 h 3391895"/>
                <a:gd name="connsiteX5" fmla="*/ 2669272 w 4018432"/>
                <a:gd name="connsiteY5" fmla="*/ 240647 h 3391895"/>
                <a:gd name="connsiteX6" fmla="*/ 2610005 w 4018432"/>
                <a:gd name="connsiteY6" fmla="*/ 96713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87138 w 4018432"/>
                <a:gd name="connsiteY11" fmla="*/ 528513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16027 w 4018432"/>
                <a:gd name="connsiteY2" fmla="*/ 451350 h 3391895"/>
                <a:gd name="connsiteX3" fmla="*/ 2908611 w 4018432"/>
                <a:gd name="connsiteY3" fmla="*/ 639268 h 3391895"/>
                <a:gd name="connsiteX4" fmla="*/ 2753938 w 4018432"/>
                <a:gd name="connsiteY4" fmla="*/ 401513 h 3391895"/>
                <a:gd name="connsiteX5" fmla="*/ 2669272 w 4018432"/>
                <a:gd name="connsiteY5" fmla="*/ 240647 h 3391895"/>
                <a:gd name="connsiteX6" fmla="*/ 2610005 w 4018432"/>
                <a:gd name="connsiteY6" fmla="*/ 96713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87138 w 4018432"/>
                <a:gd name="connsiteY11" fmla="*/ 528513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16027 w 4018432"/>
                <a:gd name="connsiteY2" fmla="*/ 451350 h 3391895"/>
                <a:gd name="connsiteX3" fmla="*/ 2908611 w 4018432"/>
                <a:gd name="connsiteY3" fmla="*/ 639268 h 3391895"/>
                <a:gd name="connsiteX4" fmla="*/ 2687168 w 4018432"/>
                <a:gd name="connsiteY4" fmla="*/ 441576 h 3391895"/>
                <a:gd name="connsiteX5" fmla="*/ 2669272 w 4018432"/>
                <a:gd name="connsiteY5" fmla="*/ 240647 h 3391895"/>
                <a:gd name="connsiteX6" fmla="*/ 2610005 w 4018432"/>
                <a:gd name="connsiteY6" fmla="*/ 96713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87138 w 4018432"/>
                <a:gd name="connsiteY11" fmla="*/ 528513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16027 w 4018432"/>
                <a:gd name="connsiteY2" fmla="*/ 451350 h 3391895"/>
                <a:gd name="connsiteX3" fmla="*/ 2908611 w 4018432"/>
                <a:gd name="connsiteY3" fmla="*/ 639268 h 3391895"/>
                <a:gd name="connsiteX4" fmla="*/ 2687168 w 4018432"/>
                <a:gd name="connsiteY4" fmla="*/ 441576 h 3391895"/>
                <a:gd name="connsiteX5" fmla="*/ 2669272 w 4018432"/>
                <a:gd name="connsiteY5" fmla="*/ 240647 h 3391895"/>
                <a:gd name="connsiteX6" fmla="*/ 2663420 w 4018432"/>
                <a:gd name="connsiteY6" fmla="*/ 70005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87138 w 4018432"/>
                <a:gd name="connsiteY11" fmla="*/ 528513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16027 w 4018432"/>
                <a:gd name="connsiteY2" fmla="*/ 451350 h 3391895"/>
                <a:gd name="connsiteX3" fmla="*/ 2908611 w 4018432"/>
                <a:gd name="connsiteY3" fmla="*/ 639268 h 3391895"/>
                <a:gd name="connsiteX4" fmla="*/ 2687168 w 4018432"/>
                <a:gd name="connsiteY4" fmla="*/ 441576 h 3391895"/>
                <a:gd name="connsiteX5" fmla="*/ 2669272 w 4018432"/>
                <a:gd name="connsiteY5" fmla="*/ 240647 h 3391895"/>
                <a:gd name="connsiteX6" fmla="*/ 2663420 w 4018432"/>
                <a:gd name="connsiteY6" fmla="*/ 70005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33723 w 4018432"/>
                <a:gd name="connsiteY11" fmla="*/ 568575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16027 w 4018432"/>
                <a:gd name="connsiteY2" fmla="*/ 451350 h 3391895"/>
                <a:gd name="connsiteX3" fmla="*/ 2908611 w 4018432"/>
                <a:gd name="connsiteY3" fmla="*/ 639268 h 3391895"/>
                <a:gd name="connsiteX4" fmla="*/ 2687168 w 4018432"/>
                <a:gd name="connsiteY4" fmla="*/ 441576 h 3391895"/>
                <a:gd name="connsiteX5" fmla="*/ 2669272 w 4018432"/>
                <a:gd name="connsiteY5" fmla="*/ 240647 h 3391895"/>
                <a:gd name="connsiteX6" fmla="*/ 2663420 w 4018432"/>
                <a:gd name="connsiteY6" fmla="*/ 70005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33723 w 4018432"/>
                <a:gd name="connsiteY11" fmla="*/ 568575 h 3391895"/>
                <a:gd name="connsiteX12" fmla="*/ 1721005 w 4018432"/>
                <a:gd name="connsiteY12" fmla="*/ 901047 h 3391895"/>
                <a:gd name="connsiteX13" fmla="*/ 1814138 w 4018432"/>
                <a:gd name="connsiteY13" fmla="*/ 1087313 h 3391895"/>
                <a:gd name="connsiteX14" fmla="*/ 1890338 w 4018432"/>
                <a:gd name="connsiteY14" fmla="*/ 1180447 h 3391895"/>
                <a:gd name="connsiteX15" fmla="*/ 1983472 w 4018432"/>
                <a:gd name="connsiteY15" fmla="*/ 1248180 h 3391895"/>
                <a:gd name="connsiteX16" fmla="*/ 2076605 w 4018432"/>
                <a:gd name="connsiteY16" fmla="*/ 1239713 h 3391895"/>
                <a:gd name="connsiteX17" fmla="*/ 2237471 w 4018432"/>
                <a:gd name="connsiteY17" fmla="*/ 1146580 h 3391895"/>
                <a:gd name="connsiteX18" fmla="*/ 2398338 w 4018432"/>
                <a:gd name="connsiteY18" fmla="*/ 1011113 h 3391895"/>
                <a:gd name="connsiteX19" fmla="*/ 2610005 w 4018432"/>
                <a:gd name="connsiteY19" fmla="*/ 951847 h 3391895"/>
                <a:gd name="connsiteX20" fmla="*/ 2855538 w 4018432"/>
                <a:gd name="connsiteY20" fmla="*/ 977247 h 3391895"/>
                <a:gd name="connsiteX21" fmla="*/ 2940205 w 4018432"/>
                <a:gd name="connsiteY21" fmla="*/ 1112713 h 3391895"/>
                <a:gd name="connsiteX22" fmla="*/ 2914805 w 4018432"/>
                <a:gd name="connsiteY22" fmla="*/ 1188913 h 3391895"/>
                <a:gd name="connsiteX23" fmla="*/ 2813205 w 4018432"/>
                <a:gd name="connsiteY23" fmla="*/ 1341313 h 3391895"/>
                <a:gd name="connsiteX24" fmla="*/ 2635405 w 4018432"/>
                <a:gd name="connsiteY24" fmla="*/ 1468313 h 3391895"/>
                <a:gd name="connsiteX25" fmla="*/ 2330605 w 4018432"/>
                <a:gd name="connsiteY25" fmla="*/ 1620713 h 3391895"/>
                <a:gd name="connsiteX26" fmla="*/ 2025805 w 4018432"/>
                <a:gd name="connsiteY26" fmla="*/ 1722313 h 3391895"/>
                <a:gd name="connsiteX27" fmla="*/ 1636338 w 4018432"/>
                <a:gd name="connsiteY27" fmla="*/ 1756180 h 3391895"/>
                <a:gd name="connsiteX28" fmla="*/ 1102938 w 4018432"/>
                <a:gd name="connsiteY28" fmla="*/ 1840847 h 3391895"/>
                <a:gd name="connsiteX29" fmla="*/ 798138 w 4018432"/>
                <a:gd name="connsiteY29" fmla="*/ 2010180 h 3391895"/>
                <a:gd name="connsiteX30" fmla="*/ 451005 w 4018432"/>
                <a:gd name="connsiteY30" fmla="*/ 2382713 h 3391895"/>
                <a:gd name="connsiteX31" fmla="*/ 230872 w 4018432"/>
                <a:gd name="connsiteY31" fmla="*/ 2662113 h 3391895"/>
                <a:gd name="connsiteX32" fmla="*/ 44605 w 4018432"/>
                <a:gd name="connsiteY32" fmla="*/ 3051580 h 3391895"/>
                <a:gd name="connsiteX33" fmla="*/ 2272 w 4018432"/>
                <a:gd name="connsiteY33" fmla="*/ 3297113 h 3391895"/>
                <a:gd name="connsiteX34" fmla="*/ 10738 w 4018432"/>
                <a:gd name="connsiteY34" fmla="*/ 3364847 h 3391895"/>
                <a:gd name="connsiteX35" fmla="*/ 53072 w 4018432"/>
                <a:gd name="connsiteY35" fmla="*/ 3390247 h 3391895"/>
                <a:gd name="connsiteX36" fmla="*/ 205472 w 4018432"/>
                <a:gd name="connsiteY36" fmla="*/ 3322513 h 3391895"/>
                <a:gd name="connsiteX37" fmla="*/ 340938 w 4018432"/>
                <a:gd name="connsiteY37" fmla="*/ 3212447 h 3391895"/>
                <a:gd name="connsiteX38" fmla="*/ 467938 w 4018432"/>
                <a:gd name="connsiteY38" fmla="*/ 3110847 h 3391895"/>
                <a:gd name="connsiteX39" fmla="*/ 628805 w 4018432"/>
                <a:gd name="connsiteY39" fmla="*/ 2992313 h 3391895"/>
                <a:gd name="connsiteX0" fmla="*/ 4018432 w 4018432"/>
                <a:gd name="connsiteY0" fmla="*/ 0 h 3391895"/>
                <a:gd name="connsiteX1" fmla="*/ 3585324 w 4018432"/>
                <a:gd name="connsiteY1" fmla="*/ 187232 h 3391895"/>
                <a:gd name="connsiteX2" fmla="*/ 3216027 w 4018432"/>
                <a:gd name="connsiteY2" fmla="*/ 451350 h 3391895"/>
                <a:gd name="connsiteX3" fmla="*/ 2908611 w 4018432"/>
                <a:gd name="connsiteY3" fmla="*/ 639268 h 3391895"/>
                <a:gd name="connsiteX4" fmla="*/ 2687168 w 4018432"/>
                <a:gd name="connsiteY4" fmla="*/ 441576 h 3391895"/>
                <a:gd name="connsiteX5" fmla="*/ 2669272 w 4018432"/>
                <a:gd name="connsiteY5" fmla="*/ 240647 h 3391895"/>
                <a:gd name="connsiteX6" fmla="*/ 2663420 w 4018432"/>
                <a:gd name="connsiteY6" fmla="*/ 70005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33723 w 4018432"/>
                <a:gd name="connsiteY11" fmla="*/ 568575 h 3391895"/>
                <a:gd name="connsiteX12" fmla="*/ 1640881 w 4018432"/>
                <a:gd name="connsiteY12" fmla="*/ 847632 h 3391895"/>
                <a:gd name="connsiteX13" fmla="*/ 1814138 w 4018432"/>
                <a:gd name="connsiteY13" fmla="*/ 1087313 h 3391895"/>
                <a:gd name="connsiteX14" fmla="*/ 1890338 w 4018432"/>
                <a:gd name="connsiteY14" fmla="*/ 1180447 h 3391895"/>
                <a:gd name="connsiteX15" fmla="*/ 1983472 w 4018432"/>
                <a:gd name="connsiteY15" fmla="*/ 1248180 h 3391895"/>
                <a:gd name="connsiteX16" fmla="*/ 2076605 w 4018432"/>
                <a:gd name="connsiteY16" fmla="*/ 1239713 h 3391895"/>
                <a:gd name="connsiteX17" fmla="*/ 2237471 w 4018432"/>
                <a:gd name="connsiteY17" fmla="*/ 1146580 h 3391895"/>
                <a:gd name="connsiteX18" fmla="*/ 2398338 w 4018432"/>
                <a:gd name="connsiteY18" fmla="*/ 1011113 h 3391895"/>
                <a:gd name="connsiteX19" fmla="*/ 2610005 w 4018432"/>
                <a:gd name="connsiteY19" fmla="*/ 951847 h 3391895"/>
                <a:gd name="connsiteX20" fmla="*/ 2855538 w 4018432"/>
                <a:gd name="connsiteY20" fmla="*/ 977247 h 3391895"/>
                <a:gd name="connsiteX21" fmla="*/ 2940205 w 4018432"/>
                <a:gd name="connsiteY21" fmla="*/ 1112713 h 3391895"/>
                <a:gd name="connsiteX22" fmla="*/ 2914805 w 4018432"/>
                <a:gd name="connsiteY22" fmla="*/ 1188913 h 3391895"/>
                <a:gd name="connsiteX23" fmla="*/ 2813205 w 4018432"/>
                <a:gd name="connsiteY23" fmla="*/ 1341313 h 3391895"/>
                <a:gd name="connsiteX24" fmla="*/ 2635405 w 4018432"/>
                <a:gd name="connsiteY24" fmla="*/ 1468313 h 3391895"/>
                <a:gd name="connsiteX25" fmla="*/ 2330605 w 4018432"/>
                <a:gd name="connsiteY25" fmla="*/ 1620713 h 3391895"/>
                <a:gd name="connsiteX26" fmla="*/ 2025805 w 4018432"/>
                <a:gd name="connsiteY26" fmla="*/ 1722313 h 3391895"/>
                <a:gd name="connsiteX27" fmla="*/ 1636338 w 4018432"/>
                <a:gd name="connsiteY27" fmla="*/ 1756180 h 3391895"/>
                <a:gd name="connsiteX28" fmla="*/ 1102938 w 4018432"/>
                <a:gd name="connsiteY28" fmla="*/ 1840847 h 3391895"/>
                <a:gd name="connsiteX29" fmla="*/ 798138 w 4018432"/>
                <a:gd name="connsiteY29" fmla="*/ 2010180 h 3391895"/>
                <a:gd name="connsiteX30" fmla="*/ 451005 w 4018432"/>
                <a:gd name="connsiteY30" fmla="*/ 2382713 h 3391895"/>
                <a:gd name="connsiteX31" fmla="*/ 230872 w 4018432"/>
                <a:gd name="connsiteY31" fmla="*/ 2662113 h 3391895"/>
                <a:gd name="connsiteX32" fmla="*/ 44605 w 4018432"/>
                <a:gd name="connsiteY32" fmla="*/ 3051580 h 3391895"/>
                <a:gd name="connsiteX33" fmla="*/ 2272 w 4018432"/>
                <a:gd name="connsiteY33" fmla="*/ 3297113 h 3391895"/>
                <a:gd name="connsiteX34" fmla="*/ 10738 w 4018432"/>
                <a:gd name="connsiteY34" fmla="*/ 3364847 h 3391895"/>
                <a:gd name="connsiteX35" fmla="*/ 53072 w 4018432"/>
                <a:gd name="connsiteY35" fmla="*/ 3390247 h 3391895"/>
                <a:gd name="connsiteX36" fmla="*/ 205472 w 4018432"/>
                <a:gd name="connsiteY36" fmla="*/ 3322513 h 3391895"/>
                <a:gd name="connsiteX37" fmla="*/ 340938 w 4018432"/>
                <a:gd name="connsiteY37" fmla="*/ 3212447 h 3391895"/>
                <a:gd name="connsiteX38" fmla="*/ 467938 w 4018432"/>
                <a:gd name="connsiteY38" fmla="*/ 3110847 h 3391895"/>
                <a:gd name="connsiteX39" fmla="*/ 628805 w 4018432"/>
                <a:gd name="connsiteY39" fmla="*/ 2992313 h 3391895"/>
                <a:gd name="connsiteX0" fmla="*/ 4008237 w 4008237"/>
                <a:gd name="connsiteY0" fmla="*/ 0 h 3401362"/>
                <a:gd name="connsiteX1" fmla="*/ 3575129 w 4008237"/>
                <a:gd name="connsiteY1" fmla="*/ 187232 h 3401362"/>
                <a:gd name="connsiteX2" fmla="*/ 3205832 w 4008237"/>
                <a:gd name="connsiteY2" fmla="*/ 451350 h 3401362"/>
                <a:gd name="connsiteX3" fmla="*/ 2898416 w 4008237"/>
                <a:gd name="connsiteY3" fmla="*/ 639268 h 3401362"/>
                <a:gd name="connsiteX4" fmla="*/ 2676973 w 4008237"/>
                <a:gd name="connsiteY4" fmla="*/ 441576 h 3401362"/>
                <a:gd name="connsiteX5" fmla="*/ 2659077 w 4008237"/>
                <a:gd name="connsiteY5" fmla="*/ 240647 h 3401362"/>
                <a:gd name="connsiteX6" fmla="*/ 2653225 w 4008237"/>
                <a:gd name="connsiteY6" fmla="*/ 70005 h 3401362"/>
                <a:gd name="connsiteX7" fmla="*/ 2430477 w 4008237"/>
                <a:gd name="connsiteY7" fmla="*/ 62847 h 3401362"/>
                <a:gd name="connsiteX8" fmla="*/ 2210343 w 4008237"/>
                <a:gd name="connsiteY8" fmla="*/ 164447 h 3401362"/>
                <a:gd name="connsiteX9" fmla="*/ 1998677 w 4008237"/>
                <a:gd name="connsiteY9" fmla="*/ 291447 h 3401362"/>
                <a:gd name="connsiteX10" fmla="*/ 1778543 w 4008237"/>
                <a:gd name="connsiteY10" fmla="*/ 409980 h 3401362"/>
                <a:gd name="connsiteX11" fmla="*/ 1623528 w 4008237"/>
                <a:gd name="connsiteY11" fmla="*/ 568575 h 3401362"/>
                <a:gd name="connsiteX12" fmla="*/ 1630686 w 4008237"/>
                <a:gd name="connsiteY12" fmla="*/ 847632 h 3401362"/>
                <a:gd name="connsiteX13" fmla="*/ 1803943 w 4008237"/>
                <a:gd name="connsiteY13" fmla="*/ 1087313 h 3401362"/>
                <a:gd name="connsiteX14" fmla="*/ 1880143 w 4008237"/>
                <a:gd name="connsiteY14" fmla="*/ 1180447 h 3401362"/>
                <a:gd name="connsiteX15" fmla="*/ 1973277 w 4008237"/>
                <a:gd name="connsiteY15" fmla="*/ 1248180 h 3401362"/>
                <a:gd name="connsiteX16" fmla="*/ 2066410 w 4008237"/>
                <a:gd name="connsiteY16" fmla="*/ 1239713 h 3401362"/>
                <a:gd name="connsiteX17" fmla="*/ 2227276 w 4008237"/>
                <a:gd name="connsiteY17" fmla="*/ 1146580 h 3401362"/>
                <a:gd name="connsiteX18" fmla="*/ 2388143 w 4008237"/>
                <a:gd name="connsiteY18" fmla="*/ 1011113 h 3401362"/>
                <a:gd name="connsiteX19" fmla="*/ 2599810 w 4008237"/>
                <a:gd name="connsiteY19" fmla="*/ 951847 h 3401362"/>
                <a:gd name="connsiteX20" fmla="*/ 2845343 w 4008237"/>
                <a:gd name="connsiteY20" fmla="*/ 977247 h 3401362"/>
                <a:gd name="connsiteX21" fmla="*/ 2930010 w 4008237"/>
                <a:gd name="connsiteY21" fmla="*/ 1112713 h 3401362"/>
                <a:gd name="connsiteX22" fmla="*/ 2904610 w 4008237"/>
                <a:gd name="connsiteY22" fmla="*/ 1188913 h 3401362"/>
                <a:gd name="connsiteX23" fmla="*/ 2803010 w 4008237"/>
                <a:gd name="connsiteY23" fmla="*/ 1341313 h 3401362"/>
                <a:gd name="connsiteX24" fmla="*/ 2625210 w 4008237"/>
                <a:gd name="connsiteY24" fmla="*/ 1468313 h 3401362"/>
                <a:gd name="connsiteX25" fmla="*/ 2320410 w 4008237"/>
                <a:gd name="connsiteY25" fmla="*/ 1620713 h 3401362"/>
                <a:gd name="connsiteX26" fmla="*/ 2015610 w 4008237"/>
                <a:gd name="connsiteY26" fmla="*/ 1722313 h 3401362"/>
                <a:gd name="connsiteX27" fmla="*/ 1626143 w 4008237"/>
                <a:gd name="connsiteY27" fmla="*/ 1756180 h 3401362"/>
                <a:gd name="connsiteX28" fmla="*/ 1092743 w 4008237"/>
                <a:gd name="connsiteY28" fmla="*/ 1840847 h 3401362"/>
                <a:gd name="connsiteX29" fmla="*/ 787943 w 4008237"/>
                <a:gd name="connsiteY29" fmla="*/ 2010180 h 3401362"/>
                <a:gd name="connsiteX30" fmla="*/ 440810 w 4008237"/>
                <a:gd name="connsiteY30" fmla="*/ 2382713 h 3401362"/>
                <a:gd name="connsiteX31" fmla="*/ 220677 w 4008237"/>
                <a:gd name="connsiteY31" fmla="*/ 2662113 h 3401362"/>
                <a:gd name="connsiteX32" fmla="*/ 34410 w 4008237"/>
                <a:gd name="connsiteY32" fmla="*/ 3051580 h 3401362"/>
                <a:gd name="connsiteX33" fmla="*/ 543 w 4008237"/>
                <a:gd name="connsiteY33" fmla="*/ 3364847 h 3401362"/>
                <a:gd name="connsiteX34" fmla="*/ 42877 w 4008237"/>
                <a:gd name="connsiteY34" fmla="*/ 3390247 h 3401362"/>
                <a:gd name="connsiteX35" fmla="*/ 195277 w 4008237"/>
                <a:gd name="connsiteY35" fmla="*/ 3322513 h 3401362"/>
                <a:gd name="connsiteX36" fmla="*/ 330743 w 4008237"/>
                <a:gd name="connsiteY36" fmla="*/ 3212447 h 3401362"/>
                <a:gd name="connsiteX37" fmla="*/ 457743 w 4008237"/>
                <a:gd name="connsiteY37" fmla="*/ 3110847 h 3401362"/>
                <a:gd name="connsiteX38" fmla="*/ 618610 w 4008237"/>
                <a:gd name="connsiteY38" fmla="*/ 2992313 h 3401362"/>
                <a:gd name="connsiteX0" fmla="*/ 4019137 w 4019137"/>
                <a:gd name="connsiteY0" fmla="*/ 0 h 3380856"/>
                <a:gd name="connsiteX1" fmla="*/ 3586029 w 4019137"/>
                <a:gd name="connsiteY1" fmla="*/ 187232 h 3380856"/>
                <a:gd name="connsiteX2" fmla="*/ 3216732 w 4019137"/>
                <a:gd name="connsiteY2" fmla="*/ 451350 h 3380856"/>
                <a:gd name="connsiteX3" fmla="*/ 2909316 w 4019137"/>
                <a:gd name="connsiteY3" fmla="*/ 639268 h 3380856"/>
                <a:gd name="connsiteX4" fmla="*/ 2687873 w 4019137"/>
                <a:gd name="connsiteY4" fmla="*/ 441576 h 3380856"/>
                <a:gd name="connsiteX5" fmla="*/ 2669977 w 4019137"/>
                <a:gd name="connsiteY5" fmla="*/ 240647 h 3380856"/>
                <a:gd name="connsiteX6" fmla="*/ 2664125 w 4019137"/>
                <a:gd name="connsiteY6" fmla="*/ 70005 h 3380856"/>
                <a:gd name="connsiteX7" fmla="*/ 2441377 w 4019137"/>
                <a:gd name="connsiteY7" fmla="*/ 62847 h 3380856"/>
                <a:gd name="connsiteX8" fmla="*/ 2221243 w 4019137"/>
                <a:gd name="connsiteY8" fmla="*/ 164447 h 3380856"/>
                <a:gd name="connsiteX9" fmla="*/ 2009577 w 4019137"/>
                <a:gd name="connsiteY9" fmla="*/ 291447 h 3380856"/>
                <a:gd name="connsiteX10" fmla="*/ 1789443 w 4019137"/>
                <a:gd name="connsiteY10" fmla="*/ 409980 h 3380856"/>
                <a:gd name="connsiteX11" fmla="*/ 1634428 w 4019137"/>
                <a:gd name="connsiteY11" fmla="*/ 568575 h 3380856"/>
                <a:gd name="connsiteX12" fmla="*/ 1641586 w 4019137"/>
                <a:gd name="connsiteY12" fmla="*/ 847632 h 3380856"/>
                <a:gd name="connsiteX13" fmla="*/ 1814843 w 4019137"/>
                <a:gd name="connsiteY13" fmla="*/ 1087313 h 3380856"/>
                <a:gd name="connsiteX14" fmla="*/ 1891043 w 4019137"/>
                <a:gd name="connsiteY14" fmla="*/ 1180447 h 3380856"/>
                <a:gd name="connsiteX15" fmla="*/ 1984177 w 4019137"/>
                <a:gd name="connsiteY15" fmla="*/ 1248180 h 3380856"/>
                <a:gd name="connsiteX16" fmla="*/ 2077310 w 4019137"/>
                <a:gd name="connsiteY16" fmla="*/ 1239713 h 3380856"/>
                <a:gd name="connsiteX17" fmla="*/ 2238176 w 4019137"/>
                <a:gd name="connsiteY17" fmla="*/ 1146580 h 3380856"/>
                <a:gd name="connsiteX18" fmla="*/ 2399043 w 4019137"/>
                <a:gd name="connsiteY18" fmla="*/ 1011113 h 3380856"/>
                <a:gd name="connsiteX19" fmla="*/ 2610710 w 4019137"/>
                <a:gd name="connsiteY19" fmla="*/ 951847 h 3380856"/>
                <a:gd name="connsiteX20" fmla="*/ 2856243 w 4019137"/>
                <a:gd name="connsiteY20" fmla="*/ 977247 h 3380856"/>
                <a:gd name="connsiteX21" fmla="*/ 2940910 w 4019137"/>
                <a:gd name="connsiteY21" fmla="*/ 1112713 h 3380856"/>
                <a:gd name="connsiteX22" fmla="*/ 2915510 w 4019137"/>
                <a:gd name="connsiteY22" fmla="*/ 1188913 h 3380856"/>
                <a:gd name="connsiteX23" fmla="*/ 2813910 w 4019137"/>
                <a:gd name="connsiteY23" fmla="*/ 1341313 h 3380856"/>
                <a:gd name="connsiteX24" fmla="*/ 2636110 w 4019137"/>
                <a:gd name="connsiteY24" fmla="*/ 1468313 h 3380856"/>
                <a:gd name="connsiteX25" fmla="*/ 2331310 w 4019137"/>
                <a:gd name="connsiteY25" fmla="*/ 1620713 h 3380856"/>
                <a:gd name="connsiteX26" fmla="*/ 2026510 w 4019137"/>
                <a:gd name="connsiteY26" fmla="*/ 1722313 h 3380856"/>
                <a:gd name="connsiteX27" fmla="*/ 1637043 w 4019137"/>
                <a:gd name="connsiteY27" fmla="*/ 1756180 h 3380856"/>
                <a:gd name="connsiteX28" fmla="*/ 1103643 w 4019137"/>
                <a:gd name="connsiteY28" fmla="*/ 1840847 h 3380856"/>
                <a:gd name="connsiteX29" fmla="*/ 798843 w 4019137"/>
                <a:gd name="connsiteY29" fmla="*/ 2010180 h 3380856"/>
                <a:gd name="connsiteX30" fmla="*/ 451710 w 4019137"/>
                <a:gd name="connsiteY30" fmla="*/ 2382713 h 3380856"/>
                <a:gd name="connsiteX31" fmla="*/ 231577 w 4019137"/>
                <a:gd name="connsiteY31" fmla="*/ 2662113 h 3380856"/>
                <a:gd name="connsiteX32" fmla="*/ 45310 w 4019137"/>
                <a:gd name="connsiteY32" fmla="*/ 3051580 h 3380856"/>
                <a:gd name="connsiteX33" fmla="*/ 11443 w 4019137"/>
                <a:gd name="connsiteY33" fmla="*/ 3364847 h 3380856"/>
                <a:gd name="connsiteX34" fmla="*/ 206177 w 4019137"/>
                <a:gd name="connsiteY34" fmla="*/ 3322513 h 3380856"/>
                <a:gd name="connsiteX35" fmla="*/ 341643 w 4019137"/>
                <a:gd name="connsiteY35" fmla="*/ 3212447 h 3380856"/>
                <a:gd name="connsiteX36" fmla="*/ 468643 w 4019137"/>
                <a:gd name="connsiteY36" fmla="*/ 3110847 h 3380856"/>
                <a:gd name="connsiteX37" fmla="*/ 629510 w 4019137"/>
                <a:gd name="connsiteY37" fmla="*/ 2992313 h 3380856"/>
                <a:gd name="connsiteX0" fmla="*/ 4008723 w 4008723"/>
                <a:gd name="connsiteY0" fmla="*/ 0 h 3328197"/>
                <a:gd name="connsiteX1" fmla="*/ 3575615 w 4008723"/>
                <a:gd name="connsiteY1" fmla="*/ 187232 h 3328197"/>
                <a:gd name="connsiteX2" fmla="*/ 3206318 w 4008723"/>
                <a:gd name="connsiteY2" fmla="*/ 451350 h 3328197"/>
                <a:gd name="connsiteX3" fmla="*/ 2898902 w 4008723"/>
                <a:gd name="connsiteY3" fmla="*/ 639268 h 3328197"/>
                <a:gd name="connsiteX4" fmla="*/ 2677459 w 4008723"/>
                <a:gd name="connsiteY4" fmla="*/ 441576 h 3328197"/>
                <a:gd name="connsiteX5" fmla="*/ 2659563 w 4008723"/>
                <a:gd name="connsiteY5" fmla="*/ 240647 h 3328197"/>
                <a:gd name="connsiteX6" fmla="*/ 2653711 w 4008723"/>
                <a:gd name="connsiteY6" fmla="*/ 70005 h 3328197"/>
                <a:gd name="connsiteX7" fmla="*/ 2430963 w 4008723"/>
                <a:gd name="connsiteY7" fmla="*/ 62847 h 3328197"/>
                <a:gd name="connsiteX8" fmla="*/ 2210829 w 4008723"/>
                <a:gd name="connsiteY8" fmla="*/ 164447 h 3328197"/>
                <a:gd name="connsiteX9" fmla="*/ 1999163 w 4008723"/>
                <a:gd name="connsiteY9" fmla="*/ 291447 h 3328197"/>
                <a:gd name="connsiteX10" fmla="*/ 1779029 w 4008723"/>
                <a:gd name="connsiteY10" fmla="*/ 409980 h 3328197"/>
                <a:gd name="connsiteX11" fmla="*/ 1624014 w 4008723"/>
                <a:gd name="connsiteY11" fmla="*/ 568575 h 3328197"/>
                <a:gd name="connsiteX12" fmla="*/ 1631172 w 4008723"/>
                <a:gd name="connsiteY12" fmla="*/ 847632 h 3328197"/>
                <a:gd name="connsiteX13" fmla="*/ 1804429 w 4008723"/>
                <a:gd name="connsiteY13" fmla="*/ 1087313 h 3328197"/>
                <a:gd name="connsiteX14" fmla="*/ 1880629 w 4008723"/>
                <a:gd name="connsiteY14" fmla="*/ 1180447 h 3328197"/>
                <a:gd name="connsiteX15" fmla="*/ 1973763 w 4008723"/>
                <a:gd name="connsiteY15" fmla="*/ 1248180 h 3328197"/>
                <a:gd name="connsiteX16" fmla="*/ 2066896 w 4008723"/>
                <a:gd name="connsiteY16" fmla="*/ 1239713 h 3328197"/>
                <a:gd name="connsiteX17" fmla="*/ 2227762 w 4008723"/>
                <a:gd name="connsiteY17" fmla="*/ 1146580 h 3328197"/>
                <a:gd name="connsiteX18" fmla="*/ 2388629 w 4008723"/>
                <a:gd name="connsiteY18" fmla="*/ 1011113 h 3328197"/>
                <a:gd name="connsiteX19" fmla="*/ 2600296 w 4008723"/>
                <a:gd name="connsiteY19" fmla="*/ 951847 h 3328197"/>
                <a:gd name="connsiteX20" fmla="*/ 2845829 w 4008723"/>
                <a:gd name="connsiteY20" fmla="*/ 977247 h 3328197"/>
                <a:gd name="connsiteX21" fmla="*/ 2930496 w 4008723"/>
                <a:gd name="connsiteY21" fmla="*/ 1112713 h 3328197"/>
                <a:gd name="connsiteX22" fmla="*/ 2905096 w 4008723"/>
                <a:gd name="connsiteY22" fmla="*/ 1188913 h 3328197"/>
                <a:gd name="connsiteX23" fmla="*/ 2803496 w 4008723"/>
                <a:gd name="connsiteY23" fmla="*/ 1341313 h 3328197"/>
                <a:gd name="connsiteX24" fmla="*/ 2625696 w 4008723"/>
                <a:gd name="connsiteY24" fmla="*/ 1468313 h 3328197"/>
                <a:gd name="connsiteX25" fmla="*/ 2320896 w 4008723"/>
                <a:gd name="connsiteY25" fmla="*/ 1620713 h 3328197"/>
                <a:gd name="connsiteX26" fmla="*/ 2016096 w 4008723"/>
                <a:gd name="connsiteY26" fmla="*/ 1722313 h 3328197"/>
                <a:gd name="connsiteX27" fmla="*/ 1626629 w 4008723"/>
                <a:gd name="connsiteY27" fmla="*/ 1756180 h 3328197"/>
                <a:gd name="connsiteX28" fmla="*/ 1093229 w 4008723"/>
                <a:gd name="connsiteY28" fmla="*/ 1840847 h 3328197"/>
                <a:gd name="connsiteX29" fmla="*/ 788429 w 4008723"/>
                <a:gd name="connsiteY29" fmla="*/ 2010180 h 3328197"/>
                <a:gd name="connsiteX30" fmla="*/ 441296 w 4008723"/>
                <a:gd name="connsiteY30" fmla="*/ 2382713 h 3328197"/>
                <a:gd name="connsiteX31" fmla="*/ 221163 w 4008723"/>
                <a:gd name="connsiteY31" fmla="*/ 2662113 h 3328197"/>
                <a:gd name="connsiteX32" fmla="*/ 34896 w 4008723"/>
                <a:gd name="connsiteY32" fmla="*/ 3051580 h 3328197"/>
                <a:gd name="connsiteX33" fmla="*/ 14383 w 4008723"/>
                <a:gd name="connsiteY33" fmla="*/ 3284725 h 3328197"/>
                <a:gd name="connsiteX34" fmla="*/ 195763 w 4008723"/>
                <a:gd name="connsiteY34" fmla="*/ 3322513 h 3328197"/>
                <a:gd name="connsiteX35" fmla="*/ 331229 w 4008723"/>
                <a:gd name="connsiteY35" fmla="*/ 3212447 h 3328197"/>
                <a:gd name="connsiteX36" fmla="*/ 458229 w 4008723"/>
                <a:gd name="connsiteY36" fmla="*/ 3110847 h 3328197"/>
                <a:gd name="connsiteX37" fmla="*/ 619096 w 4008723"/>
                <a:gd name="connsiteY37" fmla="*/ 2992313 h 3328197"/>
                <a:gd name="connsiteX0" fmla="*/ 4008723 w 4008723"/>
                <a:gd name="connsiteY0" fmla="*/ 0 h 3328197"/>
                <a:gd name="connsiteX1" fmla="*/ 3575615 w 4008723"/>
                <a:gd name="connsiteY1" fmla="*/ 187232 h 3328197"/>
                <a:gd name="connsiteX2" fmla="*/ 3206318 w 4008723"/>
                <a:gd name="connsiteY2" fmla="*/ 451350 h 3328197"/>
                <a:gd name="connsiteX3" fmla="*/ 2898902 w 4008723"/>
                <a:gd name="connsiteY3" fmla="*/ 639268 h 3328197"/>
                <a:gd name="connsiteX4" fmla="*/ 2677459 w 4008723"/>
                <a:gd name="connsiteY4" fmla="*/ 441576 h 3328197"/>
                <a:gd name="connsiteX5" fmla="*/ 2659563 w 4008723"/>
                <a:gd name="connsiteY5" fmla="*/ 240647 h 3328197"/>
                <a:gd name="connsiteX6" fmla="*/ 2653711 w 4008723"/>
                <a:gd name="connsiteY6" fmla="*/ 70005 h 3328197"/>
                <a:gd name="connsiteX7" fmla="*/ 2430963 w 4008723"/>
                <a:gd name="connsiteY7" fmla="*/ 62847 h 3328197"/>
                <a:gd name="connsiteX8" fmla="*/ 2210829 w 4008723"/>
                <a:gd name="connsiteY8" fmla="*/ 164447 h 3328197"/>
                <a:gd name="connsiteX9" fmla="*/ 1999163 w 4008723"/>
                <a:gd name="connsiteY9" fmla="*/ 291447 h 3328197"/>
                <a:gd name="connsiteX10" fmla="*/ 1779029 w 4008723"/>
                <a:gd name="connsiteY10" fmla="*/ 409980 h 3328197"/>
                <a:gd name="connsiteX11" fmla="*/ 1624014 w 4008723"/>
                <a:gd name="connsiteY11" fmla="*/ 568575 h 3328197"/>
                <a:gd name="connsiteX12" fmla="*/ 1631172 w 4008723"/>
                <a:gd name="connsiteY12" fmla="*/ 847632 h 3328197"/>
                <a:gd name="connsiteX13" fmla="*/ 1804429 w 4008723"/>
                <a:gd name="connsiteY13" fmla="*/ 1087313 h 3328197"/>
                <a:gd name="connsiteX14" fmla="*/ 1880629 w 4008723"/>
                <a:gd name="connsiteY14" fmla="*/ 1180447 h 3328197"/>
                <a:gd name="connsiteX15" fmla="*/ 1973763 w 4008723"/>
                <a:gd name="connsiteY15" fmla="*/ 1248180 h 3328197"/>
                <a:gd name="connsiteX16" fmla="*/ 2066896 w 4008723"/>
                <a:gd name="connsiteY16" fmla="*/ 1239713 h 3328197"/>
                <a:gd name="connsiteX17" fmla="*/ 2227762 w 4008723"/>
                <a:gd name="connsiteY17" fmla="*/ 1146580 h 3328197"/>
                <a:gd name="connsiteX18" fmla="*/ 2388629 w 4008723"/>
                <a:gd name="connsiteY18" fmla="*/ 1011113 h 3328197"/>
                <a:gd name="connsiteX19" fmla="*/ 2600296 w 4008723"/>
                <a:gd name="connsiteY19" fmla="*/ 951847 h 3328197"/>
                <a:gd name="connsiteX20" fmla="*/ 2845829 w 4008723"/>
                <a:gd name="connsiteY20" fmla="*/ 977247 h 3328197"/>
                <a:gd name="connsiteX21" fmla="*/ 2930496 w 4008723"/>
                <a:gd name="connsiteY21" fmla="*/ 1112713 h 3328197"/>
                <a:gd name="connsiteX22" fmla="*/ 2905096 w 4008723"/>
                <a:gd name="connsiteY22" fmla="*/ 1188913 h 3328197"/>
                <a:gd name="connsiteX23" fmla="*/ 2803496 w 4008723"/>
                <a:gd name="connsiteY23" fmla="*/ 1341313 h 3328197"/>
                <a:gd name="connsiteX24" fmla="*/ 2625696 w 4008723"/>
                <a:gd name="connsiteY24" fmla="*/ 1468313 h 3328197"/>
                <a:gd name="connsiteX25" fmla="*/ 2320896 w 4008723"/>
                <a:gd name="connsiteY25" fmla="*/ 1620713 h 3328197"/>
                <a:gd name="connsiteX26" fmla="*/ 2016096 w 4008723"/>
                <a:gd name="connsiteY26" fmla="*/ 1722313 h 3328197"/>
                <a:gd name="connsiteX27" fmla="*/ 1626629 w 4008723"/>
                <a:gd name="connsiteY27" fmla="*/ 1756180 h 3328197"/>
                <a:gd name="connsiteX28" fmla="*/ 1093229 w 4008723"/>
                <a:gd name="connsiteY28" fmla="*/ 1840847 h 3328197"/>
                <a:gd name="connsiteX29" fmla="*/ 788429 w 4008723"/>
                <a:gd name="connsiteY29" fmla="*/ 2010180 h 3328197"/>
                <a:gd name="connsiteX30" fmla="*/ 441296 w 4008723"/>
                <a:gd name="connsiteY30" fmla="*/ 2382713 h 3328197"/>
                <a:gd name="connsiteX31" fmla="*/ 221163 w 4008723"/>
                <a:gd name="connsiteY31" fmla="*/ 2662113 h 3328197"/>
                <a:gd name="connsiteX32" fmla="*/ 34896 w 4008723"/>
                <a:gd name="connsiteY32" fmla="*/ 3051580 h 3328197"/>
                <a:gd name="connsiteX33" fmla="*/ 14383 w 4008723"/>
                <a:gd name="connsiteY33" fmla="*/ 3284725 h 3328197"/>
                <a:gd name="connsiteX34" fmla="*/ 195763 w 4008723"/>
                <a:gd name="connsiteY34" fmla="*/ 3322513 h 3328197"/>
                <a:gd name="connsiteX35" fmla="*/ 331229 w 4008723"/>
                <a:gd name="connsiteY35" fmla="*/ 3212447 h 3328197"/>
                <a:gd name="connsiteX36" fmla="*/ 458229 w 4008723"/>
                <a:gd name="connsiteY36" fmla="*/ 3110847 h 3328197"/>
                <a:gd name="connsiteX0" fmla="*/ 4008723 w 4008723"/>
                <a:gd name="connsiteY0" fmla="*/ 0 h 3328197"/>
                <a:gd name="connsiteX1" fmla="*/ 3575615 w 4008723"/>
                <a:gd name="connsiteY1" fmla="*/ 187232 h 3328197"/>
                <a:gd name="connsiteX2" fmla="*/ 3206318 w 4008723"/>
                <a:gd name="connsiteY2" fmla="*/ 451350 h 3328197"/>
                <a:gd name="connsiteX3" fmla="*/ 2898902 w 4008723"/>
                <a:gd name="connsiteY3" fmla="*/ 639268 h 3328197"/>
                <a:gd name="connsiteX4" fmla="*/ 2677459 w 4008723"/>
                <a:gd name="connsiteY4" fmla="*/ 441576 h 3328197"/>
                <a:gd name="connsiteX5" fmla="*/ 2659563 w 4008723"/>
                <a:gd name="connsiteY5" fmla="*/ 240647 h 3328197"/>
                <a:gd name="connsiteX6" fmla="*/ 2653711 w 4008723"/>
                <a:gd name="connsiteY6" fmla="*/ 70005 h 3328197"/>
                <a:gd name="connsiteX7" fmla="*/ 2430963 w 4008723"/>
                <a:gd name="connsiteY7" fmla="*/ 62847 h 3328197"/>
                <a:gd name="connsiteX8" fmla="*/ 2210829 w 4008723"/>
                <a:gd name="connsiteY8" fmla="*/ 164447 h 3328197"/>
                <a:gd name="connsiteX9" fmla="*/ 1999163 w 4008723"/>
                <a:gd name="connsiteY9" fmla="*/ 291447 h 3328197"/>
                <a:gd name="connsiteX10" fmla="*/ 1779029 w 4008723"/>
                <a:gd name="connsiteY10" fmla="*/ 409980 h 3328197"/>
                <a:gd name="connsiteX11" fmla="*/ 1624014 w 4008723"/>
                <a:gd name="connsiteY11" fmla="*/ 568575 h 3328197"/>
                <a:gd name="connsiteX12" fmla="*/ 1631172 w 4008723"/>
                <a:gd name="connsiteY12" fmla="*/ 847632 h 3328197"/>
                <a:gd name="connsiteX13" fmla="*/ 1804429 w 4008723"/>
                <a:gd name="connsiteY13" fmla="*/ 1087313 h 3328197"/>
                <a:gd name="connsiteX14" fmla="*/ 1880629 w 4008723"/>
                <a:gd name="connsiteY14" fmla="*/ 1180447 h 3328197"/>
                <a:gd name="connsiteX15" fmla="*/ 1973763 w 4008723"/>
                <a:gd name="connsiteY15" fmla="*/ 1248180 h 3328197"/>
                <a:gd name="connsiteX16" fmla="*/ 2066896 w 4008723"/>
                <a:gd name="connsiteY16" fmla="*/ 1239713 h 3328197"/>
                <a:gd name="connsiteX17" fmla="*/ 2227762 w 4008723"/>
                <a:gd name="connsiteY17" fmla="*/ 1146580 h 3328197"/>
                <a:gd name="connsiteX18" fmla="*/ 2388629 w 4008723"/>
                <a:gd name="connsiteY18" fmla="*/ 1011113 h 3328197"/>
                <a:gd name="connsiteX19" fmla="*/ 2600296 w 4008723"/>
                <a:gd name="connsiteY19" fmla="*/ 951847 h 3328197"/>
                <a:gd name="connsiteX20" fmla="*/ 2845829 w 4008723"/>
                <a:gd name="connsiteY20" fmla="*/ 977247 h 3328197"/>
                <a:gd name="connsiteX21" fmla="*/ 2930496 w 4008723"/>
                <a:gd name="connsiteY21" fmla="*/ 1112713 h 3328197"/>
                <a:gd name="connsiteX22" fmla="*/ 2905096 w 4008723"/>
                <a:gd name="connsiteY22" fmla="*/ 1188913 h 3328197"/>
                <a:gd name="connsiteX23" fmla="*/ 2803496 w 4008723"/>
                <a:gd name="connsiteY23" fmla="*/ 1341313 h 3328197"/>
                <a:gd name="connsiteX24" fmla="*/ 2625696 w 4008723"/>
                <a:gd name="connsiteY24" fmla="*/ 1468313 h 3328197"/>
                <a:gd name="connsiteX25" fmla="*/ 2320896 w 4008723"/>
                <a:gd name="connsiteY25" fmla="*/ 1620713 h 3328197"/>
                <a:gd name="connsiteX26" fmla="*/ 2016096 w 4008723"/>
                <a:gd name="connsiteY26" fmla="*/ 1722313 h 3328197"/>
                <a:gd name="connsiteX27" fmla="*/ 1626629 w 4008723"/>
                <a:gd name="connsiteY27" fmla="*/ 1756180 h 3328197"/>
                <a:gd name="connsiteX28" fmla="*/ 1093229 w 4008723"/>
                <a:gd name="connsiteY28" fmla="*/ 1840847 h 3328197"/>
                <a:gd name="connsiteX29" fmla="*/ 788429 w 4008723"/>
                <a:gd name="connsiteY29" fmla="*/ 2010180 h 3328197"/>
                <a:gd name="connsiteX30" fmla="*/ 441296 w 4008723"/>
                <a:gd name="connsiteY30" fmla="*/ 2382713 h 3328197"/>
                <a:gd name="connsiteX31" fmla="*/ 221163 w 4008723"/>
                <a:gd name="connsiteY31" fmla="*/ 2662113 h 3328197"/>
                <a:gd name="connsiteX32" fmla="*/ 34896 w 4008723"/>
                <a:gd name="connsiteY32" fmla="*/ 3051580 h 3328197"/>
                <a:gd name="connsiteX33" fmla="*/ 14383 w 4008723"/>
                <a:gd name="connsiteY33" fmla="*/ 3284725 h 3328197"/>
                <a:gd name="connsiteX34" fmla="*/ 195763 w 4008723"/>
                <a:gd name="connsiteY34" fmla="*/ 3322513 h 3328197"/>
                <a:gd name="connsiteX35" fmla="*/ 331229 w 4008723"/>
                <a:gd name="connsiteY35" fmla="*/ 3212447 h 3328197"/>
                <a:gd name="connsiteX0" fmla="*/ 4004406 w 4004406"/>
                <a:gd name="connsiteY0" fmla="*/ 0 h 3331907"/>
                <a:gd name="connsiteX1" fmla="*/ 3571298 w 4004406"/>
                <a:gd name="connsiteY1" fmla="*/ 187232 h 3331907"/>
                <a:gd name="connsiteX2" fmla="*/ 3202001 w 4004406"/>
                <a:gd name="connsiteY2" fmla="*/ 451350 h 3331907"/>
                <a:gd name="connsiteX3" fmla="*/ 2894585 w 4004406"/>
                <a:gd name="connsiteY3" fmla="*/ 639268 h 3331907"/>
                <a:gd name="connsiteX4" fmla="*/ 2673142 w 4004406"/>
                <a:gd name="connsiteY4" fmla="*/ 441576 h 3331907"/>
                <a:gd name="connsiteX5" fmla="*/ 2655246 w 4004406"/>
                <a:gd name="connsiteY5" fmla="*/ 240647 h 3331907"/>
                <a:gd name="connsiteX6" fmla="*/ 2649394 w 4004406"/>
                <a:gd name="connsiteY6" fmla="*/ 70005 h 3331907"/>
                <a:gd name="connsiteX7" fmla="*/ 2426646 w 4004406"/>
                <a:gd name="connsiteY7" fmla="*/ 62847 h 3331907"/>
                <a:gd name="connsiteX8" fmla="*/ 2206512 w 4004406"/>
                <a:gd name="connsiteY8" fmla="*/ 164447 h 3331907"/>
                <a:gd name="connsiteX9" fmla="*/ 1994846 w 4004406"/>
                <a:gd name="connsiteY9" fmla="*/ 291447 h 3331907"/>
                <a:gd name="connsiteX10" fmla="*/ 1774712 w 4004406"/>
                <a:gd name="connsiteY10" fmla="*/ 409980 h 3331907"/>
                <a:gd name="connsiteX11" fmla="*/ 1619697 w 4004406"/>
                <a:gd name="connsiteY11" fmla="*/ 568575 h 3331907"/>
                <a:gd name="connsiteX12" fmla="*/ 1626855 w 4004406"/>
                <a:gd name="connsiteY12" fmla="*/ 847632 h 3331907"/>
                <a:gd name="connsiteX13" fmla="*/ 1800112 w 4004406"/>
                <a:gd name="connsiteY13" fmla="*/ 1087313 h 3331907"/>
                <a:gd name="connsiteX14" fmla="*/ 1876312 w 4004406"/>
                <a:gd name="connsiteY14" fmla="*/ 1180447 h 3331907"/>
                <a:gd name="connsiteX15" fmla="*/ 1969446 w 4004406"/>
                <a:gd name="connsiteY15" fmla="*/ 1248180 h 3331907"/>
                <a:gd name="connsiteX16" fmla="*/ 2062579 w 4004406"/>
                <a:gd name="connsiteY16" fmla="*/ 1239713 h 3331907"/>
                <a:gd name="connsiteX17" fmla="*/ 2223445 w 4004406"/>
                <a:gd name="connsiteY17" fmla="*/ 1146580 h 3331907"/>
                <a:gd name="connsiteX18" fmla="*/ 2384312 w 4004406"/>
                <a:gd name="connsiteY18" fmla="*/ 1011113 h 3331907"/>
                <a:gd name="connsiteX19" fmla="*/ 2595979 w 4004406"/>
                <a:gd name="connsiteY19" fmla="*/ 951847 h 3331907"/>
                <a:gd name="connsiteX20" fmla="*/ 2841512 w 4004406"/>
                <a:gd name="connsiteY20" fmla="*/ 977247 h 3331907"/>
                <a:gd name="connsiteX21" fmla="*/ 2926179 w 4004406"/>
                <a:gd name="connsiteY21" fmla="*/ 1112713 h 3331907"/>
                <a:gd name="connsiteX22" fmla="*/ 2900779 w 4004406"/>
                <a:gd name="connsiteY22" fmla="*/ 1188913 h 3331907"/>
                <a:gd name="connsiteX23" fmla="*/ 2799179 w 4004406"/>
                <a:gd name="connsiteY23" fmla="*/ 1341313 h 3331907"/>
                <a:gd name="connsiteX24" fmla="*/ 2621379 w 4004406"/>
                <a:gd name="connsiteY24" fmla="*/ 1468313 h 3331907"/>
                <a:gd name="connsiteX25" fmla="*/ 2316579 w 4004406"/>
                <a:gd name="connsiteY25" fmla="*/ 1620713 h 3331907"/>
                <a:gd name="connsiteX26" fmla="*/ 2011779 w 4004406"/>
                <a:gd name="connsiteY26" fmla="*/ 1722313 h 3331907"/>
                <a:gd name="connsiteX27" fmla="*/ 1622312 w 4004406"/>
                <a:gd name="connsiteY27" fmla="*/ 1756180 h 3331907"/>
                <a:gd name="connsiteX28" fmla="*/ 1088912 w 4004406"/>
                <a:gd name="connsiteY28" fmla="*/ 1840847 h 3331907"/>
                <a:gd name="connsiteX29" fmla="*/ 784112 w 4004406"/>
                <a:gd name="connsiteY29" fmla="*/ 2010180 h 3331907"/>
                <a:gd name="connsiteX30" fmla="*/ 436979 w 4004406"/>
                <a:gd name="connsiteY30" fmla="*/ 2382713 h 3331907"/>
                <a:gd name="connsiteX31" fmla="*/ 216846 w 4004406"/>
                <a:gd name="connsiteY31" fmla="*/ 2662113 h 3331907"/>
                <a:gd name="connsiteX32" fmla="*/ 43933 w 4004406"/>
                <a:gd name="connsiteY32" fmla="*/ 2958102 h 3331907"/>
                <a:gd name="connsiteX33" fmla="*/ 10066 w 4004406"/>
                <a:gd name="connsiteY33" fmla="*/ 3284725 h 3331907"/>
                <a:gd name="connsiteX34" fmla="*/ 191446 w 4004406"/>
                <a:gd name="connsiteY34" fmla="*/ 3322513 h 3331907"/>
                <a:gd name="connsiteX35" fmla="*/ 326912 w 4004406"/>
                <a:gd name="connsiteY35" fmla="*/ 3212447 h 3331907"/>
                <a:gd name="connsiteX0" fmla="*/ 3993822 w 3993822"/>
                <a:gd name="connsiteY0" fmla="*/ 0 h 3322715"/>
                <a:gd name="connsiteX1" fmla="*/ 3560714 w 3993822"/>
                <a:gd name="connsiteY1" fmla="*/ 187232 h 3322715"/>
                <a:gd name="connsiteX2" fmla="*/ 3191417 w 3993822"/>
                <a:gd name="connsiteY2" fmla="*/ 451350 h 3322715"/>
                <a:gd name="connsiteX3" fmla="*/ 2884001 w 3993822"/>
                <a:gd name="connsiteY3" fmla="*/ 639268 h 3322715"/>
                <a:gd name="connsiteX4" fmla="*/ 2662558 w 3993822"/>
                <a:gd name="connsiteY4" fmla="*/ 441576 h 3322715"/>
                <a:gd name="connsiteX5" fmla="*/ 2644662 w 3993822"/>
                <a:gd name="connsiteY5" fmla="*/ 240647 h 3322715"/>
                <a:gd name="connsiteX6" fmla="*/ 2638810 w 3993822"/>
                <a:gd name="connsiteY6" fmla="*/ 70005 h 3322715"/>
                <a:gd name="connsiteX7" fmla="*/ 2416062 w 3993822"/>
                <a:gd name="connsiteY7" fmla="*/ 62847 h 3322715"/>
                <a:gd name="connsiteX8" fmla="*/ 2195928 w 3993822"/>
                <a:gd name="connsiteY8" fmla="*/ 164447 h 3322715"/>
                <a:gd name="connsiteX9" fmla="*/ 1984262 w 3993822"/>
                <a:gd name="connsiteY9" fmla="*/ 291447 h 3322715"/>
                <a:gd name="connsiteX10" fmla="*/ 1764128 w 3993822"/>
                <a:gd name="connsiteY10" fmla="*/ 409980 h 3322715"/>
                <a:gd name="connsiteX11" fmla="*/ 1609113 w 3993822"/>
                <a:gd name="connsiteY11" fmla="*/ 568575 h 3322715"/>
                <a:gd name="connsiteX12" fmla="*/ 1616271 w 3993822"/>
                <a:gd name="connsiteY12" fmla="*/ 847632 h 3322715"/>
                <a:gd name="connsiteX13" fmla="*/ 1789528 w 3993822"/>
                <a:gd name="connsiteY13" fmla="*/ 1087313 h 3322715"/>
                <a:gd name="connsiteX14" fmla="*/ 1865728 w 3993822"/>
                <a:gd name="connsiteY14" fmla="*/ 1180447 h 3322715"/>
                <a:gd name="connsiteX15" fmla="*/ 1958862 w 3993822"/>
                <a:gd name="connsiteY15" fmla="*/ 1248180 h 3322715"/>
                <a:gd name="connsiteX16" fmla="*/ 2051995 w 3993822"/>
                <a:gd name="connsiteY16" fmla="*/ 1239713 h 3322715"/>
                <a:gd name="connsiteX17" fmla="*/ 2212861 w 3993822"/>
                <a:gd name="connsiteY17" fmla="*/ 1146580 h 3322715"/>
                <a:gd name="connsiteX18" fmla="*/ 2373728 w 3993822"/>
                <a:gd name="connsiteY18" fmla="*/ 1011113 h 3322715"/>
                <a:gd name="connsiteX19" fmla="*/ 2585395 w 3993822"/>
                <a:gd name="connsiteY19" fmla="*/ 951847 h 3322715"/>
                <a:gd name="connsiteX20" fmla="*/ 2830928 w 3993822"/>
                <a:gd name="connsiteY20" fmla="*/ 977247 h 3322715"/>
                <a:gd name="connsiteX21" fmla="*/ 2915595 w 3993822"/>
                <a:gd name="connsiteY21" fmla="*/ 1112713 h 3322715"/>
                <a:gd name="connsiteX22" fmla="*/ 2890195 w 3993822"/>
                <a:gd name="connsiteY22" fmla="*/ 1188913 h 3322715"/>
                <a:gd name="connsiteX23" fmla="*/ 2788595 w 3993822"/>
                <a:gd name="connsiteY23" fmla="*/ 1341313 h 3322715"/>
                <a:gd name="connsiteX24" fmla="*/ 2610795 w 3993822"/>
                <a:gd name="connsiteY24" fmla="*/ 1468313 h 3322715"/>
                <a:gd name="connsiteX25" fmla="*/ 2305995 w 3993822"/>
                <a:gd name="connsiteY25" fmla="*/ 1620713 h 3322715"/>
                <a:gd name="connsiteX26" fmla="*/ 2001195 w 3993822"/>
                <a:gd name="connsiteY26" fmla="*/ 1722313 h 3322715"/>
                <a:gd name="connsiteX27" fmla="*/ 1611728 w 3993822"/>
                <a:gd name="connsiteY27" fmla="*/ 1756180 h 3322715"/>
                <a:gd name="connsiteX28" fmla="*/ 1078328 w 3993822"/>
                <a:gd name="connsiteY28" fmla="*/ 1840847 h 3322715"/>
                <a:gd name="connsiteX29" fmla="*/ 773528 w 3993822"/>
                <a:gd name="connsiteY29" fmla="*/ 2010180 h 3322715"/>
                <a:gd name="connsiteX30" fmla="*/ 426395 w 3993822"/>
                <a:gd name="connsiteY30" fmla="*/ 2382713 h 3322715"/>
                <a:gd name="connsiteX31" fmla="*/ 206262 w 3993822"/>
                <a:gd name="connsiteY31" fmla="*/ 2662113 h 3322715"/>
                <a:gd name="connsiteX32" fmla="*/ 33349 w 3993822"/>
                <a:gd name="connsiteY32" fmla="*/ 2958102 h 3322715"/>
                <a:gd name="connsiteX33" fmla="*/ 12837 w 3993822"/>
                <a:gd name="connsiteY33" fmla="*/ 3231308 h 3322715"/>
                <a:gd name="connsiteX34" fmla="*/ 180862 w 3993822"/>
                <a:gd name="connsiteY34" fmla="*/ 3322513 h 3322715"/>
                <a:gd name="connsiteX35" fmla="*/ 316328 w 3993822"/>
                <a:gd name="connsiteY35" fmla="*/ 3212447 h 3322715"/>
                <a:gd name="connsiteX0" fmla="*/ 3993822 w 3993822"/>
                <a:gd name="connsiteY0" fmla="*/ 0 h 3323985"/>
                <a:gd name="connsiteX1" fmla="*/ 3560714 w 3993822"/>
                <a:gd name="connsiteY1" fmla="*/ 187232 h 3323985"/>
                <a:gd name="connsiteX2" fmla="*/ 3191417 w 3993822"/>
                <a:gd name="connsiteY2" fmla="*/ 451350 h 3323985"/>
                <a:gd name="connsiteX3" fmla="*/ 2884001 w 3993822"/>
                <a:gd name="connsiteY3" fmla="*/ 639268 h 3323985"/>
                <a:gd name="connsiteX4" fmla="*/ 2662558 w 3993822"/>
                <a:gd name="connsiteY4" fmla="*/ 441576 h 3323985"/>
                <a:gd name="connsiteX5" fmla="*/ 2644662 w 3993822"/>
                <a:gd name="connsiteY5" fmla="*/ 240647 h 3323985"/>
                <a:gd name="connsiteX6" fmla="*/ 2638810 w 3993822"/>
                <a:gd name="connsiteY6" fmla="*/ 70005 h 3323985"/>
                <a:gd name="connsiteX7" fmla="*/ 2416062 w 3993822"/>
                <a:gd name="connsiteY7" fmla="*/ 62847 h 3323985"/>
                <a:gd name="connsiteX8" fmla="*/ 2195928 w 3993822"/>
                <a:gd name="connsiteY8" fmla="*/ 164447 h 3323985"/>
                <a:gd name="connsiteX9" fmla="*/ 1984262 w 3993822"/>
                <a:gd name="connsiteY9" fmla="*/ 291447 h 3323985"/>
                <a:gd name="connsiteX10" fmla="*/ 1764128 w 3993822"/>
                <a:gd name="connsiteY10" fmla="*/ 409980 h 3323985"/>
                <a:gd name="connsiteX11" fmla="*/ 1609113 w 3993822"/>
                <a:gd name="connsiteY11" fmla="*/ 568575 h 3323985"/>
                <a:gd name="connsiteX12" fmla="*/ 1616271 w 3993822"/>
                <a:gd name="connsiteY12" fmla="*/ 847632 h 3323985"/>
                <a:gd name="connsiteX13" fmla="*/ 1789528 w 3993822"/>
                <a:gd name="connsiteY13" fmla="*/ 1087313 h 3323985"/>
                <a:gd name="connsiteX14" fmla="*/ 1865728 w 3993822"/>
                <a:gd name="connsiteY14" fmla="*/ 1180447 h 3323985"/>
                <a:gd name="connsiteX15" fmla="*/ 1958862 w 3993822"/>
                <a:gd name="connsiteY15" fmla="*/ 1248180 h 3323985"/>
                <a:gd name="connsiteX16" fmla="*/ 2051995 w 3993822"/>
                <a:gd name="connsiteY16" fmla="*/ 1239713 h 3323985"/>
                <a:gd name="connsiteX17" fmla="*/ 2212861 w 3993822"/>
                <a:gd name="connsiteY17" fmla="*/ 1146580 h 3323985"/>
                <a:gd name="connsiteX18" fmla="*/ 2373728 w 3993822"/>
                <a:gd name="connsiteY18" fmla="*/ 1011113 h 3323985"/>
                <a:gd name="connsiteX19" fmla="*/ 2585395 w 3993822"/>
                <a:gd name="connsiteY19" fmla="*/ 951847 h 3323985"/>
                <a:gd name="connsiteX20" fmla="*/ 2830928 w 3993822"/>
                <a:gd name="connsiteY20" fmla="*/ 977247 h 3323985"/>
                <a:gd name="connsiteX21" fmla="*/ 2915595 w 3993822"/>
                <a:gd name="connsiteY21" fmla="*/ 1112713 h 3323985"/>
                <a:gd name="connsiteX22" fmla="*/ 2890195 w 3993822"/>
                <a:gd name="connsiteY22" fmla="*/ 1188913 h 3323985"/>
                <a:gd name="connsiteX23" fmla="*/ 2788595 w 3993822"/>
                <a:gd name="connsiteY23" fmla="*/ 1341313 h 3323985"/>
                <a:gd name="connsiteX24" fmla="*/ 2610795 w 3993822"/>
                <a:gd name="connsiteY24" fmla="*/ 1468313 h 3323985"/>
                <a:gd name="connsiteX25" fmla="*/ 2305995 w 3993822"/>
                <a:gd name="connsiteY25" fmla="*/ 1620713 h 3323985"/>
                <a:gd name="connsiteX26" fmla="*/ 2001195 w 3993822"/>
                <a:gd name="connsiteY26" fmla="*/ 1722313 h 3323985"/>
                <a:gd name="connsiteX27" fmla="*/ 1611728 w 3993822"/>
                <a:gd name="connsiteY27" fmla="*/ 1756180 h 3323985"/>
                <a:gd name="connsiteX28" fmla="*/ 1078328 w 3993822"/>
                <a:gd name="connsiteY28" fmla="*/ 1840847 h 3323985"/>
                <a:gd name="connsiteX29" fmla="*/ 773528 w 3993822"/>
                <a:gd name="connsiteY29" fmla="*/ 2010180 h 3323985"/>
                <a:gd name="connsiteX30" fmla="*/ 426395 w 3993822"/>
                <a:gd name="connsiteY30" fmla="*/ 2382713 h 3323985"/>
                <a:gd name="connsiteX31" fmla="*/ 206262 w 3993822"/>
                <a:gd name="connsiteY31" fmla="*/ 2662113 h 3323985"/>
                <a:gd name="connsiteX32" fmla="*/ 33349 w 3993822"/>
                <a:gd name="connsiteY32" fmla="*/ 2958102 h 3323985"/>
                <a:gd name="connsiteX33" fmla="*/ 12837 w 3993822"/>
                <a:gd name="connsiteY33" fmla="*/ 3231308 h 3323985"/>
                <a:gd name="connsiteX34" fmla="*/ 180862 w 3993822"/>
                <a:gd name="connsiteY34" fmla="*/ 3322513 h 3323985"/>
                <a:gd name="connsiteX35" fmla="*/ 436513 w 3993822"/>
                <a:gd name="connsiteY35" fmla="*/ 3172384 h 3323985"/>
                <a:gd name="connsiteX0" fmla="*/ 3994805 w 3994805"/>
                <a:gd name="connsiteY0" fmla="*/ 0 h 3265945"/>
                <a:gd name="connsiteX1" fmla="*/ 3561697 w 3994805"/>
                <a:gd name="connsiteY1" fmla="*/ 187232 h 3265945"/>
                <a:gd name="connsiteX2" fmla="*/ 3192400 w 3994805"/>
                <a:gd name="connsiteY2" fmla="*/ 451350 h 3265945"/>
                <a:gd name="connsiteX3" fmla="*/ 2884984 w 3994805"/>
                <a:gd name="connsiteY3" fmla="*/ 639268 h 3265945"/>
                <a:gd name="connsiteX4" fmla="*/ 2663541 w 3994805"/>
                <a:gd name="connsiteY4" fmla="*/ 441576 h 3265945"/>
                <a:gd name="connsiteX5" fmla="*/ 2645645 w 3994805"/>
                <a:gd name="connsiteY5" fmla="*/ 240647 h 3265945"/>
                <a:gd name="connsiteX6" fmla="*/ 2639793 w 3994805"/>
                <a:gd name="connsiteY6" fmla="*/ 70005 h 3265945"/>
                <a:gd name="connsiteX7" fmla="*/ 2417045 w 3994805"/>
                <a:gd name="connsiteY7" fmla="*/ 62847 h 3265945"/>
                <a:gd name="connsiteX8" fmla="*/ 2196911 w 3994805"/>
                <a:gd name="connsiteY8" fmla="*/ 164447 h 3265945"/>
                <a:gd name="connsiteX9" fmla="*/ 1985245 w 3994805"/>
                <a:gd name="connsiteY9" fmla="*/ 291447 h 3265945"/>
                <a:gd name="connsiteX10" fmla="*/ 1765111 w 3994805"/>
                <a:gd name="connsiteY10" fmla="*/ 409980 h 3265945"/>
                <a:gd name="connsiteX11" fmla="*/ 1610096 w 3994805"/>
                <a:gd name="connsiteY11" fmla="*/ 568575 h 3265945"/>
                <a:gd name="connsiteX12" fmla="*/ 1617254 w 3994805"/>
                <a:gd name="connsiteY12" fmla="*/ 847632 h 3265945"/>
                <a:gd name="connsiteX13" fmla="*/ 1790511 w 3994805"/>
                <a:gd name="connsiteY13" fmla="*/ 1087313 h 3265945"/>
                <a:gd name="connsiteX14" fmla="*/ 1866711 w 3994805"/>
                <a:gd name="connsiteY14" fmla="*/ 1180447 h 3265945"/>
                <a:gd name="connsiteX15" fmla="*/ 1959845 w 3994805"/>
                <a:gd name="connsiteY15" fmla="*/ 1248180 h 3265945"/>
                <a:gd name="connsiteX16" fmla="*/ 2052978 w 3994805"/>
                <a:gd name="connsiteY16" fmla="*/ 1239713 h 3265945"/>
                <a:gd name="connsiteX17" fmla="*/ 2213844 w 3994805"/>
                <a:gd name="connsiteY17" fmla="*/ 1146580 h 3265945"/>
                <a:gd name="connsiteX18" fmla="*/ 2374711 w 3994805"/>
                <a:gd name="connsiteY18" fmla="*/ 1011113 h 3265945"/>
                <a:gd name="connsiteX19" fmla="*/ 2586378 w 3994805"/>
                <a:gd name="connsiteY19" fmla="*/ 951847 h 3265945"/>
                <a:gd name="connsiteX20" fmla="*/ 2831911 w 3994805"/>
                <a:gd name="connsiteY20" fmla="*/ 977247 h 3265945"/>
                <a:gd name="connsiteX21" fmla="*/ 2916578 w 3994805"/>
                <a:gd name="connsiteY21" fmla="*/ 1112713 h 3265945"/>
                <a:gd name="connsiteX22" fmla="*/ 2891178 w 3994805"/>
                <a:gd name="connsiteY22" fmla="*/ 1188913 h 3265945"/>
                <a:gd name="connsiteX23" fmla="*/ 2789578 w 3994805"/>
                <a:gd name="connsiteY23" fmla="*/ 1341313 h 3265945"/>
                <a:gd name="connsiteX24" fmla="*/ 2611778 w 3994805"/>
                <a:gd name="connsiteY24" fmla="*/ 1468313 h 3265945"/>
                <a:gd name="connsiteX25" fmla="*/ 2306978 w 3994805"/>
                <a:gd name="connsiteY25" fmla="*/ 1620713 h 3265945"/>
                <a:gd name="connsiteX26" fmla="*/ 2002178 w 3994805"/>
                <a:gd name="connsiteY26" fmla="*/ 1722313 h 3265945"/>
                <a:gd name="connsiteX27" fmla="*/ 1612711 w 3994805"/>
                <a:gd name="connsiteY27" fmla="*/ 1756180 h 3265945"/>
                <a:gd name="connsiteX28" fmla="*/ 1079311 w 3994805"/>
                <a:gd name="connsiteY28" fmla="*/ 1840847 h 3265945"/>
                <a:gd name="connsiteX29" fmla="*/ 774511 w 3994805"/>
                <a:gd name="connsiteY29" fmla="*/ 2010180 h 3265945"/>
                <a:gd name="connsiteX30" fmla="*/ 427378 w 3994805"/>
                <a:gd name="connsiteY30" fmla="*/ 2382713 h 3265945"/>
                <a:gd name="connsiteX31" fmla="*/ 207245 w 3994805"/>
                <a:gd name="connsiteY31" fmla="*/ 2662113 h 3265945"/>
                <a:gd name="connsiteX32" fmla="*/ 34332 w 3994805"/>
                <a:gd name="connsiteY32" fmla="*/ 2958102 h 3265945"/>
                <a:gd name="connsiteX33" fmla="*/ 13820 w 3994805"/>
                <a:gd name="connsiteY33" fmla="*/ 3231308 h 3265945"/>
                <a:gd name="connsiteX34" fmla="*/ 195200 w 3994805"/>
                <a:gd name="connsiteY34" fmla="*/ 3255743 h 3265945"/>
                <a:gd name="connsiteX35" fmla="*/ 437496 w 3994805"/>
                <a:gd name="connsiteY35" fmla="*/ 3172384 h 3265945"/>
                <a:gd name="connsiteX0" fmla="*/ 3994806 w 3994806"/>
                <a:gd name="connsiteY0" fmla="*/ 0 h 3276248"/>
                <a:gd name="connsiteX1" fmla="*/ 3561698 w 3994806"/>
                <a:gd name="connsiteY1" fmla="*/ 187232 h 3276248"/>
                <a:gd name="connsiteX2" fmla="*/ 3192401 w 3994806"/>
                <a:gd name="connsiteY2" fmla="*/ 451350 h 3276248"/>
                <a:gd name="connsiteX3" fmla="*/ 2884985 w 3994806"/>
                <a:gd name="connsiteY3" fmla="*/ 639268 h 3276248"/>
                <a:gd name="connsiteX4" fmla="*/ 2663542 w 3994806"/>
                <a:gd name="connsiteY4" fmla="*/ 441576 h 3276248"/>
                <a:gd name="connsiteX5" fmla="*/ 2645646 w 3994806"/>
                <a:gd name="connsiteY5" fmla="*/ 240647 h 3276248"/>
                <a:gd name="connsiteX6" fmla="*/ 2639794 w 3994806"/>
                <a:gd name="connsiteY6" fmla="*/ 70005 h 3276248"/>
                <a:gd name="connsiteX7" fmla="*/ 2417046 w 3994806"/>
                <a:gd name="connsiteY7" fmla="*/ 62847 h 3276248"/>
                <a:gd name="connsiteX8" fmla="*/ 2196912 w 3994806"/>
                <a:gd name="connsiteY8" fmla="*/ 164447 h 3276248"/>
                <a:gd name="connsiteX9" fmla="*/ 1985246 w 3994806"/>
                <a:gd name="connsiteY9" fmla="*/ 291447 h 3276248"/>
                <a:gd name="connsiteX10" fmla="*/ 1765112 w 3994806"/>
                <a:gd name="connsiteY10" fmla="*/ 409980 h 3276248"/>
                <a:gd name="connsiteX11" fmla="*/ 1610097 w 3994806"/>
                <a:gd name="connsiteY11" fmla="*/ 568575 h 3276248"/>
                <a:gd name="connsiteX12" fmla="*/ 1617255 w 3994806"/>
                <a:gd name="connsiteY12" fmla="*/ 847632 h 3276248"/>
                <a:gd name="connsiteX13" fmla="*/ 1790512 w 3994806"/>
                <a:gd name="connsiteY13" fmla="*/ 1087313 h 3276248"/>
                <a:gd name="connsiteX14" fmla="*/ 1866712 w 3994806"/>
                <a:gd name="connsiteY14" fmla="*/ 1180447 h 3276248"/>
                <a:gd name="connsiteX15" fmla="*/ 1959846 w 3994806"/>
                <a:gd name="connsiteY15" fmla="*/ 1248180 h 3276248"/>
                <a:gd name="connsiteX16" fmla="*/ 2052979 w 3994806"/>
                <a:gd name="connsiteY16" fmla="*/ 1239713 h 3276248"/>
                <a:gd name="connsiteX17" fmla="*/ 2213845 w 3994806"/>
                <a:gd name="connsiteY17" fmla="*/ 1146580 h 3276248"/>
                <a:gd name="connsiteX18" fmla="*/ 2374712 w 3994806"/>
                <a:gd name="connsiteY18" fmla="*/ 1011113 h 3276248"/>
                <a:gd name="connsiteX19" fmla="*/ 2586379 w 3994806"/>
                <a:gd name="connsiteY19" fmla="*/ 951847 h 3276248"/>
                <a:gd name="connsiteX20" fmla="*/ 2831912 w 3994806"/>
                <a:gd name="connsiteY20" fmla="*/ 977247 h 3276248"/>
                <a:gd name="connsiteX21" fmla="*/ 2916579 w 3994806"/>
                <a:gd name="connsiteY21" fmla="*/ 1112713 h 3276248"/>
                <a:gd name="connsiteX22" fmla="*/ 2891179 w 3994806"/>
                <a:gd name="connsiteY22" fmla="*/ 1188913 h 3276248"/>
                <a:gd name="connsiteX23" fmla="*/ 2789579 w 3994806"/>
                <a:gd name="connsiteY23" fmla="*/ 1341313 h 3276248"/>
                <a:gd name="connsiteX24" fmla="*/ 2611779 w 3994806"/>
                <a:gd name="connsiteY24" fmla="*/ 1468313 h 3276248"/>
                <a:gd name="connsiteX25" fmla="*/ 2306979 w 3994806"/>
                <a:gd name="connsiteY25" fmla="*/ 1620713 h 3276248"/>
                <a:gd name="connsiteX26" fmla="*/ 2002179 w 3994806"/>
                <a:gd name="connsiteY26" fmla="*/ 1722313 h 3276248"/>
                <a:gd name="connsiteX27" fmla="*/ 1612712 w 3994806"/>
                <a:gd name="connsiteY27" fmla="*/ 1756180 h 3276248"/>
                <a:gd name="connsiteX28" fmla="*/ 1079312 w 3994806"/>
                <a:gd name="connsiteY28" fmla="*/ 1840847 h 3276248"/>
                <a:gd name="connsiteX29" fmla="*/ 774512 w 3994806"/>
                <a:gd name="connsiteY29" fmla="*/ 2010180 h 3276248"/>
                <a:gd name="connsiteX30" fmla="*/ 427379 w 3994806"/>
                <a:gd name="connsiteY30" fmla="*/ 2382713 h 3276248"/>
                <a:gd name="connsiteX31" fmla="*/ 207246 w 3994806"/>
                <a:gd name="connsiteY31" fmla="*/ 2662113 h 3276248"/>
                <a:gd name="connsiteX32" fmla="*/ 34333 w 3994806"/>
                <a:gd name="connsiteY32" fmla="*/ 2958102 h 3276248"/>
                <a:gd name="connsiteX33" fmla="*/ 13821 w 3994806"/>
                <a:gd name="connsiteY33" fmla="*/ 3231308 h 3276248"/>
                <a:gd name="connsiteX34" fmla="*/ 195201 w 3994806"/>
                <a:gd name="connsiteY34" fmla="*/ 3255743 h 3276248"/>
                <a:gd name="connsiteX35" fmla="*/ 571036 w 3994806"/>
                <a:gd name="connsiteY35" fmla="*/ 3025490 h 3276248"/>
                <a:gd name="connsiteX0" fmla="*/ 3996778 w 3996778"/>
                <a:gd name="connsiteY0" fmla="*/ 0 h 3245803"/>
                <a:gd name="connsiteX1" fmla="*/ 3563670 w 3996778"/>
                <a:gd name="connsiteY1" fmla="*/ 187232 h 3245803"/>
                <a:gd name="connsiteX2" fmla="*/ 3194373 w 3996778"/>
                <a:gd name="connsiteY2" fmla="*/ 451350 h 3245803"/>
                <a:gd name="connsiteX3" fmla="*/ 2886957 w 3996778"/>
                <a:gd name="connsiteY3" fmla="*/ 639268 h 3245803"/>
                <a:gd name="connsiteX4" fmla="*/ 2665514 w 3996778"/>
                <a:gd name="connsiteY4" fmla="*/ 441576 h 3245803"/>
                <a:gd name="connsiteX5" fmla="*/ 2647618 w 3996778"/>
                <a:gd name="connsiteY5" fmla="*/ 240647 h 3245803"/>
                <a:gd name="connsiteX6" fmla="*/ 2641766 w 3996778"/>
                <a:gd name="connsiteY6" fmla="*/ 70005 h 3245803"/>
                <a:gd name="connsiteX7" fmla="*/ 2419018 w 3996778"/>
                <a:gd name="connsiteY7" fmla="*/ 62847 h 3245803"/>
                <a:gd name="connsiteX8" fmla="*/ 2198884 w 3996778"/>
                <a:gd name="connsiteY8" fmla="*/ 164447 h 3245803"/>
                <a:gd name="connsiteX9" fmla="*/ 1987218 w 3996778"/>
                <a:gd name="connsiteY9" fmla="*/ 291447 h 3245803"/>
                <a:gd name="connsiteX10" fmla="*/ 1767084 w 3996778"/>
                <a:gd name="connsiteY10" fmla="*/ 409980 h 3245803"/>
                <a:gd name="connsiteX11" fmla="*/ 1612069 w 3996778"/>
                <a:gd name="connsiteY11" fmla="*/ 568575 h 3245803"/>
                <a:gd name="connsiteX12" fmla="*/ 1619227 w 3996778"/>
                <a:gd name="connsiteY12" fmla="*/ 847632 h 3245803"/>
                <a:gd name="connsiteX13" fmla="*/ 1792484 w 3996778"/>
                <a:gd name="connsiteY13" fmla="*/ 1087313 h 3245803"/>
                <a:gd name="connsiteX14" fmla="*/ 1868684 w 3996778"/>
                <a:gd name="connsiteY14" fmla="*/ 1180447 h 3245803"/>
                <a:gd name="connsiteX15" fmla="*/ 1961818 w 3996778"/>
                <a:gd name="connsiteY15" fmla="*/ 1248180 h 3245803"/>
                <a:gd name="connsiteX16" fmla="*/ 2054951 w 3996778"/>
                <a:gd name="connsiteY16" fmla="*/ 1239713 h 3245803"/>
                <a:gd name="connsiteX17" fmla="*/ 2215817 w 3996778"/>
                <a:gd name="connsiteY17" fmla="*/ 1146580 h 3245803"/>
                <a:gd name="connsiteX18" fmla="*/ 2376684 w 3996778"/>
                <a:gd name="connsiteY18" fmla="*/ 1011113 h 3245803"/>
                <a:gd name="connsiteX19" fmla="*/ 2588351 w 3996778"/>
                <a:gd name="connsiteY19" fmla="*/ 951847 h 3245803"/>
                <a:gd name="connsiteX20" fmla="*/ 2833884 w 3996778"/>
                <a:gd name="connsiteY20" fmla="*/ 977247 h 3245803"/>
                <a:gd name="connsiteX21" fmla="*/ 2918551 w 3996778"/>
                <a:gd name="connsiteY21" fmla="*/ 1112713 h 3245803"/>
                <a:gd name="connsiteX22" fmla="*/ 2893151 w 3996778"/>
                <a:gd name="connsiteY22" fmla="*/ 1188913 h 3245803"/>
                <a:gd name="connsiteX23" fmla="*/ 2791551 w 3996778"/>
                <a:gd name="connsiteY23" fmla="*/ 1341313 h 3245803"/>
                <a:gd name="connsiteX24" fmla="*/ 2613751 w 3996778"/>
                <a:gd name="connsiteY24" fmla="*/ 1468313 h 3245803"/>
                <a:gd name="connsiteX25" fmla="*/ 2308951 w 3996778"/>
                <a:gd name="connsiteY25" fmla="*/ 1620713 h 3245803"/>
                <a:gd name="connsiteX26" fmla="*/ 2004151 w 3996778"/>
                <a:gd name="connsiteY26" fmla="*/ 1722313 h 3245803"/>
                <a:gd name="connsiteX27" fmla="*/ 1614684 w 3996778"/>
                <a:gd name="connsiteY27" fmla="*/ 1756180 h 3245803"/>
                <a:gd name="connsiteX28" fmla="*/ 1081284 w 3996778"/>
                <a:gd name="connsiteY28" fmla="*/ 1840847 h 3245803"/>
                <a:gd name="connsiteX29" fmla="*/ 776484 w 3996778"/>
                <a:gd name="connsiteY29" fmla="*/ 2010180 h 3245803"/>
                <a:gd name="connsiteX30" fmla="*/ 429351 w 3996778"/>
                <a:gd name="connsiteY30" fmla="*/ 2382713 h 3245803"/>
                <a:gd name="connsiteX31" fmla="*/ 209218 w 3996778"/>
                <a:gd name="connsiteY31" fmla="*/ 2662113 h 3245803"/>
                <a:gd name="connsiteX32" fmla="*/ 36305 w 3996778"/>
                <a:gd name="connsiteY32" fmla="*/ 2958102 h 3245803"/>
                <a:gd name="connsiteX33" fmla="*/ 15793 w 3996778"/>
                <a:gd name="connsiteY33" fmla="*/ 3231308 h 3245803"/>
                <a:gd name="connsiteX34" fmla="*/ 223883 w 3996778"/>
                <a:gd name="connsiteY34" fmla="*/ 3188974 h 3245803"/>
                <a:gd name="connsiteX35" fmla="*/ 573008 w 3996778"/>
                <a:gd name="connsiteY35" fmla="*/ 3025490 h 3245803"/>
                <a:gd name="connsiteX0" fmla="*/ 3996778 w 3996778"/>
                <a:gd name="connsiteY0" fmla="*/ 0 h 3246528"/>
                <a:gd name="connsiteX1" fmla="*/ 3563670 w 3996778"/>
                <a:gd name="connsiteY1" fmla="*/ 187232 h 3246528"/>
                <a:gd name="connsiteX2" fmla="*/ 3194373 w 3996778"/>
                <a:gd name="connsiteY2" fmla="*/ 451350 h 3246528"/>
                <a:gd name="connsiteX3" fmla="*/ 2886957 w 3996778"/>
                <a:gd name="connsiteY3" fmla="*/ 639268 h 3246528"/>
                <a:gd name="connsiteX4" fmla="*/ 2665514 w 3996778"/>
                <a:gd name="connsiteY4" fmla="*/ 441576 h 3246528"/>
                <a:gd name="connsiteX5" fmla="*/ 2647618 w 3996778"/>
                <a:gd name="connsiteY5" fmla="*/ 240647 h 3246528"/>
                <a:gd name="connsiteX6" fmla="*/ 2641766 w 3996778"/>
                <a:gd name="connsiteY6" fmla="*/ 70005 h 3246528"/>
                <a:gd name="connsiteX7" fmla="*/ 2419018 w 3996778"/>
                <a:gd name="connsiteY7" fmla="*/ 62847 h 3246528"/>
                <a:gd name="connsiteX8" fmla="*/ 2198884 w 3996778"/>
                <a:gd name="connsiteY8" fmla="*/ 164447 h 3246528"/>
                <a:gd name="connsiteX9" fmla="*/ 1987218 w 3996778"/>
                <a:gd name="connsiteY9" fmla="*/ 291447 h 3246528"/>
                <a:gd name="connsiteX10" fmla="*/ 1767084 w 3996778"/>
                <a:gd name="connsiteY10" fmla="*/ 409980 h 3246528"/>
                <a:gd name="connsiteX11" fmla="*/ 1612069 w 3996778"/>
                <a:gd name="connsiteY11" fmla="*/ 568575 h 3246528"/>
                <a:gd name="connsiteX12" fmla="*/ 1619227 w 3996778"/>
                <a:gd name="connsiteY12" fmla="*/ 847632 h 3246528"/>
                <a:gd name="connsiteX13" fmla="*/ 1792484 w 3996778"/>
                <a:gd name="connsiteY13" fmla="*/ 1087313 h 3246528"/>
                <a:gd name="connsiteX14" fmla="*/ 1868684 w 3996778"/>
                <a:gd name="connsiteY14" fmla="*/ 1180447 h 3246528"/>
                <a:gd name="connsiteX15" fmla="*/ 1961818 w 3996778"/>
                <a:gd name="connsiteY15" fmla="*/ 1248180 h 3246528"/>
                <a:gd name="connsiteX16" fmla="*/ 2054951 w 3996778"/>
                <a:gd name="connsiteY16" fmla="*/ 1239713 h 3246528"/>
                <a:gd name="connsiteX17" fmla="*/ 2215817 w 3996778"/>
                <a:gd name="connsiteY17" fmla="*/ 1146580 h 3246528"/>
                <a:gd name="connsiteX18" fmla="*/ 2376684 w 3996778"/>
                <a:gd name="connsiteY18" fmla="*/ 1011113 h 3246528"/>
                <a:gd name="connsiteX19" fmla="*/ 2588351 w 3996778"/>
                <a:gd name="connsiteY19" fmla="*/ 951847 h 3246528"/>
                <a:gd name="connsiteX20" fmla="*/ 2833884 w 3996778"/>
                <a:gd name="connsiteY20" fmla="*/ 977247 h 3246528"/>
                <a:gd name="connsiteX21" fmla="*/ 2918551 w 3996778"/>
                <a:gd name="connsiteY21" fmla="*/ 1112713 h 3246528"/>
                <a:gd name="connsiteX22" fmla="*/ 2893151 w 3996778"/>
                <a:gd name="connsiteY22" fmla="*/ 1188913 h 3246528"/>
                <a:gd name="connsiteX23" fmla="*/ 2791551 w 3996778"/>
                <a:gd name="connsiteY23" fmla="*/ 1341313 h 3246528"/>
                <a:gd name="connsiteX24" fmla="*/ 2613751 w 3996778"/>
                <a:gd name="connsiteY24" fmla="*/ 1468313 h 3246528"/>
                <a:gd name="connsiteX25" fmla="*/ 2308951 w 3996778"/>
                <a:gd name="connsiteY25" fmla="*/ 1620713 h 3246528"/>
                <a:gd name="connsiteX26" fmla="*/ 2004151 w 3996778"/>
                <a:gd name="connsiteY26" fmla="*/ 1722313 h 3246528"/>
                <a:gd name="connsiteX27" fmla="*/ 1614684 w 3996778"/>
                <a:gd name="connsiteY27" fmla="*/ 1756180 h 3246528"/>
                <a:gd name="connsiteX28" fmla="*/ 1081284 w 3996778"/>
                <a:gd name="connsiteY28" fmla="*/ 1840847 h 3246528"/>
                <a:gd name="connsiteX29" fmla="*/ 776484 w 3996778"/>
                <a:gd name="connsiteY29" fmla="*/ 2010180 h 3246528"/>
                <a:gd name="connsiteX30" fmla="*/ 429351 w 3996778"/>
                <a:gd name="connsiteY30" fmla="*/ 2382713 h 3246528"/>
                <a:gd name="connsiteX31" fmla="*/ 209218 w 3996778"/>
                <a:gd name="connsiteY31" fmla="*/ 2662113 h 3246528"/>
                <a:gd name="connsiteX32" fmla="*/ 36305 w 3996778"/>
                <a:gd name="connsiteY32" fmla="*/ 2958102 h 3246528"/>
                <a:gd name="connsiteX33" fmla="*/ 15793 w 3996778"/>
                <a:gd name="connsiteY33" fmla="*/ 3231308 h 3246528"/>
                <a:gd name="connsiteX34" fmla="*/ 223883 w 3996778"/>
                <a:gd name="connsiteY34" fmla="*/ 3188974 h 3246528"/>
                <a:gd name="connsiteX35" fmla="*/ 613070 w 3996778"/>
                <a:gd name="connsiteY35" fmla="*/ 2998782 h 3246528"/>
                <a:gd name="connsiteX0" fmla="*/ 3996778 w 3996778"/>
                <a:gd name="connsiteY0" fmla="*/ 0 h 3248144"/>
                <a:gd name="connsiteX1" fmla="*/ 3563670 w 3996778"/>
                <a:gd name="connsiteY1" fmla="*/ 187232 h 3248144"/>
                <a:gd name="connsiteX2" fmla="*/ 3194373 w 3996778"/>
                <a:gd name="connsiteY2" fmla="*/ 451350 h 3248144"/>
                <a:gd name="connsiteX3" fmla="*/ 2886957 w 3996778"/>
                <a:gd name="connsiteY3" fmla="*/ 639268 h 3248144"/>
                <a:gd name="connsiteX4" fmla="*/ 2665514 w 3996778"/>
                <a:gd name="connsiteY4" fmla="*/ 441576 h 3248144"/>
                <a:gd name="connsiteX5" fmla="*/ 2647618 w 3996778"/>
                <a:gd name="connsiteY5" fmla="*/ 240647 h 3248144"/>
                <a:gd name="connsiteX6" fmla="*/ 2641766 w 3996778"/>
                <a:gd name="connsiteY6" fmla="*/ 70005 h 3248144"/>
                <a:gd name="connsiteX7" fmla="*/ 2419018 w 3996778"/>
                <a:gd name="connsiteY7" fmla="*/ 62847 h 3248144"/>
                <a:gd name="connsiteX8" fmla="*/ 2198884 w 3996778"/>
                <a:gd name="connsiteY8" fmla="*/ 164447 h 3248144"/>
                <a:gd name="connsiteX9" fmla="*/ 1987218 w 3996778"/>
                <a:gd name="connsiteY9" fmla="*/ 291447 h 3248144"/>
                <a:gd name="connsiteX10" fmla="*/ 1767084 w 3996778"/>
                <a:gd name="connsiteY10" fmla="*/ 409980 h 3248144"/>
                <a:gd name="connsiteX11" fmla="*/ 1612069 w 3996778"/>
                <a:gd name="connsiteY11" fmla="*/ 568575 h 3248144"/>
                <a:gd name="connsiteX12" fmla="*/ 1619227 w 3996778"/>
                <a:gd name="connsiteY12" fmla="*/ 847632 h 3248144"/>
                <a:gd name="connsiteX13" fmla="*/ 1792484 w 3996778"/>
                <a:gd name="connsiteY13" fmla="*/ 1087313 h 3248144"/>
                <a:gd name="connsiteX14" fmla="*/ 1868684 w 3996778"/>
                <a:gd name="connsiteY14" fmla="*/ 1180447 h 3248144"/>
                <a:gd name="connsiteX15" fmla="*/ 1961818 w 3996778"/>
                <a:gd name="connsiteY15" fmla="*/ 1248180 h 3248144"/>
                <a:gd name="connsiteX16" fmla="*/ 2054951 w 3996778"/>
                <a:gd name="connsiteY16" fmla="*/ 1239713 h 3248144"/>
                <a:gd name="connsiteX17" fmla="*/ 2215817 w 3996778"/>
                <a:gd name="connsiteY17" fmla="*/ 1146580 h 3248144"/>
                <a:gd name="connsiteX18" fmla="*/ 2376684 w 3996778"/>
                <a:gd name="connsiteY18" fmla="*/ 1011113 h 3248144"/>
                <a:gd name="connsiteX19" fmla="*/ 2588351 w 3996778"/>
                <a:gd name="connsiteY19" fmla="*/ 951847 h 3248144"/>
                <a:gd name="connsiteX20" fmla="*/ 2833884 w 3996778"/>
                <a:gd name="connsiteY20" fmla="*/ 977247 h 3248144"/>
                <a:gd name="connsiteX21" fmla="*/ 2918551 w 3996778"/>
                <a:gd name="connsiteY21" fmla="*/ 1112713 h 3248144"/>
                <a:gd name="connsiteX22" fmla="*/ 2893151 w 3996778"/>
                <a:gd name="connsiteY22" fmla="*/ 1188913 h 3248144"/>
                <a:gd name="connsiteX23" fmla="*/ 2791551 w 3996778"/>
                <a:gd name="connsiteY23" fmla="*/ 1341313 h 3248144"/>
                <a:gd name="connsiteX24" fmla="*/ 2613751 w 3996778"/>
                <a:gd name="connsiteY24" fmla="*/ 1468313 h 3248144"/>
                <a:gd name="connsiteX25" fmla="*/ 2308951 w 3996778"/>
                <a:gd name="connsiteY25" fmla="*/ 1620713 h 3248144"/>
                <a:gd name="connsiteX26" fmla="*/ 2004151 w 3996778"/>
                <a:gd name="connsiteY26" fmla="*/ 1722313 h 3248144"/>
                <a:gd name="connsiteX27" fmla="*/ 1614684 w 3996778"/>
                <a:gd name="connsiteY27" fmla="*/ 1756180 h 3248144"/>
                <a:gd name="connsiteX28" fmla="*/ 1081284 w 3996778"/>
                <a:gd name="connsiteY28" fmla="*/ 1840847 h 3248144"/>
                <a:gd name="connsiteX29" fmla="*/ 776484 w 3996778"/>
                <a:gd name="connsiteY29" fmla="*/ 2010180 h 3248144"/>
                <a:gd name="connsiteX30" fmla="*/ 429351 w 3996778"/>
                <a:gd name="connsiteY30" fmla="*/ 2382713 h 3248144"/>
                <a:gd name="connsiteX31" fmla="*/ 209218 w 3996778"/>
                <a:gd name="connsiteY31" fmla="*/ 2662113 h 3248144"/>
                <a:gd name="connsiteX32" fmla="*/ 36305 w 3996778"/>
                <a:gd name="connsiteY32" fmla="*/ 2958102 h 3248144"/>
                <a:gd name="connsiteX33" fmla="*/ 15793 w 3996778"/>
                <a:gd name="connsiteY33" fmla="*/ 3231308 h 3248144"/>
                <a:gd name="connsiteX34" fmla="*/ 223883 w 3996778"/>
                <a:gd name="connsiteY34" fmla="*/ 3188974 h 3248144"/>
                <a:gd name="connsiteX35" fmla="*/ 506239 w 3996778"/>
                <a:gd name="connsiteY35" fmla="*/ 2945367 h 3248144"/>
                <a:gd name="connsiteX0" fmla="*/ 3998750 w 3998750"/>
                <a:gd name="connsiteY0" fmla="*/ 0 h 3235296"/>
                <a:gd name="connsiteX1" fmla="*/ 3565642 w 3998750"/>
                <a:gd name="connsiteY1" fmla="*/ 187232 h 3235296"/>
                <a:gd name="connsiteX2" fmla="*/ 3196345 w 3998750"/>
                <a:gd name="connsiteY2" fmla="*/ 451350 h 3235296"/>
                <a:gd name="connsiteX3" fmla="*/ 2888929 w 3998750"/>
                <a:gd name="connsiteY3" fmla="*/ 639268 h 3235296"/>
                <a:gd name="connsiteX4" fmla="*/ 2667486 w 3998750"/>
                <a:gd name="connsiteY4" fmla="*/ 441576 h 3235296"/>
                <a:gd name="connsiteX5" fmla="*/ 2649590 w 3998750"/>
                <a:gd name="connsiteY5" fmla="*/ 240647 h 3235296"/>
                <a:gd name="connsiteX6" fmla="*/ 2643738 w 3998750"/>
                <a:gd name="connsiteY6" fmla="*/ 70005 h 3235296"/>
                <a:gd name="connsiteX7" fmla="*/ 2420990 w 3998750"/>
                <a:gd name="connsiteY7" fmla="*/ 62847 h 3235296"/>
                <a:gd name="connsiteX8" fmla="*/ 2200856 w 3998750"/>
                <a:gd name="connsiteY8" fmla="*/ 164447 h 3235296"/>
                <a:gd name="connsiteX9" fmla="*/ 1989190 w 3998750"/>
                <a:gd name="connsiteY9" fmla="*/ 291447 h 3235296"/>
                <a:gd name="connsiteX10" fmla="*/ 1769056 w 3998750"/>
                <a:gd name="connsiteY10" fmla="*/ 409980 h 3235296"/>
                <a:gd name="connsiteX11" fmla="*/ 1614041 w 3998750"/>
                <a:gd name="connsiteY11" fmla="*/ 568575 h 3235296"/>
                <a:gd name="connsiteX12" fmla="*/ 1621199 w 3998750"/>
                <a:gd name="connsiteY12" fmla="*/ 847632 h 3235296"/>
                <a:gd name="connsiteX13" fmla="*/ 1794456 w 3998750"/>
                <a:gd name="connsiteY13" fmla="*/ 1087313 h 3235296"/>
                <a:gd name="connsiteX14" fmla="*/ 1870656 w 3998750"/>
                <a:gd name="connsiteY14" fmla="*/ 1180447 h 3235296"/>
                <a:gd name="connsiteX15" fmla="*/ 1963790 w 3998750"/>
                <a:gd name="connsiteY15" fmla="*/ 1248180 h 3235296"/>
                <a:gd name="connsiteX16" fmla="*/ 2056923 w 3998750"/>
                <a:gd name="connsiteY16" fmla="*/ 1239713 h 3235296"/>
                <a:gd name="connsiteX17" fmla="*/ 2217789 w 3998750"/>
                <a:gd name="connsiteY17" fmla="*/ 1146580 h 3235296"/>
                <a:gd name="connsiteX18" fmla="*/ 2378656 w 3998750"/>
                <a:gd name="connsiteY18" fmla="*/ 1011113 h 3235296"/>
                <a:gd name="connsiteX19" fmla="*/ 2590323 w 3998750"/>
                <a:gd name="connsiteY19" fmla="*/ 951847 h 3235296"/>
                <a:gd name="connsiteX20" fmla="*/ 2835856 w 3998750"/>
                <a:gd name="connsiteY20" fmla="*/ 977247 h 3235296"/>
                <a:gd name="connsiteX21" fmla="*/ 2920523 w 3998750"/>
                <a:gd name="connsiteY21" fmla="*/ 1112713 h 3235296"/>
                <a:gd name="connsiteX22" fmla="*/ 2895123 w 3998750"/>
                <a:gd name="connsiteY22" fmla="*/ 1188913 h 3235296"/>
                <a:gd name="connsiteX23" fmla="*/ 2793523 w 3998750"/>
                <a:gd name="connsiteY23" fmla="*/ 1341313 h 3235296"/>
                <a:gd name="connsiteX24" fmla="*/ 2615723 w 3998750"/>
                <a:gd name="connsiteY24" fmla="*/ 1468313 h 3235296"/>
                <a:gd name="connsiteX25" fmla="*/ 2310923 w 3998750"/>
                <a:gd name="connsiteY25" fmla="*/ 1620713 h 3235296"/>
                <a:gd name="connsiteX26" fmla="*/ 2006123 w 3998750"/>
                <a:gd name="connsiteY26" fmla="*/ 1722313 h 3235296"/>
                <a:gd name="connsiteX27" fmla="*/ 1616656 w 3998750"/>
                <a:gd name="connsiteY27" fmla="*/ 1756180 h 3235296"/>
                <a:gd name="connsiteX28" fmla="*/ 1083256 w 3998750"/>
                <a:gd name="connsiteY28" fmla="*/ 1840847 h 3235296"/>
                <a:gd name="connsiteX29" fmla="*/ 778456 w 3998750"/>
                <a:gd name="connsiteY29" fmla="*/ 2010180 h 3235296"/>
                <a:gd name="connsiteX30" fmla="*/ 431323 w 3998750"/>
                <a:gd name="connsiteY30" fmla="*/ 2382713 h 3235296"/>
                <a:gd name="connsiteX31" fmla="*/ 211190 w 3998750"/>
                <a:gd name="connsiteY31" fmla="*/ 2662113 h 3235296"/>
                <a:gd name="connsiteX32" fmla="*/ 38277 w 3998750"/>
                <a:gd name="connsiteY32" fmla="*/ 2958102 h 3235296"/>
                <a:gd name="connsiteX33" fmla="*/ 17765 w 3998750"/>
                <a:gd name="connsiteY33" fmla="*/ 3231308 h 3235296"/>
                <a:gd name="connsiteX34" fmla="*/ 252563 w 3998750"/>
                <a:gd name="connsiteY34" fmla="*/ 3108849 h 3235296"/>
                <a:gd name="connsiteX35" fmla="*/ 508211 w 3998750"/>
                <a:gd name="connsiteY35" fmla="*/ 2945367 h 3235296"/>
                <a:gd name="connsiteX0" fmla="*/ 3960771 w 3960771"/>
                <a:gd name="connsiteY0" fmla="*/ 0 h 3108891"/>
                <a:gd name="connsiteX1" fmla="*/ 3527663 w 3960771"/>
                <a:gd name="connsiteY1" fmla="*/ 187232 h 3108891"/>
                <a:gd name="connsiteX2" fmla="*/ 3158366 w 3960771"/>
                <a:gd name="connsiteY2" fmla="*/ 451350 h 3108891"/>
                <a:gd name="connsiteX3" fmla="*/ 2850950 w 3960771"/>
                <a:gd name="connsiteY3" fmla="*/ 639268 h 3108891"/>
                <a:gd name="connsiteX4" fmla="*/ 2629507 w 3960771"/>
                <a:gd name="connsiteY4" fmla="*/ 441576 h 3108891"/>
                <a:gd name="connsiteX5" fmla="*/ 2611611 w 3960771"/>
                <a:gd name="connsiteY5" fmla="*/ 240647 h 3108891"/>
                <a:gd name="connsiteX6" fmla="*/ 2605759 w 3960771"/>
                <a:gd name="connsiteY6" fmla="*/ 70005 h 3108891"/>
                <a:gd name="connsiteX7" fmla="*/ 2383011 w 3960771"/>
                <a:gd name="connsiteY7" fmla="*/ 62847 h 3108891"/>
                <a:gd name="connsiteX8" fmla="*/ 2162877 w 3960771"/>
                <a:gd name="connsiteY8" fmla="*/ 164447 h 3108891"/>
                <a:gd name="connsiteX9" fmla="*/ 1951211 w 3960771"/>
                <a:gd name="connsiteY9" fmla="*/ 291447 h 3108891"/>
                <a:gd name="connsiteX10" fmla="*/ 1731077 w 3960771"/>
                <a:gd name="connsiteY10" fmla="*/ 409980 h 3108891"/>
                <a:gd name="connsiteX11" fmla="*/ 1576062 w 3960771"/>
                <a:gd name="connsiteY11" fmla="*/ 568575 h 3108891"/>
                <a:gd name="connsiteX12" fmla="*/ 1583220 w 3960771"/>
                <a:gd name="connsiteY12" fmla="*/ 847632 h 3108891"/>
                <a:gd name="connsiteX13" fmla="*/ 1756477 w 3960771"/>
                <a:gd name="connsiteY13" fmla="*/ 1087313 h 3108891"/>
                <a:gd name="connsiteX14" fmla="*/ 1832677 w 3960771"/>
                <a:gd name="connsiteY14" fmla="*/ 1180447 h 3108891"/>
                <a:gd name="connsiteX15" fmla="*/ 1925811 w 3960771"/>
                <a:gd name="connsiteY15" fmla="*/ 1248180 h 3108891"/>
                <a:gd name="connsiteX16" fmla="*/ 2018944 w 3960771"/>
                <a:gd name="connsiteY16" fmla="*/ 1239713 h 3108891"/>
                <a:gd name="connsiteX17" fmla="*/ 2179810 w 3960771"/>
                <a:gd name="connsiteY17" fmla="*/ 1146580 h 3108891"/>
                <a:gd name="connsiteX18" fmla="*/ 2340677 w 3960771"/>
                <a:gd name="connsiteY18" fmla="*/ 1011113 h 3108891"/>
                <a:gd name="connsiteX19" fmla="*/ 2552344 w 3960771"/>
                <a:gd name="connsiteY19" fmla="*/ 951847 h 3108891"/>
                <a:gd name="connsiteX20" fmla="*/ 2797877 w 3960771"/>
                <a:gd name="connsiteY20" fmla="*/ 977247 h 3108891"/>
                <a:gd name="connsiteX21" fmla="*/ 2882544 w 3960771"/>
                <a:gd name="connsiteY21" fmla="*/ 1112713 h 3108891"/>
                <a:gd name="connsiteX22" fmla="*/ 2857144 w 3960771"/>
                <a:gd name="connsiteY22" fmla="*/ 1188913 h 3108891"/>
                <a:gd name="connsiteX23" fmla="*/ 2755544 w 3960771"/>
                <a:gd name="connsiteY23" fmla="*/ 1341313 h 3108891"/>
                <a:gd name="connsiteX24" fmla="*/ 2577744 w 3960771"/>
                <a:gd name="connsiteY24" fmla="*/ 1468313 h 3108891"/>
                <a:gd name="connsiteX25" fmla="*/ 2272944 w 3960771"/>
                <a:gd name="connsiteY25" fmla="*/ 1620713 h 3108891"/>
                <a:gd name="connsiteX26" fmla="*/ 1968144 w 3960771"/>
                <a:gd name="connsiteY26" fmla="*/ 1722313 h 3108891"/>
                <a:gd name="connsiteX27" fmla="*/ 1578677 w 3960771"/>
                <a:gd name="connsiteY27" fmla="*/ 1756180 h 3108891"/>
                <a:gd name="connsiteX28" fmla="*/ 1045277 w 3960771"/>
                <a:gd name="connsiteY28" fmla="*/ 1840847 h 3108891"/>
                <a:gd name="connsiteX29" fmla="*/ 740477 w 3960771"/>
                <a:gd name="connsiteY29" fmla="*/ 2010180 h 3108891"/>
                <a:gd name="connsiteX30" fmla="*/ 393344 w 3960771"/>
                <a:gd name="connsiteY30" fmla="*/ 2382713 h 3108891"/>
                <a:gd name="connsiteX31" fmla="*/ 173211 w 3960771"/>
                <a:gd name="connsiteY31" fmla="*/ 2662113 h 3108891"/>
                <a:gd name="connsiteX32" fmla="*/ 298 w 3960771"/>
                <a:gd name="connsiteY32" fmla="*/ 2958102 h 3108891"/>
                <a:gd name="connsiteX33" fmla="*/ 214584 w 3960771"/>
                <a:gd name="connsiteY33" fmla="*/ 3108849 h 3108891"/>
                <a:gd name="connsiteX34" fmla="*/ 470232 w 3960771"/>
                <a:gd name="connsiteY34" fmla="*/ 2945367 h 3108891"/>
                <a:gd name="connsiteX0" fmla="*/ 3920824 w 3920824"/>
                <a:gd name="connsiteY0" fmla="*/ 0 h 3109189"/>
                <a:gd name="connsiteX1" fmla="*/ 3487716 w 3920824"/>
                <a:gd name="connsiteY1" fmla="*/ 187232 h 3109189"/>
                <a:gd name="connsiteX2" fmla="*/ 3118419 w 3920824"/>
                <a:gd name="connsiteY2" fmla="*/ 451350 h 3109189"/>
                <a:gd name="connsiteX3" fmla="*/ 2811003 w 3920824"/>
                <a:gd name="connsiteY3" fmla="*/ 639268 h 3109189"/>
                <a:gd name="connsiteX4" fmla="*/ 2589560 w 3920824"/>
                <a:gd name="connsiteY4" fmla="*/ 441576 h 3109189"/>
                <a:gd name="connsiteX5" fmla="*/ 2571664 w 3920824"/>
                <a:gd name="connsiteY5" fmla="*/ 240647 h 3109189"/>
                <a:gd name="connsiteX6" fmla="*/ 2565812 w 3920824"/>
                <a:gd name="connsiteY6" fmla="*/ 70005 h 3109189"/>
                <a:gd name="connsiteX7" fmla="*/ 2343064 w 3920824"/>
                <a:gd name="connsiteY7" fmla="*/ 62847 h 3109189"/>
                <a:gd name="connsiteX8" fmla="*/ 2122930 w 3920824"/>
                <a:gd name="connsiteY8" fmla="*/ 164447 h 3109189"/>
                <a:gd name="connsiteX9" fmla="*/ 1911264 w 3920824"/>
                <a:gd name="connsiteY9" fmla="*/ 291447 h 3109189"/>
                <a:gd name="connsiteX10" fmla="*/ 1691130 w 3920824"/>
                <a:gd name="connsiteY10" fmla="*/ 409980 h 3109189"/>
                <a:gd name="connsiteX11" fmla="*/ 1536115 w 3920824"/>
                <a:gd name="connsiteY11" fmla="*/ 568575 h 3109189"/>
                <a:gd name="connsiteX12" fmla="*/ 1543273 w 3920824"/>
                <a:gd name="connsiteY12" fmla="*/ 847632 h 3109189"/>
                <a:gd name="connsiteX13" fmla="*/ 1716530 w 3920824"/>
                <a:gd name="connsiteY13" fmla="*/ 1087313 h 3109189"/>
                <a:gd name="connsiteX14" fmla="*/ 1792730 w 3920824"/>
                <a:gd name="connsiteY14" fmla="*/ 1180447 h 3109189"/>
                <a:gd name="connsiteX15" fmla="*/ 1885864 w 3920824"/>
                <a:gd name="connsiteY15" fmla="*/ 1248180 h 3109189"/>
                <a:gd name="connsiteX16" fmla="*/ 1978997 w 3920824"/>
                <a:gd name="connsiteY16" fmla="*/ 1239713 h 3109189"/>
                <a:gd name="connsiteX17" fmla="*/ 2139863 w 3920824"/>
                <a:gd name="connsiteY17" fmla="*/ 1146580 h 3109189"/>
                <a:gd name="connsiteX18" fmla="*/ 2300730 w 3920824"/>
                <a:gd name="connsiteY18" fmla="*/ 1011113 h 3109189"/>
                <a:gd name="connsiteX19" fmla="*/ 2512397 w 3920824"/>
                <a:gd name="connsiteY19" fmla="*/ 951847 h 3109189"/>
                <a:gd name="connsiteX20" fmla="*/ 2757930 w 3920824"/>
                <a:gd name="connsiteY20" fmla="*/ 977247 h 3109189"/>
                <a:gd name="connsiteX21" fmla="*/ 2842597 w 3920824"/>
                <a:gd name="connsiteY21" fmla="*/ 1112713 h 3109189"/>
                <a:gd name="connsiteX22" fmla="*/ 2817197 w 3920824"/>
                <a:gd name="connsiteY22" fmla="*/ 1188913 h 3109189"/>
                <a:gd name="connsiteX23" fmla="*/ 2715597 w 3920824"/>
                <a:gd name="connsiteY23" fmla="*/ 1341313 h 3109189"/>
                <a:gd name="connsiteX24" fmla="*/ 2537797 w 3920824"/>
                <a:gd name="connsiteY24" fmla="*/ 1468313 h 3109189"/>
                <a:gd name="connsiteX25" fmla="*/ 2232997 w 3920824"/>
                <a:gd name="connsiteY25" fmla="*/ 1620713 h 3109189"/>
                <a:gd name="connsiteX26" fmla="*/ 1928197 w 3920824"/>
                <a:gd name="connsiteY26" fmla="*/ 1722313 h 3109189"/>
                <a:gd name="connsiteX27" fmla="*/ 1538730 w 3920824"/>
                <a:gd name="connsiteY27" fmla="*/ 1756180 h 3109189"/>
                <a:gd name="connsiteX28" fmla="*/ 1005330 w 3920824"/>
                <a:gd name="connsiteY28" fmla="*/ 1840847 h 3109189"/>
                <a:gd name="connsiteX29" fmla="*/ 700530 w 3920824"/>
                <a:gd name="connsiteY29" fmla="*/ 2010180 h 3109189"/>
                <a:gd name="connsiteX30" fmla="*/ 353397 w 3920824"/>
                <a:gd name="connsiteY30" fmla="*/ 2382713 h 3109189"/>
                <a:gd name="connsiteX31" fmla="*/ 133264 w 3920824"/>
                <a:gd name="connsiteY31" fmla="*/ 2662113 h 3109189"/>
                <a:gd name="connsiteX32" fmla="*/ 412 w 3920824"/>
                <a:gd name="connsiteY32" fmla="*/ 2891332 h 3109189"/>
                <a:gd name="connsiteX33" fmla="*/ 174637 w 3920824"/>
                <a:gd name="connsiteY33" fmla="*/ 3108849 h 3109189"/>
                <a:gd name="connsiteX34" fmla="*/ 430285 w 3920824"/>
                <a:gd name="connsiteY34" fmla="*/ 2945367 h 3109189"/>
                <a:gd name="connsiteX0" fmla="*/ 3920441 w 3920441"/>
                <a:gd name="connsiteY0" fmla="*/ 0 h 3109189"/>
                <a:gd name="connsiteX1" fmla="*/ 3487333 w 3920441"/>
                <a:gd name="connsiteY1" fmla="*/ 187232 h 3109189"/>
                <a:gd name="connsiteX2" fmla="*/ 3118036 w 3920441"/>
                <a:gd name="connsiteY2" fmla="*/ 451350 h 3109189"/>
                <a:gd name="connsiteX3" fmla="*/ 2810620 w 3920441"/>
                <a:gd name="connsiteY3" fmla="*/ 639268 h 3109189"/>
                <a:gd name="connsiteX4" fmla="*/ 2589177 w 3920441"/>
                <a:gd name="connsiteY4" fmla="*/ 441576 h 3109189"/>
                <a:gd name="connsiteX5" fmla="*/ 2571281 w 3920441"/>
                <a:gd name="connsiteY5" fmla="*/ 240647 h 3109189"/>
                <a:gd name="connsiteX6" fmla="*/ 2565429 w 3920441"/>
                <a:gd name="connsiteY6" fmla="*/ 70005 h 3109189"/>
                <a:gd name="connsiteX7" fmla="*/ 2342681 w 3920441"/>
                <a:gd name="connsiteY7" fmla="*/ 62847 h 3109189"/>
                <a:gd name="connsiteX8" fmla="*/ 2122547 w 3920441"/>
                <a:gd name="connsiteY8" fmla="*/ 164447 h 3109189"/>
                <a:gd name="connsiteX9" fmla="*/ 1910881 w 3920441"/>
                <a:gd name="connsiteY9" fmla="*/ 291447 h 3109189"/>
                <a:gd name="connsiteX10" fmla="*/ 1690747 w 3920441"/>
                <a:gd name="connsiteY10" fmla="*/ 409980 h 3109189"/>
                <a:gd name="connsiteX11" fmla="*/ 1535732 w 3920441"/>
                <a:gd name="connsiteY11" fmla="*/ 568575 h 3109189"/>
                <a:gd name="connsiteX12" fmla="*/ 1542890 w 3920441"/>
                <a:gd name="connsiteY12" fmla="*/ 847632 h 3109189"/>
                <a:gd name="connsiteX13" fmla="*/ 1716147 w 3920441"/>
                <a:gd name="connsiteY13" fmla="*/ 1087313 h 3109189"/>
                <a:gd name="connsiteX14" fmla="*/ 1792347 w 3920441"/>
                <a:gd name="connsiteY14" fmla="*/ 1180447 h 3109189"/>
                <a:gd name="connsiteX15" fmla="*/ 1885481 w 3920441"/>
                <a:gd name="connsiteY15" fmla="*/ 1248180 h 3109189"/>
                <a:gd name="connsiteX16" fmla="*/ 1978614 w 3920441"/>
                <a:gd name="connsiteY16" fmla="*/ 1239713 h 3109189"/>
                <a:gd name="connsiteX17" fmla="*/ 2139480 w 3920441"/>
                <a:gd name="connsiteY17" fmla="*/ 1146580 h 3109189"/>
                <a:gd name="connsiteX18" fmla="*/ 2300347 w 3920441"/>
                <a:gd name="connsiteY18" fmla="*/ 1011113 h 3109189"/>
                <a:gd name="connsiteX19" fmla="*/ 2512014 w 3920441"/>
                <a:gd name="connsiteY19" fmla="*/ 951847 h 3109189"/>
                <a:gd name="connsiteX20" fmla="*/ 2757547 w 3920441"/>
                <a:gd name="connsiteY20" fmla="*/ 977247 h 3109189"/>
                <a:gd name="connsiteX21" fmla="*/ 2842214 w 3920441"/>
                <a:gd name="connsiteY21" fmla="*/ 1112713 h 3109189"/>
                <a:gd name="connsiteX22" fmla="*/ 2816814 w 3920441"/>
                <a:gd name="connsiteY22" fmla="*/ 1188913 h 3109189"/>
                <a:gd name="connsiteX23" fmla="*/ 2715214 w 3920441"/>
                <a:gd name="connsiteY23" fmla="*/ 1341313 h 3109189"/>
                <a:gd name="connsiteX24" fmla="*/ 2537414 w 3920441"/>
                <a:gd name="connsiteY24" fmla="*/ 1468313 h 3109189"/>
                <a:gd name="connsiteX25" fmla="*/ 2232614 w 3920441"/>
                <a:gd name="connsiteY25" fmla="*/ 1620713 h 3109189"/>
                <a:gd name="connsiteX26" fmla="*/ 1927814 w 3920441"/>
                <a:gd name="connsiteY26" fmla="*/ 1722313 h 3109189"/>
                <a:gd name="connsiteX27" fmla="*/ 1538347 w 3920441"/>
                <a:gd name="connsiteY27" fmla="*/ 1756180 h 3109189"/>
                <a:gd name="connsiteX28" fmla="*/ 1004947 w 3920441"/>
                <a:gd name="connsiteY28" fmla="*/ 1840847 h 3109189"/>
                <a:gd name="connsiteX29" fmla="*/ 700147 w 3920441"/>
                <a:gd name="connsiteY29" fmla="*/ 2010180 h 3109189"/>
                <a:gd name="connsiteX30" fmla="*/ 353014 w 3920441"/>
                <a:gd name="connsiteY30" fmla="*/ 2382713 h 3109189"/>
                <a:gd name="connsiteX31" fmla="*/ 186296 w 3920441"/>
                <a:gd name="connsiteY31" fmla="*/ 2595343 h 3109189"/>
                <a:gd name="connsiteX32" fmla="*/ 29 w 3920441"/>
                <a:gd name="connsiteY32" fmla="*/ 2891332 h 3109189"/>
                <a:gd name="connsiteX33" fmla="*/ 174254 w 3920441"/>
                <a:gd name="connsiteY33" fmla="*/ 3108849 h 3109189"/>
                <a:gd name="connsiteX34" fmla="*/ 429902 w 3920441"/>
                <a:gd name="connsiteY34" fmla="*/ 2945367 h 3109189"/>
                <a:gd name="connsiteX0" fmla="*/ 3920441 w 3920441"/>
                <a:gd name="connsiteY0" fmla="*/ 0 h 3109189"/>
                <a:gd name="connsiteX1" fmla="*/ 3487333 w 3920441"/>
                <a:gd name="connsiteY1" fmla="*/ 187232 h 3109189"/>
                <a:gd name="connsiteX2" fmla="*/ 3118036 w 3920441"/>
                <a:gd name="connsiteY2" fmla="*/ 451350 h 3109189"/>
                <a:gd name="connsiteX3" fmla="*/ 2810620 w 3920441"/>
                <a:gd name="connsiteY3" fmla="*/ 639268 h 3109189"/>
                <a:gd name="connsiteX4" fmla="*/ 2589177 w 3920441"/>
                <a:gd name="connsiteY4" fmla="*/ 441576 h 3109189"/>
                <a:gd name="connsiteX5" fmla="*/ 2571281 w 3920441"/>
                <a:gd name="connsiteY5" fmla="*/ 240647 h 3109189"/>
                <a:gd name="connsiteX6" fmla="*/ 2565429 w 3920441"/>
                <a:gd name="connsiteY6" fmla="*/ 70005 h 3109189"/>
                <a:gd name="connsiteX7" fmla="*/ 2342681 w 3920441"/>
                <a:gd name="connsiteY7" fmla="*/ 62847 h 3109189"/>
                <a:gd name="connsiteX8" fmla="*/ 2122547 w 3920441"/>
                <a:gd name="connsiteY8" fmla="*/ 164447 h 3109189"/>
                <a:gd name="connsiteX9" fmla="*/ 1910881 w 3920441"/>
                <a:gd name="connsiteY9" fmla="*/ 291447 h 3109189"/>
                <a:gd name="connsiteX10" fmla="*/ 1690747 w 3920441"/>
                <a:gd name="connsiteY10" fmla="*/ 409980 h 3109189"/>
                <a:gd name="connsiteX11" fmla="*/ 1535732 w 3920441"/>
                <a:gd name="connsiteY11" fmla="*/ 568575 h 3109189"/>
                <a:gd name="connsiteX12" fmla="*/ 1542890 w 3920441"/>
                <a:gd name="connsiteY12" fmla="*/ 847632 h 3109189"/>
                <a:gd name="connsiteX13" fmla="*/ 1716147 w 3920441"/>
                <a:gd name="connsiteY13" fmla="*/ 1087313 h 3109189"/>
                <a:gd name="connsiteX14" fmla="*/ 1792347 w 3920441"/>
                <a:gd name="connsiteY14" fmla="*/ 1180447 h 3109189"/>
                <a:gd name="connsiteX15" fmla="*/ 1885481 w 3920441"/>
                <a:gd name="connsiteY15" fmla="*/ 1248180 h 3109189"/>
                <a:gd name="connsiteX16" fmla="*/ 1978614 w 3920441"/>
                <a:gd name="connsiteY16" fmla="*/ 1239713 h 3109189"/>
                <a:gd name="connsiteX17" fmla="*/ 2139480 w 3920441"/>
                <a:gd name="connsiteY17" fmla="*/ 1146580 h 3109189"/>
                <a:gd name="connsiteX18" fmla="*/ 2300347 w 3920441"/>
                <a:gd name="connsiteY18" fmla="*/ 1011113 h 3109189"/>
                <a:gd name="connsiteX19" fmla="*/ 2512014 w 3920441"/>
                <a:gd name="connsiteY19" fmla="*/ 951847 h 3109189"/>
                <a:gd name="connsiteX20" fmla="*/ 2757547 w 3920441"/>
                <a:gd name="connsiteY20" fmla="*/ 977247 h 3109189"/>
                <a:gd name="connsiteX21" fmla="*/ 2842214 w 3920441"/>
                <a:gd name="connsiteY21" fmla="*/ 1112713 h 3109189"/>
                <a:gd name="connsiteX22" fmla="*/ 2816814 w 3920441"/>
                <a:gd name="connsiteY22" fmla="*/ 1188913 h 3109189"/>
                <a:gd name="connsiteX23" fmla="*/ 2715214 w 3920441"/>
                <a:gd name="connsiteY23" fmla="*/ 1341313 h 3109189"/>
                <a:gd name="connsiteX24" fmla="*/ 2537414 w 3920441"/>
                <a:gd name="connsiteY24" fmla="*/ 1468313 h 3109189"/>
                <a:gd name="connsiteX25" fmla="*/ 2232614 w 3920441"/>
                <a:gd name="connsiteY25" fmla="*/ 1620713 h 3109189"/>
                <a:gd name="connsiteX26" fmla="*/ 1927814 w 3920441"/>
                <a:gd name="connsiteY26" fmla="*/ 1722313 h 3109189"/>
                <a:gd name="connsiteX27" fmla="*/ 1538347 w 3920441"/>
                <a:gd name="connsiteY27" fmla="*/ 1756180 h 3109189"/>
                <a:gd name="connsiteX28" fmla="*/ 1004947 w 3920441"/>
                <a:gd name="connsiteY28" fmla="*/ 1840847 h 3109189"/>
                <a:gd name="connsiteX29" fmla="*/ 700147 w 3920441"/>
                <a:gd name="connsiteY29" fmla="*/ 2010180 h 3109189"/>
                <a:gd name="connsiteX30" fmla="*/ 393076 w 3920441"/>
                <a:gd name="connsiteY30" fmla="*/ 2275882 h 3109189"/>
                <a:gd name="connsiteX31" fmla="*/ 186296 w 3920441"/>
                <a:gd name="connsiteY31" fmla="*/ 2595343 h 3109189"/>
                <a:gd name="connsiteX32" fmla="*/ 29 w 3920441"/>
                <a:gd name="connsiteY32" fmla="*/ 2891332 h 3109189"/>
                <a:gd name="connsiteX33" fmla="*/ 174254 w 3920441"/>
                <a:gd name="connsiteY33" fmla="*/ 3108849 h 3109189"/>
                <a:gd name="connsiteX34" fmla="*/ 429902 w 3920441"/>
                <a:gd name="connsiteY34" fmla="*/ 2945367 h 3109189"/>
                <a:gd name="connsiteX0" fmla="*/ 3487333 w 3487333"/>
                <a:gd name="connsiteY0" fmla="*/ 137822 h 3059779"/>
                <a:gd name="connsiteX1" fmla="*/ 3118036 w 3487333"/>
                <a:gd name="connsiteY1" fmla="*/ 401940 h 3059779"/>
                <a:gd name="connsiteX2" fmla="*/ 2810620 w 3487333"/>
                <a:gd name="connsiteY2" fmla="*/ 589858 h 3059779"/>
                <a:gd name="connsiteX3" fmla="*/ 2589177 w 3487333"/>
                <a:gd name="connsiteY3" fmla="*/ 392166 h 3059779"/>
                <a:gd name="connsiteX4" fmla="*/ 2571281 w 3487333"/>
                <a:gd name="connsiteY4" fmla="*/ 191237 h 3059779"/>
                <a:gd name="connsiteX5" fmla="*/ 2565429 w 3487333"/>
                <a:gd name="connsiteY5" fmla="*/ 20595 h 3059779"/>
                <a:gd name="connsiteX6" fmla="*/ 2342681 w 3487333"/>
                <a:gd name="connsiteY6" fmla="*/ 13437 h 3059779"/>
                <a:gd name="connsiteX7" fmla="*/ 2122547 w 3487333"/>
                <a:gd name="connsiteY7" fmla="*/ 115037 h 3059779"/>
                <a:gd name="connsiteX8" fmla="*/ 1910881 w 3487333"/>
                <a:gd name="connsiteY8" fmla="*/ 242037 h 3059779"/>
                <a:gd name="connsiteX9" fmla="*/ 1690747 w 3487333"/>
                <a:gd name="connsiteY9" fmla="*/ 360570 h 3059779"/>
                <a:gd name="connsiteX10" fmla="*/ 1535732 w 3487333"/>
                <a:gd name="connsiteY10" fmla="*/ 519165 h 3059779"/>
                <a:gd name="connsiteX11" fmla="*/ 1542890 w 3487333"/>
                <a:gd name="connsiteY11" fmla="*/ 798222 h 3059779"/>
                <a:gd name="connsiteX12" fmla="*/ 1716147 w 3487333"/>
                <a:gd name="connsiteY12" fmla="*/ 1037903 h 3059779"/>
                <a:gd name="connsiteX13" fmla="*/ 1792347 w 3487333"/>
                <a:gd name="connsiteY13" fmla="*/ 1131037 h 3059779"/>
                <a:gd name="connsiteX14" fmla="*/ 1885481 w 3487333"/>
                <a:gd name="connsiteY14" fmla="*/ 1198770 h 3059779"/>
                <a:gd name="connsiteX15" fmla="*/ 1978614 w 3487333"/>
                <a:gd name="connsiteY15" fmla="*/ 1190303 h 3059779"/>
                <a:gd name="connsiteX16" fmla="*/ 2139480 w 3487333"/>
                <a:gd name="connsiteY16" fmla="*/ 1097170 h 3059779"/>
                <a:gd name="connsiteX17" fmla="*/ 2300347 w 3487333"/>
                <a:gd name="connsiteY17" fmla="*/ 961703 h 3059779"/>
                <a:gd name="connsiteX18" fmla="*/ 2512014 w 3487333"/>
                <a:gd name="connsiteY18" fmla="*/ 902437 h 3059779"/>
                <a:gd name="connsiteX19" fmla="*/ 2757547 w 3487333"/>
                <a:gd name="connsiteY19" fmla="*/ 927837 h 3059779"/>
                <a:gd name="connsiteX20" fmla="*/ 2842214 w 3487333"/>
                <a:gd name="connsiteY20" fmla="*/ 1063303 h 3059779"/>
                <a:gd name="connsiteX21" fmla="*/ 2816814 w 3487333"/>
                <a:gd name="connsiteY21" fmla="*/ 1139503 h 3059779"/>
                <a:gd name="connsiteX22" fmla="*/ 2715214 w 3487333"/>
                <a:gd name="connsiteY22" fmla="*/ 1291903 h 3059779"/>
                <a:gd name="connsiteX23" fmla="*/ 2537414 w 3487333"/>
                <a:gd name="connsiteY23" fmla="*/ 1418903 h 3059779"/>
                <a:gd name="connsiteX24" fmla="*/ 2232614 w 3487333"/>
                <a:gd name="connsiteY24" fmla="*/ 1571303 h 3059779"/>
                <a:gd name="connsiteX25" fmla="*/ 1927814 w 3487333"/>
                <a:gd name="connsiteY25" fmla="*/ 1672903 h 3059779"/>
                <a:gd name="connsiteX26" fmla="*/ 1538347 w 3487333"/>
                <a:gd name="connsiteY26" fmla="*/ 1706770 h 3059779"/>
                <a:gd name="connsiteX27" fmla="*/ 1004947 w 3487333"/>
                <a:gd name="connsiteY27" fmla="*/ 1791437 h 3059779"/>
                <a:gd name="connsiteX28" fmla="*/ 700147 w 3487333"/>
                <a:gd name="connsiteY28" fmla="*/ 1960770 h 3059779"/>
                <a:gd name="connsiteX29" fmla="*/ 393076 w 3487333"/>
                <a:gd name="connsiteY29" fmla="*/ 2226472 h 3059779"/>
                <a:gd name="connsiteX30" fmla="*/ 186296 w 3487333"/>
                <a:gd name="connsiteY30" fmla="*/ 2545933 h 3059779"/>
                <a:gd name="connsiteX31" fmla="*/ 29 w 3487333"/>
                <a:gd name="connsiteY31" fmla="*/ 2841922 h 3059779"/>
                <a:gd name="connsiteX32" fmla="*/ 174254 w 3487333"/>
                <a:gd name="connsiteY32" fmla="*/ 3059439 h 3059779"/>
                <a:gd name="connsiteX33" fmla="*/ 429902 w 3487333"/>
                <a:gd name="connsiteY33" fmla="*/ 2895957 h 3059779"/>
                <a:gd name="connsiteX0" fmla="*/ 3118036 w 3118036"/>
                <a:gd name="connsiteY0" fmla="*/ 401940 h 3059779"/>
                <a:gd name="connsiteX1" fmla="*/ 2810620 w 3118036"/>
                <a:gd name="connsiteY1" fmla="*/ 589858 h 3059779"/>
                <a:gd name="connsiteX2" fmla="*/ 2589177 w 3118036"/>
                <a:gd name="connsiteY2" fmla="*/ 392166 h 3059779"/>
                <a:gd name="connsiteX3" fmla="*/ 2571281 w 3118036"/>
                <a:gd name="connsiteY3" fmla="*/ 191237 h 3059779"/>
                <a:gd name="connsiteX4" fmla="*/ 2565429 w 3118036"/>
                <a:gd name="connsiteY4" fmla="*/ 20595 h 3059779"/>
                <a:gd name="connsiteX5" fmla="*/ 2342681 w 3118036"/>
                <a:gd name="connsiteY5" fmla="*/ 13437 h 3059779"/>
                <a:gd name="connsiteX6" fmla="*/ 2122547 w 3118036"/>
                <a:gd name="connsiteY6" fmla="*/ 115037 h 3059779"/>
                <a:gd name="connsiteX7" fmla="*/ 1910881 w 3118036"/>
                <a:gd name="connsiteY7" fmla="*/ 242037 h 3059779"/>
                <a:gd name="connsiteX8" fmla="*/ 1690747 w 3118036"/>
                <a:gd name="connsiteY8" fmla="*/ 360570 h 3059779"/>
                <a:gd name="connsiteX9" fmla="*/ 1535732 w 3118036"/>
                <a:gd name="connsiteY9" fmla="*/ 519165 h 3059779"/>
                <a:gd name="connsiteX10" fmla="*/ 1542890 w 3118036"/>
                <a:gd name="connsiteY10" fmla="*/ 798222 h 3059779"/>
                <a:gd name="connsiteX11" fmla="*/ 1716147 w 3118036"/>
                <a:gd name="connsiteY11" fmla="*/ 1037903 h 3059779"/>
                <a:gd name="connsiteX12" fmla="*/ 1792347 w 3118036"/>
                <a:gd name="connsiteY12" fmla="*/ 1131037 h 3059779"/>
                <a:gd name="connsiteX13" fmla="*/ 1885481 w 3118036"/>
                <a:gd name="connsiteY13" fmla="*/ 1198770 h 3059779"/>
                <a:gd name="connsiteX14" fmla="*/ 1978614 w 3118036"/>
                <a:gd name="connsiteY14" fmla="*/ 1190303 h 3059779"/>
                <a:gd name="connsiteX15" fmla="*/ 2139480 w 3118036"/>
                <a:gd name="connsiteY15" fmla="*/ 1097170 h 3059779"/>
                <a:gd name="connsiteX16" fmla="*/ 2300347 w 3118036"/>
                <a:gd name="connsiteY16" fmla="*/ 961703 h 3059779"/>
                <a:gd name="connsiteX17" fmla="*/ 2512014 w 3118036"/>
                <a:gd name="connsiteY17" fmla="*/ 902437 h 3059779"/>
                <a:gd name="connsiteX18" fmla="*/ 2757547 w 3118036"/>
                <a:gd name="connsiteY18" fmla="*/ 927837 h 3059779"/>
                <a:gd name="connsiteX19" fmla="*/ 2842214 w 3118036"/>
                <a:gd name="connsiteY19" fmla="*/ 1063303 h 3059779"/>
                <a:gd name="connsiteX20" fmla="*/ 2816814 w 3118036"/>
                <a:gd name="connsiteY20" fmla="*/ 1139503 h 3059779"/>
                <a:gd name="connsiteX21" fmla="*/ 2715214 w 3118036"/>
                <a:gd name="connsiteY21" fmla="*/ 1291903 h 3059779"/>
                <a:gd name="connsiteX22" fmla="*/ 2537414 w 3118036"/>
                <a:gd name="connsiteY22" fmla="*/ 1418903 h 3059779"/>
                <a:gd name="connsiteX23" fmla="*/ 2232614 w 3118036"/>
                <a:gd name="connsiteY23" fmla="*/ 1571303 h 3059779"/>
                <a:gd name="connsiteX24" fmla="*/ 1927814 w 3118036"/>
                <a:gd name="connsiteY24" fmla="*/ 1672903 h 3059779"/>
                <a:gd name="connsiteX25" fmla="*/ 1538347 w 3118036"/>
                <a:gd name="connsiteY25" fmla="*/ 1706770 h 3059779"/>
                <a:gd name="connsiteX26" fmla="*/ 1004947 w 3118036"/>
                <a:gd name="connsiteY26" fmla="*/ 1791437 h 3059779"/>
                <a:gd name="connsiteX27" fmla="*/ 700147 w 3118036"/>
                <a:gd name="connsiteY27" fmla="*/ 1960770 h 3059779"/>
                <a:gd name="connsiteX28" fmla="*/ 393076 w 3118036"/>
                <a:gd name="connsiteY28" fmla="*/ 2226472 h 3059779"/>
                <a:gd name="connsiteX29" fmla="*/ 186296 w 3118036"/>
                <a:gd name="connsiteY29" fmla="*/ 2545933 h 3059779"/>
                <a:gd name="connsiteX30" fmla="*/ 29 w 3118036"/>
                <a:gd name="connsiteY30" fmla="*/ 2841922 h 3059779"/>
                <a:gd name="connsiteX31" fmla="*/ 174254 w 3118036"/>
                <a:gd name="connsiteY31" fmla="*/ 3059439 h 3059779"/>
                <a:gd name="connsiteX32" fmla="*/ 429902 w 3118036"/>
                <a:gd name="connsiteY32" fmla="*/ 2895957 h 3059779"/>
                <a:gd name="connsiteX0" fmla="*/ 2810620 w 2845430"/>
                <a:gd name="connsiteY0" fmla="*/ 589858 h 3059779"/>
                <a:gd name="connsiteX1" fmla="*/ 2589177 w 2845430"/>
                <a:gd name="connsiteY1" fmla="*/ 392166 h 3059779"/>
                <a:gd name="connsiteX2" fmla="*/ 2571281 w 2845430"/>
                <a:gd name="connsiteY2" fmla="*/ 191237 h 3059779"/>
                <a:gd name="connsiteX3" fmla="*/ 2565429 w 2845430"/>
                <a:gd name="connsiteY3" fmla="*/ 20595 h 3059779"/>
                <a:gd name="connsiteX4" fmla="*/ 2342681 w 2845430"/>
                <a:gd name="connsiteY4" fmla="*/ 13437 h 3059779"/>
                <a:gd name="connsiteX5" fmla="*/ 2122547 w 2845430"/>
                <a:gd name="connsiteY5" fmla="*/ 115037 h 3059779"/>
                <a:gd name="connsiteX6" fmla="*/ 1910881 w 2845430"/>
                <a:gd name="connsiteY6" fmla="*/ 242037 h 3059779"/>
                <a:gd name="connsiteX7" fmla="*/ 1690747 w 2845430"/>
                <a:gd name="connsiteY7" fmla="*/ 360570 h 3059779"/>
                <a:gd name="connsiteX8" fmla="*/ 1535732 w 2845430"/>
                <a:gd name="connsiteY8" fmla="*/ 519165 h 3059779"/>
                <a:gd name="connsiteX9" fmla="*/ 1542890 w 2845430"/>
                <a:gd name="connsiteY9" fmla="*/ 798222 h 3059779"/>
                <a:gd name="connsiteX10" fmla="*/ 1716147 w 2845430"/>
                <a:gd name="connsiteY10" fmla="*/ 1037903 h 3059779"/>
                <a:gd name="connsiteX11" fmla="*/ 1792347 w 2845430"/>
                <a:gd name="connsiteY11" fmla="*/ 1131037 h 3059779"/>
                <a:gd name="connsiteX12" fmla="*/ 1885481 w 2845430"/>
                <a:gd name="connsiteY12" fmla="*/ 1198770 h 3059779"/>
                <a:gd name="connsiteX13" fmla="*/ 1978614 w 2845430"/>
                <a:gd name="connsiteY13" fmla="*/ 1190303 h 3059779"/>
                <a:gd name="connsiteX14" fmla="*/ 2139480 w 2845430"/>
                <a:gd name="connsiteY14" fmla="*/ 1097170 h 3059779"/>
                <a:gd name="connsiteX15" fmla="*/ 2300347 w 2845430"/>
                <a:gd name="connsiteY15" fmla="*/ 961703 h 3059779"/>
                <a:gd name="connsiteX16" fmla="*/ 2512014 w 2845430"/>
                <a:gd name="connsiteY16" fmla="*/ 902437 h 3059779"/>
                <a:gd name="connsiteX17" fmla="*/ 2757547 w 2845430"/>
                <a:gd name="connsiteY17" fmla="*/ 927837 h 3059779"/>
                <a:gd name="connsiteX18" fmla="*/ 2842214 w 2845430"/>
                <a:gd name="connsiteY18" fmla="*/ 1063303 h 3059779"/>
                <a:gd name="connsiteX19" fmla="*/ 2816814 w 2845430"/>
                <a:gd name="connsiteY19" fmla="*/ 1139503 h 3059779"/>
                <a:gd name="connsiteX20" fmla="*/ 2715214 w 2845430"/>
                <a:gd name="connsiteY20" fmla="*/ 1291903 h 3059779"/>
                <a:gd name="connsiteX21" fmla="*/ 2537414 w 2845430"/>
                <a:gd name="connsiteY21" fmla="*/ 1418903 h 3059779"/>
                <a:gd name="connsiteX22" fmla="*/ 2232614 w 2845430"/>
                <a:gd name="connsiteY22" fmla="*/ 1571303 h 3059779"/>
                <a:gd name="connsiteX23" fmla="*/ 1927814 w 2845430"/>
                <a:gd name="connsiteY23" fmla="*/ 1672903 h 3059779"/>
                <a:gd name="connsiteX24" fmla="*/ 1538347 w 2845430"/>
                <a:gd name="connsiteY24" fmla="*/ 1706770 h 3059779"/>
                <a:gd name="connsiteX25" fmla="*/ 1004947 w 2845430"/>
                <a:gd name="connsiteY25" fmla="*/ 1791437 h 3059779"/>
                <a:gd name="connsiteX26" fmla="*/ 700147 w 2845430"/>
                <a:gd name="connsiteY26" fmla="*/ 1960770 h 3059779"/>
                <a:gd name="connsiteX27" fmla="*/ 393076 w 2845430"/>
                <a:gd name="connsiteY27" fmla="*/ 2226472 h 3059779"/>
                <a:gd name="connsiteX28" fmla="*/ 186296 w 2845430"/>
                <a:gd name="connsiteY28" fmla="*/ 2545933 h 3059779"/>
                <a:gd name="connsiteX29" fmla="*/ 29 w 2845430"/>
                <a:gd name="connsiteY29" fmla="*/ 2841922 h 3059779"/>
                <a:gd name="connsiteX30" fmla="*/ 174254 w 2845430"/>
                <a:gd name="connsiteY30" fmla="*/ 3059439 h 3059779"/>
                <a:gd name="connsiteX31" fmla="*/ 429902 w 2845430"/>
                <a:gd name="connsiteY31" fmla="*/ 2895957 h 3059779"/>
                <a:gd name="connsiteX0" fmla="*/ 2589177 w 2845431"/>
                <a:gd name="connsiteY0" fmla="*/ 392166 h 3059779"/>
                <a:gd name="connsiteX1" fmla="*/ 2571281 w 2845431"/>
                <a:gd name="connsiteY1" fmla="*/ 191237 h 3059779"/>
                <a:gd name="connsiteX2" fmla="*/ 2565429 w 2845431"/>
                <a:gd name="connsiteY2" fmla="*/ 20595 h 3059779"/>
                <a:gd name="connsiteX3" fmla="*/ 2342681 w 2845431"/>
                <a:gd name="connsiteY3" fmla="*/ 13437 h 3059779"/>
                <a:gd name="connsiteX4" fmla="*/ 2122547 w 2845431"/>
                <a:gd name="connsiteY4" fmla="*/ 115037 h 3059779"/>
                <a:gd name="connsiteX5" fmla="*/ 1910881 w 2845431"/>
                <a:gd name="connsiteY5" fmla="*/ 242037 h 3059779"/>
                <a:gd name="connsiteX6" fmla="*/ 1690747 w 2845431"/>
                <a:gd name="connsiteY6" fmla="*/ 360570 h 3059779"/>
                <a:gd name="connsiteX7" fmla="*/ 1535732 w 2845431"/>
                <a:gd name="connsiteY7" fmla="*/ 519165 h 3059779"/>
                <a:gd name="connsiteX8" fmla="*/ 1542890 w 2845431"/>
                <a:gd name="connsiteY8" fmla="*/ 798222 h 3059779"/>
                <a:gd name="connsiteX9" fmla="*/ 1716147 w 2845431"/>
                <a:gd name="connsiteY9" fmla="*/ 1037903 h 3059779"/>
                <a:gd name="connsiteX10" fmla="*/ 1792347 w 2845431"/>
                <a:gd name="connsiteY10" fmla="*/ 1131037 h 3059779"/>
                <a:gd name="connsiteX11" fmla="*/ 1885481 w 2845431"/>
                <a:gd name="connsiteY11" fmla="*/ 1198770 h 3059779"/>
                <a:gd name="connsiteX12" fmla="*/ 1978614 w 2845431"/>
                <a:gd name="connsiteY12" fmla="*/ 1190303 h 3059779"/>
                <a:gd name="connsiteX13" fmla="*/ 2139480 w 2845431"/>
                <a:gd name="connsiteY13" fmla="*/ 1097170 h 3059779"/>
                <a:gd name="connsiteX14" fmla="*/ 2300347 w 2845431"/>
                <a:gd name="connsiteY14" fmla="*/ 961703 h 3059779"/>
                <a:gd name="connsiteX15" fmla="*/ 2512014 w 2845431"/>
                <a:gd name="connsiteY15" fmla="*/ 902437 h 3059779"/>
                <a:gd name="connsiteX16" fmla="*/ 2757547 w 2845431"/>
                <a:gd name="connsiteY16" fmla="*/ 927837 h 3059779"/>
                <a:gd name="connsiteX17" fmla="*/ 2842214 w 2845431"/>
                <a:gd name="connsiteY17" fmla="*/ 1063303 h 3059779"/>
                <a:gd name="connsiteX18" fmla="*/ 2816814 w 2845431"/>
                <a:gd name="connsiteY18" fmla="*/ 1139503 h 3059779"/>
                <a:gd name="connsiteX19" fmla="*/ 2715214 w 2845431"/>
                <a:gd name="connsiteY19" fmla="*/ 1291903 h 3059779"/>
                <a:gd name="connsiteX20" fmla="*/ 2537414 w 2845431"/>
                <a:gd name="connsiteY20" fmla="*/ 1418903 h 3059779"/>
                <a:gd name="connsiteX21" fmla="*/ 2232614 w 2845431"/>
                <a:gd name="connsiteY21" fmla="*/ 1571303 h 3059779"/>
                <a:gd name="connsiteX22" fmla="*/ 1927814 w 2845431"/>
                <a:gd name="connsiteY22" fmla="*/ 1672903 h 3059779"/>
                <a:gd name="connsiteX23" fmla="*/ 1538347 w 2845431"/>
                <a:gd name="connsiteY23" fmla="*/ 1706770 h 3059779"/>
                <a:gd name="connsiteX24" fmla="*/ 1004947 w 2845431"/>
                <a:gd name="connsiteY24" fmla="*/ 1791437 h 3059779"/>
                <a:gd name="connsiteX25" fmla="*/ 700147 w 2845431"/>
                <a:gd name="connsiteY25" fmla="*/ 1960770 h 3059779"/>
                <a:gd name="connsiteX26" fmla="*/ 393076 w 2845431"/>
                <a:gd name="connsiteY26" fmla="*/ 2226472 h 3059779"/>
                <a:gd name="connsiteX27" fmla="*/ 186296 w 2845431"/>
                <a:gd name="connsiteY27" fmla="*/ 2545933 h 3059779"/>
                <a:gd name="connsiteX28" fmla="*/ 29 w 2845431"/>
                <a:gd name="connsiteY28" fmla="*/ 2841922 h 3059779"/>
                <a:gd name="connsiteX29" fmla="*/ 174254 w 2845431"/>
                <a:gd name="connsiteY29" fmla="*/ 3059439 h 3059779"/>
                <a:gd name="connsiteX30" fmla="*/ 429902 w 2845431"/>
                <a:gd name="connsiteY30" fmla="*/ 2895957 h 3059779"/>
                <a:gd name="connsiteX0" fmla="*/ 2571281 w 2845431"/>
                <a:gd name="connsiteY0" fmla="*/ 191237 h 3059779"/>
                <a:gd name="connsiteX1" fmla="*/ 2565429 w 2845431"/>
                <a:gd name="connsiteY1" fmla="*/ 20595 h 3059779"/>
                <a:gd name="connsiteX2" fmla="*/ 2342681 w 2845431"/>
                <a:gd name="connsiteY2" fmla="*/ 13437 h 3059779"/>
                <a:gd name="connsiteX3" fmla="*/ 2122547 w 2845431"/>
                <a:gd name="connsiteY3" fmla="*/ 115037 h 3059779"/>
                <a:gd name="connsiteX4" fmla="*/ 1910881 w 2845431"/>
                <a:gd name="connsiteY4" fmla="*/ 242037 h 3059779"/>
                <a:gd name="connsiteX5" fmla="*/ 1690747 w 2845431"/>
                <a:gd name="connsiteY5" fmla="*/ 360570 h 3059779"/>
                <a:gd name="connsiteX6" fmla="*/ 1535732 w 2845431"/>
                <a:gd name="connsiteY6" fmla="*/ 519165 h 3059779"/>
                <a:gd name="connsiteX7" fmla="*/ 1542890 w 2845431"/>
                <a:gd name="connsiteY7" fmla="*/ 798222 h 3059779"/>
                <a:gd name="connsiteX8" fmla="*/ 1716147 w 2845431"/>
                <a:gd name="connsiteY8" fmla="*/ 1037903 h 3059779"/>
                <a:gd name="connsiteX9" fmla="*/ 1792347 w 2845431"/>
                <a:gd name="connsiteY9" fmla="*/ 1131037 h 3059779"/>
                <a:gd name="connsiteX10" fmla="*/ 1885481 w 2845431"/>
                <a:gd name="connsiteY10" fmla="*/ 1198770 h 3059779"/>
                <a:gd name="connsiteX11" fmla="*/ 1978614 w 2845431"/>
                <a:gd name="connsiteY11" fmla="*/ 1190303 h 3059779"/>
                <a:gd name="connsiteX12" fmla="*/ 2139480 w 2845431"/>
                <a:gd name="connsiteY12" fmla="*/ 1097170 h 3059779"/>
                <a:gd name="connsiteX13" fmla="*/ 2300347 w 2845431"/>
                <a:gd name="connsiteY13" fmla="*/ 961703 h 3059779"/>
                <a:gd name="connsiteX14" fmla="*/ 2512014 w 2845431"/>
                <a:gd name="connsiteY14" fmla="*/ 902437 h 3059779"/>
                <a:gd name="connsiteX15" fmla="*/ 2757547 w 2845431"/>
                <a:gd name="connsiteY15" fmla="*/ 927837 h 3059779"/>
                <a:gd name="connsiteX16" fmla="*/ 2842214 w 2845431"/>
                <a:gd name="connsiteY16" fmla="*/ 1063303 h 3059779"/>
                <a:gd name="connsiteX17" fmla="*/ 2816814 w 2845431"/>
                <a:gd name="connsiteY17" fmla="*/ 1139503 h 3059779"/>
                <a:gd name="connsiteX18" fmla="*/ 2715214 w 2845431"/>
                <a:gd name="connsiteY18" fmla="*/ 1291903 h 3059779"/>
                <a:gd name="connsiteX19" fmla="*/ 2537414 w 2845431"/>
                <a:gd name="connsiteY19" fmla="*/ 1418903 h 3059779"/>
                <a:gd name="connsiteX20" fmla="*/ 2232614 w 2845431"/>
                <a:gd name="connsiteY20" fmla="*/ 1571303 h 3059779"/>
                <a:gd name="connsiteX21" fmla="*/ 1927814 w 2845431"/>
                <a:gd name="connsiteY21" fmla="*/ 1672903 h 3059779"/>
                <a:gd name="connsiteX22" fmla="*/ 1538347 w 2845431"/>
                <a:gd name="connsiteY22" fmla="*/ 1706770 h 3059779"/>
                <a:gd name="connsiteX23" fmla="*/ 1004947 w 2845431"/>
                <a:gd name="connsiteY23" fmla="*/ 1791437 h 3059779"/>
                <a:gd name="connsiteX24" fmla="*/ 700147 w 2845431"/>
                <a:gd name="connsiteY24" fmla="*/ 1960770 h 3059779"/>
                <a:gd name="connsiteX25" fmla="*/ 393076 w 2845431"/>
                <a:gd name="connsiteY25" fmla="*/ 2226472 h 3059779"/>
                <a:gd name="connsiteX26" fmla="*/ 186296 w 2845431"/>
                <a:gd name="connsiteY26" fmla="*/ 2545933 h 3059779"/>
                <a:gd name="connsiteX27" fmla="*/ 29 w 2845431"/>
                <a:gd name="connsiteY27" fmla="*/ 2841922 h 3059779"/>
                <a:gd name="connsiteX28" fmla="*/ 174254 w 2845431"/>
                <a:gd name="connsiteY28" fmla="*/ 3059439 h 3059779"/>
                <a:gd name="connsiteX29" fmla="*/ 429902 w 2845431"/>
                <a:gd name="connsiteY29" fmla="*/ 2895957 h 3059779"/>
                <a:gd name="connsiteX0" fmla="*/ 2565429 w 2845431"/>
                <a:gd name="connsiteY0" fmla="*/ 20595 h 3059779"/>
                <a:gd name="connsiteX1" fmla="*/ 2342681 w 2845431"/>
                <a:gd name="connsiteY1" fmla="*/ 13437 h 3059779"/>
                <a:gd name="connsiteX2" fmla="*/ 2122547 w 2845431"/>
                <a:gd name="connsiteY2" fmla="*/ 115037 h 3059779"/>
                <a:gd name="connsiteX3" fmla="*/ 1910881 w 2845431"/>
                <a:gd name="connsiteY3" fmla="*/ 242037 h 3059779"/>
                <a:gd name="connsiteX4" fmla="*/ 1690747 w 2845431"/>
                <a:gd name="connsiteY4" fmla="*/ 360570 h 3059779"/>
                <a:gd name="connsiteX5" fmla="*/ 1535732 w 2845431"/>
                <a:gd name="connsiteY5" fmla="*/ 519165 h 3059779"/>
                <a:gd name="connsiteX6" fmla="*/ 1542890 w 2845431"/>
                <a:gd name="connsiteY6" fmla="*/ 798222 h 3059779"/>
                <a:gd name="connsiteX7" fmla="*/ 1716147 w 2845431"/>
                <a:gd name="connsiteY7" fmla="*/ 1037903 h 3059779"/>
                <a:gd name="connsiteX8" fmla="*/ 1792347 w 2845431"/>
                <a:gd name="connsiteY8" fmla="*/ 1131037 h 3059779"/>
                <a:gd name="connsiteX9" fmla="*/ 1885481 w 2845431"/>
                <a:gd name="connsiteY9" fmla="*/ 1198770 h 3059779"/>
                <a:gd name="connsiteX10" fmla="*/ 1978614 w 2845431"/>
                <a:gd name="connsiteY10" fmla="*/ 1190303 h 3059779"/>
                <a:gd name="connsiteX11" fmla="*/ 2139480 w 2845431"/>
                <a:gd name="connsiteY11" fmla="*/ 1097170 h 3059779"/>
                <a:gd name="connsiteX12" fmla="*/ 2300347 w 2845431"/>
                <a:gd name="connsiteY12" fmla="*/ 961703 h 3059779"/>
                <a:gd name="connsiteX13" fmla="*/ 2512014 w 2845431"/>
                <a:gd name="connsiteY13" fmla="*/ 902437 h 3059779"/>
                <a:gd name="connsiteX14" fmla="*/ 2757547 w 2845431"/>
                <a:gd name="connsiteY14" fmla="*/ 927837 h 3059779"/>
                <a:gd name="connsiteX15" fmla="*/ 2842214 w 2845431"/>
                <a:gd name="connsiteY15" fmla="*/ 1063303 h 3059779"/>
                <a:gd name="connsiteX16" fmla="*/ 2816814 w 2845431"/>
                <a:gd name="connsiteY16" fmla="*/ 1139503 h 3059779"/>
                <a:gd name="connsiteX17" fmla="*/ 2715214 w 2845431"/>
                <a:gd name="connsiteY17" fmla="*/ 1291903 h 3059779"/>
                <a:gd name="connsiteX18" fmla="*/ 2537414 w 2845431"/>
                <a:gd name="connsiteY18" fmla="*/ 1418903 h 3059779"/>
                <a:gd name="connsiteX19" fmla="*/ 2232614 w 2845431"/>
                <a:gd name="connsiteY19" fmla="*/ 1571303 h 3059779"/>
                <a:gd name="connsiteX20" fmla="*/ 1927814 w 2845431"/>
                <a:gd name="connsiteY20" fmla="*/ 1672903 h 3059779"/>
                <a:gd name="connsiteX21" fmla="*/ 1538347 w 2845431"/>
                <a:gd name="connsiteY21" fmla="*/ 1706770 h 3059779"/>
                <a:gd name="connsiteX22" fmla="*/ 1004947 w 2845431"/>
                <a:gd name="connsiteY22" fmla="*/ 1791437 h 3059779"/>
                <a:gd name="connsiteX23" fmla="*/ 700147 w 2845431"/>
                <a:gd name="connsiteY23" fmla="*/ 1960770 h 3059779"/>
                <a:gd name="connsiteX24" fmla="*/ 393076 w 2845431"/>
                <a:gd name="connsiteY24" fmla="*/ 2226472 h 3059779"/>
                <a:gd name="connsiteX25" fmla="*/ 186296 w 2845431"/>
                <a:gd name="connsiteY25" fmla="*/ 2545933 h 3059779"/>
                <a:gd name="connsiteX26" fmla="*/ 29 w 2845431"/>
                <a:gd name="connsiteY26" fmla="*/ 2841922 h 3059779"/>
                <a:gd name="connsiteX27" fmla="*/ 174254 w 2845431"/>
                <a:gd name="connsiteY27" fmla="*/ 3059439 h 3059779"/>
                <a:gd name="connsiteX28" fmla="*/ 429902 w 2845431"/>
                <a:gd name="connsiteY28" fmla="*/ 2895957 h 3059779"/>
                <a:gd name="connsiteX0" fmla="*/ 2342681 w 2845431"/>
                <a:gd name="connsiteY0" fmla="*/ 0 h 3046342"/>
                <a:gd name="connsiteX1" fmla="*/ 2122547 w 2845431"/>
                <a:gd name="connsiteY1" fmla="*/ 101600 h 3046342"/>
                <a:gd name="connsiteX2" fmla="*/ 1910881 w 2845431"/>
                <a:gd name="connsiteY2" fmla="*/ 228600 h 3046342"/>
                <a:gd name="connsiteX3" fmla="*/ 1690747 w 2845431"/>
                <a:gd name="connsiteY3" fmla="*/ 347133 h 3046342"/>
                <a:gd name="connsiteX4" fmla="*/ 1535732 w 2845431"/>
                <a:gd name="connsiteY4" fmla="*/ 505728 h 3046342"/>
                <a:gd name="connsiteX5" fmla="*/ 1542890 w 2845431"/>
                <a:gd name="connsiteY5" fmla="*/ 784785 h 3046342"/>
                <a:gd name="connsiteX6" fmla="*/ 1716147 w 2845431"/>
                <a:gd name="connsiteY6" fmla="*/ 1024466 h 3046342"/>
                <a:gd name="connsiteX7" fmla="*/ 1792347 w 2845431"/>
                <a:gd name="connsiteY7" fmla="*/ 1117600 h 3046342"/>
                <a:gd name="connsiteX8" fmla="*/ 1885481 w 2845431"/>
                <a:gd name="connsiteY8" fmla="*/ 1185333 h 3046342"/>
                <a:gd name="connsiteX9" fmla="*/ 1978614 w 2845431"/>
                <a:gd name="connsiteY9" fmla="*/ 1176866 h 3046342"/>
                <a:gd name="connsiteX10" fmla="*/ 2139480 w 2845431"/>
                <a:gd name="connsiteY10" fmla="*/ 1083733 h 3046342"/>
                <a:gd name="connsiteX11" fmla="*/ 2300347 w 2845431"/>
                <a:gd name="connsiteY11" fmla="*/ 948266 h 3046342"/>
                <a:gd name="connsiteX12" fmla="*/ 2512014 w 2845431"/>
                <a:gd name="connsiteY12" fmla="*/ 889000 h 3046342"/>
                <a:gd name="connsiteX13" fmla="*/ 2757547 w 2845431"/>
                <a:gd name="connsiteY13" fmla="*/ 914400 h 3046342"/>
                <a:gd name="connsiteX14" fmla="*/ 2842214 w 2845431"/>
                <a:gd name="connsiteY14" fmla="*/ 1049866 h 3046342"/>
                <a:gd name="connsiteX15" fmla="*/ 2816814 w 2845431"/>
                <a:gd name="connsiteY15" fmla="*/ 1126066 h 3046342"/>
                <a:gd name="connsiteX16" fmla="*/ 2715214 w 2845431"/>
                <a:gd name="connsiteY16" fmla="*/ 1278466 h 3046342"/>
                <a:gd name="connsiteX17" fmla="*/ 2537414 w 2845431"/>
                <a:gd name="connsiteY17" fmla="*/ 1405466 h 3046342"/>
                <a:gd name="connsiteX18" fmla="*/ 2232614 w 2845431"/>
                <a:gd name="connsiteY18" fmla="*/ 1557866 h 3046342"/>
                <a:gd name="connsiteX19" fmla="*/ 1927814 w 2845431"/>
                <a:gd name="connsiteY19" fmla="*/ 1659466 h 3046342"/>
                <a:gd name="connsiteX20" fmla="*/ 1538347 w 2845431"/>
                <a:gd name="connsiteY20" fmla="*/ 1693333 h 3046342"/>
                <a:gd name="connsiteX21" fmla="*/ 1004947 w 2845431"/>
                <a:gd name="connsiteY21" fmla="*/ 1778000 h 3046342"/>
                <a:gd name="connsiteX22" fmla="*/ 700147 w 2845431"/>
                <a:gd name="connsiteY22" fmla="*/ 1947333 h 3046342"/>
                <a:gd name="connsiteX23" fmla="*/ 393076 w 2845431"/>
                <a:gd name="connsiteY23" fmla="*/ 2213035 h 3046342"/>
                <a:gd name="connsiteX24" fmla="*/ 186296 w 2845431"/>
                <a:gd name="connsiteY24" fmla="*/ 2532496 h 3046342"/>
                <a:gd name="connsiteX25" fmla="*/ 29 w 2845431"/>
                <a:gd name="connsiteY25" fmla="*/ 2828485 h 3046342"/>
                <a:gd name="connsiteX26" fmla="*/ 174254 w 2845431"/>
                <a:gd name="connsiteY26" fmla="*/ 3046002 h 3046342"/>
                <a:gd name="connsiteX27" fmla="*/ 429902 w 2845431"/>
                <a:gd name="connsiteY27" fmla="*/ 2882520 h 3046342"/>
                <a:gd name="connsiteX0" fmla="*/ 2122547 w 2845431"/>
                <a:gd name="connsiteY0" fmla="*/ 0 h 2944742"/>
                <a:gd name="connsiteX1" fmla="*/ 1910881 w 2845431"/>
                <a:gd name="connsiteY1" fmla="*/ 127000 h 2944742"/>
                <a:gd name="connsiteX2" fmla="*/ 1690747 w 2845431"/>
                <a:gd name="connsiteY2" fmla="*/ 245533 h 2944742"/>
                <a:gd name="connsiteX3" fmla="*/ 1535732 w 2845431"/>
                <a:gd name="connsiteY3" fmla="*/ 404128 h 2944742"/>
                <a:gd name="connsiteX4" fmla="*/ 1542890 w 2845431"/>
                <a:gd name="connsiteY4" fmla="*/ 683185 h 2944742"/>
                <a:gd name="connsiteX5" fmla="*/ 1716147 w 2845431"/>
                <a:gd name="connsiteY5" fmla="*/ 922866 h 2944742"/>
                <a:gd name="connsiteX6" fmla="*/ 1792347 w 2845431"/>
                <a:gd name="connsiteY6" fmla="*/ 1016000 h 2944742"/>
                <a:gd name="connsiteX7" fmla="*/ 1885481 w 2845431"/>
                <a:gd name="connsiteY7" fmla="*/ 1083733 h 2944742"/>
                <a:gd name="connsiteX8" fmla="*/ 1978614 w 2845431"/>
                <a:gd name="connsiteY8" fmla="*/ 1075266 h 2944742"/>
                <a:gd name="connsiteX9" fmla="*/ 2139480 w 2845431"/>
                <a:gd name="connsiteY9" fmla="*/ 982133 h 2944742"/>
                <a:gd name="connsiteX10" fmla="*/ 2300347 w 2845431"/>
                <a:gd name="connsiteY10" fmla="*/ 846666 h 2944742"/>
                <a:gd name="connsiteX11" fmla="*/ 2512014 w 2845431"/>
                <a:gd name="connsiteY11" fmla="*/ 787400 h 2944742"/>
                <a:gd name="connsiteX12" fmla="*/ 2757547 w 2845431"/>
                <a:gd name="connsiteY12" fmla="*/ 812800 h 2944742"/>
                <a:gd name="connsiteX13" fmla="*/ 2842214 w 2845431"/>
                <a:gd name="connsiteY13" fmla="*/ 948266 h 2944742"/>
                <a:gd name="connsiteX14" fmla="*/ 2816814 w 2845431"/>
                <a:gd name="connsiteY14" fmla="*/ 1024466 h 2944742"/>
                <a:gd name="connsiteX15" fmla="*/ 2715214 w 2845431"/>
                <a:gd name="connsiteY15" fmla="*/ 1176866 h 2944742"/>
                <a:gd name="connsiteX16" fmla="*/ 2537414 w 2845431"/>
                <a:gd name="connsiteY16" fmla="*/ 1303866 h 2944742"/>
                <a:gd name="connsiteX17" fmla="*/ 2232614 w 2845431"/>
                <a:gd name="connsiteY17" fmla="*/ 1456266 h 2944742"/>
                <a:gd name="connsiteX18" fmla="*/ 1927814 w 2845431"/>
                <a:gd name="connsiteY18" fmla="*/ 1557866 h 2944742"/>
                <a:gd name="connsiteX19" fmla="*/ 1538347 w 2845431"/>
                <a:gd name="connsiteY19" fmla="*/ 1591733 h 2944742"/>
                <a:gd name="connsiteX20" fmla="*/ 1004947 w 2845431"/>
                <a:gd name="connsiteY20" fmla="*/ 1676400 h 2944742"/>
                <a:gd name="connsiteX21" fmla="*/ 700147 w 2845431"/>
                <a:gd name="connsiteY21" fmla="*/ 1845733 h 2944742"/>
                <a:gd name="connsiteX22" fmla="*/ 393076 w 2845431"/>
                <a:gd name="connsiteY22" fmla="*/ 2111435 h 2944742"/>
                <a:gd name="connsiteX23" fmla="*/ 186296 w 2845431"/>
                <a:gd name="connsiteY23" fmla="*/ 2430896 h 2944742"/>
                <a:gd name="connsiteX24" fmla="*/ 29 w 2845431"/>
                <a:gd name="connsiteY24" fmla="*/ 2726885 h 2944742"/>
                <a:gd name="connsiteX25" fmla="*/ 174254 w 2845431"/>
                <a:gd name="connsiteY25" fmla="*/ 2944402 h 2944742"/>
                <a:gd name="connsiteX26" fmla="*/ 429902 w 2845431"/>
                <a:gd name="connsiteY26" fmla="*/ 2780920 h 2944742"/>
                <a:gd name="connsiteX0" fmla="*/ 1910881 w 2845431"/>
                <a:gd name="connsiteY0" fmla="*/ 0 h 2817742"/>
                <a:gd name="connsiteX1" fmla="*/ 1690747 w 2845431"/>
                <a:gd name="connsiteY1" fmla="*/ 118533 h 2817742"/>
                <a:gd name="connsiteX2" fmla="*/ 1535732 w 2845431"/>
                <a:gd name="connsiteY2" fmla="*/ 277128 h 2817742"/>
                <a:gd name="connsiteX3" fmla="*/ 1542890 w 2845431"/>
                <a:gd name="connsiteY3" fmla="*/ 556185 h 2817742"/>
                <a:gd name="connsiteX4" fmla="*/ 1716147 w 2845431"/>
                <a:gd name="connsiteY4" fmla="*/ 795866 h 2817742"/>
                <a:gd name="connsiteX5" fmla="*/ 1792347 w 2845431"/>
                <a:gd name="connsiteY5" fmla="*/ 889000 h 2817742"/>
                <a:gd name="connsiteX6" fmla="*/ 1885481 w 2845431"/>
                <a:gd name="connsiteY6" fmla="*/ 956733 h 2817742"/>
                <a:gd name="connsiteX7" fmla="*/ 1978614 w 2845431"/>
                <a:gd name="connsiteY7" fmla="*/ 948266 h 2817742"/>
                <a:gd name="connsiteX8" fmla="*/ 2139480 w 2845431"/>
                <a:gd name="connsiteY8" fmla="*/ 855133 h 2817742"/>
                <a:gd name="connsiteX9" fmla="*/ 2300347 w 2845431"/>
                <a:gd name="connsiteY9" fmla="*/ 719666 h 2817742"/>
                <a:gd name="connsiteX10" fmla="*/ 2512014 w 2845431"/>
                <a:gd name="connsiteY10" fmla="*/ 660400 h 2817742"/>
                <a:gd name="connsiteX11" fmla="*/ 2757547 w 2845431"/>
                <a:gd name="connsiteY11" fmla="*/ 685800 h 2817742"/>
                <a:gd name="connsiteX12" fmla="*/ 2842214 w 2845431"/>
                <a:gd name="connsiteY12" fmla="*/ 821266 h 2817742"/>
                <a:gd name="connsiteX13" fmla="*/ 2816814 w 2845431"/>
                <a:gd name="connsiteY13" fmla="*/ 897466 h 2817742"/>
                <a:gd name="connsiteX14" fmla="*/ 2715214 w 2845431"/>
                <a:gd name="connsiteY14" fmla="*/ 1049866 h 2817742"/>
                <a:gd name="connsiteX15" fmla="*/ 2537414 w 2845431"/>
                <a:gd name="connsiteY15" fmla="*/ 1176866 h 2817742"/>
                <a:gd name="connsiteX16" fmla="*/ 2232614 w 2845431"/>
                <a:gd name="connsiteY16" fmla="*/ 1329266 h 2817742"/>
                <a:gd name="connsiteX17" fmla="*/ 1927814 w 2845431"/>
                <a:gd name="connsiteY17" fmla="*/ 1430866 h 2817742"/>
                <a:gd name="connsiteX18" fmla="*/ 1538347 w 2845431"/>
                <a:gd name="connsiteY18" fmla="*/ 1464733 h 2817742"/>
                <a:gd name="connsiteX19" fmla="*/ 1004947 w 2845431"/>
                <a:gd name="connsiteY19" fmla="*/ 1549400 h 2817742"/>
                <a:gd name="connsiteX20" fmla="*/ 700147 w 2845431"/>
                <a:gd name="connsiteY20" fmla="*/ 1718733 h 2817742"/>
                <a:gd name="connsiteX21" fmla="*/ 393076 w 2845431"/>
                <a:gd name="connsiteY21" fmla="*/ 1984435 h 2817742"/>
                <a:gd name="connsiteX22" fmla="*/ 186296 w 2845431"/>
                <a:gd name="connsiteY22" fmla="*/ 2303896 h 2817742"/>
                <a:gd name="connsiteX23" fmla="*/ 29 w 2845431"/>
                <a:gd name="connsiteY23" fmla="*/ 2599885 h 2817742"/>
                <a:gd name="connsiteX24" fmla="*/ 174254 w 2845431"/>
                <a:gd name="connsiteY24" fmla="*/ 2817402 h 2817742"/>
                <a:gd name="connsiteX25" fmla="*/ 429902 w 2845431"/>
                <a:gd name="connsiteY25" fmla="*/ 2653920 h 281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45431" h="2817742">
                  <a:moveTo>
                    <a:pt x="1910881" y="0"/>
                  </a:moveTo>
                  <a:cubicBezTo>
                    <a:pt x="1838914" y="40922"/>
                    <a:pt x="1753272" y="72345"/>
                    <a:pt x="1690747" y="118533"/>
                  </a:cubicBezTo>
                  <a:cubicBezTo>
                    <a:pt x="1628222" y="164721"/>
                    <a:pt x="1560375" y="204186"/>
                    <a:pt x="1535732" y="277128"/>
                  </a:cubicBezTo>
                  <a:cubicBezTo>
                    <a:pt x="1511089" y="350070"/>
                    <a:pt x="1512821" y="469729"/>
                    <a:pt x="1542890" y="556185"/>
                  </a:cubicBezTo>
                  <a:cubicBezTo>
                    <a:pt x="1572959" y="642641"/>
                    <a:pt x="1674571" y="740397"/>
                    <a:pt x="1716147" y="795866"/>
                  </a:cubicBezTo>
                  <a:cubicBezTo>
                    <a:pt x="1757723" y="851335"/>
                    <a:pt x="1764125" y="862189"/>
                    <a:pt x="1792347" y="889000"/>
                  </a:cubicBezTo>
                  <a:cubicBezTo>
                    <a:pt x="1820569" y="915811"/>
                    <a:pt x="1854436" y="946855"/>
                    <a:pt x="1885481" y="956733"/>
                  </a:cubicBezTo>
                  <a:cubicBezTo>
                    <a:pt x="1916525" y="966611"/>
                    <a:pt x="1936281" y="965199"/>
                    <a:pt x="1978614" y="948266"/>
                  </a:cubicBezTo>
                  <a:cubicBezTo>
                    <a:pt x="2020947" y="931333"/>
                    <a:pt x="2085858" y="893233"/>
                    <a:pt x="2139480" y="855133"/>
                  </a:cubicBezTo>
                  <a:cubicBezTo>
                    <a:pt x="2193102" y="817033"/>
                    <a:pt x="2238258" y="752122"/>
                    <a:pt x="2300347" y="719666"/>
                  </a:cubicBezTo>
                  <a:cubicBezTo>
                    <a:pt x="2362436" y="687210"/>
                    <a:pt x="2435814" y="666044"/>
                    <a:pt x="2512014" y="660400"/>
                  </a:cubicBezTo>
                  <a:cubicBezTo>
                    <a:pt x="2588214" y="654756"/>
                    <a:pt x="2702514" y="658989"/>
                    <a:pt x="2757547" y="685800"/>
                  </a:cubicBezTo>
                  <a:cubicBezTo>
                    <a:pt x="2812580" y="712611"/>
                    <a:pt x="2832336" y="785988"/>
                    <a:pt x="2842214" y="821266"/>
                  </a:cubicBezTo>
                  <a:cubicBezTo>
                    <a:pt x="2852092" y="856544"/>
                    <a:pt x="2837981" y="859366"/>
                    <a:pt x="2816814" y="897466"/>
                  </a:cubicBezTo>
                  <a:cubicBezTo>
                    <a:pt x="2795647" y="935566"/>
                    <a:pt x="2761781" y="1003299"/>
                    <a:pt x="2715214" y="1049866"/>
                  </a:cubicBezTo>
                  <a:cubicBezTo>
                    <a:pt x="2668647" y="1096433"/>
                    <a:pt x="2617847" y="1130299"/>
                    <a:pt x="2537414" y="1176866"/>
                  </a:cubicBezTo>
                  <a:cubicBezTo>
                    <a:pt x="2456981" y="1223433"/>
                    <a:pt x="2334214" y="1286933"/>
                    <a:pt x="2232614" y="1329266"/>
                  </a:cubicBezTo>
                  <a:cubicBezTo>
                    <a:pt x="2131014" y="1371599"/>
                    <a:pt x="2043525" y="1408288"/>
                    <a:pt x="1927814" y="1430866"/>
                  </a:cubicBezTo>
                  <a:cubicBezTo>
                    <a:pt x="1812103" y="1453444"/>
                    <a:pt x="1692158" y="1444977"/>
                    <a:pt x="1538347" y="1464733"/>
                  </a:cubicBezTo>
                  <a:cubicBezTo>
                    <a:pt x="1384536" y="1484489"/>
                    <a:pt x="1144647" y="1507067"/>
                    <a:pt x="1004947" y="1549400"/>
                  </a:cubicBezTo>
                  <a:cubicBezTo>
                    <a:pt x="865247" y="1591733"/>
                    <a:pt x="802125" y="1646227"/>
                    <a:pt x="700147" y="1718733"/>
                  </a:cubicBezTo>
                  <a:cubicBezTo>
                    <a:pt x="598169" y="1791239"/>
                    <a:pt x="478718" y="1886908"/>
                    <a:pt x="393076" y="1984435"/>
                  </a:cubicBezTo>
                  <a:cubicBezTo>
                    <a:pt x="307434" y="2081962"/>
                    <a:pt x="251804" y="2201321"/>
                    <a:pt x="186296" y="2303896"/>
                  </a:cubicBezTo>
                  <a:cubicBezTo>
                    <a:pt x="120788" y="2406471"/>
                    <a:pt x="2036" y="2514301"/>
                    <a:pt x="29" y="2599885"/>
                  </a:cubicBezTo>
                  <a:cubicBezTo>
                    <a:pt x="-1978" y="2685469"/>
                    <a:pt x="102609" y="2808396"/>
                    <a:pt x="174254" y="2817402"/>
                  </a:cubicBezTo>
                  <a:cubicBezTo>
                    <a:pt x="245899" y="2826408"/>
                    <a:pt x="429902" y="2653920"/>
                    <a:pt x="429902" y="2653920"/>
                  </a:cubicBezTo>
                </a:path>
              </a:pathLst>
            </a:custGeom>
            <a:noFill/>
            <a:ln w="38100">
              <a:solidFill>
                <a:schemeClr val="accent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F45CEC5-C52E-EA46-977C-57DAB9D8F025}"/>
                </a:ext>
              </a:extLst>
            </p:cNvPr>
            <p:cNvSpPr/>
            <p:nvPr/>
          </p:nvSpPr>
          <p:spPr>
            <a:xfrm>
              <a:off x="4585477" y="2940263"/>
              <a:ext cx="1025220" cy="453748"/>
            </a:xfrm>
            <a:custGeom>
              <a:avLst/>
              <a:gdLst>
                <a:gd name="connsiteX0" fmla="*/ 1176867 w 1176867"/>
                <a:gd name="connsiteY0" fmla="*/ 0 h 728134"/>
                <a:gd name="connsiteX1" fmla="*/ 846667 w 1176867"/>
                <a:gd name="connsiteY1" fmla="*/ 110067 h 728134"/>
                <a:gd name="connsiteX2" fmla="*/ 508000 w 1176867"/>
                <a:gd name="connsiteY2" fmla="*/ 177800 h 728134"/>
                <a:gd name="connsiteX3" fmla="*/ 279400 w 1176867"/>
                <a:gd name="connsiteY3" fmla="*/ 220134 h 728134"/>
                <a:gd name="connsiteX4" fmla="*/ 135467 w 1176867"/>
                <a:gd name="connsiteY4" fmla="*/ 347134 h 728134"/>
                <a:gd name="connsiteX5" fmla="*/ 76200 w 1176867"/>
                <a:gd name="connsiteY5" fmla="*/ 516467 h 728134"/>
                <a:gd name="connsiteX6" fmla="*/ 0 w 1176867"/>
                <a:gd name="connsiteY6" fmla="*/ 728134 h 728134"/>
                <a:gd name="connsiteX0" fmla="*/ 1363822 w 1363822"/>
                <a:gd name="connsiteY0" fmla="*/ 0 h 781551"/>
                <a:gd name="connsiteX1" fmla="*/ 846667 w 1363822"/>
                <a:gd name="connsiteY1" fmla="*/ 163484 h 781551"/>
                <a:gd name="connsiteX2" fmla="*/ 508000 w 1363822"/>
                <a:gd name="connsiteY2" fmla="*/ 231217 h 781551"/>
                <a:gd name="connsiteX3" fmla="*/ 279400 w 1363822"/>
                <a:gd name="connsiteY3" fmla="*/ 273551 h 781551"/>
                <a:gd name="connsiteX4" fmla="*/ 135467 w 1363822"/>
                <a:gd name="connsiteY4" fmla="*/ 400551 h 781551"/>
                <a:gd name="connsiteX5" fmla="*/ 76200 w 1363822"/>
                <a:gd name="connsiteY5" fmla="*/ 569884 h 781551"/>
                <a:gd name="connsiteX6" fmla="*/ 0 w 1363822"/>
                <a:gd name="connsiteY6" fmla="*/ 781551 h 781551"/>
                <a:gd name="connsiteX0" fmla="*/ 1287622 w 1287622"/>
                <a:gd name="connsiteY0" fmla="*/ 0 h 569884"/>
                <a:gd name="connsiteX1" fmla="*/ 770467 w 1287622"/>
                <a:gd name="connsiteY1" fmla="*/ 163484 h 569884"/>
                <a:gd name="connsiteX2" fmla="*/ 431800 w 1287622"/>
                <a:gd name="connsiteY2" fmla="*/ 231217 h 569884"/>
                <a:gd name="connsiteX3" fmla="*/ 203200 w 1287622"/>
                <a:gd name="connsiteY3" fmla="*/ 273551 h 569884"/>
                <a:gd name="connsiteX4" fmla="*/ 59267 w 1287622"/>
                <a:gd name="connsiteY4" fmla="*/ 400551 h 569884"/>
                <a:gd name="connsiteX5" fmla="*/ 0 w 1287622"/>
                <a:gd name="connsiteY5" fmla="*/ 569884 h 56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622" h="569884">
                  <a:moveTo>
                    <a:pt x="1287622" y="0"/>
                  </a:moveTo>
                  <a:cubicBezTo>
                    <a:pt x="1178261" y="40217"/>
                    <a:pt x="913104" y="124948"/>
                    <a:pt x="770467" y="163484"/>
                  </a:cubicBezTo>
                  <a:cubicBezTo>
                    <a:pt x="627830" y="202020"/>
                    <a:pt x="431800" y="231217"/>
                    <a:pt x="431800" y="231217"/>
                  </a:cubicBezTo>
                  <a:cubicBezTo>
                    <a:pt x="337256" y="249561"/>
                    <a:pt x="265289" y="245329"/>
                    <a:pt x="203200" y="273551"/>
                  </a:cubicBezTo>
                  <a:cubicBezTo>
                    <a:pt x="141111" y="301773"/>
                    <a:pt x="93134" y="351162"/>
                    <a:pt x="59267" y="400551"/>
                  </a:cubicBezTo>
                  <a:cubicBezTo>
                    <a:pt x="25400" y="449940"/>
                    <a:pt x="22578" y="506384"/>
                    <a:pt x="0" y="569884"/>
                  </a:cubicBezTo>
                </a:path>
              </a:pathLst>
            </a:custGeom>
            <a:noFill/>
            <a:ln w="38100">
              <a:solidFill>
                <a:schemeClr val="accent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eform 13">
              <a:extLst>
                <a:ext uri="{FF2B5EF4-FFF2-40B4-BE49-F238E27FC236}">
                  <a16:creationId xmlns:a16="http://schemas.microsoft.com/office/drawing/2014/main" id="{B3D263E2-A2F1-834F-9732-CB5821799D4B}"/>
                </a:ext>
              </a:extLst>
            </p:cNvPr>
            <p:cNvSpPr/>
            <p:nvPr/>
          </p:nvSpPr>
          <p:spPr>
            <a:xfrm>
              <a:off x="2706126" y="3513889"/>
              <a:ext cx="1083367" cy="511843"/>
            </a:xfrm>
            <a:custGeom>
              <a:avLst/>
              <a:gdLst>
                <a:gd name="connsiteX0" fmla="*/ 982133 w 1146989"/>
                <a:gd name="connsiteY0" fmla="*/ 0 h 482600"/>
                <a:gd name="connsiteX1" fmla="*/ 1117600 w 1146989"/>
                <a:gd name="connsiteY1" fmla="*/ 186267 h 482600"/>
                <a:gd name="connsiteX2" fmla="*/ 1143000 w 1146989"/>
                <a:gd name="connsiteY2" fmla="*/ 287867 h 482600"/>
                <a:gd name="connsiteX3" fmla="*/ 1058333 w 1146989"/>
                <a:gd name="connsiteY3" fmla="*/ 389467 h 482600"/>
                <a:gd name="connsiteX4" fmla="*/ 838200 w 1146989"/>
                <a:gd name="connsiteY4" fmla="*/ 397934 h 482600"/>
                <a:gd name="connsiteX5" fmla="*/ 558800 w 1146989"/>
                <a:gd name="connsiteY5" fmla="*/ 321734 h 482600"/>
                <a:gd name="connsiteX6" fmla="*/ 372533 w 1146989"/>
                <a:gd name="connsiteY6" fmla="*/ 313267 h 482600"/>
                <a:gd name="connsiteX7" fmla="*/ 194733 w 1146989"/>
                <a:gd name="connsiteY7" fmla="*/ 355600 h 482600"/>
                <a:gd name="connsiteX8" fmla="*/ 0 w 1146989"/>
                <a:gd name="connsiteY8" fmla="*/ 482600 h 482600"/>
                <a:gd name="connsiteX0" fmla="*/ 982133 w 1146989"/>
                <a:gd name="connsiteY0" fmla="*/ 0 h 482600"/>
                <a:gd name="connsiteX1" fmla="*/ 1117600 w 1146989"/>
                <a:gd name="connsiteY1" fmla="*/ 186267 h 482600"/>
                <a:gd name="connsiteX2" fmla="*/ 1143000 w 1146989"/>
                <a:gd name="connsiteY2" fmla="*/ 287867 h 482600"/>
                <a:gd name="connsiteX3" fmla="*/ 1058333 w 1146989"/>
                <a:gd name="connsiteY3" fmla="*/ 389467 h 482600"/>
                <a:gd name="connsiteX4" fmla="*/ 838200 w 1146989"/>
                <a:gd name="connsiteY4" fmla="*/ 397934 h 482600"/>
                <a:gd name="connsiteX5" fmla="*/ 572154 w 1146989"/>
                <a:gd name="connsiteY5" fmla="*/ 375150 h 482600"/>
                <a:gd name="connsiteX6" fmla="*/ 372533 w 1146989"/>
                <a:gd name="connsiteY6" fmla="*/ 313267 h 482600"/>
                <a:gd name="connsiteX7" fmla="*/ 194733 w 1146989"/>
                <a:gd name="connsiteY7" fmla="*/ 355600 h 482600"/>
                <a:gd name="connsiteX8" fmla="*/ 0 w 1146989"/>
                <a:gd name="connsiteY8" fmla="*/ 482600 h 482600"/>
                <a:gd name="connsiteX0" fmla="*/ 982133 w 1146989"/>
                <a:gd name="connsiteY0" fmla="*/ 0 h 482600"/>
                <a:gd name="connsiteX1" fmla="*/ 1117600 w 1146989"/>
                <a:gd name="connsiteY1" fmla="*/ 186267 h 482600"/>
                <a:gd name="connsiteX2" fmla="*/ 1143000 w 1146989"/>
                <a:gd name="connsiteY2" fmla="*/ 287867 h 482600"/>
                <a:gd name="connsiteX3" fmla="*/ 1058333 w 1146989"/>
                <a:gd name="connsiteY3" fmla="*/ 389467 h 482600"/>
                <a:gd name="connsiteX4" fmla="*/ 838200 w 1146989"/>
                <a:gd name="connsiteY4" fmla="*/ 397934 h 482600"/>
                <a:gd name="connsiteX5" fmla="*/ 572154 w 1146989"/>
                <a:gd name="connsiteY5" fmla="*/ 375150 h 482600"/>
                <a:gd name="connsiteX6" fmla="*/ 305764 w 1146989"/>
                <a:gd name="connsiteY6" fmla="*/ 393390 h 482600"/>
                <a:gd name="connsiteX7" fmla="*/ 194733 w 1146989"/>
                <a:gd name="connsiteY7" fmla="*/ 355600 h 482600"/>
                <a:gd name="connsiteX8" fmla="*/ 0 w 1146989"/>
                <a:gd name="connsiteY8" fmla="*/ 482600 h 482600"/>
                <a:gd name="connsiteX0" fmla="*/ 982133 w 1146989"/>
                <a:gd name="connsiteY0" fmla="*/ 0 h 517407"/>
                <a:gd name="connsiteX1" fmla="*/ 1117600 w 1146989"/>
                <a:gd name="connsiteY1" fmla="*/ 186267 h 517407"/>
                <a:gd name="connsiteX2" fmla="*/ 1143000 w 1146989"/>
                <a:gd name="connsiteY2" fmla="*/ 287867 h 517407"/>
                <a:gd name="connsiteX3" fmla="*/ 1058333 w 1146989"/>
                <a:gd name="connsiteY3" fmla="*/ 389467 h 517407"/>
                <a:gd name="connsiteX4" fmla="*/ 838200 w 1146989"/>
                <a:gd name="connsiteY4" fmla="*/ 397934 h 517407"/>
                <a:gd name="connsiteX5" fmla="*/ 572154 w 1146989"/>
                <a:gd name="connsiteY5" fmla="*/ 375150 h 517407"/>
                <a:gd name="connsiteX6" fmla="*/ 305764 w 1146989"/>
                <a:gd name="connsiteY6" fmla="*/ 393390 h 517407"/>
                <a:gd name="connsiteX7" fmla="*/ 114610 w 1146989"/>
                <a:gd name="connsiteY7" fmla="*/ 515847 h 517407"/>
                <a:gd name="connsiteX8" fmla="*/ 0 w 1146989"/>
                <a:gd name="connsiteY8" fmla="*/ 482600 h 517407"/>
                <a:gd name="connsiteX0" fmla="*/ 1155734 w 1320590"/>
                <a:gd name="connsiteY0" fmla="*/ 0 h 696262"/>
                <a:gd name="connsiteX1" fmla="*/ 1291201 w 1320590"/>
                <a:gd name="connsiteY1" fmla="*/ 186267 h 696262"/>
                <a:gd name="connsiteX2" fmla="*/ 1316601 w 1320590"/>
                <a:gd name="connsiteY2" fmla="*/ 287867 h 696262"/>
                <a:gd name="connsiteX3" fmla="*/ 1231934 w 1320590"/>
                <a:gd name="connsiteY3" fmla="*/ 389467 h 696262"/>
                <a:gd name="connsiteX4" fmla="*/ 1011801 w 1320590"/>
                <a:gd name="connsiteY4" fmla="*/ 397934 h 696262"/>
                <a:gd name="connsiteX5" fmla="*/ 745755 w 1320590"/>
                <a:gd name="connsiteY5" fmla="*/ 375150 h 696262"/>
                <a:gd name="connsiteX6" fmla="*/ 479365 w 1320590"/>
                <a:gd name="connsiteY6" fmla="*/ 393390 h 696262"/>
                <a:gd name="connsiteX7" fmla="*/ 288211 w 1320590"/>
                <a:gd name="connsiteY7" fmla="*/ 515847 h 696262"/>
                <a:gd name="connsiteX8" fmla="*/ 0 w 1320590"/>
                <a:gd name="connsiteY8" fmla="*/ 696262 h 696262"/>
                <a:gd name="connsiteX0" fmla="*/ 1155734 w 1320590"/>
                <a:gd name="connsiteY0" fmla="*/ 0 h 696262"/>
                <a:gd name="connsiteX1" fmla="*/ 1291201 w 1320590"/>
                <a:gd name="connsiteY1" fmla="*/ 186267 h 696262"/>
                <a:gd name="connsiteX2" fmla="*/ 1316601 w 1320590"/>
                <a:gd name="connsiteY2" fmla="*/ 287867 h 696262"/>
                <a:gd name="connsiteX3" fmla="*/ 1231934 w 1320590"/>
                <a:gd name="connsiteY3" fmla="*/ 389467 h 696262"/>
                <a:gd name="connsiteX4" fmla="*/ 1011801 w 1320590"/>
                <a:gd name="connsiteY4" fmla="*/ 397934 h 696262"/>
                <a:gd name="connsiteX5" fmla="*/ 745755 w 1320590"/>
                <a:gd name="connsiteY5" fmla="*/ 375150 h 696262"/>
                <a:gd name="connsiteX6" fmla="*/ 479365 w 1320590"/>
                <a:gd name="connsiteY6" fmla="*/ 393390 h 696262"/>
                <a:gd name="connsiteX7" fmla="*/ 248149 w 1320590"/>
                <a:gd name="connsiteY7" fmla="*/ 489139 h 696262"/>
                <a:gd name="connsiteX8" fmla="*/ 0 w 1320590"/>
                <a:gd name="connsiteY8" fmla="*/ 696262 h 696262"/>
                <a:gd name="connsiteX0" fmla="*/ 1195796 w 1360652"/>
                <a:gd name="connsiteY0" fmla="*/ 0 h 642847"/>
                <a:gd name="connsiteX1" fmla="*/ 1331263 w 1360652"/>
                <a:gd name="connsiteY1" fmla="*/ 186267 h 642847"/>
                <a:gd name="connsiteX2" fmla="*/ 1356663 w 1360652"/>
                <a:gd name="connsiteY2" fmla="*/ 287867 h 642847"/>
                <a:gd name="connsiteX3" fmla="*/ 1271996 w 1360652"/>
                <a:gd name="connsiteY3" fmla="*/ 389467 h 642847"/>
                <a:gd name="connsiteX4" fmla="*/ 1051863 w 1360652"/>
                <a:gd name="connsiteY4" fmla="*/ 397934 h 642847"/>
                <a:gd name="connsiteX5" fmla="*/ 785817 w 1360652"/>
                <a:gd name="connsiteY5" fmla="*/ 375150 h 642847"/>
                <a:gd name="connsiteX6" fmla="*/ 519427 w 1360652"/>
                <a:gd name="connsiteY6" fmla="*/ 393390 h 642847"/>
                <a:gd name="connsiteX7" fmla="*/ 288211 w 1360652"/>
                <a:gd name="connsiteY7" fmla="*/ 489139 h 642847"/>
                <a:gd name="connsiteX8" fmla="*/ 0 w 1360652"/>
                <a:gd name="connsiteY8" fmla="*/ 642847 h 64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0652" h="642847">
                  <a:moveTo>
                    <a:pt x="1195796" y="0"/>
                  </a:moveTo>
                  <a:cubicBezTo>
                    <a:pt x="1250124" y="69144"/>
                    <a:pt x="1304452" y="138289"/>
                    <a:pt x="1331263" y="186267"/>
                  </a:cubicBezTo>
                  <a:cubicBezTo>
                    <a:pt x="1358074" y="234245"/>
                    <a:pt x="1366541" y="254000"/>
                    <a:pt x="1356663" y="287867"/>
                  </a:cubicBezTo>
                  <a:cubicBezTo>
                    <a:pt x="1346785" y="321734"/>
                    <a:pt x="1322796" y="371123"/>
                    <a:pt x="1271996" y="389467"/>
                  </a:cubicBezTo>
                  <a:cubicBezTo>
                    <a:pt x="1221196" y="407811"/>
                    <a:pt x="1132893" y="400320"/>
                    <a:pt x="1051863" y="397934"/>
                  </a:cubicBezTo>
                  <a:cubicBezTo>
                    <a:pt x="970833" y="395548"/>
                    <a:pt x="874556" y="375907"/>
                    <a:pt x="785817" y="375150"/>
                  </a:cubicBezTo>
                  <a:cubicBezTo>
                    <a:pt x="697078" y="374393"/>
                    <a:pt x="602361" y="374392"/>
                    <a:pt x="519427" y="393390"/>
                  </a:cubicBezTo>
                  <a:cubicBezTo>
                    <a:pt x="436493" y="412388"/>
                    <a:pt x="374782" y="447563"/>
                    <a:pt x="288211" y="489139"/>
                  </a:cubicBezTo>
                  <a:cubicBezTo>
                    <a:pt x="201640" y="530715"/>
                    <a:pt x="66322" y="593458"/>
                    <a:pt x="0" y="642847"/>
                  </a:cubicBezTo>
                </a:path>
              </a:pathLst>
            </a:custGeom>
            <a:noFill/>
            <a:ln w="38100">
              <a:solidFill>
                <a:schemeClr val="accent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F10357DA-3F23-D24F-950A-86773F4EF160}"/>
                </a:ext>
              </a:extLst>
            </p:cNvPr>
            <p:cNvSpPr/>
            <p:nvPr/>
          </p:nvSpPr>
          <p:spPr>
            <a:xfrm>
              <a:off x="2449189" y="3090436"/>
              <a:ext cx="3251865" cy="2018379"/>
            </a:xfrm>
            <a:custGeom>
              <a:avLst/>
              <a:gdLst>
                <a:gd name="connsiteX0" fmla="*/ 3920067 w 4394200"/>
                <a:gd name="connsiteY0" fmla="*/ 0 h 2506166"/>
                <a:gd name="connsiteX1" fmla="*/ 3403600 w 4394200"/>
                <a:gd name="connsiteY1" fmla="*/ 211667 h 2506166"/>
                <a:gd name="connsiteX2" fmla="*/ 3048000 w 4394200"/>
                <a:gd name="connsiteY2" fmla="*/ 465667 h 2506166"/>
                <a:gd name="connsiteX3" fmla="*/ 2802467 w 4394200"/>
                <a:gd name="connsiteY3" fmla="*/ 736600 h 2506166"/>
                <a:gd name="connsiteX4" fmla="*/ 2514600 w 4394200"/>
                <a:gd name="connsiteY4" fmla="*/ 973667 h 2506166"/>
                <a:gd name="connsiteX5" fmla="*/ 2209800 w 4394200"/>
                <a:gd name="connsiteY5" fmla="*/ 1100667 h 2506166"/>
                <a:gd name="connsiteX6" fmla="*/ 1888067 w 4394200"/>
                <a:gd name="connsiteY6" fmla="*/ 1210734 h 2506166"/>
                <a:gd name="connsiteX7" fmla="*/ 1380067 w 4394200"/>
                <a:gd name="connsiteY7" fmla="*/ 1312334 h 2506166"/>
                <a:gd name="connsiteX8" fmla="*/ 922867 w 4394200"/>
                <a:gd name="connsiteY8" fmla="*/ 1397000 h 2506166"/>
                <a:gd name="connsiteX9" fmla="*/ 643467 w 4394200"/>
                <a:gd name="connsiteY9" fmla="*/ 1532467 h 2506166"/>
                <a:gd name="connsiteX10" fmla="*/ 372533 w 4394200"/>
                <a:gd name="connsiteY10" fmla="*/ 1761067 h 2506166"/>
                <a:gd name="connsiteX11" fmla="*/ 160867 w 4394200"/>
                <a:gd name="connsiteY11" fmla="*/ 1955800 h 2506166"/>
                <a:gd name="connsiteX12" fmla="*/ 59267 w 4394200"/>
                <a:gd name="connsiteY12" fmla="*/ 2142067 h 2506166"/>
                <a:gd name="connsiteX13" fmla="*/ 0 w 4394200"/>
                <a:gd name="connsiteY13" fmla="*/ 2260600 h 2506166"/>
                <a:gd name="connsiteX14" fmla="*/ 59267 w 4394200"/>
                <a:gd name="connsiteY14" fmla="*/ 2421467 h 2506166"/>
                <a:gd name="connsiteX15" fmla="*/ 203200 w 4394200"/>
                <a:gd name="connsiteY15" fmla="*/ 2506134 h 2506166"/>
                <a:gd name="connsiteX16" fmla="*/ 618067 w 4394200"/>
                <a:gd name="connsiteY16" fmla="*/ 2413000 h 2506166"/>
                <a:gd name="connsiteX17" fmla="*/ 1066800 w 4394200"/>
                <a:gd name="connsiteY17" fmla="*/ 2218267 h 2506166"/>
                <a:gd name="connsiteX18" fmla="*/ 1498600 w 4394200"/>
                <a:gd name="connsiteY18" fmla="*/ 2108200 h 2506166"/>
                <a:gd name="connsiteX19" fmla="*/ 1938867 w 4394200"/>
                <a:gd name="connsiteY19" fmla="*/ 2015067 h 2506166"/>
                <a:gd name="connsiteX20" fmla="*/ 2311400 w 4394200"/>
                <a:gd name="connsiteY20" fmla="*/ 1947334 h 2506166"/>
                <a:gd name="connsiteX21" fmla="*/ 2658533 w 4394200"/>
                <a:gd name="connsiteY21" fmla="*/ 1879600 h 2506166"/>
                <a:gd name="connsiteX22" fmla="*/ 3124200 w 4394200"/>
                <a:gd name="connsiteY22" fmla="*/ 1693334 h 2506166"/>
                <a:gd name="connsiteX23" fmla="*/ 3488267 w 4394200"/>
                <a:gd name="connsiteY23" fmla="*/ 1515534 h 2506166"/>
                <a:gd name="connsiteX24" fmla="*/ 3742267 w 4394200"/>
                <a:gd name="connsiteY24" fmla="*/ 1363134 h 2506166"/>
                <a:gd name="connsiteX25" fmla="*/ 4072467 w 4394200"/>
                <a:gd name="connsiteY25" fmla="*/ 1253067 h 2506166"/>
                <a:gd name="connsiteX26" fmla="*/ 4394200 w 4394200"/>
                <a:gd name="connsiteY26" fmla="*/ 1159934 h 2506166"/>
                <a:gd name="connsiteX0" fmla="*/ 3920067 w 4072467"/>
                <a:gd name="connsiteY0" fmla="*/ 0 h 2506166"/>
                <a:gd name="connsiteX1" fmla="*/ 3403600 w 4072467"/>
                <a:gd name="connsiteY1" fmla="*/ 211667 h 2506166"/>
                <a:gd name="connsiteX2" fmla="*/ 3048000 w 4072467"/>
                <a:gd name="connsiteY2" fmla="*/ 465667 h 2506166"/>
                <a:gd name="connsiteX3" fmla="*/ 2802467 w 4072467"/>
                <a:gd name="connsiteY3" fmla="*/ 736600 h 2506166"/>
                <a:gd name="connsiteX4" fmla="*/ 2514600 w 4072467"/>
                <a:gd name="connsiteY4" fmla="*/ 973667 h 2506166"/>
                <a:gd name="connsiteX5" fmla="*/ 2209800 w 4072467"/>
                <a:gd name="connsiteY5" fmla="*/ 1100667 h 2506166"/>
                <a:gd name="connsiteX6" fmla="*/ 1888067 w 4072467"/>
                <a:gd name="connsiteY6" fmla="*/ 1210734 h 2506166"/>
                <a:gd name="connsiteX7" fmla="*/ 1380067 w 4072467"/>
                <a:gd name="connsiteY7" fmla="*/ 1312334 h 2506166"/>
                <a:gd name="connsiteX8" fmla="*/ 922867 w 4072467"/>
                <a:gd name="connsiteY8" fmla="*/ 1397000 h 2506166"/>
                <a:gd name="connsiteX9" fmla="*/ 643467 w 4072467"/>
                <a:gd name="connsiteY9" fmla="*/ 1532467 h 2506166"/>
                <a:gd name="connsiteX10" fmla="*/ 372533 w 4072467"/>
                <a:gd name="connsiteY10" fmla="*/ 1761067 h 2506166"/>
                <a:gd name="connsiteX11" fmla="*/ 160867 w 4072467"/>
                <a:gd name="connsiteY11" fmla="*/ 1955800 h 2506166"/>
                <a:gd name="connsiteX12" fmla="*/ 59267 w 4072467"/>
                <a:gd name="connsiteY12" fmla="*/ 2142067 h 2506166"/>
                <a:gd name="connsiteX13" fmla="*/ 0 w 4072467"/>
                <a:gd name="connsiteY13" fmla="*/ 2260600 h 2506166"/>
                <a:gd name="connsiteX14" fmla="*/ 59267 w 4072467"/>
                <a:gd name="connsiteY14" fmla="*/ 2421467 h 2506166"/>
                <a:gd name="connsiteX15" fmla="*/ 203200 w 4072467"/>
                <a:gd name="connsiteY15" fmla="*/ 2506134 h 2506166"/>
                <a:gd name="connsiteX16" fmla="*/ 618067 w 4072467"/>
                <a:gd name="connsiteY16" fmla="*/ 2413000 h 2506166"/>
                <a:gd name="connsiteX17" fmla="*/ 1066800 w 4072467"/>
                <a:gd name="connsiteY17" fmla="*/ 2218267 h 2506166"/>
                <a:gd name="connsiteX18" fmla="*/ 1498600 w 4072467"/>
                <a:gd name="connsiteY18" fmla="*/ 2108200 h 2506166"/>
                <a:gd name="connsiteX19" fmla="*/ 1938867 w 4072467"/>
                <a:gd name="connsiteY19" fmla="*/ 2015067 h 2506166"/>
                <a:gd name="connsiteX20" fmla="*/ 2311400 w 4072467"/>
                <a:gd name="connsiteY20" fmla="*/ 1947334 h 2506166"/>
                <a:gd name="connsiteX21" fmla="*/ 2658533 w 4072467"/>
                <a:gd name="connsiteY21" fmla="*/ 1879600 h 2506166"/>
                <a:gd name="connsiteX22" fmla="*/ 3124200 w 4072467"/>
                <a:gd name="connsiteY22" fmla="*/ 1693334 h 2506166"/>
                <a:gd name="connsiteX23" fmla="*/ 3488267 w 4072467"/>
                <a:gd name="connsiteY23" fmla="*/ 1515534 h 2506166"/>
                <a:gd name="connsiteX24" fmla="*/ 3742267 w 4072467"/>
                <a:gd name="connsiteY24" fmla="*/ 1363134 h 2506166"/>
                <a:gd name="connsiteX25" fmla="*/ 4072467 w 4072467"/>
                <a:gd name="connsiteY25" fmla="*/ 1253067 h 2506166"/>
                <a:gd name="connsiteX0" fmla="*/ 3920067 w 3920067"/>
                <a:gd name="connsiteY0" fmla="*/ 0 h 2506166"/>
                <a:gd name="connsiteX1" fmla="*/ 3403600 w 3920067"/>
                <a:gd name="connsiteY1" fmla="*/ 211667 h 2506166"/>
                <a:gd name="connsiteX2" fmla="*/ 3048000 w 3920067"/>
                <a:gd name="connsiteY2" fmla="*/ 465667 h 2506166"/>
                <a:gd name="connsiteX3" fmla="*/ 2802467 w 3920067"/>
                <a:gd name="connsiteY3" fmla="*/ 736600 h 2506166"/>
                <a:gd name="connsiteX4" fmla="*/ 2514600 w 3920067"/>
                <a:gd name="connsiteY4" fmla="*/ 973667 h 2506166"/>
                <a:gd name="connsiteX5" fmla="*/ 2209800 w 3920067"/>
                <a:gd name="connsiteY5" fmla="*/ 1100667 h 2506166"/>
                <a:gd name="connsiteX6" fmla="*/ 1888067 w 3920067"/>
                <a:gd name="connsiteY6" fmla="*/ 1210734 h 2506166"/>
                <a:gd name="connsiteX7" fmla="*/ 1380067 w 3920067"/>
                <a:gd name="connsiteY7" fmla="*/ 1312334 h 2506166"/>
                <a:gd name="connsiteX8" fmla="*/ 922867 w 3920067"/>
                <a:gd name="connsiteY8" fmla="*/ 1397000 h 2506166"/>
                <a:gd name="connsiteX9" fmla="*/ 643467 w 3920067"/>
                <a:gd name="connsiteY9" fmla="*/ 1532467 h 2506166"/>
                <a:gd name="connsiteX10" fmla="*/ 372533 w 3920067"/>
                <a:gd name="connsiteY10" fmla="*/ 1761067 h 2506166"/>
                <a:gd name="connsiteX11" fmla="*/ 160867 w 3920067"/>
                <a:gd name="connsiteY11" fmla="*/ 1955800 h 2506166"/>
                <a:gd name="connsiteX12" fmla="*/ 59267 w 3920067"/>
                <a:gd name="connsiteY12" fmla="*/ 2142067 h 2506166"/>
                <a:gd name="connsiteX13" fmla="*/ 0 w 3920067"/>
                <a:gd name="connsiteY13" fmla="*/ 2260600 h 2506166"/>
                <a:gd name="connsiteX14" fmla="*/ 59267 w 3920067"/>
                <a:gd name="connsiteY14" fmla="*/ 2421467 h 2506166"/>
                <a:gd name="connsiteX15" fmla="*/ 203200 w 3920067"/>
                <a:gd name="connsiteY15" fmla="*/ 2506134 h 2506166"/>
                <a:gd name="connsiteX16" fmla="*/ 618067 w 3920067"/>
                <a:gd name="connsiteY16" fmla="*/ 2413000 h 2506166"/>
                <a:gd name="connsiteX17" fmla="*/ 1066800 w 3920067"/>
                <a:gd name="connsiteY17" fmla="*/ 2218267 h 2506166"/>
                <a:gd name="connsiteX18" fmla="*/ 1498600 w 3920067"/>
                <a:gd name="connsiteY18" fmla="*/ 2108200 h 2506166"/>
                <a:gd name="connsiteX19" fmla="*/ 1938867 w 3920067"/>
                <a:gd name="connsiteY19" fmla="*/ 2015067 h 2506166"/>
                <a:gd name="connsiteX20" fmla="*/ 2311400 w 3920067"/>
                <a:gd name="connsiteY20" fmla="*/ 1947334 h 2506166"/>
                <a:gd name="connsiteX21" fmla="*/ 2658533 w 3920067"/>
                <a:gd name="connsiteY21" fmla="*/ 1879600 h 2506166"/>
                <a:gd name="connsiteX22" fmla="*/ 3124200 w 3920067"/>
                <a:gd name="connsiteY22" fmla="*/ 1693334 h 2506166"/>
                <a:gd name="connsiteX23" fmla="*/ 3488267 w 3920067"/>
                <a:gd name="connsiteY23" fmla="*/ 1515534 h 2506166"/>
                <a:gd name="connsiteX24" fmla="*/ 3742267 w 3920067"/>
                <a:gd name="connsiteY24" fmla="*/ 1363134 h 2506166"/>
                <a:gd name="connsiteX0" fmla="*/ 3920067 w 3920067"/>
                <a:gd name="connsiteY0" fmla="*/ 0 h 2506166"/>
                <a:gd name="connsiteX1" fmla="*/ 3403600 w 3920067"/>
                <a:gd name="connsiteY1" fmla="*/ 211667 h 2506166"/>
                <a:gd name="connsiteX2" fmla="*/ 3048000 w 3920067"/>
                <a:gd name="connsiteY2" fmla="*/ 465667 h 2506166"/>
                <a:gd name="connsiteX3" fmla="*/ 2802467 w 3920067"/>
                <a:gd name="connsiteY3" fmla="*/ 736600 h 2506166"/>
                <a:gd name="connsiteX4" fmla="*/ 2514600 w 3920067"/>
                <a:gd name="connsiteY4" fmla="*/ 973667 h 2506166"/>
                <a:gd name="connsiteX5" fmla="*/ 2209800 w 3920067"/>
                <a:gd name="connsiteY5" fmla="*/ 1100667 h 2506166"/>
                <a:gd name="connsiteX6" fmla="*/ 1888067 w 3920067"/>
                <a:gd name="connsiteY6" fmla="*/ 1210734 h 2506166"/>
                <a:gd name="connsiteX7" fmla="*/ 1380067 w 3920067"/>
                <a:gd name="connsiteY7" fmla="*/ 1312334 h 2506166"/>
                <a:gd name="connsiteX8" fmla="*/ 922867 w 3920067"/>
                <a:gd name="connsiteY8" fmla="*/ 1397000 h 2506166"/>
                <a:gd name="connsiteX9" fmla="*/ 643467 w 3920067"/>
                <a:gd name="connsiteY9" fmla="*/ 1532467 h 2506166"/>
                <a:gd name="connsiteX10" fmla="*/ 372533 w 3920067"/>
                <a:gd name="connsiteY10" fmla="*/ 1761067 h 2506166"/>
                <a:gd name="connsiteX11" fmla="*/ 160867 w 3920067"/>
                <a:gd name="connsiteY11" fmla="*/ 1955800 h 2506166"/>
                <a:gd name="connsiteX12" fmla="*/ 59267 w 3920067"/>
                <a:gd name="connsiteY12" fmla="*/ 2142067 h 2506166"/>
                <a:gd name="connsiteX13" fmla="*/ 0 w 3920067"/>
                <a:gd name="connsiteY13" fmla="*/ 2260600 h 2506166"/>
                <a:gd name="connsiteX14" fmla="*/ 59267 w 3920067"/>
                <a:gd name="connsiteY14" fmla="*/ 2421467 h 2506166"/>
                <a:gd name="connsiteX15" fmla="*/ 203200 w 3920067"/>
                <a:gd name="connsiteY15" fmla="*/ 2506134 h 2506166"/>
                <a:gd name="connsiteX16" fmla="*/ 618067 w 3920067"/>
                <a:gd name="connsiteY16" fmla="*/ 2413000 h 2506166"/>
                <a:gd name="connsiteX17" fmla="*/ 1066800 w 3920067"/>
                <a:gd name="connsiteY17" fmla="*/ 2218267 h 2506166"/>
                <a:gd name="connsiteX18" fmla="*/ 1498600 w 3920067"/>
                <a:gd name="connsiteY18" fmla="*/ 2108200 h 2506166"/>
                <a:gd name="connsiteX19" fmla="*/ 1938867 w 3920067"/>
                <a:gd name="connsiteY19" fmla="*/ 2015067 h 2506166"/>
                <a:gd name="connsiteX20" fmla="*/ 2311400 w 3920067"/>
                <a:gd name="connsiteY20" fmla="*/ 1947334 h 2506166"/>
                <a:gd name="connsiteX21" fmla="*/ 2658533 w 3920067"/>
                <a:gd name="connsiteY21" fmla="*/ 1879600 h 2506166"/>
                <a:gd name="connsiteX22" fmla="*/ 3124200 w 3920067"/>
                <a:gd name="connsiteY22" fmla="*/ 1693334 h 2506166"/>
                <a:gd name="connsiteX23" fmla="*/ 3488267 w 3920067"/>
                <a:gd name="connsiteY23" fmla="*/ 1515534 h 2506166"/>
                <a:gd name="connsiteX0" fmla="*/ 3920067 w 3920067"/>
                <a:gd name="connsiteY0" fmla="*/ 0 h 2506166"/>
                <a:gd name="connsiteX1" fmla="*/ 3403600 w 3920067"/>
                <a:gd name="connsiteY1" fmla="*/ 211667 h 2506166"/>
                <a:gd name="connsiteX2" fmla="*/ 3048000 w 3920067"/>
                <a:gd name="connsiteY2" fmla="*/ 465667 h 2506166"/>
                <a:gd name="connsiteX3" fmla="*/ 2802467 w 3920067"/>
                <a:gd name="connsiteY3" fmla="*/ 736600 h 2506166"/>
                <a:gd name="connsiteX4" fmla="*/ 2514600 w 3920067"/>
                <a:gd name="connsiteY4" fmla="*/ 973667 h 2506166"/>
                <a:gd name="connsiteX5" fmla="*/ 2209800 w 3920067"/>
                <a:gd name="connsiteY5" fmla="*/ 1100667 h 2506166"/>
                <a:gd name="connsiteX6" fmla="*/ 1888067 w 3920067"/>
                <a:gd name="connsiteY6" fmla="*/ 1210734 h 2506166"/>
                <a:gd name="connsiteX7" fmla="*/ 1380067 w 3920067"/>
                <a:gd name="connsiteY7" fmla="*/ 1312334 h 2506166"/>
                <a:gd name="connsiteX8" fmla="*/ 922867 w 3920067"/>
                <a:gd name="connsiteY8" fmla="*/ 1397000 h 2506166"/>
                <a:gd name="connsiteX9" fmla="*/ 643467 w 3920067"/>
                <a:gd name="connsiteY9" fmla="*/ 1532467 h 2506166"/>
                <a:gd name="connsiteX10" fmla="*/ 372533 w 3920067"/>
                <a:gd name="connsiteY10" fmla="*/ 1761067 h 2506166"/>
                <a:gd name="connsiteX11" fmla="*/ 160867 w 3920067"/>
                <a:gd name="connsiteY11" fmla="*/ 1955800 h 2506166"/>
                <a:gd name="connsiteX12" fmla="*/ 59267 w 3920067"/>
                <a:gd name="connsiteY12" fmla="*/ 2142067 h 2506166"/>
                <a:gd name="connsiteX13" fmla="*/ 0 w 3920067"/>
                <a:gd name="connsiteY13" fmla="*/ 2260600 h 2506166"/>
                <a:gd name="connsiteX14" fmla="*/ 59267 w 3920067"/>
                <a:gd name="connsiteY14" fmla="*/ 2421467 h 2506166"/>
                <a:gd name="connsiteX15" fmla="*/ 203200 w 3920067"/>
                <a:gd name="connsiteY15" fmla="*/ 2506134 h 2506166"/>
                <a:gd name="connsiteX16" fmla="*/ 618067 w 3920067"/>
                <a:gd name="connsiteY16" fmla="*/ 2413000 h 2506166"/>
                <a:gd name="connsiteX17" fmla="*/ 1066800 w 3920067"/>
                <a:gd name="connsiteY17" fmla="*/ 2218267 h 2506166"/>
                <a:gd name="connsiteX18" fmla="*/ 1498600 w 3920067"/>
                <a:gd name="connsiteY18" fmla="*/ 2108200 h 2506166"/>
                <a:gd name="connsiteX19" fmla="*/ 1938867 w 3920067"/>
                <a:gd name="connsiteY19" fmla="*/ 2015067 h 2506166"/>
                <a:gd name="connsiteX20" fmla="*/ 2311400 w 3920067"/>
                <a:gd name="connsiteY20" fmla="*/ 1947334 h 2506166"/>
                <a:gd name="connsiteX21" fmla="*/ 2658533 w 3920067"/>
                <a:gd name="connsiteY21" fmla="*/ 1879600 h 2506166"/>
                <a:gd name="connsiteX22" fmla="*/ 3124200 w 3920067"/>
                <a:gd name="connsiteY22" fmla="*/ 1693334 h 2506166"/>
                <a:gd name="connsiteX0" fmla="*/ 3920067 w 3920067"/>
                <a:gd name="connsiteY0" fmla="*/ 0 h 2506166"/>
                <a:gd name="connsiteX1" fmla="*/ 3403600 w 3920067"/>
                <a:gd name="connsiteY1" fmla="*/ 211667 h 2506166"/>
                <a:gd name="connsiteX2" fmla="*/ 3048000 w 3920067"/>
                <a:gd name="connsiteY2" fmla="*/ 465667 h 2506166"/>
                <a:gd name="connsiteX3" fmla="*/ 2802467 w 3920067"/>
                <a:gd name="connsiteY3" fmla="*/ 736600 h 2506166"/>
                <a:gd name="connsiteX4" fmla="*/ 2514600 w 3920067"/>
                <a:gd name="connsiteY4" fmla="*/ 973667 h 2506166"/>
                <a:gd name="connsiteX5" fmla="*/ 2209800 w 3920067"/>
                <a:gd name="connsiteY5" fmla="*/ 1100667 h 2506166"/>
                <a:gd name="connsiteX6" fmla="*/ 1888067 w 3920067"/>
                <a:gd name="connsiteY6" fmla="*/ 1210734 h 2506166"/>
                <a:gd name="connsiteX7" fmla="*/ 1380067 w 3920067"/>
                <a:gd name="connsiteY7" fmla="*/ 1312334 h 2506166"/>
                <a:gd name="connsiteX8" fmla="*/ 922867 w 3920067"/>
                <a:gd name="connsiteY8" fmla="*/ 1397000 h 2506166"/>
                <a:gd name="connsiteX9" fmla="*/ 643467 w 3920067"/>
                <a:gd name="connsiteY9" fmla="*/ 1532467 h 2506166"/>
                <a:gd name="connsiteX10" fmla="*/ 372533 w 3920067"/>
                <a:gd name="connsiteY10" fmla="*/ 1761067 h 2506166"/>
                <a:gd name="connsiteX11" fmla="*/ 160867 w 3920067"/>
                <a:gd name="connsiteY11" fmla="*/ 1955800 h 2506166"/>
                <a:gd name="connsiteX12" fmla="*/ 59267 w 3920067"/>
                <a:gd name="connsiteY12" fmla="*/ 2142067 h 2506166"/>
                <a:gd name="connsiteX13" fmla="*/ 0 w 3920067"/>
                <a:gd name="connsiteY13" fmla="*/ 2260600 h 2506166"/>
                <a:gd name="connsiteX14" fmla="*/ 59267 w 3920067"/>
                <a:gd name="connsiteY14" fmla="*/ 2421467 h 2506166"/>
                <a:gd name="connsiteX15" fmla="*/ 203200 w 3920067"/>
                <a:gd name="connsiteY15" fmla="*/ 2506134 h 2506166"/>
                <a:gd name="connsiteX16" fmla="*/ 618067 w 3920067"/>
                <a:gd name="connsiteY16" fmla="*/ 2413000 h 2506166"/>
                <a:gd name="connsiteX17" fmla="*/ 1066800 w 3920067"/>
                <a:gd name="connsiteY17" fmla="*/ 2218267 h 2506166"/>
                <a:gd name="connsiteX18" fmla="*/ 1498600 w 3920067"/>
                <a:gd name="connsiteY18" fmla="*/ 2108200 h 2506166"/>
                <a:gd name="connsiteX19" fmla="*/ 1938867 w 3920067"/>
                <a:gd name="connsiteY19" fmla="*/ 2015067 h 2506166"/>
                <a:gd name="connsiteX20" fmla="*/ 2311400 w 3920067"/>
                <a:gd name="connsiteY20" fmla="*/ 1947334 h 2506166"/>
                <a:gd name="connsiteX21" fmla="*/ 2658533 w 3920067"/>
                <a:gd name="connsiteY21" fmla="*/ 1879600 h 2506166"/>
                <a:gd name="connsiteX0" fmla="*/ 3920067 w 3920067"/>
                <a:gd name="connsiteY0" fmla="*/ 0 h 2506166"/>
                <a:gd name="connsiteX1" fmla="*/ 3403600 w 3920067"/>
                <a:gd name="connsiteY1" fmla="*/ 211667 h 2506166"/>
                <a:gd name="connsiteX2" fmla="*/ 3048000 w 3920067"/>
                <a:gd name="connsiteY2" fmla="*/ 465667 h 2506166"/>
                <a:gd name="connsiteX3" fmla="*/ 2802467 w 3920067"/>
                <a:gd name="connsiteY3" fmla="*/ 736600 h 2506166"/>
                <a:gd name="connsiteX4" fmla="*/ 2514600 w 3920067"/>
                <a:gd name="connsiteY4" fmla="*/ 973667 h 2506166"/>
                <a:gd name="connsiteX5" fmla="*/ 2209800 w 3920067"/>
                <a:gd name="connsiteY5" fmla="*/ 1100667 h 2506166"/>
                <a:gd name="connsiteX6" fmla="*/ 1888067 w 3920067"/>
                <a:gd name="connsiteY6" fmla="*/ 1210734 h 2506166"/>
                <a:gd name="connsiteX7" fmla="*/ 1380067 w 3920067"/>
                <a:gd name="connsiteY7" fmla="*/ 1312334 h 2506166"/>
                <a:gd name="connsiteX8" fmla="*/ 922867 w 3920067"/>
                <a:gd name="connsiteY8" fmla="*/ 1397000 h 2506166"/>
                <a:gd name="connsiteX9" fmla="*/ 643467 w 3920067"/>
                <a:gd name="connsiteY9" fmla="*/ 1532467 h 2506166"/>
                <a:gd name="connsiteX10" fmla="*/ 372533 w 3920067"/>
                <a:gd name="connsiteY10" fmla="*/ 1761067 h 2506166"/>
                <a:gd name="connsiteX11" fmla="*/ 160867 w 3920067"/>
                <a:gd name="connsiteY11" fmla="*/ 1955800 h 2506166"/>
                <a:gd name="connsiteX12" fmla="*/ 59267 w 3920067"/>
                <a:gd name="connsiteY12" fmla="*/ 2142067 h 2506166"/>
                <a:gd name="connsiteX13" fmla="*/ 0 w 3920067"/>
                <a:gd name="connsiteY13" fmla="*/ 2260600 h 2506166"/>
                <a:gd name="connsiteX14" fmla="*/ 59267 w 3920067"/>
                <a:gd name="connsiteY14" fmla="*/ 2421467 h 2506166"/>
                <a:gd name="connsiteX15" fmla="*/ 203200 w 3920067"/>
                <a:gd name="connsiteY15" fmla="*/ 2506134 h 2506166"/>
                <a:gd name="connsiteX16" fmla="*/ 618067 w 3920067"/>
                <a:gd name="connsiteY16" fmla="*/ 2413000 h 2506166"/>
                <a:gd name="connsiteX17" fmla="*/ 1066800 w 3920067"/>
                <a:gd name="connsiteY17" fmla="*/ 2218267 h 2506166"/>
                <a:gd name="connsiteX18" fmla="*/ 1498600 w 3920067"/>
                <a:gd name="connsiteY18" fmla="*/ 2108200 h 2506166"/>
                <a:gd name="connsiteX19" fmla="*/ 1938867 w 3920067"/>
                <a:gd name="connsiteY19" fmla="*/ 2015067 h 2506166"/>
                <a:gd name="connsiteX20" fmla="*/ 2311400 w 3920067"/>
                <a:gd name="connsiteY20" fmla="*/ 1947334 h 2506166"/>
                <a:gd name="connsiteX0" fmla="*/ 3920067 w 3920067"/>
                <a:gd name="connsiteY0" fmla="*/ 0 h 2506166"/>
                <a:gd name="connsiteX1" fmla="*/ 3403600 w 3920067"/>
                <a:gd name="connsiteY1" fmla="*/ 211667 h 2506166"/>
                <a:gd name="connsiteX2" fmla="*/ 3048000 w 3920067"/>
                <a:gd name="connsiteY2" fmla="*/ 465667 h 2506166"/>
                <a:gd name="connsiteX3" fmla="*/ 2802467 w 3920067"/>
                <a:gd name="connsiteY3" fmla="*/ 736600 h 2506166"/>
                <a:gd name="connsiteX4" fmla="*/ 2514600 w 3920067"/>
                <a:gd name="connsiteY4" fmla="*/ 973667 h 2506166"/>
                <a:gd name="connsiteX5" fmla="*/ 2209800 w 3920067"/>
                <a:gd name="connsiteY5" fmla="*/ 1100667 h 2506166"/>
                <a:gd name="connsiteX6" fmla="*/ 1888067 w 3920067"/>
                <a:gd name="connsiteY6" fmla="*/ 1210734 h 2506166"/>
                <a:gd name="connsiteX7" fmla="*/ 1380067 w 3920067"/>
                <a:gd name="connsiteY7" fmla="*/ 1312334 h 2506166"/>
                <a:gd name="connsiteX8" fmla="*/ 922867 w 3920067"/>
                <a:gd name="connsiteY8" fmla="*/ 1397000 h 2506166"/>
                <a:gd name="connsiteX9" fmla="*/ 643467 w 3920067"/>
                <a:gd name="connsiteY9" fmla="*/ 1532467 h 2506166"/>
                <a:gd name="connsiteX10" fmla="*/ 160867 w 3920067"/>
                <a:gd name="connsiteY10" fmla="*/ 1955800 h 2506166"/>
                <a:gd name="connsiteX11" fmla="*/ 59267 w 3920067"/>
                <a:gd name="connsiteY11" fmla="*/ 2142067 h 2506166"/>
                <a:gd name="connsiteX12" fmla="*/ 0 w 3920067"/>
                <a:gd name="connsiteY12" fmla="*/ 2260600 h 2506166"/>
                <a:gd name="connsiteX13" fmla="*/ 59267 w 3920067"/>
                <a:gd name="connsiteY13" fmla="*/ 2421467 h 2506166"/>
                <a:gd name="connsiteX14" fmla="*/ 203200 w 3920067"/>
                <a:gd name="connsiteY14" fmla="*/ 2506134 h 2506166"/>
                <a:gd name="connsiteX15" fmla="*/ 618067 w 3920067"/>
                <a:gd name="connsiteY15" fmla="*/ 2413000 h 2506166"/>
                <a:gd name="connsiteX16" fmla="*/ 1066800 w 3920067"/>
                <a:gd name="connsiteY16" fmla="*/ 2218267 h 2506166"/>
                <a:gd name="connsiteX17" fmla="*/ 1498600 w 3920067"/>
                <a:gd name="connsiteY17" fmla="*/ 2108200 h 2506166"/>
                <a:gd name="connsiteX18" fmla="*/ 1938867 w 3920067"/>
                <a:gd name="connsiteY18" fmla="*/ 2015067 h 2506166"/>
                <a:gd name="connsiteX19" fmla="*/ 2311400 w 3920067"/>
                <a:gd name="connsiteY19" fmla="*/ 1947334 h 2506166"/>
                <a:gd name="connsiteX0" fmla="*/ 3923922 w 3923922"/>
                <a:gd name="connsiteY0" fmla="*/ 0 h 2506166"/>
                <a:gd name="connsiteX1" fmla="*/ 3407455 w 3923922"/>
                <a:gd name="connsiteY1" fmla="*/ 211667 h 2506166"/>
                <a:gd name="connsiteX2" fmla="*/ 3051855 w 3923922"/>
                <a:gd name="connsiteY2" fmla="*/ 465667 h 2506166"/>
                <a:gd name="connsiteX3" fmla="*/ 2806322 w 3923922"/>
                <a:gd name="connsiteY3" fmla="*/ 736600 h 2506166"/>
                <a:gd name="connsiteX4" fmla="*/ 2518455 w 3923922"/>
                <a:gd name="connsiteY4" fmla="*/ 973667 h 2506166"/>
                <a:gd name="connsiteX5" fmla="*/ 2213655 w 3923922"/>
                <a:gd name="connsiteY5" fmla="*/ 1100667 h 2506166"/>
                <a:gd name="connsiteX6" fmla="*/ 1891922 w 3923922"/>
                <a:gd name="connsiteY6" fmla="*/ 1210734 h 2506166"/>
                <a:gd name="connsiteX7" fmla="*/ 1383922 w 3923922"/>
                <a:gd name="connsiteY7" fmla="*/ 1312334 h 2506166"/>
                <a:gd name="connsiteX8" fmla="*/ 926722 w 3923922"/>
                <a:gd name="connsiteY8" fmla="*/ 1397000 h 2506166"/>
                <a:gd name="connsiteX9" fmla="*/ 647322 w 3923922"/>
                <a:gd name="connsiteY9" fmla="*/ 1532467 h 2506166"/>
                <a:gd name="connsiteX10" fmla="*/ 164722 w 3923922"/>
                <a:gd name="connsiteY10" fmla="*/ 1955800 h 2506166"/>
                <a:gd name="connsiteX11" fmla="*/ 3855 w 3923922"/>
                <a:gd name="connsiteY11" fmla="*/ 2260600 h 2506166"/>
                <a:gd name="connsiteX12" fmla="*/ 63122 w 3923922"/>
                <a:gd name="connsiteY12" fmla="*/ 2421467 h 2506166"/>
                <a:gd name="connsiteX13" fmla="*/ 207055 w 3923922"/>
                <a:gd name="connsiteY13" fmla="*/ 2506134 h 2506166"/>
                <a:gd name="connsiteX14" fmla="*/ 621922 w 3923922"/>
                <a:gd name="connsiteY14" fmla="*/ 2413000 h 2506166"/>
                <a:gd name="connsiteX15" fmla="*/ 1070655 w 3923922"/>
                <a:gd name="connsiteY15" fmla="*/ 2218267 h 2506166"/>
                <a:gd name="connsiteX16" fmla="*/ 1502455 w 3923922"/>
                <a:gd name="connsiteY16" fmla="*/ 2108200 h 2506166"/>
                <a:gd name="connsiteX17" fmla="*/ 1942722 w 3923922"/>
                <a:gd name="connsiteY17" fmla="*/ 2015067 h 2506166"/>
                <a:gd name="connsiteX18" fmla="*/ 2315255 w 3923922"/>
                <a:gd name="connsiteY18" fmla="*/ 1947334 h 2506166"/>
                <a:gd name="connsiteX0" fmla="*/ 3923922 w 3923922"/>
                <a:gd name="connsiteY0" fmla="*/ 0 h 2506166"/>
                <a:gd name="connsiteX1" fmla="*/ 3407455 w 3923922"/>
                <a:gd name="connsiteY1" fmla="*/ 211667 h 2506166"/>
                <a:gd name="connsiteX2" fmla="*/ 3051855 w 3923922"/>
                <a:gd name="connsiteY2" fmla="*/ 465667 h 2506166"/>
                <a:gd name="connsiteX3" fmla="*/ 2806322 w 3923922"/>
                <a:gd name="connsiteY3" fmla="*/ 736600 h 2506166"/>
                <a:gd name="connsiteX4" fmla="*/ 2518455 w 3923922"/>
                <a:gd name="connsiteY4" fmla="*/ 973667 h 2506166"/>
                <a:gd name="connsiteX5" fmla="*/ 1891922 w 3923922"/>
                <a:gd name="connsiteY5" fmla="*/ 1210734 h 2506166"/>
                <a:gd name="connsiteX6" fmla="*/ 1383922 w 3923922"/>
                <a:gd name="connsiteY6" fmla="*/ 1312334 h 2506166"/>
                <a:gd name="connsiteX7" fmla="*/ 926722 w 3923922"/>
                <a:gd name="connsiteY7" fmla="*/ 1397000 h 2506166"/>
                <a:gd name="connsiteX8" fmla="*/ 647322 w 3923922"/>
                <a:gd name="connsiteY8" fmla="*/ 1532467 h 2506166"/>
                <a:gd name="connsiteX9" fmla="*/ 164722 w 3923922"/>
                <a:gd name="connsiteY9" fmla="*/ 1955800 h 2506166"/>
                <a:gd name="connsiteX10" fmla="*/ 3855 w 3923922"/>
                <a:gd name="connsiteY10" fmla="*/ 2260600 h 2506166"/>
                <a:gd name="connsiteX11" fmla="*/ 63122 w 3923922"/>
                <a:gd name="connsiteY11" fmla="*/ 2421467 h 2506166"/>
                <a:gd name="connsiteX12" fmla="*/ 207055 w 3923922"/>
                <a:gd name="connsiteY12" fmla="*/ 2506134 h 2506166"/>
                <a:gd name="connsiteX13" fmla="*/ 621922 w 3923922"/>
                <a:gd name="connsiteY13" fmla="*/ 2413000 h 2506166"/>
                <a:gd name="connsiteX14" fmla="*/ 1070655 w 3923922"/>
                <a:gd name="connsiteY14" fmla="*/ 2218267 h 2506166"/>
                <a:gd name="connsiteX15" fmla="*/ 1502455 w 3923922"/>
                <a:gd name="connsiteY15" fmla="*/ 2108200 h 2506166"/>
                <a:gd name="connsiteX16" fmla="*/ 1942722 w 3923922"/>
                <a:gd name="connsiteY16" fmla="*/ 2015067 h 2506166"/>
                <a:gd name="connsiteX17" fmla="*/ 2315255 w 3923922"/>
                <a:gd name="connsiteY17" fmla="*/ 1947334 h 2506166"/>
                <a:gd name="connsiteX0" fmla="*/ 3923922 w 3923922"/>
                <a:gd name="connsiteY0" fmla="*/ 0 h 2506166"/>
                <a:gd name="connsiteX1" fmla="*/ 3407455 w 3923922"/>
                <a:gd name="connsiteY1" fmla="*/ 211667 h 2506166"/>
                <a:gd name="connsiteX2" fmla="*/ 3051855 w 3923922"/>
                <a:gd name="connsiteY2" fmla="*/ 465667 h 2506166"/>
                <a:gd name="connsiteX3" fmla="*/ 2806322 w 3923922"/>
                <a:gd name="connsiteY3" fmla="*/ 736600 h 2506166"/>
                <a:gd name="connsiteX4" fmla="*/ 2518455 w 3923922"/>
                <a:gd name="connsiteY4" fmla="*/ 973667 h 2506166"/>
                <a:gd name="connsiteX5" fmla="*/ 1891923 w 3923922"/>
                <a:gd name="connsiteY5" fmla="*/ 1277504 h 2506166"/>
                <a:gd name="connsiteX6" fmla="*/ 1383922 w 3923922"/>
                <a:gd name="connsiteY6" fmla="*/ 1312334 h 2506166"/>
                <a:gd name="connsiteX7" fmla="*/ 926722 w 3923922"/>
                <a:gd name="connsiteY7" fmla="*/ 1397000 h 2506166"/>
                <a:gd name="connsiteX8" fmla="*/ 647322 w 3923922"/>
                <a:gd name="connsiteY8" fmla="*/ 1532467 h 2506166"/>
                <a:gd name="connsiteX9" fmla="*/ 164722 w 3923922"/>
                <a:gd name="connsiteY9" fmla="*/ 1955800 h 2506166"/>
                <a:gd name="connsiteX10" fmla="*/ 3855 w 3923922"/>
                <a:gd name="connsiteY10" fmla="*/ 2260600 h 2506166"/>
                <a:gd name="connsiteX11" fmla="*/ 63122 w 3923922"/>
                <a:gd name="connsiteY11" fmla="*/ 2421467 h 2506166"/>
                <a:gd name="connsiteX12" fmla="*/ 207055 w 3923922"/>
                <a:gd name="connsiteY12" fmla="*/ 2506134 h 2506166"/>
                <a:gd name="connsiteX13" fmla="*/ 621922 w 3923922"/>
                <a:gd name="connsiteY13" fmla="*/ 2413000 h 2506166"/>
                <a:gd name="connsiteX14" fmla="*/ 1070655 w 3923922"/>
                <a:gd name="connsiteY14" fmla="*/ 2218267 h 2506166"/>
                <a:gd name="connsiteX15" fmla="*/ 1502455 w 3923922"/>
                <a:gd name="connsiteY15" fmla="*/ 2108200 h 2506166"/>
                <a:gd name="connsiteX16" fmla="*/ 1942722 w 3923922"/>
                <a:gd name="connsiteY16" fmla="*/ 2015067 h 2506166"/>
                <a:gd name="connsiteX17" fmla="*/ 2315255 w 3923922"/>
                <a:gd name="connsiteY17" fmla="*/ 1947334 h 2506166"/>
                <a:gd name="connsiteX0" fmla="*/ 3923922 w 3923922"/>
                <a:gd name="connsiteY0" fmla="*/ 0 h 2506166"/>
                <a:gd name="connsiteX1" fmla="*/ 3407455 w 3923922"/>
                <a:gd name="connsiteY1" fmla="*/ 211667 h 2506166"/>
                <a:gd name="connsiteX2" fmla="*/ 3051855 w 3923922"/>
                <a:gd name="connsiteY2" fmla="*/ 465667 h 2506166"/>
                <a:gd name="connsiteX3" fmla="*/ 2806322 w 3923922"/>
                <a:gd name="connsiteY3" fmla="*/ 696539 h 2506166"/>
                <a:gd name="connsiteX4" fmla="*/ 2518455 w 3923922"/>
                <a:gd name="connsiteY4" fmla="*/ 973667 h 2506166"/>
                <a:gd name="connsiteX5" fmla="*/ 1891923 w 3923922"/>
                <a:gd name="connsiteY5" fmla="*/ 1277504 h 2506166"/>
                <a:gd name="connsiteX6" fmla="*/ 1383922 w 3923922"/>
                <a:gd name="connsiteY6" fmla="*/ 1312334 h 2506166"/>
                <a:gd name="connsiteX7" fmla="*/ 926722 w 3923922"/>
                <a:gd name="connsiteY7" fmla="*/ 1397000 h 2506166"/>
                <a:gd name="connsiteX8" fmla="*/ 647322 w 3923922"/>
                <a:gd name="connsiteY8" fmla="*/ 1532467 h 2506166"/>
                <a:gd name="connsiteX9" fmla="*/ 164722 w 3923922"/>
                <a:gd name="connsiteY9" fmla="*/ 1955800 h 2506166"/>
                <a:gd name="connsiteX10" fmla="*/ 3855 w 3923922"/>
                <a:gd name="connsiteY10" fmla="*/ 2260600 h 2506166"/>
                <a:gd name="connsiteX11" fmla="*/ 63122 w 3923922"/>
                <a:gd name="connsiteY11" fmla="*/ 2421467 h 2506166"/>
                <a:gd name="connsiteX12" fmla="*/ 207055 w 3923922"/>
                <a:gd name="connsiteY12" fmla="*/ 2506134 h 2506166"/>
                <a:gd name="connsiteX13" fmla="*/ 621922 w 3923922"/>
                <a:gd name="connsiteY13" fmla="*/ 2413000 h 2506166"/>
                <a:gd name="connsiteX14" fmla="*/ 1070655 w 3923922"/>
                <a:gd name="connsiteY14" fmla="*/ 2218267 h 2506166"/>
                <a:gd name="connsiteX15" fmla="*/ 1502455 w 3923922"/>
                <a:gd name="connsiteY15" fmla="*/ 2108200 h 2506166"/>
                <a:gd name="connsiteX16" fmla="*/ 1942722 w 3923922"/>
                <a:gd name="connsiteY16" fmla="*/ 2015067 h 2506166"/>
                <a:gd name="connsiteX17" fmla="*/ 2315255 w 3923922"/>
                <a:gd name="connsiteY17" fmla="*/ 1947334 h 2506166"/>
                <a:gd name="connsiteX0" fmla="*/ 3923922 w 3923922"/>
                <a:gd name="connsiteY0" fmla="*/ 0 h 2506166"/>
                <a:gd name="connsiteX1" fmla="*/ 3407455 w 3923922"/>
                <a:gd name="connsiteY1" fmla="*/ 211667 h 2506166"/>
                <a:gd name="connsiteX2" fmla="*/ 3051855 w 3923922"/>
                <a:gd name="connsiteY2" fmla="*/ 465667 h 2506166"/>
                <a:gd name="connsiteX3" fmla="*/ 2806322 w 3923922"/>
                <a:gd name="connsiteY3" fmla="*/ 696539 h 2506166"/>
                <a:gd name="connsiteX4" fmla="*/ 2518455 w 3923922"/>
                <a:gd name="connsiteY4" fmla="*/ 973667 h 2506166"/>
                <a:gd name="connsiteX5" fmla="*/ 2105584 w 3923922"/>
                <a:gd name="connsiteY5" fmla="*/ 1210734 h 2506166"/>
                <a:gd name="connsiteX6" fmla="*/ 1383922 w 3923922"/>
                <a:gd name="connsiteY6" fmla="*/ 1312334 h 2506166"/>
                <a:gd name="connsiteX7" fmla="*/ 926722 w 3923922"/>
                <a:gd name="connsiteY7" fmla="*/ 1397000 h 2506166"/>
                <a:gd name="connsiteX8" fmla="*/ 647322 w 3923922"/>
                <a:gd name="connsiteY8" fmla="*/ 1532467 h 2506166"/>
                <a:gd name="connsiteX9" fmla="*/ 164722 w 3923922"/>
                <a:gd name="connsiteY9" fmla="*/ 1955800 h 2506166"/>
                <a:gd name="connsiteX10" fmla="*/ 3855 w 3923922"/>
                <a:gd name="connsiteY10" fmla="*/ 2260600 h 2506166"/>
                <a:gd name="connsiteX11" fmla="*/ 63122 w 3923922"/>
                <a:gd name="connsiteY11" fmla="*/ 2421467 h 2506166"/>
                <a:gd name="connsiteX12" fmla="*/ 207055 w 3923922"/>
                <a:gd name="connsiteY12" fmla="*/ 2506134 h 2506166"/>
                <a:gd name="connsiteX13" fmla="*/ 621922 w 3923922"/>
                <a:gd name="connsiteY13" fmla="*/ 2413000 h 2506166"/>
                <a:gd name="connsiteX14" fmla="*/ 1070655 w 3923922"/>
                <a:gd name="connsiteY14" fmla="*/ 2218267 h 2506166"/>
                <a:gd name="connsiteX15" fmla="*/ 1502455 w 3923922"/>
                <a:gd name="connsiteY15" fmla="*/ 2108200 h 2506166"/>
                <a:gd name="connsiteX16" fmla="*/ 1942722 w 3923922"/>
                <a:gd name="connsiteY16" fmla="*/ 2015067 h 2506166"/>
                <a:gd name="connsiteX17" fmla="*/ 2315255 w 3923922"/>
                <a:gd name="connsiteY17" fmla="*/ 1947334 h 2506166"/>
                <a:gd name="connsiteX0" fmla="*/ 3923922 w 3923922"/>
                <a:gd name="connsiteY0" fmla="*/ 0 h 2506166"/>
                <a:gd name="connsiteX1" fmla="*/ 3407455 w 3923922"/>
                <a:gd name="connsiteY1" fmla="*/ 211667 h 2506166"/>
                <a:gd name="connsiteX2" fmla="*/ 3051855 w 3923922"/>
                <a:gd name="connsiteY2" fmla="*/ 465667 h 2506166"/>
                <a:gd name="connsiteX3" fmla="*/ 2806322 w 3923922"/>
                <a:gd name="connsiteY3" fmla="*/ 656477 h 2506166"/>
                <a:gd name="connsiteX4" fmla="*/ 2518455 w 3923922"/>
                <a:gd name="connsiteY4" fmla="*/ 973667 h 2506166"/>
                <a:gd name="connsiteX5" fmla="*/ 2105584 w 3923922"/>
                <a:gd name="connsiteY5" fmla="*/ 1210734 h 2506166"/>
                <a:gd name="connsiteX6" fmla="*/ 1383922 w 3923922"/>
                <a:gd name="connsiteY6" fmla="*/ 1312334 h 2506166"/>
                <a:gd name="connsiteX7" fmla="*/ 926722 w 3923922"/>
                <a:gd name="connsiteY7" fmla="*/ 1397000 h 2506166"/>
                <a:gd name="connsiteX8" fmla="*/ 647322 w 3923922"/>
                <a:gd name="connsiteY8" fmla="*/ 1532467 h 2506166"/>
                <a:gd name="connsiteX9" fmla="*/ 164722 w 3923922"/>
                <a:gd name="connsiteY9" fmla="*/ 1955800 h 2506166"/>
                <a:gd name="connsiteX10" fmla="*/ 3855 w 3923922"/>
                <a:gd name="connsiteY10" fmla="*/ 2260600 h 2506166"/>
                <a:gd name="connsiteX11" fmla="*/ 63122 w 3923922"/>
                <a:gd name="connsiteY11" fmla="*/ 2421467 h 2506166"/>
                <a:gd name="connsiteX12" fmla="*/ 207055 w 3923922"/>
                <a:gd name="connsiteY12" fmla="*/ 2506134 h 2506166"/>
                <a:gd name="connsiteX13" fmla="*/ 621922 w 3923922"/>
                <a:gd name="connsiteY13" fmla="*/ 2413000 h 2506166"/>
                <a:gd name="connsiteX14" fmla="*/ 1070655 w 3923922"/>
                <a:gd name="connsiteY14" fmla="*/ 2218267 h 2506166"/>
                <a:gd name="connsiteX15" fmla="*/ 1502455 w 3923922"/>
                <a:gd name="connsiteY15" fmla="*/ 2108200 h 2506166"/>
                <a:gd name="connsiteX16" fmla="*/ 1942722 w 3923922"/>
                <a:gd name="connsiteY16" fmla="*/ 2015067 h 2506166"/>
                <a:gd name="connsiteX17" fmla="*/ 2315255 w 3923922"/>
                <a:gd name="connsiteY17" fmla="*/ 1947334 h 2506166"/>
                <a:gd name="connsiteX0" fmla="*/ 3923922 w 3923922"/>
                <a:gd name="connsiteY0" fmla="*/ 0 h 2506166"/>
                <a:gd name="connsiteX1" fmla="*/ 3407455 w 3923922"/>
                <a:gd name="connsiteY1" fmla="*/ 211667 h 2506166"/>
                <a:gd name="connsiteX2" fmla="*/ 3078563 w 3923922"/>
                <a:gd name="connsiteY2" fmla="*/ 385544 h 2506166"/>
                <a:gd name="connsiteX3" fmla="*/ 2806322 w 3923922"/>
                <a:gd name="connsiteY3" fmla="*/ 656477 h 2506166"/>
                <a:gd name="connsiteX4" fmla="*/ 2518455 w 3923922"/>
                <a:gd name="connsiteY4" fmla="*/ 973667 h 2506166"/>
                <a:gd name="connsiteX5" fmla="*/ 2105584 w 3923922"/>
                <a:gd name="connsiteY5" fmla="*/ 1210734 h 2506166"/>
                <a:gd name="connsiteX6" fmla="*/ 1383922 w 3923922"/>
                <a:gd name="connsiteY6" fmla="*/ 1312334 h 2506166"/>
                <a:gd name="connsiteX7" fmla="*/ 926722 w 3923922"/>
                <a:gd name="connsiteY7" fmla="*/ 1397000 h 2506166"/>
                <a:gd name="connsiteX8" fmla="*/ 647322 w 3923922"/>
                <a:gd name="connsiteY8" fmla="*/ 1532467 h 2506166"/>
                <a:gd name="connsiteX9" fmla="*/ 164722 w 3923922"/>
                <a:gd name="connsiteY9" fmla="*/ 1955800 h 2506166"/>
                <a:gd name="connsiteX10" fmla="*/ 3855 w 3923922"/>
                <a:gd name="connsiteY10" fmla="*/ 2260600 h 2506166"/>
                <a:gd name="connsiteX11" fmla="*/ 63122 w 3923922"/>
                <a:gd name="connsiteY11" fmla="*/ 2421467 h 2506166"/>
                <a:gd name="connsiteX12" fmla="*/ 207055 w 3923922"/>
                <a:gd name="connsiteY12" fmla="*/ 2506134 h 2506166"/>
                <a:gd name="connsiteX13" fmla="*/ 621922 w 3923922"/>
                <a:gd name="connsiteY13" fmla="*/ 2413000 h 2506166"/>
                <a:gd name="connsiteX14" fmla="*/ 1070655 w 3923922"/>
                <a:gd name="connsiteY14" fmla="*/ 2218267 h 2506166"/>
                <a:gd name="connsiteX15" fmla="*/ 1502455 w 3923922"/>
                <a:gd name="connsiteY15" fmla="*/ 2108200 h 2506166"/>
                <a:gd name="connsiteX16" fmla="*/ 1942722 w 3923922"/>
                <a:gd name="connsiteY16" fmla="*/ 2015067 h 2506166"/>
                <a:gd name="connsiteX17" fmla="*/ 2315255 w 3923922"/>
                <a:gd name="connsiteY17" fmla="*/ 1947334 h 2506166"/>
                <a:gd name="connsiteX0" fmla="*/ 3923922 w 3923922"/>
                <a:gd name="connsiteY0" fmla="*/ 0 h 2506166"/>
                <a:gd name="connsiteX1" fmla="*/ 3500933 w 3923922"/>
                <a:gd name="connsiteY1" fmla="*/ 171605 h 2506166"/>
                <a:gd name="connsiteX2" fmla="*/ 3078563 w 3923922"/>
                <a:gd name="connsiteY2" fmla="*/ 385544 h 2506166"/>
                <a:gd name="connsiteX3" fmla="*/ 2806322 w 3923922"/>
                <a:gd name="connsiteY3" fmla="*/ 656477 h 2506166"/>
                <a:gd name="connsiteX4" fmla="*/ 2518455 w 3923922"/>
                <a:gd name="connsiteY4" fmla="*/ 973667 h 2506166"/>
                <a:gd name="connsiteX5" fmla="*/ 2105584 w 3923922"/>
                <a:gd name="connsiteY5" fmla="*/ 1210734 h 2506166"/>
                <a:gd name="connsiteX6" fmla="*/ 1383922 w 3923922"/>
                <a:gd name="connsiteY6" fmla="*/ 1312334 h 2506166"/>
                <a:gd name="connsiteX7" fmla="*/ 926722 w 3923922"/>
                <a:gd name="connsiteY7" fmla="*/ 1397000 h 2506166"/>
                <a:gd name="connsiteX8" fmla="*/ 647322 w 3923922"/>
                <a:gd name="connsiteY8" fmla="*/ 1532467 h 2506166"/>
                <a:gd name="connsiteX9" fmla="*/ 164722 w 3923922"/>
                <a:gd name="connsiteY9" fmla="*/ 1955800 h 2506166"/>
                <a:gd name="connsiteX10" fmla="*/ 3855 w 3923922"/>
                <a:gd name="connsiteY10" fmla="*/ 2260600 h 2506166"/>
                <a:gd name="connsiteX11" fmla="*/ 63122 w 3923922"/>
                <a:gd name="connsiteY11" fmla="*/ 2421467 h 2506166"/>
                <a:gd name="connsiteX12" fmla="*/ 207055 w 3923922"/>
                <a:gd name="connsiteY12" fmla="*/ 2506134 h 2506166"/>
                <a:gd name="connsiteX13" fmla="*/ 621922 w 3923922"/>
                <a:gd name="connsiteY13" fmla="*/ 2413000 h 2506166"/>
                <a:gd name="connsiteX14" fmla="*/ 1070655 w 3923922"/>
                <a:gd name="connsiteY14" fmla="*/ 2218267 h 2506166"/>
                <a:gd name="connsiteX15" fmla="*/ 1502455 w 3923922"/>
                <a:gd name="connsiteY15" fmla="*/ 2108200 h 2506166"/>
                <a:gd name="connsiteX16" fmla="*/ 1942722 w 3923922"/>
                <a:gd name="connsiteY16" fmla="*/ 2015067 h 2506166"/>
                <a:gd name="connsiteX17" fmla="*/ 2315255 w 3923922"/>
                <a:gd name="connsiteY17" fmla="*/ 1947334 h 2506166"/>
                <a:gd name="connsiteX0" fmla="*/ 4084168 w 4084168"/>
                <a:gd name="connsiteY0" fmla="*/ 0 h 2546228"/>
                <a:gd name="connsiteX1" fmla="*/ 3500933 w 4084168"/>
                <a:gd name="connsiteY1" fmla="*/ 211667 h 2546228"/>
                <a:gd name="connsiteX2" fmla="*/ 3078563 w 4084168"/>
                <a:gd name="connsiteY2" fmla="*/ 425606 h 2546228"/>
                <a:gd name="connsiteX3" fmla="*/ 2806322 w 4084168"/>
                <a:gd name="connsiteY3" fmla="*/ 696539 h 2546228"/>
                <a:gd name="connsiteX4" fmla="*/ 2518455 w 4084168"/>
                <a:gd name="connsiteY4" fmla="*/ 1013729 h 2546228"/>
                <a:gd name="connsiteX5" fmla="*/ 2105584 w 4084168"/>
                <a:gd name="connsiteY5" fmla="*/ 1250796 h 2546228"/>
                <a:gd name="connsiteX6" fmla="*/ 1383922 w 4084168"/>
                <a:gd name="connsiteY6" fmla="*/ 1352396 h 2546228"/>
                <a:gd name="connsiteX7" fmla="*/ 926722 w 4084168"/>
                <a:gd name="connsiteY7" fmla="*/ 1437062 h 2546228"/>
                <a:gd name="connsiteX8" fmla="*/ 647322 w 4084168"/>
                <a:gd name="connsiteY8" fmla="*/ 1572529 h 2546228"/>
                <a:gd name="connsiteX9" fmla="*/ 164722 w 4084168"/>
                <a:gd name="connsiteY9" fmla="*/ 1995862 h 2546228"/>
                <a:gd name="connsiteX10" fmla="*/ 3855 w 4084168"/>
                <a:gd name="connsiteY10" fmla="*/ 2300662 h 2546228"/>
                <a:gd name="connsiteX11" fmla="*/ 63122 w 4084168"/>
                <a:gd name="connsiteY11" fmla="*/ 2461529 h 2546228"/>
                <a:gd name="connsiteX12" fmla="*/ 207055 w 4084168"/>
                <a:gd name="connsiteY12" fmla="*/ 2546196 h 2546228"/>
                <a:gd name="connsiteX13" fmla="*/ 621922 w 4084168"/>
                <a:gd name="connsiteY13" fmla="*/ 2453062 h 2546228"/>
                <a:gd name="connsiteX14" fmla="*/ 1070655 w 4084168"/>
                <a:gd name="connsiteY14" fmla="*/ 2258329 h 2546228"/>
                <a:gd name="connsiteX15" fmla="*/ 1502455 w 4084168"/>
                <a:gd name="connsiteY15" fmla="*/ 2148262 h 2546228"/>
                <a:gd name="connsiteX16" fmla="*/ 1942722 w 4084168"/>
                <a:gd name="connsiteY16" fmla="*/ 2055129 h 2546228"/>
                <a:gd name="connsiteX17" fmla="*/ 2315255 w 4084168"/>
                <a:gd name="connsiteY17" fmla="*/ 1987396 h 2546228"/>
                <a:gd name="connsiteX0" fmla="*/ 4084168 w 4084168"/>
                <a:gd name="connsiteY0" fmla="*/ 0 h 2532884"/>
                <a:gd name="connsiteX1" fmla="*/ 3500933 w 4084168"/>
                <a:gd name="connsiteY1" fmla="*/ 211667 h 2532884"/>
                <a:gd name="connsiteX2" fmla="*/ 3078563 w 4084168"/>
                <a:gd name="connsiteY2" fmla="*/ 425606 h 2532884"/>
                <a:gd name="connsiteX3" fmla="*/ 2806322 w 4084168"/>
                <a:gd name="connsiteY3" fmla="*/ 696539 h 2532884"/>
                <a:gd name="connsiteX4" fmla="*/ 2518455 w 4084168"/>
                <a:gd name="connsiteY4" fmla="*/ 1013729 h 2532884"/>
                <a:gd name="connsiteX5" fmla="*/ 2105584 w 4084168"/>
                <a:gd name="connsiteY5" fmla="*/ 1250796 h 2532884"/>
                <a:gd name="connsiteX6" fmla="*/ 1383922 w 4084168"/>
                <a:gd name="connsiteY6" fmla="*/ 1352396 h 2532884"/>
                <a:gd name="connsiteX7" fmla="*/ 926722 w 4084168"/>
                <a:gd name="connsiteY7" fmla="*/ 1437062 h 2532884"/>
                <a:gd name="connsiteX8" fmla="*/ 647322 w 4084168"/>
                <a:gd name="connsiteY8" fmla="*/ 1572529 h 2532884"/>
                <a:gd name="connsiteX9" fmla="*/ 164722 w 4084168"/>
                <a:gd name="connsiteY9" fmla="*/ 1995862 h 2532884"/>
                <a:gd name="connsiteX10" fmla="*/ 3855 w 4084168"/>
                <a:gd name="connsiteY10" fmla="*/ 2300662 h 2532884"/>
                <a:gd name="connsiteX11" fmla="*/ 63122 w 4084168"/>
                <a:gd name="connsiteY11" fmla="*/ 2461529 h 2532884"/>
                <a:gd name="connsiteX12" fmla="*/ 207055 w 4084168"/>
                <a:gd name="connsiteY12" fmla="*/ 2532842 h 2532884"/>
                <a:gd name="connsiteX13" fmla="*/ 621922 w 4084168"/>
                <a:gd name="connsiteY13" fmla="*/ 2453062 h 2532884"/>
                <a:gd name="connsiteX14" fmla="*/ 1070655 w 4084168"/>
                <a:gd name="connsiteY14" fmla="*/ 2258329 h 2532884"/>
                <a:gd name="connsiteX15" fmla="*/ 1502455 w 4084168"/>
                <a:gd name="connsiteY15" fmla="*/ 2148262 h 2532884"/>
                <a:gd name="connsiteX16" fmla="*/ 1942722 w 4084168"/>
                <a:gd name="connsiteY16" fmla="*/ 2055129 h 2532884"/>
                <a:gd name="connsiteX17" fmla="*/ 2315255 w 4084168"/>
                <a:gd name="connsiteY17" fmla="*/ 1987396 h 2532884"/>
                <a:gd name="connsiteX0" fmla="*/ 4084168 w 4084168"/>
                <a:gd name="connsiteY0" fmla="*/ 0 h 2534976"/>
                <a:gd name="connsiteX1" fmla="*/ 3500933 w 4084168"/>
                <a:gd name="connsiteY1" fmla="*/ 211667 h 2534976"/>
                <a:gd name="connsiteX2" fmla="*/ 3078563 w 4084168"/>
                <a:gd name="connsiteY2" fmla="*/ 425606 h 2534976"/>
                <a:gd name="connsiteX3" fmla="*/ 2806322 w 4084168"/>
                <a:gd name="connsiteY3" fmla="*/ 696539 h 2534976"/>
                <a:gd name="connsiteX4" fmla="*/ 2518455 w 4084168"/>
                <a:gd name="connsiteY4" fmla="*/ 1013729 h 2534976"/>
                <a:gd name="connsiteX5" fmla="*/ 2105584 w 4084168"/>
                <a:gd name="connsiteY5" fmla="*/ 1250796 h 2534976"/>
                <a:gd name="connsiteX6" fmla="*/ 1383922 w 4084168"/>
                <a:gd name="connsiteY6" fmla="*/ 1352396 h 2534976"/>
                <a:gd name="connsiteX7" fmla="*/ 926722 w 4084168"/>
                <a:gd name="connsiteY7" fmla="*/ 1437062 h 2534976"/>
                <a:gd name="connsiteX8" fmla="*/ 647322 w 4084168"/>
                <a:gd name="connsiteY8" fmla="*/ 1572529 h 2534976"/>
                <a:gd name="connsiteX9" fmla="*/ 164722 w 4084168"/>
                <a:gd name="connsiteY9" fmla="*/ 1995862 h 2534976"/>
                <a:gd name="connsiteX10" fmla="*/ 3855 w 4084168"/>
                <a:gd name="connsiteY10" fmla="*/ 2300662 h 2534976"/>
                <a:gd name="connsiteX11" fmla="*/ 63122 w 4084168"/>
                <a:gd name="connsiteY11" fmla="*/ 2461529 h 2534976"/>
                <a:gd name="connsiteX12" fmla="*/ 207055 w 4084168"/>
                <a:gd name="connsiteY12" fmla="*/ 2532842 h 2534976"/>
                <a:gd name="connsiteX13" fmla="*/ 661984 w 4084168"/>
                <a:gd name="connsiteY13" fmla="*/ 2386292 h 2534976"/>
                <a:gd name="connsiteX14" fmla="*/ 1070655 w 4084168"/>
                <a:gd name="connsiteY14" fmla="*/ 2258329 h 2534976"/>
                <a:gd name="connsiteX15" fmla="*/ 1502455 w 4084168"/>
                <a:gd name="connsiteY15" fmla="*/ 2148262 h 2534976"/>
                <a:gd name="connsiteX16" fmla="*/ 1942722 w 4084168"/>
                <a:gd name="connsiteY16" fmla="*/ 2055129 h 2534976"/>
                <a:gd name="connsiteX17" fmla="*/ 2315255 w 4084168"/>
                <a:gd name="connsiteY17" fmla="*/ 1987396 h 2534976"/>
                <a:gd name="connsiteX0" fmla="*/ 4084168 w 4084168"/>
                <a:gd name="connsiteY0" fmla="*/ 0 h 2534976"/>
                <a:gd name="connsiteX1" fmla="*/ 3500933 w 4084168"/>
                <a:gd name="connsiteY1" fmla="*/ 211667 h 2534976"/>
                <a:gd name="connsiteX2" fmla="*/ 3078563 w 4084168"/>
                <a:gd name="connsiteY2" fmla="*/ 425606 h 2534976"/>
                <a:gd name="connsiteX3" fmla="*/ 2806322 w 4084168"/>
                <a:gd name="connsiteY3" fmla="*/ 696539 h 2534976"/>
                <a:gd name="connsiteX4" fmla="*/ 2518455 w 4084168"/>
                <a:gd name="connsiteY4" fmla="*/ 1013729 h 2534976"/>
                <a:gd name="connsiteX5" fmla="*/ 2105584 w 4084168"/>
                <a:gd name="connsiteY5" fmla="*/ 1250796 h 2534976"/>
                <a:gd name="connsiteX6" fmla="*/ 1383922 w 4084168"/>
                <a:gd name="connsiteY6" fmla="*/ 1352396 h 2534976"/>
                <a:gd name="connsiteX7" fmla="*/ 926722 w 4084168"/>
                <a:gd name="connsiteY7" fmla="*/ 1437062 h 2534976"/>
                <a:gd name="connsiteX8" fmla="*/ 647322 w 4084168"/>
                <a:gd name="connsiteY8" fmla="*/ 1572529 h 2534976"/>
                <a:gd name="connsiteX9" fmla="*/ 164722 w 4084168"/>
                <a:gd name="connsiteY9" fmla="*/ 1995862 h 2534976"/>
                <a:gd name="connsiteX10" fmla="*/ 3855 w 4084168"/>
                <a:gd name="connsiteY10" fmla="*/ 2300662 h 2534976"/>
                <a:gd name="connsiteX11" fmla="*/ 63122 w 4084168"/>
                <a:gd name="connsiteY11" fmla="*/ 2461529 h 2534976"/>
                <a:gd name="connsiteX12" fmla="*/ 207055 w 4084168"/>
                <a:gd name="connsiteY12" fmla="*/ 2532842 h 2534976"/>
                <a:gd name="connsiteX13" fmla="*/ 661984 w 4084168"/>
                <a:gd name="connsiteY13" fmla="*/ 2386292 h 2534976"/>
                <a:gd name="connsiteX14" fmla="*/ 1204194 w 4084168"/>
                <a:gd name="connsiteY14" fmla="*/ 2164851 h 2534976"/>
                <a:gd name="connsiteX15" fmla="*/ 1502455 w 4084168"/>
                <a:gd name="connsiteY15" fmla="*/ 2148262 h 2534976"/>
                <a:gd name="connsiteX16" fmla="*/ 1942722 w 4084168"/>
                <a:gd name="connsiteY16" fmla="*/ 2055129 h 2534976"/>
                <a:gd name="connsiteX17" fmla="*/ 2315255 w 4084168"/>
                <a:gd name="connsiteY17" fmla="*/ 1987396 h 2534976"/>
                <a:gd name="connsiteX0" fmla="*/ 4084168 w 4084168"/>
                <a:gd name="connsiteY0" fmla="*/ 0 h 2534976"/>
                <a:gd name="connsiteX1" fmla="*/ 3500933 w 4084168"/>
                <a:gd name="connsiteY1" fmla="*/ 211667 h 2534976"/>
                <a:gd name="connsiteX2" fmla="*/ 3078563 w 4084168"/>
                <a:gd name="connsiteY2" fmla="*/ 425606 h 2534976"/>
                <a:gd name="connsiteX3" fmla="*/ 2806322 w 4084168"/>
                <a:gd name="connsiteY3" fmla="*/ 696539 h 2534976"/>
                <a:gd name="connsiteX4" fmla="*/ 2518455 w 4084168"/>
                <a:gd name="connsiteY4" fmla="*/ 1013729 h 2534976"/>
                <a:gd name="connsiteX5" fmla="*/ 2105584 w 4084168"/>
                <a:gd name="connsiteY5" fmla="*/ 1250796 h 2534976"/>
                <a:gd name="connsiteX6" fmla="*/ 1383922 w 4084168"/>
                <a:gd name="connsiteY6" fmla="*/ 1352396 h 2534976"/>
                <a:gd name="connsiteX7" fmla="*/ 926722 w 4084168"/>
                <a:gd name="connsiteY7" fmla="*/ 1437062 h 2534976"/>
                <a:gd name="connsiteX8" fmla="*/ 647322 w 4084168"/>
                <a:gd name="connsiteY8" fmla="*/ 1572529 h 2534976"/>
                <a:gd name="connsiteX9" fmla="*/ 164722 w 4084168"/>
                <a:gd name="connsiteY9" fmla="*/ 1995862 h 2534976"/>
                <a:gd name="connsiteX10" fmla="*/ 3855 w 4084168"/>
                <a:gd name="connsiteY10" fmla="*/ 2300662 h 2534976"/>
                <a:gd name="connsiteX11" fmla="*/ 63122 w 4084168"/>
                <a:gd name="connsiteY11" fmla="*/ 2461529 h 2534976"/>
                <a:gd name="connsiteX12" fmla="*/ 207055 w 4084168"/>
                <a:gd name="connsiteY12" fmla="*/ 2532842 h 2534976"/>
                <a:gd name="connsiteX13" fmla="*/ 661984 w 4084168"/>
                <a:gd name="connsiteY13" fmla="*/ 2386292 h 2534976"/>
                <a:gd name="connsiteX14" fmla="*/ 1204194 w 4084168"/>
                <a:gd name="connsiteY14" fmla="*/ 2164851 h 2534976"/>
                <a:gd name="connsiteX15" fmla="*/ 1609287 w 4084168"/>
                <a:gd name="connsiteY15" fmla="*/ 2068139 h 2534976"/>
                <a:gd name="connsiteX16" fmla="*/ 1942722 w 4084168"/>
                <a:gd name="connsiteY16" fmla="*/ 2055129 h 2534976"/>
                <a:gd name="connsiteX17" fmla="*/ 2315255 w 4084168"/>
                <a:gd name="connsiteY17" fmla="*/ 1987396 h 2534976"/>
                <a:gd name="connsiteX0" fmla="*/ 4084168 w 4084168"/>
                <a:gd name="connsiteY0" fmla="*/ 0 h 2534976"/>
                <a:gd name="connsiteX1" fmla="*/ 3500933 w 4084168"/>
                <a:gd name="connsiteY1" fmla="*/ 211667 h 2534976"/>
                <a:gd name="connsiteX2" fmla="*/ 3078563 w 4084168"/>
                <a:gd name="connsiteY2" fmla="*/ 425606 h 2534976"/>
                <a:gd name="connsiteX3" fmla="*/ 2806322 w 4084168"/>
                <a:gd name="connsiteY3" fmla="*/ 696539 h 2534976"/>
                <a:gd name="connsiteX4" fmla="*/ 2518455 w 4084168"/>
                <a:gd name="connsiteY4" fmla="*/ 1013729 h 2534976"/>
                <a:gd name="connsiteX5" fmla="*/ 2105584 w 4084168"/>
                <a:gd name="connsiteY5" fmla="*/ 1250796 h 2534976"/>
                <a:gd name="connsiteX6" fmla="*/ 1383922 w 4084168"/>
                <a:gd name="connsiteY6" fmla="*/ 1352396 h 2534976"/>
                <a:gd name="connsiteX7" fmla="*/ 926722 w 4084168"/>
                <a:gd name="connsiteY7" fmla="*/ 1437062 h 2534976"/>
                <a:gd name="connsiteX8" fmla="*/ 647322 w 4084168"/>
                <a:gd name="connsiteY8" fmla="*/ 1572529 h 2534976"/>
                <a:gd name="connsiteX9" fmla="*/ 164722 w 4084168"/>
                <a:gd name="connsiteY9" fmla="*/ 1995862 h 2534976"/>
                <a:gd name="connsiteX10" fmla="*/ 3855 w 4084168"/>
                <a:gd name="connsiteY10" fmla="*/ 2300662 h 2534976"/>
                <a:gd name="connsiteX11" fmla="*/ 63122 w 4084168"/>
                <a:gd name="connsiteY11" fmla="*/ 2461529 h 2534976"/>
                <a:gd name="connsiteX12" fmla="*/ 207055 w 4084168"/>
                <a:gd name="connsiteY12" fmla="*/ 2532842 h 2534976"/>
                <a:gd name="connsiteX13" fmla="*/ 661984 w 4084168"/>
                <a:gd name="connsiteY13" fmla="*/ 2386292 h 2534976"/>
                <a:gd name="connsiteX14" fmla="*/ 1204194 w 4084168"/>
                <a:gd name="connsiteY14" fmla="*/ 2164851 h 2534976"/>
                <a:gd name="connsiteX15" fmla="*/ 1609287 w 4084168"/>
                <a:gd name="connsiteY15" fmla="*/ 2068139 h 2534976"/>
                <a:gd name="connsiteX16" fmla="*/ 1982784 w 4084168"/>
                <a:gd name="connsiteY16" fmla="*/ 2015067 h 2534976"/>
                <a:gd name="connsiteX17" fmla="*/ 2315255 w 4084168"/>
                <a:gd name="connsiteY17" fmla="*/ 1987396 h 253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4168" h="2534976">
                  <a:moveTo>
                    <a:pt x="4084168" y="0"/>
                  </a:moveTo>
                  <a:cubicBezTo>
                    <a:pt x="3898606" y="67028"/>
                    <a:pt x="3668534" y="140733"/>
                    <a:pt x="3500933" y="211667"/>
                  </a:cubicBezTo>
                  <a:cubicBezTo>
                    <a:pt x="3333332" y="282601"/>
                    <a:pt x="3194331" y="344794"/>
                    <a:pt x="3078563" y="425606"/>
                  </a:cubicBezTo>
                  <a:cubicBezTo>
                    <a:pt x="2962795" y="506418"/>
                    <a:pt x="2899673" y="598519"/>
                    <a:pt x="2806322" y="696539"/>
                  </a:cubicBezTo>
                  <a:cubicBezTo>
                    <a:pt x="2712971" y="794560"/>
                    <a:pt x="2635245" y="921353"/>
                    <a:pt x="2518455" y="1013729"/>
                  </a:cubicBezTo>
                  <a:cubicBezTo>
                    <a:pt x="2401665" y="1106105"/>
                    <a:pt x="2294673" y="1194352"/>
                    <a:pt x="2105584" y="1250796"/>
                  </a:cubicBezTo>
                  <a:cubicBezTo>
                    <a:pt x="1967295" y="1286074"/>
                    <a:pt x="1580399" y="1321352"/>
                    <a:pt x="1383922" y="1352396"/>
                  </a:cubicBezTo>
                  <a:cubicBezTo>
                    <a:pt x="1187445" y="1383440"/>
                    <a:pt x="1049489" y="1400373"/>
                    <a:pt x="926722" y="1437062"/>
                  </a:cubicBezTo>
                  <a:cubicBezTo>
                    <a:pt x="803955" y="1473751"/>
                    <a:pt x="774322" y="1479396"/>
                    <a:pt x="647322" y="1572529"/>
                  </a:cubicBezTo>
                  <a:cubicBezTo>
                    <a:pt x="520322" y="1665662"/>
                    <a:pt x="271966" y="1874507"/>
                    <a:pt x="164722" y="1995862"/>
                  </a:cubicBezTo>
                  <a:cubicBezTo>
                    <a:pt x="57478" y="2117217"/>
                    <a:pt x="20788" y="2223051"/>
                    <a:pt x="3855" y="2300662"/>
                  </a:cubicBezTo>
                  <a:cubicBezTo>
                    <a:pt x="-13078" y="2378273"/>
                    <a:pt x="29255" y="2422832"/>
                    <a:pt x="63122" y="2461529"/>
                  </a:cubicBezTo>
                  <a:cubicBezTo>
                    <a:pt x="96989" y="2500226"/>
                    <a:pt x="107245" y="2545381"/>
                    <a:pt x="207055" y="2532842"/>
                  </a:cubicBezTo>
                  <a:cubicBezTo>
                    <a:pt x="306865" y="2520303"/>
                    <a:pt x="495794" y="2447624"/>
                    <a:pt x="661984" y="2386292"/>
                  </a:cubicBezTo>
                  <a:cubicBezTo>
                    <a:pt x="828174" y="2324960"/>
                    <a:pt x="1046310" y="2217877"/>
                    <a:pt x="1204194" y="2164851"/>
                  </a:cubicBezTo>
                  <a:cubicBezTo>
                    <a:pt x="1362078" y="2111825"/>
                    <a:pt x="1479522" y="2093103"/>
                    <a:pt x="1609287" y="2068139"/>
                  </a:cubicBezTo>
                  <a:cubicBezTo>
                    <a:pt x="1739052" y="2043175"/>
                    <a:pt x="1865123" y="2028524"/>
                    <a:pt x="1982784" y="2015067"/>
                  </a:cubicBezTo>
                  <a:cubicBezTo>
                    <a:pt x="2100445" y="2001610"/>
                    <a:pt x="2315255" y="1987396"/>
                    <a:pt x="2315255" y="1987396"/>
                  </a:cubicBezTo>
                </a:path>
              </a:pathLst>
            </a:custGeom>
            <a:noFill/>
            <a:ln w="3810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6B1226D2-5C5C-3944-A70C-AC352555CD25}"/>
                </a:ext>
              </a:extLst>
            </p:cNvPr>
            <p:cNvSpPr/>
            <p:nvPr/>
          </p:nvSpPr>
          <p:spPr>
            <a:xfrm>
              <a:off x="5095828" y="3207752"/>
              <a:ext cx="884371" cy="386690"/>
            </a:xfrm>
            <a:custGeom>
              <a:avLst/>
              <a:gdLst>
                <a:gd name="connsiteX0" fmla="*/ 788990 w 1110723"/>
                <a:gd name="connsiteY0" fmla="*/ 0 h 922265"/>
                <a:gd name="connsiteX1" fmla="*/ 492657 w 1110723"/>
                <a:gd name="connsiteY1" fmla="*/ 127000 h 922265"/>
                <a:gd name="connsiteX2" fmla="*/ 238657 w 1110723"/>
                <a:gd name="connsiteY2" fmla="*/ 304800 h 922265"/>
                <a:gd name="connsiteX3" fmla="*/ 26990 w 1110723"/>
                <a:gd name="connsiteY3" fmla="*/ 524933 h 922265"/>
                <a:gd name="connsiteX4" fmla="*/ 26990 w 1110723"/>
                <a:gd name="connsiteY4" fmla="*/ 728133 h 922265"/>
                <a:gd name="connsiteX5" fmla="*/ 247123 w 1110723"/>
                <a:gd name="connsiteY5" fmla="*/ 897467 h 922265"/>
                <a:gd name="connsiteX6" fmla="*/ 551923 w 1110723"/>
                <a:gd name="connsiteY6" fmla="*/ 914400 h 922265"/>
                <a:gd name="connsiteX7" fmla="*/ 873657 w 1110723"/>
                <a:gd name="connsiteY7" fmla="*/ 829733 h 922265"/>
                <a:gd name="connsiteX8" fmla="*/ 1110723 w 1110723"/>
                <a:gd name="connsiteY8" fmla="*/ 770467 h 92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723" h="922265">
                  <a:moveTo>
                    <a:pt x="788990" y="0"/>
                  </a:moveTo>
                  <a:cubicBezTo>
                    <a:pt x="686684" y="38100"/>
                    <a:pt x="584379" y="76200"/>
                    <a:pt x="492657" y="127000"/>
                  </a:cubicBezTo>
                  <a:cubicBezTo>
                    <a:pt x="400935" y="177800"/>
                    <a:pt x="316268" y="238478"/>
                    <a:pt x="238657" y="304800"/>
                  </a:cubicBezTo>
                  <a:cubicBezTo>
                    <a:pt x="161046" y="371122"/>
                    <a:pt x="62268" y="454378"/>
                    <a:pt x="26990" y="524933"/>
                  </a:cubicBezTo>
                  <a:cubicBezTo>
                    <a:pt x="-8288" y="595488"/>
                    <a:pt x="-9699" y="666044"/>
                    <a:pt x="26990" y="728133"/>
                  </a:cubicBezTo>
                  <a:cubicBezTo>
                    <a:pt x="63679" y="790222"/>
                    <a:pt x="159634" y="866423"/>
                    <a:pt x="247123" y="897467"/>
                  </a:cubicBezTo>
                  <a:cubicBezTo>
                    <a:pt x="334612" y="928511"/>
                    <a:pt x="447501" y="925689"/>
                    <a:pt x="551923" y="914400"/>
                  </a:cubicBezTo>
                  <a:cubicBezTo>
                    <a:pt x="656345" y="903111"/>
                    <a:pt x="873657" y="829733"/>
                    <a:pt x="873657" y="829733"/>
                  </a:cubicBezTo>
                  <a:lnTo>
                    <a:pt x="1110723" y="770467"/>
                  </a:lnTo>
                </a:path>
              </a:pathLst>
            </a:custGeom>
            <a:noFill/>
            <a:ln w="25400">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0A919A0F-0BB9-1146-BA81-0F2071BDC73B}"/>
                </a:ext>
              </a:extLst>
            </p:cNvPr>
            <p:cNvSpPr/>
            <p:nvPr/>
          </p:nvSpPr>
          <p:spPr>
            <a:xfrm>
              <a:off x="2696165" y="4202524"/>
              <a:ext cx="1179721" cy="472747"/>
            </a:xfrm>
            <a:custGeom>
              <a:avLst/>
              <a:gdLst>
                <a:gd name="connsiteX0" fmla="*/ 1557867 w 1557867"/>
                <a:gd name="connsiteY0" fmla="*/ 0 h 592667"/>
                <a:gd name="connsiteX1" fmla="*/ 1159934 w 1557867"/>
                <a:gd name="connsiteY1" fmla="*/ 84667 h 592667"/>
                <a:gd name="connsiteX2" fmla="*/ 736600 w 1557867"/>
                <a:gd name="connsiteY2" fmla="*/ 169333 h 592667"/>
                <a:gd name="connsiteX3" fmla="*/ 304800 w 1557867"/>
                <a:gd name="connsiteY3" fmla="*/ 347133 h 592667"/>
                <a:gd name="connsiteX4" fmla="*/ 0 w 1557867"/>
                <a:gd name="connsiteY4" fmla="*/ 592667 h 592667"/>
                <a:gd name="connsiteX5" fmla="*/ 0 w 1557867"/>
                <a:gd name="connsiteY5" fmla="*/ 592667 h 592667"/>
                <a:gd name="connsiteX0" fmla="*/ 1634067 w 1634067"/>
                <a:gd name="connsiteY0" fmla="*/ 0 h 584200"/>
                <a:gd name="connsiteX1" fmla="*/ 1159934 w 1634067"/>
                <a:gd name="connsiteY1" fmla="*/ 76200 h 584200"/>
                <a:gd name="connsiteX2" fmla="*/ 736600 w 1634067"/>
                <a:gd name="connsiteY2" fmla="*/ 160866 h 584200"/>
                <a:gd name="connsiteX3" fmla="*/ 304800 w 1634067"/>
                <a:gd name="connsiteY3" fmla="*/ 338666 h 584200"/>
                <a:gd name="connsiteX4" fmla="*/ 0 w 1634067"/>
                <a:gd name="connsiteY4" fmla="*/ 584200 h 584200"/>
                <a:gd name="connsiteX5" fmla="*/ 0 w 1634067"/>
                <a:gd name="connsiteY5" fmla="*/ 584200 h 584200"/>
                <a:gd name="connsiteX0" fmla="*/ 1447801 w 1447801"/>
                <a:gd name="connsiteY0" fmla="*/ 0 h 567267"/>
                <a:gd name="connsiteX1" fmla="*/ 1159934 w 1447801"/>
                <a:gd name="connsiteY1" fmla="*/ 59267 h 567267"/>
                <a:gd name="connsiteX2" fmla="*/ 736600 w 1447801"/>
                <a:gd name="connsiteY2" fmla="*/ 143933 h 567267"/>
                <a:gd name="connsiteX3" fmla="*/ 304800 w 1447801"/>
                <a:gd name="connsiteY3" fmla="*/ 321733 h 567267"/>
                <a:gd name="connsiteX4" fmla="*/ 0 w 1447801"/>
                <a:gd name="connsiteY4" fmla="*/ 567267 h 567267"/>
                <a:gd name="connsiteX5" fmla="*/ 0 w 1447801"/>
                <a:gd name="connsiteY5" fmla="*/ 567267 h 567267"/>
                <a:gd name="connsiteX0" fmla="*/ 1447801 w 1447801"/>
                <a:gd name="connsiteY0" fmla="*/ 0 h 567267"/>
                <a:gd name="connsiteX1" fmla="*/ 1075267 w 1447801"/>
                <a:gd name="connsiteY1" fmla="*/ 76200 h 567267"/>
                <a:gd name="connsiteX2" fmla="*/ 736600 w 1447801"/>
                <a:gd name="connsiteY2" fmla="*/ 143933 h 567267"/>
                <a:gd name="connsiteX3" fmla="*/ 304800 w 1447801"/>
                <a:gd name="connsiteY3" fmla="*/ 321733 h 567267"/>
                <a:gd name="connsiteX4" fmla="*/ 0 w 1447801"/>
                <a:gd name="connsiteY4" fmla="*/ 567267 h 567267"/>
                <a:gd name="connsiteX5" fmla="*/ 0 w 1447801"/>
                <a:gd name="connsiteY5" fmla="*/ 567267 h 567267"/>
                <a:gd name="connsiteX0" fmla="*/ 1481667 w 1481667"/>
                <a:gd name="connsiteY0" fmla="*/ 0 h 593745"/>
                <a:gd name="connsiteX1" fmla="*/ 1109133 w 1481667"/>
                <a:gd name="connsiteY1" fmla="*/ 76200 h 593745"/>
                <a:gd name="connsiteX2" fmla="*/ 770466 w 1481667"/>
                <a:gd name="connsiteY2" fmla="*/ 143933 h 593745"/>
                <a:gd name="connsiteX3" fmla="*/ 338666 w 1481667"/>
                <a:gd name="connsiteY3" fmla="*/ 321733 h 593745"/>
                <a:gd name="connsiteX4" fmla="*/ 33866 w 1481667"/>
                <a:gd name="connsiteY4" fmla="*/ 567267 h 593745"/>
                <a:gd name="connsiteX5" fmla="*/ 0 w 1481667"/>
                <a:gd name="connsiteY5" fmla="*/ 592667 h 59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667" h="593745">
                  <a:moveTo>
                    <a:pt x="1481667" y="0"/>
                  </a:moveTo>
                  <a:lnTo>
                    <a:pt x="1109133" y="76200"/>
                  </a:lnTo>
                  <a:cubicBezTo>
                    <a:pt x="990600" y="100189"/>
                    <a:pt x="898877" y="103011"/>
                    <a:pt x="770466" y="143933"/>
                  </a:cubicBezTo>
                  <a:cubicBezTo>
                    <a:pt x="642055" y="184855"/>
                    <a:pt x="461433" y="251177"/>
                    <a:pt x="338666" y="321733"/>
                  </a:cubicBezTo>
                  <a:cubicBezTo>
                    <a:pt x="215899" y="392289"/>
                    <a:pt x="90310" y="522111"/>
                    <a:pt x="33866" y="567267"/>
                  </a:cubicBezTo>
                  <a:cubicBezTo>
                    <a:pt x="-22578" y="612423"/>
                    <a:pt x="11289" y="584200"/>
                    <a:pt x="0" y="592667"/>
                  </a:cubicBezTo>
                </a:path>
              </a:pathLst>
            </a:custGeom>
            <a:noFill/>
            <a:ln w="25400">
              <a:solidFill>
                <a:srgbClr val="FF0000">
                  <a:alpha val="75000"/>
                </a:srgbClr>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17">
              <a:extLst>
                <a:ext uri="{FF2B5EF4-FFF2-40B4-BE49-F238E27FC236}">
                  <a16:creationId xmlns:a16="http://schemas.microsoft.com/office/drawing/2014/main" id="{7483CC9F-6DB4-2447-B9E9-F6C2FF464192}"/>
                </a:ext>
              </a:extLst>
            </p:cNvPr>
            <p:cNvSpPr/>
            <p:nvPr/>
          </p:nvSpPr>
          <p:spPr>
            <a:xfrm>
              <a:off x="2584258" y="4161264"/>
              <a:ext cx="1754712" cy="740345"/>
            </a:xfrm>
            <a:custGeom>
              <a:avLst/>
              <a:gdLst>
                <a:gd name="connsiteX0" fmla="*/ 128560 w 2135548"/>
                <a:gd name="connsiteY0" fmla="*/ 677333 h 1007801"/>
                <a:gd name="connsiteX1" fmla="*/ 18493 w 2135548"/>
                <a:gd name="connsiteY1" fmla="*/ 855133 h 1007801"/>
                <a:gd name="connsiteX2" fmla="*/ 10026 w 2135548"/>
                <a:gd name="connsiteY2" fmla="*/ 948266 h 1007801"/>
                <a:gd name="connsiteX3" fmla="*/ 120093 w 2135548"/>
                <a:gd name="connsiteY3" fmla="*/ 1007533 h 1007801"/>
                <a:gd name="connsiteX4" fmla="*/ 357160 w 2135548"/>
                <a:gd name="connsiteY4" fmla="*/ 965200 h 1007801"/>
                <a:gd name="connsiteX5" fmla="*/ 577293 w 2135548"/>
                <a:gd name="connsiteY5" fmla="*/ 855133 h 1007801"/>
                <a:gd name="connsiteX6" fmla="*/ 1000626 w 2135548"/>
                <a:gd name="connsiteY6" fmla="*/ 660400 h 1007801"/>
                <a:gd name="connsiteX7" fmla="*/ 1423960 w 2135548"/>
                <a:gd name="connsiteY7" fmla="*/ 584200 h 1007801"/>
                <a:gd name="connsiteX8" fmla="*/ 1669493 w 2135548"/>
                <a:gd name="connsiteY8" fmla="*/ 516466 h 1007801"/>
                <a:gd name="connsiteX9" fmla="*/ 1923493 w 2135548"/>
                <a:gd name="connsiteY9" fmla="*/ 431800 h 1007801"/>
                <a:gd name="connsiteX10" fmla="*/ 2084360 w 2135548"/>
                <a:gd name="connsiteY10" fmla="*/ 313266 h 1007801"/>
                <a:gd name="connsiteX11" fmla="*/ 2135160 w 2135548"/>
                <a:gd name="connsiteY11" fmla="*/ 143933 h 1007801"/>
                <a:gd name="connsiteX12" fmla="*/ 2101293 w 2135548"/>
                <a:gd name="connsiteY12" fmla="*/ 25400 h 1007801"/>
                <a:gd name="connsiteX13" fmla="*/ 1991226 w 2135548"/>
                <a:gd name="connsiteY13" fmla="*/ 0 h 1007801"/>
                <a:gd name="connsiteX0" fmla="*/ 128560 w 2136108"/>
                <a:gd name="connsiteY0" fmla="*/ 669181 h 999649"/>
                <a:gd name="connsiteX1" fmla="*/ 18493 w 2136108"/>
                <a:gd name="connsiteY1" fmla="*/ 846981 h 999649"/>
                <a:gd name="connsiteX2" fmla="*/ 10026 w 2136108"/>
                <a:gd name="connsiteY2" fmla="*/ 940114 h 999649"/>
                <a:gd name="connsiteX3" fmla="*/ 120093 w 2136108"/>
                <a:gd name="connsiteY3" fmla="*/ 999381 h 999649"/>
                <a:gd name="connsiteX4" fmla="*/ 357160 w 2136108"/>
                <a:gd name="connsiteY4" fmla="*/ 957048 h 999649"/>
                <a:gd name="connsiteX5" fmla="*/ 577293 w 2136108"/>
                <a:gd name="connsiteY5" fmla="*/ 846981 h 999649"/>
                <a:gd name="connsiteX6" fmla="*/ 1000626 w 2136108"/>
                <a:gd name="connsiteY6" fmla="*/ 652248 h 999649"/>
                <a:gd name="connsiteX7" fmla="*/ 1423960 w 2136108"/>
                <a:gd name="connsiteY7" fmla="*/ 576048 h 999649"/>
                <a:gd name="connsiteX8" fmla="*/ 1669493 w 2136108"/>
                <a:gd name="connsiteY8" fmla="*/ 508314 h 999649"/>
                <a:gd name="connsiteX9" fmla="*/ 1923493 w 2136108"/>
                <a:gd name="connsiteY9" fmla="*/ 423648 h 999649"/>
                <a:gd name="connsiteX10" fmla="*/ 2084360 w 2136108"/>
                <a:gd name="connsiteY10" fmla="*/ 305114 h 999649"/>
                <a:gd name="connsiteX11" fmla="*/ 2135160 w 2136108"/>
                <a:gd name="connsiteY11" fmla="*/ 135781 h 999649"/>
                <a:gd name="connsiteX12" fmla="*/ 2101293 w 2136108"/>
                <a:gd name="connsiteY12" fmla="*/ 17248 h 999649"/>
                <a:gd name="connsiteX13" fmla="*/ 1923493 w 2136108"/>
                <a:gd name="connsiteY13" fmla="*/ 314 h 999649"/>
                <a:gd name="connsiteX0" fmla="*/ 128560 w 2143627"/>
                <a:gd name="connsiteY0" fmla="*/ 668867 h 999335"/>
                <a:gd name="connsiteX1" fmla="*/ 18493 w 2143627"/>
                <a:gd name="connsiteY1" fmla="*/ 846667 h 999335"/>
                <a:gd name="connsiteX2" fmla="*/ 10026 w 2143627"/>
                <a:gd name="connsiteY2" fmla="*/ 939800 h 999335"/>
                <a:gd name="connsiteX3" fmla="*/ 120093 w 2143627"/>
                <a:gd name="connsiteY3" fmla="*/ 999067 h 999335"/>
                <a:gd name="connsiteX4" fmla="*/ 357160 w 2143627"/>
                <a:gd name="connsiteY4" fmla="*/ 956734 h 999335"/>
                <a:gd name="connsiteX5" fmla="*/ 577293 w 2143627"/>
                <a:gd name="connsiteY5" fmla="*/ 846667 h 999335"/>
                <a:gd name="connsiteX6" fmla="*/ 1000626 w 2143627"/>
                <a:gd name="connsiteY6" fmla="*/ 651934 h 999335"/>
                <a:gd name="connsiteX7" fmla="*/ 1423960 w 2143627"/>
                <a:gd name="connsiteY7" fmla="*/ 575734 h 999335"/>
                <a:gd name="connsiteX8" fmla="*/ 1669493 w 2143627"/>
                <a:gd name="connsiteY8" fmla="*/ 508000 h 999335"/>
                <a:gd name="connsiteX9" fmla="*/ 1923493 w 2143627"/>
                <a:gd name="connsiteY9" fmla="*/ 423334 h 999335"/>
                <a:gd name="connsiteX10" fmla="*/ 2084360 w 2143627"/>
                <a:gd name="connsiteY10" fmla="*/ 304800 h 999335"/>
                <a:gd name="connsiteX11" fmla="*/ 2135160 w 2143627"/>
                <a:gd name="connsiteY11" fmla="*/ 135467 h 999335"/>
                <a:gd name="connsiteX12" fmla="*/ 1923493 w 2143627"/>
                <a:gd name="connsiteY12" fmla="*/ 0 h 999335"/>
                <a:gd name="connsiteX0" fmla="*/ 128560 w 2128919"/>
                <a:gd name="connsiteY0" fmla="*/ 668867 h 999335"/>
                <a:gd name="connsiteX1" fmla="*/ 18493 w 2128919"/>
                <a:gd name="connsiteY1" fmla="*/ 846667 h 999335"/>
                <a:gd name="connsiteX2" fmla="*/ 10026 w 2128919"/>
                <a:gd name="connsiteY2" fmla="*/ 939800 h 999335"/>
                <a:gd name="connsiteX3" fmla="*/ 120093 w 2128919"/>
                <a:gd name="connsiteY3" fmla="*/ 999067 h 999335"/>
                <a:gd name="connsiteX4" fmla="*/ 357160 w 2128919"/>
                <a:gd name="connsiteY4" fmla="*/ 956734 h 999335"/>
                <a:gd name="connsiteX5" fmla="*/ 577293 w 2128919"/>
                <a:gd name="connsiteY5" fmla="*/ 846667 h 999335"/>
                <a:gd name="connsiteX6" fmla="*/ 1000626 w 2128919"/>
                <a:gd name="connsiteY6" fmla="*/ 651934 h 999335"/>
                <a:gd name="connsiteX7" fmla="*/ 1423960 w 2128919"/>
                <a:gd name="connsiteY7" fmla="*/ 575734 h 999335"/>
                <a:gd name="connsiteX8" fmla="*/ 1669493 w 2128919"/>
                <a:gd name="connsiteY8" fmla="*/ 508000 h 999335"/>
                <a:gd name="connsiteX9" fmla="*/ 1923493 w 2128919"/>
                <a:gd name="connsiteY9" fmla="*/ 423334 h 999335"/>
                <a:gd name="connsiteX10" fmla="*/ 2084360 w 2128919"/>
                <a:gd name="connsiteY10" fmla="*/ 304800 h 999335"/>
                <a:gd name="connsiteX11" fmla="*/ 2118227 w 2128919"/>
                <a:gd name="connsiteY11" fmla="*/ 67734 h 999335"/>
                <a:gd name="connsiteX12" fmla="*/ 1923493 w 2128919"/>
                <a:gd name="connsiteY12" fmla="*/ 0 h 999335"/>
                <a:gd name="connsiteX0" fmla="*/ 128560 w 2142569"/>
                <a:gd name="connsiteY0" fmla="*/ 668867 h 999335"/>
                <a:gd name="connsiteX1" fmla="*/ 18493 w 2142569"/>
                <a:gd name="connsiteY1" fmla="*/ 846667 h 999335"/>
                <a:gd name="connsiteX2" fmla="*/ 10026 w 2142569"/>
                <a:gd name="connsiteY2" fmla="*/ 939800 h 999335"/>
                <a:gd name="connsiteX3" fmla="*/ 120093 w 2142569"/>
                <a:gd name="connsiteY3" fmla="*/ 999067 h 999335"/>
                <a:gd name="connsiteX4" fmla="*/ 357160 w 2142569"/>
                <a:gd name="connsiteY4" fmla="*/ 956734 h 999335"/>
                <a:gd name="connsiteX5" fmla="*/ 577293 w 2142569"/>
                <a:gd name="connsiteY5" fmla="*/ 846667 h 999335"/>
                <a:gd name="connsiteX6" fmla="*/ 1000626 w 2142569"/>
                <a:gd name="connsiteY6" fmla="*/ 651934 h 999335"/>
                <a:gd name="connsiteX7" fmla="*/ 1423960 w 2142569"/>
                <a:gd name="connsiteY7" fmla="*/ 575734 h 999335"/>
                <a:gd name="connsiteX8" fmla="*/ 1669493 w 2142569"/>
                <a:gd name="connsiteY8" fmla="*/ 508000 h 999335"/>
                <a:gd name="connsiteX9" fmla="*/ 1923493 w 2142569"/>
                <a:gd name="connsiteY9" fmla="*/ 423334 h 999335"/>
                <a:gd name="connsiteX10" fmla="*/ 2118227 w 2142569"/>
                <a:gd name="connsiteY10" fmla="*/ 313267 h 999335"/>
                <a:gd name="connsiteX11" fmla="*/ 2118227 w 2142569"/>
                <a:gd name="connsiteY11" fmla="*/ 67734 h 999335"/>
                <a:gd name="connsiteX12" fmla="*/ 1923493 w 2142569"/>
                <a:gd name="connsiteY12" fmla="*/ 0 h 999335"/>
                <a:gd name="connsiteX0" fmla="*/ 123302 w 2137311"/>
                <a:gd name="connsiteY0" fmla="*/ 668867 h 999198"/>
                <a:gd name="connsiteX1" fmla="*/ 13235 w 2137311"/>
                <a:gd name="connsiteY1" fmla="*/ 846667 h 999198"/>
                <a:gd name="connsiteX2" fmla="*/ 13235 w 2137311"/>
                <a:gd name="connsiteY2" fmla="*/ 965200 h 999198"/>
                <a:gd name="connsiteX3" fmla="*/ 114835 w 2137311"/>
                <a:gd name="connsiteY3" fmla="*/ 999067 h 999198"/>
                <a:gd name="connsiteX4" fmla="*/ 351902 w 2137311"/>
                <a:gd name="connsiteY4" fmla="*/ 956734 h 999198"/>
                <a:gd name="connsiteX5" fmla="*/ 572035 w 2137311"/>
                <a:gd name="connsiteY5" fmla="*/ 846667 h 999198"/>
                <a:gd name="connsiteX6" fmla="*/ 995368 w 2137311"/>
                <a:gd name="connsiteY6" fmla="*/ 651934 h 999198"/>
                <a:gd name="connsiteX7" fmla="*/ 1418702 w 2137311"/>
                <a:gd name="connsiteY7" fmla="*/ 575734 h 999198"/>
                <a:gd name="connsiteX8" fmla="*/ 1664235 w 2137311"/>
                <a:gd name="connsiteY8" fmla="*/ 508000 h 999198"/>
                <a:gd name="connsiteX9" fmla="*/ 1918235 w 2137311"/>
                <a:gd name="connsiteY9" fmla="*/ 423334 h 999198"/>
                <a:gd name="connsiteX10" fmla="*/ 2112969 w 2137311"/>
                <a:gd name="connsiteY10" fmla="*/ 313267 h 999198"/>
                <a:gd name="connsiteX11" fmla="*/ 2112969 w 2137311"/>
                <a:gd name="connsiteY11" fmla="*/ 67734 h 999198"/>
                <a:gd name="connsiteX12" fmla="*/ 1918235 w 2137311"/>
                <a:gd name="connsiteY12" fmla="*/ 0 h 999198"/>
                <a:gd name="connsiteX0" fmla="*/ 123302 w 2137311"/>
                <a:gd name="connsiteY0" fmla="*/ 668867 h 999198"/>
                <a:gd name="connsiteX1" fmla="*/ 13235 w 2137311"/>
                <a:gd name="connsiteY1" fmla="*/ 846667 h 999198"/>
                <a:gd name="connsiteX2" fmla="*/ 13235 w 2137311"/>
                <a:gd name="connsiteY2" fmla="*/ 965200 h 999198"/>
                <a:gd name="connsiteX3" fmla="*/ 114835 w 2137311"/>
                <a:gd name="connsiteY3" fmla="*/ 999067 h 999198"/>
                <a:gd name="connsiteX4" fmla="*/ 351902 w 2137311"/>
                <a:gd name="connsiteY4" fmla="*/ 956734 h 999198"/>
                <a:gd name="connsiteX5" fmla="*/ 572035 w 2137311"/>
                <a:gd name="connsiteY5" fmla="*/ 846667 h 999198"/>
                <a:gd name="connsiteX6" fmla="*/ 1012301 w 2137311"/>
                <a:gd name="connsiteY6" fmla="*/ 677334 h 999198"/>
                <a:gd name="connsiteX7" fmla="*/ 1418702 w 2137311"/>
                <a:gd name="connsiteY7" fmla="*/ 575734 h 999198"/>
                <a:gd name="connsiteX8" fmla="*/ 1664235 w 2137311"/>
                <a:gd name="connsiteY8" fmla="*/ 508000 h 999198"/>
                <a:gd name="connsiteX9" fmla="*/ 1918235 w 2137311"/>
                <a:gd name="connsiteY9" fmla="*/ 423334 h 999198"/>
                <a:gd name="connsiteX10" fmla="*/ 2112969 w 2137311"/>
                <a:gd name="connsiteY10" fmla="*/ 313267 h 999198"/>
                <a:gd name="connsiteX11" fmla="*/ 2112969 w 2137311"/>
                <a:gd name="connsiteY11" fmla="*/ 67734 h 999198"/>
                <a:gd name="connsiteX12" fmla="*/ 1918235 w 2137311"/>
                <a:gd name="connsiteY12" fmla="*/ 0 h 999198"/>
                <a:gd name="connsiteX0" fmla="*/ 123302 w 2144560"/>
                <a:gd name="connsiteY0" fmla="*/ 668867 h 999198"/>
                <a:gd name="connsiteX1" fmla="*/ 13235 w 2144560"/>
                <a:gd name="connsiteY1" fmla="*/ 846667 h 999198"/>
                <a:gd name="connsiteX2" fmla="*/ 13235 w 2144560"/>
                <a:gd name="connsiteY2" fmla="*/ 965200 h 999198"/>
                <a:gd name="connsiteX3" fmla="*/ 114835 w 2144560"/>
                <a:gd name="connsiteY3" fmla="*/ 999067 h 999198"/>
                <a:gd name="connsiteX4" fmla="*/ 351902 w 2144560"/>
                <a:gd name="connsiteY4" fmla="*/ 956734 h 999198"/>
                <a:gd name="connsiteX5" fmla="*/ 572035 w 2144560"/>
                <a:gd name="connsiteY5" fmla="*/ 846667 h 999198"/>
                <a:gd name="connsiteX6" fmla="*/ 1012301 w 2144560"/>
                <a:gd name="connsiteY6" fmla="*/ 677334 h 999198"/>
                <a:gd name="connsiteX7" fmla="*/ 1418702 w 2144560"/>
                <a:gd name="connsiteY7" fmla="*/ 575734 h 999198"/>
                <a:gd name="connsiteX8" fmla="*/ 1664235 w 2144560"/>
                <a:gd name="connsiteY8" fmla="*/ 508000 h 999198"/>
                <a:gd name="connsiteX9" fmla="*/ 1918235 w 2144560"/>
                <a:gd name="connsiteY9" fmla="*/ 423334 h 999198"/>
                <a:gd name="connsiteX10" fmla="*/ 2112969 w 2144560"/>
                <a:gd name="connsiteY10" fmla="*/ 313267 h 999198"/>
                <a:gd name="connsiteX11" fmla="*/ 2112969 w 2144560"/>
                <a:gd name="connsiteY11" fmla="*/ 67734 h 999198"/>
                <a:gd name="connsiteX12" fmla="*/ 1808169 w 2144560"/>
                <a:gd name="connsiteY12" fmla="*/ 0 h 999198"/>
                <a:gd name="connsiteX0" fmla="*/ 123302 w 2127463"/>
                <a:gd name="connsiteY0" fmla="*/ 668867 h 999198"/>
                <a:gd name="connsiteX1" fmla="*/ 13235 w 2127463"/>
                <a:gd name="connsiteY1" fmla="*/ 846667 h 999198"/>
                <a:gd name="connsiteX2" fmla="*/ 13235 w 2127463"/>
                <a:gd name="connsiteY2" fmla="*/ 965200 h 999198"/>
                <a:gd name="connsiteX3" fmla="*/ 114835 w 2127463"/>
                <a:gd name="connsiteY3" fmla="*/ 999067 h 999198"/>
                <a:gd name="connsiteX4" fmla="*/ 351902 w 2127463"/>
                <a:gd name="connsiteY4" fmla="*/ 956734 h 999198"/>
                <a:gd name="connsiteX5" fmla="*/ 572035 w 2127463"/>
                <a:gd name="connsiteY5" fmla="*/ 846667 h 999198"/>
                <a:gd name="connsiteX6" fmla="*/ 1012301 w 2127463"/>
                <a:gd name="connsiteY6" fmla="*/ 677334 h 999198"/>
                <a:gd name="connsiteX7" fmla="*/ 1418702 w 2127463"/>
                <a:gd name="connsiteY7" fmla="*/ 575734 h 999198"/>
                <a:gd name="connsiteX8" fmla="*/ 1664235 w 2127463"/>
                <a:gd name="connsiteY8" fmla="*/ 508000 h 999198"/>
                <a:gd name="connsiteX9" fmla="*/ 1918235 w 2127463"/>
                <a:gd name="connsiteY9" fmla="*/ 423334 h 999198"/>
                <a:gd name="connsiteX10" fmla="*/ 2112969 w 2127463"/>
                <a:gd name="connsiteY10" fmla="*/ 313267 h 999198"/>
                <a:gd name="connsiteX11" fmla="*/ 2079102 w 2127463"/>
                <a:gd name="connsiteY11" fmla="*/ 42334 h 999198"/>
                <a:gd name="connsiteX12" fmla="*/ 1808169 w 2127463"/>
                <a:gd name="connsiteY12" fmla="*/ 0 h 999198"/>
                <a:gd name="connsiteX0" fmla="*/ 123302 w 2163229"/>
                <a:gd name="connsiteY0" fmla="*/ 668867 h 999198"/>
                <a:gd name="connsiteX1" fmla="*/ 13235 w 2163229"/>
                <a:gd name="connsiteY1" fmla="*/ 846667 h 999198"/>
                <a:gd name="connsiteX2" fmla="*/ 13235 w 2163229"/>
                <a:gd name="connsiteY2" fmla="*/ 965200 h 999198"/>
                <a:gd name="connsiteX3" fmla="*/ 114835 w 2163229"/>
                <a:gd name="connsiteY3" fmla="*/ 999067 h 999198"/>
                <a:gd name="connsiteX4" fmla="*/ 351902 w 2163229"/>
                <a:gd name="connsiteY4" fmla="*/ 956734 h 999198"/>
                <a:gd name="connsiteX5" fmla="*/ 572035 w 2163229"/>
                <a:gd name="connsiteY5" fmla="*/ 846667 h 999198"/>
                <a:gd name="connsiteX6" fmla="*/ 1012301 w 2163229"/>
                <a:gd name="connsiteY6" fmla="*/ 677334 h 999198"/>
                <a:gd name="connsiteX7" fmla="*/ 1418702 w 2163229"/>
                <a:gd name="connsiteY7" fmla="*/ 575734 h 999198"/>
                <a:gd name="connsiteX8" fmla="*/ 1664235 w 2163229"/>
                <a:gd name="connsiteY8" fmla="*/ 508000 h 999198"/>
                <a:gd name="connsiteX9" fmla="*/ 1918235 w 2163229"/>
                <a:gd name="connsiteY9" fmla="*/ 423334 h 999198"/>
                <a:gd name="connsiteX10" fmla="*/ 2155303 w 2163229"/>
                <a:gd name="connsiteY10" fmla="*/ 262467 h 999198"/>
                <a:gd name="connsiteX11" fmla="*/ 2079102 w 2163229"/>
                <a:gd name="connsiteY11" fmla="*/ 42334 h 999198"/>
                <a:gd name="connsiteX12" fmla="*/ 1808169 w 2163229"/>
                <a:gd name="connsiteY12" fmla="*/ 0 h 999198"/>
                <a:gd name="connsiteX0" fmla="*/ 123302 w 2159028"/>
                <a:gd name="connsiteY0" fmla="*/ 668867 h 999198"/>
                <a:gd name="connsiteX1" fmla="*/ 13235 w 2159028"/>
                <a:gd name="connsiteY1" fmla="*/ 846667 h 999198"/>
                <a:gd name="connsiteX2" fmla="*/ 13235 w 2159028"/>
                <a:gd name="connsiteY2" fmla="*/ 965200 h 999198"/>
                <a:gd name="connsiteX3" fmla="*/ 114835 w 2159028"/>
                <a:gd name="connsiteY3" fmla="*/ 999067 h 999198"/>
                <a:gd name="connsiteX4" fmla="*/ 351902 w 2159028"/>
                <a:gd name="connsiteY4" fmla="*/ 956734 h 999198"/>
                <a:gd name="connsiteX5" fmla="*/ 572035 w 2159028"/>
                <a:gd name="connsiteY5" fmla="*/ 846667 h 999198"/>
                <a:gd name="connsiteX6" fmla="*/ 1012301 w 2159028"/>
                <a:gd name="connsiteY6" fmla="*/ 677334 h 999198"/>
                <a:gd name="connsiteX7" fmla="*/ 1418702 w 2159028"/>
                <a:gd name="connsiteY7" fmla="*/ 575734 h 999198"/>
                <a:gd name="connsiteX8" fmla="*/ 1664235 w 2159028"/>
                <a:gd name="connsiteY8" fmla="*/ 508000 h 999198"/>
                <a:gd name="connsiteX9" fmla="*/ 1918235 w 2159028"/>
                <a:gd name="connsiteY9" fmla="*/ 423334 h 999198"/>
                <a:gd name="connsiteX10" fmla="*/ 2155303 w 2159028"/>
                <a:gd name="connsiteY10" fmla="*/ 262467 h 999198"/>
                <a:gd name="connsiteX11" fmla="*/ 2045235 w 2159028"/>
                <a:gd name="connsiteY11" fmla="*/ 25401 h 999198"/>
                <a:gd name="connsiteX12" fmla="*/ 1808169 w 2159028"/>
                <a:gd name="connsiteY12" fmla="*/ 0 h 999198"/>
                <a:gd name="connsiteX0" fmla="*/ 123302 w 2165170"/>
                <a:gd name="connsiteY0" fmla="*/ 668867 h 999198"/>
                <a:gd name="connsiteX1" fmla="*/ 13235 w 2165170"/>
                <a:gd name="connsiteY1" fmla="*/ 846667 h 999198"/>
                <a:gd name="connsiteX2" fmla="*/ 13235 w 2165170"/>
                <a:gd name="connsiteY2" fmla="*/ 965200 h 999198"/>
                <a:gd name="connsiteX3" fmla="*/ 114835 w 2165170"/>
                <a:gd name="connsiteY3" fmla="*/ 999067 h 999198"/>
                <a:gd name="connsiteX4" fmla="*/ 351902 w 2165170"/>
                <a:gd name="connsiteY4" fmla="*/ 956734 h 999198"/>
                <a:gd name="connsiteX5" fmla="*/ 572035 w 2165170"/>
                <a:gd name="connsiteY5" fmla="*/ 846667 h 999198"/>
                <a:gd name="connsiteX6" fmla="*/ 1012301 w 2165170"/>
                <a:gd name="connsiteY6" fmla="*/ 677334 h 999198"/>
                <a:gd name="connsiteX7" fmla="*/ 1418702 w 2165170"/>
                <a:gd name="connsiteY7" fmla="*/ 575734 h 999198"/>
                <a:gd name="connsiteX8" fmla="*/ 1664235 w 2165170"/>
                <a:gd name="connsiteY8" fmla="*/ 508000 h 999198"/>
                <a:gd name="connsiteX9" fmla="*/ 1918235 w 2165170"/>
                <a:gd name="connsiteY9" fmla="*/ 423334 h 999198"/>
                <a:gd name="connsiteX10" fmla="*/ 2155303 w 2165170"/>
                <a:gd name="connsiteY10" fmla="*/ 262467 h 999198"/>
                <a:gd name="connsiteX11" fmla="*/ 2112968 w 2165170"/>
                <a:gd name="connsiteY11" fmla="*/ 143934 h 999198"/>
                <a:gd name="connsiteX12" fmla="*/ 2045235 w 2165170"/>
                <a:gd name="connsiteY12" fmla="*/ 25401 h 999198"/>
                <a:gd name="connsiteX13" fmla="*/ 1808169 w 2165170"/>
                <a:gd name="connsiteY13" fmla="*/ 0 h 999198"/>
                <a:gd name="connsiteX0" fmla="*/ 123302 w 2166883"/>
                <a:gd name="connsiteY0" fmla="*/ 668867 h 999198"/>
                <a:gd name="connsiteX1" fmla="*/ 13235 w 2166883"/>
                <a:gd name="connsiteY1" fmla="*/ 846667 h 999198"/>
                <a:gd name="connsiteX2" fmla="*/ 13235 w 2166883"/>
                <a:gd name="connsiteY2" fmla="*/ 965200 h 999198"/>
                <a:gd name="connsiteX3" fmla="*/ 114835 w 2166883"/>
                <a:gd name="connsiteY3" fmla="*/ 999067 h 999198"/>
                <a:gd name="connsiteX4" fmla="*/ 351902 w 2166883"/>
                <a:gd name="connsiteY4" fmla="*/ 956734 h 999198"/>
                <a:gd name="connsiteX5" fmla="*/ 572035 w 2166883"/>
                <a:gd name="connsiteY5" fmla="*/ 846667 h 999198"/>
                <a:gd name="connsiteX6" fmla="*/ 1012301 w 2166883"/>
                <a:gd name="connsiteY6" fmla="*/ 677334 h 999198"/>
                <a:gd name="connsiteX7" fmla="*/ 1418702 w 2166883"/>
                <a:gd name="connsiteY7" fmla="*/ 575734 h 999198"/>
                <a:gd name="connsiteX8" fmla="*/ 1664235 w 2166883"/>
                <a:gd name="connsiteY8" fmla="*/ 508000 h 999198"/>
                <a:gd name="connsiteX9" fmla="*/ 1918235 w 2166883"/>
                <a:gd name="connsiteY9" fmla="*/ 423334 h 999198"/>
                <a:gd name="connsiteX10" fmla="*/ 2155303 w 2166883"/>
                <a:gd name="connsiteY10" fmla="*/ 262467 h 999198"/>
                <a:gd name="connsiteX11" fmla="*/ 2121434 w 2166883"/>
                <a:gd name="connsiteY11" fmla="*/ 118534 h 999198"/>
                <a:gd name="connsiteX12" fmla="*/ 2045235 w 2166883"/>
                <a:gd name="connsiteY12" fmla="*/ 25401 h 999198"/>
                <a:gd name="connsiteX13" fmla="*/ 1808169 w 2166883"/>
                <a:gd name="connsiteY13" fmla="*/ 0 h 999198"/>
                <a:gd name="connsiteX0" fmla="*/ 123302 w 2146049"/>
                <a:gd name="connsiteY0" fmla="*/ 668867 h 999198"/>
                <a:gd name="connsiteX1" fmla="*/ 13235 w 2146049"/>
                <a:gd name="connsiteY1" fmla="*/ 846667 h 999198"/>
                <a:gd name="connsiteX2" fmla="*/ 13235 w 2146049"/>
                <a:gd name="connsiteY2" fmla="*/ 965200 h 999198"/>
                <a:gd name="connsiteX3" fmla="*/ 114835 w 2146049"/>
                <a:gd name="connsiteY3" fmla="*/ 999067 h 999198"/>
                <a:gd name="connsiteX4" fmla="*/ 351902 w 2146049"/>
                <a:gd name="connsiteY4" fmla="*/ 956734 h 999198"/>
                <a:gd name="connsiteX5" fmla="*/ 572035 w 2146049"/>
                <a:gd name="connsiteY5" fmla="*/ 846667 h 999198"/>
                <a:gd name="connsiteX6" fmla="*/ 1012301 w 2146049"/>
                <a:gd name="connsiteY6" fmla="*/ 677334 h 999198"/>
                <a:gd name="connsiteX7" fmla="*/ 1418702 w 2146049"/>
                <a:gd name="connsiteY7" fmla="*/ 575734 h 999198"/>
                <a:gd name="connsiteX8" fmla="*/ 1664235 w 2146049"/>
                <a:gd name="connsiteY8" fmla="*/ 508000 h 999198"/>
                <a:gd name="connsiteX9" fmla="*/ 1918235 w 2146049"/>
                <a:gd name="connsiteY9" fmla="*/ 423334 h 999198"/>
                <a:gd name="connsiteX10" fmla="*/ 2128595 w 2146049"/>
                <a:gd name="connsiteY10" fmla="*/ 377268 h 999198"/>
                <a:gd name="connsiteX11" fmla="*/ 2121434 w 2146049"/>
                <a:gd name="connsiteY11" fmla="*/ 118534 h 999198"/>
                <a:gd name="connsiteX12" fmla="*/ 2045235 w 2146049"/>
                <a:gd name="connsiteY12" fmla="*/ 25401 h 999198"/>
                <a:gd name="connsiteX13" fmla="*/ 1808169 w 2146049"/>
                <a:gd name="connsiteY13" fmla="*/ 0 h 999198"/>
                <a:gd name="connsiteX0" fmla="*/ 123302 w 2205809"/>
                <a:gd name="connsiteY0" fmla="*/ 668867 h 999198"/>
                <a:gd name="connsiteX1" fmla="*/ 13235 w 2205809"/>
                <a:gd name="connsiteY1" fmla="*/ 846667 h 999198"/>
                <a:gd name="connsiteX2" fmla="*/ 13235 w 2205809"/>
                <a:gd name="connsiteY2" fmla="*/ 965200 h 999198"/>
                <a:gd name="connsiteX3" fmla="*/ 114835 w 2205809"/>
                <a:gd name="connsiteY3" fmla="*/ 999067 h 999198"/>
                <a:gd name="connsiteX4" fmla="*/ 351902 w 2205809"/>
                <a:gd name="connsiteY4" fmla="*/ 956734 h 999198"/>
                <a:gd name="connsiteX5" fmla="*/ 572035 w 2205809"/>
                <a:gd name="connsiteY5" fmla="*/ 846667 h 999198"/>
                <a:gd name="connsiteX6" fmla="*/ 1012301 w 2205809"/>
                <a:gd name="connsiteY6" fmla="*/ 677334 h 999198"/>
                <a:gd name="connsiteX7" fmla="*/ 1418702 w 2205809"/>
                <a:gd name="connsiteY7" fmla="*/ 575734 h 999198"/>
                <a:gd name="connsiteX8" fmla="*/ 1664235 w 2205809"/>
                <a:gd name="connsiteY8" fmla="*/ 508000 h 999198"/>
                <a:gd name="connsiteX9" fmla="*/ 1918235 w 2205809"/>
                <a:gd name="connsiteY9" fmla="*/ 423334 h 999198"/>
                <a:gd name="connsiteX10" fmla="*/ 2128595 w 2205809"/>
                <a:gd name="connsiteY10" fmla="*/ 377268 h 999198"/>
                <a:gd name="connsiteX11" fmla="*/ 2201557 w 2205809"/>
                <a:gd name="connsiteY11" fmla="*/ 104183 h 999198"/>
                <a:gd name="connsiteX12" fmla="*/ 2045235 w 2205809"/>
                <a:gd name="connsiteY12" fmla="*/ 25401 h 999198"/>
                <a:gd name="connsiteX13" fmla="*/ 1808169 w 2205809"/>
                <a:gd name="connsiteY13" fmla="*/ 0 h 999198"/>
                <a:gd name="connsiteX0" fmla="*/ 123302 w 2203826"/>
                <a:gd name="connsiteY0" fmla="*/ 668867 h 999198"/>
                <a:gd name="connsiteX1" fmla="*/ 13235 w 2203826"/>
                <a:gd name="connsiteY1" fmla="*/ 846667 h 999198"/>
                <a:gd name="connsiteX2" fmla="*/ 13235 w 2203826"/>
                <a:gd name="connsiteY2" fmla="*/ 965200 h 999198"/>
                <a:gd name="connsiteX3" fmla="*/ 114835 w 2203826"/>
                <a:gd name="connsiteY3" fmla="*/ 999067 h 999198"/>
                <a:gd name="connsiteX4" fmla="*/ 351902 w 2203826"/>
                <a:gd name="connsiteY4" fmla="*/ 956734 h 999198"/>
                <a:gd name="connsiteX5" fmla="*/ 572035 w 2203826"/>
                <a:gd name="connsiteY5" fmla="*/ 846667 h 999198"/>
                <a:gd name="connsiteX6" fmla="*/ 1012301 w 2203826"/>
                <a:gd name="connsiteY6" fmla="*/ 677334 h 999198"/>
                <a:gd name="connsiteX7" fmla="*/ 1418702 w 2203826"/>
                <a:gd name="connsiteY7" fmla="*/ 575734 h 999198"/>
                <a:gd name="connsiteX8" fmla="*/ 1664235 w 2203826"/>
                <a:gd name="connsiteY8" fmla="*/ 508000 h 999198"/>
                <a:gd name="connsiteX9" fmla="*/ 1918235 w 2203826"/>
                <a:gd name="connsiteY9" fmla="*/ 423334 h 999198"/>
                <a:gd name="connsiteX10" fmla="*/ 2075179 w 2203826"/>
                <a:gd name="connsiteY10" fmla="*/ 348568 h 999198"/>
                <a:gd name="connsiteX11" fmla="*/ 2201557 w 2203826"/>
                <a:gd name="connsiteY11" fmla="*/ 104183 h 999198"/>
                <a:gd name="connsiteX12" fmla="*/ 2045235 w 2203826"/>
                <a:gd name="connsiteY12" fmla="*/ 25401 h 999198"/>
                <a:gd name="connsiteX13" fmla="*/ 1808169 w 2203826"/>
                <a:gd name="connsiteY13" fmla="*/ 0 h 99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3826" h="999198">
                  <a:moveTo>
                    <a:pt x="123302" y="668867"/>
                  </a:moveTo>
                  <a:cubicBezTo>
                    <a:pt x="78146" y="735189"/>
                    <a:pt x="31579" y="797278"/>
                    <a:pt x="13235" y="846667"/>
                  </a:cubicBezTo>
                  <a:cubicBezTo>
                    <a:pt x="-5109" y="896056"/>
                    <a:pt x="-3698" y="939800"/>
                    <a:pt x="13235" y="965200"/>
                  </a:cubicBezTo>
                  <a:cubicBezTo>
                    <a:pt x="30168" y="990600"/>
                    <a:pt x="58391" y="1000478"/>
                    <a:pt x="114835" y="999067"/>
                  </a:cubicBezTo>
                  <a:cubicBezTo>
                    <a:pt x="171280" y="997656"/>
                    <a:pt x="275702" y="982134"/>
                    <a:pt x="351902" y="956734"/>
                  </a:cubicBezTo>
                  <a:cubicBezTo>
                    <a:pt x="428102" y="931334"/>
                    <a:pt x="461969" y="893234"/>
                    <a:pt x="572035" y="846667"/>
                  </a:cubicBezTo>
                  <a:cubicBezTo>
                    <a:pt x="682102" y="800100"/>
                    <a:pt x="871190" y="722490"/>
                    <a:pt x="1012301" y="677334"/>
                  </a:cubicBezTo>
                  <a:cubicBezTo>
                    <a:pt x="1153412" y="632178"/>
                    <a:pt x="1310046" y="603956"/>
                    <a:pt x="1418702" y="575734"/>
                  </a:cubicBezTo>
                  <a:cubicBezTo>
                    <a:pt x="1527358" y="547512"/>
                    <a:pt x="1580980" y="533400"/>
                    <a:pt x="1664235" y="508000"/>
                  </a:cubicBezTo>
                  <a:cubicBezTo>
                    <a:pt x="1747490" y="482600"/>
                    <a:pt x="1849744" y="449906"/>
                    <a:pt x="1918235" y="423334"/>
                  </a:cubicBezTo>
                  <a:cubicBezTo>
                    <a:pt x="1986726" y="396762"/>
                    <a:pt x="2027959" y="401760"/>
                    <a:pt x="2075179" y="348568"/>
                  </a:cubicBezTo>
                  <a:cubicBezTo>
                    <a:pt x="2122399" y="295376"/>
                    <a:pt x="2219902" y="143694"/>
                    <a:pt x="2201557" y="104183"/>
                  </a:cubicBezTo>
                  <a:cubicBezTo>
                    <a:pt x="2183212" y="64672"/>
                    <a:pt x="2110800" y="42765"/>
                    <a:pt x="2045235" y="25401"/>
                  </a:cubicBezTo>
                  <a:cubicBezTo>
                    <a:pt x="1979670" y="8037"/>
                    <a:pt x="1852266" y="28222"/>
                    <a:pt x="1808169" y="0"/>
                  </a:cubicBezTo>
                </a:path>
              </a:pathLst>
            </a:custGeom>
            <a:noFill/>
            <a:ln w="25400">
              <a:solidFill>
                <a:srgbClr val="FF0000">
                  <a:alpha val="75000"/>
                </a:srgbClr>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6D345D9B-754F-F543-AA37-792211655AA8}"/>
                </a:ext>
              </a:extLst>
            </p:cNvPr>
            <p:cNvSpPr/>
            <p:nvPr/>
          </p:nvSpPr>
          <p:spPr>
            <a:xfrm>
              <a:off x="4382489" y="4103025"/>
              <a:ext cx="1489817" cy="573007"/>
            </a:xfrm>
            <a:custGeom>
              <a:avLst/>
              <a:gdLst>
                <a:gd name="connsiteX0" fmla="*/ 0 w 1871133"/>
                <a:gd name="connsiteY0" fmla="*/ 719667 h 719667"/>
                <a:gd name="connsiteX1" fmla="*/ 618066 w 1871133"/>
                <a:gd name="connsiteY1" fmla="*/ 567267 h 719667"/>
                <a:gd name="connsiteX2" fmla="*/ 1066800 w 1871133"/>
                <a:gd name="connsiteY2" fmla="*/ 304800 h 719667"/>
                <a:gd name="connsiteX3" fmla="*/ 1413933 w 1871133"/>
                <a:gd name="connsiteY3" fmla="*/ 143934 h 719667"/>
                <a:gd name="connsiteX4" fmla="*/ 1871133 w 1871133"/>
                <a:gd name="connsiteY4" fmla="*/ 0 h 71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133" h="719667">
                  <a:moveTo>
                    <a:pt x="0" y="719667"/>
                  </a:moveTo>
                  <a:cubicBezTo>
                    <a:pt x="220133" y="678039"/>
                    <a:pt x="440266" y="636411"/>
                    <a:pt x="618066" y="567267"/>
                  </a:cubicBezTo>
                  <a:cubicBezTo>
                    <a:pt x="795866" y="498123"/>
                    <a:pt x="934156" y="375355"/>
                    <a:pt x="1066800" y="304800"/>
                  </a:cubicBezTo>
                  <a:cubicBezTo>
                    <a:pt x="1199444" y="234245"/>
                    <a:pt x="1279877" y="194734"/>
                    <a:pt x="1413933" y="143934"/>
                  </a:cubicBezTo>
                  <a:cubicBezTo>
                    <a:pt x="1547989" y="93134"/>
                    <a:pt x="1709561" y="46567"/>
                    <a:pt x="1871133" y="0"/>
                  </a:cubicBezTo>
                </a:path>
              </a:pathLst>
            </a:custGeom>
            <a:noFill/>
            <a:ln w="3810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19">
              <a:extLst>
                <a:ext uri="{FF2B5EF4-FFF2-40B4-BE49-F238E27FC236}">
                  <a16:creationId xmlns:a16="http://schemas.microsoft.com/office/drawing/2014/main" id="{19D3BACF-1BE9-2242-9045-D126F1A84710}"/>
                </a:ext>
              </a:extLst>
            </p:cNvPr>
            <p:cNvSpPr/>
            <p:nvPr/>
          </p:nvSpPr>
          <p:spPr>
            <a:xfrm>
              <a:off x="1890397" y="5177389"/>
              <a:ext cx="891380" cy="1089620"/>
            </a:xfrm>
            <a:custGeom>
              <a:avLst/>
              <a:gdLst>
                <a:gd name="connsiteX0" fmla="*/ 0 w 1871133"/>
                <a:gd name="connsiteY0" fmla="*/ 719667 h 719667"/>
                <a:gd name="connsiteX1" fmla="*/ 618066 w 1871133"/>
                <a:gd name="connsiteY1" fmla="*/ 567267 h 719667"/>
                <a:gd name="connsiteX2" fmla="*/ 1066800 w 1871133"/>
                <a:gd name="connsiteY2" fmla="*/ 304800 h 719667"/>
                <a:gd name="connsiteX3" fmla="*/ 1413933 w 1871133"/>
                <a:gd name="connsiteY3" fmla="*/ 143934 h 719667"/>
                <a:gd name="connsiteX4" fmla="*/ 1871133 w 1871133"/>
                <a:gd name="connsiteY4" fmla="*/ 0 h 719667"/>
                <a:gd name="connsiteX0" fmla="*/ 0 w 1871133"/>
                <a:gd name="connsiteY0" fmla="*/ 719667 h 719667"/>
                <a:gd name="connsiteX1" fmla="*/ 618066 w 1871133"/>
                <a:gd name="connsiteY1" fmla="*/ 567267 h 719667"/>
                <a:gd name="connsiteX2" fmla="*/ 973323 w 1871133"/>
                <a:gd name="connsiteY2" fmla="*/ 264738 h 719667"/>
                <a:gd name="connsiteX3" fmla="*/ 1413933 w 1871133"/>
                <a:gd name="connsiteY3" fmla="*/ 143934 h 719667"/>
                <a:gd name="connsiteX4" fmla="*/ 1871133 w 1871133"/>
                <a:gd name="connsiteY4" fmla="*/ 0 h 719667"/>
                <a:gd name="connsiteX0" fmla="*/ 0 w 1871133"/>
                <a:gd name="connsiteY0" fmla="*/ 746896 h 746896"/>
                <a:gd name="connsiteX1" fmla="*/ 618066 w 1871133"/>
                <a:gd name="connsiteY1" fmla="*/ 594496 h 746896"/>
                <a:gd name="connsiteX2" fmla="*/ 973323 w 1871133"/>
                <a:gd name="connsiteY2" fmla="*/ 291967 h 746896"/>
                <a:gd name="connsiteX3" fmla="*/ 1320455 w 1871133"/>
                <a:gd name="connsiteY3" fmla="*/ 10915 h 746896"/>
                <a:gd name="connsiteX4" fmla="*/ 1871133 w 1871133"/>
                <a:gd name="connsiteY4" fmla="*/ 27229 h 746896"/>
                <a:gd name="connsiteX0" fmla="*/ 0 w 1724240"/>
                <a:gd name="connsiteY0" fmla="*/ 1080225 h 1080225"/>
                <a:gd name="connsiteX1" fmla="*/ 618066 w 1724240"/>
                <a:gd name="connsiteY1" fmla="*/ 927825 h 1080225"/>
                <a:gd name="connsiteX2" fmla="*/ 973323 w 1724240"/>
                <a:gd name="connsiteY2" fmla="*/ 625296 h 1080225"/>
                <a:gd name="connsiteX3" fmla="*/ 1320455 w 1724240"/>
                <a:gd name="connsiteY3" fmla="*/ 344244 h 1080225"/>
                <a:gd name="connsiteX4" fmla="*/ 1724240 w 1724240"/>
                <a:gd name="connsiteY4" fmla="*/ 0 h 1080225"/>
                <a:gd name="connsiteX0" fmla="*/ 0 w 1724240"/>
                <a:gd name="connsiteY0" fmla="*/ 1080225 h 1080225"/>
                <a:gd name="connsiteX1" fmla="*/ 618066 w 1724240"/>
                <a:gd name="connsiteY1" fmla="*/ 927825 h 1080225"/>
                <a:gd name="connsiteX2" fmla="*/ 973323 w 1724240"/>
                <a:gd name="connsiteY2" fmla="*/ 625296 h 1080225"/>
                <a:gd name="connsiteX3" fmla="*/ 1267040 w 1724240"/>
                <a:gd name="connsiteY3" fmla="*/ 304182 h 1080225"/>
                <a:gd name="connsiteX4" fmla="*/ 1724240 w 1724240"/>
                <a:gd name="connsiteY4" fmla="*/ 0 h 1080225"/>
                <a:gd name="connsiteX0" fmla="*/ 0 w 1106174"/>
                <a:gd name="connsiteY0" fmla="*/ 927825 h 927824"/>
                <a:gd name="connsiteX1" fmla="*/ 355257 w 1106174"/>
                <a:gd name="connsiteY1" fmla="*/ 625296 h 927824"/>
                <a:gd name="connsiteX2" fmla="*/ 648974 w 1106174"/>
                <a:gd name="connsiteY2" fmla="*/ 304182 h 927824"/>
                <a:gd name="connsiteX3" fmla="*/ 1106174 w 1106174"/>
                <a:gd name="connsiteY3" fmla="*/ 0 h 927824"/>
                <a:gd name="connsiteX0" fmla="*/ 0 w 1159589"/>
                <a:gd name="connsiteY0" fmla="*/ 1315089 h 1315089"/>
                <a:gd name="connsiteX1" fmla="*/ 408672 w 1159589"/>
                <a:gd name="connsiteY1" fmla="*/ 625296 h 1315089"/>
                <a:gd name="connsiteX2" fmla="*/ 702389 w 1159589"/>
                <a:gd name="connsiteY2" fmla="*/ 304182 h 1315089"/>
                <a:gd name="connsiteX3" fmla="*/ 1159589 w 1159589"/>
                <a:gd name="connsiteY3" fmla="*/ 0 h 1315089"/>
                <a:gd name="connsiteX0" fmla="*/ 0 w 1159589"/>
                <a:gd name="connsiteY0" fmla="*/ 1315089 h 1315089"/>
                <a:gd name="connsiteX1" fmla="*/ 408672 w 1159589"/>
                <a:gd name="connsiteY1" fmla="*/ 625296 h 1315089"/>
                <a:gd name="connsiteX2" fmla="*/ 662328 w 1159589"/>
                <a:gd name="connsiteY2" fmla="*/ 277474 h 1315089"/>
                <a:gd name="connsiteX3" fmla="*/ 1159589 w 1159589"/>
                <a:gd name="connsiteY3" fmla="*/ 0 h 1315089"/>
                <a:gd name="connsiteX0" fmla="*/ 0 w 959279"/>
                <a:gd name="connsiteY0" fmla="*/ 1355151 h 1355151"/>
                <a:gd name="connsiteX1" fmla="*/ 408672 w 959279"/>
                <a:gd name="connsiteY1" fmla="*/ 665358 h 1355151"/>
                <a:gd name="connsiteX2" fmla="*/ 662328 w 959279"/>
                <a:gd name="connsiteY2" fmla="*/ 317536 h 1355151"/>
                <a:gd name="connsiteX3" fmla="*/ 959279 w 959279"/>
                <a:gd name="connsiteY3" fmla="*/ 0 h 1355151"/>
                <a:gd name="connsiteX0" fmla="*/ 0 w 959279"/>
                <a:gd name="connsiteY0" fmla="*/ 1355151 h 1355151"/>
                <a:gd name="connsiteX1" fmla="*/ 408672 w 959279"/>
                <a:gd name="connsiteY1" fmla="*/ 665358 h 1355151"/>
                <a:gd name="connsiteX2" fmla="*/ 648975 w 959279"/>
                <a:gd name="connsiteY2" fmla="*/ 370952 h 1355151"/>
                <a:gd name="connsiteX3" fmla="*/ 959279 w 959279"/>
                <a:gd name="connsiteY3" fmla="*/ 0 h 1355151"/>
                <a:gd name="connsiteX0" fmla="*/ 0 w 1119527"/>
                <a:gd name="connsiteY0" fmla="*/ 1368505 h 1368505"/>
                <a:gd name="connsiteX1" fmla="*/ 408672 w 1119527"/>
                <a:gd name="connsiteY1" fmla="*/ 678712 h 1368505"/>
                <a:gd name="connsiteX2" fmla="*/ 648975 w 1119527"/>
                <a:gd name="connsiteY2" fmla="*/ 384306 h 1368505"/>
                <a:gd name="connsiteX3" fmla="*/ 1119527 w 1119527"/>
                <a:gd name="connsiteY3" fmla="*/ 0 h 1368505"/>
              </a:gdLst>
              <a:ahLst/>
              <a:cxnLst>
                <a:cxn ang="0">
                  <a:pos x="connsiteX0" y="connsiteY0"/>
                </a:cxn>
                <a:cxn ang="0">
                  <a:pos x="connsiteX1" y="connsiteY1"/>
                </a:cxn>
                <a:cxn ang="0">
                  <a:pos x="connsiteX2" y="connsiteY2"/>
                </a:cxn>
                <a:cxn ang="0">
                  <a:pos x="connsiteX3" y="connsiteY3"/>
                </a:cxn>
              </a:cxnLst>
              <a:rect l="l" t="t" r="r" b="b"/>
              <a:pathLst>
                <a:path w="1119527" h="1368505">
                  <a:moveTo>
                    <a:pt x="0" y="1368505"/>
                  </a:moveTo>
                  <a:cubicBezTo>
                    <a:pt x="162220" y="1292684"/>
                    <a:pt x="300510" y="842745"/>
                    <a:pt x="408672" y="678712"/>
                  </a:cubicBezTo>
                  <a:cubicBezTo>
                    <a:pt x="516835" y="514679"/>
                    <a:pt x="530499" y="497425"/>
                    <a:pt x="648975" y="384306"/>
                  </a:cubicBezTo>
                  <a:cubicBezTo>
                    <a:pt x="767451" y="271187"/>
                    <a:pt x="957955" y="46567"/>
                    <a:pt x="1119527" y="0"/>
                  </a:cubicBezTo>
                </a:path>
              </a:pathLst>
            </a:custGeom>
            <a:noFill/>
            <a:ln w="3810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20">
              <a:extLst>
                <a:ext uri="{FF2B5EF4-FFF2-40B4-BE49-F238E27FC236}">
                  <a16:creationId xmlns:a16="http://schemas.microsoft.com/office/drawing/2014/main" id="{257E94B7-5121-5743-8D50-859AD70E04BB}"/>
                </a:ext>
              </a:extLst>
            </p:cNvPr>
            <p:cNvSpPr/>
            <p:nvPr/>
          </p:nvSpPr>
          <p:spPr>
            <a:xfrm rot="4730233">
              <a:off x="3653155" y="5061067"/>
              <a:ext cx="272673" cy="419766"/>
            </a:xfrm>
            <a:custGeom>
              <a:avLst/>
              <a:gdLst>
                <a:gd name="connsiteX0" fmla="*/ 0 w 1871133"/>
                <a:gd name="connsiteY0" fmla="*/ 719667 h 719667"/>
                <a:gd name="connsiteX1" fmla="*/ 618066 w 1871133"/>
                <a:gd name="connsiteY1" fmla="*/ 567267 h 719667"/>
                <a:gd name="connsiteX2" fmla="*/ 1066800 w 1871133"/>
                <a:gd name="connsiteY2" fmla="*/ 304800 h 719667"/>
                <a:gd name="connsiteX3" fmla="*/ 1413933 w 1871133"/>
                <a:gd name="connsiteY3" fmla="*/ 143934 h 719667"/>
                <a:gd name="connsiteX4" fmla="*/ 1871133 w 1871133"/>
                <a:gd name="connsiteY4" fmla="*/ 0 h 719667"/>
                <a:gd name="connsiteX0" fmla="*/ 390402 w 1253180"/>
                <a:gd name="connsiteY0" fmla="*/ 773082 h 773082"/>
                <a:gd name="connsiteX1" fmla="*/ 113 w 1253180"/>
                <a:gd name="connsiteY1" fmla="*/ 567267 h 773082"/>
                <a:gd name="connsiteX2" fmla="*/ 448847 w 1253180"/>
                <a:gd name="connsiteY2" fmla="*/ 304800 h 773082"/>
                <a:gd name="connsiteX3" fmla="*/ 795980 w 1253180"/>
                <a:gd name="connsiteY3" fmla="*/ 143934 h 773082"/>
                <a:gd name="connsiteX4" fmla="*/ 1253180 w 1253180"/>
                <a:gd name="connsiteY4" fmla="*/ 0 h 773082"/>
                <a:gd name="connsiteX0" fmla="*/ 159987 w 1022765"/>
                <a:gd name="connsiteY0" fmla="*/ 773082 h 773082"/>
                <a:gd name="connsiteX1" fmla="*/ 182 w 1022765"/>
                <a:gd name="connsiteY1" fmla="*/ 473790 h 773082"/>
                <a:gd name="connsiteX2" fmla="*/ 218432 w 1022765"/>
                <a:gd name="connsiteY2" fmla="*/ 304800 h 773082"/>
                <a:gd name="connsiteX3" fmla="*/ 565565 w 1022765"/>
                <a:gd name="connsiteY3" fmla="*/ 143934 h 773082"/>
                <a:gd name="connsiteX4" fmla="*/ 1022765 w 1022765"/>
                <a:gd name="connsiteY4" fmla="*/ 0 h 773082"/>
                <a:gd name="connsiteX0" fmla="*/ 166837 w 1029615"/>
                <a:gd name="connsiteY0" fmla="*/ 773082 h 773082"/>
                <a:gd name="connsiteX1" fmla="*/ 7032 w 1029615"/>
                <a:gd name="connsiteY1" fmla="*/ 473790 h 773082"/>
                <a:gd name="connsiteX2" fmla="*/ 572415 w 1029615"/>
                <a:gd name="connsiteY2" fmla="*/ 143934 h 773082"/>
                <a:gd name="connsiteX3" fmla="*/ 1029615 w 1029615"/>
                <a:gd name="connsiteY3" fmla="*/ 0 h 773082"/>
                <a:gd name="connsiteX0" fmla="*/ 138473 w 1001251"/>
                <a:gd name="connsiteY0" fmla="*/ 773082 h 773082"/>
                <a:gd name="connsiteX1" fmla="*/ 7479 w 1001251"/>
                <a:gd name="connsiteY1" fmla="*/ 380312 h 773082"/>
                <a:gd name="connsiteX2" fmla="*/ 544051 w 1001251"/>
                <a:gd name="connsiteY2" fmla="*/ 143934 h 773082"/>
                <a:gd name="connsiteX3" fmla="*/ 1001251 w 1001251"/>
                <a:gd name="connsiteY3" fmla="*/ 0 h 773082"/>
                <a:gd name="connsiteX0" fmla="*/ 0 w 993772"/>
                <a:gd name="connsiteY0" fmla="*/ 380312 h 380312"/>
                <a:gd name="connsiteX1" fmla="*/ 536572 w 993772"/>
                <a:gd name="connsiteY1" fmla="*/ 143934 h 380312"/>
                <a:gd name="connsiteX2" fmla="*/ 993772 w 993772"/>
                <a:gd name="connsiteY2" fmla="*/ 0 h 380312"/>
                <a:gd name="connsiteX0" fmla="*/ 0 w 792103"/>
                <a:gd name="connsiteY0" fmla="*/ 513851 h 513851"/>
                <a:gd name="connsiteX1" fmla="*/ 334903 w 792103"/>
                <a:gd name="connsiteY1" fmla="*/ 143934 h 513851"/>
                <a:gd name="connsiteX2" fmla="*/ 792103 w 792103"/>
                <a:gd name="connsiteY2" fmla="*/ 0 h 513851"/>
                <a:gd name="connsiteX0" fmla="*/ 0 w 792103"/>
                <a:gd name="connsiteY0" fmla="*/ 513851 h 513851"/>
                <a:gd name="connsiteX1" fmla="*/ 133232 w 792103"/>
                <a:gd name="connsiteY1" fmla="*/ 170642 h 513851"/>
                <a:gd name="connsiteX2" fmla="*/ 792103 w 792103"/>
                <a:gd name="connsiteY2" fmla="*/ 0 h 513851"/>
                <a:gd name="connsiteX0" fmla="*/ 23143 w 700006"/>
                <a:gd name="connsiteY0" fmla="*/ 527204 h 527204"/>
                <a:gd name="connsiteX1" fmla="*/ 41135 w 700006"/>
                <a:gd name="connsiteY1" fmla="*/ 170642 h 527204"/>
                <a:gd name="connsiteX2" fmla="*/ 700006 w 700006"/>
                <a:gd name="connsiteY2" fmla="*/ 0 h 527204"/>
                <a:gd name="connsiteX0" fmla="*/ 23143 w 700006"/>
                <a:gd name="connsiteY0" fmla="*/ 527204 h 527204"/>
                <a:gd name="connsiteX1" fmla="*/ 41135 w 700006"/>
                <a:gd name="connsiteY1" fmla="*/ 170642 h 527204"/>
                <a:gd name="connsiteX2" fmla="*/ 700006 w 700006"/>
                <a:gd name="connsiteY2" fmla="*/ 0 h 527204"/>
                <a:gd name="connsiteX0" fmla="*/ 61977 w 738840"/>
                <a:gd name="connsiteY0" fmla="*/ 527204 h 527204"/>
                <a:gd name="connsiteX1" fmla="*/ 79969 w 738840"/>
                <a:gd name="connsiteY1" fmla="*/ 170642 h 527204"/>
                <a:gd name="connsiteX2" fmla="*/ 738840 w 738840"/>
                <a:gd name="connsiteY2" fmla="*/ 0 h 527204"/>
              </a:gdLst>
              <a:ahLst/>
              <a:cxnLst>
                <a:cxn ang="0">
                  <a:pos x="connsiteX0" y="connsiteY0"/>
                </a:cxn>
                <a:cxn ang="0">
                  <a:pos x="connsiteX1" y="connsiteY1"/>
                </a:cxn>
                <a:cxn ang="0">
                  <a:pos x="connsiteX2" y="connsiteY2"/>
                </a:cxn>
              </a:cxnLst>
              <a:rect l="l" t="t" r="r" b="b"/>
              <a:pathLst>
                <a:path w="738840" h="527204">
                  <a:moveTo>
                    <a:pt x="61977" y="527204"/>
                  </a:moveTo>
                  <a:cubicBezTo>
                    <a:pt x="-14478" y="435699"/>
                    <a:pt x="-32841" y="258509"/>
                    <a:pt x="79969" y="170642"/>
                  </a:cubicBezTo>
                  <a:cubicBezTo>
                    <a:pt x="192779" y="82775"/>
                    <a:pt x="577268" y="46567"/>
                    <a:pt x="738840" y="0"/>
                  </a:cubicBezTo>
                </a:path>
              </a:pathLst>
            </a:custGeom>
            <a:noFill/>
            <a:ln w="3810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Freeform 21">
              <a:extLst>
                <a:ext uri="{FF2B5EF4-FFF2-40B4-BE49-F238E27FC236}">
                  <a16:creationId xmlns:a16="http://schemas.microsoft.com/office/drawing/2014/main" id="{579C0B0C-DD35-6745-9505-37ABAD6081CC}"/>
                </a:ext>
              </a:extLst>
            </p:cNvPr>
            <p:cNvSpPr/>
            <p:nvPr/>
          </p:nvSpPr>
          <p:spPr>
            <a:xfrm rot="14748500">
              <a:off x="3097968" y="5409436"/>
              <a:ext cx="272673" cy="419766"/>
            </a:xfrm>
            <a:custGeom>
              <a:avLst/>
              <a:gdLst>
                <a:gd name="connsiteX0" fmla="*/ 0 w 1871133"/>
                <a:gd name="connsiteY0" fmla="*/ 719667 h 719667"/>
                <a:gd name="connsiteX1" fmla="*/ 618066 w 1871133"/>
                <a:gd name="connsiteY1" fmla="*/ 567267 h 719667"/>
                <a:gd name="connsiteX2" fmla="*/ 1066800 w 1871133"/>
                <a:gd name="connsiteY2" fmla="*/ 304800 h 719667"/>
                <a:gd name="connsiteX3" fmla="*/ 1413933 w 1871133"/>
                <a:gd name="connsiteY3" fmla="*/ 143934 h 719667"/>
                <a:gd name="connsiteX4" fmla="*/ 1871133 w 1871133"/>
                <a:gd name="connsiteY4" fmla="*/ 0 h 719667"/>
                <a:gd name="connsiteX0" fmla="*/ 390402 w 1253180"/>
                <a:gd name="connsiteY0" fmla="*/ 773082 h 773082"/>
                <a:gd name="connsiteX1" fmla="*/ 113 w 1253180"/>
                <a:gd name="connsiteY1" fmla="*/ 567267 h 773082"/>
                <a:gd name="connsiteX2" fmla="*/ 448847 w 1253180"/>
                <a:gd name="connsiteY2" fmla="*/ 304800 h 773082"/>
                <a:gd name="connsiteX3" fmla="*/ 795980 w 1253180"/>
                <a:gd name="connsiteY3" fmla="*/ 143934 h 773082"/>
                <a:gd name="connsiteX4" fmla="*/ 1253180 w 1253180"/>
                <a:gd name="connsiteY4" fmla="*/ 0 h 773082"/>
                <a:gd name="connsiteX0" fmla="*/ 159987 w 1022765"/>
                <a:gd name="connsiteY0" fmla="*/ 773082 h 773082"/>
                <a:gd name="connsiteX1" fmla="*/ 182 w 1022765"/>
                <a:gd name="connsiteY1" fmla="*/ 473790 h 773082"/>
                <a:gd name="connsiteX2" fmla="*/ 218432 w 1022765"/>
                <a:gd name="connsiteY2" fmla="*/ 304800 h 773082"/>
                <a:gd name="connsiteX3" fmla="*/ 565565 w 1022765"/>
                <a:gd name="connsiteY3" fmla="*/ 143934 h 773082"/>
                <a:gd name="connsiteX4" fmla="*/ 1022765 w 1022765"/>
                <a:gd name="connsiteY4" fmla="*/ 0 h 773082"/>
                <a:gd name="connsiteX0" fmla="*/ 166837 w 1029615"/>
                <a:gd name="connsiteY0" fmla="*/ 773082 h 773082"/>
                <a:gd name="connsiteX1" fmla="*/ 7032 w 1029615"/>
                <a:gd name="connsiteY1" fmla="*/ 473790 h 773082"/>
                <a:gd name="connsiteX2" fmla="*/ 572415 w 1029615"/>
                <a:gd name="connsiteY2" fmla="*/ 143934 h 773082"/>
                <a:gd name="connsiteX3" fmla="*/ 1029615 w 1029615"/>
                <a:gd name="connsiteY3" fmla="*/ 0 h 773082"/>
                <a:gd name="connsiteX0" fmla="*/ 138473 w 1001251"/>
                <a:gd name="connsiteY0" fmla="*/ 773082 h 773082"/>
                <a:gd name="connsiteX1" fmla="*/ 7479 w 1001251"/>
                <a:gd name="connsiteY1" fmla="*/ 380312 h 773082"/>
                <a:gd name="connsiteX2" fmla="*/ 544051 w 1001251"/>
                <a:gd name="connsiteY2" fmla="*/ 143934 h 773082"/>
                <a:gd name="connsiteX3" fmla="*/ 1001251 w 1001251"/>
                <a:gd name="connsiteY3" fmla="*/ 0 h 773082"/>
                <a:gd name="connsiteX0" fmla="*/ 0 w 993772"/>
                <a:gd name="connsiteY0" fmla="*/ 380312 h 380312"/>
                <a:gd name="connsiteX1" fmla="*/ 536572 w 993772"/>
                <a:gd name="connsiteY1" fmla="*/ 143934 h 380312"/>
                <a:gd name="connsiteX2" fmla="*/ 993772 w 993772"/>
                <a:gd name="connsiteY2" fmla="*/ 0 h 380312"/>
                <a:gd name="connsiteX0" fmla="*/ 0 w 792103"/>
                <a:gd name="connsiteY0" fmla="*/ 513851 h 513851"/>
                <a:gd name="connsiteX1" fmla="*/ 334903 w 792103"/>
                <a:gd name="connsiteY1" fmla="*/ 143934 h 513851"/>
                <a:gd name="connsiteX2" fmla="*/ 792103 w 792103"/>
                <a:gd name="connsiteY2" fmla="*/ 0 h 513851"/>
                <a:gd name="connsiteX0" fmla="*/ 0 w 792103"/>
                <a:gd name="connsiteY0" fmla="*/ 513851 h 513851"/>
                <a:gd name="connsiteX1" fmla="*/ 133232 w 792103"/>
                <a:gd name="connsiteY1" fmla="*/ 170642 h 513851"/>
                <a:gd name="connsiteX2" fmla="*/ 792103 w 792103"/>
                <a:gd name="connsiteY2" fmla="*/ 0 h 513851"/>
                <a:gd name="connsiteX0" fmla="*/ 23143 w 700006"/>
                <a:gd name="connsiteY0" fmla="*/ 527204 h 527204"/>
                <a:gd name="connsiteX1" fmla="*/ 41135 w 700006"/>
                <a:gd name="connsiteY1" fmla="*/ 170642 h 527204"/>
                <a:gd name="connsiteX2" fmla="*/ 700006 w 700006"/>
                <a:gd name="connsiteY2" fmla="*/ 0 h 527204"/>
                <a:gd name="connsiteX0" fmla="*/ 23143 w 700006"/>
                <a:gd name="connsiteY0" fmla="*/ 527204 h 527204"/>
                <a:gd name="connsiteX1" fmla="*/ 41135 w 700006"/>
                <a:gd name="connsiteY1" fmla="*/ 170642 h 527204"/>
                <a:gd name="connsiteX2" fmla="*/ 700006 w 700006"/>
                <a:gd name="connsiteY2" fmla="*/ 0 h 527204"/>
                <a:gd name="connsiteX0" fmla="*/ 61977 w 738840"/>
                <a:gd name="connsiteY0" fmla="*/ 527204 h 527204"/>
                <a:gd name="connsiteX1" fmla="*/ 79969 w 738840"/>
                <a:gd name="connsiteY1" fmla="*/ 170642 h 527204"/>
                <a:gd name="connsiteX2" fmla="*/ 738840 w 738840"/>
                <a:gd name="connsiteY2" fmla="*/ 0 h 527204"/>
              </a:gdLst>
              <a:ahLst/>
              <a:cxnLst>
                <a:cxn ang="0">
                  <a:pos x="connsiteX0" y="connsiteY0"/>
                </a:cxn>
                <a:cxn ang="0">
                  <a:pos x="connsiteX1" y="connsiteY1"/>
                </a:cxn>
                <a:cxn ang="0">
                  <a:pos x="connsiteX2" y="connsiteY2"/>
                </a:cxn>
              </a:cxnLst>
              <a:rect l="l" t="t" r="r" b="b"/>
              <a:pathLst>
                <a:path w="738840" h="527204">
                  <a:moveTo>
                    <a:pt x="61977" y="527204"/>
                  </a:moveTo>
                  <a:cubicBezTo>
                    <a:pt x="-14478" y="435699"/>
                    <a:pt x="-32841" y="258509"/>
                    <a:pt x="79969" y="170642"/>
                  </a:cubicBezTo>
                  <a:cubicBezTo>
                    <a:pt x="192779" y="82775"/>
                    <a:pt x="577268" y="46567"/>
                    <a:pt x="738840" y="0"/>
                  </a:cubicBezTo>
                </a:path>
              </a:pathLst>
            </a:custGeom>
            <a:noFill/>
            <a:ln w="3810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Box 22">
              <a:extLst>
                <a:ext uri="{FF2B5EF4-FFF2-40B4-BE49-F238E27FC236}">
                  <a16:creationId xmlns:a16="http://schemas.microsoft.com/office/drawing/2014/main" id="{A6664D7B-79D7-234A-8751-9F96D50B1446}"/>
                </a:ext>
              </a:extLst>
            </p:cNvPr>
            <p:cNvSpPr txBox="1"/>
            <p:nvPr/>
          </p:nvSpPr>
          <p:spPr>
            <a:xfrm rot="20655534">
              <a:off x="2867790" y="4321542"/>
              <a:ext cx="1330554" cy="276999"/>
            </a:xfrm>
            <a:prstGeom prst="rect">
              <a:avLst/>
            </a:prstGeom>
            <a:noFill/>
          </p:spPr>
          <p:txBody>
            <a:bodyPr wrap="square" rtlCol="0">
              <a:spAutoFit/>
            </a:bodyPr>
            <a:lstStyle/>
            <a:p>
              <a:r>
                <a:rPr lang="en-US" sz="1200" b="1" dirty="0"/>
                <a:t>Slope Sea Gyre</a:t>
              </a:r>
            </a:p>
          </p:txBody>
        </p:sp>
        <p:sp>
          <p:nvSpPr>
            <p:cNvPr id="24" name="TextBox 23">
              <a:extLst>
                <a:ext uri="{FF2B5EF4-FFF2-40B4-BE49-F238E27FC236}">
                  <a16:creationId xmlns:a16="http://schemas.microsoft.com/office/drawing/2014/main" id="{BA6144CA-50B4-5741-8791-5BE7F4A4E955}"/>
                </a:ext>
              </a:extLst>
            </p:cNvPr>
            <p:cNvSpPr txBox="1"/>
            <p:nvPr/>
          </p:nvSpPr>
          <p:spPr>
            <a:xfrm rot="19201207">
              <a:off x="1972202" y="3847770"/>
              <a:ext cx="1994923" cy="261610"/>
            </a:xfrm>
            <a:prstGeom prst="rect">
              <a:avLst/>
            </a:prstGeom>
            <a:noFill/>
          </p:spPr>
          <p:txBody>
            <a:bodyPr wrap="square" rtlCol="0">
              <a:spAutoFit/>
            </a:bodyPr>
            <a:lstStyle/>
            <a:p>
              <a:r>
                <a:rPr lang="en-US" sz="1100" b="1" dirty="0"/>
                <a:t>Shelf-break front</a:t>
              </a:r>
            </a:p>
          </p:txBody>
        </p:sp>
        <p:sp>
          <p:nvSpPr>
            <p:cNvPr id="25" name="TextBox 24">
              <a:extLst>
                <a:ext uri="{FF2B5EF4-FFF2-40B4-BE49-F238E27FC236}">
                  <a16:creationId xmlns:a16="http://schemas.microsoft.com/office/drawing/2014/main" id="{5A1084DD-9FC2-7B40-AF7E-BE857F5535E8}"/>
                </a:ext>
              </a:extLst>
            </p:cNvPr>
            <p:cNvSpPr txBox="1"/>
            <p:nvPr/>
          </p:nvSpPr>
          <p:spPr>
            <a:xfrm>
              <a:off x="1393128" y="3498384"/>
              <a:ext cx="1058431" cy="552962"/>
            </a:xfrm>
            <a:prstGeom prst="rect">
              <a:avLst/>
            </a:prstGeom>
            <a:noFill/>
          </p:spPr>
          <p:txBody>
            <a:bodyPr wrap="square" rtlCol="0">
              <a:spAutoFit/>
            </a:bodyPr>
            <a:lstStyle/>
            <a:p>
              <a:pPr algn="r">
                <a:lnSpc>
                  <a:spcPts val="1200"/>
                </a:lnSpc>
              </a:pPr>
              <a:r>
                <a:rPr lang="en-US" sz="1200" i="1" dirty="0"/>
                <a:t>Mid</a:t>
              </a:r>
              <a:br>
                <a:rPr lang="en-US" sz="1200" i="1" dirty="0"/>
              </a:br>
              <a:r>
                <a:rPr lang="en-US" sz="1200" i="1" dirty="0"/>
                <a:t>Atlantic</a:t>
              </a:r>
              <a:br>
                <a:rPr lang="en-US" sz="1200" i="1" dirty="0"/>
              </a:br>
              <a:r>
                <a:rPr lang="en-US" sz="1200" i="1" dirty="0"/>
                <a:t> Bight</a:t>
              </a:r>
            </a:p>
          </p:txBody>
        </p:sp>
        <p:sp>
          <p:nvSpPr>
            <p:cNvPr id="26" name="TextBox 25">
              <a:extLst>
                <a:ext uri="{FF2B5EF4-FFF2-40B4-BE49-F238E27FC236}">
                  <a16:creationId xmlns:a16="http://schemas.microsoft.com/office/drawing/2014/main" id="{9F10A1DB-486E-C045-9386-955131E01B00}"/>
                </a:ext>
              </a:extLst>
            </p:cNvPr>
            <p:cNvSpPr txBox="1"/>
            <p:nvPr/>
          </p:nvSpPr>
          <p:spPr>
            <a:xfrm rot="20114833">
              <a:off x="4825915" y="2609608"/>
              <a:ext cx="1330554" cy="276999"/>
            </a:xfrm>
            <a:prstGeom prst="rect">
              <a:avLst/>
            </a:prstGeom>
            <a:noFill/>
          </p:spPr>
          <p:txBody>
            <a:bodyPr wrap="square" rtlCol="0">
              <a:spAutoFit/>
            </a:bodyPr>
            <a:lstStyle/>
            <a:p>
              <a:r>
                <a:rPr lang="en-US" sz="1200" i="1" dirty="0"/>
                <a:t>Scotian Shelf</a:t>
              </a:r>
            </a:p>
          </p:txBody>
        </p:sp>
        <p:sp>
          <p:nvSpPr>
            <p:cNvPr id="27" name="TextBox 26">
              <a:extLst>
                <a:ext uri="{FF2B5EF4-FFF2-40B4-BE49-F238E27FC236}">
                  <a16:creationId xmlns:a16="http://schemas.microsoft.com/office/drawing/2014/main" id="{6969436E-B5D6-2646-AFD5-F6041542EA26}"/>
                </a:ext>
              </a:extLst>
            </p:cNvPr>
            <p:cNvSpPr txBox="1"/>
            <p:nvPr/>
          </p:nvSpPr>
          <p:spPr>
            <a:xfrm rot="20575016">
              <a:off x="2871069" y="4646700"/>
              <a:ext cx="2226868" cy="307777"/>
            </a:xfrm>
            <a:prstGeom prst="rect">
              <a:avLst/>
            </a:prstGeom>
            <a:noFill/>
          </p:spPr>
          <p:txBody>
            <a:bodyPr wrap="square" rtlCol="0">
              <a:spAutoFit/>
            </a:bodyPr>
            <a:lstStyle/>
            <a:p>
              <a:r>
                <a:rPr lang="en-US" sz="1400" b="1" dirty="0">
                  <a:solidFill>
                    <a:schemeClr val="bg2"/>
                  </a:solidFill>
                </a:rPr>
                <a:t>Gulf Stream</a:t>
              </a:r>
            </a:p>
          </p:txBody>
        </p:sp>
        <p:sp>
          <p:nvSpPr>
            <p:cNvPr id="28" name="TextBox 27">
              <a:extLst>
                <a:ext uri="{FF2B5EF4-FFF2-40B4-BE49-F238E27FC236}">
                  <a16:creationId xmlns:a16="http://schemas.microsoft.com/office/drawing/2014/main" id="{8A83906F-97ED-3E42-9955-96C9D26E2D6A}"/>
                </a:ext>
              </a:extLst>
            </p:cNvPr>
            <p:cNvSpPr txBox="1"/>
            <p:nvPr/>
          </p:nvSpPr>
          <p:spPr>
            <a:xfrm rot="20081360">
              <a:off x="3699704" y="3301025"/>
              <a:ext cx="1706004" cy="402227"/>
            </a:xfrm>
            <a:prstGeom prst="rect">
              <a:avLst/>
            </a:prstGeom>
            <a:noFill/>
          </p:spPr>
          <p:txBody>
            <a:bodyPr wrap="square" rtlCol="0">
              <a:spAutoFit/>
            </a:bodyPr>
            <a:lstStyle/>
            <a:p>
              <a:pPr>
                <a:lnSpc>
                  <a:spcPts val="1200"/>
                </a:lnSpc>
              </a:pPr>
              <a:r>
                <a:rPr lang="en-US" sz="1200" i="1" dirty="0"/>
                <a:t>Georges </a:t>
              </a:r>
              <a:br>
                <a:rPr lang="en-US" sz="1200" i="1" dirty="0"/>
              </a:br>
              <a:r>
                <a:rPr lang="en-US" sz="1200" i="1" dirty="0"/>
                <a:t>Bank</a:t>
              </a:r>
            </a:p>
          </p:txBody>
        </p:sp>
        <p:sp>
          <p:nvSpPr>
            <p:cNvPr id="29" name="TextBox 28">
              <a:extLst>
                <a:ext uri="{FF2B5EF4-FFF2-40B4-BE49-F238E27FC236}">
                  <a16:creationId xmlns:a16="http://schemas.microsoft.com/office/drawing/2014/main" id="{543F3849-7C26-274E-9F96-1C2FAA811877}"/>
                </a:ext>
              </a:extLst>
            </p:cNvPr>
            <p:cNvSpPr txBox="1"/>
            <p:nvPr/>
          </p:nvSpPr>
          <p:spPr>
            <a:xfrm>
              <a:off x="1018115" y="5069318"/>
              <a:ext cx="916132" cy="397796"/>
            </a:xfrm>
            <a:prstGeom prst="rect">
              <a:avLst/>
            </a:prstGeom>
            <a:noFill/>
          </p:spPr>
          <p:txBody>
            <a:bodyPr wrap="square" rtlCol="0">
              <a:spAutoFit/>
            </a:bodyPr>
            <a:lstStyle/>
            <a:p>
              <a:pPr algn="r">
                <a:lnSpc>
                  <a:spcPts val="1200"/>
                </a:lnSpc>
              </a:pPr>
              <a:r>
                <a:rPr lang="en-US" sz="1100" i="1" dirty="0"/>
                <a:t>Cape</a:t>
              </a:r>
              <a:br>
                <a:rPr lang="en-US" sz="1100" i="1" dirty="0"/>
              </a:br>
              <a:r>
                <a:rPr lang="en-US" sz="1100" i="1" dirty="0"/>
                <a:t>Hatteras</a:t>
              </a:r>
            </a:p>
          </p:txBody>
        </p:sp>
        <p:sp>
          <p:nvSpPr>
            <p:cNvPr id="30" name="TextBox 29">
              <a:extLst>
                <a:ext uri="{FF2B5EF4-FFF2-40B4-BE49-F238E27FC236}">
                  <a16:creationId xmlns:a16="http://schemas.microsoft.com/office/drawing/2014/main" id="{7C8907C6-FF02-BA4E-BEB7-31E17F027828}"/>
                </a:ext>
              </a:extLst>
            </p:cNvPr>
            <p:cNvSpPr txBox="1"/>
            <p:nvPr/>
          </p:nvSpPr>
          <p:spPr>
            <a:xfrm>
              <a:off x="2294311" y="3091525"/>
              <a:ext cx="975107" cy="248338"/>
            </a:xfrm>
            <a:prstGeom prst="rect">
              <a:avLst/>
            </a:prstGeom>
            <a:noFill/>
          </p:spPr>
          <p:txBody>
            <a:bodyPr wrap="square" rtlCol="0">
              <a:spAutoFit/>
            </a:bodyPr>
            <a:lstStyle/>
            <a:p>
              <a:pPr algn="r">
                <a:lnSpc>
                  <a:spcPts val="1200"/>
                </a:lnSpc>
              </a:pPr>
              <a:r>
                <a:rPr lang="en-US" sz="1200" i="1" dirty="0"/>
                <a:t>Cape Cod</a:t>
              </a:r>
            </a:p>
          </p:txBody>
        </p:sp>
        <p:sp>
          <p:nvSpPr>
            <p:cNvPr id="33" name="Freeform 32">
              <a:extLst>
                <a:ext uri="{FF2B5EF4-FFF2-40B4-BE49-F238E27FC236}">
                  <a16:creationId xmlns:a16="http://schemas.microsoft.com/office/drawing/2014/main" id="{3BCA761E-0E39-2645-805A-B65F8C633725}"/>
                </a:ext>
              </a:extLst>
            </p:cNvPr>
            <p:cNvSpPr/>
            <p:nvPr/>
          </p:nvSpPr>
          <p:spPr>
            <a:xfrm>
              <a:off x="3813409" y="2633917"/>
              <a:ext cx="1600037" cy="509006"/>
            </a:xfrm>
            <a:custGeom>
              <a:avLst/>
              <a:gdLst>
                <a:gd name="connsiteX0" fmla="*/ 3778405 w 3778405"/>
                <a:gd name="connsiteY0" fmla="*/ 0 h 3362915"/>
                <a:gd name="connsiteX1" fmla="*/ 3465138 w 3778405"/>
                <a:gd name="connsiteY1" fmla="*/ 211667 h 3362915"/>
                <a:gd name="connsiteX2" fmla="*/ 3202672 w 3778405"/>
                <a:gd name="connsiteY2" fmla="*/ 355600 h 3362915"/>
                <a:gd name="connsiteX3" fmla="*/ 2948672 w 3778405"/>
                <a:gd name="connsiteY3" fmla="*/ 423333 h 3362915"/>
                <a:gd name="connsiteX4" fmla="*/ 2753938 w 3778405"/>
                <a:gd name="connsiteY4" fmla="*/ 372533 h 3362915"/>
                <a:gd name="connsiteX5" fmla="*/ 2669272 w 3778405"/>
                <a:gd name="connsiteY5" fmla="*/ 211667 h 3362915"/>
                <a:gd name="connsiteX6" fmla="*/ 2618472 w 3778405"/>
                <a:gd name="connsiteY6" fmla="*/ 101600 h 3362915"/>
                <a:gd name="connsiteX7" fmla="*/ 2440672 w 3778405"/>
                <a:gd name="connsiteY7" fmla="*/ 33867 h 3362915"/>
                <a:gd name="connsiteX8" fmla="*/ 2220538 w 3778405"/>
                <a:gd name="connsiteY8" fmla="*/ 135467 h 3362915"/>
                <a:gd name="connsiteX9" fmla="*/ 2008872 w 3778405"/>
                <a:gd name="connsiteY9" fmla="*/ 262467 h 3362915"/>
                <a:gd name="connsiteX10" fmla="*/ 1788738 w 3778405"/>
                <a:gd name="connsiteY10" fmla="*/ 381000 h 3362915"/>
                <a:gd name="connsiteX11" fmla="*/ 1678672 w 3778405"/>
                <a:gd name="connsiteY11" fmla="*/ 550333 h 3362915"/>
                <a:gd name="connsiteX12" fmla="*/ 1670205 w 3778405"/>
                <a:gd name="connsiteY12" fmla="*/ 651933 h 3362915"/>
                <a:gd name="connsiteX13" fmla="*/ 1721005 w 3778405"/>
                <a:gd name="connsiteY13" fmla="*/ 872067 h 3362915"/>
                <a:gd name="connsiteX14" fmla="*/ 1814138 w 3778405"/>
                <a:gd name="connsiteY14" fmla="*/ 1058333 h 3362915"/>
                <a:gd name="connsiteX15" fmla="*/ 1890338 w 3778405"/>
                <a:gd name="connsiteY15" fmla="*/ 1151467 h 3362915"/>
                <a:gd name="connsiteX16" fmla="*/ 1983472 w 3778405"/>
                <a:gd name="connsiteY16" fmla="*/ 1219200 h 3362915"/>
                <a:gd name="connsiteX17" fmla="*/ 2076605 w 3778405"/>
                <a:gd name="connsiteY17" fmla="*/ 1210733 h 3362915"/>
                <a:gd name="connsiteX18" fmla="*/ 2229005 w 3778405"/>
                <a:gd name="connsiteY18" fmla="*/ 1159933 h 3362915"/>
                <a:gd name="connsiteX19" fmla="*/ 2398338 w 3778405"/>
                <a:gd name="connsiteY19" fmla="*/ 982133 h 3362915"/>
                <a:gd name="connsiteX20" fmla="*/ 2610005 w 3778405"/>
                <a:gd name="connsiteY20" fmla="*/ 922867 h 3362915"/>
                <a:gd name="connsiteX21" fmla="*/ 2855538 w 3778405"/>
                <a:gd name="connsiteY21" fmla="*/ 948267 h 3362915"/>
                <a:gd name="connsiteX22" fmla="*/ 2897872 w 3778405"/>
                <a:gd name="connsiteY22" fmla="*/ 990600 h 3362915"/>
                <a:gd name="connsiteX23" fmla="*/ 2931738 w 3778405"/>
                <a:gd name="connsiteY23" fmla="*/ 1024467 h 3362915"/>
                <a:gd name="connsiteX24" fmla="*/ 2940205 w 3778405"/>
                <a:gd name="connsiteY24" fmla="*/ 1083733 h 3362915"/>
                <a:gd name="connsiteX25" fmla="*/ 2914805 w 3778405"/>
                <a:gd name="connsiteY25" fmla="*/ 1159933 h 3362915"/>
                <a:gd name="connsiteX26" fmla="*/ 2813205 w 3778405"/>
                <a:gd name="connsiteY26" fmla="*/ 1312333 h 3362915"/>
                <a:gd name="connsiteX27" fmla="*/ 2635405 w 3778405"/>
                <a:gd name="connsiteY27" fmla="*/ 1439333 h 3362915"/>
                <a:gd name="connsiteX28" fmla="*/ 2330605 w 3778405"/>
                <a:gd name="connsiteY28" fmla="*/ 1591733 h 3362915"/>
                <a:gd name="connsiteX29" fmla="*/ 2025805 w 3778405"/>
                <a:gd name="connsiteY29" fmla="*/ 1693333 h 3362915"/>
                <a:gd name="connsiteX30" fmla="*/ 1636338 w 3778405"/>
                <a:gd name="connsiteY30" fmla="*/ 1727200 h 3362915"/>
                <a:gd name="connsiteX31" fmla="*/ 1280738 w 3778405"/>
                <a:gd name="connsiteY31" fmla="*/ 1778000 h 3362915"/>
                <a:gd name="connsiteX32" fmla="*/ 1102938 w 3778405"/>
                <a:gd name="connsiteY32" fmla="*/ 1811867 h 3362915"/>
                <a:gd name="connsiteX33" fmla="*/ 798138 w 3778405"/>
                <a:gd name="connsiteY33" fmla="*/ 1981200 h 3362915"/>
                <a:gd name="connsiteX34" fmla="*/ 451005 w 3778405"/>
                <a:gd name="connsiteY34" fmla="*/ 2353733 h 3362915"/>
                <a:gd name="connsiteX35" fmla="*/ 230872 w 3778405"/>
                <a:gd name="connsiteY35" fmla="*/ 2633133 h 3362915"/>
                <a:gd name="connsiteX36" fmla="*/ 129272 w 3778405"/>
                <a:gd name="connsiteY36" fmla="*/ 2844800 h 3362915"/>
                <a:gd name="connsiteX37" fmla="*/ 44605 w 3778405"/>
                <a:gd name="connsiteY37" fmla="*/ 3022600 h 3362915"/>
                <a:gd name="connsiteX38" fmla="*/ 2272 w 3778405"/>
                <a:gd name="connsiteY38" fmla="*/ 3268133 h 3362915"/>
                <a:gd name="connsiteX39" fmla="*/ 10738 w 3778405"/>
                <a:gd name="connsiteY39" fmla="*/ 3335867 h 3362915"/>
                <a:gd name="connsiteX40" fmla="*/ 53072 w 3778405"/>
                <a:gd name="connsiteY40" fmla="*/ 3361267 h 3362915"/>
                <a:gd name="connsiteX41" fmla="*/ 205472 w 3778405"/>
                <a:gd name="connsiteY41" fmla="*/ 3293533 h 3362915"/>
                <a:gd name="connsiteX42" fmla="*/ 340938 w 3778405"/>
                <a:gd name="connsiteY42" fmla="*/ 3183467 h 3362915"/>
                <a:gd name="connsiteX43" fmla="*/ 467938 w 3778405"/>
                <a:gd name="connsiteY43" fmla="*/ 3081867 h 3362915"/>
                <a:gd name="connsiteX44" fmla="*/ 628805 w 3778405"/>
                <a:gd name="connsiteY44" fmla="*/ 2963333 h 3362915"/>
                <a:gd name="connsiteX0" fmla="*/ 3778405 w 3778405"/>
                <a:gd name="connsiteY0" fmla="*/ 0 h 3362915"/>
                <a:gd name="connsiteX1" fmla="*/ 3465138 w 3778405"/>
                <a:gd name="connsiteY1" fmla="*/ 211667 h 3362915"/>
                <a:gd name="connsiteX2" fmla="*/ 3202672 w 3778405"/>
                <a:gd name="connsiteY2" fmla="*/ 355600 h 3362915"/>
                <a:gd name="connsiteX3" fmla="*/ 2948672 w 3778405"/>
                <a:gd name="connsiteY3" fmla="*/ 423333 h 3362915"/>
                <a:gd name="connsiteX4" fmla="*/ 2753938 w 3778405"/>
                <a:gd name="connsiteY4" fmla="*/ 372533 h 3362915"/>
                <a:gd name="connsiteX5" fmla="*/ 2669272 w 3778405"/>
                <a:gd name="connsiteY5" fmla="*/ 211667 h 3362915"/>
                <a:gd name="connsiteX6" fmla="*/ 2618472 w 3778405"/>
                <a:gd name="connsiteY6" fmla="*/ 101600 h 3362915"/>
                <a:gd name="connsiteX7" fmla="*/ 2440672 w 3778405"/>
                <a:gd name="connsiteY7" fmla="*/ 33867 h 3362915"/>
                <a:gd name="connsiteX8" fmla="*/ 2220538 w 3778405"/>
                <a:gd name="connsiteY8" fmla="*/ 135467 h 3362915"/>
                <a:gd name="connsiteX9" fmla="*/ 2008872 w 3778405"/>
                <a:gd name="connsiteY9" fmla="*/ 262467 h 3362915"/>
                <a:gd name="connsiteX10" fmla="*/ 1788738 w 3778405"/>
                <a:gd name="connsiteY10" fmla="*/ 381000 h 3362915"/>
                <a:gd name="connsiteX11" fmla="*/ 1678672 w 3778405"/>
                <a:gd name="connsiteY11" fmla="*/ 550333 h 3362915"/>
                <a:gd name="connsiteX12" fmla="*/ 1670205 w 3778405"/>
                <a:gd name="connsiteY12" fmla="*/ 651933 h 3362915"/>
                <a:gd name="connsiteX13" fmla="*/ 1721005 w 3778405"/>
                <a:gd name="connsiteY13" fmla="*/ 872067 h 3362915"/>
                <a:gd name="connsiteX14" fmla="*/ 1814138 w 3778405"/>
                <a:gd name="connsiteY14" fmla="*/ 1058333 h 3362915"/>
                <a:gd name="connsiteX15" fmla="*/ 1890338 w 3778405"/>
                <a:gd name="connsiteY15" fmla="*/ 1151467 h 3362915"/>
                <a:gd name="connsiteX16" fmla="*/ 1983472 w 3778405"/>
                <a:gd name="connsiteY16" fmla="*/ 1219200 h 3362915"/>
                <a:gd name="connsiteX17" fmla="*/ 2076605 w 3778405"/>
                <a:gd name="connsiteY17" fmla="*/ 1210733 h 3362915"/>
                <a:gd name="connsiteX18" fmla="*/ 2237471 w 3778405"/>
                <a:gd name="connsiteY18" fmla="*/ 1117600 h 3362915"/>
                <a:gd name="connsiteX19" fmla="*/ 2398338 w 3778405"/>
                <a:gd name="connsiteY19" fmla="*/ 982133 h 3362915"/>
                <a:gd name="connsiteX20" fmla="*/ 2610005 w 3778405"/>
                <a:gd name="connsiteY20" fmla="*/ 922867 h 3362915"/>
                <a:gd name="connsiteX21" fmla="*/ 2855538 w 3778405"/>
                <a:gd name="connsiteY21" fmla="*/ 948267 h 3362915"/>
                <a:gd name="connsiteX22" fmla="*/ 2897872 w 3778405"/>
                <a:gd name="connsiteY22" fmla="*/ 990600 h 3362915"/>
                <a:gd name="connsiteX23" fmla="*/ 2931738 w 3778405"/>
                <a:gd name="connsiteY23" fmla="*/ 1024467 h 3362915"/>
                <a:gd name="connsiteX24" fmla="*/ 2940205 w 3778405"/>
                <a:gd name="connsiteY24" fmla="*/ 1083733 h 3362915"/>
                <a:gd name="connsiteX25" fmla="*/ 2914805 w 3778405"/>
                <a:gd name="connsiteY25" fmla="*/ 1159933 h 3362915"/>
                <a:gd name="connsiteX26" fmla="*/ 2813205 w 3778405"/>
                <a:gd name="connsiteY26" fmla="*/ 1312333 h 3362915"/>
                <a:gd name="connsiteX27" fmla="*/ 2635405 w 3778405"/>
                <a:gd name="connsiteY27" fmla="*/ 1439333 h 3362915"/>
                <a:gd name="connsiteX28" fmla="*/ 2330605 w 3778405"/>
                <a:gd name="connsiteY28" fmla="*/ 1591733 h 3362915"/>
                <a:gd name="connsiteX29" fmla="*/ 2025805 w 3778405"/>
                <a:gd name="connsiteY29" fmla="*/ 1693333 h 3362915"/>
                <a:gd name="connsiteX30" fmla="*/ 1636338 w 3778405"/>
                <a:gd name="connsiteY30" fmla="*/ 1727200 h 3362915"/>
                <a:gd name="connsiteX31" fmla="*/ 1280738 w 3778405"/>
                <a:gd name="connsiteY31" fmla="*/ 1778000 h 3362915"/>
                <a:gd name="connsiteX32" fmla="*/ 1102938 w 3778405"/>
                <a:gd name="connsiteY32" fmla="*/ 1811867 h 3362915"/>
                <a:gd name="connsiteX33" fmla="*/ 798138 w 3778405"/>
                <a:gd name="connsiteY33" fmla="*/ 1981200 h 3362915"/>
                <a:gd name="connsiteX34" fmla="*/ 451005 w 3778405"/>
                <a:gd name="connsiteY34" fmla="*/ 2353733 h 3362915"/>
                <a:gd name="connsiteX35" fmla="*/ 230872 w 3778405"/>
                <a:gd name="connsiteY35" fmla="*/ 2633133 h 3362915"/>
                <a:gd name="connsiteX36" fmla="*/ 129272 w 3778405"/>
                <a:gd name="connsiteY36" fmla="*/ 2844800 h 3362915"/>
                <a:gd name="connsiteX37" fmla="*/ 44605 w 3778405"/>
                <a:gd name="connsiteY37" fmla="*/ 3022600 h 3362915"/>
                <a:gd name="connsiteX38" fmla="*/ 2272 w 3778405"/>
                <a:gd name="connsiteY38" fmla="*/ 3268133 h 3362915"/>
                <a:gd name="connsiteX39" fmla="*/ 10738 w 3778405"/>
                <a:gd name="connsiteY39" fmla="*/ 3335867 h 3362915"/>
                <a:gd name="connsiteX40" fmla="*/ 53072 w 3778405"/>
                <a:gd name="connsiteY40" fmla="*/ 3361267 h 3362915"/>
                <a:gd name="connsiteX41" fmla="*/ 205472 w 3778405"/>
                <a:gd name="connsiteY41" fmla="*/ 3293533 h 3362915"/>
                <a:gd name="connsiteX42" fmla="*/ 340938 w 3778405"/>
                <a:gd name="connsiteY42" fmla="*/ 3183467 h 3362915"/>
                <a:gd name="connsiteX43" fmla="*/ 467938 w 3778405"/>
                <a:gd name="connsiteY43" fmla="*/ 3081867 h 3362915"/>
                <a:gd name="connsiteX44" fmla="*/ 628805 w 3778405"/>
                <a:gd name="connsiteY44" fmla="*/ 2963333 h 3362915"/>
                <a:gd name="connsiteX0" fmla="*/ 3778405 w 3778405"/>
                <a:gd name="connsiteY0" fmla="*/ 0 h 3362915"/>
                <a:gd name="connsiteX1" fmla="*/ 3465138 w 3778405"/>
                <a:gd name="connsiteY1" fmla="*/ 211667 h 3362915"/>
                <a:gd name="connsiteX2" fmla="*/ 3202672 w 3778405"/>
                <a:gd name="connsiteY2" fmla="*/ 355600 h 3362915"/>
                <a:gd name="connsiteX3" fmla="*/ 2948672 w 3778405"/>
                <a:gd name="connsiteY3" fmla="*/ 423333 h 3362915"/>
                <a:gd name="connsiteX4" fmla="*/ 2753938 w 3778405"/>
                <a:gd name="connsiteY4" fmla="*/ 372533 h 3362915"/>
                <a:gd name="connsiteX5" fmla="*/ 2669272 w 3778405"/>
                <a:gd name="connsiteY5" fmla="*/ 211667 h 3362915"/>
                <a:gd name="connsiteX6" fmla="*/ 2610005 w 3778405"/>
                <a:gd name="connsiteY6" fmla="*/ 67733 h 3362915"/>
                <a:gd name="connsiteX7" fmla="*/ 2440672 w 3778405"/>
                <a:gd name="connsiteY7" fmla="*/ 33867 h 3362915"/>
                <a:gd name="connsiteX8" fmla="*/ 2220538 w 3778405"/>
                <a:gd name="connsiteY8" fmla="*/ 135467 h 3362915"/>
                <a:gd name="connsiteX9" fmla="*/ 2008872 w 3778405"/>
                <a:gd name="connsiteY9" fmla="*/ 262467 h 3362915"/>
                <a:gd name="connsiteX10" fmla="*/ 1788738 w 3778405"/>
                <a:gd name="connsiteY10" fmla="*/ 381000 h 3362915"/>
                <a:gd name="connsiteX11" fmla="*/ 1678672 w 3778405"/>
                <a:gd name="connsiteY11" fmla="*/ 550333 h 3362915"/>
                <a:gd name="connsiteX12" fmla="*/ 1670205 w 3778405"/>
                <a:gd name="connsiteY12" fmla="*/ 651933 h 3362915"/>
                <a:gd name="connsiteX13" fmla="*/ 1721005 w 3778405"/>
                <a:gd name="connsiteY13" fmla="*/ 872067 h 3362915"/>
                <a:gd name="connsiteX14" fmla="*/ 1814138 w 3778405"/>
                <a:gd name="connsiteY14" fmla="*/ 1058333 h 3362915"/>
                <a:gd name="connsiteX15" fmla="*/ 1890338 w 3778405"/>
                <a:gd name="connsiteY15" fmla="*/ 1151467 h 3362915"/>
                <a:gd name="connsiteX16" fmla="*/ 1983472 w 3778405"/>
                <a:gd name="connsiteY16" fmla="*/ 1219200 h 3362915"/>
                <a:gd name="connsiteX17" fmla="*/ 2076605 w 3778405"/>
                <a:gd name="connsiteY17" fmla="*/ 1210733 h 3362915"/>
                <a:gd name="connsiteX18" fmla="*/ 2237471 w 3778405"/>
                <a:gd name="connsiteY18" fmla="*/ 1117600 h 3362915"/>
                <a:gd name="connsiteX19" fmla="*/ 2398338 w 3778405"/>
                <a:gd name="connsiteY19" fmla="*/ 982133 h 3362915"/>
                <a:gd name="connsiteX20" fmla="*/ 2610005 w 3778405"/>
                <a:gd name="connsiteY20" fmla="*/ 922867 h 3362915"/>
                <a:gd name="connsiteX21" fmla="*/ 2855538 w 3778405"/>
                <a:gd name="connsiteY21" fmla="*/ 948267 h 3362915"/>
                <a:gd name="connsiteX22" fmla="*/ 2897872 w 3778405"/>
                <a:gd name="connsiteY22" fmla="*/ 990600 h 3362915"/>
                <a:gd name="connsiteX23" fmla="*/ 2931738 w 3778405"/>
                <a:gd name="connsiteY23" fmla="*/ 1024467 h 3362915"/>
                <a:gd name="connsiteX24" fmla="*/ 2940205 w 3778405"/>
                <a:gd name="connsiteY24" fmla="*/ 1083733 h 3362915"/>
                <a:gd name="connsiteX25" fmla="*/ 2914805 w 3778405"/>
                <a:gd name="connsiteY25" fmla="*/ 1159933 h 3362915"/>
                <a:gd name="connsiteX26" fmla="*/ 2813205 w 3778405"/>
                <a:gd name="connsiteY26" fmla="*/ 1312333 h 3362915"/>
                <a:gd name="connsiteX27" fmla="*/ 2635405 w 3778405"/>
                <a:gd name="connsiteY27" fmla="*/ 1439333 h 3362915"/>
                <a:gd name="connsiteX28" fmla="*/ 2330605 w 3778405"/>
                <a:gd name="connsiteY28" fmla="*/ 1591733 h 3362915"/>
                <a:gd name="connsiteX29" fmla="*/ 2025805 w 3778405"/>
                <a:gd name="connsiteY29" fmla="*/ 1693333 h 3362915"/>
                <a:gd name="connsiteX30" fmla="*/ 1636338 w 3778405"/>
                <a:gd name="connsiteY30" fmla="*/ 1727200 h 3362915"/>
                <a:gd name="connsiteX31" fmla="*/ 1280738 w 3778405"/>
                <a:gd name="connsiteY31" fmla="*/ 1778000 h 3362915"/>
                <a:gd name="connsiteX32" fmla="*/ 1102938 w 3778405"/>
                <a:gd name="connsiteY32" fmla="*/ 1811867 h 3362915"/>
                <a:gd name="connsiteX33" fmla="*/ 798138 w 3778405"/>
                <a:gd name="connsiteY33" fmla="*/ 1981200 h 3362915"/>
                <a:gd name="connsiteX34" fmla="*/ 451005 w 3778405"/>
                <a:gd name="connsiteY34" fmla="*/ 2353733 h 3362915"/>
                <a:gd name="connsiteX35" fmla="*/ 230872 w 3778405"/>
                <a:gd name="connsiteY35" fmla="*/ 2633133 h 3362915"/>
                <a:gd name="connsiteX36" fmla="*/ 129272 w 3778405"/>
                <a:gd name="connsiteY36" fmla="*/ 2844800 h 3362915"/>
                <a:gd name="connsiteX37" fmla="*/ 44605 w 3778405"/>
                <a:gd name="connsiteY37" fmla="*/ 3022600 h 3362915"/>
                <a:gd name="connsiteX38" fmla="*/ 2272 w 3778405"/>
                <a:gd name="connsiteY38" fmla="*/ 3268133 h 3362915"/>
                <a:gd name="connsiteX39" fmla="*/ 10738 w 3778405"/>
                <a:gd name="connsiteY39" fmla="*/ 3335867 h 3362915"/>
                <a:gd name="connsiteX40" fmla="*/ 53072 w 3778405"/>
                <a:gd name="connsiteY40" fmla="*/ 3361267 h 3362915"/>
                <a:gd name="connsiteX41" fmla="*/ 205472 w 3778405"/>
                <a:gd name="connsiteY41" fmla="*/ 3293533 h 3362915"/>
                <a:gd name="connsiteX42" fmla="*/ 340938 w 3778405"/>
                <a:gd name="connsiteY42" fmla="*/ 3183467 h 3362915"/>
                <a:gd name="connsiteX43" fmla="*/ 467938 w 3778405"/>
                <a:gd name="connsiteY43" fmla="*/ 3081867 h 3362915"/>
                <a:gd name="connsiteX44" fmla="*/ 628805 w 3778405"/>
                <a:gd name="connsiteY44" fmla="*/ 2963333 h 3362915"/>
                <a:gd name="connsiteX0" fmla="*/ 3871539 w 3871539"/>
                <a:gd name="connsiteY0" fmla="*/ 0 h 3405248"/>
                <a:gd name="connsiteX1" fmla="*/ 3465138 w 3871539"/>
                <a:gd name="connsiteY1" fmla="*/ 254000 h 3405248"/>
                <a:gd name="connsiteX2" fmla="*/ 3202672 w 3871539"/>
                <a:gd name="connsiteY2" fmla="*/ 397933 h 3405248"/>
                <a:gd name="connsiteX3" fmla="*/ 2948672 w 3871539"/>
                <a:gd name="connsiteY3" fmla="*/ 465666 h 3405248"/>
                <a:gd name="connsiteX4" fmla="*/ 2753938 w 3871539"/>
                <a:gd name="connsiteY4" fmla="*/ 414866 h 3405248"/>
                <a:gd name="connsiteX5" fmla="*/ 2669272 w 3871539"/>
                <a:gd name="connsiteY5" fmla="*/ 254000 h 3405248"/>
                <a:gd name="connsiteX6" fmla="*/ 2610005 w 3871539"/>
                <a:gd name="connsiteY6" fmla="*/ 110066 h 3405248"/>
                <a:gd name="connsiteX7" fmla="*/ 2440672 w 3871539"/>
                <a:gd name="connsiteY7" fmla="*/ 76200 h 3405248"/>
                <a:gd name="connsiteX8" fmla="*/ 2220538 w 3871539"/>
                <a:gd name="connsiteY8" fmla="*/ 177800 h 3405248"/>
                <a:gd name="connsiteX9" fmla="*/ 2008872 w 3871539"/>
                <a:gd name="connsiteY9" fmla="*/ 304800 h 3405248"/>
                <a:gd name="connsiteX10" fmla="*/ 1788738 w 3871539"/>
                <a:gd name="connsiteY10" fmla="*/ 423333 h 3405248"/>
                <a:gd name="connsiteX11" fmla="*/ 1678672 w 3871539"/>
                <a:gd name="connsiteY11" fmla="*/ 592666 h 3405248"/>
                <a:gd name="connsiteX12" fmla="*/ 1670205 w 3871539"/>
                <a:gd name="connsiteY12" fmla="*/ 694266 h 3405248"/>
                <a:gd name="connsiteX13" fmla="*/ 1721005 w 3871539"/>
                <a:gd name="connsiteY13" fmla="*/ 914400 h 3405248"/>
                <a:gd name="connsiteX14" fmla="*/ 1814138 w 3871539"/>
                <a:gd name="connsiteY14" fmla="*/ 1100666 h 3405248"/>
                <a:gd name="connsiteX15" fmla="*/ 1890338 w 3871539"/>
                <a:gd name="connsiteY15" fmla="*/ 1193800 h 3405248"/>
                <a:gd name="connsiteX16" fmla="*/ 1983472 w 3871539"/>
                <a:gd name="connsiteY16" fmla="*/ 1261533 h 3405248"/>
                <a:gd name="connsiteX17" fmla="*/ 2076605 w 3871539"/>
                <a:gd name="connsiteY17" fmla="*/ 1253066 h 3405248"/>
                <a:gd name="connsiteX18" fmla="*/ 2237471 w 3871539"/>
                <a:gd name="connsiteY18" fmla="*/ 1159933 h 3405248"/>
                <a:gd name="connsiteX19" fmla="*/ 2398338 w 3871539"/>
                <a:gd name="connsiteY19" fmla="*/ 1024466 h 3405248"/>
                <a:gd name="connsiteX20" fmla="*/ 2610005 w 3871539"/>
                <a:gd name="connsiteY20" fmla="*/ 965200 h 3405248"/>
                <a:gd name="connsiteX21" fmla="*/ 2855538 w 3871539"/>
                <a:gd name="connsiteY21" fmla="*/ 990600 h 3405248"/>
                <a:gd name="connsiteX22" fmla="*/ 2897872 w 3871539"/>
                <a:gd name="connsiteY22" fmla="*/ 1032933 h 3405248"/>
                <a:gd name="connsiteX23" fmla="*/ 2931738 w 3871539"/>
                <a:gd name="connsiteY23" fmla="*/ 1066800 h 3405248"/>
                <a:gd name="connsiteX24" fmla="*/ 2940205 w 3871539"/>
                <a:gd name="connsiteY24" fmla="*/ 1126066 h 3405248"/>
                <a:gd name="connsiteX25" fmla="*/ 2914805 w 3871539"/>
                <a:gd name="connsiteY25" fmla="*/ 1202266 h 3405248"/>
                <a:gd name="connsiteX26" fmla="*/ 2813205 w 3871539"/>
                <a:gd name="connsiteY26" fmla="*/ 1354666 h 3405248"/>
                <a:gd name="connsiteX27" fmla="*/ 2635405 w 3871539"/>
                <a:gd name="connsiteY27" fmla="*/ 1481666 h 3405248"/>
                <a:gd name="connsiteX28" fmla="*/ 2330605 w 3871539"/>
                <a:gd name="connsiteY28" fmla="*/ 1634066 h 3405248"/>
                <a:gd name="connsiteX29" fmla="*/ 2025805 w 3871539"/>
                <a:gd name="connsiteY29" fmla="*/ 1735666 h 3405248"/>
                <a:gd name="connsiteX30" fmla="*/ 1636338 w 3871539"/>
                <a:gd name="connsiteY30" fmla="*/ 1769533 h 3405248"/>
                <a:gd name="connsiteX31" fmla="*/ 1280738 w 3871539"/>
                <a:gd name="connsiteY31" fmla="*/ 1820333 h 3405248"/>
                <a:gd name="connsiteX32" fmla="*/ 1102938 w 3871539"/>
                <a:gd name="connsiteY32" fmla="*/ 1854200 h 3405248"/>
                <a:gd name="connsiteX33" fmla="*/ 798138 w 3871539"/>
                <a:gd name="connsiteY33" fmla="*/ 2023533 h 3405248"/>
                <a:gd name="connsiteX34" fmla="*/ 451005 w 3871539"/>
                <a:gd name="connsiteY34" fmla="*/ 2396066 h 3405248"/>
                <a:gd name="connsiteX35" fmla="*/ 230872 w 3871539"/>
                <a:gd name="connsiteY35" fmla="*/ 2675466 h 3405248"/>
                <a:gd name="connsiteX36" fmla="*/ 129272 w 3871539"/>
                <a:gd name="connsiteY36" fmla="*/ 2887133 h 3405248"/>
                <a:gd name="connsiteX37" fmla="*/ 44605 w 3871539"/>
                <a:gd name="connsiteY37" fmla="*/ 3064933 h 3405248"/>
                <a:gd name="connsiteX38" fmla="*/ 2272 w 3871539"/>
                <a:gd name="connsiteY38" fmla="*/ 3310466 h 3405248"/>
                <a:gd name="connsiteX39" fmla="*/ 10738 w 3871539"/>
                <a:gd name="connsiteY39" fmla="*/ 3378200 h 3405248"/>
                <a:gd name="connsiteX40" fmla="*/ 53072 w 3871539"/>
                <a:gd name="connsiteY40" fmla="*/ 3403600 h 3405248"/>
                <a:gd name="connsiteX41" fmla="*/ 205472 w 3871539"/>
                <a:gd name="connsiteY41" fmla="*/ 3335866 h 3405248"/>
                <a:gd name="connsiteX42" fmla="*/ 340938 w 3871539"/>
                <a:gd name="connsiteY42" fmla="*/ 3225800 h 3405248"/>
                <a:gd name="connsiteX43" fmla="*/ 467938 w 3871539"/>
                <a:gd name="connsiteY43" fmla="*/ 3124200 h 3405248"/>
                <a:gd name="connsiteX44" fmla="*/ 628805 w 3871539"/>
                <a:gd name="connsiteY44" fmla="*/ 3005666 h 3405248"/>
                <a:gd name="connsiteX0" fmla="*/ 3871539 w 3871539"/>
                <a:gd name="connsiteY0" fmla="*/ 0 h 3405248"/>
                <a:gd name="connsiteX1" fmla="*/ 3465138 w 3871539"/>
                <a:gd name="connsiteY1" fmla="*/ 254000 h 3405248"/>
                <a:gd name="connsiteX2" fmla="*/ 3202672 w 3871539"/>
                <a:gd name="connsiteY2" fmla="*/ 397933 h 3405248"/>
                <a:gd name="connsiteX3" fmla="*/ 2948672 w 3871539"/>
                <a:gd name="connsiteY3" fmla="*/ 465666 h 3405248"/>
                <a:gd name="connsiteX4" fmla="*/ 2753938 w 3871539"/>
                <a:gd name="connsiteY4" fmla="*/ 414866 h 3405248"/>
                <a:gd name="connsiteX5" fmla="*/ 2669272 w 3871539"/>
                <a:gd name="connsiteY5" fmla="*/ 254000 h 3405248"/>
                <a:gd name="connsiteX6" fmla="*/ 2610005 w 3871539"/>
                <a:gd name="connsiteY6" fmla="*/ 110066 h 3405248"/>
                <a:gd name="connsiteX7" fmla="*/ 2440672 w 3871539"/>
                <a:gd name="connsiteY7" fmla="*/ 76200 h 3405248"/>
                <a:gd name="connsiteX8" fmla="*/ 2220538 w 3871539"/>
                <a:gd name="connsiteY8" fmla="*/ 177800 h 3405248"/>
                <a:gd name="connsiteX9" fmla="*/ 2008872 w 3871539"/>
                <a:gd name="connsiteY9" fmla="*/ 304800 h 3405248"/>
                <a:gd name="connsiteX10" fmla="*/ 1788738 w 3871539"/>
                <a:gd name="connsiteY10" fmla="*/ 423333 h 3405248"/>
                <a:gd name="connsiteX11" fmla="*/ 1678672 w 3871539"/>
                <a:gd name="connsiteY11" fmla="*/ 592666 h 3405248"/>
                <a:gd name="connsiteX12" fmla="*/ 1670205 w 3871539"/>
                <a:gd name="connsiteY12" fmla="*/ 694266 h 3405248"/>
                <a:gd name="connsiteX13" fmla="*/ 1721005 w 3871539"/>
                <a:gd name="connsiteY13" fmla="*/ 914400 h 3405248"/>
                <a:gd name="connsiteX14" fmla="*/ 1814138 w 3871539"/>
                <a:gd name="connsiteY14" fmla="*/ 1100666 h 3405248"/>
                <a:gd name="connsiteX15" fmla="*/ 1890338 w 3871539"/>
                <a:gd name="connsiteY15" fmla="*/ 1193800 h 3405248"/>
                <a:gd name="connsiteX16" fmla="*/ 1983472 w 3871539"/>
                <a:gd name="connsiteY16" fmla="*/ 1261533 h 3405248"/>
                <a:gd name="connsiteX17" fmla="*/ 2076605 w 3871539"/>
                <a:gd name="connsiteY17" fmla="*/ 1253066 h 3405248"/>
                <a:gd name="connsiteX18" fmla="*/ 2237471 w 3871539"/>
                <a:gd name="connsiteY18" fmla="*/ 1159933 h 3405248"/>
                <a:gd name="connsiteX19" fmla="*/ 2398338 w 3871539"/>
                <a:gd name="connsiteY19" fmla="*/ 1024466 h 3405248"/>
                <a:gd name="connsiteX20" fmla="*/ 2610005 w 3871539"/>
                <a:gd name="connsiteY20" fmla="*/ 965200 h 3405248"/>
                <a:gd name="connsiteX21" fmla="*/ 2855538 w 3871539"/>
                <a:gd name="connsiteY21" fmla="*/ 990600 h 3405248"/>
                <a:gd name="connsiteX22" fmla="*/ 2897872 w 3871539"/>
                <a:gd name="connsiteY22" fmla="*/ 1032933 h 3405248"/>
                <a:gd name="connsiteX23" fmla="*/ 2940205 w 3871539"/>
                <a:gd name="connsiteY23" fmla="*/ 1126066 h 3405248"/>
                <a:gd name="connsiteX24" fmla="*/ 2914805 w 3871539"/>
                <a:gd name="connsiteY24" fmla="*/ 1202266 h 3405248"/>
                <a:gd name="connsiteX25" fmla="*/ 2813205 w 3871539"/>
                <a:gd name="connsiteY25" fmla="*/ 1354666 h 3405248"/>
                <a:gd name="connsiteX26" fmla="*/ 2635405 w 3871539"/>
                <a:gd name="connsiteY26" fmla="*/ 1481666 h 3405248"/>
                <a:gd name="connsiteX27" fmla="*/ 2330605 w 3871539"/>
                <a:gd name="connsiteY27" fmla="*/ 1634066 h 3405248"/>
                <a:gd name="connsiteX28" fmla="*/ 2025805 w 3871539"/>
                <a:gd name="connsiteY28" fmla="*/ 1735666 h 3405248"/>
                <a:gd name="connsiteX29" fmla="*/ 1636338 w 3871539"/>
                <a:gd name="connsiteY29" fmla="*/ 1769533 h 3405248"/>
                <a:gd name="connsiteX30" fmla="*/ 1280738 w 3871539"/>
                <a:gd name="connsiteY30" fmla="*/ 1820333 h 3405248"/>
                <a:gd name="connsiteX31" fmla="*/ 1102938 w 3871539"/>
                <a:gd name="connsiteY31" fmla="*/ 1854200 h 3405248"/>
                <a:gd name="connsiteX32" fmla="*/ 798138 w 3871539"/>
                <a:gd name="connsiteY32" fmla="*/ 2023533 h 3405248"/>
                <a:gd name="connsiteX33" fmla="*/ 451005 w 3871539"/>
                <a:gd name="connsiteY33" fmla="*/ 2396066 h 3405248"/>
                <a:gd name="connsiteX34" fmla="*/ 230872 w 3871539"/>
                <a:gd name="connsiteY34" fmla="*/ 2675466 h 3405248"/>
                <a:gd name="connsiteX35" fmla="*/ 129272 w 3871539"/>
                <a:gd name="connsiteY35" fmla="*/ 2887133 h 3405248"/>
                <a:gd name="connsiteX36" fmla="*/ 44605 w 3871539"/>
                <a:gd name="connsiteY36" fmla="*/ 3064933 h 3405248"/>
                <a:gd name="connsiteX37" fmla="*/ 2272 w 3871539"/>
                <a:gd name="connsiteY37" fmla="*/ 3310466 h 3405248"/>
                <a:gd name="connsiteX38" fmla="*/ 10738 w 3871539"/>
                <a:gd name="connsiteY38" fmla="*/ 3378200 h 3405248"/>
                <a:gd name="connsiteX39" fmla="*/ 53072 w 3871539"/>
                <a:gd name="connsiteY39" fmla="*/ 3403600 h 3405248"/>
                <a:gd name="connsiteX40" fmla="*/ 205472 w 3871539"/>
                <a:gd name="connsiteY40" fmla="*/ 3335866 h 3405248"/>
                <a:gd name="connsiteX41" fmla="*/ 340938 w 3871539"/>
                <a:gd name="connsiteY41" fmla="*/ 3225800 h 3405248"/>
                <a:gd name="connsiteX42" fmla="*/ 467938 w 3871539"/>
                <a:gd name="connsiteY42" fmla="*/ 3124200 h 3405248"/>
                <a:gd name="connsiteX43" fmla="*/ 628805 w 3871539"/>
                <a:gd name="connsiteY43" fmla="*/ 3005666 h 3405248"/>
                <a:gd name="connsiteX0" fmla="*/ 3871539 w 3871539"/>
                <a:gd name="connsiteY0" fmla="*/ 0 h 3405248"/>
                <a:gd name="connsiteX1" fmla="*/ 3465138 w 3871539"/>
                <a:gd name="connsiteY1" fmla="*/ 254000 h 3405248"/>
                <a:gd name="connsiteX2" fmla="*/ 3202672 w 3871539"/>
                <a:gd name="connsiteY2" fmla="*/ 397933 h 3405248"/>
                <a:gd name="connsiteX3" fmla="*/ 2948672 w 3871539"/>
                <a:gd name="connsiteY3" fmla="*/ 465666 h 3405248"/>
                <a:gd name="connsiteX4" fmla="*/ 2753938 w 3871539"/>
                <a:gd name="connsiteY4" fmla="*/ 414866 h 3405248"/>
                <a:gd name="connsiteX5" fmla="*/ 2669272 w 3871539"/>
                <a:gd name="connsiteY5" fmla="*/ 254000 h 3405248"/>
                <a:gd name="connsiteX6" fmla="*/ 2610005 w 3871539"/>
                <a:gd name="connsiteY6" fmla="*/ 110066 h 3405248"/>
                <a:gd name="connsiteX7" fmla="*/ 2440672 w 3871539"/>
                <a:gd name="connsiteY7" fmla="*/ 76200 h 3405248"/>
                <a:gd name="connsiteX8" fmla="*/ 2220538 w 3871539"/>
                <a:gd name="connsiteY8" fmla="*/ 177800 h 3405248"/>
                <a:gd name="connsiteX9" fmla="*/ 2008872 w 3871539"/>
                <a:gd name="connsiteY9" fmla="*/ 304800 h 3405248"/>
                <a:gd name="connsiteX10" fmla="*/ 1788738 w 3871539"/>
                <a:gd name="connsiteY10" fmla="*/ 423333 h 3405248"/>
                <a:gd name="connsiteX11" fmla="*/ 1678672 w 3871539"/>
                <a:gd name="connsiteY11" fmla="*/ 592666 h 3405248"/>
                <a:gd name="connsiteX12" fmla="*/ 1670205 w 3871539"/>
                <a:gd name="connsiteY12" fmla="*/ 694266 h 3405248"/>
                <a:gd name="connsiteX13" fmla="*/ 1721005 w 3871539"/>
                <a:gd name="connsiteY13" fmla="*/ 914400 h 3405248"/>
                <a:gd name="connsiteX14" fmla="*/ 1814138 w 3871539"/>
                <a:gd name="connsiteY14" fmla="*/ 1100666 h 3405248"/>
                <a:gd name="connsiteX15" fmla="*/ 1890338 w 3871539"/>
                <a:gd name="connsiteY15" fmla="*/ 1193800 h 3405248"/>
                <a:gd name="connsiteX16" fmla="*/ 1983472 w 3871539"/>
                <a:gd name="connsiteY16" fmla="*/ 1261533 h 3405248"/>
                <a:gd name="connsiteX17" fmla="*/ 2076605 w 3871539"/>
                <a:gd name="connsiteY17" fmla="*/ 1253066 h 3405248"/>
                <a:gd name="connsiteX18" fmla="*/ 2237471 w 3871539"/>
                <a:gd name="connsiteY18" fmla="*/ 1159933 h 3405248"/>
                <a:gd name="connsiteX19" fmla="*/ 2398338 w 3871539"/>
                <a:gd name="connsiteY19" fmla="*/ 1024466 h 3405248"/>
                <a:gd name="connsiteX20" fmla="*/ 2610005 w 3871539"/>
                <a:gd name="connsiteY20" fmla="*/ 965200 h 3405248"/>
                <a:gd name="connsiteX21" fmla="*/ 2855538 w 3871539"/>
                <a:gd name="connsiteY21" fmla="*/ 990600 h 3405248"/>
                <a:gd name="connsiteX22" fmla="*/ 2940205 w 3871539"/>
                <a:gd name="connsiteY22" fmla="*/ 1126066 h 3405248"/>
                <a:gd name="connsiteX23" fmla="*/ 2914805 w 3871539"/>
                <a:gd name="connsiteY23" fmla="*/ 1202266 h 3405248"/>
                <a:gd name="connsiteX24" fmla="*/ 2813205 w 3871539"/>
                <a:gd name="connsiteY24" fmla="*/ 1354666 h 3405248"/>
                <a:gd name="connsiteX25" fmla="*/ 2635405 w 3871539"/>
                <a:gd name="connsiteY25" fmla="*/ 1481666 h 3405248"/>
                <a:gd name="connsiteX26" fmla="*/ 2330605 w 3871539"/>
                <a:gd name="connsiteY26" fmla="*/ 1634066 h 3405248"/>
                <a:gd name="connsiteX27" fmla="*/ 2025805 w 3871539"/>
                <a:gd name="connsiteY27" fmla="*/ 1735666 h 3405248"/>
                <a:gd name="connsiteX28" fmla="*/ 1636338 w 3871539"/>
                <a:gd name="connsiteY28" fmla="*/ 1769533 h 3405248"/>
                <a:gd name="connsiteX29" fmla="*/ 1280738 w 3871539"/>
                <a:gd name="connsiteY29" fmla="*/ 1820333 h 3405248"/>
                <a:gd name="connsiteX30" fmla="*/ 1102938 w 3871539"/>
                <a:gd name="connsiteY30" fmla="*/ 1854200 h 3405248"/>
                <a:gd name="connsiteX31" fmla="*/ 798138 w 3871539"/>
                <a:gd name="connsiteY31" fmla="*/ 2023533 h 3405248"/>
                <a:gd name="connsiteX32" fmla="*/ 451005 w 3871539"/>
                <a:gd name="connsiteY32" fmla="*/ 2396066 h 3405248"/>
                <a:gd name="connsiteX33" fmla="*/ 230872 w 3871539"/>
                <a:gd name="connsiteY33" fmla="*/ 2675466 h 3405248"/>
                <a:gd name="connsiteX34" fmla="*/ 129272 w 3871539"/>
                <a:gd name="connsiteY34" fmla="*/ 2887133 h 3405248"/>
                <a:gd name="connsiteX35" fmla="*/ 44605 w 3871539"/>
                <a:gd name="connsiteY35" fmla="*/ 3064933 h 3405248"/>
                <a:gd name="connsiteX36" fmla="*/ 2272 w 3871539"/>
                <a:gd name="connsiteY36" fmla="*/ 3310466 h 3405248"/>
                <a:gd name="connsiteX37" fmla="*/ 10738 w 3871539"/>
                <a:gd name="connsiteY37" fmla="*/ 3378200 h 3405248"/>
                <a:gd name="connsiteX38" fmla="*/ 53072 w 3871539"/>
                <a:gd name="connsiteY38" fmla="*/ 3403600 h 3405248"/>
                <a:gd name="connsiteX39" fmla="*/ 205472 w 3871539"/>
                <a:gd name="connsiteY39" fmla="*/ 3335866 h 3405248"/>
                <a:gd name="connsiteX40" fmla="*/ 340938 w 3871539"/>
                <a:gd name="connsiteY40" fmla="*/ 3225800 h 3405248"/>
                <a:gd name="connsiteX41" fmla="*/ 467938 w 3871539"/>
                <a:gd name="connsiteY41" fmla="*/ 3124200 h 3405248"/>
                <a:gd name="connsiteX42" fmla="*/ 628805 w 3871539"/>
                <a:gd name="connsiteY42" fmla="*/ 3005666 h 3405248"/>
                <a:gd name="connsiteX0" fmla="*/ 3871539 w 3871539"/>
                <a:gd name="connsiteY0" fmla="*/ 0 h 3405248"/>
                <a:gd name="connsiteX1" fmla="*/ 3465138 w 3871539"/>
                <a:gd name="connsiteY1" fmla="*/ 254000 h 3405248"/>
                <a:gd name="connsiteX2" fmla="*/ 3202672 w 3871539"/>
                <a:gd name="connsiteY2" fmla="*/ 397933 h 3405248"/>
                <a:gd name="connsiteX3" fmla="*/ 2948672 w 3871539"/>
                <a:gd name="connsiteY3" fmla="*/ 465666 h 3405248"/>
                <a:gd name="connsiteX4" fmla="*/ 2753938 w 3871539"/>
                <a:gd name="connsiteY4" fmla="*/ 414866 h 3405248"/>
                <a:gd name="connsiteX5" fmla="*/ 2669272 w 3871539"/>
                <a:gd name="connsiteY5" fmla="*/ 254000 h 3405248"/>
                <a:gd name="connsiteX6" fmla="*/ 2610005 w 3871539"/>
                <a:gd name="connsiteY6" fmla="*/ 110066 h 3405248"/>
                <a:gd name="connsiteX7" fmla="*/ 2440672 w 3871539"/>
                <a:gd name="connsiteY7" fmla="*/ 76200 h 3405248"/>
                <a:gd name="connsiteX8" fmla="*/ 2220538 w 3871539"/>
                <a:gd name="connsiteY8" fmla="*/ 177800 h 3405248"/>
                <a:gd name="connsiteX9" fmla="*/ 2008872 w 3871539"/>
                <a:gd name="connsiteY9" fmla="*/ 304800 h 3405248"/>
                <a:gd name="connsiteX10" fmla="*/ 1788738 w 3871539"/>
                <a:gd name="connsiteY10" fmla="*/ 423333 h 3405248"/>
                <a:gd name="connsiteX11" fmla="*/ 1687138 w 3871539"/>
                <a:gd name="connsiteY11" fmla="*/ 541866 h 3405248"/>
                <a:gd name="connsiteX12" fmla="*/ 1670205 w 3871539"/>
                <a:gd name="connsiteY12" fmla="*/ 694266 h 3405248"/>
                <a:gd name="connsiteX13" fmla="*/ 1721005 w 3871539"/>
                <a:gd name="connsiteY13" fmla="*/ 914400 h 3405248"/>
                <a:gd name="connsiteX14" fmla="*/ 1814138 w 3871539"/>
                <a:gd name="connsiteY14" fmla="*/ 1100666 h 3405248"/>
                <a:gd name="connsiteX15" fmla="*/ 1890338 w 3871539"/>
                <a:gd name="connsiteY15" fmla="*/ 1193800 h 3405248"/>
                <a:gd name="connsiteX16" fmla="*/ 1983472 w 3871539"/>
                <a:gd name="connsiteY16" fmla="*/ 1261533 h 3405248"/>
                <a:gd name="connsiteX17" fmla="*/ 2076605 w 3871539"/>
                <a:gd name="connsiteY17" fmla="*/ 1253066 h 3405248"/>
                <a:gd name="connsiteX18" fmla="*/ 2237471 w 3871539"/>
                <a:gd name="connsiteY18" fmla="*/ 1159933 h 3405248"/>
                <a:gd name="connsiteX19" fmla="*/ 2398338 w 3871539"/>
                <a:gd name="connsiteY19" fmla="*/ 1024466 h 3405248"/>
                <a:gd name="connsiteX20" fmla="*/ 2610005 w 3871539"/>
                <a:gd name="connsiteY20" fmla="*/ 965200 h 3405248"/>
                <a:gd name="connsiteX21" fmla="*/ 2855538 w 3871539"/>
                <a:gd name="connsiteY21" fmla="*/ 990600 h 3405248"/>
                <a:gd name="connsiteX22" fmla="*/ 2940205 w 3871539"/>
                <a:gd name="connsiteY22" fmla="*/ 1126066 h 3405248"/>
                <a:gd name="connsiteX23" fmla="*/ 2914805 w 3871539"/>
                <a:gd name="connsiteY23" fmla="*/ 1202266 h 3405248"/>
                <a:gd name="connsiteX24" fmla="*/ 2813205 w 3871539"/>
                <a:gd name="connsiteY24" fmla="*/ 1354666 h 3405248"/>
                <a:gd name="connsiteX25" fmla="*/ 2635405 w 3871539"/>
                <a:gd name="connsiteY25" fmla="*/ 1481666 h 3405248"/>
                <a:gd name="connsiteX26" fmla="*/ 2330605 w 3871539"/>
                <a:gd name="connsiteY26" fmla="*/ 1634066 h 3405248"/>
                <a:gd name="connsiteX27" fmla="*/ 2025805 w 3871539"/>
                <a:gd name="connsiteY27" fmla="*/ 1735666 h 3405248"/>
                <a:gd name="connsiteX28" fmla="*/ 1636338 w 3871539"/>
                <a:gd name="connsiteY28" fmla="*/ 1769533 h 3405248"/>
                <a:gd name="connsiteX29" fmla="*/ 1280738 w 3871539"/>
                <a:gd name="connsiteY29" fmla="*/ 1820333 h 3405248"/>
                <a:gd name="connsiteX30" fmla="*/ 1102938 w 3871539"/>
                <a:gd name="connsiteY30" fmla="*/ 1854200 h 3405248"/>
                <a:gd name="connsiteX31" fmla="*/ 798138 w 3871539"/>
                <a:gd name="connsiteY31" fmla="*/ 2023533 h 3405248"/>
                <a:gd name="connsiteX32" fmla="*/ 451005 w 3871539"/>
                <a:gd name="connsiteY32" fmla="*/ 2396066 h 3405248"/>
                <a:gd name="connsiteX33" fmla="*/ 230872 w 3871539"/>
                <a:gd name="connsiteY33" fmla="*/ 2675466 h 3405248"/>
                <a:gd name="connsiteX34" fmla="*/ 129272 w 3871539"/>
                <a:gd name="connsiteY34" fmla="*/ 2887133 h 3405248"/>
                <a:gd name="connsiteX35" fmla="*/ 44605 w 3871539"/>
                <a:gd name="connsiteY35" fmla="*/ 3064933 h 3405248"/>
                <a:gd name="connsiteX36" fmla="*/ 2272 w 3871539"/>
                <a:gd name="connsiteY36" fmla="*/ 3310466 h 3405248"/>
                <a:gd name="connsiteX37" fmla="*/ 10738 w 3871539"/>
                <a:gd name="connsiteY37" fmla="*/ 3378200 h 3405248"/>
                <a:gd name="connsiteX38" fmla="*/ 53072 w 3871539"/>
                <a:gd name="connsiteY38" fmla="*/ 3403600 h 3405248"/>
                <a:gd name="connsiteX39" fmla="*/ 205472 w 3871539"/>
                <a:gd name="connsiteY39" fmla="*/ 3335866 h 3405248"/>
                <a:gd name="connsiteX40" fmla="*/ 340938 w 3871539"/>
                <a:gd name="connsiteY40" fmla="*/ 3225800 h 3405248"/>
                <a:gd name="connsiteX41" fmla="*/ 467938 w 3871539"/>
                <a:gd name="connsiteY41" fmla="*/ 3124200 h 3405248"/>
                <a:gd name="connsiteX42" fmla="*/ 628805 w 3871539"/>
                <a:gd name="connsiteY42" fmla="*/ 3005666 h 3405248"/>
                <a:gd name="connsiteX0" fmla="*/ 3871539 w 3871539"/>
                <a:gd name="connsiteY0" fmla="*/ 0 h 3405248"/>
                <a:gd name="connsiteX1" fmla="*/ 3465138 w 3871539"/>
                <a:gd name="connsiteY1" fmla="*/ 254000 h 3405248"/>
                <a:gd name="connsiteX2" fmla="*/ 3202672 w 3871539"/>
                <a:gd name="connsiteY2" fmla="*/ 397933 h 3405248"/>
                <a:gd name="connsiteX3" fmla="*/ 2948672 w 3871539"/>
                <a:gd name="connsiteY3" fmla="*/ 465666 h 3405248"/>
                <a:gd name="connsiteX4" fmla="*/ 2753938 w 3871539"/>
                <a:gd name="connsiteY4" fmla="*/ 414866 h 3405248"/>
                <a:gd name="connsiteX5" fmla="*/ 2669272 w 3871539"/>
                <a:gd name="connsiteY5" fmla="*/ 254000 h 3405248"/>
                <a:gd name="connsiteX6" fmla="*/ 2610005 w 3871539"/>
                <a:gd name="connsiteY6" fmla="*/ 110066 h 3405248"/>
                <a:gd name="connsiteX7" fmla="*/ 2440672 w 3871539"/>
                <a:gd name="connsiteY7" fmla="*/ 76200 h 3405248"/>
                <a:gd name="connsiteX8" fmla="*/ 2220538 w 3871539"/>
                <a:gd name="connsiteY8" fmla="*/ 177800 h 3405248"/>
                <a:gd name="connsiteX9" fmla="*/ 2008872 w 3871539"/>
                <a:gd name="connsiteY9" fmla="*/ 304800 h 3405248"/>
                <a:gd name="connsiteX10" fmla="*/ 1788738 w 3871539"/>
                <a:gd name="connsiteY10" fmla="*/ 423333 h 3405248"/>
                <a:gd name="connsiteX11" fmla="*/ 1687138 w 3871539"/>
                <a:gd name="connsiteY11" fmla="*/ 541866 h 3405248"/>
                <a:gd name="connsiteX12" fmla="*/ 1670205 w 3871539"/>
                <a:gd name="connsiteY12" fmla="*/ 694266 h 3405248"/>
                <a:gd name="connsiteX13" fmla="*/ 1721005 w 3871539"/>
                <a:gd name="connsiteY13" fmla="*/ 914400 h 3405248"/>
                <a:gd name="connsiteX14" fmla="*/ 1814138 w 3871539"/>
                <a:gd name="connsiteY14" fmla="*/ 1100666 h 3405248"/>
                <a:gd name="connsiteX15" fmla="*/ 1890338 w 3871539"/>
                <a:gd name="connsiteY15" fmla="*/ 1193800 h 3405248"/>
                <a:gd name="connsiteX16" fmla="*/ 1983472 w 3871539"/>
                <a:gd name="connsiteY16" fmla="*/ 1261533 h 3405248"/>
                <a:gd name="connsiteX17" fmla="*/ 2076605 w 3871539"/>
                <a:gd name="connsiteY17" fmla="*/ 1253066 h 3405248"/>
                <a:gd name="connsiteX18" fmla="*/ 2237471 w 3871539"/>
                <a:gd name="connsiteY18" fmla="*/ 1159933 h 3405248"/>
                <a:gd name="connsiteX19" fmla="*/ 2398338 w 3871539"/>
                <a:gd name="connsiteY19" fmla="*/ 1024466 h 3405248"/>
                <a:gd name="connsiteX20" fmla="*/ 2610005 w 3871539"/>
                <a:gd name="connsiteY20" fmla="*/ 965200 h 3405248"/>
                <a:gd name="connsiteX21" fmla="*/ 2855538 w 3871539"/>
                <a:gd name="connsiteY21" fmla="*/ 990600 h 3405248"/>
                <a:gd name="connsiteX22" fmla="*/ 2940205 w 3871539"/>
                <a:gd name="connsiteY22" fmla="*/ 1126066 h 3405248"/>
                <a:gd name="connsiteX23" fmla="*/ 2914805 w 3871539"/>
                <a:gd name="connsiteY23" fmla="*/ 1202266 h 3405248"/>
                <a:gd name="connsiteX24" fmla="*/ 2813205 w 3871539"/>
                <a:gd name="connsiteY24" fmla="*/ 1354666 h 3405248"/>
                <a:gd name="connsiteX25" fmla="*/ 2635405 w 3871539"/>
                <a:gd name="connsiteY25" fmla="*/ 1481666 h 3405248"/>
                <a:gd name="connsiteX26" fmla="*/ 2330605 w 3871539"/>
                <a:gd name="connsiteY26" fmla="*/ 1634066 h 3405248"/>
                <a:gd name="connsiteX27" fmla="*/ 2025805 w 3871539"/>
                <a:gd name="connsiteY27" fmla="*/ 1735666 h 3405248"/>
                <a:gd name="connsiteX28" fmla="*/ 1636338 w 3871539"/>
                <a:gd name="connsiteY28" fmla="*/ 1769533 h 3405248"/>
                <a:gd name="connsiteX29" fmla="*/ 1280738 w 3871539"/>
                <a:gd name="connsiteY29" fmla="*/ 1820333 h 3405248"/>
                <a:gd name="connsiteX30" fmla="*/ 1102938 w 3871539"/>
                <a:gd name="connsiteY30" fmla="*/ 1854200 h 3405248"/>
                <a:gd name="connsiteX31" fmla="*/ 798138 w 3871539"/>
                <a:gd name="connsiteY31" fmla="*/ 2023533 h 3405248"/>
                <a:gd name="connsiteX32" fmla="*/ 451005 w 3871539"/>
                <a:gd name="connsiteY32" fmla="*/ 2396066 h 3405248"/>
                <a:gd name="connsiteX33" fmla="*/ 230872 w 3871539"/>
                <a:gd name="connsiteY33" fmla="*/ 2675466 h 3405248"/>
                <a:gd name="connsiteX34" fmla="*/ 44605 w 3871539"/>
                <a:gd name="connsiteY34" fmla="*/ 3064933 h 3405248"/>
                <a:gd name="connsiteX35" fmla="*/ 2272 w 3871539"/>
                <a:gd name="connsiteY35" fmla="*/ 3310466 h 3405248"/>
                <a:gd name="connsiteX36" fmla="*/ 10738 w 3871539"/>
                <a:gd name="connsiteY36" fmla="*/ 3378200 h 3405248"/>
                <a:gd name="connsiteX37" fmla="*/ 53072 w 3871539"/>
                <a:gd name="connsiteY37" fmla="*/ 3403600 h 3405248"/>
                <a:gd name="connsiteX38" fmla="*/ 205472 w 3871539"/>
                <a:gd name="connsiteY38" fmla="*/ 3335866 h 3405248"/>
                <a:gd name="connsiteX39" fmla="*/ 340938 w 3871539"/>
                <a:gd name="connsiteY39" fmla="*/ 3225800 h 3405248"/>
                <a:gd name="connsiteX40" fmla="*/ 467938 w 3871539"/>
                <a:gd name="connsiteY40" fmla="*/ 3124200 h 3405248"/>
                <a:gd name="connsiteX41" fmla="*/ 628805 w 3871539"/>
                <a:gd name="connsiteY41" fmla="*/ 3005666 h 3405248"/>
                <a:gd name="connsiteX0" fmla="*/ 3871539 w 3871539"/>
                <a:gd name="connsiteY0" fmla="*/ 0 h 3405248"/>
                <a:gd name="connsiteX1" fmla="*/ 3465138 w 3871539"/>
                <a:gd name="connsiteY1" fmla="*/ 254000 h 3405248"/>
                <a:gd name="connsiteX2" fmla="*/ 3202672 w 3871539"/>
                <a:gd name="connsiteY2" fmla="*/ 397933 h 3405248"/>
                <a:gd name="connsiteX3" fmla="*/ 2948672 w 3871539"/>
                <a:gd name="connsiteY3" fmla="*/ 465666 h 3405248"/>
                <a:gd name="connsiteX4" fmla="*/ 2753938 w 3871539"/>
                <a:gd name="connsiteY4" fmla="*/ 414866 h 3405248"/>
                <a:gd name="connsiteX5" fmla="*/ 2669272 w 3871539"/>
                <a:gd name="connsiteY5" fmla="*/ 254000 h 3405248"/>
                <a:gd name="connsiteX6" fmla="*/ 2610005 w 3871539"/>
                <a:gd name="connsiteY6" fmla="*/ 110066 h 3405248"/>
                <a:gd name="connsiteX7" fmla="*/ 2440672 w 3871539"/>
                <a:gd name="connsiteY7" fmla="*/ 76200 h 3405248"/>
                <a:gd name="connsiteX8" fmla="*/ 2220538 w 3871539"/>
                <a:gd name="connsiteY8" fmla="*/ 177800 h 3405248"/>
                <a:gd name="connsiteX9" fmla="*/ 2008872 w 3871539"/>
                <a:gd name="connsiteY9" fmla="*/ 304800 h 3405248"/>
                <a:gd name="connsiteX10" fmla="*/ 1788738 w 3871539"/>
                <a:gd name="connsiteY10" fmla="*/ 423333 h 3405248"/>
                <a:gd name="connsiteX11" fmla="*/ 1687138 w 3871539"/>
                <a:gd name="connsiteY11" fmla="*/ 541866 h 3405248"/>
                <a:gd name="connsiteX12" fmla="*/ 1670205 w 3871539"/>
                <a:gd name="connsiteY12" fmla="*/ 694266 h 3405248"/>
                <a:gd name="connsiteX13" fmla="*/ 1721005 w 3871539"/>
                <a:gd name="connsiteY13" fmla="*/ 914400 h 3405248"/>
                <a:gd name="connsiteX14" fmla="*/ 1814138 w 3871539"/>
                <a:gd name="connsiteY14" fmla="*/ 1100666 h 3405248"/>
                <a:gd name="connsiteX15" fmla="*/ 1890338 w 3871539"/>
                <a:gd name="connsiteY15" fmla="*/ 1193800 h 3405248"/>
                <a:gd name="connsiteX16" fmla="*/ 1983472 w 3871539"/>
                <a:gd name="connsiteY16" fmla="*/ 1261533 h 3405248"/>
                <a:gd name="connsiteX17" fmla="*/ 2076605 w 3871539"/>
                <a:gd name="connsiteY17" fmla="*/ 1253066 h 3405248"/>
                <a:gd name="connsiteX18" fmla="*/ 2237471 w 3871539"/>
                <a:gd name="connsiteY18" fmla="*/ 1159933 h 3405248"/>
                <a:gd name="connsiteX19" fmla="*/ 2398338 w 3871539"/>
                <a:gd name="connsiteY19" fmla="*/ 1024466 h 3405248"/>
                <a:gd name="connsiteX20" fmla="*/ 2610005 w 3871539"/>
                <a:gd name="connsiteY20" fmla="*/ 965200 h 3405248"/>
                <a:gd name="connsiteX21" fmla="*/ 2855538 w 3871539"/>
                <a:gd name="connsiteY21" fmla="*/ 990600 h 3405248"/>
                <a:gd name="connsiteX22" fmla="*/ 2940205 w 3871539"/>
                <a:gd name="connsiteY22" fmla="*/ 1126066 h 3405248"/>
                <a:gd name="connsiteX23" fmla="*/ 2914805 w 3871539"/>
                <a:gd name="connsiteY23" fmla="*/ 1202266 h 3405248"/>
                <a:gd name="connsiteX24" fmla="*/ 2813205 w 3871539"/>
                <a:gd name="connsiteY24" fmla="*/ 1354666 h 3405248"/>
                <a:gd name="connsiteX25" fmla="*/ 2635405 w 3871539"/>
                <a:gd name="connsiteY25" fmla="*/ 1481666 h 3405248"/>
                <a:gd name="connsiteX26" fmla="*/ 2330605 w 3871539"/>
                <a:gd name="connsiteY26" fmla="*/ 1634066 h 3405248"/>
                <a:gd name="connsiteX27" fmla="*/ 2025805 w 3871539"/>
                <a:gd name="connsiteY27" fmla="*/ 1735666 h 3405248"/>
                <a:gd name="connsiteX28" fmla="*/ 1636338 w 3871539"/>
                <a:gd name="connsiteY28" fmla="*/ 1769533 h 3405248"/>
                <a:gd name="connsiteX29" fmla="*/ 1102938 w 3871539"/>
                <a:gd name="connsiteY29" fmla="*/ 1854200 h 3405248"/>
                <a:gd name="connsiteX30" fmla="*/ 798138 w 3871539"/>
                <a:gd name="connsiteY30" fmla="*/ 2023533 h 3405248"/>
                <a:gd name="connsiteX31" fmla="*/ 451005 w 3871539"/>
                <a:gd name="connsiteY31" fmla="*/ 2396066 h 3405248"/>
                <a:gd name="connsiteX32" fmla="*/ 230872 w 3871539"/>
                <a:gd name="connsiteY32" fmla="*/ 2675466 h 3405248"/>
                <a:gd name="connsiteX33" fmla="*/ 44605 w 3871539"/>
                <a:gd name="connsiteY33" fmla="*/ 3064933 h 3405248"/>
                <a:gd name="connsiteX34" fmla="*/ 2272 w 3871539"/>
                <a:gd name="connsiteY34" fmla="*/ 3310466 h 3405248"/>
                <a:gd name="connsiteX35" fmla="*/ 10738 w 3871539"/>
                <a:gd name="connsiteY35" fmla="*/ 3378200 h 3405248"/>
                <a:gd name="connsiteX36" fmla="*/ 53072 w 3871539"/>
                <a:gd name="connsiteY36" fmla="*/ 3403600 h 3405248"/>
                <a:gd name="connsiteX37" fmla="*/ 205472 w 3871539"/>
                <a:gd name="connsiteY37" fmla="*/ 3335866 h 3405248"/>
                <a:gd name="connsiteX38" fmla="*/ 340938 w 3871539"/>
                <a:gd name="connsiteY38" fmla="*/ 3225800 h 3405248"/>
                <a:gd name="connsiteX39" fmla="*/ 467938 w 3871539"/>
                <a:gd name="connsiteY39" fmla="*/ 3124200 h 3405248"/>
                <a:gd name="connsiteX40" fmla="*/ 628805 w 3871539"/>
                <a:gd name="connsiteY40" fmla="*/ 3005666 h 3405248"/>
                <a:gd name="connsiteX0" fmla="*/ 4005079 w 4005079"/>
                <a:gd name="connsiteY0" fmla="*/ 0 h 3498726"/>
                <a:gd name="connsiteX1" fmla="*/ 3465138 w 4005079"/>
                <a:gd name="connsiteY1" fmla="*/ 347478 h 3498726"/>
                <a:gd name="connsiteX2" fmla="*/ 3202672 w 4005079"/>
                <a:gd name="connsiteY2" fmla="*/ 491411 h 3498726"/>
                <a:gd name="connsiteX3" fmla="*/ 2948672 w 4005079"/>
                <a:gd name="connsiteY3" fmla="*/ 559144 h 3498726"/>
                <a:gd name="connsiteX4" fmla="*/ 2753938 w 4005079"/>
                <a:gd name="connsiteY4" fmla="*/ 508344 h 3498726"/>
                <a:gd name="connsiteX5" fmla="*/ 2669272 w 4005079"/>
                <a:gd name="connsiteY5" fmla="*/ 347478 h 3498726"/>
                <a:gd name="connsiteX6" fmla="*/ 2610005 w 4005079"/>
                <a:gd name="connsiteY6" fmla="*/ 203544 h 3498726"/>
                <a:gd name="connsiteX7" fmla="*/ 2440672 w 4005079"/>
                <a:gd name="connsiteY7" fmla="*/ 169678 h 3498726"/>
                <a:gd name="connsiteX8" fmla="*/ 2220538 w 4005079"/>
                <a:gd name="connsiteY8" fmla="*/ 271278 h 3498726"/>
                <a:gd name="connsiteX9" fmla="*/ 2008872 w 4005079"/>
                <a:gd name="connsiteY9" fmla="*/ 398278 h 3498726"/>
                <a:gd name="connsiteX10" fmla="*/ 1788738 w 4005079"/>
                <a:gd name="connsiteY10" fmla="*/ 516811 h 3498726"/>
                <a:gd name="connsiteX11" fmla="*/ 1687138 w 4005079"/>
                <a:gd name="connsiteY11" fmla="*/ 635344 h 3498726"/>
                <a:gd name="connsiteX12" fmla="*/ 1670205 w 4005079"/>
                <a:gd name="connsiteY12" fmla="*/ 787744 h 3498726"/>
                <a:gd name="connsiteX13" fmla="*/ 1721005 w 4005079"/>
                <a:gd name="connsiteY13" fmla="*/ 1007878 h 3498726"/>
                <a:gd name="connsiteX14" fmla="*/ 1814138 w 4005079"/>
                <a:gd name="connsiteY14" fmla="*/ 1194144 h 3498726"/>
                <a:gd name="connsiteX15" fmla="*/ 1890338 w 4005079"/>
                <a:gd name="connsiteY15" fmla="*/ 1287278 h 3498726"/>
                <a:gd name="connsiteX16" fmla="*/ 1983472 w 4005079"/>
                <a:gd name="connsiteY16" fmla="*/ 1355011 h 3498726"/>
                <a:gd name="connsiteX17" fmla="*/ 2076605 w 4005079"/>
                <a:gd name="connsiteY17" fmla="*/ 1346544 h 3498726"/>
                <a:gd name="connsiteX18" fmla="*/ 2237471 w 4005079"/>
                <a:gd name="connsiteY18" fmla="*/ 1253411 h 3498726"/>
                <a:gd name="connsiteX19" fmla="*/ 2398338 w 4005079"/>
                <a:gd name="connsiteY19" fmla="*/ 1117944 h 3498726"/>
                <a:gd name="connsiteX20" fmla="*/ 2610005 w 4005079"/>
                <a:gd name="connsiteY20" fmla="*/ 1058678 h 3498726"/>
                <a:gd name="connsiteX21" fmla="*/ 2855538 w 4005079"/>
                <a:gd name="connsiteY21" fmla="*/ 1084078 h 3498726"/>
                <a:gd name="connsiteX22" fmla="*/ 2940205 w 4005079"/>
                <a:gd name="connsiteY22" fmla="*/ 1219544 h 3498726"/>
                <a:gd name="connsiteX23" fmla="*/ 2914805 w 4005079"/>
                <a:gd name="connsiteY23" fmla="*/ 1295744 h 3498726"/>
                <a:gd name="connsiteX24" fmla="*/ 2813205 w 4005079"/>
                <a:gd name="connsiteY24" fmla="*/ 1448144 h 3498726"/>
                <a:gd name="connsiteX25" fmla="*/ 2635405 w 4005079"/>
                <a:gd name="connsiteY25" fmla="*/ 1575144 h 3498726"/>
                <a:gd name="connsiteX26" fmla="*/ 2330605 w 4005079"/>
                <a:gd name="connsiteY26" fmla="*/ 1727544 h 3498726"/>
                <a:gd name="connsiteX27" fmla="*/ 2025805 w 4005079"/>
                <a:gd name="connsiteY27" fmla="*/ 1829144 h 3498726"/>
                <a:gd name="connsiteX28" fmla="*/ 1636338 w 4005079"/>
                <a:gd name="connsiteY28" fmla="*/ 1863011 h 3498726"/>
                <a:gd name="connsiteX29" fmla="*/ 1102938 w 4005079"/>
                <a:gd name="connsiteY29" fmla="*/ 1947678 h 3498726"/>
                <a:gd name="connsiteX30" fmla="*/ 798138 w 4005079"/>
                <a:gd name="connsiteY30" fmla="*/ 2117011 h 3498726"/>
                <a:gd name="connsiteX31" fmla="*/ 451005 w 4005079"/>
                <a:gd name="connsiteY31" fmla="*/ 2489544 h 3498726"/>
                <a:gd name="connsiteX32" fmla="*/ 230872 w 4005079"/>
                <a:gd name="connsiteY32" fmla="*/ 2768944 h 3498726"/>
                <a:gd name="connsiteX33" fmla="*/ 44605 w 4005079"/>
                <a:gd name="connsiteY33" fmla="*/ 3158411 h 3498726"/>
                <a:gd name="connsiteX34" fmla="*/ 2272 w 4005079"/>
                <a:gd name="connsiteY34" fmla="*/ 3403944 h 3498726"/>
                <a:gd name="connsiteX35" fmla="*/ 10738 w 4005079"/>
                <a:gd name="connsiteY35" fmla="*/ 3471678 h 3498726"/>
                <a:gd name="connsiteX36" fmla="*/ 53072 w 4005079"/>
                <a:gd name="connsiteY36" fmla="*/ 3497078 h 3498726"/>
                <a:gd name="connsiteX37" fmla="*/ 205472 w 4005079"/>
                <a:gd name="connsiteY37" fmla="*/ 3429344 h 3498726"/>
                <a:gd name="connsiteX38" fmla="*/ 340938 w 4005079"/>
                <a:gd name="connsiteY38" fmla="*/ 3319278 h 3498726"/>
                <a:gd name="connsiteX39" fmla="*/ 467938 w 4005079"/>
                <a:gd name="connsiteY39" fmla="*/ 3217678 h 3498726"/>
                <a:gd name="connsiteX40" fmla="*/ 628805 w 4005079"/>
                <a:gd name="connsiteY40" fmla="*/ 3099144 h 3498726"/>
                <a:gd name="connsiteX0" fmla="*/ 4018432 w 4018432"/>
                <a:gd name="connsiteY0" fmla="*/ 0 h 3391895"/>
                <a:gd name="connsiteX1" fmla="*/ 3465138 w 4018432"/>
                <a:gd name="connsiteY1" fmla="*/ 240647 h 3391895"/>
                <a:gd name="connsiteX2" fmla="*/ 3202672 w 4018432"/>
                <a:gd name="connsiteY2" fmla="*/ 384580 h 3391895"/>
                <a:gd name="connsiteX3" fmla="*/ 2948672 w 4018432"/>
                <a:gd name="connsiteY3" fmla="*/ 452313 h 3391895"/>
                <a:gd name="connsiteX4" fmla="*/ 2753938 w 4018432"/>
                <a:gd name="connsiteY4" fmla="*/ 401513 h 3391895"/>
                <a:gd name="connsiteX5" fmla="*/ 2669272 w 4018432"/>
                <a:gd name="connsiteY5" fmla="*/ 240647 h 3391895"/>
                <a:gd name="connsiteX6" fmla="*/ 2610005 w 4018432"/>
                <a:gd name="connsiteY6" fmla="*/ 96713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87138 w 4018432"/>
                <a:gd name="connsiteY11" fmla="*/ 528513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02672 w 4018432"/>
                <a:gd name="connsiteY2" fmla="*/ 384580 h 3391895"/>
                <a:gd name="connsiteX3" fmla="*/ 2948672 w 4018432"/>
                <a:gd name="connsiteY3" fmla="*/ 452313 h 3391895"/>
                <a:gd name="connsiteX4" fmla="*/ 2753938 w 4018432"/>
                <a:gd name="connsiteY4" fmla="*/ 401513 h 3391895"/>
                <a:gd name="connsiteX5" fmla="*/ 2669272 w 4018432"/>
                <a:gd name="connsiteY5" fmla="*/ 240647 h 3391895"/>
                <a:gd name="connsiteX6" fmla="*/ 2610005 w 4018432"/>
                <a:gd name="connsiteY6" fmla="*/ 96713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87138 w 4018432"/>
                <a:gd name="connsiteY11" fmla="*/ 528513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02672 w 4018432"/>
                <a:gd name="connsiteY2" fmla="*/ 384580 h 3391895"/>
                <a:gd name="connsiteX3" fmla="*/ 2948672 w 4018432"/>
                <a:gd name="connsiteY3" fmla="*/ 532436 h 3391895"/>
                <a:gd name="connsiteX4" fmla="*/ 2753938 w 4018432"/>
                <a:gd name="connsiteY4" fmla="*/ 401513 h 3391895"/>
                <a:gd name="connsiteX5" fmla="*/ 2669272 w 4018432"/>
                <a:gd name="connsiteY5" fmla="*/ 240647 h 3391895"/>
                <a:gd name="connsiteX6" fmla="*/ 2610005 w 4018432"/>
                <a:gd name="connsiteY6" fmla="*/ 96713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87138 w 4018432"/>
                <a:gd name="connsiteY11" fmla="*/ 528513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16027 w 4018432"/>
                <a:gd name="connsiteY2" fmla="*/ 451350 h 3391895"/>
                <a:gd name="connsiteX3" fmla="*/ 2948672 w 4018432"/>
                <a:gd name="connsiteY3" fmla="*/ 532436 h 3391895"/>
                <a:gd name="connsiteX4" fmla="*/ 2753938 w 4018432"/>
                <a:gd name="connsiteY4" fmla="*/ 401513 h 3391895"/>
                <a:gd name="connsiteX5" fmla="*/ 2669272 w 4018432"/>
                <a:gd name="connsiteY5" fmla="*/ 240647 h 3391895"/>
                <a:gd name="connsiteX6" fmla="*/ 2610005 w 4018432"/>
                <a:gd name="connsiteY6" fmla="*/ 96713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87138 w 4018432"/>
                <a:gd name="connsiteY11" fmla="*/ 528513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16027 w 4018432"/>
                <a:gd name="connsiteY2" fmla="*/ 451350 h 3391895"/>
                <a:gd name="connsiteX3" fmla="*/ 2908611 w 4018432"/>
                <a:gd name="connsiteY3" fmla="*/ 639268 h 3391895"/>
                <a:gd name="connsiteX4" fmla="*/ 2753938 w 4018432"/>
                <a:gd name="connsiteY4" fmla="*/ 401513 h 3391895"/>
                <a:gd name="connsiteX5" fmla="*/ 2669272 w 4018432"/>
                <a:gd name="connsiteY5" fmla="*/ 240647 h 3391895"/>
                <a:gd name="connsiteX6" fmla="*/ 2610005 w 4018432"/>
                <a:gd name="connsiteY6" fmla="*/ 96713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87138 w 4018432"/>
                <a:gd name="connsiteY11" fmla="*/ 528513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16027 w 4018432"/>
                <a:gd name="connsiteY2" fmla="*/ 451350 h 3391895"/>
                <a:gd name="connsiteX3" fmla="*/ 2908611 w 4018432"/>
                <a:gd name="connsiteY3" fmla="*/ 639268 h 3391895"/>
                <a:gd name="connsiteX4" fmla="*/ 2687168 w 4018432"/>
                <a:gd name="connsiteY4" fmla="*/ 441576 h 3391895"/>
                <a:gd name="connsiteX5" fmla="*/ 2669272 w 4018432"/>
                <a:gd name="connsiteY5" fmla="*/ 240647 h 3391895"/>
                <a:gd name="connsiteX6" fmla="*/ 2610005 w 4018432"/>
                <a:gd name="connsiteY6" fmla="*/ 96713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87138 w 4018432"/>
                <a:gd name="connsiteY11" fmla="*/ 528513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16027 w 4018432"/>
                <a:gd name="connsiteY2" fmla="*/ 451350 h 3391895"/>
                <a:gd name="connsiteX3" fmla="*/ 2908611 w 4018432"/>
                <a:gd name="connsiteY3" fmla="*/ 639268 h 3391895"/>
                <a:gd name="connsiteX4" fmla="*/ 2687168 w 4018432"/>
                <a:gd name="connsiteY4" fmla="*/ 441576 h 3391895"/>
                <a:gd name="connsiteX5" fmla="*/ 2669272 w 4018432"/>
                <a:gd name="connsiteY5" fmla="*/ 240647 h 3391895"/>
                <a:gd name="connsiteX6" fmla="*/ 2663420 w 4018432"/>
                <a:gd name="connsiteY6" fmla="*/ 70005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87138 w 4018432"/>
                <a:gd name="connsiteY11" fmla="*/ 528513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16027 w 4018432"/>
                <a:gd name="connsiteY2" fmla="*/ 451350 h 3391895"/>
                <a:gd name="connsiteX3" fmla="*/ 2908611 w 4018432"/>
                <a:gd name="connsiteY3" fmla="*/ 639268 h 3391895"/>
                <a:gd name="connsiteX4" fmla="*/ 2687168 w 4018432"/>
                <a:gd name="connsiteY4" fmla="*/ 441576 h 3391895"/>
                <a:gd name="connsiteX5" fmla="*/ 2669272 w 4018432"/>
                <a:gd name="connsiteY5" fmla="*/ 240647 h 3391895"/>
                <a:gd name="connsiteX6" fmla="*/ 2663420 w 4018432"/>
                <a:gd name="connsiteY6" fmla="*/ 70005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33723 w 4018432"/>
                <a:gd name="connsiteY11" fmla="*/ 568575 h 3391895"/>
                <a:gd name="connsiteX12" fmla="*/ 1670205 w 4018432"/>
                <a:gd name="connsiteY12" fmla="*/ 680913 h 3391895"/>
                <a:gd name="connsiteX13" fmla="*/ 1721005 w 4018432"/>
                <a:gd name="connsiteY13" fmla="*/ 901047 h 3391895"/>
                <a:gd name="connsiteX14" fmla="*/ 1814138 w 4018432"/>
                <a:gd name="connsiteY14" fmla="*/ 1087313 h 3391895"/>
                <a:gd name="connsiteX15" fmla="*/ 1890338 w 4018432"/>
                <a:gd name="connsiteY15" fmla="*/ 1180447 h 3391895"/>
                <a:gd name="connsiteX16" fmla="*/ 1983472 w 4018432"/>
                <a:gd name="connsiteY16" fmla="*/ 1248180 h 3391895"/>
                <a:gd name="connsiteX17" fmla="*/ 2076605 w 4018432"/>
                <a:gd name="connsiteY17" fmla="*/ 1239713 h 3391895"/>
                <a:gd name="connsiteX18" fmla="*/ 2237471 w 4018432"/>
                <a:gd name="connsiteY18" fmla="*/ 1146580 h 3391895"/>
                <a:gd name="connsiteX19" fmla="*/ 2398338 w 4018432"/>
                <a:gd name="connsiteY19" fmla="*/ 1011113 h 3391895"/>
                <a:gd name="connsiteX20" fmla="*/ 2610005 w 4018432"/>
                <a:gd name="connsiteY20" fmla="*/ 951847 h 3391895"/>
                <a:gd name="connsiteX21" fmla="*/ 2855538 w 4018432"/>
                <a:gd name="connsiteY21" fmla="*/ 977247 h 3391895"/>
                <a:gd name="connsiteX22" fmla="*/ 2940205 w 4018432"/>
                <a:gd name="connsiteY22" fmla="*/ 1112713 h 3391895"/>
                <a:gd name="connsiteX23" fmla="*/ 2914805 w 4018432"/>
                <a:gd name="connsiteY23" fmla="*/ 1188913 h 3391895"/>
                <a:gd name="connsiteX24" fmla="*/ 2813205 w 4018432"/>
                <a:gd name="connsiteY24" fmla="*/ 1341313 h 3391895"/>
                <a:gd name="connsiteX25" fmla="*/ 2635405 w 4018432"/>
                <a:gd name="connsiteY25" fmla="*/ 1468313 h 3391895"/>
                <a:gd name="connsiteX26" fmla="*/ 2330605 w 4018432"/>
                <a:gd name="connsiteY26" fmla="*/ 1620713 h 3391895"/>
                <a:gd name="connsiteX27" fmla="*/ 2025805 w 4018432"/>
                <a:gd name="connsiteY27" fmla="*/ 1722313 h 3391895"/>
                <a:gd name="connsiteX28" fmla="*/ 1636338 w 4018432"/>
                <a:gd name="connsiteY28" fmla="*/ 1756180 h 3391895"/>
                <a:gd name="connsiteX29" fmla="*/ 1102938 w 4018432"/>
                <a:gd name="connsiteY29" fmla="*/ 1840847 h 3391895"/>
                <a:gd name="connsiteX30" fmla="*/ 798138 w 4018432"/>
                <a:gd name="connsiteY30" fmla="*/ 2010180 h 3391895"/>
                <a:gd name="connsiteX31" fmla="*/ 451005 w 4018432"/>
                <a:gd name="connsiteY31" fmla="*/ 2382713 h 3391895"/>
                <a:gd name="connsiteX32" fmla="*/ 230872 w 4018432"/>
                <a:gd name="connsiteY32" fmla="*/ 2662113 h 3391895"/>
                <a:gd name="connsiteX33" fmla="*/ 44605 w 4018432"/>
                <a:gd name="connsiteY33" fmla="*/ 3051580 h 3391895"/>
                <a:gd name="connsiteX34" fmla="*/ 2272 w 4018432"/>
                <a:gd name="connsiteY34" fmla="*/ 3297113 h 3391895"/>
                <a:gd name="connsiteX35" fmla="*/ 10738 w 4018432"/>
                <a:gd name="connsiteY35" fmla="*/ 3364847 h 3391895"/>
                <a:gd name="connsiteX36" fmla="*/ 53072 w 4018432"/>
                <a:gd name="connsiteY36" fmla="*/ 3390247 h 3391895"/>
                <a:gd name="connsiteX37" fmla="*/ 205472 w 4018432"/>
                <a:gd name="connsiteY37" fmla="*/ 3322513 h 3391895"/>
                <a:gd name="connsiteX38" fmla="*/ 340938 w 4018432"/>
                <a:gd name="connsiteY38" fmla="*/ 3212447 h 3391895"/>
                <a:gd name="connsiteX39" fmla="*/ 467938 w 4018432"/>
                <a:gd name="connsiteY39" fmla="*/ 3110847 h 3391895"/>
                <a:gd name="connsiteX40" fmla="*/ 628805 w 4018432"/>
                <a:gd name="connsiteY40" fmla="*/ 2992313 h 3391895"/>
                <a:gd name="connsiteX0" fmla="*/ 4018432 w 4018432"/>
                <a:gd name="connsiteY0" fmla="*/ 0 h 3391895"/>
                <a:gd name="connsiteX1" fmla="*/ 3585324 w 4018432"/>
                <a:gd name="connsiteY1" fmla="*/ 187232 h 3391895"/>
                <a:gd name="connsiteX2" fmla="*/ 3216027 w 4018432"/>
                <a:gd name="connsiteY2" fmla="*/ 451350 h 3391895"/>
                <a:gd name="connsiteX3" fmla="*/ 2908611 w 4018432"/>
                <a:gd name="connsiteY3" fmla="*/ 639268 h 3391895"/>
                <a:gd name="connsiteX4" fmla="*/ 2687168 w 4018432"/>
                <a:gd name="connsiteY4" fmla="*/ 441576 h 3391895"/>
                <a:gd name="connsiteX5" fmla="*/ 2669272 w 4018432"/>
                <a:gd name="connsiteY5" fmla="*/ 240647 h 3391895"/>
                <a:gd name="connsiteX6" fmla="*/ 2663420 w 4018432"/>
                <a:gd name="connsiteY6" fmla="*/ 70005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33723 w 4018432"/>
                <a:gd name="connsiteY11" fmla="*/ 568575 h 3391895"/>
                <a:gd name="connsiteX12" fmla="*/ 1721005 w 4018432"/>
                <a:gd name="connsiteY12" fmla="*/ 901047 h 3391895"/>
                <a:gd name="connsiteX13" fmla="*/ 1814138 w 4018432"/>
                <a:gd name="connsiteY13" fmla="*/ 1087313 h 3391895"/>
                <a:gd name="connsiteX14" fmla="*/ 1890338 w 4018432"/>
                <a:gd name="connsiteY14" fmla="*/ 1180447 h 3391895"/>
                <a:gd name="connsiteX15" fmla="*/ 1983472 w 4018432"/>
                <a:gd name="connsiteY15" fmla="*/ 1248180 h 3391895"/>
                <a:gd name="connsiteX16" fmla="*/ 2076605 w 4018432"/>
                <a:gd name="connsiteY16" fmla="*/ 1239713 h 3391895"/>
                <a:gd name="connsiteX17" fmla="*/ 2237471 w 4018432"/>
                <a:gd name="connsiteY17" fmla="*/ 1146580 h 3391895"/>
                <a:gd name="connsiteX18" fmla="*/ 2398338 w 4018432"/>
                <a:gd name="connsiteY18" fmla="*/ 1011113 h 3391895"/>
                <a:gd name="connsiteX19" fmla="*/ 2610005 w 4018432"/>
                <a:gd name="connsiteY19" fmla="*/ 951847 h 3391895"/>
                <a:gd name="connsiteX20" fmla="*/ 2855538 w 4018432"/>
                <a:gd name="connsiteY20" fmla="*/ 977247 h 3391895"/>
                <a:gd name="connsiteX21" fmla="*/ 2940205 w 4018432"/>
                <a:gd name="connsiteY21" fmla="*/ 1112713 h 3391895"/>
                <a:gd name="connsiteX22" fmla="*/ 2914805 w 4018432"/>
                <a:gd name="connsiteY22" fmla="*/ 1188913 h 3391895"/>
                <a:gd name="connsiteX23" fmla="*/ 2813205 w 4018432"/>
                <a:gd name="connsiteY23" fmla="*/ 1341313 h 3391895"/>
                <a:gd name="connsiteX24" fmla="*/ 2635405 w 4018432"/>
                <a:gd name="connsiteY24" fmla="*/ 1468313 h 3391895"/>
                <a:gd name="connsiteX25" fmla="*/ 2330605 w 4018432"/>
                <a:gd name="connsiteY25" fmla="*/ 1620713 h 3391895"/>
                <a:gd name="connsiteX26" fmla="*/ 2025805 w 4018432"/>
                <a:gd name="connsiteY26" fmla="*/ 1722313 h 3391895"/>
                <a:gd name="connsiteX27" fmla="*/ 1636338 w 4018432"/>
                <a:gd name="connsiteY27" fmla="*/ 1756180 h 3391895"/>
                <a:gd name="connsiteX28" fmla="*/ 1102938 w 4018432"/>
                <a:gd name="connsiteY28" fmla="*/ 1840847 h 3391895"/>
                <a:gd name="connsiteX29" fmla="*/ 798138 w 4018432"/>
                <a:gd name="connsiteY29" fmla="*/ 2010180 h 3391895"/>
                <a:gd name="connsiteX30" fmla="*/ 451005 w 4018432"/>
                <a:gd name="connsiteY30" fmla="*/ 2382713 h 3391895"/>
                <a:gd name="connsiteX31" fmla="*/ 230872 w 4018432"/>
                <a:gd name="connsiteY31" fmla="*/ 2662113 h 3391895"/>
                <a:gd name="connsiteX32" fmla="*/ 44605 w 4018432"/>
                <a:gd name="connsiteY32" fmla="*/ 3051580 h 3391895"/>
                <a:gd name="connsiteX33" fmla="*/ 2272 w 4018432"/>
                <a:gd name="connsiteY33" fmla="*/ 3297113 h 3391895"/>
                <a:gd name="connsiteX34" fmla="*/ 10738 w 4018432"/>
                <a:gd name="connsiteY34" fmla="*/ 3364847 h 3391895"/>
                <a:gd name="connsiteX35" fmla="*/ 53072 w 4018432"/>
                <a:gd name="connsiteY35" fmla="*/ 3390247 h 3391895"/>
                <a:gd name="connsiteX36" fmla="*/ 205472 w 4018432"/>
                <a:gd name="connsiteY36" fmla="*/ 3322513 h 3391895"/>
                <a:gd name="connsiteX37" fmla="*/ 340938 w 4018432"/>
                <a:gd name="connsiteY37" fmla="*/ 3212447 h 3391895"/>
                <a:gd name="connsiteX38" fmla="*/ 467938 w 4018432"/>
                <a:gd name="connsiteY38" fmla="*/ 3110847 h 3391895"/>
                <a:gd name="connsiteX39" fmla="*/ 628805 w 4018432"/>
                <a:gd name="connsiteY39" fmla="*/ 2992313 h 3391895"/>
                <a:gd name="connsiteX0" fmla="*/ 4018432 w 4018432"/>
                <a:gd name="connsiteY0" fmla="*/ 0 h 3391895"/>
                <a:gd name="connsiteX1" fmla="*/ 3585324 w 4018432"/>
                <a:gd name="connsiteY1" fmla="*/ 187232 h 3391895"/>
                <a:gd name="connsiteX2" fmla="*/ 3216027 w 4018432"/>
                <a:gd name="connsiteY2" fmla="*/ 451350 h 3391895"/>
                <a:gd name="connsiteX3" fmla="*/ 2908611 w 4018432"/>
                <a:gd name="connsiteY3" fmla="*/ 639268 h 3391895"/>
                <a:gd name="connsiteX4" fmla="*/ 2687168 w 4018432"/>
                <a:gd name="connsiteY4" fmla="*/ 441576 h 3391895"/>
                <a:gd name="connsiteX5" fmla="*/ 2669272 w 4018432"/>
                <a:gd name="connsiteY5" fmla="*/ 240647 h 3391895"/>
                <a:gd name="connsiteX6" fmla="*/ 2663420 w 4018432"/>
                <a:gd name="connsiteY6" fmla="*/ 70005 h 3391895"/>
                <a:gd name="connsiteX7" fmla="*/ 2440672 w 4018432"/>
                <a:gd name="connsiteY7" fmla="*/ 62847 h 3391895"/>
                <a:gd name="connsiteX8" fmla="*/ 2220538 w 4018432"/>
                <a:gd name="connsiteY8" fmla="*/ 164447 h 3391895"/>
                <a:gd name="connsiteX9" fmla="*/ 2008872 w 4018432"/>
                <a:gd name="connsiteY9" fmla="*/ 291447 h 3391895"/>
                <a:gd name="connsiteX10" fmla="*/ 1788738 w 4018432"/>
                <a:gd name="connsiteY10" fmla="*/ 409980 h 3391895"/>
                <a:gd name="connsiteX11" fmla="*/ 1633723 w 4018432"/>
                <a:gd name="connsiteY11" fmla="*/ 568575 h 3391895"/>
                <a:gd name="connsiteX12" fmla="*/ 1640881 w 4018432"/>
                <a:gd name="connsiteY12" fmla="*/ 847632 h 3391895"/>
                <a:gd name="connsiteX13" fmla="*/ 1814138 w 4018432"/>
                <a:gd name="connsiteY13" fmla="*/ 1087313 h 3391895"/>
                <a:gd name="connsiteX14" fmla="*/ 1890338 w 4018432"/>
                <a:gd name="connsiteY14" fmla="*/ 1180447 h 3391895"/>
                <a:gd name="connsiteX15" fmla="*/ 1983472 w 4018432"/>
                <a:gd name="connsiteY15" fmla="*/ 1248180 h 3391895"/>
                <a:gd name="connsiteX16" fmla="*/ 2076605 w 4018432"/>
                <a:gd name="connsiteY16" fmla="*/ 1239713 h 3391895"/>
                <a:gd name="connsiteX17" fmla="*/ 2237471 w 4018432"/>
                <a:gd name="connsiteY17" fmla="*/ 1146580 h 3391895"/>
                <a:gd name="connsiteX18" fmla="*/ 2398338 w 4018432"/>
                <a:gd name="connsiteY18" fmla="*/ 1011113 h 3391895"/>
                <a:gd name="connsiteX19" fmla="*/ 2610005 w 4018432"/>
                <a:gd name="connsiteY19" fmla="*/ 951847 h 3391895"/>
                <a:gd name="connsiteX20" fmla="*/ 2855538 w 4018432"/>
                <a:gd name="connsiteY20" fmla="*/ 977247 h 3391895"/>
                <a:gd name="connsiteX21" fmla="*/ 2940205 w 4018432"/>
                <a:gd name="connsiteY21" fmla="*/ 1112713 h 3391895"/>
                <a:gd name="connsiteX22" fmla="*/ 2914805 w 4018432"/>
                <a:gd name="connsiteY22" fmla="*/ 1188913 h 3391895"/>
                <a:gd name="connsiteX23" fmla="*/ 2813205 w 4018432"/>
                <a:gd name="connsiteY23" fmla="*/ 1341313 h 3391895"/>
                <a:gd name="connsiteX24" fmla="*/ 2635405 w 4018432"/>
                <a:gd name="connsiteY24" fmla="*/ 1468313 h 3391895"/>
                <a:gd name="connsiteX25" fmla="*/ 2330605 w 4018432"/>
                <a:gd name="connsiteY25" fmla="*/ 1620713 h 3391895"/>
                <a:gd name="connsiteX26" fmla="*/ 2025805 w 4018432"/>
                <a:gd name="connsiteY26" fmla="*/ 1722313 h 3391895"/>
                <a:gd name="connsiteX27" fmla="*/ 1636338 w 4018432"/>
                <a:gd name="connsiteY27" fmla="*/ 1756180 h 3391895"/>
                <a:gd name="connsiteX28" fmla="*/ 1102938 w 4018432"/>
                <a:gd name="connsiteY28" fmla="*/ 1840847 h 3391895"/>
                <a:gd name="connsiteX29" fmla="*/ 798138 w 4018432"/>
                <a:gd name="connsiteY29" fmla="*/ 2010180 h 3391895"/>
                <a:gd name="connsiteX30" fmla="*/ 451005 w 4018432"/>
                <a:gd name="connsiteY30" fmla="*/ 2382713 h 3391895"/>
                <a:gd name="connsiteX31" fmla="*/ 230872 w 4018432"/>
                <a:gd name="connsiteY31" fmla="*/ 2662113 h 3391895"/>
                <a:gd name="connsiteX32" fmla="*/ 44605 w 4018432"/>
                <a:gd name="connsiteY32" fmla="*/ 3051580 h 3391895"/>
                <a:gd name="connsiteX33" fmla="*/ 2272 w 4018432"/>
                <a:gd name="connsiteY33" fmla="*/ 3297113 h 3391895"/>
                <a:gd name="connsiteX34" fmla="*/ 10738 w 4018432"/>
                <a:gd name="connsiteY34" fmla="*/ 3364847 h 3391895"/>
                <a:gd name="connsiteX35" fmla="*/ 53072 w 4018432"/>
                <a:gd name="connsiteY35" fmla="*/ 3390247 h 3391895"/>
                <a:gd name="connsiteX36" fmla="*/ 205472 w 4018432"/>
                <a:gd name="connsiteY36" fmla="*/ 3322513 h 3391895"/>
                <a:gd name="connsiteX37" fmla="*/ 340938 w 4018432"/>
                <a:gd name="connsiteY37" fmla="*/ 3212447 h 3391895"/>
                <a:gd name="connsiteX38" fmla="*/ 467938 w 4018432"/>
                <a:gd name="connsiteY38" fmla="*/ 3110847 h 3391895"/>
                <a:gd name="connsiteX39" fmla="*/ 628805 w 4018432"/>
                <a:gd name="connsiteY39" fmla="*/ 2992313 h 3391895"/>
                <a:gd name="connsiteX0" fmla="*/ 4008237 w 4008237"/>
                <a:gd name="connsiteY0" fmla="*/ 0 h 3401362"/>
                <a:gd name="connsiteX1" fmla="*/ 3575129 w 4008237"/>
                <a:gd name="connsiteY1" fmla="*/ 187232 h 3401362"/>
                <a:gd name="connsiteX2" fmla="*/ 3205832 w 4008237"/>
                <a:gd name="connsiteY2" fmla="*/ 451350 h 3401362"/>
                <a:gd name="connsiteX3" fmla="*/ 2898416 w 4008237"/>
                <a:gd name="connsiteY3" fmla="*/ 639268 h 3401362"/>
                <a:gd name="connsiteX4" fmla="*/ 2676973 w 4008237"/>
                <a:gd name="connsiteY4" fmla="*/ 441576 h 3401362"/>
                <a:gd name="connsiteX5" fmla="*/ 2659077 w 4008237"/>
                <a:gd name="connsiteY5" fmla="*/ 240647 h 3401362"/>
                <a:gd name="connsiteX6" fmla="*/ 2653225 w 4008237"/>
                <a:gd name="connsiteY6" fmla="*/ 70005 h 3401362"/>
                <a:gd name="connsiteX7" fmla="*/ 2430477 w 4008237"/>
                <a:gd name="connsiteY7" fmla="*/ 62847 h 3401362"/>
                <a:gd name="connsiteX8" fmla="*/ 2210343 w 4008237"/>
                <a:gd name="connsiteY8" fmla="*/ 164447 h 3401362"/>
                <a:gd name="connsiteX9" fmla="*/ 1998677 w 4008237"/>
                <a:gd name="connsiteY9" fmla="*/ 291447 h 3401362"/>
                <a:gd name="connsiteX10" fmla="*/ 1778543 w 4008237"/>
                <a:gd name="connsiteY10" fmla="*/ 409980 h 3401362"/>
                <a:gd name="connsiteX11" fmla="*/ 1623528 w 4008237"/>
                <a:gd name="connsiteY11" fmla="*/ 568575 h 3401362"/>
                <a:gd name="connsiteX12" fmla="*/ 1630686 w 4008237"/>
                <a:gd name="connsiteY12" fmla="*/ 847632 h 3401362"/>
                <a:gd name="connsiteX13" fmla="*/ 1803943 w 4008237"/>
                <a:gd name="connsiteY13" fmla="*/ 1087313 h 3401362"/>
                <a:gd name="connsiteX14" fmla="*/ 1880143 w 4008237"/>
                <a:gd name="connsiteY14" fmla="*/ 1180447 h 3401362"/>
                <a:gd name="connsiteX15" fmla="*/ 1973277 w 4008237"/>
                <a:gd name="connsiteY15" fmla="*/ 1248180 h 3401362"/>
                <a:gd name="connsiteX16" fmla="*/ 2066410 w 4008237"/>
                <a:gd name="connsiteY16" fmla="*/ 1239713 h 3401362"/>
                <a:gd name="connsiteX17" fmla="*/ 2227276 w 4008237"/>
                <a:gd name="connsiteY17" fmla="*/ 1146580 h 3401362"/>
                <a:gd name="connsiteX18" fmla="*/ 2388143 w 4008237"/>
                <a:gd name="connsiteY18" fmla="*/ 1011113 h 3401362"/>
                <a:gd name="connsiteX19" fmla="*/ 2599810 w 4008237"/>
                <a:gd name="connsiteY19" fmla="*/ 951847 h 3401362"/>
                <a:gd name="connsiteX20" fmla="*/ 2845343 w 4008237"/>
                <a:gd name="connsiteY20" fmla="*/ 977247 h 3401362"/>
                <a:gd name="connsiteX21" fmla="*/ 2930010 w 4008237"/>
                <a:gd name="connsiteY21" fmla="*/ 1112713 h 3401362"/>
                <a:gd name="connsiteX22" fmla="*/ 2904610 w 4008237"/>
                <a:gd name="connsiteY22" fmla="*/ 1188913 h 3401362"/>
                <a:gd name="connsiteX23" fmla="*/ 2803010 w 4008237"/>
                <a:gd name="connsiteY23" fmla="*/ 1341313 h 3401362"/>
                <a:gd name="connsiteX24" fmla="*/ 2625210 w 4008237"/>
                <a:gd name="connsiteY24" fmla="*/ 1468313 h 3401362"/>
                <a:gd name="connsiteX25" fmla="*/ 2320410 w 4008237"/>
                <a:gd name="connsiteY25" fmla="*/ 1620713 h 3401362"/>
                <a:gd name="connsiteX26" fmla="*/ 2015610 w 4008237"/>
                <a:gd name="connsiteY26" fmla="*/ 1722313 h 3401362"/>
                <a:gd name="connsiteX27" fmla="*/ 1626143 w 4008237"/>
                <a:gd name="connsiteY27" fmla="*/ 1756180 h 3401362"/>
                <a:gd name="connsiteX28" fmla="*/ 1092743 w 4008237"/>
                <a:gd name="connsiteY28" fmla="*/ 1840847 h 3401362"/>
                <a:gd name="connsiteX29" fmla="*/ 787943 w 4008237"/>
                <a:gd name="connsiteY29" fmla="*/ 2010180 h 3401362"/>
                <a:gd name="connsiteX30" fmla="*/ 440810 w 4008237"/>
                <a:gd name="connsiteY30" fmla="*/ 2382713 h 3401362"/>
                <a:gd name="connsiteX31" fmla="*/ 220677 w 4008237"/>
                <a:gd name="connsiteY31" fmla="*/ 2662113 h 3401362"/>
                <a:gd name="connsiteX32" fmla="*/ 34410 w 4008237"/>
                <a:gd name="connsiteY32" fmla="*/ 3051580 h 3401362"/>
                <a:gd name="connsiteX33" fmla="*/ 543 w 4008237"/>
                <a:gd name="connsiteY33" fmla="*/ 3364847 h 3401362"/>
                <a:gd name="connsiteX34" fmla="*/ 42877 w 4008237"/>
                <a:gd name="connsiteY34" fmla="*/ 3390247 h 3401362"/>
                <a:gd name="connsiteX35" fmla="*/ 195277 w 4008237"/>
                <a:gd name="connsiteY35" fmla="*/ 3322513 h 3401362"/>
                <a:gd name="connsiteX36" fmla="*/ 330743 w 4008237"/>
                <a:gd name="connsiteY36" fmla="*/ 3212447 h 3401362"/>
                <a:gd name="connsiteX37" fmla="*/ 457743 w 4008237"/>
                <a:gd name="connsiteY37" fmla="*/ 3110847 h 3401362"/>
                <a:gd name="connsiteX38" fmla="*/ 618610 w 4008237"/>
                <a:gd name="connsiteY38" fmla="*/ 2992313 h 3401362"/>
                <a:gd name="connsiteX0" fmla="*/ 4019137 w 4019137"/>
                <a:gd name="connsiteY0" fmla="*/ 0 h 3380856"/>
                <a:gd name="connsiteX1" fmla="*/ 3586029 w 4019137"/>
                <a:gd name="connsiteY1" fmla="*/ 187232 h 3380856"/>
                <a:gd name="connsiteX2" fmla="*/ 3216732 w 4019137"/>
                <a:gd name="connsiteY2" fmla="*/ 451350 h 3380856"/>
                <a:gd name="connsiteX3" fmla="*/ 2909316 w 4019137"/>
                <a:gd name="connsiteY3" fmla="*/ 639268 h 3380856"/>
                <a:gd name="connsiteX4" fmla="*/ 2687873 w 4019137"/>
                <a:gd name="connsiteY4" fmla="*/ 441576 h 3380856"/>
                <a:gd name="connsiteX5" fmla="*/ 2669977 w 4019137"/>
                <a:gd name="connsiteY5" fmla="*/ 240647 h 3380856"/>
                <a:gd name="connsiteX6" fmla="*/ 2664125 w 4019137"/>
                <a:gd name="connsiteY6" fmla="*/ 70005 h 3380856"/>
                <a:gd name="connsiteX7" fmla="*/ 2441377 w 4019137"/>
                <a:gd name="connsiteY7" fmla="*/ 62847 h 3380856"/>
                <a:gd name="connsiteX8" fmla="*/ 2221243 w 4019137"/>
                <a:gd name="connsiteY8" fmla="*/ 164447 h 3380856"/>
                <a:gd name="connsiteX9" fmla="*/ 2009577 w 4019137"/>
                <a:gd name="connsiteY9" fmla="*/ 291447 h 3380856"/>
                <a:gd name="connsiteX10" fmla="*/ 1789443 w 4019137"/>
                <a:gd name="connsiteY10" fmla="*/ 409980 h 3380856"/>
                <a:gd name="connsiteX11" fmla="*/ 1634428 w 4019137"/>
                <a:gd name="connsiteY11" fmla="*/ 568575 h 3380856"/>
                <a:gd name="connsiteX12" fmla="*/ 1641586 w 4019137"/>
                <a:gd name="connsiteY12" fmla="*/ 847632 h 3380856"/>
                <a:gd name="connsiteX13" fmla="*/ 1814843 w 4019137"/>
                <a:gd name="connsiteY13" fmla="*/ 1087313 h 3380856"/>
                <a:gd name="connsiteX14" fmla="*/ 1891043 w 4019137"/>
                <a:gd name="connsiteY14" fmla="*/ 1180447 h 3380856"/>
                <a:gd name="connsiteX15" fmla="*/ 1984177 w 4019137"/>
                <a:gd name="connsiteY15" fmla="*/ 1248180 h 3380856"/>
                <a:gd name="connsiteX16" fmla="*/ 2077310 w 4019137"/>
                <a:gd name="connsiteY16" fmla="*/ 1239713 h 3380856"/>
                <a:gd name="connsiteX17" fmla="*/ 2238176 w 4019137"/>
                <a:gd name="connsiteY17" fmla="*/ 1146580 h 3380856"/>
                <a:gd name="connsiteX18" fmla="*/ 2399043 w 4019137"/>
                <a:gd name="connsiteY18" fmla="*/ 1011113 h 3380856"/>
                <a:gd name="connsiteX19" fmla="*/ 2610710 w 4019137"/>
                <a:gd name="connsiteY19" fmla="*/ 951847 h 3380856"/>
                <a:gd name="connsiteX20" fmla="*/ 2856243 w 4019137"/>
                <a:gd name="connsiteY20" fmla="*/ 977247 h 3380856"/>
                <a:gd name="connsiteX21" fmla="*/ 2940910 w 4019137"/>
                <a:gd name="connsiteY21" fmla="*/ 1112713 h 3380856"/>
                <a:gd name="connsiteX22" fmla="*/ 2915510 w 4019137"/>
                <a:gd name="connsiteY22" fmla="*/ 1188913 h 3380856"/>
                <a:gd name="connsiteX23" fmla="*/ 2813910 w 4019137"/>
                <a:gd name="connsiteY23" fmla="*/ 1341313 h 3380856"/>
                <a:gd name="connsiteX24" fmla="*/ 2636110 w 4019137"/>
                <a:gd name="connsiteY24" fmla="*/ 1468313 h 3380856"/>
                <a:gd name="connsiteX25" fmla="*/ 2331310 w 4019137"/>
                <a:gd name="connsiteY25" fmla="*/ 1620713 h 3380856"/>
                <a:gd name="connsiteX26" fmla="*/ 2026510 w 4019137"/>
                <a:gd name="connsiteY26" fmla="*/ 1722313 h 3380856"/>
                <a:gd name="connsiteX27" fmla="*/ 1637043 w 4019137"/>
                <a:gd name="connsiteY27" fmla="*/ 1756180 h 3380856"/>
                <a:gd name="connsiteX28" fmla="*/ 1103643 w 4019137"/>
                <a:gd name="connsiteY28" fmla="*/ 1840847 h 3380856"/>
                <a:gd name="connsiteX29" fmla="*/ 798843 w 4019137"/>
                <a:gd name="connsiteY29" fmla="*/ 2010180 h 3380856"/>
                <a:gd name="connsiteX30" fmla="*/ 451710 w 4019137"/>
                <a:gd name="connsiteY30" fmla="*/ 2382713 h 3380856"/>
                <a:gd name="connsiteX31" fmla="*/ 231577 w 4019137"/>
                <a:gd name="connsiteY31" fmla="*/ 2662113 h 3380856"/>
                <a:gd name="connsiteX32" fmla="*/ 45310 w 4019137"/>
                <a:gd name="connsiteY32" fmla="*/ 3051580 h 3380856"/>
                <a:gd name="connsiteX33" fmla="*/ 11443 w 4019137"/>
                <a:gd name="connsiteY33" fmla="*/ 3364847 h 3380856"/>
                <a:gd name="connsiteX34" fmla="*/ 206177 w 4019137"/>
                <a:gd name="connsiteY34" fmla="*/ 3322513 h 3380856"/>
                <a:gd name="connsiteX35" fmla="*/ 341643 w 4019137"/>
                <a:gd name="connsiteY35" fmla="*/ 3212447 h 3380856"/>
                <a:gd name="connsiteX36" fmla="*/ 468643 w 4019137"/>
                <a:gd name="connsiteY36" fmla="*/ 3110847 h 3380856"/>
                <a:gd name="connsiteX37" fmla="*/ 629510 w 4019137"/>
                <a:gd name="connsiteY37" fmla="*/ 2992313 h 3380856"/>
                <a:gd name="connsiteX0" fmla="*/ 4008723 w 4008723"/>
                <a:gd name="connsiteY0" fmla="*/ 0 h 3328197"/>
                <a:gd name="connsiteX1" fmla="*/ 3575615 w 4008723"/>
                <a:gd name="connsiteY1" fmla="*/ 187232 h 3328197"/>
                <a:gd name="connsiteX2" fmla="*/ 3206318 w 4008723"/>
                <a:gd name="connsiteY2" fmla="*/ 451350 h 3328197"/>
                <a:gd name="connsiteX3" fmla="*/ 2898902 w 4008723"/>
                <a:gd name="connsiteY3" fmla="*/ 639268 h 3328197"/>
                <a:gd name="connsiteX4" fmla="*/ 2677459 w 4008723"/>
                <a:gd name="connsiteY4" fmla="*/ 441576 h 3328197"/>
                <a:gd name="connsiteX5" fmla="*/ 2659563 w 4008723"/>
                <a:gd name="connsiteY5" fmla="*/ 240647 h 3328197"/>
                <a:gd name="connsiteX6" fmla="*/ 2653711 w 4008723"/>
                <a:gd name="connsiteY6" fmla="*/ 70005 h 3328197"/>
                <a:gd name="connsiteX7" fmla="*/ 2430963 w 4008723"/>
                <a:gd name="connsiteY7" fmla="*/ 62847 h 3328197"/>
                <a:gd name="connsiteX8" fmla="*/ 2210829 w 4008723"/>
                <a:gd name="connsiteY8" fmla="*/ 164447 h 3328197"/>
                <a:gd name="connsiteX9" fmla="*/ 1999163 w 4008723"/>
                <a:gd name="connsiteY9" fmla="*/ 291447 h 3328197"/>
                <a:gd name="connsiteX10" fmla="*/ 1779029 w 4008723"/>
                <a:gd name="connsiteY10" fmla="*/ 409980 h 3328197"/>
                <a:gd name="connsiteX11" fmla="*/ 1624014 w 4008723"/>
                <a:gd name="connsiteY11" fmla="*/ 568575 h 3328197"/>
                <a:gd name="connsiteX12" fmla="*/ 1631172 w 4008723"/>
                <a:gd name="connsiteY12" fmla="*/ 847632 h 3328197"/>
                <a:gd name="connsiteX13" fmla="*/ 1804429 w 4008723"/>
                <a:gd name="connsiteY13" fmla="*/ 1087313 h 3328197"/>
                <a:gd name="connsiteX14" fmla="*/ 1880629 w 4008723"/>
                <a:gd name="connsiteY14" fmla="*/ 1180447 h 3328197"/>
                <a:gd name="connsiteX15" fmla="*/ 1973763 w 4008723"/>
                <a:gd name="connsiteY15" fmla="*/ 1248180 h 3328197"/>
                <a:gd name="connsiteX16" fmla="*/ 2066896 w 4008723"/>
                <a:gd name="connsiteY16" fmla="*/ 1239713 h 3328197"/>
                <a:gd name="connsiteX17" fmla="*/ 2227762 w 4008723"/>
                <a:gd name="connsiteY17" fmla="*/ 1146580 h 3328197"/>
                <a:gd name="connsiteX18" fmla="*/ 2388629 w 4008723"/>
                <a:gd name="connsiteY18" fmla="*/ 1011113 h 3328197"/>
                <a:gd name="connsiteX19" fmla="*/ 2600296 w 4008723"/>
                <a:gd name="connsiteY19" fmla="*/ 951847 h 3328197"/>
                <a:gd name="connsiteX20" fmla="*/ 2845829 w 4008723"/>
                <a:gd name="connsiteY20" fmla="*/ 977247 h 3328197"/>
                <a:gd name="connsiteX21" fmla="*/ 2930496 w 4008723"/>
                <a:gd name="connsiteY21" fmla="*/ 1112713 h 3328197"/>
                <a:gd name="connsiteX22" fmla="*/ 2905096 w 4008723"/>
                <a:gd name="connsiteY22" fmla="*/ 1188913 h 3328197"/>
                <a:gd name="connsiteX23" fmla="*/ 2803496 w 4008723"/>
                <a:gd name="connsiteY23" fmla="*/ 1341313 h 3328197"/>
                <a:gd name="connsiteX24" fmla="*/ 2625696 w 4008723"/>
                <a:gd name="connsiteY24" fmla="*/ 1468313 h 3328197"/>
                <a:gd name="connsiteX25" fmla="*/ 2320896 w 4008723"/>
                <a:gd name="connsiteY25" fmla="*/ 1620713 h 3328197"/>
                <a:gd name="connsiteX26" fmla="*/ 2016096 w 4008723"/>
                <a:gd name="connsiteY26" fmla="*/ 1722313 h 3328197"/>
                <a:gd name="connsiteX27" fmla="*/ 1626629 w 4008723"/>
                <a:gd name="connsiteY27" fmla="*/ 1756180 h 3328197"/>
                <a:gd name="connsiteX28" fmla="*/ 1093229 w 4008723"/>
                <a:gd name="connsiteY28" fmla="*/ 1840847 h 3328197"/>
                <a:gd name="connsiteX29" fmla="*/ 788429 w 4008723"/>
                <a:gd name="connsiteY29" fmla="*/ 2010180 h 3328197"/>
                <a:gd name="connsiteX30" fmla="*/ 441296 w 4008723"/>
                <a:gd name="connsiteY30" fmla="*/ 2382713 h 3328197"/>
                <a:gd name="connsiteX31" fmla="*/ 221163 w 4008723"/>
                <a:gd name="connsiteY31" fmla="*/ 2662113 h 3328197"/>
                <a:gd name="connsiteX32" fmla="*/ 34896 w 4008723"/>
                <a:gd name="connsiteY32" fmla="*/ 3051580 h 3328197"/>
                <a:gd name="connsiteX33" fmla="*/ 14383 w 4008723"/>
                <a:gd name="connsiteY33" fmla="*/ 3284725 h 3328197"/>
                <a:gd name="connsiteX34" fmla="*/ 195763 w 4008723"/>
                <a:gd name="connsiteY34" fmla="*/ 3322513 h 3328197"/>
                <a:gd name="connsiteX35" fmla="*/ 331229 w 4008723"/>
                <a:gd name="connsiteY35" fmla="*/ 3212447 h 3328197"/>
                <a:gd name="connsiteX36" fmla="*/ 458229 w 4008723"/>
                <a:gd name="connsiteY36" fmla="*/ 3110847 h 3328197"/>
                <a:gd name="connsiteX37" fmla="*/ 619096 w 4008723"/>
                <a:gd name="connsiteY37" fmla="*/ 2992313 h 3328197"/>
                <a:gd name="connsiteX0" fmla="*/ 4008723 w 4008723"/>
                <a:gd name="connsiteY0" fmla="*/ 0 h 3328197"/>
                <a:gd name="connsiteX1" fmla="*/ 3575615 w 4008723"/>
                <a:gd name="connsiteY1" fmla="*/ 187232 h 3328197"/>
                <a:gd name="connsiteX2" fmla="*/ 3206318 w 4008723"/>
                <a:gd name="connsiteY2" fmla="*/ 451350 h 3328197"/>
                <a:gd name="connsiteX3" fmla="*/ 2898902 w 4008723"/>
                <a:gd name="connsiteY3" fmla="*/ 639268 h 3328197"/>
                <a:gd name="connsiteX4" fmla="*/ 2677459 w 4008723"/>
                <a:gd name="connsiteY4" fmla="*/ 441576 h 3328197"/>
                <a:gd name="connsiteX5" fmla="*/ 2659563 w 4008723"/>
                <a:gd name="connsiteY5" fmla="*/ 240647 h 3328197"/>
                <a:gd name="connsiteX6" fmla="*/ 2653711 w 4008723"/>
                <a:gd name="connsiteY6" fmla="*/ 70005 h 3328197"/>
                <a:gd name="connsiteX7" fmla="*/ 2430963 w 4008723"/>
                <a:gd name="connsiteY7" fmla="*/ 62847 h 3328197"/>
                <a:gd name="connsiteX8" fmla="*/ 2210829 w 4008723"/>
                <a:gd name="connsiteY8" fmla="*/ 164447 h 3328197"/>
                <a:gd name="connsiteX9" fmla="*/ 1999163 w 4008723"/>
                <a:gd name="connsiteY9" fmla="*/ 291447 h 3328197"/>
                <a:gd name="connsiteX10" fmla="*/ 1779029 w 4008723"/>
                <a:gd name="connsiteY10" fmla="*/ 409980 h 3328197"/>
                <a:gd name="connsiteX11" fmla="*/ 1624014 w 4008723"/>
                <a:gd name="connsiteY11" fmla="*/ 568575 h 3328197"/>
                <a:gd name="connsiteX12" fmla="*/ 1631172 w 4008723"/>
                <a:gd name="connsiteY12" fmla="*/ 847632 h 3328197"/>
                <a:gd name="connsiteX13" fmla="*/ 1804429 w 4008723"/>
                <a:gd name="connsiteY13" fmla="*/ 1087313 h 3328197"/>
                <a:gd name="connsiteX14" fmla="*/ 1880629 w 4008723"/>
                <a:gd name="connsiteY14" fmla="*/ 1180447 h 3328197"/>
                <a:gd name="connsiteX15" fmla="*/ 1973763 w 4008723"/>
                <a:gd name="connsiteY15" fmla="*/ 1248180 h 3328197"/>
                <a:gd name="connsiteX16" fmla="*/ 2066896 w 4008723"/>
                <a:gd name="connsiteY16" fmla="*/ 1239713 h 3328197"/>
                <a:gd name="connsiteX17" fmla="*/ 2227762 w 4008723"/>
                <a:gd name="connsiteY17" fmla="*/ 1146580 h 3328197"/>
                <a:gd name="connsiteX18" fmla="*/ 2388629 w 4008723"/>
                <a:gd name="connsiteY18" fmla="*/ 1011113 h 3328197"/>
                <a:gd name="connsiteX19" fmla="*/ 2600296 w 4008723"/>
                <a:gd name="connsiteY19" fmla="*/ 951847 h 3328197"/>
                <a:gd name="connsiteX20" fmla="*/ 2845829 w 4008723"/>
                <a:gd name="connsiteY20" fmla="*/ 977247 h 3328197"/>
                <a:gd name="connsiteX21" fmla="*/ 2930496 w 4008723"/>
                <a:gd name="connsiteY21" fmla="*/ 1112713 h 3328197"/>
                <a:gd name="connsiteX22" fmla="*/ 2905096 w 4008723"/>
                <a:gd name="connsiteY22" fmla="*/ 1188913 h 3328197"/>
                <a:gd name="connsiteX23" fmla="*/ 2803496 w 4008723"/>
                <a:gd name="connsiteY23" fmla="*/ 1341313 h 3328197"/>
                <a:gd name="connsiteX24" fmla="*/ 2625696 w 4008723"/>
                <a:gd name="connsiteY24" fmla="*/ 1468313 h 3328197"/>
                <a:gd name="connsiteX25" fmla="*/ 2320896 w 4008723"/>
                <a:gd name="connsiteY25" fmla="*/ 1620713 h 3328197"/>
                <a:gd name="connsiteX26" fmla="*/ 2016096 w 4008723"/>
                <a:gd name="connsiteY26" fmla="*/ 1722313 h 3328197"/>
                <a:gd name="connsiteX27" fmla="*/ 1626629 w 4008723"/>
                <a:gd name="connsiteY27" fmla="*/ 1756180 h 3328197"/>
                <a:gd name="connsiteX28" fmla="*/ 1093229 w 4008723"/>
                <a:gd name="connsiteY28" fmla="*/ 1840847 h 3328197"/>
                <a:gd name="connsiteX29" fmla="*/ 788429 w 4008723"/>
                <a:gd name="connsiteY29" fmla="*/ 2010180 h 3328197"/>
                <a:gd name="connsiteX30" fmla="*/ 441296 w 4008723"/>
                <a:gd name="connsiteY30" fmla="*/ 2382713 h 3328197"/>
                <a:gd name="connsiteX31" fmla="*/ 221163 w 4008723"/>
                <a:gd name="connsiteY31" fmla="*/ 2662113 h 3328197"/>
                <a:gd name="connsiteX32" fmla="*/ 34896 w 4008723"/>
                <a:gd name="connsiteY32" fmla="*/ 3051580 h 3328197"/>
                <a:gd name="connsiteX33" fmla="*/ 14383 w 4008723"/>
                <a:gd name="connsiteY33" fmla="*/ 3284725 h 3328197"/>
                <a:gd name="connsiteX34" fmla="*/ 195763 w 4008723"/>
                <a:gd name="connsiteY34" fmla="*/ 3322513 h 3328197"/>
                <a:gd name="connsiteX35" fmla="*/ 331229 w 4008723"/>
                <a:gd name="connsiteY35" fmla="*/ 3212447 h 3328197"/>
                <a:gd name="connsiteX36" fmla="*/ 458229 w 4008723"/>
                <a:gd name="connsiteY36" fmla="*/ 3110847 h 3328197"/>
                <a:gd name="connsiteX0" fmla="*/ 4008723 w 4008723"/>
                <a:gd name="connsiteY0" fmla="*/ 0 h 3328197"/>
                <a:gd name="connsiteX1" fmla="*/ 3575615 w 4008723"/>
                <a:gd name="connsiteY1" fmla="*/ 187232 h 3328197"/>
                <a:gd name="connsiteX2" fmla="*/ 3206318 w 4008723"/>
                <a:gd name="connsiteY2" fmla="*/ 451350 h 3328197"/>
                <a:gd name="connsiteX3" fmla="*/ 2898902 w 4008723"/>
                <a:gd name="connsiteY3" fmla="*/ 639268 h 3328197"/>
                <a:gd name="connsiteX4" fmla="*/ 2677459 w 4008723"/>
                <a:gd name="connsiteY4" fmla="*/ 441576 h 3328197"/>
                <a:gd name="connsiteX5" fmla="*/ 2659563 w 4008723"/>
                <a:gd name="connsiteY5" fmla="*/ 240647 h 3328197"/>
                <a:gd name="connsiteX6" fmla="*/ 2653711 w 4008723"/>
                <a:gd name="connsiteY6" fmla="*/ 70005 h 3328197"/>
                <a:gd name="connsiteX7" fmla="*/ 2430963 w 4008723"/>
                <a:gd name="connsiteY7" fmla="*/ 62847 h 3328197"/>
                <a:gd name="connsiteX8" fmla="*/ 2210829 w 4008723"/>
                <a:gd name="connsiteY8" fmla="*/ 164447 h 3328197"/>
                <a:gd name="connsiteX9" fmla="*/ 1999163 w 4008723"/>
                <a:gd name="connsiteY9" fmla="*/ 291447 h 3328197"/>
                <a:gd name="connsiteX10" fmla="*/ 1779029 w 4008723"/>
                <a:gd name="connsiteY10" fmla="*/ 409980 h 3328197"/>
                <a:gd name="connsiteX11" fmla="*/ 1624014 w 4008723"/>
                <a:gd name="connsiteY11" fmla="*/ 568575 h 3328197"/>
                <a:gd name="connsiteX12" fmla="*/ 1631172 w 4008723"/>
                <a:gd name="connsiteY12" fmla="*/ 847632 h 3328197"/>
                <a:gd name="connsiteX13" fmla="*/ 1804429 w 4008723"/>
                <a:gd name="connsiteY13" fmla="*/ 1087313 h 3328197"/>
                <a:gd name="connsiteX14" fmla="*/ 1880629 w 4008723"/>
                <a:gd name="connsiteY14" fmla="*/ 1180447 h 3328197"/>
                <a:gd name="connsiteX15" fmla="*/ 1973763 w 4008723"/>
                <a:gd name="connsiteY15" fmla="*/ 1248180 h 3328197"/>
                <a:gd name="connsiteX16" fmla="*/ 2066896 w 4008723"/>
                <a:gd name="connsiteY16" fmla="*/ 1239713 h 3328197"/>
                <a:gd name="connsiteX17" fmla="*/ 2227762 w 4008723"/>
                <a:gd name="connsiteY17" fmla="*/ 1146580 h 3328197"/>
                <a:gd name="connsiteX18" fmla="*/ 2388629 w 4008723"/>
                <a:gd name="connsiteY18" fmla="*/ 1011113 h 3328197"/>
                <a:gd name="connsiteX19" fmla="*/ 2600296 w 4008723"/>
                <a:gd name="connsiteY19" fmla="*/ 951847 h 3328197"/>
                <a:gd name="connsiteX20" fmla="*/ 2845829 w 4008723"/>
                <a:gd name="connsiteY20" fmla="*/ 977247 h 3328197"/>
                <a:gd name="connsiteX21" fmla="*/ 2930496 w 4008723"/>
                <a:gd name="connsiteY21" fmla="*/ 1112713 h 3328197"/>
                <a:gd name="connsiteX22" fmla="*/ 2905096 w 4008723"/>
                <a:gd name="connsiteY22" fmla="*/ 1188913 h 3328197"/>
                <a:gd name="connsiteX23" fmla="*/ 2803496 w 4008723"/>
                <a:gd name="connsiteY23" fmla="*/ 1341313 h 3328197"/>
                <a:gd name="connsiteX24" fmla="*/ 2625696 w 4008723"/>
                <a:gd name="connsiteY24" fmla="*/ 1468313 h 3328197"/>
                <a:gd name="connsiteX25" fmla="*/ 2320896 w 4008723"/>
                <a:gd name="connsiteY25" fmla="*/ 1620713 h 3328197"/>
                <a:gd name="connsiteX26" fmla="*/ 2016096 w 4008723"/>
                <a:gd name="connsiteY26" fmla="*/ 1722313 h 3328197"/>
                <a:gd name="connsiteX27" fmla="*/ 1626629 w 4008723"/>
                <a:gd name="connsiteY27" fmla="*/ 1756180 h 3328197"/>
                <a:gd name="connsiteX28" fmla="*/ 1093229 w 4008723"/>
                <a:gd name="connsiteY28" fmla="*/ 1840847 h 3328197"/>
                <a:gd name="connsiteX29" fmla="*/ 788429 w 4008723"/>
                <a:gd name="connsiteY29" fmla="*/ 2010180 h 3328197"/>
                <a:gd name="connsiteX30" fmla="*/ 441296 w 4008723"/>
                <a:gd name="connsiteY30" fmla="*/ 2382713 h 3328197"/>
                <a:gd name="connsiteX31" fmla="*/ 221163 w 4008723"/>
                <a:gd name="connsiteY31" fmla="*/ 2662113 h 3328197"/>
                <a:gd name="connsiteX32" fmla="*/ 34896 w 4008723"/>
                <a:gd name="connsiteY32" fmla="*/ 3051580 h 3328197"/>
                <a:gd name="connsiteX33" fmla="*/ 14383 w 4008723"/>
                <a:gd name="connsiteY33" fmla="*/ 3284725 h 3328197"/>
                <a:gd name="connsiteX34" fmla="*/ 195763 w 4008723"/>
                <a:gd name="connsiteY34" fmla="*/ 3322513 h 3328197"/>
                <a:gd name="connsiteX35" fmla="*/ 331229 w 4008723"/>
                <a:gd name="connsiteY35" fmla="*/ 3212447 h 3328197"/>
                <a:gd name="connsiteX0" fmla="*/ 4004406 w 4004406"/>
                <a:gd name="connsiteY0" fmla="*/ 0 h 3331907"/>
                <a:gd name="connsiteX1" fmla="*/ 3571298 w 4004406"/>
                <a:gd name="connsiteY1" fmla="*/ 187232 h 3331907"/>
                <a:gd name="connsiteX2" fmla="*/ 3202001 w 4004406"/>
                <a:gd name="connsiteY2" fmla="*/ 451350 h 3331907"/>
                <a:gd name="connsiteX3" fmla="*/ 2894585 w 4004406"/>
                <a:gd name="connsiteY3" fmla="*/ 639268 h 3331907"/>
                <a:gd name="connsiteX4" fmla="*/ 2673142 w 4004406"/>
                <a:gd name="connsiteY4" fmla="*/ 441576 h 3331907"/>
                <a:gd name="connsiteX5" fmla="*/ 2655246 w 4004406"/>
                <a:gd name="connsiteY5" fmla="*/ 240647 h 3331907"/>
                <a:gd name="connsiteX6" fmla="*/ 2649394 w 4004406"/>
                <a:gd name="connsiteY6" fmla="*/ 70005 h 3331907"/>
                <a:gd name="connsiteX7" fmla="*/ 2426646 w 4004406"/>
                <a:gd name="connsiteY7" fmla="*/ 62847 h 3331907"/>
                <a:gd name="connsiteX8" fmla="*/ 2206512 w 4004406"/>
                <a:gd name="connsiteY8" fmla="*/ 164447 h 3331907"/>
                <a:gd name="connsiteX9" fmla="*/ 1994846 w 4004406"/>
                <a:gd name="connsiteY9" fmla="*/ 291447 h 3331907"/>
                <a:gd name="connsiteX10" fmla="*/ 1774712 w 4004406"/>
                <a:gd name="connsiteY10" fmla="*/ 409980 h 3331907"/>
                <a:gd name="connsiteX11" fmla="*/ 1619697 w 4004406"/>
                <a:gd name="connsiteY11" fmla="*/ 568575 h 3331907"/>
                <a:gd name="connsiteX12" fmla="*/ 1626855 w 4004406"/>
                <a:gd name="connsiteY12" fmla="*/ 847632 h 3331907"/>
                <a:gd name="connsiteX13" fmla="*/ 1800112 w 4004406"/>
                <a:gd name="connsiteY13" fmla="*/ 1087313 h 3331907"/>
                <a:gd name="connsiteX14" fmla="*/ 1876312 w 4004406"/>
                <a:gd name="connsiteY14" fmla="*/ 1180447 h 3331907"/>
                <a:gd name="connsiteX15" fmla="*/ 1969446 w 4004406"/>
                <a:gd name="connsiteY15" fmla="*/ 1248180 h 3331907"/>
                <a:gd name="connsiteX16" fmla="*/ 2062579 w 4004406"/>
                <a:gd name="connsiteY16" fmla="*/ 1239713 h 3331907"/>
                <a:gd name="connsiteX17" fmla="*/ 2223445 w 4004406"/>
                <a:gd name="connsiteY17" fmla="*/ 1146580 h 3331907"/>
                <a:gd name="connsiteX18" fmla="*/ 2384312 w 4004406"/>
                <a:gd name="connsiteY18" fmla="*/ 1011113 h 3331907"/>
                <a:gd name="connsiteX19" fmla="*/ 2595979 w 4004406"/>
                <a:gd name="connsiteY19" fmla="*/ 951847 h 3331907"/>
                <a:gd name="connsiteX20" fmla="*/ 2841512 w 4004406"/>
                <a:gd name="connsiteY20" fmla="*/ 977247 h 3331907"/>
                <a:gd name="connsiteX21" fmla="*/ 2926179 w 4004406"/>
                <a:gd name="connsiteY21" fmla="*/ 1112713 h 3331907"/>
                <a:gd name="connsiteX22" fmla="*/ 2900779 w 4004406"/>
                <a:gd name="connsiteY22" fmla="*/ 1188913 h 3331907"/>
                <a:gd name="connsiteX23" fmla="*/ 2799179 w 4004406"/>
                <a:gd name="connsiteY23" fmla="*/ 1341313 h 3331907"/>
                <a:gd name="connsiteX24" fmla="*/ 2621379 w 4004406"/>
                <a:gd name="connsiteY24" fmla="*/ 1468313 h 3331907"/>
                <a:gd name="connsiteX25" fmla="*/ 2316579 w 4004406"/>
                <a:gd name="connsiteY25" fmla="*/ 1620713 h 3331907"/>
                <a:gd name="connsiteX26" fmla="*/ 2011779 w 4004406"/>
                <a:gd name="connsiteY26" fmla="*/ 1722313 h 3331907"/>
                <a:gd name="connsiteX27" fmla="*/ 1622312 w 4004406"/>
                <a:gd name="connsiteY27" fmla="*/ 1756180 h 3331907"/>
                <a:gd name="connsiteX28" fmla="*/ 1088912 w 4004406"/>
                <a:gd name="connsiteY28" fmla="*/ 1840847 h 3331907"/>
                <a:gd name="connsiteX29" fmla="*/ 784112 w 4004406"/>
                <a:gd name="connsiteY29" fmla="*/ 2010180 h 3331907"/>
                <a:gd name="connsiteX30" fmla="*/ 436979 w 4004406"/>
                <a:gd name="connsiteY30" fmla="*/ 2382713 h 3331907"/>
                <a:gd name="connsiteX31" fmla="*/ 216846 w 4004406"/>
                <a:gd name="connsiteY31" fmla="*/ 2662113 h 3331907"/>
                <a:gd name="connsiteX32" fmla="*/ 43933 w 4004406"/>
                <a:gd name="connsiteY32" fmla="*/ 2958102 h 3331907"/>
                <a:gd name="connsiteX33" fmla="*/ 10066 w 4004406"/>
                <a:gd name="connsiteY33" fmla="*/ 3284725 h 3331907"/>
                <a:gd name="connsiteX34" fmla="*/ 191446 w 4004406"/>
                <a:gd name="connsiteY34" fmla="*/ 3322513 h 3331907"/>
                <a:gd name="connsiteX35" fmla="*/ 326912 w 4004406"/>
                <a:gd name="connsiteY35" fmla="*/ 3212447 h 3331907"/>
                <a:gd name="connsiteX0" fmla="*/ 3993822 w 3993822"/>
                <a:gd name="connsiteY0" fmla="*/ 0 h 3322715"/>
                <a:gd name="connsiteX1" fmla="*/ 3560714 w 3993822"/>
                <a:gd name="connsiteY1" fmla="*/ 187232 h 3322715"/>
                <a:gd name="connsiteX2" fmla="*/ 3191417 w 3993822"/>
                <a:gd name="connsiteY2" fmla="*/ 451350 h 3322715"/>
                <a:gd name="connsiteX3" fmla="*/ 2884001 w 3993822"/>
                <a:gd name="connsiteY3" fmla="*/ 639268 h 3322715"/>
                <a:gd name="connsiteX4" fmla="*/ 2662558 w 3993822"/>
                <a:gd name="connsiteY4" fmla="*/ 441576 h 3322715"/>
                <a:gd name="connsiteX5" fmla="*/ 2644662 w 3993822"/>
                <a:gd name="connsiteY5" fmla="*/ 240647 h 3322715"/>
                <a:gd name="connsiteX6" fmla="*/ 2638810 w 3993822"/>
                <a:gd name="connsiteY6" fmla="*/ 70005 h 3322715"/>
                <a:gd name="connsiteX7" fmla="*/ 2416062 w 3993822"/>
                <a:gd name="connsiteY7" fmla="*/ 62847 h 3322715"/>
                <a:gd name="connsiteX8" fmla="*/ 2195928 w 3993822"/>
                <a:gd name="connsiteY8" fmla="*/ 164447 h 3322715"/>
                <a:gd name="connsiteX9" fmla="*/ 1984262 w 3993822"/>
                <a:gd name="connsiteY9" fmla="*/ 291447 h 3322715"/>
                <a:gd name="connsiteX10" fmla="*/ 1764128 w 3993822"/>
                <a:gd name="connsiteY10" fmla="*/ 409980 h 3322715"/>
                <a:gd name="connsiteX11" fmla="*/ 1609113 w 3993822"/>
                <a:gd name="connsiteY11" fmla="*/ 568575 h 3322715"/>
                <a:gd name="connsiteX12" fmla="*/ 1616271 w 3993822"/>
                <a:gd name="connsiteY12" fmla="*/ 847632 h 3322715"/>
                <a:gd name="connsiteX13" fmla="*/ 1789528 w 3993822"/>
                <a:gd name="connsiteY13" fmla="*/ 1087313 h 3322715"/>
                <a:gd name="connsiteX14" fmla="*/ 1865728 w 3993822"/>
                <a:gd name="connsiteY14" fmla="*/ 1180447 h 3322715"/>
                <a:gd name="connsiteX15" fmla="*/ 1958862 w 3993822"/>
                <a:gd name="connsiteY15" fmla="*/ 1248180 h 3322715"/>
                <a:gd name="connsiteX16" fmla="*/ 2051995 w 3993822"/>
                <a:gd name="connsiteY16" fmla="*/ 1239713 h 3322715"/>
                <a:gd name="connsiteX17" fmla="*/ 2212861 w 3993822"/>
                <a:gd name="connsiteY17" fmla="*/ 1146580 h 3322715"/>
                <a:gd name="connsiteX18" fmla="*/ 2373728 w 3993822"/>
                <a:gd name="connsiteY18" fmla="*/ 1011113 h 3322715"/>
                <a:gd name="connsiteX19" fmla="*/ 2585395 w 3993822"/>
                <a:gd name="connsiteY19" fmla="*/ 951847 h 3322715"/>
                <a:gd name="connsiteX20" fmla="*/ 2830928 w 3993822"/>
                <a:gd name="connsiteY20" fmla="*/ 977247 h 3322715"/>
                <a:gd name="connsiteX21" fmla="*/ 2915595 w 3993822"/>
                <a:gd name="connsiteY21" fmla="*/ 1112713 h 3322715"/>
                <a:gd name="connsiteX22" fmla="*/ 2890195 w 3993822"/>
                <a:gd name="connsiteY22" fmla="*/ 1188913 h 3322715"/>
                <a:gd name="connsiteX23" fmla="*/ 2788595 w 3993822"/>
                <a:gd name="connsiteY23" fmla="*/ 1341313 h 3322715"/>
                <a:gd name="connsiteX24" fmla="*/ 2610795 w 3993822"/>
                <a:gd name="connsiteY24" fmla="*/ 1468313 h 3322715"/>
                <a:gd name="connsiteX25" fmla="*/ 2305995 w 3993822"/>
                <a:gd name="connsiteY25" fmla="*/ 1620713 h 3322715"/>
                <a:gd name="connsiteX26" fmla="*/ 2001195 w 3993822"/>
                <a:gd name="connsiteY26" fmla="*/ 1722313 h 3322715"/>
                <a:gd name="connsiteX27" fmla="*/ 1611728 w 3993822"/>
                <a:gd name="connsiteY27" fmla="*/ 1756180 h 3322715"/>
                <a:gd name="connsiteX28" fmla="*/ 1078328 w 3993822"/>
                <a:gd name="connsiteY28" fmla="*/ 1840847 h 3322715"/>
                <a:gd name="connsiteX29" fmla="*/ 773528 w 3993822"/>
                <a:gd name="connsiteY29" fmla="*/ 2010180 h 3322715"/>
                <a:gd name="connsiteX30" fmla="*/ 426395 w 3993822"/>
                <a:gd name="connsiteY30" fmla="*/ 2382713 h 3322715"/>
                <a:gd name="connsiteX31" fmla="*/ 206262 w 3993822"/>
                <a:gd name="connsiteY31" fmla="*/ 2662113 h 3322715"/>
                <a:gd name="connsiteX32" fmla="*/ 33349 w 3993822"/>
                <a:gd name="connsiteY32" fmla="*/ 2958102 h 3322715"/>
                <a:gd name="connsiteX33" fmla="*/ 12837 w 3993822"/>
                <a:gd name="connsiteY33" fmla="*/ 3231308 h 3322715"/>
                <a:gd name="connsiteX34" fmla="*/ 180862 w 3993822"/>
                <a:gd name="connsiteY34" fmla="*/ 3322513 h 3322715"/>
                <a:gd name="connsiteX35" fmla="*/ 316328 w 3993822"/>
                <a:gd name="connsiteY35" fmla="*/ 3212447 h 3322715"/>
                <a:gd name="connsiteX0" fmla="*/ 3993822 w 3993822"/>
                <a:gd name="connsiteY0" fmla="*/ 0 h 3323985"/>
                <a:gd name="connsiteX1" fmla="*/ 3560714 w 3993822"/>
                <a:gd name="connsiteY1" fmla="*/ 187232 h 3323985"/>
                <a:gd name="connsiteX2" fmla="*/ 3191417 w 3993822"/>
                <a:gd name="connsiteY2" fmla="*/ 451350 h 3323985"/>
                <a:gd name="connsiteX3" fmla="*/ 2884001 w 3993822"/>
                <a:gd name="connsiteY3" fmla="*/ 639268 h 3323985"/>
                <a:gd name="connsiteX4" fmla="*/ 2662558 w 3993822"/>
                <a:gd name="connsiteY4" fmla="*/ 441576 h 3323985"/>
                <a:gd name="connsiteX5" fmla="*/ 2644662 w 3993822"/>
                <a:gd name="connsiteY5" fmla="*/ 240647 h 3323985"/>
                <a:gd name="connsiteX6" fmla="*/ 2638810 w 3993822"/>
                <a:gd name="connsiteY6" fmla="*/ 70005 h 3323985"/>
                <a:gd name="connsiteX7" fmla="*/ 2416062 w 3993822"/>
                <a:gd name="connsiteY7" fmla="*/ 62847 h 3323985"/>
                <a:gd name="connsiteX8" fmla="*/ 2195928 w 3993822"/>
                <a:gd name="connsiteY8" fmla="*/ 164447 h 3323985"/>
                <a:gd name="connsiteX9" fmla="*/ 1984262 w 3993822"/>
                <a:gd name="connsiteY9" fmla="*/ 291447 h 3323985"/>
                <a:gd name="connsiteX10" fmla="*/ 1764128 w 3993822"/>
                <a:gd name="connsiteY10" fmla="*/ 409980 h 3323985"/>
                <a:gd name="connsiteX11" fmla="*/ 1609113 w 3993822"/>
                <a:gd name="connsiteY11" fmla="*/ 568575 h 3323985"/>
                <a:gd name="connsiteX12" fmla="*/ 1616271 w 3993822"/>
                <a:gd name="connsiteY12" fmla="*/ 847632 h 3323985"/>
                <a:gd name="connsiteX13" fmla="*/ 1789528 w 3993822"/>
                <a:gd name="connsiteY13" fmla="*/ 1087313 h 3323985"/>
                <a:gd name="connsiteX14" fmla="*/ 1865728 w 3993822"/>
                <a:gd name="connsiteY14" fmla="*/ 1180447 h 3323985"/>
                <a:gd name="connsiteX15" fmla="*/ 1958862 w 3993822"/>
                <a:gd name="connsiteY15" fmla="*/ 1248180 h 3323985"/>
                <a:gd name="connsiteX16" fmla="*/ 2051995 w 3993822"/>
                <a:gd name="connsiteY16" fmla="*/ 1239713 h 3323985"/>
                <a:gd name="connsiteX17" fmla="*/ 2212861 w 3993822"/>
                <a:gd name="connsiteY17" fmla="*/ 1146580 h 3323985"/>
                <a:gd name="connsiteX18" fmla="*/ 2373728 w 3993822"/>
                <a:gd name="connsiteY18" fmla="*/ 1011113 h 3323985"/>
                <a:gd name="connsiteX19" fmla="*/ 2585395 w 3993822"/>
                <a:gd name="connsiteY19" fmla="*/ 951847 h 3323985"/>
                <a:gd name="connsiteX20" fmla="*/ 2830928 w 3993822"/>
                <a:gd name="connsiteY20" fmla="*/ 977247 h 3323985"/>
                <a:gd name="connsiteX21" fmla="*/ 2915595 w 3993822"/>
                <a:gd name="connsiteY21" fmla="*/ 1112713 h 3323985"/>
                <a:gd name="connsiteX22" fmla="*/ 2890195 w 3993822"/>
                <a:gd name="connsiteY22" fmla="*/ 1188913 h 3323985"/>
                <a:gd name="connsiteX23" fmla="*/ 2788595 w 3993822"/>
                <a:gd name="connsiteY23" fmla="*/ 1341313 h 3323985"/>
                <a:gd name="connsiteX24" fmla="*/ 2610795 w 3993822"/>
                <a:gd name="connsiteY24" fmla="*/ 1468313 h 3323985"/>
                <a:gd name="connsiteX25" fmla="*/ 2305995 w 3993822"/>
                <a:gd name="connsiteY25" fmla="*/ 1620713 h 3323985"/>
                <a:gd name="connsiteX26" fmla="*/ 2001195 w 3993822"/>
                <a:gd name="connsiteY26" fmla="*/ 1722313 h 3323985"/>
                <a:gd name="connsiteX27" fmla="*/ 1611728 w 3993822"/>
                <a:gd name="connsiteY27" fmla="*/ 1756180 h 3323985"/>
                <a:gd name="connsiteX28" fmla="*/ 1078328 w 3993822"/>
                <a:gd name="connsiteY28" fmla="*/ 1840847 h 3323985"/>
                <a:gd name="connsiteX29" fmla="*/ 773528 w 3993822"/>
                <a:gd name="connsiteY29" fmla="*/ 2010180 h 3323985"/>
                <a:gd name="connsiteX30" fmla="*/ 426395 w 3993822"/>
                <a:gd name="connsiteY30" fmla="*/ 2382713 h 3323985"/>
                <a:gd name="connsiteX31" fmla="*/ 206262 w 3993822"/>
                <a:gd name="connsiteY31" fmla="*/ 2662113 h 3323985"/>
                <a:gd name="connsiteX32" fmla="*/ 33349 w 3993822"/>
                <a:gd name="connsiteY32" fmla="*/ 2958102 h 3323985"/>
                <a:gd name="connsiteX33" fmla="*/ 12837 w 3993822"/>
                <a:gd name="connsiteY33" fmla="*/ 3231308 h 3323985"/>
                <a:gd name="connsiteX34" fmla="*/ 180862 w 3993822"/>
                <a:gd name="connsiteY34" fmla="*/ 3322513 h 3323985"/>
                <a:gd name="connsiteX35" fmla="*/ 436513 w 3993822"/>
                <a:gd name="connsiteY35" fmla="*/ 3172384 h 3323985"/>
                <a:gd name="connsiteX0" fmla="*/ 3994805 w 3994805"/>
                <a:gd name="connsiteY0" fmla="*/ 0 h 3265945"/>
                <a:gd name="connsiteX1" fmla="*/ 3561697 w 3994805"/>
                <a:gd name="connsiteY1" fmla="*/ 187232 h 3265945"/>
                <a:gd name="connsiteX2" fmla="*/ 3192400 w 3994805"/>
                <a:gd name="connsiteY2" fmla="*/ 451350 h 3265945"/>
                <a:gd name="connsiteX3" fmla="*/ 2884984 w 3994805"/>
                <a:gd name="connsiteY3" fmla="*/ 639268 h 3265945"/>
                <a:gd name="connsiteX4" fmla="*/ 2663541 w 3994805"/>
                <a:gd name="connsiteY4" fmla="*/ 441576 h 3265945"/>
                <a:gd name="connsiteX5" fmla="*/ 2645645 w 3994805"/>
                <a:gd name="connsiteY5" fmla="*/ 240647 h 3265945"/>
                <a:gd name="connsiteX6" fmla="*/ 2639793 w 3994805"/>
                <a:gd name="connsiteY6" fmla="*/ 70005 h 3265945"/>
                <a:gd name="connsiteX7" fmla="*/ 2417045 w 3994805"/>
                <a:gd name="connsiteY7" fmla="*/ 62847 h 3265945"/>
                <a:gd name="connsiteX8" fmla="*/ 2196911 w 3994805"/>
                <a:gd name="connsiteY8" fmla="*/ 164447 h 3265945"/>
                <a:gd name="connsiteX9" fmla="*/ 1985245 w 3994805"/>
                <a:gd name="connsiteY9" fmla="*/ 291447 h 3265945"/>
                <a:gd name="connsiteX10" fmla="*/ 1765111 w 3994805"/>
                <a:gd name="connsiteY10" fmla="*/ 409980 h 3265945"/>
                <a:gd name="connsiteX11" fmla="*/ 1610096 w 3994805"/>
                <a:gd name="connsiteY11" fmla="*/ 568575 h 3265945"/>
                <a:gd name="connsiteX12" fmla="*/ 1617254 w 3994805"/>
                <a:gd name="connsiteY12" fmla="*/ 847632 h 3265945"/>
                <a:gd name="connsiteX13" fmla="*/ 1790511 w 3994805"/>
                <a:gd name="connsiteY13" fmla="*/ 1087313 h 3265945"/>
                <a:gd name="connsiteX14" fmla="*/ 1866711 w 3994805"/>
                <a:gd name="connsiteY14" fmla="*/ 1180447 h 3265945"/>
                <a:gd name="connsiteX15" fmla="*/ 1959845 w 3994805"/>
                <a:gd name="connsiteY15" fmla="*/ 1248180 h 3265945"/>
                <a:gd name="connsiteX16" fmla="*/ 2052978 w 3994805"/>
                <a:gd name="connsiteY16" fmla="*/ 1239713 h 3265945"/>
                <a:gd name="connsiteX17" fmla="*/ 2213844 w 3994805"/>
                <a:gd name="connsiteY17" fmla="*/ 1146580 h 3265945"/>
                <a:gd name="connsiteX18" fmla="*/ 2374711 w 3994805"/>
                <a:gd name="connsiteY18" fmla="*/ 1011113 h 3265945"/>
                <a:gd name="connsiteX19" fmla="*/ 2586378 w 3994805"/>
                <a:gd name="connsiteY19" fmla="*/ 951847 h 3265945"/>
                <a:gd name="connsiteX20" fmla="*/ 2831911 w 3994805"/>
                <a:gd name="connsiteY20" fmla="*/ 977247 h 3265945"/>
                <a:gd name="connsiteX21" fmla="*/ 2916578 w 3994805"/>
                <a:gd name="connsiteY21" fmla="*/ 1112713 h 3265945"/>
                <a:gd name="connsiteX22" fmla="*/ 2891178 w 3994805"/>
                <a:gd name="connsiteY22" fmla="*/ 1188913 h 3265945"/>
                <a:gd name="connsiteX23" fmla="*/ 2789578 w 3994805"/>
                <a:gd name="connsiteY23" fmla="*/ 1341313 h 3265945"/>
                <a:gd name="connsiteX24" fmla="*/ 2611778 w 3994805"/>
                <a:gd name="connsiteY24" fmla="*/ 1468313 h 3265945"/>
                <a:gd name="connsiteX25" fmla="*/ 2306978 w 3994805"/>
                <a:gd name="connsiteY25" fmla="*/ 1620713 h 3265945"/>
                <a:gd name="connsiteX26" fmla="*/ 2002178 w 3994805"/>
                <a:gd name="connsiteY26" fmla="*/ 1722313 h 3265945"/>
                <a:gd name="connsiteX27" fmla="*/ 1612711 w 3994805"/>
                <a:gd name="connsiteY27" fmla="*/ 1756180 h 3265945"/>
                <a:gd name="connsiteX28" fmla="*/ 1079311 w 3994805"/>
                <a:gd name="connsiteY28" fmla="*/ 1840847 h 3265945"/>
                <a:gd name="connsiteX29" fmla="*/ 774511 w 3994805"/>
                <a:gd name="connsiteY29" fmla="*/ 2010180 h 3265945"/>
                <a:gd name="connsiteX30" fmla="*/ 427378 w 3994805"/>
                <a:gd name="connsiteY30" fmla="*/ 2382713 h 3265945"/>
                <a:gd name="connsiteX31" fmla="*/ 207245 w 3994805"/>
                <a:gd name="connsiteY31" fmla="*/ 2662113 h 3265945"/>
                <a:gd name="connsiteX32" fmla="*/ 34332 w 3994805"/>
                <a:gd name="connsiteY32" fmla="*/ 2958102 h 3265945"/>
                <a:gd name="connsiteX33" fmla="*/ 13820 w 3994805"/>
                <a:gd name="connsiteY33" fmla="*/ 3231308 h 3265945"/>
                <a:gd name="connsiteX34" fmla="*/ 195200 w 3994805"/>
                <a:gd name="connsiteY34" fmla="*/ 3255743 h 3265945"/>
                <a:gd name="connsiteX35" fmla="*/ 437496 w 3994805"/>
                <a:gd name="connsiteY35" fmla="*/ 3172384 h 3265945"/>
                <a:gd name="connsiteX0" fmla="*/ 3994806 w 3994806"/>
                <a:gd name="connsiteY0" fmla="*/ 0 h 3276248"/>
                <a:gd name="connsiteX1" fmla="*/ 3561698 w 3994806"/>
                <a:gd name="connsiteY1" fmla="*/ 187232 h 3276248"/>
                <a:gd name="connsiteX2" fmla="*/ 3192401 w 3994806"/>
                <a:gd name="connsiteY2" fmla="*/ 451350 h 3276248"/>
                <a:gd name="connsiteX3" fmla="*/ 2884985 w 3994806"/>
                <a:gd name="connsiteY3" fmla="*/ 639268 h 3276248"/>
                <a:gd name="connsiteX4" fmla="*/ 2663542 w 3994806"/>
                <a:gd name="connsiteY4" fmla="*/ 441576 h 3276248"/>
                <a:gd name="connsiteX5" fmla="*/ 2645646 w 3994806"/>
                <a:gd name="connsiteY5" fmla="*/ 240647 h 3276248"/>
                <a:gd name="connsiteX6" fmla="*/ 2639794 w 3994806"/>
                <a:gd name="connsiteY6" fmla="*/ 70005 h 3276248"/>
                <a:gd name="connsiteX7" fmla="*/ 2417046 w 3994806"/>
                <a:gd name="connsiteY7" fmla="*/ 62847 h 3276248"/>
                <a:gd name="connsiteX8" fmla="*/ 2196912 w 3994806"/>
                <a:gd name="connsiteY8" fmla="*/ 164447 h 3276248"/>
                <a:gd name="connsiteX9" fmla="*/ 1985246 w 3994806"/>
                <a:gd name="connsiteY9" fmla="*/ 291447 h 3276248"/>
                <a:gd name="connsiteX10" fmla="*/ 1765112 w 3994806"/>
                <a:gd name="connsiteY10" fmla="*/ 409980 h 3276248"/>
                <a:gd name="connsiteX11" fmla="*/ 1610097 w 3994806"/>
                <a:gd name="connsiteY11" fmla="*/ 568575 h 3276248"/>
                <a:gd name="connsiteX12" fmla="*/ 1617255 w 3994806"/>
                <a:gd name="connsiteY12" fmla="*/ 847632 h 3276248"/>
                <a:gd name="connsiteX13" fmla="*/ 1790512 w 3994806"/>
                <a:gd name="connsiteY13" fmla="*/ 1087313 h 3276248"/>
                <a:gd name="connsiteX14" fmla="*/ 1866712 w 3994806"/>
                <a:gd name="connsiteY14" fmla="*/ 1180447 h 3276248"/>
                <a:gd name="connsiteX15" fmla="*/ 1959846 w 3994806"/>
                <a:gd name="connsiteY15" fmla="*/ 1248180 h 3276248"/>
                <a:gd name="connsiteX16" fmla="*/ 2052979 w 3994806"/>
                <a:gd name="connsiteY16" fmla="*/ 1239713 h 3276248"/>
                <a:gd name="connsiteX17" fmla="*/ 2213845 w 3994806"/>
                <a:gd name="connsiteY17" fmla="*/ 1146580 h 3276248"/>
                <a:gd name="connsiteX18" fmla="*/ 2374712 w 3994806"/>
                <a:gd name="connsiteY18" fmla="*/ 1011113 h 3276248"/>
                <a:gd name="connsiteX19" fmla="*/ 2586379 w 3994806"/>
                <a:gd name="connsiteY19" fmla="*/ 951847 h 3276248"/>
                <a:gd name="connsiteX20" fmla="*/ 2831912 w 3994806"/>
                <a:gd name="connsiteY20" fmla="*/ 977247 h 3276248"/>
                <a:gd name="connsiteX21" fmla="*/ 2916579 w 3994806"/>
                <a:gd name="connsiteY21" fmla="*/ 1112713 h 3276248"/>
                <a:gd name="connsiteX22" fmla="*/ 2891179 w 3994806"/>
                <a:gd name="connsiteY22" fmla="*/ 1188913 h 3276248"/>
                <a:gd name="connsiteX23" fmla="*/ 2789579 w 3994806"/>
                <a:gd name="connsiteY23" fmla="*/ 1341313 h 3276248"/>
                <a:gd name="connsiteX24" fmla="*/ 2611779 w 3994806"/>
                <a:gd name="connsiteY24" fmla="*/ 1468313 h 3276248"/>
                <a:gd name="connsiteX25" fmla="*/ 2306979 w 3994806"/>
                <a:gd name="connsiteY25" fmla="*/ 1620713 h 3276248"/>
                <a:gd name="connsiteX26" fmla="*/ 2002179 w 3994806"/>
                <a:gd name="connsiteY26" fmla="*/ 1722313 h 3276248"/>
                <a:gd name="connsiteX27" fmla="*/ 1612712 w 3994806"/>
                <a:gd name="connsiteY27" fmla="*/ 1756180 h 3276248"/>
                <a:gd name="connsiteX28" fmla="*/ 1079312 w 3994806"/>
                <a:gd name="connsiteY28" fmla="*/ 1840847 h 3276248"/>
                <a:gd name="connsiteX29" fmla="*/ 774512 w 3994806"/>
                <a:gd name="connsiteY29" fmla="*/ 2010180 h 3276248"/>
                <a:gd name="connsiteX30" fmla="*/ 427379 w 3994806"/>
                <a:gd name="connsiteY30" fmla="*/ 2382713 h 3276248"/>
                <a:gd name="connsiteX31" fmla="*/ 207246 w 3994806"/>
                <a:gd name="connsiteY31" fmla="*/ 2662113 h 3276248"/>
                <a:gd name="connsiteX32" fmla="*/ 34333 w 3994806"/>
                <a:gd name="connsiteY32" fmla="*/ 2958102 h 3276248"/>
                <a:gd name="connsiteX33" fmla="*/ 13821 w 3994806"/>
                <a:gd name="connsiteY33" fmla="*/ 3231308 h 3276248"/>
                <a:gd name="connsiteX34" fmla="*/ 195201 w 3994806"/>
                <a:gd name="connsiteY34" fmla="*/ 3255743 h 3276248"/>
                <a:gd name="connsiteX35" fmla="*/ 571036 w 3994806"/>
                <a:gd name="connsiteY35" fmla="*/ 3025490 h 3276248"/>
                <a:gd name="connsiteX0" fmla="*/ 3996778 w 3996778"/>
                <a:gd name="connsiteY0" fmla="*/ 0 h 3245803"/>
                <a:gd name="connsiteX1" fmla="*/ 3563670 w 3996778"/>
                <a:gd name="connsiteY1" fmla="*/ 187232 h 3245803"/>
                <a:gd name="connsiteX2" fmla="*/ 3194373 w 3996778"/>
                <a:gd name="connsiteY2" fmla="*/ 451350 h 3245803"/>
                <a:gd name="connsiteX3" fmla="*/ 2886957 w 3996778"/>
                <a:gd name="connsiteY3" fmla="*/ 639268 h 3245803"/>
                <a:gd name="connsiteX4" fmla="*/ 2665514 w 3996778"/>
                <a:gd name="connsiteY4" fmla="*/ 441576 h 3245803"/>
                <a:gd name="connsiteX5" fmla="*/ 2647618 w 3996778"/>
                <a:gd name="connsiteY5" fmla="*/ 240647 h 3245803"/>
                <a:gd name="connsiteX6" fmla="*/ 2641766 w 3996778"/>
                <a:gd name="connsiteY6" fmla="*/ 70005 h 3245803"/>
                <a:gd name="connsiteX7" fmla="*/ 2419018 w 3996778"/>
                <a:gd name="connsiteY7" fmla="*/ 62847 h 3245803"/>
                <a:gd name="connsiteX8" fmla="*/ 2198884 w 3996778"/>
                <a:gd name="connsiteY8" fmla="*/ 164447 h 3245803"/>
                <a:gd name="connsiteX9" fmla="*/ 1987218 w 3996778"/>
                <a:gd name="connsiteY9" fmla="*/ 291447 h 3245803"/>
                <a:gd name="connsiteX10" fmla="*/ 1767084 w 3996778"/>
                <a:gd name="connsiteY10" fmla="*/ 409980 h 3245803"/>
                <a:gd name="connsiteX11" fmla="*/ 1612069 w 3996778"/>
                <a:gd name="connsiteY11" fmla="*/ 568575 h 3245803"/>
                <a:gd name="connsiteX12" fmla="*/ 1619227 w 3996778"/>
                <a:gd name="connsiteY12" fmla="*/ 847632 h 3245803"/>
                <a:gd name="connsiteX13" fmla="*/ 1792484 w 3996778"/>
                <a:gd name="connsiteY13" fmla="*/ 1087313 h 3245803"/>
                <a:gd name="connsiteX14" fmla="*/ 1868684 w 3996778"/>
                <a:gd name="connsiteY14" fmla="*/ 1180447 h 3245803"/>
                <a:gd name="connsiteX15" fmla="*/ 1961818 w 3996778"/>
                <a:gd name="connsiteY15" fmla="*/ 1248180 h 3245803"/>
                <a:gd name="connsiteX16" fmla="*/ 2054951 w 3996778"/>
                <a:gd name="connsiteY16" fmla="*/ 1239713 h 3245803"/>
                <a:gd name="connsiteX17" fmla="*/ 2215817 w 3996778"/>
                <a:gd name="connsiteY17" fmla="*/ 1146580 h 3245803"/>
                <a:gd name="connsiteX18" fmla="*/ 2376684 w 3996778"/>
                <a:gd name="connsiteY18" fmla="*/ 1011113 h 3245803"/>
                <a:gd name="connsiteX19" fmla="*/ 2588351 w 3996778"/>
                <a:gd name="connsiteY19" fmla="*/ 951847 h 3245803"/>
                <a:gd name="connsiteX20" fmla="*/ 2833884 w 3996778"/>
                <a:gd name="connsiteY20" fmla="*/ 977247 h 3245803"/>
                <a:gd name="connsiteX21" fmla="*/ 2918551 w 3996778"/>
                <a:gd name="connsiteY21" fmla="*/ 1112713 h 3245803"/>
                <a:gd name="connsiteX22" fmla="*/ 2893151 w 3996778"/>
                <a:gd name="connsiteY22" fmla="*/ 1188913 h 3245803"/>
                <a:gd name="connsiteX23" fmla="*/ 2791551 w 3996778"/>
                <a:gd name="connsiteY23" fmla="*/ 1341313 h 3245803"/>
                <a:gd name="connsiteX24" fmla="*/ 2613751 w 3996778"/>
                <a:gd name="connsiteY24" fmla="*/ 1468313 h 3245803"/>
                <a:gd name="connsiteX25" fmla="*/ 2308951 w 3996778"/>
                <a:gd name="connsiteY25" fmla="*/ 1620713 h 3245803"/>
                <a:gd name="connsiteX26" fmla="*/ 2004151 w 3996778"/>
                <a:gd name="connsiteY26" fmla="*/ 1722313 h 3245803"/>
                <a:gd name="connsiteX27" fmla="*/ 1614684 w 3996778"/>
                <a:gd name="connsiteY27" fmla="*/ 1756180 h 3245803"/>
                <a:gd name="connsiteX28" fmla="*/ 1081284 w 3996778"/>
                <a:gd name="connsiteY28" fmla="*/ 1840847 h 3245803"/>
                <a:gd name="connsiteX29" fmla="*/ 776484 w 3996778"/>
                <a:gd name="connsiteY29" fmla="*/ 2010180 h 3245803"/>
                <a:gd name="connsiteX30" fmla="*/ 429351 w 3996778"/>
                <a:gd name="connsiteY30" fmla="*/ 2382713 h 3245803"/>
                <a:gd name="connsiteX31" fmla="*/ 209218 w 3996778"/>
                <a:gd name="connsiteY31" fmla="*/ 2662113 h 3245803"/>
                <a:gd name="connsiteX32" fmla="*/ 36305 w 3996778"/>
                <a:gd name="connsiteY32" fmla="*/ 2958102 h 3245803"/>
                <a:gd name="connsiteX33" fmla="*/ 15793 w 3996778"/>
                <a:gd name="connsiteY33" fmla="*/ 3231308 h 3245803"/>
                <a:gd name="connsiteX34" fmla="*/ 223883 w 3996778"/>
                <a:gd name="connsiteY34" fmla="*/ 3188974 h 3245803"/>
                <a:gd name="connsiteX35" fmla="*/ 573008 w 3996778"/>
                <a:gd name="connsiteY35" fmla="*/ 3025490 h 3245803"/>
                <a:gd name="connsiteX0" fmla="*/ 3996778 w 3996778"/>
                <a:gd name="connsiteY0" fmla="*/ 0 h 3246528"/>
                <a:gd name="connsiteX1" fmla="*/ 3563670 w 3996778"/>
                <a:gd name="connsiteY1" fmla="*/ 187232 h 3246528"/>
                <a:gd name="connsiteX2" fmla="*/ 3194373 w 3996778"/>
                <a:gd name="connsiteY2" fmla="*/ 451350 h 3246528"/>
                <a:gd name="connsiteX3" fmla="*/ 2886957 w 3996778"/>
                <a:gd name="connsiteY3" fmla="*/ 639268 h 3246528"/>
                <a:gd name="connsiteX4" fmla="*/ 2665514 w 3996778"/>
                <a:gd name="connsiteY4" fmla="*/ 441576 h 3246528"/>
                <a:gd name="connsiteX5" fmla="*/ 2647618 w 3996778"/>
                <a:gd name="connsiteY5" fmla="*/ 240647 h 3246528"/>
                <a:gd name="connsiteX6" fmla="*/ 2641766 w 3996778"/>
                <a:gd name="connsiteY6" fmla="*/ 70005 h 3246528"/>
                <a:gd name="connsiteX7" fmla="*/ 2419018 w 3996778"/>
                <a:gd name="connsiteY7" fmla="*/ 62847 h 3246528"/>
                <a:gd name="connsiteX8" fmla="*/ 2198884 w 3996778"/>
                <a:gd name="connsiteY8" fmla="*/ 164447 h 3246528"/>
                <a:gd name="connsiteX9" fmla="*/ 1987218 w 3996778"/>
                <a:gd name="connsiteY9" fmla="*/ 291447 h 3246528"/>
                <a:gd name="connsiteX10" fmla="*/ 1767084 w 3996778"/>
                <a:gd name="connsiteY10" fmla="*/ 409980 h 3246528"/>
                <a:gd name="connsiteX11" fmla="*/ 1612069 w 3996778"/>
                <a:gd name="connsiteY11" fmla="*/ 568575 h 3246528"/>
                <a:gd name="connsiteX12" fmla="*/ 1619227 w 3996778"/>
                <a:gd name="connsiteY12" fmla="*/ 847632 h 3246528"/>
                <a:gd name="connsiteX13" fmla="*/ 1792484 w 3996778"/>
                <a:gd name="connsiteY13" fmla="*/ 1087313 h 3246528"/>
                <a:gd name="connsiteX14" fmla="*/ 1868684 w 3996778"/>
                <a:gd name="connsiteY14" fmla="*/ 1180447 h 3246528"/>
                <a:gd name="connsiteX15" fmla="*/ 1961818 w 3996778"/>
                <a:gd name="connsiteY15" fmla="*/ 1248180 h 3246528"/>
                <a:gd name="connsiteX16" fmla="*/ 2054951 w 3996778"/>
                <a:gd name="connsiteY16" fmla="*/ 1239713 h 3246528"/>
                <a:gd name="connsiteX17" fmla="*/ 2215817 w 3996778"/>
                <a:gd name="connsiteY17" fmla="*/ 1146580 h 3246528"/>
                <a:gd name="connsiteX18" fmla="*/ 2376684 w 3996778"/>
                <a:gd name="connsiteY18" fmla="*/ 1011113 h 3246528"/>
                <a:gd name="connsiteX19" fmla="*/ 2588351 w 3996778"/>
                <a:gd name="connsiteY19" fmla="*/ 951847 h 3246528"/>
                <a:gd name="connsiteX20" fmla="*/ 2833884 w 3996778"/>
                <a:gd name="connsiteY20" fmla="*/ 977247 h 3246528"/>
                <a:gd name="connsiteX21" fmla="*/ 2918551 w 3996778"/>
                <a:gd name="connsiteY21" fmla="*/ 1112713 h 3246528"/>
                <a:gd name="connsiteX22" fmla="*/ 2893151 w 3996778"/>
                <a:gd name="connsiteY22" fmla="*/ 1188913 h 3246528"/>
                <a:gd name="connsiteX23" fmla="*/ 2791551 w 3996778"/>
                <a:gd name="connsiteY23" fmla="*/ 1341313 h 3246528"/>
                <a:gd name="connsiteX24" fmla="*/ 2613751 w 3996778"/>
                <a:gd name="connsiteY24" fmla="*/ 1468313 h 3246528"/>
                <a:gd name="connsiteX25" fmla="*/ 2308951 w 3996778"/>
                <a:gd name="connsiteY25" fmla="*/ 1620713 h 3246528"/>
                <a:gd name="connsiteX26" fmla="*/ 2004151 w 3996778"/>
                <a:gd name="connsiteY26" fmla="*/ 1722313 h 3246528"/>
                <a:gd name="connsiteX27" fmla="*/ 1614684 w 3996778"/>
                <a:gd name="connsiteY27" fmla="*/ 1756180 h 3246528"/>
                <a:gd name="connsiteX28" fmla="*/ 1081284 w 3996778"/>
                <a:gd name="connsiteY28" fmla="*/ 1840847 h 3246528"/>
                <a:gd name="connsiteX29" fmla="*/ 776484 w 3996778"/>
                <a:gd name="connsiteY29" fmla="*/ 2010180 h 3246528"/>
                <a:gd name="connsiteX30" fmla="*/ 429351 w 3996778"/>
                <a:gd name="connsiteY30" fmla="*/ 2382713 h 3246528"/>
                <a:gd name="connsiteX31" fmla="*/ 209218 w 3996778"/>
                <a:gd name="connsiteY31" fmla="*/ 2662113 h 3246528"/>
                <a:gd name="connsiteX32" fmla="*/ 36305 w 3996778"/>
                <a:gd name="connsiteY32" fmla="*/ 2958102 h 3246528"/>
                <a:gd name="connsiteX33" fmla="*/ 15793 w 3996778"/>
                <a:gd name="connsiteY33" fmla="*/ 3231308 h 3246528"/>
                <a:gd name="connsiteX34" fmla="*/ 223883 w 3996778"/>
                <a:gd name="connsiteY34" fmla="*/ 3188974 h 3246528"/>
                <a:gd name="connsiteX35" fmla="*/ 613070 w 3996778"/>
                <a:gd name="connsiteY35" fmla="*/ 2998782 h 3246528"/>
                <a:gd name="connsiteX0" fmla="*/ 3996778 w 3996778"/>
                <a:gd name="connsiteY0" fmla="*/ 0 h 3248144"/>
                <a:gd name="connsiteX1" fmla="*/ 3563670 w 3996778"/>
                <a:gd name="connsiteY1" fmla="*/ 187232 h 3248144"/>
                <a:gd name="connsiteX2" fmla="*/ 3194373 w 3996778"/>
                <a:gd name="connsiteY2" fmla="*/ 451350 h 3248144"/>
                <a:gd name="connsiteX3" fmla="*/ 2886957 w 3996778"/>
                <a:gd name="connsiteY3" fmla="*/ 639268 h 3248144"/>
                <a:gd name="connsiteX4" fmla="*/ 2665514 w 3996778"/>
                <a:gd name="connsiteY4" fmla="*/ 441576 h 3248144"/>
                <a:gd name="connsiteX5" fmla="*/ 2647618 w 3996778"/>
                <a:gd name="connsiteY5" fmla="*/ 240647 h 3248144"/>
                <a:gd name="connsiteX6" fmla="*/ 2641766 w 3996778"/>
                <a:gd name="connsiteY6" fmla="*/ 70005 h 3248144"/>
                <a:gd name="connsiteX7" fmla="*/ 2419018 w 3996778"/>
                <a:gd name="connsiteY7" fmla="*/ 62847 h 3248144"/>
                <a:gd name="connsiteX8" fmla="*/ 2198884 w 3996778"/>
                <a:gd name="connsiteY8" fmla="*/ 164447 h 3248144"/>
                <a:gd name="connsiteX9" fmla="*/ 1987218 w 3996778"/>
                <a:gd name="connsiteY9" fmla="*/ 291447 h 3248144"/>
                <a:gd name="connsiteX10" fmla="*/ 1767084 w 3996778"/>
                <a:gd name="connsiteY10" fmla="*/ 409980 h 3248144"/>
                <a:gd name="connsiteX11" fmla="*/ 1612069 w 3996778"/>
                <a:gd name="connsiteY11" fmla="*/ 568575 h 3248144"/>
                <a:gd name="connsiteX12" fmla="*/ 1619227 w 3996778"/>
                <a:gd name="connsiteY12" fmla="*/ 847632 h 3248144"/>
                <a:gd name="connsiteX13" fmla="*/ 1792484 w 3996778"/>
                <a:gd name="connsiteY13" fmla="*/ 1087313 h 3248144"/>
                <a:gd name="connsiteX14" fmla="*/ 1868684 w 3996778"/>
                <a:gd name="connsiteY14" fmla="*/ 1180447 h 3248144"/>
                <a:gd name="connsiteX15" fmla="*/ 1961818 w 3996778"/>
                <a:gd name="connsiteY15" fmla="*/ 1248180 h 3248144"/>
                <a:gd name="connsiteX16" fmla="*/ 2054951 w 3996778"/>
                <a:gd name="connsiteY16" fmla="*/ 1239713 h 3248144"/>
                <a:gd name="connsiteX17" fmla="*/ 2215817 w 3996778"/>
                <a:gd name="connsiteY17" fmla="*/ 1146580 h 3248144"/>
                <a:gd name="connsiteX18" fmla="*/ 2376684 w 3996778"/>
                <a:gd name="connsiteY18" fmla="*/ 1011113 h 3248144"/>
                <a:gd name="connsiteX19" fmla="*/ 2588351 w 3996778"/>
                <a:gd name="connsiteY19" fmla="*/ 951847 h 3248144"/>
                <a:gd name="connsiteX20" fmla="*/ 2833884 w 3996778"/>
                <a:gd name="connsiteY20" fmla="*/ 977247 h 3248144"/>
                <a:gd name="connsiteX21" fmla="*/ 2918551 w 3996778"/>
                <a:gd name="connsiteY21" fmla="*/ 1112713 h 3248144"/>
                <a:gd name="connsiteX22" fmla="*/ 2893151 w 3996778"/>
                <a:gd name="connsiteY22" fmla="*/ 1188913 h 3248144"/>
                <a:gd name="connsiteX23" fmla="*/ 2791551 w 3996778"/>
                <a:gd name="connsiteY23" fmla="*/ 1341313 h 3248144"/>
                <a:gd name="connsiteX24" fmla="*/ 2613751 w 3996778"/>
                <a:gd name="connsiteY24" fmla="*/ 1468313 h 3248144"/>
                <a:gd name="connsiteX25" fmla="*/ 2308951 w 3996778"/>
                <a:gd name="connsiteY25" fmla="*/ 1620713 h 3248144"/>
                <a:gd name="connsiteX26" fmla="*/ 2004151 w 3996778"/>
                <a:gd name="connsiteY26" fmla="*/ 1722313 h 3248144"/>
                <a:gd name="connsiteX27" fmla="*/ 1614684 w 3996778"/>
                <a:gd name="connsiteY27" fmla="*/ 1756180 h 3248144"/>
                <a:gd name="connsiteX28" fmla="*/ 1081284 w 3996778"/>
                <a:gd name="connsiteY28" fmla="*/ 1840847 h 3248144"/>
                <a:gd name="connsiteX29" fmla="*/ 776484 w 3996778"/>
                <a:gd name="connsiteY29" fmla="*/ 2010180 h 3248144"/>
                <a:gd name="connsiteX30" fmla="*/ 429351 w 3996778"/>
                <a:gd name="connsiteY30" fmla="*/ 2382713 h 3248144"/>
                <a:gd name="connsiteX31" fmla="*/ 209218 w 3996778"/>
                <a:gd name="connsiteY31" fmla="*/ 2662113 h 3248144"/>
                <a:gd name="connsiteX32" fmla="*/ 36305 w 3996778"/>
                <a:gd name="connsiteY32" fmla="*/ 2958102 h 3248144"/>
                <a:gd name="connsiteX33" fmla="*/ 15793 w 3996778"/>
                <a:gd name="connsiteY33" fmla="*/ 3231308 h 3248144"/>
                <a:gd name="connsiteX34" fmla="*/ 223883 w 3996778"/>
                <a:gd name="connsiteY34" fmla="*/ 3188974 h 3248144"/>
                <a:gd name="connsiteX35" fmla="*/ 506239 w 3996778"/>
                <a:gd name="connsiteY35" fmla="*/ 2945367 h 3248144"/>
                <a:gd name="connsiteX0" fmla="*/ 3998750 w 3998750"/>
                <a:gd name="connsiteY0" fmla="*/ 0 h 3235296"/>
                <a:gd name="connsiteX1" fmla="*/ 3565642 w 3998750"/>
                <a:gd name="connsiteY1" fmla="*/ 187232 h 3235296"/>
                <a:gd name="connsiteX2" fmla="*/ 3196345 w 3998750"/>
                <a:gd name="connsiteY2" fmla="*/ 451350 h 3235296"/>
                <a:gd name="connsiteX3" fmla="*/ 2888929 w 3998750"/>
                <a:gd name="connsiteY3" fmla="*/ 639268 h 3235296"/>
                <a:gd name="connsiteX4" fmla="*/ 2667486 w 3998750"/>
                <a:gd name="connsiteY4" fmla="*/ 441576 h 3235296"/>
                <a:gd name="connsiteX5" fmla="*/ 2649590 w 3998750"/>
                <a:gd name="connsiteY5" fmla="*/ 240647 h 3235296"/>
                <a:gd name="connsiteX6" fmla="*/ 2643738 w 3998750"/>
                <a:gd name="connsiteY6" fmla="*/ 70005 h 3235296"/>
                <a:gd name="connsiteX7" fmla="*/ 2420990 w 3998750"/>
                <a:gd name="connsiteY7" fmla="*/ 62847 h 3235296"/>
                <a:gd name="connsiteX8" fmla="*/ 2200856 w 3998750"/>
                <a:gd name="connsiteY8" fmla="*/ 164447 h 3235296"/>
                <a:gd name="connsiteX9" fmla="*/ 1989190 w 3998750"/>
                <a:gd name="connsiteY9" fmla="*/ 291447 h 3235296"/>
                <a:gd name="connsiteX10" fmla="*/ 1769056 w 3998750"/>
                <a:gd name="connsiteY10" fmla="*/ 409980 h 3235296"/>
                <a:gd name="connsiteX11" fmla="*/ 1614041 w 3998750"/>
                <a:gd name="connsiteY11" fmla="*/ 568575 h 3235296"/>
                <a:gd name="connsiteX12" fmla="*/ 1621199 w 3998750"/>
                <a:gd name="connsiteY12" fmla="*/ 847632 h 3235296"/>
                <a:gd name="connsiteX13" fmla="*/ 1794456 w 3998750"/>
                <a:gd name="connsiteY13" fmla="*/ 1087313 h 3235296"/>
                <a:gd name="connsiteX14" fmla="*/ 1870656 w 3998750"/>
                <a:gd name="connsiteY14" fmla="*/ 1180447 h 3235296"/>
                <a:gd name="connsiteX15" fmla="*/ 1963790 w 3998750"/>
                <a:gd name="connsiteY15" fmla="*/ 1248180 h 3235296"/>
                <a:gd name="connsiteX16" fmla="*/ 2056923 w 3998750"/>
                <a:gd name="connsiteY16" fmla="*/ 1239713 h 3235296"/>
                <a:gd name="connsiteX17" fmla="*/ 2217789 w 3998750"/>
                <a:gd name="connsiteY17" fmla="*/ 1146580 h 3235296"/>
                <a:gd name="connsiteX18" fmla="*/ 2378656 w 3998750"/>
                <a:gd name="connsiteY18" fmla="*/ 1011113 h 3235296"/>
                <a:gd name="connsiteX19" fmla="*/ 2590323 w 3998750"/>
                <a:gd name="connsiteY19" fmla="*/ 951847 h 3235296"/>
                <a:gd name="connsiteX20" fmla="*/ 2835856 w 3998750"/>
                <a:gd name="connsiteY20" fmla="*/ 977247 h 3235296"/>
                <a:gd name="connsiteX21" fmla="*/ 2920523 w 3998750"/>
                <a:gd name="connsiteY21" fmla="*/ 1112713 h 3235296"/>
                <a:gd name="connsiteX22" fmla="*/ 2895123 w 3998750"/>
                <a:gd name="connsiteY22" fmla="*/ 1188913 h 3235296"/>
                <a:gd name="connsiteX23" fmla="*/ 2793523 w 3998750"/>
                <a:gd name="connsiteY23" fmla="*/ 1341313 h 3235296"/>
                <a:gd name="connsiteX24" fmla="*/ 2615723 w 3998750"/>
                <a:gd name="connsiteY24" fmla="*/ 1468313 h 3235296"/>
                <a:gd name="connsiteX25" fmla="*/ 2310923 w 3998750"/>
                <a:gd name="connsiteY25" fmla="*/ 1620713 h 3235296"/>
                <a:gd name="connsiteX26" fmla="*/ 2006123 w 3998750"/>
                <a:gd name="connsiteY26" fmla="*/ 1722313 h 3235296"/>
                <a:gd name="connsiteX27" fmla="*/ 1616656 w 3998750"/>
                <a:gd name="connsiteY27" fmla="*/ 1756180 h 3235296"/>
                <a:gd name="connsiteX28" fmla="*/ 1083256 w 3998750"/>
                <a:gd name="connsiteY28" fmla="*/ 1840847 h 3235296"/>
                <a:gd name="connsiteX29" fmla="*/ 778456 w 3998750"/>
                <a:gd name="connsiteY29" fmla="*/ 2010180 h 3235296"/>
                <a:gd name="connsiteX30" fmla="*/ 431323 w 3998750"/>
                <a:gd name="connsiteY30" fmla="*/ 2382713 h 3235296"/>
                <a:gd name="connsiteX31" fmla="*/ 211190 w 3998750"/>
                <a:gd name="connsiteY31" fmla="*/ 2662113 h 3235296"/>
                <a:gd name="connsiteX32" fmla="*/ 38277 w 3998750"/>
                <a:gd name="connsiteY32" fmla="*/ 2958102 h 3235296"/>
                <a:gd name="connsiteX33" fmla="*/ 17765 w 3998750"/>
                <a:gd name="connsiteY33" fmla="*/ 3231308 h 3235296"/>
                <a:gd name="connsiteX34" fmla="*/ 252563 w 3998750"/>
                <a:gd name="connsiteY34" fmla="*/ 3108849 h 3235296"/>
                <a:gd name="connsiteX35" fmla="*/ 508211 w 3998750"/>
                <a:gd name="connsiteY35" fmla="*/ 2945367 h 3235296"/>
                <a:gd name="connsiteX0" fmla="*/ 3960771 w 3960771"/>
                <a:gd name="connsiteY0" fmla="*/ 0 h 3108891"/>
                <a:gd name="connsiteX1" fmla="*/ 3527663 w 3960771"/>
                <a:gd name="connsiteY1" fmla="*/ 187232 h 3108891"/>
                <a:gd name="connsiteX2" fmla="*/ 3158366 w 3960771"/>
                <a:gd name="connsiteY2" fmla="*/ 451350 h 3108891"/>
                <a:gd name="connsiteX3" fmla="*/ 2850950 w 3960771"/>
                <a:gd name="connsiteY3" fmla="*/ 639268 h 3108891"/>
                <a:gd name="connsiteX4" fmla="*/ 2629507 w 3960771"/>
                <a:gd name="connsiteY4" fmla="*/ 441576 h 3108891"/>
                <a:gd name="connsiteX5" fmla="*/ 2611611 w 3960771"/>
                <a:gd name="connsiteY5" fmla="*/ 240647 h 3108891"/>
                <a:gd name="connsiteX6" fmla="*/ 2605759 w 3960771"/>
                <a:gd name="connsiteY6" fmla="*/ 70005 h 3108891"/>
                <a:gd name="connsiteX7" fmla="*/ 2383011 w 3960771"/>
                <a:gd name="connsiteY7" fmla="*/ 62847 h 3108891"/>
                <a:gd name="connsiteX8" fmla="*/ 2162877 w 3960771"/>
                <a:gd name="connsiteY8" fmla="*/ 164447 h 3108891"/>
                <a:gd name="connsiteX9" fmla="*/ 1951211 w 3960771"/>
                <a:gd name="connsiteY9" fmla="*/ 291447 h 3108891"/>
                <a:gd name="connsiteX10" fmla="*/ 1731077 w 3960771"/>
                <a:gd name="connsiteY10" fmla="*/ 409980 h 3108891"/>
                <a:gd name="connsiteX11" fmla="*/ 1576062 w 3960771"/>
                <a:gd name="connsiteY11" fmla="*/ 568575 h 3108891"/>
                <a:gd name="connsiteX12" fmla="*/ 1583220 w 3960771"/>
                <a:gd name="connsiteY12" fmla="*/ 847632 h 3108891"/>
                <a:gd name="connsiteX13" fmla="*/ 1756477 w 3960771"/>
                <a:gd name="connsiteY13" fmla="*/ 1087313 h 3108891"/>
                <a:gd name="connsiteX14" fmla="*/ 1832677 w 3960771"/>
                <a:gd name="connsiteY14" fmla="*/ 1180447 h 3108891"/>
                <a:gd name="connsiteX15" fmla="*/ 1925811 w 3960771"/>
                <a:gd name="connsiteY15" fmla="*/ 1248180 h 3108891"/>
                <a:gd name="connsiteX16" fmla="*/ 2018944 w 3960771"/>
                <a:gd name="connsiteY16" fmla="*/ 1239713 h 3108891"/>
                <a:gd name="connsiteX17" fmla="*/ 2179810 w 3960771"/>
                <a:gd name="connsiteY17" fmla="*/ 1146580 h 3108891"/>
                <a:gd name="connsiteX18" fmla="*/ 2340677 w 3960771"/>
                <a:gd name="connsiteY18" fmla="*/ 1011113 h 3108891"/>
                <a:gd name="connsiteX19" fmla="*/ 2552344 w 3960771"/>
                <a:gd name="connsiteY19" fmla="*/ 951847 h 3108891"/>
                <a:gd name="connsiteX20" fmla="*/ 2797877 w 3960771"/>
                <a:gd name="connsiteY20" fmla="*/ 977247 h 3108891"/>
                <a:gd name="connsiteX21" fmla="*/ 2882544 w 3960771"/>
                <a:gd name="connsiteY21" fmla="*/ 1112713 h 3108891"/>
                <a:gd name="connsiteX22" fmla="*/ 2857144 w 3960771"/>
                <a:gd name="connsiteY22" fmla="*/ 1188913 h 3108891"/>
                <a:gd name="connsiteX23" fmla="*/ 2755544 w 3960771"/>
                <a:gd name="connsiteY23" fmla="*/ 1341313 h 3108891"/>
                <a:gd name="connsiteX24" fmla="*/ 2577744 w 3960771"/>
                <a:gd name="connsiteY24" fmla="*/ 1468313 h 3108891"/>
                <a:gd name="connsiteX25" fmla="*/ 2272944 w 3960771"/>
                <a:gd name="connsiteY25" fmla="*/ 1620713 h 3108891"/>
                <a:gd name="connsiteX26" fmla="*/ 1968144 w 3960771"/>
                <a:gd name="connsiteY26" fmla="*/ 1722313 h 3108891"/>
                <a:gd name="connsiteX27" fmla="*/ 1578677 w 3960771"/>
                <a:gd name="connsiteY27" fmla="*/ 1756180 h 3108891"/>
                <a:gd name="connsiteX28" fmla="*/ 1045277 w 3960771"/>
                <a:gd name="connsiteY28" fmla="*/ 1840847 h 3108891"/>
                <a:gd name="connsiteX29" fmla="*/ 740477 w 3960771"/>
                <a:gd name="connsiteY29" fmla="*/ 2010180 h 3108891"/>
                <a:gd name="connsiteX30" fmla="*/ 393344 w 3960771"/>
                <a:gd name="connsiteY30" fmla="*/ 2382713 h 3108891"/>
                <a:gd name="connsiteX31" fmla="*/ 173211 w 3960771"/>
                <a:gd name="connsiteY31" fmla="*/ 2662113 h 3108891"/>
                <a:gd name="connsiteX32" fmla="*/ 298 w 3960771"/>
                <a:gd name="connsiteY32" fmla="*/ 2958102 h 3108891"/>
                <a:gd name="connsiteX33" fmla="*/ 214584 w 3960771"/>
                <a:gd name="connsiteY33" fmla="*/ 3108849 h 3108891"/>
                <a:gd name="connsiteX34" fmla="*/ 470232 w 3960771"/>
                <a:gd name="connsiteY34" fmla="*/ 2945367 h 3108891"/>
                <a:gd name="connsiteX0" fmla="*/ 3920824 w 3920824"/>
                <a:gd name="connsiteY0" fmla="*/ 0 h 3109189"/>
                <a:gd name="connsiteX1" fmla="*/ 3487716 w 3920824"/>
                <a:gd name="connsiteY1" fmla="*/ 187232 h 3109189"/>
                <a:gd name="connsiteX2" fmla="*/ 3118419 w 3920824"/>
                <a:gd name="connsiteY2" fmla="*/ 451350 h 3109189"/>
                <a:gd name="connsiteX3" fmla="*/ 2811003 w 3920824"/>
                <a:gd name="connsiteY3" fmla="*/ 639268 h 3109189"/>
                <a:gd name="connsiteX4" fmla="*/ 2589560 w 3920824"/>
                <a:gd name="connsiteY4" fmla="*/ 441576 h 3109189"/>
                <a:gd name="connsiteX5" fmla="*/ 2571664 w 3920824"/>
                <a:gd name="connsiteY5" fmla="*/ 240647 h 3109189"/>
                <a:gd name="connsiteX6" fmla="*/ 2565812 w 3920824"/>
                <a:gd name="connsiteY6" fmla="*/ 70005 h 3109189"/>
                <a:gd name="connsiteX7" fmla="*/ 2343064 w 3920824"/>
                <a:gd name="connsiteY7" fmla="*/ 62847 h 3109189"/>
                <a:gd name="connsiteX8" fmla="*/ 2122930 w 3920824"/>
                <a:gd name="connsiteY8" fmla="*/ 164447 h 3109189"/>
                <a:gd name="connsiteX9" fmla="*/ 1911264 w 3920824"/>
                <a:gd name="connsiteY9" fmla="*/ 291447 h 3109189"/>
                <a:gd name="connsiteX10" fmla="*/ 1691130 w 3920824"/>
                <a:gd name="connsiteY10" fmla="*/ 409980 h 3109189"/>
                <a:gd name="connsiteX11" fmla="*/ 1536115 w 3920824"/>
                <a:gd name="connsiteY11" fmla="*/ 568575 h 3109189"/>
                <a:gd name="connsiteX12" fmla="*/ 1543273 w 3920824"/>
                <a:gd name="connsiteY12" fmla="*/ 847632 h 3109189"/>
                <a:gd name="connsiteX13" fmla="*/ 1716530 w 3920824"/>
                <a:gd name="connsiteY13" fmla="*/ 1087313 h 3109189"/>
                <a:gd name="connsiteX14" fmla="*/ 1792730 w 3920824"/>
                <a:gd name="connsiteY14" fmla="*/ 1180447 h 3109189"/>
                <a:gd name="connsiteX15" fmla="*/ 1885864 w 3920824"/>
                <a:gd name="connsiteY15" fmla="*/ 1248180 h 3109189"/>
                <a:gd name="connsiteX16" fmla="*/ 1978997 w 3920824"/>
                <a:gd name="connsiteY16" fmla="*/ 1239713 h 3109189"/>
                <a:gd name="connsiteX17" fmla="*/ 2139863 w 3920824"/>
                <a:gd name="connsiteY17" fmla="*/ 1146580 h 3109189"/>
                <a:gd name="connsiteX18" fmla="*/ 2300730 w 3920824"/>
                <a:gd name="connsiteY18" fmla="*/ 1011113 h 3109189"/>
                <a:gd name="connsiteX19" fmla="*/ 2512397 w 3920824"/>
                <a:gd name="connsiteY19" fmla="*/ 951847 h 3109189"/>
                <a:gd name="connsiteX20" fmla="*/ 2757930 w 3920824"/>
                <a:gd name="connsiteY20" fmla="*/ 977247 h 3109189"/>
                <a:gd name="connsiteX21" fmla="*/ 2842597 w 3920824"/>
                <a:gd name="connsiteY21" fmla="*/ 1112713 h 3109189"/>
                <a:gd name="connsiteX22" fmla="*/ 2817197 w 3920824"/>
                <a:gd name="connsiteY22" fmla="*/ 1188913 h 3109189"/>
                <a:gd name="connsiteX23" fmla="*/ 2715597 w 3920824"/>
                <a:gd name="connsiteY23" fmla="*/ 1341313 h 3109189"/>
                <a:gd name="connsiteX24" fmla="*/ 2537797 w 3920824"/>
                <a:gd name="connsiteY24" fmla="*/ 1468313 h 3109189"/>
                <a:gd name="connsiteX25" fmla="*/ 2232997 w 3920824"/>
                <a:gd name="connsiteY25" fmla="*/ 1620713 h 3109189"/>
                <a:gd name="connsiteX26" fmla="*/ 1928197 w 3920824"/>
                <a:gd name="connsiteY26" fmla="*/ 1722313 h 3109189"/>
                <a:gd name="connsiteX27" fmla="*/ 1538730 w 3920824"/>
                <a:gd name="connsiteY27" fmla="*/ 1756180 h 3109189"/>
                <a:gd name="connsiteX28" fmla="*/ 1005330 w 3920824"/>
                <a:gd name="connsiteY28" fmla="*/ 1840847 h 3109189"/>
                <a:gd name="connsiteX29" fmla="*/ 700530 w 3920824"/>
                <a:gd name="connsiteY29" fmla="*/ 2010180 h 3109189"/>
                <a:gd name="connsiteX30" fmla="*/ 353397 w 3920824"/>
                <a:gd name="connsiteY30" fmla="*/ 2382713 h 3109189"/>
                <a:gd name="connsiteX31" fmla="*/ 133264 w 3920824"/>
                <a:gd name="connsiteY31" fmla="*/ 2662113 h 3109189"/>
                <a:gd name="connsiteX32" fmla="*/ 412 w 3920824"/>
                <a:gd name="connsiteY32" fmla="*/ 2891332 h 3109189"/>
                <a:gd name="connsiteX33" fmla="*/ 174637 w 3920824"/>
                <a:gd name="connsiteY33" fmla="*/ 3108849 h 3109189"/>
                <a:gd name="connsiteX34" fmla="*/ 430285 w 3920824"/>
                <a:gd name="connsiteY34" fmla="*/ 2945367 h 3109189"/>
                <a:gd name="connsiteX0" fmla="*/ 3920441 w 3920441"/>
                <a:gd name="connsiteY0" fmla="*/ 0 h 3109189"/>
                <a:gd name="connsiteX1" fmla="*/ 3487333 w 3920441"/>
                <a:gd name="connsiteY1" fmla="*/ 187232 h 3109189"/>
                <a:gd name="connsiteX2" fmla="*/ 3118036 w 3920441"/>
                <a:gd name="connsiteY2" fmla="*/ 451350 h 3109189"/>
                <a:gd name="connsiteX3" fmla="*/ 2810620 w 3920441"/>
                <a:gd name="connsiteY3" fmla="*/ 639268 h 3109189"/>
                <a:gd name="connsiteX4" fmla="*/ 2589177 w 3920441"/>
                <a:gd name="connsiteY4" fmla="*/ 441576 h 3109189"/>
                <a:gd name="connsiteX5" fmla="*/ 2571281 w 3920441"/>
                <a:gd name="connsiteY5" fmla="*/ 240647 h 3109189"/>
                <a:gd name="connsiteX6" fmla="*/ 2565429 w 3920441"/>
                <a:gd name="connsiteY6" fmla="*/ 70005 h 3109189"/>
                <a:gd name="connsiteX7" fmla="*/ 2342681 w 3920441"/>
                <a:gd name="connsiteY7" fmla="*/ 62847 h 3109189"/>
                <a:gd name="connsiteX8" fmla="*/ 2122547 w 3920441"/>
                <a:gd name="connsiteY8" fmla="*/ 164447 h 3109189"/>
                <a:gd name="connsiteX9" fmla="*/ 1910881 w 3920441"/>
                <a:gd name="connsiteY9" fmla="*/ 291447 h 3109189"/>
                <a:gd name="connsiteX10" fmla="*/ 1690747 w 3920441"/>
                <a:gd name="connsiteY10" fmla="*/ 409980 h 3109189"/>
                <a:gd name="connsiteX11" fmla="*/ 1535732 w 3920441"/>
                <a:gd name="connsiteY11" fmla="*/ 568575 h 3109189"/>
                <a:gd name="connsiteX12" fmla="*/ 1542890 w 3920441"/>
                <a:gd name="connsiteY12" fmla="*/ 847632 h 3109189"/>
                <a:gd name="connsiteX13" fmla="*/ 1716147 w 3920441"/>
                <a:gd name="connsiteY13" fmla="*/ 1087313 h 3109189"/>
                <a:gd name="connsiteX14" fmla="*/ 1792347 w 3920441"/>
                <a:gd name="connsiteY14" fmla="*/ 1180447 h 3109189"/>
                <a:gd name="connsiteX15" fmla="*/ 1885481 w 3920441"/>
                <a:gd name="connsiteY15" fmla="*/ 1248180 h 3109189"/>
                <a:gd name="connsiteX16" fmla="*/ 1978614 w 3920441"/>
                <a:gd name="connsiteY16" fmla="*/ 1239713 h 3109189"/>
                <a:gd name="connsiteX17" fmla="*/ 2139480 w 3920441"/>
                <a:gd name="connsiteY17" fmla="*/ 1146580 h 3109189"/>
                <a:gd name="connsiteX18" fmla="*/ 2300347 w 3920441"/>
                <a:gd name="connsiteY18" fmla="*/ 1011113 h 3109189"/>
                <a:gd name="connsiteX19" fmla="*/ 2512014 w 3920441"/>
                <a:gd name="connsiteY19" fmla="*/ 951847 h 3109189"/>
                <a:gd name="connsiteX20" fmla="*/ 2757547 w 3920441"/>
                <a:gd name="connsiteY20" fmla="*/ 977247 h 3109189"/>
                <a:gd name="connsiteX21" fmla="*/ 2842214 w 3920441"/>
                <a:gd name="connsiteY21" fmla="*/ 1112713 h 3109189"/>
                <a:gd name="connsiteX22" fmla="*/ 2816814 w 3920441"/>
                <a:gd name="connsiteY22" fmla="*/ 1188913 h 3109189"/>
                <a:gd name="connsiteX23" fmla="*/ 2715214 w 3920441"/>
                <a:gd name="connsiteY23" fmla="*/ 1341313 h 3109189"/>
                <a:gd name="connsiteX24" fmla="*/ 2537414 w 3920441"/>
                <a:gd name="connsiteY24" fmla="*/ 1468313 h 3109189"/>
                <a:gd name="connsiteX25" fmla="*/ 2232614 w 3920441"/>
                <a:gd name="connsiteY25" fmla="*/ 1620713 h 3109189"/>
                <a:gd name="connsiteX26" fmla="*/ 1927814 w 3920441"/>
                <a:gd name="connsiteY26" fmla="*/ 1722313 h 3109189"/>
                <a:gd name="connsiteX27" fmla="*/ 1538347 w 3920441"/>
                <a:gd name="connsiteY27" fmla="*/ 1756180 h 3109189"/>
                <a:gd name="connsiteX28" fmla="*/ 1004947 w 3920441"/>
                <a:gd name="connsiteY28" fmla="*/ 1840847 h 3109189"/>
                <a:gd name="connsiteX29" fmla="*/ 700147 w 3920441"/>
                <a:gd name="connsiteY29" fmla="*/ 2010180 h 3109189"/>
                <a:gd name="connsiteX30" fmla="*/ 353014 w 3920441"/>
                <a:gd name="connsiteY30" fmla="*/ 2382713 h 3109189"/>
                <a:gd name="connsiteX31" fmla="*/ 186296 w 3920441"/>
                <a:gd name="connsiteY31" fmla="*/ 2595343 h 3109189"/>
                <a:gd name="connsiteX32" fmla="*/ 29 w 3920441"/>
                <a:gd name="connsiteY32" fmla="*/ 2891332 h 3109189"/>
                <a:gd name="connsiteX33" fmla="*/ 174254 w 3920441"/>
                <a:gd name="connsiteY33" fmla="*/ 3108849 h 3109189"/>
                <a:gd name="connsiteX34" fmla="*/ 429902 w 3920441"/>
                <a:gd name="connsiteY34" fmla="*/ 2945367 h 3109189"/>
                <a:gd name="connsiteX0" fmla="*/ 3920441 w 3920441"/>
                <a:gd name="connsiteY0" fmla="*/ 0 h 3109189"/>
                <a:gd name="connsiteX1" fmla="*/ 3487333 w 3920441"/>
                <a:gd name="connsiteY1" fmla="*/ 187232 h 3109189"/>
                <a:gd name="connsiteX2" fmla="*/ 3118036 w 3920441"/>
                <a:gd name="connsiteY2" fmla="*/ 451350 h 3109189"/>
                <a:gd name="connsiteX3" fmla="*/ 2810620 w 3920441"/>
                <a:gd name="connsiteY3" fmla="*/ 639268 h 3109189"/>
                <a:gd name="connsiteX4" fmla="*/ 2589177 w 3920441"/>
                <a:gd name="connsiteY4" fmla="*/ 441576 h 3109189"/>
                <a:gd name="connsiteX5" fmla="*/ 2571281 w 3920441"/>
                <a:gd name="connsiteY5" fmla="*/ 240647 h 3109189"/>
                <a:gd name="connsiteX6" fmla="*/ 2565429 w 3920441"/>
                <a:gd name="connsiteY6" fmla="*/ 70005 h 3109189"/>
                <a:gd name="connsiteX7" fmla="*/ 2342681 w 3920441"/>
                <a:gd name="connsiteY7" fmla="*/ 62847 h 3109189"/>
                <a:gd name="connsiteX8" fmla="*/ 2122547 w 3920441"/>
                <a:gd name="connsiteY8" fmla="*/ 164447 h 3109189"/>
                <a:gd name="connsiteX9" fmla="*/ 1910881 w 3920441"/>
                <a:gd name="connsiteY9" fmla="*/ 291447 h 3109189"/>
                <a:gd name="connsiteX10" fmla="*/ 1690747 w 3920441"/>
                <a:gd name="connsiteY10" fmla="*/ 409980 h 3109189"/>
                <a:gd name="connsiteX11" fmla="*/ 1535732 w 3920441"/>
                <a:gd name="connsiteY11" fmla="*/ 568575 h 3109189"/>
                <a:gd name="connsiteX12" fmla="*/ 1542890 w 3920441"/>
                <a:gd name="connsiteY12" fmla="*/ 847632 h 3109189"/>
                <a:gd name="connsiteX13" fmla="*/ 1716147 w 3920441"/>
                <a:gd name="connsiteY13" fmla="*/ 1087313 h 3109189"/>
                <a:gd name="connsiteX14" fmla="*/ 1792347 w 3920441"/>
                <a:gd name="connsiteY14" fmla="*/ 1180447 h 3109189"/>
                <a:gd name="connsiteX15" fmla="*/ 1885481 w 3920441"/>
                <a:gd name="connsiteY15" fmla="*/ 1248180 h 3109189"/>
                <a:gd name="connsiteX16" fmla="*/ 1978614 w 3920441"/>
                <a:gd name="connsiteY16" fmla="*/ 1239713 h 3109189"/>
                <a:gd name="connsiteX17" fmla="*/ 2139480 w 3920441"/>
                <a:gd name="connsiteY17" fmla="*/ 1146580 h 3109189"/>
                <a:gd name="connsiteX18" fmla="*/ 2300347 w 3920441"/>
                <a:gd name="connsiteY18" fmla="*/ 1011113 h 3109189"/>
                <a:gd name="connsiteX19" fmla="*/ 2512014 w 3920441"/>
                <a:gd name="connsiteY19" fmla="*/ 951847 h 3109189"/>
                <a:gd name="connsiteX20" fmla="*/ 2757547 w 3920441"/>
                <a:gd name="connsiteY20" fmla="*/ 977247 h 3109189"/>
                <a:gd name="connsiteX21" fmla="*/ 2842214 w 3920441"/>
                <a:gd name="connsiteY21" fmla="*/ 1112713 h 3109189"/>
                <a:gd name="connsiteX22" fmla="*/ 2816814 w 3920441"/>
                <a:gd name="connsiteY22" fmla="*/ 1188913 h 3109189"/>
                <a:gd name="connsiteX23" fmla="*/ 2715214 w 3920441"/>
                <a:gd name="connsiteY23" fmla="*/ 1341313 h 3109189"/>
                <a:gd name="connsiteX24" fmla="*/ 2537414 w 3920441"/>
                <a:gd name="connsiteY24" fmla="*/ 1468313 h 3109189"/>
                <a:gd name="connsiteX25" fmla="*/ 2232614 w 3920441"/>
                <a:gd name="connsiteY25" fmla="*/ 1620713 h 3109189"/>
                <a:gd name="connsiteX26" fmla="*/ 1927814 w 3920441"/>
                <a:gd name="connsiteY26" fmla="*/ 1722313 h 3109189"/>
                <a:gd name="connsiteX27" fmla="*/ 1538347 w 3920441"/>
                <a:gd name="connsiteY27" fmla="*/ 1756180 h 3109189"/>
                <a:gd name="connsiteX28" fmla="*/ 1004947 w 3920441"/>
                <a:gd name="connsiteY28" fmla="*/ 1840847 h 3109189"/>
                <a:gd name="connsiteX29" fmla="*/ 700147 w 3920441"/>
                <a:gd name="connsiteY29" fmla="*/ 2010180 h 3109189"/>
                <a:gd name="connsiteX30" fmla="*/ 393076 w 3920441"/>
                <a:gd name="connsiteY30" fmla="*/ 2275882 h 3109189"/>
                <a:gd name="connsiteX31" fmla="*/ 186296 w 3920441"/>
                <a:gd name="connsiteY31" fmla="*/ 2595343 h 3109189"/>
                <a:gd name="connsiteX32" fmla="*/ 29 w 3920441"/>
                <a:gd name="connsiteY32" fmla="*/ 2891332 h 3109189"/>
                <a:gd name="connsiteX33" fmla="*/ 174254 w 3920441"/>
                <a:gd name="connsiteY33" fmla="*/ 3108849 h 3109189"/>
                <a:gd name="connsiteX34" fmla="*/ 429902 w 3920441"/>
                <a:gd name="connsiteY34" fmla="*/ 2945367 h 3109189"/>
                <a:gd name="connsiteX0" fmla="*/ 3920441 w 3920441"/>
                <a:gd name="connsiteY0" fmla="*/ 0 h 3108849"/>
                <a:gd name="connsiteX1" fmla="*/ 3487333 w 3920441"/>
                <a:gd name="connsiteY1" fmla="*/ 187232 h 3108849"/>
                <a:gd name="connsiteX2" fmla="*/ 3118036 w 3920441"/>
                <a:gd name="connsiteY2" fmla="*/ 451350 h 3108849"/>
                <a:gd name="connsiteX3" fmla="*/ 2810620 w 3920441"/>
                <a:gd name="connsiteY3" fmla="*/ 639268 h 3108849"/>
                <a:gd name="connsiteX4" fmla="*/ 2589177 w 3920441"/>
                <a:gd name="connsiteY4" fmla="*/ 441576 h 3108849"/>
                <a:gd name="connsiteX5" fmla="*/ 2571281 w 3920441"/>
                <a:gd name="connsiteY5" fmla="*/ 240647 h 3108849"/>
                <a:gd name="connsiteX6" fmla="*/ 2565429 w 3920441"/>
                <a:gd name="connsiteY6" fmla="*/ 70005 h 3108849"/>
                <a:gd name="connsiteX7" fmla="*/ 2342681 w 3920441"/>
                <a:gd name="connsiteY7" fmla="*/ 62847 h 3108849"/>
                <a:gd name="connsiteX8" fmla="*/ 2122547 w 3920441"/>
                <a:gd name="connsiteY8" fmla="*/ 164447 h 3108849"/>
                <a:gd name="connsiteX9" fmla="*/ 1910881 w 3920441"/>
                <a:gd name="connsiteY9" fmla="*/ 291447 h 3108849"/>
                <a:gd name="connsiteX10" fmla="*/ 1690747 w 3920441"/>
                <a:gd name="connsiteY10" fmla="*/ 409980 h 3108849"/>
                <a:gd name="connsiteX11" fmla="*/ 1535732 w 3920441"/>
                <a:gd name="connsiteY11" fmla="*/ 568575 h 3108849"/>
                <a:gd name="connsiteX12" fmla="*/ 1542890 w 3920441"/>
                <a:gd name="connsiteY12" fmla="*/ 847632 h 3108849"/>
                <a:gd name="connsiteX13" fmla="*/ 1716147 w 3920441"/>
                <a:gd name="connsiteY13" fmla="*/ 1087313 h 3108849"/>
                <a:gd name="connsiteX14" fmla="*/ 1792347 w 3920441"/>
                <a:gd name="connsiteY14" fmla="*/ 1180447 h 3108849"/>
                <a:gd name="connsiteX15" fmla="*/ 1885481 w 3920441"/>
                <a:gd name="connsiteY15" fmla="*/ 1248180 h 3108849"/>
                <a:gd name="connsiteX16" fmla="*/ 1978614 w 3920441"/>
                <a:gd name="connsiteY16" fmla="*/ 1239713 h 3108849"/>
                <a:gd name="connsiteX17" fmla="*/ 2139480 w 3920441"/>
                <a:gd name="connsiteY17" fmla="*/ 1146580 h 3108849"/>
                <a:gd name="connsiteX18" fmla="*/ 2300347 w 3920441"/>
                <a:gd name="connsiteY18" fmla="*/ 1011113 h 3108849"/>
                <a:gd name="connsiteX19" fmla="*/ 2512014 w 3920441"/>
                <a:gd name="connsiteY19" fmla="*/ 951847 h 3108849"/>
                <a:gd name="connsiteX20" fmla="*/ 2757547 w 3920441"/>
                <a:gd name="connsiteY20" fmla="*/ 977247 h 3108849"/>
                <a:gd name="connsiteX21" fmla="*/ 2842214 w 3920441"/>
                <a:gd name="connsiteY21" fmla="*/ 1112713 h 3108849"/>
                <a:gd name="connsiteX22" fmla="*/ 2816814 w 3920441"/>
                <a:gd name="connsiteY22" fmla="*/ 1188913 h 3108849"/>
                <a:gd name="connsiteX23" fmla="*/ 2715214 w 3920441"/>
                <a:gd name="connsiteY23" fmla="*/ 1341313 h 3108849"/>
                <a:gd name="connsiteX24" fmla="*/ 2537414 w 3920441"/>
                <a:gd name="connsiteY24" fmla="*/ 1468313 h 3108849"/>
                <a:gd name="connsiteX25" fmla="*/ 2232614 w 3920441"/>
                <a:gd name="connsiteY25" fmla="*/ 1620713 h 3108849"/>
                <a:gd name="connsiteX26" fmla="*/ 1927814 w 3920441"/>
                <a:gd name="connsiteY26" fmla="*/ 1722313 h 3108849"/>
                <a:gd name="connsiteX27" fmla="*/ 1538347 w 3920441"/>
                <a:gd name="connsiteY27" fmla="*/ 1756180 h 3108849"/>
                <a:gd name="connsiteX28" fmla="*/ 1004947 w 3920441"/>
                <a:gd name="connsiteY28" fmla="*/ 1840847 h 3108849"/>
                <a:gd name="connsiteX29" fmla="*/ 700147 w 3920441"/>
                <a:gd name="connsiteY29" fmla="*/ 2010180 h 3108849"/>
                <a:gd name="connsiteX30" fmla="*/ 393076 w 3920441"/>
                <a:gd name="connsiteY30" fmla="*/ 2275882 h 3108849"/>
                <a:gd name="connsiteX31" fmla="*/ 186296 w 3920441"/>
                <a:gd name="connsiteY31" fmla="*/ 2595343 h 3108849"/>
                <a:gd name="connsiteX32" fmla="*/ 29 w 3920441"/>
                <a:gd name="connsiteY32" fmla="*/ 2891332 h 3108849"/>
                <a:gd name="connsiteX33" fmla="*/ 174254 w 3920441"/>
                <a:gd name="connsiteY33" fmla="*/ 3108849 h 3108849"/>
                <a:gd name="connsiteX0" fmla="*/ 3920412 w 3920412"/>
                <a:gd name="connsiteY0" fmla="*/ 0 h 2891331"/>
                <a:gd name="connsiteX1" fmla="*/ 3487304 w 3920412"/>
                <a:gd name="connsiteY1" fmla="*/ 187232 h 2891331"/>
                <a:gd name="connsiteX2" fmla="*/ 3118007 w 3920412"/>
                <a:gd name="connsiteY2" fmla="*/ 451350 h 2891331"/>
                <a:gd name="connsiteX3" fmla="*/ 2810591 w 3920412"/>
                <a:gd name="connsiteY3" fmla="*/ 639268 h 2891331"/>
                <a:gd name="connsiteX4" fmla="*/ 2589148 w 3920412"/>
                <a:gd name="connsiteY4" fmla="*/ 441576 h 2891331"/>
                <a:gd name="connsiteX5" fmla="*/ 2571252 w 3920412"/>
                <a:gd name="connsiteY5" fmla="*/ 240647 h 2891331"/>
                <a:gd name="connsiteX6" fmla="*/ 2565400 w 3920412"/>
                <a:gd name="connsiteY6" fmla="*/ 70005 h 2891331"/>
                <a:gd name="connsiteX7" fmla="*/ 2342652 w 3920412"/>
                <a:gd name="connsiteY7" fmla="*/ 62847 h 2891331"/>
                <a:gd name="connsiteX8" fmla="*/ 2122518 w 3920412"/>
                <a:gd name="connsiteY8" fmla="*/ 164447 h 2891331"/>
                <a:gd name="connsiteX9" fmla="*/ 1910852 w 3920412"/>
                <a:gd name="connsiteY9" fmla="*/ 291447 h 2891331"/>
                <a:gd name="connsiteX10" fmla="*/ 1690718 w 3920412"/>
                <a:gd name="connsiteY10" fmla="*/ 409980 h 2891331"/>
                <a:gd name="connsiteX11" fmla="*/ 1535703 w 3920412"/>
                <a:gd name="connsiteY11" fmla="*/ 568575 h 2891331"/>
                <a:gd name="connsiteX12" fmla="*/ 1542861 w 3920412"/>
                <a:gd name="connsiteY12" fmla="*/ 847632 h 2891331"/>
                <a:gd name="connsiteX13" fmla="*/ 1716118 w 3920412"/>
                <a:gd name="connsiteY13" fmla="*/ 1087313 h 2891331"/>
                <a:gd name="connsiteX14" fmla="*/ 1792318 w 3920412"/>
                <a:gd name="connsiteY14" fmla="*/ 1180447 h 2891331"/>
                <a:gd name="connsiteX15" fmla="*/ 1885452 w 3920412"/>
                <a:gd name="connsiteY15" fmla="*/ 1248180 h 2891331"/>
                <a:gd name="connsiteX16" fmla="*/ 1978585 w 3920412"/>
                <a:gd name="connsiteY16" fmla="*/ 1239713 h 2891331"/>
                <a:gd name="connsiteX17" fmla="*/ 2139451 w 3920412"/>
                <a:gd name="connsiteY17" fmla="*/ 1146580 h 2891331"/>
                <a:gd name="connsiteX18" fmla="*/ 2300318 w 3920412"/>
                <a:gd name="connsiteY18" fmla="*/ 1011113 h 2891331"/>
                <a:gd name="connsiteX19" fmla="*/ 2511985 w 3920412"/>
                <a:gd name="connsiteY19" fmla="*/ 951847 h 2891331"/>
                <a:gd name="connsiteX20" fmla="*/ 2757518 w 3920412"/>
                <a:gd name="connsiteY20" fmla="*/ 977247 h 2891331"/>
                <a:gd name="connsiteX21" fmla="*/ 2842185 w 3920412"/>
                <a:gd name="connsiteY21" fmla="*/ 1112713 h 2891331"/>
                <a:gd name="connsiteX22" fmla="*/ 2816785 w 3920412"/>
                <a:gd name="connsiteY22" fmla="*/ 1188913 h 2891331"/>
                <a:gd name="connsiteX23" fmla="*/ 2715185 w 3920412"/>
                <a:gd name="connsiteY23" fmla="*/ 1341313 h 2891331"/>
                <a:gd name="connsiteX24" fmla="*/ 2537385 w 3920412"/>
                <a:gd name="connsiteY24" fmla="*/ 1468313 h 2891331"/>
                <a:gd name="connsiteX25" fmla="*/ 2232585 w 3920412"/>
                <a:gd name="connsiteY25" fmla="*/ 1620713 h 2891331"/>
                <a:gd name="connsiteX26" fmla="*/ 1927785 w 3920412"/>
                <a:gd name="connsiteY26" fmla="*/ 1722313 h 2891331"/>
                <a:gd name="connsiteX27" fmla="*/ 1538318 w 3920412"/>
                <a:gd name="connsiteY27" fmla="*/ 1756180 h 2891331"/>
                <a:gd name="connsiteX28" fmla="*/ 1004918 w 3920412"/>
                <a:gd name="connsiteY28" fmla="*/ 1840847 h 2891331"/>
                <a:gd name="connsiteX29" fmla="*/ 700118 w 3920412"/>
                <a:gd name="connsiteY29" fmla="*/ 2010180 h 2891331"/>
                <a:gd name="connsiteX30" fmla="*/ 393047 w 3920412"/>
                <a:gd name="connsiteY30" fmla="*/ 2275882 h 2891331"/>
                <a:gd name="connsiteX31" fmla="*/ 186267 w 3920412"/>
                <a:gd name="connsiteY31" fmla="*/ 2595343 h 2891331"/>
                <a:gd name="connsiteX32" fmla="*/ 0 w 3920412"/>
                <a:gd name="connsiteY32" fmla="*/ 2891332 h 2891331"/>
                <a:gd name="connsiteX0" fmla="*/ 3734145 w 3734145"/>
                <a:gd name="connsiteY0" fmla="*/ 0 h 2595343"/>
                <a:gd name="connsiteX1" fmla="*/ 3301037 w 3734145"/>
                <a:gd name="connsiteY1" fmla="*/ 187232 h 2595343"/>
                <a:gd name="connsiteX2" fmla="*/ 2931740 w 3734145"/>
                <a:gd name="connsiteY2" fmla="*/ 451350 h 2595343"/>
                <a:gd name="connsiteX3" fmla="*/ 2624324 w 3734145"/>
                <a:gd name="connsiteY3" fmla="*/ 639268 h 2595343"/>
                <a:gd name="connsiteX4" fmla="*/ 2402881 w 3734145"/>
                <a:gd name="connsiteY4" fmla="*/ 441576 h 2595343"/>
                <a:gd name="connsiteX5" fmla="*/ 2384985 w 3734145"/>
                <a:gd name="connsiteY5" fmla="*/ 240647 h 2595343"/>
                <a:gd name="connsiteX6" fmla="*/ 2379133 w 3734145"/>
                <a:gd name="connsiteY6" fmla="*/ 70005 h 2595343"/>
                <a:gd name="connsiteX7" fmla="*/ 2156385 w 3734145"/>
                <a:gd name="connsiteY7" fmla="*/ 62847 h 2595343"/>
                <a:gd name="connsiteX8" fmla="*/ 1936251 w 3734145"/>
                <a:gd name="connsiteY8" fmla="*/ 164447 h 2595343"/>
                <a:gd name="connsiteX9" fmla="*/ 1724585 w 3734145"/>
                <a:gd name="connsiteY9" fmla="*/ 291447 h 2595343"/>
                <a:gd name="connsiteX10" fmla="*/ 1504451 w 3734145"/>
                <a:gd name="connsiteY10" fmla="*/ 409980 h 2595343"/>
                <a:gd name="connsiteX11" fmla="*/ 1349436 w 3734145"/>
                <a:gd name="connsiteY11" fmla="*/ 568575 h 2595343"/>
                <a:gd name="connsiteX12" fmla="*/ 1356594 w 3734145"/>
                <a:gd name="connsiteY12" fmla="*/ 847632 h 2595343"/>
                <a:gd name="connsiteX13" fmla="*/ 1529851 w 3734145"/>
                <a:gd name="connsiteY13" fmla="*/ 1087313 h 2595343"/>
                <a:gd name="connsiteX14" fmla="*/ 1606051 w 3734145"/>
                <a:gd name="connsiteY14" fmla="*/ 1180447 h 2595343"/>
                <a:gd name="connsiteX15" fmla="*/ 1699185 w 3734145"/>
                <a:gd name="connsiteY15" fmla="*/ 1248180 h 2595343"/>
                <a:gd name="connsiteX16" fmla="*/ 1792318 w 3734145"/>
                <a:gd name="connsiteY16" fmla="*/ 1239713 h 2595343"/>
                <a:gd name="connsiteX17" fmla="*/ 1953184 w 3734145"/>
                <a:gd name="connsiteY17" fmla="*/ 1146580 h 2595343"/>
                <a:gd name="connsiteX18" fmla="*/ 2114051 w 3734145"/>
                <a:gd name="connsiteY18" fmla="*/ 1011113 h 2595343"/>
                <a:gd name="connsiteX19" fmla="*/ 2325718 w 3734145"/>
                <a:gd name="connsiteY19" fmla="*/ 951847 h 2595343"/>
                <a:gd name="connsiteX20" fmla="*/ 2571251 w 3734145"/>
                <a:gd name="connsiteY20" fmla="*/ 977247 h 2595343"/>
                <a:gd name="connsiteX21" fmla="*/ 2655918 w 3734145"/>
                <a:gd name="connsiteY21" fmla="*/ 1112713 h 2595343"/>
                <a:gd name="connsiteX22" fmla="*/ 2630518 w 3734145"/>
                <a:gd name="connsiteY22" fmla="*/ 1188913 h 2595343"/>
                <a:gd name="connsiteX23" fmla="*/ 2528918 w 3734145"/>
                <a:gd name="connsiteY23" fmla="*/ 1341313 h 2595343"/>
                <a:gd name="connsiteX24" fmla="*/ 2351118 w 3734145"/>
                <a:gd name="connsiteY24" fmla="*/ 1468313 h 2595343"/>
                <a:gd name="connsiteX25" fmla="*/ 2046318 w 3734145"/>
                <a:gd name="connsiteY25" fmla="*/ 1620713 h 2595343"/>
                <a:gd name="connsiteX26" fmla="*/ 1741518 w 3734145"/>
                <a:gd name="connsiteY26" fmla="*/ 1722313 h 2595343"/>
                <a:gd name="connsiteX27" fmla="*/ 1352051 w 3734145"/>
                <a:gd name="connsiteY27" fmla="*/ 1756180 h 2595343"/>
                <a:gd name="connsiteX28" fmla="*/ 818651 w 3734145"/>
                <a:gd name="connsiteY28" fmla="*/ 1840847 h 2595343"/>
                <a:gd name="connsiteX29" fmla="*/ 513851 w 3734145"/>
                <a:gd name="connsiteY29" fmla="*/ 2010180 h 2595343"/>
                <a:gd name="connsiteX30" fmla="*/ 206780 w 3734145"/>
                <a:gd name="connsiteY30" fmla="*/ 2275882 h 2595343"/>
                <a:gd name="connsiteX31" fmla="*/ 0 w 3734145"/>
                <a:gd name="connsiteY31" fmla="*/ 2595343 h 2595343"/>
                <a:gd name="connsiteX0" fmla="*/ 3527365 w 3527365"/>
                <a:gd name="connsiteY0" fmla="*/ 0 h 2275882"/>
                <a:gd name="connsiteX1" fmla="*/ 3094257 w 3527365"/>
                <a:gd name="connsiteY1" fmla="*/ 187232 h 2275882"/>
                <a:gd name="connsiteX2" fmla="*/ 2724960 w 3527365"/>
                <a:gd name="connsiteY2" fmla="*/ 451350 h 2275882"/>
                <a:gd name="connsiteX3" fmla="*/ 2417544 w 3527365"/>
                <a:gd name="connsiteY3" fmla="*/ 639268 h 2275882"/>
                <a:gd name="connsiteX4" fmla="*/ 2196101 w 3527365"/>
                <a:gd name="connsiteY4" fmla="*/ 441576 h 2275882"/>
                <a:gd name="connsiteX5" fmla="*/ 2178205 w 3527365"/>
                <a:gd name="connsiteY5" fmla="*/ 240647 h 2275882"/>
                <a:gd name="connsiteX6" fmla="*/ 2172353 w 3527365"/>
                <a:gd name="connsiteY6" fmla="*/ 70005 h 2275882"/>
                <a:gd name="connsiteX7" fmla="*/ 1949605 w 3527365"/>
                <a:gd name="connsiteY7" fmla="*/ 62847 h 2275882"/>
                <a:gd name="connsiteX8" fmla="*/ 1729471 w 3527365"/>
                <a:gd name="connsiteY8" fmla="*/ 164447 h 2275882"/>
                <a:gd name="connsiteX9" fmla="*/ 1517805 w 3527365"/>
                <a:gd name="connsiteY9" fmla="*/ 291447 h 2275882"/>
                <a:gd name="connsiteX10" fmla="*/ 1297671 w 3527365"/>
                <a:gd name="connsiteY10" fmla="*/ 409980 h 2275882"/>
                <a:gd name="connsiteX11" fmla="*/ 1142656 w 3527365"/>
                <a:gd name="connsiteY11" fmla="*/ 568575 h 2275882"/>
                <a:gd name="connsiteX12" fmla="*/ 1149814 w 3527365"/>
                <a:gd name="connsiteY12" fmla="*/ 847632 h 2275882"/>
                <a:gd name="connsiteX13" fmla="*/ 1323071 w 3527365"/>
                <a:gd name="connsiteY13" fmla="*/ 1087313 h 2275882"/>
                <a:gd name="connsiteX14" fmla="*/ 1399271 w 3527365"/>
                <a:gd name="connsiteY14" fmla="*/ 1180447 h 2275882"/>
                <a:gd name="connsiteX15" fmla="*/ 1492405 w 3527365"/>
                <a:gd name="connsiteY15" fmla="*/ 1248180 h 2275882"/>
                <a:gd name="connsiteX16" fmla="*/ 1585538 w 3527365"/>
                <a:gd name="connsiteY16" fmla="*/ 1239713 h 2275882"/>
                <a:gd name="connsiteX17" fmla="*/ 1746404 w 3527365"/>
                <a:gd name="connsiteY17" fmla="*/ 1146580 h 2275882"/>
                <a:gd name="connsiteX18" fmla="*/ 1907271 w 3527365"/>
                <a:gd name="connsiteY18" fmla="*/ 1011113 h 2275882"/>
                <a:gd name="connsiteX19" fmla="*/ 2118938 w 3527365"/>
                <a:gd name="connsiteY19" fmla="*/ 951847 h 2275882"/>
                <a:gd name="connsiteX20" fmla="*/ 2364471 w 3527365"/>
                <a:gd name="connsiteY20" fmla="*/ 977247 h 2275882"/>
                <a:gd name="connsiteX21" fmla="*/ 2449138 w 3527365"/>
                <a:gd name="connsiteY21" fmla="*/ 1112713 h 2275882"/>
                <a:gd name="connsiteX22" fmla="*/ 2423738 w 3527365"/>
                <a:gd name="connsiteY22" fmla="*/ 1188913 h 2275882"/>
                <a:gd name="connsiteX23" fmla="*/ 2322138 w 3527365"/>
                <a:gd name="connsiteY23" fmla="*/ 1341313 h 2275882"/>
                <a:gd name="connsiteX24" fmla="*/ 2144338 w 3527365"/>
                <a:gd name="connsiteY24" fmla="*/ 1468313 h 2275882"/>
                <a:gd name="connsiteX25" fmla="*/ 1839538 w 3527365"/>
                <a:gd name="connsiteY25" fmla="*/ 1620713 h 2275882"/>
                <a:gd name="connsiteX26" fmla="*/ 1534738 w 3527365"/>
                <a:gd name="connsiteY26" fmla="*/ 1722313 h 2275882"/>
                <a:gd name="connsiteX27" fmla="*/ 1145271 w 3527365"/>
                <a:gd name="connsiteY27" fmla="*/ 1756180 h 2275882"/>
                <a:gd name="connsiteX28" fmla="*/ 611871 w 3527365"/>
                <a:gd name="connsiteY28" fmla="*/ 1840847 h 2275882"/>
                <a:gd name="connsiteX29" fmla="*/ 307071 w 3527365"/>
                <a:gd name="connsiteY29" fmla="*/ 2010180 h 2275882"/>
                <a:gd name="connsiteX30" fmla="*/ 0 w 3527365"/>
                <a:gd name="connsiteY30" fmla="*/ 2275882 h 2275882"/>
                <a:gd name="connsiteX0" fmla="*/ 3527365 w 3527365"/>
                <a:gd name="connsiteY0" fmla="*/ 0 h 2275882"/>
                <a:gd name="connsiteX1" fmla="*/ 3094257 w 3527365"/>
                <a:gd name="connsiteY1" fmla="*/ 187232 h 2275882"/>
                <a:gd name="connsiteX2" fmla="*/ 2724960 w 3527365"/>
                <a:gd name="connsiteY2" fmla="*/ 451350 h 2275882"/>
                <a:gd name="connsiteX3" fmla="*/ 2417544 w 3527365"/>
                <a:gd name="connsiteY3" fmla="*/ 639268 h 2275882"/>
                <a:gd name="connsiteX4" fmla="*/ 2196101 w 3527365"/>
                <a:gd name="connsiteY4" fmla="*/ 441576 h 2275882"/>
                <a:gd name="connsiteX5" fmla="*/ 2178205 w 3527365"/>
                <a:gd name="connsiteY5" fmla="*/ 240647 h 2275882"/>
                <a:gd name="connsiteX6" fmla="*/ 2172353 w 3527365"/>
                <a:gd name="connsiteY6" fmla="*/ 70005 h 2275882"/>
                <a:gd name="connsiteX7" fmla="*/ 1949605 w 3527365"/>
                <a:gd name="connsiteY7" fmla="*/ 62847 h 2275882"/>
                <a:gd name="connsiteX8" fmla="*/ 1729471 w 3527365"/>
                <a:gd name="connsiteY8" fmla="*/ 164447 h 2275882"/>
                <a:gd name="connsiteX9" fmla="*/ 1517805 w 3527365"/>
                <a:gd name="connsiteY9" fmla="*/ 291447 h 2275882"/>
                <a:gd name="connsiteX10" fmla="*/ 1297671 w 3527365"/>
                <a:gd name="connsiteY10" fmla="*/ 409980 h 2275882"/>
                <a:gd name="connsiteX11" fmla="*/ 1142656 w 3527365"/>
                <a:gd name="connsiteY11" fmla="*/ 568575 h 2275882"/>
                <a:gd name="connsiteX12" fmla="*/ 1149814 w 3527365"/>
                <a:gd name="connsiteY12" fmla="*/ 847632 h 2275882"/>
                <a:gd name="connsiteX13" fmla="*/ 1323071 w 3527365"/>
                <a:gd name="connsiteY13" fmla="*/ 1087313 h 2275882"/>
                <a:gd name="connsiteX14" fmla="*/ 1399271 w 3527365"/>
                <a:gd name="connsiteY14" fmla="*/ 1180447 h 2275882"/>
                <a:gd name="connsiteX15" fmla="*/ 1492405 w 3527365"/>
                <a:gd name="connsiteY15" fmla="*/ 1248180 h 2275882"/>
                <a:gd name="connsiteX16" fmla="*/ 1585538 w 3527365"/>
                <a:gd name="connsiteY16" fmla="*/ 1239713 h 2275882"/>
                <a:gd name="connsiteX17" fmla="*/ 1746404 w 3527365"/>
                <a:gd name="connsiteY17" fmla="*/ 1146580 h 2275882"/>
                <a:gd name="connsiteX18" fmla="*/ 1907271 w 3527365"/>
                <a:gd name="connsiteY18" fmla="*/ 1011113 h 2275882"/>
                <a:gd name="connsiteX19" fmla="*/ 2118938 w 3527365"/>
                <a:gd name="connsiteY19" fmla="*/ 951847 h 2275882"/>
                <a:gd name="connsiteX20" fmla="*/ 2364471 w 3527365"/>
                <a:gd name="connsiteY20" fmla="*/ 977247 h 2275882"/>
                <a:gd name="connsiteX21" fmla="*/ 2449138 w 3527365"/>
                <a:gd name="connsiteY21" fmla="*/ 1112713 h 2275882"/>
                <a:gd name="connsiteX22" fmla="*/ 2423738 w 3527365"/>
                <a:gd name="connsiteY22" fmla="*/ 1188913 h 2275882"/>
                <a:gd name="connsiteX23" fmla="*/ 2322138 w 3527365"/>
                <a:gd name="connsiteY23" fmla="*/ 1341313 h 2275882"/>
                <a:gd name="connsiteX24" fmla="*/ 2144338 w 3527365"/>
                <a:gd name="connsiteY24" fmla="*/ 1468313 h 2275882"/>
                <a:gd name="connsiteX25" fmla="*/ 1839538 w 3527365"/>
                <a:gd name="connsiteY25" fmla="*/ 1620713 h 2275882"/>
                <a:gd name="connsiteX26" fmla="*/ 1534738 w 3527365"/>
                <a:gd name="connsiteY26" fmla="*/ 1722313 h 2275882"/>
                <a:gd name="connsiteX27" fmla="*/ 1145271 w 3527365"/>
                <a:gd name="connsiteY27" fmla="*/ 1756180 h 2275882"/>
                <a:gd name="connsiteX28" fmla="*/ 611871 w 3527365"/>
                <a:gd name="connsiteY28" fmla="*/ 1840847 h 2275882"/>
                <a:gd name="connsiteX29" fmla="*/ 0 w 3527365"/>
                <a:gd name="connsiteY29" fmla="*/ 2275882 h 2275882"/>
                <a:gd name="connsiteX0" fmla="*/ 3527365 w 3527365"/>
                <a:gd name="connsiteY0" fmla="*/ 0 h 2275882"/>
                <a:gd name="connsiteX1" fmla="*/ 3094257 w 3527365"/>
                <a:gd name="connsiteY1" fmla="*/ 187232 h 2275882"/>
                <a:gd name="connsiteX2" fmla="*/ 2724960 w 3527365"/>
                <a:gd name="connsiteY2" fmla="*/ 451350 h 2275882"/>
                <a:gd name="connsiteX3" fmla="*/ 2417544 w 3527365"/>
                <a:gd name="connsiteY3" fmla="*/ 639268 h 2275882"/>
                <a:gd name="connsiteX4" fmla="*/ 2196101 w 3527365"/>
                <a:gd name="connsiteY4" fmla="*/ 441576 h 2275882"/>
                <a:gd name="connsiteX5" fmla="*/ 2178205 w 3527365"/>
                <a:gd name="connsiteY5" fmla="*/ 240647 h 2275882"/>
                <a:gd name="connsiteX6" fmla="*/ 2172353 w 3527365"/>
                <a:gd name="connsiteY6" fmla="*/ 70005 h 2275882"/>
                <a:gd name="connsiteX7" fmla="*/ 1949605 w 3527365"/>
                <a:gd name="connsiteY7" fmla="*/ 62847 h 2275882"/>
                <a:gd name="connsiteX8" fmla="*/ 1729471 w 3527365"/>
                <a:gd name="connsiteY8" fmla="*/ 164447 h 2275882"/>
                <a:gd name="connsiteX9" fmla="*/ 1517805 w 3527365"/>
                <a:gd name="connsiteY9" fmla="*/ 291447 h 2275882"/>
                <a:gd name="connsiteX10" fmla="*/ 1297671 w 3527365"/>
                <a:gd name="connsiteY10" fmla="*/ 409980 h 2275882"/>
                <a:gd name="connsiteX11" fmla="*/ 1142656 w 3527365"/>
                <a:gd name="connsiteY11" fmla="*/ 568575 h 2275882"/>
                <a:gd name="connsiteX12" fmla="*/ 1149814 w 3527365"/>
                <a:gd name="connsiteY12" fmla="*/ 847632 h 2275882"/>
                <a:gd name="connsiteX13" fmla="*/ 1323071 w 3527365"/>
                <a:gd name="connsiteY13" fmla="*/ 1087313 h 2275882"/>
                <a:gd name="connsiteX14" fmla="*/ 1399271 w 3527365"/>
                <a:gd name="connsiteY14" fmla="*/ 1180447 h 2275882"/>
                <a:gd name="connsiteX15" fmla="*/ 1492405 w 3527365"/>
                <a:gd name="connsiteY15" fmla="*/ 1248180 h 2275882"/>
                <a:gd name="connsiteX16" fmla="*/ 1585538 w 3527365"/>
                <a:gd name="connsiteY16" fmla="*/ 1239713 h 2275882"/>
                <a:gd name="connsiteX17" fmla="*/ 1746404 w 3527365"/>
                <a:gd name="connsiteY17" fmla="*/ 1146580 h 2275882"/>
                <a:gd name="connsiteX18" fmla="*/ 1907271 w 3527365"/>
                <a:gd name="connsiteY18" fmla="*/ 1011113 h 2275882"/>
                <a:gd name="connsiteX19" fmla="*/ 2118938 w 3527365"/>
                <a:gd name="connsiteY19" fmla="*/ 951847 h 2275882"/>
                <a:gd name="connsiteX20" fmla="*/ 2364471 w 3527365"/>
                <a:gd name="connsiteY20" fmla="*/ 977247 h 2275882"/>
                <a:gd name="connsiteX21" fmla="*/ 2449138 w 3527365"/>
                <a:gd name="connsiteY21" fmla="*/ 1112713 h 2275882"/>
                <a:gd name="connsiteX22" fmla="*/ 2423738 w 3527365"/>
                <a:gd name="connsiteY22" fmla="*/ 1188913 h 2275882"/>
                <a:gd name="connsiteX23" fmla="*/ 2322138 w 3527365"/>
                <a:gd name="connsiteY23" fmla="*/ 1341313 h 2275882"/>
                <a:gd name="connsiteX24" fmla="*/ 2144338 w 3527365"/>
                <a:gd name="connsiteY24" fmla="*/ 1468313 h 2275882"/>
                <a:gd name="connsiteX25" fmla="*/ 1839538 w 3527365"/>
                <a:gd name="connsiteY25" fmla="*/ 1620713 h 2275882"/>
                <a:gd name="connsiteX26" fmla="*/ 1534738 w 3527365"/>
                <a:gd name="connsiteY26" fmla="*/ 1722313 h 2275882"/>
                <a:gd name="connsiteX27" fmla="*/ 1145271 w 3527365"/>
                <a:gd name="connsiteY27" fmla="*/ 1756180 h 2275882"/>
                <a:gd name="connsiteX28" fmla="*/ 0 w 3527365"/>
                <a:gd name="connsiteY28" fmla="*/ 2275882 h 2275882"/>
                <a:gd name="connsiteX0" fmla="*/ 2401783 w 2401783"/>
                <a:gd name="connsiteY0" fmla="*/ 0 h 1756180"/>
                <a:gd name="connsiteX1" fmla="*/ 1968675 w 2401783"/>
                <a:gd name="connsiteY1" fmla="*/ 187232 h 1756180"/>
                <a:gd name="connsiteX2" fmla="*/ 1599378 w 2401783"/>
                <a:gd name="connsiteY2" fmla="*/ 451350 h 1756180"/>
                <a:gd name="connsiteX3" fmla="*/ 1291962 w 2401783"/>
                <a:gd name="connsiteY3" fmla="*/ 639268 h 1756180"/>
                <a:gd name="connsiteX4" fmla="*/ 1070519 w 2401783"/>
                <a:gd name="connsiteY4" fmla="*/ 441576 h 1756180"/>
                <a:gd name="connsiteX5" fmla="*/ 1052623 w 2401783"/>
                <a:gd name="connsiteY5" fmla="*/ 240647 h 1756180"/>
                <a:gd name="connsiteX6" fmla="*/ 1046771 w 2401783"/>
                <a:gd name="connsiteY6" fmla="*/ 70005 h 1756180"/>
                <a:gd name="connsiteX7" fmla="*/ 824023 w 2401783"/>
                <a:gd name="connsiteY7" fmla="*/ 62847 h 1756180"/>
                <a:gd name="connsiteX8" fmla="*/ 603889 w 2401783"/>
                <a:gd name="connsiteY8" fmla="*/ 164447 h 1756180"/>
                <a:gd name="connsiteX9" fmla="*/ 392223 w 2401783"/>
                <a:gd name="connsiteY9" fmla="*/ 291447 h 1756180"/>
                <a:gd name="connsiteX10" fmla="*/ 172089 w 2401783"/>
                <a:gd name="connsiteY10" fmla="*/ 409980 h 1756180"/>
                <a:gd name="connsiteX11" fmla="*/ 17074 w 2401783"/>
                <a:gd name="connsiteY11" fmla="*/ 568575 h 1756180"/>
                <a:gd name="connsiteX12" fmla="*/ 24232 w 2401783"/>
                <a:gd name="connsiteY12" fmla="*/ 847632 h 1756180"/>
                <a:gd name="connsiteX13" fmla="*/ 197489 w 2401783"/>
                <a:gd name="connsiteY13" fmla="*/ 1087313 h 1756180"/>
                <a:gd name="connsiteX14" fmla="*/ 273689 w 2401783"/>
                <a:gd name="connsiteY14" fmla="*/ 1180447 h 1756180"/>
                <a:gd name="connsiteX15" fmla="*/ 366823 w 2401783"/>
                <a:gd name="connsiteY15" fmla="*/ 1248180 h 1756180"/>
                <a:gd name="connsiteX16" fmla="*/ 459956 w 2401783"/>
                <a:gd name="connsiteY16" fmla="*/ 1239713 h 1756180"/>
                <a:gd name="connsiteX17" fmla="*/ 620822 w 2401783"/>
                <a:gd name="connsiteY17" fmla="*/ 1146580 h 1756180"/>
                <a:gd name="connsiteX18" fmla="*/ 781689 w 2401783"/>
                <a:gd name="connsiteY18" fmla="*/ 1011113 h 1756180"/>
                <a:gd name="connsiteX19" fmla="*/ 993356 w 2401783"/>
                <a:gd name="connsiteY19" fmla="*/ 951847 h 1756180"/>
                <a:gd name="connsiteX20" fmla="*/ 1238889 w 2401783"/>
                <a:gd name="connsiteY20" fmla="*/ 977247 h 1756180"/>
                <a:gd name="connsiteX21" fmla="*/ 1323556 w 2401783"/>
                <a:gd name="connsiteY21" fmla="*/ 1112713 h 1756180"/>
                <a:gd name="connsiteX22" fmla="*/ 1298156 w 2401783"/>
                <a:gd name="connsiteY22" fmla="*/ 1188913 h 1756180"/>
                <a:gd name="connsiteX23" fmla="*/ 1196556 w 2401783"/>
                <a:gd name="connsiteY23" fmla="*/ 1341313 h 1756180"/>
                <a:gd name="connsiteX24" fmla="*/ 1018756 w 2401783"/>
                <a:gd name="connsiteY24" fmla="*/ 1468313 h 1756180"/>
                <a:gd name="connsiteX25" fmla="*/ 713956 w 2401783"/>
                <a:gd name="connsiteY25" fmla="*/ 1620713 h 1756180"/>
                <a:gd name="connsiteX26" fmla="*/ 409156 w 2401783"/>
                <a:gd name="connsiteY26" fmla="*/ 1722313 h 1756180"/>
                <a:gd name="connsiteX27" fmla="*/ 19689 w 2401783"/>
                <a:gd name="connsiteY27" fmla="*/ 1756180 h 1756180"/>
                <a:gd name="connsiteX0" fmla="*/ 2401783 w 2401783"/>
                <a:gd name="connsiteY0" fmla="*/ 0 h 1722313"/>
                <a:gd name="connsiteX1" fmla="*/ 1968675 w 2401783"/>
                <a:gd name="connsiteY1" fmla="*/ 187232 h 1722313"/>
                <a:gd name="connsiteX2" fmla="*/ 1599378 w 2401783"/>
                <a:gd name="connsiteY2" fmla="*/ 451350 h 1722313"/>
                <a:gd name="connsiteX3" fmla="*/ 1291962 w 2401783"/>
                <a:gd name="connsiteY3" fmla="*/ 639268 h 1722313"/>
                <a:gd name="connsiteX4" fmla="*/ 1070519 w 2401783"/>
                <a:gd name="connsiteY4" fmla="*/ 441576 h 1722313"/>
                <a:gd name="connsiteX5" fmla="*/ 1052623 w 2401783"/>
                <a:gd name="connsiteY5" fmla="*/ 240647 h 1722313"/>
                <a:gd name="connsiteX6" fmla="*/ 1046771 w 2401783"/>
                <a:gd name="connsiteY6" fmla="*/ 70005 h 1722313"/>
                <a:gd name="connsiteX7" fmla="*/ 824023 w 2401783"/>
                <a:gd name="connsiteY7" fmla="*/ 62847 h 1722313"/>
                <a:gd name="connsiteX8" fmla="*/ 603889 w 2401783"/>
                <a:gd name="connsiteY8" fmla="*/ 164447 h 1722313"/>
                <a:gd name="connsiteX9" fmla="*/ 392223 w 2401783"/>
                <a:gd name="connsiteY9" fmla="*/ 291447 h 1722313"/>
                <a:gd name="connsiteX10" fmla="*/ 172089 w 2401783"/>
                <a:gd name="connsiteY10" fmla="*/ 409980 h 1722313"/>
                <a:gd name="connsiteX11" fmla="*/ 17074 w 2401783"/>
                <a:gd name="connsiteY11" fmla="*/ 568575 h 1722313"/>
                <a:gd name="connsiteX12" fmla="*/ 24232 w 2401783"/>
                <a:gd name="connsiteY12" fmla="*/ 847632 h 1722313"/>
                <a:gd name="connsiteX13" fmla="*/ 197489 w 2401783"/>
                <a:gd name="connsiteY13" fmla="*/ 1087313 h 1722313"/>
                <a:gd name="connsiteX14" fmla="*/ 273689 w 2401783"/>
                <a:gd name="connsiteY14" fmla="*/ 1180447 h 1722313"/>
                <a:gd name="connsiteX15" fmla="*/ 366823 w 2401783"/>
                <a:gd name="connsiteY15" fmla="*/ 1248180 h 1722313"/>
                <a:gd name="connsiteX16" fmla="*/ 459956 w 2401783"/>
                <a:gd name="connsiteY16" fmla="*/ 1239713 h 1722313"/>
                <a:gd name="connsiteX17" fmla="*/ 620822 w 2401783"/>
                <a:gd name="connsiteY17" fmla="*/ 1146580 h 1722313"/>
                <a:gd name="connsiteX18" fmla="*/ 781689 w 2401783"/>
                <a:gd name="connsiteY18" fmla="*/ 1011113 h 1722313"/>
                <a:gd name="connsiteX19" fmla="*/ 993356 w 2401783"/>
                <a:gd name="connsiteY19" fmla="*/ 951847 h 1722313"/>
                <a:gd name="connsiteX20" fmla="*/ 1238889 w 2401783"/>
                <a:gd name="connsiteY20" fmla="*/ 977247 h 1722313"/>
                <a:gd name="connsiteX21" fmla="*/ 1323556 w 2401783"/>
                <a:gd name="connsiteY21" fmla="*/ 1112713 h 1722313"/>
                <a:gd name="connsiteX22" fmla="*/ 1298156 w 2401783"/>
                <a:gd name="connsiteY22" fmla="*/ 1188913 h 1722313"/>
                <a:gd name="connsiteX23" fmla="*/ 1196556 w 2401783"/>
                <a:gd name="connsiteY23" fmla="*/ 1341313 h 1722313"/>
                <a:gd name="connsiteX24" fmla="*/ 1018756 w 2401783"/>
                <a:gd name="connsiteY24" fmla="*/ 1468313 h 1722313"/>
                <a:gd name="connsiteX25" fmla="*/ 713956 w 2401783"/>
                <a:gd name="connsiteY25" fmla="*/ 1620713 h 1722313"/>
                <a:gd name="connsiteX26" fmla="*/ 409156 w 2401783"/>
                <a:gd name="connsiteY26" fmla="*/ 1722313 h 1722313"/>
                <a:gd name="connsiteX0" fmla="*/ 2401783 w 2401783"/>
                <a:gd name="connsiteY0" fmla="*/ 0 h 1722313"/>
                <a:gd name="connsiteX1" fmla="*/ 1968675 w 2401783"/>
                <a:gd name="connsiteY1" fmla="*/ 187232 h 1722313"/>
                <a:gd name="connsiteX2" fmla="*/ 1599378 w 2401783"/>
                <a:gd name="connsiteY2" fmla="*/ 451350 h 1722313"/>
                <a:gd name="connsiteX3" fmla="*/ 1291962 w 2401783"/>
                <a:gd name="connsiteY3" fmla="*/ 639268 h 1722313"/>
                <a:gd name="connsiteX4" fmla="*/ 1070519 w 2401783"/>
                <a:gd name="connsiteY4" fmla="*/ 441576 h 1722313"/>
                <a:gd name="connsiteX5" fmla="*/ 1052623 w 2401783"/>
                <a:gd name="connsiteY5" fmla="*/ 240647 h 1722313"/>
                <a:gd name="connsiteX6" fmla="*/ 1046771 w 2401783"/>
                <a:gd name="connsiteY6" fmla="*/ 70005 h 1722313"/>
                <a:gd name="connsiteX7" fmla="*/ 824023 w 2401783"/>
                <a:gd name="connsiteY7" fmla="*/ 62847 h 1722313"/>
                <a:gd name="connsiteX8" fmla="*/ 603889 w 2401783"/>
                <a:gd name="connsiteY8" fmla="*/ 164447 h 1722313"/>
                <a:gd name="connsiteX9" fmla="*/ 392223 w 2401783"/>
                <a:gd name="connsiteY9" fmla="*/ 291447 h 1722313"/>
                <a:gd name="connsiteX10" fmla="*/ 172089 w 2401783"/>
                <a:gd name="connsiteY10" fmla="*/ 409980 h 1722313"/>
                <a:gd name="connsiteX11" fmla="*/ 17074 w 2401783"/>
                <a:gd name="connsiteY11" fmla="*/ 568575 h 1722313"/>
                <a:gd name="connsiteX12" fmla="*/ 24232 w 2401783"/>
                <a:gd name="connsiteY12" fmla="*/ 847632 h 1722313"/>
                <a:gd name="connsiteX13" fmla="*/ 197489 w 2401783"/>
                <a:gd name="connsiteY13" fmla="*/ 1087313 h 1722313"/>
                <a:gd name="connsiteX14" fmla="*/ 273689 w 2401783"/>
                <a:gd name="connsiteY14" fmla="*/ 1180447 h 1722313"/>
                <a:gd name="connsiteX15" fmla="*/ 366823 w 2401783"/>
                <a:gd name="connsiteY15" fmla="*/ 1248180 h 1722313"/>
                <a:gd name="connsiteX16" fmla="*/ 459956 w 2401783"/>
                <a:gd name="connsiteY16" fmla="*/ 1239713 h 1722313"/>
                <a:gd name="connsiteX17" fmla="*/ 620822 w 2401783"/>
                <a:gd name="connsiteY17" fmla="*/ 1146580 h 1722313"/>
                <a:gd name="connsiteX18" fmla="*/ 781689 w 2401783"/>
                <a:gd name="connsiteY18" fmla="*/ 1011113 h 1722313"/>
                <a:gd name="connsiteX19" fmla="*/ 993356 w 2401783"/>
                <a:gd name="connsiteY19" fmla="*/ 951847 h 1722313"/>
                <a:gd name="connsiteX20" fmla="*/ 1238889 w 2401783"/>
                <a:gd name="connsiteY20" fmla="*/ 977247 h 1722313"/>
                <a:gd name="connsiteX21" fmla="*/ 1323556 w 2401783"/>
                <a:gd name="connsiteY21" fmla="*/ 1112713 h 1722313"/>
                <a:gd name="connsiteX22" fmla="*/ 1298156 w 2401783"/>
                <a:gd name="connsiteY22" fmla="*/ 1188913 h 1722313"/>
                <a:gd name="connsiteX23" fmla="*/ 1196556 w 2401783"/>
                <a:gd name="connsiteY23" fmla="*/ 1341313 h 1722313"/>
                <a:gd name="connsiteX24" fmla="*/ 1018756 w 2401783"/>
                <a:gd name="connsiteY24" fmla="*/ 1468313 h 1722313"/>
                <a:gd name="connsiteX25" fmla="*/ 409156 w 2401783"/>
                <a:gd name="connsiteY25" fmla="*/ 1722313 h 1722313"/>
                <a:gd name="connsiteX0" fmla="*/ 2401783 w 2401783"/>
                <a:gd name="connsiteY0" fmla="*/ 0 h 1722313"/>
                <a:gd name="connsiteX1" fmla="*/ 1968675 w 2401783"/>
                <a:gd name="connsiteY1" fmla="*/ 187232 h 1722313"/>
                <a:gd name="connsiteX2" fmla="*/ 1599378 w 2401783"/>
                <a:gd name="connsiteY2" fmla="*/ 451350 h 1722313"/>
                <a:gd name="connsiteX3" fmla="*/ 1291962 w 2401783"/>
                <a:gd name="connsiteY3" fmla="*/ 639268 h 1722313"/>
                <a:gd name="connsiteX4" fmla="*/ 1070519 w 2401783"/>
                <a:gd name="connsiteY4" fmla="*/ 441576 h 1722313"/>
                <a:gd name="connsiteX5" fmla="*/ 1052623 w 2401783"/>
                <a:gd name="connsiteY5" fmla="*/ 240647 h 1722313"/>
                <a:gd name="connsiteX6" fmla="*/ 1046771 w 2401783"/>
                <a:gd name="connsiteY6" fmla="*/ 70005 h 1722313"/>
                <a:gd name="connsiteX7" fmla="*/ 824023 w 2401783"/>
                <a:gd name="connsiteY7" fmla="*/ 62847 h 1722313"/>
                <a:gd name="connsiteX8" fmla="*/ 603889 w 2401783"/>
                <a:gd name="connsiteY8" fmla="*/ 164447 h 1722313"/>
                <a:gd name="connsiteX9" fmla="*/ 392223 w 2401783"/>
                <a:gd name="connsiteY9" fmla="*/ 291447 h 1722313"/>
                <a:gd name="connsiteX10" fmla="*/ 172089 w 2401783"/>
                <a:gd name="connsiteY10" fmla="*/ 409980 h 1722313"/>
                <a:gd name="connsiteX11" fmla="*/ 17074 w 2401783"/>
                <a:gd name="connsiteY11" fmla="*/ 568575 h 1722313"/>
                <a:gd name="connsiteX12" fmla="*/ 24232 w 2401783"/>
                <a:gd name="connsiteY12" fmla="*/ 847632 h 1722313"/>
                <a:gd name="connsiteX13" fmla="*/ 197489 w 2401783"/>
                <a:gd name="connsiteY13" fmla="*/ 1087313 h 1722313"/>
                <a:gd name="connsiteX14" fmla="*/ 273689 w 2401783"/>
                <a:gd name="connsiteY14" fmla="*/ 1180447 h 1722313"/>
                <a:gd name="connsiteX15" fmla="*/ 366823 w 2401783"/>
                <a:gd name="connsiteY15" fmla="*/ 1248180 h 1722313"/>
                <a:gd name="connsiteX16" fmla="*/ 459956 w 2401783"/>
                <a:gd name="connsiteY16" fmla="*/ 1239713 h 1722313"/>
                <a:gd name="connsiteX17" fmla="*/ 620822 w 2401783"/>
                <a:gd name="connsiteY17" fmla="*/ 1146580 h 1722313"/>
                <a:gd name="connsiteX18" fmla="*/ 781689 w 2401783"/>
                <a:gd name="connsiteY18" fmla="*/ 1011113 h 1722313"/>
                <a:gd name="connsiteX19" fmla="*/ 993356 w 2401783"/>
                <a:gd name="connsiteY19" fmla="*/ 951847 h 1722313"/>
                <a:gd name="connsiteX20" fmla="*/ 1238889 w 2401783"/>
                <a:gd name="connsiteY20" fmla="*/ 977247 h 1722313"/>
                <a:gd name="connsiteX21" fmla="*/ 1323556 w 2401783"/>
                <a:gd name="connsiteY21" fmla="*/ 1112713 h 1722313"/>
                <a:gd name="connsiteX22" fmla="*/ 1298156 w 2401783"/>
                <a:gd name="connsiteY22" fmla="*/ 1188913 h 1722313"/>
                <a:gd name="connsiteX23" fmla="*/ 1196556 w 2401783"/>
                <a:gd name="connsiteY23" fmla="*/ 1341313 h 1722313"/>
                <a:gd name="connsiteX24" fmla="*/ 409156 w 2401783"/>
                <a:gd name="connsiteY24" fmla="*/ 1722313 h 1722313"/>
                <a:gd name="connsiteX0" fmla="*/ 2401783 w 2401783"/>
                <a:gd name="connsiteY0" fmla="*/ 0 h 1722313"/>
                <a:gd name="connsiteX1" fmla="*/ 1968675 w 2401783"/>
                <a:gd name="connsiteY1" fmla="*/ 187232 h 1722313"/>
                <a:gd name="connsiteX2" fmla="*/ 1599378 w 2401783"/>
                <a:gd name="connsiteY2" fmla="*/ 451350 h 1722313"/>
                <a:gd name="connsiteX3" fmla="*/ 1291962 w 2401783"/>
                <a:gd name="connsiteY3" fmla="*/ 639268 h 1722313"/>
                <a:gd name="connsiteX4" fmla="*/ 1070519 w 2401783"/>
                <a:gd name="connsiteY4" fmla="*/ 441576 h 1722313"/>
                <a:gd name="connsiteX5" fmla="*/ 1052623 w 2401783"/>
                <a:gd name="connsiteY5" fmla="*/ 240647 h 1722313"/>
                <a:gd name="connsiteX6" fmla="*/ 1046771 w 2401783"/>
                <a:gd name="connsiteY6" fmla="*/ 70005 h 1722313"/>
                <a:gd name="connsiteX7" fmla="*/ 824023 w 2401783"/>
                <a:gd name="connsiteY7" fmla="*/ 62847 h 1722313"/>
                <a:gd name="connsiteX8" fmla="*/ 603889 w 2401783"/>
                <a:gd name="connsiteY8" fmla="*/ 164447 h 1722313"/>
                <a:gd name="connsiteX9" fmla="*/ 392223 w 2401783"/>
                <a:gd name="connsiteY9" fmla="*/ 291447 h 1722313"/>
                <a:gd name="connsiteX10" fmla="*/ 172089 w 2401783"/>
                <a:gd name="connsiteY10" fmla="*/ 409980 h 1722313"/>
                <a:gd name="connsiteX11" fmla="*/ 17074 w 2401783"/>
                <a:gd name="connsiteY11" fmla="*/ 568575 h 1722313"/>
                <a:gd name="connsiteX12" fmla="*/ 24232 w 2401783"/>
                <a:gd name="connsiteY12" fmla="*/ 847632 h 1722313"/>
                <a:gd name="connsiteX13" fmla="*/ 197489 w 2401783"/>
                <a:gd name="connsiteY13" fmla="*/ 1087313 h 1722313"/>
                <a:gd name="connsiteX14" fmla="*/ 273689 w 2401783"/>
                <a:gd name="connsiteY14" fmla="*/ 1180447 h 1722313"/>
                <a:gd name="connsiteX15" fmla="*/ 366823 w 2401783"/>
                <a:gd name="connsiteY15" fmla="*/ 1248180 h 1722313"/>
                <a:gd name="connsiteX16" fmla="*/ 459956 w 2401783"/>
                <a:gd name="connsiteY16" fmla="*/ 1239713 h 1722313"/>
                <a:gd name="connsiteX17" fmla="*/ 620822 w 2401783"/>
                <a:gd name="connsiteY17" fmla="*/ 1146580 h 1722313"/>
                <a:gd name="connsiteX18" fmla="*/ 781689 w 2401783"/>
                <a:gd name="connsiteY18" fmla="*/ 1011113 h 1722313"/>
                <a:gd name="connsiteX19" fmla="*/ 993356 w 2401783"/>
                <a:gd name="connsiteY19" fmla="*/ 951847 h 1722313"/>
                <a:gd name="connsiteX20" fmla="*/ 1238889 w 2401783"/>
                <a:gd name="connsiteY20" fmla="*/ 977247 h 1722313"/>
                <a:gd name="connsiteX21" fmla="*/ 1323556 w 2401783"/>
                <a:gd name="connsiteY21" fmla="*/ 1112713 h 1722313"/>
                <a:gd name="connsiteX22" fmla="*/ 1298156 w 2401783"/>
                <a:gd name="connsiteY22" fmla="*/ 1188913 h 1722313"/>
                <a:gd name="connsiteX23" fmla="*/ 409156 w 2401783"/>
                <a:gd name="connsiteY23" fmla="*/ 1722313 h 1722313"/>
                <a:gd name="connsiteX0" fmla="*/ 2401783 w 2401783"/>
                <a:gd name="connsiteY0" fmla="*/ 0 h 1722313"/>
                <a:gd name="connsiteX1" fmla="*/ 1968675 w 2401783"/>
                <a:gd name="connsiteY1" fmla="*/ 187232 h 1722313"/>
                <a:gd name="connsiteX2" fmla="*/ 1599378 w 2401783"/>
                <a:gd name="connsiteY2" fmla="*/ 451350 h 1722313"/>
                <a:gd name="connsiteX3" fmla="*/ 1291962 w 2401783"/>
                <a:gd name="connsiteY3" fmla="*/ 639268 h 1722313"/>
                <a:gd name="connsiteX4" fmla="*/ 1070519 w 2401783"/>
                <a:gd name="connsiteY4" fmla="*/ 441576 h 1722313"/>
                <a:gd name="connsiteX5" fmla="*/ 1052623 w 2401783"/>
                <a:gd name="connsiteY5" fmla="*/ 240647 h 1722313"/>
                <a:gd name="connsiteX6" fmla="*/ 1046771 w 2401783"/>
                <a:gd name="connsiteY6" fmla="*/ 70005 h 1722313"/>
                <a:gd name="connsiteX7" fmla="*/ 824023 w 2401783"/>
                <a:gd name="connsiteY7" fmla="*/ 62847 h 1722313"/>
                <a:gd name="connsiteX8" fmla="*/ 603889 w 2401783"/>
                <a:gd name="connsiteY8" fmla="*/ 164447 h 1722313"/>
                <a:gd name="connsiteX9" fmla="*/ 392223 w 2401783"/>
                <a:gd name="connsiteY9" fmla="*/ 291447 h 1722313"/>
                <a:gd name="connsiteX10" fmla="*/ 172089 w 2401783"/>
                <a:gd name="connsiteY10" fmla="*/ 409980 h 1722313"/>
                <a:gd name="connsiteX11" fmla="*/ 17074 w 2401783"/>
                <a:gd name="connsiteY11" fmla="*/ 568575 h 1722313"/>
                <a:gd name="connsiteX12" fmla="*/ 24232 w 2401783"/>
                <a:gd name="connsiteY12" fmla="*/ 847632 h 1722313"/>
                <a:gd name="connsiteX13" fmla="*/ 197489 w 2401783"/>
                <a:gd name="connsiteY13" fmla="*/ 1087313 h 1722313"/>
                <a:gd name="connsiteX14" fmla="*/ 273689 w 2401783"/>
                <a:gd name="connsiteY14" fmla="*/ 1180447 h 1722313"/>
                <a:gd name="connsiteX15" fmla="*/ 366823 w 2401783"/>
                <a:gd name="connsiteY15" fmla="*/ 1248180 h 1722313"/>
                <a:gd name="connsiteX16" fmla="*/ 459956 w 2401783"/>
                <a:gd name="connsiteY16" fmla="*/ 1239713 h 1722313"/>
                <a:gd name="connsiteX17" fmla="*/ 620822 w 2401783"/>
                <a:gd name="connsiteY17" fmla="*/ 1146580 h 1722313"/>
                <a:gd name="connsiteX18" fmla="*/ 781689 w 2401783"/>
                <a:gd name="connsiteY18" fmla="*/ 1011113 h 1722313"/>
                <a:gd name="connsiteX19" fmla="*/ 993356 w 2401783"/>
                <a:gd name="connsiteY19" fmla="*/ 951847 h 1722313"/>
                <a:gd name="connsiteX20" fmla="*/ 1238889 w 2401783"/>
                <a:gd name="connsiteY20" fmla="*/ 977247 h 1722313"/>
                <a:gd name="connsiteX21" fmla="*/ 1323556 w 2401783"/>
                <a:gd name="connsiteY21" fmla="*/ 1112713 h 1722313"/>
                <a:gd name="connsiteX22" fmla="*/ 409156 w 2401783"/>
                <a:gd name="connsiteY22" fmla="*/ 1722313 h 1722313"/>
                <a:gd name="connsiteX0" fmla="*/ 2401783 w 2401783"/>
                <a:gd name="connsiteY0" fmla="*/ 0 h 1722313"/>
                <a:gd name="connsiteX1" fmla="*/ 1968675 w 2401783"/>
                <a:gd name="connsiteY1" fmla="*/ 187232 h 1722313"/>
                <a:gd name="connsiteX2" fmla="*/ 1599378 w 2401783"/>
                <a:gd name="connsiteY2" fmla="*/ 451350 h 1722313"/>
                <a:gd name="connsiteX3" fmla="*/ 1291962 w 2401783"/>
                <a:gd name="connsiteY3" fmla="*/ 639268 h 1722313"/>
                <a:gd name="connsiteX4" fmla="*/ 1070519 w 2401783"/>
                <a:gd name="connsiteY4" fmla="*/ 441576 h 1722313"/>
                <a:gd name="connsiteX5" fmla="*/ 1052623 w 2401783"/>
                <a:gd name="connsiteY5" fmla="*/ 240647 h 1722313"/>
                <a:gd name="connsiteX6" fmla="*/ 1046771 w 2401783"/>
                <a:gd name="connsiteY6" fmla="*/ 70005 h 1722313"/>
                <a:gd name="connsiteX7" fmla="*/ 824023 w 2401783"/>
                <a:gd name="connsiteY7" fmla="*/ 62847 h 1722313"/>
                <a:gd name="connsiteX8" fmla="*/ 603889 w 2401783"/>
                <a:gd name="connsiteY8" fmla="*/ 164447 h 1722313"/>
                <a:gd name="connsiteX9" fmla="*/ 392223 w 2401783"/>
                <a:gd name="connsiteY9" fmla="*/ 291447 h 1722313"/>
                <a:gd name="connsiteX10" fmla="*/ 172089 w 2401783"/>
                <a:gd name="connsiteY10" fmla="*/ 409980 h 1722313"/>
                <a:gd name="connsiteX11" fmla="*/ 17074 w 2401783"/>
                <a:gd name="connsiteY11" fmla="*/ 568575 h 1722313"/>
                <a:gd name="connsiteX12" fmla="*/ 24232 w 2401783"/>
                <a:gd name="connsiteY12" fmla="*/ 847632 h 1722313"/>
                <a:gd name="connsiteX13" fmla="*/ 197489 w 2401783"/>
                <a:gd name="connsiteY13" fmla="*/ 1087313 h 1722313"/>
                <a:gd name="connsiteX14" fmla="*/ 273689 w 2401783"/>
                <a:gd name="connsiteY14" fmla="*/ 1180447 h 1722313"/>
                <a:gd name="connsiteX15" fmla="*/ 366823 w 2401783"/>
                <a:gd name="connsiteY15" fmla="*/ 1248180 h 1722313"/>
                <a:gd name="connsiteX16" fmla="*/ 459956 w 2401783"/>
                <a:gd name="connsiteY16" fmla="*/ 1239713 h 1722313"/>
                <a:gd name="connsiteX17" fmla="*/ 620822 w 2401783"/>
                <a:gd name="connsiteY17" fmla="*/ 1146580 h 1722313"/>
                <a:gd name="connsiteX18" fmla="*/ 781689 w 2401783"/>
                <a:gd name="connsiteY18" fmla="*/ 1011113 h 1722313"/>
                <a:gd name="connsiteX19" fmla="*/ 993356 w 2401783"/>
                <a:gd name="connsiteY19" fmla="*/ 951847 h 1722313"/>
                <a:gd name="connsiteX20" fmla="*/ 1238889 w 2401783"/>
                <a:gd name="connsiteY20" fmla="*/ 977247 h 1722313"/>
                <a:gd name="connsiteX21" fmla="*/ 409156 w 2401783"/>
                <a:gd name="connsiteY21" fmla="*/ 1722313 h 1722313"/>
                <a:gd name="connsiteX0" fmla="*/ 2401783 w 2401783"/>
                <a:gd name="connsiteY0" fmla="*/ 0 h 1722313"/>
                <a:gd name="connsiteX1" fmla="*/ 1968675 w 2401783"/>
                <a:gd name="connsiteY1" fmla="*/ 187232 h 1722313"/>
                <a:gd name="connsiteX2" fmla="*/ 1599378 w 2401783"/>
                <a:gd name="connsiteY2" fmla="*/ 451350 h 1722313"/>
                <a:gd name="connsiteX3" fmla="*/ 1291962 w 2401783"/>
                <a:gd name="connsiteY3" fmla="*/ 639268 h 1722313"/>
                <a:gd name="connsiteX4" fmla="*/ 1070519 w 2401783"/>
                <a:gd name="connsiteY4" fmla="*/ 441576 h 1722313"/>
                <a:gd name="connsiteX5" fmla="*/ 1052623 w 2401783"/>
                <a:gd name="connsiteY5" fmla="*/ 240647 h 1722313"/>
                <a:gd name="connsiteX6" fmla="*/ 1046771 w 2401783"/>
                <a:gd name="connsiteY6" fmla="*/ 70005 h 1722313"/>
                <a:gd name="connsiteX7" fmla="*/ 824023 w 2401783"/>
                <a:gd name="connsiteY7" fmla="*/ 62847 h 1722313"/>
                <a:gd name="connsiteX8" fmla="*/ 603889 w 2401783"/>
                <a:gd name="connsiteY8" fmla="*/ 164447 h 1722313"/>
                <a:gd name="connsiteX9" fmla="*/ 392223 w 2401783"/>
                <a:gd name="connsiteY9" fmla="*/ 291447 h 1722313"/>
                <a:gd name="connsiteX10" fmla="*/ 172089 w 2401783"/>
                <a:gd name="connsiteY10" fmla="*/ 409980 h 1722313"/>
                <a:gd name="connsiteX11" fmla="*/ 17074 w 2401783"/>
                <a:gd name="connsiteY11" fmla="*/ 568575 h 1722313"/>
                <a:gd name="connsiteX12" fmla="*/ 24232 w 2401783"/>
                <a:gd name="connsiteY12" fmla="*/ 847632 h 1722313"/>
                <a:gd name="connsiteX13" fmla="*/ 197489 w 2401783"/>
                <a:gd name="connsiteY13" fmla="*/ 1087313 h 1722313"/>
                <a:gd name="connsiteX14" fmla="*/ 273689 w 2401783"/>
                <a:gd name="connsiteY14" fmla="*/ 1180447 h 1722313"/>
                <a:gd name="connsiteX15" fmla="*/ 366823 w 2401783"/>
                <a:gd name="connsiteY15" fmla="*/ 1248180 h 1722313"/>
                <a:gd name="connsiteX16" fmla="*/ 459956 w 2401783"/>
                <a:gd name="connsiteY16" fmla="*/ 1239713 h 1722313"/>
                <a:gd name="connsiteX17" fmla="*/ 620822 w 2401783"/>
                <a:gd name="connsiteY17" fmla="*/ 1146580 h 1722313"/>
                <a:gd name="connsiteX18" fmla="*/ 781689 w 2401783"/>
                <a:gd name="connsiteY18" fmla="*/ 1011113 h 1722313"/>
                <a:gd name="connsiteX19" fmla="*/ 993356 w 2401783"/>
                <a:gd name="connsiteY19" fmla="*/ 951847 h 1722313"/>
                <a:gd name="connsiteX20" fmla="*/ 409156 w 2401783"/>
                <a:gd name="connsiteY20" fmla="*/ 1722313 h 1722313"/>
                <a:gd name="connsiteX0" fmla="*/ 2401783 w 2401783"/>
                <a:gd name="connsiteY0" fmla="*/ 0 h 1722313"/>
                <a:gd name="connsiteX1" fmla="*/ 1968675 w 2401783"/>
                <a:gd name="connsiteY1" fmla="*/ 187232 h 1722313"/>
                <a:gd name="connsiteX2" fmla="*/ 1599378 w 2401783"/>
                <a:gd name="connsiteY2" fmla="*/ 451350 h 1722313"/>
                <a:gd name="connsiteX3" fmla="*/ 1291962 w 2401783"/>
                <a:gd name="connsiteY3" fmla="*/ 639268 h 1722313"/>
                <a:gd name="connsiteX4" fmla="*/ 1070519 w 2401783"/>
                <a:gd name="connsiteY4" fmla="*/ 441576 h 1722313"/>
                <a:gd name="connsiteX5" fmla="*/ 1052623 w 2401783"/>
                <a:gd name="connsiteY5" fmla="*/ 240647 h 1722313"/>
                <a:gd name="connsiteX6" fmla="*/ 1046771 w 2401783"/>
                <a:gd name="connsiteY6" fmla="*/ 70005 h 1722313"/>
                <a:gd name="connsiteX7" fmla="*/ 824023 w 2401783"/>
                <a:gd name="connsiteY7" fmla="*/ 62847 h 1722313"/>
                <a:gd name="connsiteX8" fmla="*/ 603889 w 2401783"/>
                <a:gd name="connsiteY8" fmla="*/ 164447 h 1722313"/>
                <a:gd name="connsiteX9" fmla="*/ 392223 w 2401783"/>
                <a:gd name="connsiteY9" fmla="*/ 291447 h 1722313"/>
                <a:gd name="connsiteX10" fmla="*/ 172089 w 2401783"/>
                <a:gd name="connsiteY10" fmla="*/ 409980 h 1722313"/>
                <a:gd name="connsiteX11" fmla="*/ 17074 w 2401783"/>
                <a:gd name="connsiteY11" fmla="*/ 568575 h 1722313"/>
                <a:gd name="connsiteX12" fmla="*/ 24232 w 2401783"/>
                <a:gd name="connsiteY12" fmla="*/ 847632 h 1722313"/>
                <a:gd name="connsiteX13" fmla="*/ 197489 w 2401783"/>
                <a:gd name="connsiteY13" fmla="*/ 1087313 h 1722313"/>
                <a:gd name="connsiteX14" fmla="*/ 273689 w 2401783"/>
                <a:gd name="connsiteY14" fmla="*/ 1180447 h 1722313"/>
                <a:gd name="connsiteX15" fmla="*/ 366823 w 2401783"/>
                <a:gd name="connsiteY15" fmla="*/ 1248180 h 1722313"/>
                <a:gd name="connsiteX16" fmla="*/ 459956 w 2401783"/>
                <a:gd name="connsiteY16" fmla="*/ 1239713 h 1722313"/>
                <a:gd name="connsiteX17" fmla="*/ 620822 w 2401783"/>
                <a:gd name="connsiteY17" fmla="*/ 1146580 h 1722313"/>
                <a:gd name="connsiteX18" fmla="*/ 781689 w 2401783"/>
                <a:gd name="connsiteY18" fmla="*/ 1011113 h 1722313"/>
                <a:gd name="connsiteX19" fmla="*/ 409156 w 2401783"/>
                <a:gd name="connsiteY19" fmla="*/ 1722313 h 1722313"/>
                <a:gd name="connsiteX0" fmla="*/ 2401783 w 2401783"/>
                <a:gd name="connsiteY0" fmla="*/ 0 h 1722313"/>
                <a:gd name="connsiteX1" fmla="*/ 1968675 w 2401783"/>
                <a:gd name="connsiteY1" fmla="*/ 187232 h 1722313"/>
                <a:gd name="connsiteX2" fmla="*/ 1599378 w 2401783"/>
                <a:gd name="connsiteY2" fmla="*/ 451350 h 1722313"/>
                <a:gd name="connsiteX3" fmla="*/ 1291962 w 2401783"/>
                <a:gd name="connsiteY3" fmla="*/ 639268 h 1722313"/>
                <a:gd name="connsiteX4" fmla="*/ 1070519 w 2401783"/>
                <a:gd name="connsiteY4" fmla="*/ 441576 h 1722313"/>
                <a:gd name="connsiteX5" fmla="*/ 1052623 w 2401783"/>
                <a:gd name="connsiteY5" fmla="*/ 240647 h 1722313"/>
                <a:gd name="connsiteX6" fmla="*/ 1046771 w 2401783"/>
                <a:gd name="connsiteY6" fmla="*/ 70005 h 1722313"/>
                <a:gd name="connsiteX7" fmla="*/ 824023 w 2401783"/>
                <a:gd name="connsiteY7" fmla="*/ 62847 h 1722313"/>
                <a:gd name="connsiteX8" fmla="*/ 603889 w 2401783"/>
                <a:gd name="connsiteY8" fmla="*/ 164447 h 1722313"/>
                <a:gd name="connsiteX9" fmla="*/ 392223 w 2401783"/>
                <a:gd name="connsiteY9" fmla="*/ 291447 h 1722313"/>
                <a:gd name="connsiteX10" fmla="*/ 172089 w 2401783"/>
                <a:gd name="connsiteY10" fmla="*/ 409980 h 1722313"/>
                <a:gd name="connsiteX11" fmla="*/ 17074 w 2401783"/>
                <a:gd name="connsiteY11" fmla="*/ 568575 h 1722313"/>
                <a:gd name="connsiteX12" fmla="*/ 24232 w 2401783"/>
                <a:gd name="connsiteY12" fmla="*/ 847632 h 1722313"/>
                <a:gd name="connsiteX13" fmla="*/ 197489 w 2401783"/>
                <a:gd name="connsiteY13" fmla="*/ 1087313 h 1722313"/>
                <a:gd name="connsiteX14" fmla="*/ 273689 w 2401783"/>
                <a:gd name="connsiteY14" fmla="*/ 1180447 h 1722313"/>
                <a:gd name="connsiteX15" fmla="*/ 366823 w 2401783"/>
                <a:gd name="connsiteY15" fmla="*/ 1248180 h 1722313"/>
                <a:gd name="connsiteX16" fmla="*/ 459956 w 2401783"/>
                <a:gd name="connsiteY16" fmla="*/ 1239713 h 1722313"/>
                <a:gd name="connsiteX17" fmla="*/ 620822 w 2401783"/>
                <a:gd name="connsiteY17" fmla="*/ 1146580 h 1722313"/>
                <a:gd name="connsiteX18" fmla="*/ 409156 w 2401783"/>
                <a:gd name="connsiteY18" fmla="*/ 1722313 h 1722313"/>
                <a:gd name="connsiteX0" fmla="*/ 2401783 w 2401783"/>
                <a:gd name="connsiteY0" fmla="*/ 0 h 1722313"/>
                <a:gd name="connsiteX1" fmla="*/ 1968675 w 2401783"/>
                <a:gd name="connsiteY1" fmla="*/ 187232 h 1722313"/>
                <a:gd name="connsiteX2" fmla="*/ 1599378 w 2401783"/>
                <a:gd name="connsiteY2" fmla="*/ 451350 h 1722313"/>
                <a:gd name="connsiteX3" fmla="*/ 1291962 w 2401783"/>
                <a:gd name="connsiteY3" fmla="*/ 639268 h 1722313"/>
                <a:gd name="connsiteX4" fmla="*/ 1070519 w 2401783"/>
                <a:gd name="connsiteY4" fmla="*/ 441576 h 1722313"/>
                <a:gd name="connsiteX5" fmla="*/ 1052623 w 2401783"/>
                <a:gd name="connsiteY5" fmla="*/ 240647 h 1722313"/>
                <a:gd name="connsiteX6" fmla="*/ 1046771 w 2401783"/>
                <a:gd name="connsiteY6" fmla="*/ 70005 h 1722313"/>
                <a:gd name="connsiteX7" fmla="*/ 824023 w 2401783"/>
                <a:gd name="connsiteY7" fmla="*/ 62847 h 1722313"/>
                <a:gd name="connsiteX8" fmla="*/ 603889 w 2401783"/>
                <a:gd name="connsiteY8" fmla="*/ 164447 h 1722313"/>
                <a:gd name="connsiteX9" fmla="*/ 392223 w 2401783"/>
                <a:gd name="connsiteY9" fmla="*/ 291447 h 1722313"/>
                <a:gd name="connsiteX10" fmla="*/ 172089 w 2401783"/>
                <a:gd name="connsiteY10" fmla="*/ 409980 h 1722313"/>
                <a:gd name="connsiteX11" fmla="*/ 17074 w 2401783"/>
                <a:gd name="connsiteY11" fmla="*/ 568575 h 1722313"/>
                <a:gd name="connsiteX12" fmla="*/ 24232 w 2401783"/>
                <a:gd name="connsiteY12" fmla="*/ 847632 h 1722313"/>
                <a:gd name="connsiteX13" fmla="*/ 197489 w 2401783"/>
                <a:gd name="connsiteY13" fmla="*/ 1087313 h 1722313"/>
                <a:gd name="connsiteX14" fmla="*/ 273689 w 2401783"/>
                <a:gd name="connsiteY14" fmla="*/ 1180447 h 1722313"/>
                <a:gd name="connsiteX15" fmla="*/ 366823 w 2401783"/>
                <a:gd name="connsiteY15" fmla="*/ 1248180 h 1722313"/>
                <a:gd name="connsiteX16" fmla="*/ 459956 w 2401783"/>
                <a:gd name="connsiteY16" fmla="*/ 1239713 h 1722313"/>
                <a:gd name="connsiteX17" fmla="*/ 409156 w 2401783"/>
                <a:gd name="connsiteY17" fmla="*/ 1722313 h 1722313"/>
                <a:gd name="connsiteX0" fmla="*/ 2401783 w 2401783"/>
                <a:gd name="connsiteY0" fmla="*/ 0 h 1722313"/>
                <a:gd name="connsiteX1" fmla="*/ 1968675 w 2401783"/>
                <a:gd name="connsiteY1" fmla="*/ 187232 h 1722313"/>
                <a:gd name="connsiteX2" fmla="*/ 1599378 w 2401783"/>
                <a:gd name="connsiteY2" fmla="*/ 451350 h 1722313"/>
                <a:gd name="connsiteX3" fmla="*/ 1291962 w 2401783"/>
                <a:gd name="connsiteY3" fmla="*/ 639268 h 1722313"/>
                <a:gd name="connsiteX4" fmla="*/ 1070519 w 2401783"/>
                <a:gd name="connsiteY4" fmla="*/ 441576 h 1722313"/>
                <a:gd name="connsiteX5" fmla="*/ 1052623 w 2401783"/>
                <a:gd name="connsiteY5" fmla="*/ 240647 h 1722313"/>
                <a:gd name="connsiteX6" fmla="*/ 1046771 w 2401783"/>
                <a:gd name="connsiteY6" fmla="*/ 70005 h 1722313"/>
                <a:gd name="connsiteX7" fmla="*/ 824023 w 2401783"/>
                <a:gd name="connsiteY7" fmla="*/ 62847 h 1722313"/>
                <a:gd name="connsiteX8" fmla="*/ 603889 w 2401783"/>
                <a:gd name="connsiteY8" fmla="*/ 164447 h 1722313"/>
                <a:gd name="connsiteX9" fmla="*/ 392223 w 2401783"/>
                <a:gd name="connsiteY9" fmla="*/ 291447 h 1722313"/>
                <a:gd name="connsiteX10" fmla="*/ 172089 w 2401783"/>
                <a:gd name="connsiteY10" fmla="*/ 409980 h 1722313"/>
                <a:gd name="connsiteX11" fmla="*/ 17074 w 2401783"/>
                <a:gd name="connsiteY11" fmla="*/ 568575 h 1722313"/>
                <a:gd name="connsiteX12" fmla="*/ 24232 w 2401783"/>
                <a:gd name="connsiteY12" fmla="*/ 847632 h 1722313"/>
                <a:gd name="connsiteX13" fmla="*/ 197489 w 2401783"/>
                <a:gd name="connsiteY13" fmla="*/ 1087313 h 1722313"/>
                <a:gd name="connsiteX14" fmla="*/ 273689 w 2401783"/>
                <a:gd name="connsiteY14" fmla="*/ 1180447 h 1722313"/>
                <a:gd name="connsiteX15" fmla="*/ 366823 w 2401783"/>
                <a:gd name="connsiteY15" fmla="*/ 1248180 h 1722313"/>
                <a:gd name="connsiteX16" fmla="*/ 409156 w 2401783"/>
                <a:gd name="connsiteY16" fmla="*/ 1722313 h 1722313"/>
                <a:gd name="connsiteX0" fmla="*/ 2401783 w 2401783"/>
                <a:gd name="connsiteY0" fmla="*/ 0 h 1722313"/>
                <a:gd name="connsiteX1" fmla="*/ 1968675 w 2401783"/>
                <a:gd name="connsiteY1" fmla="*/ 187232 h 1722313"/>
                <a:gd name="connsiteX2" fmla="*/ 1599378 w 2401783"/>
                <a:gd name="connsiteY2" fmla="*/ 451350 h 1722313"/>
                <a:gd name="connsiteX3" fmla="*/ 1291962 w 2401783"/>
                <a:gd name="connsiteY3" fmla="*/ 639268 h 1722313"/>
                <a:gd name="connsiteX4" fmla="*/ 1070519 w 2401783"/>
                <a:gd name="connsiteY4" fmla="*/ 441576 h 1722313"/>
                <a:gd name="connsiteX5" fmla="*/ 1052623 w 2401783"/>
                <a:gd name="connsiteY5" fmla="*/ 240647 h 1722313"/>
                <a:gd name="connsiteX6" fmla="*/ 1046771 w 2401783"/>
                <a:gd name="connsiteY6" fmla="*/ 70005 h 1722313"/>
                <a:gd name="connsiteX7" fmla="*/ 824023 w 2401783"/>
                <a:gd name="connsiteY7" fmla="*/ 62847 h 1722313"/>
                <a:gd name="connsiteX8" fmla="*/ 603889 w 2401783"/>
                <a:gd name="connsiteY8" fmla="*/ 164447 h 1722313"/>
                <a:gd name="connsiteX9" fmla="*/ 392223 w 2401783"/>
                <a:gd name="connsiteY9" fmla="*/ 291447 h 1722313"/>
                <a:gd name="connsiteX10" fmla="*/ 172089 w 2401783"/>
                <a:gd name="connsiteY10" fmla="*/ 409980 h 1722313"/>
                <a:gd name="connsiteX11" fmla="*/ 17074 w 2401783"/>
                <a:gd name="connsiteY11" fmla="*/ 568575 h 1722313"/>
                <a:gd name="connsiteX12" fmla="*/ 24232 w 2401783"/>
                <a:gd name="connsiteY12" fmla="*/ 847632 h 1722313"/>
                <a:gd name="connsiteX13" fmla="*/ 197489 w 2401783"/>
                <a:gd name="connsiteY13" fmla="*/ 1087313 h 1722313"/>
                <a:gd name="connsiteX14" fmla="*/ 273689 w 2401783"/>
                <a:gd name="connsiteY14" fmla="*/ 1180447 h 1722313"/>
                <a:gd name="connsiteX15" fmla="*/ 409156 w 2401783"/>
                <a:gd name="connsiteY15" fmla="*/ 1722313 h 1722313"/>
                <a:gd name="connsiteX0" fmla="*/ 2401783 w 2401783"/>
                <a:gd name="connsiteY0" fmla="*/ 0 h 1180447"/>
                <a:gd name="connsiteX1" fmla="*/ 1968675 w 2401783"/>
                <a:gd name="connsiteY1" fmla="*/ 187232 h 1180447"/>
                <a:gd name="connsiteX2" fmla="*/ 1599378 w 2401783"/>
                <a:gd name="connsiteY2" fmla="*/ 451350 h 1180447"/>
                <a:gd name="connsiteX3" fmla="*/ 1291962 w 2401783"/>
                <a:gd name="connsiteY3" fmla="*/ 639268 h 1180447"/>
                <a:gd name="connsiteX4" fmla="*/ 1070519 w 2401783"/>
                <a:gd name="connsiteY4" fmla="*/ 441576 h 1180447"/>
                <a:gd name="connsiteX5" fmla="*/ 1052623 w 2401783"/>
                <a:gd name="connsiteY5" fmla="*/ 240647 h 1180447"/>
                <a:gd name="connsiteX6" fmla="*/ 1046771 w 2401783"/>
                <a:gd name="connsiteY6" fmla="*/ 70005 h 1180447"/>
                <a:gd name="connsiteX7" fmla="*/ 824023 w 2401783"/>
                <a:gd name="connsiteY7" fmla="*/ 62847 h 1180447"/>
                <a:gd name="connsiteX8" fmla="*/ 603889 w 2401783"/>
                <a:gd name="connsiteY8" fmla="*/ 164447 h 1180447"/>
                <a:gd name="connsiteX9" fmla="*/ 392223 w 2401783"/>
                <a:gd name="connsiteY9" fmla="*/ 291447 h 1180447"/>
                <a:gd name="connsiteX10" fmla="*/ 172089 w 2401783"/>
                <a:gd name="connsiteY10" fmla="*/ 409980 h 1180447"/>
                <a:gd name="connsiteX11" fmla="*/ 17074 w 2401783"/>
                <a:gd name="connsiteY11" fmla="*/ 568575 h 1180447"/>
                <a:gd name="connsiteX12" fmla="*/ 24232 w 2401783"/>
                <a:gd name="connsiteY12" fmla="*/ 847632 h 1180447"/>
                <a:gd name="connsiteX13" fmla="*/ 197489 w 2401783"/>
                <a:gd name="connsiteY13" fmla="*/ 1087313 h 1180447"/>
                <a:gd name="connsiteX14" fmla="*/ 273689 w 2401783"/>
                <a:gd name="connsiteY14" fmla="*/ 1180447 h 1180447"/>
                <a:gd name="connsiteX0" fmla="*/ 2406429 w 2406429"/>
                <a:gd name="connsiteY0" fmla="*/ 0 h 1180447"/>
                <a:gd name="connsiteX1" fmla="*/ 1973321 w 2406429"/>
                <a:gd name="connsiteY1" fmla="*/ 187232 h 1180447"/>
                <a:gd name="connsiteX2" fmla="*/ 1604024 w 2406429"/>
                <a:gd name="connsiteY2" fmla="*/ 451350 h 1180447"/>
                <a:gd name="connsiteX3" fmla="*/ 1296608 w 2406429"/>
                <a:gd name="connsiteY3" fmla="*/ 639268 h 1180447"/>
                <a:gd name="connsiteX4" fmla="*/ 1075165 w 2406429"/>
                <a:gd name="connsiteY4" fmla="*/ 441576 h 1180447"/>
                <a:gd name="connsiteX5" fmla="*/ 1057269 w 2406429"/>
                <a:gd name="connsiteY5" fmla="*/ 240647 h 1180447"/>
                <a:gd name="connsiteX6" fmla="*/ 1051417 w 2406429"/>
                <a:gd name="connsiteY6" fmla="*/ 70005 h 1180447"/>
                <a:gd name="connsiteX7" fmla="*/ 828669 w 2406429"/>
                <a:gd name="connsiteY7" fmla="*/ 62847 h 1180447"/>
                <a:gd name="connsiteX8" fmla="*/ 608535 w 2406429"/>
                <a:gd name="connsiteY8" fmla="*/ 164447 h 1180447"/>
                <a:gd name="connsiteX9" fmla="*/ 396869 w 2406429"/>
                <a:gd name="connsiteY9" fmla="*/ 291447 h 1180447"/>
                <a:gd name="connsiteX10" fmla="*/ 176735 w 2406429"/>
                <a:gd name="connsiteY10" fmla="*/ 409980 h 1180447"/>
                <a:gd name="connsiteX11" fmla="*/ 21720 w 2406429"/>
                <a:gd name="connsiteY11" fmla="*/ 568575 h 1180447"/>
                <a:gd name="connsiteX12" fmla="*/ 28878 w 2406429"/>
                <a:gd name="connsiteY12" fmla="*/ 847632 h 1180447"/>
                <a:gd name="connsiteX13" fmla="*/ 278335 w 2406429"/>
                <a:gd name="connsiteY13" fmla="*/ 1180447 h 1180447"/>
                <a:gd name="connsiteX0" fmla="*/ 2386467 w 2386467"/>
                <a:gd name="connsiteY0" fmla="*/ 0 h 1180447"/>
                <a:gd name="connsiteX1" fmla="*/ 1953359 w 2386467"/>
                <a:gd name="connsiteY1" fmla="*/ 187232 h 1180447"/>
                <a:gd name="connsiteX2" fmla="*/ 1584062 w 2386467"/>
                <a:gd name="connsiteY2" fmla="*/ 451350 h 1180447"/>
                <a:gd name="connsiteX3" fmla="*/ 1276646 w 2386467"/>
                <a:gd name="connsiteY3" fmla="*/ 639268 h 1180447"/>
                <a:gd name="connsiteX4" fmla="*/ 1055203 w 2386467"/>
                <a:gd name="connsiteY4" fmla="*/ 441576 h 1180447"/>
                <a:gd name="connsiteX5" fmla="*/ 1037307 w 2386467"/>
                <a:gd name="connsiteY5" fmla="*/ 240647 h 1180447"/>
                <a:gd name="connsiteX6" fmla="*/ 1031455 w 2386467"/>
                <a:gd name="connsiteY6" fmla="*/ 70005 h 1180447"/>
                <a:gd name="connsiteX7" fmla="*/ 808707 w 2386467"/>
                <a:gd name="connsiteY7" fmla="*/ 62847 h 1180447"/>
                <a:gd name="connsiteX8" fmla="*/ 588573 w 2386467"/>
                <a:gd name="connsiteY8" fmla="*/ 164447 h 1180447"/>
                <a:gd name="connsiteX9" fmla="*/ 376907 w 2386467"/>
                <a:gd name="connsiteY9" fmla="*/ 291447 h 1180447"/>
                <a:gd name="connsiteX10" fmla="*/ 156773 w 2386467"/>
                <a:gd name="connsiteY10" fmla="*/ 409980 h 1180447"/>
                <a:gd name="connsiteX11" fmla="*/ 1758 w 2386467"/>
                <a:gd name="connsiteY11" fmla="*/ 568575 h 1180447"/>
                <a:gd name="connsiteX12" fmla="*/ 258373 w 2386467"/>
                <a:gd name="connsiteY12" fmla="*/ 1180447 h 1180447"/>
                <a:gd name="connsiteX0" fmla="*/ 2386467 w 2386467"/>
                <a:gd name="connsiteY0" fmla="*/ 0 h 639285"/>
                <a:gd name="connsiteX1" fmla="*/ 1953359 w 2386467"/>
                <a:gd name="connsiteY1" fmla="*/ 187232 h 639285"/>
                <a:gd name="connsiteX2" fmla="*/ 1584062 w 2386467"/>
                <a:gd name="connsiteY2" fmla="*/ 451350 h 639285"/>
                <a:gd name="connsiteX3" fmla="*/ 1276646 w 2386467"/>
                <a:gd name="connsiteY3" fmla="*/ 639268 h 639285"/>
                <a:gd name="connsiteX4" fmla="*/ 1055203 w 2386467"/>
                <a:gd name="connsiteY4" fmla="*/ 441576 h 639285"/>
                <a:gd name="connsiteX5" fmla="*/ 1037307 w 2386467"/>
                <a:gd name="connsiteY5" fmla="*/ 240647 h 639285"/>
                <a:gd name="connsiteX6" fmla="*/ 1031455 w 2386467"/>
                <a:gd name="connsiteY6" fmla="*/ 70005 h 639285"/>
                <a:gd name="connsiteX7" fmla="*/ 808707 w 2386467"/>
                <a:gd name="connsiteY7" fmla="*/ 62847 h 639285"/>
                <a:gd name="connsiteX8" fmla="*/ 588573 w 2386467"/>
                <a:gd name="connsiteY8" fmla="*/ 164447 h 639285"/>
                <a:gd name="connsiteX9" fmla="*/ 376907 w 2386467"/>
                <a:gd name="connsiteY9" fmla="*/ 291447 h 639285"/>
                <a:gd name="connsiteX10" fmla="*/ 156773 w 2386467"/>
                <a:gd name="connsiteY10" fmla="*/ 409980 h 639285"/>
                <a:gd name="connsiteX11" fmla="*/ 1758 w 2386467"/>
                <a:gd name="connsiteY11" fmla="*/ 568575 h 639285"/>
                <a:gd name="connsiteX0" fmla="*/ 2229694 w 2229694"/>
                <a:gd name="connsiteY0" fmla="*/ 0 h 639285"/>
                <a:gd name="connsiteX1" fmla="*/ 1796586 w 2229694"/>
                <a:gd name="connsiteY1" fmla="*/ 187232 h 639285"/>
                <a:gd name="connsiteX2" fmla="*/ 1427289 w 2229694"/>
                <a:gd name="connsiteY2" fmla="*/ 451350 h 639285"/>
                <a:gd name="connsiteX3" fmla="*/ 1119873 w 2229694"/>
                <a:gd name="connsiteY3" fmla="*/ 639268 h 639285"/>
                <a:gd name="connsiteX4" fmla="*/ 898430 w 2229694"/>
                <a:gd name="connsiteY4" fmla="*/ 441576 h 639285"/>
                <a:gd name="connsiteX5" fmla="*/ 880534 w 2229694"/>
                <a:gd name="connsiteY5" fmla="*/ 240647 h 639285"/>
                <a:gd name="connsiteX6" fmla="*/ 874682 w 2229694"/>
                <a:gd name="connsiteY6" fmla="*/ 70005 h 639285"/>
                <a:gd name="connsiteX7" fmla="*/ 651934 w 2229694"/>
                <a:gd name="connsiteY7" fmla="*/ 62847 h 639285"/>
                <a:gd name="connsiteX8" fmla="*/ 431800 w 2229694"/>
                <a:gd name="connsiteY8" fmla="*/ 164447 h 639285"/>
                <a:gd name="connsiteX9" fmla="*/ 220134 w 2229694"/>
                <a:gd name="connsiteY9" fmla="*/ 291447 h 639285"/>
                <a:gd name="connsiteX10" fmla="*/ 0 w 2229694"/>
                <a:gd name="connsiteY10" fmla="*/ 409980 h 639285"/>
                <a:gd name="connsiteX0" fmla="*/ 2009561 w 2009561"/>
                <a:gd name="connsiteY0" fmla="*/ 0 h 639285"/>
                <a:gd name="connsiteX1" fmla="*/ 1576453 w 2009561"/>
                <a:gd name="connsiteY1" fmla="*/ 187232 h 639285"/>
                <a:gd name="connsiteX2" fmla="*/ 1207156 w 2009561"/>
                <a:gd name="connsiteY2" fmla="*/ 451350 h 639285"/>
                <a:gd name="connsiteX3" fmla="*/ 899740 w 2009561"/>
                <a:gd name="connsiteY3" fmla="*/ 639268 h 639285"/>
                <a:gd name="connsiteX4" fmla="*/ 678297 w 2009561"/>
                <a:gd name="connsiteY4" fmla="*/ 441576 h 639285"/>
                <a:gd name="connsiteX5" fmla="*/ 660401 w 2009561"/>
                <a:gd name="connsiteY5" fmla="*/ 240647 h 639285"/>
                <a:gd name="connsiteX6" fmla="*/ 654549 w 2009561"/>
                <a:gd name="connsiteY6" fmla="*/ 70005 h 639285"/>
                <a:gd name="connsiteX7" fmla="*/ 431801 w 2009561"/>
                <a:gd name="connsiteY7" fmla="*/ 62847 h 639285"/>
                <a:gd name="connsiteX8" fmla="*/ 211667 w 2009561"/>
                <a:gd name="connsiteY8" fmla="*/ 164447 h 639285"/>
                <a:gd name="connsiteX9" fmla="*/ 1 w 2009561"/>
                <a:gd name="connsiteY9" fmla="*/ 291447 h 63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9561" h="639285">
                  <a:moveTo>
                    <a:pt x="2009561" y="0"/>
                  </a:moveTo>
                  <a:cubicBezTo>
                    <a:pt x="1900905" y="76200"/>
                    <a:pt x="1710187" y="112007"/>
                    <a:pt x="1576453" y="187232"/>
                  </a:cubicBezTo>
                  <a:cubicBezTo>
                    <a:pt x="1442719" y="262457"/>
                    <a:pt x="1319942" y="376011"/>
                    <a:pt x="1207156" y="451350"/>
                  </a:cubicBezTo>
                  <a:cubicBezTo>
                    <a:pt x="1094371" y="526689"/>
                    <a:pt x="987883" y="640897"/>
                    <a:pt x="899740" y="639268"/>
                  </a:cubicBezTo>
                  <a:cubicBezTo>
                    <a:pt x="811597" y="637639"/>
                    <a:pt x="718187" y="508013"/>
                    <a:pt x="678297" y="441576"/>
                  </a:cubicBezTo>
                  <a:cubicBezTo>
                    <a:pt x="638407" y="375139"/>
                    <a:pt x="664359" y="302575"/>
                    <a:pt x="660401" y="240647"/>
                  </a:cubicBezTo>
                  <a:cubicBezTo>
                    <a:pt x="656443" y="178719"/>
                    <a:pt x="692649" y="99638"/>
                    <a:pt x="654549" y="70005"/>
                  </a:cubicBezTo>
                  <a:cubicBezTo>
                    <a:pt x="616449" y="40372"/>
                    <a:pt x="505615" y="47107"/>
                    <a:pt x="431801" y="62847"/>
                  </a:cubicBezTo>
                  <a:cubicBezTo>
                    <a:pt x="357987" y="78587"/>
                    <a:pt x="283634" y="126347"/>
                    <a:pt x="211667" y="164447"/>
                  </a:cubicBezTo>
                  <a:cubicBezTo>
                    <a:pt x="139700" y="202547"/>
                    <a:pt x="71968" y="250525"/>
                    <a:pt x="1" y="291447"/>
                  </a:cubicBezTo>
                </a:path>
              </a:pathLst>
            </a:custGeom>
            <a:noFill/>
            <a:ln w="38100">
              <a:solidFill>
                <a:schemeClr val="accent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6D77BF8B-5E0F-4A4F-8F77-CE93A8C9E795}"/>
                </a:ext>
              </a:extLst>
            </p:cNvPr>
            <p:cNvSpPr txBox="1"/>
            <p:nvPr/>
          </p:nvSpPr>
          <p:spPr>
            <a:xfrm rot="20055852">
              <a:off x="2960573" y="2798595"/>
              <a:ext cx="1994923" cy="430887"/>
            </a:xfrm>
            <a:prstGeom prst="rect">
              <a:avLst/>
            </a:prstGeom>
            <a:noFill/>
          </p:spPr>
          <p:txBody>
            <a:bodyPr wrap="square" rtlCol="0">
              <a:spAutoFit/>
            </a:bodyPr>
            <a:lstStyle/>
            <a:p>
              <a:pPr algn="ctr"/>
              <a:r>
                <a:rPr lang="en-US" sz="1100" b="1" dirty="0"/>
                <a:t>GOM Coastal</a:t>
              </a:r>
              <a:br>
                <a:rPr lang="en-US" sz="1100" b="1" dirty="0"/>
              </a:br>
              <a:r>
                <a:rPr lang="en-US" sz="1100" b="1" dirty="0"/>
                <a:t>Current</a:t>
              </a:r>
            </a:p>
          </p:txBody>
        </p:sp>
      </p:grpSp>
      <p:sp>
        <p:nvSpPr>
          <p:cNvPr id="9" name="Rectangle 8"/>
          <p:cNvSpPr/>
          <p:nvPr/>
        </p:nvSpPr>
        <p:spPr>
          <a:xfrm>
            <a:off x="6997919" y="5099040"/>
            <a:ext cx="3371001" cy="1200329"/>
          </a:xfrm>
          <a:prstGeom prst="rect">
            <a:avLst/>
          </a:prstGeom>
          <a:solidFill>
            <a:schemeClr val="bg1">
              <a:lumMod val="85000"/>
              <a:alpha val="71000"/>
            </a:schemeClr>
          </a:solidFill>
          <a:ln>
            <a:solidFill>
              <a:schemeClr val="bg1">
                <a:lumMod val="50000"/>
              </a:schemeClr>
            </a:solidFill>
          </a:ln>
          <a:effectLst>
            <a:outerShdw blurRad="50800" dist="38100" dir="2700000" algn="tl" rotWithShape="0">
              <a:srgbClr val="000000">
                <a:alpha val="43000"/>
              </a:srgbClr>
            </a:outerShdw>
          </a:effectLst>
        </p:spPr>
        <p:txBody>
          <a:bodyPr wrap="square">
            <a:spAutoFit/>
          </a:bodyPr>
          <a:lstStyle/>
          <a:p>
            <a:pPr defTabSz="457200">
              <a:defRPr/>
            </a:pPr>
            <a:r>
              <a:rPr lang="en-US" dirty="0">
                <a:solidFill>
                  <a:prstClr val="black"/>
                </a:solidFill>
                <a:latin typeface="Calibri"/>
              </a:rPr>
              <a:t>ROMS ocean physics …</a:t>
            </a:r>
          </a:p>
          <a:p>
            <a:pPr defTabSz="457200">
              <a:defRPr/>
            </a:pPr>
            <a:r>
              <a:rPr lang="en-US" dirty="0">
                <a:solidFill>
                  <a:prstClr val="black"/>
                </a:solidFill>
                <a:latin typeface="Calibri"/>
              </a:rPr>
              <a:t>     + MARACOOS data </a:t>
            </a:r>
          </a:p>
          <a:p>
            <a:pPr defTabSz="457200">
              <a:defRPr/>
            </a:pPr>
            <a:r>
              <a:rPr lang="en-US" dirty="0">
                <a:solidFill>
                  <a:prstClr val="black"/>
                </a:solidFill>
                <a:latin typeface="Calibri"/>
              </a:rPr>
              <a:t>     + 4D-Var data assimilation </a:t>
            </a:r>
            <a:br>
              <a:rPr lang="en-US" dirty="0">
                <a:solidFill>
                  <a:prstClr val="black"/>
                </a:solidFill>
                <a:latin typeface="Calibri"/>
              </a:rPr>
            </a:br>
            <a:r>
              <a:rPr lang="en-US" dirty="0">
                <a:solidFill>
                  <a:prstClr val="black"/>
                </a:solidFill>
                <a:latin typeface="Calibri"/>
              </a:rPr>
              <a:t>     = ‘best’ estimate of ocean state</a:t>
            </a:r>
          </a:p>
        </p:txBody>
      </p:sp>
      <p:sp>
        <p:nvSpPr>
          <p:cNvPr id="32" name="Rectangle 31">
            <a:extLst>
              <a:ext uri="{FF2B5EF4-FFF2-40B4-BE49-F238E27FC236}">
                <a16:creationId xmlns:a16="http://schemas.microsoft.com/office/drawing/2014/main" id="{6E6B85F5-A11B-CE47-AF0F-C05EDF381CB5}"/>
              </a:ext>
            </a:extLst>
          </p:cNvPr>
          <p:cNvSpPr/>
          <p:nvPr/>
        </p:nvSpPr>
        <p:spPr>
          <a:xfrm>
            <a:off x="1595251" y="66088"/>
            <a:ext cx="8979473" cy="400110"/>
          </a:xfrm>
          <a:prstGeom prst="rect">
            <a:avLst/>
          </a:prstGeom>
        </p:spPr>
        <p:txBody>
          <a:bodyPr wrap="square">
            <a:spAutoFit/>
          </a:bodyPr>
          <a:lstStyle/>
          <a:p>
            <a:r>
              <a:rPr lang="en-US" sz="2000" b="1" i="1" u="sng" dirty="0"/>
              <a:t>MARACOOS ROMS:</a:t>
            </a:r>
            <a:r>
              <a:rPr lang="en-US" sz="2000" b="1" dirty="0"/>
              <a:t> Real-time forecast for Mid-Atlantic Bight and Gulf of Maine</a:t>
            </a:r>
            <a:endParaRPr lang="en-US" sz="1600" dirty="0"/>
          </a:p>
        </p:txBody>
      </p:sp>
      <p:pic>
        <p:nvPicPr>
          <p:cNvPr id="35" name="Picture 2" descr="marcoos_070413_zaspect=2">
            <a:extLst>
              <a:ext uri="{FF2B5EF4-FFF2-40B4-BE49-F238E27FC236}">
                <a16:creationId xmlns:a16="http://schemas.microsoft.com/office/drawing/2014/main" id="{6EE61E63-C542-4343-8599-7FD7425ABC4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8942" t="819" r="9180" b="7201"/>
          <a:stretch>
            <a:fillRect/>
          </a:stretch>
        </p:blipFill>
        <p:spPr bwMode="auto">
          <a:xfrm>
            <a:off x="2821349" y="3339569"/>
            <a:ext cx="4079410" cy="3435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8D2CB67E-9C8F-6B47-8BFA-D01F6D8BD772}"/>
              </a:ext>
            </a:extLst>
          </p:cNvPr>
          <p:cNvPicPr>
            <a:picLocks noChangeAspect="1"/>
          </p:cNvPicPr>
          <p:nvPr/>
        </p:nvPicPr>
        <p:blipFill>
          <a:blip r:embed="rId6"/>
          <a:stretch>
            <a:fillRect/>
          </a:stretch>
        </p:blipFill>
        <p:spPr>
          <a:xfrm>
            <a:off x="28706" y="6115698"/>
            <a:ext cx="3258436" cy="711451"/>
          </a:xfrm>
          <a:prstGeom prst="rect">
            <a:avLst/>
          </a:prstGeom>
        </p:spPr>
      </p:pic>
    </p:spTree>
    <p:extLst>
      <p:ext uri="{BB962C8B-B14F-4D97-AF65-F5344CB8AC3E}">
        <p14:creationId xmlns:p14="http://schemas.microsoft.com/office/powerpoint/2010/main" val="72655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0D4121-7EC9-A540-A082-28403F969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9980" y="5731823"/>
            <a:ext cx="2879263" cy="1126178"/>
          </a:xfrm>
          <a:prstGeom prst="rect">
            <a:avLst/>
          </a:prstGeom>
        </p:spPr>
      </p:pic>
      <p:sp>
        <p:nvSpPr>
          <p:cNvPr id="7" name="Rectangle 6">
            <a:extLst>
              <a:ext uri="{FF2B5EF4-FFF2-40B4-BE49-F238E27FC236}">
                <a16:creationId xmlns:a16="http://schemas.microsoft.com/office/drawing/2014/main" id="{BBA76A00-268C-D14D-A589-EDF84EA50C9F}"/>
              </a:ext>
            </a:extLst>
          </p:cNvPr>
          <p:cNvSpPr/>
          <p:nvPr/>
        </p:nvSpPr>
        <p:spPr>
          <a:xfrm>
            <a:off x="2255499" y="142744"/>
            <a:ext cx="8979473" cy="400110"/>
          </a:xfrm>
          <a:prstGeom prst="rect">
            <a:avLst/>
          </a:prstGeom>
        </p:spPr>
        <p:txBody>
          <a:bodyPr wrap="square">
            <a:spAutoFit/>
          </a:bodyPr>
          <a:lstStyle/>
          <a:p>
            <a:r>
              <a:rPr lang="en-US" sz="2000" b="1" i="1" u="sng" dirty="0"/>
              <a:t>RU-WRF:</a:t>
            </a:r>
            <a:r>
              <a:rPr lang="en-US" sz="2000" b="1" dirty="0"/>
              <a:t> Real-time forecast for Mid-Atlantic Bight and Gulf of Maine</a:t>
            </a:r>
            <a:endParaRPr lang="en-US" sz="1600" dirty="0"/>
          </a:p>
        </p:txBody>
      </p:sp>
      <p:pic>
        <p:nvPicPr>
          <p:cNvPr id="11" name="Picture 10">
            <a:extLst>
              <a:ext uri="{FF2B5EF4-FFF2-40B4-BE49-F238E27FC236}">
                <a16:creationId xmlns:a16="http://schemas.microsoft.com/office/drawing/2014/main" id="{47ADA633-1CC5-C44F-9683-AD1C8CF06225}"/>
              </a:ext>
            </a:extLst>
          </p:cNvPr>
          <p:cNvPicPr>
            <a:picLocks noChangeAspect="1"/>
          </p:cNvPicPr>
          <p:nvPr/>
        </p:nvPicPr>
        <p:blipFill rotWithShape="1">
          <a:blip r:embed="rId4"/>
          <a:srcRect l="6351" t="4632" r="7051" b="4905"/>
          <a:stretch/>
        </p:blipFill>
        <p:spPr>
          <a:xfrm>
            <a:off x="6167604" y="1126274"/>
            <a:ext cx="5770705" cy="4529252"/>
          </a:xfrm>
          <a:prstGeom prst="rect">
            <a:avLst/>
          </a:prstGeom>
        </p:spPr>
      </p:pic>
      <p:sp>
        <p:nvSpPr>
          <p:cNvPr id="12" name="Content Placeholder 2">
            <a:extLst>
              <a:ext uri="{FF2B5EF4-FFF2-40B4-BE49-F238E27FC236}">
                <a16:creationId xmlns:a16="http://schemas.microsoft.com/office/drawing/2014/main" id="{ECED6C8A-DE56-B843-9CBB-8CC539CDA9DF}"/>
              </a:ext>
            </a:extLst>
          </p:cNvPr>
          <p:cNvSpPr txBox="1">
            <a:spLocks/>
          </p:cNvSpPr>
          <p:nvPr/>
        </p:nvSpPr>
        <p:spPr>
          <a:xfrm>
            <a:off x="348466" y="728979"/>
            <a:ext cx="6738134" cy="58411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panose="020B0604020202020204" pitchFamily="34" charset="0"/>
                <a:ea typeface="ＭＳ Ｐゴシック" charset="0"/>
                <a:cs typeface="Arial" panose="020B0604020202020204" pitchFamily="34" charset="0"/>
              </a:rPr>
              <a:t>Recently updated to WRF v4.0</a:t>
            </a:r>
          </a:p>
          <a:p>
            <a:r>
              <a:rPr lang="en-US" sz="1800" dirty="0">
                <a:latin typeface="Arial" panose="020B0604020202020204" pitchFamily="34" charset="0"/>
                <a:ea typeface="ＭＳ Ｐゴシック" charset="0"/>
                <a:cs typeface="Arial" panose="020B0604020202020204" pitchFamily="34" charset="0"/>
              </a:rPr>
              <a:t>Run daily 2011 – Present</a:t>
            </a:r>
          </a:p>
          <a:p>
            <a:r>
              <a:rPr lang="en-US" sz="1800" dirty="0">
                <a:latin typeface="Arial" panose="020B0604020202020204" pitchFamily="34" charset="0"/>
                <a:ea typeface="ＭＳ Ｐゴシック" charset="0"/>
                <a:cs typeface="Arial" panose="020B0604020202020204" pitchFamily="34" charset="0"/>
              </a:rPr>
              <a:t>Triple nested: 9km-3km-1km </a:t>
            </a:r>
          </a:p>
          <a:p>
            <a:pPr lvl="1"/>
            <a:r>
              <a:rPr lang="en-US" sz="1800" dirty="0">
                <a:latin typeface="Arial" panose="020B0604020202020204" pitchFamily="34" charset="0"/>
                <a:ea typeface="ＭＳ Ｐゴシック" charset="0"/>
                <a:cs typeface="Arial" panose="020B0604020202020204" pitchFamily="34" charset="0"/>
              </a:rPr>
              <a:t>9km: 0, 6, 12, 18Z cycles</a:t>
            </a:r>
          </a:p>
          <a:p>
            <a:pPr lvl="1"/>
            <a:r>
              <a:rPr lang="en-US" sz="1800" dirty="0">
                <a:latin typeface="Arial" panose="020B0604020202020204" pitchFamily="34" charset="0"/>
                <a:ea typeface="ＭＳ Ｐゴシック" charset="0"/>
                <a:cs typeface="Arial" panose="020B0604020202020204" pitchFamily="34" charset="0"/>
              </a:rPr>
              <a:t>3km: 0, 12Z cycles</a:t>
            </a:r>
          </a:p>
          <a:p>
            <a:pPr lvl="1"/>
            <a:r>
              <a:rPr lang="en-US" sz="1800" dirty="0">
                <a:latin typeface="Arial" panose="020B0604020202020204" pitchFamily="34" charset="0"/>
                <a:ea typeface="ＭＳ Ｐゴシック" charset="0"/>
                <a:cs typeface="Arial" panose="020B0604020202020204" pitchFamily="34" charset="0"/>
              </a:rPr>
              <a:t>1km: 0Z cycle (Research Mode)</a:t>
            </a:r>
          </a:p>
          <a:p>
            <a:r>
              <a:rPr lang="en-US" sz="1800" dirty="0">
                <a:latin typeface="Arial" panose="020B0604020202020204" pitchFamily="34" charset="0"/>
                <a:ea typeface="ＭＳ Ｐゴシック" charset="0"/>
                <a:cs typeface="Arial" panose="020B0604020202020204" pitchFamily="34" charset="0"/>
              </a:rPr>
              <a:t>Hourly forecast: </a:t>
            </a:r>
          </a:p>
          <a:p>
            <a:pPr lvl="1"/>
            <a:r>
              <a:rPr lang="en-US" sz="1800" dirty="0">
                <a:latin typeface="Arial" panose="020B0604020202020204" pitchFamily="34" charset="0"/>
                <a:ea typeface="ＭＳ Ｐゴシック" charset="0"/>
                <a:cs typeface="Arial" panose="020B0604020202020204" pitchFamily="34" charset="0"/>
              </a:rPr>
              <a:t>9km: out 5 days</a:t>
            </a:r>
          </a:p>
          <a:p>
            <a:pPr lvl="1"/>
            <a:r>
              <a:rPr lang="en-US" sz="1800" dirty="0">
                <a:latin typeface="Arial" panose="020B0604020202020204" pitchFamily="34" charset="0"/>
                <a:ea typeface="ＭＳ Ｐゴシック" charset="0"/>
                <a:cs typeface="Arial" panose="020B0604020202020204" pitchFamily="34" charset="0"/>
              </a:rPr>
              <a:t>3km: out 2 days</a:t>
            </a:r>
          </a:p>
          <a:p>
            <a:pPr lvl="1"/>
            <a:r>
              <a:rPr lang="en-US" sz="1800" dirty="0">
                <a:latin typeface="Arial" panose="020B0604020202020204" pitchFamily="34" charset="0"/>
                <a:ea typeface="ＭＳ Ｐゴシック" charset="0"/>
                <a:cs typeface="Arial" panose="020B0604020202020204" pitchFamily="34" charset="0"/>
              </a:rPr>
              <a:t>1km: out 1 days</a:t>
            </a:r>
          </a:p>
          <a:p>
            <a:r>
              <a:rPr lang="en-US" sz="1800" dirty="0">
                <a:latin typeface="Arial" panose="020B0604020202020204" pitchFamily="34" charset="0"/>
                <a:ea typeface="ＭＳ Ｐゴシック" charset="0"/>
                <a:cs typeface="Arial" panose="020B0604020202020204" pitchFamily="34" charset="0"/>
              </a:rPr>
              <a:t>Lateral Boundary Conditions:</a:t>
            </a:r>
          </a:p>
          <a:p>
            <a:pPr lvl="1"/>
            <a:r>
              <a:rPr lang="en-US" sz="1800" dirty="0">
                <a:latin typeface="Arial" panose="020B0604020202020204" pitchFamily="34" charset="0"/>
                <a:ea typeface="ＭＳ Ｐゴシック" charset="0"/>
                <a:cs typeface="Arial" panose="020B0604020202020204" pitchFamily="34" charset="0"/>
              </a:rPr>
              <a:t>9km: 0.25 degree Global Forecast System</a:t>
            </a:r>
          </a:p>
          <a:p>
            <a:pPr lvl="1"/>
            <a:r>
              <a:rPr lang="en-US" sz="1800" dirty="0">
                <a:latin typeface="Arial" panose="020B0604020202020204" pitchFamily="34" charset="0"/>
                <a:ea typeface="ＭＳ Ｐゴシック" charset="0"/>
                <a:cs typeface="Arial" panose="020B0604020202020204" pitchFamily="34" charset="0"/>
              </a:rPr>
              <a:t>3km: RU-WRF 9km</a:t>
            </a:r>
          </a:p>
          <a:p>
            <a:pPr lvl="1"/>
            <a:r>
              <a:rPr lang="en-US" sz="1800" dirty="0">
                <a:latin typeface="Arial" panose="020B0604020202020204" pitchFamily="34" charset="0"/>
                <a:ea typeface="ＭＳ Ｐゴシック" charset="0"/>
                <a:cs typeface="Arial" panose="020B0604020202020204" pitchFamily="34" charset="0"/>
              </a:rPr>
              <a:t>1km: RU-WRF 3km</a:t>
            </a:r>
          </a:p>
          <a:p>
            <a:r>
              <a:rPr lang="en-US" sz="1800" dirty="0">
                <a:solidFill>
                  <a:prstClr val="black"/>
                </a:solidFill>
                <a:latin typeface="Arial" panose="020B0604020202020204" pitchFamily="34" charset="0"/>
                <a:ea typeface="ＭＳ Ｐゴシック" charset="0"/>
                <a:cs typeface="Arial" panose="020B0604020202020204" pitchFamily="34" charset="0"/>
              </a:rPr>
              <a:t>Vertical Levels:</a:t>
            </a:r>
          </a:p>
          <a:p>
            <a:pPr lvl="1"/>
            <a:r>
              <a:rPr lang="en-US" sz="1800" dirty="0">
                <a:latin typeface="Arial" panose="020B0604020202020204" pitchFamily="34" charset="0"/>
                <a:ea typeface="ＭＳ Ｐゴシック" charset="0"/>
                <a:cs typeface="Arial" panose="020B0604020202020204" pitchFamily="34" charset="0"/>
              </a:rPr>
              <a:t>40 levels more tightly packed near the surface.</a:t>
            </a:r>
          </a:p>
          <a:p>
            <a:r>
              <a:rPr lang="en-US" sz="1800" dirty="0">
                <a:latin typeface="Arial" panose="020B0604020202020204" pitchFamily="34" charset="0"/>
                <a:ea typeface="ＭＳ Ｐゴシック" charset="0"/>
                <a:cs typeface="Arial" panose="020B0604020202020204" pitchFamily="34" charset="0"/>
              </a:rPr>
              <a:t>Evaluated against coastal observations</a:t>
            </a:r>
          </a:p>
        </p:txBody>
      </p:sp>
    </p:spTree>
    <p:extLst>
      <p:ext uri="{BB962C8B-B14F-4D97-AF65-F5344CB8AC3E}">
        <p14:creationId xmlns:p14="http://schemas.microsoft.com/office/powerpoint/2010/main" val="1439295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4B62AD-C120-F840-8373-19CCB7BDAC01}"/>
              </a:ext>
            </a:extLst>
          </p:cNvPr>
          <p:cNvSpPr/>
          <p:nvPr/>
        </p:nvSpPr>
        <p:spPr>
          <a:xfrm>
            <a:off x="0" y="0"/>
            <a:ext cx="12192000" cy="646331"/>
          </a:xfrm>
          <a:prstGeom prst="rect">
            <a:avLst/>
          </a:prstGeom>
        </p:spPr>
        <p:txBody>
          <a:bodyPr wrap="square">
            <a:spAutoFit/>
          </a:bodyPr>
          <a:lstStyle/>
          <a:p>
            <a:pPr lvl="0" algn="ctr"/>
            <a:r>
              <a:rPr lang="en-US" sz="3600" dirty="0">
                <a:solidFill>
                  <a:srgbClr val="FF0000"/>
                </a:solidFill>
                <a:latin typeface="Arial Black" charset="0"/>
              </a:rPr>
              <a:t>Summary</a:t>
            </a:r>
          </a:p>
        </p:txBody>
      </p:sp>
      <p:sp>
        <p:nvSpPr>
          <p:cNvPr id="5" name="Rectangle 4">
            <a:extLst>
              <a:ext uri="{FF2B5EF4-FFF2-40B4-BE49-F238E27FC236}">
                <a16:creationId xmlns:a16="http://schemas.microsoft.com/office/drawing/2014/main" id="{0A6C2E60-3F84-0C4D-9E04-F3FAB8B2049E}"/>
              </a:ext>
            </a:extLst>
          </p:cNvPr>
          <p:cNvSpPr/>
          <p:nvPr/>
        </p:nvSpPr>
        <p:spPr>
          <a:xfrm>
            <a:off x="0" y="646331"/>
            <a:ext cx="12192000" cy="8392939"/>
          </a:xfrm>
          <a:prstGeom prst="rect">
            <a:avLst/>
          </a:prstGeom>
        </p:spPr>
        <p:txBody>
          <a:bodyPr wrap="square">
            <a:spAutoFit/>
          </a:bodyPr>
          <a:lstStyle/>
          <a:p>
            <a:pPr marL="342900" indent="-342900">
              <a:lnSpc>
                <a:spcPct val="120000"/>
              </a:lnSpc>
              <a:spcBef>
                <a:spcPct val="20000"/>
              </a:spcBef>
              <a:spcAft>
                <a:spcPts val="1800"/>
              </a:spcAft>
              <a:buClr>
                <a:schemeClr val="tx1"/>
              </a:buClr>
              <a:buSzPct val="150000"/>
              <a:buFontTx/>
              <a:buChar char="•"/>
              <a:defRPr/>
            </a:pPr>
            <a:r>
              <a:rPr lang="en-US" sz="2200" b="1" dirty="0">
                <a:solidFill>
                  <a:srgbClr val="000000"/>
                </a:solidFill>
                <a:latin typeface="Calibri" panose="020F0502020204030204" pitchFamily="34" charset="0"/>
                <a:ea typeface="ＭＳ Ｐゴシック" charset="0"/>
                <a:cs typeface="Calibri" panose="020F0502020204030204" pitchFamily="34" charset="0"/>
              </a:rPr>
              <a:t>Developed the NUOPC CAP file for ROMS and a coupled application for ROMS-WRF using the ESMF Library. Planned inclusion of coupling tools in the regular ROMS trunk </a:t>
            </a:r>
            <a:r>
              <a:rPr lang="en-US" sz="2200" b="1" dirty="0">
                <a:solidFill>
                  <a:srgbClr val="000000"/>
                </a:solidFill>
                <a:latin typeface="Calibri" panose="020F0502020204030204" pitchFamily="34" charset="0"/>
                <a:ea typeface="ＭＳ Ｐゴシック" charset="0"/>
                <a:cs typeface="Calibri" panose="020F0502020204030204" pitchFamily="34" charset="0"/>
                <a:hlinkClick r:id="rId2"/>
              </a:rPr>
              <a:t>www.myroms.org</a:t>
            </a:r>
            <a:r>
              <a:rPr lang="en-US" sz="2200" b="1" dirty="0">
                <a:solidFill>
                  <a:srgbClr val="000000"/>
                </a:solidFill>
                <a:latin typeface="Calibri" panose="020F0502020204030204" pitchFamily="34" charset="0"/>
                <a:ea typeface="ＭＳ Ｐゴシック" charset="0"/>
                <a:cs typeface="Calibri" panose="020F0502020204030204" pitchFamily="34" charset="0"/>
              </a:rPr>
              <a:t> </a:t>
            </a:r>
          </a:p>
          <a:p>
            <a:pPr marL="342900" indent="-342900">
              <a:lnSpc>
                <a:spcPct val="120000"/>
              </a:lnSpc>
              <a:spcBef>
                <a:spcPct val="20000"/>
              </a:spcBef>
              <a:spcAft>
                <a:spcPts val="1800"/>
              </a:spcAft>
              <a:buClr>
                <a:schemeClr val="tx1"/>
              </a:buClr>
              <a:buSzPct val="150000"/>
              <a:buFontTx/>
              <a:buChar char="•"/>
              <a:defRPr/>
            </a:pPr>
            <a:r>
              <a:rPr lang="en-US" sz="2200" b="1" dirty="0">
                <a:solidFill>
                  <a:srgbClr val="000000"/>
                </a:solidFill>
                <a:latin typeface="Calibri" panose="020F0502020204030204" pitchFamily="34" charset="0"/>
                <a:ea typeface="ＭＳ Ｐゴシック" charset="0"/>
                <a:cs typeface="Calibri" panose="020F0502020204030204" pitchFamily="34" charset="0"/>
              </a:rPr>
              <a:t>Tested coupled modeling infrastructure with the COAWST Hurricane Sandy application</a:t>
            </a:r>
          </a:p>
          <a:p>
            <a:pPr marL="342900" indent="-342900">
              <a:lnSpc>
                <a:spcPct val="120000"/>
              </a:lnSpc>
              <a:spcBef>
                <a:spcPct val="20000"/>
              </a:spcBef>
              <a:spcAft>
                <a:spcPts val="1800"/>
              </a:spcAft>
              <a:buClr>
                <a:schemeClr val="tx1"/>
              </a:buClr>
              <a:buSzPct val="150000"/>
              <a:buFontTx/>
              <a:buChar char="•"/>
              <a:defRPr/>
            </a:pPr>
            <a:r>
              <a:rPr lang="en-US" sz="2200" b="1" dirty="0">
                <a:solidFill>
                  <a:srgbClr val="000000"/>
                </a:solidFill>
                <a:latin typeface="Calibri" panose="020F0502020204030204" pitchFamily="34" charset="0"/>
                <a:ea typeface="ＭＳ Ｐゴシック" charset="0"/>
                <a:cs typeface="Calibri" panose="020F0502020204030204" pitchFamily="34" charset="0"/>
              </a:rPr>
              <a:t>Developing an application for Hurricane Irene, which had strong ocean coupling using the established MARACOOS DOPPIO domain and a modified grid from the real-time RU-WRF forecasting system</a:t>
            </a:r>
          </a:p>
          <a:p>
            <a:pPr marL="342900" indent="-342900">
              <a:lnSpc>
                <a:spcPct val="120000"/>
              </a:lnSpc>
              <a:spcBef>
                <a:spcPct val="20000"/>
              </a:spcBef>
              <a:spcAft>
                <a:spcPts val="1800"/>
              </a:spcAft>
              <a:buClr>
                <a:schemeClr val="tx1"/>
              </a:buClr>
              <a:buSzPct val="150000"/>
              <a:buFontTx/>
              <a:buChar char="•"/>
              <a:defRPr/>
            </a:pPr>
            <a:r>
              <a:rPr lang="en-US" sz="2200" b="1" dirty="0">
                <a:solidFill>
                  <a:srgbClr val="000000"/>
                </a:solidFill>
                <a:latin typeface="Calibri" panose="020F0502020204030204" pitchFamily="34" charset="0"/>
                <a:ea typeface="ＭＳ Ｐゴシック" charset="0"/>
                <a:cs typeface="Calibri" panose="020F0502020204030204" pitchFamily="34" charset="0"/>
              </a:rPr>
              <a:t>Evaluation of simulations vs. MARACOOS ocean datasets (gliders, HF Radar, Satellite) and regional atmospheric datasets (NDBC buoys, Coastal MET stations, etc.)</a:t>
            </a:r>
          </a:p>
          <a:p>
            <a:pPr marL="342900" indent="-342900">
              <a:lnSpc>
                <a:spcPct val="120000"/>
              </a:lnSpc>
              <a:spcBef>
                <a:spcPct val="20000"/>
              </a:spcBef>
              <a:spcAft>
                <a:spcPts val="1800"/>
              </a:spcAft>
              <a:buClr>
                <a:schemeClr val="tx1"/>
              </a:buClr>
              <a:buSzPct val="150000"/>
              <a:buFontTx/>
              <a:buChar char="•"/>
              <a:defRPr/>
            </a:pPr>
            <a:r>
              <a:rPr lang="en-US" sz="2200" b="1" dirty="0">
                <a:solidFill>
                  <a:srgbClr val="000000"/>
                </a:solidFill>
                <a:latin typeface="Calibri" panose="020F0502020204030204" pitchFamily="34" charset="0"/>
                <a:ea typeface="ＭＳ Ｐゴシック" charset="0"/>
                <a:cs typeface="Calibri" panose="020F0502020204030204" pitchFamily="34" charset="0"/>
              </a:rPr>
              <a:t>Expansion of domain to include Hurricane Michael from 2018 (Extensive set of datasets collected during Michaels rapid intensification with gliders provided by the Navy).</a:t>
            </a:r>
          </a:p>
          <a:p>
            <a:pPr marL="342900" indent="-342900">
              <a:lnSpc>
                <a:spcPct val="120000"/>
              </a:lnSpc>
              <a:spcBef>
                <a:spcPct val="20000"/>
              </a:spcBef>
              <a:spcAft>
                <a:spcPts val="1800"/>
              </a:spcAft>
              <a:buClr>
                <a:schemeClr val="tx1"/>
              </a:buClr>
              <a:buSzPct val="150000"/>
              <a:buFontTx/>
              <a:buChar char="•"/>
              <a:defRPr/>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marL="342900" indent="-342900">
              <a:lnSpc>
                <a:spcPct val="120000"/>
              </a:lnSpc>
              <a:spcBef>
                <a:spcPct val="20000"/>
              </a:spcBef>
              <a:spcAft>
                <a:spcPts val="1800"/>
              </a:spcAft>
              <a:buClr>
                <a:schemeClr val="tx1"/>
              </a:buClr>
              <a:buSzPct val="150000"/>
              <a:buFontTx/>
              <a:buChar char="•"/>
              <a:defRPr/>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marL="342900" indent="-342900">
              <a:lnSpc>
                <a:spcPct val="120000"/>
              </a:lnSpc>
              <a:spcBef>
                <a:spcPct val="20000"/>
              </a:spcBef>
              <a:spcAft>
                <a:spcPts val="1800"/>
              </a:spcAft>
              <a:buClr>
                <a:srgbClr val="FF0000"/>
              </a:buClr>
              <a:buSzPct val="150000"/>
              <a:buFontTx/>
              <a:buChar char="•"/>
              <a:defRPr/>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marL="342900" indent="-342900">
              <a:lnSpc>
                <a:spcPct val="120000"/>
              </a:lnSpc>
              <a:spcBef>
                <a:spcPct val="20000"/>
              </a:spcBef>
              <a:buClr>
                <a:srgbClr val="FF0000"/>
              </a:buClr>
              <a:buSzPct val="150000"/>
              <a:buFontTx/>
              <a:buChar char="•"/>
              <a:defRPr/>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marL="342900" indent="-342900">
              <a:lnSpc>
                <a:spcPct val="120000"/>
              </a:lnSpc>
              <a:spcBef>
                <a:spcPct val="20000"/>
              </a:spcBef>
              <a:buClr>
                <a:srgbClr val="FF0000"/>
              </a:buClr>
              <a:buSzPct val="150000"/>
              <a:buFontTx/>
              <a:buChar char="•"/>
              <a:defRPr/>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3170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6653"/>
          <a:stretch/>
        </p:blipFill>
        <p:spPr>
          <a:xfrm>
            <a:off x="0" y="148857"/>
            <a:ext cx="9081246" cy="6084354"/>
          </a:xfrm>
          <a:prstGeom prst="rect">
            <a:avLst/>
          </a:prstGeom>
        </p:spPr>
      </p:pic>
      <p:pic>
        <p:nvPicPr>
          <p:cNvPr id="9" name="Picture 8"/>
          <p:cNvPicPr>
            <a:picLocks noChangeAspect="1"/>
          </p:cNvPicPr>
          <p:nvPr/>
        </p:nvPicPr>
        <p:blipFill rotWithShape="1">
          <a:blip r:embed="rId4"/>
          <a:srcRect r="2574"/>
          <a:stretch/>
        </p:blipFill>
        <p:spPr>
          <a:xfrm>
            <a:off x="7626974" y="148857"/>
            <a:ext cx="4327386" cy="6084354"/>
          </a:xfrm>
          <a:prstGeom prst="rect">
            <a:avLst/>
          </a:prstGeom>
        </p:spPr>
      </p:pic>
      <p:sp>
        <p:nvSpPr>
          <p:cNvPr id="6" name="Rectangle 5"/>
          <p:cNvSpPr/>
          <p:nvPr/>
        </p:nvSpPr>
        <p:spPr>
          <a:xfrm>
            <a:off x="1496465" y="6233211"/>
            <a:ext cx="2138599" cy="338554"/>
          </a:xfrm>
          <a:prstGeom prst="rect">
            <a:avLst/>
          </a:prstGeom>
        </p:spPr>
        <p:txBody>
          <a:bodyPr wrap="none">
            <a:spAutoFit/>
          </a:bodyPr>
          <a:lstStyle/>
          <a:p>
            <a:r>
              <a:rPr lang="en-US" sz="1600" cap="all" dirty="0">
                <a:latin typeface="foundation-sans-bold" charset="0"/>
              </a:rPr>
              <a:t> AP PHOTO/MEL EVANS</a:t>
            </a:r>
            <a:endParaRPr lang="en-US" sz="1600" dirty="0"/>
          </a:p>
        </p:txBody>
      </p:sp>
    </p:spTree>
    <p:extLst>
      <p:ext uri="{BB962C8B-B14F-4D97-AF65-F5344CB8AC3E}">
        <p14:creationId xmlns:p14="http://schemas.microsoft.com/office/powerpoint/2010/main" val="649671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hurricane sandy nasa">
            <a:extLst>
              <a:ext uri="{FF2B5EF4-FFF2-40B4-BE49-F238E27FC236}">
                <a16:creationId xmlns:a16="http://schemas.microsoft.com/office/drawing/2014/main" id="{37BDD3BC-82C6-F64D-9241-FE16B40557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93" t="11561" b="15577"/>
          <a:stretch/>
        </p:blipFill>
        <p:spPr bwMode="auto">
          <a:xfrm>
            <a:off x="2657070" y="947921"/>
            <a:ext cx="9534929" cy="59330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24B62AD-C120-F840-8373-19CCB7BDAC01}"/>
              </a:ext>
            </a:extLst>
          </p:cNvPr>
          <p:cNvSpPr/>
          <p:nvPr/>
        </p:nvSpPr>
        <p:spPr>
          <a:xfrm>
            <a:off x="2614799" y="6093514"/>
            <a:ext cx="9548890" cy="769441"/>
          </a:xfrm>
          <a:prstGeom prst="rect">
            <a:avLst/>
          </a:prstGeom>
          <a:solidFill>
            <a:schemeClr val="bg1">
              <a:alpha val="65000"/>
            </a:schemeClr>
          </a:solidFill>
        </p:spPr>
        <p:txBody>
          <a:bodyPr wrap="square">
            <a:spAutoFit/>
          </a:bodyPr>
          <a:lstStyle/>
          <a:p>
            <a:pPr lvl="0" algn="ctr"/>
            <a:r>
              <a:rPr lang="en-US" sz="4400" dirty="0">
                <a:latin typeface="Arial Black" charset="0"/>
              </a:rPr>
              <a:t>Thank You!</a:t>
            </a:r>
          </a:p>
        </p:txBody>
      </p:sp>
      <p:sp>
        <p:nvSpPr>
          <p:cNvPr id="5" name="Rectangle 4">
            <a:extLst>
              <a:ext uri="{FF2B5EF4-FFF2-40B4-BE49-F238E27FC236}">
                <a16:creationId xmlns:a16="http://schemas.microsoft.com/office/drawing/2014/main" id="{0A6C2E60-3F84-0C4D-9E04-F3FAB8B2049E}"/>
              </a:ext>
            </a:extLst>
          </p:cNvPr>
          <p:cNvSpPr/>
          <p:nvPr/>
        </p:nvSpPr>
        <p:spPr>
          <a:xfrm>
            <a:off x="-108703" y="2138966"/>
            <a:ext cx="2619642" cy="3550974"/>
          </a:xfrm>
          <a:prstGeom prst="rect">
            <a:avLst/>
          </a:prstGeom>
          <a:noFill/>
        </p:spPr>
        <p:txBody>
          <a:bodyPr wrap="square">
            <a:spAutoFit/>
          </a:bodyPr>
          <a:lstStyle/>
          <a:p>
            <a:pPr algn="ctr">
              <a:lnSpc>
                <a:spcPct val="120000"/>
              </a:lnSpc>
              <a:spcBef>
                <a:spcPct val="20000"/>
              </a:spcBef>
              <a:buClr>
                <a:schemeClr val="tx1"/>
              </a:buClr>
              <a:buSzPct val="150000"/>
              <a:defRPr/>
            </a:pPr>
            <a:r>
              <a:rPr lang="en-US" sz="2000" b="1" u="sng" dirty="0">
                <a:latin typeface="Arial" panose="020B0604020202020204" pitchFamily="34" charset="0"/>
                <a:ea typeface="ＭＳ Ｐゴシック" charset="0"/>
                <a:cs typeface="Arial" panose="020B0604020202020204" pitchFamily="34" charset="0"/>
              </a:rPr>
              <a:t>Team</a:t>
            </a:r>
          </a:p>
          <a:p>
            <a:pPr algn="ctr">
              <a:lnSpc>
                <a:spcPct val="120000"/>
              </a:lnSpc>
              <a:spcBef>
                <a:spcPct val="20000"/>
              </a:spcBef>
              <a:buClr>
                <a:schemeClr val="tx1"/>
              </a:buClr>
              <a:buSzPct val="150000"/>
              <a:defRPr/>
            </a:pPr>
            <a:r>
              <a:rPr lang="en-US" sz="2000" b="1" dirty="0">
                <a:latin typeface="Arial" panose="020B0604020202020204" pitchFamily="34" charset="0"/>
                <a:ea typeface="ＭＳ Ｐゴシック" charset="0"/>
                <a:cs typeface="Arial" panose="020B0604020202020204" pitchFamily="34" charset="0"/>
              </a:rPr>
              <a:t>Hernan Arango</a:t>
            </a:r>
          </a:p>
          <a:p>
            <a:pPr algn="ctr">
              <a:lnSpc>
                <a:spcPct val="120000"/>
              </a:lnSpc>
              <a:spcBef>
                <a:spcPct val="20000"/>
              </a:spcBef>
              <a:buClr>
                <a:schemeClr val="tx1"/>
              </a:buClr>
              <a:buSzPct val="150000"/>
              <a:defRPr/>
            </a:pPr>
            <a:r>
              <a:rPr lang="en-US" sz="2000" b="1" dirty="0">
                <a:latin typeface="Arial" panose="020B0604020202020204" pitchFamily="34" charset="0"/>
                <a:ea typeface="ＭＳ Ｐゴシック" charset="0"/>
                <a:cs typeface="Arial" panose="020B0604020202020204" pitchFamily="34" charset="0"/>
              </a:rPr>
              <a:t>John Wilkin</a:t>
            </a:r>
          </a:p>
          <a:p>
            <a:pPr algn="ctr">
              <a:lnSpc>
                <a:spcPct val="120000"/>
              </a:lnSpc>
              <a:spcBef>
                <a:spcPct val="20000"/>
              </a:spcBef>
              <a:buClr>
                <a:schemeClr val="tx1"/>
              </a:buClr>
              <a:buSzPct val="150000"/>
              <a:defRPr/>
            </a:pPr>
            <a:r>
              <a:rPr lang="en-US" sz="2000" b="1" dirty="0">
                <a:latin typeface="Arial" panose="020B0604020202020204" pitchFamily="34" charset="0"/>
                <a:ea typeface="ＭＳ Ｐゴシック" charset="0"/>
                <a:cs typeface="Arial" panose="020B0604020202020204" pitchFamily="34" charset="0"/>
              </a:rPr>
              <a:t>Julia Levin</a:t>
            </a:r>
          </a:p>
          <a:p>
            <a:pPr algn="ctr">
              <a:lnSpc>
                <a:spcPct val="120000"/>
              </a:lnSpc>
              <a:spcBef>
                <a:spcPct val="20000"/>
              </a:spcBef>
              <a:buClr>
                <a:schemeClr val="tx1"/>
              </a:buClr>
              <a:buSzPct val="150000"/>
              <a:defRPr/>
            </a:pPr>
            <a:r>
              <a:rPr lang="en-US" sz="2000" b="1" dirty="0">
                <a:latin typeface="Arial" panose="020B0604020202020204" pitchFamily="34" charset="0"/>
                <a:ea typeface="ＭＳ Ｐゴシック" charset="0"/>
                <a:cs typeface="Arial" panose="020B0604020202020204" pitchFamily="34" charset="0"/>
              </a:rPr>
              <a:t>Joseph Brodie</a:t>
            </a:r>
          </a:p>
          <a:p>
            <a:pPr algn="ctr">
              <a:lnSpc>
                <a:spcPct val="120000"/>
              </a:lnSpc>
              <a:spcBef>
                <a:spcPct val="20000"/>
              </a:spcBef>
              <a:buClr>
                <a:schemeClr val="tx1"/>
              </a:buClr>
              <a:buSzPct val="150000"/>
              <a:defRPr/>
            </a:pPr>
            <a:r>
              <a:rPr lang="en-US" sz="2000" b="1" dirty="0">
                <a:latin typeface="Arial" panose="020B0604020202020204" pitchFamily="34" charset="0"/>
                <a:ea typeface="ＭＳ Ｐゴシック" charset="0"/>
                <a:cs typeface="Arial" panose="020B0604020202020204" pitchFamily="34" charset="0"/>
              </a:rPr>
              <a:t>Dave Robertson</a:t>
            </a:r>
          </a:p>
          <a:p>
            <a:pPr algn="ctr">
              <a:lnSpc>
                <a:spcPct val="120000"/>
              </a:lnSpc>
              <a:spcBef>
                <a:spcPct val="20000"/>
              </a:spcBef>
              <a:buClr>
                <a:schemeClr val="tx1"/>
              </a:buClr>
              <a:buSzPct val="150000"/>
              <a:defRPr/>
            </a:pPr>
            <a:r>
              <a:rPr lang="en-US" sz="2000" b="1" dirty="0">
                <a:latin typeface="Arial" panose="020B0604020202020204" pitchFamily="34" charset="0"/>
                <a:ea typeface="ＭＳ Ｐゴシック" charset="0"/>
                <a:cs typeface="Arial" panose="020B0604020202020204" pitchFamily="34" charset="0"/>
              </a:rPr>
              <a:t>Mike Crowley</a:t>
            </a:r>
          </a:p>
          <a:p>
            <a:pPr algn="ctr">
              <a:lnSpc>
                <a:spcPct val="120000"/>
              </a:lnSpc>
              <a:spcBef>
                <a:spcPct val="20000"/>
              </a:spcBef>
              <a:buClr>
                <a:schemeClr val="tx1"/>
              </a:buClr>
              <a:buSzPct val="150000"/>
              <a:defRPr/>
            </a:pPr>
            <a:r>
              <a:rPr lang="en-US" sz="2000" b="1" dirty="0">
                <a:latin typeface="Arial" panose="020B0604020202020204" pitchFamily="34" charset="0"/>
                <a:ea typeface="ＭＳ Ｐゴシック" charset="0"/>
                <a:cs typeface="Arial" panose="020B0604020202020204" pitchFamily="34" charset="0"/>
              </a:rPr>
              <a:t>Sam Coakley</a:t>
            </a:r>
          </a:p>
        </p:txBody>
      </p:sp>
      <p:pic>
        <p:nvPicPr>
          <p:cNvPr id="6" name="Picture 5" descr="roms_RC_logo">
            <a:extLst>
              <a:ext uri="{FF2B5EF4-FFF2-40B4-BE49-F238E27FC236}">
                <a16:creationId xmlns:a16="http://schemas.microsoft.com/office/drawing/2014/main" id="{6A30DA38-E21D-6C42-B8CC-1007C9F28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5" y="700174"/>
            <a:ext cx="2431826" cy="11901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70740DD-F9B5-474C-8698-5EE4F34492DC}"/>
              </a:ext>
            </a:extLst>
          </p:cNvPr>
          <p:cNvPicPr>
            <a:picLocks noChangeAspect="1"/>
          </p:cNvPicPr>
          <p:nvPr/>
        </p:nvPicPr>
        <p:blipFill>
          <a:blip r:embed="rId4"/>
          <a:stretch>
            <a:fillRect/>
          </a:stretch>
        </p:blipFill>
        <p:spPr>
          <a:xfrm>
            <a:off x="4607184" y="27121"/>
            <a:ext cx="4009363" cy="875410"/>
          </a:xfrm>
          <a:prstGeom prst="rect">
            <a:avLst/>
          </a:prstGeom>
        </p:spPr>
      </p:pic>
      <p:pic>
        <p:nvPicPr>
          <p:cNvPr id="8" name="Picture 7">
            <a:extLst>
              <a:ext uri="{FF2B5EF4-FFF2-40B4-BE49-F238E27FC236}">
                <a16:creationId xmlns:a16="http://schemas.microsoft.com/office/drawing/2014/main" id="{C51A4477-0B4E-6F4B-8BCC-CE0F54E5DDF2}"/>
              </a:ext>
            </a:extLst>
          </p:cNvPr>
          <p:cNvPicPr>
            <a:picLocks noChangeAspect="1"/>
          </p:cNvPicPr>
          <p:nvPr/>
        </p:nvPicPr>
        <p:blipFill rotWithShape="1">
          <a:blip r:embed="rId5"/>
          <a:srcRect t="-1" b="20420"/>
          <a:stretch/>
        </p:blipFill>
        <p:spPr>
          <a:xfrm>
            <a:off x="0" y="-14261"/>
            <a:ext cx="2402237" cy="677568"/>
          </a:xfrm>
          <a:prstGeom prst="rect">
            <a:avLst/>
          </a:prstGeom>
        </p:spPr>
      </p:pic>
      <p:pic>
        <p:nvPicPr>
          <p:cNvPr id="9" name="Picture 8">
            <a:extLst>
              <a:ext uri="{FF2B5EF4-FFF2-40B4-BE49-F238E27FC236}">
                <a16:creationId xmlns:a16="http://schemas.microsoft.com/office/drawing/2014/main" id="{6537CB7F-79BC-3E40-9451-BE98485B353C}"/>
              </a:ext>
            </a:extLst>
          </p:cNvPr>
          <p:cNvPicPr>
            <a:picLocks noChangeAspect="1"/>
          </p:cNvPicPr>
          <p:nvPr/>
        </p:nvPicPr>
        <p:blipFill rotWithShape="1">
          <a:blip r:embed="rId6">
            <a:extLst>
              <a:ext uri="{28A0092B-C50C-407E-A947-70E740481C1C}">
                <a14:useLocalDpi xmlns:a14="http://schemas.microsoft.com/office/drawing/2010/main" val="0"/>
              </a:ext>
            </a:extLst>
          </a:blip>
          <a:srcRect t="17429" b="12069"/>
          <a:stretch/>
        </p:blipFill>
        <p:spPr>
          <a:xfrm>
            <a:off x="8790421" y="9936"/>
            <a:ext cx="3174584" cy="875410"/>
          </a:xfrm>
          <a:prstGeom prst="rect">
            <a:avLst/>
          </a:prstGeom>
        </p:spPr>
      </p:pic>
      <p:sp>
        <p:nvSpPr>
          <p:cNvPr id="11" name="AutoShape 6" descr="Related image">
            <a:extLst>
              <a:ext uri="{FF2B5EF4-FFF2-40B4-BE49-F238E27FC236}">
                <a16:creationId xmlns:a16="http://schemas.microsoft.com/office/drawing/2014/main" id="{3CF60191-B017-F74A-849F-188EFB30C265}"/>
              </a:ext>
            </a:extLst>
          </p:cNvPr>
          <p:cNvSpPr>
            <a:spLocks noChangeAspect="1" noChangeArrowheads="1"/>
          </p:cNvSpPr>
          <p:nvPr/>
        </p:nvSpPr>
        <p:spPr bwMode="auto">
          <a:xfrm>
            <a:off x="2800350" y="1727200"/>
            <a:ext cx="6591300" cy="3403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2" descr="Related image">
            <a:extLst>
              <a:ext uri="{FF2B5EF4-FFF2-40B4-BE49-F238E27FC236}">
                <a16:creationId xmlns:a16="http://schemas.microsoft.com/office/drawing/2014/main" id="{25FB3269-32F8-8041-9271-12212AA435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3086" y="892595"/>
            <a:ext cx="2643108" cy="9977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lated image">
            <a:extLst>
              <a:ext uri="{FF2B5EF4-FFF2-40B4-BE49-F238E27FC236}">
                <a16:creationId xmlns:a16="http://schemas.microsoft.com/office/drawing/2014/main" id="{21B58F1D-059A-584C-A3F4-533A43D51E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7955" y="0"/>
            <a:ext cx="1955355" cy="8571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ESMF logo">
            <a:extLst>
              <a:ext uri="{FF2B5EF4-FFF2-40B4-BE49-F238E27FC236}">
                <a16:creationId xmlns:a16="http://schemas.microsoft.com/office/drawing/2014/main" id="{901AE95A-ED67-D649-A8C8-B0798E2563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6193" y="880948"/>
            <a:ext cx="2728161" cy="10094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UOPC logo">
            <a:extLst>
              <a:ext uri="{FF2B5EF4-FFF2-40B4-BE49-F238E27FC236}">
                <a16:creationId xmlns:a16="http://schemas.microsoft.com/office/drawing/2014/main" id="{06DC19F3-5F3E-B140-8F4E-4029D341CCD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5660"/>
          <a:stretch/>
        </p:blipFill>
        <p:spPr bwMode="auto">
          <a:xfrm>
            <a:off x="7873441" y="909942"/>
            <a:ext cx="4318558" cy="960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653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mab110826d_irenw.jpg">
            <a:extLst>
              <a:ext uri="{FF2B5EF4-FFF2-40B4-BE49-F238E27FC236}">
                <a16:creationId xmlns:a16="http://schemas.microsoft.com/office/drawing/2014/main" id="{E590FD0D-9997-9746-8BBF-90A6D2928B40}"/>
              </a:ext>
            </a:extLst>
          </p:cNvPr>
          <p:cNvPicPr>
            <a:picLocks noChangeAspect="1"/>
          </p:cNvPicPr>
          <p:nvPr/>
        </p:nvPicPr>
        <p:blipFill rotWithShape="1">
          <a:blip r:embed="rId2">
            <a:extLst>
              <a:ext uri="{28A0092B-C50C-407E-A947-70E740481C1C}">
                <a14:useLocalDpi xmlns:a14="http://schemas.microsoft.com/office/drawing/2010/main" val="0"/>
              </a:ext>
            </a:extLst>
          </a:blip>
          <a:srcRect t="13949" b="-158"/>
          <a:stretch/>
        </p:blipFill>
        <p:spPr bwMode="auto">
          <a:xfrm>
            <a:off x="1146874" y="0"/>
            <a:ext cx="1026230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a16="http://schemas.microsoft.com/office/drawing/2014/main" id="{2AC4D59E-343B-3E4B-AF05-976CDBC98897}"/>
              </a:ext>
            </a:extLst>
          </p:cNvPr>
          <p:cNvSpPr txBox="1"/>
          <p:nvPr/>
        </p:nvSpPr>
        <p:spPr>
          <a:xfrm>
            <a:off x="774915" y="0"/>
            <a:ext cx="4949616" cy="1323439"/>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Hurricane Irene</a:t>
            </a:r>
          </a:p>
          <a:p>
            <a:pPr algn="ctr"/>
            <a:r>
              <a:rPr lang="en-US" sz="4000" b="1" dirty="0">
                <a:solidFill>
                  <a:schemeClr val="bg1"/>
                </a:solidFill>
                <a:latin typeface="Arial" panose="020B0604020202020204" pitchFamily="34" charset="0"/>
                <a:cs typeface="Arial" panose="020B0604020202020204" pitchFamily="34" charset="0"/>
              </a:rPr>
              <a:t>2011</a:t>
            </a:r>
          </a:p>
        </p:txBody>
      </p:sp>
    </p:spTree>
    <p:extLst>
      <p:ext uri="{BB962C8B-B14F-4D97-AF65-F5344CB8AC3E}">
        <p14:creationId xmlns:p14="http://schemas.microsoft.com/office/powerpoint/2010/main" val="1433050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512386" y="0"/>
            <a:ext cx="9155615" cy="369332"/>
          </a:xfrm>
          <a:prstGeom prst="rect">
            <a:avLst/>
          </a:prstGeom>
          <a:solidFill>
            <a:schemeClr val="bg1"/>
          </a:solidFill>
        </p:spPr>
        <p:txBody>
          <a:bodyPr wrap="square" rtlCol="0">
            <a:spAutoFit/>
          </a:bodyPr>
          <a:lstStyle/>
          <a:p>
            <a:endParaRPr lang="en-US" dirty="0"/>
          </a:p>
        </p:txBody>
      </p:sp>
      <p:pic>
        <p:nvPicPr>
          <p:cNvPr id="5" name="Picture 4" descr="pres_irene_temp-1.png"/>
          <p:cNvPicPr>
            <a:picLocks noChangeAspect="1"/>
          </p:cNvPicPr>
          <p:nvPr/>
        </p:nvPicPr>
        <p:blipFill>
          <a:blip r:embed="rId2" cstate="print">
            <a:extLst>
              <a:ext uri="{28A0092B-C50C-407E-A947-70E740481C1C}">
                <a14:useLocalDpi xmlns:a14="http://schemas.microsoft.com/office/drawing/2010/main" val="0"/>
              </a:ext>
            </a:extLst>
          </a:blip>
          <a:srcRect l="2312" t="3519" r="7715" b="33888"/>
          <a:stretch>
            <a:fillRect/>
          </a:stretch>
        </p:blipFill>
        <p:spPr bwMode="auto">
          <a:xfrm>
            <a:off x="1800225" y="3578795"/>
            <a:ext cx="4592638" cy="2659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2" name="Picture 1" descr="mts_codar.png"/>
          <p:cNvPicPr>
            <a:picLocks noChangeAspect="1"/>
          </p:cNvPicPr>
          <p:nvPr/>
        </p:nvPicPr>
        <p:blipFill>
          <a:blip r:embed="rId3">
            <a:extLst>
              <a:ext uri="{28A0092B-C50C-407E-A947-70E740481C1C}">
                <a14:useLocalDpi xmlns:a14="http://schemas.microsoft.com/office/drawing/2010/main" val="0"/>
              </a:ext>
            </a:extLst>
          </a:blip>
          <a:srcRect l="10022" t="5724" r="51262" b="51729"/>
          <a:stretch>
            <a:fillRect/>
          </a:stretch>
        </p:blipFill>
        <p:spPr bwMode="auto">
          <a:xfrm>
            <a:off x="7239000" y="3295651"/>
            <a:ext cx="3048000" cy="266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3" name="TextBox 2"/>
          <p:cNvSpPr txBox="1">
            <a:spLocks noChangeArrowheads="1"/>
          </p:cNvSpPr>
          <p:nvPr/>
        </p:nvSpPr>
        <p:spPr bwMode="auto">
          <a:xfrm>
            <a:off x="7297738" y="3495676"/>
            <a:ext cx="1219200" cy="1015663"/>
          </a:xfrm>
          <a:prstGeom prst="rect">
            <a:avLst/>
          </a:prstGeom>
          <a:solidFill>
            <a:srgbClr val="D5A818">
              <a:alpha val="50000"/>
            </a:srgb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rgbClr val="000000"/>
                </a:solidFill>
                <a:latin typeface="Arial"/>
                <a:cs typeface="Times New Roman" charset="0"/>
              </a:rPr>
              <a:t>HF Radar</a:t>
            </a:r>
          </a:p>
          <a:p>
            <a:pPr>
              <a:defRPr/>
            </a:pPr>
            <a:r>
              <a:rPr lang="en-US" sz="2000" dirty="0">
                <a:solidFill>
                  <a:srgbClr val="000000"/>
                </a:solidFill>
                <a:latin typeface="Arial"/>
                <a:cs typeface="Times New Roman" charset="0"/>
              </a:rPr>
              <a:t>Currents</a:t>
            </a:r>
          </a:p>
        </p:txBody>
      </p:sp>
      <p:cxnSp>
        <p:nvCxnSpPr>
          <p:cNvPr id="28684" name="Straight Arrow Connector 8"/>
          <p:cNvCxnSpPr>
            <a:cxnSpLocks noChangeShapeType="1"/>
          </p:cNvCxnSpPr>
          <p:nvPr/>
        </p:nvCxnSpPr>
        <p:spPr bwMode="auto">
          <a:xfrm flipH="1" flipV="1">
            <a:off x="9296400" y="4438650"/>
            <a:ext cx="762000" cy="914400"/>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689" name="TextBox 1"/>
          <p:cNvSpPr txBox="1">
            <a:spLocks noChangeArrowheads="1"/>
          </p:cNvSpPr>
          <p:nvPr/>
        </p:nvSpPr>
        <p:spPr bwMode="auto">
          <a:xfrm>
            <a:off x="1609725" y="3266058"/>
            <a:ext cx="4724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000000"/>
                </a:solidFill>
              </a:rPr>
              <a:t>Glider Temperature</a:t>
            </a:r>
          </a:p>
          <a:p>
            <a:r>
              <a:rPr lang="en-US" altLang="en-US" sz="2000" dirty="0">
                <a:solidFill>
                  <a:srgbClr val="000000"/>
                </a:solidFill>
              </a:rPr>
              <a:t>                           </a:t>
            </a:r>
            <a:endParaRPr lang="en-US" altLang="en-US" b="1" u="sng" dirty="0">
              <a:solidFill>
                <a:srgbClr val="000000"/>
              </a:solidFill>
            </a:endParaRPr>
          </a:p>
        </p:txBody>
      </p:sp>
      <p:cxnSp>
        <p:nvCxnSpPr>
          <p:cNvPr id="15" name="Straight Arrow Connector 14"/>
          <p:cNvCxnSpPr>
            <a:cxnSpLocks noChangeShapeType="1"/>
          </p:cNvCxnSpPr>
          <p:nvPr/>
        </p:nvCxnSpPr>
        <p:spPr bwMode="auto">
          <a:xfrm flipH="1" flipV="1">
            <a:off x="3133725" y="3983607"/>
            <a:ext cx="666750" cy="0"/>
          </a:xfrm>
          <a:prstGeom prst="straightConnector1">
            <a:avLst/>
          </a:prstGeom>
          <a:noFill/>
          <a:ln w="285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 name="TextBox 1"/>
          <p:cNvSpPr txBox="1">
            <a:spLocks noChangeArrowheads="1"/>
          </p:cNvSpPr>
          <p:nvPr/>
        </p:nvSpPr>
        <p:spPr bwMode="auto">
          <a:xfrm>
            <a:off x="4343401" y="4202114"/>
            <a:ext cx="13938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0000"/>
                </a:solidFill>
              </a:rPr>
              <a:t>Eye Passage</a:t>
            </a:r>
          </a:p>
        </p:txBody>
      </p:sp>
      <p:cxnSp>
        <p:nvCxnSpPr>
          <p:cNvPr id="23" name="Straight Arrow Connector 22"/>
          <p:cNvCxnSpPr>
            <a:cxnSpLocks noChangeShapeType="1"/>
          </p:cNvCxnSpPr>
          <p:nvPr/>
        </p:nvCxnSpPr>
        <p:spPr bwMode="auto">
          <a:xfrm flipV="1">
            <a:off x="3146425" y="4809107"/>
            <a:ext cx="666750" cy="0"/>
          </a:xfrm>
          <a:prstGeom prst="straightConnector1">
            <a:avLst/>
          </a:prstGeom>
          <a:noFill/>
          <a:ln w="28575">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grpSp>
        <p:nvGrpSpPr>
          <p:cNvPr id="26" name="Group 25">
            <a:extLst>
              <a:ext uri="{FF2B5EF4-FFF2-40B4-BE49-F238E27FC236}">
                <a16:creationId xmlns:a16="http://schemas.microsoft.com/office/drawing/2014/main" id="{5EA3F9E4-7B2C-F347-8628-0C39BC17E526}"/>
              </a:ext>
            </a:extLst>
          </p:cNvPr>
          <p:cNvGrpSpPr/>
          <p:nvPr/>
        </p:nvGrpSpPr>
        <p:grpSpPr>
          <a:xfrm>
            <a:off x="2403247" y="19051"/>
            <a:ext cx="8244740" cy="3312065"/>
            <a:chOff x="1027267" y="7938"/>
            <a:chExt cx="8244740" cy="3312065"/>
          </a:xfrm>
        </p:grpSpPr>
        <p:grpSp>
          <p:nvGrpSpPr>
            <p:cNvPr id="27" name="Group 26">
              <a:extLst>
                <a:ext uri="{FF2B5EF4-FFF2-40B4-BE49-F238E27FC236}">
                  <a16:creationId xmlns:a16="http://schemas.microsoft.com/office/drawing/2014/main" id="{DAFD71BE-8138-2646-80C4-793CF30E88F5}"/>
                </a:ext>
              </a:extLst>
            </p:cNvPr>
            <p:cNvGrpSpPr/>
            <p:nvPr/>
          </p:nvGrpSpPr>
          <p:grpSpPr>
            <a:xfrm>
              <a:off x="1027267" y="7938"/>
              <a:ext cx="8244740" cy="3312065"/>
              <a:chOff x="1636867" y="38100"/>
              <a:chExt cx="8244740" cy="3312065"/>
            </a:xfrm>
          </p:grpSpPr>
          <p:pic>
            <p:nvPicPr>
              <p:cNvPr id="29" name="Picture 6" descr="composite20110827T070000.png">
                <a:extLst>
                  <a:ext uri="{FF2B5EF4-FFF2-40B4-BE49-F238E27FC236}">
                    <a16:creationId xmlns:a16="http://schemas.microsoft.com/office/drawing/2014/main" id="{8DB067A4-4F78-1F40-83B1-196AAB1EF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60" t="7344" r="27216"/>
              <a:stretch/>
            </p:blipFill>
            <p:spPr bwMode="auto">
              <a:xfrm>
                <a:off x="1636867" y="438150"/>
                <a:ext cx="2228850" cy="288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7" descr="composite20110831T070000.png">
                <a:extLst>
                  <a:ext uri="{FF2B5EF4-FFF2-40B4-BE49-F238E27FC236}">
                    <a16:creationId xmlns:a16="http://schemas.microsoft.com/office/drawing/2014/main" id="{E6738FE1-7D96-4B4C-862A-70B55F4774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9" t="5916" r="15691"/>
              <a:stretch/>
            </p:blipFill>
            <p:spPr bwMode="auto">
              <a:xfrm>
                <a:off x="4382541" y="421227"/>
                <a:ext cx="2597150" cy="292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8" descr="compositestormdif20110827-20110831.png">
                <a:extLst>
                  <a:ext uri="{FF2B5EF4-FFF2-40B4-BE49-F238E27FC236}">
                    <a16:creationId xmlns:a16="http://schemas.microsoft.com/office/drawing/2014/main" id="{456BF040-750D-7044-B24E-FFD6FE8EFE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631" t="6732" r="18085"/>
              <a:stretch/>
            </p:blipFill>
            <p:spPr bwMode="auto">
              <a:xfrm>
                <a:off x="7379707" y="386736"/>
                <a:ext cx="2501900" cy="290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TextBox 4">
                <a:extLst>
                  <a:ext uri="{FF2B5EF4-FFF2-40B4-BE49-F238E27FC236}">
                    <a16:creationId xmlns:a16="http://schemas.microsoft.com/office/drawing/2014/main" id="{911D5A4D-EF59-174F-B51F-8DEF84D7D80C}"/>
                  </a:ext>
                </a:extLst>
              </p:cNvPr>
              <p:cNvSpPr txBox="1">
                <a:spLocks noChangeArrowheads="1"/>
              </p:cNvSpPr>
              <p:nvPr/>
            </p:nvSpPr>
            <p:spPr bwMode="auto">
              <a:xfrm>
                <a:off x="4253217" y="43775"/>
                <a:ext cx="2057400" cy="40005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dirty="0"/>
                  <a:t>Post-Irene</a:t>
                </a:r>
              </a:p>
            </p:txBody>
          </p:sp>
          <p:sp>
            <p:nvSpPr>
              <p:cNvPr id="33" name="TextBox 3">
                <a:extLst>
                  <a:ext uri="{FF2B5EF4-FFF2-40B4-BE49-F238E27FC236}">
                    <a16:creationId xmlns:a16="http://schemas.microsoft.com/office/drawing/2014/main" id="{2FEAC3C4-4965-654B-9A92-187F80BE6454}"/>
                  </a:ext>
                </a:extLst>
              </p:cNvPr>
              <p:cNvSpPr txBox="1">
                <a:spLocks noChangeArrowheads="1"/>
              </p:cNvSpPr>
              <p:nvPr/>
            </p:nvSpPr>
            <p:spPr bwMode="auto">
              <a:xfrm>
                <a:off x="1800379" y="38100"/>
                <a:ext cx="2057400" cy="40005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dirty="0"/>
                  <a:t>Pre-Irene </a:t>
                </a:r>
              </a:p>
            </p:txBody>
          </p:sp>
          <p:sp>
            <p:nvSpPr>
              <p:cNvPr id="34" name="TextBox 5">
                <a:extLst>
                  <a:ext uri="{FF2B5EF4-FFF2-40B4-BE49-F238E27FC236}">
                    <a16:creationId xmlns:a16="http://schemas.microsoft.com/office/drawing/2014/main" id="{908FCC00-191B-6449-A762-40E177C3123B}"/>
                  </a:ext>
                </a:extLst>
              </p:cNvPr>
              <p:cNvSpPr txBox="1">
                <a:spLocks noChangeArrowheads="1"/>
              </p:cNvSpPr>
              <p:nvPr/>
            </p:nvSpPr>
            <p:spPr bwMode="auto">
              <a:xfrm>
                <a:off x="7594019" y="38100"/>
                <a:ext cx="2073275" cy="40005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dirty="0"/>
                  <a:t>Difference</a:t>
                </a:r>
              </a:p>
            </p:txBody>
          </p:sp>
        </p:grpSp>
        <p:sp>
          <p:nvSpPr>
            <p:cNvPr id="28" name="TextBox 27">
              <a:extLst>
                <a:ext uri="{FF2B5EF4-FFF2-40B4-BE49-F238E27FC236}">
                  <a16:creationId xmlns:a16="http://schemas.microsoft.com/office/drawing/2014/main" id="{5E6217E4-4F76-A743-8941-155243177E17}"/>
                </a:ext>
              </a:extLst>
            </p:cNvPr>
            <p:cNvSpPr txBox="1">
              <a:spLocks noChangeArrowheads="1"/>
            </p:cNvSpPr>
            <p:nvPr/>
          </p:nvSpPr>
          <p:spPr bwMode="auto">
            <a:xfrm>
              <a:off x="6581660" y="464524"/>
              <a:ext cx="12001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dirty="0"/>
                <a:t>11C max Cooling</a:t>
              </a:r>
            </a:p>
          </p:txBody>
        </p:sp>
      </p:grpSp>
      <p:sp>
        <p:nvSpPr>
          <p:cNvPr id="35" name="TextBox 12">
            <a:extLst>
              <a:ext uri="{FF2B5EF4-FFF2-40B4-BE49-F238E27FC236}">
                <a16:creationId xmlns:a16="http://schemas.microsoft.com/office/drawing/2014/main" id="{083B47C4-8EFE-9D49-AADF-75F41B6FF138}"/>
              </a:ext>
            </a:extLst>
          </p:cNvPr>
          <p:cNvSpPr txBox="1">
            <a:spLocks noChangeArrowheads="1"/>
          </p:cNvSpPr>
          <p:nvPr/>
        </p:nvSpPr>
        <p:spPr bwMode="auto">
          <a:xfrm>
            <a:off x="734356" y="888999"/>
            <a:ext cx="169703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2000" dirty="0">
              <a:solidFill>
                <a:srgbClr val="000000"/>
              </a:solidFill>
            </a:endParaRPr>
          </a:p>
          <a:p>
            <a:pPr algn="ctr"/>
            <a:r>
              <a:rPr lang="en-US" altLang="en-US" sz="2000" dirty="0">
                <a:solidFill>
                  <a:srgbClr val="000000"/>
                </a:solidFill>
              </a:rPr>
              <a:t>Satellite</a:t>
            </a:r>
          </a:p>
          <a:p>
            <a:pPr algn="ctr"/>
            <a:r>
              <a:rPr lang="en-US" altLang="en-US" sz="2000" dirty="0">
                <a:solidFill>
                  <a:srgbClr val="000000"/>
                </a:solidFill>
              </a:rPr>
              <a:t>SST</a:t>
            </a:r>
          </a:p>
        </p:txBody>
      </p:sp>
      <p:sp>
        <p:nvSpPr>
          <p:cNvPr id="22" name="TextBox 21">
            <a:extLst>
              <a:ext uri="{FF2B5EF4-FFF2-40B4-BE49-F238E27FC236}">
                <a16:creationId xmlns:a16="http://schemas.microsoft.com/office/drawing/2014/main" id="{A13D0CF9-FCA2-304D-8F58-3BF399017B86}"/>
              </a:ext>
            </a:extLst>
          </p:cNvPr>
          <p:cNvSpPr txBox="1"/>
          <p:nvPr/>
        </p:nvSpPr>
        <p:spPr>
          <a:xfrm>
            <a:off x="6795965" y="6488668"/>
            <a:ext cx="5269229"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Glenn et al., Nature Communications</a:t>
            </a:r>
            <a:r>
              <a:rPr lang="en-US" dirty="0">
                <a:latin typeface="Times New Roman" panose="02020603050405020304" pitchFamily="18" charset="0"/>
                <a:cs typeface="Times New Roman" panose="02020603050405020304" pitchFamily="18" charset="0"/>
              </a:rPr>
              <a:t>(2016)</a:t>
            </a:r>
          </a:p>
        </p:txBody>
      </p:sp>
    </p:spTree>
    <p:extLst>
      <p:ext uri="{BB962C8B-B14F-4D97-AF65-F5344CB8AC3E}">
        <p14:creationId xmlns:p14="http://schemas.microsoft.com/office/powerpoint/2010/main" val="3349936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24"/>
          <p:cNvSpPr txBox="1">
            <a:spLocks noChangeArrowheads="1"/>
          </p:cNvSpPr>
          <p:nvPr/>
        </p:nvSpPr>
        <p:spPr bwMode="auto">
          <a:xfrm>
            <a:off x="3909719" y="1102562"/>
            <a:ext cx="207645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FF0000"/>
                </a:solidFill>
              </a:rPr>
              <a:t>Warm Ocean</a:t>
            </a:r>
          </a:p>
          <a:p>
            <a:r>
              <a:rPr lang="en-US" altLang="en-US" sz="2000" dirty="0">
                <a:solidFill>
                  <a:srgbClr val="FF0000"/>
                </a:solidFill>
              </a:rPr>
              <a:t>Boundary Condition</a:t>
            </a:r>
          </a:p>
        </p:txBody>
      </p:sp>
      <p:sp>
        <p:nvSpPr>
          <p:cNvPr id="12" name="TextBox 25"/>
          <p:cNvSpPr txBox="1">
            <a:spLocks noChangeArrowheads="1"/>
          </p:cNvSpPr>
          <p:nvPr/>
        </p:nvSpPr>
        <p:spPr bwMode="auto">
          <a:xfrm>
            <a:off x="4149983" y="4032991"/>
            <a:ext cx="1820863"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0000FF"/>
                </a:solidFill>
              </a:rPr>
              <a:t>Cold Ocean</a:t>
            </a:r>
          </a:p>
          <a:p>
            <a:r>
              <a:rPr lang="en-US" altLang="en-US" sz="2000" dirty="0">
                <a:solidFill>
                  <a:srgbClr val="0000FF"/>
                </a:solidFill>
              </a:rPr>
              <a:t>Boundary Condition</a:t>
            </a:r>
          </a:p>
        </p:txBody>
      </p:sp>
      <p:pic>
        <p:nvPicPr>
          <p:cNvPr id="13" name="Picture 26" descr="composite_20110827T070000_flat_zoomout2_wtrack.png"/>
          <p:cNvPicPr>
            <a:picLocks noChangeAspect="1"/>
          </p:cNvPicPr>
          <p:nvPr/>
        </p:nvPicPr>
        <p:blipFill>
          <a:blip r:embed="rId3" cstate="print">
            <a:extLst>
              <a:ext uri="{28A0092B-C50C-407E-A947-70E740481C1C}">
                <a14:useLocalDpi xmlns:a14="http://schemas.microsoft.com/office/drawing/2010/main" val="0"/>
              </a:ext>
            </a:extLst>
          </a:blip>
          <a:srcRect l="21249" t="3700" r="28563" b="7770"/>
          <a:stretch>
            <a:fillRect/>
          </a:stretch>
        </p:blipFill>
        <p:spPr bwMode="auto">
          <a:xfrm>
            <a:off x="1762126" y="577850"/>
            <a:ext cx="2079625" cy="274955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27" descr="composite_20110831T070000_flat_zoomout2_wtrack.png"/>
          <p:cNvPicPr>
            <a:picLocks noChangeAspect="1"/>
          </p:cNvPicPr>
          <p:nvPr/>
        </p:nvPicPr>
        <p:blipFill>
          <a:blip r:embed="rId4" cstate="print">
            <a:extLst>
              <a:ext uri="{28A0092B-C50C-407E-A947-70E740481C1C}">
                <a14:useLocalDpi xmlns:a14="http://schemas.microsoft.com/office/drawing/2010/main" val="0"/>
              </a:ext>
            </a:extLst>
          </a:blip>
          <a:srcRect l="21205" t="3394" r="20743" b="7924"/>
          <a:stretch>
            <a:fillRect/>
          </a:stretch>
        </p:blipFill>
        <p:spPr bwMode="auto">
          <a:xfrm>
            <a:off x="1793875" y="3603625"/>
            <a:ext cx="2230438" cy="2554288"/>
          </a:xfrm>
          <a:prstGeom prst="rect">
            <a:avLst/>
          </a:prstGeom>
          <a:noFill/>
          <a:ln w="381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17" name="Right Arrow 16"/>
          <p:cNvSpPr>
            <a:spLocks noChangeArrowheads="1"/>
          </p:cNvSpPr>
          <p:nvPr/>
        </p:nvSpPr>
        <p:spPr bwMode="auto">
          <a:xfrm>
            <a:off x="5791200" y="1419724"/>
            <a:ext cx="914400" cy="698500"/>
          </a:xfrm>
          <a:prstGeom prst="rightArrow">
            <a:avLst>
              <a:gd name="adj1" fmla="val 50000"/>
              <a:gd name="adj2" fmla="val 50000"/>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sp>
        <p:nvSpPr>
          <p:cNvPr id="18" name="Right Arrow 17"/>
          <p:cNvSpPr>
            <a:spLocks noChangeArrowheads="1"/>
          </p:cNvSpPr>
          <p:nvPr/>
        </p:nvSpPr>
        <p:spPr bwMode="auto">
          <a:xfrm>
            <a:off x="5791201" y="4064000"/>
            <a:ext cx="1063625" cy="698500"/>
          </a:xfrm>
          <a:prstGeom prst="rightArrow">
            <a:avLst>
              <a:gd name="adj1" fmla="val 50000"/>
              <a:gd name="adj2" fmla="val 50003"/>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pic>
        <p:nvPicPr>
          <p:cNvPr id="19" name="Picture 18" descr="figure8_v0_20110828_0900.png"/>
          <p:cNvPicPr>
            <a:picLocks noChangeAspect="1"/>
          </p:cNvPicPr>
          <p:nvPr/>
        </p:nvPicPr>
        <p:blipFill>
          <a:blip r:embed="rId5" cstate="print">
            <a:extLst>
              <a:ext uri="{28A0092B-C50C-407E-A947-70E740481C1C}">
                <a14:useLocalDpi xmlns:a14="http://schemas.microsoft.com/office/drawing/2010/main" val="0"/>
              </a:ext>
            </a:extLst>
          </a:blip>
          <a:srcRect l="67010" t="13414" r="3770" b="10260"/>
          <a:stretch>
            <a:fillRect/>
          </a:stretch>
        </p:blipFill>
        <p:spPr bwMode="auto">
          <a:xfrm>
            <a:off x="7620000" y="3149600"/>
            <a:ext cx="2540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5" descr="figure8_v0_20110828_0900.png"/>
          <p:cNvPicPr>
            <a:picLocks noChangeAspect="1"/>
          </p:cNvPicPr>
          <p:nvPr/>
        </p:nvPicPr>
        <p:blipFill>
          <a:blip r:embed="rId5" cstate="print">
            <a:extLst>
              <a:ext uri="{28A0092B-C50C-407E-A947-70E740481C1C}">
                <a14:useLocalDpi xmlns:a14="http://schemas.microsoft.com/office/drawing/2010/main" val="0"/>
              </a:ext>
            </a:extLst>
          </a:blip>
          <a:srcRect l="36108" t="13918" r="35258" b="9756"/>
          <a:stretch>
            <a:fillRect/>
          </a:stretch>
        </p:blipFill>
        <p:spPr bwMode="auto">
          <a:xfrm>
            <a:off x="7696200" y="406400"/>
            <a:ext cx="24892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6172200" y="639466"/>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000000"/>
                </a:solidFill>
              </a:rPr>
              <a:t>Cat 1 Hurricane</a:t>
            </a:r>
          </a:p>
        </p:txBody>
      </p:sp>
      <p:sp>
        <p:nvSpPr>
          <p:cNvPr id="21" name="TextBox 20"/>
          <p:cNvSpPr txBox="1">
            <a:spLocks noChangeArrowheads="1"/>
          </p:cNvSpPr>
          <p:nvPr/>
        </p:nvSpPr>
        <p:spPr bwMode="auto">
          <a:xfrm>
            <a:off x="6323012" y="3233738"/>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000000"/>
                </a:solidFill>
              </a:rPr>
              <a:t>Tropical Storm</a:t>
            </a:r>
          </a:p>
        </p:txBody>
      </p:sp>
      <p:sp>
        <p:nvSpPr>
          <p:cNvPr id="22" name="TextBox 4"/>
          <p:cNvSpPr txBox="1">
            <a:spLocks noChangeArrowheads="1"/>
          </p:cNvSpPr>
          <p:nvPr/>
        </p:nvSpPr>
        <p:spPr bwMode="auto">
          <a:xfrm>
            <a:off x="4538369" y="5285582"/>
            <a:ext cx="17541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u="sng">
                <a:solidFill>
                  <a:srgbClr val="000000"/>
                </a:solidFill>
              </a:rPr>
              <a:t>IMPACT?</a:t>
            </a:r>
          </a:p>
        </p:txBody>
      </p:sp>
      <p:sp>
        <p:nvSpPr>
          <p:cNvPr id="23" name="TextBox 22"/>
          <p:cNvSpPr txBox="1">
            <a:spLocks noChangeArrowheads="1"/>
          </p:cNvSpPr>
          <p:nvPr/>
        </p:nvSpPr>
        <p:spPr bwMode="auto">
          <a:xfrm>
            <a:off x="4538369" y="5742782"/>
            <a:ext cx="2895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000000"/>
                </a:solidFill>
              </a:rPr>
              <a:t>&gt;10 knots reduction in peak wind speed</a:t>
            </a:r>
          </a:p>
        </p:txBody>
      </p:sp>
      <p:sp>
        <p:nvSpPr>
          <p:cNvPr id="24" name="TextBox 23"/>
          <p:cNvSpPr txBox="1">
            <a:spLocks noChangeArrowheads="1"/>
          </p:cNvSpPr>
          <p:nvPr/>
        </p:nvSpPr>
        <p:spPr bwMode="auto">
          <a:xfrm>
            <a:off x="1572125" y="0"/>
            <a:ext cx="914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solidFill>
                  <a:srgbClr val="000000"/>
                </a:solidFill>
              </a:rPr>
              <a:t>Atmospheric Forecast Sensitivity Study</a:t>
            </a:r>
          </a:p>
        </p:txBody>
      </p:sp>
      <p:sp>
        <p:nvSpPr>
          <p:cNvPr id="26" name="TextBox 25">
            <a:extLst>
              <a:ext uri="{FF2B5EF4-FFF2-40B4-BE49-F238E27FC236}">
                <a16:creationId xmlns:a16="http://schemas.microsoft.com/office/drawing/2014/main" id="{1CE56072-FDD7-014C-9B2C-61C81164F28C}"/>
              </a:ext>
            </a:extLst>
          </p:cNvPr>
          <p:cNvSpPr txBox="1"/>
          <p:nvPr/>
        </p:nvSpPr>
        <p:spPr>
          <a:xfrm>
            <a:off x="6795965" y="6488668"/>
            <a:ext cx="5269229"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Seroka et al. Monthly Weather Review </a:t>
            </a:r>
            <a:r>
              <a:rPr lang="en-US" dirty="0">
                <a:latin typeface="Times New Roman" panose="02020603050405020304" pitchFamily="18" charset="0"/>
                <a:cs typeface="Times New Roman" panose="02020603050405020304" pitchFamily="18" charset="0"/>
              </a:rPr>
              <a:t>(2016)</a:t>
            </a:r>
          </a:p>
        </p:txBody>
      </p:sp>
    </p:spTree>
    <p:extLst>
      <p:ext uri="{BB962C8B-B14F-4D97-AF65-F5344CB8AC3E}">
        <p14:creationId xmlns:p14="http://schemas.microsoft.com/office/powerpoint/2010/main" val="3155908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8302-9E15-F940-A5EA-B9C79543EA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09A1BE-DA01-6443-AD56-5D58CCB34F4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65021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477" y="3130227"/>
            <a:ext cx="11143281" cy="3139321"/>
          </a:xfrm>
          <a:prstGeom prst="rect">
            <a:avLst/>
          </a:prstGeom>
          <a:noFill/>
        </p:spPr>
        <p:txBody>
          <a:bodyPr wrap="square" rtlCol="0">
            <a:spAutoFit/>
          </a:bodyPr>
          <a:lstStyle/>
          <a:p>
            <a:r>
              <a:rPr lang="en-US" dirty="0"/>
              <a:t>Over 2 million people ordered to “flee the storm’s path”.</a:t>
            </a:r>
          </a:p>
          <a:p>
            <a:endParaRPr lang="en-US" dirty="0"/>
          </a:p>
          <a:p>
            <a:r>
              <a:rPr lang="en-US" b="1" dirty="0"/>
              <a:t>President Obama:</a:t>
            </a:r>
            <a:r>
              <a:rPr lang="en-US" dirty="0"/>
              <a:t> Shaping up to be a “historic hurricane” and urged residents to “be prepared for the worst”. “Don’t wait. Don’t delay.”</a:t>
            </a:r>
          </a:p>
          <a:p>
            <a:endParaRPr lang="en-US" dirty="0"/>
          </a:p>
          <a:p>
            <a:r>
              <a:rPr lang="en-US" b="1" dirty="0"/>
              <a:t>New Jersey Governor Christie:</a:t>
            </a:r>
            <a:r>
              <a:rPr lang="en-US" dirty="0"/>
              <a:t>  Ordered evacuation of 1 million people  - “This is going to be an enormous storm, and for New Jersey, something we haven’t seen in over 60 years”. “Get the hell off the beach”.</a:t>
            </a:r>
          </a:p>
          <a:p>
            <a:endParaRPr lang="en-US" dirty="0"/>
          </a:p>
          <a:p>
            <a:r>
              <a:rPr lang="en-US" b="1" dirty="0"/>
              <a:t>New York Mayor Bloomberg:</a:t>
            </a:r>
            <a:r>
              <a:rPr lang="en-US" dirty="0"/>
              <a:t> “Staying behind is dangerous, staying behind is foolish, and its against the law”.  “The time to leave is right now”. The bridges, streets and subways were nearly empty ahead of a nearly unprecedented mass transit shutdown.</a:t>
            </a:r>
          </a:p>
        </p:txBody>
      </p:sp>
      <p:pic>
        <p:nvPicPr>
          <p:cNvPr id="7" name="Picture 6" descr="Screen Shot 2015-10-17 at 7.33.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866" y="177800"/>
            <a:ext cx="4467225" cy="2552700"/>
          </a:xfrm>
          <a:prstGeom prst="rect">
            <a:avLst/>
          </a:prstGeom>
        </p:spPr>
      </p:pic>
      <p:sp>
        <p:nvSpPr>
          <p:cNvPr id="8" name="TextBox 7"/>
          <p:cNvSpPr txBox="1"/>
          <p:nvPr/>
        </p:nvSpPr>
        <p:spPr>
          <a:xfrm>
            <a:off x="1794836" y="1079379"/>
            <a:ext cx="3046522" cy="1077218"/>
          </a:xfrm>
          <a:prstGeom prst="rect">
            <a:avLst/>
          </a:prstGeom>
          <a:noFill/>
        </p:spPr>
        <p:txBody>
          <a:bodyPr wrap="square" rtlCol="0">
            <a:spAutoFit/>
          </a:bodyPr>
          <a:lstStyle/>
          <a:p>
            <a:r>
              <a:rPr lang="en-US" sz="3200" b="1" dirty="0"/>
              <a:t>Pre-Irene Storm Warnings</a:t>
            </a:r>
          </a:p>
        </p:txBody>
      </p:sp>
    </p:spTree>
    <p:extLst>
      <p:ext uri="{BB962C8B-B14F-4D97-AF65-F5344CB8AC3E}">
        <p14:creationId xmlns:p14="http://schemas.microsoft.com/office/powerpoint/2010/main" val="2044104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6653"/>
          <a:stretch/>
        </p:blipFill>
        <p:spPr>
          <a:xfrm>
            <a:off x="0" y="148857"/>
            <a:ext cx="9081246" cy="6084354"/>
          </a:xfrm>
          <a:prstGeom prst="rect">
            <a:avLst/>
          </a:prstGeom>
        </p:spPr>
      </p:pic>
      <p:pic>
        <p:nvPicPr>
          <p:cNvPr id="9" name="Picture 8"/>
          <p:cNvPicPr>
            <a:picLocks noChangeAspect="1"/>
          </p:cNvPicPr>
          <p:nvPr/>
        </p:nvPicPr>
        <p:blipFill rotWithShape="1">
          <a:blip r:embed="rId4"/>
          <a:srcRect r="2574"/>
          <a:stretch/>
        </p:blipFill>
        <p:spPr>
          <a:xfrm>
            <a:off x="7626974" y="148857"/>
            <a:ext cx="4327386" cy="6084354"/>
          </a:xfrm>
          <a:prstGeom prst="rect">
            <a:avLst/>
          </a:prstGeom>
        </p:spPr>
      </p:pic>
      <p:sp>
        <p:nvSpPr>
          <p:cNvPr id="6" name="Rectangle 5"/>
          <p:cNvSpPr/>
          <p:nvPr/>
        </p:nvSpPr>
        <p:spPr>
          <a:xfrm>
            <a:off x="1496465" y="6233211"/>
            <a:ext cx="2138599" cy="338554"/>
          </a:xfrm>
          <a:prstGeom prst="rect">
            <a:avLst/>
          </a:prstGeom>
        </p:spPr>
        <p:txBody>
          <a:bodyPr wrap="none">
            <a:spAutoFit/>
          </a:bodyPr>
          <a:lstStyle/>
          <a:p>
            <a:r>
              <a:rPr lang="en-US" sz="1600" cap="all" dirty="0">
                <a:latin typeface="foundation-sans-bold" charset="0"/>
              </a:rPr>
              <a:t> AP PHOTO/MEL EVANS</a:t>
            </a:r>
            <a:endParaRPr lang="en-US" sz="1600" dirty="0"/>
          </a:p>
        </p:txBody>
      </p:sp>
    </p:spTree>
    <p:extLst>
      <p:ext uri="{BB962C8B-B14F-4D97-AF65-F5344CB8AC3E}">
        <p14:creationId xmlns:p14="http://schemas.microsoft.com/office/powerpoint/2010/main" val="1861426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9363" y="331309"/>
            <a:ext cx="8298044" cy="5747224"/>
          </a:xfrm>
          <a:prstGeom prst="rect">
            <a:avLst/>
          </a:prstGeom>
        </p:spPr>
      </p:pic>
      <p:sp>
        <p:nvSpPr>
          <p:cNvPr id="8" name="TextBox 7"/>
          <p:cNvSpPr txBox="1"/>
          <p:nvPr/>
        </p:nvSpPr>
        <p:spPr>
          <a:xfrm>
            <a:off x="2438400" y="6211669"/>
            <a:ext cx="7289040" cy="646331"/>
          </a:xfrm>
          <a:prstGeom prst="rect">
            <a:avLst/>
          </a:prstGeom>
          <a:noFill/>
        </p:spPr>
        <p:txBody>
          <a:bodyPr wrap="square" rtlCol="0">
            <a:spAutoFit/>
          </a:bodyPr>
          <a:lstStyle/>
          <a:p>
            <a:r>
              <a:rPr lang="en-US" dirty="0"/>
              <a:t>Official NHC intensity forecasts for Irene every 6 h from 1200 UTC 23 August to 0600 UTC 28 August. </a:t>
            </a:r>
          </a:p>
        </p:txBody>
      </p:sp>
    </p:spTree>
    <p:extLst>
      <p:ext uri="{BB962C8B-B14F-4D97-AF65-F5344CB8AC3E}">
        <p14:creationId xmlns:p14="http://schemas.microsoft.com/office/powerpoint/2010/main" val="1924579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512386" y="0"/>
            <a:ext cx="9155615" cy="369332"/>
          </a:xfrm>
          <a:prstGeom prst="rect">
            <a:avLst/>
          </a:prstGeom>
          <a:solidFill>
            <a:schemeClr val="bg1"/>
          </a:solidFill>
        </p:spPr>
        <p:txBody>
          <a:bodyPr wrap="square" rtlCol="0">
            <a:spAutoFit/>
          </a:bodyPr>
          <a:lstStyle/>
          <a:p>
            <a:endParaRPr lang="en-US" dirty="0"/>
          </a:p>
        </p:txBody>
      </p:sp>
      <p:pic>
        <p:nvPicPr>
          <p:cNvPr id="5" name="Picture 4" descr="pres_irene_temp-1.png"/>
          <p:cNvPicPr>
            <a:picLocks noChangeAspect="1"/>
          </p:cNvPicPr>
          <p:nvPr/>
        </p:nvPicPr>
        <p:blipFill>
          <a:blip r:embed="rId2" cstate="print">
            <a:extLst>
              <a:ext uri="{28A0092B-C50C-407E-A947-70E740481C1C}">
                <a14:useLocalDpi xmlns:a14="http://schemas.microsoft.com/office/drawing/2010/main" val="0"/>
              </a:ext>
            </a:extLst>
          </a:blip>
          <a:srcRect l="2312" t="3519" r="7715" b="33888"/>
          <a:stretch>
            <a:fillRect/>
          </a:stretch>
        </p:blipFill>
        <p:spPr bwMode="auto">
          <a:xfrm>
            <a:off x="1800225" y="3578795"/>
            <a:ext cx="4592638" cy="2659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2" name="Picture 1" descr="mts_codar.png"/>
          <p:cNvPicPr>
            <a:picLocks noChangeAspect="1"/>
          </p:cNvPicPr>
          <p:nvPr/>
        </p:nvPicPr>
        <p:blipFill>
          <a:blip r:embed="rId3">
            <a:extLst>
              <a:ext uri="{28A0092B-C50C-407E-A947-70E740481C1C}">
                <a14:useLocalDpi xmlns:a14="http://schemas.microsoft.com/office/drawing/2010/main" val="0"/>
              </a:ext>
            </a:extLst>
          </a:blip>
          <a:srcRect l="10022" t="5724" r="51262" b="51729"/>
          <a:stretch>
            <a:fillRect/>
          </a:stretch>
        </p:blipFill>
        <p:spPr bwMode="auto">
          <a:xfrm>
            <a:off x="7239000" y="3295651"/>
            <a:ext cx="3048000" cy="266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3" name="TextBox 2"/>
          <p:cNvSpPr txBox="1">
            <a:spLocks noChangeArrowheads="1"/>
          </p:cNvSpPr>
          <p:nvPr/>
        </p:nvSpPr>
        <p:spPr bwMode="auto">
          <a:xfrm>
            <a:off x="7297738" y="3495676"/>
            <a:ext cx="1219200" cy="1015663"/>
          </a:xfrm>
          <a:prstGeom prst="rect">
            <a:avLst/>
          </a:prstGeom>
          <a:solidFill>
            <a:srgbClr val="D5A818">
              <a:alpha val="50000"/>
            </a:srgb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rgbClr val="000000"/>
                </a:solidFill>
                <a:latin typeface="Arial"/>
                <a:cs typeface="Times New Roman" charset="0"/>
              </a:rPr>
              <a:t>HF Radar</a:t>
            </a:r>
          </a:p>
          <a:p>
            <a:pPr>
              <a:defRPr/>
            </a:pPr>
            <a:r>
              <a:rPr lang="en-US" sz="2000" dirty="0">
                <a:solidFill>
                  <a:srgbClr val="000000"/>
                </a:solidFill>
                <a:latin typeface="Arial"/>
                <a:cs typeface="Times New Roman" charset="0"/>
              </a:rPr>
              <a:t>Currents</a:t>
            </a:r>
          </a:p>
        </p:txBody>
      </p:sp>
      <p:cxnSp>
        <p:nvCxnSpPr>
          <p:cNvPr id="28684" name="Straight Arrow Connector 8"/>
          <p:cNvCxnSpPr>
            <a:cxnSpLocks noChangeShapeType="1"/>
          </p:cNvCxnSpPr>
          <p:nvPr/>
        </p:nvCxnSpPr>
        <p:spPr bwMode="auto">
          <a:xfrm flipH="1" flipV="1">
            <a:off x="9296400" y="4438650"/>
            <a:ext cx="762000" cy="914400"/>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689" name="TextBox 1"/>
          <p:cNvSpPr txBox="1">
            <a:spLocks noChangeArrowheads="1"/>
          </p:cNvSpPr>
          <p:nvPr/>
        </p:nvSpPr>
        <p:spPr bwMode="auto">
          <a:xfrm>
            <a:off x="1609725" y="3266058"/>
            <a:ext cx="4724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000000"/>
                </a:solidFill>
              </a:rPr>
              <a:t>Glider Temperature</a:t>
            </a:r>
          </a:p>
          <a:p>
            <a:r>
              <a:rPr lang="en-US" altLang="en-US" sz="2000" dirty="0">
                <a:solidFill>
                  <a:srgbClr val="000000"/>
                </a:solidFill>
              </a:rPr>
              <a:t>                           </a:t>
            </a:r>
            <a:endParaRPr lang="en-US" altLang="en-US" b="1" u="sng" dirty="0">
              <a:solidFill>
                <a:srgbClr val="000000"/>
              </a:solidFill>
            </a:endParaRPr>
          </a:p>
        </p:txBody>
      </p:sp>
      <p:cxnSp>
        <p:nvCxnSpPr>
          <p:cNvPr id="15" name="Straight Arrow Connector 14"/>
          <p:cNvCxnSpPr>
            <a:cxnSpLocks noChangeShapeType="1"/>
          </p:cNvCxnSpPr>
          <p:nvPr/>
        </p:nvCxnSpPr>
        <p:spPr bwMode="auto">
          <a:xfrm flipH="1" flipV="1">
            <a:off x="3133725" y="3983607"/>
            <a:ext cx="666750" cy="0"/>
          </a:xfrm>
          <a:prstGeom prst="straightConnector1">
            <a:avLst/>
          </a:prstGeom>
          <a:noFill/>
          <a:ln w="285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 name="TextBox 1"/>
          <p:cNvSpPr txBox="1">
            <a:spLocks noChangeArrowheads="1"/>
          </p:cNvSpPr>
          <p:nvPr/>
        </p:nvSpPr>
        <p:spPr bwMode="auto">
          <a:xfrm>
            <a:off x="4343401" y="4202114"/>
            <a:ext cx="13938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0000"/>
                </a:solidFill>
              </a:rPr>
              <a:t>Eye Passage</a:t>
            </a:r>
          </a:p>
        </p:txBody>
      </p:sp>
      <p:cxnSp>
        <p:nvCxnSpPr>
          <p:cNvPr id="23" name="Straight Arrow Connector 22"/>
          <p:cNvCxnSpPr>
            <a:cxnSpLocks noChangeShapeType="1"/>
          </p:cNvCxnSpPr>
          <p:nvPr/>
        </p:nvCxnSpPr>
        <p:spPr bwMode="auto">
          <a:xfrm flipV="1">
            <a:off x="3146425" y="4809107"/>
            <a:ext cx="666750" cy="0"/>
          </a:xfrm>
          <a:prstGeom prst="straightConnector1">
            <a:avLst/>
          </a:prstGeom>
          <a:noFill/>
          <a:ln w="28575">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6" name="TextBox 5"/>
          <p:cNvSpPr txBox="1"/>
          <p:nvPr/>
        </p:nvSpPr>
        <p:spPr>
          <a:xfrm>
            <a:off x="1524001" y="6027004"/>
            <a:ext cx="9144001" cy="646331"/>
          </a:xfrm>
          <a:prstGeom prst="rect">
            <a:avLst/>
          </a:prstGeom>
          <a:solidFill>
            <a:schemeClr val="bg1"/>
          </a:solidFill>
        </p:spPr>
        <p:txBody>
          <a:bodyPr wrap="square" rtlCol="0">
            <a:spAutoFit/>
          </a:bodyPr>
          <a:lstStyle/>
          <a:p>
            <a:r>
              <a:rPr lang="en-US" b="1" dirty="0"/>
              <a:t>Essential Ocean Processes: </a:t>
            </a:r>
          </a:p>
          <a:p>
            <a:r>
              <a:rPr lang="en-US" b="1" dirty="0"/>
              <a:t>Ahead of eye center </a:t>
            </a:r>
            <a:r>
              <a:rPr lang="mr-IN" b="1" dirty="0"/>
              <a:t>–</a:t>
            </a:r>
            <a:r>
              <a:rPr lang="en-US" b="1" dirty="0"/>
              <a:t> Vertical Shear &gt; Mixing &gt; Cooling &gt; Reduced Intensity &gt; Reduced Surge</a:t>
            </a:r>
          </a:p>
        </p:txBody>
      </p:sp>
      <p:grpSp>
        <p:nvGrpSpPr>
          <p:cNvPr id="26" name="Group 25">
            <a:extLst>
              <a:ext uri="{FF2B5EF4-FFF2-40B4-BE49-F238E27FC236}">
                <a16:creationId xmlns:a16="http://schemas.microsoft.com/office/drawing/2014/main" id="{5EA3F9E4-7B2C-F347-8628-0C39BC17E526}"/>
              </a:ext>
            </a:extLst>
          </p:cNvPr>
          <p:cNvGrpSpPr/>
          <p:nvPr/>
        </p:nvGrpSpPr>
        <p:grpSpPr>
          <a:xfrm>
            <a:off x="2403247" y="19051"/>
            <a:ext cx="8244740" cy="3312065"/>
            <a:chOff x="1027267" y="7938"/>
            <a:chExt cx="8244740" cy="3312065"/>
          </a:xfrm>
        </p:grpSpPr>
        <p:grpSp>
          <p:nvGrpSpPr>
            <p:cNvPr id="27" name="Group 26">
              <a:extLst>
                <a:ext uri="{FF2B5EF4-FFF2-40B4-BE49-F238E27FC236}">
                  <a16:creationId xmlns:a16="http://schemas.microsoft.com/office/drawing/2014/main" id="{DAFD71BE-8138-2646-80C4-793CF30E88F5}"/>
                </a:ext>
              </a:extLst>
            </p:cNvPr>
            <p:cNvGrpSpPr/>
            <p:nvPr/>
          </p:nvGrpSpPr>
          <p:grpSpPr>
            <a:xfrm>
              <a:off x="1027267" y="7938"/>
              <a:ext cx="8244740" cy="3312065"/>
              <a:chOff x="1636867" y="38100"/>
              <a:chExt cx="8244740" cy="3312065"/>
            </a:xfrm>
          </p:grpSpPr>
          <p:pic>
            <p:nvPicPr>
              <p:cNvPr id="29" name="Picture 6" descr="composite20110827T070000.png">
                <a:extLst>
                  <a:ext uri="{FF2B5EF4-FFF2-40B4-BE49-F238E27FC236}">
                    <a16:creationId xmlns:a16="http://schemas.microsoft.com/office/drawing/2014/main" id="{8DB067A4-4F78-1F40-83B1-196AAB1EF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60" t="7344" r="27216"/>
              <a:stretch/>
            </p:blipFill>
            <p:spPr bwMode="auto">
              <a:xfrm>
                <a:off x="1636867" y="438150"/>
                <a:ext cx="2228850" cy="288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7" descr="composite20110831T070000.png">
                <a:extLst>
                  <a:ext uri="{FF2B5EF4-FFF2-40B4-BE49-F238E27FC236}">
                    <a16:creationId xmlns:a16="http://schemas.microsoft.com/office/drawing/2014/main" id="{E6738FE1-7D96-4B4C-862A-70B55F4774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9" t="5916" r="15691"/>
              <a:stretch/>
            </p:blipFill>
            <p:spPr bwMode="auto">
              <a:xfrm>
                <a:off x="4382541" y="421227"/>
                <a:ext cx="2597150" cy="292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8" descr="compositestormdif20110827-20110831.png">
                <a:extLst>
                  <a:ext uri="{FF2B5EF4-FFF2-40B4-BE49-F238E27FC236}">
                    <a16:creationId xmlns:a16="http://schemas.microsoft.com/office/drawing/2014/main" id="{456BF040-750D-7044-B24E-FFD6FE8EFE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631" t="6732" r="18085"/>
              <a:stretch/>
            </p:blipFill>
            <p:spPr bwMode="auto">
              <a:xfrm>
                <a:off x="7379707" y="386736"/>
                <a:ext cx="2501900" cy="290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TextBox 4">
                <a:extLst>
                  <a:ext uri="{FF2B5EF4-FFF2-40B4-BE49-F238E27FC236}">
                    <a16:creationId xmlns:a16="http://schemas.microsoft.com/office/drawing/2014/main" id="{911D5A4D-EF59-174F-B51F-8DEF84D7D80C}"/>
                  </a:ext>
                </a:extLst>
              </p:cNvPr>
              <p:cNvSpPr txBox="1">
                <a:spLocks noChangeArrowheads="1"/>
              </p:cNvSpPr>
              <p:nvPr/>
            </p:nvSpPr>
            <p:spPr bwMode="auto">
              <a:xfrm>
                <a:off x="4253217" y="43775"/>
                <a:ext cx="2057400" cy="40005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dirty="0"/>
                  <a:t>Post-Irene</a:t>
                </a:r>
              </a:p>
            </p:txBody>
          </p:sp>
          <p:sp>
            <p:nvSpPr>
              <p:cNvPr id="33" name="TextBox 3">
                <a:extLst>
                  <a:ext uri="{FF2B5EF4-FFF2-40B4-BE49-F238E27FC236}">
                    <a16:creationId xmlns:a16="http://schemas.microsoft.com/office/drawing/2014/main" id="{2FEAC3C4-4965-654B-9A92-187F80BE6454}"/>
                  </a:ext>
                </a:extLst>
              </p:cNvPr>
              <p:cNvSpPr txBox="1">
                <a:spLocks noChangeArrowheads="1"/>
              </p:cNvSpPr>
              <p:nvPr/>
            </p:nvSpPr>
            <p:spPr bwMode="auto">
              <a:xfrm>
                <a:off x="1800379" y="38100"/>
                <a:ext cx="2057400" cy="40005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dirty="0"/>
                  <a:t>Pre-Irene </a:t>
                </a:r>
              </a:p>
            </p:txBody>
          </p:sp>
          <p:sp>
            <p:nvSpPr>
              <p:cNvPr id="34" name="TextBox 5">
                <a:extLst>
                  <a:ext uri="{FF2B5EF4-FFF2-40B4-BE49-F238E27FC236}">
                    <a16:creationId xmlns:a16="http://schemas.microsoft.com/office/drawing/2014/main" id="{908FCC00-191B-6449-A762-40E177C3123B}"/>
                  </a:ext>
                </a:extLst>
              </p:cNvPr>
              <p:cNvSpPr txBox="1">
                <a:spLocks noChangeArrowheads="1"/>
              </p:cNvSpPr>
              <p:nvPr/>
            </p:nvSpPr>
            <p:spPr bwMode="auto">
              <a:xfrm>
                <a:off x="7594019" y="38100"/>
                <a:ext cx="2073275" cy="40005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dirty="0"/>
                  <a:t>Difference</a:t>
                </a:r>
              </a:p>
            </p:txBody>
          </p:sp>
        </p:grpSp>
        <p:sp>
          <p:nvSpPr>
            <p:cNvPr id="28" name="TextBox 27">
              <a:extLst>
                <a:ext uri="{FF2B5EF4-FFF2-40B4-BE49-F238E27FC236}">
                  <a16:creationId xmlns:a16="http://schemas.microsoft.com/office/drawing/2014/main" id="{5E6217E4-4F76-A743-8941-155243177E17}"/>
                </a:ext>
              </a:extLst>
            </p:cNvPr>
            <p:cNvSpPr txBox="1">
              <a:spLocks noChangeArrowheads="1"/>
            </p:cNvSpPr>
            <p:nvPr/>
          </p:nvSpPr>
          <p:spPr bwMode="auto">
            <a:xfrm>
              <a:off x="6581660" y="464524"/>
              <a:ext cx="12001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dirty="0"/>
                <a:t>11C max Cooling</a:t>
              </a:r>
            </a:p>
          </p:txBody>
        </p:sp>
      </p:grpSp>
      <p:sp>
        <p:nvSpPr>
          <p:cNvPr id="35" name="TextBox 12">
            <a:extLst>
              <a:ext uri="{FF2B5EF4-FFF2-40B4-BE49-F238E27FC236}">
                <a16:creationId xmlns:a16="http://schemas.microsoft.com/office/drawing/2014/main" id="{083B47C4-8EFE-9D49-AADF-75F41B6FF138}"/>
              </a:ext>
            </a:extLst>
          </p:cNvPr>
          <p:cNvSpPr txBox="1">
            <a:spLocks noChangeArrowheads="1"/>
          </p:cNvSpPr>
          <p:nvPr/>
        </p:nvSpPr>
        <p:spPr bwMode="auto">
          <a:xfrm>
            <a:off x="734356" y="888999"/>
            <a:ext cx="169703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2000" dirty="0">
              <a:solidFill>
                <a:srgbClr val="000000"/>
              </a:solidFill>
            </a:endParaRPr>
          </a:p>
          <a:p>
            <a:pPr algn="ctr"/>
            <a:r>
              <a:rPr lang="en-US" altLang="en-US" sz="2000" dirty="0">
                <a:solidFill>
                  <a:srgbClr val="000000"/>
                </a:solidFill>
              </a:rPr>
              <a:t>Satellite</a:t>
            </a:r>
          </a:p>
          <a:p>
            <a:pPr algn="ctr"/>
            <a:r>
              <a:rPr lang="en-US" altLang="en-US" sz="2000" dirty="0">
                <a:solidFill>
                  <a:srgbClr val="000000"/>
                </a:solidFill>
              </a:rPr>
              <a:t>SST</a:t>
            </a:r>
          </a:p>
        </p:txBody>
      </p:sp>
    </p:spTree>
    <p:extLst>
      <p:ext uri="{BB962C8B-B14F-4D97-AF65-F5344CB8AC3E}">
        <p14:creationId xmlns:p14="http://schemas.microsoft.com/office/powerpoint/2010/main" val="3082963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BFC637-FDBE-F94F-B35C-7D1904D682DB}"/>
              </a:ext>
            </a:extLst>
          </p:cNvPr>
          <p:cNvPicPr>
            <a:picLocks noChangeAspect="1"/>
          </p:cNvPicPr>
          <p:nvPr/>
        </p:nvPicPr>
        <p:blipFill rotWithShape="1">
          <a:blip r:embed="rId3"/>
          <a:srcRect b="13462"/>
          <a:stretch/>
        </p:blipFill>
        <p:spPr>
          <a:xfrm>
            <a:off x="5563797" y="759658"/>
            <a:ext cx="5455497" cy="5507954"/>
          </a:xfrm>
          <a:prstGeom prst="rect">
            <a:avLst/>
          </a:prstGeom>
        </p:spPr>
      </p:pic>
      <p:sp>
        <p:nvSpPr>
          <p:cNvPr id="7" name="TextBox 6">
            <a:extLst>
              <a:ext uri="{FF2B5EF4-FFF2-40B4-BE49-F238E27FC236}">
                <a16:creationId xmlns:a16="http://schemas.microsoft.com/office/drawing/2014/main" id="{6C02869B-2F8E-2F48-9050-D9D9F7D4AA63}"/>
              </a:ext>
            </a:extLst>
          </p:cNvPr>
          <p:cNvSpPr txBox="1"/>
          <p:nvPr/>
        </p:nvSpPr>
        <p:spPr>
          <a:xfrm>
            <a:off x="1524000" y="117761"/>
            <a:ext cx="9144000" cy="461665"/>
          </a:xfrm>
          <a:prstGeom prst="rect">
            <a:avLst/>
          </a:prstGeom>
          <a:noFill/>
        </p:spPr>
        <p:txBody>
          <a:bodyPr wrap="square" rtlCol="0">
            <a:spAutoFit/>
          </a:bodyPr>
          <a:lstStyle/>
          <a:p>
            <a:pPr algn="ctr"/>
            <a:r>
              <a:rPr lang="en-US" sz="2400" b="1" dirty="0"/>
              <a:t>Ahead-of-Eye-Center Cooling in Irene: Ocean Modeling</a:t>
            </a:r>
          </a:p>
        </p:txBody>
      </p:sp>
      <p:sp>
        <p:nvSpPr>
          <p:cNvPr id="8" name="TextBox 7">
            <a:extLst>
              <a:ext uri="{FF2B5EF4-FFF2-40B4-BE49-F238E27FC236}">
                <a16:creationId xmlns:a16="http://schemas.microsoft.com/office/drawing/2014/main" id="{E079E801-C935-4044-B616-C2D2BDE25225}"/>
              </a:ext>
            </a:extLst>
          </p:cNvPr>
          <p:cNvSpPr txBox="1"/>
          <p:nvPr/>
        </p:nvSpPr>
        <p:spPr>
          <a:xfrm>
            <a:off x="3719545" y="6141350"/>
            <a:ext cx="9144000" cy="400110"/>
          </a:xfrm>
          <a:prstGeom prst="rect">
            <a:avLst/>
          </a:prstGeom>
          <a:noFill/>
        </p:spPr>
        <p:txBody>
          <a:bodyPr wrap="square" rtlCol="0">
            <a:spAutoFit/>
          </a:bodyPr>
          <a:lstStyle/>
          <a:p>
            <a:pPr algn="ctr"/>
            <a:r>
              <a:rPr lang="en-US" sz="2000" dirty="0"/>
              <a:t>Time</a:t>
            </a:r>
          </a:p>
        </p:txBody>
      </p:sp>
      <p:sp>
        <p:nvSpPr>
          <p:cNvPr id="12" name="TextBox 11">
            <a:extLst>
              <a:ext uri="{FF2B5EF4-FFF2-40B4-BE49-F238E27FC236}">
                <a16:creationId xmlns:a16="http://schemas.microsoft.com/office/drawing/2014/main" id="{61953A44-A3BC-614B-B830-49D9C932F649}"/>
              </a:ext>
            </a:extLst>
          </p:cNvPr>
          <p:cNvSpPr txBox="1">
            <a:spLocks noChangeArrowheads="1"/>
          </p:cNvSpPr>
          <p:nvPr/>
        </p:nvSpPr>
        <p:spPr bwMode="auto">
          <a:xfrm>
            <a:off x="594103" y="4642009"/>
            <a:ext cx="4429125"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200150" indent="-28575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sz="1800" dirty="0">
                <a:latin typeface="Calibri" panose="020F0502020204030204" pitchFamily="34" charset="0"/>
                <a:cs typeface="Calibri" panose="020F0502020204030204" pitchFamily="34" charset="0"/>
              </a:rPr>
              <a:t>Rutgers ROMS on the </a:t>
            </a:r>
            <a:r>
              <a:rPr lang="en-US" sz="1800" dirty="0" err="1">
                <a:latin typeface="Calibri" panose="020F0502020204030204" pitchFamily="34" charset="0"/>
                <a:cs typeface="Calibri" panose="020F0502020204030204" pitchFamily="34" charset="0"/>
              </a:rPr>
              <a:t>ESPreSSO</a:t>
            </a:r>
            <a:r>
              <a:rPr lang="en-US" sz="1800" dirty="0">
                <a:latin typeface="Calibri" panose="020F0502020204030204" pitchFamily="34" charset="0"/>
                <a:cs typeface="Calibri" panose="020F0502020204030204" pitchFamily="34" charset="0"/>
              </a:rPr>
              <a:t> domain</a:t>
            </a:r>
          </a:p>
          <a:p>
            <a:pPr eaLnBrk="1" hangingPunct="1">
              <a:buFont typeface="Arial" charset="0"/>
              <a:buChar char="•"/>
            </a:pPr>
            <a:r>
              <a:rPr lang="en-US" sz="1800" dirty="0">
                <a:latin typeface="Calibri" panose="020F0502020204030204" pitchFamily="34" charset="0"/>
                <a:cs typeface="Calibri" panose="020F0502020204030204" pitchFamily="34" charset="0"/>
                <a:hlinkClick r:id="rId4"/>
              </a:rPr>
              <a:t>http://www.myroms.org/espresso/</a:t>
            </a:r>
            <a:endParaRPr lang="en-US" sz="1800" dirty="0">
              <a:latin typeface="Calibri" panose="020F0502020204030204" pitchFamily="34" charset="0"/>
              <a:cs typeface="Calibri" panose="020F0502020204030204" pitchFamily="34" charset="0"/>
            </a:endParaRPr>
          </a:p>
          <a:p>
            <a:pPr eaLnBrk="1" hangingPunct="1">
              <a:buFont typeface="Arial" charset="0"/>
              <a:buChar char="•"/>
            </a:pPr>
            <a:r>
              <a:rPr lang="en-US" sz="1800" dirty="0">
                <a:latin typeface="Calibri" panose="020F0502020204030204" pitchFamily="34" charset="0"/>
                <a:cs typeface="Calibri" panose="020F0502020204030204" pitchFamily="34" charset="0"/>
              </a:rPr>
              <a:t>36 Levels, ~5 km resolution, output hourly</a:t>
            </a:r>
          </a:p>
          <a:p>
            <a:pPr eaLnBrk="1" hangingPunct="1">
              <a:buFont typeface="Arial" charset="0"/>
              <a:buChar char="•"/>
            </a:pPr>
            <a:r>
              <a:rPr lang="en-US" sz="1800" dirty="0">
                <a:latin typeface="Calibri" panose="020F0502020204030204" pitchFamily="34" charset="0"/>
                <a:cs typeface="Calibri" panose="020F0502020204030204" pitchFamily="34" charset="0"/>
              </a:rPr>
              <a:t>HYCOM-NCODA Boundary Conditions</a:t>
            </a:r>
          </a:p>
          <a:p>
            <a:pPr eaLnBrk="1" hangingPunct="1">
              <a:buFont typeface="Arial" charset="0"/>
              <a:buChar char="•"/>
            </a:pPr>
            <a:r>
              <a:rPr lang="en-US" sz="1800" dirty="0">
                <a:latin typeface="Calibri" panose="020F0502020204030204" pitchFamily="34" charset="0"/>
                <a:cs typeface="Calibri" panose="020F0502020204030204" pitchFamily="34" charset="0"/>
              </a:rPr>
              <a:t>NCEP North American Mesoscale (NAM) 12km 3 hourly Wind forcing</a:t>
            </a:r>
          </a:p>
          <a:p>
            <a:pPr lvl="2" eaLnBrk="1" hangingPunct="1">
              <a:buFont typeface="Arial" charset="0"/>
              <a:buChar char="•"/>
            </a:pPr>
            <a:endParaRPr lang="en-US" sz="1800" dirty="0"/>
          </a:p>
        </p:txBody>
      </p:sp>
      <p:pic>
        <p:nvPicPr>
          <p:cNvPr id="14" name="Picture 13">
            <a:extLst>
              <a:ext uri="{FF2B5EF4-FFF2-40B4-BE49-F238E27FC236}">
                <a16:creationId xmlns:a16="http://schemas.microsoft.com/office/drawing/2014/main" id="{1E4BD828-D123-9344-9A1E-9C4886FEABD7}"/>
              </a:ext>
            </a:extLst>
          </p:cNvPr>
          <p:cNvPicPr/>
          <p:nvPr/>
        </p:nvPicPr>
        <p:blipFill rotWithShape="1">
          <a:blip r:embed="rId5">
            <a:extLst>
              <a:ext uri="{28A0092B-C50C-407E-A947-70E740481C1C}">
                <a14:useLocalDpi xmlns:a14="http://schemas.microsoft.com/office/drawing/2010/main" val="0"/>
              </a:ext>
            </a:extLst>
          </a:blip>
          <a:srcRect t="16359" r="50635" b="11061"/>
          <a:stretch/>
        </p:blipFill>
        <p:spPr>
          <a:xfrm>
            <a:off x="891497" y="631063"/>
            <a:ext cx="3437696" cy="3764867"/>
          </a:xfrm>
          <a:prstGeom prst="rect">
            <a:avLst/>
          </a:prstGeom>
        </p:spPr>
      </p:pic>
      <p:sp>
        <p:nvSpPr>
          <p:cNvPr id="10" name="Rectangle 9">
            <a:extLst>
              <a:ext uri="{FF2B5EF4-FFF2-40B4-BE49-F238E27FC236}">
                <a16:creationId xmlns:a16="http://schemas.microsoft.com/office/drawing/2014/main" id="{2E90A2D7-34D5-9645-BE19-B1E5C62306D9}"/>
              </a:ext>
            </a:extLst>
          </p:cNvPr>
          <p:cNvSpPr/>
          <p:nvPr/>
        </p:nvSpPr>
        <p:spPr>
          <a:xfrm>
            <a:off x="7556501" y="6488668"/>
            <a:ext cx="4635499" cy="369332"/>
          </a:xfrm>
          <a:prstGeom prst="rect">
            <a:avLst/>
          </a:prstGeom>
        </p:spPr>
        <p:txBody>
          <a:bodyPr wrap="square">
            <a:spAutoFit/>
          </a:bodyPr>
          <a:lstStyle/>
          <a:p>
            <a:r>
              <a:rPr lang="en-US" i="1" dirty="0">
                <a:latin typeface="Times New Roman" panose="02020603050405020304" pitchFamily="18" charset="0"/>
                <a:ea typeface="MS Mincho" panose="02020609040205080304" pitchFamily="49" charset="-128"/>
                <a:cs typeface="Times New Roman" panose="02020603050405020304" pitchFamily="18" charset="0"/>
              </a:rPr>
              <a:t>Glenn et al. Nature Communications </a:t>
            </a:r>
            <a:r>
              <a:rPr lang="en-US" dirty="0">
                <a:latin typeface="Times New Roman" panose="02020603050405020304" pitchFamily="18" charset="0"/>
                <a:ea typeface="MS Mincho" panose="02020609040205080304" pitchFamily="49" charset="-128"/>
                <a:cs typeface="Times New Roman" panose="02020603050405020304" pitchFamily="18" charset="0"/>
              </a:rPr>
              <a:t>(2016)</a:t>
            </a:r>
          </a:p>
        </p:txBody>
      </p:sp>
    </p:spTree>
    <p:extLst>
      <p:ext uri="{BB962C8B-B14F-4D97-AF65-F5344CB8AC3E}">
        <p14:creationId xmlns:p14="http://schemas.microsoft.com/office/powerpoint/2010/main" val="386308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9363" y="331309"/>
            <a:ext cx="8298044" cy="5747224"/>
          </a:xfrm>
          <a:prstGeom prst="rect">
            <a:avLst/>
          </a:prstGeom>
        </p:spPr>
      </p:pic>
      <p:sp>
        <p:nvSpPr>
          <p:cNvPr id="8" name="TextBox 7"/>
          <p:cNvSpPr txBox="1"/>
          <p:nvPr/>
        </p:nvSpPr>
        <p:spPr>
          <a:xfrm>
            <a:off x="2438400" y="6211669"/>
            <a:ext cx="7289040" cy="646331"/>
          </a:xfrm>
          <a:prstGeom prst="rect">
            <a:avLst/>
          </a:prstGeom>
          <a:noFill/>
        </p:spPr>
        <p:txBody>
          <a:bodyPr wrap="square" rtlCol="0">
            <a:spAutoFit/>
          </a:bodyPr>
          <a:lstStyle/>
          <a:p>
            <a:r>
              <a:rPr lang="en-US" dirty="0"/>
              <a:t>Official NHC intensity forecasts for Irene every 6 h from 1200 UTC 23 August to 0600 UTC 28 August. </a:t>
            </a:r>
          </a:p>
        </p:txBody>
      </p:sp>
    </p:spTree>
    <p:extLst>
      <p:ext uri="{BB962C8B-B14F-4D97-AF65-F5344CB8AC3E}">
        <p14:creationId xmlns:p14="http://schemas.microsoft.com/office/powerpoint/2010/main" val="3441016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4-02 at 11.51.29 PM.png"/>
          <p:cNvPicPr>
            <a:picLocks noChangeAspect="1"/>
          </p:cNvPicPr>
          <p:nvPr/>
        </p:nvPicPr>
        <p:blipFill rotWithShape="1">
          <a:blip r:embed="rId3">
            <a:extLst>
              <a:ext uri="{28A0092B-C50C-407E-A947-70E740481C1C}">
                <a14:useLocalDpi xmlns:a14="http://schemas.microsoft.com/office/drawing/2010/main" val="0"/>
              </a:ext>
            </a:extLst>
          </a:blip>
          <a:srcRect t="23509" r="58545" b="6721"/>
          <a:stretch/>
        </p:blipFill>
        <p:spPr>
          <a:xfrm>
            <a:off x="6471582" y="1"/>
            <a:ext cx="3712341" cy="4233795"/>
          </a:xfrm>
          <a:prstGeom prst="rect">
            <a:avLst/>
          </a:prstGeom>
          <a:ln w="38100" cmpd="sng">
            <a:noFill/>
          </a:ln>
        </p:spPr>
      </p:pic>
      <p:sp>
        <p:nvSpPr>
          <p:cNvPr id="11" name="TextBox 24"/>
          <p:cNvSpPr txBox="1">
            <a:spLocks noChangeArrowheads="1"/>
          </p:cNvSpPr>
          <p:nvPr/>
        </p:nvSpPr>
        <p:spPr bwMode="auto">
          <a:xfrm>
            <a:off x="3909719" y="1102562"/>
            <a:ext cx="207645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FF0000"/>
                </a:solidFill>
              </a:rPr>
              <a:t>Warm Ocean</a:t>
            </a:r>
          </a:p>
          <a:p>
            <a:r>
              <a:rPr lang="en-US" altLang="en-US" sz="2000" dirty="0">
                <a:solidFill>
                  <a:srgbClr val="FF0000"/>
                </a:solidFill>
              </a:rPr>
              <a:t>Boundary Condition</a:t>
            </a:r>
          </a:p>
        </p:txBody>
      </p:sp>
      <p:sp>
        <p:nvSpPr>
          <p:cNvPr id="12" name="TextBox 25"/>
          <p:cNvSpPr txBox="1">
            <a:spLocks noChangeArrowheads="1"/>
          </p:cNvSpPr>
          <p:nvPr/>
        </p:nvSpPr>
        <p:spPr bwMode="auto">
          <a:xfrm>
            <a:off x="4149983" y="4032991"/>
            <a:ext cx="1820863"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0000FF"/>
                </a:solidFill>
              </a:rPr>
              <a:t>Cold Ocean</a:t>
            </a:r>
          </a:p>
          <a:p>
            <a:r>
              <a:rPr lang="en-US" altLang="en-US" sz="2000" dirty="0">
                <a:solidFill>
                  <a:srgbClr val="0000FF"/>
                </a:solidFill>
              </a:rPr>
              <a:t>Boundary Condition</a:t>
            </a:r>
          </a:p>
        </p:txBody>
      </p:sp>
      <p:pic>
        <p:nvPicPr>
          <p:cNvPr id="13" name="Picture 26" descr="composite_20110827T070000_flat_zoomout2_wtrack.png"/>
          <p:cNvPicPr>
            <a:picLocks noChangeAspect="1"/>
          </p:cNvPicPr>
          <p:nvPr/>
        </p:nvPicPr>
        <p:blipFill>
          <a:blip r:embed="rId4" cstate="print">
            <a:extLst>
              <a:ext uri="{28A0092B-C50C-407E-A947-70E740481C1C}">
                <a14:useLocalDpi xmlns:a14="http://schemas.microsoft.com/office/drawing/2010/main" val="0"/>
              </a:ext>
            </a:extLst>
          </a:blip>
          <a:srcRect l="21249" t="3700" r="28563" b="7770"/>
          <a:stretch>
            <a:fillRect/>
          </a:stretch>
        </p:blipFill>
        <p:spPr bwMode="auto">
          <a:xfrm>
            <a:off x="1762126" y="577850"/>
            <a:ext cx="2079625" cy="274955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27" descr="composite_20110831T070000_flat_zoomout2_wtrack.png"/>
          <p:cNvPicPr>
            <a:picLocks noChangeAspect="1"/>
          </p:cNvPicPr>
          <p:nvPr/>
        </p:nvPicPr>
        <p:blipFill>
          <a:blip r:embed="rId5" cstate="print">
            <a:extLst>
              <a:ext uri="{28A0092B-C50C-407E-A947-70E740481C1C}">
                <a14:useLocalDpi xmlns:a14="http://schemas.microsoft.com/office/drawing/2010/main" val="0"/>
              </a:ext>
            </a:extLst>
          </a:blip>
          <a:srcRect l="21205" t="3394" r="20743" b="7924"/>
          <a:stretch>
            <a:fillRect/>
          </a:stretch>
        </p:blipFill>
        <p:spPr bwMode="auto">
          <a:xfrm>
            <a:off x="1793875" y="3603625"/>
            <a:ext cx="2230438" cy="2554288"/>
          </a:xfrm>
          <a:prstGeom prst="rect">
            <a:avLst/>
          </a:prstGeom>
          <a:noFill/>
          <a:ln w="381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16" name="TextBox 23"/>
          <p:cNvSpPr txBox="1">
            <a:spLocks noChangeArrowheads="1"/>
          </p:cNvSpPr>
          <p:nvPr/>
        </p:nvSpPr>
        <p:spPr bwMode="auto">
          <a:xfrm>
            <a:off x="1572125" y="0"/>
            <a:ext cx="914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solidFill>
                  <a:srgbClr val="000000"/>
                </a:solidFill>
              </a:rPr>
              <a:t>Atmospheric Forecast Sensitivity Study</a:t>
            </a:r>
          </a:p>
        </p:txBody>
      </p:sp>
      <p:sp>
        <p:nvSpPr>
          <p:cNvPr id="9" name="TextBox 8">
            <a:extLst>
              <a:ext uri="{FF2B5EF4-FFF2-40B4-BE49-F238E27FC236}">
                <a16:creationId xmlns:a16="http://schemas.microsoft.com/office/drawing/2014/main" id="{B6140FE0-3D9A-D746-8BF4-9CE8ED6C660D}"/>
              </a:ext>
            </a:extLst>
          </p:cNvPr>
          <p:cNvSpPr txBox="1"/>
          <p:nvPr/>
        </p:nvSpPr>
        <p:spPr>
          <a:xfrm>
            <a:off x="6253164" y="3801980"/>
            <a:ext cx="4414837" cy="2585323"/>
          </a:xfrm>
          <a:prstGeom prst="rect">
            <a:avLst/>
          </a:prstGeom>
          <a:noFill/>
        </p:spPr>
        <p:txBody>
          <a:bodyPr wrap="square" rtlCol="0">
            <a:spAutoFit/>
          </a:bodyPr>
          <a:lstStyle/>
          <a:p>
            <a:pPr marL="285750" indent="-285750">
              <a:buFont typeface="Arial" charset="0"/>
              <a:buChar char="•"/>
            </a:pPr>
            <a:r>
              <a:rPr lang="en-US" b="1" dirty="0"/>
              <a:t>Weather Research and Forecasting (WRF) </a:t>
            </a:r>
            <a:r>
              <a:rPr lang="en-US" dirty="0"/>
              <a:t>model, Advanced Research core (ARW) version 3.4.1</a:t>
            </a:r>
          </a:p>
          <a:p>
            <a:pPr marL="285750" indent="-285750">
              <a:buFont typeface="Arial" charset="0"/>
              <a:buChar char="•"/>
            </a:pPr>
            <a:r>
              <a:rPr lang="en-US" b="1" dirty="0"/>
              <a:t>Horizontal Resolution</a:t>
            </a:r>
            <a:r>
              <a:rPr lang="en-US" dirty="0"/>
              <a:t>: 6 km</a:t>
            </a:r>
          </a:p>
          <a:p>
            <a:pPr marL="285750" indent="-285750">
              <a:buFont typeface="Arial" charset="0"/>
              <a:buChar char="•"/>
            </a:pPr>
            <a:r>
              <a:rPr lang="en-US" b="1" dirty="0"/>
              <a:t>Vertical Resolution</a:t>
            </a:r>
            <a:r>
              <a:rPr lang="en-US" dirty="0"/>
              <a:t>: 35 levels</a:t>
            </a:r>
          </a:p>
          <a:p>
            <a:pPr marL="285750" indent="-285750">
              <a:buFont typeface="Arial" charset="0"/>
              <a:buChar char="•"/>
            </a:pPr>
            <a:r>
              <a:rPr lang="en-US" b="1" dirty="0"/>
              <a:t>Lateral Boundary Condition</a:t>
            </a:r>
            <a:r>
              <a:rPr lang="en-US" dirty="0"/>
              <a:t>: Global Forecast System (GFS)</a:t>
            </a:r>
          </a:p>
          <a:p>
            <a:pPr marL="285750" indent="-285750">
              <a:buFont typeface="Arial" charset="0"/>
              <a:buChar char="•"/>
            </a:pPr>
            <a:r>
              <a:rPr lang="en-US" b="1" dirty="0"/>
              <a:t>Bottom Boundary Condition:</a:t>
            </a:r>
            <a:r>
              <a:rPr lang="en-US" dirty="0"/>
              <a:t> AVHRR fixed Sea Surface Temperature</a:t>
            </a:r>
          </a:p>
        </p:txBody>
      </p:sp>
      <p:sp>
        <p:nvSpPr>
          <p:cNvPr id="17" name="TextBox 16">
            <a:extLst>
              <a:ext uri="{FF2B5EF4-FFF2-40B4-BE49-F238E27FC236}">
                <a16:creationId xmlns:a16="http://schemas.microsoft.com/office/drawing/2014/main" id="{8283D481-90EB-5848-9583-97EF836A4EB9}"/>
              </a:ext>
            </a:extLst>
          </p:cNvPr>
          <p:cNvSpPr txBox="1"/>
          <p:nvPr/>
        </p:nvSpPr>
        <p:spPr>
          <a:xfrm>
            <a:off x="6795965" y="6488668"/>
            <a:ext cx="5269229"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Seroka et al. Monthly Weather Review </a:t>
            </a:r>
            <a:r>
              <a:rPr lang="en-US" dirty="0">
                <a:latin typeface="Times New Roman" panose="02020603050405020304" pitchFamily="18" charset="0"/>
                <a:cs typeface="Times New Roman" panose="02020603050405020304" pitchFamily="18" charset="0"/>
              </a:rPr>
              <a:t>(2016)</a:t>
            </a:r>
          </a:p>
        </p:txBody>
      </p:sp>
    </p:spTree>
    <p:extLst>
      <p:ext uri="{BB962C8B-B14F-4D97-AF65-F5344CB8AC3E}">
        <p14:creationId xmlns:p14="http://schemas.microsoft.com/office/powerpoint/2010/main" val="7864076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24"/>
          <p:cNvSpPr txBox="1">
            <a:spLocks noChangeArrowheads="1"/>
          </p:cNvSpPr>
          <p:nvPr/>
        </p:nvSpPr>
        <p:spPr bwMode="auto">
          <a:xfrm>
            <a:off x="3909719" y="1102562"/>
            <a:ext cx="207645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FF0000"/>
                </a:solidFill>
              </a:rPr>
              <a:t>Warm Ocean</a:t>
            </a:r>
          </a:p>
          <a:p>
            <a:r>
              <a:rPr lang="en-US" altLang="en-US" sz="2000" dirty="0">
                <a:solidFill>
                  <a:srgbClr val="FF0000"/>
                </a:solidFill>
              </a:rPr>
              <a:t>Boundary Condition</a:t>
            </a:r>
          </a:p>
        </p:txBody>
      </p:sp>
      <p:sp>
        <p:nvSpPr>
          <p:cNvPr id="12" name="TextBox 25"/>
          <p:cNvSpPr txBox="1">
            <a:spLocks noChangeArrowheads="1"/>
          </p:cNvSpPr>
          <p:nvPr/>
        </p:nvSpPr>
        <p:spPr bwMode="auto">
          <a:xfrm>
            <a:off x="4149983" y="4032991"/>
            <a:ext cx="1820863"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0000FF"/>
                </a:solidFill>
              </a:rPr>
              <a:t>Cold Ocean</a:t>
            </a:r>
          </a:p>
          <a:p>
            <a:r>
              <a:rPr lang="en-US" altLang="en-US" sz="2000" dirty="0">
                <a:solidFill>
                  <a:srgbClr val="0000FF"/>
                </a:solidFill>
              </a:rPr>
              <a:t>Boundary Condition</a:t>
            </a:r>
          </a:p>
        </p:txBody>
      </p:sp>
      <p:pic>
        <p:nvPicPr>
          <p:cNvPr id="13" name="Picture 26" descr="composite_20110827T070000_flat_zoomout2_wtrack.png"/>
          <p:cNvPicPr>
            <a:picLocks noChangeAspect="1"/>
          </p:cNvPicPr>
          <p:nvPr/>
        </p:nvPicPr>
        <p:blipFill>
          <a:blip r:embed="rId3" cstate="print">
            <a:extLst>
              <a:ext uri="{28A0092B-C50C-407E-A947-70E740481C1C}">
                <a14:useLocalDpi xmlns:a14="http://schemas.microsoft.com/office/drawing/2010/main" val="0"/>
              </a:ext>
            </a:extLst>
          </a:blip>
          <a:srcRect l="21249" t="3700" r="28563" b="7770"/>
          <a:stretch>
            <a:fillRect/>
          </a:stretch>
        </p:blipFill>
        <p:spPr bwMode="auto">
          <a:xfrm>
            <a:off x="1762126" y="577850"/>
            <a:ext cx="2079625" cy="274955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27" descr="composite_20110831T070000_flat_zoomout2_wtrack.png"/>
          <p:cNvPicPr>
            <a:picLocks noChangeAspect="1"/>
          </p:cNvPicPr>
          <p:nvPr/>
        </p:nvPicPr>
        <p:blipFill>
          <a:blip r:embed="rId4" cstate="print">
            <a:extLst>
              <a:ext uri="{28A0092B-C50C-407E-A947-70E740481C1C}">
                <a14:useLocalDpi xmlns:a14="http://schemas.microsoft.com/office/drawing/2010/main" val="0"/>
              </a:ext>
            </a:extLst>
          </a:blip>
          <a:srcRect l="21205" t="3394" r="20743" b="7924"/>
          <a:stretch>
            <a:fillRect/>
          </a:stretch>
        </p:blipFill>
        <p:spPr bwMode="auto">
          <a:xfrm>
            <a:off x="1793875" y="3603625"/>
            <a:ext cx="2230438" cy="2554288"/>
          </a:xfrm>
          <a:prstGeom prst="rect">
            <a:avLst/>
          </a:prstGeom>
          <a:noFill/>
          <a:ln w="381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17" name="Right Arrow 16"/>
          <p:cNvSpPr>
            <a:spLocks noChangeArrowheads="1"/>
          </p:cNvSpPr>
          <p:nvPr/>
        </p:nvSpPr>
        <p:spPr bwMode="auto">
          <a:xfrm>
            <a:off x="5791200" y="1419724"/>
            <a:ext cx="914400" cy="698500"/>
          </a:xfrm>
          <a:prstGeom prst="rightArrow">
            <a:avLst>
              <a:gd name="adj1" fmla="val 50000"/>
              <a:gd name="adj2" fmla="val 50000"/>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sp>
        <p:nvSpPr>
          <p:cNvPr id="18" name="Right Arrow 17"/>
          <p:cNvSpPr>
            <a:spLocks noChangeArrowheads="1"/>
          </p:cNvSpPr>
          <p:nvPr/>
        </p:nvSpPr>
        <p:spPr bwMode="auto">
          <a:xfrm>
            <a:off x="5791201" y="4064000"/>
            <a:ext cx="1063625" cy="698500"/>
          </a:xfrm>
          <a:prstGeom prst="rightArrow">
            <a:avLst>
              <a:gd name="adj1" fmla="val 50000"/>
              <a:gd name="adj2" fmla="val 50003"/>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pic>
        <p:nvPicPr>
          <p:cNvPr id="19" name="Picture 18" descr="figure8_v0_20110828_0900.png"/>
          <p:cNvPicPr>
            <a:picLocks noChangeAspect="1"/>
          </p:cNvPicPr>
          <p:nvPr/>
        </p:nvPicPr>
        <p:blipFill>
          <a:blip r:embed="rId5" cstate="print">
            <a:extLst>
              <a:ext uri="{28A0092B-C50C-407E-A947-70E740481C1C}">
                <a14:useLocalDpi xmlns:a14="http://schemas.microsoft.com/office/drawing/2010/main" val="0"/>
              </a:ext>
            </a:extLst>
          </a:blip>
          <a:srcRect l="67010" t="13414" r="3770" b="10260"/>
          <a:stretch>
            <a:fillRect/>
          </a:stretch>
        </p:blipFill>
        <p:spPr bwMode="auto">
          <a:xfrm>
            <a:off x="7620000" y="3149600"/>
            <a:ext cx="2540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5" descr="figure8_v0_20110828_0900.png"/>
          <p:cNvPicPr>
            <a:picLocks noChangeAspect="1"/>
          </p:cNvPicPr>
          <p:nvPr/>
        </p:nvPicPr>
        <p:blipFill>
          <a:blip r:embed="rId5" cstate="print">
            <a:extLst>
              <a:ext uri="{28A0092B-C50C-407E-A947-70E740481C1C}">
                <a14:useLocalDpi xmlns:a14="http://schemas.microsoft.com/office/drawing/2010/main" val="0"/>
              </a:ext>
            </a:extLst>
          </a:blip>
          <a:srcRect l="36108" t="13918" r="35258" b="9756"/>
          <a:stretch>
            <a:fillRect/>
          </a:stretch>
        </p:blipFill>
        <p:spPr bwMode="auto">
          <a:xfrm>
            <a:off x="7696200" y="406400"/>
            <a:ext cx="24892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6172200" y="639466"/>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000000"/>
                </a:solidFill>
              </a:rPr>
              <a:t>Cat 1 Hurricane</a:t>
            </a:r>
          </a:p>
        </p:txBody>
      </p:sp>
      <p:sp>
        <p:nvSpPr>
          <p:cNvPr id="21" name="TextBox 20"/>
          <p:cNvSpPr txBox="1">
            <a:spLocks noChangeArrowheads="1"/>
          </p:cNvSpPr>
          <p:nvPr/>
        </p:nvSpPr>
        <p:spPr bwMode="auto">
          <a:xfrm>
            <a:off x="6323012" y="3233738"/>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000000"/>
                </a:solidFill>
              </a:rPr>
              <a:t>Tropical Storm</a:t>
            </a:r>
          </a:p>
        </p:txBody>
      </p:sp>
      <p:sp>
        <p:nvSpPr>
          <p:cNvPr id="22" name="TextBox 4"/>
          <p:cNvSpPr txBox="1">
            <a:spLocks noChangeArrowheads="1"/>
          </p:cNvSpPr>
          <p:nvPr/>
        </p:nvSpPr>
        <p:spPr bwMode="auto">
          <a:xfrm>
            <a:off x="4538369" y="5285582"/>
            <a:ext cx="17541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u="sng">
                <a:solidFill>
                  <a:srgbClr val="000000"/>
                </a:solidFill>
              </a:rPr>
              <a:t>IMPACT?</a:t>
            </a:r>
          </a:p>
        </p:txBody>
      </p:sp>
      <p:sp>
        <p:nvSpPr>
          <p:cNvPr id="23" name="TextBox 22"/>
          <p:cNvSpPr txBox="1">
            <a:spLocks noChangeArrowheads="1"/>
          </p:cNvSpPr>
          <p:nvPr/>
        </p:nvSpPr>
        <p:spPr bwMode="auto">
          <a:xfrm>
            <a:off x="4538369" y="5742782"/>
            <a:ext cx="2895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000000"/>
                </a:solidFill>
              </a:rPr>
              <a:t>&gt;10 knots reduction in peak wind speed</a:t>
            </a:r>
          </a:p>
        </p:txBody>
      </p:sp>
      <p:sp>
        <p:nvSpPr>
          <p:cNvPr id="24" name="TextBox 23"/>
          <p:cNvSpPr txBox="1">
            <a:spLocks noChangeArrowheads="1"/>
          </p:cNvSpPr>
          <p:nvPr/>
        </p:nvSpPr>
        <p:spPr bwMode="auto">
          <a:xfrm>
            <a:off x="1572125" y="0"/>
            <a:ext cx="914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solidFill>
                  <a:srgbClr val="000000"/>
                </a:solidFill>
              </a:rPr>
              <a:t>Atmospheric Forecast Sensitivity Study</a:t>
            </a:r>
          </a:p>
        </p:txBody>
      </p:sp>
      <p:sp>
        <p:nvSpPr>
          <p:cNvPr id="26" name="TextBox 25">
            <a:extLst>
              <a:ext uri="{FF2B5EF4-FFF2-40B4-BE49-F238E27FC236}">
                <a16:creationId xmlns:a16="http://schemas.microsoft.com/office/drawing/2014/main" id="{1CE56072-FDD7-014C-9B2C-61C81164F28C}"/>
              </a:ext>
            </a:extLst>
          </p:cNvPr>
          <p:cNvSpPr txBox="1"/>
          <p:nvPr/>
        </p:nvSpPr>
        <p:spPr>
          <a:xfrm>
            <a:off x="6795965" y="6488668"/>
            <a:ext cx="5269229"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Seroka et al. Monthly Weather Review </a:t>
            </a:r>
            <a:r>
              <a:rPr lang="en-US" dirty="0">
                <a:latin typeface="Times New Roman" panose="02020603050405020304" pitchFamily="18" charset="0"/>
                <a:cs typeface="Times New Roman" panose="02020603050405020304" pitchFamily="18" charset="0"/>
              </a:rPr>
              <a:t>(2016)</a:t>
            </a:r>
          </a:p>
        </p:txBody>
      </p:sp>
    </p:spTree>
    <p:extLst>
      <p:ext uri="{BB962C8B-B14F-4D97-AF65-F5344CB8AC3E}">
        <p14:creationId xmlns:p14="http://schemas.microsoft.com/office/powerpoint/2010/main" val="360652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4B62AD-C120-F840-8373-19CCB7BDAC01}"/>
              </a:ext>
            </a:extLst>
          </p:cNvPr>
          <p:cNvSpPr/>
          <p:nvPr/>
        </p:nvSpPr>
        <p:spPr>
          <a:xfrm>
            <a:off x="0" y="0"/>
            <a:ext cx="12192000" cy="461665"/>
          </a:xfrm>
          <a:prstGeom prst="rect">
            <a:avLst/>
          </a:prstGeom>
        </p:spPr>
        <p:txBody>
          <a:bodyPr wrap="square">
            <a:spAutoFit/>
          </a:bodyPr>
          <a:lstStyle/>
          <a:p>
            <a:pPr lvl="0" algn="ctr"/>
            <a:r>
              <a:rPr lang="en-US" sz="2400" dirty="0">
                <a:solidFill>
                  <a:srgbClr val="FF0000"/>
                </a:solidFill>
                <a:effectLst>
                  <a:outerShdw blurRad="50800" dist="76200" dir="2700000" algn="tl">
                    <a:srgbClr val="000000">
                      <a:alpha val="99000"/>
                    </a:srgbClr>
                  </a:outerShdw>
                </a:effectLst>
                <a:latin typeface="Arial Black" charset="0"/>
              </a:rPr>
              <a:t>ROMS Algorithms in Development</a:t>
            </a:r>
          </a:p>
        </p:txBody>
      </p:sp>
      <p:sp>
        <p:nvSpPr>
          <p:cNvPr id="5" name="Rectangle 4">
            <a:extLst>
              <a:ext uri="{FF2B5EF4-FFF2-40B4-BE49-F238E27FC236}">
                <a16:creationId xmlns:a16="http://schemas.microsoft.com/office/drawing/2014/main" id="{0A6C2E60-3F84-0C4D-9E04-F3FAB8B2049E}"/>
              </a:ext>
            </a:extLst>
          </p:cNvPr>
          <p:cNvSpPr/>
          <p:nvPr/>
        </p:nvSpPr>
        <p:spPr>
          <a:xfrm>
            <a:off x="0" y="949327"/>
            <a:ext cx="12192000" cy="5167440"/>
          </a:xfrm>
          <a:prstGeom prst="rect">
            <a:avLst/>
          </a:prstGeom>
        </p:spPr>
        <p:txBody>
          <a:bodyPr wrap="square">
            <a:spAutoFit/>
          </a:bodyPr>
          <a:lstStyle/>
          <a:p>
            <a:pPr marL="342900" indent="-342900">
              <a:lnSpc>
                <a:spcPct val="120000"/>
              </a:lnSpc>
              <a:spcBef>
                <a:spcPct val="20000"/>
              </a:spcBef>
              <a:buClr>
                <a:srgbClr val="FF0000"/>
              </a:buClr>
              <a:buSzPct val="150000"/>
              <a:buFontTx/>
              <a:buChar char="•"/>
              <a:defRPr/>
            </a:pPr>
            <a:r>
              <a:rPr lang="en-US" sz="2000" b="1" dirty="0">
                <a:solidFill>
                  <a:srgbClr val="000000"/>
                </a:solidFill>
                <a:latin typeface="Arial" panose="020B0604020202020204" pitchFamily="34" charset="0"/>
                <a:ea typeface="ＭＳ Ｐゴシック" charset="0"/>
                <a:cs typeface="Arial" panose="020B0604020202020204" pitchFamily="34" charset="0"/>
              </a:rPr>
              <a:t>ROMS Nesting:</a:t>
            </a:r>
          </a:p>
          <a:p>
            <a:pPr marL="800100" lvl="1" indent="-342900">
              <a:lnSpc>
                <a:spcPct val="120000"/>
              </a:lnSpc>
              <a:spcBef>
                <a:spcPct val="20000"/>
              </a:spcBef>
              <a:buClr>
                <a:srgbClr val="FF0000"/>
              </a:buClr>
              <a:buSzPct val="150000"/>
              <a:buFontTx/>
              <a:buChar char="•"/>
              <a:defRPr/>
            </a:pPr>
            <a:r>
              <a:rPr lang="en-US" sz="2000" b="1" dirty="0">
                <a:solidFill>
                  <a:srgbClr val="000000"/>
                </a:solidFill>
                <a:latin typeface="Arial" panose="020B0604020202020204" pitchFamily="34" charset="0"/>
                <a:ea typeface="ＭＳ Ｐゴシック" charset="0"/>
                <a:cs typeface="Arial" panose="020B0604020202020204" pitchFamily="34" charset="0"/>
              </a:rPr>
              <a:t>Nonaligned Refinement</a:t>
            </a:r>
          </a:p>
          <a:p>
            <a:pPr marL="800100" lvl="1" indent="-342900">
              <a:lnSpc>
                <a:spcPct val="120000"/>
              </a:lnSpc>
              <a:spcBef>
                <a:spcPct val="20000"/>
              </a:spcBef>
              <a:buClr>
                <a:srgbClr val="FF0000"/>
              </a:buClr>
              <a:buSzPct val="150000"/>
              <a:buFontTx/>
              <a:buChar char="•"/>
              <a:defRPr/>
            </a:pPr>
            <a:r>
              <a:rPr lang="en-US" sz="2000" b="1" dirty="0">
                <a:solidFill>
                  <a:srgbClr val="000000"/>
                </a:solidFill>
                <a:latin typeface="Arial" panose="020B0604020202020204" pitchFamily="34" charset="0"/>
                <a:ea typeface="ＭＳ Ｐゴシック" charset="0"/>
                <a:cs typeface="Arial" panose="020B0604020202020204" pitchFamily="34" charset="0"/>
              </a:rPr>
              <a:t>Hybrid heterogeneous nesting</a:t>
            </a:r>
          </a:p>
          <a:p>
            <a:pPr marL="800100" lvl="1" indent="-342900">
              <a:lnSpc>
                <a:spcPct val="120000"/>
              </a:lnSpc>
              <a:spcBef>
                <a:spcPct val="20000"/>
              </a:spcBef>
              <a:buClr>
                <a:srgbClr val="FF0000"/>
              </a:buClr>
              <a:buSzPct val="150000"/>
              <a:buFontTx/>
              <a:buChar char="•"/>
              <a:defRPr/>
            </a:pPr>
            <a:r>
              <a:rPr lang="en-US" sz="2000" b="1" dirty="0">
                <a:solidFill>
                  <a:srgbClr val="000000"/>
                </a:solidFill>
                <a:latin typeface="Arial" panose="020B0604020202020204" pitchFamily="34" charset="0"/>
                <a:ea typeface="ＭＳ Ｐゴシック" charset="0"/>
                <a:cs typeface="Arial" panose="020B0604020202020204" pitchFamily="34" charset="0"/>
              </a:rPr>
              <a:t>Nested 4D-Var</a:t>
            </a:r>
          </a:p>
          <a:p>
            <a:pPr marL="342900" indent="-342900">
              <a:lnSpc>
                <a:spcPct val="120000"/>
              </a:lnSpc>
              <a:spcBef>
                <a:spcPct val="20000"/>
              </a:spcBef>
              <a:buClr>
                <a:srgbClr val="FF0000"/>
              </a:buClr>
              <a:buSzPct val="150000"/>
              <a:buFontTx/>
              <a:buChar char="•"/>
              <a:defRPr/>
            </a:pPr>
            <a:r>
              <a:rPr lang="en-US" sz="2000" b="1" dirty="0">
                <a:solidFill>
                  <a:srgbClr val="000000"/>
                </a:solidFill>
                <a:latin typeface="Arial" panose="020B0604020202020204" pitchFamily="34" charset="0"/>
                <a:ea typeface="ＭＳ Ｐゴシック" charset="0"/>
                <a:cs typeface="Arial" panose="020B0604020202020204" pitchFamily="34" charset="0"/>
              </a:rPr>
              <a:t>ROMS Coupling (ESMF/NUOPC):</a:t>
            </a:r>
          </a:p>
          <a:p>
            <a:pPr marL="800100" lvl="1" indent="-342900">
              <a:lnSpc>
                <a:spcPct val="120000"/>
              </a:lnSpc>
              <a:spcBef>
                <a:spcPct val="20000"/>
              </a:spcBef>
              <a:buClr>
                <a:srgbClr val="FF0000"/>
              </a:buClr>
              <a:buSzPct val="150000"/>
              <a:buFontTx/>
              <a:buChar char="•"/>
              <a:defRPr/>
            </a:pPr>
            <a:r>
              <a:rPr lang="en-US" sz="2000" b="1" dirty="0">
                <a:solidFill>
                  <a:srgbClr val="000000"/>
                </a:solidFill>
                <a:latin typeface="Arial" panose="020B0604020202020204" pitchFamily="34" charset="0"/>
                <a:ea typeface="ＭＳ Ｐゴシック" charset="0"/>
                <a:cs typeface="Arial" panose="020B0604020202020204" pitchFamily="34" charset="0"/>
              </a:rPr>
              <a:t>NUOPC layer now supports native nesting within ESM components (ESMF, v7.1.0r) </a:t>
            </a:r>
          </a:p>
          <a:p>
            <a:pPr marL="800100" lvl="1" indent="-342900">
              <a:lnSpc>
                <a:spcPct val="120000"/>
              </a:lnSpc>
              <a:spcBef>
                <a:spcPct val="20000"/>
              </a:spcBef>
              <a:buClr>
                <a:srgbClr val="FF0000"/>
              </a:buClr>
              <a:buSzPct val="150000"/>
              <a:buFontTx/>
              <a:buChar char="•"/>
              <a:defRPr/>
            </a:pPr>
            <a:r>
              <a:rPr lang="en-US" sz="2000" b="1" dirty="0">
                <a:solidFill>
                  <a:srgbClr val="000000"/>
                </a:solidFill>
                <a:latin typeface="Arial" panose="020B0604020202020204" pitchFamily="34" charset="0"/>
                <a:ea typeface="ＭＳ Ｐゴシック" charset="0"/>
                <a:cs typeface="Arial" panose="020B0604020202020204" pitchFamily="34" charset="0"/>
              </a:rPr>
              <a:t>Atmosphere coupling (COAMPS, WRF)</a:t>
            </a:r>
          </a:p>
          <a:p>
            <a:pPr marL="800100" lvl="1" indent="-342900">
              <a:lnSpc>
                <a:spcPct val="120000"/>
              </a:lnSpc>
              <a:spcBef>
                <a:spcPct val="20000"/>
              </a:spcBef>
              <a:buClr>
                <a:srgbClr val="FF0000"/>
              </a:buClr>
              <a:buSzPct val="150000"/>
              <a:buFontTx/>
              <a:buChar char="•"/>
              <a:defRPr/>
            </a:pPr>
            <a:r>
              <a:rPr lang="en-US" sz="2000" b="1" dirty="0">
                <a:solidFill>
                  <a:srgbClr val="000000"/>
                </a:solidFill>
                <a:latin typeface="Arial" panose="020B0604020202020204" pitchFamily="34" charset="0"/>
                <a:ea typeface="ＭＳ Ｐゴシック" charset="0"/>
                <a:cs typeface="Arial" panose="020B0604020202020204" pitchFamily="34" charset="0"/>
              </a:rPr>
              <a:t>Sea ice coupling (CICE)</a:t>
            </a:r>
          </a:p>
          <a:p>
            <a:pPr marL="800100" lvl="1" indent="-342900">
              <a:lnSpc>
                <a:spcPct val="120000"/>
              </a:lnSpc>
              <a:spcBef>
                <a:spcPct val="20000"/>
              </a:spcBef>
              <a:buClr>
                <a:srgbClr val="FF0000"/>
              </a:buClr>
              <a:buSzPct val="150000"/>
              <a:buFontTx/>
              <a:buChar char="•"/>
              <a:defRPr/>
            </a:pPr>
            <a:r>
              <a:rPr lang="en-US" sz="2000" b="1" dirty="0">
                <a:solidFill>
                  <a:srgbClr val="000000"/>
                </a:solidFill>
                <a:latin typeface="Arial" panose="020B0604020202020204" pitchFamily="34" charset="0"/>
                <a:ea typeface="ＭＳ Ｐゴシック" charset="0"/>
                <a:cs typeface="Arial" panose="020B0604020202020204" pitchFamily="34" charset="0"/>
              </a:rPr>
              <a:t>Wave coupling (WAM, WW3)</a:t>
            </a:r>
          </a:p>
          <a:p>
            <a:pPr marL="800100" lvl="1" indent="-342900">
              <a:lnSpc>
                <a:spcPct val="120000"/>
              </a:lnSpc>
              <a:spcBef>
                <a:spcPct val="20000"/>
              </a:spcBef>
              <a:buClr>
                <a:srgbClr val="FF0000"/>
              </a:buClr>
              <a:buSzPct val="150000"/>
              <a:buFontTx/>
              <a:buChar char="•"/>
              <a:defRPr/>
            </a:pPr>
            <a:r>
              <a:rPr lang="en-US" sz="2000" b="1" dirty="0">
                <a:solidFill>
                  <a:srgbClr val="000000"/>
                </a:solidFill>
                <a:latin typeface="Arial" panose="020B0604020202020204" pitchFamily="34" charset="0"/>
                <a:ea typeface="ＭＳ Ｐゴシック" charset="0"/>
                <a:cs typeface="Arial" panose="020B0604020202020204" pitchFamily="34" charset="0"/>
              </a:rPr>
              <a:t>Estuary coupling</a:t>
            </a:r>
          </a:p>
          <a:p>
            <a:pPr marL="800100" lvl="1" indent="-342900">
              <a:lnSpc>
                <a:spcPct val="120000"/>
              </a:lnSpc>
              <a:spcBef>
                <a:spcPct val="20000"/>
              </a:spcBef>
              <a:buClr>
                <a:srgbClr val="FF0000"/>
              </a:buClr>
              <a:buSzPct val="150000"/>
              <a:buFontTx/>
              <a:buChar char="•"/>
              <a:defRPr/>
            </a:pPr>
            <a:r>
              <a:rPr lang="en-US" sz="2000" b="1" dirty="0">
                <a:solidFill>
                  <a:srgbClr val="000000"/>
                </a:solidFill>
                <a:latin typeface="Arial" panose="020B0604020202020204" pitchFamily="34" charset="0"/>
                <a:ea typeface="ＭＳ Ｐゴシック" charset="0"/>
                <a:cs typeface="Arial" panose="020B0604020202020204" pitchFamily="34" charset="0"/>
              </a:rPr>
              <a:t>Hybrid coupling</a:t>
            </a:r>
          </a:p>
          <a:p>
            <a:pPr marL="342900" indent="-342900">
              <a:lnSpc>
                <a:spcPct val="120000"/>
              </a:lnSpc>
              <a:spcBef>
                <a:spcPct val="20000"/>
              </a:spcBef>
              <a:buClr>
                <a:srgbClr val="FF0000"/>
              </a:buClr>
              <a:buSzPct val="150000"/>
              <a:buFontTx/>
              <a:buChar char="•"/>
              <a:defRPr/>
            </a:pPr>
            <a:r>
              <a:rPr lang="en-US" sz="2000" b="1" dirty="0">
                <a:solidFill>
                  <a:srgbClr val="000000"/>
                </a:solidFill>
                <a:latin typeface="Arial" panose="020B0604020202020204" pitchFamily="34" charset="0"/>
                <a:ea typeface="ＭＳ Ｐゴシック" charset="0"/>
                <a:cs typeface="Arial" panose="020B0604020202020204" pitchFamily="34" charset="0"/>
              </a:rPr>
              <a:t>Split 4D-Var: Coupling, Nesting, and 4D-Var</a:t>
            </a:r>
          </a:p>
        </p:txBody>
      </p:sp>
    </p:spTree>
    <p:extLst>
      <p:ext uri="{BB962C8B-B14F-4D97-AF65-F5344CB8AC3E}">
        <p14:creationId xmlns:p14="http://schemas.microsoft.com/office/powerpoint/2010/main" val="6864880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605550" y="1"/>
            <a:ext cx="6976188" cy="461665"/>
          </a:xfrm>
          <a:prstGeom prst="rect">
            <a:avLst/>
          </a:prstGeom>
          <a:noFill/>
          <a:ln w="9525">
            <a:noFill/>
            <a:miter lim="800000"/>
            <a:headEnd/>
            <a:tailEnd/>
          </a:ln>
        </p:spPr>
        <p:txBody>
          <a:bodyPr wrap="none">
            <a:spAutoFit/>
          </a:bodyPr>
          <a:lstStyle/>
          <a:p>
            <a:pPr eaLnBrk="1" hangingPunct="1"/>
            <a:r>
              <a:rPr lang="en-US" sz="2400" dirty="0">
                <a:solidFill>
                  <a:srgbClr val="FF0000"/>
                </a:solidFill>
                <a:effectLst>
                  <a:outerShdw blurRad="50800" dist="76200" dir="2700000" algn="tl">
                    <a:srgbClr val="000000">
                      <a:alpha val="99000"/>
                    </a:srgbClr>
                  </a:outerShdw>
                </a:effectLst>
                <a:latin typeface="Arial Black" charset="0"/>
              </a:rPr>
              <a:t>ROMS Coupling Framework: Driver Mode</a:t>
            </a:r>
          </a:p>
        </p:txBody>
      </p:sp>
      <p:pic>
        <p:nvPicPr>
          <p:cNvPr id="8" name="Picture 7">
            <a:extLst>
              <a:ext uri="{FF2B5EF4-FFF2-40B4-BE49-F238E27FC236}">
                <a16:creationId xmlns:a16="http://schemas.microsoft.com/office/drawing/2014/main" id="{122B55BA-EC35-4946-91D5-540D80305C8E}"/>
              </a:ext>
            </a:extLst>
          </p:cNvPr>
          <p:cNvPicPr/>
          <p:nvPr/>
        </p:nvPicPr>
        <p:blipFill>
          <a:blip r:embed="rId2">
            <a:extLst>
              <a:ext uri="{28A0092B-C50C-407E-A947-70E740481C1C}">
                <a14:useLocalDpi xmlns:a14="http://schemas.microsoft.com/office/drawing/2010/main" val="0"/>
              </a:ext>
            </a:extLst>
          </a:blip>
          <a:stretch>
            <a:fillRect/>
          </a:stretch>
        </p:blipFill>
        <p:spPr>
          <a:xfrm>
            <a:off x="2743200" y="1143000"/>
            <a:ext cx="6629400" cy="5410200"/>
          </a:xfrm>
          <a:prstGeom prst="rect">
            <a:avLst/>
          </a:prstGeom>
        </p:spPr>
      </p:pic>
    </p:spTree>
    <p:extLst>
      <p:ext uri="{BB962C8B-B14F-4D97-AF65-F5344CB8AC3E}">
        <p14:creationId xmlns:p14="http://schemas.microsoft.com/office/powerpoint/2010/main" val="3011826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600202" y="0"/>
            <a:ext cx="8915398" cy="5539788"/>
            <a:chOff x="76202" y="0"/>
            <a:chExt cx="8915398" cy="5539788"/>
          </a:xfrm>
        </p:grpSpPr>
        <p:sp>
          <p:nvSpPr>
            <p:cNvPr id="5" name="Text Box 4"/>
            <p:cNvSpPr txBox="1">
              <a:spLocks noChangeArrowheads="1"/>
            </p:cNvSpPr>
            <p:nvPr/>
          </p:nvSpPr>
          <p:spPr bwMode="auto">
            <a:xfrm>
              <a:off x="2081670" y="0"/>
              <a:ext cx="4975942" cy="461665"/>
            </a:xfrm>
            <a:prstGeom prst="rect">
              <a:avLst/>
            </a:prstGeom>
            <a:noFill/>
            <a:ln w="9525">
              <a:noFill/>
              <a:miter lim="800000"/>
              <a:headEnd/>
              <a:tailEnd/>
            </a:ln>
          </p:spPr>
          <p:txBody>
            <a:bodyPr wrap="none">
              <a:spAutoFit/>
            </a:bodyPr>
            <a:lstStyle/>
            <a:p>
              <a:pPr eaLnBrk="1" hangingPunct="1"/>
              <a:r>
                <a:rPr lang="en-US" sz="2400" dirty="0">
                  <a:solidFill>
                    <a:srgbClr val="FF0000"/>
                  </a:solidFill>
                  <a:effectLst>
                    <a:outerShdw blurRad="50800" dist="76200" dir="2700000" algn="tl">
                      <a:srgbClr val="000000">
                        <a:alpha val="99000"/>
                      </a:srgbClr>
                    </a:outerShdw>
                  </a:effectLst>
                  <a:latin typeface="Arial Black" charset="0"/>
                </a:rPr>
                <a:t>ROMS Coupling: Driver Mode</a:t>
              </a:r>
            </a:p>
          </p:txBody>
        </p:sp>
        <p:grpSp>
          <p:nvGrpSpPr>
            <p:cNvPr id="13" name="Group 12"/>
            <p:cNvGrpSpPr/>
            <p:nvPr/>
          </p:nvGrpSpPr>
          <p:grpSpPr>
            <a:xfrm>
              <a:off x="76202" y="1066800"/>
              <a:ext cx="8915398" cy="4472988"/>
              <a:chOff x="76202" y="1066800"/>
              <a:chExt cx="8915398" cy="4472988"/>
            </a:xfrm>
          </p:grpSpPr>
          <p:grpSp>
            <p:nvGrpSpPr>
              <p:cNvPr id="12" name="Group 11"/>
              <p:cNvGrpSpPr/>
              <p:nvPr/>
            </p:nvGrpSpPr>
            <p:grpSpPr>
              <a:xfrm>
                <a:off x="76202" y="1066800"/>
                <a:ext cx="4422773" cy="4472988"/>
                <a:chOff x="76202" y="1066800"/>
                <a:chExt cx="4422773" cy="4472988"/>
              </a:xfrm>
            </p:grpSpPr>
            <p:sp>
              <p:nvSpPr>
                <p:cNvPr id="2" name="TextBox 1"/>
                <p:cNvSpPr txBox="1"/>
                <p:nvPr/>
              </p:nvSpPr>
              <p:spPr>
                <a:xfrm>
                  <a:off x="76202" y="1066800"/>
                  <a:ext cx="4422773" cy="3124200"/>
                </a:xfrm>
                <a:prstGeom prst="rect">
                  <a:avLst/>
                </a:prstGeom>
                <a:noFill/>
              </p:spPr>
              <p:txBody>
                <a:bodyPr wrap="square" rtlCol="0">
                  <a:spAutoFit/>
                </a:bodyPr>
                <a:lstStyle/>
                <a:p>
                  <a:pPr algn="l"/>
                  <a:r>
                    <a:rPr lang="en-US" sz="1400" dirty="0" err="1">
                      <a:solidFill>
                        <a:srgbClr val="000000"/>
                      </a:solidFill>
                      <a:latin typeface="Arial Black"/>
                      <a:cs typeface="Arial Black"/>
                    </a:rPr>
                    <a:t>master.F</a:t>
                  </a:r>
                  <a:r>
                    <a:rPr lang="en-US" sz="1400" dirty="0">
                      <a:solidFill>
                        <a:srgbClr val="000000"/>
                      </a:solidFill>
                      <a:latin typeface="Arial Black"/>
                      <a:cs typeface="Arial Black"/>
                    </a:rPr>
                    <a:t>:</a:t>
                  </a:r>
                </a:p>
                <a:p>
                  <a:pPr algn="l"/>
                  <a:endParaRPr lang="en-US" sz="1400" dirty="0">
                    <a:solidFill>
                      <a:srgbClr val="000000"/>
                    </a:solidFill>
                    <a:latin typeface="Arial Black"/>
                    <a:cs typeface="Arial Black"/>
                  </a:endParaRPr>
                </a:p>
                <a:p>
                  <a:pPr algn="l"/>
                  <a:r>
                    <a:rPr lang="en-US" sz="1400" dirty="0">
                      <a:solidFill>
                        <a:srgbClr val="0000FF"/>
                      </a:solidFill>
                      <a:latin typeface="Arial Black"/>
                      <a:cs typeface="Arial Black"/>
                    </a:rPr>
                    <a:t>#if defined </a:t>
                  </a:r>
                  <a:r>
                    <a:rPr lang="en-US" sz="1400" dirty="0">
                      <a:solidFill>
                        <a:srgbClr val="C000EC"/>
                      </a:solidFill>
                      <a:latin typeface="Arial Black"/>
                      <a:cs typeface="Arial Black"/>
                    </a:rPr>
                    <a:t>MODEL_COUPLING</a:t>
                  </a:r>
                </a:p>
                <a:p>
                  <a:pPr algn="l"/>
                  <a:r>
                    <a:rPr lang="en-US" sz="1400" dirty="0">
                      <a:solidFill>
                        <a:srgbClr val="0000FF"/>
                      </a:solidFill>
                      <a:latin typeface="Arial Black"/>
                      <a:cs typeface="Arial Black"/>
                    </a:rPr>
                    <a:t># if defined </a:t>
                  </a:r>
                  <a:r>
                    <a:rPr lang="en-US" sz="1400" dirty="0">
                      <a:solidFill>
                        <a:srgbClr val="C000EC"/>
                      </a:solidFill>
                      <a:latin typeface="Arial Black"/>
                      <a:cs typeface="Arial Black"/>
                    </a:rPr>
                    <a:t>MCT_LIB</a:t>
                  </a:r>
                </a:p>
                <a:p>
                  <a:pPr algn="l"/>
                  <a:r>
                    <a:rPr lang="en-US" sz="1400" dirty="0">
                      <a:solidFill>
                        <a:srgbClr val="0000FF"/>
                      </a:solidFill>
                      <a:latin typeface="Arial Black"/>
                      <a:cs typeface="Arial Black"/>
                    </a:rPr>
                    <a:t>#  include </a:t>
                  </a:r>
                  <a:r>
                    <a:rPr lang="en-US" sz="1400" dirty="0">
                      <a:solidFill>
                        <a:srgbClr val="009600"/>
                      </a:solidFill>
                      <a:latin typeface="Arial Black"/>
                      <a:cs typeface="Arial Black"/>
                    </a:rPr>
                    <a:t>"</a:t>
                  </a:r>
                  <a:r>
                    <a:rPr lang="en-US" sz="1400" dirty="0" err="1">
                      <a:solidFill>
                        <a:srgbClr val="009600"/>
                      </a:solidFill>
                      <a:latin typeface="Arial Black"/>
                      <a:cs typeface="Arial Black"/>
                    </a:rPr>
                    <a:t>mct_driver.h</a:t>
                  </a:r>
                  <a:r>
                    <a:rPr lang="en-US" sz="1400" dirty="0">
                      <a:solidFill>
                        <a:srgbClr val="009600"/>
                      </a:solidFill>
                      <a:latin typeface="Arial Black"/>
                      <a:cs typeface="Arial Black"/>
                    </a:rPr>
                    <a:t>"</a:t>
                  </a:r>
                </a:p>
                <a:p>
                  <a:pPr algn="l"/>
                  <a:r>
                    <a:rPr lang="en-US" sz="1400" dirty="0">
                      <a:solidFill>
                        <a:srgbClr val="0000FF"/>
                      </a:solidFill>
                      <a:latin typeface="Arial Black"/>
                      <a:cs typeface="Arial Black"/>
                    </a:rPr>
                    <a:t># </a:t>
                  </a:r>
                  <a:r>
                    <a:rPr lang="en-US" sz="1400" dirty="0" err="1">
                      <a:solidFill>
                        <a:srgbClr val="0000FF"/>
                      </a:solidFill>
                      <a:latin typeface="Arial Black"/>
                      <a:cs typeface="Arial Black"/>
                    </a:rPr>
                    <a:t>elif</a:t>
                  </a:r>
                  <a:r>
                    <a:rPr lang="en-US" sz="1400" dirty="0">
                      <a:solidFill>
                        <a:srgbClr val="0000FF"/>
                      </a:solidFill>
                      <a:latin typeface="Arial Black"/>
                      <a:cs typeface="Arial Black"/>
                    </a:rPr>
                    <a:t> defined </a:t>
                  </a:r>
                  <a:r>
                    <a:rPr lang="en-US" sz="1400" dirty="0">
                      <a:solidFill>
                        <a:srgbClr val="C000EC"/>
                      </a:solidFill>
                      <a:latin typeface="Arial Black"/>
                      <a:cs typeface="Arial Black"/>
                    </a:rPr>
                    <a:t>ESMF_LIB</a:t>
                  </a:r>
                </a:p>
                <a:p>
                  <a:pPr algn="l"/>
                  <a:r>
                    <a:rPr lang="en-US" sz="1400" dirty="0">
                      <a:solidFill>
                        <a:srgbClr val="0000FF"/>
                      </a:solidFill>
                      <a:latin typeface="Arial Black"/>
                      <a:cs typeface="Arial Black"/>
                    </a:rPr>
                    <a:t>#  include </a:t>
                  </a:r>
                  <a:r>
                    <a:rPr lang="en-US" sz="1400" dirty="0">
                      <a:solidFill>
                        <a:srgbClr val="009600"/>
                      </a:solidFill>
                      <a:latin typeface="Arial Black"/>
                      <a:cs typeface="Arial Black"/>
                    </a:rPr>
                    <a:t>"</a:t>
                  </a:r>
                  <a:r>
                    <a:rPr lang="en-US" sz="1400" dirty="0" err="1">
                      <a:solidFill>
                        <a:srgbClr val="009600"/>
                      </a:solidFill>
                      <a:latin typeface="Arial Black"/>
                      <a:cs typeface="Arial Black"/>
                    </a:rPr>
                    <a:t>esmf_driver.h</a:t>
                  </a:r>
                  <a:r>
                    <a:rPr lang="en-US" sz="1400" dirty="0">
                      <a:solidFill>
                        <a:srgbClr val="009600"/>
                      </a:solidFill>
                      <a:latin typeface="Arial Black"/>
                      <a:cs typeface="Arial Black"/>
                    </a:rPr>
                    <a:t>"</a:t>
                  </a:r>
                </a:p>
                <a:p>
                  <a:pPr algn="l"/>
                  <a:r>
                    <a:rPr lang="en-US" sz="1400" dirty="0">
                      <a:solidFill>
                        <a:srgbClr val="0000FF"/>
                      </a:solidFill>
                      <a:latin typeface="Arial Black"/>
                      <a:cs typeface="Arial Black"/>
                    </a:rPr>
                    <a:t># else</a:t>
                  </a:r>
                </a:p>
                <a:p>
                  <a:pPr algn="l"/>
                  <a:r>
                    <a:rPr lang="en-US" sz="1400" dirty="0">
                      <a:solidFill>
                        <a:srgbClr val="000000"/>
                      </a:solidFill>
                      <a:latin typeface="Arial Black"/>
                      <a:cs typeface="Arial Black"/>
                    </a:rPr>
                    <a:t>      </a:t>
                  </a:r>
                  <a:r>
                    <a:rPr lang="en-US" sz="1400" dirty="0">
                      <a:solidFill>
                        <a:srgbClr val="009600"/>
                      </a:solidFill>
                      <a:latin typeface="Arial Black"/>
                      <a:cs typeface="Arial Black"/>
                    </a:rPr>
                    <a:t>PROGRAM master</a:t>
                  </a:r>
                </a:p>
                <a:p>
                  <a:pPr algn="l"/>
                  <a:r>
                    <a:rPr lang="en-US" sz="1400" dirty="0">
                      <a:solidFill>
                        <a:srgbClr val="009600"/>
                      </a:solidFill>
                      <a:latin typeface="Arial Black"/>
                      <a:cs typeface="Arial Black"/>
                    </a:rPr>
                    <a:t>      END PROGRAM </a:t>
                  </a:r>
                </a:p>
                <a:p>
                  <a:pPr algn="l"/>
                  <a:r>
                    <a:rPr lang="en-US" sz="1400" dirty="0">
                      <a:solidFill>
                        <a:srgbClr val="0000FF"/>
                      </a:solidFill>
                      <a:latin typeface="Arial Black"/>
                      <a:cs typeface="Arial Black"/>
                    </a:rPr>
                    <a:t># </a:t>
                  </a:r>
                  <a:r>
                    <a:rPr lang="en-US" sz="1400" dirty="0" err="1">
                      <a:solidFill>
                        <a:srgbClr val="0000FF"/>
                      </a:solidFill>
                      <a:latin typeface="Arial Black"/>
                      <a:cs typeface="Arial Black"/>
                    </a:rPr>
                    <a:t>endif</a:t>
                  </a:r>
                  <a:endParaRPr lang="en-US" sz="1400" dirty="0">
                    <a:solidFill>
                      <a:srgbClr val="0000FF"/>
                    </a:solidFill>
                    <a:latin typeface="Arial Black"/>
                    <a:cs typeface="Arial Black"/>
                  </a:endParaRPr>
                </a:p>
                <a:p>
                  <a:pPr algn="l"/>
                  <a:r>
                    <a:rPr lang="en-US" sz="1400" dirty="0">
                      <a:solidFill>
                        <a:srgbClr val="0000FF"/>
                      </a:solidFill>
                      <a:latin typeface="Arial Black"/>
                      <a:cs typeface="Arial Black"/>
                    </a:rPr>
                    <a:t>#else</a:t>
                  </a:r>
                </a:p>
                <a:p>
                  <a:pPr algn="l"/>
                  <a:r>
                    <a:rPr lang="en-US" sz="1400" dirty="0">
                      <a:solidFill>
                        <a:srgbClr val="0000FF"/>
                      </a:solidFill>
                      <a:latin typeface="Arial Black"/>
                      <a:cs typeface="Arial Black"/>
                    </a:rPr>
                    <a:t># include </a:t>
                  </a:r>
                  <a:r>
                    <a:rPr lang="en-US" sz="1400" dirty="0">
                      <a:solidFill>
                        <a:srgbClr val="009600"/>
                      </a:solidFill>
                      <a:latin typeface="Arial Black"/>
                      <a:cs typeface="Arial Black"/>
                    </a:rPr>
                    <a:t>"</a:t>
                  </a:r>
                  <a:r>
                    <a:rPr lang="en-US" sz="1400" dirty="0" err="1">
                      <a:solidFill>
                        <a:srgbClr val="009600"/>
                      </a:solidFill>
                      <a:latin typeface="Arial Black"/>
                      <a:cs typeface="Arial Black"/>
                    </a:rPr>
                    <a:t>ocean.h</a:t>
                  </a:r>
                  <a:r>
                    <a:rPr lang="en-US" sz="1400" dirty="0">
                      <a:solidFill>
                        <a:srgbClr val="009600"/>
                      </a:solidFill>
                      <a:latin typeface="Arial Black"/>
                      <a:cs typeface="Arial Black"/>
                    </a:rPr>
                    <a:t>"</a:t>
                  </a:r>
                </a:p>
                <a:p>
                  <a:pPr algn="l"/>
                  <a:r>
                    <a:rPr lang="en-US" sz="1400" dirty="0">
                      <a:solidFill>
                        <a:srgbClr val="0000FF"/>
                      </a:solidFill>
                      <a:latin typeface="Arial Black"/>
                      <a:cs typeface="Arial Black"/>
                    </a:rPr>
                    <a:t>#</a:t>
                  </a:r>
                  <a:r>
                    <a:rPr lang="en-US" sz="1400" dirty="0" err="1">
                      <a:solidFill>
                        <a:srgbClr val="0000FF"/>
                      </a:solidFill>
                      <a:latin typeface="Arial Black"/>
                      <a:cs typeface="Arial Black"/>
                    </a:rPr>
                    <a:t>endif</a:t>
                  </a:r>
                  <a:endParaRPr lang="en-US" sz="1400" dirty="0">
                    <a:solidFill>
                      <a:srgbClr val="0000FF"/>
                    </a:solidFill>
                    <a:latin typeface="Arial Black"/>
                    <a:cs typeface="Arial Black"/>
                  </a:endParaRPr>
                </a:p>
              </p:txBody>
            </p:sp>
            <p:sp>
              <p:nvSpPr>
                <p:cNvPr id="3" name="TextBox 2"/>
                <p:cNvSpPr txBox="1"/>
                <p:nvPr/>
              </p:nvSpPr>
              <p:spPr>
                <a:xfrm>
                  <a:off x="152400" y="4462570"/>
                  <a:ext cx="4346575" cy="1077218"/>
                </a:xfrm>
                <a:prstGeom prst="rect">
                  <a:avLst/>
                </a:prstGeom>
                <a:noFill/>
              </p:spPr>
              <p:txBody>
                <a:bodyPr wrap="square" rtlCol="0">
                  <a:spAutoFit/>
                </a:bodyPr>
                <a:lstStyle/>
                <a:p>
                  <a:pPr algn="l"/>
                  <a:r>
                    <a:rPr lang="en-US" sz="1600" dirty="0">
                      <a:latin typeface="Arial Black" panose="020B0604020202020204" pitchFamily="34" charset="0"/>
                      <a:cs typeface="Arial Black" panose="020B0604020202020204" pitchFamily="34" charset="0"/>
                    </a:rPr>
                    <a:t>ROMS is coupled to other external software and drivers not written by us (like </a:t>
                  </a:r>
                  <a:r>
                    <a:rPr lang="en-US" sz="1600" dirty="0" err="1">
                      <a:solidFill>
                        <a:srgbClr val="FF0000"/>
                      </a:solidFill>
                      <a:latin typeface="Arial Black" panose="020B0604020202020204" pitchFamily="34" charset="0"/>
                      <a:cs typeface="Arial Black" panose="020B0604020202020204" pitchFamily="34" charset="0"/>
                    </a:rPr>
                    <a:t>RegESM</a:t>
                  </a:r>
                  <a:r>
                    <a:rPr lang="en-US" sz="1600" dirty="0">
                      <a:latin typeface="Arial Black" panose="020B0604020202020204" pitchFamily="34" charset="0"/>
                      <a:cs typeface="Arial Black" panose="020B0604020202020204" pitchFamily="34" charset="0"/>
                    </a:rPr>
                    <a:t>;</a:t>
                  </a:r>
                  <a:r>
                    <a:rPr lang="en-US" sz="1600" dirty="0">
                      <a:solidFill>
                        <a:srgbClr val="FF0000"/>
                      </a:solidFill>
                      <a:latin typeface="Arial Black" panose="020B0604020202020204" pitchFamily="34" charset="0"/>
                      <a:cs typeface="Arial Black" panose="020B0604020202020204" pitchFamily="34" charset="0"/>
                    </a:rPr>
                    <a:t> </a:t>
                  </a:r>
                  <a:r>
                    <a:rPr lang="en-US" sz="1600" dirty="0" err="1">
                      <a:latin typeface="Arial Black" panose="020B0604020202020204" pitchFamily="34" charset="0"/>
                      <a:cs typeface="Arial Black" panose="020B0604020202020204" pitchFamily="34" charset="0"/>
                    </a:rPr>
                    <a:t>Turuncoglu</a:t>
                  </a:r>
                  <a:r>
                    <a:rPr lang="en-US" sz="1600" dirty="0">
                      <a:latin typeface="Arial Black" panose="020B0604020202020204" pitchFamily="34" charset="0"/>
                      <a:cs typeface="Arial Black" panose="020B0604020202020204" pitchFamily="34" charset="0"/>
                    </a:rPr>
                    <a:t> and </a:t>
                  </a:r>
                  <a:r>
                    <a:rPr lang="en-US" sz="1600" dirty="0" err="1">
                      <a:latin typeface="Arial Black" panose="020B0604020202020204" pitchFamily="34" charset="0"/>
                      <a:cs typeface="Arial Black" panose="020B0604020202020204" pitchFamily="34" charset="0"/>
                    </a:rPr>
                    <a:t>Sannino</a:t>
                  </a:r>
                  <a:r>
                    <a:rPr lang="en-US" sz="1600" dirty="0">
                      <a:latin typeface="Arial Black" panose="020B0604020202020204" pitchFamily="34" charset="0"/>
                      <a:cs typeface="Arial Black" panose="020B0604020202020204" pitchFamily="34" charset="0"/>
                    </a:rPr>
                    <a:t>, 2016)</a:t>
                  </a:r>
                </a:p>
              </p:txBody>
            </p:sp>
            <p:sp>
              <p:nvSpPr>
                <p:cNvPr id="10" name="Bent Arrow 9"/>
                <p:cNvSpPr/>
                <p:nvPr/>
              </p:nvSpPr>
              <p:spPr>
                <a:xfrm flipH="1">
                  <a:off x="2362200" y="2971800"/>
                  <a:ext cx="228600" cy="1447800"/>
                </a:xfrm>
                <a:prstGeom prst="bentArrow">
                  <a:avLst/>
                </a:prstGeom>
                <a:solidFill>
                  <a:schemeClr val="tx1"/>
                </a:solidFill>
                <a:ln>
                  <a:solidFill>
                    <a:srgbClr val="000000"/>
                  </a:solidFill>
                </a:ln>
                <a:effectLst>
                  <a:outerShdw blurRad="40000" dist="23000" dir="9660000" rotWithShape="0">
                    <a:srgbClr val="000000">
                      <a:alpha val="35000"/>
                    </a:srgbClr>
                  </a:outerShdw>
                </a:effectLst>
                <a:scene3d>
                  <a:camera prst="orthographicFront">
                    <a:rot lat="21299999" lon="3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1" name="TextBox 10"/>
              <p:cNvSpPr txBox="1"/>
              <p:nvPr/>
            </p:nvSpPr>
            <p:spPr>
              <a:xfrm>
                <a:off x="4568827" y="1066800"/>
                <a:ext cx="4422773" cy="2677656"/>
              </a:xfrm>
              <a:prstGeom prst="rect">
                <a:avLst/>
              </a:prstGeom>
              <a:noFill/>
            </p:spPr>
            <p:txBody>
              <a:bodyPr wrap="square" rtlCol="0">
                <a:spAutoFit/>
              </a:bodyPr>
              <a:lstStyle/>
              <a:p>
                <a:pPr algn="l"/>
                <a:r>
                  <a:rPr lang="en-US" sz="1400" dirty="0" err="1">
                    <a:solidFill>
                      <a:srgbClr val="000000"/>
                    </a:solidFill>
                    <a:latin typeface="Arial Black"/>
                    <a:cs typeface="Arial Black"/>
                  </a:rPr>
                  <a:t>coupler.F</a:t>
                </a:r>
                <a:r>
                  <a:rPr lang="en-US" sz="1400" dirty="0">
                    <a:solidFill>
                      <a:srgbClr val="000000"/>
                    </a:solidFill>
                    <a:latin typeface="Arial Black"/>
                    <a:cs typeface="Arial Black"/>
                  </a:rPr>
                  <a:t>:</a:t>
                </a:r>
              </a:p>
              <a:p>
                <a:pPr algn="l"/>
                <a:endParaRPr lang="en-US" sz="1400" dirty="0">
                  <a:solidFill>
                    <a:srgbClr val="000000"/>
                  </a:solidFill>
                  <a:latin typeface="Arial Black"/>
                  <a:cs typeface="Arial Black"/>
                </a:endParaRPr>
              </a:p>
              <a:p>
                <a:pPr algn="l"/>
                <a:r>
                  <a:rPr lang="en-US" sz="1400" dirty="0">
                    <a:solidFill>
                      <a:srgbClr val="0000FF"/>
                    </a:solidFill>
                    <a:latin typeface="Arial Black"/>
                    <a:cs typeface="Arial Black"/>
                  </a:rPr>
                  <a:t>#if defined </a:t>
                </a:r>
                <a:r>
                  <a:rPr lang="en-US" sz="1400" dirty="0">
                    <a:solidFill>
                      <a:srgbClr val="C000EC"/>
                    </a:solidFill>
                    <a:latin typeface="Arial Black"/>
                    <a:cs typeface="Arial Black"/>
                  </a:rPr>
                  <a:t>MODEL_COUPLING</a:t>
                </a:r>
              </a:p>
              <a:p>
                <a:pPr algn="l"/>
                <a:r>
                  <a:rPr lang="en-US" sz="1400" dirty="0">
                    <a:solidFill>
                      <a:srgbClr val="0000FF"/>
                    </a:solidFill>
                    <a:latin typeface="Arial Black"/>
                    <a:cs typeface="Arial Black"/>
                  </a:rPr>
                  <a:t># if defined </a:t>
                </a:r>
                <a:r>
                  <a:rPr lang="en-US" sz="1400" dirty="0">
                    <a:solidFill>
                      <a:srgbClr val="C000EC"/>
                    </a:solidFill>
                    <a:latin typeface="Arial Black"/>
                    <a:cs typeface="Arial Black"/>
                  </a:rPr>
                  <a:t>MCT_LIB</a:t>
                </a:r>
              </a:p>
              <a:p>
                <a:pPr algn="l"/>
                <a:r>
                  <a:rPr lang="en-US" sz="1400" dirty="0">
                    <a:solidFill>
                      <a:srgbClr val="0000FF"/>
                    </a:solidFill>
                    <a:latin typeface="Arial Black"/>
                    <a:cs typeface="Arial Black"/>
                  </a:rPr>
                  <a:t>#  include </a:t>
                </a:r>
                <a:r>
                  <a:rPr lang="en-US" sz="1400" dirty="0">
                    <a:solidFill>
                      <a:srgbClr val="009600"/>
                    </a:solidFill>
                    <a:latin typeface="Arial Black"/>
                    <a:cs typeface="Arial Black"/>
                  </a:rPr>
                  <a:t>"</a:t>
                </a:r>
                <a:r>
                  <a:rPr lang="en-US" sz="1400" dirty="0" err="1">
                    <a:solidFill>
                      <a:srgbClr val="009600"/>
                    </a:solidFill>
                    <a:latin typeface="Arial Black"/>
                    <a:cs typeface="Arial Black"/>
                  </a:rPr>
                  <a:t>mct_coupler.h</a:t>
                </a:r>
                <a:r>
                  <a:rPr lang="en-US" sz="1400" dirty="0">
                    <a:solidFill>
                      <a:srgbClr val="009600"/>
                    </a:solidFill>
                    <a:latin typeface="Arial Black"/>
                    <a:cs typeface="Arial Black"/>
                  </a:rPr>
                  <a:t>"</a:t>
                </a:r>
              </a:p>
              <a:p>
                <a:pPr algn="l"/>
                <a:r>
                  <a:rPr lang="en-US" sz="1400" dirty="0">
                    <a:solidFill>
                      <a:srgbClr val="0000FF"/>
                    </a:solidFill>
                    <a:latin typeface="Arial Black"/>
                    <a:cs typeface="Arial Black"/>
                  </a:rPr>
                  <a:t># </a:t>
                </a:r>
                <a:r>
                  <a:rPr lang="en-US" sz="1400" dirty="0" err="1">
                    <a:solidFill>
                      <a:srgbClr val="0000FF"/>
                    </a:solidFill>
                    <a:latin typeface="Arial Black"/>
                    <a:cs typeface="Arial Black"/>
                  </a:rPr>
                  <a:t>elif</a:t>
                </a:r>
                <a:r>
                  <a:rPr lang="en-US" sz="1400" dirty="0">
                    <a:solidFill>
                      <a:srgbClr val="0000FF"/>
                    </a:solidFill>
                    <a:latin typeface="Arial Black"/>
                    <a:cs typeface="Arial Black"/>
                  </a:rPr>
                  <a:t> defined </a:t>
                </a:r>
                <a:r>
                  <a:rPr lang="en-US" sz="1400" dirty="0">
                    <a:solidFill>
                      <a:srgbClr val="C000EC"/>
                    </a:solidFill>
                    <a:latin typeface="Arial Black"/>
                    <a:cs typeface="Arial Black"/>
                  </a:rPr>
                  <a:t>ESMF_LIB</a:t>
                </a:r>
              </a:p>
              <a:p>
                <a:pPr algn="l"/>
                <a:r>
                  <a:rPr lang="en-US" sz="1400" dirty="0">
                    <a:solidFill>
                      <a:srgbClr val="0000FF"/>
                    </a:solidFill>
                    <a:latin typeface="Arial Black"/>
                    <a:cs typeface="Arial Black"/>
                  </a:rPr>
                  <a:t>#  include </a:t>
                </a:r>
                <a:r>
                  <a:rPr lang="en-US" sz="1400" dirty="0">
                    <a:solidFill>
                      <a:srgbClr val="009600"/>
                    </a:solidFill>
                    <a:latin typeface="Arial Black"/>
                    <a:cs typeface="Arial Black"/>
                  </a:rPr>
                  <a:t>"</a:t>
                </a:r>
                <a:r>
                  <a:rPr lang="en-US" sz="1400" dirty="0" err="1">
                    <a:solidFill>
                      <a:srgbClr val="009600"/>
                    </a:solidFill>
                    <a:latin typeface="Arial Black"/>
                    <a:cs typeface="Arial Black"/>
                  </a:rPr>
                  <a:t>esmf_coupler.h</a:t>
                </a:r>
                <a:r>
                  <a:rPr lang="en-US" sz="1400" dirty="0">
                    <a:solidFill>
                      <a:srgbClr val="009600"/>
                    </a:solidFill>
                    <a:latin typeface="Arial Black"/>
                    <a:cs typeface="Arial Black"/>
                  </a:rPr>
                  <a:t>"</a:t>
                </a:r>
              </a:p>
              <a:p>
                <a:pPr algn="l"/>
                <a:r>
                  <a:rPr lang="en-US" sz="1400" dirty="0">
                    <a:solidFill>
                      <a:srgbClr val="0000FF"/>
                    </a:solidFill>
                    <a:latin typeface="Arial Black"/>
                    <a:cs typeface="Arial Black"/>
                  </a:rPr>
                  <a:t># </a:t>
                </a:r>
                <a:r>
                  <a:rPr lang="en-US" sz="1400" dirty="0" err="1">
                    <a:solidFill>
                      <a:srgbClr val="0000FF"/>
                    </a:solidFill>
                    <a:latin typeface="Arial Black"/>
                    <a:cs typeface="Arial Black"/>
                  </a:rPr>
                  <a:t>endif</a:t>
                </a:r>
                <a:endParaRPr lang="en-US" sz="1400" dirty="0">
                  <a:solidFill>
                    <a:srgbClr val="0000FF"/>
                  </a:solidFill>
                  <a:latin typeface="Arial Black"/>
                  <a:cs typeface="Arial Black"/>
                </a:endParaRPr>
              </a:p>
              <a:p>
                <a:pPr algn="l"/>
                <a:r>
                  <a:rPr lang="en-US" sz="1400" dirty="0">
                    <a:solidFill>
                      <a:srgbClr val="0000FF"/>
                    </a:solidFill>
                    <a:latin typeface="Arial Black"/>
                    <a:cs typeface="Arial Black"/>
                  </a:rPr>
                  <a:t>#else</a:t>
                </a:r>
              </a:p>
              <a:p>
                <a:pPr algn="l"/>
                <a:r>
                  <a:rPr lang="en-US" sz="1400" dirty="0">
                    <a:solidFill>
                      <a:srgbClr val="000000"/>
                    </a:solidFill>
                    <a:latin typeface="Arial Black"/>
                    <a:cs typeface="Arial Black"/>
                  </a:rPr>
                  <a:t>      </a:t>
                </a:r>
                <a:r>
                  <a:rPr lang="en-US" sz="1400" dirty="0">
                    <a:solidFill>
                      <a:srgbClr val="009600"/>
                    </a:solidFill>
                    <a:latin typeface="Arial Black"/>
                    <a:cs typeface="Arial Black"/>
                  </a:rPr>
                  <a:t>MODULE </a:t>
                </a:r>
                <a:r>
                  <a:rPr lang="en-US" sz="1400" dirty="0" err="1">
                    <a:solidFill>
                      <a:srgbClr val="009600"/>
                    </a:solidFill>
                    <a:latin typeface="Arial Black"/>
                    <a:cs typeface="Arial Black"/>
                  </a:rPr>
                  <a:t>coupler_mod</a:t>
                </a:r>
                <a:endParaRPr lang="en-US" sz="1400" dirty="0">
                  <a:solidFill>
                    <a:srgbClr val="009600"/>
                  </a:solidFill>
                  <a:latin typeface="Arial Black"/>
                  <a:cs typeface="Arial Black"/>
                </a:endParaRPr>
              </a:p>
              <a:p>
                <a:pPr algn="l"/>
                <a:r>
                  <a:rPr lang="en-US" sz="1400" dirty="0">
                    <a:solidFill>
                      <a:srgbClr val="009600"/>
                    </a:solidFill>
                    <a:latin typeface="Arial Black"/>
                    <a:cs typeface="Arial Black"/>
                  </a:rPr>
                  <a:t>      END MODULE </a:t>
                </a:r>
                <a:r>
                  <a:rPr lang="en-US" sz="1400" dirty="0" err="1">
                    <a:solidFill>
                      <a:srgbClr val="009600"/>
                    </a:solidFill>
                    <a:latin typeface="Arial Black"/>
                    <a:cs typeface="Arial Black"/>
                  </a:rPr>
                  <a:t>coupler_mod</a:t>
                </a:r>
                <a:r>
                  <a:rPr lang="en-US" sz="1400" dirty="0">
                    <a:solidFill>
                      <a:srgbClr val="009600"/>
                    </a:solidFill>
                    <a:latin typeface="Arial Black"/>
                    <a:cs typeface="Arial Black"/>
                  </a:rPr>
                  <a:t> </a:t>
                </a:r>
              </a:p>
              <a:p>
                <a:pPr algn="l"/>
                <a:r>
                  <a:rPr lang="en-US" sz="1400" dirty="0">
                    <a:solidFill>
                      <a:srgbClr val="0000FF"/>
                    </a:solidFill>
                    <a:latin typeface="Arial Black"/>
                    <a:cs typeface="Arial Black"/>
                  </a:rPr>
                  <a:t>#</a:t>
                </a:r>
                <a:r>
                  <a:rPr lang="en-US" sz="1400" dirty="0" err="1">
                    <a:solidFill>
                      <a:srgbClr val="0000FF"/>
                    </a:solidFill>
                    <a:latin typeface="Arial Black"/>
                    <a:cs typeface="Arial Black"/>
                  </a:rPr>
                  <a:t>endif</a:t>
                </a:r>
                <a:endParaRPr lang="en-US" sz="1400" dirty="0">
                  <a:solidFill>
                    <a:srgbClr val="0000FF"/>
                  </a:solidFill>
                  <a:latin typeface="Arial Black"/>
                  <a:cs typeface="Arial Black"/>
                </a:endParaRPr>
              </a:p>
            </p:txBody>
          </p:sp>
        </p:grpSp>
      </p:grpSp>
    </p:spTree>
    <p:extLst>
      <p:ext uri="{BB962C8B-B14F-4D97-AF65-F5344CB8AC3E}">
        <p14:creationId xmlns:p14="http://schemas.microsoft.com/office/powerpoint/2010/main" val="1406026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ECE930-40EC-0A43-9F36-ABC9AD7572BB}"/>
              </a:ext>
            </a:extLst>
          </p:cNvPr>
          <p:cNvPicPr>
            <a:picLocks noChangeAspect="1"/>
          </p:cNvPicPr>
          <p:nvPr/>
        </p:nvPicPr>
        <p:blipFill>
          <a:blip r:embed="rId3"/>
          <a:stretch>
            <a:fillRect/>
          </a:stretch>
        </p:blipFill>
        <p:spPr>
          <a:xfrm>
            <a:off x="1981138" y="892729"/>
            <a:ext cx="7808089" cy="5794424"/>
          </a:xfrm>
          <a:prstGeom prst="rect">
            <a:avLst/>
          </a:prstGeom>
        </p:spPr>
      </p:pic>
      <p:sp>
        <p:nvSpPr>
          <p:cNvPr id="6" name="Rectangle 5">
            <a:extLst>
              <a:ext uri="{FF2B5EF4-FFF2-40B4-BE49-F238E27FC236}">
                <a16:creationId xmlns:a16="http://schemas.microsoft.com/office/drawing/2014/main" id="{409B1632-F89B-124D-970C-29A246D49215}"/>
              </a:ext>
            </a:extLst>
          </p:cNvPr>
          <p:cNvSpPr/>
          <p:nvPr/>
        </p:nvSpPr>
        <p:spPr>
          <a:xfrm>
            <a:off x="1595251" y="66088"/>
            <a:ext cx="8979473" cy="707886"/>
          </a:xfrm>
          <a:prstGeom prst="rect">
            <a:avLst/>
          </a:prstGeom>
        </p:spPr>
        <p:txBody>
          <a:bodyPr wrap="square">
            <a:spAutoFit/>
          </a:bodyPr>
          <a:lstStyle/>
          <a:p>
            <a:r>
              <a:rPr lang="en-US" sz="2000" b="1" i="1" u="sng" dirty="0"/>
              <a:t>MARACOOS ROMS:</a:t>
            </a:r>
            <a:r>
              <a:rPr lang="en-US" sz="2000" b="1" dirty="0"/>
              <a:t> Data streams routinely assimilated into the 4D-Var ‘best’ analysis of Mid-Atlantic Bight and Gulf of Maine ocean conditions</a:t>
            </a:r>
            <a:endParaRPr lang="en-US" sz="1600" dirty="0"/>
          </a:p>
        </p:txBody>
      </p:sp>
    </p:spTree>
    <p:extLst>
      <p:ext uri="{BB962C8B-B14F-4D97-AF65-F5344CB8AC3E}">
        <p14:creationId xmlns:p14="http://schemas.microsoft.com/office/powerpoint/2010/main" val="374780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u30_20160901T1316_MERCATOR_TEMP_COMPARE.png"/>
          <p:cNvPicPr>
            <a:picLocks noChangeAspect="1"/>
          </p:cNvPicPr>
          <p:nvPr/>
        </p:nvPicPr>
        <p:blipFill rotWithShape="1">
          <a:blip r:embed="rId2">
            <a:extLst>
              <a:ext uri="{28A0092B-C50C-407E-A947-70E740481C1C}">
                <a14:useLocalDpi xmlns:a14="http://schemas.microsoft.com/office/drawing/2010/main" val="0"/>
              </a:ext>
            </a:extLst>
          </a:blip>
          <a:srcRect l="6557" t="7218" r="8189" b="37083"/>
          <a:stretch/>
        </p:blipFill>
        <p:spPr>
          <a:xfrm>
            <a:off x="1524007" y="1184132"/>
            <a:ext cx="5846720" cy="3819825"/>
          </a:xfrm>
          <a:prstGeom prst="rect">
            <a:avLst/>
          </a:prstGeom>
        </p:spPr>
      </p:pic>
      <p:sp>
        <p:nvSpPr>
          <p:cNvPr id="16" name="Oval 15"/>
          <p:cNvSpPr/>
          <p:nvPr/>
        </p:nvSpPr>
        <p:spPr>
          <a:xfrm>
            <a:off x="6620813" y="1123291"/>
            <a:ext cx="201462" cy="201462"/>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pic>
        <p:nvPicPr>
          <p:cNvPr id="25" name="Picture 24"/>
          <p:cNvPicPr>
            <a:picLocks noChangeAspect="1"/>
          </p:cNvPicPr>
          <p:nvPr/>
        </p:nvPicPr>
        <p:blipFill rotWithShape="1">
          <a:blip r:embed="rId3"/>
          <a:srcRect l="23701" t="8867" r="11174" b="17352"/>
          <a:stretch/>
        </p:blipFill>
        <p:spPr>
          <a:xfrm>
            <a:off x="8618914" y="3274860"/>
            <a:ext cx="1893309" cy="1434782"/>
          </a:xfrm>
          <a:prstGeom prst="rect">
            <a:avLst/>
          </a:prstGeom>
        </p:spPr>
      </p:pic>
      <p:sp>
        <p:nvSpPr>
          <p:cNvPr id="17" name="Oval 16"/>
          <p:cNvSpPr/>
          <p:nvPr/>
        </p:nvSpPr>
        <p:spPr>
          <a:xfrm>
            <a:off x="1862643" y="1123294"/>
            <a:ext cx="201462" cy="201462"/>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grpSp>
        <p:nvGrpSpPr>
          <p:cNvPr id="20" name="Group 19">
            <a:extLst>
              <a:ext uri="{FF2B5EF4-FFF2-40B4-BE49-F238E27FC236}">
                <a16:creationId xmlns:a16="http://schemas.microsoft.com/office/drawing/2014/main" id="{977874F4-8F69-C648-9A49-3064CADB5803}"/>
              </a:ext>
            </a:extLst>
          </p:cNvPr>
          <p:cNvGrpSpPr/>
          <p:nvPr/>
        </p:nvGrpSpPr>
        <p:grpSpPr>
          <a:xfrm>
            <a:off x="5688636" y="1389598"/>
            <a:ext cx="4011305" cy="2087371"/>
            <a:chOff x="4164635" y="1330222"/>
            <a:chExt cx="4011305" cy="2087371"/>
          </a:xfrm>
        </p:grpSpPr>
        <p:grpSp>
          <p:nvGrpSpPr>
            <p:cNvPr id="15" name="Group 14">
              <a:extLst>
                <a:ext uri="{FF2B5EF4-FFF2-40B4-BE49-F238E27FC236}">
                  <a16:creationId xmlns:a16="http://schemas.microsoft.com/office/drawing/2014/main" id="{1EDC565B-9C49-F04D-8AFB-052C5F10188B}"/>
                </a:ext>
              </a:extLst>
            </p:cNvPr>
            <p:cNvGrpSpPr/>
            <p:nvPr/>
          </p:nvGrpSpPr>
          <p:grpSpPr>
            <a:xfrm>
              <a:off x="5822207" y="1330222"/>
              <a:ext cx="2353733" cy="2087371"/>
              <a:chOff x="6451599" y="1009596"/>
              <a:chExt cx="2353733" cy="2087371"/>
            </a:xfrm>
          </p:grpSpPr>
          <p:grpSp>
            <p:nvGrpSpPr>
              <p:cNvPr id="8" name="Group 7">
                <a:extLst>
                  <a:ext uri="{FF2B5EF4-FFF2-40B4-BE49-F238E27FC236}">
                    <a16:creationId xmlns:a16="http://schemas.microsoft.com/office/drawing/2014/main" id="{F3278054-E1EB-274B-B83D-AC1778835C00}"/>
                  </a:ext>
                </a:extLst>
              </p:cNvPr>
              <p:cNvGrpSpPr/>
              <p:nvPr/>
            </p:nvGrpSpPr>
            <p:grpSpPr>
              <a:xfrm>
                <a:off x="6451599" y="1009596"/>
                <a:ext cx="2353733" cy="2087371"/>
                <a:chOff x="6451599" y="831471"/>
                <a:chExt cx="2353733" cy="2087371"/>
              </a:xfrm>
            </p:grpSpPr>
            <p:pic>
              <p:nvPicPr>
                <p:cNvPr id="4" name="Picture 3"/>
                <p:cNvPicPr>
                  <a:picLocks noChangeAspect="1"/>
                </p:cNvPicPr>
                <p:nvPr/>
              </p:nvPicPr>
              <p:blipFill rotWithShape="1">
                <a:blip r:embed="rId4"/>
                <a:srcRect l="16769" t="42088" r="37268" b="7744"/>
                <a:stretch/>
              </p:blipFill>
              <p:spPr>
                <a:xfrm>
                  <a:off x="6451599" y="831471"/>
                  <a:ext cx="2353733" cy="2087371"/>
                </a:xfrm>
                <a:prstGeom prst="rect">
                  <a:avLst/>
                </a:prstGeom>
                <a:effectLst>
                  <a:outerShdw blurRad="50800" dist="38100" dir="2700000" sx="101000" sy="101000" algn="tl" rotWithShape="0">
                    <a:srgbClr val="000000">
                      <a:alpha val="43000"/>
                    </a:srgbClr>
                  </a:outerShdw>
                </a:effectLst>
              </p:spPr>
            </p:pic>
            <p:sp>
              <p:nvSpPr>
                <p:cNvPr id="14" name="Oval 13"/>
                <p:cNvSpPr/>
                <p:nvPr/>
              </p:nvSpPr>
              <p:spPr>
                <a:xfrm>
                  <a:off x="7433564" y="2389307"/>
                  <a:ext cx="201462" cy="201462"/>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21" name="Oval 20"/>
                <p:cNvSpPr/>
                <p:nvPr/>
              </p:nvSpPr>
              <p:spPr>
                <a:xfrm>
                  <a:off x="7094913" y="2050656"/>
                  <a:ext cx="201462" cy="201462"/>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grpSp>
          <p:sp>
            <p:nvSpPr>
              <p:cNvPr id="22" name="TextBox 21"/>
              <p:cNvSpPr txBox="1"/>
              <p:nvPr/>
            </p:nvSpPr>
            <p:spPr>
              <a:xfrm rot="18765445">
                <a:off x="7245220" y="1650705"/>
                <a:ext cx="1053715" cy="830997"/>
              </a:xfrm>
              <a:prstGeom prst="rect">
                <a:avLst/>
              </a:prstGeom>
              <a:noFill/>
            </p:spPr>
            <p:txBody>
              <a:bodyPr wrap="square" rtlCol="0">
                <a:spAutoFit/>
              </a:bodyPr>
              <a:lstStyle/>
              <a:p>
                <a:pPr defTabSz="457200">
                  <a:defRPr/>
                </a:pPr>
                <a:r>
                  <a:rPr lang="en-US" sz="1600" dirty="0">
                    <a:solidFill>
                      <a:prstClr val="black"/>
                    </a:solidFill>
                    <a:latin typeface="Calibri"/>
                  </a:rPr>
                  <a:t>deploy</a:t>
                </a:r>
              </a:p>
              <a:p>
                <a:pPr defTabSz="457200">
                  <a:defRPr/>
                </a:pPr>
                <a:endParaRPr lang="en-US" sz="1600" dirty="0">
                  <a:solidFill>
                    <a:prstClr val="black"/>
                  </a:solidFill>
                  <a:latin typeface="Calibri"/>
                </a:endParaRPr>
              </a:p>
              <a:p>
                <a:pPr defTabSz="457200">
                  <a:defRPr/>
                </a:pPr>
                <a:r>
                  <a:rPr lang="en-US" sz="1600" dirty="0">
                    <a:solidFill>
                      <a:prstClr val="black"/>
                    </a:solidFill>
                    <a:latin typeface="Calibri"/>
                  </a:rPr>
                  <a:t>recover</a:t>
                </a:r>
              </a:p>
            </p:txBody>
          </p:sp>
        </p:grpSp>
        <p:cxnSp>
          <p:nvCxnSpPr>
            <p:cNvPr id="7" name="Straight Connector 6"/>
            <p:cNvCxnSpPr>
              <a:cxnSpLocks/>
            </p:cNvCxnSpPr>
            <p:nvPr/>
          </p:nvCxnSpPr>
          <p:spPr>
            <a:xfrm flipH="1" flipV="1">
              <a:off x="4164635" y="1704843"/>
              <a:ext cx="2502348" cy="669064"/>
            </a:xfrm>
            <a:prstGeom prst="line">
              <a:avLst/>
            </a:prstGeom>
            <a:ln w="25400">
              <a:solidFill>
                <a:schemeClr val="bg1">
                  <a:lumMod val="50000"/>
                </a:schemeClr>
              </a:solidFill>
              <a:prstDash val="sysDash"/>
              <a:headEnd type="none"/>
              <a:tailEnd type="stealth" w="lg" len="lg"/>
            </a:ln>
          </p:spPr>
          <p:style>
            <a:lnRef idx="2">
              <a:schemeClr val="accent1"/>
            </a:lnRef>
            <a:fillRef idx="0">
              <a:schemeClr val="accent1"/>
            </a:fillRef>
            <a:effectRef idx="1">
              <a:schemeClr val="accent1"/>
            </a:effectRef>
            <a:fontRef idx="minor">
              <a:schemeClr val="tx1"/>
            </a:fontRef>
          </p:style>
        </p:cxnSp>
      </p:grpSp>
      <p:pic>
        <p:nvPicPr>
          <p:cNvPr id="12" name="Picture 11"/>
          <p:cNvPicPr>
            <a:picLocks noChangeAspect="1"/>
          </p:cNvPicPr>
          <p:nvPr/>
        </p:nvPicPr>
        <p:blipFill rotWithShape="1">
          <a:blip r:embed="rId5"/>
          <a:srcRect r="20000" b="24000"/>
          <a:stretch/>
        </p:blipFill>
        <p:spPr>
          <a:xfrm>
            <a:off x="8794965" y="5087536"/>
            <a:ext cx="1671050" cy="1587498"/>
          </a:xfrm>
          <a:prstGeom prst="rect">
            <a:avLst/>
          </a:prstGeom>
        </p:spPr>
      </p:pic>
      <p:grpSp>
        <p:nvGrpSpPr>
          <p:cNvPr id="9" name="Group 8">
            <a:extLst>
              <a:ext uri="{FF2B5EF4-FFF2-40B4-BE49-F238E27FC236}">
                <a16:creationId xmlns:a16="http://schemas.microsoft.com/office/drawing/2014/main" id="{C8356C58-33EF-ED43-BC77-DDA1E782C199}"/>
              </a:ext>
            </a:extLst>
          </p:cNvPr>
          <p:cNvGrpSpPr/>
          <p:nvPr/>
        </p:nvGrpSpPr>
        <p:grpSpPr>
          <a:xfrm>
            <a:off x="7412556" y="4477617"/>
            <a:ext cx="1698540" cy="1652426"/>
            <a:chOff x="5888556" y="3919477"/>
            <a:chExt cx="1698540" cy="1652426"/>
          </a:xfrm>
        </p:grpSpPr>
        <p:pic>
          <p:nvPicPr>
            <p:cNvPr id="5" name="Picture 4"/>
            <p:cNvPicPr>
              <a:picLocks noChangeAspect="1"/>
            </p:cNvPicPr>
            <p:nvPr/>
          </p:nvPicPr>
          <p:blipFill rotWithShape="1">
            <a:blip r:embed="rId6"/>
            <a:srcRect l="31569" t="21540" r="26311" b="12515"/>
            <a:stretch/>
          </p:blipFill>
          <p:spPr>
            <a:xfrm>
              <a:off x="5910547" y="3919477"/>
              <a:ext cx="1676549" cy="1652426"/>
            </a:xfrm>
            <a:prstGeom prst="rect">
              <a:avLst/>
            </a:prstGeom>
          </p:spPr>
        </p:pic>
        <p:sp>
          <p:nvSpPr>
            <p:cNvPr id="23" name="TextBox 22"/>
            <p:cNvSpPr txBox="1"/>
            <p:nvPr/>
          </p:nvSpPr>
          <p:spPr>
            <a:xfrm>
              <a:off x="5888556" y="4583305"/>
              <a:ext cx="1643929" cy="830997"/>
            </a:xfrm>
            <a:prstGeom prst="rect">
              <a:avLst/>
            </a:prstGeom>
            <a:noFill/>
          </p:spPr>
          <p:txBody>
            <a:bodyPr wrap="square" rtlCol="0">
              <a:spAutoFit/>
            </a:bodyPr>
            <a:lstStyle/>
            <a:p>
              <a:pPr algn="r" defTabSz="457200">
                <a:defRPr/>
              </a:pPr>
              <a:r>
                <a:rPr lang="en-US" sz="1600" dirty="0">
                  <a:solidFill>
                    <a:srgbClr val="FFFFFF"/>
                  </a:solidFill>
                  <a:latin typeface="Calibri"/>
                </a:rPr>
                <a:t>H</a:t>
              </a:r>
              <a:r>
                <a:rPr lang="en-US" sz="1600" dirty="0" err="1">
                  <a:solidFill>
                    <a:srgbClr val="FFFFFF"/>
                  </a:solidFill>
                  <a:latin typeface="Calibri"/>
                </a:rPr>
                <a:t>urricane</a:t>
              </a:r>
              <a:br>
                <a:rPr lang="en-US" sz="1600" dirty="0">
                  <a:solidFill>
                    <a:srgbClr val="FFFFFF"/>
                  </a:solidFill>
                  <a:latin typeface="Calibri"/>
                </a:rPr>
              </a:br>
              <a:r>
                <a:rPr lang="en-US" sz="1600" dirty="0">
                  <a:solidFill>
                    <a:srgbClr val="FFFFFF"/>
                  </a:solidFill>
                  <a:latin typeface="Calibri"/>
                </a:rPr>
                <a:t>Hermine</a:t>
              </a:r>
              <a:br>
                <a:rPr lang="en-US" sz="1600" dirty="0">
                  <a:solidFill>
                    <a:srgbClr val="FFFFFF"/>
                  </a:solidFill>
                  <a:latin typeface="Calibri"/>
                </a:rPr>
              </a:br>
              <a:r>
                <a:rPr lang="en-US" sz="1600" dirty="0">
                  <a:solidFill>
                    <a:srgbClr val="FFFFFF"/>
                  </a:solidFill>
                  <a:latin typeface="Calibri"/>
                </a:rPr>
                <a:t>track</a:t>
              </a:r>
            </a:p>
          </p:txBody>
        </p:sp>
      </p:grpSp>
      <p:sp>
        <p:nvSpPr>
          <p:cNvPr id="28" name="TextBox 27"/>
          <p:cNvSpPr txBox="1"/>
          <p:nvPr/>
        </p:nvSpPr>
        <p:spPr>
          <a:xfrm>
            <a:off x="2008078" y="4340253"/>
            <a:ext cx="2766033" cy="369332"/>
          </a:xfrm>
          <a:prstGeom prst="rect">
            <a:avLst/>
          </a:prstGeom>
          <a:solidFill>
            <a:schemeClr val="bg1"/>
          </a:solidFill>
        </p:spPr>
        <p:txBody>
          <a:bodyPr wrap="square" rtlCol="0">
            <a:spAutoFit/>
          </a:bodyPr>
          <a:lstStyle/>
          <a:p>
            <a:pPr defTabSz="457200">
              <a:defRPr/>
            </a:pPr>
            <a:r>
              <a:rPr lang="en-US" b="1" dirty="0">
                <a:solidFill>
                  <a:prstClr val="black"/>
                </a:solidFill>
                <a:latin typeface="Calibri"/>
              </a:rPr>
              <a:t>CMEMS MERCATOR model</a:t>
            </a:r>
          </a:p>
        </p:txBody>
      </p:sp>
      <p:grpSp>
        <p:nvGrpSpPr>
          <p:cNvPr id="37" name="Group 36"/>
          <p:cNvGrpSpPr/>
          <p:nvPr/>
        </p:nvGrpSpPr>
        <p:grpSpPr>
          <a:xfrm>
            <a:off x="1642105" y="4880005"/>
            <a:ext cx="5672595" cy="1987142"/>
            <a:chOff x="-3195017" y="1363196"/>
            <a:chExt cx="5672595" cy="1987142"/>
          </a:xfrm>
        </p:grpSpPr>
        <p:pic>
          <p:nvPicPr>
            <p:cNvPr id="2" name="Picture 1" descr="ru30_20160901T1316_ESPRESSO_TEMP_COMPARE.png"/>
            <p:cNvPicPr>
              <a:picLocks noChangeAspect="1"/>
            </p:cNvPicPr>
            <p:nvPr/>
          </p:nvPicPr>
          <p:blipFill rotWithShape="1">
            <a:blip r:embed="rId7">
              <a:extLst>
                <a:ext uri="{28A0092B-C50C-407E-A947-70E740481C1C}">
                  <a14:useLocalDpi xmlns:a14="http://schemas.microsoft.com/office/drawing/2010/main" val="0"/>
                </a:ext>
              </a:extLst>
            </a:blip>
            <a:srcRect l="7590" t="34060" r="9695" b="36964"/>
            <a:stretch/>
          </p:blipFill>
          <p:spPr>
            <a:xfrm>
              <a:off x="-3195017" y="1363196"/>
              <a:ext cx="5672595" cy="1987142"/>
            </a:xfrm>
            <a:prstGeom prst="rect">
              <a:avLst/>
            </a:prstGeom>
          </p:spPr>
        </p:pic>
        <p:sp>
          <p:nvSpPr>
            <p:cNvPr id="36" name="Rectangle 35"/>
            <p:cNvSpPr/>
            <p:nvPr/>
          </p:nvSpPr>
          <p:spPr>
            <a:xfrm>
              <a:off x="-1209893" y="1381870"/>
              <a:ext cx="1433286" cy="2122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grpSp>
      <p:sp>
        <p:nvSpPr>
          <p:cNvPr id="29" name="TextBox 28"/>
          <p:cNvSpPr txBox="1"/>
          <p:nvPr/>
        </p:nvSpPr>
        <p:spPr>
          <a:xfrm>
            <a:off x="2045429" y="6158892"/>
            <a:ext cx="3015085" cy="369332"/>
          </a:xfrm>
          <a:prstGeom prst="rect">
            <a:avLst/>
          </a:prstGeom>
          <a:solidFill>
            <a:schemeClr val="bg1"/>
          </a:solidFill>
        </p:spPr>
        <p:txBody>
          <a:bodyPr wrap="square" rtlCol="0">
            <a:spAutoFit/>
          </a:bodyPr>
          <a:lstStyle/>
          <a:p>
            <a:pPr defTabSz="457200">
              <a:defRPr/>
            </a:pPr>
            <a:r>
              <a:rPr lang="en-US" b="1" dirty="0">
                <a:solidFill>
                  <a:prstClr val="black"/>
                </a:solidFill>
                <a:latin typeface="Calibri"/>
              </a:rPr>
              <a:t>MARACOOS ROMS model</a:t>
            </a:r>
          </a:p>
        </p:txBody>
      </p:sp>
      <p:sp>
        <p:nvSpPr>
          <p:cNvPr id="38" name="Rectangle 37"/>
          <p:cNvSpPr/>
          <p:nvPr/>
        </p:nvSpPr>
        <p:spPr>
          <a:xfrm>
            <a:off x="3429398" y="2900427"/>
            <a:ext cx="2097314" cy="2160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39" name="TextBox 38"/>
          <p:cNvSpPr txBox="1"/>
          <p:nvPr/>
        </p:nvSpPr>
        <p:spPr>
          <a:xfrm>
            <a:off x="1992394" y="2117795"/>
            <a:ext cx="3534319" cy="369332"/>
          </a:xfrm>
          <a:prstGeom prst="rect">
            <a:avLst/>
          </a:prstGeom>
          <a:noFill/>
        </p:spPr>
        <p:txBody>
          <a:bodyPr wrap="square" rtlCol="0">
            <a:spAutoFit/>
          </a:bodyPr>
          <a:lstStyle/>
          <a:p>
            <a:pPr defTabSz="457200">
              <a:defRPr/>
            </a:pPr>
            <a:r>
              <a:rPr lang="en-US" b="1" dirty="0">
                <a:solidFill>
                  <a:prstClr val="black"/>
                </a:solidFill>
                <a:latin typeface="Calibri"/>
              </a:rPr>
              <a:t>Rutgers RU30 glider observations </a:t>
            </a:r>
          </a:p>
        </p:txBody>
      </p:sp>
      <p:sp>
        <p:nvSpPr>
          <p:cNvPr id="33" name="Rectangle 32"/>
          <p:cNvSpPr/>
          <p:nvPr/>
        </p:nvSpPr>
        <p:spPr>
          <a:xfrm>
            <a:off x="3056407" y="924841"/>
            <a:ext cx="2632229" cy="1499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grpSp>
        <p:nvGrpSpPr>
          <p:cNvPr id="52" name="Group 51"/>
          <p:cNvGrpSpPr/>
          <p:nvPr/>
        </p:nvGrpSpPr>
        <p:grpSpPr>
          <a:xfrm>
            <a:off x="1652740" y="942734"/>
            <a:ext cx="8859482" cy="4961730"/>
            <a:chOff x="128740" y="990234"/>
            <a:chExt cx="8859482" cy="4961730"/>
          </a:xfrm>
        </p:grpSpPr>
        <p:sp>
          <p:nvSpPr>
            <p:cNvPr id="40" name="TextBox 39"/>
            <p:cNvSpPr txBox="1"/>
            <p:nvPr/>
          </p:nvSpPr>
          <p:spPr>
            <a:xfrm>
              <a:off x="4856246" y="3864546"/>
              <a:ext cx="4131976" cy="1015663"/>
            </a:xfrm>
            <a:prstGeom prst="rect">
              <a:avLst/>
            </a:prstGeom>
            <a:solidFill>
              <a:schemeClr val="bg1">
                <a:lumMod val="85000"/>
              </a:schemeClr>
            </a:solidFill>
            <a:ln>
              <a:solidFill>
                <a:schemeClr val="bg1">
                  <a:lumMod val="50000"/>
                </a:schemeClr>
              </a:solidFill>
            </a:ln>
            <a:effectLst>
              <a:outerShdw blurRad="50800" dist="38100" dir="2700000" algn="tl" rotWithShape="0">
                <a:prstClr val="black">
                  <a:alpha val="40000"/>
                </a:prstClr>
              </a:outerShdw>
            </a:effectLst>
          </p:spPr>
          <p:txBody>
            <a:bodyPr wrap="square" rtlCol="0">
              <a:spAutoFit/>
            </a:bodyPr>
            <a:lstStyle/>
            <a:p>
              <a:pPr algn="r" defTabSz="457200">
                <a:defRPr/>
              </a:pPr>
              <a:r>
                <a:rPr lang="en-US" sz="2000" b="1" dirty="0">
                  <a:solidFill>
                    <a:prstClr val="black"/>
                  </a:solidFill>
                  <a:latin typeface="Calibri"/>
                </a:rPr>
                <a:t>Regional ROMS improves on global model (MERCATOR) in coastal waters – </a:t>
              </a:r>
              <a:r>
                <a:rPr lang="en-US" sz="2000" b="1" i="1" dirty="0">
                  <a:solidFill>
                    <a:prstClr val="black"/>
                  </a:solidFill>
                  <a:latin typeface="Calibri"/>
                </a:rPr>
                <a:t>v</a:t>
              </a:r>
              <a:r>
                <a:rPr lang="en-US" sz="2000" b="1" i="1" dirty="0" err="1">
                  <a:solidFill>
                    <a:prstClr val="black"/>
                  </a:solidFill>
                  <a:latin typeface="Calibri"/>
                </a:rPr>
                <a:t>ital</a:t>
              </a:r>
              <a:r>
                <a:rPr lang="en-US" sz="2000" b="1" i="1" dirty="0">
                  <a:solidFill>
                    <a:prstClr val="black"/>
                  </a:solidFill>
                  <a:latin typeface="Calibri"/>
                </a:rPr>
                <a:t> to local ecosystem forecasting</a:t>
              </a:r>
            </a:p>
          </p:txBody>
        </p:sp>
        <p:sp>
          <p:nvSpPr>
            <p:cNvPr id="41" name="Oval 40"/>
            <p:cNvSpPr/>
            <p:nvPr/>
          </p:nvSpPr>
          <p:spPr>
            <a:xfrm>
              <a:off x="128740" y="3033170"/>
              <a:ext cx="1776658" cy="1000635"/>
            </a:xfrm>
            <a:prstGeom prst="ellipse">
              <a:avLst/>
            </a:prstGeom>
            <a:noFill/>
            <a:ln>
              <a:solidFill>
                <a:schemeClr val="bg1">
                  <a:lumMod val="50000"/>
                </a:schemeClr>
              </a:solidFill>
            </a:ln>
            <a:effectLst>
              <a:outerShdw blurRad="40000" dist="23000" dir="5400000" sx="102000" sy="102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42" name="Oval 41"/>
            <p:cNvSpPr/>
            <p:nvPr/>
          </p:nvSpPr>
          <p:spPr>
            <a:xfrm>
              <a:off x="128740" y="4951329"/>
              <a:ext cx="1776658" cy="1000635"/>
            </a:xfrm>
            <a:prstGeom prst="ellipse">
              <a:avLst/>
            </a:prstGeom>
            <a:noFill/>
            <a:ln>
              <a:solidFill>
                <a:schemeClr val="bg1">
                  <a:lumMod val="50000"/>
                </a:schemeClr>
              </a:solidFill>
            </a:ln>
            <a:effectLst>
              <a:outerShdw blurRad="40000" dist="23000" dir="5400000" sx="102000" sy="102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cxnSp>
          <p:nvCxnSpPr>
            <p:cNvPr id="43" name="Straight Connector 42"/>
            <p:cNvCxnSpPr>
              <a:cxnSpLocks/>
              <a:stCxn id="40" idx="1"/>
            </p:cNvCxnSpPr>
            <p:nvPr/>
          </p:nvCxnSpPr>
          <p:spPr>
            <a:xfrm flipH="1" flipV="1">
              <a:off x="1905400" y="3401422"/>
              <a:ext cx="2950846" cy="970956"/>
            </a:xfrm>
            <a:prstGeom prst="line">
              <a:avLst/>
            </a:prstGeom>
            <a:ln w="25400">
              <a:solidFill>
                <a:schemeClr val="bg1">
                  <a:lumMod val="50000"/>
                </a:schemeClr>
              </a:solidFill>
              <a:prstDash val="sysDash"/>
              <a:headEnd type="none"/>
              <a:tailEnd type="stealth" w="lg" len="lg"/>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cxnSpLocks/>
              <a:endCxn id="42" idx="7"/>
            </p:cNvCxnSpPr>
            <p:nvPr/>
          </p:nvCxnSpPr>
          <p:spPr>
            <a:xfrm flipH="1">
              <a:off x="1645212" y="4560201"/>
              <a:ext cx="3211034" cy="537668"/>
            </a:xfrm>
            <a:prstGeom prst="line">
              <a:avLst/>
            </a:prstGeom>
            <a:ln w="25400">
              <a:solidFill>
                <a:schemeClr val="bg1">
                  <a:lumMod val="50000"/>
                </a:schemeClr>
              </a:solidFill>
              <a:prstDash val="sysDash"/>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129754" y="990234"/>
              <a:ext cx="1776658" cy="1000635"/>
            </a:xfrm>
            <a:prstGeom prst="ellipse">
              <a:avLst/>
            </a:prstGeom>
            <a:noFill/>
            <a:ln>
              <a:solidFill>
                <a:schemeClr val="bg1">
                  <a:lumMod val="50000"/>
                </a:schemeClr>
              </a:solidFill>
            </a:ln>
            <a:effectLst>
              <a:outerShdw blurRad="40000" dist="23000" dir="5400000" sx="102000" sy="102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cxnSp>
          <p:nvCxnSpPr>
            <p:cNvPr id="49" name="Straight Connector 48"/>
            <p:cNvCxnSpPr>
              <a:cxnSpLocks/>
            </p:cNvCxnSpPr>
            <p:nvPr/>
          </p:nvCxnSpPr>
          <p:spPr>
            <a:xfrm flipH="1" flipV="1">
              <a:off x="1905399" y="1710268"/>
              <a:ext cx="2950847" cy="2410468"/>
            </a:xfrm>
            <a:prstGeom prst="line">
              <a:avLst/>
            </a:prstGeom>
            <a:ln w="25400">
              <a:solidFill>
                <a:schemeClr val="bg1">
                  <a:lumMod val="50000"/>
                </a:schemeClr>
              </a:solidFill>
              <a:prstDash val="sysDash"/>
              <a:headEnd type="none"/>
              <a:tailEnd type="stealth" w="lg" len="lg"/>
            </a:ln>
          </p:spPr>
          <p:style>
            <a:lnRef idx="2">
              <a:schemeClr val="accent1"/>
            </a:lnRef>
            <a:fillRef idx="0">
              <a:schemeClr val="accent1"/>
            </a:fillRef>
            <a:effectRef idx="1">
              <a:schemeClr val="accent1"/>
            </a:effectRef>
            <a:fontRef idx="minor">
              <a:schemeClr val="tx1"/>
            </a:fontRef>
          </p:style>
        </p:cxnSp>
      </p:grpSp>
      <p:sp>
        <p:nvSpPr>
          <p:cNvPr id="32" name="TextBox 31">
            <a:extLst>
              <a:ext uri="{FF2B5EF4-FFF2-40B4-BE49-F238E27FC236}">
                <a16:creationId xmlns:a16="http://schemas.microsoft.com/office/drawing/2014/main" id="{33043919-55EE-DF4D-BF0E-0A3ADBFE6D92}"/>
              </a:ext>
            </a:extLst>
          </p:cNvPr>
          <p:cNvSpPr txBox="1"/>
          <p:nvPr/>
        </p:nvSpPr>
        <p:spPr>
          <a:xfrm>
            <a:off x="7823759" y="705557"/>
            <a:ext cx="2317203" cy="1200329"/>
          </a:xfrm>
          <a:prstGeom prst="rect">
            <a:avLst/>
          </a:prstGeom>
          <a:solidFill>
            <a:schemeClr val="bg1">
              <a:lumMod val="85000"/>
              <a:alpha val="83000"/>
            </a:schemeClr>
          </a:solidFill>
          <a:ln>
            <a:solidFill>
              <a:schemeClr val="bg1">
                <a:lumMod val="50000"/>
              </a:schemeClr>
            </a:solidFill>
          </a:ln>
          <a:effectLst>
            <a:outerShdw blurRad="50800" dist="38100" dir="2700000" algn="tl" rotWithShape="0">
              <a:prstClr val="black">
                <a:alpha val="40000"/>
              </a:prstClr>
            </a:outerShdw>
          </a:effectLst>
        </p:spPr>
        <p:txBody>
          <a:bodyPr wrap="square" rtlCol="0">
            <a:spAutoFit/>
          </a:bodyPr>
          <a:lstStyle/>
          <a:p>
            <a:pPr algn="r" defTabSz="457200">
              <a:defRPr/>
            </a:pPr>
            <a:r>
              <a:rPr lang="en-US" b="1" dirty="0">
                <a:solidFill>
                  <a:prstClr val="black"/>
                </a:solidFill>
                <a:latin typeface="Calibri"/>
              </a:rPr>
              <a:t>G</a:t>
            </a:r>
            <a:r>
              <a:rPr lang="en-US" b="1" dirty="0" err="1">
                <a:solidFill>
                  <a:prstClr val="black"/>
                </a:solidFill>
                <a:latin typeface="Calibri"/>
              </a:rPr>
              <a:t>lider</a:t>
            </a:r>
            <a:r>
              <a:rPr lang="en-US" b="1" dirty="0">
                <a:solidFill>
                  <a:prstClr val="black"/>
                </a:solidFill>
                <a:latin typeface="Calibri"/>
              </a:rPr>
              <a:t> observations and model predictions during hurricane Hermine, August 2016</a:t>
            </a:r>
          </a:p>
        </p:txBody>
      </p:sp>
      <p:sp>
        <p:nvSpPr>
          <p:cNvPr id="46" name="Rectangle 45">
            <a:extLst>
              <a:ext uri="{FF2B5EF4-FFF2-40B4-BE49-F238E27FC236}">
                <a16:creationId xmlns:a16="http://schemas.microsoft.com/office/drawing/2014/main" id="{6B25CD31-630E-EE44-BFE6-0745F970B8A5}"/>
              </a:ext>
            </a:extLst>
          </p:cNvPr>
          <p:cNvSpPr/>
          <p:nvPr/>
        </p:nvSpPr>
        <p:spPr>
          <a:xfrm>
            <a:off x="1595251" y="66089"/>
            <a:ext cx="8979473" cy="1015663"/>
          </a:xfrm>
          <a:prstGeom prst="rect">
            <a:avLst/>
          </a:prstGeom>
        </p:spPr>
        <p:txBody>
          <a:bodyPr wrap="square">
            <a:spAutoFit/>
          </a:bodyPr>
          <a:lstStyle/>
          <a:p>
            <a:r>
              <a:rPr lang="en-US" sz="2000" b="1" i="1" u="sng" dirty="0"/>
              <a:t>MARACOOS ROMS:</a:t>
            </a:r>
            <a:r>
              <a:rPr lang="en-US" sz="2000" b="1" dirty="0"/>
              <a:t> Data assimilation adds skill to global class analysis systems by greater attention to ocean physics, finer resolution, </a:t>
            </a:r>
            <a:br>
              <a:rPr lang="en-US" sz="2000" b="1" dirty="0"/>
            </a:br>
            <a:r>
              <a:rPr lang="en-US" sz="2000" b="1" dirty="0"/>
              <a:t>and a more comprehensive input data stream.</a:t>
            </a:r>
            <a:endParaRPr lang="en-US" sz="1600" dirty="0"/>
          </a:p>
        </p:txBody>
      </p:sp>
    </p:spTree>
    <p:extLst>
      <p:ext uri="{BB962C8B-B14F-4D97-AF65-F5344CB8AC3E}">
        <p14:creationId xmlns:p14="http://schemas.microsoft.com/office/powerpoint/2010/main" val="380564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79A4E6-1A6F-7C4A-9FEB-D97DAFC81442}"/>
              </a:ext>
            </a:extLst>
          </p:cNvPr>
          <p:cNvPicPr>
            <a:picLocks noChangeAspect="1"/>
          </p:cNvPicPr>
          <p:nvPr/>
        </p:nvPicPr>
        <p:blipFill>
          <a:blip r:embed="rId2"/>
          <a:stretch>
            <a:fillRect/>
          </a:stretch>
        </p:blipFill>
        <p:spPr>
          <a:xfrm>
            <a:off x="2651872" y="1389527"/>
            <a:ext cx="6866229" cy="5418916"/>
          </a:xfrm>
          <a:prstGeom prst="rect">
            <a:avLst/>
          </a:prstGeom>
        </p:spPr>
      </p:pic>
      <p:sp>
        <p:nvSpPr>
          <p:cNvPr id="5" name="Rectangle 4">
            <a:extLst>
              <a:ext uri="{FF2B5EF4-FFF2-40B4-BE49-F238E27FC236}">
                <a16:creationId xmlns:a16="http://schemas.microsoft.com/office/drawing/2014/main" id="{39A6F04B-6E2D-FA4E-A7ED-81D143912B07}"/>
              </a:ext>
            </a:extLst>
          </p:cNvPr>
          <p:cNvSpPr/>
          <p:nvPr/>
        </p:nvSpPr>
        <p:spPr>
          <a:xfrm>
            <a:off x="1595251" y="66089"/>
            <a:ext cx="8979473" cy="1323439"/>
          </a:xfrm>
          <a:prstGeom prst="rect">
            <a:avLst/>
          </a:prstGeom>
        </p:spPr>
        <p:txBody>
          <a:bodyPr wrap="square">
            <a:spAutoFit/>
          </a:bodyPr>
          <a:lstStyle/>
          <a:p>
            <a:pPr lvl="0"/>
            <a:r>
              <a:rPr lang="en-US" sz="2000" b="1" i="1" u="sng" dirty="0">
                <a:solidFill>
                  <a:prstClr val="black"/>
                </a:solidFill>
              </a:rPr>
              <a:t>MARACOOS ROMS:</a:t>
            </a:r>
            <a:r>
              <a:rPr lang="en-US" sz="2000" b="1" dirty="0">
                <a:solidFill>
                  <a:prstClr val="black"/>
                </a:solidFill>
              </a:rPr>
              <a:t> ERDDAP control panel allows a browse view of all observations entering the Doppio data assimilation for any given analysis cycle</a:t>
            </a:r>
            <a:endParaRPr lang="en-US" sz="600" dirty="0">
              <a:solidFill>
                <a:prstClr val="black"/>
              </a:solidFill>
            </a:endParaRPr>
          </a:p>
          <a:p>
            <a:pPr lvl="0"/>
            <a:endParaRPr lang="en-US" sz="500" dirty="0">
              <a:solidFill>
                <a:prstClr val="black"/>
              </a:solidFill>
            </a:endParaRPr>
          </a:p>
          <a:p>
            <a:pPr lvl="0"/>
            <a:r>
              <a:rPr lang="en-US" sz="1600" dirty="0">
                <a:solidFill>
                  <a:prstClr val="black"/>
                </a:solidFill>
              </a:rPr>
              <a:t>This example shows a typical 7-day data set: Altimeter SSH, CODAR velocity, all satellite SST, and sub-surface temperature and salinity. The </a:t>
            </a:r>
            <a:r>
              <a:rPr lang="en-US" sz="1600" i="1" dirty="0">
                <a:solidFill>
                  <a:prstClr val="black"/>
                </a:solidFill>
              </a:rPr>
              <a:t>data</a:t>
            </a:r>
            <a:r>
              <a:rPr lang="en-US" sz="1600" dirty="0">
                <a:solidFill>
                  <a:prstClr val="black"/>
                </a:solidFill>
              </a:rPr>
              <a:t> button launches direct access to numerical data values.</a:t>
            </a:r>
          </a:p>
        </p:txBody>
      </p:sp>
    </p:spTree>
    <p:extLst>
      <p:ext uri="{BB962C8B-B14F-4D97-AF65-F5344CB8AC3E}">
        <p14:creationId xmlns:p14="http://schemas.microsoft.com/office/powerpoint/2010/main" val="3991258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MF logo">
            <a:extLst>
              <a:ext uri="{FF2B5EF4-FFF2-40B4-BE49-F238E27FC236}">
                <a16:creationId xmlns:a16="http://schemas.microsoft.com/office/drawing/2014/main" id="{A6185FAC-6ED6-0440-9779-3EF845720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788" y="72465"/>
            <a:ext cx="2540000" cy="939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AD93FF5-8DD7-8447-8415-13B4C79EDE97}"/>
              </a:ext>
            </a:extLst>
          </p:cNvPr>
          <p:cNvSpPr/>
          <p:nvPr/>
        </p:nvSpPr>
        <p:spPr>
          <a:xfrm>
            <a:off x="0" y="6488668"/>
            <a:ext cx="4833311" cy="369332"/>
          </a:xfrm>
          <a:prstGeom prst="rect">
            <a:avLst/>
          </a:prstGeom>
        </p:spPr>
        <p:txBody>
          <a:bodyPr wrap="none">
            <a:spAutoFit/>
          </a:bodyPr>
          <a:lstStyle/>
          <a:p>
            <a:r>
              <a:rPr lang="en-US" dirty="0">
                <a:hlinkClick r:id="rId3"/>
              </a:rPr>
              <a:t>https://www.earthsystemcog.org/projects/esmf/</a:t>
            </a:r>
            <a:r>
              <a:rPr lang="en-US" dirty="0"/>
              <a:t> </a:t>
            </a:r>
          </a:p>
        </p:txBody>
      </p:sp>
      <p:pic>
        <p:nvPicPr>
          <p:cNvPr id="7" name="Picture 6">
            <a:extLst>
              <a:ext uri="{FF2B5EF4-FFF2-40B4-BE49-F238E27FC236}">
                <a16:creationId xmlns:a16="http://schemas.microsoft.com/office/drawing/2014/main" id="{B71F32AF-3E26-A242-A9A0-332FACEC3D97}"/>
              </a:ext>
            </a:extLst>
          </p:cNvPr>
          <p:cNvPicPr>
            <a:picLocks noChangeAspect="1"/>
          </p:cNvPicPr>
          <p:nvPr/>
        </p:nvPicPr>
        <p:blipFill rotWithShape="1">
          <a:blip r:embed="rId4"/>
          <a:srcRect t="31551"/>
          <a:stretch/>
        </p:blipFill>
        <p:spPr>
          <a:xfrm>
            <a:off x="3063689" y="351118"/>
            <a:ext cx="8001000" cy="382494"/>
          </a:xfrm>
          <a:prstGeom prst="rect">
            <a:avLst/>
          </a:prstGeom>
        </p:spPr>
      </p:pic>
      <p:sp>
        <p:nvSpPr>
          <p:cNvPr id="8" name="TextBox 7">
            <a:extLst>
              <a:ext uri="{FF2B5EF4-FFF2-40B4-BE49-F238E27FC236}">
                <a16:creationId xmlns:a16="http://schemas.microsoft.com/office/drawing/2014/main" id="{3C305F26-8B78-B144-9215-7A885A7061D2}"/>
              </a:ext>
            </a:extLst>
          </p:cNvPr>
          <p:cNvSpPr txBox="1"/>
          <p:nvPr/>
        </p:nvSpPr>
        <p:spPr>
          <a:xfrm>
            <a:off x="215153" y="1012265"/>
            <a:ext cx="11672047" cy="4770537"/>
          </a:xfrm>
          <a:prstGeom prst="rect">
            <a:avLst/>
          </a:prstGeom>
          <a:noFill/>
        </p:spPr>
        <p:txBody>
          <a:bodyPr wrap="square" rtlCol="0">
            <a:spAutoFit/>
          </a:bodyPr>
          <a:lstStyle/>
          <a:p>
            <a:pPr marL="285750" indent="-285750">
              <a:buFont typeface="Arial" panose="020B0604020202020204" pitchFamily="34" charset="0"/>
              <a:buChar char="•"/>
            </a:pPr>
            <a:r>
              <a:rPr lang="en-US" sz="2600" u="sng" dirty="0"/>
              <a:t>E</a:t>
            </a:r>
            <a:r>
              <a:rPr lang="en-US" sz="2600" dirty="0"/>
              <a:t>arth </a:t>
            </a:r>
            <a:r>
              <a:rPr lang="en-US" sz="2600" u="sng" dirty="0"/>
              <a:t>S</a:t>
            </a:r>
            <a:r>
              <a:rPr lang="en-US" sz="2600" dirty="0"/>
              <a:t>ystem </a:t>
            </a:r>
            <a:r>
              <a:rPr lang="en-US" sz="2600" u="sng" dirty="0"/>
              <a:t>M</a:t>
            </a:r>
            <a:r>
              <a:rPr lang="en-US" sz="2600" dirty="0"/>
              <a:t>odeling </a:t>
            </a:r>
            <a:r>
              <a:rPr lang="en-US" sz="2600" u="sng" dirty="0"/>
              <a:t>F</a:t>
            </a:r>
            <a:r>
              <a:rPr lang="en-US" sz="2600" dirty="0"/>
              <a:t>ramework (ESMF)</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High performance and flexible software infrastructure for building and coupling weather, climate, and other Earth Science applications.</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Basic idea: Applications should be broken up into coherent pieces, or components, with standard calling interfaces.</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Components can be physical domains, earth system models, couplers, etc.</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git clone </a:t>
            </a:r>
            <a:r>
              <a:rPr lang="en-US" sz="2600" dirty="0">
                <a:hlinkClick r:id="rId5"/>
              </a:rPr>
              <a:t>https://git.code.sf.net/p/esmf/esmf</a:t>
            </a:r>
            <a:r>
              <a:rPr lang="en-US" sz="2600" dirty="0"/>
              <a:t>  </a:t>
            </a:r>
            <a:r>
              <a:rPr lang="en-US" sz="2600" dirty="0" err="1"/>
              <a:t>esmf-esmf</a:t>
            </a:r>
            <a:r>
              <a:rPr lang="en-US" sz="2600" dirty="0"/>
              <a:t> v8.0.0 released 10/18/19</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24396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600200" y="1"/>
            <a:ext cx="9067800" cy="4604663"/>
            <a:chOff x="76200" y="0"/>
            <a:chExt cx="9067800" cy="4604663"/>
          </a:xfrm>
        </p:grpSpPr>
        <p:sp>
          <p:nvSpPr>
            <p:cNvPr id="2" name="Text Box 4"/>
            <p:cNvSpPr txBox="1">
              <a:spLocks noChangeArrowheads="1"/>
            </p:cNvSpPr>
            <p:nvPr/>
          </p:nvSpPr>
          <p:spPr bwMode="auto">
            <a:xfrm>
              <a:off x="401195" y="0"/>
              <a:ext cx="8336898" cy="461665"/>
            </a:xfrm>
            <a:prstGeom prst="rect">
              <a:avLst/>
            </a:prstGeom>
            <a:noFill/>
            <a:ln w="9525">
              <a:noFill/>
              <a:miter lim="800000"/>
              <a:headEnd/>
              <a:tailEnd/>
            </a:ln>
          </p:spPr>
          <p:txBody>
            <a:bodyPr wrap="none">
              <a:spAutoFit/>
            </a:bodyPr>
            <a:lstStyle/>
            <a:p>
              <a:pPr eaLnBrk="1" hangingPunct="1"/>
              <a:r>
                <a:rPr lang="en-US" sz="2400" dirty="0">
                  <a:solidFill>
                    <a:srgbClr val="FF0000"/>
                  </a:solidFill>
                  <a:effectLst>
                    <a:outerShdw blurRad="50800" dist="76200" dir="2700000" algn="tl">
                      <a:srgbClr val="000000">
                        <a:alpha val="99000"/>
                      </a:srgbClr>
                    </a:outerShdw>
                  </a:effectLst>
                  <a:latin typeface="Arial Black" charset="0"/>
                </a:rPr>
                <a:t>ROMS Coupling: Sea Ice Model NUOPC Cap Files</a:t>
              </a:r>
            </a:p>
          </p:txBody>
        </p:sp>
        <p:grpSp>
          <p:nvGrpSpPr>
            <p:cNvPr id="5" name="Group 4"/>
            <p:cNvGrpSpPr/>
            <p:nvPr/>
          </p:nvGrpSpPr>
          <p:grpSpPr>
            <a:xfrm>
              <a:off x="76200" y="1065232"/>
              <a:ext cx="9067800" cy="3539431"/>
              <a:chOff x="76200" y="1065232"/>
              <a:chExt cx="9067800" cy="3539431"/>
            </a:xfrm>
          </p:grpSpPr>
          <p:sp>
            <p:nvSpPr>
              <p:cNvPr id="3" name="TextBox 2"/>
              <p:cNvSpPr txBox="1"/>
              <p:nvPr/>
            </p:nvSpPr>
            <p:spPr>
              <a:xfrm>
                <a:off x="76200" y="1065232"/>
                <a:ext cx="4422773" cy="3539431"/>
              </a:xfrm>
              <a:prstGeom prst="rect">
                <a:avLst/>
              </a:prstGeom>
              <a:noFill/>
            </p:spPr>
            <p:txBody>
              <a:bodyPr wrap="square" rtlCol="0">
                <a:spAutoFit/>
              </a:bodyPr>
              <a:lstStyle/>
              <a:p>
                <a:pPr algn="l"/>
                <a:r>
                  <a:rPr lang="en-US" sz="1400" dirty="0" err="1">
                    <a:solidFill>
                      <a:srgbClr val="000000"/>
                    </a:solidFill>
                    <a:latin typeface="Arial Black"/>
                    <a:cs typeface="Arial Black"/>
                  </a:rPr>
                  <a:t>esmf_ice.F</a:t>
                </a:r>
                <a:r>
                  <a:rPr lang="en-US" sz="1400" dirty="0">
                    <a:solidFill>
                      <a:srgbClr val="000000"/>
                    </a:solidFill>
                    <a:latin typeface="Arial Black"/>
                    <a:cs typeface="Arial Black"/>
                  </a:rPr>
                  <a:t>:</a:t>
                </a:r>
              </a:p>
              <a:p>
                <a:pPr algn="l"/>
                <a:endParaRPr lang="en-US" sz="1400" dirty="0">
                  <a:solidFill>
                    <a:srgbClr val="000000"/>
                  </a:solidFill>
                  <a:latin typeface="Arial Black"/>
                  <a:cs typeface="Arial Black"/>
                </a:endParaRPr>
              </a:p>
              <a:p>
                <a:pPr algn="l"/>
                <a:r>
                  <a:rPr lang="en-US" sz="1400" dirty="0">
                    <a:solidFill>
                      <a:srgbClr val="0000FF"/>
                    </a:solidFill>
                    <a:latin typeface="Arial Black"/>
                    <a:cs typeface="Arial Black"/>
                  </a:rPr>
                  <a:t># if defined </a:t>
                </a:r>
                <a:r>
                  <a:rPr lang="en-US" sz="1400" dirty="0">
                    <a:solidFill>
                      <a:srgbClr val="C000EC"/>
                    </a:solidFill>
                    <a:latin typeface="Arial Black"/>
                    <a:cs typeface="Arial Black"/>
                  </a:rPr>
                  <a:t>ICE_COUPLING</a:t>
                </a:r>
              </a:p>
              <a:p>
                <a:pPr algn="l"/>
                <a:r>
                  <a:rPr lang="en-US" sz="1400" dirty="0">
                    <a:solidFill>
                      <a:srgbClr val="0000FF"/>
                    </a:solidFill>
                    <a:latin typeface="Arial Black"/>
                    <a:cs typeface="Arial Black"/>
                  </a:rPr>
                  <a:t>#  if defined </a:t>
                </a:r>
                <a:r>
                  <a:rPr lang="en-US" sz="1400" dirty="0">
                    <a:solidFill>
                      <a:srgbClr val="C000EC"/>
                    </a:solidFill>
                    <a:latin typeface="Arial Black"/>
                    <a:cs typeface="Arial Black"/>
                  </a:rPr>
                  <a:t>CICE_COUPLING</a:t>
                </a:r>
              </a:p>
              <a:p>
                <a:pPr algn="l"/>
                <a:r>
                  <a:rPr lang="en-US" sz="1400" dirty="0">
                    <a:solidFill>
                      <a:srgbClr val="0000FF"/>
                    </a:solidFill>
                    <a:latin typeface="Arial Black"/>
                    <a:cs typeface="Arial Black"/>
                  </a:rPr>
                  <a:t>#   include </a:t>
                </a:r>
                <a:r>
                  <a:rPr lang="en-US" sz="1400" dirty="0">
                    <a:solidFill>
                      <a:srgbClr val="009600"/>
                    </a:solidFill>
                    <a:latin typeface="Arial Black"/>
                    <a:cs typeface="Arial Black"/>
                  </a:rPr>
                  <a:t>"</a:t>
                </a:r>
                <a:r>
                  <a:rPr lang="en-US" sz="1400" dirty="0" err="1">
                    <a:solidFill>
                      <a:srgbClr val="009600"/>
                    </a:solidFill>
                    <a:latin typeface="Arial Black"/>
                    <a:cs typeface="Arial Black"/>
                  </a:rPr>
                  <a:t>esmf_ice_cice.h</a:t>
                </a:r>
                <a:r>
                  <a:rPr lang="en-US" sz="1400" dirty="0">
                    <a:solidFill>
                      <a:srgbClr val="009600"/>
                    </a:solidFill>
                    <a:latin typeface="Arial Black"/>
                    <a:cs typeface="Arial Black"/>
                  </a:rPr>
                  <a:t>"</a:t>
                </a:r>
              </a:p>
              <a:p>
                <a:pPr algn="l"/>
                <a:r>
                  <a:rPr lang="en-US" sz="1400" dirty="0">
                    <a:solidFill>
                      <a:srgbClr val="0000FF"/>
                    </a:solidFill>
                    <a:latin typeface="Arial Black"/>
                    <a:cs typeface="Arial Black"/>
                  </a:rPr>
                  <a:t>#  else</a:t>
                </a:r>
              </a:p>
              <a:p>
                <a:pPr algn="l"/>
                <a:r>
                  <a:rPr lang="en-US" sz="1400" dirty="0">
                    <a:solidFill>
                      <a:srgbClr val="0000FF"/>
                    </a:solidFill>
                    <a:latin typeface="Arial Black"/>
                    <a:cs typeface="Arial Black"/>
                  </a:rPr>
                  <a:t>#   include </a:t>
                </a:r>
                <a:r>
                  <a:rPr lang="en-US" sz="1400" dirty="0">
                    <a:solidFill>
                      <a:srgbClr val="009600"/>
                    </a:solidFill>
                    <a:latin typeface="Arial Black"/>
                    <a:cs typeface="Arial Black"/>
                  </a:rPr>
                  <a:t>"</a:t>
                </a:r>
                <a:r>
                  <a:rPr lang="en-US" sz="1400" dirty="0" err="1">
                    <a:solidFill>
                      <a:srgbClr val="009600"/>
                    </a:solidFill>
                    <a:latin typeface="Arial Black"/>
                    <a:cs typeface="Arial Black"/>
                  </a:rPr>
                  <a:t>esmf_ice_void.h</a:t>
                </a:r>
                <a:r>
                  <a:rPr lang="en-US" sz="1400" dirty="0">
                    <a:solidFill>
                      <a:srgbClr val="009600"/>
                    </a:solidFill>
                    <a:latin typeface="Arial Black"/>
                    <a:cs typeface="Arial Black"/>
                  </a:rPr>
                  <a:t>"</a:t>
                </a:r>
              </a:p>
              <a:p>
                <a:pPr algn="l"/>
                <a:r>
                  <a:rPr lang="en-US" sz="1400" dirty="0">
                    <a:solidFill>
                      <a:srgbClr val="0000FF"/>
                    </a:solidFill>
                    <a:latin typeface="Arial Black"/>
                    <a:cs typeface="Arial Black"/>
                  </a:rPr>
                  <a:t>#  </a:t>
                </a:r>
                <a:r>
                  <a:rPr lang="en-US" sz="1400" dirty="0" err="1">
                    <a:solidFill>
                      <a:srgbClr val="0000FF"/>
                    </a:solidFill>
                    <a:latin typeface="Arial Black"/>
                    <a:cs typeface="Arial Black"/>
                  </a:rPr>
                  <a:t>endif</a:t>
                </a:r>
                <a:endParaRPr lang="en-US" sz="1400" dirty="0">
                  <a:solidFill>
                    <a:srgbClr val="0000FF"/>
                  </a:solidFill>
                  <a:latin typeface="Arial Black"/>
                  <a:cs typeface="Arial Black"/>
                </a:endParaRPr>
              </a:p>
              <a:p>
                <a:pPr algn="l"/>
                <a:r>
                  <a:rPr lang="en-US" sz="1400" dirty="0">
                    <a:solidFill>
                      <a:srgbClr val="0000FF"/>
                    </a:solidFill>
                    <a:latin typeface="Arial Black"/>
                    <a:cs typeface="Arial Black"/>
                  </a:rPr>
                  <a:t># else</a:t>
                </a:r>
              </a:p>
              <a:p>
                <a:pPr algn="l"/>
                <a:r>
                  <a:rPr lang="en-US" sz="1400" dirty="0">
                    <a:solidFill>
                      <a:srgbClr val="C000EC"/>
                    </a:solidFill>
                    <a:latin typeface="Arial Black"/>
                    <a:cs typeface="Arial Black"/>
                  </a:rPr>
                  <a:t>      </a:t>
                </a:r>
                <a:r>
                  <a:rPr lang="en-US" sz="1400" dirty="0">
                    <a:solidFill>
                      <a:srgbClr val="009600"/>
                    </a:solidFill>
                    <a:latin typeface="Arial Black"/>
                    <a:cs typeface="Arial Black"/>
                  </a:rPr>
                  <a:t>MODULE </a:t>
                </a:r>
                <a:r>
                  <a:rPr lang="en-US" sz="1400" dirty="0" err="1">
                    <a:solidFill>
                      <a:srgbClr val="009600"/>
                    </a:solidFill>
                    <a:latin typeface="Arial Black"/>
                    <a:cs typeface="Arial Black"/>
                  </a:rPr>
                  <a:t>esmf_ice_mod</a:t>
                </a:r>
                <a:endParaRPr lang="en-US" sz="1400" dirty="0">
                  <a:solidFill>
                    <a:srgbClr val="009600"/>
                  </a:solidFill>
                  <a:latin typeface="Arial Black"/>
                  <a:cs typeface="Arial Black"/>
                </a:endParaRPr>
              </a:p>
              <a:p>
                <a:pPr algn="l"/>
                <a:r>
                  <a:rPr lang="en-US" sz="1400" dirty="0">
                    <a:solidFill>
                      <a:srgbClr val="009600"/>
                    </a:solidFill>
                    <a:latin typeface="Arial Black"/>
                    <a:cs typeface="Arial Black"/>
                  </a:rPr>
                  <a:t>      END MODULE </a:t>
                </a:r>
                <a:r>
                  <a:rPr lang="en-US" sz="1400" dirty="0" err="1">
                    <a:solidFill>
                      <a:srgbClr val="009600"/>
                    </a:solidFill>
                    <a:latin typeface="Arial Black"/>
                    <a:cs typeface="Arial Black"/>
                  </a:rPr>
                  <a:t>esmf_ice_mod</a:t>
                </a:r>
                <a:endParaRPr lang="en-US" sz="1400" dirty="0">
                  <a:solidFill>
                    <a:srgbClr val="009600"/>
                  </a:solidFill>
                  <a:latin typeface="Arial Black"/>
                  <a:cs typeface="Arial Black"/>
                </a:endParaRPr>
              </a:p>
              <a:p>
                <a:pPr algn="l"/>
                <a:r>
                  <a:rPr lang="en-US" sz="1400" dirty="0">
                    <a:solidFill>
                      <a:srgbClr val="0000FF"/>
                    </a:solidFill>
                    <a:latin typeface="Arial Black"/>
                    <a:cs typeface="Arial Black"/>
                  </a:rPr>
                  <a:t># </a:t>
                </a:r>
                <a:r>
                  <a:rPr lang="en-US" sz="1400" dirty="0" err="1">
                    <a:solidFill>
                      <a:srgbClr val="0000FF"/>
                    </a:solidFill>
                    <a:latin typeface="Arial Black"/>
                    <a:cs typeface="Arial Black"/>
                  </a:rPr>
                  <a:t>endif</a:t>
                </a:r>
                <a:endParaRPr lang="en-US" sz="1400" dirty="0">
                  <a:solidFill>
                    <a:srgbClr val="0000FF"/>
                  </a:solidFill>
                  <a:latin typeface="Arial Black"/>
                  <a:cs typeface="Arial Black"/>
                </a:endParaRPr>
              </a:p>
              <a:p>
                <a:pPr algn="l"/>
                <a:r>
                  <a:rPr lang="en-US" sz="1400" dirty="0">
                    <a:solidFill>
                      <a:srgbClr val="0000FF"/>
                    </a:solidFill>
                    <a:latin typeface="Arial Black"/>
                    <a:cs typeface="Arial Black"/>
                  </a:rPr>
                  <a:t>#else</a:t>
                </a:r>
              </a:p>
              <a:p>
                <a:pPr algn="l"/>
                <a:r>
                  <a:rPr lang="en-US" sz="1400" dirty="0">
                    <a:solidFill>
                      <a:srgbClr val="C000EC"/>
                    </a:solidFill>
                    <a:latin typeface="Arial Black"/>
                    <a:cs typeface="Arial Black"/>
                  </a:rPr>
                  <a:t>      </a:t>
                </a:r>
                <a:r>
                  <a:rPr lang="en-US" sz="1400" dirty="0">
                    <a:solidFill>
                      <a:srgbClr val="009600"/>
                    </a:solidFill>
                    <a:latin typeface="Arial Black"/>
                    <a:cs typeface="Arial Black"/>
                  </a:rPr>
                  <a:t>MODULE </a:t>
                </a:r>
                <a:r>
                  <a:rPr lang="en-US" sz="1400" dirty="0" err="1">
                    <a:solidFill>
                      <a:srgbClr val="009600"/>
                    </a:solidFill>
                    <a:latin typeface="Arial Black"/>
                    <a:cs typeface="Arial Black"/>
                  </a:rPr>
                  <a:t>esmf_ice_mod</a:t>
                </a:r>
                <a:endParaRPr lang="en-US" sz="1400" dirty="0">
                  <a:solidFill>
                    <a:srgbClr val="009600"/>
                  </a:solidFill>
                  <a:latin typeface="Arial Black"/>
                  <a:cs typeface="Arial Black"/>
                </a:endParaRPr>
              </a:p>
              <a:p>
                <a:pPr algn="l"/>
                <a:r>
                  <a:rPr lang="en-US" sz="1400" dirty="0">
                    <a:solidFill>
                      <a:srgbClr val="009600"/>
                    </a:solidFill>
                    <a:latin typeface="Arial Black"/>
                    <a:cs typeface="Arial Black"/>
                  </a:rPr>
                  <a:t>      END MODULE </a:t>
                </a:r>
                <a:r>
                  <a:rPr lang="en-US" sz="1400" dirty="0" err="1">
                    <a:solidFill>
                      <a:srgbClr val="009600"/>
                    </a:solidFill>
                    <a:latin typeface="Arial Black"/>
                    <a:cs typeface="Arial Black"/>
                  </a:rPr>
                  <a:t>esmf_ice_mod</a:t>
                </a:r>
                <a:endParaRPr lang="en-US" sz="1400" dirty="0">
                  <a:solidFill>
                    <a:srgbClr val="009600"/>
                  </a:solidFill>
                  <a:latin typeface="Arial Black"/>
                  <a:cs typeface="Arial Black"/>
                </a:endParaRPr>
              </a:p>
              <a:p>
                <a:pPr algn="l"/>
                <a:r>
                  <a:rPr lang="en-US" sz="1400" dirty="0">
                    <a:solidFill>
                      <a:srgbClr val="0000FF"/>
                    </a:solidFill>
                    <a:latin typeface="Arial Black"/>
                    <a:cs typeface="Arial Black"/>
                  </a:rPr>
                  <a:t>#</a:t>
                </a:r>
                <a:r>
                  <a:rPr lang="en-US" sz="1400" dirty="0" err="1">
                    <a:solidFill>
                      <a:srgbClr val="0000FF"/>
                    </a:solidFill>
                    <a:latin typeface="Arial Black"/>
                    <a:cs typeface="Arial Black"/>
                  </a:rPr>
                  <a:t>endif</a:t>
                </a:r>
                <a:endParaRPr lang="en-US" sz="1400" dirty="0">
                  <a:solidFill>
                    <a:srgbClr val="0000FF"/>
                  </a:solidFill>
                  <a:latin typeface="Arial Black"/>
                  <a:cs typeface="Arial Black"/>
                </a:endParaRPr>
              </a:p>
            </p:txBody>
          </p:sp>
          <p:sp>
            <p:nvSpPr>
              <p:cNvPr id="4" name="TextBox 3"/>
              <p:cNvSpPr txBox="1"/>
              <p:nvPr/>
            </p:nvSpPr>
            <p:spPr>
              <a:xfrm>
                <a:off x="4498976" y="1592282"/>
                <a:ext cx="4645024" cy="523220"/>
              </a:xfrm>
              <a:prstGeom prst="rect">
                <a:avLst/>
              </a:prstGeom>
              <a:noFill/>
            </p:spPr>
            <p:txBody>
              <a:bodyPr wrap="square" rtlCol="0">
                <a:spAutoFit/>
              </a:bodyPr>
              <a:lstStyle/>
              <a:p>
                <a:pPr algn="l"/>
                <a:r>
                  <a:rPr lang="en-US" sz="1400" dirty="0">
                    <a:solidFill>
                      <a:srgbClr val="C000EC"/>
                    </a:solidFill>
                    <a:latin typeface="Arial Black"/>
                    <a:cs typeface="Arial Black"/>
                  </a:rPr>
                  <a:t>CICE:</a:t>
                </a:r>
                <a:r>
                  <a:rPr lang="en-US" sz="1400" dirty="0">
                    <a:solidFill>
                      <a:srgbClr val="0000FF"/>
                    </a:solidFill>
                    <a:latin typeface="Arial Black"/>
                    <a:cs typeface="Arial Black"/>
                  </a:rPr>
                  <a:t> </a:t>
                </a:r>
                <a:r>
                  <a:rPr lang="en-US" sz="1400" dirty="0">
                    <a:latin typeface="Arial Black"/>
                    <a:cs typeface="Arial Black"/>
                  </a:rPr>
                  <a:t>Los Alamos sea ice model (</a:t>
                </a:r>
                <a:r>
                  <a:rPr lang="en-US" sz="1400" dirty="0" err="1">
                    <a:latin typeface="Arial Black"/>
                    <a:cs typeface="Arial Black"/>
                  </a:rPr>
                  <a:t>Hunkle</a:t>
                </a:r>
                <a:r>
                  <a:rPr lang="en-US" sz="1400" dirty="0">
                    <a:latin typeface="Arial Black"/>
                    <a:cs typeface="Arial Black"/>
                  </a:rPr>
                  <a:t> </a:t>
                </a:r>
                <a:r>
                  <a:rPr lang="en-US" sz="1400" i="1" dirty="0">
                    <a:latin typeface="Arial Black"/>
                    <a:cs typeface="Arial Black"/>
                  </a:rPr>
                  <a:t>et al.</a:t>
                </a:r>
                <a:r>
                  <a:rPr lang="en-US" sz="1400" dirty="0">
                    <a:latin typeface="Arial Black"/>
                    <a:cs typeface="Arial Black"/>
                  </a:rPr>
                  <a:t>, 2015).</a:t>
                </a:r>
              </a:p>
            </p:txBody>
          </p:sp>
        </p:grpSp>
      </p:grpSp>
    </p:spTree>
    <p:extLst>
      <p:ext uri="{BB962C8B-B14F-4D97-AF65-F5344CB8AC3E}">
        <p14:creationId xmlns:p14="http://schemas.microsoft.com/office/powerpoint/2010/main" val="2280238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512386" y="0"/>
            <a:ext cx="9155615" cy="369332"/>
          </a:xfrm>
          <a:prstGeom prst="rect">
            <a:avLst/>
          </a:prstGeom>
          <a:solidFill>
            <a:schemeClr val="bg1"/>
          </a:solidFill>
        </p:spPr>
        <p:txBody>
          <a:bodyPr wrap="square" rtlCol="0">
            <a:spAutoFit/>
          </a:bodyPr>
          <a:lstStyle/>
          <a:p>
            <a:endParaRPr lang="en-US" dirty="0"/>
          </a:p>
        </p:txBody>
      </p:sp>
      <p:pic>
        <p:nvPicPr>
          <p:cNvPr id="5" name="Picture 4" descr="pres_irene_temp-1.png"/>
          <p:cNvPicPr>
            <a:picLocks noChangeAspect="1"/>
          </p:cNvPicPr>
          <p:nvPr/>
        </p:nvPicPr>
        <p:blipFill>
          <a:blip r:embed="rId2" cstate="print">
            <a:extLst>
              <a:ext uri="{28A0092B-C50C-407E-A947-70E740481C1C}">
                <a14:useLocalDpi xmlns:a14="http://schemas.microsoft.com/office/drawing/2010/main" val="0"/>
              </a:ext>
            </a:extLst>
          </a:blip>
          <a:srcRect l="2312" t="3519" r="7715" b="33888"/>
          <a:stretch>
            <a:fillRect/>
          </a:stretch>
        </p:blipFill>
        <p:spPr bwMode="auto">
          <a:xfrm>
            <a:off x="1800225" y="3578795"/>
            <a:ext cx="4592638" cy="2659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2" name="Picture 1" descr="mts_codar.png"/>
          <p:cNvPicPr>
            <a:picLocks noChangeAspect="1"/>
          </p:cNvPicPr>
          <p:nvPr/>
        </p:nvPicPr>
        <p:blipFill>
          <a:blip r:embed="rId3">
            <a:extLst>
              <a:ext uri="{28A0092B-C50C-407E-A947-70E740481C1C}">
                <a14:useLocalDpi xmlns:a14="http://schemas.microsoft.com/office/drawing/2010/main" val="0"/>
              </a:ext>
            </a:extLst>
          </a:blip>
          <a:srcRect l="10022" t="5724" r="51262" b="51729"/>
          <a:stretch>
            <a:fillRect/>
          </a:stretch>
        </p:blipFill>
        <p:spPr bwMode="auto">
          <a:xfrm>
            <a:off x="7239000" y="3295651"/>
            <a:ext cx="3048000" cy="266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3" name="TextBox 2"/>
          <p:cNvSpPr txBox="1">
            <a:spLocks noChangeArrowheads="1"/>
          </p:cNvSpPr>
          <p:nvPr/>
        </p:nvSpPr>
        <p:spPr bwMode="auto">
          <a:xfrm>
            <a:off x="7297738" y="3495676"/>
            <a:ext cx="1219200" cy="1015663"/>
          </a:xfrm>
          <a:prstGeom prst="rect">
            <a:avLst/>
          </a:prstGeom>
          <a:solidFill>
            <a:srgbClr val="D5A818">
              <a:alpha val="50000"/>
            </a:srgb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rgbClr val="000000"/>
                </a:solidFill>
                <a:latin typeface="Arial"/>
                <a:cs typeface="Times New Roman" charset="0"/>
              </a:rPr>
              <a:t>HF Radar</a:t>
            </a:r>
          </a:p>
          <a:p>
            <a:pPr>
              <a:defRPr/>
            </a:pPr>
            <a:r>
              <a:rPr lang="en-US" sz="2000" dirty="0">
                <a:solidFill>
                  <a:srgbClr val="000000"/>
                </a:solidFill>
                <a:latin typeface="Arial"/>
                <a:cs typeface="Times New Roman" charset="0"/>
              </a:rPr>
              <a:t>Currents</a:t>
            </a:r>
          </a:p>
        </p:txBody>
      </p:sp>
      <p:cxnSp>
        <p:nvCxnSpPr>
          <p:cNvPr id="28684" name="Straight Arrow Connector 8"/>
          <p:cNvCxnSpPr>
            <a:cxnSpLocks noChangeShapeType="1"/>
          </p:cNvCxnSpPr>
          <p:nvPr/>
        </p:nvCxnSpPr>
        <p:spPr bwMode="auto">
          <a:xfrm flipH="1" flipV="1">
            <a:off x="9296400" y="4438650"/>
            <a:ext cx="762000" cy="914400"/>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689" name="TextBox 1"/>
          <p:cNvSpPr txBox="1">
            <a:spLocks noChangeArrowheads="1"/>
          </p:cNvSpPr>
          <p:nvPr/>
        </p:nvSpPr>
        <p:spPr bwMode="auto">
          <a:xfrm>
            <a:off x="1609725" y="3266058"/>
            <a:ext cx="4724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000000"/>
                </a:solidFill>
              </a:rPr>
              <a:t>Glider Temperature</a:t>
            </a:r>
          </a:p>
          <a:p>
            <a:r>
              <a:rPr lang="en-US" altLang="en-US" sz="2000" dirty="0">
                <a:solidFill>
                  <a:srgbClr val="000000"/>
                </a:solidFill>
              </a:rPr>
              <a:t>                           </a:t>
            </a:r>
            <a:endParaRPr lang="en-US" altLang="en-US" b="1" u="sng" dirty="0">
              <a:solidFill>
                <a:srgbClr val="000000"/>
              </a:solidFill>
            </a:endParaRPr>
          </a:p>
        </p:txBody>
      </p:sp>
      <p:cxnSp>
        <p:nvCxnSpPr>
          <p:cNvPr id="15" name="Straight Arrow Connector 14"/>
          <p:cNvCxnSpPr>
            <a:cxnSpLocks noChangeShapeType="1"/>
          </p:cNvCxnSpPr>
          <p:nvPr/>
        </p:nvCxnSpPr>
        <p:spPr bwMode="auto">
          <a:xfrm flipH="1" flipV="1">
            <a:off x="3133725" y="3983607"/>
            <a:ext cx="666750" cy="0"/>
          </a:xfrm>
          <a:prstGeom prst="straightConnector1">
            <a:avLst/>
          </a:prstGeom>
          <a:noFill/>
          <a:ln w="285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 name="TextBox 1"/>
          <p:cNvSpPr txBox="1">
            <a:spLocks noChangeArrowheads="1"/>
          </p:cNvSpPr>
          <p:nvPr/>
        </p:nvSpPr>
        <p:spPr bwMode="auto">
          <a:xfrm>
            <a:off x="4343401" y="4202114"/>
            <a:ext cx="13938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0000"/>
                </a:solidFill>
              </a:rPr>
              <a:t>Eye Passage</a:t>
            </a:r>
          </a:p>
        </p:txBody>
      </p:sp>
      <p:cxnSp>
        <p:nvCxnSpPr>
          <p:cNvPr id="23" name="Straight Arrow Connector 22"/>
          <p:cNvCxnSpPr>
            <a:cxnSpLocks noChangeShapeType="1"/>
          </p:cNvCxnSpPr>
          <p:nvPr/>
        </p:nvCxnSpPr>
        <p:spPr bwMode="auto">
          <a:xfrm flipV="1">
            <a:off x="3146425" y="4809107"/>
            <a:ext cx="666750" cy="0"/>
          </a:xfrm>
          <a:prstGeom prst="straightConnector1">
            <a:avLst/>
          </a:prstGeom>
          <a:noFill/>
          <a:ln w="28575">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grpSp>
        <p:nvGrpSpPr>
          <p:cNvPr id="26" name="Group 25">
            <a:extLst>
              <a:ext uri="{FF2B5EF4-FFF2-40B4-BE49-F238E27FC236}">
                <a16:creationId xmlns:a16="http://schemas.microsoft.com/office/drawing/2014/main" id="{5EA3F9E4-7B2C-F347-8628-0C39BC17E526}"/>
              </a:ext>
            </a:extLst>
          </p:cNvPr>
          <p:cNvGrpSpPr/>
          <p:nvPr/>
        </p:nvGrpSpPr>
        <p:grpSpPr>
          <a:xfrm>
            <a:off x="2403247" y="19051"/>
            <a:ext cx="8244740" cy="3312065"/>
            <a:chOff x="1027267" y="7938"/>
            <a:chExt cx="8244740" cy="3312065"/>
          </a:xfrm>
        </p:grpSpPr>
        <p:grpSp>
          <p:nvGrpSpPr>
            <p:cNvPr id="27" name="Group 26">
              <a:extLst>
                <a:ext uri="{FF2B5EF4-FFF2-40B4-BE49-F238E27FC236}">
                  <a16:creationId xmlns:a16="http://schemas.microsoft.com/office/drawing/2014/main" id="{DAFD71BE-8138-2646-80C4-793CF30E88F5}"/>
                </a:ext>
              </a:extLst>
            </p:cNvPr>
            <p:cNvGrpSpPr/>
            <p:nvPr/>
          </p:nvGrpSpPr>
          <p:grpSpPr>
            <a:xfrm>
              <a:off x="1027267" y="7938"/>
              <a:ext cx="8244740" cy="3312065"/>
              <a:chOff x="1636867" y="38100"/>
              <a:chExt cx="8244740" cy="3312065"/>
            </a:xfrm>
          </p:grpSpPr>
          <p:pic>
            <p:nvPicPr>
              <p:cNvPr id="29" name="Picture 6" descr="composite20110827T070000.png">
                <a:extLst>
                  <a:ext uri="{FF2B5EF4-FFF2-40B4-BE49-F238E27FC236}">
                    <a16:creationId xmlns:a16="http://schemas.microsoft.com/office/drawing/2014/main" id="{8DB067A4-4F78-1F40-83B1-196AAB1EF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60" t="7344" r="27216"/>
              <a:stretch/>
            </p:blipFill>
            <p:spPr bwMode="auto">
              <a:xfrm>
                <a:off x="1636867" y="438150"/>
                <a:ext cx="2228850" cy="288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7" descr="composite20110831T070000.png">
                <a:extLst>
                  <a:ext uri="{FF2B5EF4-FFF2-40B4-BE49-F238E27FC236}">
                    <a16:creationId xmlns:a16="http://schemas.microsoft.com/office/drawing/2014/main" id="{E6738FE1-7D96-4B4C-862A-70B55F4774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9" t="5916" r="15691"/>
              <a:stretch/>
            </p:blipFill>
            <p:spPr bwMode="auto">
              <a:xfrm>
                <a:off x="4382541" y="421227"/>
                <a:ext cx="2597150" cy="292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8" descr="compositestormdif20110827-20110831.png">
                <a:extLst>
                  <a:ext uri="{FF2B5EF4-FFF2-40B4-BE49-F238E27FC236}">
                    <a16:creationId xmlns:a16="http://schemas.microsoft.com/office/drawing/2014/main" id="{456BF040-750D-7044-B24E-FFD6FE8EFE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631" t="6732" r="18085"/>
              <a:stretch/>
            </p:blipFill>
            <p:spPr bwMode="auto">
              <a:xfrm>
                <a:off x="7379707" y="386736"/>
                <a:ext cx="2501900" cy="290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TextBox 4">
                <a:extLst>
                  <a:ext uri="{FF2B5EF4-FFF2-40B4-BE49-F238E27FC236}">
                    <a16:creationId xmlns:a16="http://schemas.microsoft.com/office/drawing/2014/main" id="{911D5A4D-EF59-174F-B51F-8DEF84D7D80C}"/>
                  </a:ext>
                </a:extLst>
              </p:cNvPr>
              <p:cNvSpPr txBox="1">
                <a:spLocks noChangeArrowheads="1"/>
              </p:cNvSpPr>
              <p:nvPr/>
            </p:nvSpPr>
            <p:spPr bwMode="auto">
              <a:xfrm>
                <a:off x="4253217" y="43775"/>
                <a:ext cx="2057400" cy="40005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dirty="0"/>
                  <a:t>Post-Irene</a:t>
                </a:r>
              </a:p>
            </p:txBody>
          </p:sp>
          <p:sp>
            <p:nvSpPr>
              <p:cNvPr id="33" name="TextBox 3">
                <a:extLst>
                  <a:ext uri="{FF2B5EF4-FFF2-40B4-BE49-F238E27FC236}">
                    <a16:creationId xmlns:a16="http://schemas.microsoft.com/office/drawing/2014/main" id="{2FEAC3C4-4965-654B-9A92-187F80BE6454}"/>
                  </a:ext>
                </a:extLst>
              </p:cNvPr>
              <p:cNvSpPr txBox="1">
                <a:spLocks noChangeArrowheads="1"/>
              </p:cNvSpPr>
              <p:nvPr/>
            </p:nvSpPr>
            <p:spPr bwMode="auto">
              <a:xfrm>
                <a:off x="1800379" y="38100"/>
                <a:ext cx="2057400" cy="40005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dirty="0"/>
                  <a:t>Pre-Irene </a:t>
                </a:r>
              </a:p>
            </p:txBody>
          </p:sp>
          <p:sp>
            <p:nvSpPr>
              <p:cNvPr id="34" name="TextBox 5">
                <a:extLst>
                  <a:ext uri="{FF2B5EF4-FFF2-40B4-BE49-F238E27FC236}">
                    <a16:creationId xmlns:a16="http://schemas.microsoft.com/office/drawing/2014/main" id="{908FCC00-191B-6449-A762-40E177C3123B}"/>
                  </a:ext>
                </a:extLst>
              </p:cNvPr>
              <p:cNvSpPr txBox="1">
                <a:spLocks noChangeArrowheads="1"/>
              </p:cNvSpPr>
              <p:nvPr/>
            </p:nvSpPr>
            <p:spPr bwMode="auto">
              <a:xfrm>
                <a:off x="7594019" y="38100"/>
                <a:ext cx="2073275" cy="40005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dirty="0"/>
                  <a:t>Difference</a:t>
                </a:r>
              </a:p>
            </p:txBody>
          </p:sp>
        </p:grpSp>
        <p:sp>
          <p:nvSpPr>
            <p:cNvPr id="28" name="TextBox 27">
              <a:extLst>
                <a:ext uri="{FF2B5EF4-FFF2-40B4-BE49-F238E27FC236}">
                  <a16:creationId xmlns:a16="http://schemas.microsoft.com/office/drawing/2014/main" id="{5E6217E4-4F76-A743-8941-155243177E17}"/>
                </a:ext>
              </a:extLst>
            </p:cNvPr>
            <p:cNvSpPr txBox="1">
              <a:spLocks noChangeArrowheads="1"/>
            </p:cNvSpPr>
            <p:nvPr/>
          </p:nvSpPr>
          <p:spPr bwMode="auto">
            <a:xfrm>
              <a:off x="6581660" y="464524"/>
              <a:ext cx="12001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dirty="0"/>
                <a:t>11C max Cooling</a:t>
              </a:r>
            </a:p>
          </p:txBody>
        </p:sp>
      </p:grpSp>
      <p:sp>
        <p:nvSpPr>
          <p:cNvPr id="35" name="TextBox 12">
            <a:extLst>
              <a:ext uri="{FF2B5EF4-FFF2-40B4-BE49-F238E27FC236}">
                <a16:creationId xmlns:a16="http://schemas.microsoft.com/office/drawing/2014/main" id="{083B47C4-8EFE-9D49-AADF-75F41B6FF138}"/>
              </a:ext>
            </a:extLst>
          </p:cNvPr>
          <p:cNvSpPr txBox="1">
            <a:spLocks noChangeArrowheads="1"/>
          </p:cNvSpPr>
          <p:nvPr/>
        </p:nvSpPr>
        <p:spPr bwMode="auto">
          <a:xfrm>
            <a:off x="734356" y="888999"/>
            <a:ext cx="169703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2000" dirty="0">
              <a:solidFill>
                <a:srgbClr val="000000"/>
              </a:solidFill>
            </a:endParaRPr>
          </a:p>
          <a:p>
            <a:pPr algn="ctr"/>
            <a:r>
              <a:rPr lang="en-US" altLang="en-US" sz="2000" dirty="0">
                <a:solidFill>
                  <a:srgbClr val="000000"/>
                </a:solidFill>
              </a:rPr>
              <a:t>Satellite</a:t>
            </a:r>
          </a:p>
          <a:p>
            <a:pPr algn="ctr"/>
            <a:r>
              <a:rPr lang="en-US" altLang="en-US" sz="2000" dirty="0">
                <a:solidFill>
                  <a:srgbClr val="000000"/>
                </a:solidFill>
              </a:rPr>
              <a:t>SST</a:t>
            </a:r>
          </a:p>
        </p:txBody>
      </p:sp>
      <p:sp>
        <p:nvSpPr>
          <p:cNvPr id="22" name="TextBox 21">
            <a:extLst>
              <a:ext uri="{FF2B5EF4-FFF2-40B4-BE49-F238E27FC236}">
                <a16:creationId xmlns:a16="http://schemas.microsoft.com/office/drawing/2014/main" id="{A13D0CF9-FCA2-304D-8F58-3BF399017B86}"/>
              </a:ext>
            </a:extLst>
          </p:cNvPr>
          <p:cNvSpPr txBox="1"/>
          <p:nvPr/>
        </p:nvSpPr>
        <p:spPr>
          <a:xfrm>
            <a:off x="6795965" y="6488668"/>
            <a:ext cx="5269229"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Glenn et al., Nature Communications </a:t>
            </a:r>
            <a:r>
              <a:rPr lang="en-US" dirty="0">
                <a:latin typeface="Times New Roman" panose="02020603050405020304" pitchFamily="18" charset="0"/>
                <a:cs typeface="Times New Roman" panose="02020603050405020304" pitchFamily="18" charset="0"/>
              </a:rPr>
              <a:t>(2016)</a:t>
            </a:r>
          </a:p>
        </p:txBody>
      </p:sp>
      <p:pic>
        <p:nvPicPr>
          <p:cNvPr id="25" name="Picture 24">
            <a:extLst>
              <a:ext uri="{FF2B5EF4-FFF2-40B4-BE49-F238E27FC236}">
                <a16:creationId xmlns:a16="http://schemas.microsoft.com/office/drawing/2014/main" id="{66119498-5D9F-9442-A489-34C9E2F7A7BD}"/>
              </a:ext>
            </a:extLst>
          </p:cNvPr>
          <p:cNvPicPr>
            <a:picLocks noChangeAspect="1"/>
          </p:cNvPicPr>
          <p:nvPr/>
        </p:nvPicPr>
        <p:blipFill>
          <a:blip r:embed="rId7"/>
          <a:stretch>
            <a:fillRect/>
          </a:stretch>
        </p:blipFill>
        <p:spPr>
          <a:xfrm>
            <a:off x="23749" y="6112599"/>
            <a:ext cx="3456051" cy="754599"/>
          </a:xfrm>
          <a:prstGeom prst="rect">
            <a:avLst/>
          </a:prstGeom>
        </p:spPr>
      </p:pic>
      <p:cxnSp>
        <p:nvCxnSpPr>
          <p:cNvPr id="4" name="Straight Connector 3">
            <a:extLst>
              <a:ext uri="{FF2B5EF4-FFF2-40B4-BE49-F238E27FC236}">
                <a16:creationId xmlns:a16="http://schemas.microsoft.com/office/drawing/2014/main" id="{023CF7F1-E893-8F45-A53E-01C015DD07CB}"/>
              </a:ext>
            </a:extLst>
          </p:cNvPr>
          <p:cNvCxnSpPr/>
          <p:nvPr/>
        </p:nvCxnSpPr>
        <p:spPr>
          <a:xfrm flipH="1" flipV="1">
            <a:off x="3517672" y="1396830"/>
            <a:ext cx="578872" cy="209884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440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98904" y="1"/>
            <a:ext cx="9069096" cy="5468005"/>
            <a:chOff x="74904" y="0"/>
            <a:chExt cx="9069096" cy="5468005"/>
          </a:xfrm>
        </p:grpSpPr>
        <p:sp>
          <p:nvSpPr>
            <p:cNvPr id="2" name="Text Box 4"/>
            <p:cNvSpPr txBox="1">
              <a:spLocks noChangeArrowheads="1"/>
            </p:cNvSpPr>
            <p:nvPr/>
          </p:nvSpPr>
          <p:spPr bwMode="auto">
            <a:xfrm>
              <a:off x="589077" y="0"/>
              <a:ext cx="7961134" cy="461665"/>
            </a:xfrm>
            <a:prstGeom prst="rect">
              <a:avLst/>
            </a:prstGeom>
            <a:noFill/>
            <a:ln w="9525">
              <a:noFill/>
              <a:miter lim="800000"/>
              <a:headEnd/>
              <a:tailEnd/>
            </a:ln>
          </p:spPr>
          <p:txBody>
            <a:bodyPr wrap="none">
              <a:spAutoFit/>
            </a:bodyPr>
            <a:lstStyle/>
            <a:p>
              <a:pPr eaLnBrk="1" hangingPunct="1"/>
              <a:r>
                <a:rPr lang="en-US" sz="2400" dirty="0">
                  <a:solidFill>
                    <a:srgbClr val="FF0000"/>
                  </a:solidFill>
                  <a:effectLst>
                    <a:outerShdw blurRad="50800" dist="76200" dir="2700000" algn="tl">
                      <a:srgbClr val="000000"/>
                    </a:outerShdw>
                  </a:effectLst>
                  <a:latin typeface="Arial Black" charset="0"/>
                </a:rPr>
                <a:t>ROMS Coupling: Wave Model NUOPC Cap Files</a:t>
              </a:r>
            </a:p>
          </p:txBody>
        </p:sp>
        <p:grpSp>
          <p:nvGrpSpPr>
            <p:cNvPr id="6" name="Group 5"/>
            <p:cNvGrpSpPr/>
            <p:nvPr/>
          </p:nvGrpSpPr>
          <p:grpSpPr>
            <a:xfrm>
              <a:off x="74904" y="1066800"/>
              <a:ext cx="9069096" cy="4401205"/>
              <a:chOff x="74904" y="1066800"/>
              <a:chExt cx="9069096" cy="4401205"/>
            </a:xfrm>
          </p:grpSpPr>
          <p:sp>
            <p:nvSpPr>
              <p:cNvPr id="4" name="TextBox 3"/>
              <p:cNvSpPr txBox="1"/>
              <p:nvPr/>
            </p:nvSpPr>
            <p:spPr>
              <a:xfrm>
                <a:off x="74904" y="1066800"/>
                <a:ext cx="4422773" cy="4401205"/>
              </a:xfrm>
              <a:prstGeom prst="rect">
                <a:avLst/>
              </a:prstGeom>
              <a:noFill/>
            </p:spPr>
            <p:txBody>
              <a:bodyPr wrap="square" rtlCol="0">
                <a:spAutoFit/>
              </a:bodyPr>
              <a:lstStyle/>
              <a:p>
                <a:pPr algn="l"/>
                <a:r>
                  <a:rPr lang="en-US" sz="1400" dirty="0" err="1">
                    <a:solidFill>
                      <a:srgbClr val="000000"/>
                    </a:solidFill>
                    <a:latin typeface="Arial Black"/>
                    <a:cs typeface="Arial Black"/>
                  </a:rPr>
                  <a:t>esmf_wave.F</a:t>
                </a:r>
                <a:r>
                  <a:rPr lang="en-US" sz="1400" dirty="0">
                    <a:solidFill>
                      <a:srgbClr val="000000"/>
                    </a:solidFill>
                    <a:latin typeface="Arial Black"/>
                    <a:cs typeface="Arial Black"/>
                  </a:rPr>
                  <a:t>:</a:t>
                </a:r>
              </a:p>
              <a:p>
                <a:pPr algn="l"/>
                <a:endParaRPr lang="en-US" sz="1400" dirty="0">
                  <a:solidFill>
                    <a:srgbClr val="000000"/>
                  </a:solidFill>
                  <a:latin typeface="Arial Black"/>
                  <a:cs typeface="Arial Black"/>
                </a:endParaRPr>
              </a:p>
              <a:p>
                <a:pPr algn="l"/>
                <a:r>
                  <a:rPr lang="en-US" sz="1400" dirty="0">
                    <a:solidFill>
                      <a:srgbClr val="0000FF"/>
                    </a:solidFill>
                    <a:latin typeface="Arial Black"/>
                    <a:cs typeface="Arial Black"/>
                  </a:rPr>
                  <a:t># if defined </a:t>
                </a:r>
                <a:r>
                  <a:rPr lang="en-US" sz="1400" dirty="0">
                    <a:solidFill>
                      <a:srgbClr val="C000EC"/>
                    </a:solidFill>
                    <a:latin typeface="Arial Black"/>
                    <a:cs typeface="Arial Black"/>
                  </a:rPr>
                  <a:t>WAV_COUPLING</a:t>
                </a:r>
                <a:endParaRPr lang="en-US" sz="1400" dirty="0">
                  <a:solidFill>
                    <a:srgbClr val="009600"/>
                  </a:solidFill>
                  <a:latin typeface="Arial Black"/>
                  <a:cs typeface="Arial Black"/>
                </a:endParaRPr>
              </a:p>
              <a:p>
                <a:pPr algn="l"/>
                <a:r>
                  <a:rPr lang="en-US" sz="1400" dirty="0">
                    <a:solidFill>
                      <a:srgbClr val="0000FF"/>
                    </a:solidFill>
                    <a:latin typeface="Arial Black"/>
                    <a:cs typeface="Arial Black"/>
                  </a:rPr>
                  <a:t>#  if defined </a:t>
                </a:r>
                <a:r>
                  <a:rPr lang="en-US" sz="1400" dirty="0">
                    <a:solidFill>
                      <a:srgbClr val="C000EC"/>
                    </a:solidFill>
                    <a:latin typeface="Arial Black"/>
                    <a:cs typeface="Arial Black"/>
                  </a:rPr>
                  <a:t>SWAN_COUPLING</a:t>
                </a:r>
              </a:p>
              <a:p>
                <a:pPr algn="l"/>
                <a:r>
                  <a:rPr lang="en-US" sz="1400" dirty="0">
                    <a:solidFill>
                      <a:srgbClr val="0000FF"/>
                    </a:solidFill>
                    <a:latin typeface="Arial Black"/>
                    <a:cs typeface="Arial Black"/>
                  </a:rPr>
                  <a:t>#   include </a:t>
                </a:r>
                <a:r>
                  <a:rPr lang="en-US" sz="1400" dirty="0">
                    <a:solidFill>
                      <a:srgbClr val="009600"/>
                    </a:solidFill>
                    <a:latin typeface="Arial Black"/>
                    <a:cs typeface="Arial Black"/>
                  </a:rPr>
                  <a:t>"</a:t>
                </a:r>
                <a:r>
                  <a:rPr lang="en-US" sz="1400" dirty="0" err="1">
                    <a:solidFill>
                      <a:srgbClr val="009600"/>
                    </a:solidFill>
                    <a:latin typeface="Arial Black"/>
                    <a:cs typeface="Arial Black"/>
                  </a:rPr>
                  <a:t>esmf_wav_swan.h</a:t>
                </a:r>
                <a:r>
                  <a:rPr lang="en-US" sz="1400" dirty="0">
                    <a:solidFill>
                      <a:srgbClr val="009600"/>
                    </a:solidFill>
                    <a:latin typeface="Arial Black"/>
                    <a:cs typeface="Arial Black"/>
                  </a:rPr>
                  <a:t>"</a:t>
                </a:r>
              </a:p>
              <a:p>
                <a:pPr algn="l"/>
                <a:r>
                  <a:rPr lang="en-US" sz="1400" dirty="0">
                    <a:solidFill>
                      <a:srgbClr val="0000FF"/>
                    </a:solidFill>
                    <a:latin typeface="Arial Black"/>
                    <a:cs typeface="Arial Black"/>
                  </a:rPr>
                  <a:t>#  </a:t>
                </a:r>
                <a:r>
                  <a:rPr lang="en-US" sz="1400" dirty="0" err="1">
                    <a:solidFill>
                      <a:srgbClr val="0000FF"/>
                    </a:solidFill>
                    <a:latin typeface="Arial Black"/>
                    <a:cs typeface="Arial Black"/>
                  </a:rPr>
                  <a:t>elif</a:t>
                </a:r>
                <a:r>
                  <a:rPr lang="en-US" sz="1400" dirty="0">
                    <a:solidFill>
                      <a:srgbClr val="0000FF"/>
                    </a:solidFill>
                    <a:latin typeface="Arial Black"/>
                    <a:cs typeface="Arial Black"/>
                  </a:rPr>
                  <a:t> defined </a:t>
                </a:r>
                <a:r>
                  <a:rPr lang="en-US" sz="1400" dirty="0">
                    <a:solidFill>
                      <a:srgbClr val="C000EC"/>
                    </a:solidFill>
                    <a:latin typeface="Arial Black"/>
                    <a:cs typeface="Arial Black"/>
                  </a:rPr>
                  <a:t>WAM_COUPLING</a:t>
                </a:r>
              </a:p>
              <a:p>
                <a:pPr algn="l"/>
                <a:r>
                  <a:rPr lang="en-US" sz="1400" dirty="0">
                    <a:solidFill>
                      <a:srgbClr val="0000FF"/>
                    </a:solidFill>
                    <a:latin typeface="Arial Black"/>
                    <a:cs typeface="Arial Black"/>
                  </a:rPr>
                  <a:t>#   include </a:t>
                </a:r>
                <a:r>
                  <a:rPr lang="en-US" sz="1400" dirty="0">
                    <a:solidFill>
                      <a:srgbClr val="009600"/>
                    </a:solidFill>
                    <a:latin typeface="Arial Black"/>
                    <a:cs typeface="Arial Black"/>
                  </a:rPr>
                  <a:t>"</a:t>
                </a:r>
                <a:r>
                  <a:rPr lang="en-US" sz="1400" dirty="0" err="1">
                    <a:solidFill>
                      <a:srgbClr val="009600"/>
                    </a:solidFill>
                    <a:latin typeface="Arial Black"/>
                    <a:cs typeface="Arial Black"/>
                  </a:rPr>
                  <a:t>esmf_wav_wam.h</a:t>
                </a:r>
                <a:r>
                  <a:rPr lang="en-US" sz="1400" dirty="0">
                    <a:solidFill>
                      <a:srgbClr val="009600"/>
                    </a:solidFill>
                    <a:latin typeface="Arial Black"/>
                    <a:cs typeface="Arial Black"/>
                  </a:rPr>
                  <a:t>”</a:t>
                </a:r>
              </a:p>
              <a:p>
                <a:pPr algn="l"/>
                <a:r>
                  <a:rPr lang="en-US" sz="1400" dirty="0">
                    <a:solidFill>
                      <a:srgbClr val="0000FF"/>
                    </a:solidFill>
                    <a:latin typeface="Arial Black"/>
                    <a:cs typeface="Arial Black"/>
                  </a:rPr>
                  <a:t>#  </a:t>
                </a:r>
                <a:r>
                  <a:rPr lang="en-US" sz="1400" dirty="0" err="1">
                    <a:solidFill>
                      <a:srgbClr val="0000FF"/>
                    </a:solidFill>
                    <a:latin typeface="Arial Black"/>
                    <a:cs typeface="Arial Black"/>
                  </a:rPr>
                  <a:t>elif</a:t>
                </a:r>
                <a:r>
                  <a:rPr lang="en-US" sz="1400" dirty="0">
                    <a:solidFill>
                      <a:srgbClr val="0000FF"/>
                    </a:solidFill>
                    <a:latin typeface="Arial Black"/>
                    <a:cs typeface="Arial Black"/>
                  </a:rPr>
                  <a:t> defined </a:t>
                </a:r>
                <a:r>
                  <a:rPr lang="en-US" sz="1400" dirty="0">
                    <a:solidFill>
                      <a:srgbClr val="C000EC"/>
                    </a:solidFill>
                    <a:latin typeface="Arial Black"/>
                    <a:cs typeface="Arial Black"/>
                  </a:rPr>
                  <a:t>WW3_COUPLING</a:t>
                </a:r>
              </a:p>
              <a:p>
                <a:pPr algn="l"/>
                <a:r>
                  <a:rPr lang="en-US" sz="1400" dirty="0">
                    <a:solidFill>
                      <a:srgbClr val="0000FF"/>
                    </a:solidFill>
                    <a:latin typeface="Arial Black"/>
                    <a:cs typeface="Arial Black"/>
                  </a:rPr>
                  <a:t>#   include </a:t>
                </a:r>
                <a:r>
                  <a:rPr lang="en-US" sz="1400" dirty="0">
                    <a:solidFill>
                      <a:srgbClr val="009600"/>
                    </a:solidFill>
                    <a:latin typeface="Arial Black"/>
                    <a:cs typeface="Arial Black"/>
                  </a:rPr>
                  <a:t>"esmf_ww3_wam.h”</a:t>
                </a:r>
              </a:p>
              <a:p>
                <a:pPr algn="l"/>
                <a:r>
                  <a:rPr lang="en-US" sz="1400" dirty="0">
                    <a:solidFill>
                      <a:srgbClr val="0000FF"/>
                    </a:solidFill>
                    <a:latin typeface="Arial Black"/>
                    <a:cs typeface="Arial Black"/>
                  </a:rPr>
                  <a:t>#  else</a:t>
                </a:r>
              </a:p>
              <a:p>
                <a:pPr algn="l"/>
                <a:r>
                  <a:rPr lang="en-US" sz="1400" dirty="0">
                    <a:solidFill>
                      <a:srgbClr val="0000FF"/>
                    </a:solidFill>
                    <a:latin typeface="Arial Black"/>
                    <a:cs typeface="Arial Black"/>
                  </a:rPr>
                  <a:t>#   include </a:t>
                </a:r>
                <a:r>
                  <a:rPr lang="en-US" sz="1400" dirty="0">
                    <a:solidFill>
                      <a:srgbClr val="009600"/>
                    </a:solidFill>
                    <a:latin typeface="Arial Black"/>
                    <a:cs typeface="Arial Black"/>
                  </a:rPr>
                  <a:t>"</a:t>
                </a:r>
                <a:r>
                  <a:rPr lang="en-US" sz="1400" dirty="0" err="1">
                    <a:solidFill>
                      <a:srgbClr val="009600"/>
                    </a:solidFill>
                    <a:latin typeface="Arial Black"/>
                    <a:cs typeface="Arial Black"/>
                  </a:rPr>
                  <a:t>esmf_wav_void.h</a:t>
                </a:r>
                <a:r>
                  <a:rPr lang="en-US" sz="1400" dirty="0">
                    <a:solidFill>
                      <a:srgbClr val="009600"/>
                    </a:solidFill>
                    <a:latin typeface="Arial Black"/>
                    <a:cs typeface="Arial Black"/>
                  </a:rPr>
                  <a:t>"</a:t>
                </a:r>
              </a:p>
              <a:p>
                <a:pPr algn="l"/>
                <a:r>
                  <a:rPr lang="en-US" sz="1400" dirty="0">
                    <a:solidFill>
                      <a:srgbClr val="0000FF"/>
                    </a:solidFill>
                    <a:latin typeface="Arial Black"/>
                    <a:cs typeface="Arial Black"/>
                  </a:rPr>
                  <a:t>#  </a:t>
                </a:r>
                <a:r>
                  <a:rPr lang="en-US" sz="1400" dirty="0" err="1">
                    <a:solidFill>
                      <a:srgbClr val="0000FF"/>
                    </a:solidFill>
                    <a:latin typeface="Arial Black"/>
                    <a:cs typeface="Arial Black"/>
                  </a:rPr>
                  <a:t>endif</a:t>
                </a:r>
                <a:endParaRPr lang="en-US" sz="1400" dirty="0">
                  <a:solidFill>
                    <a:srgbClr val="0000FF"/>
                  </a:solidFill>
                  <a:latin typeface="Arial Black"/>
                  <a:cs typeface="Arial Black"/>
                </a:endParaRPr>
              </a:p>
              <a:p>
                <a:pPr algn="l"/>
                <a:r>
                  <a:rPr lang="en-US" sz="1400" dirty="0">
                    <a:solidFill>
                      <a:srgbClr val="0000FF"/>
                    </a:solidFill>
                    <a:latin typeface="Arial Black"/>
                    <a:cs typeface="Arial Black"/>
                  </a:rPr>
                  <a:t># else</a:t>
                </a:r>
              </a:p>
              <a:p>
                <a:pPr algn="l"/>
                <a:r>
                  <a:rPr lang="en-US" sz="1400" dirty="0">
                    <a:solidFill>
                      <a:srgbClr val="009600"/>
                    </a:solidFill>
                    <a:latin typeface="Arial Black"/>
                    <a:cs typeface="Arial Black"/>
                  </a:rPr>
                  <a:t>      MODULE </a:t>
                </a:r>
                <a:r>
                  <a:rPr lang="en-US" sz="1400" dirty="0" err="1">
                    <a:solidFill>
                      <a:srgbClr val="009600"/>
                    </a:solidFill>
                    <a:latin typeface="Arial Black"/>
                    <a:cs typeface="Arial Black"/>
                  </a:rPr>
                  <a:t>esmf_wav_mod</a:t>
                </a:r>
                <a:endParaRPr lang="en-US" sz="1400" dirty="0">
                  <a:solidFill>
                    <a:srgbClr val="009600"/>
                  </a:solidFill>
                  <a:latin typeface="Arial Black"/>
                  <a:cs typeface="Arial Black"/>
                </a:endParaRPr>
              </a:p>
              <a:p>
                <a:pPr algn="l"/>
                <a:r>
                  <a:rPr lang="en-US" sz="1400" dirty="0">
                    <a:solidFill>
                      <a:srgbClr val="009600"/>
                    </a:solidFill>
                    <a:latin typeface="Arial Black"/>
                    <a:cs typeface="Arial Black"/>
                  </a:rPr>
                  <a:t>      END MODULE </a:t>
                </a:r>
                <a:r>
                  <a:rPr lang="en-US" sz="1400" dirty="0" err="1">
                    <a:solidFill>
                      <a:srgbClr val="009600"/>
                    </a:solidFill>
                    <a:latin typeface="Arial Black"/>
                    <a:cs typeface="Arial Black"/>
                  </a:rPr>
                  <a:t>esmf_wav_mod</a:t>
                </a:r>
                <a:endParaRPr lang="en-US" sz="1400" dirty="0">
                  <a:solidFill>
                    <a:srgbClr val="009600"/>
                  </a:solidFill>
                  <a:latin typeface="Arial Black"/>
                  <a:cs typeface="Arial Black"/>
                </a:endParaRPr>
              </a:p>
              <a:p>
                <a:pPr algn="l"/>
                <a:r>
                  <a:rPr lang="en-US" sz="1400" dirty="0">
                    <a:solidFill>
                      <a:srgbClr val="0000FF"/>
                    </a:solidFill>
                    <a:latin typeface="Arial Black"/>
                    <a:cs typeface="Arial Black"/>
                  </a:rPr>
                  <a:t># </a:t>
                </a:r>
                <a:r>
                  <a:rPr lang="en-US" sz="1400" dirty="0" err="1">
                    <a:solidFill>
                      <a:srgbClr val="0000FF"/>
                    </a:solidFill>
                    <a:latin typeface="Arial Black"/>
                    <a:cs typeface="Arial Black"/>
                  </a:rPr>
                  <a:t>endif</a:t>
                </a:r>
                <a:endParaRPr lang="en-US" sz="1400" dirty="0">
                  <a:solidFill>
                    <a:srgbClr val="0000FF"/>
                  </a:solidFill>
                  <a:latin typeface="Arial Black"/>
                  <a:cs typeface="Arial Black"/>
                </a:endParaRPr>
              </a:p>
              <a:p>
                <a:pPr algn="l"/>
                <a:r>
                  <a:rPr lang="en-US" sz="1400" dirty="0">
                    <a:solidFill>
                      <a:srgbClr val="0000FF"/>
                    </a:solidFill>
                    <a:latin typeface="Arial Black"/>
                    <a:cs typeface="Arial Black"/>
                  </a:rPr>
                  <a:t>#else</a:t>
                </a:r>
              </a:p>
              <a:p>
                <a:pPr algn="l"/>
                <a:r>
                  <a:rPr lang="en-US" sz="1400" dirty="0">
                    <a:solidFill>
                      <a:srgbClr val="009600"/>
                    </a:solidFill>
                    <a:latin typeface="Arial Black"/>
                    <a:cs typeface="Arial Black"/>
                  </a:rPr>
                  <a:t>      MODULE </a:t>
                </a:r>
                <a:r>
                  <a:rPr lang="en-US" sz="1400" dirty="0" err="1">
                    <a:solidFill>
                      <a:srgbClr val="009600"/>
                    </a:solidFill>
                    <a:latin typeface="Arial Black"/>
                    <a:cs typeface="Arial Black"/>
                  </a:rPr>
                  <a:t>esmf_wav_mod</a:t>
                </a:r>
                <a:endParaRPr lang="en-US" sz="1400" dirty="0">
                  <a:solidFill>
                    <a:srgbClr val="009600"/>
                  </a:solidFill>
                  <a:latin typeface="Arial Black"/>
                  <a:cs typeface="Arial Black"/>
                </a:endParaRPr>
              </a:p>
              <a:p>
                <a:pPr algn="l"/>
                <a:r>
                  <a:rPr lang="en-US" sz="1400" dirty="0">
                    <a:solidFill>
                      <a:srgbClr val="009600"/>
                    </a:solidFill>
                    <a:latin typeface="Arial Black"/>
                    <a:cs typeface="Arial Black"/>
                  </a:rPr>
                  <a:t>      END MODULE </a:t>
                </a:r>
                <a:r>
                  <a:rPr lang="en-US" sz="1400" dirty="0" err="1">
                    <a:solidFill>
                      <a:srgbClr val="009600"/>
                    </a:solidFill>
                    <a:latin typeface="Arial Black"/>
                    <a:cs typeface="Arial Black"/>
                  </a:rPr>
                  <a:t>esmf_wav_mod</a:t>
                </a:r>
                <a:endParaRPr lang="en-US" sz="1400" dirty="0">
                  <a:solidFill>
                    <a:srgbClr val="009600"/>
                  </a:solidFill>
                  <a:latin typeface="Arial Black"/>
                  <a:cs typeface="Arial Black"/>
                </a:endParaRPr>
              </a:p>
              <a:p>
                <a:pPr algn="l"/>
                <a:r>
                  <a:rPr lang="en-US" sz="1400" dirty="0">
                    <a:solidFill>
                      <a:srgbClr val="0000FF"/>
                    </a:solidFill>
                    <a:latin typeface="Arial Black"/>
                    <a:cs typeface="Arial Black"/>
                  </a:rPr>
                  <a:t>#</a:t>
                </a:r>
                <a:r>
                  <a:rPr lang="en-US" sz="1400" dirty="0" err="1">
                    <a:solidFill>
                      <a:srgbClr val="0000FF"/>
                    </a:solidFill>
                    <a:latin typeface="Arial Black"/>
                    <a:cs typeface="Arial Black"/>
                  </a:rPr>
                  <a:t>endif</a:t>
                </a:r>
                <a:endParaRPr lang="en-US" sz="1400" dirty="0">
                  <a:solidFill>
                    <a:srgbClr val="0000FF"/>
                  </a:solidFill>
                  <a:latin typeface="Arial Black"/>
                  <a:cs typeface="Arial Black"/>
                </a:endParaRPr>
              </a:p>
            </p:txBody>
          </p:sp>
          <p:sp>
            <p:nvSpPr>
              <p:cNvPr id="5" name="TextBox 4"/>
              <p:cNvSpPr txBox="1"/>
              <p:nvPr/>
            </p:nvSpPr>
            <p:spPr>
              <a:xfrm>
                <a:off x="4498976" y="1592282"/>
                <a:ext cx="4645024" cy="1600438"/>
              </a:xfrm>
              <a:prstGeom prst="rect">
                <a:avLst/>
              </a:prstGeom>
              <a:noFill/>
            </p:spPr>
            <p:txBody>
              <a:bodyPr wrap="square" rtlCol="0">
                <a:spAutoFit/>
              </a:bodyPr>
              <a:lstStyle/>
              <a:p>
                <a:pPr algn="l"/>
                <a:r>
                  <a:rPr lang="en-US" sz="1400" dirty="0">
                    <a:solidFill>
                      <a:srgbClr val="C000EC"/>
                    </a:solidFill>
                    <a:latin typeface="Arial Black"/>
                    <a:cs typeface="Arial Black"/>
                  </a:rPr>
                  <a:t>SWAN:</a:t>
                </a:r>
                <a:r>
                  <a:rPr lang="en-US" sz="1400" dirty="0">
                    <a:latin typeface="Arial Black"/>
                    <a:cs typeface="Arial Black"/>
                  </a:rPr>
                  <a:t> Simulating Waves Nearshore (</a:t>
                </a:r>
                <a:r>
                  <a:rPr lang="en-US" sz="1400" dirty="0" err="1">
                    <a:latin typeface="Arial Black"/>
                    <a:cs typeface="Arial Black"/>
                  </a:rPr>
                  <a:t>Booij</a:t>
                </a:r>
                <a:r>
                  <a:rPr lang="en-US" sz="1400" dirty="0">
                    <a:latin typeface="Arial Black"/>
                    <a:cs typeface="Arial Black"/>
                  </a:rPr>
                  <a:t> </a:t>
                </a:r>
                <a:r>
                  <a:rPr lang="en-US" sz="1400" i="1" dirty="0">
                    <a:latin typeface="Arial Black"/>
                    <a:cs typeface="Arial Black"/>
                  </a:rPr>
                  <a:t>et al.</a:t>
                </a:r>
                <a:r>
                  <a:rPr lang="en-US" sz="1400" dirty="0">
                    <a:latin typeface="Arial Black"/>
                    <a:cs typeface="Arial Black"/>
                  </a:rPr>
                  <a:t>, 1999).</a:t>
                </a:r>
              </a:p>
              <a:p>
                <a:pPr algn="l"/>
                <a:endParaRPr lang="en-US" sz="1400" dirty="0">
                  <a:latin typeface="Arial Black"/>
                  <a:cs typeface="Arial Black"/>
                </a:endParaRPr>
              </a:p>
              <a:p>
                <a:pPr algn="l"/>
                <a:r>
                  <a:rPr lang="en-US" sz="1400" dirty="0">
                    <a:solidFill>
                      <a:srgbClr val="C000EC"/>
                    </a:solidFill>
                    <a:latin typeface="Arial Black"/>
                    <a:cs typeface="Arial Black"/>
                  </a:rPr>
                  <a:t>WAM:</a:t>
                </a:r>
                <a:r>
                  <a:rPr lang="en-US" sz="1400" dirty="0">
                    <a:latin typeface="Arial Black"/>
                    <a:cs typeface="Arial Black"/>
                  </a:rPr>
                  <a:t> Wave </a:t>
                </a:r>
                <a:r>
                  <a:rPr lang="en-US" sz="1400" dirty="0" err="1">
                    <a:latin typeface="Arial Black"/>
                    <a:cs typeface="Arial Black"/>
                  </a:rPr>
                  <a:t>Modelling</a:t>
                </a:r>
                <a:r>
                  <a:rPr lang="en-US" sz="1400" dirty="0">
                    <a:latin typeface="Arial Black"/>
                    <a:cs typeface="Arial Black"/>
                  </a:rPr>
                  <a:t> (WAMDI Group, 1998).</a:t>
                </a:r>
              </a:p>
              <a:p>
                <a:pPr algn="l"/>
                <a:endParaRPr lang="en-US" sz="1400" dirty="0">
                  <a:latin typeface="Arial Black"/>
                  <a:cs typeface="Arial Black"/>
                </a:endParaRPr>
              </a:p>
              <a:p>
                <a:pPr algn="l"/>
                <a:r>
                  <a:rPr lang="en-US" sz="1400" dirty="0">
                    <a:solidFill>
                      <a:srgbClr val="C000EC"/>
                    </a:solidFill>
                    <a:latin typeface="Arial Black"/>
                    <a:cs typeface="Arial Black"/>
                  </a:rPr>
                  <a:t>WW3:</a:t>
                </a:r>
                <a:r>
                  <a:rPr lang="en-US" sz="1400" dirty="0">
                    <a:latin typeface="Arial Black"/>
                    <a:cs typeface="Arial Black"/>
                  </a:rPr>
                  <a:t> WaveWatch III (</a:t>
                </a:r>
                <a:r>
                  <a:rPr lang="en-US" sz="1400" dirty="0" err="1">
                    <a:latin typeface="Arial Black"/>
                    <a:cs typeface="Arial Black"/>
                  </a:rPr>
                  <a:t>Tolman</a:t>
                </a:r>
                <a:r>
                  <a:rPr lang="en-US" sz="1400" dirty="0">
                    <a:latin typeface="Arial Black"/>
                    <a:cs typeface="Arial Black"/>
                  </a:rPr>
                  <a:t>, 2009). Developed  at MMAB/NCEP.</a:t>
                </a:r>
              </a:p>
            </p:txBody>
          </p:sp>
        </p:grpSp>
      </p:grpSp>
    </p:spTree>
    <p:extLst>
      <p:ext uri="{BB962C8B-B14F-4D97-AF65-F5344CB8AC3E}">
        <p14:creationId xmlns:p14="http://schemas.microsoft.com/office/powerpoint/2010/main" val="25290063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37124" y="0"/>
            <a:ext cx="9203900" cy="5468004"/>
            <a:chOff x="13123" y="0"/>
            <a:chExt cx="9203900" cy="5468004"/>
          </a:xfrm>
        </p:grpSpPr>
        <p:sp>
          <p:nvSpPr>
            <p:cNvPr id="2" name="Text Box 4"/>
            <p:cNvSpPr txBox="1">
              <a:spLocks noChangeArrowheads="1"/>
            </p:cNvSpPr>
            <p:nvPr/>
          </p:nvSpPr>
          <p:spPr bwMode="auto">
            <a:xfrm>
              <a:off x="13123" y="0"/>
              <a:ext cx="9113042" cy="461665"/>
            </a:xfrm>
            <a:prstGeom prst="rect">
              <a:avLst/>
            </a:prstGeom>
            <a:noFill/>
            <a:ln w="9525">
              <a:noFill/>
              <a:miter lim="800000"/>
              <a:headEnd/>
              <a:tailEnd/>
            </a:ln>
          </p:spPr>
          <p:txBody>
            <a:bodyPr wrap="none">
              <a:spAutoFit/>
            </a:bodyPr>
            <a:lstStyle/>
            <a:p>
              <a:pPr eaLnBrk="1" hangingPunct="1"/>
              <a:r>
                <a:rPr lang="en-US" sz="2400" dirty="0">
                  <a:solidFill>
                    <a:srgbClr val="FF0000"/>
                  </a:solidFill>
                  <a:effectLst>
                    <a:outerShdw blurRad="50800" dist="76200" dir="2700000" algn="tl">
                      <a:srgbClr val="000000">
                        <a:alpha val="99000"/>
                      </a:srgbClr>
                    </a:outerShdw>
                  </a:effectLst>
                  <a:latin typeface="Arial Black" charset="0"/>
                </a:rPr>
                <a:t>ROMS Coupling: Atmosphere Model NUOPC Cap Files</a:t>
              </a:r>
            </a:p>
          </p:txBody>
        </p:sp>
        <p:grpSp>
          <p:nvGrpSpPr>
            <p:cNvPr id="6" name="Group 5"/>
            <p:cNvGrpSpPr/>
            <p:nvPr/>
          </p:nvGrpSpPr>
          <p:grpSpPr>
            <a:xfrm>
              <a:off x="74904" y="1066800"/>
              <a:ext cx="9142119" cy="4401204"/>
              <a:chOff x="74904" y="1066800"/>
              <a:chExt cx="9142119" cy="4401204"/>
            </a:xfrm>
          </p:grpSpPr>
          <p:sp>
            <p:nvSpPr>
              <p:cNvPr id="3" name="TextBox 2"/>
              <p:cNvSpPr txBox="1"/>
              <p:nvPr/>
            </p:nvSpPr>
            <p:spPr>
              <a:xfrm>
                <a:off x="74904" y="1066800"/>
                <a:ext cx="4422773" cy="4401204"/>
              </a:xfrm>
              <a:prstGeom prst="rect">
                <a:avLst/>
              </a:prstGeom>
              <a:noFill/>
            </p:spPr>
            <p:txBody>
              <a:bodyPr wrap="square" rtlCol="0">
                <a:spAutoFit/>
              </a:bodyPr>
              <a:lstStyle/>
              <a:p>
                <a:pPr algn="l"/>
                <a:r>
                  <a:rPr lang="en-US" sz="1400" dirty="0" err="1">
                    <a:solidFill>
                      <a:srgbClr val="000000"/>
                    </a:solidFill>
                    <a:latin typeface="Arial Black"/>
                    <a:cs typeface="Arial Black"/>
                  </a:rPr>
                  <a:t>esmf_atm.F</a:t>
                </a:r>
                <a:r>
                  <a:rPr lang="en-US" sz="1400" dirty="0">
                    <a:solidFill>
                      <a:srgbClr val="000000"/>
                    </a:solidFill>
                    <a:latin typeface="Arial Black"/>
                    <a:cs typeface="Arial Black"/>
                  </a:rPr>
                  <a:t>:</a:t>
                </a:r>
              </a:p>
              <a:p>
                <a:pPr algn="l"/>
                <a:endParaRPr lang="en-US" sz="1400" dirty="0">
                  <a:solidFill>
                    <a:srgbClr val="000000"/>
                  </a:solidFill>
                  <a:latin typeface="Arial Black"/>
                  <a:cs typeface="Arial Black"/>
                </a:endParaRPr>
              </a:p>
              <a:p>
                <a:pPr algn="l"/>
                <a:r>
                  <a:rPr lang="en-US" sz="1400" dirty="0">
                    <a:solidFill>
                      <a:srgbClr val="0000FF"/>
                    </a:solidFill>
                    <a:latin typeface="Arial Black"/>
                    <a:cs typeface="Arial Black"/>
                  </a:rPr>
                  <a:t># if defined </a:t>
                </a:r>
                <a:r>
                  <a:rPr lang="en-US" sz="1400" dirty="0">
                    <a:solidFill>
                      <a:srgbClr val="C000EC"/>
                    </a:solidFill>
                    <a:latin typeface="Arial Black"/>
                    <a:cs typeface="Arial Black"/>
                  </a:rPr>
                  <a:t>ATM_COUPLING</a:t>
                </a:r>
              </a:p>
              <a:p>
                <a:pPr algn="l"/>
                <a:r>
                  <a:rPr lang="en-US" sz="1400" dirty="0">
                    <a:solidFill>
                      <a:srgbClr val="0000FF"/>
                    </a:solidFill>
                    <a:latin typeface="Arial Black"/>
                    <a:cs typeface="Arial Black"/>
                  </a:rPr>
                  <a:t>#  if defined </a:t>
                </a:r>
                <a:r>
                  <a:rPr lang="en-US" sz="1400" dirty="0">
                    <a:solidFill>
                      <a:srgbClr val="C000EC"/>
                    </a:solidFill>
                    <a:latin typeface="Arial Black"/>
                    <a:cs typeface="Arial Black"/>
                  </a:rPr>
                  <a:t>COAMPS_COUPLING</a:t>
                </a:r>
              </a:p>
              <a:p>
                <a:pPr algn="l"/>
                <a:r>
                  <a:rPr lang="en-US" sz="1400" dirty="0">
                    <a:solidFill>
                      <a:srgbClr val="0000FF"/>
                    </a:solidFill>
                    <a:latin typeface="Arial Black"/>
                    <a:cs typeface="Arial Black"/>
                  </a:rPr>
                  <a:t>#   include </a:t>
                </a:r>
                <a:r>
                  <a:rPr lang="en-US" sz="1400" dirty="0">
                    <a:solidFill>
                      <a:srgbClr val="009600"/>
                    </a:solidFill>
                    <a:latin typeface="Arial Black"/>
                    <a:cs typeface="Arial Black"/>
                  </a:rPr>
                  <a:t>"</a:t>
                </a:r>
                <a:r>
                  <a:rPr lang="en-US" sz="1400" dirty="0" err="1">
                    <a:solidFill>
                      <a:srgbClr val="009600"/>
                    </a:solidFill>
                    <a:latin typeface="Arial Black"/>
                    <a:cs typeface="Arial Black"/>
                  </a:rPr>
                  <a:t>esmf_atm_coamps.h</a:t>
                </a:r>
                <a:r>
                  <a:rPr lang="en-US" sz="1400" dirty="0">
                    <a:solidFill>
                      <a:srgbClr val="009600"/>
                    </a:solidFill>
                    <a:latin typeface="Arial Black"/>
                    <a:cs typeface="Arial Black"/>
                  </a:rPr>
                  <a:t>"</a:t>
                </a:r>
              </a:p>
              <a:p>
                <a:pPr algn="l"/>
                <a:r>
                  <a:rPr lang="en-US" sz="1400" dirty="0">
                    <a:solidFill>
                      <a:srgbClr val="0000FF"/>
                    </a:solidFill>
                    <a:latin typeface="Arial Black"/>
                    <a:cs typeface="Arial Black"/>
                  </a:rPr>
                  <a:t>#  </a:t>
                </a:r>
                <a:r>
                  <a:rPr lang="en-US" sz="1400" dirty="0" err="1">
                    <a:solidFill>
                      <a:srgbClr val="0000FF"/>
                    </a:solidFill>
                    <a:latin typeface="Arial Black"/>
                    <a:cs typeface="Arial Black"/>
                  </a:rPr>
                  <a:t>elif</a:t>
                </a:r>
                <a:r>
                  <a:rPr lang="en-US" sz="1400" dirty="0">
                    <a:solidFill>
                      <a:srgbClr val="0000FF"/>
                    </a:solidFill>
                    <a:latin typeface="Arial Black"/>
                    <a:cs typeface="Arial Black"/>
                  </a:rPr>
                  <a:t> defined </a:t>
                </a:r>
                <a:r>
                  <a:rPr lang="en-US" sz="1400" dirty="0">
                    <a:solidFill>
                      <a:srgbClr val="C000EC"/>
                    </a:solidFill>
                    <a:latin typeface="Arial Black"/>
                    <a:cs typeface="Arial Black"/>
                  </a:rPr>
                  <a:t>REGCM_COUPLING</a:t>
                </a:r>
              </a:p>
              <a:p>
                <a:pPr algn="l"/>
                <a:r>
                  <a:rPr lang="en-US" sz="1400" dirty="0">
                    <a:solidFill>
                      <a:srgbClr val="0000FF"/>
                    </a:solidFill>
                    <a:latin typeface="Arial Black"/>
                    <a:cs typeface="Arial Black"/>
                  </a:rPr>
                  <a:t>#   include </a:t>
                </a:r>
                <a:r>
                  <a:rPr lang="en-US" sz="1400" dirty="0">
                    <a:solidFill>
                      <a:srgbClr val="009600"/>
                    </a:solidFill>
                    <a:latin typeface="Arial Black"/>
                    <a:cs typeface="Arial Black"/>
                  </a:rPr>
                  <a:t>"</a:t>
                </a:r>
                <a:r>
                  <a:rPr lang="en-US" sz="1400" dirty="0" err="1">
                    <a:solidFill>
                      <a:srgbClr val="009600"/>
                    </a:solidFill>
                    <a:latin typeface="Arial Black"/>
                    <a:cs typeface="Arial Black"/>
                  </a:rPr>
                  <a:t>esmf_atm_regcm.h</a:t>
                </a:r>
                <a:r>
                  <a:rPr lang="en-US" sz="1400" dirty="0">
                    <a:solidFill>
                      <a:srgbClr val="009600"/>
                    </a:solidFill>
                    <a:latin typeface="Arial Black"/>
                    <a:cs typeface="Arial Black"/>
                  </a:rPr>
                  <a:t>"</a:t>
                </a:r>
              </a:p>
              <a:p>
                <a:pPr algn="l"/>
                <a:r>
                  <a:rPr lang="en-US" sz="1400" dirty="0">
                    <a:solidFill>
                      <a:srgbClr val="0000FF"/>
                    </a:solidFill>
                    <a:latin typeface="Arial Black"/>
                    <a:cs typeface="Arial Black"/>
                  </a:rPr>
                  <a:t>#  </a:t>
                </a:r>
                <a:r>
                  <a:rPr lang="en-US" sz="1400" dirty="0" err="1">
                    <a:solidFill>
                      <a:srgbClr val="0000FF"/>
                    </a:solidFill>
                    <a:latin typeface="Arial Black"/>
                    <a:cs typeface="Arial Black"/>
                  </a:rPr>
                  <a:t>elif</a:t>
                </a:r>
                <a:r>
                  <a:rPr lang="en-US" sz="1400" dirty="0">
                    <a:solidFill>
                      <a:srgbClr val="0000FF"/>
                    </a:solidFill>
                    <a:latin typeface="Arial Black"/>
                    <a:cs typeface="Arial Black"/>
                  </a:rPr>
                  <a:t> defined </a:t>
                </a:r>
                <a:r>
                  <a:rPr lang="en-US" sz="1400" dirty="0">
                    <a:solidFill>
                      <a:srgbClr val="C000EC"/>
                    </a:solidFill>
                    <a:latin typeface="Arial Black"/>
                    <a:cs typeface="Arial Black"/>
                  </a:rPr>
                  <a:t>WRF_COUPLING</a:t>
                </a:r>
              </a:p>
              <a:p>
                <a:pPr algn="l"/>
                <a:r>
                  <a:rPr lang="en-US" sz="1400" dirty="0">
                    <a:solidFill>
                      <a:srgbClr val="0000FF"/>
                    </a:solidFill>
                    <a:latin typeface="Arial Black"/>
                    <a:cs typeface="Arial Black"/>
                  </a:rPr>
                  <a:t>#   include </a:t>
                </a:r>
                <a:r>
                  <a:rPr lang="en-US" sz="1400" dirty="0">
                    <a:solidFill>
                      <a:srgbClr val="009600"/>
                    </a:solidFill>
                    <a:latin typeface="Arial Black"/>
                    <a:cs typeface="Arial Black"/>
                  </a:rPr>
                  <a:t>"</a:t>
                </a:r>
                <a:r>
                  <a:rPr lang="en-US" sz="1400" dirty="0" err="1">
                    <a:solidFill>
                      <a:srgbClr val="009600"/>
                    </a:solidFill>
                    <a:latin typeface="Arial Black"/>
                    <a:cs typeface="Arial Black"/>
                  </a:rPr>
                  <a:t>esmf_atm_wrf.h</a:t>
                </a:r>
                <a:r>
                  <a:rPr lang="en-US" sz="1400" dirty="0">
                    <a:solidFill>
                      <a:srgbClr val="009600"/>
                    </a:solidFill>
                    <a:latin typeface="Arial Black"/>
                    <a:cs typeface="Arial Black"/>
                  </a:rPr>
                  <a:t>"</a:t>
                </a:r>
              </a:p>
              <a:p>
                <a:pPr algn="l"/>
                <a:r>
                  <a:rPr lang="en-US" sz="1400" dirty="0">
                    <a:solidFill>
                      <a:srgbClr val="0000FF"/>
                    </a:solidFill>
                    <a:latin typeface="Arial Black"/>
                    <a:cs typeface="Arial Black"/>
                  </a:rPr>
                  <a:t>#  else</a:t>
                </a:r>
              </a:p>
              <a:p>
                <a:pPr algn="l"/>
                <a:r>
                  <a:rPr lang="en-US" sz="1400" dirty="0">
                    <a:solidFill>
                      <a:srgbClr val="0000FF"/>
                    </a:solidFill>
                    <a:latin typeface="Arial Black"/>
                    <a:cs typeface="Arial Black"/>
                  </a:rPr>
                  <a:t>#   include </a:t>
                </a:r>
                <a:r>
                  <a:rPr lang="en-US" sz="1400" dirty="0">
                    <a:solidFill>
                      <a:srgbClr val="009600"/>
                    </a:solidFill>
                    <a:latin typeface="Arial Black"/>
                    <a:cs typeface="Arial Black"/>
                  </a:rPr>
                  <a:t>"</a:t>
                </a:r>
                <a:r>
                  <a:rPr lang="en-US" sz="1400" dirty="0" err="1">
                    <a:solidFill>
                      <a:srgbClr val="009600"/>
                    </a:solidFill>
                    <a:latin typeface="Arial Black"/>
                    <a:cs typeface="Arial Black"/>
                  </a:rPr>
                  <a:t>esmf_atm_void.h</a:t>
                </a:r>
                <a:r>
                  <a:rPr lang="en-US" sz="1400" dirty="0">
                    <a:solidFill>
                      <a:srgbClr val="009600"/>
                    </a:solidFill>
                    <a:latin typeface="Arial Black"/>
                    <a:cs typeface="Arial Black"/>
                  </a:rPr>
                  <a:t>"</a:t>
                </a:r>
              </a:p>
              <a:p>
                <a:pPr algn="l"/>
                <a:r>
                  <a:rPr lang="en-US" sz="1400" dirty="0">
                    <a:solidFill>
                      <a:srgbClr val="0000FF"/>
                    </a:solidFill>
                    <a:latin typeface="Arial Black"/>
                    <a:cs typeface="Arial Black"/>
                  </a:rPr>
                  <a:t>#  </a:t>
                </a:r>
                <a:r>
                  <a:rPr lang="en-US" sz="1400" dirty="0" err="1">
                    <a:solidFill>
                      <a:srgbClr val="0000FF"/>
                    </a:solidFill>
                    <a:latin typeface="Arial Black"/>
                    <a:cs typeface="Arial Black"/>
                  </a:rPr>
                  <a:t>endif</a:t>
                </a:r>
                <a:endParaRPr lang="en-US" sz="1400" dirty="0">
                  <a:solidFill>
                    <a:srgbClr val="0000FF"/>
                  </a:solidFill>
                  <a:latin typeface="Arial Black"/>
                  <a:cs typeface="Arial Black"/>
                </a:endParaRPr>
              </a:p>
              <a:p>
                <a:pPr algn="l"/>
                <a:r>
                  <a:rPr lang="en-US" sz="1400" dirty="0">
                    <a:solidFill>
                      <a:srgbClr val="0000FF"/>
                    </a:solidFill>
                    <a:latin typeface="Arial Black"/>
                    <a:cs typeface="Arial Black"/>
                  </a:rPr>
                  <a:t># else</a:t>
                </a:r>
              </a:p>
              <a:p>
                <a:pPr algn="l"/>
                <a:r>
                  <a:rPr lang="en-US" sz="1400" dirty="0">
                    <a:solidFill>
                      <a:srgbClr val="009600"/>
                    </a:solidFill>
                    <a:latin typeface="Arial Black"/>
                    <a:cs typeface="Arial Black"/>
                  </a:rPr>
                  <a:t>      MODULE </a:t>
                </a:r>
                <a:r>
                  <a:rPr lang="en-US" sz="1400" dirty="0" err="1">
                    <a:solidFill>
                      <a:srgbClr val="009600"/>
                    </a:solidFill>
                    <a:latin typeface="Arial Black"/>
                    <a:cs typeface="Arial Black"/>
                  </a:rPr>
                  <a:t>esmf_atm_mod</a:t>
                </a:r>
                <a:endParaRPr lang="en-US" sz="1400" dirty="0">
                  <a:solidFill>
                    <a:srgbClr val="009600"/>
                  </a:solidFill>
                  <a:latin typeface="Arial Black"/>
                  <a:cs typeface="Arial Black"/>
                </a:endParaRPr>
              </a:p>
              <a:p>
                <a:pPr algn="l"/>
                <a:r>
                  <a:rPr lang="en-US" sz="1400" dirty="0">
                    <a:solidFill>
                      <a:srgbClr val="009600"/>
                    </a:solidFill>
                    <a:latin typeface="Arial Black"/>
                    <a:cs typeface="Arial Black"/>
                  </a:rPr>
                  <a:t>      END MODULE </a:t>
                </a:r>
                <a:r>
                  <a:rPr lang="en-US" sz="1400" dirty="0" err="1">
                    <a:solidFill>
                      <a:srgbClr val="009600"/>
                    </a:solidFill>
                    <a:latin typeface="Arial Black"/>
                    <a:cs typeface="Arial Black"/>
                  </a:rPr>
                  <a:t>esmf_atm_mod</a:t>
                </a:r>
                <a:endParaRPr lang="en-US" sz="1400" dirty="0">
                  <a:solidFill>
                    <a:srgbClr val="009600"/>
                  </a:solidFill>
                  <a:latin typeface="Arial Black"/>
                  <a:cs typeface="Arial Black"/>
                </a:endParaRPr>
              </a:p>
              <a:p>
                <a:pPr algn="l"/>
                <a:r>
                  <a:rPr lang="en-US" sz="1400" dirty="0">
                    <a:solidFill>
                      <a:srgbClr val="0000FF"/>
                    </a:solidFill>
                    <a:latin typeface="Arial Black"/>
                    <a:cs typeface="Arial Black"/>
                  </a:rPr>
                  <a:t># </a:t>
                </a:r>
                <a:r>
                  <a:rPr lang="en-US" sz="1400" dirty="0" err="1">
                    <a:solidFill>
                      <a:srgbClr val="0000FF"/>
                    </a:solidFill>
                    <a:latin typeface="Arial Black"/>
                    <a:cs typeface="Arial Black"/>
                  </a:rPr>
                  <a:t>endif</a:t>
                </a:r>
                <a:endParaRPr lang="en-US" sz="1400" dirty="0">
                  <a:solidFill>
                    <a:srgbClr val="0000FF"/>
                  </a:solidFill>
                  <a:latin typeface="Arial Black"/>
                  <a:cs typeface="Arial Black"/>
                </a:endParaRPr>
              </a:p>
              <a:p>
                <a:pPr algn="l"/>
                <a:r>
                  <a:rPr lang="en-US" sz="1400" dirty="0">
                    <a:solidFill>
                      <a:srgbClr val="0000FF"/>
                    </a:solidFill>
                    <a:latin typeface="Arial Black"/>
                    <a:cs typeface="Arial Black"/>
                  </a:rPr>
                  <a:t>#else</a:t>
                </a:r>
              </a:p>
              <a:p>
                <a:pPr algn="l"/>
                <a:r>
                  <a:rPr lang="en-US" sz="1400" dirty="0">
                    <a:solidFill>
                      <a:srgbClr val="009600"/>
                    </a:solidFill>
                    <a:latin typeface="Arial Black"/>
                    <a:cs typeface="Arial Black"/>
                  </a:rPr>
                  <a:t>      MODULE </a:t>
                </a:r>
                <a:r>
                  <a:rPr lang="en-US" sz="1400" dirty="0" err="1">
                    <a:solidFill>
                      <a:srgbClr val="009600"/>
                    </a:solidFill>
                    <a:latin typeface="Arial Black"/>
                    <a:cs typeface="Arial Black"/>
                  </a:rPr>
                  <a:t>esmf_atm_mod</a:t>
                </a:r>
                <a:endParaRPr lang="en-US" sz="1400" dirty="0">
                  <a:solidFill>
                    <a:srgbClr val="009600"/>
                  </a:solidFill>
                  <a:latin typeface="Arial Black"/>
                  <a:cs typeface="Arial Black"/>
                </a:endParaRPr>
              </a:p>
              <a:p>
                <a:pPr algn="l"/>
                <a:r>
                  <a:rPr lang="en-US" sz="1400" dirty="0">
                    <a:solidFill>
                      <a:srgbClr val="009600"/>
                    </a:solidFill>
                    <a:latin typeface="Arial Black"/>
                    <a:cs typeface="Arial Black"/>
                  </a:rPr>
                  <a:t>      END MODULE </a:t>
                </a:r>
                <a:r>
                  <a:rPr lang="en-US" sz="1400" dirty="0" err="1">
                    <a:solidFill>
                      <a:srgbClr val="009600"/>
                    </a:solidFill>
                    <a:latin typeface="Arial Black"/>
                    <a:cs typeface="Arial Black"/>
                  </a:rPr>
                  <a:t>esmf_atm_mod</a:t>
                </a:r>
                <a:endParaRPr lang="en-US" sz="1400" dirty="0">
                  <a:solidFill>
                    <a:srgbClr val="009600"/>
                  </a:solidFill>
                  <a:latin typeface="Arial Black"/>
                  <a:cs typeface="Arial Black"/>
                </a:endParaRPr>
              </a:p>
              <a:p>
                <a:pPr algn="l"/>
                <a:r>
                  <a:rPr lang="en-US" sz="1400" dirty="0">
                    <a:solidFill>
                      <a:srgbClr val="0000FF"/>
                    </a:solidFill>
                    <a:latin typeface="Arial Black"/>
                    <a:cs typeface="Arial Black"/>
                  </a:rPr>
                  <a:t>#</a:t>
                </a:r>
                <a:r>
                  <a:rPr lang="en-US" sz="1400" dirty="0" err="1">
                    <a:solidFill>
                      <a:srgbClr val="0000FF"/>
                    </a:solidFill>
                    <a:latin typeface="Arial Black"/>
                    <a:cs typeface="Arial Black"/>
                  </a:rPr>
                  <a:t>endif</a:t>
                </a:r>
                <a:endParaRPr lang="en-US" sz="1400" dirty="0">
                  <a:solidFill>
                    <a:srgbClr val="0000FF"/>
                  </a:solidFill>
                  <a:latin typeface="Arial Black"/>
                  <a:cs typeface="Arial Black"/>
                </a:endParaRPr>
              </a:p>
            </p:txBody>
          </p:sp>
          <p:sp>
            <p:nvSpPr>
              <p:cNvPr id="5" name="TextBox 4"/>
              <p:cNvSpPr txBox="1"/>
              <p:nvPr/>
            </p:nvSpPr>
            <p:spPr>
              <a:xfrm>
                <a:off x="4571999" y="1443841"/>
                <a:ext cx="4645024" cy="3970318"/>
              </a:xfrm>
              <a:prstGeom prst="rect">
                <a:avLst/>
              </a:prstGeom>
              <a:noFill/>
            </p:spPr>
            <p:txBody>
              <a:bodyPr wrap="square" rtlCol="0">
                <a:spAutoFit/>
              </a:bodyPr>
              <a:lstStyle/>
              <a:p>
                <a:pPr algn="l"/>
                <a:r>
                  <a:rPr lang="en-US" sz="1400" dirty="0">
                    <a:solidFill>
                      <a:srgbClr val="C000EC"/>
                    </a:solidFill>
                    <a:latin typeface="Arial Black"/>
                    <a:cs typeface="Arial Black"/>
                  </a:rPr>
                  <a:t>COAMPS:</a:t>
                </a:r>
                <a:r>
                  <a:rPr lang="en-US" sz="1400" dirty="0">
                    <a:solidFill>
                      <a:srgbClr val="0000FF"/>
                    </a:solidFill>
                    <a:latin typeface="Arial Black"/>
                    <a:cs typeface="Arial Black"/>
                  </a:rPr>
                  <a:t> </a:t>
                </a:r>
                <a:r>
                  <a:rPr lang="en-US" sz="1400" dirty="0">
                    <a:latin typeface="Arial Black"/>
                    <a:cs typeface="Arial Black"/>
                  </a:rPr>
                  <a:t>Coupled Ocean-Atmosphere Mesoscale Prediction System (</a:t>
                </a:r>
                <a:r>
                  <a:rPr lang="en-US" sz="1400" dirty="0" err="1">
                    <a:latin typeface="Arial Black"/>
                    <a:cs typeface="Arial Black"/>
                  </a:rPr>
                  <a:t>Hodur</a:t>
                </a:r>
                <a:r>
                  <a:rPr lang="en-US" sz="1400" dirty="0">
                    <a:latin typeface="Arial Black"/>
                    <a:cs typeface="Arial Black"/>
                  </a:rPr>
                  <a:t>, 1997; Chen </a:t>
                </a:r>
                <a:r>
                  <a:rPr lang="en-US" sz="1400" i="1" dirty="0">
                    <a:latin typeface="Arial Black"/>
                    <a:cs typeface="Arial Black"/>
                  </a:rPr>
                  <a:t>et al.</a:t>
                </a:r>
                <a:r>
                  <a:rPr lang="en-US" sz="1400" dirty="0">
                    <a:latin typeface="Arial Black"/>
                    <a:cs typeface="Arial Black"/>
                  </a:rPr>
                  <a:t>, 2014). It can be used for both free and restricted NRL versions.</a:t>
                </a:r>
              </a:p>
              <a:p>
                <a:pPr algn="l"/>
                <a:endParaRPr lang="en-US" sz="1400" dirty="0">
                  <a:latin typeface="Arial Black"/>
                  <a:cs typeface="Arial Black"/>
                </a:endParaRPr>
              </a:p>
              <a:p>
                <a:pPr algn="l"/>
                <a:r>
                  <a:rPr lang="en-US" sz="1400" dirty="0">
                    <a:solidFill>
                      <a:srgbClr val="C000EC"/>
                    </a:solidFill>
                    <a:latin typeface="Arial Black"/>
                    <a:cs typeface="Arial Black"/>
                  </a:rPr>
                  <a:t>RegCM:</a:t>
                </a:r>
                <a:r>
                  <a:rPr lang="en-US" sz="1400" dirty="0">
                    <a:latin typeface="Arial Black"/>
                    <a:cs typeface="Arial Black"/>
                  </a:rPr>
                  <a:t> Regional Climate Model (</a:t>
                </a:r>
                <a:r>
                  <a:rPr lang="en-US" sz="1400" dirty="0" err="1">
                    <a:latin typeface="Arial Black"/>
                    <a:cs typeface="Arial Black"/>
                  </a:rPr>
                  <a:t>Elguindi</a:t>
                </a:r>
                <a:r>
                  <a:rPr lang="en-US" sz="1400" dirty="0">
                    <a:latin typeface="Arial Black"/>
                    <a:cs typeface="Arial Black"/>
                  </a:rPr>
                  <a:t> </a:t>
                </a:r>
                <a:r>
                  <a:rPr lang="en-US" sz="1400" i="1" dirty="0">
                    <a:latin typeface="Arial Black"/>
                    <a:cs typeface="Arial Black"/>
                  </a:rPr>
                  <a:t>et al.</a:t>
                </a:r>
                <a:r>
                  <a:rPr lang="en-US" sz="1400" dirty="0">
                    <a:latin typeface="Arial Black"/>
                    <a:cs typeface="Arial Black"/>
                  </a:rPr>
                  <a:t>, 2014), Version 4.5 (RegCM4) and up. Maintained by the International Centre for Theoretical Physics (ICTP), Trieste, Italy. It was build upon the NCAR-PSU Mesoscale Model version 4 (MM4; Dickinson </a:t>
                </a:r>
                <a:r>
                  <a:rPr lang="en-US" sz="1400" i="1" dirty="0">
                    <a:latin typeface="Arial Black"/>
                    <a:cs typeface="Arial Black"/>
                  </a:rPr>
                  <a:t>et al.</a:t>
                </a:r>
                <a:r>
                  <a:rPr lang="en-US" sz="1400" dirty="0">
                    <a:latin typeface="Arial Black"/>
                    <a:cs typeface="Arial Black"/>
                  </a:rPr>
                  <a:t>, 1989; </a:t>
                </a:r>
                <a:r>
                  <a:rPr lang="en-US" sz="1400" dirty="0" err="1">
                    <a:latin typeface="Arial Black"/>
                    <a:cs typeface="Arial Black"/>
                  </a:rPr>
                  <a:t>Giorgi</a:t>
                </a:r>
                <a:r>
                  <a:rPr lang="en-US" sz="1400" dirty="0">
                    <a:latin typeface="Arial Black"/>
                    <a:cs typeface="Arial Black"/>
                  </a:rPr>
                  <a:t>, 1989).</a:t>
                </a:r>
              </a:p>
              <a:p>
                <a:pPr algn="l"/>
                <a:endParaRPr lang="en-US" sz="1400" dirty="0">
                  <a:latin typeface="Arial Black"/>
                  <a:cs typeface="Arial Black"/>
                </a:endParaRPr>
              </a:p>
              <a:p>
                <a:pPr algn="l"/>
                <a:r>
                  <a:rPr lang="en-US" sz="1400" dirty="0">
                    <a:solidFill>
                      <a:srgbClr val="C000EC"/>
                    </a:solidFill>
                    <a:latin typeface="Arial Black"/>
                    <a:cs typeface="Arial Black"/>
                  </a:rPr>
                  <a:t>WRF:</a:t>
                </a:r>
                <a:r>
                  <a:rPr lang="en-US" sz="1400" dirty="0">
                    <a:latin typeface="Arial Black"/>
                    <a:cs typeface="Arial Black"/>
                  </a:rPr>
                  <a:t> Weather Research and Forecasting model (</a:t>
                </a:r>
                <a:r>
                  <a:rPr lang="en-US" sz="1400" dirty="0" err="1">
                    <a:latin typeface="Arial Black"/>
                    <a:cs typeface="Arial Black"/>
                  </a:rPr>
                  <a:t>Skamarock</a:t>
                </a:r>
                <a:r>
                  <a:rPr lang="en-US" sz="1400" dirty="0">
                    <a:latin typeface="Arial Black"/>
                    <a:cs typeface="Arial Black"/>
                  </a:rPr>
                  <a:t> </a:t>
                </a:r>
                <a:r>
                  <a:rPr lang="en-US" sz="1400" i="1" dirty="0">
                    <a:latin typeface="Arial Black"/>
                    <a:cs typeface="Arial Black"/>
                  </a:rPr>
                  <a:t>et al.</a:t>
                </a:r>
                <a:r>
                  <a:rPr lang="en-US" sz="1400" dirty="0">
                    <a:latin typeface="Arial Black"/>
                    <a:cs typeface="Arial Black"/>
                  </a:rPr>
                  <a:t>, 2005).  Maintained by a consortium of  US agencies and institutions  (NCAR, NCEP, FSL, AFWA, NRL, FAA, and University of Oklahoma). </a:t>
                </a:r>
              </a:p>
            </p:txBody>
          </p:sp>
        </p:grpSp>
      </p:grpSp>
    </p:spTree>
    <p:extLst>
      <p:ext uri="{BB962C8B-B14F-4D97-AF65-F5344CB8AC3E}">
        <p14:creationId xmlns:p14="http://schemas.microsoft.com/office/powerpoint/2010/main" val="32175649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BFC637-FDBE-F94F-B35C-7D1904D682DB}"/>
              </a:ext>
            </a:extLst>
          </p:cNvPr>
          <p:cNvPicPr>
            <a:picLocks noChangeAspect="1"/>
          </p:cNvPicPr>
          <p:nvPr/>
        </p:nvPicPr>
        <p:blipFill rotWithShape="1">
          <a:blip r:embed="rId3"/>
          <a:srcRect b="13462"/>
          <a:stretch/>
        </p:blipFill>
        <p:spPr>
          <a:xfrm>
            <a:off x="5563798" y="759658"/>
            <a:ext cx="4970852" cy="5018649"/>
          </a:xfrm>
          <a:prstGeom prst="rect">
            <a:avLst/>
          </a:prstGeom>
        </p:spPr>
      </p:pic>
      <p:sp>
        <p:nvSpPr>
          <p:cNvPr id="7" name="TextBox 6">
            <a:extLst>
              <a:ext uri="{FF2B5EF4-FFF2-40B4-BE49-F238E27FC236}">
                <a16:creationId xmlns:a16="http://schemas.microsoft.com/office/drawing/2014/main" id="{6C02869B-2F8E-2F48-9050-D9D9F7D4AA63}"/>
              </a:ext>
            </a:extLst>
          </p:cNvPr>
          <p:cNvSpPr txBox="1"/>
          <p:nvPr/>
        </p:nvSpPr>
        <p:spPr>
          <a:xfrm>
            <a:off x="1524000" y="117761"/>
            <a:ext cx="9144000" cy="461665"/>
          </a:xfrm>
          <a:prstGeom prst="rect">
            <a:avLst/>
          </a:prstGeom>
          <a:noFill/>
        </p:spPr>
        <p:txBody>
          <a:bodyPr wrap="square" rtlCol="0">
            <a:spAutoFit/>
          </a:bodyPr>
          <a:lstStyle/>
          <a:p>
            <a:pPr algn="ctr"/>
            <a:r>
              <a:rPr lang="en-US" sz="2400" b="1" dirty="0"/>
              <a:t>Ahead-of-Eye-Center Cooling in Irene: Ocean Modeling</a:t>
            </a:r>
          </a:p>
        </p:txBody>
      </p:sp>
      <p:sp>
        <p:nvSpPr>
          <p:cNvPr id="8" name="TextBox 7">
            <a:extLst>
              <a:ext uri="{FF2B5EF4-FFF2-40B4-BE49-F238E27FC236}">
                <a16:creationId xmlns:a16="http://schemas.microsoft.com/office/drawing/2014/main" id="{E079E801-C935-4044-B616-C2D2BDE25225}"/>
              </a:ext>
            </a:extLst>
          </p:cNvPr>
          <p:cNvSpPr txBox="1"/>
          <p:nvPr/>
        </p:nvSpPr>
        <p:spPr>
          <a:xfrm>
            <a:off x="3462752" y="5829944"/>
            <a:ext cx="9144000" cy="400110"/>
          </a:xfrm>
          <a:prstGeom prst="rect">
            <a:avLst/>
          </a:prstGeom>
          <a:noFill/>
        </p:spPr>
        <p:txBody>
          <a:bodyPr wrap="square" rtlCol="0">
            <a:spAutoFit/>
          </a:bodyPr>
          <a:lstStyle/>
          <a:p>
            <a:pPr algn="ctr"/>
            <a:r>
              <a:rPr lang="en-US" sz="2000" dirty="0"/>
              <a:t>Time</a:t>
            </a:r>
          </a:p>
        </p:txBody>
      </p:sp>
      <p:sp>
        <p:nvSpPr>
          <p:cNvPr id="12" name="TextBox 11">
            <a:extLst>
              <a:ext uri="{FF2B5EF4-FFF2-40B4-BE49-F238E27FC236}">
                <a16:creationId xmlns:a16="http://schemas.microsoft.com/office/drawing/2014/main" id="{61953A44-A3BC-614B-B830-49D9C932F649}"/>
              </a:ext>
            </a:extLst>
          </p:cNvPr>
          <p:cNvSpPr txBox="1">
            <a:spLocks noChangeArrowheads="1"/>
          </p:cNvSpPr>
          <p:nvPr/>
        </p:nvSpPr>
        <p:spPr bwMode="auto">
          <a:xfrm>
            <a:off x="1524001" y="4524525"/>
            <a:ext cx="4429125"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200150" indent="-28575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sz="1800" dirty="0">
                <a:latin typeface="Calibri" panose="020F0502020204030204" pitchFamily="34" charset="0"/>
                <a:cs typeface="Calibri" panose="020F0502020204030204" pitchFamily="34" charset="0"/>
              </a:rPr>
              <a:t>Rutgers ROMS on the </a:t>
            </a:r>
            <a:r>
              <a:rPr lang="en-US" sz="1800" dirty="0" err="1">
                <a:latin typeface="Calibri" panose="020F0502020204030204" pitchFamily="34" charset="0"/>
                <a:cs typeface="Calibri" panose="020F0502020204030204" pitchFamily="34" charset="0"/>
              </a:rPr>
              <a:t>ESPreSSO</a:t>
            </a:r>
            <a:r>
              <a:rPr lang="en-US" sz="1800" dirty="0">
                <a:latin typeface="Calibri" panose="020F0502020204030204" pitchFamily="34" charset="0"/>
                <a:cs typeface="Calibri" panose="020F0502020204030204" pitchFamily="34" charset="0"/>
              </a:rPr>
              <a:t> domain</a:t>
            </a:r>
          </a:p>
          <a:p>
            <a:pPr eaLnBrk="1" hangingPunct="1">
              <a:buFont typeface="Arial" charset="0"/>
              <a:buChar char="•"/>
            </a:pPr>
            <a:r>
              <a:rPr lang="en-US" sz="1800" dirty="0">
                <a:latin typeface="Calibri" panose="020F0502020204030204" pitchFamily="34" charset="0"/>
                <a:cs typeface="Calibri" panose="020F0502020204030204" pitchFamily="34" charset="0"/>
                <a:hlinkClick r:id="rId4"/>
              </a:rPr>
              <a:t>http://www.myroms.org/espresso/</a:t>
            </a:r>
            <a:endParaRPr lang="en-US" sz="1800" dirty="0">
              <a:latin typeface="Calibri" panose="020F0502020204030204" pitchFamily="34" charset="0"/>
              <a:cs typeface="Calibri" panose="020F0502020204030204" pitchFamily="34" charset="0"/>
            </a:endParaRPr>
          </a:p>
          <a:p>
            <a:pPr eaLnBrk="1" hangingPunct="1">
              <a:buFont typeface="Arial" charset="0"/>
              <a:buChar char="•"/>
            </a:pPr>
            <a:r>
              <a:rPr lang="en-US" sz="1800" dirty="0">
                <a:latin typeface="Calibri" panose="020F0502020204030204" pitchFamily="34" charset="0"/>
                <a:cs typeface="Calibri" panose="020F0502020204030204" pitchFamily="34" charset="0"/>
              </a:rPr>
              <a:t>36 Levels, ~5 km resolution, output hourly</a:t>
            </a:r>
          </a:p>
          <a:p>
            <a:pPr eaLnBrk="1" hangingPunct="1">
              <a:buFont typeface="Arial" charset="0"/>
              <a:buChar char="•"/>
            </a:pPr>
            <a:r>
              <a:rPr lang="en-US" sz="1800" dirty="0">
                <a:latin typeface="Calibri" panose="020F0502020204030204" pitchFamily="34" charset="0"/>
                <a:cs typeface="Calibri" panose="020F0502020204030204" pitchFamily="34" charset="0"/>
              </a:rPr>
              <a:t>HYCOM-NCODA Boundary Conditions</a:t>
            </a:r>
          </a:p>
          <a:p>
            <a:pPr eaLnBrk="1" hangingPunct="1">
              <a:buFont typeface="Arial" charset="0"/>
              <a:buChar char="•"/>
            </a:pPr>
            <a:r>
              <a:rPr lang="en-US" sz="1800" dirty="0">
                <a:latin typeface="Calibri" panose="020F0502020204030204" pitchFamily="34" charset="0"/>
                <a:cs typeface="Calibri" panose="020F0502020204030204" pitchFamily="34" charset="0"/>
              </a:rPr>
              <a:t>NCEP North American Mesoscale (NAM) 12km 3 hourly Wind forcing</a:t>
            </a:r>
          </a:p>
          <a:p>
            <a:pPr lvl="2" eaLnBrk="1" hangingPunct="1">
              <a:buFont typeface="Arial" charset="0"/>
              <a:buChar char="•"/>
            </a:pPr>
            <a:endParaRPr lang="en-US" sz="1800" dirty="0"/>
          </a:p>
        </p:txBody>
      </p:sp>
      <p:pic>
        <p:nvPicPr>
          <p:cNvPr id="14" name="Picture 13">
            <a:extLst>
              <a:ext uri="{FF2B5EF4-FFF2-40B4-BE49-F238E27FC236}">
                <a16:creationId xmlns:a16="http://schemas.microsoft.com/office/drawing/2014/main" id="{1E4BD828-D123-9344-9A1E-9C4886FEABD7}"/>
              </a:ext>
            </a:extLst>
          </p:cNvPr>
          <p:cNvPicPr/>
          <p:nvPr/>
        </p:nvPicPr>
        <p:blipFill rotWithShape="1">
          <a:blip r:embed="rId5">
            <a:extLst>
              <a:ext uri="{28A0092B-C50C-407E-A947-70E740481C1C}">
                <a14:useLocalDpi xmlns:a14="http://schemas.microsoft.com/office/drawing/2010/main" val="0"/>
              </a:ext>
            </a:extLst>
          </a:blip>
          <a:srcRect t="16359" r="50635" b="11061"/>
          <a:stretch/>
        </p:blipFill>
        <p:spPr>
          <a:xfrm>
            <a:off x="1743904" y="602490"/>
            <a:ext cx="3437696" cy="3764867"/>
          </a:xfrm>
          <a:prstGeom prst="rect">
            <a:avLst/>
          </a:prstGeom>
        </p:spPr>
      </p:pic>
      <p:sp>
        <p:nvSpPr>
          <p:cNvPr id="10" name="Rectangle 9">
            <a:extLst>
              <a:ext uri="{FF2B5EF4-FFF2-40B4-BE49-F238E27FC236}">
                <a16:creationId xmlns:a16="http://schemas.microsoft.com/office/drawing/2014/main" id="{2E90A2D7-34D5-9645-BE19-B1E5C62306D9}"/>
              </a:ext>
            </a:extLst>
          </p:cNvPr>
          <p:cNvSpPr/>
          <p:nvPr/>
        </p:nvSpPr>
        <p:spPr>
          <a:xfrm>
            <a:off x="7556501" y="6488668"/>
            <a:ext cx="4635499" cy="369332"/>
          </a:xfrm>
          <a:prstGeom prst="rect">
            <a:avLst/>
          </a:prstGeom>
        </p:spPr>
        <p:txBody>
          <a:bodyPr wrap="square">
            <a:spAutoFit/>
          </a:bodyPr>
          <a:lstStyle/>
          <a:p>
            <a:r>
              <a:rPr lang="en-US" i="1" dirty="0">
                <a:latin typeface="Times New Roman" panose="02020603050405020304" pitchFamily="18" charset="0"/>
                <a:ea typeface="MS Mincho" panose="02020609040205080304" pitchFamily="49" charset="-128"/>
                <a:cs typeface="Times New Roman" panose="02020603050405020304" pitchFamily="18" charset="0"/>
              </a:rPr>
              <a:t>Glenn et al. Nature Communications </a:t>
            </a:r>
            <a:r>
              <a:rPr lang="en-US" dirty="0">
                <a:latin typeface="Times New Roman" panose="02020603050405020304" pitchFamily="18" charset="0"/>
                <a:ea typeface="MS Mincho" panose="02020609040205080304" pitchFamily="49" charset="-128"/>
                <a:cs typeface="Times New Roman" panose="02020603050405020304" pitchFamily="18" charset="0"/>
              </a:rPr>
              <a:t>(2016)</a:t>
            </a:r>
          </a:p>
        </p:txBody>
      </p:sp>
    </p:spTree>
    <p:extLst>
      <p:ext uri="{BB962C8B-B14F-4D97-AF65-F5344CB8AC3E}">
        <p14:creationId xmlns:p14="http://schemas.microsoft.com/office/powerpoint/2010/main" val="3580342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D039E2-B9FC-9D48-8DF9-523E16DE6CCD}"/>
              </a:ext>
            </a:extLst>
          </p:cNvPr>
          <p:cNvGrpSpPr/>
          <p:nvPr/>
        </p:nvGrpSpPr>
        <p:grpSpPr>
          <a:xfrm>
            <a:off x="5899053" y="544500"/>
            <a:ext cx="3727938" cy="5922086"/>
            <a:chOff x="1" y="506381"/>
            <a:chExt cx="3727938" cy="5922086"/>
          </a:xfrm>
        </p:grpSpPr>
        <p:grpSp>
          <p:nvGrpSpPr>
            <p:cNvPr id="2" name="Group 1">
              <a:extLst>
                <a:ext uri="{FF2B5EF4-FFF2-40B4-BE49-F238E27FC236}">
                  <a16:creationId xmlns:a16="http://schemas.microsoft.com/office/drawing/2014/main" id="{57A96CC7-AAEB-BF46-B193-C04B31A5391D}"/>
                </a:ext>
              </a:extLst>
            </p:cNvPr>
            <p:cNvGrpSpPr/>
            <p:nvPr/>
          </p:nvGrpSpPr>
          <p:grpSpPr>
            <a:xfrm>
              <a:off x="1" y="506381"/>
              <a:ext cx="3727938" cy="5922086"/>
              <a:chOff x="1" y="506381"/>
              <a:chExt cx="3727938" cy="5922086"/>
            </a:xfrm>
          </p:grpSpPr>
          <p:pic>
            <p:nvPicPr>
              <p:cNvPr id="9" name="Picture 8" descr="fullhovmoller_ssbottomt_rotated_romsespressorerun2_v2.png"/>
              <p:cNvPicPr>
                <a:picLocks noChangeAspect="1"/>
              </p:cNvPicPr>
              <p:nvPr/>
            </p:nvPicPr>
            <p:blipFill rotWithShape="1">
              <a:blip r:embed="rId3">
                <a:extLst>
                  <a:ext uri="{28A0092B-C50C-407E-A947-70E740481C1C}">
                    <a14:useLocalDpi xmlns:a14="http://schemas.microsoft.com/office/drawing/2010/main" val="0"/>
                  </a:ext>
                </a:extLst>
              </a:blip>
              <a:srcRect l="6620" t="5046" r="50899" b="4976"/>
              <a:stretch/>
            </p:blipFill>
            <p:spPr>
              <a:xfrm>
                <a:off x="1" y="506381"/>
                <a:ext cx="3727938" cy="5922086"/>
              </a:xfrm>
              <a:prstGeom prst="rect">
                <a:avLst/>
              </a:prstGeom>
            </p:spPr>
          </p:pic>
          <p:sp>
            <p:nvSpPr>
              <p:cNvPr id="13" name="Oval 12"/>
              <p:cNvSpPr/>
              <p:nvPr/>
            </p:nvSpPr>
            <p:spPr>
              <a:xfrm>
                <a:off x="639098" y="2943451"/>
                <a:ext cx="2572774" cy="523973"/>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ectangle 22"/>
            <p:cNvSpPr/>
            <p:nvPr/>
          </p:nvSpPr>
          <p:spPr>
            <a:xfrm>
              <a:off x="1292941" y="3054605"/>
              <a:ext cx="1628059" cy="276999"/>
            </a:xfrm>
            <a:prstGeom prst="rect">
              <a:avLst/>
            </a:prstGeom>
          </p:spPr>
          <p:txBody>
            <a:bodyPr wrap="square">
              <a:spAutoFit/>
            </a:bodyPr>
            <a:lstStyle/>
            <a:p>
              <a:r>
                <a:rPr lang="en-US" sz="1200" b="1" dirty="0"/>
                <a:t>AOEC SST cooling</a:t>
              </a:r>
            </a:p>
          </p:txBody>
        </p:sp>
      </p:grpSp>
      <p:pic>
        <p:nvPicPr>
          <p:cNvPr id="17" name="Picture 16">
            <a:extLst>
              <a:ext uri="{FF2B5EF4-FFF2-40B4-BE49-F238E27FC236}">
                <a16:creationId xmlns:a16="http://schemas.microsoft.com/office/drawing/2014/main" id="{0044070B-EA3D-854C-9B84-C5EE307E18FE}"/>
              </a:ext>
            </a:extLst>
          </p:cNvPr>
          <p:cNvPicPr/>
          <p:nvPr/>
        </p:nvPicPr>
        <p:blipFill rotWithShape="1">
          <a:blip r:embed="rId4">
            <a:extLst>
              <a:ext uri="{28A0092B-C50C-407E-A947-70E740481C1C}">
                <a14:useLocalDpi xmlns:a14="http://schemas.microsoft.com/office/drawing/2010/main" val="0"/>
              </a:ext>
            </a:extLst>
          </a:blip>
          <a:srcRect t="16359" r="50635" b="11061"/>
          <a:stretch/>
        </p:blipFill>
        <p:spPr>
          <a:xfrm>
            <a:off x="1743904" y="602490"/>
            <a:ext cx="3437696" cy="3764867"/>
          </a:xfrm>
          <a:prstGeom prst="rect">
            <a:avLst/>
          </a:prstGeom>
        </p:spPr>
      </p:pic>
      <p:cxnSp>
        <p:nvCxnSpPr>
          <p:cNvPr id="10" name="Straight Connector 9">
            <a:extLst>
              <a:ext uri="{FF2B5EF4-FFF2-40B4-BE49-F238E27FC236}">
                <a16:creationId xmlns:a16="http://schemas.microsoft.com/office/drawing/2014/main" id="{FBF2B084-1DAB-6B45-BEE6-054281059FD6}"/>
              </a:ext>
            </a:extLst>
          </p:cNvPr>
          <p:cNvCxnSpPr>
            <a:cxnSpLocks/>
          </p:cNvCxnSpPr>
          <p:nvPr/>
        </p:nvCxnSpPr>
        <p:spPr>
          <a:xfrm>
            <a:off x="3376923" y="1800856"/>
            <a:ext cx="296451" cy="2954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AD6EFBB-2B59-514B-BF6C-AFDCD613D157}"/>
              </a:ext>
            </a:extLst>
          </p:cNvPr>
          <p:cNvSpPr txBox="1"/>
          <p:nvPr/>
        </p:nvSpPr>
        <p:spPr>
          <a:xfrm>
            <a:off x="1524000" y="117761"/>
            <a:ext cx="9144000" cy="461665"/>
          </a:xfrm>
          <a:prstGeom prst="rect">
            <a:avLst/>
          </a:prstGeom>
          <a:noFill/>
        </p:spPr>
        <p:txBody>
          <a:bodyPr wrap="square" rtlCol="0">
            <a:spAutoFit/>
          </a:bodyPr>
          <a:lstStyle/>
          <a:p>
            <a:pPr algn="ctr"/>
            <a:r>
              <a:rPr lang="en-US" sz="2400" b="1" dirty="0"/>
              <a:t>Ahead-of-Eye-Center Cooling in Irene: Ocean Modeling</a:t>
            </a:r>
          </a:p>
        </p:txBody>
      </p:sp>
      <p:sp>
        <p:nvSpPr>
          <p:cNvPr id="18" name="TextBox 17">
            <a:extLst>
              <a:ext uri="{FF2B5EF4-FFF2-40B4-BE49-F238E27FC236}">
                <a16:creationId xmlns:a16="http://schemas.microsoft.com/office/drawing/2014/main" id="{2AA3462F-055F-5C46-9DA8-5B03D5CFE0FC}"/>
              </a:ext>
            </a:extLst>
          </p:cNvPr>
          <p:cNvSpPr txBox="1">
            <a:spLocks noChangeArrowheads="1"/>
          </p:cNvSpPr>
          <p:nvPr/>
        </p:nvSpPr>
        <p:spPr bwMode="auto">
          <a:xfrm>
            <a:off x="1524001" y="4524525"/>
            <a:ext cx="4429125"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200150" indent="-28575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sz="1800" dirty="0">
                <a:latin typeface="Calibri" panose="020F0502020204030204" pitchFamily="34" charset="0"/>
                <a:cs typeface="Calibri" panose="020F0502020204030204" pitchFamily="34" charset="0"/>
              </a:rPr>
              <a:t>Rutgers ROMS on the </a:t>
            </a:r>
            <a:r>
              <a:rPr lang="en-US" sz="1800" dirty="0" err="1">
                <a:latin typeface="Calibri" panose="020F0502020204030204" pitchFamily="34" charset="0"/>
                <a:cs typeface="Calibri" panose="020F0502020204030204" pitchFamily="34" charset="0"/>
              </a:rPr>
              <a:t>ESPreSSO</a:t>
            </a:r>
            <a:r>
              <a:rPr lang="en-US" sz="1800" dirty="0">
                <a:latin typeface="Calibri" panose="020F0502020204030204" pitchFamily="34" charset="0"/>
                <a:cs typeface="Calibri" panose="020F0502020204030204" pitchFamily="34" charset="0"/>
              </a:rPr>
              <a:t> domain</a:t>
            </a:r>
          </a:p>
          <a:p>
            <a:pPr eaLnBrk="1" hangingPunct="1">
              <a:buFont typeface="Arial" charset="0"/>
              <a:buChar char="•"/>
            </a:pPr>
            <a:r>
              <a:rPr lang="en-US" sz="1800" dirty="0">
                <a:latin typeface="Calibri" panose="020F0502020204030204" pitchFamily="34" charset="0"/>
                <a:cs typeface="Calibri" panose="020F0502020204030204" pitchFamily="34" charset="0"/>
                <a:hlinkClick r:id="rId5"/>
              </a:rPr>
              <a:t>http://www.myroms.org/espresso/</a:t>
            </a:r>
            <a:endParaRPr lang="en-US" sz="1800" dirty="0">
              <a:latin typeface="Calibri" panose="020F0502020204030204" pitchFamily="34" charset="0"/>
              <a:cs typeface="Calibri" panose="020F0502020204030204" pitchFamily="34" charset="0"/>
            </a:endParaRPr>
          </a:p>
          <a:p>
            <a:pPr eaLnBrk="1" hangingPunct="1">
              <a:buFont typeface="Arial" charset="0"/>
              <a:buChar char="•"/>
            </a:pPr>
            <a:r>
              <a:rPr lang="en-US" sz="1800" dirty="0">
                <a:latin typeface="Calibri" panose="020F0502020204030204" pitchFamily="34" charset="0"/>
                <a:cs typeface="Calibri" panose="020F0502020204030204" pitchFamily="34" charset="0"/>
              </a:rPr>
              <a:t>36 Levels, ~5 km resolution, output hourly</a:t>
            </a:r>
          </a:p>
          <a:p>
            <a:pPr eaLnBrk="1" hangingPunct="1">
              <a:buFont typeface="Arial" charset="0"/>
              <a:buChar char="•"/>
            </a:pPr>
            <a:r>
              <a:rPr lang="en-US" sz="1800" dirty="0">
                <a:latin typeface="Calibri" panose="020F0502020204030204" pitchFamily="34" charset="0"/>
                <a:cs typeface="Calibri" panose="020F0502020204030204" pitchFamily="34" charset="0"/>
              </a:rPr>
              <a:t>HYCOM-NCODA Boundary Conditions</a:t>
            </a:r>
          </a:p>
          <a:p>
            <a:pPr eaLnBrk="1" hangingPunct="1">
              <a:buFont typeface="Arial" charset="0"/>
              <a:buChar char="•"/>
            </a:pPr>
            <a:r>
              <a:rPr lang="en-US" sz="1800" dirty="0">
                <a:latin typeface="Calibri" panose="020F0502020204030204" pitchFamily="34" charset="0"/>
                <a:cs typeface="Calibri" panose="020F0502020204030204" pitchFamily="34" charset="0"/>
              </a:rPr>
              <a:t>NCEP North American Mesoscale (NAM) 12km 3 hourly Wind forcing</a:t>
            </a:r>
          </a:p>
          <a:p>
            <a:pPr lvl="2" eaLnBrk="1" hangingPunct="1">
              <a:buFont typeface="Arial" charset="0"/>
              <a:buChar char="•"/>
            </a:pPr>
            <a:endParaRPr lang="en-US" sz="1800" dirty="0"/>
          </a:p>
        </p:txBody>
      </p:sp>
      <p:sp>
        <p:nvSpPr>
          <p:cNvPr id="19" name="TextBox 18">
            <a:extLst>
              <a:ext uri="{FF2B5EF4-FFF2-40B4-BE49-F238E27FC236}">
                <a16:creationId xmlns:a16="http://schemas.microsoft.com/office/drawing/2014/main" id="{7C953983-F466-874B-82B1-5DDA17C3D4ED}"/>
              </a:ext>
            </a:extLst>
          </p:cNvPr>
          <p:cNvSpPr txBox="1"/>
          <p:nvPr/>
        </p:nvSpPr>
        <p:spPr>
          <a:xfrm>
            <a:off x="7117380" y="6488668"/>
            <a:ext cx="5019222"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 Seroka et al. J. of </a:t>
            </a:r>
            <a:r>
              <a:rPr lang="en-US" i="1" dirty="0" err="1">
                <a:latin typeface="Times New Roman" panose="02020603050405020304" pitchFamily="18" charset="0"/>
                <a:cs typeface="Times New Roman" panose="02020603050405020304" pitchFamily="18" charset="0"/>
              </a:rPr>
              <a:t>Geophys</a:t>
            </a:r>
            <a:r>
              <a:rPr lang="en-US" i="1" dirty="0">
                <a:latin typeface="Times New Roman" panose="02020603050405020304" pitchFamily="18" charset="0"/>
                <a:cs typeface="Times New Roman" panose="02020603050405020304" pitchFamily="18" charset="0"/>
              </a:rPr>
              <a:t>. Res. Oceans </a:t>
            </a:r>
            <a:r>
              <a:rPr lang="en-US" dirty="0">
                <a:latin typeface="Times New Roman" panose="02020603050405020304" pitchFamily="18" charset="0"/>
                <a:cs typeface="Times New Roman" panose="02020603050405020304" pitchFamily="18" charset="0"/>
              </a:rPr>
              <a:t>(2017)</a:t>
            </a:r>
          </a:p>
        </p:txBody>
      </p:sp>
    </p:spTree>
    <p:extLst>
      <p:ext uri="{BB962C8B-B14F-4D97-AF65-F5344CB8AC3E}">
        <p14:creationId xmlns:p14="http://schemas.microsoft.com/office/powerpoint/2010/main" val="14930807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512386" y="0"/>
            <a:ext cx="9155615" cy="369332"/>
          </a:xfrm>
          <a:prstGeom prst="rect">
            <a:avLst/>
          </a:prstGeom>
          <a:solidFill>
            <a:schemeClr val="bg1"/>
          </a:solidFill>
        </p:spPr>
        <p:txBody>
          <a:bodyPr wrap="square" rtlCol="0">
            <a:spAutoFit/>
          </a:bodyPr>
          <a:lstStyle/>
          <a:p>
            <a:endParaRPr lang="en-US" dirty="0"/>
          </a:p>
        </p:txBody>
      </p:sp>
      <p:sp>
        <p:nvSpPr>
          <p:cNvPr id="29698" name="TextBox 23"/>
          <p:cNvSpPr txBox="1">
            <a:spLocks noChangeArrowheads="1"/>
          </p:cNvSpPr>
          <p:nvPr/>
        </p:nvSpPr>
        <p:spPr bwMode="auto">
          <a:xfrm>
            <a:off x="1137162" y="82237"/>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dirty="0">
                <a:solidFill>
                  <a:srgbClr val="000000"/>
                </a:solidFill>
              </a:rPr>
              <a:t>Atmospheric Forecast Sensitivity Study</a:t>
            </a:r>
          </a:p>
        </p:txBody>
      </p:sp>
      <p:sp>
        <p:nvSpPr>
          <p:cNvPr id="29699" name="TextBox 24"/>
          <p:cNvSpPr txBox="1">
            <a:spLocks noChangeArrowheads="1"/>
          </p:cNvSpPr>
          <p:nvPr/>
        </p:nvSpPr>
        <p:spPr bwMode="auto">
          <a:xfrm>
            <a:off x="3117055" y="831881"/>
            <a:ext cx="207645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0000"/>
                </a:solidFill>
              </a:rPr>
              <a:t>Warm Ocean</a:t>
            </a:r>
          </a:p>
          <a:p>
            <a:r>
              <a:rPr lang="en-US" altLang="en-US" dirty="0">
                <a:solidFill>
                  <a:srgbClr val="FF0000"/>
                </a:solidFill>
              </a:rPr>
              <a:t>Boundary Condition</a:t>
            </a:r>
          </a:p>
        </p:txBody>
      </p:sp>
      <p:sp>
        <p:nvSpPr>
          <p:cNvPr id="30724" name="TextBox 25"/>
          <p:cNvSpPr txBox="1">
            <a:spLocks noChangeArrowheads="1"/>
          </p:cNvSpPr>
          <p:nvPr/>
        </p:nvSpPr>
        <p:spPr bwMode="auto">
          <a:xfrm>
            <a:off x="3269456" y="3951615"/>
            <a:ext cx="182086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0000FF"/>
                </a:solidFill>
              </a:rPr>
              <a:t>Cold Ocean</a:t>
            </a:r>
          </a:p>
          <a:p>
            <a:r>
              <a:rPr lang="en-US" altLang="en-US" dirty="0">
                <a:solidFill>
                  <a:srgbClr val="0000FF"/>
                </a:solidFill>
              </a:rPr>
              <a:t>Boundary Condition</a:t>
            </a:r>
          </a:p>
        </p:txBody>
      </p:sp>
      <p:pic>
        <p:nvPicPr>
          <p:cNvPr id="29701" name="Picture 26" descr="composite_20110827T070000_flat_zoomout2_wtrack.png"/>
          <p:cNvPicPr>
            <a:picLocks noChangeAspect="1"/>
          </p:cNvPicPr>
          <p:nvPr/>
        </p:nvPicPr>
        <p:blipFill>
          <a:blip r:embed="rId3" cstate="print">
            <a:extLst>
              <a:ext uri="{28A0092B-C50C-407E-A947-70E740481C1C}">
                <a14:useLocalDpi xmlns:a14="http://schemas.microsoft.com/office/drawing/2010/main" val="0"/>
              </a:ext>
            </a:extLst>
          </a:blip>
          <a:srcRect l="21249" t="3700" r="28563" b="7770"/>
          <a:stretch>
            <a:fillRect/>
          </a:stretch>
        </p:blipFill>
        <p:spPr bwMode="auto">
          <a:xfrm>
            <a:off x="797143" y="594671"/>
            <a:ext cx="2079625" cy="274955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0726" name="Picture 27" descr="composite_20110831T070000_flat_zoomout2_wtrack.png"/>
          <p:cNvPicPr>
            <a:picLocks noChangeAspect="1"/>
          </p:cNvPicPr>
          <p:nvPr/>
        </p:nvPicPr>
        <p:blipFill>
          <a:blip r:embed="rId4" cstate="print">
            <a:extLst>
              <a:ext uri="{28A0092B-C50C-407E-A947-70E740481C1C}">
                <a14:useLocalDpi xmlns:a14="http://schemas.microsoft.com/office/drawing/2010/main" val="0"/>
              </a:ext>
            </a:extLst>
          </a:blip>
          <a:srcRect l="21205" t="3394" r="20743" b="7924"/>
          <a:stretch>
            <a:fillRect/>
          </a:stretch>
        </p:blipFill>
        <p:spPr bwMode="auto">
          <a:xfrm>
            <a:off x="721737" y="3966955"/>
            <a:ext cx="2230438" cy="2554288"/>
          </a:xfrm>
          <a:prstGeom prst="rect">
            <a:avLst/>
          </a:prstGeom>
          <a:noFill/>
          <a:ln w="381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9" name="Right Arrow 8"/>
          <p:cNvSpPr>
            <a:spLocks noChangeArrowheads="1"/>
          </p:cNvSpPr>
          <p:nvPr/>
        </p:nvSpPr>
        <p:spPr bwMode="auto">
          <a:xfrm>
            <a:off x="5410200" y="2006600"/>
            <a:ext cx="914400" cy="698500"/>
          </a:xfrm>
          <a:prstGeom prst="rightArrow">
            <a:avLst>
              <a:gd name="adj1" fmla="val 50000"/>
              <a:gd name="adj2" fmla="val 50000"/>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sp>
        <p:nvSpPr>
          <p:cNvPr id="10" name="Right Arrow 9"/>
          <p:cNvSpPr>
            <a:spLocks noChangeArrowheads="1"/>
          </p:cNvSpPr>
          <p:nvPr/>
        </p:nvSpPr>
        <p:spPr bwMode="auto">
          <a:xfrm>
            <a:off x="5791201" y="4357406"/>
            <a:ext cx="1063625" cy="698500"/>
          </a:xfrm>
          <a:prstGeom prst="rightArrow">
            <a:avLst>
              <a:gd name="adj1" fmla="val 50000"/>
              <a:gd name="adj2" fmla="val 50003"/>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pic>
        <p:nvPicPr>
          <p:cNvPr id="29705" name="Picture 3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2082800"/>
            <a:ext cx="933450" cy="65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2" name="Picture 3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3130" y="5055188"/>
            <a:ext cx="846138"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6" name="TextBox 4"/>
          <p:cNvSpPr txBox="1">
            <a:spLocks noChangeArrowheads="1"/>
          </p:cNvSpPr>
          <p:nvPr/>
        </p:nvSpPr>
        <p:spPr bwMode="auto">
          <a:xfrm>
            <a:off x="4267200" y="5244099"/>
            <a:ext cx="17541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u="sng" dirty="0">
                <a:solidFill>
                  <a:srgbClr val="000000"/>
                </a:solidFill>
              </a:rPr>
              <a:t>IMPACT?</a:t>
            </a:r>
          </a:p>
        </p:txBody>
      </p:sp>
      <p:sp>
        <p:nvSpPr>
          <p:cNvPr id="2" name="TextBox 1"/>
          <p:cNvSpPr txBox="1">
            <a:spLocks noChangeArrowheads="1"/>
          </p:cNvSpPr>
          <p:nvPr/>
        </p:nvSpPr>
        <p:spPr bwMode="auto">
          <a:xfrm>
            <a:off x="4267200" y="5659735"/>
            <a:ext cx="2895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000000"/>
                </a:solidFill>
              </a:rPr>
              <a:t>&gt;10 knots reduction in peak wind speed</a:t>
            </a:r>
          </a:p>
        </p:txBody>
      </p:sp>
      <p:pic>
        <p:nvPicPr>
          <p:cNvPr id="29710" name="Picture 3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3130" y="2087854"/>
            <a:ext cx="844550"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figure8_v0_20110828_0900.png"/>
          <p:cNvPicPr>
            <a:picLocks noChangeAspect="1"/>
          </p:cNvPicPr>
          <p:nvPr/>
        </p:nvPicPr>
        <p:blipFill>
          <a:blip r:embed="rId8" cstate="print">
            <a:extLst>
              <a:ext uri="{28A0092B-C50C-407E-A947-70E740481C1C}">
                <a14:useLocalDpi xmlns:a14="http://schemas.microsoft.com/office/drawing/2010/main" val="0"/>
              </a:ext>
            </a:extLst>
          </a:blip>
          <a:srcRect l="30653" t="90202" r="28439"/>
          <a:stretch>
            <a:fillRect/>
          </a:stretch>
        </p:blipFill>
        <p:spPr bwMode="auto">
          <a:xfrm>
            <a:off x="7969825" y="6274090"/>
            <a:ext cx="3556000" cy="35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figure8_v0_20110828_0900.png"/>
          <p:cNvPicPr>
            <a:picLocks noChangeAspect="1"/>
          </p:cNvPicPr>
          <p:nvPr/>
        </p:nvPicPr>
        <p:blipFill>
          <a:blip r:embed="rId8" cstate="print">
            <a:extLst>
              <a:ext uri="{28A0092B-C50C-407E-A947-70E740481C1C}">
                <a14:useLocalDpi xmlns:a14="http://schemas.microsoft.com/office/drawing/2010/main" val="0"/>
              </a:ext>
            </a:extLst>
          </a:blip>
          <a:srcRect l="67010" t="13414" r="3770" b="10260"/>
          <a:stretch>
            <a:fillRect/>
          </a:stretch>
        </p:blipFill>
        <p:spPr bwMode="auto">
          <a:xfrm>
            <a:off x="8477825" y="3467100"/>
            <a:ext cx="2540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13" name="Picture 5" descr="figure8_v0_20110828_0900.png"/>
          <p:cNvPicPr>
            <a:picLocks noChangeAspect="1"/>
          </p:cNvPicPr>
          <p:nvPr/>
        </p:nvPicPr>
        <p:blipFill>
          <a:blip r:embed="rId8" cstate="print">
            <a:extLst>
              <a:ext uri="{28A0092B-C50C-407E-A947-70E740481C1C}">
                <a14:useLocalDpi xmlns:a14="http://schemas.microsoft.com/office/drawing/2010/main" val="0"/>
              </a:ext>
            </a:extLst>
          </a:blip>
          <a:srcRect l="36108" t="13918" r="35258" b="9756"/>
          <a:stretch>
            <a:fillRect/>
          </a:stretch>
        </p:blipFill>
        <p:spPr bwMode="auto">
          <a:xfrm>
            <a:off x="8554025" y="347366"/>
            <a:ext cx="24892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6645851" y="1110102"/>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000000"/>
                </a:solidFill>
              </a:rPr>
              <a:t>Cat 1 Hurricane</a:t>
            </a:r>
          </a:p>
        </p:txBody>
      </p:sp>
      <p:sp>
        <p:nvSpPr>
          <p:cNvPr id="20" name="TextBox 19"/>
          <p:cNvSpPr txBox="1">
            <a:spLocks noChangeArrowheads="1"/>
          </p:cNvSpPr>
          <p:nvPr/>
        </p:nvSpPr>
        <p:spPr bwMode="auto">
          <a:xfrm>
            <a:off x="6798251" y="3772636"/>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000000"/>
                </a:solidFill>
              </a:rPr>
              <a:t>Tropical Storm</a:t>
            </a:r>
          </a:p>
        </p:txBody>
      </p:sp>
    </p:spTree>
    <p:extLst>
      <p:ext uri="{BB962C8B-B14F-4D97-AF65-F5344CB8AC3E}">
        <p14:creationId xmlns:p14="http://schemas.microsoft.com/office/powerpoint/2010/main" val="1944446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32"/>
                                        </p:tgtEl>
                                        <p:attrNameLst>
                                          <p:attrName>style.visibility</p:attrName>
                                        </p:attrNameLst>
                                      </p:cBhvr>
                                      <p:to>
                                        <p:strVal val="visible"/>
                                      </p:to>
                                    </p:set>
                                    <p:anim calcmode="lin" valueType="num">
                                      <p:cBhvr additive="base">
                                        <p:cTn id="11" dur="500" fill="hold"/>
                                        <p:tgtEl>
                                          <p:spTgt spid="30732"/>
                                        </p:tgtEl>
                                        <p:attrNameLst>
                                          <p:attrName>ppt_x</p:attrName>
                                        </p:attrNameLst>
                                      </p:cBhvr>
                                      <p:tavLst>
                                        <p:tav tm="0">
                                          <p:val>
                                            <p:strVal val="#ppt_x"/>
                                          </p:val>
                                        </p:tav>
                                        <p:tav tm="100000">
                                          <p:val>
                                            <p:strVal val="#ppt_x"/>
                                          </p:val>
                                        </p:tav>
                                      </p:tavLst>
                                    </p:anim>
                                    <p:anim calcmode="lin" valueType="num">
                                      <p:cBhvr additive="base">
                                        <p:cTn id="12" dur="500" fill="hold"/>
                                        <p:tgtEl>
                                          <p:spTgt spid="307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additive="base">
                                        <p:cTn id="19" dur="500" fill="hold"/>
                                        <p:tgtEl>
                                          <p:spTgt spid="30724"/>
                                        </p:tgtEl>
                                        <p:attrNameLst>
                                          <p:attrName>ppt_x</p:attrName>
                                        </p:attrNameLst>
                                      </p:cBhvr>
                                      <p:tavLst>
                                        <p:tav tm="0">
                                          <p:val>
                                            <p:strVal val="#ppt_x"/>
                                          </p:val>
                                        </p:tav>
                                        <p:tav tm="100000">
                                          <p:val>
                                            <p:strVal val="#ppt_x"/>
                                          </p:val>
                                        </p:tav>
                                      </p:tavLst>
                                    </p:anim>
                                    <p:anim calcmode="lin" valueType="num">
                                      <p:cBhvr additive="base">
                                        <p:cTn id="20" dur="500" fill="hold"/>
                                        <p:tgtEl>
                                          <p:spTgt spid="307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726"/>
                                        </p:tgtEl>
                                        <p:attrNameLst>
                                          <p:attrName>style.visibility</p:attrName>
                                        </p:attrNameLst>
                                      </p:cBhvr>
                                      <p:to>
                                        <p:strVal val="visible"/>
                                      </p:to>
                                    </p:set>
                                    <p:anim calcmode="lin" valueType="num">
                                      <p:cBhvr additive="base">
                                        <p:cTn id="23" dur="500" fill="hold"/>
                                        <p:tgtEl>
                                          <p:spTgt spid="30726"/>
                                        </p:tgtEl>
                                        <p:attrNameLst>
                                          <p:attrName>ppt_x</p:attrName>
                                        </p:attrNameLst>
                                      </p:cBhvr>
                                      <p:tavLst>
                                        <p:tav tm="0">
                                          <p:val>
                                            <p:strVal val="#ppt_x"/>
                                          </p:val>
                                        </p:tav>
                                        <p:tav tm="100000">
                                          <p:val>
                                            <p:strVal val="#ppt_x"/>
                                          </p:val>
                                        </p:tav>
                                      </p:tavLst>
                                    </p:anim>
                                    <p:anim calcmode="lin" valueType="num">
                                      <p:cBhvr additive="base">
                                        <p:cTn id="24"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736"/>
                                        </p:tgtEl>
                                        <p:attrNameLst>
                                          <p:attrName>style.visibility</p:attrName>
                                        </p:attrNameLst>
                                      </p:cBhvr>
                                      <p:to>
                                        <p:strVal val="visible"/>
                                      </p:to>
                                    </p:set>
                                    <p:anim calcmode="lin" valueType="num">
                                      <p:cBhvr additive="base">
                                        <p:cTn id="37" dur="500" fill="hold"/>
                                        <p:tgtEl>
                                          <p:spTgt spid="30736"/>
                                        </p:tgtEl>
                                        <p:attrNameLst>
                                          <p:attrName>ppt_x</p:attrName>
                                        </p:attrNameLst>
                                      </p:cBhvr>
                                      <p:tavLst>
                                        <p:tav tm="0">
                                          <p:val>
                                            <p:strVal val="#ppt_x"/>
                                          </p:val>
                                        </p:tav>
                                        <p:tav tm="100000">
                                          <p:val>
                                            <p:strVal val="#ppt_x"/>
                                          </p:val>
                                        </p:tav>
                                      </p:tavLst>
                                    </p:anim>
                                    <p:anim calcmode="lin" valueType="num">
                                      <p:cBhvr additive="base">
                                        <p:cTn id="38" dur="500" fill="hold"/>
                                        <p:tgtEl>
                                          <p:spTgt spid="3073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10" grpId="0" animBg="1"/>
      <p:bldP spid="30736" grpId="0"/>
      <p:bldP spid="2" grpId="0"/>
      <p:bldP spid="3" grpId="0"/>
      <p:bldP spid="2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65</a:t>
            </a:fld>
            <a:endParaRPr lang="en-US"/>
          </a:p>
        </p:txBody>
      </p:sp>
      <p:pic>
        <p:nvPicPr>
          <p:cNvPr id="2" name="Picture 1" descr="NARR_20110828_0600_neg_latenthea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4084" y="2438401"/>
            <a:ext cx="6733916" cy="2244223"/>
          </a:xfrm>
          <a:prstGeom prst="rect">
            <a:avLst/>
          </a:prstGeom>
        </p:spPr>
      </p:pic>
      <p:pic>
        <p:nvPicPr>
          <p:cNvPr id="3" name="Picture 2" descr="NARR_20110828_0600_sensiblehea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780" y="4616346"/>
            <a:ext cx="6733916" cy="2244223"/>
          </a:xfrm>
          <a:prstGeom prst="rect">
            <a:avLst/>
          </a:prstGeom>
        </p:spPr>
      </p:pic>
      <p:pic>
        <p:nvPicPr>
          <p:cNvPr id="8" name="Picture 7" descr="NARR_20110828_0600_windspeed.png"/>
          <p:cNvPicPr>
            <a:picLocks noChangeAspect="1"/>
          </p:cNvPicPr>
          <p:nvPr/>
        </p:nvPicPr>
        <p:blipFill rotWithShape="1">
          <a:blip r:embed="rId4" cstate="print">
            <a:extLst>
              <a:ext uri="{28A0092B-C50C-407E-A947-70E740481C1C}">
                <a14:useLocalDpi xmlns:a14="http://schemas.microsoft.com/office/drawing/2010/main" val="0"/>
              </a:ext>
            </a:extLst>
          </a:blip>
          <a:srcRect t="-6365" b="-1"/>
          <a:stretch/>
        </p:blipFill>
        <p:spPr>
          <a:xfrm>
            <a:off x="3934084" y="1"/>
            <a:ext cx="6733916" cy="2387085"/>
          </a:xfrm>
          <a:prstGeom prst="rect">
            <a:avLst/>
          </a:prstGeom>
        </p:spPr>
      </p:pic>
      <p:sp>
        <p:nvSpPr>
          <p:cNvPr id="9" name="TextBox 8"/>
          <p:cNvSpPr txBox="1"/>
          <p:nvPr/>
        </p:nvSpPr>
        <p:spPr>
          <a:xfrm>
            <a:off x="4724400" y="-76200"/>
            <a:ext cx="1295400" cy="369332"/>
          </a:xfrm>
          <a:prstGeom prst="rect">
            <a:avLst/>
          </a:prstGeom>
          <a:noFill/>
        </p:spPr>
        <p:txBody>
          <a:bodyPr wrap="square" rtlCol="0">
            <a:spAutoFit/>
          </a:bodyPr>
          <a:lstStyle/>
          <a:p>
            <a:r>
              <a:rPr lang="en-US" dirty="0"/>
              <a:t>NARR</a:t>
            </a:r>
          </a:p>
        </p:txBody>
      </p:sp>
      <p:sp>
        <p:nvSpPr>
          <p:cNvPr id="10" name="TextBox 9"/>
          <p:cNvSpPr txBox="1"/>
          <p:nvPr/>
        </p:nvSpPr>
        <p:spPr>
          <a:xfrm>
            <a:off x="6477000" y="-76200"/>
            <a:ext cx="1752600" cy="369332"/>
          </a:xfrm>
          <a:prstGeom prst="rect">
            <a:avLst/>
          </a:prstGeom>
          <a:noFill/>
        </p:spPr>
        <p:txBody>
          <a:bodyPr wrap="square" rtlCol="0">
            <a:spAutoFit/>
          </a:bodyPr>
          <a:lstStyle/>
          <a:p>
            <a:r>
              <a:rPr lang="en-US" dirty="0"/>
              <a:t>WARM SST</a:t>
            </a:r>
          </a:p>
        </p:txBody>
      </p:sp>
      <p:sp>
        <p:nvSpPr>
          <p:cNvPr id="11" name="TextBox 10"/>
          <p:cNvSpPr txBox="1"/>
          <p:nvPr/>
        </p:nvSpPr>
        <p:spPr>
          <a:xfrm>
            <a:off x="8458200" y="-76200"/>
            <a:ext cx="1752600" cy="369332"/>
          </a:xfrm>
          <a:prstGeom prst="rect">
            <a:avLst/>
          </a:prstGeom>
          <a:noFill/>
        </p:spPr>
        <p:txBody>
          <a:bodyPr wrap="square" rtlCol="0">
            <a:spAutoFit/>
          </a:bodyPr>
          <a:lstStyle/>
          <a:p>
            <a:r>
              <a:rPr lang="en-US" dirty="0"/>
              <a:t>COLD SST</a:t>
            </a:r>
          </a:p>
        </p:txBody>
      </p:sp>
      <p:sp>
        <p:nvSpPr>
          <p:cNvPr id="12" name="TextBox 11"/>
          <p:cNvSpPr txBox="1"/>
          <p:nvPr/>
        </p:nvSpPr>
        <p:spPr>
          <a:xfrm>
            <a:off x="3467100" y="1035756"/>
            <a:ext cx="1143000" cy="369332"/>
          </a:xfrm>
          <a:prstGeom prst="rect">
            <a:avLst/>
          </a:prstGeom>
          <a:noFill/>
        </p:spPr>
        <p:txBody>
          <a:bodyPr wrap="square" rtlCol="0">
            <a:spAutoFit/>
          </a:bodyPr>
          <a:lstStyle/>
          <a:p>
            <a:r>
              <a:rPr lang="en-US" dirty="0"/>
              <a:t>Wind</a:t>
            </a:r>
          </a:p>
        </p:txBody>
      </p:sp>
      <p:sp>
        <p:nvSpPr>
          <p:cNvPr id="13" name="TextBox 12"/>
          <p:cNvSpPr txBox="1"/>
          <p:nvPr/>
        </p:nvSpPr>
        <p:spPr>
          <a:xfrm>
            <a:off x="2794847" y="3130067"/>
            <a:ext cx="2319866" cy="369332"/>
          </a:xfrm>
          <a:prstGeom prst="rect">
            <a:avLst/>
          </a:prstGeom>
          <a:noFill/>
        </p:spPr>
        <p:txBody>
          <a:bodyPr wrap="square" rtlCol="0">
            <a:spAutoFit/>
          </a:bodyPr>
          <a:lstStyle/>
          <a:p>
            <a:r>
              <a:rPr lang="en-US" dirty="0"/>
              <a:t>Latent heat flux</a:t>
            </a:r>
          </a:p>
        </p:txBody>
      </p:sp>
      <p:sp>
        <p:nvSpPr>
          <p:cNvPr id="14" name="TextBox 13"/>
          <p:cNvSpPr txBox="1"/>
          <p:nvPr/>
        </p:nvSpPr>
        <p:spPr>
          <a:xfrm>
            <a:off x="2628900" y="5658260"/>
            <a:ext cx="2819400" cy="369332"/>
          </a:xfrm>
          <a:prstGeom prst="rect">
            <a:avLst/>
          </a:prstGeom>
          <a:noFill/>
        </p:spPr>
        <p:txBody>
          <a:bodyPr wrap="square" rtlCol="0">
            <a:spAutoFit/>
          </a:bodyPr>
          <a:lstStyle/>
          <a:p>
            <a:r>
              <a:rPr lang="en-US" dirty="0"/>
              <a:t>Sensible heat flux</a:t>
            </a:r>
          </a:p>
        </p:txBody>
      </p:sp>
      <p:sp>
        <p:nvSpPr>
          <p:cNvPr id="5" name="TextBox 4"/>
          <p:cNvSpPr txBox="1"/>
          <p:nvPr/>
        </p:nvSpPr>
        <p:spPr>
          <a:xfrm>
            <a:off x="336234" y="109333"/>
            <a:ext cx="2590801" cy="1323439"/>
          </a:xfrm>
          <a:prstGeom prst="rect">
            <a:avLst/>
          </a:prstGeom>
          <a:solidFill>
            <a:schemeClr val="bg1"/>
          </a:solidFill>
        </p:spPr>
        <p:txBody>
          <a:bodyPr wrap="square" rtlCol="0">
            <a:spAutoFit/>
          </a:bodyPr>
          <a:lstStyle/>
          <a:p>
            <a:r>
              <a:rPr lang="en-US" sz="2000" b="1" dirty="0"/>
              <a:t>WRF Heat Flux Comparison to </a:t>
            </a:r>
          </a:p>
          <a:p>
            <a:r>
              <a:rPr lang="en-US" sz="2000" b="1" dirty="0"/>
              <a:t>North American Regional Reanalysis</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622" r="8538"/>
          <a:stretch/>
        </p:blipFill>
        <p:spPr>
          <a:xfrm>
            <a:off x="284668" y="3693982"/>
            <a:ext cx="3005008" cy="1642898"/>
          </a:xfrm>
          <a:prstGeom prst="rect">
            <a:avLst/>
          </a:prstGeom>
          <a:ln w="38100">
            <a:solidFill>
              <a:schemeClr val="tx1"/>
            </a:solidFill>
          </a:ln>
        </p:spPr>
      </p:pic>
    </p:spTree>
    <p:extLst>
      <p:ext uri="{BB962C8B-B14F-4D97-AF65-F5344CB8AC3E}">
        <p14:creationId xmlns:p14="http://schemas.microsoft.com/office/powerpoint/2010/main" val="6036770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Macintosh HD:Users:new_user:Desktop:irene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464" y="3149600"/>
            <a:ext cx="5494338"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TextBox 5"/>
          <p:cNvSpPr txBox="1">
            <a:spLocks noChangeArrowheads="1"/>
          </p:cNvSpPr>
          <p:nvPr/>
        </p:nvSpPr>
        <p:spPr bwMode="auto">
          <a:xfrm>
            <a:off x="7257620" y="4095859"/>
            <a:ext cx="3230372"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en-US" b="1" dirty="0">
                <a:solidFill>
                  <a:srgbClr val="000000"/>
                </a:solidFill>
              </a:rPr>
              <a:t>Hurricane Irene</a:t>
            </a:r>
          </a:p>
          <a:p>
            <a:pPr algn="ctr" defTabSz="457200"/>
            <a:r>
              <a:rPr lang="en-US" dirty="0">
                <a:solidFill>
                  <a:srgbClr val="000000"/>
                </a:solidFill>
              </a:rPr>
              <a:t>August 28, 2011</a:t>
            </a:r>
          </a:p>
          <a:p>
            <a:pPr algn="ctr" defTabSz="457200"/>
            <a:endParaRPr lang="en-US" sz="800" dirty="0">
              <a:solidFill>
                <a:srgbClr val="000000"/>
              </a:solidFill>
            </a:endParaRPr>
          </a:p>
          <a:p>
            <a:pPr algn="ctr" defTabSz="457200"/>
            <a:r>
              <a:rPr lang="en-US" dirty="0">
                <a:solidFill>
                  <a:srgbClr val="000000"/>
                </a:solidFill>
              </a:rPr>
              <a:t>NOAA/NHC Damage: </a:t>
            </a:r>
          </a:p>
          <a:p>
            <a:pPr algn="ctr" defTabSz="457200"/>
            <a:r>
              <a:rPr lang="en-US" dirty="0">
                <a:solidFill>
                  <a:srgbClr val="000000"/>
                </a:solidFill>
              </a:rPr>
              <a:t>&gt;$16 Billion.</a:t>
            </a:r>
          </a:p>
          <a:p>
            <a:pPr algn="ctr" defTabSz="457200"/>
            <a:endParaRPr lang="en-US" sz="800" dirty="0">
              <a:solidFill>
                <a:srgbClr val="000000"/>
              </a:solidFill>
            </a:endParaRPr>
          </a:p>
        </p:txBody>
      </p:sp>
      <p:sp>
        <p:nvSpPr>
          <p:cNvPr id="17413" name="Left Arrow 4"/>
          <p:cNvSpPr>
            <a:spLocks noChangeArrowheads="1"/>
          </p:cNvSpPr>
          <p:nvPr/>
        </p:nvSpPr>
        <p:spPr bwMode="auto">
          <a:xfrm>
            <a:off x="6729588" y="4667673"/>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defTabSz="457200"/>
            <a:endParaRPr lang="en-US">
              <a:solidFill>
                <a:srgbClr val="000000"/>
              </a:solidFill>
              <a:latin typeface="Calibri"/>
            </a:endParaRPr>
          </a:p>
        </p:txBody>
      </p:sp>
      <p:pic>
        <p:nvPicPr>
          <p:cNvPr id="8" name="Picture 4" descr="Macintosh HD:Users:new_user:Desktop:sandy1029c_clouds.jpg">
            <a:extLst>
              <a:ext uri="{FF2B5EF4-FFF2-40B4-BE49-F238E27FC236}">
                <a16:creationId xmlns:a16="http://schemas.microsoft.com/office/drawing/2014/main" id="{EDBBA0B5-6A7B-E84D-A275-C1000C456C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188"/>
          <a:stretch/>
        </p:blipFill>
        <p:spPr bwMode="auto">
          <a:xfrm>
            <a:off x="6318673" y="27642"/>
            <a:ext cx="5037138" cy="364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6">
            <a:extLst>
              <a:ext uri="{FF2B5EF4-FFF2-40B4-BE49-F238E27FC236}">
                <a16:creationId xmlns:a16="http://schemas.microsoft.com/office/drawing/2014/main" id="{550A7D7D-C812-BE4D-BD02-7D51686F743F}"/>
              </a:ext>
            </a:extLst>
          </p:cNvPr>
          <p:cNvSpPr txBox="1">
            <a:spLocks noChangeArrowheads="1"/>
          </p:cNvSpPr>
          <p:nvPr/>
        </p:nvSpPr>
        <p:spPr bwMode="auto">
          <a:xfrm>
            <a:off x="1183687" y="396974"/>
            <a:ext cx="38100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en-US" b="1" dirty="0">
                <a:solidFill>
                  <a:prstClr val="black"/>
                </a:solidFill>
              </a:rPr>
              <a:t>Hurricane Sandy</a:t>
            </a:r>
          </a:p>
          <a:p>
            <a:pPr algn="ctr" defTabSz="457200"/>
            <a:r>
              <a:rPr lang="en-US" dirty="0">
                <a:solidFill>
                  <a:srgbClr val="000000"/>
                </a:solidFill>
              </a:rPr>
              <a:t>October 29, 2012</a:t>
            </a:r>
          </a:p>
          <a:p>
            <a:pPr algn="ctr" defTabSz="457200"/>
            <a:endParaRPr lang="en-US" sz="800" dirty="0">
              <a:solidFill>
                <a:srgbClr val="000000"/>
              </a:solidFill>
            </a:endParaRPr>
          </a:p>
          <a:p>
            <a:pPr algn="ctr" defTabSz="457200"/>
            <a:r>
              <a:rPr lang="en-US" dirty="0">
                <a:solidFill>
                  <a:srgbClr val="000000"/>
                </a:solidFill>
              </a:rPr>
              <a:t>NOAA/NHC Damage: </a:t>
            </a:r>
          </a:p>
          <a:p>
            <a:pPr algn="ctr" defTabSz="457200"/>
            <a:r>
              <a:rPr lang="en-US" dirty="0">
                <a:solidFill>
                  <a:srgbClr val="000000"/>
                </a:solidFill>
              </a:rPr>
              <a:t>&gt;$68 Billion.</a:t>
            </a:r>
          </a:p>
          <a:p>
            <a:pPr algn="ctr" defTabSz="457200"/>
            <a:endParaRPr lang="en-US" sz="800" dirty="0">
              <a:solidFill>
                <a:srgbClr val="000000"/>
              </a:solidFill>
            </a:endParaRPr>
          </a:p>
        </p:txBody>
      </p:sp>
      <p:sp>
        <p:nvSpPr>
          <p:cNvPr id="10" name="Left Arrow 9">
            <a:extLst>
              <a:ext uri="{FF2B5EF4-FFF2-40B4-BE49-F238E27FC236}">
                <a16:creationId xmlns:a16="http://schemas.microsoft.com/office/drawing/2014/main" id="{DC16B15D-69A9-E94B-9A87-6955C797F8D4}"/>
              </a:ext>
            </a:extLst>
          </p:cNvPr>
          <p:cNvSpPr>
            <a:spLocks noChangeArrowheads="1"/>
          </p:cNvSpPr>
          <p:nvPr/>
        </p:nvSpPr>
        <p:spPr bwMode="auto">
          <a:xfrm flipH="1">
            <a:off x="4993687" y="1038215"/>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defTabSz="457200"/>
            <a:endParaRPr lang="en-US">
              <a:solidFill>
                <a:srgbClr val="000000"/>
              </a:solidFill>
              <a:latin typeface="Calibri"/>
            </a:endParaRPr>
          </a:p>
        </p:txBody>
      </p:sp>
    </p:spTree>
    <p:extLst>
      <p:ext uri="{BB962C8B-B14F-4D97-AF65-F5344CB8AC3E}">
        <p14:creationId xmlns:p14="http://schemas.microsoft.com/office/powerpoint/2010/main" val="42882123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5EFC76-4E1D-D946-A797-8D6F01F508A7}"/>
              </a:ext>
            </a:extLst>
          </p:cNvPr>
          <p:cNvGrpSpPr/>
          <p:nvPr/>
        </p:nvGrpSpPr>
        <p:grpSpPr>
          <a:xfrm>
            <a:off x="706285" y="952417"/>
            <a:ext cx="11126745" cy="5304801"/>
            <a:chOff x="283160" y="771397"/>
            <a:chExt cx="7773004" cy="5476993"/>
          </a:xfrm>
        </p:grpSpPr>
        <p:grpSp>
          <p:nvGrpSpPr>
            <p:cNvPr id="7" name="Group 6">
              <a:extLst>
                <a:ext uri="{FF2B5EF4-FFF2-40B4-BE49-F238E27FC236}">
                  <a16:creationId xmlns:a16="http://schemas.microsoft.com/office/drawing/2014/main" id="{97A9EE6C-CD13-4E48-87D2-3CDC9F12280E}"/>
                </a:ext>
              </a:extLst>
            </p:cNvPr>
            <p:cNvGrpSpPr/>
            <p:nvPr/>
          </p:nvGrpSpPr>
          <p:grpSpPr>
            <a:xfrm>
              <a:off x="582116" y="959191"/>
              <a:ext cx="7474048" cy="5243153"/>
              <a:chOff x="582116" y="959191"/>
              <a:chExt cx="7474048" cy="5243153"/>
            </a:xfrm>
          </p:grpSpPr>
          <p:sp>
            <p:nvSpPr>
              <p:cNvPr id="5" name="TextBox 4">
                <a:extLst>
                  <a:ext uri="{FF2B5EF4-FFF2-40B4-BE49-F238E27FC236}">
                    <a16:creationId xmlns:a16="http://schemas.microsoft.com/office/drawing/2014/main" id="{37144BC3-CDDB-5E43-9497-7855EA81E80B}"/>
                  </a:ext>
                </a:extLst>
              </p:cNvPr>
              <p:cNvSpPr txBox="1"/>
              <p:nvPr/>
            </p:nvSpPr>
            <p:spPr>
              <a:xfrm>
                <a:off x="582116" y="1087132"/>
                <a:ext cx="1908406" cy="4861833"/>
              </a:xfrm>
              <a:prstGeom prst="rect">
                <a:avLst/>
              </a:prstGeom>
              <a:noFill/>
            </p:spPr>
            <p:txBody>
              <a:bodyPr wrap="square" rtlCol="0">
                <a:spAutoFit/>
              </a:bodyPr>
              <a:lstStyle/>
              <a:p>
                <a:pPr algn="l"/>
                <a:r>
                  <a:rPr lang="en-US" sz="1200" b="1" dirty="0" err="1">
                    <a:solidFill>
                      <a:srgbClr val="0033CC"/>
                    </a:solidFill>
                    <a:latin typeface="Arial" panose="020B0604020202020204" pitchFamily="34" charset="0"/>
                    <a:cs typeface="Arial" panose="020B0604020202020204" pitchFamily="34" charset="0"/>
                  </a:rPr>
                  <a:t>ROMS_SetServices</a:t>
                </a:r>
                <a:r>
                  <a:rPr lang="en-US" sz="1200" b="1" dirty="0">
                    <a:solidFill>
                      <a:srgbClr val="0033CC"/>
                    </a:solidFill>
                    <a:latin typeface="Arial" panose="020B0604020202020204" pitchFamily="34" charset="0"/>
                    <a:cs typeface="Arial" panose="020B0604020202020204" pitchFamily="34" charset="0"/>
                  </a:rPr>
                  <a:t>:</a:t>
                </a:r>
              </a:p>
              <a:p>
                <a:pPr algn="l"/>
                <a:endParaRPr lang="en-US" sz="1200" b="1" dirty="0">
                  <a:solidFill>
                    <a:srgbClr val="0033CC"/>
                  </a:solidFill>
                  <a:latin typeface="Arial" panose="020B0604020202020204" pitchFamily="34" charset="0"/>
                  <a:cs typeface="Arial" panose="020B0604020202020204" pitchFamily="34" charset="0"/>
                </a:endParaRPr>
              </a:p>
              <a:p>
                <a:pPr algn="l"/>
                <a:r>
                  <a:rPr lang="en-US" sz="1200" b="1" dirty="0">
                    <a:solidFill>
                      <a:srgbClr val="0033CC"/>
                    </a:solidFill>
                    <a:latin typeface="Arial" panose="020B0604020202020204" pitchFamily="34" charset="0"/>
                    <a:cs typeface="Arial" panose="020B0604020202020204" pitchFamily="34" charset="0"/>
                  </a:rPr>
                  <a:t>ROMS_SetInitializeP1:    </a:t>
                </a:r>
              </a:p>
              <a:p>
                <a:pPr algn="l"/>
                <a:endParaRPr lang="en-US" sz="1200" b="1" dirty="0">
                  <a:solidFill>
                    <a:srgbClr val="0033CC"/>
                  </a:solidFill>
                  <a:latin typeface="Arial" panose="020B0604020202020204" pitchFamily="34" charset="0"/>
                  <a:cs typeface="Arial" panose="020B0604020202020204" pitchFamily="34" charset="0"/>
                </a:endParaRPr>
              </a:p>
              <a:p>
                <a:pPr algn="l"/>
                <a:r>
                  <a:rPr lang="en-US" sz="1200" b="1" dirty="0">
                    <a:solidFill>
                      <a:srgbClr val="0033CC"/>
                    </a:solidFill>
                    <a:latin typeface="Arial" panose="020B0604020202020204" pitchFamily="34" charset="0"/>
                    <a:cs typeface="Arial" panose="020B0604020202020204" pitchFamily="34" charset="0"/>
                  </a:rPr>
                  <a:t>ROMS_SetInitializeP2:    </a:t>
                </a:r>
              </a:p>
              <a:p>
                <a:pPr algn="l"/>
                <a:endParaRPr lang="en-US" sz="1200" b="1" dirty="0">
                  <a:solidFill>
                    <a:srgbClr val="0033CC"/>
                  </a:solidFill>
                  <a:latin typeface="Arial" panose="020B0604020202020204" pitchFamily="34" charset="0"/>
                  <a:cs typeface="Arial" panose="020B0604020202020204" pitchFamily="34" charset="0"/>
                </a:endParaRPr>
              </a:p>
              <a:p>
                <a:pPr algn="l"/>
                <a:r>
                  <a:rPr lang="en-US" sz="1200" b="1" dirty="0" err="1">
                    <a:solidFill>
                      <a:srgbClr val="0033CC"/>
                    </a:solidFill>
                    <a:latin typeface="Arial" panose="020B0604020202020204" pitchFamily="34" charset="0"/>
                    <a:cs typeface="Arial" panose="020B0604020202020204" pitchFamily="34" charset="0"/>
                  </a:rPr>
                  <a:t>ROMS_DataInit</a:t>
                </a:r>
                <a:r>
                  <a:rPr lang="en-US" sz="1200" b="1" dirty="0">
                    <a:solidFill>
                      <a:srgbClr val="0033CC"/>
                    </a:solidFill>
                    <a:latin typeface="Arial" panose="020B0604020202020204" pitchFamily="34" charset="0"/>
                    <a:cs typeface="Arial" panose="020B0604020202020204" pitchFamily="34" charset="0"/>
                  </a:rPr>
                  <a:t>:           </a:t>
                </a:r>
              </a:p>
              <a:p>
                <a:pPr algn="l"/>
                <a:endParaRPr lang="en-US" sz="1200" b="1" dirty="0">
                  <a:solidFill>
                    <a:srgbClr val="0033CC"/>
                  </a:solidFill>
                  <a:latin typeface="Arial" panose="020B0604020202020204" pitchFamily="34" charset="0"/>
                  <a:cs typeface="Arial" panose="020B0604020202020204" pitchFamily="34" charset="0"/>
                </a:endParaRPr>
              </a:p>
              <a:p>
                <a:pPr algn="l"/>
                <a:r>
                  <a:rPr lang="en-US" sz="1200" b="1" dirty="0" err="1">
                    <a:solidFill>
                      <a:srgbClr val="0033CC"/>
                    </a:solidFill>
                    <a:latin typeface="Arial" panose="020B0604020202020204" pitchFamily="34" charset="0"/>
                    <a:cs typeface="Arial" panose="020B0604020202020204" pitchFamily="34" charset="0"/>
                  </a:rPr>
                  <a:t>ROMS_SetClock</a:t>
                </a:r>
                <a:r>
                  <a:rPr lang="en-US" sz="1200" b="1" dirty="0">
                    <a:solidFill>
                      <a:srgbClr val="0033CC"/>
                    </a:solidFill>
                    <a:latin typeface="Arial" panose="020B0604020202020204" pitchFamily="34" charset="0"/>
                    <a:cs typeface="Arial" panose="020B0604020202020204" pitchFamily="34" charset="0"/>
                  </a:rPr>
                  <a:t>:</a:t>
                </a:r>
              </a:p>
              <a:p>
                <a:pPr algn="l"/>
                <a:endParaRPr lang="en-US" sz="1200" b="1" dirty="0">
                  <a:solidFill>
                    <a:srgbClr val="0033CC"/>
                  </a:solidFill>
                  <a:latin typeface="Arial" panose="020B0604020202020204" pitchFamily="34" charset="0"/>
                  <a:cs typeface="Arial" panose="020B0604020202020204" pitchFamily="34" charset="0"/>
                </a:endParaRPr>
              </a:p>
              <a:p>
                <a:pPr algn="l"/>
                <a:r>
                  <a:rPr lang="en-US" sz="1200" b="1" dirty="0" err="1">
                    <a:solidFill>
                      <a:srgbClr val="0033CC"/>
                    </a:solidFill>
                    <a:latin typeface="Arial" panose="020B0604020202020204" pitchFamily="34" charset="0"/>
                    <a:cs typeface="Arial" panose="020B0604020202020204" pitchFamily="34" charset="0"/>
                  </a:rPr>
                  <a:t>ROMS_SetRunClock</a:t>
                </a:r>
                <a:r>
                  <a:rPr lang="en-US" sz="1200" b="1" dirty="0">
                    <a:solidFill>
                      <a:srgbClr val="0033CC"/>
                    </a:solidFill>
                    <a:latin typeface="Arial" panose="020B0604020202020204" pitchFamily="34" charset="0"/>
                    <a:cs typeface="Arial" panose="020B0604020202020204" pitchFamily="34" charset="0"/>
                  </a:rPr>
                  <a:t>;           </a:t>
                </a:r>
              </a:p>
              <a:p>
                <a:pPr algn="l"/>
                <a:endParaRPr lang="en-US" sz="1200" b="1" dirty="0">
                  <a:solidFill>
                    <a:srgbClr val="0033CC"/>
                  </a:solidFill>
                  <a:latin typeface="Arial" panose="020B0604020202020204" pitchFamily="34" charset="0"/>
                  <a:cs typeface="Arial" panose="020B0604020202020204" pitchFamily="34" charset="0"/>
                </a:endParaRPr>
              </a:p>
              <a:p>
                <a:pPr algn="l"/>
                <a:r>
                  <a:rPr lang="en-US" sz="1200" b="1" dirty="0" err="1">
                    <a:solidFill>
                      <a:srgbClr val="0033CC"/>
                    </a:solidFill>
                    <a:latin typeface="Arial" panose="020B0604020202020204" pitchFamily="34" charset="0"/>
                    <a:cs typeface="Arial" panose="020B0604020202020204" pitchFamily="34" charset="0"/>
                  </a:rPr>
                  <a:t>ROMS_CheckImport</a:t>
                </a:r>
                <a:r>
                  <a:rPr lang="en-US" sz="1200" b="1" dirty="0">
                    <a:solidFill>
                      <a:srgbClr val="0033CC"/>
                    </a:solidFill>
                    <a:latin typeface="Arial" panose="020B0604020202020204" pitchFamily="34" charset="0"/>
                    <a:cs typeface="Arial" panose="020B0604020202020204" pitchFamily="34" charset="0"/>
                  </a:rPr>
                  <a:t>:</a:t>
                </a:r>
              </a:p>
              <a:p>
                <a:pPr algn="l"/>
                <a:endParaRPr lang="en-US" sz="1200" b="1" dirty="0">
                  <a:solidFill>
                    <a:srgbClr val="0033CC"/>
                  </a:solidFill>
                  <a:latin typeface="Arial" panose="020B0604020202020204" pitchFamily="34" charset="0"/>
                  <a:cs typeface="Arial" panose="020B0604020202020204" pitchFamily="34" charset="0"/>
                </a:endParaRPr>
              </a:p>
              <a:p>
                <a:pPr algn="l"/>
                <a:r>
                  <a:rPr lang="en-US" sz="1200" b="1" dirty="0" err="1">
                    <a:solidFill>
                      <a:srgbClr val="0033CC"/>
                    </a:solidFill>
                    <a:latin typeface="Arial" panose="020B0604020202020204" pitchFamily="34" charset="0"/>
                    <a:cs typeface="Arial" panose="020B0604020202020204" pitchFamily="34" charset="0"/>
                  </a:rPr>
                  <a:t>ROMS_SetGridArrays</a:t>
                </a:r>
                <a:r>
                  <a:rPr lang="en-US" sz="1200" b="1" dirty="0">
                    <a:solidFill>
                      <a:srgbClr val="0033CC"/>
                    </a:solidFill>
                    <a:latin typeface="Arial" panose="020B0604020202020204" pitchFamily="34" charset="0"/>
                    <a:cs typeface="Arial" panose="020B0604020202020204" pitchFamily="34" charset="0"/>
                  </a:rPr>
                  <a:t>:      </a:t>
                </a:r>
              </a:p>
              <a:p>
                <a:pPr algn="l"/>
                <a:endParaRPr lang="en-US" sz="1200" b="1" dirty="0">
                  <a:solidFill>
                    <a:srgbClr val="0033CC"/>
                  </a:solidFill>
                  <a:latin typeface="Arial" panose="020B0604020202020204" pitchFamily="34" charset="0"/>
                  <a:cs typeface="Arial" panose="020B0604020202020204" pitchFamily="34" charset="0"/>
                </a:endParaRPr>
              </a:p>
              <a:p>
                <a:pPr algn="l"/>
                <a:r>
                  <a:rPr lang="en-US" sz="1200" b="1" dirty="0" err="1">
                    <a:solidFill>
                      <a:srgbClr val="0033CC"/>
                    </a:solidFill>
                    <a:latin typeface="Arial" panose="020B0604020202020204" pitchFamily="34" charset="0"/>
                    <a:cs typeface="Arial" panose="020B0604020202020204" pitchFamily="34" charset="0"/>
                  </a:rPr>
                  <a:t>ROMS_SetStates</a:t>
                </a:r>
                <a:r>
                  <a:rPr lang="en-US" sz="1200" b="1" dirty="0">
                    <a:solidFill>
                      <a:srgbClr val="0033CC"/>
                    </a:solidFill>
                    <a:latin typeface="Arial" panose="020B0604020202020204" pitchFamily="34" charset="0"/>
                    <a:cs typeface="Arial" panose="020B0604020202020204" pitchFamily="34" charset="0"/>
                  </a:rPr>
                  <a:t>: </a:t>
                </a:r>
              </a:p>
              <a:p>
                <a:pPr algn="l"/>
                <a:endParaRPr lang="en-US" sz="1200" b="1" dirty="0">
                  <a:solidFill>
                    <a:srgbClr val="0033CC"/>
                  </a:solidFill>
                  <a:latin typeface="Arial" panose="020B0604020202020204" pitchFamily="34" charset="0"/>
                  <a:cs typeface="Arial" panose="020B0604020202020204" pitchFamily="34" charset="0"/>
                </a:endParaRPr>
              </a:p>
              <a:p>
                <a:pPr algn="l"/>
                <a:r>
                  <a:rPr lang="en-US" sz="1200" b="1" dirty="0" err="1">
                    <a:solidFill>
                      <a:srgbClr val="0033CC"/>
                    </a:solidFill>
                    <a:latin typeface="Arial" panose="020B0604020202020204" pitchFamily="34" charset="0"/>
                    <a:cs typeface="Arial" panose="020B0604020202020204" pitchFamily="34" charset="0"/>
                  </a:rPr>
                  <a:t>ROMS_ModelAdvance</a:t>
                </a:r>
                <a:r>
                  <a:rPr lang="en-US" sz="1200" b="1" dirty="0">
                    <a:solidFill>
                      <a:srgbClr val="0033CC"/>
                    </a:solidFill>
                    <a:latin typeface="Arial" panose="020B0604020202020204" pitchFamily="34" charset="0"/>
                    <a:cs typeface="Arial" panose="020B0604020202020204" pitchFamily="34" charset="0"/>
                  </a:rPr>
                  <a:t>:       </a:t>
                </a:r>
              </a:p>
              <a:p>
                <a:pPr algn="l"/>
                <a:endParaRPr lang="en-US" sz="1200" b="1" dirty="0">
                  <a:solidFill>
                    <a:srgbClr val="0033CC"/>
                  </a:solidFill>
                  <a:latin typeface="Arial" panose="020B0604020202020204" pitchFamily="34" charset="0"/>
                  <a:cs typeface="Arial" panose="020B0604020202020204" pitchFamily="34" charset="0"/>
                </a:endParaRPr>
              </a:p>
              <a:p>
                <a:pPr algn="l"/>
                <a:r>
                  <a:rPr lang="en-US" sz="1200" b="1" dirty="0" err="1">
                    <a:solidFill>
                      <a:srgbClr val="0033CC"/>
                    </a:solidFill>
                    <a:latin typeface="Arial" panose="020B0604020202020204" pitchFamily="34" charset="0"/>
                    <a:cs typeface="Arial" panose="020B0604020202020204" pitchFamily="34" charset="0"/>
                  </a:rPr>
                  <a:t>ROMS_SetFinalize</a:t>
                </a:r>
                <a:r>
                  <a:rPr lang="en-US" sz="1200" b="1" dirty="0">
                    <a:solidFill>
                      <a:srgbClr val="0033CC"/>
                    </a:solidFill>
                    <a:latin typeface="Arial" panose="020B0604020202020204" pitchFamily="34" charset="0"/>
                    <a:cs typeface="Arial" panose="020B0604020202020204" pitchFamily="34" charset="0"/>
                  </a:rPr>
                  <a:t>:</a:t>
                </a:r>
              </a:p>
              <a:p>
                <a:pPr algn="l"/>
                <a:endParaRPr lang="en-US" sz="1200" b="1" dirty="0">
                  <a:solidFill>
                    <a:srgbClr val="0033CC"/>
                  </a:solidFill>
                  <a:latin typeface="Arial" panose="020B0604020202020204" pitchFamily="34" charset="0"/>
                  <a:cs typeface="Arial" panose="020B0604020202020204" pitchFamily="34" charset="0"/>
                </a:endParaRPr>
              </a:p>
              <a:p>
                <a:pPr algn="l"/>
                <a:r>
                  <a:rPr lang="en-US" sz="1200" b="1" dirty="0" err="1">
                    <a:solidFill>
                      <a:srgbClr val="0033CC"/>
                    </a:solidFill>
                    <a:latin typeface="Arial" panose="020B0604020202020204" pitchFamily="34" charset="0"/>
                    <a:cs typeface="Arial" panose="020B0604020202020204" pitchFamily="34" charset="0"/>
                  </a:rPr>
                  <a:t>ROMS_Import</a:t>
                </a:r>
                <a:r>
                  <a:rPr lang="en-US" sz="1200" b="1" dirty="0">
                    <a:solidFill>
                      <a:srgbClr val="0033CC"/>
                    </a:solidFill>
                    <a:latin typeface="Arial" panose="020B0604020202020204" pitchFamily="34" charset="0"/>
                    <a:cs typeface="Arial" panose="020B0604020202020204" pitchFamily="34" charset="0"/>
                  </a:rPr>
                  <a:t>:</a:t>
                </a:r>
              </a:p>
              <a:p>
                <a:pPr algn="l"/>
                <a:endParaRPr lang="en-US" sz="1200" b="1" dirty="0">
                  <a:solidFill>
                    <a:srgbClr val="0033CC"/>
                  </a:solidFill>
                  <a:latin typeface="Arial" panose="020B0604020202020204" pitchFamily="34" charset="0"/>
                  <a:cs typeface="Arial" panose="020B0604020202020204" pitchFamily="34" charset="0"/>
                </a:endParaRPr>
              </a:p>
              <a:p>
                <a:pPr algn="l"/>
                <a:r>
                  <a:rPr lang="en-US" sz="1200" b="1" dirty="0" err="1">
                    <a:solidFill>
                      <a:srgbClr val="0033CC"/>
                    </a:solidFill>
                    <a:latin typeface="Arial" panose="020B0604020202020204" pitchFamily="34" charset="0"/>
                    <a:cs typeface="Arial" panose="020B0604020202020204" pitchFamily="34" charset="0"/>
                  </a:rPr>
                  <a:t>ROMS_Export</a:t>
                </a:r>
                <a:r>
                  <a:rPr lang="en-US" sz="1200" b="1" dirty="0">
                    <a:solidFill>
                      <a:srgbClr val="0033CC"/>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29AE1BED-39D7-EB4E-BB76-EFB930BF5566}"/>
                  </a:ext>
                </a:extLst>
              </p:cNvPr>
              <p:cNvSpPr txBox="1"/>
              <p:nvPr/>
            </p:nvSpPr>
            <p:spPr>
              <a:xfrm>
                <a:off x="2791599" y="959191"/>
                <a:ext cx="5264565" cy="5243153"/>
              </a:xfrm>
              <a:prstGeom prst="rect">
                <a:avLst/>
              </a:prstGeom>
              <a:noFill/>
            </p:spPr>
            <p:txBody>
              <a:bodyPr wrap="square" rtlCol="0">
                <a:spAutoFit/>
              </a:bodyPr>
              <a:lstStyle/>
              <a:p>
                <a:pPr algn="l"/>
                <a:r>
                  <a:rPr lang="en-US" sz="1200" b="1" dirty="0">
                    <a:latin typeface="Arial" panose="020B0604020202020204" pitchFamily="34" charset="0"/>
                    <a:cs typeface="Arial" panose="020B0604020202020204" pitchFamily="34" charset="0"/>
                  </a:rPr>
                  <a:t>Sets shared-object entry points using NUPOC generic methods for  </a:t>
                </a:r>
                <a:r>
                  <a:rPr lang="en-US" sz="1200" b="1" dirty="0">
                    <a:solidFill>
                      <a:srgbClr val="FF0000"/>
                    </a:solidFill>
                    <a:latin typeface="Arial" panose="020B0604020202020204" pitchFamily="34" charset="0"/>
                    <a:cs typeface="Arial" panose="020B0604020202020204" pitchFamily="34" charset="0"/>
                  </a:rPr>
                  <a:t>initialize</a:t>
                </a:r>
                <a:r>
                  <a:rPr lang="en-US" sz="1200" b="1" dirty="0">
                    <a:latin typeface="Arial" panose="020B0604020202020204" pitchFamily="34" charset="0"/>
                    <a:cs typeface="Arial" panose="020B0604020202020204" pitchFamily="34" charset="0"/>
                  </a:rPr>
                  <a:t>, </a:t>
                </a:r>
                <a:r>
                  <a:rPr lang="en-US" sz="1200" b="1" dirty="0">
                    <a:solidFill>
                      <a:srgbClr val="FF0000"/>
                    </a:solidFill>
                    <a:latin typeface="Arial" panose="020B0604020202020204" pitchFamily="34" charset="0"/>
                    <a:cs typeface="Arial" panose="020B0604020202020204" pitchFamily="34" charset="0"/>
                  </a:rPr>
                  <a:t>run</a:t>
                </a:r>
                <a:r>
                  <a:rPr lang="en-US" sz="1200" b="1" dirty="0">
                    <a:latin typeface="Arial" panose="020B0604020202020204" pitchFamily="34" charset="0"/>
                    <a:cs typeface="Arial" panose="020B0604020202020204" pitchFamily="34" charset="0"/>
                  </a:rPr>
                  <a:t>, and </a:t>
                </a:r>
                <a:r>
                  <a:rPr lang="en-US" sz="1200" b="1" dirty="0">
                    <a:solidFill>
                      <a:srgbClr val="FF0000"/>
                    </a:solidFill>
                    <a:latin typeface="Arial" panose="020B0604020202020204" pitchFamily="34" charset="0"/>
                    <a:cs typeface="Arial" panose="020B0604020202020204" pitchFamily="34" charset="0"/>
                  </a:rPr>
                  <a:t>finalize</a:t>
                </a:r>
                <a:r>
                  <a:rPr lang="en-US" sz="1200" b="1" dirty="0">
                    <a:latin typeface="Arial" panose="020B0604020202020204" pitchFamily="34" charset="0"/>
                    <a:cs typeface="Arial" panose="020B0604020202020204" pitchFamily="34" charset="0"/>
                  </a:rPr>
                  <a:t> kernel routines (PUBLIC routine)</a:t>
                </a:r>
              </a:p>
              <a:p>
                <a:pPr algn="l"/>
                <a:endParaRPr lang="en-US" sz="1200" b="1" dirty="0">
                  <a:latin typeface="Arial" panose="020B0604020202020204" pitchFamily="34" charset="0"/>
                  <a:cs typeface="Arial" panose="020B0604020202020204" pitchFamily="34" charset="0"/>
                </a:endParaRPr>
              </a:p>
              <a:p>
                <a:pPr algn="l"/>
                <a:r>
                  <a:rPr lang="en-US" sz="1200" b="1" dirty="0">
                    <a:latin typeface="Arial" panose="020B0604020202020204" pitchFamily="34" charset="0"/>
                    <a:cs typeface="Arial" panose="020B0604020202020204" pitchFamily="34" charset="0"/>
                  </a:rPr>
                  <a:t>Phase 1 initialization: </a:t>
                </a:r>
                <a:r>
                  <a:rPr lang="en-US" sz="1200" b="1" dirty="0">
                    <a:solidFill>
                      <a:srgbClr val="FF0000"/>
                    </a:solidFill>
                    <a:latin typeface="Arial" panose="020B0604020202020204" pitchFamily="34" charset="0"/>
                    <a:cs typeface="Arial" panose="020B0604020202020204" pitchFamily="34" charset="0"/>
                  </a:rPr>
                  <a:t>advertise import </a:t>
                </a:r>
                <a:r>
                  <a:rPr lang="en-US" sz="1200" b="1" dirty="0">
                    <a:latin typeface="Arial" panose="020B0604020202020204" pitchFamily="34" charset="0"/>
                    <a:cs typeface="Arial" panose="020B0604020202020204" pitchFamily="34" charset="0"/>
                  </a:rPr>
                  <a:t>and </a:t>
                </a:r>
                <a:r>
                  <a:rPr lang="en-US" sz="1200" b="1" dirty="0">
                    <a:solidFill>
                      <a:srgbClr val="FF0000"/>
                    </a:solidFill>
                    <a:latin typeface="Arial" panose="020B0604020202020204" pitchFamily="34" charset="0"/>
                    <a:cs typeface="Arial" panose="020B0604020202020204" pitchFamily="34" charset="0"/>
                  </a:rPr>
                  <a:t>export</a:t>
                </a:r>
                <a:r>
                  <a:rPr lang="en-US" sz="1200" b="1" dirty="0">
                    <a:latin typeface="Arial" panose="020B0604020202020204" pitchFamily="34" charset="0"/>
                    <a:cs typeface="Arial" panose="020B0604020202020204" pitchFamily="34" charset="0"/>
                  </a:rPr>
                  <a:t> fields long- and short-names</a:t>
                </a:r>
              </a:p>
              <a:p>
                <a:pPr algn="l"/>
                <a:endParaRPr lang="en-US" sz="1200" b="1" dirty="0">
                  <a:latin typeface="Arial" panose="020B0604020202020204" pitchFamily="34" charset="0"/>
                  <a:cs typeface="Arial" panose="020B0604020202020204" pitchFamily="34" charset="0"/>
                </a:endParaRPr>
              </a:p>
              <a:p>
                <a:pPr algn="l"/>
                <a:r>
                  <a:rPr lang="en-US" sz="1200" b="1" dirty="0">
                    <a:latin typeface="Arial" panose="020B0604020202020204" pitchFamily="34" charset="0"/>
                    <a:cs typeface="Arial" panose="020B0604020202020204" pitchFamily="34" charset="0"/>
                  </a:rPr>
                  <a:t>Phase 2 initialization: </a:t>
                </a:r>
                <a:r>
                  <a:rPr lang="en-US" sz="1200" b="1" dirty="0">
                    <a:solidFill>
                      <a:srgbClr val="FF0000"/>
                    </a:solidFill>
                    <a:latin typeface="Arial" panose="020B0604020202020204" pitchFamily="34" charset="0"/>
                    <a:cs typeface="Arial" panose="020B0604020202020204" pitchFamily="34" charset="0"/>
                  </a:rPr>
                  <a:t>Initializes</a:t>
                </a:r>
                <a:r>
                  <a:rPr lang="en-US" sz="1200" b="1" dirty="0">
                    <a:latin typeface="Arial" panose="020B0604020202020204" pitchFamily="34" charset="0"/>
                    <a:cs typeface="Arial" panose="020B0604020202020204" pitchFamily="34" charset="0"/>
                  </a:rPr>
                  <a:t> solution, sets application grid arrays, and registers fields into </a:t>
                </a:r>
                <a:r>
                  <a:rPr lang="en-US" sz="1200" b="1" dirty="0">
                    <a:solidFill>
                      <a:srgbClr val="FF0000"/>
                    </a:solidFill>
                    <a:latin typeface="Arial" panose="020B0604020202020204" pitchFamily="34" charset="0"/>
                    <a:cs typeface="Arial" panose="020B0604020202020204" pitchFamily="34" charset="0"/>
                  </a:rPr>
                  <a:t>import state </a:t>
                </a:r>
                <a:r>
                  <a:rPr lang="en-US" sz="1200" b="1" dirty="0">
                    <a:latin typeface="Arial" panose="020B0604020202020204" pitchFamily="34" charset="0"/>
                    <a:cs typeface="Arial" panose="020B0604020202020204" pitchFamily="34" charset="0"/>
                  </a:rPr>
                  <a:t>and </a:t>
                </a:r>
                <a:r>
                  <a:rPr lang="en-US" sz="1200" b="1" dirty="0">
                    <a:solidFill>
                      <a:srgbClr val="FF0000"/>
                    </a:solidFill>
                    <a:latin typeface="Arial" panose="020B0604020202020204" pitchFamily="34" charset="0"/>
                    <a:cs typeface="Arial" panose="020B0604020202020204" pitchFamily="34" charset="0"/>
                  </a:rPr>
                  <a:t>export state</a:t>
                </a:r>
              </a:p>
              <a:p>
                <a:pPr algn="l"/>
                <a:endParaRPr lang="en-US" sz="1200" b="1" dirty="0">
                  <a:latin typeface="Arial" panose="020B0604020202020204" pitchFamily="34" charset="0"/>
                  <a:cs typeface="Arial" panose="020B0604020202020204" pitchFamily="34" charset="0"/>
                </a:endParaRPr>
              </a:p>
              <a:p>
                <a:pPr algn="l"/>
                <a:r>
                  <a:rPr lang="en-US" sz="1200" b="1" dirty="0">
                    <a:solidFill>
                      <a:srgbClr val="FF0000"/>
                    </a:solidFill>
                    <a:latin typeface="Arial" panose="020B0604020202020204" pitchFamily="34" charset="0"/>
                    <a:cs typeface="Arial" panose="020B0604020202020204" pitchFamily="34" charset="0"/>
                  </a:rPr>
                  <a:t>Exports fields </a:t>
                </a:r>
                <a:r>
                  <a:rPr lang="en-US" sz="1200" b="1" dirty="0">
                    <a:latin typeface="Arial" panose="020B0604020202020204" pitchFamily="34" charset="0"/>
                    <a:cs typeface="Arial" panose="020B0604020202020204" pitchFamily="34" charset="0"/>
                  </a:rPr>
                  <a:t>during initialization or restart</a:t>
                </a:r>
              </a:p>
              <a:p>
                <a:pPr algn="l"/>
                <a:endParaRPr lang="en-US" sz="1200" b="1" dirty="0">
                  <a:latin typeface="Arial" panose="020B0604020202020204" pitchFamily="34" charset="0"/>
                  <a:cs typeface="Arial" panose="020B0604020202020204" pitchFamily="34" charset="0"/>
                </a:endParaRPr>
              </a:p>
              <a:p>
                <a:pPr algn="l"/>
                <a:r>
                  <a:rPr lang="en-US" sz="1200" b="1" dirty="0">
                    <a:latin typeface="Arial" panose="020B0604020202020204" pitchFamily="34" charset="0"/>
                    <a:cs typeface="Arial" panose="020B0604020202020204" pitchFamily="34" charset="0"/>
                  </a:rPr>
                  <a:t>Sets calendar, start and stop times, and coupling interval</a:t>
                </a:r>
              </a:p>
              <a:p>
                <a:pPr algn="l"/>
                <a:endParaRPr lang="en-US" sz="1200" b="1" dirty="0">
                  <a:latin typeface="Arial" panose="020B0604020202020204" pitchFamily="34" charset="0"/>
                  <a:cs typeface="Arial" panose="020B0604020202020204" pitchFamily="34" charset="0"/>
                </a:endParaRPr>
              </a:p>
              <a:p>
                <a:pPr algn="l"/>
                <a:r>
                  <a:rPr lang="en-US" sz="1200" b="1" dirty="0">
                    <a:latin typeface="Arial" panose="020B0604020202020204" pitchFamily="34" charset="0"/>
                    <a:cs typeface="Arial" panose="020B0604020202020204" pitchFamily="34" charset="0"/>
                  </a:rPr>
                  <a:t>Sets ROMS run clock manually</a:t>
                </a:r>
              </a:p>
              <a:p>
                <a:pPr algn="l"/>
                <a:endParaRPr lang="en-US" sz="1200" b="1" dirty="0">
                  <a:latin typeface="Arial" panose="020B0604020202020204" pitchFamily="34" charset="0"/>
                  <a:cs typeface="Arial" panose="020B0604020202020204" pitchFamily="34" charset="0"/>
                </a:endParaRPr>
              </a:p>
              <a:p>
                <a:pPr algn="l"/>
                <a:r>
                  <a:rPr lang="en-US" sz="1200" b="1" dirty="0">
                    <a:latin typeface="Arial" panose="020B0604020202020204" pitchFamily="34" charset="0"/>
                    <a:cs typeface="Arial" panose="020B0604020202020204" pitchFamily="34" charset="0"/>
                  </a:rPr>
                  <a:t>Checks if </a:t>
                </a:r>
                <a:r>
                  <a:rPr lang="en-US" sz="1200" b="1" dirty="0">
                    <a:solidFill>
                      <a:srgbClr val="FF0000"/>
                    </a:solidFill>
                    <a:latin typeface="Arial" panose="020B0604020202020204" pitchFamily="34" charset="0"/>
                    <a:cs typeface="Arial" panose="020B0604020202020204" pitchFamily="34" charset="0"/>
                  </a:rPr>
                  <a:t>import field </a:t>
                </a:r>
                <a:r>
                  <a:rPr lang="en-US" sz="1200" b="1" dirty="0">
                    <a:latin typeface="Arial" panose="020B0604020202020204" pitchFamily="34" charset="0"/>
                    <a:cs typeface="Arial" panose="020B0604020202020204" pitchFamily="34" charset="0"/>
                  </a:rPr>
                  <a:t>is at the correct time</a:t>
                </a:r>
              </a:p>
              <a:p>
                <a:pPr algn="l"/>
                <a:endParaRPr lang="en-US" sz="1200" b="1" dirty="0">
                  <a:latin typeface="Arial" panose="020B0604020202020204" pitchFamily="34" charset="0"/>
                  <a:cs typeface="Arial" panose="020B0604020202020204" pitchFamily="34" charset="0"/>
                </a:endParaRPr>
              </a:p>
              <a:p>
                <a:pPr algn="l"/>
                <a:r>
                  <a:rPr lang="en-US" sz="1200" b="1" dirty="0">
                    <a:latin typeface="Arial" panose="020B0604020202020204" pitchFamily="34" charset="0"/>
                    <a:cs typeface="Arial" panose="020B0604020202020204" pitchFamily="34" charset="0"/>
                  </a:rPr>
                  <a:t>Sets staggered, horizontal grid arrays, grid area, and land/sea masks</a:t>
                </a:r>
              </a:p>
              <a:p>
                <a:pPr algn="l"/>
                <a:endParaRPr lang="en-US" sz="1200" b="1" dirty="0">
                  <a:latin typeface="Arial" panose="020B0604020202020204" pitchFamily="34" charset="0"/>
                  <a:cs typeface="Arial" panose="020B0604020202020204" pitchFamily="34" charset="0"/>
                </a:endParaRPr>
              </a:p>
              <a:p>
                <a:pPr algn="l"/>
                <a:r>
                  <a:rPr lang="en-US" sz="1200" b="1" dirty="0">
                    <a:latin typeface="Arial" panose="020B0604020202020204" pitchFamily="34" charset="0"/>
                    <a:cs typeface="Arial" panose="020B0604020202020204" pitchFamily="34" charset="0"/>
                  </a:rPr>
                  <a:t>Realize fields into </a:t>
                </a:r>
                <a:r>
                  <a:rPr lang="en-US" sz="1200" b="1" dirty="0">
                    <a:solidFill>
                      <a:srgbClr val="FF0000"/>
                    </a:solidFill>
                    <a:latin typeface="Arial" panose="020B0604020202020204" pitchFamily="34" charset="0"/>
                    <a:cs typeface="Arial" panose="020B0604020202020204" pitchFamily="34" charset="0"/>
                  </a:rPr>
                  <a:t>import </a:t>
                </a:r>
                <a:r>
                  <a:rPr lang="en-US" sz="1200" b="1" dirty="0">
                    <a:latin typeface="Arial" panose="020B0604020202020204" pitchFamily="34" charset="0"/>
                    <a:cs typeface="Arial" panose="020B0604020202020204" pitchFamily="34" charset="0"/>
                  </a:rPr>
                  <a:t>and </a:t>
                </a:r>
                <a:r>
                  <a:rPr lang="en-US" sz="1200" b="1" dirty="0">
                    <a:solidFill>
                      <a:srgbClr val="FF0000"/>
                    </a:solidFill>
                    <a:latin typeface="Arial" panose="020B0604020202020204" pitchFamily="34" charset="0"/>
                    <a:cs typeface="Arial" panose="020B0604020202020204" pitchFamily="34" charset="0"/>
                  </a:rPr>
                  <a:t>export states </a:t>
                </a:r>
                <a:r>
                  <a:rPr lang="en-US" sz="1200" b="1" dirty="0">
                    <a:latin typeface="Arial" panose="020B0604020202020204" pitchFamily="34" charset="0"/>
                    <a:cs typeface="Arial" panose="020B0604020202020204" pitchFamily="34" charset="0"/>
                  </a:rPr>
                  <a:t>by allocating and initializing pointers</a:t>
                </a:r>
              </a:p>
              <a:p>
                <a:pPr algn="l"/>
                <a:endParaRPr lang="en-US" sz="1200" b="1" dirty="0">
                  <a:latin typeface="Arial" panose="020B0604020202020204" pitchFamily="34" charset="0"/>
                  <a:cs typeface="Arial" panose="020B0604020202020204" pitchFamily="34" charset="0"/>
                </a:endParaRPr>
              </a:p>
              <a:p>
                <a:pPr algn="l"/>
                <a:r>
                  <a:rPr lang="en-US" sz="1200" b="1" dirty="0">
                    <a:solidFill>
                      <a:srgbClr val="FF0000"/>
                    </a:solidFill>
                    <a:latin typeface="Arial" panose="020B0604020202020204" pitchFamily="34" charset="0"/>
                    <a:cs typeface="Arial" panose="020B0604020202020204" pitchFamily="34" charset="0"/>
                  </a:rPr>
                  <a:t>Advances</a:t>
                </a:r>
                <a:r>
                  <a:rPr lang="en-US" sz="1200" b="1" dirty="0">
                    <a:latin typeface="Arial" panose="020B0604020202020204" pitchFamily="34" charset="0"/>
                    <a:cs typeface="Arial" panose="020B0604020202020204" pitchFamily="34" charset="0"/>
                  </a:rPr>
                  <a:t> kernel for a coupling interval and </a:t>
                </a:r>
                <a:r>
                  <a:rPr lang="en-US" sz="1200" b="1" dirty="0">
                    <a:solidFill>
                      <a:srgbClr val="FF0000"/>
                    </a:solidFill>
                    <a:latin typeface="Arial" panose="020B0604020202020204" pitchFamily="34" charset="0"/>
                    <a:cs typeface="Arial" panose="020B0604020202020204" pitchFamily="34" charset="0"/>
                  </a:rPr>
                  <a:t>calls import </a:t>
                </a:r>
                <a:r>
                  <a:rPr lang="en-US" sz="1200" b="1" dirty="0">
                    <a:latin typeface="Arial" panose="020B0604020202020204" pitchFamily="34" charset="0"/>
                    <a:cs typeface="Arial" panose="020B0604020202020204" pitchFamily="34" charset="0"/>
                  </a:rPr>
                  <a:t>and </a:t>
                </a:r>
                <a:r>
                  <a:rPr lang="en-US" sz="1200" b="1" dirty="0">
                    <a:solidFill>
                      <a:srgbClr val="FF0000"/>
                    </a:solidFill>
                    <a:latin typeface="Arial" panose="020B0604020202020204" pitchFamily="34" charset="0"/>
                    <a:cs typeface="Arial" panose="020B0604020202020204" pitchFamily="34" charset="0"/>
                  </a:rPr>
                  <a:t>export</a:t>
                </a:r>
                <a:r>
                  <a:rPr lang="en-US" sz="1200" b="1" dirty="0">
                    <a:latin typeface="Arial" panose="020B0604020202020204" pitchFamily="34" charset="0"/>
                    <a:cs typeface="Arial" panose="020B0604020202020204" pitchFamily="34" charset="0"/>
                  </a:rPr>
                  <a:t> routines</a:t>
                </a:r>
              </a:p>
              <a:p>
                <a:pPr algn="l"/>
                <a:endParaRPr lang="en-US" sz="1200" b="1" dirty="0">
                  <a:latin typeface="Arial" panose="020B0604020202020204" pitchFamily="34" charset="0"/>
                  <a:cs typeface="Arial" panose="020B0604020202020204" pitchFamily="34" charset="0"/>
                </a:endParaRPr>
              </a:p>
              <a:p>
                <a:pPr algn="l"/>
                <a:r>
                  <a:rPr lang="en-US" sz="1200" b="1" dirty="0">
                    <a:latin typeface="Arial" panose="020B0604020202020204" pitchFamily="34" charset="0"/>
                    <a:cs typeface="Arial" panose="020B0604020202020204" pitchFamily="34" charset="0"/>
                  </a:rPr>
                  <a:t>Finalizes execution</a:t>
                </a:r>
              </a:p>
              <a:p>
                <a:pPr algn="l"/>
                <a:endParaRPr lang="en-US" sz="1200" b="1" dirty="0">
                  <a:latin typeface="Arial" panose="020B0604020202020204" pitchFamily="34" charset="0"/>
                  <a:cs typeface="Arial" panose="020B0604020202020204" pitchFamily="34" charset="0"/>
                </a:endParaRPr>
              </a:p>
              <a:p>
                <a:pPr algn="l"/>
                <a:r>
                  <a:rPr lang="en-US" sz="1200" b="1" dirty="0">
                    <a:solidFill>
                      <a:srgbClr val="FF0000"/>
                    </a:solidFill>
                    <a:latin typeface="Arial" panose="020B0604020202020204" pitchFamily="34" charset="0"/>
                    <a:cs typeface="Arial" panose="020B0604020202020204" pitchFamily="34" charset="0"/>
                  </a:rPr>
                  <a:t>Imports fields </a:t>
                </a:r>
                <a:r>
                  <a:rPr lang="en-US" sz="1200" b="1" dirty="0">
                    <a:latin typeface="Arial" panose="020B0604020202020204" pitchFamily="34" charset="0"/>
                    <a:cs typeface="Arial" panose="020B0604020202020204" pitchFamily="34" charset="0"/>
                  </a:rPr>
                  <a:t>from other connected components</a:t>
                </a:r>
              </a:p>
              <a:p>
                <a:pPr algn="l"/>
                <a:endParaRPr lang="en-US" sz="1200" b="1" dirty="0">
                  <a:latin typeface="Arial" panose="020B0604020202020204" pitchFamily="34" charset="0"/>
                  <a:cs typeface="Arial" panose="020B0604020202020204" pitchFamily="34" charset="0"/>
                </a:endParaRPr>
              </a:p>
              <a:p>
                <a:pPr algn="l"/>
                <a:r>
                  <a:rPr lang="en-US" sz="1200" b="1" dirty="0">
                    <a:solidFill>
                      <a:srgbClr val="FF0000"/>
                    </a:solidFill>
                    <a:latin typeface="Arial" panose="020B0604020202020204" pitchFamily="34" charset="0"/>
                    <a:cs typeface="Arial" panose="020B0604020202020204" pitchFamily="34" charset="0"/>
                  </a:rPr>
                  <a:t>Exports fields </a:t>
                </a:r>
                <a:r>
                  <a:rPr lang="en-US" sz="1200" b="1" dirty="0">
                    <a:latin typeface="Arial" panose="020B0604020202020204" pitchFamily="34" charset="0"/>
                    <a:cs typeface="Arial" panose="020B0604020202020204" pitchFamily="34" charset="0"/>
                  </a:rPr>
                  <a:t>to other connected components</a:t>
                </a:r>
              </a:p>
            </p:txBody>
          </p:sp>
        </p:grpSp>
        <p:sp>
          <p:nvSpPr>
            <p:cNvPr id="8" name="TextBox 7">
              <a:extLst>
                <a:ext uri="{FF2B5EF4-FFF2-40B4-BE49-F238E27FC236}">
                  <a16:creationId xmlns:a16="http://schemas.microsoft.com/office/drawing/2014/main" id="{3B66A50A-FEA0-5145-84AB-1B2B23433CD3}"/>
                </a:ext>
              </a:extLst>
            </p:cNvPr>
            <p:cNvSpPr txBox="1"/>
            <p:nvPr/>
          </p:nvSpPr>
          <p:spPr>
            <a:xfrm>
              <a:off x="339315" y="771397"/>
              <a:ext cx="1549776" cy="276999"/>
            </a:xfrm>
            <a:prstGeom prst="rect">
              <a:avLst/>
            </a:prstGeom>
            <a:noFill/>
          </p:spPr>
          <p:txBody>
            <a:bodyPr wrap="none" rtlCol="0">
              <a:spAutoFit/>
            </a:bodyPr>
            <a:lstStyle/>
            <a:p>
              <a:r>
                <a:rPr lang="en-US" sz="1200" b="1" dirty="0">
                  <a:solidFill>
                    <a:srgbClr val="FF0000"/>
                  </a:solidFill>
                  <a:latin typeface="Arial" panose="020B0604020202020204" pitchFamily="34" charset="0"/>
                  <a:cs typeface="Arial" panose="020B0604020202020204" pitchFamily="34" charset="0"/>
                </a:rPr>
                <a:t>MODULE </a:t>
              </a:r>
              <a:r>
                <a:rPr lang="en-US" sz="1200" b="1" dirty="0" err="1">
                  <a:solidFill>
                    <a:srgbClr val="FF0000"/>
                  </a:solidFill>
                  <a:latin typeface="Arial" panose="020B0604020202020204" pitchFamily="34" charset="0"/>
                  <a:cs typeface="Arial" panose="020B0604020202020204" pitchFamily="34" charset="0"/>
                </a:rPr>
                <a:t>esmf_roms_mod</a:t>
              </a:r>
              <a:endParaRPr lang="en-US" sz="1200" b="1"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81C7CF0-19BF-9849-A4A3-2667C254ABF9}"/>
                </a:ext>
              </a:extLst>
            </p:cNvPr>
            <p:cNvSpPr txBox="1"/>
            <p:nvPr/>
          </p:nvSpPr>
          <p:spPr>
            <a:xfrm>
              <a:off x="283160" y="5971391"/>
              <a:ext cx="1817786" cy="276999"/>
            </a:xfrm>
            <a:prstGeom prst="rect">
              <a:avLst/>
            </a:prstGeom>
            <a:noFill/>
          </p:spPr>
          <p:txBody>
            <a:bodyPr wrap="none" rtlCol="0">
              <a:spAutoFit/>
            </a:bodyPr>
            <a:lstStyle/>
            <a:p>
              <a:r>
                <a:rPr lang="en-US" sz="1200" b="1" dirty="0">
                  <a:solidFill>
                    <a:srgbClr val="FF0000"/>
                  </a:solidFill>
                  <a:latin typeface="Arial" panose="020B0604020202020204" pitchFamily="34" charset="0"/>
                  <a:cs typeface="Arial" panose="020B0604020202020204" pitchFamily="34" charset="0"/>
                </a:rPr>
                <a:t>END MODULE </a:t>
              </a:r>
              <a:r>
                <a:rPr lang="en-US" sz="1200" b="1" dirty="0" err="1">
                  <a:solidFill>
                    <a:srgbClr val="FF0000"/>
                  </a:solidFill>
                  <a:latin typeface="Arial" panose="020B0604020202020204" pitchFamily="34" charset="0"/>
                  <a:cs typeface="Arial" panose="020B0604020202020204" pitchFamily="34" charset="0"/>
                </a:rPr>
                <a:t>esmf_roms_mod</a:t>
              </a:r>
              <a:endParaRPr lang="en-US" sz="1200" b="1" dirty="0">
                <a:solidFill>
                  <a:srgbClr val="FF0000"/>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8C0628DD-64D8-ED47-AA02-70392B05A383}"/>
              </a:ext>
            </a:extLst>
          </p:cNvPr>
          <p:cNvSpPr txBox="1"/>
          <p:nvPr/>
        </p:nvSpPr>
        <p:spPr>
          <a:xfrm>
            <a:off x="335689" y="721394"/>
            <a:ext cx="2824356" cy="307777"/>
          </a:xfrm>
          <a:prstGeom prst="rect">
            <a:avLst/>
          </a:prstGeom>
          <a:noFill/>
        </p:spPr>
        <p:txBody>
          <a:bodyPr wrap="square" rtlCol="0">
            <a:spAutoFit/>
          </a:bodyPr>
          <a:lstStyle/>
          <a:p>
            <a:r>
              <a:rPr lang="en-US" sz="1400" b="1" dirty="0" err="1">
                <a:latin typeface="Arial" panose="020B0604020202020204" pitchFamily="34" charset="0"/>
                <a:cs typeface="Arial" panose="020B0604020202020204" pitchFamily="34" charset="0"/>
              </a:rPr>
              <a:t>esmf_roms.F</a:t>
            </a:r>
            <a:r>
              <a:rPr lang="en-US" sz="1400" b="1" dirty="0">
                <a:latin typeface="Arial" panose="020B0604020202020204" pitchFamily="34" charset="0"/>
                <a:cs typeface="Arial" panose="020B0604020202020204" pitchFamily="34" charset="0"/>
              </a:rPr>
              <a:t>:</a:t>
            </a:r>
          </a:p>
        </p:txBody>
      </p:sp>
      <p:sp>
        <p:nvSpPr>
          <p:cNvPr id="12" name="Text Box 4">
            <a:extLst>
              <a:ext uri="{FF2B5EF4-FFF2-40B4-BE49-F238E27FC236}">
                <a16:creationId xmlns:a16="http://schemas.microsoft.com/office/drawing/2014/main" id="{8D8323D3-D83C-6A46-8E8C-5937BEF38504}"/>
              </a:ext>
            </a:extLst>
          </p:cNvPr>
          <p:cNvSpPr txBox="1">
            <a:spLocks noChangeArrowheads="1"/>
          </p:cNvSpPr>
          <p:nvPr/>
        </p:nvSpPr>
        <p:spPr bwMode="auto">
          <a:xfrm>
            <a:off x="0" y="242656"/>
            <a:ext cx="12192000" cy="461665"/>
          </a:xfrm>
          <a:prstGeom prst="rect">
            <a:avLst/>
          </a:prstGeom>
          <a:noFill/>
          <a:ln w="9525">
            <a:noFill/>
            <a:miter lim="800000"/>
            <a:headEnd/>
            <a:tailEnd/>
          </a:ln>
        </p:spPr>
        <p:txBody>
          <a:bodyPr wrap="square">
            <a:spAutoFit/>
          </a:bodyPr>
          <a:lstStyle/>
          <a:p>
            <a:pPr algn="ctr" eaLnBrk="1" hangingPunct="1"/>
            <a:r>
              <a:rPr lang="en-US" sz="2400" dirty="0">
                <a:solidFill>
                  <a:srgbClr val="FF0000"/>
                </a:solidFill>
                <a:latin typeface="Arial Black" charset="0"/>
              </a:rPr>
              <a:t>ESMF/NUOPC Coupling</a:t>
            </a:r>
          </a:p>
        </p:txBody>
      </p:sp>
    </p:spTree>
    <p:extLst>
      <p:ext uri="{BB962C8B-B14F-4D97-AF65-F5344CB8AC3E}">
        <p14:creationId xmlns:p14="http://schemas.microsoft.com/office/powerpoint/2010/main" val="38378353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BDE7E506-C104-EC47-A07E-AC87301020EF}"/>
              </a:ext>
            </a:extLst>
          </p:cNvPr>
          <p:cNvSpPr txBox="1">
            <a:spLocks noChangeArrowheads="1"/>
          </p:cNvSpPr>
          <p:nvPr/>
        </p:nvSpPr>
        <p:spPr bwMode="auto">
          <a:xfrm>
            <a:off x="0" y="9625"/>
            <a:ext cx="12192000" cy="461665"/>
          </a:xfrm>
          <a:prstGeom prst="rect">
            <a:avLst/>
          </a:prstGeom>
          <a:noFill/>
          <a:ln w="9525">
            <a:noFill/>
            <a:miter lim="800000"/>
            <a:headEnd/>
            <a:tailEnd/>
          </a:ln>
        </p:spPr>
        <p:txBody>
          <a:bodyPr wrap="square">
            <a:spAutoFit/>
          </a:bodyPr>
          <a:lstStyle/>
          <a:p>
            <a:pPr algn="ctr" eaLnBrk="1" hangingPunct="1"/>
            <a:r>
              <a:rPr lang="en-US" sz="2400" dirty="0">
                <a:solidFill>
                  <a:srgbClr val="FF0000"/>
                </a:solidFill>
                <a:latin typeface="Arial Black" charset="0"/>
              </a:rPr>
              <a:t>Coupling Run Sequence: DATA-ATM-ROMS</a:t>
            </a:r>
          </a:p>
        </p:txBody>
      </p:sp>
      <p:grpSp>
        <p:nvGrpSpPr>
          <p:cNvPr id="14" name="Group 13">
            <a:extLst>
              <a:ext uri="{FF2B5EF4-FFF2-40B4-BE49-F238E27FC236}">
                <a16:creationId xmlns:a16="http://schemas.microsoft.com/office/drawing/2014/main" id="{E4ED3AD2-E335-4241-B075-E1A901CFE6FD}"/>
              </a:ext>
            </a:extLst>
          </p:cNvPr>
          <p:cNvGrpSpPr/>
          <p:nvPr/>
        </p:nvGrpSpPr>
        <p:grpSpPr>
          <a:xfrm>
            <a:off x="6919148" y="3674955"/>
            <a:ext cx="4013200" cy="3031252"/>
            <a:chOff x="4088131" y="672961"/>
            <a:chExt cx="4013200" cy="3031252"/>
          </a:xfrm>
        </p:grpSpPr>
        <p:pic>
          <p:nvPicPr>
            <p:cNvPr id="5" name="Picture 4">
              <a:extLst>
                <a:ext uri="{FF2B5EF4-FFF2-40B4-BE49-F238E27FC236}">
                  <a16:creationId xmlns:a16="http://schemas.microsoft.com/office/drawing/2014/main" id="{2B6D6E51-91A5-3E41-8E37-DCE141CC3C97}"/>
                </a:ext>
              </a:extLst>
            </p:cNvPr>
            <p:cNvPicPr>
              <a:picLocks noChangeAspect="1"/>
            </p:cNvPicPr>
            <p:nvPr/>
          </p:nvPicPr>
          <p:blipFill>
            <a:blip r:embed="rId2"/>
            <a:stretch>
              <a:fillRect/>
            </a:stretch>
          </p:blipFill>
          <p:spPr>
            <a:xfrm>
              <a:off x="4088131" y="672961"/>
              <a:ext cx="4013200" cy="2661920"/>
            </a:xfrm>
            <a:prstGeom prst="rect">
              <a:avLst/>
            </a:prstGeom>
          </p:spPr>
        </p:pic>
        <p:sp>
          <p:nvSpPr>
            <p:cNvPr id="9" name="TextBox 8">
              <a:extLst>
                <a:ext uri="{FF2B5EF4-FFF2-40B4-BE49-F238E27FC236}">
                  <a16:creationId xmlns:a16="http://schemas.microsoft.com/office/drawing/2014/main" id="{30127DD3-D5C4-3240-B455-E59BC7A078EB}"/>
                </a:ext>
              </a:extLst>
            </p:cNvPr>
            <p:cNvSpPr txBox="1"/>
            <p:nvPr/>
          </p:nvSpPr>
          <p:spPr>
            <a:xfrm>
              <a:off x="5646208" y="3334881"/>
              <a:ext cx="1146468"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Explicit</a:t>
              </a:r>
            </a:p>
          </p:txBody>
        </p:sp>
      </p:grpSp>
      <p:grpSp>
        <p:nvGrpSpPr>
          <p:cNvPr id="13" name="Group 12">
            <a:extLst>
              <a:ext uri="{FF2B5EF4-FFF2-40B4-BE49-F238E27FC236}">
                <a16:creationId xmlns:a16="http://schemas.microsoft.com/office/drawing/2014/main" id="{5A6A1F8D-F214-FA4C-93D5-8BE473CA5E46}"/>
              </a:ext>
            </a:extLst>
          </p:cNvPr>
          <p:cNvGrpSpPr/>
          <p:nvPr/>
        </p:nvGrpSpPr>
        <p:grpSpPr>
          <a:xfrm>
            <a:off x="4149263" y="370581"/>
            <a:ext cx="4232523" cy="3079676"/>
            <a:chOff x="7229194" y="3674955"/>
            <a:chExt cx="4232523" cy="3079676"/>
          </a:xfrm>
        </p:grpSpPr>
        <p:pic>
          <p:nvPicPr>
            <p:cNvPr id="7" name="Picture 6">
              <a:extLst>
                <a:ext uri="{FF2B5EF4-FFF2-40B4-BE49-F238E27FC236}">
                  <a16:creationId xmlns:a16="http://schemas.microsoft.com/office/drawing/2014/main" id="{C35246E5-E4DE-024F-8391-4B5AB3A87546}"/>
                </a:ext>
              </a:extLst>
            </p:cNvPr>
            <p:cNvPicPr>
              <a:picLocks noChangeAspect="1"/>
            </p:cNvPicPr>
            <p:nvPr/>
          </p:nvPicPr>
          <p:blipFill>
            <a:blip r:embed="rId3"/>
            <a:stretch>
              <a:fillRect/>
            </a:stretch>
          </p:blipFill>
          <p:spPr>
            <a:xfrm>
              <a:off x="7229194" y="3674955"/>
              <a:ext cx="4013200" cy="2661920"/>
            </a:xfrm>
            <a:prstGeom prst="rect">
              <a:avLst/>
            </a:prstGeom>
          </p:spPr>
        </p:pic>
        <p:sp>
          <p:nvSpPr>
            <p:cNvPr id="10" name="TextBox 9">
              <a:extLst>
                <a:ext uri="{FF2B5EF4-FFF2-40B4-BE49-F238E27FC236}">
                  <a16:creationId xmlns:a16="http://schemas.microsoft.com/office/drawing/2014/main" id="{C169A1F8-AFED-1945-BAE2-681C57BC5E0F}"/>
                </a:ext>
              </a:extLst>
            </p:cNvPr>
            <p:cNvSpPr txBox="1"/>
            <p:nvPr/>
          </p:nvSpPr>
          <p:spPr>
            <a:xfrm>
              <a:off x="7678822" y="6385299"/>
              <a:ext cx="3782895"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Semi-Implicit, ATM average</a:t>
              </a:r>
            </a:p>
          </p:txBody>
        </p:sp>
      </p:grpSp>
      <p:grpSp>
        <p:nvGrpSpPr>
          <p:cNvPr id="12" name="Group 11">
            <a:extLst>
              <a:ext uri="{FF2B5EF4-FFF2-40B4-BE49-F238E27FC236}">
                <a16:creationId xmlns:a16="http://schemas.microsoft.com/office/drawing/2014/main" id="{ADC00983-0FC0-9D41-8035-C5B9A55DDF32}"/>
              </a:ext>
            </a:extLst>
          </p:cNvPr>
          <p:cNvGrpSpPr/>
          <p:nvPr/>
        </p:nvGrpSpPr>
        <p:grpSpPr>
          <a:xfrm>
            <a:off x="953615" y="3674955"/>
            <a:ext cx="4426340" cy="3091069"/>
            <a:chOff x="953615" y="3674955"/>
            <a:chExt cx="4426340" cy="3091069"/>
          </a:xfrm>
        </p:grpSpPr>
        <p:pic>
          <p:nvPicPr>
            <p:cNvPr id="6" name="Picture 5">
              <a:extLst>
                <a:ext uri="{FF2B5EF4-FFF2-40B4-BE49-F238E27FC236}">
                  <a16:creationId xmlns:a16="http://schemas.microsoft.com/office/drawing/2014/main" id="{6A9BEE51-56A7-624A-8BFE-34F7848DA6EB}"/>
                </a:ext>
              </a:extLst>
            </p:cNvPr>
            <p:cNvPicPr>
              <a:picLocks noChangeAspect="1"/>
            </p:cNvPicPr>
            <p:nvPr/>
          </p:nvPicPr>
          <p:blipFill>
            <a:blip r:embed="rId4"/>
            <a:stretch>
              <a:fillRect/>
            </a:stretch>
          </p:blipFill>
          <p:spPr>
            <a:xfrm>
              <a:off x="1090933" y="3674955"/>
              <a:ext cx="4013200" cy="2661920"/>
            </a:xfrm>
            <a:prstGeom prst="rect">
              <a:avLst/>
            </a:prstGeom>
          </p:spPr>
        </p:pic>
        <p:sp>
          <p:nvSpPr>
            <p:cNvPr id="11" name="TextBox 10">
              <a:extLst>
                <a:ext uri="{FF2B5EF4-FFF2-40B4-BE49-F238E27FC236}">
                  <a16:creationId xmlns:a16="http://schemas.microsoft.com/office/drawing/2014/main" id="{BEE866C8-277A-2749-BDC6-77FDED979EA9}"/>
                </a:ext>
              </a:extLst>
            </p:cNvPr>
            <p:cNvSpPr txBox="1"/>
            <p:nvPr/>
          </p:nvSpPr>
          <p:spPr>
            <a:xfrm>
              <a:off x="953615" y="6396692"/>
              <a:ext cx="4426340"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Semi-Implicit, ATM instantaneous</a:t>
              </a:r>
            </a:p>
          </p:txBody>
        </p:sp>
      </p:grpSp>
    </p:spTree>
    <p:extLst>
      <p:ext uri="{BB962C8B-B14F-4D97-AF65-F5344CB8AC3E}">
        <p14:creationId xmlns:p14="http://schemas.microsoft.com/office/powerpoint/2010/main" val="9752358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A531BC-1EA1-7C4E-BC4B-96EF75887A31}"/>
              </a:ext>
            </a:extLst>
          </p:cNvPr>
          <p:cNvGrpSpPr/>
          <p:nvPr/>
        </p:nvGrpSpPr>
        <p:grpSpPr>
          <a:xfrm>
            <a:off x="0" y="0"/>
            <a:ext cx="12192000" cy="1486555"/>
            <a:chOff x="0" y="0"/>
            <a:chExt cx="12192000" cy="1486555"/>
          </a:xfrm>
        </p:grpSpPr>
        <p:sp>
          <p:nvSpPr>
            <p:cNvPr id="3" name="Rectangle 2">
              <a:extLst>
                <a:ext uri="{FF2B5EF4-FFF2-40B4-BE49-F238E27FC236}">
                  <a16:creationId xmlns:a16="http://schemas.microsoft.com/office/drawing/2014/main" id="{77D2BC4D-D872-F14B-AE33-0F53B13D582C}"/>
                </a:ext>
              </a:extLst>
            </p:cNvPr>
            <p:cNvSpPr/>
            <p:nvPr/>
          </p:nvSpPr>
          <p:spPr>
            <a:xfrm>
              <a:off x="0" y="0"/>
              <a:ext cx="12192000" cy="461665"/>
            </a:xfrm>
            <a:prstGeom prst="rect">
              <a:avLst/>
            </a:prstGeom>
          </p:spPr>
          <p:txBody>
            <a:bodyPr wrap="square">
              <a:spAutoFit/>
            </a:bodyPr>
            <a:lstStyle/>
            <a:p>
              <a:pPr algn="ctr"/>
              <a:r>
                <a:rPr lang="en-US" sz="2400" dirty="0">
                  <a:solidFill>
                    <a:srgbClr val="FF0000"/>
                  </a:solidFill>
                  <a:latin typeface="Arial Black" charset="0"/>
                </a:rPr>
                <a:t>Surface Current Comparison (m/s)</a:t>
              </a:r>
            </a:p>
          </p:txBody>
        </p:sp>
        <p:sp>
          <p:nvSpPr>
            <p:cNvPr id="5" name="TextBox 4">
              <a:extLst>
                <a:ext uri="{FF2B5EF4-FFF2-40B4-BE49-F238E27FC236}">
                  <a16:creationId xmlns:a16="http://schemas.microsoft.com/office/drawing/2014/main" id="{771B3C85-91DA-B84B-B49E-C595B7B457CB}"/>
                </a:ext>
              </a:extLst>
            </p:cNvPr>
            <p:cNvSpPr txBox="1"/>
            <p:nvPr/>
          </p:nvSpPr>
          <p:spPr>
            <a:xfrm>
              <a:off x="4860332" y="840224"/>
              <a:ext cx="2319289" cy="646331"/>
            </a:xfrm>
            <a:prstGeom prst="rect">
              <a:avLst/>
            </a:prstGeom>
            <a:noFill/>
          </p:spPr>
          <p:txBody>
            <a:bodyPr wrap="none" rtlCol="0">
              <a:spAutoFit/>
            </a:bodyPr>
            <a:lstStyle/>
            <a:p>
              <a:pPr algn="ctr"/>
              <a:r>
                <a:rPr lang="en-US" b="1" dirty="0">
                  <a:latin typeface="Arial Black" panose="020B0604020202020204" pitchFamily="34" charset="0"/>
                  <a:cs typeface="Arial Black" panose="020B0604020202020204" pitchFamily="34" charset="0"/>
                </a:rPr>
                <a:t>DATA-WRF-ROMS</a:t>
              </a:r>
            </a:p>
            <a:p>
              <a:pPr algn="ctr"/>
              <a:r>
                <a:rPr lang="en-US" b="1" dirty="0">
                  <a:latin typeface="Arial Black" panose="020B0604020202020204" pitchFamily="34" charset="0"/>
                  <a:cs typeface="Arial Black" panose="020B0604020202020204" pitchFamily="34" charset="0"/>
                </a:rPr>
                <a:t>No Nesting</a:t>
              </a:r>
            </a:p>
          </p:txBody>
        </p:sp>
      </p:grpSp>
      <p:grpSp>
        <p:nvGrpSpPr>
          <p:cNvPr id="7" name="Group 6">
            <a:extLst>
              <a:ext uri="{FF2B5EF4-FFF2-40B4-BE49-F238E27FC236}">
                <a16:creationId xmlns:a16="http://schemas.microsoft.com/office/drawing/2014/main" id="{B6218D2E-3E36-D44D-AB44-F411AB155E6A}"/>
              </a:ext>
            </a:extLst>
          </p:cNvPr>
          <p:cNvGrpSpPr/>
          <p:nvPr/>
        </p:nvGrpSpPr>
        <p:grpSpPr>
          <a:xfrm>
            <a:off x="2615937" y="5815053"/>
            <a:ext cx="6960125" cy="647679"/>
            <a:chOff x="451742" y="5886180"/>
            <a:chExt cx="6960125" cy="647679"/>
          </a:xfrm>
        </p:grpSpPr>
        <p:sp>
          <p:nvSpPr>
            <p:cNvPr id="8" name="TextBox 7">
              <a:extLst>
                <a:ext uri="{FF2B5EF4-FFF2-40B4-BE49-F238E27FC236}">
                  <a16:creationId xmlns:a16="http://schemas.microsoft.com/office/drawing/2014/main" id="{019C3947-3DB2-1A43-AB19-9DC700724E1B}"/>
                </a:ext>
              </a:extLst>
            </p:cNvPr>
            <p:cNvSpPr txBox="1"/>
            <p:nvPr/>
          </p:nvSpPr>
          <p:spPr>
            <a:xfrm>
              <a:off x="451742" y="5887528"/>
              <a:ext cx="2903359" cy="646331"/>
            </a:xfrm>
            <a:prstGeom prst="rect">
              <a:avLst/>
            </a:prstGeom>
            <a:noFill/>
          </p:spPr>
          <p:txBody>
            <a:bodyPr wrap="none" rtlCol="0">
              <a:spAutoFit/>
            </a:bodyPr>
            <a:lstStyle/>
            <a:p>
              <a:pPr algn="ctr"/>
              <a:r>
                <a:rPr lang="en-US" b="1" dirty="0">
                  <a:latin typeface="Arial Black" panose="020B0604020202020204" pitchFamily="34" charset="0"/>
                  <a:cs typeface="Arial Black" panose="020B0604020202020204" pitchFamily="34" charset="0"/>
                </a:rPr>
                <a:t>ESMF Coupling: 180 s</a:t>
              </a:r>
            </a:p>
            <a:p>
              <a:pPr algn="ctr"/>
              <a:r>
                <a:rPr lang="en-US" b="1" dirty="0">
                  <a:solidFill>
                    <a:srgbClr val="FF0000"/>
                  </a:solidFill>
                  <a:latin typeface="Arial Black" panose="020B0604020202020204" pitchFamily="34" charset="0"/>
                  <a:cs typeface="Arial Black" panose="020B0604020202020204" pitchFamily="34" charset="0"/>
                </a:rPr>
                <a:t>BULK_FLUXES</a:t>
              </a:r>
            </a:p>
          </p:txBody>
        </p:sp>
        <p:sp>
          <p:nvSpPr>
            <p:cNvPr id="9" name="TextBox 8">
              <a:extLst>
                <a:ext uri="{FF2B5EF4-FFF2-40B4-BE49-F238E27FC236}">
                  <a16:creationId xmlns:a16="http://schemas.microsoft.com/office/drawing/2014/main" id="{8B0420DC-6CB4-CB40-B754-DDF86F632553}"/>
                </a:ext>
              </a:extLst>
            </p:cNvPr>
            <p:cNvSpPr txBox="1"/>
            <p:nvPr/>
          </p:nvSpPr>
          <p:spPr>
            <a:xfrm>
              <a:off x="4508508" y="5886180"/>
              <a:ext cx="2903359" cy="646331"/>
            </a:xfrm>
            <a:prstGeom prst="rect">
              <a:avLst/>
            </a:prstGeom>
            <a:noFill/>
          </p:spPr>
          <p:txBody>
            <a:bodyPr wrap="none" rtlCol="0">
              <a:spAutoFit/>
            </a:bodyPr>
            <a:lstStyle/>
            <a:p>
              <a:pPr algn="ctr"/>
              <a:r>
                <a:rPr lang="en-US" b="1" dirty="0">
                  <a:latin typeface="Arial Black" panose="020B0604020202020204" pitchFamily="34" charset="0"/>
                  <a:cs typeface="Arial Black" panose="020B0604020202020204" pitchFamily="34" charset="0"/>
                </a:rPr>
                <a:t>ESMF Coupling: 180 s</a:t>
              </a:r>
            </a:p>
            <a:p>
              <a:pPr algn="ctr"/>
              <a:r>
                <a:rPr lang="en-US" b="1" dirty="0">
                  <a:solidFill>
                    <a:srgbClr val="FF0000"/>
                  </a:solidFill>
                  <a:latin typeface="Arial Black" panose="020B0604020202020204" pitchFamily="34" charset="0"/>
                  <a:cs typeface="Arial Black" panose="020B0604020202020204" pitchFamily="34" charset="0"/>
                </a:rPr>
                <a:t>ATM SBL</a:t>
              </a:r>
            </a:p>
          </p:txBody>
        </p:sp>
      </p:grpSp>
      <p:pic>
        <p:nvPicPr>
          <p:cNvPr id="12" name="sur_vec_e03_e02_m01.mp4">
            <a:hlinkClick r:id="" action="ppaction://media"/>
            <a:extLst>
              <a:ext uri="{FF2B5EF4-FFF2-40B4-BE49-F238E27FC236}">
                <a16:creationId xmlns:a16="http://schemas.microsoft.com/office/drawing/2014/main" id="{B5BD5CBB-8233-724D-8D5F-FACDDBE3A92E}"/>
              </a:ext>
            </a:extLst>
          </p:cNvPr>
          <p:cNvPicPr>
            <a:picLocks noChangeAspect="1"/>
          </p:cNvPicPr>
          <p:nvPr>
            <a:videoFile r:link="rId2"/>
            <p:extLst>
              <p:ext uri="{DAA4B4D4-6D71-4841-9C94-3DE7FCFB9230}">
                <p14:media xmlns:p14="http://schemas.microsoft.com/office/powerpoint/2010/main" r:link="rId1"/>
              </p:ext>
            </p:extLst>
          </p:nvPr>
        </p:nvPicPr>
        <p:blipFill rotWithShape="1">
          <a:blip r:embed="rId4"/>
          <a:srcRect r="33813"/>
          <a:stretch/>
        </p:blipFill>
        <p:spPr>
          <a:xfrm>
            <a:off x="2061210" y="1486555"/>
            <a:ext cx="8069580" cy="3951287"/>
          </a:xfrm>
          <a:prstGeom prst="rect">
            <a:avLst/>
          </a:prstGeom>
        </p:spPr>
      </p:pic>
    </p:spTree>
    <p:extLst>
      <p:ext uri="{BB962C8B-B14F-4D97-AF65-F5344CB8AC3E}">
        <p14:creationId xmlns:p14="http://schemas.microsoft.com/office/powerpoint/2010/main" val="319606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24"/>
          <p:cNvSpPr txBox="1">
            <a:spLocks noChangeArrowheads="1"/>
          </p:cNvSpPr>
          <p:nvPr/>
        </p:nvSpPr>
        <p:spPr bwMode="auto">
          <a:xfrm>
            <a:off x="3909719" y="1102562"/>
            <a:ext cx="207645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FF0000"/>
                </a:solidFill>
              </a:rPr>
              <a:t>Warm Ocean</a:t>
            </a:r>
          </a:p>
          <a:p>
            <a:r>
              <a:rPr lang="en-US" altLang="en-US" sz="2000" dirty="0">
                <a:solidFill>
                  <a:srgbClr val="FF0000"/>
                </a:solidFill>
              </a:rPr>
              <a:t>Boundary Condition</a:t>
            </a:r>
          </a:p>
        </p:txBody>
      </p:sp>
      <p:sp>
        <p:nvSpPr>
          <p:cNvPr id="12" name="TextBox 25"/>
          <p:cNvSpPr txBox="1">
            <a:spLocks noChangeArrowheads="1"/>
          </p:cNvSpPr>
          <p:nvPr/>
        </p:nvSpPr>
        <p:spPr bwMode="auto">
          <a:xfrm>
            <a:off x="4149983" y="4032991"/>
            <a:ext cx="1820863"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0000FF"/>
                </a:solidFill>
              </a:rPr>
              <a:t>Cold Ocean</a:t>
            </a:r>
          </a:p>
          <a:p>
            <a:r>
              <a:rPr lang="en-US" altLang="en-US" sz="2000" dirty="0">
                <a:solidFill>
                  <a:srgbClr val="0000FF"/>
                </a:solidFill>
              </a:rPr>
              <a:t>Boundary Condition</a:t>
            </a:r>
          </a:p>
        </p:txBody>
      </p:sp>
      <p:pic>
        <p:nvPicPr>
          <p:cNvPr id="13" name="Picture 26" descr="composite_20110827T070000_flat_zoomout2_wtrack.png"/>
          <p:cNvPicPr>
            <a:picLocks noChangeAspect="1"/>
          </p:cNvPicPr>
          <p:nvPr/>
        </p:nvPicPr>
        <p:blipFill>
          <a:blip r:embed="rId3" cstate="print">
            <a:extLst>
              <a:ext uri="{28A0092B-C50C-407E-A947-70E740481C1C}">
                <a14:useLocalDpi xmlns:a14="http://schemas.microsoft.com/office/drawing/2010/main" val="0"/>
              </a:ext>
            </a:extLst>
          </a:blip>
          <a:srcRect l="21249" t="3700" r="28563" b="7770"/>
          <a:stretch>
            <a:fillRect/>
          </a:stretch>
        </p:blipFill>
        <p:spPr bwMode="auto">
          <a:xfrm>
            <a:off x="1762126" y="577850"/>
            <a:ext cx="2079625" cy="274955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27" descr="composite_20110831T070000_flat_zoomout2_wtrack.png"/>
          <p:cNvPicPr>
            <a:picLocks noChangeAspect="1"/>
          </p:cNvPicPr>
          <p:nvPr/>
        </p:nvPicPr>
        <p:blipFill>
          <a:blip r:embed="rId4" cstate="print">
            <a:extLst>
              <a:ext uri="{28A0092B-C50C-407E-A947-70E740481C1C}">
                <a14:useLocalDpi xmlns:a14="http://schemas.microsoft.com/office/drawing/2010/main" val="0"/>
              </a:ext>
            </a:extLst>
          </a:blip>
          <a:srcRect l="21205" t="3394" r="20743" b="7924"/>
          <a:stretch>
            <a:fillRect/>
          </a:stretch>
        </p:blipFill>
        <p:spPr bwMode="auto">
          <a:xfrm>
            <a:off x="1793875" y="3603625"/>
            <a:ext cx="2230438" cy="2554288"/>
          </a:xfrm>
          <a:prstGeom prst="rect">
            <a:avLst/>
          </a:prstGeom>
          <a:noFill/>
          <a:ln w="381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17" name="Right Arrow 16"/>
          <p:cNvSpPr>
            <a:spLocks noChangeArrowheads="1"/>
          </p:cNvSpPr>
          <p:nvPr/>
        </p:nvSpPr>
        <p:spPr bwMode="auto">
          <a:xfrm>
            <a:off x="5791200" y="1419724"/>
            <a:ext cx="914400" cy="698500"/>
          </a:xfrm>
          <a:prstGeom prst="rightArrow">
            <a:avLst>
              <a:gd name="adj1" fmla="val 50000"/>
              <a:gd name="adj2" fmla="val 50000"/>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sp>
        <p:nvSpPr>
          <p:cNvPr id="18" name="Right Arrow 17"/>
          <p:cNvSpPr>
            <a:spLocks noChangeArrowheads="1"/>
          </p:cNvSpPr>
          <p:nvPr/>
        </p:nvSpPr>
        <p:spPr bwMode="auto">
          <a:xfrm>
            <a:off x="5791201" y="4064000"/>
            <a:ext cx="1063625" cy="698500"/>
          </a:xfrm>
          <a:prstGeom prst="rightArrow">
            <a:avLst>
              <a:gd name="adj1" fmla="val 50000"/>
              <a:gd name="adj2" fmla="val 50003"/>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pic>
        <p:nvPicPr>
          <p:cNvPr id="19" name="Picture 18" descr="figure8_v0_20110828_0900.png"/>
          <p:cNvPicPr>
            <a:picLocks noChangeAspect="1"/>
          </p:cNvPicPr>
          <p:nvPr/>
        </p:nvPicPr>
        <p:blipFill>
          <a:blip r:embed="rId5" cstate="print">
            <a:extLst>
              <a:ext uri="{28A0092B-C50C-407E-A947-70E740481C1C}">
                <a14:useLocalDpi xmlns:a14="http://schemas.microsoft.com/office/drawing/2010/main" val="0"/>
              </a:ext>
            </a:extLst>
          </a:blip>
          <a:srcRect l="67010" t="13414" r="3770" b="10260"/>
          <a:stretch>
            <a:fillRect/>
          </a:stretch>
        </p:blipFill>
        <p:spPr bwMode="auto">
          <a:xfrm>
            <a:off x="7620000" y="3149600"/>
            <a:ext cx="2540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5" descr="figure8_v0_20110828_0900.png"/>
          <p:cNvPicPr>
            <a:picLocks noChangeAspect="1"/>
          </p:cNvPicPr>
          <p:nvPr/>
        </p:nvPicPr>
        <p:blipFill>
          <a:blip r:embed="rId5" cstate="print">
            <a:extLst>
              <a:ext uri="{28A0092B-C50C-407E-A947-70E740481C1C}">
                <a14:useLocalDpi xmlns:a14="http://schemas.microsoft.com/office/drawing/2010/main" val="0"/>
              </a:ext>
            </a:extLst>
          </a:blip>
          <a:srcRect l="36108" t="13918" r="35258" b="9756"/>
          <a:stretch>
            <a:fillRect/>
          </a:stretch>
        </p:blipFill>
        <p:spPr bwMode="auto">
          <a:xfrm>
            <a:off x="7696200" y="406400"/>
            <a:ext cx="24892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6172200" y="639466"/>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000000"/>
                </a:solidFill>
              </a:rPr>
              <a:t>Cat 1 Hurricane</a:t>
            </a:r>
          </a:p>
        </p:txBody>
      </p:sp>
      <p:sp>
        <p:nvSpPr>
          <p:cNvPr id="21" name="TextBox 20"/>
          <p:cNvSpPr txBox="1">
            <a:spLocks noChangeArrowheads="1"/>
          </p:cNvSpPr>
          <p:nvPr/>
        </p:nvSpPr>
        <p:spPr bwMode="auto">
          <a:xfrm>
            <a:off x="6323012" y="3233738"/>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000000"/>
                </a:solidFill>
              </a:rPr>
              <a:t>Tropical Storm</a:t>
            </a:r>
          </a:p>
        </p:txBody>
      </p:sp>
      <p:sp>
        <p:nvSpPr>
          <p:cNvPr id="22" name="TextBox 4"/>
          <p:cNvSpPr txBox="1">
            <a:spLocks noChangeArrowheads="1"/>
          </p:cNvSpPr>
          <p:nvPr/>
        </p:nvSpPr>
        <p:spPr bwMode="auto">
          <a:xfrm>
            <a:off x="4538369" y="5285582"/>
            <a:ext cx="17541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u="sng">
                <a:solidFill>
                  <a:srgbClr val="000000"/>
                </a:solidFill>
              </a:rPr>
              <a:t>IMPACT?</a:t>
            </a:r>
          </a:p>
        </p:txBody>
      </p:sp>
      <p:sp>
        <p:nvSpPr>
          <p:cNvPr id="23" name="TextBox 22"/>
          <p:cNvSpPr txBox="1">
            <a:spLocks noChangeArrowheads="1"/>
          </p:cNvSpPr>
          <p:nvPr/>
        </p:nvSpPr>
        <p:spPr bwMode="auto">
          <a:xfrm>
            <a:off x="4538369" y="5742782"/>
            <a:ext cx="2895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000000"/>
                </a:solidFill>
              </a:rPr>
              <a:t>&gt;10 knots reduction in peak wind speed</a:t>
            </a:r>
          </a:p>
        </p:txBody>
      </p:sp>
      <p:sp>
        <p:nvSpPr>
          <p:cNvPr id="24" name="TextBox 23"/>
          <p:cNvSpPr txBox="1">
            <a:spLocks noChangeArrowheads="1"/>
          </p:cNvSpPr>
          <p:nvPr/>
        </p:nvSpPr>
        <p:spPr bwMode="auto">
          <a:xfrm>
            <a:off x="1572125" y="0"/>
            <a:ext cx="914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solidFill>
                  <a:srgbClr val="000000"/>
                </a:solidFill>
              </a:rPr>
              <a:t>Atmospheric Forecast Sensitivity Study</a:t>
            </a:r>
          </a:p>
        </p:txBody>
      </p:sp>
      <p:sp>
        <p:nvSpPr>
          <p:cNvPr id="26" name="TextBox 25">
            <a:extLst>
              <a:ext uri="{FF2B5EF4-FFF2-40B4-BE49-F238E27FC236}">
                <a16:creationId xmlns:a16="http://schemas.microsoft.com/office/drawing/2014/main" id="{1CE56072-FDD7-014C-9B2C-61C81164F28C}"/>
              </a:ext>
            </a:extLst>
          </p:cNvPr>
          <p:cNvSpPr txBox="1"/>
          <p:nvPr/>
        </p:nvSpPr>
        <p:spPr>
          <a:xfrm>
            <a:off x="6795965" y="6488668"/>
            <a:ext cx="5269229"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Seroka et al. Monthly Weather Review </a:t>
            </a:r>
            <a:r>
              <a:rPr lang="en-US" dirty="0">
                <a:latin typeface="Times New Roman" panose="02020603050405020304" pitchFamily="18" charset="0"/>
                <a:cs typeface="Times New Roman" panose="02020603050405020304" pitchFamily="18" charset="0"/>
              </a:rPr>
              <a:t>(2016)</a:t>
            </a:r>
          </a:p>
        </p:txBody>
      </p:sp>
    </p:spTree>
    <p:extLst>
      <p:ext uri="{BB962C8B-B14F-4D97-AF65-F5344CB8AC3E}">
        <p14:creationId xmlns:p14="http://schemas.microsoft.com/office/powerpoint/2010/main" val="5121417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A531BC-1EA1-7C4E-BC4B-96EF75887A31}"/>
              </a:ext>
            </a:extLst>
          </p:cNvPr>
          <p:cNvGrpSpPr/>
          <p:nvPr/>
        </p:nvGrpSpPr>
        <p:grpSpPr>
          <a:xfrm>
            <a:off x="0" y="0"/>
            <a:ext cx="12192000" cy="1486555"/>
            <a:chOff x="0" y="0"/>
            <a:chExt cx="12192000" cy="1486555"/>
          </a:xfrm>
        </p:grpSpPr>
        <p:sp>
          <p:nvSpPr>
            <p:cNvPr id="3" name="Rectangle 2">
              <a:extLst>
                <a:ext uri="{FF2B5EF4-FFF2-40B4-BE49-F238E27FC236}">
                  <a16:creationId xmlns:a16="http://schemas.microsoft.com/office/drawing/2014/main" id="{77D2BC4D-D872-F14B-AE33-0F53B13D582C}"/>
                </a:ext>
              </a:extLst>
            </p:cNvPr>
            <p:cNvSpPr/>
            <p:nvPr/>
          </p:nvSpPr>
          <p:spPr>
            <a:xfrm>
              <a:off x="0" y="0"/>
              <a:ext cx="12192000" cy="461665"/>
            </a:xfrm>
            <a:prstGeom prst="rect">
              <a:avLst/>
            </a:prstGeom>
          </p:spPr>
          <p:txBody>
            <a:bodyPr wrap="square">
              <a:spAutoFit/>
            </a:bodyPr>
            <a:lstStyle/>
            <a:p>
              <a:pPr algn="ctr"/>
              <a:r>
                <a:rPr lang="en-US" sz="2400" dirty="0">
                  <a:solidFill>
                    <a:srgbClr val="FF0000"/>
                  </a:solidFill>
                  <a:latin typeface="Arial Black" charset="0"/>
                </a:rPr>
                <a:t>Surface Salinity Comparison</a:t>
              </a:r>
            </a:p>
          </p:txBody>
        </p:sp>
        <p:sp>
          <p:nvSpPr>
            <p:cNvPr id="5" name="TextBox 4">
              <a:extLst>
                <a:ext uri="{FF2B5EF4-FFF2-40B4-BE49-F238E27FC236}">
                  <a16:creationId xmlns:a16="http://schemas.microsoft.com/office/drawing/2014/main" id="{771B3C85-91DA-B84B-B49E-C595B7B457CB}"/>
                </a:ext>
              </a:extLst>
            </p:cNvPr>
            <p:cNvSpPr txBox="1"/>
            <p:nvPr/>
          </p:nvSpPr>
          <p:spPr>
            <a:xfrm>
              <a:off x="4860332" y="840224"/>
              <a:ext cx="2319289" cy="646331"/>
            </a:xfrm>
            <a:prstGeom prst="rect">
              <a:avLst/>
            </a:prstGeom>
            <a:noFill/>
          </p:spPr>
          <p:txBody>
            <a:bodyPr wrap="none" rtlCol="0">
              <a:spAutoFit/>
            </a:bodyPr>
            <a:lstStyle/>
            <a:p>
              <a:pPr algn="ctr"/>
              <a:r>
                <a:rPr lang="en-US" b="1" dirty="0">
                  <a:latin typeface="Arial Black" panose="020B0604020202020204" pitchFamily="34" charset="0"/>
                  <a:cs typeface="Arial Black" panose="020B0604020202020204" pitchFamily="34" charset="0"/>
                </a:rPr>
                <a:t>DATA-WRF-ROMS</a:t>
              </a:r>
            </a:p>
            <a:p>
              <a:pPr algn="ctr"/>
              <a:r>
                <a:rPr lang="en-US" b="1" dirty="0">
                  <a:latin typeface="Arial Black" panose="020B0604020202020204" pitchFamily="34" charset="0"/>
                  <a:cs typeface="Arial Black" panose="020B0604020202020204" pitchFamily="34" charset="0"/>
                </a:rPr>
                <a:t>No Nesting</a:t>
              </a:r>
            </a:p>
          </p:txBody>
        </p:sp>
      </p:grpSp>
      <p:grpSp>
        <p:nvGrpSpPr>
          <p:cNvPr id="7" name="Group 6">
            <a:extLst>
              <a:ext uri="{FF2B5EF4-FFF2-40B4-BE49-F238E27FC236}">
                <a16:creationId xmlns:a16="http://schemas.microsoft.com/office/drawing/2014/main" id="{B6218D2E-3E36-D44D-AB44-F411AB155E6A}"/>
              </a:ext>
            </a:extLst>
          </p:cNvPr>
          <p:cNvGrpSpPr/>
          <p:nvPr/>
        </p:nvGrpSpPr>
        <p:grpSpPr>
          <a:xfrm>
            <a:off x="2615937" y="5909040"/>
            <a:ext cx="6960125" cy="647679"/>
            <a:chOff x="451742" y="5886180"/>
            <a:chExt cx="6960125" cy="647679"/>
          </a:xfrm>
        </p:grpSpPr>
        <p:sp>
          <p:nvSpPr>
            <p:cNvPr id="8" name="TextBox 7">
              <a:extLst>
                <a:ext uri="{FF2B5EF4-FFF2-40B4-BE49-F238E27FC236}">
                  <a16:creationId xmlns:a16="http://schemas.microsoft.com/office/drawing/2014/main" id="{019C3947-3DB2-1A43-AB19-9DC700724E1B}"/>
                </a:ext>
              </a:extLst>
            </p:cNvPr>
            <p:cNvSpPr txBox="1"/>
            <p:nvPr/>
          </p:nvSpPr>
          <p:spPr>
            <a:xfrm>
              <a:off x="451742" y="5887528"/>
              <a:ext cx="2903359" cy="646331"/>
            </a:xfrm>
            <a:prstGeom prst="rect">
              <a:avLst/>
            </a:prstGeom>
            <a:noFill/>
          </p:spPr>
          <p:txBody>
            <a:bodyPr wrap="none" rtlCol="0">
              <a:spAutoFit/>
            </a:bodyPr>
            <a:lstStyle/>
            <a:p>
              <a:pPr algn="ctr"/>
              <a:r>
                <a:rPr lang="en-US" b="1" dirty="0">
                  <a:latin typeface="Arial Black" panose="020B0604020202020204" pitchFamily="34" charset="0"/>
                  <a:cs typeface="Arial Black" panose="020B0604020202020204" pitchFamily="34" charset="0"/>
                </a:rPr>
                <a:t>ESMF Coupling: 180 s</a:t>
              </a:r>
            </a:p>
            <a:p>
              <a:pPr algn="ctr"/>
              <a:r>
                <a:rPr lang="en-US" b="1" dirty="0">
                  <a:solidFill>
                    <a:srgbClr val="FF0000"/>
                  </a:solidFill>
                  <a:latin typeface="Arial Black" panose="020B0604020202020204" pitchFamily="34" charset="0"/>
                  <a:cs typeface="Arial Black" panose="020B0604020202020204" pitchFamily="34" charset="0"/>
                </a:rPr>
                <a:t>BULK_FLUXES</a:t>
              </a:r>
            </a:p>
          </p:txBody>
        </p:sp>
        <p:sp>
          <p:nvSpPr>
            <p:cNvPr id="9" name="TextBox 8">
              <a:extLst>
                <a:ext uri="{FF2B5EF4-FFF2-40B4-BE49-F238E27FC236}">
                  <a16:creationId xmlns:a16="http://schemas.microsoft.com/office/drawing/2014/main" id="{8B0420DC-6CB4-CB40-B754-DDF86F632553}"/>
                </a:ext>
              </a:extLst>
            </p:cNvPr>
            <p:cNvSpPr txBox="1"/>
            <p:nvPr/>
          </p:nvSpPr>
          <p:spPr>
            <a:xfrm>
              <a:off x="4508508" y="5886180"/>
              <a:ext cx="2903359" cy="646331"/>
            </a:xfrm>
            <a:prstGeom prst="rect">
              <a:avLst/>
            </a:prstGeom>
            <a:noFill/>
          </p:spPr>
          <p:txBody>
            <a:bodyPr wrap="none" rtlCol="0">
              <a:spAutoFit/>
            </a:bodyPr>
            <a:lstStyle/>
            <a:p>
              <a:pPr algn="ctr"/>
              <a:r>
                <a:rPr lang="en-US" b="1" dirty="0">
                  <a:latin typeface="Arial Black" panose="020B0604020202020204" pitchFamily="34" charset="0"/>
                  <a:cs typeface="Arial Black" panose="020B0604020202020204" pitchFamily="34" charset="0"/>
                </a:rPr>
                <a:t>ESMF Coupling: 180 s</a:t>
              </a:r>
            </a:p>
            <a:p>
              <a:pPr algn="ctr"/>
              <a:r>
                <a:rPr lang="en-US" b="1" dirty="0">
                  <a:solidFill>
                    <a:srgbClr val="FF0000"/>
                  </a:solidFill>
                  <a:latin typeface="Arial Black" panose="020B0604020202020204" pitchFamily="34" charset="0"/>
                  <a:cs typeface="Arial Black" panose="020B0604020202020204" pitchFamily="34" charset="0"/>
                </a:rPr>
                <a:t>ATM SBL</a:t>
              </a:r>
            </a:p>
          </p:txBody>
        </p:sp>
      </p:grpSp>
      <p:pic>
        <p:nvPicPr>
          <p:cNvPr id="12" name="salt_sur_e03_e02_m01.mp4">
            <a:hlinkClick r:id="" action="ppaction://media"/>
            <a:extLst>
              <a:ext uri="{FF2B5EF4-FFF2-40B4-BE49-F238E27FC236}">
                <a16:creationId xmlns:a16="http://schemas.microsoft.com/office/drawing/2014/main" id="{B75687DE-DAD2-2040-A2FB-2C0E83362673}"/>
              </a:ext>
            </a:extLst>
          </p:cNvPr>
          <p:cNvPicPr>
            <a:picLocks noChangeAspect="1"/>
          </p:cNvPicPr>
          <p:nvPr>
            <a:videoFile r:link="rId2"/>
            <p:extLst>
              <p:ext uri="{DAA4B4D4-6D71-4841-9C94-3DE7FCFB9230}">
                <p14:media xmlns:p14="http://schemas.microsoft.com/office/powerpoint/2010/main" r:link="rId1"/>
              </p:ext>
            </p:extLst>
          </p:nvPr>
        </p:nvPicPr>
        <p:blipFill rotWithShape="1">
          <a:blip r:embed="rId4"/>
          <a:srcRect r="34094"/>
          <a:stretch/>
        </p:blipFill>
        <p:spPr>
          <a:xfrm>
            <a:off x="2078355" y="1486555"/>
            <a:ext cx="8035290" cy="3951287"/>
          </a:xfrm>
          <a:prstGeom prst="rect">
            <a:avLst/>
          </a:prstGeom>
        </p:spPr>
      </p:pic>
    </p:spTree>
    <p:extLst>
      <p:ext uri="{BB962C8B-B14F-4D97-AF65-F5344CB8AC3E}">
        <p14:creationId xmlns:p14="http://schemas.microsoft.com/office/powerpoint/2010/main" val="414510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E79C4E8E-3923-2847-AEE6-2828C87DE355}"/>
              </a:ext>
            </a:extLst>
          </p:cNvPr>
          <p:cNvSpPr txBox="1">
            <a:spLocks noChangeArrowheads="1"/>
          </p:cNvSpPr>
          <p:nvPr/>
        </p:nvSpPr>
        <p:spPr bwMode="auto">
          <a:xfrm>
            <a:off x="1" y="0"/>
            <a:ext cx="12192000" cy="830997"/>
          </a:xfrm>
          <a:prstGeom prst="rect">
            <a:avLst/>
          </a:prstGeom>
          <a:noFill/>
          <a:ln w="9525">
            <a:noFill/>
            <a:miter lim="800000"/>
            <a:headEnd/>
            <a:tailEnd/>
          </a:ln>
        </p:spPr>
        <p:txBody>
          <a:bodyPr wrap="square">
            <a:spAutoFit/>
          </a:bodyPr>
          <a:lstStyle/>
          <a:p>
            <a:pPr algn="ctr" eaLnBrk="1" hangingPunct="1"/>
            <a:r>
              <a:rPr lang="en-US" sz="2400" dirty="0">
                <a:solidFill>
                  <a:srgbClr val="FF0000"/>
                </a:solidFill>
                <a:latin typeface="Arial Black" charset="0"/>
              </a:rPr>
              <a:t>Hurricane Supplemental </a:t>
            </a:r>
          </a:p>
          <a:p>
            <a:pPr algn="ctr" eaLnBrk="1" hangingPunct="1"/>
            <a:r>
              <a:rPr lang="en-US" sz="2400" dirty="0">
                <a:solidFill>
                  <a:srgbClr val="FF0000"/>
                </a:solidFill>
                <a:latin typeface="Arial Black" charset="0"/>
              </a:rPr>
              <a:t>ESMF/NUOPC Coupling ROMS-WRF</a:t>
            </a:r>
          </a:p>
        </p:txBody>
      </p:sp>
      <p:sp>
        <p:nvSpPr>
          <p:cNvPr id="7" name="Rectangle 3">
            <a:extLst>
              <a:ext uri="{FF2B5EF4-FFF2-40B4-BE49-F238E27FC236}">
                <a16:creationId xmlns:a16="http://schemas.microsoft.com/office/drawing/2014/main" id="{FCF9739C-FE9C-E34F-9D23-3E3B21710DAD}"/>
              </a:ext>
            </a:extLst>
          </p:cNvPr>
          <p:cNvSpPr>
            <a:spLocks noChangeArrowheads="1"/>
          </p:cNvSpPr>
          <p:nvPr/>
        </p:nvSpPr>
        <p:spPr bwMode="auto">
          <a:xfrm>
            <a:off x="538517" y="878290"/>
            <a:ext cx="11561038" cy="981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20000"/>
              </a:lnSpc>
              <a:spcBef>
                <a:spcPct val="20000"/>
              </a:spcBef>
              <a:buSzPct val="115000"/>
              <a:defRPr/>
            </a:pPr>
            <a:r>
              <a:rPr lang="en-US" sz="2200" b="1" dirty="0">
                <a:solidFill>
                  <a:srgbClr val="000000"/>
                </a:solidFill>
                <a:latin typeface="Calibri" panose="020F0502020204030204" pitchFamily="34" charset="0"/>
                <a:ea typeface="ＭＳ Ｐゴシック" charset="0"/>
                <a:cs typeface="Calibri" panose="020F0502020204030204" pitchFamily="34" charset="0"/>
              </a:rPr>
              <a:t>Motivation:</a:t>
            </a:r>
          </a:p>
          <a:p>
            <a:pPr marL="342900" indent="-342900">
              <a:lnSpc>
                <a:spcPct val="120000"/>
              </a:lnSpc>
              <a:spcBef>
                <a:spcPct val="20000"/>
              </a:spcBef>
              <a:buSzPct val="115000"/>
              <a:buFontTx/>
              <a:buChar char="•"/>
              <a:defRPr/>
            </a:pPr>
            <a:r>
              <a:rPr lang="en-US" sz="2200" b="1" dirty="0">
                <a:solidFill>
                  <a:srgbClr val="000000"/>
                </a:solidFill>
                <a:latin typeface="Calibri" panose="020F0502020204030204" pitchFamily="34" charset="0"/>
                <a:ea typeface="ＭＳ Ｐゴシック" charset="0"/>
                <a:cs typeface="Calibri" panose="020F0502020204030204" pitchFamily="34" charset="0"/>
              </a:rPr>
              <a:t>Improve Hurricane Intensity Forecasting, Analysis, and Research</a:t>
            </a:r>
          </a:p>
        </p:txBody>
      </p:sp>
      <p:pic>
        <p:nvPicPr>
          <p:cNvPr id="14" name="Picture 2" descr="https://www.nhc.noaa.gov/verification/figs/ALinerrtrd.jpg">
            <a:extLst>
              <a:ext uri="{FF2B5EF4-FFF2-40B4-BE49-F238E27FC236}">
                <a16:creationId xmlns:a16="http://schemas.microsoft.com/office/drawing/2014/main" id="{402A7CBE-6BDC-5C45-A858-4B7531E6B5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50" r="6953" b="341"/>
          <a:stretch/>
        </p:blipFill>
        <p:spPr bwMode="auto">
          <a:xfrm>
            <a:off x="132445" y="1907063"/>
            <a:ext cx="5367866" cy="433807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486AAAB-95EE-5940-BA26-BFAA51756B81}"/>
              </a:ext>
            </a:extLst>
          </p:cNvPr>
          <p:cNvSpPr txBox="1"/>
          <p:nvPr/>
        </p:nvSpPr>
        <p:spPr>
          <a:xfrm>
            <a:off x="742319" y="5223806"/>
            <a:ext cx="3428054" cy="369332"/>
          </a:xfrm>
          <a:prstGeom prst="rect">
            <a:avLst/>
          </a:prstGeom>
          <a:noFill/>
        </p:spPr>
        <p:txBody>
          <a:bodyPr wrap="none" rtlCol="0">
            <a:spAutoFit/>
          </a:bodyPr>
          <a:lstStyle/>
          <a:p>
            <a:r>
              <a:rPr lang="en-US" dirty="0"/>
              <a:t>20%-30% improvement since 1985</a:t>
            </a:r>
          </a:p>
        </p:txBody>
      </p:sp>
      <p:sp>
        <p:nvSpPr>
          <p:cNvPr id="16" name="TextBox 15">
            <a:extLst>
              <a:ext uri="{FF2B5EF4-FFF2-40B4-BE49-F238E27FC236}">
                <a16:creationId xmlns:a16="http://schemas.microsoft.com/office/drawing/2014/main" id="{A9E8D1BD-C1DD-144C-B806-FF38A341A7EF}"/>
              </a:ext>
            </a:extLst>
          </p:cNvPr>
          <p:cNvSpPr txBox="1"/>
          <p:nvPr/>
        </p:nvSpPr>
        <p:spPr>
          <a:xfrm>
            <a:off x="6319036" y="2198662"/>
            <a:ext cx="5495555" cy="3416320"/>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Some of the current challenges:</a:t>
            </a:r>
          </a:p>
          <a:p>
            <a:endParaRPr lang="en-US" sz="22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Uncertain ocean initial states</a:t>
            </a:r>
          </a:p>
          <a:p>
            <a:pPr marL="285750" indent="-285750">
              <a:buFont typeface="Arial" panose="020B0604020202020204" pitchFamily="34" charset="0"/>
              <a:buChar char="•"/>
            </a:pPr>
            <a:endParaRPr lang="en-US" sz="22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Rapidly evolving stratified coastal oceans</a:t>
            </a:r>
          </a:p>
          <a:p>
            <a:pPr marL="285750" indent="-285750">
              <a:buFont typeface="Arial" panose="020B0604020202020204" pitchFamily="34" charset="0"/>
              <a:buChar char="•"/>
            </a:pPr>
            <a:endParaRPr lang="en-US" sz="22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Freshwater barrier layers</a:t>
            </a:r>
          </a:p>
          <a:p>
            <a:pPr marL="285750" indent="-285750">
              <a:buFont typeface="Arial" panose="020B0604020202020204" pitchFamily="34" charset="0"/>
              <a:buChar char="•"/>
            </a:pPr>
            <a:endParaRPr lang="en-US" sz="22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b="1" dirty="0">
                <a:latin typeface="Calibri" panose="020F0502020204030204" pitchFamily="34" charset="0"/>
                <a:cs typeface="Calibri" panose="020F0502020204030204" pitchFamily="34" charset="0"/>
              </a:rPr>
              <a:t>Air-sea flux parameterizations</a:t>
            </a:r>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74634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E79C4E8E-3923-2847-AEE6-2828C87DE355}"/>
              </a:ext>
            </a:extLst>
          </p:cNvPr>
          <p:cNvSpPr txBox="1">
            <a:spLocks noChangeArrowheads="1"/>
          </p:cNvSpPr>
          <p:nvPr/>
        </p:nvSpPr>
        <p:spPr bwMode="auto">
          <a:xfrm>
            <a:off x="1" y="0"/>
            <a:ext cx="12192000" cy="830997"/>
          </a:xfrm>
          <a:prstGeom prst="rect">
            <a:avLst/>
          </a:prstGeom>
          <a:noFill/>
          <a:ln w="9525">
            <a:noFill/>
            <a:miter lim="800000"/>
            <a:headEnd/>
            <a:tailEnd/>
          </a:ln>
        </p:spPr>
        <p:txBody>
          <a:bodyPr wrap="square">
            <a:spAutoFit/>
          </a:bodyPr>
          <a:lstStyle/>
          <a:p>
            <a:pPr algn="ctr" eaLnBrk="1" hangingPunct="1"/>
            <a:r>
              <a:rPr lang="en-US" sz="2400" dirty="0">
                <a:solidFill>
                  <a:srgbClr val="FF0000"/>
                </a:solidFill>
                <a:latin typeface="Arial Black" charset="0"/>
              </a:rPr>
              <a:t>Hurricane Supplemental </a:t>
            </a:r>
          </a:p>
          <a:p>
            <a:pPr algn="ctr" eaLnBrk="1" hangingPunct="1"/>
            <a:r>
              <a:rPr lang="en-US" sz="2400" dirty="0">
                <a:solidFill>
                  <a:srgbClr val="FF0000"/>
                </a:solidFill>
                <a:latin typeface="Arial Black" charset="0"/>
              </a:rPr>
              <a:t>ESMF/NUOPC Coupling ROMS-WRF</a:t>
            </a:r>
          </a:p>
        </p:txBody>
      </p:sp>
      <p:sp>
        <p:nvSpPr>
          <p:cNvPr id="7" name="Rectangle 3">
            <a:extLst>
              <a:ext uri="{FF2B5EF4-FFF2-40B4-BE49-F238E27FC236}">
                <a16:creationId xmlns:a16="http://schemas.microsoft.com/office/drawing/2014/main" id="{FCF9739C-FE9C-E34F-9D23-3E3B21710DAD}"/>
              </a:ext>
            </a:extLst>
          </p:cNvPr>
          <p:cNvSpPr>
            <a:spLocks noChangeArrowheads="1"/>
          </p:cNvSpPr>
          <p:nvPr/>
        </p:nvSpPr>
        <p:spPr bwMode="auto">
          <a:xfrm>
            <a:off x="569500" y="605467"/>
            <a:ext cx="11561038" cy="981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20000"/>
              </a:lnSpc>
              <a:spcBef>
                <a:spcPct val="20000"/>
              </a:spcBef>
              <a:buSzPct val="115000"/>
              <a:defRPr/>
            </a:pPr>
            <a:r>
              <a:rPr lang="en-US" sz="2200" b="1" dirty="0">
                <a:solidFill>
                  <a:srgbClr val="000000"/>
                </a:solidFill>
                <a:latin typeface="Calibri" panose="020F0502020204030204" pitchFamily="34" charset="0"/>
                <a:ea typeface="ＭＳ Ｐゴシック" charset="0"/>
                <a:cs typeface="Calibri" panose="020F0502020204030204" pitchFamily="34" charset="0"/>
              </a:rPr>
              <a:t>Motivation:</a:t>
            </a:r>
          </a:p>
          <a:p>
            <a:pPr marL="342900" indent="-342900">
              <a:lnSpc>
                <a:spcPct val="120000"/>
              </a:lnSpc>
              <a:spcBef>
                <a:spcPct val="20000"/>
              </a:spcBef>
              <a:buSzPct val="115000"/>
              <a:buFontTx/>
              <a:buChar char="•"/>
              <a:defRPr/>
            </a:pPr>
            <a:r>
              <a:rPr lang="en-US" sz="2200" b="1" dirty="0">
                <a:solidFill>
                  <a:srgbClr val="000000"/>
                </a:solidFill>
                <a:latin typeface="Calibri" panose="020F0502020204030204" pitchFamily="34" charset="0"/>
                <a:ea typeface="ＭＳ Ｐゴシック" charset="0"/>
                <a:cs typeface="Calibri" panose="020F0502020204030204" pitchFamily="34" charset="0"/>
              </a:rPr>
              <a:t>Improve Hurricane Intensity Forecasting, Analysis, and Research</a:t>
            </a:r>
          </a:p>
          <a:p>
            <a:pPr marL="342900" indent="-342900">
              <a:lnSpc>
                <a:spcPct val="120000"/>
              </a:lnSpc>
              <a:spcBef>
                <a:spcPct val="20000"/>
              </a:spcBef>
              <a:buSzPct val="115000"/>
              <a:buFontTx/>
              <a:buChar char="•"/>
              <a:defRPr/>
            </a:pPr>
            <a:r>
              <a:rPr lang="en-US" sz="2200" b="1" dirty="0">
                <a:solidFill>
                  <a:srgbClr val="000000"/>
                </a:solidFill>
                <a:latin typeface="Calibri" panose="020F0502020204030204" pitchFamily="34" charset="0"/>
                <a:ea typeface="ＭＳ Ｐゴシック" charset="0"/>
                <a:cs typeface="Calibri" panose="020F0502020204030204" pitchFamily="34" charset="0"/>
              </a:rPr>
              <a:t>Develop tools to better resolve impacts, extreme precipitation, and storm surge</a:t>
            </a:r>
            <a:r>
              <a:rPr lang="en-US" b="1" dirty="0">
                <a:solidFill>
                  <a:srgbClr val="000000"/>
                </a:solidFill>
                <a:latin typeface="Arial Black" charset="0"/>
                <a:ea typeface="ＭＳ Ｐゴシック" charset="0"/>
              </a:rPr>
              <a:t>.</a:t>
            </a:r>
          </a:p>
          <a:p>
            <a:pPr marL="342900" indent="-342900">
              <a:lnSpc>
                <a:spcPct val="120000"/>
              </a:lnSpc>
              <a:spcBef>
                <a:spcPct val="20000"/>
              </a:spcBef>
              <a:buSzPct val="115000"/>
              <a:buFontTx/>
              <a:buChar char="•"/>
              <a:defRPr/>
            </a:pPr>
            <a:endParaRPr lang="en-US" dirty="0">
              <a:solidFill>
                <a:srgbClr val="000000"/>
              </a:solidFill>
              <a:latin typeface="Arial Black" charset="0"/>
              <a:ea typeface="ＭＳ Ｐゴシック" charset="0"/>
            </a:endParaRPr>
          </a:p>
        </p:txBody>
      </p:sp>
      <p:grpSp>
        <p:nvGrpSpPr>
          <p:cNvPr id="3" name="Group 2">
            <a:extLst>
              <a:ext uri="{FF2B5EF4-FFF2-40B4-BE49-F238E27FC236}">
                <a16:creationId xmlns:a16="http://schemas.microsoft.com/office/drawing/2014/main" id="{FC853D6F-F54A-2F48-83FF-0523BF340AA2}"/>
              </a:ext>
            </a:extLst>
          </p:cNvPr>
          <p:cNvGrpSpPr/>
          <p:nvPr/>
        </p:nvGrpSpPr>
        <p:grpSpPr>
          <a:xfrm>
            <a:off x="1966982" y="2036068"/>
            <a:ext cx="8258038" cy="4270236"/>
            <a:chOff x="2010968" y="2290068"/>
            <a:chExt cx="8258038" cy="4270236"/>
          </a:xfrm>
        </p:grpSpPr>
        <p:grpSp>
          <p:nvGrpSpPr>
            <p:cNvPr id="2" name="Group 1">
              <a:extLst>
                <a:ext uri="{FF2B5EF4-FFF2-40B4-BE49-F238E27FC236}">
                  <a16:creationId xmlns:a16="http://schemas.microsoft.com/office/drawing/2014/main" id="{85384F33-325E-B249-A857-472F1D4E9CC3}"/>
                </a:ext>
              </a:extLst>
            </p:cNvPr>
            <p:cNvGrpSpPr/>
            <p:nvPr/>
          </p:nvGrpSpPr>
          <p:grpSpPr>
            <a:xfrm>
              <a:off x="2010968" y="2290068"/>
              <a:ext cx="8170063" cy="4270236"/>
              <a:chOff x="1352144" y="1248888"/>
              <a:chExt cx="9239385" cy="5123924"/>
            </a:xfrm>
          </p:grpSpPr>
          <p:pic>
            <p:nvPicPr>
              <p:cNvPr id="5" name="Picture 4">
                <a:extLst>
                  <a:ext uri="{FF2B5EF4-FFF2-40B4-BE49-F238E27FC236}">
                    <a16:creationId xmlns:a16="http://schemas.microsoft.com/office/drawing/2014/main" id="{FEFEE915-4B04-C241-89DE-91803034D2BF}"/>
                  </a:ext>
                </a:extLst>
              </p:cNvPr>
              <p:cNvPicPr>
                <a:picLocks noChangeAspect="1"/>
              </p:cNvPicPr>
              <p:nvPr/>
            </p:nvPicPr>
            <p:blipFill rotWithShape="1">
              <a:blip r:embed="rId3"/>
              <a:srcRect t="5699"/>
              <a:stretch/>
            </p:blipFill>
            <p:spPr>
              <a:xfrm>
                <a:off x="1352144" y="1248888"/>
                <a:ext cx="9239385" cy="5123924"/>
              </a:xfrm>
              <a:prstGeom prst="rect">
                <a:avLst/>
              </a:prstGeom>
            </p:spPr>
          </p:pic>
          <p:sp>
            <p:nvSpPr>
              <p:cNvPr id="6" name="Oval 5">
                <a:extLst>
                  <a:ext uri="{FF2B5EF4-FFF2-40B4-BE49-F238E27FC236}">
                    <a16:creationId xmlns:a16="http://schemas.microsoft.com/office/drawing/2014/main" id="{F06AC6A2-21EE-994E-9862-77A04A0CD88B}"/>
                  </a:ext>
                </a:extLst>
              </p:cNvPr>
              <p:cNvSpPr/>
              <p:nvPr/>
            </p:nvSpPr>
            <p:spPr>
              <a:xfrm>
                <a:off x="5707662" y="4248001"/>
                <a:ext cx="1032807" cy="4740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4BC86B0-39A7-1C4B-840A-6C5117A08A7B}"/>
                  </a:ext>
                </a:extLst>
              </p:cNvPr>
              <p:cNvSpPr/>
              <p:nvPr/>
            </p:nvSpPr>
            <p:spPr>
              <a:xfrm>
                <a:off x="5743348" y="5692056"/>
                <a:ext cx="1032807" cy="4740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12410ED-1203-B84F-9F74-E8EFF7C2EE4A}"/>
                  </a:ext>
                </a:extLst>
              </p:cNvPr>
              <p:cNvSpPr/>
              <p:nvPr/>
            </p:nvSpPr>
            <p:spPr>
              <a:xfrm>
                <a:off x="1441851" y="4137241"/>
                <a:ext cx="1554617" cy="5093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A05F76-C5DA-C64C-826C-89BBB5349AB6}"/>
                  </a:ext>
                </a:extLst>
              </p:cNvPr>
              <p:cNvSpPr/>
              <p:nvPr/>
            </p:nvSpPr>
            <p:spPr>
              <a:xfrm>
                <a:off x="1441851" y="5616595"/>
                <a:ext cx="1554617" cy="5093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A7269AB0-11FD-E747-BA47-6A128C3D4072}"/>
                </a:ext>
              </a:extLst>
            </p:cNvPr>
            <p:cNvSpPr/>
            <p:nvPr/>
          </p:nvSpPr>
          <p:spPr>
            <a:xfrm>
              <a:off x="9236199" y="4752080"/>
              <a:ext cx="1032807" cy="432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A2B962A-19F2-334E-B250-A13E9AAB28B9}"/>
                </a:ext>
              </a:extLst>
            </p:cNvPr>
            <p:cNvSpPr/>
            <p:nvPr/>
          </p:nvSpPr>
          <p:spPr>
            <a:xfrm>
              <a:off x="9236199" y="5992968"/>
              <a:ext cx="1032807" cy="432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9834BC28-158D-8A4E-955B-E9903970433D}"/>
              </a:ext>
            </a:extLst>
          </p:cNvPr>
          <p:cNvSpPr/>
          <p:nvPr/>
        </p:nvSpPr>
        <p:spPr>
          <a:xfrm>
            <a:off x="-96252" y="6310372"/>
            <a:ext cx="12384505" cy="400110"/>
          </a:xfrm>
          <a:prstGeom prst="rect">
            <a:avLst/>
          </a:prstGeom>
          <a:solidFill>
            <a:schemeClr val="bg1"/>
          </a:solidFill>
        </p:spPr>
        <p:txBody>
          <a:bodyPr wrap="square">
            <a:spAutoFit/>
          </a:bodyPr>
          <a:lstStyle/>
          <a:p>
            <a:pPr algn="ctr"/>
            <a:r>
              <a:rPr lang="en-US" sz="2000" b="1" dirty="0">
                <a:solidFill>
                  <a:srgbClr val="FF0000"/>
                </a:solidFill>
                <a:latin typeface="Calibri" panose="020F0502020204030204"/>
                <a:ea typeface=""/>
                <a:cs typeface=""/>
              </a:rPr>
              <a:t>Hurricanes have caused $934.6 B in damages since 1980, and killed over 13,000 people in the US alone</a:t>
            </a:r>
            <a:endParaRPr lang="en-US" sz="2000" dirty="0">
              <a:solidFill>
                <a:prstClr val="black"/>
              </a:solidFill>
              <a:latin typeface="Calibri" panose="020F0502020204030204"/>
              <a:ea typeface=""/>
              <a:cs typeface=""/>
            </a:endParaRPr>
          </a:p>
        </p:txBody>
      </p:sp>
    </p:spTree>
    <p:extLst>
      <p:ext uri="{BB962C8B-B14F-4D97-AF65-F5344CB8AC3E}">
        <p14:creationId xmlns:p14="http://schemas.microsoft.com/office/powerpoint/2010/main" val="41232247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90D7892-F758-8F4F-9779-3DFF0944C522}"/>
              </a:ext>
            </a:extLst>
          </p:cNvPr>
          <p:cNvSpPr txBox="1"/>
          <p:nvPr/>
        </p:nvSpPr>
        <p:spPr>
          <a:xfrm>
            <a:off x="1524003" y="22452"/>
            <a:ext cx="4765071"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Average Track Errors: </a:t>
            </a:r>
          </a:p>
          <a:p>
            <a:pPr algn="ctr"/>
            <a:r>
              <a:rPr lang="en-US" sz="2400" b="1" dirty="0">
                <a:latin typeface="Calibri" panose="020F0502020204030204" pitchFamily="34" charset="0"/>
                <a:cs typeface="Calibri" panose="020F0502020204030204" pitchFamily="34" charset="0"/>
              </a:rPr>
              <a:t>Atlantic Basin</a:t>
            </a:r>
          </a:p>
        </p:txBody>
      </p:sp>
      <p:sp>
        <p:nvSpPr>
          <p:cNvPr id="15" name="TextBox 14">
            <a:extLst>
              <a:ext uri="{FF2B5EF4-FFF2-40B4-BE49-F238E27FC236}">
                <a16:creationId xmlns:a16="http://schemas.microsoft.com/office/drawing/2014/main" id="{32CE03BD-6C8B-E64C-8508-48A25F134BB3}"/>
              </a:ext>
            </a:extLst>
          </p:cNvPr>
          <p:cNvSpPr txBox="1"/>
          <p:nvPr/>
        </p:nvSpPr>
        <p:spPr>
          <a:xfrm>
            <a:off x="7784123" y="6550223"/>
            <a:ext cx="3056792" cy="369332"/>
          </a:xfrm>
          <a:prstGeom prst="rect">
            <a:avLst/>
          </a:prstGeom>
          <a:noFill/>
        </p:spPr>
        <p:txBody>
          <a:bodyPr wrap="square" rtlCol="0">
            <a:spAutoFit/>
          </a:bodyPr>
          <a:lstStyle/>
          <a:p>
            <a:r>
              <a:rPr lang="en-US" i="1" dirty="0" err="1"/>
              <a:t>Cangialosi</a:t>
            </a:r>
            <a:r>
              <a:rPr lang="en-US" i="1" dirty="0"/>
              <a:t> and Franklin 2017</a:t>
            </a:r>
          </a:p>
        </p:txBody>
      </p:sp>
      <p:pic>
        <p:nvPicPr>
          <p:cNvPr id="17" name="Picture 2" descr="https://www.nhc.noaa.gov/verification/figs/ALtkerrtrd.jpg">
            <a:extLst>
              <a:ext uri="{FF2B5EF4-FFF2-40B4-BE49-F238E27FC236}">
                <a16:creationId xmlns:a16="http://schemas.microsoft.com/office/drawing/2014/main" id="{8D4C5A33-69E5-074F-B9EA-246149EA39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53" r="3794" b="1091"/>
          <a:stretch/>
        </p:blipFill>
        <p:spPr bwMode="auto">
          <a:xfrm>
            <a:off x="1574803" y="1211341"/>
            <a:ext cx="4601633" cy="37257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D61E304-F021-F24B-9503-8C62D2E51F95}"/>
              </a:ext>
            </a:extLst>
          </p:cNvPr>
          <p:cNvSpPr txBox="1"/>
          <p:nvPr/>
        </p:nvSpPr>
        <p:spPr>
          <a:xfrm>
            <a:off x="5835127" y="22452"/>
            <a:ext cx="4765071"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Average Intensity Errors: </a:t>
            </a:r>
          </a:p>
          <a:p>
            <a:pPr algn="ctr"/>
            <a:r>
              <a:rPr lang="en-US" sz="2400" b="1" dirty="0">
                <a:latin typeface="Calibri" panose="020F0502020204030204" pitchFamily="34" charset="0"/>
                <a:cs typeface="Calibri" panose="020F0502020204030204" pitchFamily="34" charset="0"/>
              </a:rPr>
              <a:t>Atlantic Basin</a:t>
            </a:r>
          </a:p>
        </p:txBody>
      </p:sp>
      <p:pic>
        <p:nvPicPr>
          <p:cNvPr id="21" name="Picture 2" descr="https://www.nhc.noaa.gov/verification/figs/ALinerrtrd.jpg">
            <a:extLst>
              <a:ext uri="{FF2B5EF4-FFF2-40B4-BE49-F238E27FC236}">
                <a16:creationId xmlns:a16="http://schemas.microsoft.com/office/drawing/2014/main" id="{EA6F7858-5465-514C-9D4B-B255A67C5F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50" r="6953" b="341"/>
          <a:stretch/>
        </p:blipFill>
        <p:spPr bwMode="auto">
          <a:xfrm>
            <a:off x="6265670" y="1211341"/>
            <a:ext cx="4360127" cy="37173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158DFF8-27E5-F24E-A9BB-CEB38D16DD62}"/>
              </a:ext>
            </a:extLst>
          </p:cNvPr>
          <p:cNvSpPr txBox="1"/>
          <p:nvPr/>
        </p:nvSpPr>
        <p:spPr>
          <a:xfrm>
            <a:off x="1674366" y="4937489"/>
            <a:ext cx="9004139" cy="1877437"/>
          </a:xfrm>
          <a:prstGeom prst="rect">
            <a:avLst/>
          </a:prstGeom>
          <a:noFill/>
        </p:spPr>
        <p:txBody>
          <a:bodyPr wrap="square" rtlCol="0">
            <a:spAutoFit/>
          </a:bodyPr>
          <a:lstStyle/>
          <a:p>
            <a:r>
              <a:rPr lang="en-US" dirty="0"/>
              <a:t>Limitations on Hurricane Intensity Improvement</a:t>
            </a:r>
          </a:p>
          <a:p>
            <a:pPr marL="285750" indent="-285750">
              <a:buFont typeface="Arial" charset="0"/>
              <a:buChar char="•"/>
            </a:pPr>
            <a:r>
              <a:rPr lang="en-US" sz="1600" dirty="0"/>
              <a:t>Computing resources and model resolution (</a:t>
            </a:r>
            <a:r>
              <a:rPr lang="it-IT" sz="1600" dirty="0" err="1"/>
              <a:t>Rotunno</a:t>
            </a:r>
            <a:r>
              <a:rPr lang="it-IT" sz="1600" dirty="0"/>
              <a:t> et al., 2009)</a:t>
            </a:r>
            <a:endParaRPr lang="en-US" sz="1600" dirty="0"/>
          </a:p>
          <a:p>
            <a:pPr marL="285750" indent="-285750">
              <a:buFont typeface="Arial" charset="0"/>
              <a:buChar char="•"/>
            </a:pPr>
            <a:endParaRPr lang="en-US" sz="1600" dirty="0"/>
          </a:p>
          <a:p>
            <a:pPr marL="285750" indent="-285750">
              <a:buFont typeface="Arial" charset="0"/>
              <a:buChar char="•"/>
            </a:pPr>
            <a:r>
              <a:rPr lang="en-US" sz="1600" dirty="0"/>
              <a:t>Poor understanding of the </a:t>
            </a:r>
            <a:r>
              <a:rPr lang="en-US" sz="1600" u="sng" dirty="0">
                <a:solidFill>
                  <a:srgbClr val="FF0000"/>
                </a:solidFill>
              </a:rPr>
              <a:t>atmospheric boundary layer</a:t>
            </a:r>
            <a:r>
              <a:rPr lang="en-US" sz="1600" dirty="0"/>
              <a:t> (</a:t>
            </a:r>
            <a:r>
              <a:rPr lang="nb-NO" sz="1600" dirty="0" err="1"/>
              <a:t>Nolan</a:t>
            </a:r>
            <a:r>
              <a:rPr lang="nb-NO" sz="1600" dirty="0"/>
              <a:t> et al., 2009; Andreas et al., 2015)</a:t>
            </a:r>
            <a:endParaRPr lang="en-US" sz="1600" dirty="0"/>
          </a:p>
          <a:p>
            <a:pPr marL="285750" indent="-285750">
              <a:buFont typeface="Arial" charset="0"/>
              <a:buChar char="•"/>
            </a:pPr>
            <a:endParaRPr lang="en-US" sz="1600" dirty="0">
              <a:solidFill>
                <a:srgbClr val="FF0000"/>
              </a:solidFill>
            </a:endParaRPr>
          </a:p>
          <a:p>
            <a:pPr marL="285750" indent="-285750">
              <a:buFont typeface="Arial" charset="0"/>
              <a:buChar char="•"/>
            </a:pPr>
            <a:r>
              <a:rPr lang="en-US" sz="1600" dirty="0"/>
              <a:t>Difficulty in modeling </a:t>
            </a:r>
            <a:r>
              <a:rPr lang="en-US" sz="1600" u="sng" dirty="0">
                <a:solidFill>
                  <a:srgbClr val="FF0000"/>
                </a:solidFill>
              </a:rPr>
              <a:t>the upper ocean response </a:t>
            </a:r>
            <a:r>
              <a:rPr lang="en-US" sz="1600" dirty="0"/>
              <a:t>to storm forcing (</a:t>
            </a:r>
            <a:r>
              <a:rPr lang="en-US" sz="1600" dirty="0" err="1"/>
              <a:t>Yablonsky</a:t>
            </a:r>
            <a:r>
              <a:rPr lang="en-US" sz="1600" dirty="0"/>
              <a:t> and </a:t>
            </a:r>
            <a:r>
              <a:rPr lang="en-US" sz="1600" dirty="0" err="1"/>
              <a:t>Ginis</a:t>
            </a:r>
            <a:r>
              <a:rPr lang="en-US" sz="1600" dirty="0"/>
              <a:t>, 2009)</a:t>
            </a:r>
            <a:r>
              <a:rPr lang="en-US" sz="1600" dirty="0">
                <a:solidFill>
                  <a:srgbClr val="FF0000"/>
                </a:solidFill>
              </a:rPr>
              <a:t>. </a:t>
            </a:r>
          </a:p>
          <a:p>
            <a:endParaRPr lang="en-US" dirty="0"/>
          </a:p>
        </p:txBody>
      </p:sp>
    </p:spTree>
    <p:extLst>
      <p:ext uri="{BB962C8B-B14F-4D97-AF65-F5344CB8AC3E}">
        <p14:creationId xmlns:p14="http://schemas.microsoft.com/office/powerpoint/2010/main" val="10467313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50095B-937E-4442-A8E9-BCEC940F1865}"/>
              </a:ext>
            </a:extLst>
          </p:cNvPr>
          <p:cNvPicPr>
            <a:picLocks noChangeAspect="1"/>
          </p:cNvPicPr>
          <p:nvPr/>
        </p:nvPicPr>
        <p:blipFill>
          <a:blip r:embed="rId2"/>
          <a:stretch>
            <a:fillRect/>
          </a:stretch>
        </p:blipFill>
        <p:spPr>
          <a:xfrm>
            <a:off x="1523999" y="572071"/>
            <a:ext cx="9144000" cy="4572000"/>
          </a:xfrm>
          <a:prstGeom prst="rect">
            <a:avLst/>
          </a:prstGeom>
        </p:spPr>
      </p:pic>
      <p:sp>
        <p:nvSpPr>
          <p:cNvPr id="6" name="TextBox 5">
            <a:extLst>
              <a:ext uri="{FF2B5EF4-FFF2-40B4-BE49-F238E27FC236}">
                <a16:creationId xmlns:a16="http://schemas.microsoft.com/office/drawing/2014/main" id="{D6A010C1-DE7A-0D42-906F-77641CC1771B}"/>
              </a:ext>
            </a:extLst>
          </p:cNvPr>
          <p:cNvSpPr txBox="1"/>
          <p:nvPr/>
        </p:nvSpPr>
        <p:spPr>
          <a:xfrm>
            <a:off x="1529721" y="-12704"/>
            <a:ext cx="9138279" cy="584775"/>
          </a:xfrm>
          <a:prstGeom prst="rect">
            <a:avLst/>
          </a:prstGeom>
          <a:noFill/>
        </p:spPr>
        <p:txBody>
          <a:bodyPr wrap="square" rtlCol="0">
            <a:spAutoFit/>
          </a:bodyPr>
          <a:lstStyle/>
          <a:p>
            <a:pPr algn="ctr"/>
            <a:r>
              <a:rPr lang="en-US" sz="3200" dirty="0">
                <a:solidFill>
                  <a:schemeClr val="bg1"/>
                </a:solidFill>
              </a:rPr>
              <a:t>RUWRF Rainfall Forecast</a:t>
            </a:r>
          </a:p>
        </p:txBody>
      </p:sp>
      <p:sp>
        <p:nvSpPr>
          <p:cNvPr id="7" name="TextBox 6">
            <a:extLst>
              <a:ext uri="{FF2B5EF4-FFF2-40B4-BE49-F238E27FC236}">
                <a16:creationId xmlns:a16="http://schemas.microsoft.com/office/drawing/2014/main" id="{5F9801BE-9C4D-1C4C-9645-4AF4C9ADD0E7}"/>
              </a:ext>
            </a:extLst>
          </p:cNvPr>
          <p:cNvSpPr txBox="1"/>
          <p:nvPr/>
        </p:nvSpPr>
        <p:spPr>
          <a:xfrm>
            <a:off x="2353056" y="828136"/>
            <a:ext cx="2184188" cy="369332"/>
          </a:xfrm>
          <a:prstGeom prst="rect">
            <a:avLst/>
          </a:prstGeom>
          <a:noFill/>
        </p:spPr>
        <p:txBody>
          <a:bodyPr wrap="none" rtlCol="0">
            <a:spAutoFit/>
          </a:bodyPr>
          <a:lstStyle/>
          <a:p>
            <a:r>
              <a:rPr lang="en-US" dirty="0"/>
              <a:t>Rainfall w/ Warm SST</a:t>
            </a:r>
          </a:p>
        </p:txBody>
      </p:sp>
      <p:sp>
        <p:nvSpPr>
          <p:cNvPr id="8" name="TextBox 7">
            <a:extLst>
              <a:ext uri="{FF2B5EF4-FFF2-40B4-BE49-F238E27FC236}">
                <a16:creationId xmlns:a16="http://schemas.microsoft.com/office/drawing/2014/main" id="{E8CA2ED3-2129-C544-93B6-8646F45EB19F}"/>
              </a:ext>
            </a:extLst>
          </p:cNvPr>
          <p:cNvSpPr txBox="1"/>
          <p:nvPr/>
        </p:nvSpPr>
        <p:spPr>
          <a:xfrm>
            <a:off x="5167202" y="828136"/>
            <a:ext cx="2084801" cy="369332"/>
          </a:xfrm>
          <a:prstGeom prst="rect">
            <a:avLst/>
          </a:prstGeom>
          <a:noFill/>
        </p:spPr>
        <p:txBody>
          <a:bodyPr wrap="none" rtlCol="0">
            <a:spAutoFit/>
          </a:bodyPr>
          <a:lstStyle/>
          <a:p>
            <a:r>
              <a:rPr lang="en-US" dirty="0"/>
              <a:t>Rainfall w/ Cold SST</a:t>
            </a:r>
          </a:p>
        </p:txBody>
      </p:sp>
      <p:sp>
        <p:nvSpPr>
          <p:cNvPr id="9" name="TextBox 8">
            <a:extLst>
              <a:ext uri="{FF2B5EF4-FFF2-40B4-BE49-F238E27FC236}">
                <a16:creationId xmlns:a16="http://schemas.microsoft.com/office/drawing/2014/main" id="{9A49B323-6F91-784E-8740-A38DE3280045}"/>
              </a:ext>
            </a:extLst>
          </p:cNvPr>
          <p:cNvSpPr txBox="1"/>
          <p:nvPr/>
        </p:nvSpPr>
        <p:spPr>
          <a:xfrm>
            <a:off x="7881960" y="689637"/>
            <a:ext cx="1900649" cy="646331"/>
          </a:xfrm>
          <a:prstGeom prst="rect">
            <a:avLst/>
          </a:prstGeom>
          <a:noFill/>
        </p:spPr>
        <p:txBody>
          <a:bodyPr wrap="none" rtlCol="0">
            <a:spAutoFit/>
          </a:bodyPr>
          <a:lstStyle/>
          <a:p>
            <a:pPr algn="ctr"/>
            <a:r>
              <a:rPr lang="en-US" dirty="0"/>
              <a:t>Rainfall Difference</a:t>
            </a:r>
          </a:p>
          <a:p>
            <a:pPr algn="ctr"/>
            <a:r>
              <a:rPr lang="en-US" dirty="0"/>
              <a:t>Warm-Cold</a:t>
            </a:r>
          </a:p>
        </p:txBody>
      </p:sp>
      <p:sp>
        <p:nvSpPr>
          <p:cNvPr id="10" name="TextBox 9">
            <a:extLst>
              <a:ext uri="{FF2B5EF4-FFF2-40B4-BE49-F238E27FC236}">
                <a16:creationId xmlns:a16="http://schemas.microsoft.com/office/drawing/2014/main" id="{47F6A94E-75A3-6D46-89B7-E5E82B20EF0E}"/>
              </a:ext>
            </a:extLst>
          </p:cNvPr>
          <p:cNvSpPr txBox="1"/>
          <p:nvPr/>
        </p:nvSpPr>
        <p:spPr>
          <a:xfrm>
            <a:off x="2121409" y="4986529"/>
            <a:ext cx="4037965" cy="1200329"/>
          </a:xfrm>
          <a:prstGeom prst="rect">
            <a:avLst/>
          </a:prstGeom>
          <a:noFill/>
        </p:spPr>
        <p:txBody>
          <a:bodyPr wrap="none" rtlCol="0">
            <a:spAutoFit/>
          </a:bodyPr>
          <a:lstStyle/>
          <a:p>
            <a:r>
              <a:rPr lang="en-US" dirty="0"/>
              <a:t>At Atlantic City:</a:t>
            </a:r>
          </a:p>
          <a:p>
            <a:r>
              <a:rPr lang="en-US" dirty="0"/>
              <a:t>WRF Warm SST Total Rainfall = 130.4 mm</a:t>
            </a:r>
          </a:p>
          <a:p>
            <a:r>
              <a:rPr lang="en-US" dirty="0"/>
              <a:t>WRF Cold SST Total Rainfall = 96.6 mm</a:t>
            </a:r>
          </a:p>
          <a:p>
            <a:r>
              <a:rPr lang="en-US" dirty="0"/>
              <a:t>Atlantic City Observed Rainfall = 92.5 mm</a:t>
            </a:r>
          </a:p>
        </p:txBody>
      </p:sp>
      <p:sp>
        <p:nvSpPr>
          <p:cNvPr id="11" name="TextBox 10">
            <a:extLst>
              <a:ext uri="{FF2B5EF4-FFF2-40B4-BE49-F238E27FC236}">
                <a16:creationId xmlns:a16="http://schemas.microsoft.com/office/drawing/2014/main" id="{D1F42177-9A2D-2147-AFF4-53F33D09E2AE}"/>
              </a:ext>
            </a:extLst>
          </p:cNvPr>
          <p:cNvSpPr txBox="1"/>
          <p:nvPr/>
        </p:nvSpPr>
        <p:spPr>
          <a:xfrm>
            <a:off x="7034784" y="4986528"/>
            <a:ext cx="3364254" cy="1200329"/>
          </a:xfrm>
          <a:prstGeom prst="rect">
            <a:avLst/>
          </a:prstGeom>
          <a:noFill/>
        </p:spPr>
        <p:txBody>
          <a:bodyPr wrap="none" rtlCol="0">
            <a:spAutoFit/>
          </a:bodyPr>
          <a:lstStyle/>
          <a:p>
            <a:r>
              <a:rPr lang="en-US" dirty="0"/>
              <a:t>Maximum Difference = 133 mm</a:t>
            </a:r>
          </a:p>
          <a:p>
            <a:r>
              <a:rPr lang="en-US" dirty="0"/>
              <a:t>Average difference = 2 mm</a:t>
            </a:r>
          </a:p>
          <a:p>
            <a:r>
              <a:rPr lang="en-US" dirty="0"/>
              <a:t>Total Volume Difference = 8.6 km</a:t>
            </a:r>
            <a:r>
              <a:rPr lang="en-US" baseline="30000" dirty="0"/>
              <a:t>3</a:t>
            </a:r>
          </a:p>
          <a:p>
            <a:r>
              <a:rPr lang="en-US" dirty="0"/>
              <a:t>Lake Pontchartrain = 6.0 km</a:t>
            </a:r>
            <a:r>
              <a:rPr lang="en-US" baseline="30000" dirty="0"/>
              <a:t>3</a:t>
            </a:r>
            <a:endParaRPr lang="en-US" dirty="0"/>
          </a:p>
        </p:txBody>
      </p:sp>
    </p:spTree>
    <p:extLst>
      <p:ext uri="{BB962C8B-B14F-4D97-AF65-F5344CB8AC3E}">
        <p14:creationId xmlns:p14="http://schemas.microsoft.com/office/powerpoint/2010/main" val="1731227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FB98D3-35AA-2A49-8C6E-199D6AA282FD}"/>
              </a:ext>
            </a:extLst>
          </p:cNvPr>
          <p:cNvPicPr>
            <a:picLocks noChangeAspect="1"/>
          </p:cNvPicPr>
          <p:nvPr/>
        </p:nvPicPr>
        <p:blipFill>
          <a:blip r:embed="rId2"/>
          <a:stretch>
            <a:fillRect/>
          </a:stretch>
        </p:blipFill>
        <p:spPr>
          <a:xfrm>
            <a:off x="1701525" y="749147"/>
            <a:ext cx="2673645" cy="3144695"/>
          </a:xfrm>
          <a:prstGeom prst="rect">
            <a:avLst/>
          </a:prstGeom>
        </p:spPr>
      </p:pic>
      <p:pic>
        <p:nvPicPr>
          <p:cNvPr id="7" name="Picture 6">
            <a:extLst>
              <a:ext uri="{FF2B5EF4-FFF2-40B4-BE49-F238E27FC236}">
                <a16:creationId xmlns:a16="http://schemas.microsoft.com/office/drawing/2014/main" id="{025FAD50-7AFF-2743-AD6F-15512169CF9F}"/>
              </a:ext>
            </a:extLst>
          </p:cNvPr>
          <p:cNvPicPr>
            <a:picLocks noChangeAspect="1"/>
          </p:cNvPicPr>
          <p:nvPr/>
        </p:nvPicPr>
        <p:blipFill>
          <a:blip r:embed="rId3"/>
          <a:stretch>
            <a:fillRect/>
          </a:stretch>
        </p:blipFill>
        <p:spPr>
          <a:xfrm>
            <a:off x="4519071" y="749147"/>
            <a:ext cx="2683824" cy="3156667"/>
          </a:xfrm>
          <a:prstGeom prst="rect">
            <a:avLst/>
          </a:prstGeom>
        </p:spPr>
      </p:pic>
      <p:pic>
        <p:nvPicPr>
          <p:cNvPr id="9" name="Picture 8">
            <a:extLst>
              <a:ext uri="{FF2B5EF4-FFF2-40B4-BE49-F238E27FC236}">
                <a16:creationId xmlns:a16="http://schemas.microsoft.com/office/drawing/2014/main" id="{EC13B92D-C8CC-9246-A26B-F69CD0DAF489}"/>
              </a:ext>
            </a:extLst>
          </p:cNvPr>
          <p:cNvPicPr>
            <a:picLocks noChangeAspect="1"/>
          </p:cNvPicPr>
          <p:nvPr/>
        </p:nvPicPr>
        <p:blipFill>
          <a:blip r:embed="rId4"/>
          <a:stretch>
            <a:fillRect/>
          </a:stretch>
        </p:blipFill>
        <p:spPr>
          <a:xfrm>
            <a:off x="1529721" y="4002275"/>
            <a:ext cx="5986497" cy="2244936"/>
          </a:xfrm>
          <a:prstGeom prst="rect">
            <a:avLst/>
          </a:prstGeom>
        </p:spPr>
      </p:pic>
      <p:cxnSp>
        <p:nvCxnSpPr>
          <p:cNvPr id="11" name="Straight Arrow Connector 10">
            <a:extLst>
              <a:ext uri="{FF2B5EF4-FFF2-40B4-BE49-F238E27FC236}">
                <a16:creationId xmlns:a16="http://schemas.microsoft.com/office/drawing/2014/main" id="{2B4136E1-8B58-EC4A-BE35-3ED65D18FE1E}"/>
              </a:ext>
            </a:extLst>
          </p:cNvPr>
          <p:cNvCxnSpPr>
            <a:cxnSpLocks/>
          </p:cNvCxnSpPr>
          <p:nvPr/>
        </p:nvCxnSpPr>
        <p:spPr>
          <a:xfrm flipH="1" flipV="1">
            <a:off x="2902227" y="1956251"/>
            <a:ext cx="2427897" cy="231992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EB034A8-B15C-D640-ADA6-3DAF85A48D91}"/>
              </a:ext>
            </a:extLst>
          </p:cNvPr>
          <p:cNvCxnSpPr>
            <a:cxnSpLocks/>
          </p:cNvCxnSpPr>
          <p:nvPr/>
        </p:nvCxnSpPr>
        <p:spPr>
          <a:xfrm flipV="1">
            <a:off x="5393635" y="1956249"/>
            <a:ext cx="308688" cy="2562742"/>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AB67484-F48B-2B4D-9808-34B3343F96F2}"/>
              </a:ext>
            </a:extLst>
          </p:cNvPr>
          <p:cNvSpPr txBox="1"/>
          <p:nvPr/>
        </p:nvSpPr>
        <p:spPr>
          <a:xfrm>
            <a:off x="4664600" y="920776"/>
            <a:ext cx="2562309" cy="646331"/>
          </a:xfrm>
          <a:prstGeom prst="rect">
            <a:avLst/>
          </a:prstGeom>
          <a:noFill/>
        </p:spPr>
        <p:txBody>
          <a:bodyPr wrap="square" rtlCol="0">
            <a:spAutoFit/>
          </a:bodyPr>
          <a:lstStyle/>
          <a:p>
            <a:r>
              <a:rPr lang="en-US" dirty="0">
                <a:solidFill>
                  <a:srgbClr val="4472C4"/>
                </a:solidFill>
                <a:latin typeface="Calibri" panose="020F0502020204030204"/>
                <a:ea typeface=""/>
                <a:cs typeface=""/>
              </a:rPr>
              <a:t>Maximum water level: </a:t>
            </a:r>
          </a:p>
          <a:p>
            <a:r>
              <a:rPr lang="en-US" dirty="0">
                <a:solidFill>
                  <a:srgbClr val="4472C4"/>
                </a:solidFill>
                <a:latin typeface="Calibri" panose="020F0502020204030204"/>
                <a:ea typeface=""/>
                <a:cs typeface=""/>
              </a:rPr>
              <a:t>Cold Run</a:t>
            </a:r>
          </a:p>
        </p:txBody>
      </p:sp>
      <p:sp>
        <p:nvSpPr>
          <p:cNvPr id="18" name="TextBox 17">
            <a:extLst>
              <a:ext uri="{FF2B5EF4-FFF2-40B4-BE49-F238E27FC236}">
                <a16:creationId xmlns:a16="http://schemas.microsoft.com/office/drawing/2014/main" id="{827D8DCE-4697-664E-8DA6-BF787FA0D470}"/>
              </a:ext>
            </a:extLst>
          </p:cNvPr>
          <p:cNvSpPr txBox="1"/>
          <p:nvPr/>
        </p:nvSpPr>
        <p:spPr>
          <a:xfrm>
            <a:off x="1830626" y="894830"/>
            <a:ext cx="2648197" cy="646331"/>
          </a:xfrm>
          <a:prstGeom prst="rect">
            <a:avLst/>
          </a:prstGeom>
          <a:noFill/>
        </p:spPr>
        <p:txBody>
          <a:bodyPr wrap="square" rtlCol="0">
            <a:spAutoFit/>
          </a:bodyPr>
          <a:lstStyle/>
          <a:p>
            <a:r>
              <a:rPr lang="en-US" dirty="0">
                <a:solidFill>
                  <a:srgbClr val="FF0000"/>
                </a:solidFill>
                <a:latin typeface="Calibri" panose="020F0502020204030204"/>
                <a:ea typeface=""/>
                <a:cs typeface=""/>
              </a:rPr>
              <a:t>Maximum water level: </a:t>
            </a:r>
          </a:p>
          <a:p>
            <a:r>
              <a:rPr lang="en-US" dirty="0">
                <a:solidFill>
                  <a:srgbClr val="FF0000"/>
                </a:solidFill>
                <a:latin typeface="Calibri" panose="020F0502020204030204"/>
                <a:ea typeface=""/>
                <a:cs typeface=""/>
              </a:rPr>
              <a:t>Warm Run</a:t>
            </a:r>
          </a:p>
        </p:txBody>
      </p:sp>
      <p:sp>
        <p:nvSpPr>
          <p:cNvPr id="19" name="TextBox 18">
            <a:extLst>
              <a:ext uri="{FF2B5EF4-FFF2-40B4-BE49-F238E27FC236}">
                <a16:creationId xmlns:a16="http://schemas.microsoft.com/office/drawing/2014/main" id="{AEEA51C1-6310-EE4E-BAD3-8001D4773CC8}"/>
              </a:ext>
            </a:extLst>
          </p:cNvPr>
          <p:cNvSpPr txBox="1"/>
          <p:nvPr/>
        </p:nvSpPr>
        <p:spPr>
          <a:xfrm>
            <a:off x="1883634" y="1476711"/>
            <a:ext cx="929655" cy="369332"/>
          </a:xfrm>
          <a:prstGeom prst="rect">
            <a:avLst/>
          </a:prstGeom>
          <a:noFill/>
        </p:spPr>
        <p:txBody>
          <a:bodyPr wrap="square" rtlCol="0">
            <a:spAutoFit/>
          </a:bodyPr>
          <a:lstStyle/>
          <a:p>
            <a:r>
              <a:rPr lang="en-US" dirty="0">
                <a:solidFill>
                  <a:srgbClr val="FF0000"/>
                </a:solidFill>
                <a:latin typeface="Calibri" panose="020F0502020204030204"/>
                <a:ea typeface=""/>
                <a:cs typeface=""/>
              </a:rPr>
              <a:t>1.9 m</a:t>
            </a:r>
          </a:p>
        </p:txBody>
      </p:sp>
      <p:sp>
        <p:nvSpPr>
          <p:cNvPr id="20" name="TextBox 19">
            <a:extLst>
              <a:ext uri="{FF2B5EF4-FFF2-40B4-BE49-F238E27FC236}">
                <a16:creationId xmlns:a16="http://schemas.microsoft.com/office/drawing/2014/main" id="{DF798CA0-6A36-7A4F-A685-B68E3C7CFA78}"/>
              </a:ext>
            </a:extLst>
          </p:cNvPr>
          <p:cNvSpPr txBox="1"/>
          <p:nvPr/>
        </p:nvSpPr>
        <p:spPr>
          <a:xfrm>
            <a:off x="4772669" y="1476711"/>
            <a:ext cx="929655" cy="369332"/>
          </a:xfrm>
          <a:prstGeom prst="rect">
            <a:avLst/>
          </a:prstGeom>
          <a:noFill/>
        </p:spPr>
        <p:txBody>
          <a:bodyPr wrap="square" rtlCol="0">
            <a:spAutoFit/>
          </a:bodyPr>
          <a:lstStyle/>
          <a:p>
            <a:r>
              <a:rPr lang="en-US" dirty="0">
                <a:solidFill>
                  <a:srgbClr val="4472C4"/>
                </a:solidFill>
                <a:latin typeface="Calibri" panose="020F0502020204030204"/>
                <a:ea typeface=""/>
                <a:cs typeface=""/>
              </a:rPr>
              <a:t>1.4 m </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3853" y="1788627"/>
            <a:ext cx="3469741" cy="4086282"/>
          </a:xfrm>
          <a:prstGeom prst="rect">
            <a:avLst/>
          </a:prstGeom>
        </p:spPr>
      </p:pic>
      <p:sp>
        <p:nvSpPr>
          <p:cNvPr id="26" name="TextBox 25"/>
          <p:cNvSpPr txBox="1"/>
          <p:nvPr/>
        </p:nvSpPr>
        <p:spPr>
          <a:xfrm>
            <a:off x="1529721" y="-12704"/>
            <a:ext cx="9138279" cy="584775"/>
          </a:xfrm>
          <a:prstGeom prst="rect">
            <a:avLst/>
          </a:prstGeom>
          <a:noFill/>
        </p:spPr>
        <p:txBody>
          <a:bodyPr wrap="square" rtlCol="0">
            <a:spAutoFit/>
          </a:bodyPr>
          <a:lstStyle/>
          <a:p>
            <a:pPr algn="ctr"/>
            <a:r>
              <a:rPr lang="en-US" sz="3200" dirty="0">
                <a:solidFill>
                  <a:schemeClr val="bg1"/>
                </a:solidFill>
              </a:rPr>
              <a:t>ADCIRC Storm Surge Model driven by RUWRF winds</a:t>
            </a:r>
          </a:p>
        </p:txBody>
      </p:sp>
      <p:sp>
        <p:nvSpPr>
          <p:cNvPr id="27" name="TextBox 26"/>
          <p:cNvSpPr txBox="1"/>
          <p:nvPr/>
        </p:nvSpPr>
        <p:spPr>
          <a:xfrm>
            <a:off x="7469883" y="972121"/>
            <a:ext cx="2699714" cy="646331"/>
          </a:xfrm>
          <a:prstGeom prst="rect">
            <a:avLst/>
          </a:prstGeom>
          <a:noFill/>
        </p:spPr>
        <p:txBody>
          <a:bodyPr wrap="none" rtlCol="0">
            <a:spAutoFit/>
          </a:bodyPr>
          <a:lstStyle/>
          <a:p>
            <a:pPr algn="ctr"/>
            <a:r>
              <a:rPr lang="en-US" dirty="0"/>
              <a:t>Water Level Difference (m)</a:t>
            </a:r>
          </a:p>
          <a:p>
            <a:pPr algn="ctr"/>
            <a:r>
              <a:rPr lang="en-US" dirty="0">
                <a:solidFill>
                  <a:srgbClr val="FF0000"/>
                </a:solidFill>
              </a:rPr>
              <a:t>Warm </a:t>
            </a:r>
            <a:r>
              <a:rPr lang="en-US" dirty="0"/>
              <a:t>- </a:t>
            </a:r>
            <a:r>
              <a:rPr lang="en-US" dirty="0">
                <a:solidFill>
                  <a:srgbClr val="0432FF"/>
                </a:solidFill>
              </a:rPr>
              <a:t>Cold</a:t>
            </a:r>
            <a:endParaRPr lang="en-US" dirty="0">
              <a:solidFill>
                <a:srgbClr val="FF0000"/>
              </a:solidFill>
            </a:endParaRPr>
          </a:p>
        </p:txBody>
      </p:sp>
      <p:sp>
        <p:nvSpPr>
          <p:cNvPr id="14" name="TextBox 13">
            <a:extLst>
              <a:ext uri="{FF2B5EF4-FFF2-40B4-BE49-F238E27FC236}">
                <a16:creationId xmlns:a16="http://schemas.microsoft.com/office/drawing/2014/main" id="{537F8581-000F-B348-A052-9435E8D59329}"/>
              </a:ext>
            </a:extLst>
          </p:cNvPr>
          <p:cNvSpPr txBox="1"/>
          <p:nvPr/>
        </p:nvSpPr>
        <p:spPr>
          <a:xfrm>
            <a:off x="6390968" y="6488668"/>
            <a:ext cx="4277032" cy="369332"/>
          </a:xfrm>
          <a:prstGeom prst="rect">
            <a:avLst/>
          </a:prstGeom>
          <a:noFill/>
        </p:spPr>
        <p:txBody>
          <a:bodyPr wrap="square" rtlCol="0">
            <a:spAutoFit/>
          </a:bodyPr>
          <a:lstStyle/>
          <a:p>
            <a:pPr algn="ctr"/>
            <a:r>
              <a:rPr lang="en-US" i="1" dirty="0"/>
              <a:t>From PhD candidate Alexandra Ramos</a:t>
            </a:r>
          </a:p>
        </p:txBody>
      </p:sp>
      <p:sp>
        <p:nvSpPr>
          <p:cNvPr id="16" name="TextBox 15">
            <a:extLst>
              <a:ext uri="{FF2B5EF4-FFF2-40B4-BE49-F238E27FC236}">
                <a16:creationId xmlns:a16="http://schemas.microsoft.com/office/drawing/2014/main" id="{D32BF9E9-A567-FC46-9FDC-F191ADE06738}"/>
              </a:ext>
            </a:extLst>
          </p:cNvPr>
          <p:cNvSpPr txBox="1"/>
          <p:nvPr/>
        </p:nvSpPr>
        <p:spPr>
          <a:xfrm>
            <a:off x="371064" y="147229"/>
            <a:ext cx="7490222" cy="461665"/>
          </a:xfrm>
          <a:prstGeom prst="rect">
            <a:avLst/>
          </a:prstGeom>
          <a:noFill/>
        </p:spPr>
        <p:txBody>
          <a:bodyPr wrap="square" rtlCol="0">
            <a:spAutoFit/>
          </a:bodyPr>
          <a:lstStyle/>
          <a:p>
            <a:r>
              <a:rPr lang="en-US" sz="2400" dirty="0"/>
              <a:t>ADCIRC - FEMA Region II Mesh </a:t>
            </a:r>
          </a:p>
        </p:txBody>
      </p:sp>
    </p:spTree>
    <p:extLst>
      <p:ext uri="{BB962C8B-B14F-4D97-AF65-F5344CB8AC3E}">
        <p14:creationId xmlns:p14="http://schemas.microsoft.com/office/powerpoint/2010/main" val="3355096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5"/>
          <p:cNvSpPr txBox="1">
            <a:spLocks noChangeArrowheads="1"/>
          </p:cNvSpPr>
          <p:nvPr/>
        </p:nvSpPr>
        <p:spPr bwMode="auto">
          <a:xfrm>
            <a:off x="1524000" y="1"/>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000000"/>
                </a:solidFill>
                <a:latin typeface="Calibri" panose="020F0502020204030204" pitchFamily="34" charset="0"/>
                <a:cs typeface="Calibri" panose="020F0502020204030204" pitchFamily="34" charset="0"/>
              </a:rPr>
              <a:t>Hurricane </a:t>
            </a:r>
            <a:r>
              <a:rPr lang="en-US" altLang="en-US" b="1" u="sng" dirty="0">
                <a:solidFill>
                  <a:srgbClr val="000000"/>
                </a:solidFill>
                <a:latin typeface="Calibri" panose="020F0502020204030204" pitchFamily="34" charset="0"/>
                <a:cs typeface="Calibri" panose="020F0502020204030204" pitchFamily="34" charset="0"/>
              </a:rPr>
              <a:t>Intensity</a:t>
            </a:r>
            <a:r>
              <a:rPr lang="en-US" altLang="en-US" dirty="0">
                <a:solidFill>
                  <a:srgbClr val="000000"/>
                </a:solidFill>
                <a:latin typeface="Calibri" panose="020F0502020204030204" pitchFamily="34" charset="0"/>
                <a:cs typeface="Calibri" panose="020F0502020204030204" pitchFamily="34" charset="0"/>
              </a:rPr>
              <a:t> is modulated by upper </a:t>
            </a:r>
            <a:r>
              <a:rPr lang="en-US" altLang="en-US" b="1" u="sng" dirty="0">
                <a:solidFill>
                  <a:srgbClr val="000000"/>
                </a:solidFill>
                <a:latin typeface="Calibri" panose="020F0502020204030204" pitchFamily="34" charset="0"/>
                <a:cs typeface="Calibri" panose="020F0502020204030204" pitchFamily="34" charset="0"/>
              </a:rPr>
              <a:t>ocean heat content</a:t>
            </a:r>
          </a:p>
        </p:txBody>
      </p:sp>
      <p:sp>
        <p:nvSpPr>
          <p:cNvPr id="22532" name="TextBox 6"/>
          <p:cNvSpPr txBox="1">
            <a:spLocks noChangeArrowheads="1"/>
          </p:cNvSpPr>
          <p:nvPr/>
        </p:nvSpPr>
        <p:spPr bwMode="auto">
          <a:xfrm>
            <a:off x="1524000" y="6350526"/>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000000"/>
                </a:solidFill>
                <a:latin typeface="Calibri" panose="020F0502020204030204" pitchFamily="34" charset="0"/>
                <a:cs typeface="Calibri" panose="020F0502020204030204" pitchFamily="34" charset="0"/>
              </a:rPr>
              <a:t>Rapid intensification of Hurricane Maria over warm ocean water</a:t>
            </a:r>
          </a:p>
        </p:txBody>
      </p:sp>
      <p:sp>
        <p:nvSpPr>
          <p:cNvPr id="22533" name="Oval 7"/>
          <p:cNvSpPr>
            <a:spLocks noChangeArrowheads="1"/>
          </p:cNvSpPr>
          <p:nvPr/>
        </p:nvSpPr>
        <p:spPr bwMode="auto">
          <a:xfrm>
            <a:off x="5181600" y="1600200"/>
            <a:ext cx="1905000" cy="1981200"/>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pic>
        <p:nvPicPr>
          <p:cNvPr id="3074" name="Picture 2" descr="https://isotherm.rsmas.miami.edu/heat/images/maria/ohc_aQG3_2017_264_1200.maria.int.gif">
            <a:extLst>
              <a:ext uri="{FF2B5EF4-FFF2-40B4-BE49-F238E27FC236}">
                <a16:creationId xmlns:a16="http://schemas.microsoft.com/office/drawing/2014/main" id="{509107CF-6092-2F4A-AA4C-8D35D4EE9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850" y="664909"/>
            <a:ext cx="5222501" cy="5482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231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8537</TotalTime>
  <Words>5230</Words>
  <Application>Microsoft Macintosh PowerPoint</Application>
  <PresentationFormat>Widescreen</PresentationFormat>
  <Paragraphs>717</Paragraphs>
  <Slides>74</Slides>
  <Notes>19</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74</vt:i4>
      </vt:variant>
    </vt:vector>
  </HeadingPairs>
  <TitlesOfParts>
    <vt:vector size="85" baseType="lpstr">
      <vt:lpstr>MS Mincho</vt:lpstr>
      <vt:lpstr>ＭＳ Ｐゴシック</vt:lpstr>
      <vt:lpstr>新細明體</vt:lpstr>
      <vt:lpstr>Arial</vt:lpstr>
      <vt:lpstr>Arial Black</vt:lpstr>
      <vt:lpstr>Calibri</vt:lpstr>
      <vt:lpstr>Calibri Light</vt:lpstr>
      <vt:lpstr>foundation-sans-bold</vt:lpstr>
      <vt:lpstr>Mangal</vt:lpstr>
      <vt:lpstr>Times New Roman</vt:lpstr>
      <vt:lpstr>Office Theme</vt:lpstr>
      <vt:lpstr>Air-Sea coupling with the ESMF/NUOPC Layer:  WRF and ROMS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Travis Miles</dc:creator>
  <cp:lastModifiedBy>Travis Miles</cp:lastModifiedBy>
  <cp:revision>84</cp:revision>
  <dcterms:created xsi:type="dcterms:W3CDTF">2019-10-15T17:13:32Z</dcterms:created>
  <dcterms:modified xsi:type="dcterms:W3CDTF">2019-10-23T12:36:02Z</dcterms:modified>
</cp:coreProperties>
</file>