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93" r:id="rId3"/>
    <p:sldId id="257" r:id="rId4"/>
    <p:sldId id="301" r:id="rId5"/>
    <p:sldId id="292" r:id="rId6"/>
    <p:sldId id="303" r:id="rId7"/>
    <p:sldId id="309" r:id="rId8"/>
    <p:sldId id="311" r:id="rId9"/>
    <p:sldId id="308" r:id="rId10"/>
    <p:sldId id="289" r:id="rId11"/>
    <p:sldId id="307" r:id="rId12"/>
    <p:sldId id="300" r:id="rId13"/>
    <p:sldId id="290" r:id="rId14"/>
    <p:sldId id="276" r:id="rId15"/>
    <p:sldId id="310" r:id="rId16"/>
    <p:sldId id="279" r:id="rId17"/>
    <p:sldId id="294" r:id="rId18"/>
    <p:sldId id="304" r:id="rId19"/>
    <p:sldId id="286" r:id="rId20"/>
    <p:sldId id="295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49"/>
    <p:restoredTop sz="96128"/>
  </p:normalViewPr>
  <p:slideViewPr>
    <p:cSldViewPr snapToGrid="0" snapToObjects="1">
      <p:cViewPr>
        <p:scale>
          <a:sx n="100" d="100"/>
          <a:sy n="100" d="100"/>
        </p:scale>
        <p:origin x="2048" y="1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A63DC-B2C6-3745-BE20-77C27EF0D58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5FAC7-E587-C041-B119-87A9636C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8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1DDA-2766-3E4C-B877-B9E952449FA6}" type="datetime1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B26F-5B0F-9C4A-838F-78C9106C1D62}" type="datetime1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75B30-F4FC-CF46-A194-4129C0927815}" type="datetime1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24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i="0" cap="small" spc="-15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24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103-4E60-4842-9F32-E6631CB97A5D}" type="datetime1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3CD53-15BE-EB46-B010-F8CBB3577644}" type="datetime1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0726C-3EA1-F245-84ED-378C14B00704}" type="datetime1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30BF-B562-7448-A1F9-6E0BBA920B52}" type="datetime1">
              <a:rPr lang="en-US" smtClean="0"/>
              <a:t>11/11/19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8FB1-CBE4-9E44-8004-01A7D64BB7EF}" type="datetime1">
              <a:rPr lang="en-US" smtClean="0"/>
              <a:t>11/11/19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4721-28C7-434D-BDBE-1F75560013F4}" type="datetime1">
              <a:rPr lang="en-US" smtClean="0"/>
              <a:t>11/11/19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A2DD0-126E-B44C-BCE5-33D225307826}" type="datetime1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2EAF-1048-CA45-9990-FF9796F09C2C}" type="datetime1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Oceanology International Shanghai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581E5-FF4D-BD40-A478-B440C4261D28}" type="datetime1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Oceanology International Shanghai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9.jp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emf"/><Relationship Id="rId7" Type="http://schemas.openxmlformats.org/officeDocument/2006/relationships/image" Target="../media/image2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9.jp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3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</a:t>
            </a:r>
          </a:p>
        </p:txBody>
      </p:sp>
      <p:pic>
        <p:nvPicPr>
          <p:cNvPr id="32" name="Picture 31" descr="cl_20110127151326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0" y="0"/>
            <a:ext cx="11513072" cy="7645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078884-7073-904D-B11B-EDFF6E7D72D3}"/>
              </a:ext>
            </a:extLst>
          </p:cNvPr>
          <p:cNvSpPr txBox="1"/>
          <p:nvPr/>
        </p:nvSpPr>
        <p:spPr>
          <a:xfrm>
            <a:off x="393935" y="806825"/>
            <a:ext cx="5409965" cy="1569660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Using Autonomous Underwater Gliders to Map, Chemical,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and Biological Processes in the Ocean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Oscar Schofield on behalf of many </a:t>
            </a:r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6" descr="Fourth0501211736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6564"/>
          <a:stretch>
            <a:fillRect/>
          </a:stretch>
        </p:blipFill>
        <p:spPr bwMode="auto">
          <a:xfrm>
            <a:off x="6858000" y="3305175"/>
            <a:ext cx="1220788" cy="1096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7" descr="Disc0501211736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7106"/>
          <a:stretch>
            <a:fillRect/>
          </a:stretch>
        </p:blipFill>
        <p:spPr bwMode="auto">
          <a:xfrm>
            <a:off x="5349875" y="3298825"/>
            <a:ext cx="1220788" cy="1095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8" descr="DSC012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/>
          <a:stretch>
            <a:fillRect/>
          </a:stretch>
        </p:blipFill>
        <p:spPr bwMode="auto">
          <a:xfrm>
            <a:off x="5349875" y="1395413"/>
            <a:ext cx="27289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6283325" y="2652713"/>
            <a:ext cx="358775" cy="9334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6489700" y="3513138"/>
            <a:ext cx="5746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30" name="Picture 11" descr="GKirkpatrick fig3brev600 (3)"/>
          <p:cNvSpPr>
            <a:spLocks noChangeAspect="1" noChangeArrowheads="1"/>
          </p:cNvSpPr>
          <p:nvPr/>
        </p:nvSpPr>
        <p:spPr bwMode="auto">
          <a:xfrm>
            <a:off x="5207000" y="4159250"/>
            <a:ext cx="29972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78438" y="965200"/>
            <a:ext cx="30083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/>
              <a:t>Phytoplankton communities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2073147" y="965756"/>
            <a:ext cx="23837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/>
              <a:t>Phytoplankton biomass</a:t>
            </a:r>
          </a:p>
        </p:txBody>
      </p:sp>
      <p:pic>
        <p:nvPicPr>
          <p:cNvPr id="52234" name="Picture 36" descr="ru06_070913T1756_070925T1700_cblast_pos_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1450023"/>
            <a:ext cx="1562099" cy="117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52400" y="2651125"/>
            <a:ext cx="15224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Phytoplankton response</a:t>
            </a:r>
          </a:p>
          <a:p>
            <a:pPr algn="ctr">
              <a:defRPr/>
            </a:pPr>
            <a:r>
              <a:rPr lang="en-US" sz="1600" dirty="0"/>
              <a:t>to the passage of  large coastal</a:t>
            </a:r>
          </a:p>
          <a:p>
            <a:pPr algn="ctr">
              <a:defRPr/>
            </a:pPr>
            <a:r>
              <a:rPr lang="en-US" sz="1600" dirty="0"/>
              <a:t>storm</a:t>
            </a:r>
          </a:p>
        </p:txBody>
      </p:sp>
      <p:grpSp>
        <p:nvGrpSpPr>
          <p:cNvPr id="52236" name="Group 38"/>
          <p:cNvGrpSpPr>
            <a:grpSpLocks/>
          </p:cNvGrpSpPr>
          <p:nvPr/>
        </p:nvGrpSpPr>
        <p:grpSpPr bwMode="auto">
          <a:xfrm>
            <a:off x="1820863" y="1328737"/>
            <a:ext cx="2727325" cy="5313363"/>
            <a:chOff x="336" y="144"/>
            <a:chExt cx="2303" cy="5129"/>
          </a:xfrm>
        </p:grpSpPr>
        <p:pic>
          <p:nvPicPr>
            <p:cNvPr id="52238" name="Picture 39" descr="051006-051014-ru08_051006T1500_051007T1941_cblast_chla_xse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" t="1111" r="7875" b="6223"/>
            <a:stretch>
              <a:fillRect/>
            </a:stretch>
          </p:blipFill>
          <p:spPr bwMode="auto">
            <a:xfrm>
              <a:off x="336" y="144"/>
              <a:ext cx="2301" cy="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9" name="Picture 40" descr="051006-051014-ru08_051008T1746_051009T1656_cblast_chla_xse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" t="1813" r="8485" b="5672"/>
            <a:stretch>
              <a:fillRect/>
            </a:stretch>
          </p:blipFill>
          <p:spPr bwMode="auto">
            <a:xfrm>
              <a:off x="336" y="2689"/>
              <a:ext cx="2303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41" descr="051006-051014-ru08_051007T1941_051008T1746_cblast_chla_xsec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3" t="1813" r="8269" b="5942"/>
            <a:stretch>
              <a:fillRect/>
            </a:stretch>
          </p:blipFill>
          <p:spPr bwMode="auto">
            <a:xfrm>
              <a:off x="336" y="1392"/>
              <a:ext cx="2303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42" descr="051006-051014-ru08_051009T1656_051010T1511_cblast_chla_xsec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1813" r="8333" b="6712"/>
            <a:stretch>
              <a:fillRect/>
            </a:stretch>
          </p:blipFill>
          <p:spPr bwMode="auto">
            <a:xfrm>
              <a:off x="336" y="3978"/>
              <a:ext cx="2303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1" descr="GKirkpatrick fig3brev600 (3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622800"/>
            <a:ext cx="2819400" cy="21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 rot="6398525">
            <a:off x="6714331" y="4518819"/>
            <a:ext cx="574675" cy="15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1270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127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2237" name="TextBox 2"/>
          <p:cNvSpPr txBox="1">
            <a:spLocks noChangeArrowheads="1"/>
          </p:cNvSpPr>
          <p:nvPr/>
        </p:nvSpPr>
        <p:spPr bwMode="auto">
          <a:xfrm>
            <a:off x="722415" y="193001"/>
            <a:ext cx="8000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  <a:cs typeface="Comic Sans MS" charset="0"/>
              </a:rPr>
              <a:t>Gliders can provide high resolution biomass and taxa estimates</a:t>
            </a:r>
          </a:p>
        </p:txBody>
      </p:sp>
      <p:pic>
        <p:nvPicPr>
          <p:cNvPr id="22" name="Picture 21" descr="rucool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7BA3BE-6B84-384D-9A6C-C5AE6B1218B7}"/>
              </a:ext>
            </a:extLst>
          </p:cNvPr>
          <p:cNvSpPr txBox="1"/>
          <p:nvPr/>
        </p:nvSpPr>
        <p:spPr>
          <a:xfrm>
            <a:off x="1167790" y="731130"/>
            <a:ext cx="73407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Improve in-water bio-optical measurements for </a:t>
            </a:r>
          </a:p>
          <a:p>
            <a:pPr algn="ctr"/>
            <a:r>
              <a:rPr lang="en-US" sz="2800" b="1" dirty="0"/>
              <a:t>constituents in the water</a:t>
            </a:r>
          </a:p>
        </p:txBody>
      </p:sp>
      <p:pic>
        <p:nvPicPr>
          <p:cNvPr id="6" name="Picture 5" descr="../../../../../Users/oscar/Deskt">
            <a:extLst>
              <a:ext uri="{FF2B5EF4-FFF2-40B4-BE49-F238E27FC236}">
                <a16:creationId xmlns:a16="http://schemas.microsoft.com/office/drawing/2014/main" id="{5DF599C9-76AD-7245-8033-EC890DA803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6" y="2220579"/>
            <a:ext cx="4041491" cy="173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D24D96-33AD-0E46-BF87-120E054725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4284"/>
            <a:ext cx="4457700" cy="3643216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1753D-4F59-E643-8408-8EB9CE348840}"/>
              </a:ext>
            </a:extLst>
          </p:cNvPr>
          <p:cNvSpPr txBox="1"/>
          <p:nvPr/>
        </p:nvSpPr>
        <p:spPr>
          <a:xfrm>
            <a:off x="132294" y="1820469"/>
            <a:ext cx="4164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Glider based hyperspectral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9E0EB-320A-7F4A-BF3B-A3FFE07CC2DB}"/>
              </a:ext>
            </a:extLst>
          </p:cNvPr>
          <p:cNvSpPr txBox="1"/>
          <p:nvPr/>
        </p:nvSpPr>
        <p:spPr>
          <a:xfrm>
            <a:off x="193626" y="4499477"/>
            <a:ext cx="76441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-provides 2nm resolution</a:t>
            </a:r>
          </a:p>
          <a:p>
            <a:r>
              <a:rPr lang="en-US" sz="2400" dirty="0"/>
              <a:t>-does not need concentration</a:t>
            </a:r>
          </a:p>
          <a:p>
            <a:r>
              <a:rPr lang="en-US" sz="2400" dirty="0"/>
              <a:t>to provide robust measurements</a:t>
            </a:r>
          </a:p>
          <a:p>
            <a:r>
              <a:rPr lang="en-US" sz="2400" dirty="0"/>
              <a:t>-both particulate and dissolved phases</a:t>
            </a:r>
          </a:p>
          <a:p>
            <a:r>
              <a:rPr lang="en-US" sz="2400" dirty="0"/>
              <a:t>-coupled  with backscatter can provide proxy for reflectance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01A56-6EE7-AF4C-A282-38EDD98B71CF}"/>
              </a:ext>
            </a:extLst>
          </p:cNvPr>
          <p:cNvSpPr/>
          <p:nvPr/>
        </p:nvSpPr>
        <p:spPr>
          <a:xfrm>
            <a:off x="0" y="-381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556263F-0257-0B40-9377-4944DE142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158" y="66001"/>
            <a:ext cx="5370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  <a:cs typeface="Comic Sans MS" charset="0"/>
              </a:rPr>
              <a:t>Full spectral measurements of absorption</a:t>
            </a:r>
          </a:p>
        </p:txBody>
      </p:sp>
    </p:spTree>
    <p:extLst>
      <p:ext uri="{BB962C8B-B14F-4D97-AF65-F5344CB8AC3E}">
        <p14:creationId xmlns:p14="http://schemas.microsoft.com/office/powerpoint/2010/main" val="235287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rp_optics_ru04_04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53951"/>
          <a:stretch>
            <a:fillRect/>
          </a:stretch>
        </p:blipFill>
        <p:spPr bwMode="auto">
          <a:xfrm>
            <a:off x="152400" y="3011488"/>
            <a:ext cx="5126038" cy="1895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7" descr="hrp_optics_ru04_0406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6104" r="400" b="48399"/>
          <a:stretch>
            <a:fillRect/>
          </a:stretch>
        </p:blipFill>
        <p:spPr bwMode="auto">
          <a:xfrm>
            <a:off x="152400" y="4916488"/>
            <a:ext cx="5126038" cy="1865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881688" y="3316288"/>
            <a:ext cx="3109912" cy="3032125"/>
            <a:chOff x="3540" y="1188"/>
            <a:chExt cx="1959" cy="1910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540" y="1188"/>
              <a:ext cx="1959" cy="1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569" y="1221"/>
              <a:ext cx="1923" cy="1570"/>
              <a:chOff x="3569" y="1221"/>
              <a:chExt cx="1923" cy="157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3569" y="1277"/>
                <a:ext cx="1916" cy="1514"/>
                <a:chOff x="3565" y="1277"/>
                <a:chExt cx="1916" cy="1514"/>
              </a:xfrm>
            </p:grpSpPr>
            <p:pic>
              <p:nvPicPr>
                <p:cNvPr id="12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2" t="3818" r="14990" b="9421"/>
                <a:stretch>
                  <a:fillRect/>
                </a:stretch>
              </p:blipFill>
              <p:spPr bwMode="auto">
                <a:xfrm>
                  <a:off x="3565" y="1277"/>
                  <a:ext cx="1916" cy="15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3"/>
                <p:cNvSpPr>
                  <a:spLocks noChangeArrowheads="1"/>
                </p:cNvSpPr>
                <p:nvPr/>
              </p:nvSpPr>
              <p:spPr bwMode="auto">
                <a:xfrm>
                  <a:off x="3833" y="1315"/>
                  <a:ext cx="1550" cy="101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4" name="Picture 1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2" b="48825"/>
                <a:stretch>
                  <a:fillRect/>
                </a:stretch>
              </p:blipFill>
              <p:spPr bwMode="auto">
                <a:xfrm>
                  <a:off x="3838" y="2126"/>
                  <a:ext cx="1542" cy="2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06" r="14479" b="28201"/>
              <a:stretch>
                <a:fillRect/>
              </a:stretch>
            </p:blipFill>
            <p:spPr bwMode="auto">
              <a:xfrm>
                <a:off x="3782" y="1221"/>
                <a:ext cx="1710" cy="1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943" y="2734"/>
              <a:ext cx="13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  <a:latin typeface="Garamond" charset="0"/>
                </a:rPr>
                <a:t>%Mineral (</a:t>
              </a:r>
              <a:r>
                <a:rPr lang="en-US" sz="1800" i="1" dirty="0">
                  <a:solidFill>
                    <a:srgbClr val="000000"/>
                  </a:solidFill>
                  <a:latin typeface="Garamond" charset="0"/>
                </a:rPr>
                <a:t>in situ</a:t>
              </a:r>
              <a:r>
                <a:rPr lang="en-US" sz="1800" dirty="0">
                  <a:solidFill>
                    <a:srgbClr val="000000"/>
                  </a:solidFill>
                  <a:latin typeface="Garamond" charset="0"/>
                </a:rPr>
                <a:t>)</a:t>
              </a:r>
              <a:endParaRPr lang="en-US" sz="1800" i="1" dirty="0">
                <a:solidFill>
                  <a:srgbClr val="000000"/>
                </a:solidFill>
                <a:latin typeface="Garamond" charset="0"/>
              </a:endParaRPr>
            </a:p>
          </p:txBody>
        </p:sp>
      </p:grp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04800" y="6288088"/>
            <a:ext cx="804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salinity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006725" y="6288088"/>
            <a:ext cx="60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b</a:t>
            </a:r>
            <a:r>
              <a:rPr lang="en-US" sz="1600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36550" y="4306888"/>
            <a:ext cx="59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sz="1600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971800" y="4283075"/>
            <a:ext cx="1171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sz="1600" baseline="-25000">
                <a:solidFill>
                  <a:srgbClr val="FFFF00"/>
                </a:solidFill>
                <a:latin typeface="Arial" charset="0"/>
              </a:rPr>
              <a:t>b650</a:t>
            </a:r>
            <a:r>
              <a:rPr lang="en-US" sz="1800">
                <a:solidFill>
                  <a:srgbClr val="FFFF00"/>
                </a:solidFill>
                <a:latin typeface="Arial" charset="0"/>
              </a:rPr>
              <a:t>/b</a:t>
            </a:r>
            <a:r>
              <a:rPr lang="en-US" sz="1800" baseline="-25000">
                <a:solidFill>
                  <a:srgbClr val="FFFF00"/>
                </a:solidFill>
                <a:latin typeface="Arial" charset="0"/>
              </a:rPr>
              <a:t>b650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5334000" y="3697288"/>
            <a:ext cx="4572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 rot="16200000">
            <a:off x="4396582" y="5015706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Empirical algorithms</a:t>
            </a:r>
          </a:p>
        </p:txBody>
      </p:sp>
      <p:pic>
        <p:nvPicPr>
          <p:cNvPr id="21" name="Picture 23" descr="sensor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13297"/>
          <a:stretch>
            <a:fillRect/>
          </a:stretch>
        </p:blipFill>
        <p:spPr bwMode="auto">
          <a:xfrm>
            <a:off x="2765425" y="914400"/>
            <a:ext cx="22860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ensor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2338"/>
            <a:ext cx="18034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26"/>
          <p:cNvSpPr>
            <a:spLocks noChangeShapeType="1"/>
          </p:cNvSpPr>
          <p:nvPr/>
        </p:nvSpPr>
        <p:spPr bwMode="auto">
          <a:xfrm flipH="1" flipV="1">
            <a:off x="2184400" y="1828800"/>
            <a:ext cx="533400" cy="990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V="1">
            <a:off x="2708275" y="2200275"/>
            <a:ext cx="790575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28" descr="Isabel_18Sept03_Terra_gray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85800"/>
            <a:ext cx="22336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Glider’s provide insight into the nature of phytoplankton composition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353175" y="3517901"/>
            <a:ext cx="7938" cy="16859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99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Picture 5"/>
          <p:cNvSpPr>
            <a:spLocks noChangeAspect="1"/>
          </p:cNvSpPr>
          <p:nvPr/>
        </p:nvSpPr>
        <p:spPr bwMode="auto">
          <a:xfrm>
            <a:off x="400031" y="5840334"/>
            <a:ext cx="2438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79" r="16340"/>
          <a:stretch/>
        </p:blipFill>
        <p:spPr>
          <a:xfrm>
            <a:off x="7582311" y="5551091"/>
            <a:ext cx="1358159" cy="130690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14962" y="1433963"/>
            <a:ext cx="8246540" cy="4453687"/>
            <a:chOff x="568499" y="194999"/>
            <a:chExt cx="8246540" cy="4453687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1064647" y="4099064"/>
              <a:ext cx="3448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Biomass Proxy (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5001146" y="4110077"/>
              <a:ext cx="381389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Quantum Yield of Photosynthesis (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  <a:cs typeface="Calibri"/>
                </a:rPr>
                <a:t>Fv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/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646" y="588699"/>
              <a:ext cx="3314700" cy="2527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7193" y="575999"/>
              <a:ext cx="3327400" cy="254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178267" y="241300"/>
              <a:ext cx="96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Daytime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93215" y="2413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Night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5647" y="2413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Night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04167" y="194999"/>
              <a:ext cx="96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Daytime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19115" y="19499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Night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31547" y="19499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Night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29747" y="58869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2753" y="2794797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2753" y="1609995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493" y="56616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8499" y="2772258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8499" y="1587456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03253" y="3036097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02/20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79032" y="3036097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02/21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02027" y="3188082"/>
              <a:ext cx="1893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 (month/day)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0632" y="3131560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02/20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411" y="3131560"/>
              <a:ext cx="741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02/21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36706" y="3183392"/>
              <a:ext cx="1893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 (month/day)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0640" y="3628924"/>
              <a:ext cx="3302000" cy="127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3309" y="3628924"/>
              <a:ext cx="3302000" cy="12700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117193" y="378212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8818" y="3782121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0.6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95368" y="3782121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0.3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4655" y="3778845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60880" y="3778845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8000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3930" y="3778845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4000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0" y="1270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0" y="127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7" name="TextBox 2"/>
          <p:cNvSpPr txBox="1">
            <a:spLocks noChangeArrowheads="1"/>
          </p:cNvSpPr>
          <p:nvPr/>
        </p:nvSpPr>
        <p:spPr bwMode="auto">
          <a:xfrm>
            <a:off x="445824" y="167601"/>
            <a:ext cx="8401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  <a:cs typeface="Comic Sans MS" charset="0"/>
              </a:rPr>
              <a:t>The ability to look at phytoplankton physiology and rate processes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95804" y="1264943"/>
            <a:ext cx="224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PROXY FOR BIOMASS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971665" y="1214143"/>
            <a:ext cx="94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HEALTH</a:t>
            </a:r>
          </a:p>
        </p:txBody>
      </p:sp>
      <p:pic>
        <p:nvPicPr>
          <p:cNvPr id="60" name="Picture 59" descr="Screen Shot 2014-10-23 at 5.43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68" y="2205409"/>
            <a:ext cx="4471695" cy="3345682"/>
          </a:xfrm>
          <a:prstGeom prst="rect">
            <a:avLst/>
          </a:prstGeom>
        </p:spPr>
      </p:pic>
      <p:pic>
        <p:nvPicPr>
          <p:cNvPr id="61" name="Picture 60" descr="rucool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0" y="2435225"/>
            <a:ext cx="78867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49800" y="675382"/>
            <a:ext cx="434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2"/>
                </a:solidFill>
                <a:latin typeface="Calibri"/>
                <a:cs typeface="Calibri"/>
              </a:rPr>
              <a:t>State of New Jersey is now using  gliders to map summer water quality. Is low bottom water oxygen due to outflows from the New York city or is a naturally driven by natural dynamics.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52" t="30174" r="14629" b="36128"/>
          <a:stretch/>
        </p:blipFill>
        <p:spPr>
          <a:xfrm>
            <a:off x="4127501" y="1844053"/>
            <a:ext cx="4927600" cy="5013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585" t="2778" r="2074" b="6480"/>
          <a:stretch/>
        </p:blipFill>
        <p:spPr>
          <a:xfrm>
            <a:off x="63500" y="647700"/>
            <a:ext cx="3975100" cy="6223000"/>
          </a:xfrm>
          <a:prstGeom prst="rect">
            <a:avLst/>
          </a:prstGeom>
        </p:spPr>
      </p:pic>
      <p:grpSp>
        <p:nvGrpSpPr>
          <p:cNvPr id="7" name="Group 17"/>
          <p:cNvGrpSpPr>
            <a:grpSpLocks noChangeAspect="1"/>
          </p:cNvGrpSpPr>
          <p:nvPr/>
        </p:nvGrpSpPr>
        <p:grpSpPr bwMode="auto">
          <a:xfrm>
            <a:off x="4174066" y="1282699"/>
            <a:ext cx="486834" cy="482153"/>
            <a:chOff x="4416" y="1872"/>
            <a:chExt cx="672" cy="665"/>
          </a:xfrm>
        </p:grpSpPr>
        <p:sp>
          <p:nvSpPr>
            <p:cNvPr id="8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19" descr="dep_small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858" y="762001"/>
            <a:ext cx="460754" cy="46075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28600" y="560254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6600" y="30480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State sponsored state wide surveys providing 3-4 missions each summer, and provides close to 10,000 profiles/summer as opposed to  ~150 profiles/summer by ship/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73800" y="3276600"/>
            <a:ext cx="1219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01468" y="292946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York </a:t>
            </a:r>
          </a:p>
          <a:p>
            <a:r>
              <a:rPr lang="en-US" dirty="0">
                <a:solidFill>
                  <a:srgbClr val="FF0000"/>
                </a:solidFill>
              </a:rPr>
              <a:t>city outflow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892800" y="5181600"/>
            <a:ext cx="1371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35800" y="5410200"/>
            <a:ext cx="182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Upwelling driven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phytoplankton bloom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88899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-381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668178" y="66001"/>
            <a:ext cx="7956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  <a:cs typeface="Comic Sans MS" charset="0"/>
              </a:rPr>
              <a:t>Ability to link phytoplankton to </a:t>
            </a:r>
            <a:r>
              <a:rPr lang="en-US" dirty="0" err="1">
                <a:solidFill>
                  <a:schemeClr val="bg1"/>
                </a:solidFill>
                <a:latin typeface="+mn-lt"/>
                <a:cs typeface="Comic Sans MS" charset="0"/>
              </a:rPr>
              <a:t>watercolumn</a:t>
            </a:r>
            <a:r>
              <a:rPr lang="en-US" dirty="0">
                <a:solidFill>
                  <a:schemeClr val="bg1"/>
                </a:solidFill>
                <a:latin typeface="+mn-lt"/>
                <a:cs typeface="Comic Sans MS" charset="0"/>
              </a:rPr>
              <a:t> biogeochemistry</a:t>
            </a:r>
          </a:p>
        </p:txBody>
      </p:sp>
    </p:spTree>
    <p:extLst>
      <p:ext uri="{BB962C8B-B14F-4D97-AF65-F5344CB8AC3E}">
        <p14:creationId xmlns:p14="http://schemas.microsoft.com/office/powerpoint/2010/main" val="411486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95F715-7B6C-2A42-995D-D2443427ABDF}"/>
              </a:ext>
            </a:extLst>
          </p:cNvPr>
          <p:cNvSpPr txBox="1"/>
          <p:nvPr/>
        </p:nvSpPr>
        <p:spPr>
          <a:xfrm>
            <a:off x="1379690" y="1175748"/>
            <a:ext cx="638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</a:rPr>
              <a:t>Acoustic Zooplankton Fish Profiler </a:t>
            </a:r>
            <a:r>
              <a:rPr lang="en-US" b="1" i="1" dirty="0" err="1">
                <a:solidFill>
                  <a:srgbClr val="0432FF"/>
                </a:solidFill>
              </a:rPr>
              <a:t>Echosounder</a:t>
            </a:r>
            <a:endParaRPr lang="en-US" b="1" i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7CD94-9BDC-2142-B1AA-9CC2A6544485}"/>
              </a:ext>
            </a:extLst>
          </p:cNvPr>
          <p:cNvSpPr txBox="1"/>
          <p:nvPr/>
        </p:nvSpPr>
        <p:spPr>
          <a:xfrm>
            <a:off x="0" y="61933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Ability to examine the interactions </a:t>
            </a:r>
            <a:r>
              <a:rPr lang="en-US" sz="1600"/>
              <a:t>between multiple </a:t>
            </a:r>
            <a:r>
              <a:rPr lang="en-US" sz="1600" dirty="0"/>
              <a:t>trophic levels (phytoplankton, zooplankton and fish) and their relationships to the physical hydrographic driving forces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5939A-4056-C242-BC77-DFB71D26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93" y="2850781"/>
            <a:ext cx="5704017" cy="3170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708A9E-628A-224B-85D2-60882722CAA8}"/>
              </a:ext>
            </a:extLst>
          </p:cNvPr>
          <p:cNvSpPr txBox="1"/>
          <p:nvPr/>
        </p:nvSpPr>
        <p:spPr>
          <a:xfrm>
            <a:off x="3306726" y="5472355"/>
            <a:ext cx="241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cs typeface="Helvetica"/>
              </a:rPr>
              <a:t>NSF Polar Programs</a:t>
            </a:r>
          </a:p>
          <a:p>
            <a:r>
              <a:rPr lang="en-US" sz="1000" b="1" dirty="0">
                <a:solidFill>
                  <a:schemeClr val="bg1"/>
                </a:solidFill>
                <a:cs typeface="Helvetica"/>
              </a:rPr>
              <a:t>(OPP #1743035)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CBCCD6-BF37-A047-9041-F9EED96FD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"/>
          <a:stretch/>
        </p:blipFill>
        <p:spPr>
          <a:xfrm>
            <a:off x="5548896" y="1603679"/>
            <a:ext cx="3451214" cy="2063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DC2910-BE83-D046-91CF-C060BFC48179}"/>
              </a:ext>
            </a:extLst>
          </p:cNvPr>
          <p:cNvSpPr txBox="1">
            <a:spLocks/>
          </p:cNvSpPr>
          <p:nvPr/>
        </p:nvSpPr>
        <p:spPr>
          <a:xfrm>
            <a:off x="0" y="660400"/>
            <a:ext cx="9144000" cy="6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charset="0"/>
                <a:ea typeface="Times New Roman" charset="0"/>
                <a:cs typeface="Times New Roman" charset="0"/>
              </a:rPr>
              <a:t>Development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&amp; Testing of New Glider Sensors</a:t>
            </a:r>
          </a:p>
        </p:txBody>
      </p:sp>
      <p:pic>
        <p:nvPicPr>
          <p:cNvPr id="10" name="Picture 9" descr="figure1.tif">
            <a:extLst>
              <a:ext uri="{FF2B5EF4-FFF2-40B4-BE49-F238E27FC236}">
                <a16:creationId xmlns:a16="http://schemas.microsoft.com/office/drawing/2014/main" id="{D5207D0B-67B5-4745-A160-9ABFE0FC0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42" t="12547" r="17878" b="62945"/>
          <a:stretch/>
        </p:blipFill>
        <p:spPr>
          <a:xfrm>
            <a:off x="226877" y="1582862"/>
            <a:ext cx="2760872" cy="2791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2" descr="hoto: Corie Charpentier, post-doc research associate at Rutgers University">
            <a:extLst>
              <a:ext uri="{FF2B5EF4-FFF2-40B4-BE49-F238E27FC236}">
                <a16:creationId xmlns:a16="http://schemas.microsoft.com/office/drawing/2014/main" id="{D044EF7D-9242-154C-8B4F-5C743A95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77" y="4455194"/>
            <a:ext cx="2760872" cy="1687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D5275-77EB-364A-BD2E-3F30091851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363" y="2379351"/>
            <a:ext cx="1264618" cy="4527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52B10C-FC62-5D49-92E2-C7E2E1246736}"/>
              </a:ext>
            </a:extLst>
          </p:cNvPr>
          <p:cNvGrpSpPr>
            <a:grpSpLocks noChangeAspect="1"/>
          </p:cNvGrpSpPr>
          <p:nvPr/>
        </p:nvGrpSpPr>
        <p:grpSpPr>
          <a:xfrm>
            <a:off x="4646429" y="2250990"/>
            <a:ext cx="668552" cy="672579"/>
            <a:chOff x="9334500" y="3194050"/>
            <a:chExt cx="2108200" cy="21209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F8B265-8BF1-3545-82F5-2F96880C99B7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E02FA4-A172-6347-90D8-D644AB801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C5BB5C-B49F-8C4E-A2B5-98B32A0D0D16}"/>
              </a:ext>
            </a:extLst>
          </p:cNvPr>
          <p:cNvSpPr txBox="1"/>
          <p:nvPr/>
        </p:nvSpPr>
        <p:spPr>
          <a:xfrm>
            <a:off x="3172253" y="1667916"/>
            <a:ext cx="222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Thanks to Grace Saba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F55FBE-8509-B840-8B3F-AD2456814FB2}"/>
              </a:ext>
            </a:extLst>
          </p:cNvPr>
          <p:cNvSpPr/>
          <p:nvPr/>
        </p:nvSpPr>
        <p:spPr>
          <a:xfrm>
            <a:off x="0" y="127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F491176D-50D6-554B-BA99-27D8CF67E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0" y="116801"/>
            <a:ext cx="8016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  <a:cs typeface="Comic Sans MS" charset="0"/>
              </a:rPr>
              <a:t>Multifrequency acoustics and mapping of zooplankton and fish</a:t>
            </a:r>
          </a:p>
        </p:txBody>
      </p:sp>
    </p:spTree>
    <p:extLst>
      <p:ext uri="{BB962C8B-B14F-4D97-AF65-F5344CB8AC3E}">
        <p14:creationId xmlns:p14="http://schemas.microsoft.com/office/powerpoint/2010/main" val="129667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Macintosh HD:Users:oliver:GLSTUR:fig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27100"/>
            <a:ext cx="52578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239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Geneva" pitchFamily="-65" charset="-128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Geneva" pitchFamily="-65" charset="-128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Receiver Integrated Glider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03200" y="1879600"/>
            <a:ext cx="32766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Geneva" pitchFamily="-65" charset="-128"/>
                <a:cs typeface="Geneva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Geneva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Geneva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Geneva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Enables coupling of data sets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Telemetry data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Temperature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Salinity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Productivity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Moves us beyond fixed arrays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Gliders being able to track animals based on passive acoustics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CDE6E-FD2F-1C4E-9005-7C9C6FFE363F}"/>
              </a:ext>
            </a:extLst>
          </p:cNvPr>
          <p:cNvSpPr txBox="1"/>
          <p:nvPr/>
        </p:nvSpPr>
        <p:spPr>
          <a:xfrm>
            <a:off x="259601" y="6074342"/>
            <a:ext cx="253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Mathew Oliver</a:t>
            </a:r>
          </a:p>
        </p:txBody>
      </p:sp>
    </p:spTree>
    <p:extLst>
      <p:ext uri="{BB962C8B-B14F-4D97-AF65-F5344CB8AC3E}">
        <p14:creationId xmlns:p14="http://schemas.microsoft.com/office/powerpoint/2010/main" val="111964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1" y="883274"/>
            <a:ext cx="5740399" cy="5974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</a:t>
            </a:r>
            <a:r>
              <a:rPr lang="en-US" sz="2400" dirty="0"/>
              <a:t>Gliders being able to track animals based on passive acoustics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-63500" y="1013410"/>
            <a:ext cx="3352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Drs. Baumgartner (WHOI) and </a:t>
            </a:r>
            <a:r>
              <a:rPr lang="en-US" sz="1200" dirty="0" err="1"/>
              <a:t>Fratantoni</a:t>
            </a:r>
            <a:r>
              <a:rPr lang="en-US" sz="1200" dirty="0"/>
              <a:t> (</a:t>
            </a:r>
            <a:r>
              <a:rPr lang="en-US" sz="1200" dirty="0" err="1"/>
              <a:t>SeaTrec</a:t>
            </a:r>
            <a:r>
              <a:rPr lang="en-US" sz="1200" dirty="0"/>
              <a:t>) from to develop autonomous gliders, equipped with a reliable acoustic detection algorithm to allow near real time detection of North Atlantic right, fin, </a:t>
            </a:r>
            <a:r>
              <a:rPr lang="en-US" sz="1200" dirty="0" err="1"/>
              <a:t>sei</a:t>
            </a:r>
            <a:r>
              <a:rPr lang="en-US" sz="1200" dirty="0"/>
              <a:t> and humpback whales.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146300"/>
            <a:ext cx="3028462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0721" y="2108200"/>
            <a:ext cx="1404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Baumgartner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21" y="4203700"/>
            <a:ext cx="2463800" cy="2324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7905" y="4127500"/>
            <a:ext cx="1205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</a:t>
            </a:r>
            <a:r>
              <a:rPr lang="en-US" sz="1400" dirty="0" err="1"/>
              <a:t>Fratantoni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3529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60425" y="1730375"/>
            <a:ext cx="7659698" cy="4770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r="13295"/>
          <a:stretch>
            <a:fillRect/>
          </a:stretch>
        </p:blipFill>
        <p:spPr bwMode="auto">
          <a:xfrm>
            <a:off x="1077913" y="1757363"/>
            <a:ext cx="7275512" cy="1652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1781" y="1309688"/>
            <a:ext cx="2091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Arial Unicode MS" charset="0"/>
              </a:rPr>
              <a:t>wind speed (m s</a:t>
            </a:r>
            <a:r>
              <a:rPr lang="en-US" baseline="30000">
                <a:latin typeface="Arial Unicode MS" charset="0"/>
              </a:rPr>
              <a:t>-1</a:t>
            </a:r>
            <a:r>
              <a:rPr lang="en-US">
                <a:latin typeface="Arial Unicode MS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4166" r="12566" b="38681"/>
          <a:stretch>
            <a:fillRect/>
          </a:stretch>
        </p:blipFill>
        <p:spPr bwMode="auto">
          <a:xfrm>
            <a:off x="922338" y="3290888"/>
            <a:ext cx="7335837" cy="3195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57600" y="5410200"/>
            <a:ext cx="749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Ophelia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010400" y="57150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844599" y="5759450"/>
            <a:ext cx="1622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Sensor damage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Animal dynamics via active optics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152650" y="1865313"/>
            <a:ext cx="6000750" cy="3365500"/>
            <a:chOff x="2152650" y="1865313"/>
            <a:chExt cx="6000750" cy="3365500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2152650" y="1876425"/>
              <a:ext cx="6000750" cy="1638300"/>
              <a:chOff x="1356" y="1182"/>
              <a:chExt cx="3780" cy="1032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1356" y="1182"/>
                <a:ext cx="96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536" y="1188"/>
                <a:ext cx="12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872" y="1188"/>
                <a:ext cx="9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2400" y="1188"/>
                <a:ext cx="9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730" y="1188"/>
                <a:ext cx="114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880" y="1188"/>
                <a:ext cx="12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078" y="1182"/>
                <a:ext cx="90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3822" y="1188"/>
                <a:ext cx="354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4260" y="1188"/>
                <a:ext cx="876" cy="1026"/>
              </a:xfrm>
              <a:prstGeom prst="rect">
                <a:avLst/>
              </a:prstGeom>
              <a:solidFill>
                <a:srgbClr val="FF33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228850" y="1865313"/>
              <a:ext cx="2738725" cy="3365500"/>
              <a:chOff x="2228850" y="1865313"/>
              <a:chExt cx="2738725" cy="3365500"/>
            </a:xfrm>
          </p:grpSpPr>
          <p:cxnSp>
            <p:nvCxnSpPr>
              <p:cNvPr id="27" name="Straight Connector 26"/>
              <p:cNvCxnSpPr>
                <a:endCxn id="13" idx="0"/>
              </p:cNvCxnSpPr>
              <p:nvPr/>
            </p:nvCxnSpPr>
            <p:spPr>
              <a:xfrm flipH="1" flipV="1">
                <a:off x="2228850" y="1876425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520950" y="1885950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3035300" y="1865313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3867150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4413875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4687550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4954875" y="1887538"/>
                <a:ext cx="12700" cy="3343275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3607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B_figs.004.jpg"/>
          <p:cNvPicPr>
            <a:picLocks noChangeAspect="1"/>
          </p:cNvPicPr>
          <p:nvPr/>
        </p:nvPicPr>
        <p:blipFill rotWithShape="1">
          <a:blip r:embed="rId2"/>
          <a:srcRect r="2595"/>
          <a:stretch/>
        </p:blipFill>
        <p:spPr>
          <a:xfrm>
            <a:off x="3899183" y="3364464"/>
            <a:ext cx="5244817" cy="3181007"/>
          </a:xfrm>
          <a:prstGeom prst="rect">
            <a:avLst/>
          </a:prstGeom>
        </p:spPr>
      </p:pic>
      <p:pic>
        <p:nvPicPr>
          <p:cNvPr id="164873" name="Picture 9" descr="ADPE summer kernel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8707"/>
          <a:stretch/>
        </p:blipFill>
        <p:spPr bwMode="auto">
          <a:xfrm>
            <a:off x="169698" y="1600200"/>
            <a:ext cx="450390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1062831"/>
            <a:ext cx="2156199" cy="183276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4879" name="Line 15"/>
          <p:cNvSpPr>
            <a:spLocks noChangeShapeType="1"/>
          </p:cNvSpPr>
          <p:nvPr/>
        </p:nvSpPr>
        <p:spPr bwMode="auto">
          <a:xfrm flipV="1">
            <a:off x="1739900" y="47371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 flipH="1" flipV="1">
            <a:off x="977900" y="47371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901700" y="5041900"/>
            <a:ext cx="12096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Penguin</a:t>
            </a:r>
          </a:p>
          <a:p>
            <a:pPr algn="ctr"/>
            <a:r>
              <a:rPr lang="en-US" sz="1200" b="1"/>
              <a:t>Foraging </a:t>
            </a:r>
          </a:p>
          <a:p>
            <a:pPr algn="ctr"/>
            <a:r>
              <a:rPr lang="en-US" sz="1200" b="1"/>
              <a:t>locations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163439"/>
            <a:ext cx="180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/>
                <a:cs typeface="Times New Roman"/>
              </a:rPr>
              <a:t>Kahl</a:t>
            </a:r>
            <a:r>
              <a:rPr lang="en-US" i="1" dirty="0">
                <a:latin typeface="Times New Roman"/>
                <a:cs typeface="Times New Roman"/>
              </a:rPr>
              <a:t> et al., 2010</a:t>
            </a:r>
          </a:p>
        </p:txBody>
      </p:sp>
      <p:pic>
        <p:nvPicPr>
          <p:cNvPr id="15" name="Picture 5" descr="DSC_0250sma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088231"/>
            <a:ext cx="3136900" cy="2150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700" y="-24606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24607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</a:t>
            </a:r>
            <a:r>
              <a:rPr lang="en-US" sz="2400" dirty="0"/>
              <a:t>Dynamic analysis of penguin foraging in the vertical</a:t>
            </a:r>
          </a:p>
        </p:txBody>
      </p:sp>
    </p:spTree>
    <p:extLst>
      <p:ext uri="{BB962C8B-B14F-4D97-AF65-F5344CB8AC3E}">
        <p14:creationId xmlns:p14="http://schemas.microsoft.com/office/powerpoint/2010/main" val="136762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8"/>
            <a:ext cx="9291761" cy="697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/>
          <a:stretch/>
        </p:blipFill>
        <p:spPr bwMode="auto">
          <a:xfrm>
            <a:off x="5815926" y="3523323"/>
            <a:ext cx="3176098" cy="31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0692" y="784676"/>
            <a:ext cx="5195608" cy="646331"/>
          </a:xfrm>
          <a:prstGeom prst="rect">
            <a:avLst/>
          </a:prstGeom>
          <a:noFill/>
          <a:effectLst>
            <a:outerShdw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The challenge is to collecting sustained spatial physical, chemical, and biological data in a rough sea</a:t>
            </a:r>
          </a:p>
        </p:txBody>
      </p:sp>
    </p:spTree>
    <p:extLst>
      <p:ext uri="{BB962C8B-B14F-4D97-AF65-F5344CB8AC3E}">
        <p14:creationId xmlns:p14="http://schemas.microsoft.com/office/powerpoint/2010/main" val="3455877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Coming soon (2-4 years) micro- and small zooplankton imaging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4" y="1951392"/>
            <a:ext cx="4920199" cy="3979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9800" y="1243399"/>
            <a:ext cx="352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Holographic images from Monterey</a:t>
            </a:r>
          </a:p>
          <a:p>
            <a:pPr algn="ctr"/>
            <a:r>
              <a:rPr lang="en-US" dirty="0"/>
              <a:t>by an AUV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900" y="6375400"/>
            <a:ext cx="357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James Bellingham (WHOI)</a:t>
            </a:r>
          </a:p>
        </p:txBody>
      </p:sp>
      <p:pic>
        <p:nvPicPr>
          <p:cNvPr id="12" name="Picture 11" descr="C:\Users\wslade\AppData\Local\Temp\SNAGHTML1d92508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7" y="1889730"/>
            <a:ext cx="2359025" cy="134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35" y="3232327"/>
            <a:ext cx="2869565" cy="24679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707424" y="1339165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Design strategies are underway</a:t>
            </a:r>
          </a:p>
        </p:txBody>
      </p:sp>
    </p:spTree>
    <p:extLst>
      <p:ext uri="{BB962C8B-B14F-4D97-AF65-F5344CB8AC3E}">
        <p14:creationId xmlns:p14="http://schemas.microsoft.com/office/powerpoint/2010/main" val="342213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8" r="-1" b="142"/>
          <a:stretch/>
        </p:blipFill>
        <p:spPr>
          <a:xfrm>
            <a:off x="311151" y="3301383"/>
            <a:ext cx="4151274" cy="28315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cl_2011020420000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01"/>
          <a:stretch/>
        </p:blipFill>
        <p:spPr>
          <a:xfrm>
            <a:off x="4745567" y="3301383"/>
            <a:ext cx="4119034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1140" r="23344" b="9445"/>
          <a:stretch/>
        </p:blipFill>
        <p:spPr>
          <a:xfrm>
            <a:off x="311151" y="3301381"/>
            <a:ext cx="4151274" cy="28315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NBP_windspeed_24h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7779" r="6667" b="6028"/>
          <a:stretch/>
        </p:blipFill>
        <p:spPr>
          <a:xfrm>
            <a:off x="620181" y="529165"/>
            <a:ext cx="8312151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26" y="306915"/>
            <a:ext cx="406957" cy="277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200" dirty="0"/>
              <a:t>40</a:t>
            </a:r>
          </a:p>
          <a:p>
            <a:pPr algn="r">
              <a:lnSpc>
                <a:spcPts val="2100"/>
              </a:lnSpc>
            </a:pPr>
            <a:endParaRPr lang="en-US" sz="1200" dirty="0"/>
          </a:p>
          <a:p>
            <a:pPr algn="r">
              <a:lnSpc>
                <a:spcPts val="2100"/>
              </a:lnSpc>
            </a:pPr>
            <a:r>
              <a:rPr lang="en-US" sz="1200" dirty="0"/>
              <a:t>31</a:t>
            </a:r>
          </a:p>
          <a:p>
            <a:pPr algn="r">
              <a:lnSpc>
                <a:spcPts val="2100"/>
              </a:lnSpc>
            </a:pPr>
            <a:endParaRPr lang="en-US" sz="1200" dirty="0"/>
          </a:p>
          <a:p>
            <a:pPr algn="r">
              <a:lnSpc>
                <a:spcPts val="2100"/>
              </a:lnSpc>
            </a:pPr>
            <a:r>
              <a:rPr lang="en-US" sz="1200" dirty="0"/>
              <a:t>22</a:t>
            </a:r>
          </a:p>
          <a:p>
            <a:pPr algn="r">
              <a:lnSpc>
                <a:spcPts val="2100"/>
              </a:lnSpc>
            </a:pPr>
            <a:endParaRPr lang="en-US" sz="1200" dirty="0"/>
          </a:p>
          <a:p>
            <a:pPr algn="r">
              <a:lnSpc>
                <a:spcPts val="2100"/>
              </a:lnSpc>
            </a:pPr>
            <a:r>
              <a:rPr lang="en-US" sz="1200" dirty="0"/>
              <a:t>13</a:t>
            </a:r>
          </a:p>
          <a:p>
            <a:pPr algn="r">
              <a:lnSpc>
                <a:spcPts val="2100"/>
              </a:lnSpc>
            </a:pPr>
            <a:endParaRPr lang="en-US" sz="1200" dirty="0"/>
          </a:p>
          <a:p>
            <a:pPr algn="r">
              <a:lnSpc>
                <a:spcPts val="2100"/>
              </a:lnSpc>
            </a:pPr>
            <a:r>
              <a:rPr lang="en-US" sz="1200" dirty="0"/>
              <a:t>4</a:t>
            </a:r>
          </a:p>
          <a:p>
            <a:pPr algn="r">
              <a:lnSpc>
                <a:spcPts val="2100"/>
              </a:lnSpc>
            </a:pP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8889"/>
          <a:stretch/>
        </p:blipFill>
        <p:spPr>
          <a:xfrm>
            <a:off x="4749758" y="3301383"/>
            <a:ext cx="4143783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cl_2011012201093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/>
          <a:stretch/>
        </p:blipFill>
        <p:spPr>
          <a:xfrm>
            <a:off x="-12701" y="12700"/>
            <a:ext cx="100360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5715000"/>
            <a:ext cx="430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rucool.marine.rutgers.edu</a:t>
            </a:r>
            <a:endParaRPr lang="en-US" sz="2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91719" y="2"/>
            <a:ext cx="1452282" cy="55327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5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Glider history and our timeline of their evolution</a:t>
            </a:r>
          </a:p>
        </p:txBody>
      </p:sp>
      <p:pic>
        <p:nvPicPr>
          <p:cNvPr id="33" name="Picture 32" descr="2709802965_a81d9bdd15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72" y="821404"/>
            <a:ext cx="2995965" cy="2246974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324571" y="723153"/>
            <a:ext cx="0" cy="6040831"/>
          </a:xfrm>
          <a:prstGeom prst="straightConnector1">
            <a:avLst/>
          </a:prstGeom>
          <a:ln w="539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6200000">
            <a:off x="-144297" y="3961653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171" y="761253"/>
            <a:ext cx="3311946" cy="24810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8071" y="2145553"/>
            <a:ext cx="181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1989 (</a:t>
            </a:r>
            <a:r>
              <a:rPr lang="en-US" dirty="0" err="1"/>
              <a:t>Stommel’s</a:t>
            </a:r>
            <a:endParaRPr lang="en-US" dirty="0"/>
          </a:p>
          <a:p>
            <a:r>
              <a:rPr lang="en-US" dirty="0" err="1"/>
              <a:t>Sloccum</a:t>
            </a:r>
            <a:r>
              <a:rPr lang="en-US" dirty="0"/>
              <a:t> Mission)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2671" y="2831032"/>
            <a:ext cx="181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1999 (Test Flight)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242" y="3276909"/>
            <a:ext cx="1714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2003 (First cross </a:t>
            </a:r>
          </a:p>
          <a:p>
            <a:r>
              <a:rPr lang="en-US" dirty="0"/>
              <a:t>shelf mission)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2242" y="4475831"/>
            <a:ext cx="1596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2009 (First </a:t>
            </a:r>
          </a:p>
          <a:p>
            <a:r>
              <a:rPr lang="en-US" dirty="0"/>
              <a:t>Basin Crossing)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1" y="837453"/>
            <a:ext cx="1028700" cy="6858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5071" y="149098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Glider history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2242" y="5252633"/>
            <a:ext cx="210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2011-2012 </a:t>
            </a:r>
          </a:p>
          <a:p>
            <a:r>
              <a:rPr lang="en-US" dirty="0"/>
              <a:t>(Hurricane missions)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5056" y="5898964"/>
            <a:ext cx="1861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2013-2014 (South </a:t>
            </a:r>
          </a:p>
          <a:p>
            <a:r>
              <a:rPr lang="en-US" dirty="0"/>
              <a:t>Atlantic gyre w/</a:t>
            </a:r>
          </a:p>
          <a:p>
            <a:r>
              <a:rPr lang="en-US" dirty="0"/>
              <a:t>Challenger)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18472" y="824753"/>
            <a:ext cx="1787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Doug with first at sea test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2242" y="3867287"/>
            <a:ext cx="1867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 (First </a:t>
            </a:r>
          </a:p>
          <a:p>
            <a:r>
              <a:rPr lang="en-US" dirty="0"/>
              <a:t>Antarctic mission)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4C198-8C34-E248-8B3D-B41B44B11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7" r="914" b="661"/>
          <a:stretch/>
        </p:blipFill>
        <p:spPr>
          <a:xfrm>
            <a:off x="2496604" y="3256866"/>
            <a:ext cx="6510103" cy="36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139825"/>
            <a:ext cx="7974381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540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Glider’s are “steerable” underwater vehicle with real-time communications that can cover great distances over long periods</a:t>
            </a:r>
          </a:p>
        </p:txBody>
      </p:sp>
      <p:sp>
        <p:nvSpPr>
          <p:cNvPr id="2" name="Oval 1"/>
          <p:cNvSpPr/>
          <p:nvPr/>
        </p:nvSpPr>
        <p:spPr>
          <a:xfrm>
            <a:off x="5854700" y="1139825"/>
            <a:ext cx="2767380" cy="1222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72200" y="24765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-Long duration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-Grand space scales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4400" y="6425168"/>
            <a:ext cx="173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Moline et al. 2009 </a:t>
            </a:r>
          </a:p>
        </p:txBody>
      </p:sp>
    </p:spTree>
    <p:extLst>
      <p:ext uri="{BB962C8B-B14F-4D97-AF65-F5344CB8AC3E}">
        <p14:creationId xmlns:p14="http://schemas.microsoft.com/office/powerpoint/2010/main" val="314297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        </a:t>
            </a:r>
            <a:r>
              <a:rPr lang="en-US" sz="2400" dirty="0"/>
              <a:t>What can science data can be collected by gliders?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1978" y="6471255"/>
            <a:ext cx="1787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Schofield et al. MTS 2015 </a:t>
            </a:r>
          </a:p>
        </p:txBody>
      </p:sp>
      <p:pic>
        <p:nvPicPr>
          <p:cNvPr id="68" name="Picture 67" descr="rucool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" y="6414621"/>
            <a:ext cx="1516512" cy="333633"/>
          </a:xfrm>
          <a:prstGeom prst="rect">
            <a:avLst/>
          </a:prstGeom>
        </p:spPr>
      </p:pic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448460" y="724586"/>
            <a:ext cx="8263461" cy="5905927"/>
            <a:chOff x="-275161" y="44081"/>
            <a:chExt cx="9675845" cy="6915364"/>
          </a:xfrm>
        </p:grpSpPr>
        <p:grpSp>
          <p:nvGrpSpPr>
            <p:cNvPr id="70" name="Group 69"/>
            <p:cNvGrpSpPr/>
            <p:nvPr/>
          </p:nvGrpSpPr>
          <p:grpSpPr>
            <a:xfrm>
              <a:off x="4863781" y="1809303"/>
              <a:ext cx="973492" cy="908547"/>
              <a:chOff x="4489709" y="2746254"/>
              <a:chExt cx="385650" cy="234368"/>
            </a:xfrm>
          </p:grpSpPr>
          <p:pic>
            <p:nvPicPr>
              <p:cNvPr id="169" name="Picture 168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70" name="Picture 169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71" name="Picture 170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4317766" y="1593254"/>
              <a:ext cx="973492" cy="908547"/>
              <a:chOff x="4489709" y="2746254"/>
              <a:chExt cx="385650" cy="234368"/>
            </a:xfrm>
          </p:grpSpPr>
          <p:pic>
            <p:nvPicPr>
              <p:cNvPr id="166" name="Picture 165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67" name="Picture 166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68" name="Picture 167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sp>
          <p:nvSpPr>
            <p:cNvPr id="72" name="Plaque 71"/>
            <p:cNvSpPr/>
            <p:nvPr/>
          </p:nvSpPr>
          <p:spPr>
            <a:xfrm>
              <a:off x="3528076" y="2134176"/>
              <a:ext cx="1921934" cy="762000"/>
            </a:xfrm>
            <a:prstGeom prst="plaqu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3" name="Straight Arrow Connector 72"/>
            <p:cNvCxnSpPr>
              <a:stCxn id="78" idx="2"/>
            </p:cNvCxnSpPr>
            <p:nvPr/>
          </p:nvCxnSpPr>
          <p:spPr>
            <a:xfrm flipH="1">
              <a:off x="4036077" y="2229953"/>
              <a:ext cx="201288" cy="1574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919083" y="1902174"/>
              <a:ext cx="0" cy="3972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1187524" y="630774"/>
              <a:ext cx="609601" cy="2222209"/>
              <a:chOff x="1585559" y="728328"/>
              <a:chExt cx="609601" cy="2222209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1585559" y="728328"/>
                <a:ext cx="609601" cy="2222209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63" name="Straight Arrow Connector 162"/>
              <p:cNvCxnSpPr>
                <a:stCxn id="162" idx="2"/>
                <a:endCxn id="162" idx="2"/>
              </p:cNvCxnSpPr>
              <p:nvPr/>
            </p:nvCxnSpPr>
            <p:spPr>
              <a:xfrm>
                <a:off x="1585559" y="1839433"/>
                <a:ext cx="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>
                <a:off x="1585623" y="1651928"/>
                <a:ext cx="0" cy="1735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H="1" flipV="1">
                <a:off x="2195160" y="1651928"/>
                <a:ext cx="0" cy="1735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2991557" y="1426814"/>
              <a:ext cx="1282358" cy="468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</a:rPr>
                <a:t>Macro/ Micro </a:t>
              </a:r>
            </a:p>
            <a:p>
              <a:pPr algn="ctr"/>
              <a:r>
                <a:rPr lang="en-US" sz="1000" dirty="0">
                  <a:solidFill>
                    <a:schemeClr val="accent6"/>
                  </a:solidFill>
                </a:rPr>
                <a:t>nutrients &amp; </a:t>
              </a:r>
              <a:r>
                <a:rPr lang="en-US" sz="1000" dirty="0" err="1">
                  <a:solidFill>
                    <a:schemeClr val="accent6"/>
                  </a:solidFill>
                </a:rPr>
                <a:t>chem</a:t>
              </a:r>
              <a:endParaRPr 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641089" y="2328109"/>
              <a:ext cx="576611" cy="324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Chl</a:t>
              </a:r>
              <a:r>
                <a:rPr lang="en-US" sz="1200" dirty="0"/>
                <a:t> </a:t>
              </a:r>
              <a:r>
                <a:rPr lang="en-US" sz="1200" u="sng" dirty="0"/>
                <a:t>a</a:t>
              </a:r>
            </a:p>
          </p:txBody>
        </p:sp>
        <p:sp>
          <p:nvSpPr>
            <p:cNvPr id="78" name="Arc 77"/>
            <p:cNvSpPr/>
            <p:nvPr/>
          </p:nvSpPr>
          <p:spPr>
            <a:xfrm flipH="1">
              <a:off x="4237159" y="533148"/>
              <a:ext cx="2451504" cy="3332461"/>
            </a:xfrm>
            <a:prstGeom prst="arc">
              <a:avLst>
                <a:gd name="adj1" fmla="val 16599005"/>
                <a:gd name="adj2" fmla="val 85747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9" name="Straight Arrow Connector 78"/>
            <p:cNvCxnSpPr>
              <a:stCxn id="77" idx="3"/>
            </p:cNvCxnSpPr>
            <p:nvPr/>
          </p:nvCxnSpPr>
          <p:spPr>
            <a:xfrm>
              <a:off x="4217700" y="2490281"/>
              <a:ext cx="491589" cy="2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4709290" y="2142642"/>
              <a:ext cx="722429" cy="648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Proteins</a:t>
              </a:r>
            </a:p>
            <a:p>
              <a:r>
                <a:rPr lang="en-US" sz="1000" dirty="0"/>
                <a:t>Lipids</a:t>
              </a:r>
            </a:p>
            <a:p>
              <a:r>
                <a:rPr lang="en-US" sz="1000" dirty="0" err="1"/>
                <a:t>Carbos</a:t>
              </a:r>
              <a:endParaRPr lang="en-US" sz="1000" dirty="0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5306077" y="2764944"/>
              <a:ext cx="296333" cy="305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191883" y="3069972"/>
              <a:ext cx="831895" cy="288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TEP, DOM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9041" y="3585973"/>
              <a:ext cx="1581309" cy="56178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432" y="3584719"/>
              <a:ext cx="1581309" cy="56178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2078" y="3864355"/>
              <a:ext cx="1581309" cy="56178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9718" y="3678324"/>
              <a:ext cx="1581309" cy="561780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303837" y="2248874"/>
              <a:ext cx="321589" cy="288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8000"/>
                  </a:solidFill>
                </a:rPr>
                <a:t>e</a:t>
              </a:r>
              <a:r>
                <a:rPr lang="en-US" sz="1000" baseline="30000" dirty="0">
                  <a:solidFill>
                    <a:srgbClr val="008000"/>
                  </a:solidFill>
                </a:rPr>
                <a:t>-</a:t>
              </a:r>
            </a:p>
          </p:txBody>
        </p:sp>
        <p:sp>
          <p:nvSpPr>
            <p:cNvPr id="88" name="Down Arrow 87"/>
            <p:cNvSpPr/>
            <p:nvPr/>
          </p:nvSpPr>
          <p:spPr>
            <a:xfrm>
              <a:off x="4303837" y="2963909"/>
              <a:ext cx="405453" cy="62081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6634" y="4834628"/>
              <a:ext cx="1429179" cy="305215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3047" y="4665297"/>
              <a:ext cx="1429179" cy="305215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1182" y="4606028"/>
              <a:ext cx="1429179" cy="30521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9460" y="4834628"/>
              <a:ext cx="1429179" cy="305215"/>
            </a:xfrm>
            <a:prstGeom prst="rect">
              <a:avLst/>
            </a:prstGeom>
          </p:spPr>
        </p:pic>
        <p:sp>
          <p:nvSpPr>
            <p:cNvPr id="93" name="Down Arrow 92"/>
            <p:cNvSpPr/>
            <p:nvPr/>
          </p:nvSpPr>
          <p:spPr>
            <a:xfrm>
              <a:off x="4418247" y="4257824"/>
              <a:ext cx="253053" cy="39014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27512" y="5441254"/>
              <a:ext cx="2026085" cy="1099025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83090" y="5441254"/>
              <a:ext cx="2026085" cy="109902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7981" y="3864355"/>
              <a:ext cx="1581309" cy="561780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4887055" y="1547373"/>
              <a:ext cx="973492" cy="908547"/>
              <a:chOff x="4489709" y="2746254"/>
              <a:chExt cx="385650" cy="234368"/>
            </a:xfrm>
          </p:grpSpPr>
          <p:pic>
            <p:nvPicPr>
              <p:cNvPr id="159" name="Picture 158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60" name="Picture 159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61" name="Picture 160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sp>
          <p:nvSpPr>
            <p:cNvPr id="98" name="Down Arrow 97"/>
            <p:cNvSpPr/>
            <p:nvPr/>
          </p:nvSpPr>
          <p:spPr>
            <a:xfrm>
              <a:off x="4442952" y="5106984"/>
              <a:ext cx="177700" cy="28347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9" name="Cloud 98"/>
            <p:cNvSpPr/>
            <p:nvPr/>
          </p:nvSpPr>
          <p:spPr>
            <a:xfrm>
              <a:off x="6358296" y="6038895"/>
              <a:ext cx="574906" cy="441402"/>
            </a:xfrm>
            <a:prstGeom prst="cloud">
              <a:avLst/>
            </a:prstGeom>
            <a:solidFill>
              <a:schemeClr val="accent6">
                <a:lumMod val="60000"/>
                <a:lumOff val="40000"/>
                <a:alpha val="55000"/>
              </a:schemeClr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 flipV="1">
              <a:off x="6511654" y="6204421"/>
              <a:ext cx="68150" cy="66211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6761927" y="6248563"/>
              <a:ext cx="68150" cy="66211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6605507" y="6292702"/>
              <a:ext cx="68150" cy="66211"/>
            </a:xfrm>
            <a:prstGeom prst="line">
              <a:avLst/>
            </a:prstGeom>
            <a:ln>
              <a:solidFill>
                <a:srgbClr val="9933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Can 102"/>
            <p:cNvSpPr/>
            <p:nvPr/>
          </p:nvSpPr>
          <p:spPr>
            <a:xfrm>
              <a:off x="6626363" y="6142283"/>
              <a:ext cx="83425" cy="105843"/>
            </a:xfrm>
            <a:prstGeom prst="ca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6309175" y="6033046"/>
              <a:ext cx="766442" cy="475171"/>
              <a:chOff x="4489709" y="2746254"/>
              <a:chExt cx="385650" cy="234368"/>
            </a:xfrm>
          </p:grpSpPr>
          <p:pic>
            <p:nvPicPr>
              <p:cNvPr id="156" name="Picture 155" descr="phytoplankton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75" y="2817998"/>
                <a:ext cx="171184" cy="162624"/>
              </a:xfrm>
              <a:prstGeom prst="rect">
                <a:avLst/>
              </a:prstGeom>
            </p:spPr>
          </p:pic>
          <p:pic>
            <p:nvPicPr>
              <p:cNvPr id="157" name="Picture 156" descr="phytoplankton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86010" y="2810995"/>
                <a:ext cx="181930" cy="121438"/>
              </a:xfrm>
              <a:prstGeom prst="rect">
                <a:avLst/>
              </a:prstGeom>
            </p:spPr>
          </p:pic>
          <p:pic>
            <p:nvPicPr>
              <p:cNvPr id="158" name="Picture 157" descr="phytoplankton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9709" y="2746254"/>
                <a:ext cx="243306" cy="175180"/>
              </a:xfrm>
              <a:prstGeom prst="rect">
                <a:avLst/>
              </a:prstGeom>
            </p:spPr>
          </p:pic>
        </p:grpSp>
        <p:cxnSp>
          <p:nvCxnSpPr>
            <p:cNvPr id="105" name="Straight Arrow Connector 104"/>
            <p:cNvCxnSpPr/>
            <p:nvPr/>
          </p:nvCxnSpPr>
          <p:spPr>
            <a:xfrm>
              <a:off x="6808710" y="3522133"/>
              <a:ext cx="1" cy="2388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5117875" y="6518891"/>
              <a:ext cx="1867978" cy="288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Marine snow &amp; Export Flux</a:t>
              </a: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6004486" y="2697441"/>
              <a:ext cx="785782" cy="8246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6309283" y="4181896"/>
              <a:ext cx="3793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6337454" y="4817282"/>
              <a:ext cx="35120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6317745" y="5647402"/>
              <a:ext cx="37091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 110"/>
            <p:cNvSpPr/>
            <p:nvPr/>
          </p:nvSpPr>
          <p:spPr>
            <a:xfrm>
              <a:off x="1707342" y="385139"/>
              <a:ext cx="1143000" cy="122608"/>
            </a:xfrm>
            <a:custGeom>
              <a:avLst/>
              <a:gdLst>
                <a:gd name="connsiteX0" fmla="*/ 0 w 1143000"/>
                <a:gd name="connsiteY0" fmla="*/ 68597 h 122608"/>
                <a:gd name="connsiteX1" fmla="*/ 228600 w 1143000"/>
                <a:gd name="connsiteY1" fmla="*/ 863 h 122608"/>
                <a:gd name="connsiteX2" fmla="*/ 448734 w 1143000"/>
                <a:gd name="connsiteY2" fmla="*/ 110930 h 122608"/>
                <a:gd name="connsiteX3" fmla="*/ 1143000 w 1143000"/>
                <a:gd name="connsiteY3" fmla="*/ 119397 h 122608"/>
                <a:gd name="connsiteX4" fmla="*/ 1143000 w 1143000"/>
                <a:gd name="connsiteY4" fmla="*/ 119397 h 12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22608">
                  <a:moveTo>
                    <a:pt x="0" y="68597"/>
                  </a:moveTo>
                  <a:cubicBezTo>
                    <a:pt x="76905" y="31202"/>
                    <a:pt x="153811" y="-6193"/>
                    <a:pt x="228600" y="863"/>
                  </a:cubicBezTo>
                  <a:cubicBezTo>
                    <a:pt x="303389" y="7918"/>
                    <a:pt x="296334" y="91174"/>
                    <a:pt x="448734" y="110930"/>
                  </a:cubicBezTo>
                  <a:cubicBezTo>
                    <a:pt x="601134" y="130686"/>
                    <a:pt x="1143000" y="119397"/>
                    <a:pt x="1143000" y="119397"/>
                  </a:cubicBezTo>
                  <a:lnTo>
                    <a:pt x="1143000" y="119397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2" name="Left Brace 111"/>
            <p:cNvSpPr/>
            <p:nvPr/>
          </p:nvSpPr>
          <p:spPr>
            <a:xfrm flipH="1">
              <a:off x="7020712" y="1964513"/>
              <a:ext cx="211674" cy="1063920"/>
            </a:xfrm>
            <a:prstGeom prst="leftBrace">
              <a:avLst>
                <a:gd name="adj1" fmla="val 8333"/>
                <a:gd name="adj2" fmla="val 51425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338082" y="1148844"/>
              <a:ext cx="1839803" cy="2540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Concentration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Spectral Backscatter </a:t>
              </a:r>
            </a:p>
            <a:p>
              <a:r>
                <a:rPr lang="en-US" sz="900" i="1" dirty="0" err="1">
                  <a:solidFill>
                    <a:srgbClr val="008000"/>
                  </a:solidFill>
                </a:rPr>
                <a:t>Hyperspectral</a:t>
              </a:r>
              <a:r>
                <a:rPr lang="en-US" sz="900" i="1" dirty="0">
                  <a:solidFill>
                    <a:srgbClr val="008000"/>
                  </a:solidFill>
                </a:rPr>
                <a:t> Absorption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Chlorophyll fluorescence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b="1" dirty="0"/>
                <a:t>Diversity</a:t>
              </a:r>
              <a:endParaRPr lang="en-US" sz="900" dirty="0"/>
            </a:p>
            <a:p>
              <a:r>
                <a:rPr lang="en-US" sz="900" i="1" dirty="0">
                  <a:solidFill>
                    <a:srgbClr val="008000"/>
                  </a:solidFill>
                </a:rPr>
                <a:t>Spectral Backscatter (proxy for composition/size)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>
                  <a:solidFill>
                    <a:srgbClr val="FF0000"/>
                  </a:solidFill>
                </a:rPr>
                <a:t>Omics</a:t>
              </a:r>
              <a:r>
                <a:rPr lang="en-US" sz="900" i="1" dirty="0">
                  <a:solidFill>
                    <a:srgbClr val="FF0000"/>
                  </a:solidFill>
                </a:rPr>
                <a:t>”</a:t>
              </a:r>
            </a:p>
            <a:p>
              <a:r>
                <a:rPr lang="en-US" sz="900" b="1" dirty="0"/>
                <a:t>Rates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Kinetic fluorescence</a:t>
              </a:r>
            </a:p>
            <a:p>
              <a:r>
                <a:rPr lang="en-US" sz="900" i="1" dirty="0" err="1">
                  <a:solidFill>
                    <a:srgbClr val="FF0000"/>
                  </a:solidFill>
                </a:rPr>
                <a:t>Photoacoustics</a:t>
              </a:r>
              <a:endParaRPr lang="en-US" sz="900" i="1" dirty="0">
                <a:solidFill>
                  <a:srgbClr val="FF0000"/>
                </a:solidFill>
              </a:endParaRPr>
            </a:p>
            <a:p>
              <a:r>
                <a:rPr lang="en-US" sz="900" i="1" dirty="0">
                  <a:solidFill>
                    <a:srgbClr val="FF0000"/>
                  </a:solidFill>
                </a:rPr>
                <a:t>Stimulated oxygen kinetics</a:t>
              </a:r>
            </a:p>
            <a:p>
              <a:endParaRPr lang="en-US" sz="9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585132" y="917324"/>
              <a:ext cx="1222294" cy="30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/>
                <a:t>Phytoplankton</a:t>
              </a:r>
            </a:p>
          </p:txBody>
        </p:sp>
        <p:sp>
          <p:nvSpPr>
            <p:cNvPr id="115" name="Left Brace 114"/>
            <p:cNvSpPr/>
            <p:nvPr/>
          </p:nvSpPr>
          <p:spPr>
            <a:xfrm flipH="1">
              <a:off x="6952976" y="3401787"/>
              <a:ext cx="312264" cy="3394103"/>
            </a:xfrm>
            <a:prstGeom prst="leftBrace">
              <a:avLst>
                <a:gd name="adj1" fmla="val 8333"/>
                <a:gd name="adj2" fmla="val 51131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264420" y="956497"/>
              <a:ext cx="1832993" cy="262947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56774" y="4003471"/>
              <a:ext cx="1895694" cy="5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cap="small" dirty="0"/>
                <a:t>Organic Matter Flux</a:t>
              </a:r>
            </a:p>
            <a:p>
              <a:pPr algn="ctr"/>
              <a:endParaRPr lang="en-US" sz="1050" b="1" cap="small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307575" y="4224078"/>
              <a:ext cx="2093109" cy="20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Concentration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Spectral Backscatter spikes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Particle settling rate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b="1" dirty="0"/>
                <a:t>Diversity</a:t>
              </a:r>
              <a:r>
                <a:rPr lang="en-US" sz="900" dirty="0"/>
                <a:t> 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>
                  <a:solidFill>
                    <a:srgbClr val="FF0000"/>
                  </a:solidFill>
                </a:rPr>
                <a:t>Omics</a:t>
              </a:r>
              <a:r>
                <a:rPr lang="en-US" sz="900" i="1" dirty="0">
                  <a:solidFill>
                    <a:srgbClr val="FF0000"/>
                  </a:solidFill>
                </a:rPr>
                <a:t>”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Mass Spectrometers</a:t>
              </a:r>
            </a:p>
            <a:p>
              <a:r>
                <a:rPr lang="en-US" sz="900" b="1" dirty="0"/>
                <a:t>Rates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Spatial calibrated fall rates 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via imagery</a:t>
              </a:r>
            </a:p>
            <a:p>
              <a:endParaRPr lang="en-US" sz="9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307575" y="4003472"/>
              <a:ext cx="1766342" cy="216222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flipV="1">
              <a:off x="5415736" y="241207"/>
              <a:ext cx="0" cy="19473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5306077" y="229375"/>
              <a:ext cx="406" cy="35146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377375" y="3012955"/>
              <a:ext cx="1087150" cy="30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/>
                <a:t>Zooplankton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122801" y="3231375"/>
              <a:ext cx="1839803" cy="127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Concentration</a:t>
              </a:r>
              <a:endParaRPr lang="en-US" sz="1050" b="1" dirty="0"/>
            </a:p>
            <a:p>
              <a:r>
                <a:rPr lang="en-US" sz="900" i="1" dirty="0">
                  <a:solidFill>
                    <a:srgbClr val="008000"/>
                  </a:solidFill>
                </a:rPr>
                <a:t>Acoustic backscatter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1000" b="1" dirty="0"/>
                <a:t>Diversity</a:t>
              </a:r>
              <a:endParaRPr lang="en-US" sz="1050" dirty="0"/>
            </a:p>
            <a:p>
              <a:r>
                <a:rPr lang="en-US" sz="900" i="1" dirty="0">
                  <a:solidFill>
                    <a:srgbClr val="008000"/>
                  </a:solidFill>
                </a:rPr>
                <a:t>Multi frequency Acoustics </a:t>
              </a:r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>
                  <a:solidFill>
                    <a:srgbClr val="FF0000"/>
                  </a:solidFill>
                </a:rPr>
                <a:t>Omics</a:t>
              </a:r>
              <a:r>
                <a:rPr lang="en-US" sz="900" i="1" dirty="0">
                  <a:solidFill>
                    <a:srgbClr val="FF0000"/>
                  </a:solidFill>
                </a:rPr>
                <a:t>”</a:t>
              </a:r>
            </a:p>
          </p:txBody>
        </p:sp>
        <p:sp>
          <p:nvSpPr>
            <p:cNvPr id="124" name="Left Brace 123"/>
            <p:cNvSpPr/>
            <p:nvPr/>
          </p:nvSpPr>
          <p:spPr>
            <a:xfrm>
              <a:off x="2918078" y="3502958"/>
              <a:ext cx="270956" cy="737146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5" name="Left Brace 124"/>
            <p:cNvSpPr/>
            <p:nvPr/>
          </p:nvSpPr>
          <p:spPr>
            <a:xfrm flipH="1">
              <a:off x="5556533" y="533148"/>
              <a:ext cx="280740" cy="1235918"/>
            </a:xfrm>
            <a:prstGeom prst="leftBrace">
              <a:avLst>
                <a:gd name="adj1" fmla="val 8333"/>
                <a:gd name="adj2" fmla="val 51425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922866" y="236690"/>
              <a:ext cx="718125" cy="504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/>
                <a:t>IN SITU</a:t>
              </a:r>
            </a:p>
            <a:p>
              <a:r>
                <a:rPr lang="en-US" sz="1100" b="1" cap="small" dirty="0"/>
                <a:t>OPTICS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819564" y="699637"/>
              <a:ext cx="1306856" cy="211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Inherent optics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Absorption (</a:t>
              </a:r>
              <a:r>
                <a:rPr lang="en-US" sz="900" i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>
                  <a:solidFill>
                    <a:srgbClr val="008000"/>
                  </a:solidFill>
                </a:rPr>
                <a:t>)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Scattering (</a:t>
              </a:r>
              <a:r>
                <a:rPr lang="en-US" sz="900" i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>
                  <a:solidFill>
                    <a:srgbClr val="008000"/>
                  </a:solidFill>
                </a:rPr>
                <a:t>)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Volume scattering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Attenuation (</a:t>
              </a:r>
              <a:r>
                <a:rPr lang="en-US" sz="900" i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>
                  <a:solidFill>
                    <a:srgbClr val="008000"/>
                  </a:solidFill>
                </a:rPr>
                <a:t>)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Refractive Index</a:t>
              </a:r>
            </a:p>
            <a:p>
              <a:r>
                <a:rPr lang="en-US" sz="1000" b="1" dirty="0"/>
                <a:t>Apparent Optics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(</a:t>
              </a:r>
              <a:r>
                <a:rPr lang="en-US" sz="900" i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900" i="1" dirty="0">
                  <a:solidFill>
                    <a:srgbClr val="008000"/>
                  </a:solidFill>
                </a:rPr>
                <a:t>) Light intensity 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        up &amp; down</a:t>
              </a:r>
            </a:p>
            <a:p>
              <a:endParaRPr lang="en-US" sz="900" i="1" dirty="0">
                <a:solidFill>
                  <a:srgbClr val="008000"/>
                </a:solidFill>
              </a:endParaRPr>
            </a:p>
            <a:p>
              <a:endParaRPr lang="en-US" sz="900" dirty="0"/>
            </a:p>
            <a:p>
              <a:endParaRPr lang="en-US" sz="1050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847827" y="278452"/>
              <a:ext cx="1147485" cy="204965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65136" y="3069517"/>
              <a:ext cx="1705068" cy="14699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0" name="Left Brace 129"/>
            <p:cNvSpPr/>
            <p:nvPr/>
          </p:nvSpPr>
          <p:spPr>
            <a:xfrm>
              <a:off x="2808001" y="4703193"/>
              <a:ext cx="270956" cy="1837085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997138" y="4869232"/>
              <a:ext cx="1839803" cy="209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Concentration</a:t>
              </a:r>
              <a:endParaRPr lang="en-US" sz="1050" b="1" dirty="0"/>
            </a:p>
            <a:p>
              <a:r>
                <a:rPr lang="en-US" sz="900" i="1" dirty="0">
                  <a:solidFill>
                    <a:srgbClr val="008000"/>
                  </a:solidFill>
                </a:rPr>
                <a:t>Acoustic backscatter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Imagery (visual, holography)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Passive acoustics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Acoustic tags + Receiver</a:t>
              </a:r>
            </a:p>
            <a:p>
              <a:r>
                <a:rPr lang="en-US" sz="1000" b="1" dirty="0"/>
                <a:t>Diversity</a:t>
              </a:r>
              <a:endParaRPr lang="en-US" sz="1050" dirty="0"/>
            </a:p>
            <a:p>
              <a:r>
                <a:rPr lang="en-US" sz="900" i="1" dirty="0">
                  <a:solidFill>
                    <a:srgbClr val="FF0000"/>
                  </a:solidFill>
                </a:rPr>
                <a:t>Multi frequency Acoustics Imagery (visual, holography)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“</a:t>
              </a:r>
              <a:r>
                <a:rPr lang="en-US" sz="900" i="1" dirty="0" err="1">
                  <a:solidFill>
                    <a:srgbClr val="FF0000"/>
                  </a:solidFill>
                </a:rPr>
                <a:t>Omics</a:t>
              </a:r>
              <a:r>
                <a:rPr lang="en-US" sz="900" i="1" dirty="0">
                  <a:solidFill>
                    <a:srgbClr val="FF0000"/>
                  </a:solidFill>
                </a:rPr>
                <a:t>”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Passive acoustics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Acoustic tags + Receiver</a:t>
              </a:r>
            </a:p>
            <a:p>
              <a:endParaRPr lang="en-US" sz="900" i="1" dirty="0">
                <a:solidFill>
                  <a:srgbClr val="FF0000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80203" y="4749710"/>
              <a:ext cx="1810864" cy="204618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922169" y="4674232"/>
              <a:ext cx="1636375" cy="30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cap="small" dirty="0"/>
                <a:t>Higher Trophic Levels</a:t>
              </a: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 flipH="1">
              <a:off x="3621339" y="236690"/>
              <a:ext cx="16933" cy="45595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096545" y="826650"/>
              <a:ext cx="1408907" cy="594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rgbClr val="008000"/>
                  </a:solidFill>
                </a:rPr>
                <a:t>Optical Oxygen</a:t>
              </a:r>
            </a:p>
            <a:p>
              <a:r>
                <a:rPr lang="en-US" sz="900" i="1" dirty="0">
                  <a:solidFill>
                    <a:schemeClr val="accent6"/>
                  </a:solidFill>
                </a:rPr>
                <a:t>Optical CO2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Mass Spectrometers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157506" y="689122"/>
              <a:ext cx="1204987" cy="70787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103059" y="612576"/>
              <a:ext cx="1429424" cy="306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cap="small" dirty="0"/>
                <a:t>TRACE GASES</a:t>
              </a:r>
            </a:p>
          </p:txBody>
        </p:sp>
        <p:sp>
          <p:nvSpPr>
            <p:cNvPr id="138" name="Sun 137"/>
            <p:cNvSpPr/>
            <p:nvPr/>
          </p:nvSpPr>
          <p:spPr>
            <a:xfrm>
              <a:off x="4925457" y="44081"/>
              <a:ext cx="327413" cy="316521"/>
            </a:xfrm>
            <a:prstGeom prst="sun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1828423" y="369069"/>
              <a:ext cx="3280901" cy="245635"/>
            </a:xfrm>
            <a:custGeom>
              <a:avLst/>
              <a:gdLst>
                <a:gd name="connsiteX0" fmla="*/ 0 w 3280901"/>
                <a:gd name="connsiteY0" fmla="*/ 194733 h 245635"/>
                <a:gd name="connsiteX1" fmla="*/ 160867 w 3280901"/>
                <a:gd name="connsiteY1" fmla="*/ 186267 h 245635"/>
                <a:gd name="connsiteX2" fmla="*/ 194734 w 3280901"/>
                <a:gd name="connsiteY2" fmla="*/ 177800 h 245635"/>
                <a:gd name="connsiteX3" fmla="*/ 237067 w 3280901"/>
                <a:gd name="connsiteY3" fmla="*/ 169333 h 245635"/>
                <a:gd name="connsiteX4" fmla="*/ 296334 w 3280901"/>
                <a:gd name="connsiteY4" fmla="*/ 143933 h 245635"/>
                <a:gd name="connsiteX5" fmla="*/ 321734 w 3280901"/>
                <a:gd name="connsiteY5" fmla="*/ 135467 h 245635"/>
                <a:gd name="connsiteX6" fmla="*/ 355600 w 3280901"/>
                <a:gd name="connsiteY6" fmla="*/ 118533 h 245635"/>
                <a:gd name="connsiteX7" fmla="*/ 423334 w 3280901"/>
                <a:gd name="connsiteY7" fmla="*/ 101600 h 245635"/>
                <a:gd name="connsiteX8" fmla="*/ 457200 w 3280901"/>
                <a:gd name="connsiteY8" fmla="*/ 93133 h 245635"/>
                <a:gd name="connsiteX9" fmla="*/ 508000 w 3280901"/>
                <a:gd name="connsiteY9" fmla="*/ 59267 h 245635"/>
                <a:gd name="connsiteX10" fmla="*/ 533400 w 3280901"/>
                <a:gd name="connsiteY10" fmla="*/ 42333 h 245635"/>
                <a:gd name="connsiteX11" fmla="*/ 601134 w 3280901"/>
                <a:gd name="connsiteY11" fmla="*/ 25400 h 245635"/>
                <a:gd name="connsiteX12" fmla="*/ 677334 w 3280901"/>
                <a:gd name="connsiteY12" fmla="*/ 0 h 245635"/>
                <a:gd name="connsiteX13" fmla="*/ 736600 w 3280901"/>
                <a:gd name="connsiteY13" fmla="*/ 8467 h 245635"/>
                <a:gd name="connsiteX14" fmla="*/ 770467 w 3280901"/>
                <a:gd name="connsiteY14" fmla="*/ 16933 h 245635"/>
                <a:gd name="connsiteX15" fmla="*/ 795867 w 3280901"/>
                <a:gd name="connsiteY15" fmla="*/ 25400 h 245635"/>
                <a:gd name="connsiteX16" fmla="*/ 889000 w 3280901"/>
                <a:gd name="connsiteY16" fmla="*/ 33867 h 245635"/>
                <a:gd name="connsiteX17" fmla="*/ 905934 w 3280901"/>
                <a:gd name="connsiteY17" fmla="*/ 50800 h 245635"/>
                <a:gd name="connsiteX18" fmla="*/ 982134 w 3280901"/>
                <a:gd name="connsiteY18" fmla="*/ 84667 h 245635"/>
                <a:gd name="connsiteX19" fmla="*/ 1049867 w 3280901"/>
                <a:gd name="connsiteY19" fmla="*/ 101600 h 245635"/>
                <a:gd name="connsiteX20" fmla="*/ 1168400 w 3280901"/>
                <a:gd name="connsiteY20" fmla="*/ 143933 h 245635"/>
                <a:gd name="connsiteX21" fmla="*/ 1219200 w 3280901"/>
                <a:gd name="connsiteY21" fmla="*/ 160867 h 245635"/>
                <a:gd name="connsiteX22" fmla="*/ 1303867 w 3280901"/>
                <a:gd name="connsiteY22" fmla="*/ 152400 h 245635"/>
                <a:gd name="connsiteX23" fmla="*/ 1591734 w 3280901"/>
                <a:gd name="connsiteY23" fmla="*/ 152400 h 245635"/>
                <a:gd name="connsiteX24" fmla="*/ 1617134 w 3280901"/>
                <a:gd name="connsiteY24" fmla="*/ 135467 h 245635"/>
                <a:gd name="connsiteX25" fmla="*/ 1651000 w 3280901"/>
                <a:gd name="connsiteY25" fmla="*/ 127000 h 245635"/>
                <a:gd name="connsiteX26" fmla="*/ 1676400 w 3280901"/>
                <a:gd name="connsiteY26" fmla="*/ 118533 h 245635"/>
                <a:gd name="connsiteX27" fmla="*/ 1811867 w 3280901"/>
                <a:gd name="connsiteY27" fmla="*/ 127000 h 245635"/>
                <a:gd name="connsiteX28" fmla="*/ 1845734 w 3280901"/>
                <a:gd name="connsiteY28" fmla="*/ 152400 h 245635"/>
                <a:gd name="connsiteX29" fmla="*/ 1921934 w 3280901"/>
                <a:gd name="connsiteY29" fmla="*/ 194733 h 245635"/>
                <a:gd name="connsiteX30" fmla="*/ 1955800 w 3280901"/>
                <a:gd name="connsiteY30" fmla="*/ 203200 h 245635"/>
                <a:gd name="connsiteX31" fmla="*/ 2015067 w 3280901"/>
                <a:gd name="connsiteY31" fmla="*/ 194733 h 245635"/>
                <a:gd name="connsiteX32" fmla="*/ 2048934 w 3280901"/>
                <a:gd name="connsiteY32" fmla="*/ 177800 h 245635"/>
                <a:gd name="connsiteX33" fmla="*/ 2175934 w 3280901"/>
                <a:gd name="connsiteY33" fmla="*/ 169333 h 245635"/>
                <a:gd name="connsiteX34" fmla="*/ 2269067 w 3280901"/>
                <a:gd name="connsiteY34" fmla="*/ 152400 h 245635"/>
                <a:gd name="connsiteX35" fmla="*/ 2573867 w 3280901"/>
                <a:gd name="connsiteY35" fmla="*/ 135467 h 245635"/>
                <a:gd name="connsiteX36" fmla="*/ 2633134 w 3280901"/>
                <a:gd name="connsiteY36" fmla="*/ 127000 h 245635"/>
                <a:gd name="connsiteX37" fmla="*/ 2751667 w 3280901"/>
                <a:gd name="connsiteY37" fmla="*/ 118533 h 245635"/>
                <a:gd name="connsiteX38" fmla="*/ 2785534 w 3280901"/>
                <a:gd name="connsiteY38" fmla="*/ 101600 h 245635"/>
                <a:gd name="connsiteX39" fmla="*/ 3124200 w 3280901"/>
                <a:gd name="connsiteY39" fmla="*/ 110067 h 245635"/>
                <a:gd name="connsiteX40" fmla="*/ 3149600 w 3280901"/>
                <a:gd name="connsiteY40" fmla="*/ 118533 h 245635"/>
                <a:gd name="connsiteX41" fmla="*/ 3166534 w 3280901"/>
                <a:gd name="connsiteY41" fmla="*/ 135467 h 245635"/>
                <a:gd name="connsiteX42" fmla="*/ 3191934 w 3280901"/>
                <a:gd name="connsiteY42" fmla="*/ 152400 h 245635"/>
                <a:gd name="connsiteX43" fmla="*/ 3251200 w 3280901"/>
                <a:gd name="connsiteY43" fmla="*/ 143933 h 245635"/>
                <a:gd name="connsiteX44" fmla="*/ 3268134 w 3280901"/>
                <a:gd name="connsiteY44" fmla="*/ 101600 h 245635"/>
                <a:gd name="connsiteX45" fmla="*/ 3242734 w 3280901"/>
                <a:gd name="connsiteY45" fmla="*/ 93133 h 245635"/>
                <a:gd name="connsiteX46" fmla="*/ 3115734 w 3280901"/>
                <a:gd name="connsiteY46" fmla="*/ 118533 h 245635"/>
                <a:gd name="connsiteX47" fmla="*/ 2743200 w 3280901"/>
                <a:gd name="connsiteY47" fmla="*/ 110067 h 245635"/>
                <a:gd name="connsiteX48" fmla="*/ 2726267 w 3280901"/>
                <a:gd name="connsiteY48" fmla="*/ 84667 h 245635"/>
                <a:gd name="connsiteX49" fmla="*/ 2709334 w 3280901"/>
                <a:gd name="connsiteY49" fmla="*/ 33867 h 245635"/>
                <a:gd name="connsiteX50" fmla="*/ 2616200 w 3280901"/>
                <a:gd name="connsiteY50" fmla="*/ 42333 h 245635"/>
                <a:gd name="connsiteX51" fmla="*/ 2573867 w 3280901"/>
                <a:gd name="connsiteY51" fmla="*/ 50800 h 245635"/>
                <a:gd name="connsiteX52" fmla="*/ 2514600 w 3280901"/>
                <a:gd name="connsiteY52" fmla="*/ 59267 h 245635"/>
                <a:gd name="connsiteX53" fmla="*/ 2472267 w 3280901"/>
                <a:gd name="connsiteY53" fmla="*/ 67733 h 245635"/>
                <a:gd name="connsiteX54" fmla="*/ 2421467 w 3280901"/>
                <a:gd name="connsiteY54" fmla="*/ 76200 h 245635"/>
                <a:gd name="connsiteX55" fmla="*/ 2387600 w 3280901"/>
                <a:gd name="connsiteY55" fmla="*/ 93133 h 245635"/>
                <a:gd name="connsiteX56" fmla="*/ 2353734 w 3280901"/>
                <a:gd name="connsiteY56" fmla="*/ 143933 h 245635"/>
                <a:gd name="connsiteX57" fmla="*/ 2328334 w 3280901"/>
                <a:gd name="connsiteY57" fmla="*/ 152400 h 245635"/>
                <a:gd name="connsiteX58" fmla="*/ 2302934 w 3280901"/>
                <a:gd name="connsiteY58" fmla="*/ 169333 h 245635"/>
                <a:gd name="connsiteX59" fmla="*/ 2286000 w 3280901"/>
                <a:gd name="connsiteY59" fmla="*/ 186267 h 245635"/>
                <a:gd name="connsiteX60" fmla="*/ 2201334 w 3280901"/>
                <a:gd name="connsiteY60" fmla="*/ 220133 h 245635"/>
                <a:gd name="connsiteX61" fmla="*/ 2074334 w 3280901"/>
                <a:gd name="connsiteY61" fmla="*/ 228600 h 245635"/>
                <a:gd name="connsiteX62" fmla="*/ 1964267 w 3280901"/>
                <a:gd name="connsiteY62" fmla="*/ 237067 h 245635"/>
                <a:gd name="connsiteX63" fmla="*/ 1955800 w 3280901"/>
                <a:gd name="connsiteY63" fmla="*/ 211667 h 245635"/>
                <a:gd name="connsiteX64" fmla="*/ 1947334 w 3280901"/>
                <a:gd name="connsiteY64" fmla="*/ 177800 h 245635"/>
                <a:gd name="connsiteX65" fmla="*/ 1930400 w 3280901"/>
                <a:gd name="connsiteY65" fmla="*/ 160867 h 245635"/>
                <a:gd name="connsiteX66" fmla="*/ 1888067 w 3280901"/>
                <a:gd name="connsiteY66" fmla="*/ 135467 h 24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80901" h="245635">
                  <a:moveTo>
                    <a:pt x="0" y="194733"/>
                  </a:moveTo>
                  <a:cubicBezTo>
                    <a:pt x="53622" y="191911"/>
                    <a:pt x="107372" y="190919"/>
                    <a:pt x="160867" y="186267"/>
                  </a:cubicBezTo>
                  <a:cubicBezTo>
                    <a:pt x="172460" y="185259"/>
                    <a:pt x="183375" y="180324"/>
                    <a:pt x="194734" y="177800"/>
                  </a:cubicBezTo>
                  <a:cubicBezTo>
                    <a:pt x="208782" y="174678"/>
                    <a:pt x="223106" y="172823"/>
                    <a:pt x="237067" y="169333"/>
                  </a:cubicBezTo>
                  <a:cubicBezTo>
                    <a:pt x="268844" y="161389"/>
                    <a:pt x="262400" y="158476"/>
                    <a:pt x="296334" y="143933"/>
                  </a:cubicBezTo>
                  <a:cubicBezTo>
                    <a:pt x="304537" y="140417"/>
                    <a:pt x="313531" y="138983"/>
                    <a:pt x="321734" y="135467"/>
                  </a:cubicBezTo>
                  <a:cubicBezTo>
                    <a:pt x="333335" y="130495"/>
                    <a:pt x="343999" y="123505"/>
                    <a:pt x="355600" y="118533"/>
                  </a:cubicBezTo>
                  <a:cubicBezTo>
                    <a:pt x="380034" y="108061"/>
                    <a:pt x="395820" y="107714"/>
                    <a:pt x="423334" y="101600"/>
                  </a:cubicBezTo>
                  <a:cubicBezTo>
                    <a:pt x="434693" y="99076"/>
                    <a:pt x="445911" y="95955"/>
                    <a:pt x="457200" y="93133"/>
                  </a:cubicBezTo>
                  <a:lnTo>
                    <a:pt x="508000" y="59267"/>
                  </a:lnTo>
                  <a:cubicBezTo>
                    <a:pt x="516467" y="53622"/>
                    <a:pt x="523528" y="44801"/>
                    <a:pt x="533400" y="42333"/>
                  </a:cubicBezTo>
                  <a:cubicBezTo>
                    <a:pt x="555978" y="36689"/>
                    <a:pt x="579526" y="34043"/>
                    <a:pt x="601134" y="25400"/>
                  </a:cubicBezTo>
                  <a:cubicBezTo>
                    <a:pt x="654271" y="4145"/>
                    <a:pt x="628723" y="12153"/>
                    <a:pt x="677334" y="0"/>
                  </a:cubicBezTo>
                  <a:cubicBezTo>
                    <a:pt x="697089" y="2822"/>
                    <a:pt x="716966" y="4897"/>
                    <a:pt x="736600" y="8467"/>
                  </a:cubicBezTo>
                  <a:cubicBezTo>
                    <a:pt x="748049" y="10549"/>
                    <a:pt x="759278" y="13736"/>
                    <a:pt x="770467" y="16933"/>
                  </a:cubicBezTo>
                  <a:cubicBezTo>
                    <a:pt x="779048" y="19385"/>
                    <a:pt x="787032" y="24138"/>
                    <a:pt x="795867" y="25400"/>
                  </a:cubicBezTo>
                  <a:cubicBezTo>
                    <a:pt x="826726" y="29809"/>
                    <a:pt x="857956" y="31045"/>
                    <a:pt x="889000" y="33867"/>
                  </a:cubicBezTo>
                  <a:cubicBezTo>
                    <a:pt x="894645" y="39511"/>
                    <a:pt x="899701" y="45813"/>
                    <a:pt x="905934" y="50800"/>
                  </a:cubicBezTo>
                  <a:cubicBezTo>
                    <a:pt x="931205" y="71016"/>
                    <a:pt x="947958" y="76123"/>
                    <a:pt x="982134" y="84667"/>
                  </a:cubicBezTo>
                  <a:lnTo>
                    <a:pt x="1049867" y="101600"/>
                  </a:lnTo>
                  <a:cubicBezTo>
                    <a:pt x="1122216" y="155861"/>
                    <a:pt x="1038371" y="100588"/>
                    <a:pt x="1168400" y="143933"/>
                  </a:cubicBezTo>
                  <a:lnTo>
                    <a:pt x="1219200" y="160867"/>
                  </a:lnTo>
                  <a:cubicBezTo>
                    <a:pt x="1247422" y="158045"/>
                    <a:pt x="1275504" y="152400"/>
                    <a:pt x="1303867" y="152400"/>
                  </a:cubicBezTo>
                  <a:cubicBezTo>
                    <a:pt x="1608596" y="152400"/>
                    <a:pt x="1461222" y="178503"/>
                    <a:pt x="1591734" y="152400"/>
                  </a:cubicBezTo>
                  <a:cubicBezTo>
                    <a:pt x="1600201" y="146756"/>
                    <a:pt x="1607781" y="139475"/>
                    <a:pt x="1617134" y="135467"/>
                  </a:cubicBezTo>
                  <a:cubicBezTo>
                    <a:pt x="1627829" y="130883"/>
                    <a:pt x="1639812" y="130197"/>
                    <a:pt x="1651000" y="127000"/>
                  </a:cubicBezTo>
                  <a:cubicBezTo>
                    <a:pt x="1659581" y="124548"/>
                    <a:pt x="1667933" y="121355"/>
                    <a:pt x="1676400" y="118533"/>
                  </a:cubicBezTo>
                  <a:cubicBezTo>
                    <a:pt x="1721556" y="121355"/>
                    <a:pt x="1767502" y="118127"/>
                    <a:pt x="1811867" y="127000"/>
                  </a:cubicBezTo>
                  <a:cubicBezTo>
                    <a:pt x="1825704" y="129767"/>
                    <a:pt x="1834174" y="144308"/>
                    <a:pt x="1845734" y="152400"/>
                  </a:cubicBezTo>
                  <a:cubicBezTo>
                    <a:pt x="1887563" y="181681"/>
                    <a:pt x="1884417" y="184014"/>
                    <a:pt x="1921934" y="194733"/>
                  </a:cubicBezTo>
                  <a:cubicBezTo>
                    <a:pt x="1933122" y="197930"/>
                    <a:pt x="1944511" y="200378"/>
                    <a:pt x="1955800" y="203200"/>
                  </a:cubicBezTo>
                  <a:cubicBezTo>
                    <a:pt x="1975556" y="200378"/>
                    <a:pt x="1995814" y="199984"/>
                    <a:pt x="2015067" y="194733"/>
                  </a:cubicBezTo>
                  <a:cubicBezTo>
                    <a:pt x="2027244" y="191412"/>
                    <a:pt x="2036467" y="179768"/>
                    <a:pt x="2048934" y="177800"/>
                  </a:cubicBezTo>
                  <a:cubicBezTo>
                    <a:pt x="2090842" y="171183"/>
                    <a:pt x="2133601" y="172155"/>
                    <a:pt x="2175934" y="169333"/>
                  </a:cubicBezTo>
                  <a:cubicBezTo>
                    <a:pt x="2206978" y="163689"/>
                    <a:pt x="2237722" y="156017"/>
                    <a:pt x="2269067" y="152400"/>
                  </a:cubicBezTo>
                  <a:cubicBezTo>
                    <a:pt x="2321419" y="146359"/>
                    <a:pt x="2540874" y="137038"/>
                    <a:pt x="2573867" y="135467"/>
                  </a:cubicBezTo>
                  <a:cubicBezTo>
                    <a:pt x="2593623" y="132645"/>
                    <a:pt x="2613268" y="128892"/>
                    <a:pt x="2633134" y="127000"/>
                  </a:cubicBezTo>
                  <a:cubicBezTo>
                    <a:pt x="2672567" y="123244"/>
                    <a:pt x="2712594" y="125045"/>
                    <a:pt x="2751667" y="118533"/>
                  </a:cubicBezTo>
                  <a:cubicBezTo>
                    <a:pt x="2764117" y="116458"/>
                    <a:pt x="2774245" y="107244"/>
                    <a:pt x="2785534" y="101600"/>
                  </a:cubicBezTo>
                  <a:cubicBezTo>
                    <a:pt x="2898423" y="104422"/>
                    <a:pt x="3011398" y="104820"/>
                    <a:pt x="3124200" y="110067"/>
                  </a:cubicBezTo>
                  <a:cubicBezTo>
                    <a:pt x="3133115" y="110482"/>
                    <a:pt x="3141947" y="113941"/>
                    <a:pt x="3149600" y="118533"/>
                  </a:cubicBezTo>
                  <a:cubicBezTo>
                    <a:pt x="3156445" y="122640"/>
                    <a:pt x="3160300" y="130480"/>
                    <a:pt x="3166534" y="135467"/>
                  </a:cubicBezTo>
                  <a:cubicBezTo>
                    <a:pt x="3174480" y="141824"/>
                    <a:pt x="3183467" y="146756"/>
                    <a:pt x="3191934" y="152400"/>
                  </a:cubicBezTo>
                  <a:cubicBezTo>
                    <a:pt x="3211689" y="149578"/>
                    <a:pt x="3231632" y="147847"/>
                    <a:pt x="3251200" y="143933"/>
                  </a:cubicBezTo>
                  <a:cubicBezTo>
                    <a:pt x="3275525" y="139068"/>
                    <a:pt x="3294559" y="134633"/>
                    <a:pt x="3268134" y="101600"/>
                  </a:cubicBezTo>
                  <a:cubicBezTo>
                    <a:pt x="3262559" y="94631"/>
                    <a:pt x="3251201" y="95955"/>
                    <a:pt x="3242734" y="93133"/>
                  </a:cubicBezTo>
                  <a:cubicBezTo>
                    <a:pt x="3201750" y="134117"/>
                    <a:pt x="3224681" y="118533"/>
                    <a:pt x="3115734" y="118533"/>
                  </a:cubicBezTo>
                  <a:cubicBezTo>
                    <a:pt x="2991524" y="118533"/>
                    <a:pt x="2867378" y="112889"/>
                    <a:pt x="2743200" y="110067"/>
                  </a:cubicBezTo>
                  <a:cubicBezTo>
                    <a:pt x="2737556" y="101600"/>
                    <a:pt x="2730400" y="93966"/>
                    <a:pt x="2726267" y="84667"/>
                  </a:cubicBezTo>
                  <a:cubicBezTo>
                    <a:pt x="2719018" y="68356"/>
                    <a:pt x="2709334" y="33867"/>
                    <a:pt x="2709334" y="33867"/>
                  </a:cubicBezTo>
                  <a:cubicBezTo>
                    <a:pt x="2678289" y="36689"/>
                    <a:pt x="2647132" y="38467"/>
                    <a:pt x="2616200" y="42333"/>
                  </a:cubicBezTo>
                  <a:cubicBezTo>
                    <a:pt x="2601921" y="44118"/>
                    <a:pt x="2588062" y="48434"/>
                    <a:pt x="2573867" y="50800"/>
                  </a:cubicBezTo>
                  <a:cubicBezTo>
                    <a:pt x="2554182" y="54081"/>
                    <a:pt x="2534285" y="55986"/>
                    <a:pt x="2514600" y="59267"/>
                  </a:cubicBezTo>
                  <a:cubicBezTo>
                    <a:pt x="2500405" y="61633"/>
                    <a:pt x="2486425" y="65159"/>
                    <a:pt x="2472267" y="67733"/>
                  </a:cubicBezTo>
                  <a:cubicBezTo>
                    <a:pt x="2455377" y="70804"/>
                    <a:pt x="2438400" y="73378"/>
                    <a:pt x="2421467" y="76200"/>
                  </a:cubicBezTo>
                  <a:cubicBezTo>
                    <a:pt x="2410178" y="81844"/>
                    <a:pt x="2396525" y="84208"/>
                    <a:pt x="2387600" y="93133"/>
                  </a:cubicBezTo>
                  <a:cubicBezTo>
                    <a:pt x="2373210" y="107523"/>
                    <a:pt x="2373041" y="137497"/>
                    <a:pt x="2353734" y="143933"/>
                  </a:cubicBezTo>
                  <a:cubicBezTo>
                    <a:pt x="2345267" y="146755"/>
                    <a:pt x="2336316" y="148409"/>
                    <a:pt x="2328334" y="152400"/>
                  </a:cubicBezTo>
                  <a:cubicBezTo>
                    <a:pt x="2319233" y="156951"/>
                    <a:pt x="2310880" y="162976"/>
                    <a:pt x="2302934" y="169333"/>
                  </a:cubicBezTo>
                  <a:cubicBezTo>
                    <a:pt x="2296700" y="174320"/>
                    <a:pt x="2293140" y="182697"/>
                    <a:pt x="2286000" y="186267"/>
                  </a:cubicBezTo>
                  <a:cubicBezTo>
                    <a:pt x="2258813" y="199860"/>
                    <a:pt x="2231663" y="218111"/>
                    <a:pt x="2201334" y="220133"/>
                  </a:cubicBezTo>
                  <a:lnTo>
                    <a:pt x="2074334" y="228600"/>
                  </a:lnTo>
                  <a:cubicBezTo>
                    <a:pt x="1992639" y="249023"/>
                    <a:pt x="2029421" y="250097"/>
                    <a:pt x="1964267" y="237067"/>
                  </a:cubicBezTo>
                  <a:cubicBezTo>
                    <a:pt x="1961445" y="228600"/>
                    <a:pt x="1958252" y="220248"/>
                    <a:pt x="1955800" y="211667"/>
                  </a:cubicBezTo>
                  <a:cubicBezTo>
                    <a:pt x="1952603" y="200478"/>
                    <a:pt x="1952538" y="188208"/>
                    <a:pt x="1947334" y="177800"/>
                  </a:cubicBezTo>
                  <a:cubicBezTo>
                    <a:pt x="1943764" y="170660"/>
                    <a:pt x="1936045" y="166511"/>
                    <a:pt x="1930400" y="160867"/>
                  </a:cubicBezTo>
                  <a:cubicBezTo>
                    <a:pt x="1918364" y="124757"/>
                    <a:pt x="1930859" y="135467"/>
                    <a:pt x="1888067" y="135467"/>
                  </a:cubicBezTo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2393142" y="360602"/>
              <a:ext cx="3280901" cy="245635"/>
            </a:xfrm>
            <a:custGeom>
              <a:avLst/>
              <a:gdLst>
                <a:gd name="connsiteX0" fmla="*/ 0 w 3280901"/>
                <a:gd name="connsiteY0" fmla="*/ 194733 h 245635"/>
                <a:gd name="connsiteX1" fmla="*/ 160867 w 3280901"/>
                <a:gd name="connsiteY1" fmla="*/ 186267 h 245635"/>
                <a:gd name="connsiteX2" fmla="*/ 194734 w 3280901"/>
                <a:gd name="connsiteY2" fmla="*/ 177800 h 245635"/>
                <a:gd name="connsiteX3" fmla="*/ 237067 w 3280901"/>
                <a:gd name="connsiteY3" fmla="*/ 169333 h 245635"/>
                <a:gd name="connsiteX4" fmla="*/ 296334 w 3280901"/>
                <a:gd name="connsiteY4" fmla="*/ 143933 h 245635"/>
                <a:gd name="connsiteX5" fmla="*/ 321734 w 3280901"/>
                <a:gd name="connsiteY5" fmla="*/ 135467 h 245635"/>
                <a:gd name="connsiteX6" fmla="*/ 355600 w 3280901"/>
                <a:gd name="connsiteY6" fmla="*/ 118533 h 245635"/>
                <a:gd name="connsiteX7" fmla="*/ 423334 w 3280901"/>
                <a:gd name="connsiteY7" fmla="*/ 101600 h 245635"/>
                <a:gd name="connsiteX8" fmla="*/ 457200 w 3280901"/>
                <a:gd name="connsiteY8" fmla="*/ 93133 h 245635"/>
                <a:gd name="connsiteX9" fmla="*/ 508000 w 3280901"/>
                <a:gd name="connsiteY9" fmla="*/ 59267 h 245635"/>
                <a:gd name="connsiteX10" fmla="*/ 533400 w 3280901"/>
                <a:gd name="connsiteY10" fmla="*/ 42333 h 245635"/>
                <a:gd name="connsiteX11" fmla="*/ 601134 w 3280901"/>
                <a:gd name="connsiteY11" fmla="*/ 25400 h 245635"/>
                <a:gd name="connsiteX12" fmla="*/ 677334 w 3280901"/>
                <a:gd name="connsiteY12" fmla="*/ 0 h 245635"/>
                <a:gd name="connsiteX13" fmla="*/ 736600 w 3280901"/>
                <a:gd name="connsiteY13" fmla="*/ 8467 h 245635"/>
                <a:gd name="connsiteX14" fmla="*/ 770467 w 3280901"/>
                <a:gd name="connsiteY14" fmla="*/ 16933 h 245635"/>
                <a:gd name="connsiteX15" fmla="*/ 795867 w 3280901"/>
                <a:gd name="connsiteY15" fmla="*/ 25400 h 245635"/>
                <a:gd name="connsiteX16" fmla="*/ 889000 w 3280901"/>
                <a:gd name="connsiteY16" fmla="*/ 33867 h 245635"/>
                <a:gd name="connsiteX17" fmla="*/ 905934 w 3280901"/>
                <a:gd name="connsiteY17" fmla="*/ 50800 h 245635"/>
                <a:gd name="connsiteX18" fmla="*/ 982134 w 3280901"/>
                <a:gd name="connsiteY18" fmla="*/ 84667 h 245635"/>
                <a:gd name="connsiteX19" fmla="*/ 1049867 w 3280901"/>
                <a:gd name="connsiteY19" fmla="*/ 101600 h 245635"/>
                <a:gd name="connsiteX20" fmla="*/ 1168400 w 3280901"/>
                <a:gd name="connsiteY20" fmla="*/ 143933 h 245635"/>
                <a:gd name="connsiteX21" fmla="*/ 1219200 w 3280901"/>
                <a:gd name="connsiteY21" fmla="*/ 160867 h 245635"/>
                <a:gd name="connsiteX22" fmla="*/ 1303867 w 3280901"/>
                <a:gd name="connsiteY22" fmla="*/ 152400 h 245635"/>
                <a:gd name="connsiteX23" fmla="*/ 1591734 w 3280901"/>
                <a:gd name="connsiteY23" fmla="*/ 152400 h 245635"/>
                <a:gd name="connsiteX24" fmla="*/ 1617134 w 3280901"/>
                <a:gd name="connsiteY24" fmla="*/ 135467 h 245635"/>
                <a:gd name="connsiteX25" fmla="*/ 1651000 w 3280901"/>
                <a:gd name="connsiteY25" fmla="*/ 127000 h 245635"/>
                <a:gd name="connsiteX26" fmla="*/ 1676400 w 3280901"/>
                <a:gd name="connsiteY26" fmla="*/ 118533 h 245635"/>
                <a:gd name="connsiteX27" fmla="*/ 1811867 w 3280901"/>
                <a:gd name="connsiteY27" fmla="*/ 127000 h 245635"/>
                <a:gd name="connsiteX28" fmla="*/ 1845734 w 3280901"/>
                <a:gd name="connsiteY28" fmla="*/ 152400 h 245635"/>
                <a:gd name="connsiteX29" fmla="*/ 1921934 w 3280901"/>
                <a:gd name="connsiteY29" fmla="*/ 194733 h 245635"/>
                <a:gd name="connsiteX30" fmla="*/ 1955800 w 3280901"/>
                <a:gd name="connsiteY30" fmla="*/ 203200 h 245635"/>
                <a:gd name="connsiteX31" fmla="*/ 2015067 w 3280901"/>
                <a:gd name="connsiteY31" fmla="*/ 194733 h 245635"/>
                <a:gd name="connsiteX32" fmla="*/ 2048934 w 3280901"/>
                <a:gd name="connsiteY32" fmla="*/ 177800 h 245635"/>
                <a:gd name="connsiteX33" fmla="*/ 2175934 w 3280901"/>
                <a:gd name="connsiteY33" fmla="*/ 169333 h 245635"/>
                <a:gd name="connsiteX34" fmla="*/ 2269067 w 3280901"/>
                <a:gd name="connsiteY34" fmla="*/ 152400 h 245635"/>
                <a:gd name="connsiteX35" fmla="*/ 2573867 w 3280901"/>
                <a:gd name="connsiteY35" fmla="*/ 135467 h 245635"/>
                <a:gd name="connsiteX36" fmla="*/ 2633134 w 3280901"/>
                <a:gd name="connsiteY36" fmla="*/ 127000 h 245635"/>
                <a:gd name="connsiteX37" fmla="*/ 2751667 w 3280901"/>
                <a:gd name="connsiteY37" fmla="*/ 118533 h 245635"/>
                <a:gd name="connsiteX38" fmla="*/ 2785534 w 3280901"/>
                <a:gd name="connsiteY38" fmla="*/ 101600 h 245635"/>
                <a:gd name="connsiteX39" fmla="*/ 3124200 w 3280901"/>
                <a:gd name="connsiteY39" fmla="*/ 110067 h 245635"/>
                <a:gd name="connsiteX40" fmla="*/ 3149600 w 3280901"/>
                <a:gd name="connsiteY40" fmla="*/ 118533 h 245635"/>
                <a:gd name="connsiteX41" fmla="*/ 3166534 w 3280901"/>
                <a:gd name="connsiteY41" fmla="*/ 135467 h 245635"/>
                <a:gd name="connsiteX42" fmla="*/ 3191934 w 3280901"/>
                <a:gd name="connsiteY42" fmla="*/ 152400 h 245635"/>
                <a:gd name="connsiteX43" fmla="*/ 3251200 w 3280901"/>
                <a:gd name="connsiteY43" fmla="*/ 143933 h 245635"/>
                <a:gd name="connsiteX44" fmla="*/ 3268134 w 3280901"/>
                <a:gd name="connsiteY44" fmla="*/ 101600 h 245635"/>
                <a:gd name="connsiteX45" fmla="*/ 3242734 w 3280901"/>
                <a:gd name="connsiteY45" fmla="*/ 93133 h 245635"/>
                <a:gd name="connsiteX46" fmla="*/ 3115734 w 3280901"/>
                <a:gd name="connsiteY46" fmla="*/ 118533 h 245635"/>
                <a:gd name="connsiteX47" fmla="*/ 2743200 w 3280901"/>
                <a:gd name="connsiteY47" fmla="*/ 110067 h 245635"/>
                <a:gd name="connsiteX48" fmla="*/ 2726267 w 3280901"/>
                <a:gd name="connsiteY48" fmla="*/ 84667 h 245635"/>
                <a:gd name="connsiteX49" fmla="*/ 2709334 w 3280901"/>
                <a:gd name="connsiteY49" fmla="*/ 33867 h 245635"/>
                <a:gd name="connsiteX50" fmla="*/ 2616200 w 3280901"/>
                <a:gd name="connsiteY50" fmla="*/ 42333 h 245635"/>
                <a:gd name="connsiteX51" fmla="*/ 2573867 w 3280901"/>
                <a:gd name="connsiteY51" fmla="*/ 50800 h 245635"/>
                <a:gd name="connsiteX52" fmla="*/ 2514600 w 3280901"/>
                <a:gd name="connsiteY52" fmla="*/ 59267 h 245635"/>
                <a:gd name="connsiteX53" fmla="*/ 2472267 w 3280901"/>
                <a:gd name="connsiteY53" fmla="*/ 67733 h 245635"/>
                <a:gd name="connsiteX54" fmla="*/ 2421467 w 3280901"/>
                <a:gd name="connsiteY54" fmla="*/ 76200 h 245635"/>
                <a:gd name="connsiteX55" fmla="*/ 2387600 w 3280901"/>
                <a:gd name="connsiteY55" fmla="*/ 93133 h 245635"/>
                <a:gd name="connsiteX56" fmla="*/ 2353734 w 3280901"/>
                <a:gd name="connsiteY56" fmla="*/ 143933 h 245635"/>
                <a:gd name="connsiteX57" fmla="*/ 2328334 w 3280901"/>
                <a:gd name="connsiteY57" fmla="*/ 152400 h 245635"/>
                <a:gd name="connsiteX58" fmla="*/ 2302934 w 3280901"/>
                <a:gd name="connsiteY58" fmla="*/ 169333 h 245635"/>
                <a:gd name="connsiteX59" fmla="*/ 2286000 w 3280901"/>
                <a:gd name="connsiteY59" fmla="*/ 186267 h 245635"/>
                <a:gd name="connsiteX60" fmla="*/ 2201334 w 3280901"/>
                <a:gd name="connsiteY60" fmla="*/ 220133 h 245635"/>
                <a:gd name="connsiteX61" fmla="*/ 2074334 w 3280901"/>
                <a:gd name="connsiteY61" fmla="*/ 228600 h 245635"/>
                <a:gd name="connsiteX62" fmla="*/ 1964267 w 3280901"/>
                <a:gd name="connsiteY62" fmla="*/ 237067 h 245635"/>
                <a:gd name="connsiteX63" fmla="*/ 1955800 w 3280901"/>
                <a:gd name="connsiteY63" fmla="*/ 211667 h 245635"/>
                <a:gd name="connsiteX64" fmla="*/ 1947334 w 3280901"/>
                <a:gd name="connsiteY64" fmla="*/ 177800 h 245635"/>
                <a:gd name="connsiteX65" fmla="*/ 1930400 w 3280901"/>
                <a:gd name="connsiteY65" fmla="*/ 160867 h 245635"/>
                <a:gd name="connsiteX66" fmla="*/ 1888067 w 3280901"/>
                <a:gd name="connsiteY66" fmla="*/ 135467 h 24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80901" h="245635">
                  <a:moveTo>
                    <a:pt x="0" y="194733"/>
                  </a:moveTo>
                  <a:cubicBezTo>
                    <a:pt x="53622" y="191911"/>
                    <a:pt x="107372" y="190919"/>
                    <a:pt x="160867" y="186267"/>
                  </a:cubicBezTo>
                  <a:cubicBezTo>
                    <a:pt x="172460" y="185259"/>
                    <a:pt x="183375" y="180324"/>
                    <a:pt x="194734" y="177800"/>
                  </a:cubicBezTo>
                  <a:cubicBezTo>
                    <a:pt x="208782" y="174678"/>
                    <a:pt x="223106" y="172823"/>
                    <a:pt x="237067" y="169333"/>
                  </a:cubicBezTo>
                  <a:cubicBezTo>
                    <a:pt x="268844" y="161389"/>
                    <a:pt x="262400" y="158476"/>
                    <a:pt x="296334" y="143933"/>
                  </a:cubicBezTo>
                  <a:cubicBezTo>
                    <a:pt x="304537" y="140417"/>
                    <a:pt x="313531" y="138983"/>
                    <a:pt x="321734" y="135467"/>
                  </a:cubicBezTo>
                  <a:cubicBezTo>
                    <a:pt x="333335" y="130495"/>
                    <a:pt x="343999" y="123505"/>
                    <a:pt x="355600" y="118533"/>
                  </a:cubicBezTo>
                  <a:cubicBezTo>
                    <a:pt x="380034" y="108061"/>
                    <a:pt x="395820" y="107714"/>
                    <a:pt x="423334" y="101600"/>
                  </a:cubicBezTo>
                  <a:cubicBezTo>
                    <a:pt x="434693" y="99076"/>
                    <a:pt x="445911" y="95955"/>
                    <a:pt x="457200" y="93133"/>
                  </a:cubicBezTo>
                  <a:lnTo>
                    <a:pt x="508000" y="59267"/>
                  </a:lnTo>
                  <a:cubicBezTo>
                    <a:pt x="516467" y="53622"/>
                    <a:pt x="523528" y="44801"/>
                    <a:pt x="533400" y="42333"/>
                  </a:cubicBezTo>
                  <a:cubicBezTo>
                    <a:pt x="555978" y="36689"/>
                    <a:pt x="579526" y="34043"/>
                    <a:pt x="601134" y="25400"/>
                  </a:cubicBezTo>
                  <a:cubicBezTo>
                    <a:pt x="654271" y="4145"/>
                    <a:pt x="628723" y="12153"/>
                    <a:pt x="677334" y="0"/>
                  </a:cubicBezTo>
                  <a:cubicBezTo>
                    <a:pt x="697089" y="2822"/>
                    <a:pt x="716966" y="4897"/>
                    <a:pt x="736600" y="8467"/>
                  </a:cubicBezTo>
                  <a:cubicBezTo>
                    <a:pt x="748049" y="10549"/>
                    <a:pt x="759278" y="13736"/>
                    <a:pt x="770467" y="16933"/>
                  </a:cubicBezTo>
                  <a:cubicBezTo>
                    <a:pt x="779048" y="19385"/>
                    <a:pt x="787032" y="24138"/>
                    <a:pt x="795867" y="25400"/>
                  </a:cubicBezTo>
                  <a:cubicBezTo>
                    <a:pt x="826726" y="29809"/>
                    <a:pt x="857956" y="31045"/>
                    <a:pt x="889000" y="33867"/>
                  </a:cubicBezTo>
                  <a:cubicBezTo>
                    <a:pt x="894645" y="39511"/>
                    <a:pt x="899701" y="45813"/>
                    <a:pt x="905934" y="50800"/>
                  </a:cubicBezTo>
                  <a:cubicBezTo>
                    <a:pt x="931205" y="71016"/>
                    <a:pt x="947958" y="76123"/>
                    <a:pt x="982134" y="84667"/>
                  </a:cubicBezTo>
                  <a:lnTo>
                    <a:pt x="1049867" y="101600"/>
                  </a:lnTo>
                  <a:cubicBezTo>
                    <a:pt x="1122216" y="155861"/>
                    <a:pt x="1038371" y="100588"/>
                    <a:pt x="1168400" y="143933"/>
                  </a:cubicBezTo>
                  <a:lnTo>
                    <a:pt x="1219200" y="160867"/>
                  </a:lnTo>
                  <a:cubicBezTo>
                    <a:pt x="1247422" y="158045"/>
                    <a:pt x="1275504" y="152400"/>
                    <a:pt x="1303867" y="152400"/>
                  </a:cubicBezTo>
                  <a:cubicBezTo>
                    <a:pt x="1608596" y="152400"/>
                    <a:pt x="1461222" y="178503"/>
                    <a:pt x="1591734" y="152400"/>
                  </a:cubicBezTo>
                  <a:cubicBezTo>
                    <a:pt x="1600201" y="146756"/>
                    <a:pt x="1607781" y="139475"/>
                    <a:pt x="1617134" y="135467"/>
                  </a:cubicBezTo>
                  <a:cubicBezTo>
                    <a:pt x="1627829" y="130883"/>
                    <a:pt x="1639812" y="130197"/>
                    <a:pt x="1651000" y="127000"/>
                  </a:cubicBezTo>
                  <a:cubicBezTo>
                    <a:pt x="1659581" y="124548"/>
                    <a:pt x="1667933" y="121355"/>
                    <a:pt x="1676400" y="118533"/>
                  </a:cubicBezTo>
                  <a:cubicBezTo>
                    <a:pt x="1721556" y="121355"/>
                    <a:pt x="1767502" y="118127"/>
                    <a:pt x="1811867" y="127000"/>
                  </a:cubicBezTo>
                  <a:cubicBezTo>
                    <a:pt x="1825704" y="129767"/>
                    <a:pt x="1834174" y="144308"/>
                    <a:pt x="1845734" y="152400"/>
                  </a:cubicBezTo>
                  <a:cubicBezTo>
                    <a:pt x="1887563" y="181681"/>
                    <a:pt x="1884417" y="184014"/>
                    <a:pt x="1921934" y="194733"/>
                  </a:cubicBezTo>
                  <a:cubicBezTo>
                    <a:pt x="1933122" y="197930"/>
                    <a:pt x="1944511" y="200378"/>
                    <a:pt x="1955800" y="203200"/>
                  </a:cubicBezTo>
                  <a:cubicBezTo>
                    <a:pt x="1975556" y="200378"/>
                    <a:pt x="1995814" y="199984"/>
                    <a:pt x="2015067" y="194733"/>
                  </a:cubicBezTo>
                  <a:cubicBezTo>
                    <a:pt x="2027244" y="191412"/>
                    <a:pt x="2036467" y="179768"/>
                    <a:pt x="2048934" y="177800"/>
                  </a:cubicBezTo>
                  <a:cubicBezTo>
                    <a:pt x="2090842" y="171183"/>
                    <a:pt x="2133601" y="172155"/>
                    <a:pt x="2175934" y="169333"/>
                  </a:cubicBezTo>
                  <a:cubicBezTo>
                    <a:pt x="2206978" y="163689"/>
                    <a:pt x="2237722" y="156017"/>
                    <a:pt x="2269067" y="152400"/>
                  </a:cubicBezTo>
                  <a:cubicBezTo>
                    <a:pt x="2321419" y="146359"/>
                    <a:pt x="2540874" y="137038"/>
                    <a:pt x="2573867" y="135467"/>
                  </a:cubicBezTo>
                  <a:cubicBezTo>
                    <a:pt x="2593623" y="132645"/>
                    <a:pt x="2613268" y="128892"/>
                    <a:pt x="2633134" y="127000"/>
                  </a:cubicBezTo>
                  <a:cubicBezTo>
                    <a:pt x="2672567" y="123244"/>
                    <a:pt x="2712594" y="125045"/>
                    <a:pt x="2751667" y="118533"/>
                  </a:cubicBezTo>
                  <a:cubicBezTo>
                    <a:pt x="2764117" y="116458"/>
                    <a:pt x="2774245" y="107244"/>
                    <a:pt x="2785534" y="101600"/>
                  </a:cubicBezTo>
                  <a:cubicBezTo>
                    <a:pt x="2898423" y="104422"/>
                    <a:pt x="3011398" y="104820"/>
                    <a:pt x="3124200" y="110067"/>
                  </a:cubicBezTo>
                  <a:cubicBezTo>
                    <a:pt x="3133115" y="110482"/>
                    <a:pt x="3141947" y="113941"/>
                    <a:pt x="3149600" y="118533"/>
                  </a:cubicBezTo>
                  <a:cubicBezTo>
                    <a:pt x="3156445" y="122640"/>
                    <a:pt x="3160300" y="130480"/>
                    <a:pt x="3166534" y="135467"/>
                  </a:cubicBezTo>
                  <a:cubicBezTo>
                    <a:pt x="3174480" y="141824"/>
                    <a:pt x="3183467" y="146756"/>
                    <a:pt x="3191934" y="152400"/>
                  </a:cubicBezTo>
                  <a:cubicBezTo>
                    <a:pt x="3211689" y="149578"/>
                    <a:pt x="3231632" y="147847"/>
                    <a:pt x="3251200" y="143933"/>
                  </a:cubicBezTo>
                  <a:cubicBezTo>
                    <a:pt x="3275525" y="139068"/>
                    <a:pt x="3294559" y="134633"/>
                    <a:pt x="3268134" y="101600"/>
                  </a:cubicBezTo>
                  <a:cubicBezTo>
                    <a:pt x="3262559" y="94631"/>
                    <a:pt x="3251201" y="95955"/>
                    <a:pt x="3242734" y="93133"/>
                  </a:cubicBezTo>
                  <a:cubicBezTo>
                    <a:pt x="3201750" y="134117"/>
                    <a:pt x="3224681" y="118533"/>
                    <a:pt x="3115734" y="118533"/>
                  </a:cubicBezTo>
                  <a:cubicBezTo>
                    <a:pt x="2991524" y="118533"/>
                    <a:pt x="2867378" y="112889"/>
                    <a:pt x="2743200" y="110067"/>
                  </a:cubicBezTo>
                  <a:cubicBezTo>
                    <a:pt x="2737556" y="101600"/>
                    <a:pt x="2730400" y="93966"/>
                    <a:pt x="2726267" y="84667"/>
                  </a:cubicBezTo>
                  <a:cubicBezTo>
                    <a:pt x="2719018" y="68356"/>
                    <a:pt x="2709334" y="33867"/>
                    <a:pt x="2709334" y="33867"/>
                  </a:cubicBezTo>
                  <a:cubicBezTo>
                    <a:pt x="2678289" y="36689"/>
                    <a:pt x="2647132" y="38467"/>
                    <a:pt x="2616200" y="42333"/>
                  </a:cubicBezTo>
                  <a:cubicBezTo>
                    <a:pt x="2601921" y="44118"/>
                    <a:pt x="2588062" y="48434"/>
                    <a:pt x="2573867" y="50800"/>
                  </a:cubicBezTo>
                  <a:cubicBezTo>
                    <a:pt x="2554182" y="54081"/>
                    <a:pt x="2534285" y="55986"/>
                    <a:pt x="2514600" y="59267"/>
                  </a:cubicBezTo>
                  <a:cubicBezTo>
                    <a:pt x="2500405" y="61633"/>
                    <a:pt x="2486425" y="65159"/>
                    <a:pt x="2472267" y="67733"/>
                  </a:cubicBezTo>
                  <a:cubicBezTo>
                    <a:pt x="2455377" y="70804"/>
                    <a:pt x="2438400" y="73378"/>
                    <a:pt x="2421467" y="76200"/>
                  </a:cubicBezTo>
                  <a:cubicBezTo>
                    <a:pt x="2410178" y="81844"/>
                    <a:pt x="2396525" y="84208"/>
                    <a:pt x="2387600" y="93133"/>
                  </a:cubicBezTo>
                  <a:cubicBezTo>
                    <a:pt x="2373210" y="107523"/>
                    <a:pt x="2373041" y="137497"/>
                    <a:pt x="2353734" y="143933"/>
                  </a:cubicBezTo>
                  <a:cubicBezTo>
                    <a:pt x="2345267" y="146755"/>
                    <a:pt x="2336316" y="148409"/>
                    <a:pt x="2328334" y="152400"/>
                  </a:cubicBezTo>
                  <a:cubicBezTo>
                    <a:pt x="2319233" y="156951"/>
                    <a:pt x="2310880" y="162976"/>
                    <a:pt x="2302934" y="169333"/>
                  </a:cubicBezTo>
                  <a:cubicBezTo>
                    <a:pt x="2296700" y="174320"/>
                    <a:pt x="2293140" y="182697"/>
                    <a:pt x="2286000" y="186267"/>
                  </a:cubicBezTo>
                  <a:cubicBezTo>
                    <a:pt x="2258813" y="199860"/>
                    <a:pt x="2231663" y="218111"/>
                    <a:pt x="2201334" y="220133"/>
                  </a:cubicBezTo>
                  <a:lnTo>
                    <a:pt x="2074334" y="228600"/>
                  </a:lnTo>
                  <a:cubicBezTo>
                    <a:pt x="1992639" y="249023"/>
                    <a:pt x="2029421" y="250097"/>
                    <a:pt x="1964267" y="237067"/>
                  </a:cubicBezTo>
                  <a:cubicBezTo>
                    <a:pt x="1961445" y="228600"/>
                    <a:pt x="1958252" y="220248"/>
                    <a:pt x="1955800" y="211667"/>
                  </a:cubicBezTo>
                  <a:cubicBezTo>
                    <a:pt x="1952603" y="200478"/>
                    <a:pt x="1952538" y="188208"/>
                    <a:pt x="1947334" y="177800"/>
                  </a:cubicBezTo>
                  <a:cubicBezTo>
                    <a:pt x="1943764" y="170660"/>
                    <a:pt x="1936045" y="166511"/>
                    <a:pt x="1930400" y="160867"/>
                  </a:cubicBezTo>
                  <a:cubicBezTo>
                    <a:pt x="1918364" y="124757"/>
                    <a:pt x="1930859" y="135467"/>
                    <a:pt x="1888067" y="135467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5953030" y="3233838"/>
              <a:ext cx="817364" cy="8204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Freeform 141"/>
            <p:cNvSpPr/>
            <p:nvPr/>
          </p:nvSpPr>
          <p:spPr>
            <a:xfrm>
              <a:off x="351836" y="385139"/>
              <a:ext cx="3280901" cy="245635"/>
            </a:xfrm>
            <a:custGeom>
              <a:avLst/>
              <a:gdLst>
                <a:gd name="connsiteX0" fmla="*/ 0 w 3280901"/>
                <a:gd name="connsiteY0" fmla="*/ 194733 h 245635"/>
                <a:gd name="connsiteX1" fmla="*/ 160867 w 3280901"/>
                <a:gd name="connsiteY1" fmla="*/ 186267 h 245635"/>
                <a:gd name="connsiteX2" fmla="*/ 194734 w 3280901"/>
                <a:gd name="connsiteY2" fmla="*/ 177800 h 245635"/>
                <a:gd name="connsiteX3" fmla="*/ 237067 w 3280901"/>
                <a:gd name="connsiteY3" fmla="*/ 169333 h 245635"/>
                <a:gd name="connsiteX4" fmla="*/ 296334 w 3280901"/>
                <a:gd name="connsiteY4" fmla="*/ 143933 h 245635"/>
                <a:gd name="connsiteX5" fmla="*/ 321734 w 3280901"/>
                <a:gd name="connsiteY5" fmla="*/ 135467 h 245635"/>
                <a:gd name="connsiteX6" fmla="*/ 355600 w 3280901"/>
                <a:gd name="connsiteY6" fmla="*/ 118533 h 245635"/>
                <a:gd name="connsiteX7" fmla="*/ 423334 w 3280901"/>
                <a:gd name="connsiteY7" fmla="*/ 101600 h 245635"/>
                <a:gd name="connsiteX8" fmla="*/ 457200 w 3280901"/>
                <a:gd name="connsiteY8" fmla="*/ 93133 h 245635"/>
                <a:gd name="connsiteX9" fmla="*/ 508000 w 3280901"/>
                <a:gd name="connsiteY9" fmla="*/ 59267 h 245635"/>
                <a:gd name="connsiteX10" fmla="*/ 533400 w 3280901"/>
                <a:gd name="connsiteY10" fmla="*/ 42333 h 245635"/>
                <a:gd name="connsiteX11" fmla="*/ 601134 w 3280901"/>
                <a:gd name="connsiteY11" fmla="*/ 25400 h 245635"/>
                <a:gd name="connsiteX12" fmla="*/ 677334 w 3280901"/>
                <a:gd name="connsiteY12" fmla="*/ 0 h 245635"/>
                <a:gd name="connsiteX13" fmla="*/ 736600 w 3280901"/>
                <a:gd name="connsiteY13" fmla="*/ 8467 h 245635"/>
                <a:gd name="connsiteX14" fmla="*/ 770467 w 3280901"/>
                <a:gd name="connsiteY14" fmla="*/ 16933 h 245635"/>
                <a:gd name="connsiteX15" fmla="*/ 795867 w 3280901"/>
                <a:gd name="connsiteY15" fmla="*/ 25400 h 245635"/>
                <a:gd name="connsiteX16" fmla="*/ 889000 w 3280901"/>
                <a:gd name="connsiteY16" fmla="*/ 33867 h 245635"/>
                <a:gd name="connsiteX17" fmla="*/ 905934 w 3280901"/>
                <a:gd name="connsiteY17" fmla="*/ 50800 h 245635"/>
                <a:gd name="connsiteX18" fmla="*/ 982134 w 3280901"/>
                <a:gd name="connsiteY18" fmla="*/ 84667 h 245635"/>
                <a:gd name="connsiteX19" fmla="*/ 1049867 w 3280901"/>
                <a:gd name="connsiteY19" fmla="*/ 101600 h 245635"/>
                <a:gd name="connsiteX20" fmla="*/ 1168400 w 3280901"/>
                <a:gd name="connsiteY20" fmla="*/ 143933 h 245635"/>
                <a:gd name="connsiteX21" fmla="*/ 1219200 w 3280901"/>
                <a:gd name="connsiteY21" fmla="*/ 160867 h 245635"/>
                <a:gd name="connsiteX22" fmla="*/ 1303867 w 3280901"/>
                <a:gd name="connsiteY22" fmla="*/ 152400 h 245635"/>
                <a:gd name="connsiteX23" fmla="*/ 1591734 w 3280901"/>
                <a:gd name="connsiteY23" fmla="*/ 152400 h 245635"/>
                <a:gd name="connsiteX24" fmla="*/ 1617134 w 3280901"/>
                <a:gd name="connsiteY24" fmla="*/ 135467 h 245635"/>
                <a:gd name="connsiteX25" fmla="*/ 1651000 w 3280901"/>
                <a:gd name="connsiteY25" fmla="*/ 127000 h 245635"/>
                <a:gd name="connsiteX26" fmla="*/ 1676400 w 3280901"/>
                <a:gd name="connsiteY26" fmla="*/ 118533 h 245635"/>
                <a:gd name="connsiteX27" fmla="*/ 1811867 w 3280901"/>
                <a:gd name="connsiteY27" fmla="*/ 127000 h 245635"/>
                <a:gd name="connsiteX28" fmla="*/ 1845734 w 3280901"/>
                <a:gd name="connsiteY28" fmla="*/ 152400 h 245635"/>
                <a:gd name="connsiteX29" fmla="*/ 1921934 w 3280901"/>
                <a:gd name="connsiteY29" fmla="*/ 194733 h 245635"/>
                <a:gd name="connsiteX30" fmla="*/ 1955800 w 3280901"/>
                <a:gd name="connsiteY30" fmla="*/ 203200 h 245635"/>
                <a:gd name="connsiteX31" fmla="*/ 2015067 w 3280901"/>
                <a:gd name="connsiteY31" fmla="*/ 194733 h 245635"/>
                <a:gd name="connsiteX32" fmla="*/ 2048934 w 3280901"/>
                <a:gd name="connsiteY32" fmla="*/ 177800 h 245635"/>
                <a:gd name="connsiteX33" fmla="*/ 2175934 w 3280901"/>
                <a:gd name="connsiteY33" fmla="*/ 169333 h 245635"/>
                <a:gd name="connsiteX34" fmla="*/ 2269067 w 3280901"/>
                <a:gd name="connsiteY34" fmla="*/ 152400 h 245635"/>
                <a:gd name="connsiteX35" fmla="*/ 2573867 w 3280901"/>
                <a:gd name="connsiteY35" fmla="*/ 135467 h 245635"/>
                <a:gd name="connsiteX36" fmla="*/ 2633134 w 3280901"/>
                <a:gd name="connsiteY36" fmla="*/ 127000 h 245635"/>
                <a:gd name="connsiteX37" fmla="*/ 2751667 w 3280901"/>
                <a:gd name="connsiteY37" fmla="*/ 118533 h 245635"/>
                <a:gd name="connsiteX38" fmla="*/ 2785534 w 3280901"/>
                <a:gd name="connsiteY38" fmla="*/ 101600 h 245635"/>
                <a:gd name="connsiteX39" fmla="*/ 3124200 w 3280901"/>
                <a:gd name="connsiteY39" fmla="*/ 110067 h 245635"/>
                <a:gd name="connsiteX40" fmla="*/ 3149600 w 3280901"/>
                <a:gd name="connsiteY40" fmla="*/ 118533 h 245635"/>
                <a:gd name="connsiteX41" fmla="*/ 3166534 w 3280901"/>
                <a:gd name="connsiteY41" fmla="*/ 135467 h 245635"/>
                <a:gd name="connsiteX42" fmla="*/ 3191934 w 3280901"/>
                <a:gd name="connsiteY42" fmla="*/ 152400 h 245635"/>
                <a:gd name="connsiteX43" fmla="*/ 3251200 w 3280901"/>
                <a:gd name="connsiteY43" fmla="*/ 143933 h 245635"/>
                <a:gd name="connsiteX44" fmla="*/ 3268134 w 3280901"/>
                <a:gd name="connsiteY44" fmla="*/ 101600 h 245635"/>
                <a:gd name="connsiteX45" fmla="*/ 3242734 w 3280901"/>
                <a:gd name="connsiteY45" fmla="*/ 93133 h 245635"/>
                <a:gd name="connsiteX46" fmla="*/ 3115734 w 3280901"/>
                <a:gd name="connsiteY46" fmla="*/ 118533 h 245635"/>
                <a:gd name="connsiteX47" fmla="*/ 2743200 w 3280901"/>
                <a:gd name="connsiteY47" fmla="*/ 110067 h 245635"/>
                <a:gd name="connsiteX48" fmla="*/ 2726267 w 3280901"/>
                <a:gd name="connsiteY48" fmla="*/ 84667 h 245635"/>
                <a:gd name="connsiteX49" fmla="*/ 2709334 w 3280901"/>
                <a:gd name="connsiteY49" fmla="*/ 33867 h 245635"/>
                <a:gd name="connsiteX50" fmla="*/ 2616200 w 3280901"/>
                <a:gd name="connsiteY50" fmla="*/ 42333 h 245635"/>
                <a:gd name="connsiteX51" fmla="*/ 2573867 w 3280901"/>
                <a:gd name="connsiteY51" fmla="*/ 50800 h 245635"/>
                <a:gd name="connsiteX52" fmla="*/ 2514600 w 3280901"/>
                <a:gd name="connsiteY52" fmla="*/ 59267 h 245635"/>
                <a:gd name="connsiteX53" fmla="*/ 2472267 w 3280901"/>
                <a:gd name="connsiteY53" fmla="*/ 67733 h 245635"/>
                <a:gd name="connsiteX54" fmla="*/ 2421467 w 3280901"/>
                <a:gd name="connsiteY54" fmla="*/ 76200 h 245635"/>
                <a:gd name="connsiteX55" fmla="*/ 2387600 w 3280901"/>
                <a:gd name="connsiteY55" fmla="*/ 93133 h 245635"/>
                <a:gd name="connsiteX56" fmla="*/ 2353734 w 3280901"/>
                <a:gd name="connsiteY56" fmla="*/ 143933 h 245635"/>
                <a:gd name="connsiteX57" fmla="*/ 2328334 w 3280901"/>
                <a:gd name="connsiteY57" fmla="*/ 152400 h 245635"/>
                <a:gd name="connsiteX58" fmla="*/ 2302934 w 3280901"/>
                <a:gd name="connsiteY58" fmla="*/ 169333 h 245635"/>
                <a:gd name="connsiteX59" fmla="*/ 2286000 w 3280901"/>
                <a:gd name="connsiteY59" fmla="*/ 186267 h 245635"/>
                <a:gd name="connsiteX60" fmla="*/ 2201334 w 3280901"/>
                <a:gd name="connsiteY60" fmla="*/ 220133 h 245635"/>
                <a:gd name="connsiteX61" fmla="*/ 2074334 w 3280901"/>
                <a:gd name="connsiteY61" fmla="*/ 228600 h 245635"/>
                <a:gd name="connsiteX62" fmla="*/ 1964267 w 3280901"/>
                <a:gd name="connsiteY62" fmla="*/ 237067 h 245635"/>
                <a:gd name="connsiteX63" fmla="*/ 1955800 w 3280901"/>
                <a:gd name="connsiteY63" fmla="*/ 211667 h 245635"/>
                <a:gd name="connsiteX64" fmla="*/ 1947334 w 3280901"/>
                <a:gd name="connsiteY64" fmla="*/ 177800 h 245635"/>
                <a:gd name="connsiteX65" fmla="*/ 1930400 w 3280901"/>
                <a:gd name="connsiteY65" fmla="*/ 160867 h 245635"/>
                <a:gd name="connsiteX66" fmla="*/ 1888067 w 3280901"/>
                <a:gd name="connsiteY66" fmla="*/ 135467 h 245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280901" h="245635">
                  <a:moveTo>
                    <a:pt x="0" y="194733"/>
                  </a:moveTo>
                  <a:cubicBezTo>
                    <a:pt x="53622" y="191911"/>
                    <a:pt x="107372" y="190919"/>
                    <a:pt x="160867" y="186267"/>
                  </a:cubicBezTo>
                  <a:cubicBezTo>
                    <a:pt x="172460" y="185259"/>
                    <a:pt x="183375" y="180324"/>
                    <a:pt x="194734" y="177800"/>
                  </a:cubicBezTo>
                  <a:cubicBezTo>
                    <a:pt x="208782" y="174678"/>
                    <a:pt x="223106" y="172823"/>
                    <a:pt x="237067" y="169333"/>
                  </a:cubicBezTo>
                  <a:cubicBezTo>
                    <a:pt x="268844" y="161389"/>
                    <a:pt x="262400" y="158476"/>
                    <a:pt x="296334" y="143933"/>
                  </a:cubicBezTo>
                  <a:cubicBezTo>
                    <a:pt x="304537" y="140417"/>
                    <a:pt x="313531" y="138983"/>
                    <a:pt x="321734" y="135467"/>
                  </a:cubicBezTo>
                  <a:cubicBezTo>
                    <a:pt x="333335" y="130495"/>
                    <a:pt x="343999" y="123505"/>
                    <a:pt x="355600" y="118533"/>
                  </a:cubicBezTo>
                  <a:cubicBezTo>
                    <a:pt x="380034" y="108061"/>
                    <a:pt x="395820" y="107714"/>
                    <a:pt x="423334" y="101600"/>
                  </a:cubicBezTo>
                  <a:cubicBezTo>
                    <a:pt x="434693" y="99076"/>
                    <a:pt x="445911" y="95955"/>
                    <a:pt x="457200" y="93133"/>
                  </a:cubicBezTo>
                  <a:lnTo>
                    <a:pt x="508000" y="59267"/>
                  </a:lnTo>
                  <a:cubicBezTo>
                    <a:pt x="516467" y="53622"/>
                    <a:pt x="523528" y="44801"/>
                    <a:pt x="533400" y="42333"/>
                  </a:cubicBezTo>
                  <a:cubicBezTo>
                    <a:pt x="555978" y="36689"/>
                    <a:pt x="579526" y="34043"/>
                    <a:pt x="601134" y="25400"/>
                  </a:cubicBezTo>
                  <a:cubicBezTo>
                    <a:pt x="654271" y="4145"/>
                    <a:pt x="628723" y="12153"/>
                    <a:pt x="677334" y="0"/>
                  </a:cubicBezTo>
                  <a:cubicBezTo>
                    <a:pt x="697089" y="2822"/>
                    <a:pt x="716966" y="4897"/>
                    <a:pt x="736600" y="8467"/>
                  </a:cubicBezTo>
                  <a:cubicBezTo>
                    <a:pt x="748049" y="10549"/>
                    <a:pt x="759278" y="13736"/>
                    <a:pt x="770467" y="16933"/>
                  </a:cubicBezTo>
                  <a:cubicBezTo>
                    <a:pt x="779048" y="19385"/>
                    <a:pt x="787032" y="24138"/>
                    <a:pt x="795867" y="25400"/>
                  </a:cubicBezTo>
                  <a:cubicBezTo>
                    <a:pt x="826726" y="29809"/>
                    <a:pt x="857956" y="31045"/>
                    <a:pt x="889000" y="33867"/>
                  </a:cubicBezTo>
                  <a:cubicBezTo>
                    <a:pt x="894645" y="39511"/>
                    <a:pt x="899701" y="45813"/>
                    <a:pt x="905934" y="50800"/>
                  </a:cubicBezTo>
                  <a:cubicBezTo>
                    <a:pt x="931205" y="71016"/>
                    <a:pt x="947958" y="76123"/>
                    <a:pt x="982134" y="84667"/>
                  </a:cubicBezTo>
                  <a:lnTo>
                    <a:pt x="1049867" y="101600"/>
                  </a:lnTo>
                  <a:cubicBezTo>
                    <a:pt x="1122216" y="155861"/>
                    <a:pt x="1038371" y="100588"/>
                    <a:pt x="1168400" y="143933"/>
                  </a:cubicBezTo>
                  <a:lnTo>
                    <a:pt x="1219200" y="160867"/>
                  </a:lnTo>
                  <a:cubicBezTo>
                    <a:pt x="1247422" y="158045"/>
                    <a:pt x="1275504" y="152400"/>
                    <a:pt x="1303867" y="152400"/>
                  </a:cubicBezTo>
                  <a:cubicBezTo>
                    <a:pt x="1608596" y="152400"/>
                    <a:pt x="1461222" y="178503"/>
                    <a:pt x="1591734" y="152400"/>
                  </a:cubicBezTo>
                  <a:cubicBezTo>
                    <a:pt x="1600201" y="146756"/>
                    <a:pt x="1607781" y="139475"/>
                    <a:pt x="1617134" y="135467"/>
                  </a:cubicBezTo>
                  <a:cubicBezTo>
                    <a:pt x="1627829" y="130883"/>
                    <a:pt x="1639812" y="130197"/>
                    <a:pt x="1651000" y="127000"/>
                  </a:cubicBezTo>
                  <a:cubicBezTo>
                    <a:pt x="1659581" y="124548"/>
                    <a:pt x="1667933" y="121355"/>
                    <a:pt x="1676400" y="118533"/>
                  </a:cubicBezTo>
                  <a:cubicBezTo>
                    <a:pt x="1721556" y="121355"/>
                    <a:pt x="1767502" y="118127"/>
                    <a:pt x="1811867" y="127000"/>
                  </a:cubicBezTo>
                  <a:cubicBezTo>
                    <a:pt x="1825704" y="129767"/>
                    <a:pt x="1834174" y="144308"/>
                    <a:pt x="1845734" y="152400"/>
                  </a:cubicBezTo>
                  <a:cubicBezTo>
                    <a:pt x="1887563" y="181681"/>
                    <a:pt x="1884417" y="184014"/>
                    <a:pt x="1921934" y="194733"/>
                  </a:cubicBezTo>
                  <a:cubicBezTo>
                    <a:pt x="1933122" y="197930"/>
                    <a:pt x="1944511" y="200378"/>
                    <a:pt x="1955800" y="203200"/>
                  </a:cubicBezTo>
                  <a:cubicBezTo>
                    <a:pt x="1975556" y="200378"/>
                    <a:pt x="1995814" y="199984"/>
                    <a:pt x="2015067" y="194733"/>
                  </a:cubicBezTo>
                  <a:cubicBezTo>
                    <a:pt x="2027244" y="191412"/>
                    <a:pt x="2036467" y="179768"/>
                    <a:pt x="2048934" y="177800"/>
                  </a:cubicBezTo>
                  <a:cubicBezTo>
                    <a:pt x="2090842" y="171183"/>
                    <a:pt x="2133601" y="172155"/>
                    <a:pt x="2175934" y="169333"/>
                  </a:cubicBezTo>
                  <a:cubicBezTo>
                    <a:pt x="2206978" y="163689"/>
                    <a:pt x="2237722" y="156017"/>
                    <a:pt x="2269067" y="152400"/>
                  </a:cubicBezTo>
                  <a:cubicBezTo>
                    <a:pt x="2321419" y="146359"/>
                    <a:pt x="2540874" y="137038"/>
                    <a:pt x="2573867" y="135467"/>
                  </a:cubicBezTo>
                  <a:cubicBezTo>
                    <a:pt x="2593623" y="132645"/>
                    <a:pt x="2613268" y="128892"/>
                    <a:pt x="2633134" y="127000"/>
                  </a:cubicBezTo>
                  <a:cubicBezTo>
                    <a:pt x="2672567" y="123244"/>
                    <a:pt x="2712594" y="125045"/>
                    <a:pt x="2751667" y="118533"/>
                  </a:cubicBezTo>
                  <a:cubicBezTo>
                    <a:pt x="2764117" y="116458"/>
                    <a:pt x="2774245" y="107244"/>
                    <a:pt x="2785534" y="101600"/>
                  </a:cubicBezTo>
                  <a:cubicBezTo>
                    <a:pt x="2898423" y="104422"/>
                    <a:pt x="3011398" y="104820"/>
                    <a:pt x="3124200" y="110067"/>
                  </a:cubicBezTo>
                  <a:cubicBezTo>
                    <a:pt x="3133115" y="110482"/>
                    <a:pt x="3141947" y="113941"/>
                    <a:pt x="3149600" y="118533"/>
                  </a:cubicBezTo>
                  <a:cubicBezTo>
                    <a:pt x="3156445" y="122640"/>
                    <a:pt x="3160300" y="130480"/>
                    <a:pt x="3166534" y="135467"/>
                  </a:cubicBezTo>
                  <a:cubicBezTo>
                    <a:pt x="3174480" y="141824"/>
                    <a:pt x="3183467" y="146756"/>
                    <a:pt x="3191934" y="152400"/>
                  </a:cubicBezTo>
                  <a:cubicBezTo>
                    <a:pt x="3211689" y="149578"/>
                    <a:pt x="3231632" y="147847"/>
                    <a:pt x="3251200" y="143933"/>
                  </a:cubicBezTo>
                  <a:cubicBezTo>
                    <a:pt x="3275525" y="139068"/>
                    <a:pt x="3294559" y="134633"/>
                    <a:pt x="3268134" y="101600"/>
                  </a:cubicBezTo>
                  <a:cubicBezTo>
                    <a:pt x="3262559" y="94631"/>
                    <a:pt x="3251201" y="95955"/>
                    <a:pt x="3242734" y="93133"/>
                  </a:cubicBezTo>
                  <a:cubicBezTo>
                    <a:pt x="3201750" y="134117"/>
                    <a:pt x="3224681" y="118533"/>
                    <a:pt x="3115734" y="118533"/>
                  </a:cubicBezTo>
                  <a:cubicBezTo>
                    <a:pt x="2991524" y="118533"/>
                    <a:pt x="2867378" y="112889"/>
                    <a:pt x="2743200" y="110067"/>
                  </a:cubicBezTo>
                  <a:cubicBezTo>
                    <a:pt x="2737556" y="101600"/>
                    <a:pt x="2730400" y="93966"/>
                    <a:pt x="2726267" y="84667"/>
                  </a:cubicBezTo>
                  <a:cubicBezTo>
                    <a:pt x="2719018" y="68356"/>
                    <a:pt x="2709334" y="33867"/>
                    <a:pt x="2709334" y="33867"/>
                  </a:cubicBezTo>
                  <a:cubicBezTo>
                    <a:pt x="2678289" y="36689"/>
                    <a:pt x="2647132" y="38467"/>
                    <a:pt x="2616200" y="42333"/>
                  </a:cubicBezTo>
                  <a:cubicBezTo>
                    <a:pt x="2601921" y="44118"/>
                    <a:pt x="2588062" y="48434"/>
                    <a:pt x="2573867" y="50800"/>
                  </a:cubicBezTo>
                  <a:cubicBezTo>
                    <a:pt x="2554182" y="54081"/>
                    <a:pt x="2534285" y="55986"/>
                    <a:pt x="2514600" y="59267"/>
                  </a:cubicBezTo>
                  <a:cubicBezTo>
                    <a:pt x="2500405" y="61633"/>
                    <a:pt x="2486425" y="65159"/>
                    <a:pt x="2472267" y="67733"/>
                  </a:cubicBezTo>
                  <a:cubicBezTo>
                    <a:pt x="2455377" y="70804"/>
                    <a:pt x="2438400" y="73378"/>
                    <a:pt x="2421467" y="76200"/>
                  </a:cubicBezTo>
                  <a:cubicBezTo>
                    <a:pt x="2410178" y="81844"/>
                    <a:pt x="2396525" y="84208"/>
                    <a:pt x="2387600" y="93133"/>
                  </a:cubicBezTo>
                  <a:cubicBezTo>
                    <a:pt x="2373210" y="107523"/>
                    <a:pt x="2373041" y="137497"/>
                    <a:pt x="2353734" y="143933"/>
                  </a:cubicBezTo>
                  <a:cubicBezTo>
                    <a:pt x="2345267" y="146755"/>
                    <a:pt x="2336316" y="148409"/>
                    <a:pt x="2328334" y="152400"/>
                  </a:cubicBezTo>
                  <a:cubicBezTo>
                    <a:pt x="2319233" y="156951"/>
                    <a:pt x="2310880" y="162976"/>
                    <a:pt x="2302934" y="169333"/>
                  </a:cubicBezTo>
                  <a:cubicBezTo>
                    <a:pt x="2296700" y="174320"/>
                    <a:pt x="2293140" y="182697"/>
                    <a:pt x="2286000" y="186267"/>
                  </a:cubicBezTo>
                  <a:cubicBezTo>
                    <a:pt x="2258813" y="199860"/>
                    <a:pt x="2231663" y="218111"/>
                    <a:pt x="2201334" y="220133"/>
                  </a:cubicBezTo>
                  <a:lnTo>
                    <a:pt x="2074334" y="228600"/>
                  </a:lnTo>
                  <a:cubicBezTo>
                    <a:pt x="1992639" y="249023"/>
                    <a:pt x="2029421" y="250097"/>
                    <a:pt x="1964267" y="237067"/>
                  </a:cubicBezTo>
                  <a:cubicBezTo>
                    <a:pt x="1961445" y="228600"/>
                    <a:pt x="1958252" y="220248"/>
                    <a:pt x="1955800" y="211667"/>
                  </a:cubicBezTo>
                  <a:cubicBezTo>
                    <a:pt x="1952603" y="200478"/>
                    <a:pt x="1952538" y="188208"/>
                    <a:pt x="1947334" y="177800"/>
                  </a:cubicBezTo>
                  <a:cubicBezTo>
                    <a:pt x="1943764" y="170660"/>
                    <a:pt x="1936045" y="166511"/>
                    <a:pt x="1930400" y="160867"/>
                  </a:cubicBezTo>
                  <a:cubicBezTo>
                    <a:pt x="1918364" y="124757"/>
                    <a:pt x="1930859" y="135467"/>
                    <a:pt x="1888067" y="135467"/>
                  </a:cubicBezTo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852128" y="2181361"/>
              <a:ext cx="1408907" cy="75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rgbClr val="F79646"/>
                  </a:solidFill>
                </a:rPr>
                <a:t>Optical nutrients</a:t>
              </a:r>
            </a:p>
            <a:p>
              <a:r>
                <a:rPr lang="en-US" sz="900" i="1" dirty="0">
                  <a:solidFill>
                    <a:srgbClr val="F79646"/>
                  </a:solidFill>
                </a:rPr>
                <a:t>Optical </a:t>
              </a:r>
              <a:r>
                <a:rPr lang="en-US" sz="900" i="1" dirty="0">
                  <a:solidFill>
                    <a:schemeClr val="accent6"/>
                  </a:solidFill>
                </a:rPr>
                <a:t>CO2</a:t>
              </a:r>
            </a:p>
            <a:p>
              <a:r>
                <a:rPr lang="en-US" sz="900" i="1" dirty="0">
                  <a:solidFill>
                    <a:srgbClr val="F79646"/>
                  </a:solidFill>
                </a:rPr>
                <a:t>Optical</a:t>
              </a:r>
              <a:r>
                <a:rPr lang="en-US" sz="900" i="1" dirty="0">
                  <a:solidFill>
                    <a:schemeClr val="accent6"/>
                  </a:solidFill>
                </a:rPr>
                <a:t> pH</a:t>
              </a:r>
            </a:p>
            <a:p>
              <a:r>
                <a:rPr lang="en-US" sz="900" i="1" dirty="0">
                  <a:solidFill>
                    <a:srgbClr val="FF0000"/>
                  </a:solidFill>
                </a:rPr>
                <a:t>Mass Spectrometers</a:t>
              </a: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934845" y="1975752"/>
              <a:ext cx="1429424" cy="306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cap="small" dirty="0"/>
                <a:t>CHEMISTRY</a:t>
              </a: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919864" y="2033890"/>
              <a:ext cx="1207911" cy="8936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015067" y="661918"/>
              <a:ext cx="1080824" cy="88545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951779" y="581817"/>
              <a:ext cx="1429424" cy="306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cap="small" dirty="0"/>
                <a:t>TRANSPORT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131174" y="811889"/>
              <a:ext cx="1408907" cy="75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rgbClr val="008000"/>
                  </a:solidFill>
                </a:rPr>
                <a:t>ADCP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Estimated geostrophic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 currents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-275161" y="1115239"/>
              <a:ext cx="1429424" cy="702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cap="small" dirty="0"/>
                <a:t>WATER </a:t>
              </a:r>
            </a:p>
            <a:p>
              <a:pPr algn="ctr"/>
              <a:r>
                <a:rPr lang="en-US" sz="1100" b="1" cap="small" dirty="0"/>
                <a:t>COLUMN </a:t>
              </a:r>
            </a:p>
            <a:p>
              <a:pPr algn="ctr"/>
              <a:r>
                <a:rPr lang="en-US" sz="1100" b="1" cap="small" dirty="0"/>
                <a:t>PHYSICS</a:t>
              </a: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9908" y="1131443"/>
              <a:ext cx="849085" cy="129028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1" name="Left Brace 150"/>
            <p:cNvSpPr/>
            <p:nvPr/>
          </p:nvSpPr>
          <p:spPr>
            <a:xfrm rot="19780965">
              <a:off x="2958931" y="1624477"/>
              <a:ext cx="242017" cy="481806"/>
            </a:xfrm>
            <a:prstGeom prst="leftBrace">
              <a:avLst>
                <a:gd name="adj1" fmla="val 8333"/>
                <a:gd name="adj2" fmla="val 51425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1332529" y="840898"/>
              <a:ext cx="495517" cy="32219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4508" y="1821567"/>
              <a:ext cx="1408907" cy="594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rgbClr val="008000"/>
                  </a:solidFill>
                </a:rPr>
                <a:t>Temperature</a:t>
              </a:r>
            </a:p>
            <a:p>
              <a:r>
                <a:rPr lang="en-US" sz="900" i="1" dirty="0">
                  <a:solidFill>
                    <a:srgbClr val="008000"/>
                  </a:solidFill>
                </a:rPr>
                <a:t>Salinity</a:t>
              </a:r>
            </a:p>
            <a:p>
              <a:r>
                <a:rPr lang="en-US" sz="900" i="1" dirty="0">
                  <a:solidFill>
                    <a:schemeClr val="accent6"/>
                  </a:solidFill>
                </a:rPr>
                <a:t>Turbulence</a:t>
              </a:r>
            </a:p>
          </p:txBody>
        </p:sp>
        <p:sp>
          <p:nvSpPr>
            <p:cNvPr id="154" name="Left Brace 153"/>
            <p:cNvSpPr/>
            <p:nvPr/>
          </p:nvSpPr>
          <p:spPr>
            <a:xfrm>
              <a:off x="913669" y="1384837"/>
              <a:ext cx="270956" cy="737146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5" name="Left Brace 154"/>
            <p:cNvSpPr/>
            <p:nvPr/>
          </p:nvSpPr>
          <p:spPr>
            <a:xfrm flipH="1">
              <a:off x="1821818" y="759625"/>
              <a:ext cx="155362" cy="462386"/>
            </a:xfrm>
            <a:prstGeom prst="leftBrace">
              <a:avLst>
                <a:gd name="adj1" fmla="val 8333"/>
                <a:gd name="adj2" fmla="val 50712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72" name="Group 13"/>
          <p:cNvGrpSpPr>
            <a:grpSpLocks/>
          </p:cNvGrpSpPr>
          <p:nvPr/>
        </p:nvGrpSpPr>
        <p:grpSpPr bwMode="auto">
          <a:xfrm>
            <a:off x="128346" y="3706564"/>
            <a:ext cx="1165584" cy="2564431"/>
            <a:chOff x="3723" y="24"/>
            <a:chExt cx="1969" cy="4275"/>
          </a:xfrm>
        </p:grpSpPr>
        <p:pic>
          <p:nvPicPr>
            <p:cNvPr id="173" name="Picture 14" descr="sensor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29" b="30716"/>
            <a:stretch>
              <a:fillRect/>
            </a:stretch>
          </p:blipFill>
          <p:spPr bwMode="auto">
            <a:xfrm>
              <a:off x="4086" y="1406"/>
              <a:ext cx="1224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15" descr="sensor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8" t="34924" b="44069"/>
            <a:stretch>
              <a:fillRect/>
            </a:stretch>
          </p:blipFill>
          <p:spPr bwMode="auto">
            <a:xfrm>
              <a:off x="4086" y="43"/>
              <a:ext cx="1587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6" descr="sensor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6" r="16879"/>
            <a:stretch>
              <a:fillRect/>
            </a:stretch>
          </p:blipFill>
          <p:spPr bwMode="auto">
            <a:xfrm>
              <a:off x="4902" y="1860"/>
              <a:ext cx="771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17" descr="sensor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3723" y="1814"/>
              <a:ext cx="1256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18" descr="sensor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" y="448"/>
              <a:ext cx="1088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19" descr="sensor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3729" y="1053"/>
              <a:ext cx="377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20" descr="sensor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4" r="34952"/>
            <a:stretch>
              <a:fillRect/>
            </a:stretch>
          </p:blipFill>
          <p:spPr bwMode="auto">
            <a:xfrm>
              <a:off x="5180" y="408"/>
              <a:ext cx="492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1" descr="sensor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50" t="32321" r="37674" b="23061"/>
            <a:stretch>
              <a:fillRect/>
            </a:stretch>
          </p:blipFill>
          <p:spPr bwMode="auto">
            <a:xfrm>
              <a:off x="3726" y="45"/>
              <a:ext cx="378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2" descr="sensor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9714"/>
            <a:stretch>
              <a:fillRect/>
            </a:stretch>
          </p:blipFill>
          <p:spPr bwMode="auto">
            <a:xfrm>
              <a:off x="3723" y="2676"/>
              <a:ext cx="1256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23" descr="100_364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" y="3537"/>
              <a:ext cx="1134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24" descr="DSC0019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" y="3539"/>
              <a:ext cx="998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25" descr="Glider Documentation 629"/>
            <p:cNvPicPr>
              <a:picLocks noChangeAspect="1" noChangeArrowheads="1"/>
            </p:cNvPicPr>
            <p:nvPr/>
          </p:nvPicPr>
          <p:blipFill>
            <a:blip r:embed="rId20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r="11360"/>
            <a:stretch>
              <a:fillRect/>
            </a:stretch>
          </p:blipFill>
          <p:spPr bwMode="auto">
            <a:xfrm>
              <a:off x="4947" y="3039"/>
              <a:ext cx="72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" name="Rectangle 26"/>
            <p:cNvSpPr>
              <a:spLocks noChangeArrowheads="1"/>
            </p:cNvSpPr>
            <p:nvPr/>
          </p:nvSpPr>
          <p:spPr bwMode="auto">
            <a:xfrm>
              <a:off x="3730" y="24"/>
              <a:ext cx="1962" cy="427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294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781675" y="1127125"/>
            <a:ext cx="2447925" cy="1951038"/>
            <a:chOff x="87" y="528"/>
            <a:chExt cx="1542" cy="1229"/>
          </a:xfrm>
        </p:grpSpPr>
        <p:pic>
          <p:nvPicPr>
            <p:cNvPr id="5" name="Picture 8" descr="mir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528"/>
              <a:ext cx="1533" cy="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H="1" flipV="1">
              <a:off x="864" y="672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80" y="732"/>
              <a:ext cx="11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/>
              <a:r>
                <a:rPr lang="en-US" sz="900" b="1">
                  <a:cs typeface="ＭＳ Ｐゴシック" charset="0"/>
                </a:rPr>
                <a:t>Towed MCM detection system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87" y="1584"/>
              <a:ext cx="9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/>
              <a:r>
                <a:rPr lang="en-US" sz="1200" b="1">
                  <a:cs typeface="ＭＳ Ｐゴシック" charset="0"/>
                </a:rPr>
                <a:t>MIREM April 2005</a:t>
              </a: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923925" y="2366963"/>
            <a:ext cx="3733800" cy="4183062"/>
            <a:chOff x="3168" y="1301"/>
            <a:chExt cx="2352" cy="2635"/>
          </a:xfrm>
        </p:grpSpPr>
        <p:grpSp>
          <p:nvGrpSpPr>
            <p:cNvPr id="16" name="Group 18"/>
            <p:cNvGrpSpPr>
              <a:grpSpLocks/>
            </p:cNvGrpSpPr>
            <p:nvPr/>
          </p:nvGrpSpPr>
          <p:grpSpPr bwMode="auto">
            <a:xfrm>
              <a:off x="3174" y="2846"/>
              <a:ext cx="2346" cy="1090"/>
              <a:chOff x="3168" y="1604"/>
              <a:chExt cx="2256" cy="1036"/>
            </a:xfrm>
          </p:grpSpPr>
          <p:pic>
            <p:nvPicPr>
              <p:cNvPr id="18" name="Picture 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1604"/>
                <a:ext cx="2256" cy="1036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82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cs typeface="ＭＳ Ｐゴシック" charset="0"/>
                  </a:rPr>
                  <a:t>Clear water</a:t>
                </a:r>
              </a:p>
            </p:txBody>
          </p:sp>
          <p:sp>
            <p:nvSpPr>
              <p:cNvPr id="20" name="Rectangle 21"/>
              <p:cNvSpPr>
                <a:spLocks noChangeArrowheads="1"/>
              </p:cNvSpPr>
              <p:nvPr/>
            </p:nvSpPr>
            <p:spPr bwMode="auto">
              <a:xfrm>
                <a:off x="4464" y="1632"/>
                <a:ext cx="804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cs typeface="ＭＳ Ｐゴシック" charset="0"/>
                  </a:rPr>
                  <a:t>Real water</a:t>
                </a:r>
              </a:p>
            </p:txBody>
          </p: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3168" y="1301"/>
              <a:ext cx="2313" cy="1084"/>
              <a:chOff x="480" y="2048"/>
              <a:chExt cx="2313" cy="1084"/>
            </a:xfrm>
          </p:grpSpPr>
          <p:pic>
            <p:nvPicPr>
              <p:cNvPr id="12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048"/>
                <a:ext cx="2313" cy="1084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14"/>
              <p:cNvSpPr txBox="1">
                <a:spLocks noChangeArrowheads="1"/>
              </p:cNvSpPr>
              <p:nvPr/>
            </p:nvSpPr>
            <p:spPr bwMode="auto">
              <a:xfrm>
                <a:off x="572" y="2107"/>
                <a:ext cx="85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Geneva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ＭＳ Ｐゴシック" charset="0"/>
                  </a:rPr>
                  <a:t>Clear water</a:t>
                </a:r>
              </a:p>
            </p:txBody>
          </p:sp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>
                <a:off x="1723" y="2098"/>
                <a:ext cx="8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Geneva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Geneva" charset="0"/>
                    <a:cs typeface="Geneva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ＭＳ Ｐゴシック" charset="0"/>
                  </a:rPr>
                  <a:t>Real water</a:t>
                </a:r>
              </a:p>
            </p:txBody>
          </p:sp>
        </p:grpSp>
      </p:grpSp>
      <p:grpSp>
        <p:nvGrpSpPr>
          <p:cNvPr id="21" name="Group 32"/>
          <p:cNvGrpSpPr>
            <a:grpSpLocks/>
          </p:cNvGrpSpPr>
          <p:nvPr/>
        </p:nvGrpSpPr>
        <p:grpSpPr bwMode="auto">
          <a:xfrm>
            <a:off x="5781675" y="3108325"/>
            <a:ext cx="2533650" cy="3400425"/>
            <a:chOff x="5760" y="576"/>
            <a:chExt cx="1596" cy="2142"/>
          </a:xfrm>
        </p:grpSpPr>
        <p:pic>
          <p:nvPicPr>
            <p:cNvPr id="22" name="Picture 27" descr="Pd-10m-dee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576"/>
              <a:ext cx="1596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8"/>
            <p:cNvSpPr>
              <a:spLocks noChangeArrowheads="1"/>
            </p:cNvSpPr>
            <p:nvPr/>
          </p:nvSpPr>
          <p:spPr bwMode="auto">
            <a:xfrm>
              <a:off x="5991" y="672"/>
              <a:ext cx="1265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FFFF00"/>
                  </a:solidFill>
                  <a:cs typeface="ＭＳ Ｐゴシック" charset="0"/>
                </a:rPr>
                <a:t>probability of detection </a:t>
              </a:r>
            </a:p>
            <a:p>
              <a:pPr algn="ctr"/>
              <a:r>
                <a:rPr lang="en-US" sz="1200" b="1">
                  <a:solidFill>
                    <a:srgbClr val="FFFF00"/>
                  </a:solidFill>
                  <a:cs typeface="ＭＳ Ｐゴシック" charset="0"/>
                </a:rPr>
                <a:t>at an altitude of 10m </a:t>
              </a:r>
            </a:p>
            <a:p>
              <a:pPr algn="ctr"/>
              <a:r>
                <a:rPr lang="en-US" sz="1200" b="1">
                  <a:solidFill>
                    <a:srgbClr val="FFFF00"/>
                  </a:solidFill>
                  <a:cs typeface="ＭＳ Ｐゴシック" charset="0"/>
                </a:rPr>
                <a:t>off bottom</a:t>
              </a: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5848" y="1948"/>
              <a:ext cx="149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Geneva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Geneva" charset="0"/>
                  <a:cs typeface="Geneva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3300"/>
                  </a:solidFill>
                  <a:cs typeface="ＭＳ Ｐゴシック" charset="0"/>
                </a:rPr>
                <a:t>Red = poor detection </a:t>
              </a:r>
            </a:p>
          </p:txBody>
        </p:sp>
      </p:grp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453225" y="894060"/>
            <a:ext cx="4887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An example for a very applied problem: What can you see?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Helicopter or diver….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From the optics, one can calculate water column turbidity.  What is the depth of the euphotic zone?</a:t>
            </a:r>
          </a:p>
        </p:txBody>
      </p:sp>
    </p:spTree>
    <p:extLst>
      <p:ext uri="{BB962C8B-B14F-4D97-AF65-F5344CB8AC3E}">
        <p14:creationId xmlns:p14="http://schemas.microsoft.com/office/powerpoint/2010/main" val="16226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6D7864-C065-3043-A43B-C5CEDD785099}"/>
              </a:ext>
            </a:extLst>
          </p:cNvPr>
          <p:cNvSpPr txBox="1"/>
          <p:nvPr/>
        </p:nvSpPr>
        <p:spPr>
          <a:xfrm>
            <a:off x="2278593" y="690165"/>
            <a:ext cx="540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</a:rPr>
              <a:t>pH for Ocean Acidification Monitoring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BB82B-E1D7-E140-A641-9B0C00E319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2" y="851292"/>
            <a:ext cx="2738046" cy="18513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C3BE9-8123-1545-ABAB-1BDD1FD984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2" y="2750679"/>
            <a:ext cx="2738046" cy="17914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5F538-D488-AB44-8F95-E4216885A2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3" y="4582386"/>
            <a:ext cx="2738045" cy="1892194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1E9095-1A5F-664E-818E-01F1D56E7A09}"/>
              </a:ext>
            </a:extLst>
          </p:cNvPr>
          <p:cNvGrpSpPr/>
          <p:nvPr/>
        </p:nvGrpSpPr>
        <p:grpSpPr>
          <a:xfrm>
            <a:off x="2648125" y="2265724"/>
            <a:ext cx="3058718" cy="3726180"/>
            <a:chOff x="2486335" y="1967803"/>
            <a:chExt cx="3259470" cy="38429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AC3C8D-6B86-D542-AD57-F8FFC162E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5599" y="1967803"/>
              <a:ext cx="2519033" cy="3842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A58745-49F7-5246-8A26-1EFEF11D3E97}"/>
                </a:ext>
              </a:extLst>
            </p:cNvPr>
            <p:cNvCxnSpPr/>
            <p:nvPr/>
          </p:nvCxnSpPr>
          <p:spPr>
            <a:xfrm>
              <a:off x="4116070" y="3449320"/>
              <a:ext cx="444500" cy="1270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51D61EE-013D-7D49-A9AE-AF4F175292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9539" y="3576320"/>
              <a:ext cx="0" cy="437512"/>
            </a:xfrm>
            <a:prstGeom prst="straightConnector1">
              <a:avLst/>
            </a:prstGeom>
            <a:ln w="69850">
              <a:solidFill>
                <a:srgbClr val="FFC000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81CE21-17AE-2747-A483-8D35B5D36A49}"/>
                </a:ext>
              </a:extLst>
            </p:cNvPr>
            <p:cNvSpPr txBox="1"/>
            <p:nvPr/>
          </p:nvSpPr>
          <p:spPr>
            <a:xfrm>
              <a:off x="2486335" y="4030203"/>
              <a:ext cx="3259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C000"/>
                  </a:solidFill>
                </a:rPr>
                <a:t>May 2018 Deployment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8C451-455A-5449-9973-193032CAD29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870" y="1378322"/>
            <a:ext cx="3641183" cy="4990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C64D33-A6B1-B445-8D60-7CBFCA02D9DB}"/>
              </a:ext>
            </a:extLst>
          </p:cNvPr>
          <p:cNvSpPr txBox="1"/>
          <p:nvPr/>
        </p:nvSpPr>
        <p:spPr>
          <a:xfrm>
            <a:off x="5460870" y="1016312"/>
            <a:ext cx="3641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May 2018 – NJ cross-shelf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FD4DA9-62C2-3D4A-BC0A-6C5DE1E11233}"/>
              </a:ext>
            </a:extLst>
          </p:cNvPr>
          <p:cNvSpPr txBox="1"/>
          <p:nvPr/>
        </p:nvSpPr>
        <p:spPr>
          <a:xfrm>
            <a:off x="2971809" y="6105150"/>
            <a:ext cx="2411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cs typeface="Helvetica"/>
              </a:rPr>
              <a:t>NSF OTIC Program (OCE #1634520)</a:t>
            </a:r>
            <a:endParaRPr lang="en-US" sz="12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96D576B-551B-BC47-8971-1FB28BA537AA}"/>
              </a:ext>
            </a:extLst>
          </p:cNvPr>
          <p:cNvSpPr txBox="1">
            <a:spLocks/>
          </p:cNvSpPr>
          <p:nvPr/>
        </p:nvSpPr>
        <p:spPr>
          <a:xfrm>
            <a:off x="0" y="165100"/>
            <a:ext cx="9144000" cy="6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charset="0"/>
                <a:ea typeface="Times New Roman" charset="0"/>
                <a:cs typeface="Times New Roman" charset="0"/>
              </a:rPr>
              <a:t>Development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&amp; Testing of New Glider Sensors</a:t>
            </a:r>
          </a:p>
        </p:txBody>
      </p:sp>
      <p:pic>
        <p:nvPicPr>
          <p:cNvPr id="17" name="Picture 2" descr="ea-Bird">
            <a:extLst>
              <a:ext uri="{FF2B5EF4-FFF2-40B4-BE49-F238E27FC236}">
                <a16:creationId xmlns:a16="http://schemas.microsoft.com/office/drawing/2014/main" id="{A47868EE-06B0-9842-8961-23C445E53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9" y="1436823"/>
            <a:ext cx="1464252" cy="5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9C63D3C-6070-1545-ABB8-C19E2B761497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1264312"/>
            <a:ext cx="811159" cy="816045"/>
            <a:chOff x="9334500" y="3194050"/>
            <a:chExt cx="2108200" cy="21209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81EDCE-224C-F140-9B82-543C14221990}"/>
                </a:ext>
              </a:extLst>
            </p:cNvPr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440C59-FED7-FF4E-8D61-B6A8E059C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7AD444C-B69B-8C4F-A08F-ED4B7BF7FF61}"/>
              </a:ext>
            </a:extLst>
          </p:cNvPr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Ocean Chemistry (pH)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E891B-39DC-FA4F-9072-F0EC3F565B51}"/>
              </a:ext>
            </a:extLst>
          </p:cNvPr>
          <p:cNvSpPr txBox="1"/>
          <p:nvPr/>
        </p:nvSpPr>
        <p:spPr>
          <a:xfrm>
            <a:off x="6845300" y="6487280"/>
            <a:ext cx="196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Thanks to Grace Saba</a:t>
            </a:r>
          </a:p>
        </p:txBody>
      </p:sp>
    </p:spTree>
    <p:extLst>
      <p:ext uri="{BB962C8B-B14F-4D97-AF65-F5344CB8AC3E}">
        <p14:creationId xmlns:p14="http://schemas.microsoft.com/office/powerpoint/2010/main" val="2449656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AA1F45-96AA-1B40-BEA2-C5492974A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35000"/>
            <a:ext cx="3975100" cy="6223000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26313F6-6FBB-424A-8067-12BD81B5A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386" y="711200"/>
            <a:ext cx="357561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Autonomous Platforms:</a:t>
            </a:r>
          </a:p>
          <a:p>
            <a:pPr algn="r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Dissolved Oxygen</a:t>
            </a:r>
          </a:p>
          <a:p>
            <a:pPr algn="r">
              <a:defRPr/>
            </a:pPr>
            <a:r>
              <a:rPr lang="en-US" sz="2000" b="1" i="1" dirty="0">
                <a:solidFill>
                  <a:srgbClr val="0000FF"/>
                </a:solidFill>
                <a:latin typeface="Times New Roman"/>
                <a:cs typeface="Times New Roman"/>
              </a:rPr>
              <a:t>Shallow Water (5-30m)</a:t>
            </a: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7FD27AC9-ED7A-6E4F-AF59-87867870BB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0186" y="928150"/>
            <a:ext cx="711200" cy="704362"/>
            <a:chOff x="4416" y="1872"/>
            <a:chExt cx="672" cy="665"/>
          </a:xfrm>
        </p:grpSpPr>
        <p:sp>
          <p:nvSpPr>
            <p:cNvPr id="7" name="Oval 18">
              <a:extLst>
                <a:ext uri="{FF2B5EF4-FFF2-40B4-BE49-F238E27FC236}">
                  <a16:creationId xmlns:a16="http://schemas.microsoft.com/office/drawing/2014/main" id="{736650EF-D146-F24A-90C9-DEB8BB71B3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9" descr="dep_small">
              <a:extLst>
                <a:ext uri="{FF2B5EF4-FFF2-40B4-BE49-F238E27FC236}">
                  <a16:creationId xmlns:a16="http://schemas.microsoft.com/office/drawing/2014/main" id="{CA326FB6-EB25-FF42-98FF-32A5A5626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8AF516B-2B99-BA4B-99B2-E9FAB45FFA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939800"/>
            <a:ext cx="6731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42F09-40E3-AA4F-8A48-F63BF6CED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4236560"/>
            <a:ext cx="5105400" cy="2565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2A396-8017-C74D-A0A3-8D265C7BD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778000"/>
            <a:ext cx="5105400" cy="255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048263-322D-DC49-B9EC-0624C2109A0E}"/>
              </a:ext>
            </a:extLst>
          </p:cNvPr>
          <p:cNvSpPr txBox="1"/>
          <p:nvPr/>
        </p:nvSpPr>
        <p:spPr>
          <a:xfrm>
            <a:off x="5917937" y="6172197"/>
            <a:ext cx="27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Dissolved Oxygen (mg/L)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43453-F121-064C-B248-78F902C24C07}"/>
              </a:ext>
            </a:extLst>
          </p:cNvPr>
          <p:cNvSpPr txBox="1"/>
          <p:nvPr/>
        </p:nvSpPr>
        <p:spPr>
          <a:xfrm>
            <a:off x="6718037" y="3681968"/>
            <a:ext cx="19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Temperature (°C)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8B501D-0AB2-114D-9401-AE1261C9A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6019" y="4236560"/>
            <a:ext cx="2576295" cy="2621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glider1.JPG">
            <a:extLst>
              <a:ext uri="{FF2B5EF4-FFF2-40B4-BE49-F238E27FC236}">
                <a16:creationId xmlns:a16="http://schemas.microsoft.com/office/drawing/2014/main" id="{E28EC6A9-70E9-604B-8FF6-C0BF088064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424" y="3215598"/>
            <a:ext cx="1823890" cy="1020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C21900-86B5-7C4E-BAC6-A590035007F8}"/>
              </a:ext>
            </a:extLst>
          </p:cNvPr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Ocean Chemistry (O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FDCCC-2BAE-824D-8AED-DA7B64C352C0}"/>
              </a:ext>
            </a:extLst>
          </p:cNvPr>
          <p:cNvSpPr txBox="1"/>
          <p:nvPr/>
        </p:nvSpPr>
        <p:spPr>
          <a:xfrm>
            <a:off x="192905" y="6172197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Thanks to </a:t>
            </a:r>
          </a:p>
          <a:p>
            <a:pPr algn="ctr"/>
            <a:r>
              <a:rPr lang="en-US" sz="1600" i="1" dirty="0"/>
              <a:t>Josh Kohut</a:t>
            </a:r>
          </a:p>
        </p:txBody>
      </p:sp>
    </p:spTree>
    <p:extLst>
      <p:ext uri="{BB962C8B-B14F-4D97-AF65-F5344CB8AC3E}">
        <p14:creationId xmlns:p14="http://schemas.microsoft.com/office/powerpoint/2010/main" val="77339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CF7143-063E-394F-B20A-10A4DBB14274}"/>
              </a:ext>
            </a:extLst>
          </p:cNvPr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57210-43FB-4245-9CFB-4AF48F36DF54}"/>
              </a:ext>
            </a:extLst>
          </p:cNvPr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Laser systems allow for estimates particle size distribution and particle number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C3D66-7AD3-6048-B7D7-423ABD6ED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150" y="949722"/>
            <a:ext cx="2960914" cy="2220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B9BB77-8DB0-424B-A7F3-9B0F9D569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38" y="2420416"/>
            <a:ext cx="1443268" cy="657488"/>
          </a:xfrm>
          <a:prstGeom prst="rect">
            <a:avLst/>
          </a:prstGeom>
        </p:spPr>
      </p:pic>
      <p:pic>
        <p:nvPicPr>
          <p:cNvPr id="17" name="Picture 16" descr="S:\Sequoia logos\ssi-logo-clear.GIF">
            <a:extLst>
              <a:ext uri="{FF2B5EF4-FFF2-40B4-BE49-F238E27FC236}">
                <a16:creationId xmlns:a16="http://schemas.microsoft.com/office/drawing/2014/main" id="{815BECF9-C0E8-1946-B1AA-32726961E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2"/>
          <a:stretch/>
        </p:blipFill>
        <p:spPr bwMode="auto">
          <a:xfrm>
            <a:off x="265138" y="1306385"/>
            <a:ext cx="1612900" cy="6144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C080D6-5D70-3C4A-AAF0-F713893729A5}"/>
              </a:ext>
            </a:extLst>
          </p:cNvPr>
          <p:cNvSpPr txBox="1"/>
          <p:nvPr/>
        </p:nvSpPr>
        <p:spPr>
          <a:xfrm>
            <a:off x="2701579" y="3045101"/>
            <a:ext cx="291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Suspended Sediment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C26AA9-1C1D-AA4A-8D63-7A78A2B5C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3601"/>
            <a:ext cx="9109718" cy="27703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7E92F0C-9C45-354B-8153-7C7CE2AB9D95}"/>
              </a:ext>
            </a:extLst>
          </p:cNvPr>
          <p:cNvSpPr/>
          <p:nvPr/>
        </p:nvSpPr>
        <p:spPr>
          <a:xfrm>
            <a:off x="6400799" y="3659149"/>
            <a:ext cx="1639229" cy="2477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B576E-D506-0A48-A365-E70F06DC6D66}"/>
              </a:ext>
            </a:extLst>
          </p:cNvPr>
          <p:cNvSpPr txBox="1"/>
          <p:nvPr/>
        </p:nvSpPr>
        <p:spPr>
          <a:xfrm>
            <a:off x="2609857" y="1881679"/>
            <a:ext cx="2525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Thanks to Travis Miles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FC560-5DD0-3844-B6B1-9405AAAD9846}"/>
              </a:ext>
            </a:extLst>
          </p:cNvPr>
          <p:cNvSpPr txBox="1"/>
          <p:nvPr/>
        </p:nvSpPr>
        <p:spPr>
          <a:xfrm>
            <a:off x="6845300" y="6487280"/>
            <a:ext cx="2013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Thanks to Travis Miles</a:t>
            </a:r>
          </a:p>
        </p:txBody>
      </p:sp>
    </p:spTree>
    <p:extLst>
      <p:ext uri="{BB962C8B-B14F-4D97-AF65-F5344CB8AC3E}">
        <p14:creationId xmlns:p14="http://schemas.microsoft.com/office/powerpoint/2010/main" val="2466407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3972</TotalTime>
  <Words>976</Words>
  <Application>Microsoft Macintosh PowerPoint</Application>
  <PresentationFormat>On-screen Show (4:3)</PresentationFormat>
  <Paragraphs>247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 Unicode MS</vt:lpstr>
      <vt:lpstr>ＭＳ Ｐゴシック</vt:lpstr>
      <vt:lpstr>Arial</vt:lpstr>
      <vt:lpstr>Calibri</vt:lpstr>
      <vt:lpstr>Calibri Light</vt:lpstr>
      <vt:lpstr>Comic Sans MS</vt:lpstr>
      <vt:lpstr>Garamond</vt:lpstr>
      <vt:lpstr>Geneva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Oscar Schofield</cp:lastModifiedBy>
  <cp:revision>102</cp:revision>
  <dcterms:created xsi:type="dcterms:W3CDTF">2016-04-29T17:08:48Z</dcterms:created>
  <dcterms:modified xsi:type="dcterms:W3CDTF">2019-11-13T02:43:03Z</dcterms:modified>
  <cp:category/>
</cp:coreProperties>
</file>