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gif" ContentType="image/gif"/>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8" r:id="rId1"/>
  </p:sldMasterIdLst>
  <p:notesMasterIdLst>
    <p:notesMasterId r:id="rId36"/>
  </p:notesMasterIdLst>
  <p:handoutMasterIdLst>
    <p:handoutMasterId r:id="rId37"/>
  </p:handoutMasterIdLst>
  <p:sldIdLst>
    <p:sldId id="1560" r:id="rId2"/>
    <p:sldId id="1504" r:id="rId3"/>
    <p:sldId id="519" r:id="rId4"/>
    <p:sldId id="1565" r:id="rId5"/>
    <p:sldId id="1549" r:id="rId6"/>
    <p:sldId id="1562" r:id="rId7"/>
    <p:sldId id="1510" r:id="rId8"/>
    <p:sldId id="1506" r:id="rId9"/>
    <p:sldId id="467" r:id="rId10"/>
    <p:sldId id="469" r:id="rId11"/>
    <p:sldId id="540" r:id="rId12"/>
    <p:sldId id="460" r:id="rId13"/>
    <p:sldId id="1496" r:id="rId14"/>
    <p:sldId id="1545" r:id="rId15"/>
    <p:sldId id="1495" r:id="rId16"/>
    <p:sldId id="1497" r:id="rId17"/>
    <p:sldId id="1551" r:id="rId18"/>
    <p:sldId id="1563" r:id="rId19"/>
    <p:sldId id="480" r:id="rId20"/>
    <p:sldId id="1345" r:id="rId21"/>
    <p:sldId id="1353" r:id="rId22"/>
    <p:sldId id="1354" r:id="rId23"/>
    <p:sldId id="281" r:id="rId24"/>
    <p:sldId id="1514" r:id="rId25"/>
    <p:sldId id="498" r:id="rId26"/>
    <p:sldId id="526" r:id="rId27"/>
    <p:sldId id="517" r:id="rId28"/>
    <p:sldId id="1503" r:id="rId29"/>
    <p:sldId id="1558" r:id="rId30"/>
    <p:sldId id="1566" r:id="rId31"/>
    <p:sldId id="1564" r:id="rId32"/>
    <p:sldId id="1561" r:id="rId33"/>
    <p:sldId id="1568" r:id="rId34"/>
    <p:sldId id="1569" r:id="rId3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ott Glenn" initials="SG" lastIdx="1" clrIdx="0">
    <p:extLst/>
  </p:cmAuthor>
  <p:cmAuthor id="2" name="Michael Crowley" initials="MC" lastIdx="1" clrIdx="1">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6D6D6"/>
    <a:srgbClr val="EBEBEB"/>
    <a:srgbClr val="FFFFFF"/>
    <a:srgbClr val="BFBFBF"/>
    <a:srgbClr val="0432FF"/>
    <a:srgbClr val="003399"/>
    <a:srgbClr val="0000CC"/>
    <a:srgbClr val="15015F"/>
    <a:srgbClr val="0118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735" autoAdjust="0"/>
    <p:restoredTop sz="83482" autoAdjust="0"/>
  </p:normalViewPr>
  <p:slideViewPr>
    <p:cSldViewPr snapToGrid="0" snapToObjects="1">
      <p:cViewPr varScale="1">
        <p:scale>
          <a:sx n="111" d="100"/>
          <a:sy n="111" d="100"/>
        </p:scale>
        <p:origin x="1068" y="114"/>
      </p:cViewPr>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04DC619-945D-E949-A14F-A9891E1EA3BE}" type="datetimeFigureOut">
              <a:rPr lang="en-US" smtClean="0"/>
              <a:t>5/15/2019</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600E2E6-5893-CD49-A33E-3E3AADD3E25F}" type="slidenum">
              <a:rPr lang="en-US" smtClean="0"/>
              <a:t>‹#›</a:t>
            </a:fld>
            <a:endParaRPr lang="en-US"/>
          </a:p>
        </p:txBody>
      </p:sp>
    </p:spTree>
    <p:extLst>
      <p:ext uri="{BB962C8B-B14F-4D97-AF65-F5344CB8AC3E}">
        <p14:creationId xmlns:p14="http://schemas.microsoft.com/office/powerpoint/2010/main" val="112964212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C01B57-BA31-7241-8C6B-E589FB7211A7}" type="datetimeFigureOut">
              <a:rPr lang="en-US" smtClean="0"/>
              <a:t>5/15/2019</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3A6124-AC86-1F42-B6BA-5DFE4E94EF88}" type="slidenum">
              <a:rPr lang="en-US" smtClean="0"/>
              <a:t>‹#›</a:t>
            </a:fld>
            <a:endParaRPr lang="en-US"/>
          </a:p>
        </p:txBody>
      </p:sp>
    </p:spTree>
    <p:extLst>
      <p:ext uri="{BB962C8B-B14F-4D97-AF65-F5344CB8AC3E}">
        <p14:creationId xmlns:p14="http://schemas.microsoft.com/office/powerpoint/2010/main" val="4722670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3A6124-AC86-1F42-B6BA-5DFE4E94EF88}" type="slidenum">
              <a:rPr lang="en-US" smtClean="0"/>
              <a:t>1</a:t>
            </a:fld>
            <a:endParaRPr lang="en-US"/>
          </a:p>
        </p:txBody>
      </p:sp>
    </p:spTree>
    <p:extLst>
      <p:ext uri="{BB962C8B-B14F-4D97-AF65-F5344CB8AC3E}">
        <p14:creationId xmlns:p14="http://schemas.microsoft.com/office/powerpoint/2010/main" val="34761719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3A6124-AC86-1F42-B6BA-5DFE4E94EF88}" type="slidenum">
              <a:rPr lang="en-US" smtClean="0"/>
              <a:t>18</a:t>
            </a:fld>
            <a:endParaRPr lang="en-US"/>
          </a:p>
        </p:txBody>
      </p:sp>
    </p:spTree>
    <p:extLst>
      <p:ext uri="{BB962C8B-B14F-4D97-AF65-F5344CB8AC3E}">
        <p14:creationId xmlns:p14="http://schemas.microsoft.com/office/powerpoint/2010/main" val="21719796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83A6124-AC86-1F42-B6BA-5DFE4E94EF88}" type="slidenum">
              <a:rPr lang="en-US" smtClean="0"/>
              <a:t>2</a:t>
            </a:fld>
            <a:endParaRPr lang="en-US"/>
          </a:p>
        </p:txBody>
      </p:sp>
    </p:spTree>
    <p:extLst>
      <p:ext uri="{BB962C8B-B14F-4D97-AF65-F5344CB8AC3E}">
        <p14:creationId xmlns:p14="http://schemas.microsoft.com/office/powerpoint/2010/main" val="26021453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939883D-6D0B-324D-8942-93B080CC1FD1}" type="slidenum">
              <a:rPr lang="en-US" smtClean="0"/>
              <a:pPr>
                <a:defRPr/>
              </a:pPr>
              <a:t>3</a:t>
            </a:fld>
            <a:endParaRPr lang="en-US"/>
          </a:p>
        </p:txBody>
      </p:sp>
    </p:spTree>
    <p:extLst>
      <p:ext uri="{BB962C8B-B14F-4D97-AF65-F5344CB8AC3E}">
        <p14:creationId xmlns:p14="http://schemas.microsoft.com/office/powerpoint/2010/main" val="24107611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939883D-6D0B-324D-8942-93B080CC1FD1}" type="slidenum">
              <a:rPr lang="en-US" smtClean="0"/>
              <a:pPr>
                <a:defRPr/>
              </a:pPr>
              <a:t>7</a:t>
            </a:fld>
            <a:endParaRPr lang="en-US"/>
          </a:p>
        </p:txBody>
      </p:sp>
    </p:spTree>
    <p:extLst>
      <p:ext uri="{BB962C8B-B14F-4D97-AF65-F5344CB8AC3E}">
        <p14:creationId xmlns:p14="http://schemas.microsoft.com/office/powerpoint/2010/main" val="886139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0939883D-6D0B-324D-8942-93B080CC1FD1}" type="slidenum">
              <a:rPr lang="en-US" smtClean="0"/>
              <a:pPr>
                <a:defRPr/>
              </a:pPr>
              <a:t>8</a:t>
            </a:fld>
            <a:endParaRPr lang="en-US"/>
          </a:p>
        </p:txBody>
      </p:sp>
    </p:spTree>
    <p:extLst>
      <p:ext uri="{BB962C8B-B14F-4D97-AF65-F5344CB8AC3E}">
        <p14:creationId xmlns:p14="http://schemas.microsoft.com/office/powerpoint/2010/main" val="29411665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F1F0D5D-806C-CD42-A27B-F8B3D072A01B}" type="slidenum">
              <a:rPr lang="en-US" smtClean="0">
                <a:solidFill>
                  <a:prstClr val="black"/>
                </a:solidFill>
              </a:rPr>
              <a:pPr/>
              <a:t>10</a:t>
            </a:fld>
            <a:endParaRPr lang="en-US">
              <a:solidFill>
                <a:prstClr val="black"/>
              </a:solidFill>
            </a:endParaRPr>
          </a:p>
        </p:txBody>
      </p:sp>
    </p:spTree>
    <p:extLst>
      <p:ext uri="{BB962C8B-B14F-4D97-AF65-F5344CB8AC3E}">
        <p14:creationId xmlns:p14="http://schemas.microsoft.com/office/powerpoint/2010/main" val="11785040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0542C9B-72B6-544B-B16C-DFAB36AC94B3}" type="slidenum">
              <a:rPr lang="en-US" smtClean="0"/>
              <a:t>12</a:t>
            </a:fld>
            <a:endParaRPr lang="en-US"/>
          </a:p>
        </p:txBody>
      </p:sp>
    </p:spTree>
    <p:extLst>
      <p:ext uri="{BB962C8B-B14F-4D97-AF65-F5344CB8AC3E}">
        <p14:creationId xmlns:p14="http://schemas.microsoft.com/office/powerpoint/2010/main" val="368196021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83A6124-AC86-1F42-B6BA-5DFE4E94EF8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04006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3A6124-AC86-1F42-B6BA-5DFE4E94EF88}" type="slidenum">
              <a:rPr lang="en-US" smtClean="0"/>
              <a:t>14</a:t>
            </a:fld>
            <a:endParaRPr lang="en-US"/>
          </a:p>
        </p:txBody>
      </p:sp>
    </p:spTree>
    <p:extLst>
      <p:ext uri="{BB962C8B-B14F-4D97-AF65-F5344CB8AC3E}">
        <p14:creationId xmlns:p14="http://schemas.microsoft.com/office/powerpoint/2010/main" val="558931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FBC657-DC1A-AE44-B390-9E609B71E88B}"/>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764F4882-7229-6048-B882-14BD10DDF3CD}"/>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2BF7EB57-63B2-594E-8CFB-D0FF8C16B7B2}"/>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5" name="Footer Placeholder 4">
            <a:extLst>
              <a:ext uri="{FF2B5EF4-FFF2-40B4-BE49-F238E27FC236}">
                <a16:creationId xmlns:a16="http://schemas.microsoft.com/office/drawing/2014/main" id="{DC7BC4F0-CB94-A34C-AC8C-B1F4AD96FBB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623FBC-AB66-4D45-B392-13E1FA199955}"/>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37063112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F9E7EF-796E-B04E-BE02-45F8141448C5}"/>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82D4320-6355-9E41-A2A4-5AD646F5A4D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BAE7368-A6E5-994B-BFBB-ED87809B9EF1}"/>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5" name="Footer Placeholder 4">
            <a:extLst>
              <a:ext uri="{FF2B5EF4-FFF2-40B4-BE49-F238E27FC236}">
                <a16:creationId xmlns:a16="http://schemas.microsoft.com/office/drawing/2014/main" id="{F9314A4D-9D89-9649-A490-C93D88E2FF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19B0DF3-2112-C946-8EAE-AFA8064410DF}"/>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37414262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3FB1C42-EA20-D849-8D11-F80CDA167518}"/>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3701DB0-D626-CA41-9D88-42456CE2957B}"/>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E978F0-D642-7C48-B124-96A8FCEB33DD}"/>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5" name="Footer Placeholder 4">
            <a:extLst>
              <a:ext uri="{FF2B5EF4-FFF2-40B4-BE49-F238E27FC236}">
                <a16:creationId xmlns:a16="http://schemas.microsoft.com/office/drawing/2014/main" id="{655EE20A-CB5E-7F4C-AE19-2092AD3E96C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8F148CE-4854-8E4C-B133-EAACB07E4EB5}"/>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1992780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987DA-F183-2742-9357-BF5A4A41FFE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04DDC42-FAF3-D04F-9D2C-57437DD0F87D}"/>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6FA43CD-61D6-E742-A0BF-058E763DBC3E}"/>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5" name="Footer Placeholder 4">
            <a:extLst>
              <a:ext uri="{FF2B5EF4-FFF2-40B4-BE49-F238E27FC236}">
                <a16:creationId xmlns:a16="http://schemas.microsoft.com/office/drawing/2014/main" id="{11E2B328-76EC-1E43-9541-2316238551E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D286ABD-FDA4-684C-9E99-F7A64891334F}"/>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24652059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EEFB7F-5157-2242-99AF-BA83339E2D5D}"/>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0941A53A-FFF6-A349-916A-DBB38962CE0A}"/>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56845F7-6C15-624F-B2CB-43FDA7B3F6FE}"/>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5" name="Footer Placeholder 4">
            <a:extLst>
              <a:ext uri="{FF2B5EF4-FFF2-40B4-BE49-F238E27FC236}">
                <a16:creationId xmlns:a16="http://schemas.microsoft.com/office/drawing/2014/main" id="{020F6BCD-73FD-BE44-8175-E80A98C2D67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FAA420A-CB4B-DC45-969C-E6B44DB5BF34}"/>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1753147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549477-9B86-D94D-B26B-3CCC76A80E1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D5CCB5C-FFFB-2B4F-8B37-F7D3622719FF}"/>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8942F17-2B10-D94B-A5A3-9031199C725A}"/>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47BABAD-BC09-C74F-A99A-09D3B0553A88}"/>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6" name="Footer Placeholder 5">
            <a:extLst>
              <a:ext uri="{FF2B5EF4-FFF2-40B4-BE49-F238E27FC236}">
                <a16:creationId xmlns:a16="http://schemas.microsoft.com/office/drawing/2014/main" id="{87D4909E-A43F-F14A-8EA7-09141BCE262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7D847DC-A553-7245-B5F7-78F854B11069}"/>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19388690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A163D7-0DC0-5A48-9FA5-D452F7EF6629}"/>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D762C00-04C1-1446-8CCA-EBD0D8A427D4}"/>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D875F1FE-33EF-534E-854E-A0D2212882EB}"/>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69B43E3-7B40-2B4C-9790-CEF47938F19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8047570B-DDB1-2844-A572-E33ED504497D}"/>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69DC219-FF13-9046-959E-CBBAE4C50B9D}"/>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8" name="Footer Placeholder 7">
            <a:extLst>
              <a:ext uri="{FF2B5EF4-FFF2-40B4-BE49-F238E27FC236}">
                <a16:creationId xmlns:a16="http://schemas.microsoft.com/office/drawing/2014/main" id="{FD0934D7-058D-2547-B3C5-1D0A01C6149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D0EEBB0-1E23-6649-8043-C0C3282A965C}"/>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4885965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9BD84-CF84-9C42-9379-95EC286D25B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B7CB158-0686-4747-AA6B-15D37F821F6D}"/>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4" name="Footer Placeholder 3">
            <a:extLst>
              <a:ext uri="{FF2B5EF4-FFF2-40B4-BE49-F238E27FC236}">
                <a16:creationId xmlns:a16="http://schemas.microsoft.com/office/drawing/2014/main" id="{BE809BCA-418E-7241-9CFD-BCD20B3529E7}"/>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73EB4F4-1FFF-8E44-91C4-A4DB20EA1C06}"/>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33797740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EEF204C-11D8-8549-BCB2-0F7169AA6D72}"/>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3" name="Footer Placeholder 2">
            <a:extLst>
              <a:ext uri="{FF2B5EF4-FFF2-40B4-BE49-F238E27FC236}">
                <a16:creationId xmlns:a16="http://schemas.microsoft.com/office/drawing/2014/main" id="{1DCF0C51-6D7A-0A45-A770-0298FB78DEE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7A4ABAB5-2D45-9547-9CC8-234F051616AF}"/>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2590126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0C6FF-C10B-7946-B89E-D201E6B17261}"/>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7D8915CB-376D-344C-A4FF-B18C9496F857}"/>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BB0FEEA-0454-AB4A-A4EA-6F1C9D0063A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DD6DD3A2-D6F8-2541-9C81-3B1270A2EF12}"/>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6" name="Footer Placeholder 5">
            <a:extLst>
              <a:ext uri="{FF2B5EF4-FFF2-40B4-BE49-F238E27FC236}">
                <a16:creationId xmlns:a16="http://schemas.microsoft.com/office/drawing/2014/main" id="{2A009FC3-D56B-5041-8C48-870C4D92337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4AA7522-A7B3-F646-A6A4-20E05189457B}"/>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4164592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58B24F-F570-2545-A76D-11250BD9362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12BD812A-C21C-1045-ABD5-18F9C44F0613}"/>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26C28B3A-4BFE-B54F-99D9-2CCCC0BF1FC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79C3BC2D-866F-7E4F-B5C0-9033DD055AC7}"/>
              </a:ext>
            </a:extLst>
          </p:cNvPr>
          <p:cNvSpPr>
            <a:spLocks noGrp="1"/>
          </p:cNvSpPr>
          <p:nvPr>
            <p:ph type="dt" sz="half" idx="10"/>
          </p:nvPr>
        </p:nvSpPr>
        <p:spPr/>
        <p:txBody>
          <a:bodyPr/>
          <a:lstStyle/>
          <a:p>
            <a:fld id="{E525B144-F66F-6447-B0C6-8953961C2AA5}" type="datetimeFigureOut">
              <a:rPr lang="en-US" smtClean="0"/>
              <a:t>5/15/2019</a:t>
            </a:fld>
            <a:endParaRPr lang="en-US"/>
          </a:p>
        </p:txBody>
      </p:sp>
      <p:sp>
        <p:nvSpPr>
          <p:cNvPr id="6" name="Footer Placeholder 5">
            <a:extLst>
              <a:ext uri="{FF2B5EF4-FFF2-40B4-BE49-F238E27FC236}">
                <a16:creationId xmlns:a16="http://schemas.microsoft.com/office/drawing/2014/main" id="{5B62975C-B2FD-FC4F-AB61-8141614CBDB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FDCBCE4D-37D8-2F41-BA35-3DD382E136EA}"/>
              </a:ext>
            </a:extLst>
          </p:cNvPr>
          <p:cNvSpPr>
            <a:spLocks noGrp="1"/>
          </p:cNvSpPr>
          <p:nvPr>
            <p:ph type="sldNum" sz="quarter" idx="12"/>
          </p:nvPr>
        </p:nvSpPr>
        <p:spPr/>
        <p:txBody>
          <a:bodyPr/>
          <a:lstStyle/>
          <a:p>
            <a:fld id="{6DAF4556-5352-4241-B221-856EDA9E7D6E}" type="slidenum">
              <a:rPr lang="en-US" smtClean="0"/>
              <a:t>‹#›</a:t>
            </a:fld>
            <a:endParaRPr lang="en-US"/>
          </a:p>
        </p:txBody>
      </p:sp>
    </p:spTree>
    <p:extLst>
      <p:ext uri="{BB962C8B-B14F-4D97-AF65-F5344CB8AC3E}">
        <p14:creationId xmlns:p14="http://schemas.microsoft.com/office/powerpoint/2010/main" val="27720980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5A9AC1B-184D-3C4B-BBCA-2C4B6FC2C71F}"/>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F2CE3B5-E79A-3245-8EA4-83D0811737DE}"/>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FFD4FA-3E3C-C641-8C36-A2A1E1C59089}"/>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A5622BE7-16C3-254B-9C5E-7AAFB4B2EC73}" type="datetimeFigureOut">
              <a:rPr lang="en-US" smtClean="0"/>
              <a:t>5/15/2019</a:t>
            </a:fld>
            <a:endParaRPr lang="en-US"/>
          </a:p>
        </p:txBody>
      </p:sp>
      <p:sp>
        <p:nvSpPr>
          <p:cNvPr id="5" name="Footer Placeholder 4">
            <a:extLst>
              <a:ext uri="{FF2B5EF4-FFF2-40B4-BE49-F238E27FC236}">
                <a16:creationId xmlns:a16="http://schemas.microsoft.com/office/drawing/2014/main" id="{0183E052-5506-BB44-84AB-5CA7B7056BF5}"/>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9F0598B7-495E-BA41-8448-B15422D8F3FA}"/>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1B15CE4-E84A-4842-961B-3B26E85D4FA9}" type="slidenum">
              <a:rPr lang="en-US" smtClean="0"/>
              <a:t>‹#›</a:t>
            </a:fld>
            <a:endParaRPr lang="en-US"/>
          </a:p>
        </p:txBody>
      </p:sp>
      <p:pic>
        <p:nvPicPr>
          <p:cNvPr id="7" name="Picture 6">
            <a:extLst>
              <a:ext uri="{FF2B5EF4-FFF2-40B4-BE49-F238E27FC236}">
                <a16:creationId xmlns:a16="http://schemas.microsoft.com/office/drawing/2014/main" id="{E4B6D799-F8EF-484D-A716-0A6EFE81E02E}"/>
              </a:ext>
            </a:extLst>
          </p:cNvPr>
          <p:cNvPicPr>
            <a:picLocks noChangeAspect="1"/>
          </p:cNvPicPr>
          <p:nvPr userDrawn="1"/>
        </p:nvPicPr>
        <p:blipFill rotWithShape="1">
          <a:blip r:embed="rId13" cstate="hqprint">
            <a:extLst>
              <a:ext uri="{28A0092B-C50C-407E-A947-70E740481C1C}">
                <a14:useLocalDpi xmlns:a14="http://schemas.microsoft.com/office/drawing/2010/main" val="0"/>
              </a:ext>
            </a:extLst>
          </a:blip>
          <a:srcRect/>
          <a:stretch/>
        </p:blipFill>
        <p:spPr>
          <a:xfrm>
            <a:off x="0" y="0"/>
            <a:ext cx="9144000" cy="622265"/>
          </a:xfrm>
          <a:prstGeom prst="rect">
            <a:avLst/>
          </a:prstGeom>
        </p:spPr>
      </p:pic>
    </p:spTree>
    <p:extLst>
      <p:ext uri="{BB962C8B-B14F-4D97-AF65-F5344CB8AC3E}">
        <p14:creationId xmlns:p14="http://schemas.microsoft.com/office/powerpoint/2010/main" val="252418395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image" Target="../media/image70.tiff"/><Relationship Id="rId1" Type="http://schemas.openxmlformats.org/officeDocument/2006/relationships/slideLayout" Target="../slideLayouts/slideLayout2.xml"/><Relationship Id="rId6" Type="http://schemas.openxmlformats.org/officeDocument/2006/relationships/image" Target="../media/image74.jpg"/><Relationship Id="rId5" Type="http://schemas.openxmlformats.org/officeDocument/2006/relationships/image" Target="../media/image73.jpg"/><Relationship Id="rId4" Type="http://schemas.openxmlformats.org/officeDocument/2006/relationships/image" Target="../media/image72.jpg"/></Relationships>
</file>

<file path=ppt/slides/_rels/slide1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1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jpg"/><Relationship Id="rId1" Type="http://schemas.openxmlformats.org/officeDocument/2006/relationships/slideLayout" Target="../slideLayouts/slideLayout2.xml"/><Relationship Id="rId6" Type="http://schemas.openxmlformats.org/officeDocument/2006/relationships/image" Target="../media/image86.png"/><Relationship Id="rId5" Type="http://schemas.openxmlformats.org/officeDocument/2006/relationships/image" Target="../media/image85.jpg"/><Relationship Id="rId4" Type="http://schemas.openxmlformats.org/officeDocument/2006/relationships/image" Target="../media/image84.png"/></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7.xml"/><Relationship Id="rId5" Type="http://schemas.openxmlformats.org/officeDocument/2006/relationships/image" Target="../media/image21.tiff"/><Relationship Id="rId4" Type="http://schemas.openxmlformats.org/officeDocument/2006/relationships/image" Target="../media/image14.tiff"/></Relationships>
</file>

<file path=ppt/slides/_rels/slide22.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7.xml"/><Relationship Id="rId5" Type="http://schemas.openxmlformats.org/officeDocument/2006/relationships/image" Target="../media/image95.png"/><Relationship Id="rId4" Type="http://schemas.openxmlformats.org/officeDocument/2006/relationships/image" Target="../media/image94.png"/></Relationships>
</file>

<file path=ppt/slides/_rels/slide24.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99.png"/><Relationship Id="rId4" Type="http://schemas.openxmlformats.org/officeDocument/2006/relationships/image" Target="../media/image98.png"/></Relationships>
</file>

<file path=ppt/slides/_rels/slide2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26.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image" Target="../media/image104.png"/><Relationship Id="rId1" Type="http://schemas.openxmlformats.org/officeDocument/2006/relationships/slideLayout" Target="../slideLayouts/slideLayout1.xml"/><Relationship Id="rId4" Type="http://schemas.openxmlformats.org/officeDocument/2006/relationships/image" Target="../media/image106.png"/></Relationships>
</file>

<file path=ppt/slides/_rels/slide27.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image" Target="../media/image107.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3" Type="http://schemas.openxmlformats.org/officeDocument/2006/relationships/image" Target="../media/image13.png"/><Relationship Id="rId18" Type="http://schemas.openxmlformats.org/officeDocument/2006/relationships/image" Target="../media/image18.tiff"/><Relationship Id="rId26" Type="http://schemas.openxmlformats.org/officeDocument/2006/relationships/image" Target="../media/image26.tiff"/><Relationship Id="rId39" Type="http://schemas.openxmlformats.org/officeDocument/2006/relationships/image" Target="../media/image39.tiff"/><Relationship Id="rId21" Type="http://schemas.openxmlformats.org/officeDocument/2006/relationships/image" Target="../media/image21.tiff"/><Relationship Id="rId34" Type="http://schemas.openxmlformats.org/officeDocument/2006/relationships/image" Target="../media/image34.tiff"/><Relationship Id="rId42" Type="http://schemas.openxmlformats.org/officeDocument/2006/relationships/image" Target="../media/image42.tiff"/><Relationship Id="rId47" Type="http://schemas.openxmlformats.org/officeDocument/2006/relationships/image" Target="../media/image47.tiff"/><Relationship Id="rId50" Type="http://schemas.openxmlformats.org/officeDocument/2006/relationships/image" Target="../media/image50.tiff"/><Relationship Id="rId55" Type="http://schemas.openxmlformats.org/officeDocument/2006/relationships/image" Target="../media/image55.tiff"/><Relationship Id="rId7" Type="http://schemas.openxmlformats.org/officeDocument/2006/relationships/image" Target="../media/image7.emf"/><Relationship Id="rId2" Type="http://schemas.openxmlformats.org/officeDocument/2006/relationships/notesSlide" Target="../notesSlides/notesSlide3.xml"/><Relationship Id="rId16" Type="http://schemas.openxmlformats.org/officeDocument/2006/relationships/image" Target="../media/image16.tiff"/><Relationship Id="rId29" Type="http://schemas.openxmlformats.org/officeDocument/2006/relationships/image" Target="../media/image29.png"/><Relationship Id="rId11" Type="http://schemas.openxmlformats.org/officeDocument/2006/relationships/image" Target="../media/image11.tiff"/><Relationship Id="rId24" Type="http://schemas.openxmlformats.org/officeDocument/2006/relationships/image" Target="../media/image24.tiff"/><Relationship Id="rId32" Type="http://schemas.openxmlformats.org/officeDocument/2006/relationships/image" Target="../media/image32.tiff"/><Relationship Id="rId37" Type="http://schemas.openxmlformats.org/officeDocument/2006/relationships/image" Target="../media/image37.png"/><Relationship Id="rId40" Type="http://schemas.openxmlformats.org/officeDocument/2006/relationships/image" Target="../media/image40.tiff"/><Relationship Id="rId45" Type="http://schemas.openxmlformats.org/officeDocument/2006/relationships/image" Target="../media/image45.tiff"/><Relationship Id="rId53" Type="http://schemas.openxmlformats.org/officeDocument/2006/relationships/image" Target="../media/image53.png"/><Relationship Id="rId58" Type="http://schemas.openxmlformats.org/officeDocument/2006/relationships/image" Target="../media/image58.tiff"/><Relationship Id="rId5" Type="http://schemas.openxmlformats.org/officeDocument/2006/relationships/image" Target="../media/image5.png"/><Relationship Id="rId61" Type="http://schemas.openxmlformats.org/officeDocument/2006/relationships/image" Target="../media/image61.tiff"/><Relationship Id="rId19" Type="http://schemas.openxmlformats.org/officeDocument/2006/relationships/image" Target="../media/image19.png"/><Relationship Id="rId14" Type="http://schemas.openxmlformats.org/officeDocument/2006/relationships/image" Target="../media/image14.tiff"/><Relationship Id="rId22" Type="http://schemas.openxmlformats.org/officeDocument/2006/relationships/image" Target="../media/image22.png"/><Relationship Id="rId27" Type="http://schemas.openxmlformats.org/officeDocument/2006/relationships/image" Target="../media/image27.tiff"/><Relationship Id="rId30" Type="http://schemas.openxmlformats.org/officeDocument/2006/relationships/image" Target="../media/image30.png"/><Relationship Id="rId35" Type="http://schemas.openxmlformats.org/officeDocument/2006/relationships/image" Target="../media/image35.tiff"/><Relationship Id="rId43" Type="http://schemas.openxmlformats.org/officeDocument/2006/relationships/image" Target="../media/image43.tiff"/><Relationship Id="rId48" Type="http://schemas.openxmlformats.org/officeDocument/2006/relationships/image" Target="../media/image48.tiff"/><Relationship Id="rId56" Type="http://schemas.openxmlformats.org/officeDocument/2006/relationships/image" Target="../media/image56.tiff"/><Relationship Id="rId8" Type="http://schemas.openxmlformats.org/officeDocument/2006/relationships/image" Target="../media/image8.gif"/><Relationship Id="rId51" Type="http://schemas.openxmlformats.org/officeDocument/2006/relationships/image" Target="../media/image51.tiff"/><Relationship Id="rId3" Type="http://schemas.openxmlformats.org/officeDocument/2006/relationships/image" Target="../media/image3.png"/><Relationship Id="rId12" Type="http://schemas.openxmlformats.org/officeDocument/2006/relationships/image" Target="../media/image12.tiff"/><Relationship Id="rId17" Type="http://schemas.openxmlformats.org/officeDocument/2006/relationships/image" Target="../media/image17.tiff"/><Relationship Id="rId25" Type="http://schemas.openxmlformats.org/officeDocument/2006/relationships/image" Target="../media/image25.tiff"/><Relationship Id="rId33" Type="http://schemas.openxmlformats.org/officeDocument/2006/relationships/image" Target="../media/image33.tiff"/><Relationship Id="rId38" Type="http://schemas.openxmlformats.org/officeDocument/2006/relationships/image" Target="../media/image38.tiff"/><Relationship Id="rId46" Type="http://schemas.openxmlformats.org/officeDocument/2006/relationships/image" Target="../media/image46.tiff"/><Relationship Id="rId59" Type="http://schemas.openxmlformats.org/officeDocument/2006/relationships/image" Target="../media/image59.png"/><Relationship Id="rId20" Type="http://schemas.openxmlformats.org/officeDocument/2006/relationships/image" Target="../media/image20.tiff"/><Relationship Id="rId41" Type="http://schemas.openxmlformats.org/officeDocument/2006/relationships/image" Target="../media/image41.tiff"/><Relationship Id="rId54" Type="http://schemas.openxmlformats.org/officeDocument/2006/relationships/image" Target="../media/image54.tiff"/><Relationship Id="rId1" Type="http://schemas.openxmlformats.org/officeDocument/2006/relationships/slideLayout" Target="../slideLayouts/slideLayout7.xml"/><Relationship Id="rId6" Type="http://schemas.openxmlformats.org/officeDocument/2006/relationships/image" Target="../media/image6.png"/><Relationship Id="rId15" Type="http://schemas.openxmlformats.org/officeDocument/2006/relationships/image" Target="../media/image15.tiff"/><Relationship Id="rId23" Type="http://schemas.openxmlformats.org/officeDocument/2006/relationships/image" Target="../media/image23.png"/><Relationship Id="rId28" Type="http://schemas.openxmlformats.org/officeDocument/2006/relationships/image" Target="../media/image28.tiff"/><Relationship Id="rId36" Type="http://schemas.openxmlformats.org/officeDocument/2006/relationships/image" Target="../media/image36.tiff"/><Relationship Id="rId49" Type="http://schemas.openxmlformats.org/officeDocument/2006/relationships/image" Target="../media/image49.tiff"/><Relationship Id="rId57" Type="http://schemas.openxmlformats.org/officeDocument/2006/relationships/image" Target="../media/image57.tiff"/><Relationship Id="rId10" Type="http://schemas.openxmlformats.org/officeDocument/2006/relationships/image" Target="../media/image10.png"/><Relationship Id="rId31" Type="http://schemas.openxmlformats.org/officeDocument/2006/relationships/image" Target="../media/image31.tiff"/><Relationship Id="rId44" Type="http://schemas.openxmlformats.org/officeDocument/2006/relationships/image" Target="../media/image44.tiff"/><Relationship Id="rId52" Type="http://schemas.openxmlformats.org/officeDocument/2006/relationships/image" Target="../media/image52.tiff"/><Relationship Id="rId60" Type="http://schemas.openxmlformats.org/officeDocument/2006/relationships/image" Target="../media/image60.tiff"/><Relationship Id="rId4" Type="http://schemas.openxmlformats.org/officeDocument/2006/relationships/image" Target="../media/image4.png"/><Relationship Id="rId9"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5.tiff"/><Relationship Id="rId2" Type="http://schemas.openxmlformats.org/officeDocument/2006/relationships/image" Target="../media/image7.emf"/><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5.xml.rels><?xml version="1.0" encoding="UTF-8" standalone="yes"?>
<Relationships xmlns="http://schemas.openxmlformats.org/package/2006/relationships"><Relationship Id="rId2" Type="http://schemas.openxmlformats.org/officeDocument/2006/relationships/image" Target="../media/image15.tif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xml"/><Relationship Id="rId4" Type="http://schemas.openxmlformats.org/officeDocument/2006/relationships/image" Target="../media/image64.svg"/></Relationships>
</file>

<file path=ppt/slides/_rels/slide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65.tiff"/><Relationship Id="rId4" Type="http://schemas.openxmlformats.org/officeDocument/2006/relationships/hyperlink" Target="https://www.ncdc.noaa.gov/billion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xml"/><Relationship Id="rId1" Type="http://schemas.openxmlformats.org/officeDocument/2006/relationships/slideLayout" Target="../slideLayouts/slideLayout7.xml"/><Relationship Id="rId5" Type="http://schemas.openxmlformats.org/officeDocument/2006/relationships/image" Target="../media/image65.tiff"/><Relationship Id="rId4" Type="http://schemas.openxmlformats.org/officeDocument/2006/relationships/hyperlink" Target="https://www.ncdc.noaa.gov/billions/"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90916E-C7F8-CE46-8CD7-17CE4E85D6E9}"/>
              </a:ext>
            </a:extLst>
          </p:cNvPr>
          <p:cNvSpPr txBox="1"/>
          <p:nvPr/>
        </p:nvSpPr>
        <p:spPr>
          <a:xfrm>
            <a:off x="0" y="51246"/>
            <a:ext cx="8522461" cy="584775"/>
          </a:xfrm>
          <a:prstGeom prst="rect">
            <a:avLst/>
          </a:prstGeom>
          <a:noFill/>
        </p:spPr>
        <p:txBody>
          <a:bodyPr wrap="none" rtlCol="0">
            <a:spAutoFit/>
          </a:bodyPr>
          <a:lstStyle/>
          <a:p>
            <a:r>
              <a:rPr lang="en-US" sz="3200" b="1" dirty="0">
                <a:solidFill>
                  <a:schemeClr val="bg1"/>
                </a:solidFill>
              </a:rPr>
              <a:t>MARACOOS Annual Meeting -  Special Session #2</a:t>
            </a:r>
          </a:p>
        </p:txBody>
      </p:sp>
      <p:sp>
        <p:nvSpPr>
          <p:cNvPr id="5" name="TextBox 4">
            <a:extLst>
              <a:ext uri="{FF2B5EF4-FFF2-40B4-BE49-F238E27FC236}">
                <a16:creationId xmlns:a16="http://schemas.microsoft.com/office/drawing/2014/main" id="{4CF0CD62-7FE8-FA45-88A1-D6B6D249ED38}"/>
              </a:ext>
            </a:extLst>
          </p:cNvPr>
          <p:cNvSpPr txBox="1"/>
          <p:nvPr/>
        </p:nvSpPr>
        <p:spPr>
          <a:xfrm>
            <a:off x="225626" y="636021"/>
            <a:ext cx="8716668" cy="6247864"/>
          </a:xfrm>
          <a:prstGeom prst="rect">
            <a:avLst/>
          </a:prstGeom>
          <a:noFill/>
        </p:spPr>
        <p:txBody>
          <a:bodyPr wrap="square" rtlCol="0">
            <a:spAutoFit/>
          </a:bodyPr>
          <a:lstStyle/>
          <a:p>
            <a:r>
              <a:rPr lang="en-US" sz="2800" b="1" dirty="0"/>
              <a:t>Hurricane Intensity Forecast Support, Progress, </a:t>
            </a:r>
          </a:p>
          <a:p>
            <a:r>
              <a:rPr lang="en-US" sz="2800" b="1" dirty="0"/>
              <a:t>and Needed Next Steps – Scott Glenn</a:t>
            </a:r>
          </a:p>
          <a:p>
            <a:endParaRPr lang="en-US" dirty="0"/>
          </a:p>
          <a:p>
            <a:r>
              <a:rPr lang="en-US" sz="2800" dirty="0"/>
              <a:t>Speakers:</a:t>
            </a:r>
          </a:p>
          <a:p>
            <a:pPr marL="457200" indent="-457200">
              <a:buFont typeface="Arial" panose="020B0604020202020204" pitchFamily="34" charset="0"/>
              <a:buChar char="•"/>
            </a:pPr>
            <a:r>
              <a:rPr lang="en-US" sz="2800" b="1" dirty="0"/>
              <a:t>Tom Cuff</a:t>
            </a:r>
            <a:r>
              <a:rPr lang="en-US" sz="2800" dirty="0"/>
              <a:t>, Director of Observations, NWS, Data Needs</a:t>
            </a:r>
          </a:p>
          <a:p>
            <a:pPr marL="457200" indent="-457200">
              <a:buFont typeface="Arial" panose="020B0604020202020204" pitchFamily="34" charset="0"/>
              <a:buChar char="•"/>
            </a:pPr>
            <a:r>
              <a:rPr lang="en-US" sz="2800" b="1" dirty="0"/>
              <a:t>Scott Glenn</a:t>
            </a:r>
            <a:r>
              <a:rPr lang="en-US" sz="2800" dirty="0"/>
              <a:t>, MARACOOS Board, Board Initiative Update</a:t>
            </a:r>
          </a:p>
          <a:p>
            <a:endParaRPr lang="en-US" dirty="0"/>
          </a:p>
          <a:p>
            <a:r>
              <a:rPr lang="en-US" sz="2800" dirty="0"/>
              <a:t>Panelists (following the hurricane paths):</a:t>
            </a:r>
          </a:p>
          <a:p>
            <a:pPr marL="457200" indent="-457200">
              <a:buFont typeface="Arial" panose="020B0604020202020204" pitchFamily="34" charset="0"/>
              <a:buChar char="•"/>
            </a:pPr>
            <a:r>
              <a:rPr lang="en-US" sz="2800" b="1" dirty="0"/>
              <a:t>Julio Morell</a:t>
            </a:r>
            <a:r>
              <a:rPr lang="en-US" sz="2800" dirty="0"/>
              <a:t>, Director CARICOOS</a:t>
            </a:r>
          </a:p>
          <a:p>
            <a:pPr marL="457200" indent="-457200">
              <a:buFont typeface="Arial" panose="020B0604020202020204" pitchFamily="34" charset="0"/>
              <a:buChar char="•"/>
            </a:pPr>
            <a:r>
              <a:rPr lang="en-US" sz="2800" b="1" dirty="0"/>
              <a:t>Barb Kirkpatrick</a:t>
            </a:r>
            <a:r>
              <a:rPr lang="en-US" sz="2800" dirty="0"/>
              <a:t>, Director GCOOS</a:t>
            </a:r>
          </a:p>
          <a:p>
            <a:pPr marL="457200" indent="-457200">
              <a:buFont typeface="Arial" panose="020B0604020202020204" pitchFamily="34" charset="0"/>
              <a:buChar char="•"/>
            </a:pPr>
            <a:r>
              <a:rPr lang="en-US" sz="2800" b="1" dirty="0"/>
              <a:t>Debra Hernandez</a:t>
            </a:r>
            <a:r>
              <a:rPr lang="en-US" sz="2800" dirty="0"/>
              <a:t>, Director SECOORA</a:t>
            </a:r>
          </a:p>
          <a:p>
            <a:pPr marL="457200" indent="-457200">
              <a:buFont typeface="Arial" panose="020B0604020202020204" pitchFamily="34" charset="0"/>
              <a:buChar char="•"/>
            </a:pPr>
            <a:r>
              <a:rPr lang="en-US" sz="2800" b="1" dirty="0"/>
              <a:t>Gerhard </a:t>
            </a:r>
            <a:r>
              <a:rPr lang="en-US" sz="2800" b="1" dirty="0" err="1"/>
              <a:t>Kuska</a:t>
            </a:r>
            <a:r>
              <a:rPr lang="en-US" sz="2800" dirty="0"/>
              <a:t>, Director MARACOOS</a:t>
            </a:r>
          </a:p>
          <a:p>
            <a:pPr marL="457200" indent="-457200">
              <a:buFont typeface="Arial" panose="020B0604020202020204" pitchFamily="34" charset="0"/>
              <a:buChar char="•"/>
            </a:pPr>
            <a:r>
              <a:rPr lang="en-US" sz="2800" b="1" dirty="0"/>
              <a:t>Ru Morrison</a:t>
            </a:r>
            <a:r>
              <a:rPr lang="en-US" sz="2800" dirty="0"/>
              <a:t>, Director NERACOOS</a:t>
            </a:r>
          </a:p>
          <a:p>
            <a:pPr marL="457200" indent="-457200">
              <a:buFont typeface="Arial" panose="020B0604020202020204" pitchFamily="34" charset="0"/>
              <a:buChar char="•"/>
            </a:pPr>
            <a:endParaRPr lang="en-US" sz="2800" dirty="0"/>
          </a:p>
          <a:p>
            <a:r>
              <a:rPr lang="en-US" sz="2800" dirty="0"/>
              <a:t>Summary – Rally Points and Challenges: </a:t>
            </a:r>
            <a:r>
              <a:rPr lang="en-US" sz="2800" b="1" dirty="0"/>
              <a:t>Tom Cuff</a:t>
            </a:r>
            <a:endParaRPr lang="en-US" sz="2800" dirty="0"/>
          </a:p>
        </p:txBody>
      </p:sp>
    </p:spTree>
    <p:extLst>
      <p:ext uri="{BB962C8B-B14F-4D97-AF65-F5344CB8AC3E}">
        <p14:creationId xmlns:p14="http://schemas.microsoft.com/office/powerpoint/2010/main" val="3686397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14.png">
            <a:extLst>
              <a:ext uri="{FF2B5EF4-FFF2-40B4-BE49-F238E27FC236}">
                <a16:creationId xmlns:a16="http://schemas.microsoft.com/office/drawing/2014/main" id="{35A7CBB5-09D2-8347-9EB1-07B71A6D2226}"/>
              </a:ext>
            </a:extLst>
          </p:cNvPr>
          <p:cNvPicPr/>
          <p:nvPr/>
        </p:nvPicPr>
        <p:blipFill>
          <a:blip r:embed="rId3"/>
          <a:srcRect/>
          <a:stretch>
            <a:fillRect/>
          </a:stretch>
        </p:blipFill>
        <p:spPr>
          <a:xfrm>
            <a:off x="858129" y="1219199"/>
            <a:ext cx="7582486" cy="5372881"/>
          </a:xfrm>
          <a:prstGeom prst="rect">
            <a:avLst/>
          </a:prstGeom>
          <a:ln/>
        </p:spPr>
      </p:pic>
      <p:sp>
        <p:nvSpPr>
          <p:cNvPr id="5" name="TextBox 5">
            <a:extLst>
              <a:ext uri="{FF2B5EF4-FFF2-40B4-BE49-F238E27FC236}">
                <a16:creationId xmlns:a16="http://schemas.microsoft.com/office/drawing/2014/main" id="{B038BEC5-A658-994E-8C4A-4E7CE55B1E63}"/>
              </a:ext>
            </a:extLst>
          </p:cNvPr>
          <p:cNvSpPr txBox="1">
            <a:spLocks noChangeArrowheads="1"/>
          </p:cNvSpPr>
          <p:nvPr/>
        </p:nvSpPr>
        <p:spPr bwMode="auto">
          <a:xfrm>
            <a:off x="0" y="0"/>
            <a:ext cx="9144000"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eaLnBrk="1" fontAlgn="auto" hangingPunct="1">
              <a:spcBef>
                <a:spcPts val="0"/>
              </a:spcBef>
              <a:spcAft>
                <a:spcPts val="0"/>
              </a:spcAft>
            </a:pPr>
            <a:r>
              <a:rPr lang="en-US" altLang="en-US" b="1" u="sng" dirty="0">
                <a:solidFill>
                  <a:schemeClr val="bg1"/>
                </a:solidFill>
                <a:cs typeface=""/>
              </a:rPr>
              <a:t>Tropical Cyclone Heat Potential</a:t>
            </a:r>
            <a:r>
              <a:rPr lang="en-US" altLang="en-US" b="1" dirty="0">
                <a:solidFill>
                  <a:schemeClr val="bg1"/>
                </a:solidFill>
                <a:cs typeface=""/>
              </a:rPr>
              <a:t> - Rapid Intensification Proxy</a:t>
            </a:r>
            <a:endParaRPr lang="en-US" altLang="en-US" b="1" u="sng" dirty="0">
              <a:solidFill>
                <a:schemeClr val="bg1"/>
              </a:solidFill>
              <a:cs typeface=""/>
            </a:endParaRPr>
          </a:p>
        </p:txBody>
      </p:sp>
      <p:pic>
        <p:nvPicPr>
          <p:cNvPr id="6" name="Picture 49" descr="8">
            <a:extLst>
              <a:ext uri="{FF2B5EF4-FFF2-40B4-BE49-F238E27FC236}">
                <a16:creationId xmlns:a16="http://schemas.microsoft.com/office/drawing/2014/main" id="{1E0E5D14-B3BC-7148-B87A-A6C7EE7FA87B}"/>
              </a:ext>
            </a:extLst>
          </p:cNvPr>
          <p:cNvPicPr>
            <a:picLocks noChangeAspect="1" noChangeArrowheads="1"/>
          </p:cNvPicPr>
          <p:nvPr/>
        </p:nvPicPr>
        <p:blipFill>
          <a:blip r:embed="rId4"/>
          <a:srcRect/>
          <a:stretch>
            <a:fillRect/>
          </a:stretch>
        </p:blipFill>
        <p:spPr bwMode="auto">
          <a:xfrm>
            <a:off x="7169427" y="5840621"/>
            <a:ext cx="798720" cy="764550"/>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2" name="Oval 1"/>
          <p:cNvSpPr/>
          <p:nvPr/>
        </p:nvSpPr>
        <p:spPr>
          <a:xfrm rot="3037979">
            <a:off x="1796798" y="2695194"/>
            <a:ext cx="458941" cy="8490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p:cNvSpPr txBox="1"/>
          <p:nvPr/>
        </p:nvSpPr>
        <p:spPr>
          <a:xfrm>
            <a:off x="5678422" y="771355"/>
            <a:ext cx="3363228" cy="1938992"/>
          </a:xfrm>
          <a:prstGeom prst="rect">
            <a:avLst/>
          </a:prstGeom>
          <a:solidFill>
            <a:srgbClr val="D6D6D6">
              <a:alpha val="89804"/>
            </a:srgbClr>
          </a:solidFill>
        </p:spPr>
        <p:txBody>
          <a:bodyPr wrap="none" rtlCol="0">
            <a:spAutoFit/>
          </a:bodyPr>
          <a:lstStyle/>
          <a:p>
            <a:r>
              <a:rPr lang="en-US" sz="2000" b="1" u="sng" dirty="0">
                <a:solidFill>
                  <a:srgbClr val="FF0000"/>
                </a:solidFill>
              </a:rPr>
              <a:t>Irene &amp; Sandy $87 B</a:t>
            </a:r>
          </a:p>
          <a:p>
            <a:r>
              <a:rPr lang="en-US" sz="2000" dirty="0">
                <a:solidFill>
                  <a:srgbClr val="FF0000"/>
                </a:solidFill>
              </a:rPr>
              <a:t> Glenn et al., 2016 Nature</a:t>
            </a:r>
          </a:p>
          <a:p>
            <a:r>
              <a:rPr lang="en-US" sz="2000" dirty="0">
                <a:solidFill>
                  <a:srgbClr val="FF0000"/>
                </a:solidFill>
              </a:rPr>
              <a:t> Seroka et al., 2016 MWR</a:t>
            </a:r>
          </a:p>
          <a:p>
            <a:r>
              <a:rPr lang="en-US" sz="2000" dirty="0">
                <a:solidFill>
                  <a:srgbClr val="FF0000"/>
                </a:solidFill>
              </a:rPr>
              <a:t> Seroka et al. 2017 JGR Oceans</a:t>
            </a:r>
          </a:p>
          <a:p>
            <a:r>
              <a:rPr lang="en-US" sz="2000" dirty="0">
                <a:solidFill>
                  <a:srgbClr val="FF0000"/>
                </a:solidFill>
              </a:rPr>
              <a:t> Miles et al. 2017 JGR Oceans</a:t>
            </a:r>
          </a:p>
          <a:p>
            <a:r>
              <a:rPr lang="en-US" sz="2000" dirty="0">
                <a:solidFill>
                  <a:srgbClr val="FF0000"/>
                </a:solidFill>
              </a:rPr>
              <a:t> Watkins Thesis </a:t>
            </a:r>
          </a:p>
        </p:txBody>
      </p:sp>
      <p:sp>
        <p:nvSpPr>
          <p:cNvPr id="7" name="Oval 6">
            <a:extLst>
              <a:ext uri="{FF2B5EF4-FFF2-40B4-BE49-F238E27FC236}">
                <a16:creationId xmlns:a16="http://schemas.microsoft.com/office/drawing/2014/main" id="{677E33BB-D1BC-0C45-8D5F-47A9597015CE}"/>
              </a:ext>
            </a:extLst>
          </p:cNvPr>
          <p:cNvSpPr/>
          <p:nvPr/>
        </p:nvSpPr>
        <p:spPr>
          <a:xfrm rot="2962899">
            <a:off x="4534782" y="1120819"/>
            <a:ext cx="710716" cy="1168097"/>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74151922-534E-9941-BB98-28ECB9DFDCE9}"/>
              </a:ext>
            </a:extLst>
          </p:cNvPr>
          <p:cNvSpPr txBox="1"/>
          <p:nvPr/>
        </p:nvSpPr>
        <p:spPr>
          <a:xfrm rot="19375726">
            <a:off x="-150329" y="3669843"/>
            <a:ext cx="2106602" cy="707886"/>
          </a:xfrm>
          <a:prstGeom prst="rect">
            <a:avLst/>
          </a:prstGeom>
          <a:solidFill>
            <a:srgbClr val="D6D6D6">
              <a:alpha val="89804"/>
            </a:srgbClr>
          </a:solidFill>
        </p:spPr>
        <p:txBody>
          <a:bodyPr wrap="none" rtlCol="0">
            <a:spAutoFit/>
          </a:bodyPr>
          <a:lstStyle/>
          <a:p>
            <a:r>
              <a:rPr lang="en-US" sz="2000" b="1" u="sng" dirty="0">
                <a:solidFill>
                  <a:srgbClr val="FF0000"/>
                </a:solidFill>
              </a:rPr>
              <a:t>Harvey $128 B</a:t>
            </a:r>
          </a:p>
          <a:p>
            <a:r>
              <a:rPr lang="en-US" sz="2000" dirty="0">
                <a:solidFill>
                  <a:srgbClr val="FF0000"/>
                </a:solidFill>
              </a:rPr>
              <a:t> Potter et al., 2019</a:t>
            </a:r>
          </a:p>
        </p:txBody>
      </p:sp>
      <p:sp>
        <p:nvSpPr>
          <p:cNvPr id="9" name="TextBox 8">
            <a:extLst>
              <a:ext uri="{FF2B5EF4-FFF2-40B4-BE49-F238E27FC236}">
                <a16:creationId xmlns:a16="http://schemas.microsoft.com/office/drawing/2014/main" id="{5272089C-71BD-574F-8A58-E76B5EE49187}"/>
              </a:ext>
            </a:extLst>
          </p:cNvPr>
          <p:cNvSpPr txBox="1"/>
          <p:nvPr/>
        </p:nvSpPr>
        <p:spPr>
          <a:xfrm>
            <a:off x="98284" y="661120"/>
            <a:ext cx="4937442" cy="523220"/>
          </a:xfrm>
          <a:prstGeom prst="rect">
            <a:avLst/>
          </a:prstGeom>
          <a:noFill/>
        </p:spPr>
        <p:txBody>
          <a:bodyPr wrap="none" rtlCol="0">
            <a:spAutoFit/>
          </a:bodyPr>
          <a:lstStyle/>
          <a:p>
            <a:r>
              <a:rPr lang="en-US" sz="2800" dirty="0">
                <a:solidFill>
                  <a:srgbClr val="FF0000"/>
                </a:solidFill>
              </a:rPr>
              <a:t>But published research shows … </a:t>
            </a:r>
          </a:p>
        </p:txBody>
      </p:sp>
    </p:spTree>
    <p:extLst>
      <p:ext uri="{BB962C8B-B14F-4D97-AF65-F5344CB8AC3E}">
        <p14:creationId xmlns:p14="http://schemas.microsoft.com/office/powerpoint/2010/main" val="317421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500" fill="hold"/>
                                        <p:tgtEl>
                                          <p:spTgt spid="7"/>
                                        </p:tgtEl>
                                        <p:attrNameLst>
                                          <p:attrName>ppt_x</p:attrName>
                                        </p:attrNameLst>
                                      </p:cBhvr>
                                      <p:tavLst>
                                        <p:tav tm="0">
                                          <p:val>
                                            <p:strVal val="#ppt_x"/>
                                          </p:val>
                                        </p:tav>
                                        <p:tav tm="100000">
                                          <p:val>
                                            <p:strVal val="#ppt_x"/>
                                          </p:val>
                                        </p:tav>
                                      </p:tavLst>
                                    </p:anim>
                                    <p:anim calcmode="lin" valueType="num">
                                      <p:cBhvr additive="base">
                                        <p:cTn id="12" dur="50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
                                        </p:tgtEl>
                                        <p:attrNameLst>
                                          <p:attrName>style.visibility</p:attrName>
                                        </p:attrNameLst>
                                      </p:cBhvr>
                                      <p:to>
                                        <p:strVal val="visible"/>
                                      </p:to>
                                    </p:set>
                                    <p:anim calcmode="lin" valueType="num">
                                      <p:cBhvr additive="base">
                                        <p:cTn id="23" dur="500" fill="hold"/>
                                        <p:tgtEl>
                                          <p:spTgt spid="2"/>
                                        </p:tgtEl>
                                        <p:attrNameLst>
                                          <p:attrName>ppt_x</p:attrName>
                                        </p:attrNameLst>
                                      </p:cBhvr>
                                      <p:tavLst>
                                        <p:tav tm="0">
                                          <p:val>
                                            <p:strVal val="#ppt_x"/>
                                          </p:val>
                                        </p:tav>
                                        <p:tav tm="100000">
                                          <p:val>
                                            <p:strVal val="#ppt_x"/>
                                          </p:val>
                                        </p:tav>
                                      </p:tavLst>
                                    </p:anim>
                                    <p:anim calcmode="lin" valueType="num">
                                      <p:cBhvr additive="base">
                                        <p:cTn id="2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7" grpId="0" animBg="1"/>
      <p:bldP spid="8" grpId="0" animBg="1"/>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a:blip r:embed="rId2"/>
          <a:stretch>
            <a:fillRect/>
          </a:stretch>
        </p:blipFill>
        <p:spPr>
          <a:xfrm>
            <a:off x="134471" y="1223287"/>
            <a:ext cx="4021822" cy="3165916"/>
          </a:xfrm>
          <a:prstGeom prst="rect">
            <a:avLst/>
          </a:prstGeom>
        </p:spPr>
      </p:pic>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303" t="1464" r="24697" b="-1464"/>
          <a:stretch/>
        </p:blipFill>
        <p:spPr>
          <a:xfrm>
            <a:off x="134471" y="100853"/>
            <a:ext cx="8875059" cy="112243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28462" y="1223287"/>
            <a:ext cx="4760896" cy="3165916"/>
          </a:xfrm>
          <a:prstGeom prst="rect">
            <a:avLst/>
          </a:prstGeom>
        </p:spPr>
      </p:pic>
      <p:pic>
        <p:nvPicPr>
          <p:cNvPr id="10" name="Picture 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4471" y="4431694"/>
            <a:ext cx="3225256" cy="2418942"/>
          </a:xfrm>
          <a:prstGeom prst="rect">
            <a:avLst/>
          </a:prstGeom>
        </p:spPr>
      </p:pic>
      <p:pic>
        <p:nvPicPr>
          <p:cNvPr id="8" name="Picture 7"/>
          <p:cNvPicPr>
            <a:picLocks noChangeAspect="1"/>
          </p:cNvPicPr>
          <p:nvPr/>
        </p:nvPicPr>
        <p:blipFill rotWithShape="1">
          <a:blip r:embed="rId6">
            <a:extLst>
              <a:ext uri="{28A0092B-C50C-407E-A947-70E740481C1C}">
                <a14:useLocalDpi xmlns:a14="http://schemas.microsoft.com/office/drawing/2010/main" val="0"/>
              </a:ext>
            </a:extLst>
          </a:blip>
          <a:srcRect t="39011"/>
          <a:stretch/>
        </p:blipFill>
        <p:spPr>
          <a:xfrm>
            <a:off x="4228462" y="5350674"/>
            <a:ext cx="3749194" cy="1507326"/>
          </a:xfrm>
          <a:prstGeom prst="rect">
            <a:avLst/>
          </a:prstGeom>
        </p:spPr>
      </p:pic>
      <p:sp>
        <p:nvSpPr>
          <p:cNvPr id="2" name="TextBox 1"/>
          <p:cNvSpPr txBox="1"/>
          <p:nvPr/>
        </p:nvSpPr>
        <p:spPr>
          <a:xfrm>
            <a:off x="3359727" y="4571282"/>
            <a:ext cx="723899" cy="674928"/>
          </a:xfrm>
          <a:prstGeom prst="rect">
            <a:avLst/>
          </a:prstGeom>
          <a:noFill/>
        </p:spPr>
        <p:txBody>
          <a:bodyPr wrap="square" rtlCol="0">
            <a:spAutoFit/>
          </a:bodyPr>
          <a:lstStyle/>
          <a:p>
            <a:r>
              <a:rPr lang="en-US" sz="1893" dirty="0"/>
              <a:t>Since </a:t>
            </a:r>
          </a:p>
          <a:p>
            <a:r>
              <a:rPr lang="en-US" sz="1893" dirty="0"/>
              <a:t>1946</a:t>
            </a:r>
          </a:p>
        </p:txBody>
      </p:sp>
      <p:sp>
        <p:nvSpPr>
          <p:cNvPr id="3" name="TextBox 2"/>
          <p:cNvSpPr txBox="1"/>
          <p:nvPr/>
        </p:nvSpPr>
        <p:spPr>
          <a:xfrm>
            <a:off x="4228462" y="4431693"/>
            <a:ext cx="3749194" cy="954107"/>
          </a:xfrm>
          <a:prstGeom prst="rect">
            <a:avLst/>
          </a:prstGeom>
          <a:solidFill>
            <a:schemeClr val="tx1"/>
          </a:solidFill>
        </p:spPr>
        <p:txBody>
          <a:bodyPr wrap="square" rtlCol="0">
            <a:spAutoFit/>
          </a:bodyPr>
          <a:lstStyle/>
          <a:p>
            <a:pPr algn="ctr"/>
            <a:r>
              <a:rPr lang="en-US" sz="2400" b="1" dirty="0">
                <a:solidFill>
                  <a:schemeClr val="bg1">
                    <a:lumMod val="65000"/>
                  </a:schemeClr>
                </a:solidFill>
                <a:latin typeface="Arial" charset="0"/>
                <a:ea typeface="Arial" charset="0"/>
                <a:cs typeface="Arial" charset="0"/>
              </a:rPr>
              <a:t>HURRICANE</a:t>
            </a:r>
            <a:r>
              <a:rPr lang="en-US" sz="2400" b="1" dirty="0">
                <a:solidFill>
                  <a:schemeClr val="bg1">
                    <a:lumMod val="65000"/>
                  </a:schemeClr>
                </a:solidFill>
                <a:latin typeface="Rockwell Extra Bold" charset="0"/>
                <a:ea typeface="Rockwell Extra Bold" charset="0"/>
                <a:cs typeface="Rockwell Extra Bold" charset="0"/>
              </a:rPr>
              <a:t> </a:t>
            </a:r>
            <a:r>
              <a:rPr lang="en-US" sz="3200" b="1" dirty="0">
                <a:solidFill>
                  <a:schemeClr val="bg1">
                    <a:lumMod val="65000"/>
                  </a:schemeClr>
                </a:solidFill>
                <a:latin typeface="Rockwell Extra Bold" charset="0"/>
                <a:ea typeface="Rockwell Extra Bold" charset="0"/>
                <a:cs typeface="Rockwell Extra Bold" charset="0"/>
              </a:rPr>
              <a:t>GLIDERS</a:t>
            </a:r>
            <a:endParaRPr lang="en-US" sz="3200" dirty="0">
              <a:latin typeface="Rockwell Extra Bold" charset="0"/>
              <a:ea typeface="Rockwell Extra Bold" charset="0"/>
              <a:cs typeface="Rockwell Extra Bold" charset="0"/>
            </a:endParaRPr>
          </a:p>
        </p:txBody>
      </p:sp>
      <p:sp>
        <p:nvSpPr>
          <p:cNvPr id="9" name="TextBox 8"/>
          <p:cNvSpPr txBox="1"/>
          <p:nvPr/>
        </p:nvSpPr>
        <p:spPr>
          <a:xfrm>
            <a:off x="7977656" y="4571282"/>
            <a:ext cx="978611" cy="674928"/>
          </a:xfrm>
          <a:prstGeom prst="rect">
            <a:avLst/>
          </a:prstGeom>
          <a:noFill/>
        </p:spPr>
        <p:txBody>
          <a:bodyPr wrap="square" rtlCol="0">
            <a:spAutoFit/>
          </a:bodyPr>
          <a:lstStyle/>
          <a:p>
            <a:pPr algn="ctr"/>
            <a:r>
              <a:rPr lang="en-US" sz="1893" dirty="0"/>
              <a:t>Starting 2018</a:t>
            </a:r>
          </a:p>
        </p:txBody>
      </p:sp>
    </p:spTree>
    <p:extLst>
      <p:ext uri="{BB962C8B-B14F-4D97-AF65-F5344CB8AC3E}">
        <p14:creationId xmlns:p14="http://schemas.microsoft.com/office/powerpoint/2010/main" val="18211579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marine.rutgers.edu/~dkaragon/imagery/atlantic%20hurricane%202018/refreshed%20Atlantic%201%20(all%20tails%20final).jp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b="-7110"/>
          <a:stretch/>
        </p:blipFill>
        <p:spPr bwMode="auto">
          <a:xfrm>
            <a:off x="0" y="597930"/>
            <a:ext cx="9144000" cy="5669569"/>
          </a:xfrm>
          <a:prstGeom prst="rect">
            <a:avLst/>
          </a:prstGeom>
          <a:noFill/>
          <a:ln>
            <a:noFill/>
          </a:ln>
          <a:extLst>
            <a:ext uri="{909E8E84-426E-40DD-AFC4-6F175D3DCCD1}">
              <a14:hiddenFill xmlns:a14="http://schemas.microsoft.com/office/drawing/2010/main">
                <a:solidFill>
                  <a:srgbClr val="FFFFFF"/>
                </a:solidFill>
              </a14:hiddenFill>
            </a:ext>
          </a:extLst>
        </p:spPr>
      </p:pic>
      <p:sp>
        <p:nvSpPr>
          <p:cNvPr id="5" name="Oval 4"/>
          <p:cNvSpPr/>
          <p:nvPr/>
        </p:nvSpPr>
        <p:spPr>
          <a:xfrm>
            <a:off x="7010400" y="3720037"/>
            <a:ext cx="792465" cy="180658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18"/>
          </a:p>
        </p:txBody>
      </p:sp>
      <p:sp>
        <p:nvSpPr>
          <p:cNvPr id="6" name="Oval 5"/>
          <p:cNvSpPr/>
          <p:nvPr/>
        </p:nvSpPr>
        <p:spPr>
          <a:xfrm rot="2232917">
            <a:off x="3181717" y="3484201"/>
            <a:ext cx="918554" cy="1806583"/>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18"/>
          </a:p>
        </p:txBody>
      </p:sp>
      <p:sp>
        <p:nvSpPr>
          <p:cNvPr id="7" name="Oval 6"/>
          <p:cNvSpPr/>
          <p:nvPr/>
        </p:nvSpPr>
        <p:spPr>
          <a:xfrm rot="3235392">
            <a:off x="1931286" y="307743"/>
            <a:ext cx="839450" cy="3959331"/>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118"/>
          </a:p>
        </p:txBody>
      </p:sp>
      <p:sp>
        <p:nvSpPr>
          <p:cNvPr id="8" name="TextBox 7"/>
          <p:cNvSpPr txBox="1"/>
          <p:nvPr/>
        </p:nvSpPr>
        <p:spPr>
          <a:xfrm>
            <a:off x="7265700" y="3336050"/>
            <a:ext cx="1074333" cy="418256"/>
          </a:xfrm>
          <a:prstGeom prst="rect">
            <a:avLst/>
          </a:prstGeom>
          <a:noFill/>
        </p:spPr>
        <p:txBody>
          <a:bodyPr wrap="none" rtlCol="0">
            <a:spAutoFit/>
          </a:bodyPr>
          <a:lstStyle/>
          <a:p>
            <a:r>
              <a:rPr lang="en-US" sz="2118" b="1" dirty="0">
                <a:solidFill>
                  <a:schemeClr val="bg1"/>
                </a:solidFill>
              </a:rPr>
              <a:t>Helene</a:t>
            </a:r>
          </a:p>
        </p:txBody>
      </p:sp>
      <p:sp>
        <p:nvSpPr>
          <p:cNvPr id="9" name="TextBox 8"/>
          <p:cNvSpPr txBox="1"/>
          <p:nvPr/>
        </p:nvSpPr>
        <p:spPr>
          <a:xfrm>
            <a:off x="4984970" y="4205073"/>
            <a:ext cx="862737" cy="418256"/>
          </a:xfrm>
          <a:prstGeom prst="rect">
            <a:avLst/>
          </a:prstGeom>
          <a:noFill/>
        </p:spPr>
        <p:txBody>
          <a:bodyPr wrap="none" rtlCol="0">
            <a:spAutoFit/>
          </a:bodyPr>
          <a:lstStyle/>
          <a:p>
            <a:r>
              <a:rPr lang="en-US" sz="2118" b="1" dirty="0">
                <a:solidFill>
                  <a:schemeClr val="bg1"/>
                </a:solidFill>
              </a:rPr>
              <a:t>Isaac</a:t>
            </a:r>
          </a:p>
        </p:txBody>
      </p:sp>
      <p:sp>
        <p:nvSpPr>
          <p:cNvPr id="10" name="TextBox 9"/>
          <p:cNvSpPr txBox="1"/>
          <p:nvPr/>
        </p:nvSpPr>
        <p:spPr>
          <a:xfrm>
            <a:off x="3501101" y="2374177"/>
            <a:ext cx="1317990" cy="418256"/>
          </a:xfrm>
          <a:prstGeom prst="rect">
            <a:avLst/>
          </a:prstGeom>
          <a:noFill/>
        </p:spPr>
        <p:txBody>
          <a:bodyPr wrap="none" rtlCol="0">
            <a:spAutoFit/>
          </a:bodyPr>
          <a:lstStyle/>
          <a:p>
            <a:r>
              <a:rPr lang="en-US" sz="2118" b="1" dirty="0">
                <a:solidFill>
                  <a:schemeClr val="bg1"/>
                </a:solidFill>
              </a:rPr>
              <a:t>Florence</a:t>
            </a:r>
          </a:p>
        </p:txBody>
      </p:sp>
      <p:sp>
        <p:nvSpPr>
          <p:cNvPr id="11" name="Rectangle 10"/>
          <p:cNvSpPr/>
          <p:nvPr/>
        </p:nvSpPr>
        <p:spPr>
          <a:xfrm>
            <a:off x="0" y="0"/>
            <a:ext cx="9143999" cy="869179"/>
          </a:xfrm>
          <a:prstGeom prst="rect">
            <a:avLst/>
          </a:prstGeom>
          <a:solidFill>
            <a:schemeClr val="accent1">
              <a:lumMod val="5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77" b="1" dirty="0"/>
              <a:t>2018 Community Gliders deployed in 3 Picket Lines</a:t>
            </a:r>
          </a:p>
        </p:txBody>
      </p:sp>
      <p:sp>
        <p:nvSpPr>
          <p:cNvPr id="13" name="TextBox 12"/>
          <p:cNvSpPr txBox="1"/>
          <p:nvPr/>
        </p:nvSpPr>
        <p:spPr>
          <a:xfrm>
            <a:off x="0" y="5815086"/>
            <a:ext cx="9144000" cy="1042914"/>
          </a:xfrm>
          <a:prstGeom prst="rect">
            <a:avLst/>
          </a:prstGeom>
          <a:solidFill>
            <a:schemeClr val="accent1">
              <a:lumMod val="50000"/>
            </a:schemeClr>
          </a:solidFill>
          <a:ln>
            <a:noFill/>
          </a:ln>
        </p:spPr>
        <p:txBody>
          <a:bodyPr wrap="square" rtlCol="0">
            <a:spAutoFit/>
          </a:bodyPr>
          <a:lstStyle/>
          <a:p>
            <a:pPr algn="ctr"/>
            <a:r>
              <a:rPr lang="en-US" sz="1765" dirty="0">
                <a:solidFill>
                  <a:schemeClr val="bg1"/>
                </a:solidFill>
              </a:rPr>
              <a:t>&gt;30 Hurricane Sentinel Gliders from the Navy, NOAA, NSF, Academic &amp; Industry Partners </a:t>
            </a:r>
          </a:p>
          <a:p>
            <a:pPr algn="ctr"/>
            <a:r>
              <a:rPr lang="en-US" sz="1765" dirty="0">
                <a:solidFill>
                  <a:schemeClr val="bg1"/>
                </a:solidFill>
              </a:rPr>
              <a:t>reporting ocean conditions through the U.S. IOOS Glider Data Assembly Center (DAC) </a:t>
            </a:r>
          </a:p>
          <a:p>
            <a:pPr algn="ctr"/>
            <a:r>
              <a:rPr lang="en-US" sz="1765" dirty="0">
                <a:solidFill>
                  <a:schemeClr val="bg1"/>
                </a:solidFill>
              </a:rPr>
              <a:t>ahead of Hurricanes Florence, Isaac and Helene on September 11, 2018.</a:t>
            </a:r>
          </a:p>
          <a:p>
            <a:pPr algn="ctr"/>
            <a:endParaRPr lang="en-US" sz="882" dirty="0">
              <a:solidFill>
                <a:schemeClr val="bg1"/>
              </a:solidFill>
            </a:endParaRPr>
          </a:p>
        </p:txBody>
      </p:sp>
    </p:spTree>
    <p:extLst>
      <p:ext uri="{BB962C8B-B14F-4D97-AF65-F5344CB8AC3E}">
        <p14:creationId xmlns:p14="http://schemas.microsoft.com/office/powerpoint/2010/main" val="41243130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466122" y="6525928"/>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34" y="630564"/>
            <a:ext cx="9036334" cy="6008775"/>
          </a:xfrm>
          <a:prstGeom prst="rect">
            <a:avLst/>
          </a:prstGeom>
        </p:spPr>
      </p:pic>
      <p:sp>
        <p:nvSpPr>
          <p:cNvPr id="7" name="TextBox 6">
            <a:extLst>
              <a:ext uri="{FF2B5EF4-FFF2-40B4-BE49-F238E27FC236}">
                <a16:creationId xmlns:a16="http://schemas.microsoft.com/office/drawing/2014/main" id="{ED1958B3-0D40-C247-AADD-95B153C4F573}"/>
              </a:ext>
            </a:extLst>
          </p:cNvPr>
          <p:cNvSpPr txBox="1"/>
          <p:nvPr/>
        </p:nvSpPr>
        <p:spPr>
          <a:xfrm>
            <a:off x="0" y="0"/>
            <a:ext cx="9143999"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alibri" panose="020F0502020204030204"/>
                <a:ea typeface="+mn-ea"/>
                <a:cs typeface="+mn-cs"/>
              </a:rPr>
              <a:t>2018 Hurricane Season </a:t>
            </a:r>
            <a:r>
              <a:rPr kumimoji="0" lang="mr-IN" sz="3000" b="1" i="0" u="none" strike="noStrike" kern="1200" cap="none" spc="0" normalizeH="0" baseline="0" noProof="0" dirty="0">
                <a:ln>
                  <a:noFill/>
                </a:ln>
                <a:solidFill>
                  <a:prstClr val="white"/>
                </a:solidFill>
                <a:effectLst/>
                <a:uLnTx/>
                <a:uFillTx/>
                <a:latin typeface="Calibri" panose="020F0502020204030204"/>
                <a:ea typeface="+mn-ea"/>
                <a:cs typeface="Mangal" panose="02040503050203030202" pitchFamily="18" charset="0"/>
              </a:rPr>
              <a:t>–</a:t>
            </a:r>
            <a:r>
              <a:rPr kumimoji="0" lang="en-US" sz="3000" b="1" i="0" u="none" strike="noStrike" kern="1200" cap="none" spc="0" normalizeH="0" baseline="0" noProof="0" dirty="0">
                <a:ln>
                  <a:noFill/>
                </a:ln>
                <a:solidFill>
                  <a:prstClr val="white"/>
                </a:solidFill>
                <a:effectLst/>
                <a:uLnTx/>
                <a:uFillTx/>
                <a:latin typeface="Calibri" panose="020F0502020204030204"/>
                <a:ea typeface="+mn-ea"/>
                <a:cs typeface="+mn-cs"/>
              </a:rPr>
              <a:t> 62 Gliders in IOOS Glider DAC</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 </a:t>
            </a: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9281574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8A4CA67-2C97-8449-8F75-D1D8586964D7}"/>
              </a:ext>
            </a:extLst>
          </p:cNvPr>
          <p:cNvPicPr>
            <a:picLocks noChangeAspect="1"/>
          </p:cNvPicPr>
          <p:nvPr/>
        </p:nvPicPr>
        <p:blipFill rotWithShape="1">
          <a:blip r:embed="rId3"/>
          <a:srcRect t="4109"/>
          <a:stretch/>
        </p:blipFill>
        <p:spPr>
          <a:xfrm>
            <a:off x="25844" y="593538"/>
            <a:ext cx="5559937" cy="4540727"/>
          </a:xfrm>
          <a:prstGeom prst="rect">
            <a:avLst/>
          </a:prstGeom>
        </p:spPr>
      </p:pic>
      <p:sp>
        <p:nvSpPr>
          <p:cNvPr id="2" name="TextBox 1"/>
          <p:cNvSpPr txBox="1"/>
          <p:nvPr/>
        </p:nvSpPr>
        <p:spPr>
          <a:xfrm>
            <a:off x="4466122" y="6525928"/>
            <a:ext cx="184731" cy="369332"/>
          </a:xfrm>
          <a:prstGeom prst="rect">
            <a:avLst/>
          </a:prstGeom>
          <a:noFill/>
        </p:spPr>
        <p:txBody>
          <a:bodyPr wrap="none" rtlCol="0">
            <a:spAutoFit/>
          </a:bodyPr>
          <a:lstStyle/>
          <a:p>
            <a:endParaRPr lang="en-US" dirty="0"/>
          </a:p>
        </p:txBody>
      </p:sp>
      <p:sp>
        <p:nvSpPr>
          <p:cNvPr id="7" name="TextBox 6">
            <a:extLst>
              <a:ext uri="{FF2B5EF4-FFF2-40B4-BE49-F238E27FC236}">
                <a16:creationId xmlns:a16="http://schemas.microsoft.com/office/drawing/2014/main" id="{ED1958B3-0D40-C247-AADD-95B153C4F573}"/>
              </a:ext>
            </a:extLst>
          </p:cNvPr>
          <p:cNvSpPr txBox="1"/>
          <p:nvPr/>
        </p:nvSpPr>
        <p:spPr>
          <a:xfrm>
            <a:off x="0" y="0"/>
            <a:ext cx="9143999" cy="584775"/>
          </a:xfrm>
          <a:prstGeom prst="rect">
            <a:avLst/>
          </a:prstGeom>
          <a:noFill/>
        </p:spPr>
        <p:txBody>
          <a:bodyPr wrap="square" rtlCol="0">
            <a:spAutoFit/>
          </a:bodyPr>
          <a:lstStyle/>
          <a:p>
            <a:pPr algn="ctr"/>
            <a:r>
              <a:rPr lang="en-US" sz="3000" b="1" dirty="0">
                <a:solidFill>
                  <a:schemeClr val="bg1"/>
                </a:solidFill>
              </a:rPr>
              <a:t>2018 Hurricane Season </a:t>
            </a:r>
            <a:r>
              <a:rPr lang="mr-IN" sz="3000" b="1" dirty="0">
                <a:solidFill>
                  <a:schemeClr val="bg1"/>
                </a:solidFill>
              </a:rPr>
              <a:t>–</a:t>
            </a:r>
            <a:r>
              <a:rPr lang="en-US" sz="3000" b="1" dirty="0">
                <a:solidFill>
                  <a:schemeClr val="bg1"/>
                </a:solidFill>
              </a:rPr>
              <a:t> 62 Gliders in IOOS Glider DAC</a:t>
            </a:r>
            <a:r>
              <a:rPr lang="en-US" sz="3200" b="1" dirty="0">
                <a:solidFill>
                  <a:schemeClr val="bg1"/>
                </a:solidFill>
              </a:rPr>
              <a:t> </a:t>
            </a:r>
            <a:r>
              <a:rPr lang="en-US" sz="3200" dirty="0"/>
              <a:t> </a:t>
            </a:r>
          </a:p>
        </p:txBody>
      </p:sp>
      <p:sp>
        <p:nvSpPr>
          <p:cNvPr id="11" name="TextBox 10"/>
          <p:cNvSpPr txBox="1"/>
          <p:nvPr/>
        </p:nvSpPr>
        <p:spPr>
          <a:xfrm>
            <a:off x="2471775" y="5368430"/>
            <a:ext cx="812338" cy="307777"/>
          </a:xfrm>
          <a:prstGeom prst="rect">
            <a:avLst/>
          </a:prstGeom>
          <a:noFill/>
        </p:spPr>
        <p:txBody>
          <a:bodyPr wrap="square" rtlCol="0">
            <a:spAutoFit/>
          </a:bodyPr>
          <a:lstStyle/>
          <a:p>
            <a:r>
              <a:rPr lang="en-US" sz="1400" dirty="0"/>
              <a:t>Florence</a:t>
            </a:r>
          </a:p>
        </p:txBody>
      </p:sp>
      <p:sp>
        <p:nvSpPr>
          <p:cNvPr id="12" name="TextBox 11"/>
          <p:cNvSpPr txBox="1"/>
          <p:nvPr/>
        </p:nvSpPr>
        <p:spPr>
          <a:xfrm>
            <a:off x="3477309" y="5368431"/>
            <a:ext cx="768159" cy="307777"/>
          </a:xfrm>
          <a:prstGeom prst="rect">
            <a:avLst/>
          </a:prstGeom>
          <a:noFill/>
        </p:spPr>
        <p:txBody>
          <a:bodyPr wrap="square" rtlCol="0">
            <a:spAutoFit/>
          </a:bodyPr>
          <a:lstStyle/>
          <a:p>
            <a:r>
              <a:rPr lang="en-US" sz="1400" dirty="0"/>
              <a:t>Michael</a:t>
            </a:r>
          </a:p>
        </p:txBody>
      </p:sp>
      <p:cxnSp>
        <p:nvCxnSpPr>
          <p:cNvPr id="14" name="Straight Arrow Connector 13"/>
          <p:cNvCxnSpPr>
            <a:cxnSpLocks/>
          </p:cNvCxnSpPr>
          <p:nvPr/>
        </p:nvCxnSpPr>
        <p:spPr>
          <a:xfrm flipV="1">
            <a:off x="3193801" y="4769773"/>
            <a:ext cx="181924" cy="64257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cxnSpLocks/>
          </p:cNvCxnSpPr>
          <p:nvPr/>
        </p:nvCxnSpPr>
        <p:spPr>
          <a:xfrm flipV="1">
            <a:off x="3895223" y="4769773"/>
            <a:ext cx="143503" cy="627992"/>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DC1B1ADA-D236-5E4E-BDE2-176A995F4039}"/>
              </a:ext>
            </a:extLst>
          </p:cNvPr>
          <p:cNvSpPr txBox="1"/>
          <p:nvPr/>
        </p:nvSpPr>
        <p:spPr>
          <a:xfrm>
            <a:off x="5153990" y="5143028"/>
            <a:ext cx="3990009" cy="1384995"/>
          </a:xfrm>
          <a:prstGeom prst="rect">
            <a:avLst/>
          </a:prstGeom>
          <a:noFill/>
        </p:spPr>
        <p:txBody>
          <a:bodyPr wrap="square" rtlCol="0">
            <a:spAutoFit/>
          </a:bodyPr>
          <a:lstStyle/>
          <a:p>
            <a:pPr algn="r"/>
            <a:r>
              <a:rPr lang="en-US" sz="2800" b="1" dirty="0"/>
              <a:t>123,335 Glider Profiles in the IOOS Glider DAC sent to GTS for assimilation</a:t>
            </a:r>
          </a:p>
        </p:txBody>
      </p:sp>
      <p:sp>
        <p:nvSpPr>
          <p:cNvPr id="15" name="TextBox 14">
            <a:extLst>
              <a:ext uri="{FF2B5EF4-FFF2-40B4-BE49-F238E27FC236}">
                <a16:creationId xmlns:a16="http://schemas.microsoft.com/office/drawing/2014/main" id="{B8564789-0DFE-1443-83E8-4E447A444DCB}"/>
              </a:ext>
            </a:extLst>
          </p:cNvPr>
          <p:cNvSpPr txBox="1"/>
          <p:nvPr/>
        </p:nvSpPr>
        <p:spPr>
          <a:xfrm>
            <a:off x="83462" y="4922156"/>
            <a:ext cx="3447721" cy="1815882"/>
          </a:xfrm>
          <a:prstGeom prst="rect">
            <a:avLst/>
          </a:prstGeom>
          <a:noFill/>
        </p:spPr>
        <p:txBody>
          <a:bodyPr wrap="square" rtlCol="0">
            <a:spAutoFit/>
          </a:bodyPr>
          <a:lstStyle/>
          <a:p>
            <a:r>
              <a:rPr lang="en-US" sz="2800" b="1" dirty="0"/>
              <a:t>62 Gliders </a:t>
            </a:r>
          </a:p>
          <a:p>
            <a:r>
              <a:rPr lang="en-US" sz="2800" b="1" dirty="0"/>
              <a:t>Deployed for </a:t>
            </a:r>
          </a:p>
          <a:p>
            <a:r>
              <a:rPr lang="en-US" sz="2800" b="1" dirty="0"/>
              <a:t>multiple purposes that contributed data</a:t>
            </a:r>
          </a:p>
        </p:txBody>
      </p:sp>
      <p:pic>
        <p:nvPicPr>
          <p:cNvPr id="4" name="Picture 3">
            <a:extLst>
              <a:ext uri="{FF2B5EF4-FFF2-40B4-BE49-F238E27FC236}">
                <a16:creationId xmlns:a16="http://schemas.microsoft.com/office/drawing/2014/main" id="{92ABD70A-5DB4-0A4C-A5B0-5C3382F843EB}"/>
              </a:ext>
            </a:extLst>
          </p:cNvPr>
          <p:cNvPicPr>
            <a:picLocks noChangeAspect="1"/>
          </p:cNvPicPr>
          <p:nvPr/>
        </p:nvPicPr>
        <p:blipFill>
          <a:blip r:embed="rId4"/>
          <a:stretch>
            <a:fillRect/>
          </a:stretch>
        </p:blipFill>
        <p:spPr>
          <a:xfrm>
            <a:off x="5585781" y="1069247"/>
            <a:ext cx="3542080" cy="3589308"/>
          </a:xfrm>
          <a:prstGeom prst="rect">
            <a:avLst/>
          </a:prstGeom>
        </p:spPr>
      </p:pic>
    </p:spTree>
    <p:extLst>
      <p:ext uri="{BB962C8B-B14F-4D97-AF65-F5344CB8AC3E}">
        <p14:creationId xmlns:p14="http://schemas.microsoft.com/office/powerpoint/2010/main" val="31439457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0" y="0"/>
            <a:ext cx="9144000" cy="523220"/>
          </a:xfrm>
          <a:prstGeom prst="rect">
            <a:avLst/>
          </a:prstGeom>
          <a:noFill/>
        </p:spPr>
        <p:txBody>
          <a:bodyPr wrap="square" rtlCol="0">
            <a:spAutoFit/>
          </a:bodyPr>
          <a:lstStyle/>
          <a:p>
            <a:pPr algn="ctr"/>
            <a:r>
              <a:rPr lang="en-US" sz="2800" b="1" dirty="0">
                <a:solidFill>
                  <a:schemeClr val="bg1"/>
                </a:solidFill>
              </a:rPr>
              <a:t>2018 Hurricane Season </a:t>
            </a:r>
            <a:r>
              <a:rPr lang="mr-IN" sz="2800" b="1" dirty="0">
                <a:solidFill>
                  <a:schemeClr val="bg1"/>
                </a:solidFill>
              </a:rPr>
              <a:t>–</a:t>
            </a:r>
            <a:r>
              <a:rPr lang="en-US" sz="2800" b="1" dirty="0">
                <a:solidFill>
                  <a:schemeClr val="bg1"/>
                </a:solidFill>
              </a:rPr>
              <a:t> Glider &amp; Argo Profiles in Database</a:t>
            </a:r>
            <a:endParaRPr lang="en-US" sz="2800" dirty="0"/>
          </a:p>
        </p:txBody>
      </p:sp>
      <p:sp>
        <p:nvSpPr>
          <p:cNvPr id="8" name="TextBox 7">
            <a:extLst>
              <a:ext uri="{FF2B5EF4-FFF2-40B4-BE49-F238E27FC236}">
                <a16:creationId xmlns:a16="http://schemas.microsoft.com/office/drawing/2014/main" id="{D9E32FAE-C9DC-C04F-834C-833404897C98}"/>
              </a:ext>
            </a:extLst>
          </p:cNvPr>
          <p:cNvSpPr txBox="1"/>
          <p:nvPr/>
        </p:nvSpPr>
        <p:spPr>
          <a:xfrm>
            <a:off x="883630" y="6234571"/>
            <a:ext cx="7615278" cy="461665"/>
          </a:xfrm>
          <a:prstGeom prst="rect">
            <a:avLst/>
          </a:prstGeom>
          <a:noFill/>
        </p:spPr>
        <p:txBody>
          <a:bodyPr wrap="square" rtlCol="0">
            <a:spAutoFit/>
          </a:bodyPr>
          <a:lstStyle/>
          <a:p>
            <a:r>
              <a:rPr lang="en-US" sz="2400" dirty="0"/>
              <a:t>123,335 Glider Profiles closer to population centers</a:t>
            </a:r>
          </a:p>
        </p:txBody>
      </p:sp>
      <p:sp>
        <p:nvSpPr>
          <p:cNvPr id="9" name="TextBox 8">
            <a:extLst>
              <a:ext uri="{FF2B5EF4-FFF2-40B4-BE49-F238E27FC236}">
                <a16:creationId xmlns:a16="http://schemas.microsoft.com/office/drawing/2014/main" id="{2DB0479A-420B-B947-A783-78CBF81EC2CB}"/>
              </a:ext>
            </a:extLst>
          </p:cNvPr>
          <p:cNvSpPr txBox="1"/>
          <p:nvPr/>
        </p:nvSpPr>
        <p:spPr>
          <a:xfrm>
            <a:off x="-609600" y="5750006"/>
            <a:ext cx="6154873" cy="461665"/>
          </a:xfrm>
          <a:prstGeom prst="rect">
            <a:avLst/>
          </a:prstGeom>
          <a:noFill/>
        </p:spPr>
        <p:txBody>
          <a:bodyPr wrap="square" rtlCol="0">
            <a:spAutoFit/>
          </a:bodyPr>
          <a:lstStyle/>
          <a:p>
            <a:pPr algn="r"/>
            <a:r>
              <a:rPr lang="en-US" sz="2400" dirty="0"/>
              <a:t>7,841 Argo Profiles in deep basins</a:t>
            </a:r>
          </a:p>
        </p:txBody>
      </p:sp>
      <p:sp>
        <p:nvSpPr>
          <p:cNvPr id="10" name="TextBox 9">
            <a:extLst>
              <a:ext uri="{FF2B5EF4-FFF2-40B4-BE49-F238E27FC236}">
                <a16:creationId xmlns:a16="http://schemas.microsoft.com/office/drawing/2014/main" id="{A9E066F5-1522-E042-A8CE-ECC953037123}"/>
              </a:ext>
            </a:extLst>
          </p:cNvPr>
          <p:cNvSpPr txBox="1"/>
          <p:nvPr/>
        </p:nvSpPr>
        <p:spPr>
          <a:xfrm>
            <a:off x="-1" y="5288341"/>
            <a:ext cx="4412975" cy="461665"/>
          </a:xfrm>
          <a:prstGeom prst="rect">
            <a:avLst/>
          </a:prstGeom>
          <a:noFill/>
        </p:spPr>
        <p:txBody>
          <a:bodyPr wrap="square" rtlCol="0">
            <a:spAutoFit/>
          </a:bodyPr>
          <a:lstStyle/>
          <a:p>
            <a:pPr algn="ctr"/>
            <a:r>
              <a:rPr lang="en-US" sz="2400" b="1" dirty="0"/>
              <a:t>Datasets are complimentary:</a:t>
            </a:r>
          </a:p>
        </p:txBody>
      </p:sp>
      <p:pic>
        <p:nvPicPr>
          <p:cNvPr id="5" name="Picture 4">
            <a:extLst>
              <a:ext uri="{FF2B5EF4-FFF2-40B4-BE49-F238E27FC236}">
                <a16:creationId xmlns:a16="http://schemas.microsoft.com/office/drawing/2014/main" id="{82706A63-B234-D94E-981B-D9983A318B3F}"/>
              </a:ext>
            </a:extLst>
          </p:cNvPr>
          <p:cNvPicPr>
            <a:picLocks noChangeAspect="1"/>
          </p:cNvPicPr>
          <p:nvPr/>
        </p:nvPicPr>
        <p:blipFill>
          <a:blip r:embed="rId2"/>
          <a:stretch>
            <a:fillRect/>
          </a:stretch>
        </p:blipFill>
        <p:spPr>
          <a:xfrm>
            <a:off x="-1" y="648830"/>
            <a:ext cx="9171665" cy="4705048"/>
          </a:xfrm>
          <a:prstGeom prst="rect">
            <a:avLst/>
          </a:prstGeom>
        </p:spPr>
      </p:pic>
    </p:spTree>
    <p:extLst>
      <p:ext uri="{BB962C8B-B14F-4D97-AF65-F5344CB8AC3E}">
        <p14:creationId xmlns:p14="http://schemas.microsoft.com/office/powerpoint/2010/main" val="2344862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 y="0"/>
            <a:ext cx="9105492" cy="6858000"/>
          </a:xfrm>
          <a:prstGeom prst="rect">
            <a:avLst/>
          </a:prstGeom>
          <a:ln w="28575">
            <a:solidFill>
              <a:schemeClr val="tx1"/>
            </a:solidFill>
          </a:ln>
        </p:spPr>
      </p:pic>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215" t="9091" r="78159" b="60881"/>
          <a:stretch/>
        </p:blipFill>
        <p:spPr>
          <a:xfrm>
            <a:off x="1219200" y="4657149"/>
            <a:ext cx="2451652" cy="1597877"/>
          </a:xfrm>
          <a:prstGeom prst="rect">
            <a:avLst/>
          </a:prstGeom>
        </p:spPr>
      </p:pic>
      <p:sp>
        <p:nvSpPr>
          <p:cNvPr id="7" name="TextBox 6"/>
          <p:cNvSpPr txBox="1"/>
          <p:nvPr/>
        </p:nvSpPr>
        <p:spPr>
          <a:xfrm>
            <a:off x="3670852" y="4717423"/>
            <a:ext cx="4823791" cy="1477328"/>
          </a:xfrm>
          <a:prstGeom prst="rect">
            <a:avLst/>
          </a:prstGeom>
          <a:solidFill>
            <a:schemeClr val="accent1"/>
          </a:solidFill>
          <a:ln>
            <a:solidFill>
              <a:schemeClr val="tx1"/>
            </a:solidFill>
          </a:ln>
        </p:spPr>
        <p:txBody>
          <a:bodyPr wrap="square" rtlCol="0">
            <a:spAutoFit/>
          </a:bodyPr>
          <a:lstStyle/>
          <a:p>
            <a:r>
              <a:rPr lang="en-US" u="sng" dirty="0"/>
              <a:t>Navy Coupled Ocean Data Assimilation</a:t>
            </a:r>
          </a:p>
          <a:p>
            <a:pPr marL="285750" indent="-285750">
              <a:buFont typeface="Arial" charset="0"/>
              <a:buChar char="•"/>
            </a:pPr>
            <a:r>
              <a:rPr lang="en-US" dirty="0"/>
              <a:t>Data Assimilation once per day</a:t>
            </a:r>
          </a:p>
          <a:p>
            <a:pPr marL="285750" indent="-285750">
              <a:buFont typeface="Arial" charset="0"/>
              <a:buChar char="•"/>
            </a:pPr>
            <a:r>
              <a:rPr lang="en-US" dirty="0"/>
              <a:t>Satellite SST Maps</a:t>
            </a:r>
          </a:p>
          <a:p>
            <a:pPr marL="285750" indent="-285750">
              <a:buFont typeface="Arial" charset="0"/>
              <a:buChar char="•"/>
            </a:pPr>
            <a:r>
              <a:rPr lang="en-US" dirty="0"/>
              <a:t>Satellite Altimetry </a:t>
            </a:r>
            <a:r>
              <a:rPr lang="mr-IN" dirty="0"/>
              <a:t>–</a:t>
            </a:r>
            <a:r>
              <a:rPr lang="en-US" dirty="0"/>
              <a:t> through ISOP</a:t>
            </a:r>
          </a:p>
          <a:p>
            <a:pPr marL="285750" indent="-285750">
              <a:buFont typeface="Arial" charset="0"/>
              <a:buChar char="•"/>
            </a:pPr>
            <a:r>
              <a:rPr lang="en-US" dirty="0"/>
              <a:t>CTD profiles </a:t>
            </a:r>
            <a:r>
              <a:rPr lang="mr-IN" dirty="0"/>
              <a:t>–</a:t>
            </a:r>
            <a:r>
              <a:rPr lang="en-US" dirty="0"/>
              <a:t> numerous sources and QC rules</a:t>
            </a:r>
          </a:p>
        </p:txBody>
      </p:sp>
      <p:sp>
        <p:nvSpPr>
          <p:cNvPr id="2" name="TextBox 1">
            <a:extLst>
              <a:ext uri="{FF2B5EF4-FFF2-40B4-BE49-F238E27FC236}">
                <a16:creationId xmlns:a16="http://schemas.microsoft.com/office/drawing/2014/main" id="{7327ACDB-3201-824C-BEE1-3F6E217D1CDE}"/>
              </a:ext>
            </a:extLst>
          </p:cNvPr>
          <p:cNvSpPr txBox="1"/>
          <p:nvPr/>
        </p:nvSpPr>
        <p:spPr>
          <a:xfrm>
            <a:off x="2030504" y="833717"/>
            <a:ext cx="5432614" cy="461665"/>
          </a:xfrm>
          <a:prstGeom prst="rect">
            <a:avLst/>
          </a:prstGeom>
          <a:noFill/>
        </p:spPr>
        <p:txBody>
          <a:bodyPr wrap="square" rtlCol="0">
            <a:spAutoFit/>
          </a:bodyPr>
          <a:lstStyle/>
          <a:p>
            <a:r>
              <a:rPr lang="en-US" sz="2400" dirty="0">
                <a:solidFill>
                  <a:srgbClr val="FFFF00"/>
                </a:solidFill>
              </a:rPr>
              <a:t>NOAA &amp; Navy versions of Global HYCOM</a:t>
            </a:r>
          </a:p>
        </p:txBody>
      </p:sp>
    </p:spTree>
    <p:extLst>
      <p:ext uri="{BB962C8B-B14F-4D97-AF65-F5344CB8AC3E}">
        <p14:creationId xmlns:p14="http://schemas.microsoft.com/office/powerpoint/2010/main" val="17848189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D061B8E-059B-9C49-BA69-CB861BE49887}"/>
              </a:ext>
            </a:extLst>
          </p:cNvPr>
          <p:cNvSpPr txBox="1"/>
          <p:nvPr/>
        </p:nvSpPr>
        <p:spPr>
          <a:xfrm>
            <a:off x="688597" y="127256"/>
            <a:ext cx="7766806" cy="707886"/>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NOAA Hurricane Forecasting Models</a:t>
            </a:r>
          </a:p>
        </p:txBody>
      </p:sp>
      <p:sp>
        <p:nvSpPr>
          <p:cNvPr id="5" name="TextBox 4">
            <a:extLst>
              <a:ext uri="{FF2B5EF4-FFF2-40B4-BE49-F238E27FC236}">
                <a16:creationId xmlns:a16="http://schemas.microsoft.com/office/drawing/2014/main" id="{6B7FD6E7-A479-894F-A64B-F1DA51078AF6}"/>
              </a:ext>
            </a:extLst>
          </p:cNvPr>
          <p:cNvSpPr txBox="1"/>
          <p:nvPr/>
        </p:nvSpPr>
        <p:spPr>
          <a:xfrm>
            <a:off x="3108482" y="1225756"/>
            <a:ext cx="2746854"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HWRF/HYCOM</a:t>
            </a:r>
            <a:endParaRPr kumimoji="0" lang="en-US" sz="3200" b="0" i="0" u="none" strike="sng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6" name="TextBox 5">
            <a:extLst>
              <a:ext uri="{FF2B5EF4-FFF2-40B4-BE49-F238E27FC236}">
                <a16:creationId xmlns:a16="http://schemas.microsoft.com/office/drawing/2014/main" id="{8098AB2A-FEE6-7F40-971B-3BF0B41806B7}"/>
              </a:ext>
            </a:extLst>
          </p:cNvPr>
          <p:cNvSpPr txBox="1"/>
          <p:nvPr/>
        </p:nvSpPr>
        <p:spPr>
          <a:xfrm>
            <a:off x="20766" y="1237188"/>
            <a:ext cx="2800344"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HMON/HYCOM</a:t>
            </a:r>
          </a:p>
        </p:txBody>
      </p:sp>
      <p:sp>
        <p:nvSpPr>
          <p:cNvPr id="8" name="TextBox 7">
            <a:extLst>
              <a:ext uri="{FF2B5EF4-FFF2-40B4-BE49-F238E27FC236}">
                <a16:creationId xmlns:a16="http://schemas.microsoft.com/office/drawing/2014/main" id="{1C26D8D8-B1E2-194F-A711-E535C66BC580}"/>
              </a:ext>
            </a:extLst>
          </p:cNvPr>
          <p:cNvSpPr txBox="1"/>
          <p:nvPr/>
        </p:nvSpPr>
        <p:spPr>
          <a:xfrm>
            <a:off x="6142708" y="1211572"/>
            <a:ext cx="2199448" cy="58477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HWRF/POM</a:t>
            </a:r>
          </a:p>
        </p:txBody>
      </p:sp>
      <p:sp>
        <p:nvSpPr>
          <p:cNvPr id="10" name="Rectangle 9">
            <a:extLst>
              <a:ext uri="{FF2B5EF4-FFF2-40B4-BE49-F238E27FC236}">
                <a16:creationId xmlns:a16="http://schemas.microsoft.com/office/drawing/2014/main" id="{F2B9D5F4-7AF8-7348-B206-819BC0B31BE7}"/>
              </a:ext>
            </a:extLst>
          </p:cNvPr>
          <p:cNvSpPr/>
          <p:nvPr/>
        </p:nvSpPr>
        <p:spPr>
          <a:xfrm>
            <a:off x="2619601" y="2201146"/>
            <a:ext cx="2737753"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West/South Pacific, Southern/Northern Indian Ocean</a:t>
            </a:r>
          </a:p>
        </p:txBody>
      </p:sp>
      <p:sp>
        <p:nvSpPr>
          <p:cNvPr id="11" name="Rectangle 10">
            <a:extLst>
              <a:ext uri="{FF2B5EF4-FFF2-40B4-BE49-F238E27FC236}">
                <a16:creationId xmlns:a16="http://schemas.microsoft.com/office/drawing/2014/main" id="{5C350344-B68B-B449-A1A6-40C407127E4C}"/>
              </a:ext>
            </a:extLst>
          </p:cNvPr>
          <p:cNvSpPr/>
          <p:nvPr/>
        </p:nvSpPr>
        <p:spPr>
          <a:xfrm>
            <a:off x="5511637" y="2345492"/>
            <a:ext cx="1137363" cy="830997"/>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North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Atlantic</a:t>
            </a:r>
          </a:p>
        </p:txBody>
      </p:sp>
      <p:sp>
        <p:nvSpPr>
          <p:cNvPr id="12" name="Rectangle 11">
            <a:extLst>
              <a:ext uri="{FF2B5EF4-FFF2-40B4-BE49-F238E27FC236}">
                <a16:creationId xmlns:a16="http://schemas.microsoft.com/office/drawing/2014/main" id="{5B0A40C4-0F63-5B40-BA0F-90D71E5614D8}"/>
              </a:ext>
            </a:extLst>
          </p:cNvPr>
          <p:cNvSpPr/>
          <p:nvPr/>
        </p:nvSpPr>
        <p:spPr>
          <a:xfrm>
            <a:off x="186323" y="2176235"/>
            <a:ext cx="214248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North Atlantic,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Eastern/Central Pacific</a:t>
            </a:r>
          </a:p>
        </p:txBody>
      </p:sp>
      <p:sp>
        <p:nvSpPr>
          <p:cNvPr id="17" name="TextBox 16">
            <a:extLst>
              <a:ext uri="{FF2B5EF4-FFF2-40B4-BE49-F238E27FC236}">
                <a16:creationId xmlns:a16="http://schemas.microsoft.com/office/drawing/2014/main" id="{87E5788F-C51E-6E43-9D42-3C399AAE08E8}"/>
              </a:ext>
            </a:extLst>
          </p:cNvPr>
          <p:cNvSpPr txBox="1"/>
          <p:nvPr/>
        </p:nvSpPr>
        <p:spPr>
          <a:xfrm>
            <a:off x="4621265" y="3605311"/>
            <a:ext cx="2202173" cy="230832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IC comes from climatology and the POM (w/ feature models only in the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GoM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0" name="Rectangle 19">
            <a:extLst>
              <a:ext uri="{FF2B5EF4-FFF2-40B4-BE49-F238E27FC236}">
                <a16:creationId xmlns:a16="http://schemas.microsoft.com/office/drawing/2014/main" id="{F13896C9-058D-2940-AF1F-47B201323FE3}"/>
              </a:ext>
            </a:extLst>
          </p:cNvPr>
          <p:cNvSpPr/>
          <p:nvPr/>
        </p:nvSpPr>
        <p:spPr>
          <a:xfrm>
            <a:off x="546732" y="3990010"/>
            <a:ext cx="3092208" cy="161768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IC and BC from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Global RTOFS spun up from the global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GOFS 3.1/NCODA</a:t>
            </a:r>
          </a:p>
        </p:txBody>
      </p:sp>
      <p:sp>
        <p:nvSpPr>
          <p:cNvPr id="22" name="Rectangle 21">
            <a:extLst>
              <a:ext uri="{FF2B5EF4-FFF2-40B4-BE49-F238E27FC236}">
                <a16:creationId xmlns:a16="http://schemas.microsoft.com/office/drawing/2014/main" id="{2ED5F718-74CC-1A41-8A7D-8B4568057F5C}"/>
              </a:ext>
            </a:extLst>
          </p:cNvPr>
          <p:cNvSpPr/>
          <p:nvPr/>
        </p:nvSpPr>
        <p:spPr>
          <a:xfrm>
            <a:off x="6939280" y="3949768"/>
            <a:ext cx="2110221" cy="830997"/>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IC from Global RTOFS nowcast</a:t>
            </a:r>
          </a:p>
        </p:txBody>
      </p:sp>
      <p:sp>
        <p:nvSpPr>
          <p:cNvPr id="23" name="Rectangle 22">
            <a:extLst>
              <a:ext uri="{FF2B5EF4-FFF2-40B4-BE49-F238E27FC236}">
                <a16:creationId xmlns:a16="http://schemas.microsoft.com/office/drawing/2014/main" id="{106D69CB-AC4C-9E4E-833B-452ED49F64BB}"/>
              </a:ext>
            </a:extLst>
          </p:cNvPr>
          <p:cNvSpPr/>
          <p:nvPr/>
        </p:nvSpPr>
        <p:spPr>
          <a:xfrm>
            <a:off x="6846910" y="2345492"/>
            <a:ext cx="2202591" cy="830997"/>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Eastern/Central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Pacific</a:t>
            </a:r>
          </a:p>
        </p:txBody>
      </p:sp>
      <p:cxnSp>
        <p:nvCxnSpPr>
          <p:cNvPr id="25" name="Straight Arrow Connector 24">
            <a:extLst>
              <a:ext uri="{FF2B5EF4-FFF2-40B4-BE49-F238E27FC236}">
                <a16:creationId xmlns:a16="http://schemas.microsoft.com/office/drawing/2014/main" id="{A4C32CF6-619D-5A48-BA94-81C3BD02677E}"/>
              </a:ext>
            </a:extLst>
          </p:cNvPr>
          <p:cNvCxnSpPr>
            <a:cxnSpLocks/>
            <a:stCxn id="4" idx="2"/>
          </p:cNvCxnSpPr>
          <p:nvPr/>
        </p:nvCxnSpPr>
        <p:spPr>
          <a:xfrm flipH="1">
            <a:off x="1420938" y="835142"/>
            <a:ext cx="3151062" cy="33791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Straight Arrow Connector 29">
            <a:extLst>
              <a:ext uri="{FF2B5EF4-FFF2-40B4-BE49-F238E27FC236}">
                <a16:creationId xmlns:a16="http://schemas.microsoft.com/office/drawing/2014/main" id="{BD8C8EDB-E53A-1F43-98AD-06B144206F1A}"/>
              </a:ext>
            </a:extLst>
          </p:cNvPr>
          <p:cNvCxnSpPr>
            <a:cxnSpLocks/>
          </p:cNvCxnSpPr>
          <p:nvPr/>
        </p:nvCxnSpPr>
        <p:spPr>
          <a:xfrm>
            <a:off x="4596585" y="845435"/>
            <a:ext cx="2895260" cy="330367"/>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3" name="Straight Arrow Connector 32">
            <a:extLst>
              <a:ext uri="{FF2B5EF4-FFF2-40B4-BE49-F238E27FC236}">
                <a16:creationId xmlns:a16="http://schemas.microsoft.com/office/drawing/2014/main" id="{0C6E17C7-E318-104E-B73E-FD76E6DB6550}"/>
              </a:ext>
            </a:extLst>
          </p:cNvPr>
          <p:cNvCxnSpPr>
            <a:cxnSpLocks/>
            <a:stCxn id="4" idx="2"/>
          </p:cNvCxnSpPr>
          <p:nvPr/>
        </p:nvCxnSpPr>
        <p:spPr>
          <a:xfrm>
            <a:off x="4572000" y="835142"/>
            <a:ext cx="0" cy="40394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8" name="Straight Arrow Connector 37">
            <a:extLst>
              <a:ext uri="{FF2B5EF4-FFF2-40B4-BE49-F238E27FC236}">
                <a16:creationId xmlns:a16="http://schemas.microsoft.com/office/drawing/2014/main" id="{E61E49E1-E679-694C-B89C-41F80D9439E4}"/>
              </a:ext>
            </a:extLst>
          </p:cNvPr>
          <p:cNvCxnSpPr>
            <a:cxnSpLocks/>
          </p:cNvCxnSpPr>
          <p:nvPr/>
        </p:nvCxnSpPr>
        <p:spPr>
          <a:xfrm>
            <a:off x="1350453" y="1805243"/>
            <a:ext cx="0" cy="40394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9" name="Straight Arrow Connector 38">
            <a:extLst>
              <a:ext uri="{FF2B5EF4-FFF2-40B4-BE49-F238E27FC236}">
                <a16:creationId xmlns:a16="http://schemas.microsoft.com/office/drawing/2014/main" id="{89062F6F-083C-C148-B32C-871200579F88}"/>
              </a:ext>
            </a:extLst>
          </p:cNvPr>
          <p:cNvCxnSpPr>
            <a:cxnSpLocks/>
          </p:cNvCxnSpPr>
          <p:nvPr/>
        </p:nvCxnSpPr>
        <p:spPr>
          <a:xfrm>
            <a:off x="4572000" y="1805243"/>
            <a:ext cx="0" cy="40394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1B150F26-C925-3644-8DE2-95811AE4F58C}"/>
              </a:ext>
            </a:extLst>
          </p:cNvPr>
          <p:cNvCxnSpPr>
            <a:cxnSpLocks/>
          </p:cNvCxnSpPr>
          <p:nvPr/>
        </p:nvCxnSpPr>
        <p:spPr>
          <a:xfrm flipH="1">
            <a:off x="6142708" y="1786622"/>
            <a:ext cx="1102823" cy="55887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2" name="Straight Arrow Connector 41">
            <a:extLst>
              <a:ext uri="{FF2B5EF4-FFF2-40B4-BE49-F238E27FC236}">
                <a16:creationId xmlns:a16="http://schemas.microsoft.com/office/drawing/2014/main" id="{E6599DD7-F92E-E34F-9BE0-F5EE8B825455}"/>
              </a:ext>
            </a:extLst>
          </p:cNvPr>
          <p:cNvCxnSpPr>
            <a:cxnSpLocks/>
          </p:cNvCxnSpPr>
          <p:nvPr/>
        </p:nvCxnSpPr>
        <p:spPr>
          <a:xfrm>
            <a:off x="7242432" y="1793930"/>
            <a:ext cx="997789" cy="567076"/>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0" name="Straight Arrow Connector 49">
            <a:extLst>
              <a:ext uri="{FF2B5EF4-FFF2-40B4-BE49-F238E27FC236}">
                <a16:creationId xmlns:a16="http://schemas.microsoft.com/office/drawing/2014/main" id="{7471D427-EB63-0444-A7DF-239DDE2A9E76}"/>
              </a:ext>
            </a:extLst>
          </p:cNvPr>
          <p:cNvCxnSpPr>
            <a:cxnSpLocks/>
          </p:cNvCxnSpPr>
          <p:nvPr/>
        </p:nvCxnSpPr>
        <p:spPr>
          <a:xfrm>
            <a:off x="1549986" y="3419984"/>
            <a:ext cx="1200408" cy="570026"/>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2" name="Straight Arrow Connector 51">
            <a:extLst>
              <a:ext uri="{FF2B5EF4-FFF2-40B4-BE49-F238E27FC236}">
                <a16:creationId xmlns:a16="http://schemas.microsoft.com/office/drawing/2014/main" id="{032B301D-7D5F-3E45-A76A-1E6076679680}"/>
              </a:ext>
            </a:extLst>
          </p:cNvPr>
          <p:cNvCxnSpPr>
            <a:cxnSpLocks/>
          </p:cNvCxnSpPr>
          <p:nvPr/>
        </p:nvCxnSpPr>
        <p:spPr>
          <a:xfrm flipH="1">
            <a:off x="2789815" y="3408827"/>
            <a:ext cx="1258918" cy="581182"/>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7" name="Straight Arrow Connector 56">
            <a:extLst>
              <a:ext uri="{FF2B5EF4-FFF2-40B4-BE49-F238E27FC236}">
                <a16:creationId xmlns:a16="http://schemas.microsoft.com/office/drawing/2014/main" id="{5ADB40CE-5F7B-F54A-8C1C-B149C917F423}"/>
              </a:ext>
            </a:extLst>
          </p:cNvPr>
          <p:cNvCxnSpPr>
            <a:cxnSpLocks/>
          </p:cNvCxnSpPr>
          <p:nvPr/>
        </p:nvCxnSpPr>
        <p:spPr>
          <a:xfrm flipH="1">
            <a:off x="5988707" y="3188926"/>
            <a:ext cx="1" cy="40394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3" name="Straight Arrow Connector 62">
            <a:extLst>
              <a:ext uri="{FF2B5EF4-FFF2-40B4-BE49-F238E27FC236}">
                <a16:creationId xmlns:a16="http://schemas.microsoft.com/office/drawing/2014/main" id="{46332F48-31F5-CB45-A74B-A67B6B6204BE}"/>
              </a:ext>
            </a:extLst>
          </p:cNvPr>
          <p:cNvCxnSpPr>
            <a:cxnSpLocks/>
          </p:cNvCxnSpPr>
          <p:nvPr/>
        </p:nvCxnSpPr>
        <p:spPr>
          <a:xfrm flipH="1">
            <a:off x="7955900" y="3188925"/>
            <a:ext cx="1" cy="760843"/>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 name="TextBox 1">
            <a:extLst>
              <a:ext uri="{FF2B5EF4-FFF2-40B4-BE49-F238E27FC236}">
                <a16:creationId xmlns:a16="http://schemas.microsoft.com/office/drawing/2014/main" id="{A15D103B-AB55-4A41-84AC-3C6C53506EAC}"/>
              </a:ext>
            </a:extLst>
          </p:cNvPr>
          <p:cNvSpPr txBox="1"/>
          <p:nvPr/>
        </p:nvSpPr>
        <p:spPr>
          <a:xfrm>
            <a:off x="84735" y="5671251"/>
            <a:ext cx="7217104" cy="1200329"/>
          </a:xfrm>
          <a:prstGeom prst="rect">
            <a:avLst/>
          </a:prstGeom>
          <a:noFill/>
        </p:spPr>
        <p:txBody>
          <a:bodyPr wrap="none" rtlCol="0">
            <a:spAutoFit/>
          </a:bodyPr>
          <a:lstStyle/>
          <a:p>
            <a:r>
              <a:rPr lang="en-US" dirty="0"/>
              <a:t>POM = Princeton Ocean Model </a:t>
            </a:r>
          </a:p>
          <a:p>
            <a:r>
              <a:rPr lang="en-US" dirty="0"/>
              <a:t>HYCOM = (regional) Hybrid Coordinate Ocean Model</a:t>
            </a:r>
          </a:p>
          <a:p>
            <a:r>
              <a:rPr lang="en-US" dirty="0"/>
              <a:t>HWRF = Hurricane Weather Research and Forecasting model</a:t>
            </a:r>
          </a:p>
          <a:p>
            <a:r>
              <a:rPr lang="en-US" dirty="0"/>
              <a:t>HMON = Hurricanes in a Multi-scale Ocean-coupled Non-hydrostatic model</a:t>
            </a:r>
          </a:p>
        </p:txBody>
      </p:sp>
    </p:spTree>
    <p:extLst>
      <p:ext uri="{BB962C8B-B14F-4D97-AF65-F5344CB8AC3E}">
        <p14:creationId xmlns:p14="http://schemas.microsoft.com/office/powerpoint/2010/main" val="28221735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D061B8E-059B-9C49-BA69-CB861BE49887}"/>
              </a:ext>
            </a:extLst>
          </p:cNvPr>
          <p:cNvSpPr txBox="1"/>
          <p:nvPr/>
        </p:nvSpPr>
        <p:spPr>
          <a:xfrm>
            <a:off x="688597" y="127256"/>
            <a:ext cx="7766806" cy="707886"/>
          </a:xfrm>
          <a:prstGeom prst="rect">
            <a:avLst/>
          </a:prstGeom>
          <a:ln/>
        </p:spPr>
        <p:style>
          <a:lnRef idx="1">
            <a:schemeClr val="accent1"/>
          </a:lnRef>
          <a:fillRef idx="2">
            <a:schemeClr val="accent1"/>
          </a:fillRef>
          <a:effectRef idx="1">
            <a:schemeClr val="accent1"/>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4000" b="0" i="0" u="none" strike="noStrike" kern="1200" cap="none" spc="0" normalizeH="0" baseline="0" noProof="0" dirty="0">
                <a:ln>
                  <a:noFill/>
                </a:ln>
                <a:solidFill>
                  <a:prstClr val="black"/>
                </a:solidFill>
                <a:effectLst/>
                <a:uLnTx/>
                <a:uFillTx/>
                <a:latin typeface="Calibri" panose="020F0502020204030204"/>
                <a:ea typeface="+mn-ea"/>
                <a:cs typeface="+mn-cs"/>
              </a:rPr>
              <a:t>NOAA Hurricane Forecasting Models</a:t>
            </a:r>
          </a:p>
        </p:txBody>
      </p:sp>
      <p:sp>
        <p:nvSpPr>
          <p:cNvPr id="6" name="TextBox 5">
            <a:extLst>
              <a:ext uri="{FF2B5EF4-FFF2-40B4-BE49-F238E27FC236}">
                <a16:creationId xmlns:a16="http://schemas.microsoft.com/office/drawing/2014/main" id="{8098AB2A-FEE6-7F40-971B-3BF0B41806B7}"/>
              </a:ext>
            </a:extLst>
          </p:cNvPr>
          <p:cNvSpPr txBox="1"/>
          <p:nvPr/>
        </p:nvSpPr>
        <p:spPr>
          <a:xfrm>
            <a:off x="20766" y="1237188"/>
            <a:ext cx="2800344" cy="584775"/>
          </a:xfrm>
          <a:prstGeom prst="rect">
            <a:avLst/>
          </a:prstGeom>
        </p:spPr>
        <p:style>
          <a:lnRef idx="1">
            <a:schemeClr val="accent2"/>
          </a:lnRef>
          <a:fillRef idx="2">
            <a:schemeClr val="accent2"/>
          </a:fillRef>
          <a:effectRef idx="1">
            <a:schemeClr val="accent2"/>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HMON/HYCOM</a:t>
            </a:r>
          </a:p>
        </p:txBody>
      </p:sp>
      <p:sp>
        <p:nvSpPr>
          <p:cNvPr id="8" name="TextBox 7">
            <a:extLst>
              <a:ext uri="{FF2B5EF4-FFF2-40B4-BE49-F238E27FC236}">
                <a16:creationId xmlns:a16="http://schemas.microsoft.com/office/drawing/2014/main" id="{1C26D8D8-B1E2-194F-A711-E535C66BC580}"/>
              </a:ext>
            </a:extLst>
          </p:cNvPr>
          <p:cNvSpPr txBox="1"/>
          <p:nvPr/>
        </p:nvSpPr>
        <p:spPr>
          <a:xfrm>
            <a:off x="6142708" y="1211572"/>
            <a:ext cx="2199448" cy="584775"/>
          </a:xfrm>
          <a:prstGeom prst="rect">
            <a:avLst/>
          </a:prstGeom>
        </p:spPr>
        <p:style>
          <a:lnRef idx="1">
            <a:schemeClr val="accent2"/>
          </a:lnRef>
          <a:fillRef idx="2">
            <a:schemeClr val="accent2"/>
          </a:fillRef>
          <a:effectRef idx="1">
            <a:schemeClr val="accent2"/>
          </a:effectRef>
          <a:fontRef idx="minor">
            <a:schemeClr val="dk1"/>
          </a:fontRef>
        </p:style>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Calibri" panose="020F0502020204030204"/>
                <a:ea typeface="+mn-ea"/>
                <a:cs typeface="+mn-cs"/>
              </a:rPr>
              <a:t>HWRF/POM</a:t>
            </a:r>
          </a:p>
        </p:txBody>
      </p:sp>
      <p:sp>
        <p:nvSpPr>
          <p:cNvPr id="11" name="Rectangle 10">
            <a:extLst>
              <a:ext uri="{FF2B5EF4-FFF2-40B4-BE49-F238E27FC236}">
                <a16:creationId xmlns:a16="http://schemas.microsoft.com/office/drawing/2014/main" id="{5C350344-B68B-B449-A1A6-40C407127E4C}"/>
              </a:ext>
            </a:extLst>
          </p:cNvPr>
          <p:cNvSpPr/>
          <p:nvPr/>
        </p:nvSpPr>
        <p:spPr>
          <a:xfrm>
            <a:off x="5511637" y="2345492"/>
            <a:ext cx="1137363" cy="830997"/>
          </a:xfrm>
          <a:prstGeom prst="rect">
            <a:avLst/>
          </a:prstGeom>
        </p:spPr>
        <p:style>
          <a:lnRef idx="1">
            <a:schemeClr val="accent6"/>
          </a:lnRef>
          <a:fillRef idx="2">
            <a:schemeClr val="accent6"/>
          </a:fillRef>
          <a:effectRef idx="1">
            <a:schemeClr val="accent6"/>
          </a:effectRef>
          <a:fontRef idx="minor">
            <a:schemeClr val="dk1"/>
          </a:fontRef>
        </p:style>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North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Atlantic</a:t>
            </a:r>
          </a:p>
        </p:txBody>
      </p:sp>
      <p:sp>
        <p:nvSpPr>
          <p:cNvPr id="12" name="Rectangle 11">
            <a:extLst>
              <a:ext uri="{FF2B5EF4-FFF2-40B4-BE49-F238E27FC236}">
                <a16:creationId xmlns:a16="http://schemas.microsoft.com/office/drawing/2014/main" id="{5B0A40C4-0F63-5B40-BA0F-90D71E5614D8}"/>
              </a:ext>
            </a:extLst>
          </p:cNvPr>
          <p:cNvSpPr/>
          <p:nvPr/>
        </p:nvSpPr>
        <p:spPr>
          <a:xfrm>
            <a:off x="186323" y="2176235"/>
            <a:ext cx="2142488" cy="1200329"/>
          </a:xfrm>
          <a:prstGeom prst="rect">
            <a:avLst/>
          </a:prstGeom>
        </p:spPr>
        <p:style>
          <a:lnRef idx="1">
            <a:schemeClr val="accent6"/>
          </a:lnRef>
          <a:fillRef idx="2">
            <a:schemeClr val="accent6"/>
          </a:fillRef>
          <a:effectRef idx="1">
            <a:schemeClr val="accent6"/>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North Atlantic,</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Eastern/Central </a:t>
            </a:r>
            <a:r>
              <a:rPr lang="en-US" sz="2400" dirty="0">
                <a:solidFill>
                  <a:prstClr val="black"/>
                </a:solidFill>
                <a:latin typeface="Calibri" panose="020F0502020204030204"/>
              </a:rPr>
              <a:t>Pacific</a:t>
            </a:r>
            <a:endPar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87E5788F-C51E-6E43-9D42-3C399AAE08E8}"/>
              </a:ext>
            </a:extLst>
          </p:cNvPr>
          <p:cNvSpPr txBox="1"/>
          <p:nvPr/>
        </p:nvSpPr>
        <p:spPr>
          <a:xfrm>
            <a:off x="4621265" y="3605311"/>
            <a:ext cx="2202173" cy="2308324"/>
          </a:xfrm>
          <a:prstGeom prst="rect">
            <a:avLst/>
          </a:prstGeom>
        </p:spPr>
        <p:style>
          <a:lnRef idx="1">
            <a:schemeClr val="accent4"/>
          </a:lnRef>
          <a:fillRef idx="2">
            <a:schemeClr val="accent4"/>
          </a:fillRef>
          <a:effectRef idx="1">
            <a:schemeClr val="accent4"/>
          </a:effectRef>
          <a:fontRef idx="minor">
            <a:schemeClr val="dk1"/>
          </a:fontRef>
        </p:style>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IC comes from climatology and the POM (w/ feature models only in the </a:t>
            </a:r>
            <a:r>
              <a:rPr kumimoji="0" lang="en-US" sz="2400" b="0" i="0" u="none" strike="noStrike" kern="1200" cap="none" spc="0" normalizeH="0" baseline="0" noProof="0" dirty="0" err="1">
                <a:ln>
                  <a:noFill/>
                </a:ln>
                <a:solidFill>
                  <a:prstClr val="black"/>
                </a:solidFill>
                <a:effectLst/>
                <a:uLnTx/>
                <a:uFillTx/>
                <a:latin typeface="Calibri" panose="020F0502020204030204"/>
                <a:ea typeface="+mn-ea"/>
                <a:cs typeface="+mn-cs"/>
              </a:rPr>
              <a:t>GoM</a:t>
            </a: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a:t>
            </a:r>
          </a:p>
        </p:txBody>
      </p:sp>
      <p:sp>
        <p:nvSpPr>
          <p:cNvPr id="20" name="Rectangle 19">
            <a:extLst>
              <a:ext uri="{FF2B5EF4-FFF2-40B4-BE49-F238E27FC236}">
                <a16:creationId xmlns:a16="http://schemas.microsoft.com/office/drawing/2014/main" id="{F13896C9-058D-2940-AF1F-47B201323FE3}"/>
              </a:ext>
            </a:extLst>
          </p:cNvPr>
          <p:cNvSpPr/>
          <p:nvPr/>
        </p:nvSpPr>
        <p:spPr>
          <a:xfrm>
            <a:off x="546732" y="3990010"/>
            <a:ext cx="3092208" cy="1617688"/>
          </a:xfrm>
          <a:prstGeom prst="rect">
            <a:avLst/>
          </a:prstGeom>
        </p:spPr>
        <p:style>
          <a:lnRef idx="1">
            <a:schemeClr val="accent4"/>
          </a:lnRef>
          <a:fillRef idx="2">
            <a:schemeClr val="accent4"/>
          </a:fillRef>
          <a:effectRef idx="1">
            <a:schemeClr val="accent4"/>
          </a:effectRef>
          <a:fontRef idx="minor">
            <a:schemeClr val="dk1"/>
          </a:fontRef>
        </p:style>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IC and BC from</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Global RTOFS spun up from the global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panose="020F0502020204030204"/>
                <a:ea typeface="+mn-ea"/>
                <a:cs typeface="+mn-cs"/>
              </a:rPr>
              <a:t>GOFS 3.1/NCODA</a:t>
            </a:r>
          </a:p>
        </p:txBody>
      </p:sp>
      <p:cxnSp>
        <p:nvCxnSpPr>
          <p:cNvPr id="25" name="Straight Arrow Connector 24">
            <a:extLst>
              <a:ext uri="{FF2B5EF4-FFF2-40B4-BE49-F238E27FC236}">
                <a16:creationId xmlns:a16="http://schemas.microsoft.com/office/drawing/2014/main" id="{A4C32CF6-619D-5A48-BA94-81C3BD02677E}"/>
              </a:ext>
            </a:extLst>
          </p:cNvPr>
          <p:cNvCxnSpPr>
            <a:cxnSpLocks/>
            <a:stCxn id="4" idx="2"/>
          </p:cNvCxnSpPr>
          <p:nvPr/>
        </p:nvCxnSpPr>
        <p:spPr>
          <a:xfrm flipH="1">
            <a:off x="1420938" y="835142"/>
            <a:ext cx="3151062" cy="33791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0" name="Straight Arrow Connector 29">
            <a:extLst>
              <a:ext uri="{FF2B5EF4-FFF2-40B4-BE49-F238E27FC236}">
                <a16:creationId xmlns:a16="http://schemas.microsoft.com/office/drawing/2014/main" id="{BD8C8EDB-E53A-1F43-98AD-06B144206F1A}"/>
              </a:ext>
            </a:extLst>
          </p:cNvPr>
          <p:cNvCxnSpPr>
            <a:cxnSpLocks/>
          </p:cNvCxnSpPr>
          <p:nvPr/>
        </p:nvCxnSpPr>
        <p:spPr>
          <a:xfrm>
            <a:off x="4596585" y="845435"/>
            <a:ext cx="2895260" cy="330367"/>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8" name="Straight Arrow Connector 37">
            <a:extLst>
              <a:ext uri="{FF2B5EF4-FFF2-40B4-BE49-F238E27FC236}">
                <a16:creationId xmlns:a16="http://schemas.microsoft.com/office/drawing/2014/main" id="{E61E49E1-E679-694C-B89C-41F80D9439E4}"/>
              </a:ext>
            </a:extLst>
          </p:cNvPr>
          <p:cNvCxnSpPr>
            <a:cxnSpLocks/>
          </p:cNvCxnSpPr>
          <p:nvPr/>
        </p:nvCxnSpPr>
        <p:spPr>
          <a:xfrm>
            <a:off x="1350453" y="1805243"/>
            <a:ext cx="0" cy="40394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0" name="Straight Arrow Connector 39">
            <a:extLst>
              <a:ext uri="{FF2B5EF4-FFF2-40B4-BE49-F238E27FC236}">
                <a16:creationId xmlns:a16="http://schemas.microsoft.com/office/drawing/2014/main" id="{1B150F26-C925-3644-8DE2-95811AE4F58C}"/>
              </a:ext>
            </a:extLst>
          </p:cNvPr>
          <p:cNvCxnSpPr>
            <a:cxnSpLocks/>
          </p:cNvCxnSpPr>
          <p:nvPr/>
        </p:nvCxnSpPr>
        <p:spPr>
          <a:xfrm flipH="1">
            <a:off x="6142708" y="1786622"/>
            <a:ext cx="1102823" cy="558870"/>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0" name="Straight Arrow Connector 49">
            <a:extLst>
              <a:ext uri="{FF2B5EF4-FFF2-40B4-BE49-F238E27FC236}">
                <a16:creationId xmlns:a16="http://schemas.microsoft.com/office/drawing/2014/main" id="{7471D427-EB63-0444-A7DF-239DDE2A9E76}"/>
              </a:ext>
            </a:extLst>
          </p:cNvPr>
          <p:cNvCxnSpPr>
            <a:cxnSpLocks/>
          </p:cNvCxnSpPr>
          <p:nvPr/>
        </p:nvCxnSpPr>
        <p:spPr>
          <a:xfrm>
            <a:off x="1549986" y="3419984"/>
            <a:ext cx="1200408" cy="570026"/>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7" name="Straight Arrow Connector 56">
            <a:extLst>
              <a:ext uri="{FF2B5EF4-FFF2-40B4-BE49-F238E27FC236}">
                <a16:creationId xmlns:a16="http://schemas.microsoft.com/office/drawing/2014/main" id="{5ADB40CE-5F7B-F54A-8C1C-B149C917F423}"/>
              </a:ext>
            </a:extLst>
          </p:cNvPr>
          <p:cNvCxnSpPr>
            <a:cxnSpLocks/>
          </p:cNvCxnSpPr>
          <p:nvPr/>
        </p:nvCxnSpPr>
        <p:spPr>
          <a:xfrm flipH="1">
            <a:off x="5988707" y="3188926"/>
            <a:ext cx="1" cy="403948"/>
          </a:xfrm>
          <a:prstGeom prst="straightConnector1">
            <a:avLst/>
          </a:prstGeom>
          <a:ln w="2857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 name="TextBox 1">
            <a:extLst>
              <a:ext uri="{FF2B5EF4-FFF2-40B4-BE49-F238E27FC236}">
                <a16:creationId xmlns:a16="http://schemas.microsoft.com/office/drawing/2014/main" id="{A15D103B-AB55-4A41-84AC-3C6C53506EAC}"/>
              </a:ext>
            </a:extLst>
          </p:cNvPr>
          <p:cNvSpPr txBox="1"/>
          <p:nvPr/>
        </p:nvSpPr>
        <p:spPr>
          <a:xfrm>
            <a:off x="84735" y="5671251"/>
            <a:ext cx="7217104" cy="1200329"/>
          </a:xfrm>
          <a:prstGeom prst="rect">
            <a:avLst/>
          </a:prstGeom>
          <a:noFill/>
        </p:spPr>
        <p:txBody>
          <a:bodyPr wrap="none" rtlCol="0">
            <a:spAutoFit/>
          </a:bodyPr>
          <a:lstStyle/>
          <a:p>
            <a:r>
              <a:rPr lang="en-US" dirty="0"/>
              <a:t>POM = Princeton Ocean Model </a:t>
            </a:r>
          </a:p>
          <a:p>
            <a:r>
              <a:rPr lang="en-US" dirty="0"/>
              <a:t>HYCOM = (regional) Hybrid Coordinate Ocean Model</a:t>
            </a:r>
          </a:p>
          <a:p>
            <a:r>
              <a:rPr lang="en-US" dirty="0"/>
              <a:t>HWRF = Hurricane Weather Research and Forecasting model</a:t>
            </a:r>
          </a:p>
          <a:p>
            <a:r>
              <a:rPr lang="en-US" dirty="0"/>
              <a:t>HMON = Hurricanes in a Multi-scale Ocean-coupled Non-hydrostatic model</a:t>
            </a:r>
          </a:p>
        </p:txBody>
      </p:sp>
    </p:spTree>
    <p:extLst>
      <p:ext uri="{BB962C8B-B14F-4D97-AF65-F5344CB8AC3E}">
        <p14:creationId xmlns:p14="http://schemas.microsoft.com/office/powerpoint/2010/main" val="6533921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a:xfrm>
            <a:off x="-11615" y="0"/>
            <a:ext cx="9155615" cy="685800"/>
          </a:xfrm>
          <a:prstGeom prst="rect">
            <a:avLst/>
          </a:prstGeom>
          <a:solidFill>
            <a:schemeClr val="bg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4" name="Picture 3" descr="Hermine20160905_CloudsAfternoon.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457201"/>
            <a:ext cx="4636763" cy="3022600"/>
          </a:xfrm>
          <a:prstGeom prst="rect">
            <a:avLst/>
          </a:prstGeom>
        </p:spPr>
      </p:pic>
      <p:sp>
        <p:nvSpPr>
          <p:cNvPr id="5" name="TextBox 4"/>
          <p:cNvSpPr txBox="1"/>
          <p:nvPr/>
        </p:nvSpPr>
        <p:spPr>
          <a:xfrm>
            <a:off x="0" y="0"/>
            <a:ext cx="9048270"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Hurricane </a:t>
            </a:r>
            <a:r>
              <a:rPr kumimoji="0" lang="en-US" sz="1800" b="1" i="0" u="none" strike="noStrike" kern="1200" cap="none" spc="0" normalizeH="0" baseline="0" noProof="0" dirty="0" err="1">
                <a:ln>
                  <a:noFill/>
                </a:ln>
                <a:solidFill>
                  <a:prstClr val="black"/>
                </a:solidFill>
                <a:effectLst/>
                <a:uLnTx/>
                <a:uFillTx/>
                <a:latin typeface="Calibri" panose="020F0502020204030204"/>
                <a:ea typeface="+mn-ea"/>
                <a:cs typeface="+mn-cs"/>
              </a:rPr>
              <a:t>Hermine</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 Response: CINAR/MARACOOS Glider Fleet Launched, 9/2016</a:t>
            </a:r>
          </a:p>
        </p:txBody>
      </p:sp>
      <p:pic>
        <p:nvPicPr>
          <p:cNvPr id="6" name="Picture 5" descr="ru30_jet_subplots_2.png"/>
          <p:cNvPicPr>
            <a:picLocks noChangeAspect="1"/>
          </p:cNvPicPr>
          <p:nvPr/>
        </p:nvPicPr>
        <p:blipFill rotWithShape="1">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t="49905" b="5714"/>
          <a:stretch/>
        </p:blipFill>
        <p:spPr>
          <a:xfrm>
            <a:off x="4241800" y="4471416"/>
            <a:ext cx="5249672" cy="1747391"/>
          </a:xfrm>
          <a:prstGeom prst="rect">
            <a:avLst/>
          </a:prstGeom>
        </p:spPr>
      </p:pic>
      <p:pic>
        <p:nvPicPr>
          <p:cNvPr id="7" name="Picture 6" descr="ru30_hycom_jet_subplots_2.png"/>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49619" b="6191"/>
          <a:stretch/>
        </p:blipFill>
        <p:spPr>
          <a:xfrm>
            <a:off x="4241800" y="2350009"/>
            <a:ext cx="5249672" cy="1739891"/>
          </a:xfrm>
          <a:prstGeom prst="rect">
            <a:avLst/>
          </a:prstGeom>
        </p:spPr>
      </p:pic>
      <p:pic>
        <p:nvPicPr>
          <p:cNvPr id="8" name="Picture 7" descr="ru30_hycom_jet_subplots_2.png"/>
          <p:cNvPicPr>
            <a:picLocks noChangeAspect="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t="1905" b="53333"/>
          <a:stretch/>
        </p:blipFill>
        <p:spPr>
          <a:xfrm>
            <a:off x="4241800" y="201169"/>
            <a:ext cx="5249672" cy="1762390"/>
          </a:xfrm>
          <a:prstGeom prst="rect">
            <a:avLst/>
          </a:prstGeom>
        </p:spPr>
      </p:pic>
      <p:pic>
        <p:nvPicPr>
          <p:cNvPr id="9" name="Picture 8" descr="CinarLogo.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68309" y="2725481"/>
            <a:ext cx="1454491" cy="741619"/>
          </a:xfrm>
          <a:prstGeom prst="rect">
            <a:avLst/>
          </a:prstGeom>
        </p:spPr>
      </p:pic>
      <p:pic>
        <p:nvPicPr>
          <p:cNvPr id="10" name="Picture 9" descr="ru30-488_20160902_temp.png"/>
          <p:cNvPicPr>
            <a:picLocks noChangeAspect="1"/>
          </p:cNvPicPr>
          <p:nvPr/>
        </p:nvPicPr>
        <p:blipFill rotWithShape="1">
          <a:blip r:embed="rId6">
            <a:extLst>
              <a:ext uri="{28A0092B-C50C-407E-A947-70E740481C1C}">
                <a14:useLocalDpi xmlns:a14="http://schemas.microsoft.com/office/drawing/2010/main" val="0"/>
              </a:ext>
            </a:extLst>
          </a:blip>
          <a:srcRect l="-1" r="54907"/>
          <a:stretch/>
        </p:blipFill>
        <p:spPr>
          <a:xfrm>
            <a:off x="0" y="3759200"/>
            <a:ext cx="2311400" cy="2177634"/>
          </a:xfrm>
          <a:prstGeom prst="rect">
            <a:avLst/>
          </a:prstGeom>
        </p:spPr>
      </p:pic>
      <p:pic>
        <p:nvPicPr>
          <p:cNvPr id="11" name="Picture 10" descr="ru30-488_20160902_temp.png"/>
          <p:cNvPicPr>
            <a:picLocks noChangeAspect="1"/>
          </p:cNvPicPr>
          <p:nvPr/>
        </p:nvPicPr>
        <p:blipFill rotWithShape="1">
          <a:blip r:embed="rId6">
            <a:extLst>
              <a:ext uri="{28A0092B-C50C-407E-A947-70E740481C1C}">
                <a14:useLocalDpi xmlns:a14="http://schemas.microsoft.com/office/drawing/2010/main" val="0"/>
              </a:ext>
            </a:extLst>
          </a:blip>
          <a:srcRect l="54694"/>
          <a:stretch/>
        </p:blipFill>
        <p:spPr>
          <a:xfrm>
            <a:off x="2400710" y="3784600"/>
            <a:ext cx="2302470" cy="2159000"/>
          </a:xfrm>
          <a:prstGeom prst="rect">
            <a:avLst/>
          </a:prstGeom>
        </p:spPr>
      </p:pic>
      <p:sp>
        <p:nvSpPr>
          <p:cNvPr id="12" name="Rectangle 11"/>
          <p:cNvSpPr/>
          <p:nvPr/>
        </p:nvSpPr>
        <p:spPr>
          <a:xfrm>
            <a:off x="4937552" y="355600"/>
            <a:ext cx="391695" cy="5842000"/>
          </a:xfrm>
          <a:prstGeom prst="rect">
            <a:avLst/>
          </a:prstGeom>
          <a:no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TextBox 12"/>
          <p:cNvSpPr txBox="1"/>
          <p:nvPr/>
        </p:nvSpPr>
        <p:spPr>
          <a:xfrm>
            <a:off x="5422900" y="1358900"/>
            <a:ext cx="80040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Glider</a:t>
            </a:r>
          </a:p>
        </p:txBody>
      </p:sp>
      <p:sp>
        <p:nvSpPr>
          <p:cNvPr id="14" name="TextBox 13"/>
          <p:cNvSpPr txBox="1"/>
          <p:nvPr/>
        </p:nvSpPr>
        <p:spPr>
          <a:xfrm>
            <a:off x="5397500" y="3505200"/>
            <a:ext cx="1043863"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HYCOM</a:t>
            </a:r>
          </a:p>
        </p:txBody>
      </p:sp>
      <p:sp>
        <p:nvSpPr>
          <p:cNvPr id="15" name="TextBox 14"/>
          <p:cNvSpPr txBox="1"/>
          <p:nvPr/>
        </p:nvSpPr>
        <p:spPr>
          <a:xfrm>
            <a:off x="5359400" y="5549900"/>
            <a:ext cx="95854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RTOFS</a:t>
            </a:r>
          </a:p>
        </p:txBody>
      </p:sp>
    </p:spTree>
    <p:extLst>
      <p:ext uri="{BB962C8B-B14F-4D97-AF65-F5344CB8AC3E}">
        <p14:creationId xmlns:p14="http://schemas.microsoft.com/office/powerpoint/2010/main" val="2475267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7" descr="ru27_chip">
            <a:extLst>
              <a:ext uri="{FF2B5EF4-FFF2-40B4-BE49-F238E27FC236}">
                <a16:creationId xmlns:a16="http://schemas.microsoft.com/office/drawing/2014/main" id="{D0B3E803-E1EE-A046-B54B-8715456928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1071" y="-752249"/>
            <a:ext cx="13529333" cy="7610249"/>
          </a:xfrm>
          <a:prstGeom prst="rect">
            <a:avLst/>
          </a:prstGeom>
          <a:noFill/>
          <a:ln>
            <a:noFill/>
          </a:ln>
          <a:extLst>
            <a:ext uri="{909E8E84-426E-40dd-AFC4-6F175D3DCCD1}">
              <a14:hiddenFill xmlns=""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F941DDEF-2257-9E46-9543-EA6A5CB77187}"/>
              </a:ext>
            </a:extLst>
          </p:cNvPr>
          <p:cNvSpPr txBox="1"/>
          <p:nvPr/>
        </p:nvSpPr>
        <p:spPr>
          <a:xfrm>
            <a:off x="0" y="712832"/>
            <a:ext cx="5963478" cy="1692771"/>
          </a:xfrm>
          <a:prstGeom prst="rect">
            <a:avLst/>
          </a:prstGeom>
          <a:noFill/>
        </p:spPr>
        <p:txBody>
          <a:bodyPr wrap="square" rtlCol="0">
            <a:spAutoFit/>
          </a:bodyPr>
          <a:lstStyle/>
          <a:p>
            <a:pPr algn="ctr"/>
            <a:r>
              <a:rPr lang="en-US" sz="4000" b="1" dirty="0">
                <a:solidFill>
                  <a:srgbClr val="FFFF00"/>
                </a:solidFill>
              </a:rPr>
              <a:t>Hurricane Glider Update</a:t>
            </a:r>
          </a:p>
          <a:p>
            <a:pPr algn="ctr"/>
            <a:r>
              <a:rPr lang="en-US" sz="3200" b="1" dirty="0">
                <a:solidFill>
                  <a:srgbClr val="FFFF00"/>
                </a:solidFill>
              </a:rPr>
              <a:t>MARACOOS Annual Meeting</a:t>
            </a:r>
          </a:p>
          <a:p>
            <a:pPr algn="ctr"/>
            <a:r>
              <a:rPr lang="en-US" sz="3200" b="1" dirty="0">
                <a:solidFill>
                  <a:srgbClr val="FFFF00"/>
                </a:solidFill>
              </a:rPr>
              <a:t>May 14, 2019</a:t>
            </a:r>
          </a:p>
        </p:txBody>
      </p:sp>
      <p:sp>
        <p:nvSpPr>
          <p:cNvPr id="6" name="TextBox 5">
            <a:extLst>
              <a:ext uri="{FF2B5EF4-FFF2-40B4-BE49-F238E27FC236}">
                <a16:creationId xmlns:a16="http://schemas.microsoft.com/office/drawing/2014/main" id="{C4ED4C8D-F073-7045-9467-B2BEF0E22914}"/>
              </a:ext>
            </a:extLst>
          </p:cNvPr>
          <p:cNvSpPr txBox="1"/>
          <p:nvPr/>
        </p:nvSpPr>
        <p:spPr>
          <a:xfrm>
            <a:off x="331304" y="3626346"/>
            <a:ext cx="8812696" cy="3231654"/>
          </a:xfrm>
          <a:prstGeom prst="rect">
            <a:avLst/>
          </a:prstGeom>
          <a:noFill/>
        </p:spPr>
        <p:txBody>
          <a:bodyPr wrap="square" rtlCol="0">
            <a:spAutoFit/>
          </a:bodyPr>
          <a:lstStyle/>
          <a:p>
            <a:pPr algn="ctr"/>
            <a:r>
              <a:rPr lang="en-US" sz="2400" dirty="0">
                <a:solidFill>
                  <a:schemeClr val="bg1"/>
                </a:solidFill>
              </a:rPr>
              <a:t>               </a:t>
            </a:r>
            <a:r>
              <a:rPr lang="en-US" sz="2400" b="1" dirty="0">
                <a:solidFill>
                  <a:schemeClr val="bg1"/>
                </a:solidFill>
              </a:rPr>
              <a:t>A growing list of collaborators…</a:t>
            </a:r>
          </a:p>
          <a:p>
            <a:pPr algn="ctr"/>
            <a:endParaRPr lang="en-US" sz="1200" dirty="0">
              <a:solidFill>
                <a:schemeClr val="bg1"/>
              </a:solidFill>
            </a:endParaRPr>
          </a:p>
          <a:p>
            <a:pPr algn="ctr"/>
            <a:r>
              <a:rPr lang="en-US" sz="2400" dirty="0">
                <a:solidFill>
                  <a:schemeClr val="bg1"/>
                </a:solidFill>
              </a:rPr>
              <a:t>Scott Glenn, Gustavo </a:t>
            </a:r>
            <a:r>
              <a:rPr lang="en-US" sz="2400" dirty="0" err="1">
                <a:solidFill>
                  <a:schemeClr val="bg1"/>
                </a:solidFill>
              </a:rPr>
              <a:t>Goni</a:t>
            </a:r>
            <a:r>
              <a:rPr lang="en-US" sz="2400" dirty="0">
                <a:solidFill>
                  <a:schemeClr val="bg1"/>
                </a:solidFill>
              </a:rPr>
              <a:t>, </a:t>
            </a:r>
          </a:p>
          <a:p>
            <a:pPr algn="ctr"/>
            <a:r>
              <a:rPr lang="en-US" sz="2400" dirty="0">
                <a:solidFill>
                  <a:schemeClr val="bg1"/>
                </a:solidFill>
              </a:rPr>
              <a:t>Travis Miles, Maria </a:t>
            </a:r>
            <a:r>
              <a:rPr lang="en-US" sz="2400" dirty="0" err="1">
                <a:solidFill>
                  <a:schemeClr val="bg1"/>
                </a:solidFill>
              </a:rPr>
              <a:t>Aristizabal</a:t>
            </a:r>
            <a:r>
              <a:rPr lang="en-US" sz="2400" dirty="0">
                <a:solidFill>
                  <a:schemeClr val="bg1"/>
                </a:solidFill>
              </a:rPr>
              <a:t>, Cliff Watkins, Ben </a:t>
            </a:r>
            <a:r>
              <a:rPr lang="en-US" sz="2400" dirty="0" err="1">
                <a:solidFill>
                  <a:schemeClr val="bg1"/>
                </a:solidFill>
              </a:rPr>
              <a:t>LaCour</a:t>
            </a:r>
            <a:r>
              <a:rPr lang="en-US" sz="2400" dirty="0">
                <a:solidFill>
                  <a:schemeClr val="bg1"/>
                </a:solidFill>
              </a:rPr>
              <a:t>, </a:t>
            </a:r>
          </a:p>
          <a:p>
            <a:pPr algn="ctr"/>
            <a:r>
              <a:rPr lang="en-US" sz="2400" dirty="0" err="1">
                <a:solidFill>
                  <a:schemeClr val="bg1"/>
                </a:solidFill>
              </a:rPr>
              <a:t>Avichal</a:t>
            </a:r>
            <a:r>
              <a:rPr lang="en-US" sz="2400" dirty="0">
                <a:solidFill>
                  <a:schemeClr val="bg1"/>
                </a:solidFill>
              </a:rPr>
              <a:t> </a:t>
            </a:r>
            <a:r>
              <a:rPr lang="en-US" sz="2400" dirty="0" err="1">
                <a:solidFill>
                  <a:schemeClr val="bg1"/>
                </a:solidFill>
              </a:rPr>
              <a:t>Mehra</a:t>
            </a:r>
            <a:r>
              <a:rPr lang="en-US" sz="2400" dirty="0">
                <a:solidFill>
                  <a:schemeClr val="bg1"/>
                </a:solidFill>
              </a:rPr>
              <a:t>, Hyun-Sook Kim, Gregg Jacobs, Pat Hogan, Sue Chen, Nathan Allen, Doug Wilson, Roy Wilkinson, Julio Morrell, </a:t>
            </a:r>
          </a:p>
          <a:p>
            <a:pPr algn="ctr"/>
            <a:r>
              <a:rPr lang="en-US" sz="2400" dirty="0">
                <a:solidFill>
                  <a:schemeClr val="bg1"/>
                </a:solidFill>
              </a:rPr>
              <a:t>Catherine Edwards, Stephan </a:t>
            </a:r>
            <a:r>
              <a:rPr lang="en-US" sz="2400" dirty="0" err="1">
                <a:solidFill>
                  <a:schemeClr val="bg1"/>
                </a:solidFill>
              </a:rPr>
              <a:t>Howden</a:t>
            </a:r>
            <a:r>
              <a:rPr lang="en-US" sz="2400" dirty="0">
                <a:solidFill>
                  <a:schemeClr val="bg1"/>
                </a:solidFill>
              </a:rPr>
              <a:t>, Kevin Martin, Ruth Perry, Henry Potter, </a:t>
            </a:r>
            <a:r>
              <a:rPr lang="en-US" sz="2400" dirty="0" err="1">
                <a:solidFill>
                  <a:schemeClr val="bg1"/>
                </a:solidFill>
              </a:rPr>
              <a:t>Hak</a:t>
            </a:r>
            <a:r>
              <a:rPr lang="en-US" sz="2400" dirty="0">
                <a:solidFill>
                  <a:schemeClr val="bg1"/>
                </a:solidFill>
              </a:rPr>
              <a:t> Soo Lim, John Kerfoot, Bob </a:t>
            </a:r>
            <a:r>
              <a:rPr lang="en-US" sz="2400" dirty="0" err="1">
                <a:solidFill>
                  <a:schemeClr val="bg1"/>
                </a:solidFill>
              </a:rPr>
              <a:t>Fratantonio</a:t>
            </a:r>
            <a:r>
              <a:rPr lang="en-US" sz="2400" dirty="0">
                <a:solidFill>
                  <a:schemeClr val="bg1"/>
                </a:solidFill>
              </a:rPr>
              <a:t>, </a:t>
            </a:r>
          </a:p>
          <a:p>
            <a:pPr algn="ctr"/>
            <a:r>
              <a:rPr lang="en-US" sz="2400" dirty="0">
                <a:solidFill>
                  <a:schemeClr val="bg1"/>
                </a:solidFill>
              </a:rPr>
              <a:t>Ben Adams, Shannon McArthur, Bill Smith, Dawn </a:t>
            </a:r>
            <a:r>
              <a:rPr lang="en-US" sz="2400" dirty="0" err="1">
                <a:solidFill>
                  <a:schemeClr val="bg1"/>
                </a:solidFill>
              </a:rPr>
              <a:t>Petraitis</a:t>
            </a:r>
            <a:r>
              <a:rPr lang="en-US" sz="2400" dirty="0">
                <a:solidFill>
                  <a:schemeClr val="bg1"/>
                </a:solidFill>
              </a:rPr>
              <a:t>, … </a:t>
            </a:r>
          </a:p>
        </p:txBody>
      </p:sp>
    </p:spTree>
    <p:extLst>
      <p:ext uri="{BB962C8B-B14F-4D97-AF65-F5344CB8AC3E}">
        <p14:creationId xmlns:p14="http://schemas.microsoft.com/office/powerpoint/2010/main" val="20760574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BE70DE6-3AE7-FE4C-94BE-1A2334D4B5DA}"/>
              </a:ext>
            </a:extLst>
          </p:cNvPr>
          <p:cNvPicPr>
            <a:picLocks noChangeAspect="1"/>
          </p:cNvPicPr>
          <p:nvPr/>
        </p:nvPicPr>
        <p:blipFill>
          <a:blip r:embed="rId2"/>
          <a:stretch>
            <a:fillRect/>
          </a:stretch>
        </p:blipFill>
        <p:spPr>
          <a:xfrm>
            <a:off x="0" y="609600"/>
            <a:ext cx="2160984" cy="1598414"/>
          </a:xfrm>
          <a:prstGeom prst="rect">
            <a:avLst/>
          </a:prstGeom>
        </p:spPr>
      </p:pic>
      <p:pic>
        <p:nvPicPr>
          <p:cNvPr id="6" name="Picture 5">
            <a:extLst>
              <a:ext uri="{FF2B5EF4-FFF2-40B4-BE49-F238E27FC236}">
                <a16:creationId xmlns:a16="http://schemas.microsoft.com/office/drawing/2014/main" id="{F656DF27-1C77-BF49-B6CB-EB11239B0214}"/>
              </a:ext>
            </a:extLst>
          </p:cNvPr>
          <p:cNvPicPr>
            <a:picLocks noChangeAspect="1"/>
          </p:cNvPicPr>
          <p:nvPr/>
        </p:nvPicPr>
        <p:blipFill rotWithShape="1">
          <a:blip r:embed="rId3"/>
          <a:srcRect l="6897" t="3706" r="5637" b="4470"/>
          <a:stretch/>
        </p:blipFill>
        <p:spPr>
          <a:xfrm>
            <a:off x="2160984" y="1408807"/>
            <a:ext cx="6872288" cy="4957763"/>
          </a:xfrm>
          <a:prstGeom prst="rect">
            <a:avLst/>
          </a:prstGeom>
        </p:spPr>
      </p:pic>
      <p:sp>
        <p:nvSpPr>
          <p:cNvPr id="7" name="Middle Atlantic Bight">
            <a:extLst>
              <a:ext uri="{FF2B5EF4-FFF2-40B4-BE49-F238E27FC236}">
                <a16:creationId xmlns:a16="http://schemas.microsoft.com/office/drawing/2014/main" id="{38D0EBCF-450A-AE4D-9C58-0436E8D6BC24}"/>
              </a:ext>
            </a:extLst>
          </p:cNvPr>
          <p:cNvSpPr txBox="1"/>
          <p:nvPr/>
        </p:nvSpPr>
        <p:spPr>
          <a:xfrm>
            <a:off x="2756774" y="51730"/>
            <a:ext cx="4140493" cy="5030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4000"/>
            </a:lvl1pPr>
          </a:lstStyle>
          <a:p>
            <a:r>
              <a:rPr sz="2800" b="1" dirty="0">
                <a:solidFill>
                  <a:schemeClr val="bg1"/>
                </a:solidFill>
              </a:rPr>
              <a:t>Middle Atlantic Bight</a:t>
            </a:r>
            <a:r>
              <a:rPr lang="en-US" sz="2800" b="1" dirty="0">
                <a:solidFill>
                  <a:schemeClr val="bg1"/>
                </a:solidFill>
              </a:rPr>
              <a:t> -2018</a:t>
            </a:r>
            <a:endParaRPr sz="2800" b="1" dirty="0">
              <a:solidFill>
                <a:schemeClr val="bg1"/>
              </a:solidFill>
            </a:endParaRPr>
          </a:p>
        </p:txBody>
      </p:sp>
      <p:sp>
        <p:nvSpPr>
          <p:cNvPr id="2" name="TextBox 1">
            <a:extLst>
              <a:ext uri="{FF2B5EF4-FFF2-40B4-BE49-F238E27FC236}">
                <a16:creationId xmlns:a16="http://schemas.microsoft.com/office/drawing/2014/main" id="{51081AF5-679B-2649-8B61-66BBAEF32DC9}"/>
              </a:ext>
            </a:extLst>
          </p:cNvPr>
          <p:cNvSpPr txBox="1"/>
          <p:nvPr/>
        </p:nvSpPr>
        <p:spPr>
          <a:xfrm>
            <a:off x="715001" y="2875765"/>
            <a:ext cx="1313180" cy="369332"/>
          </a:xfrm>
          <a:prstGeom prst="rect">
            <a:avLst/>
          </a:prstGeom>
          <a:noFill/>
        </p:spPr>
        <p:txBody>
          <a:bodyPr wrap="none" rtlCol="0">
            <a:spAutoFit/>
          </a:bodyPr>
          <a:lstStyle/>
          <a:p>
            <a:r>
              <a:rPr lang="en-US" dirty="0"/>
              <a:t>Glider RU33</a:t>
            </a:r>
          </a:p>
        </p:txBody>
      </p:sp>
      <p:sp>
        <p:nvSpPr>
          <p:cNvPr id="3" name="TextBox 2">
            <a:extLst>
              <a:ext uri="{FF2B5EF4-FFF2-40B4-BE49-F238E27FC236}">
                <a16:creationId xmlns:a16="http://schemas.microsoft.com/office/drawing/2014/main" id="{B8200316-87A9-474F-AF41-5C24073BC7E6}"/>
              </a:ext>
            </a:extLst>
          </p:cNvPr>
          <p:cNvSpPr txBox="1"/>
          <p:nvPr/>
        </p:nvSpPr>
        <p:spPr>
          <a:xfrm>
            <a:off x="583096" y="4651513"/>
            <a:ext cx="1312282" cy="646331"/>
          </a:xfrm>
          <a:prstGeom prst="rect">
            <a:avLst/>
          </a:prstGeom>
          <a:noFill/>
        </p:spPr>
        <p:txBody>
          <a:bodyPr wrap="none" rtlCol="0">
            <a:spAutoFit/>
          </a:bodyPr>
          <a:lstStyle/>
          <a:p>
            <a:r>
              <a:rPr lang="en-US" dirty="0"/>
              <a:t>Navy Model</a:t>
            </a:r>
          </a:p>
          <a:p>
            <a:r>
              <a:rPr lang="en-US" dirty="0"/>
              <a:t>GOFS 3.1</a:t>
            </a:r>
          </a:p>
        </p:txBody>
      </p:sp>
    </p:spTree>
    <p:extLst>
      <p:ext uri="{BB962C8B-B14F-4D97-AF65-F5344CB8AC3E}">
        <p14:creationId xmlns:p14="http://schemas.microsoft.com/office/powerpoint/2010/main" val="1870999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 name="Middle/South Atlantic Bight, Hurricane Florence"/>
          <p:cNvSpPr txBox="1"/>
          <p:nvPr/>
        </p:nvSpPr>
        <p:spPr>
          <a:xfrm>
            <a:off x="941133" y="110105"/>
            <a:ext cx="7261733" cy="504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4000"/>
            </a:lvl1pPr>
          </a:lstStyle>
          <a:p>
            <a:r>
              <a:rPr sz="2800" b="1" dirty="0">
                <a:solidFill>
                  <a:schemeClr val="bg1"/>
                </a:solidFill>
              </a:rPr>
              <a:t>Middle/South Atlantic Bight, Hurricane Florence</a:t>
            </a:r>
          </a:p>
        </p:txBody>
      </p:sp>
      <p:pic>
        <p:nvPicPr>
          <p:cNvPr id="4" name="MAB_SAB_map2_hurr_2018.png" descr="MAB_SAB_map2_hurr_2018.png">
            <a:extLst>
              <a:ext uri="{FF2B5EF4-FFF2-40B4-BE49-F238E27FC236}">
                <a16:creationId xmlns:a16="http://schemas.microsoft.com/office/drawing/2014/main" id="{45A38909-8F34-6A4A-A1BA-BC7293A4679D}"/>
              </a:ext>
            </a:extLst>
          </p:cNvPr>
          <p:cNvPicPr>
            <a:picLocks noChangeAspect="1"/>
          </p:cNvPicPr>
          <p:nvPr/>
        </p:nvPicPr>
        <p:blipFill rotWithShape="1">
          <a:blip r:embed="rId2">
            <a:extLst/>
          </a:blip>
          <a:srcRect t="3728"/>
          <a:stretch/>
        </p:blipFill>
        <p:spPr>
          <a:xfrm>
            <a:off x="0" y="614988"/>
            <a:ext cx="6451112" cy="4305300"/>
          </a:xfrm>
          <a:prstGeom prst="rect">
            <a:avLst/>
          </a:prstGeom>
          <a:ln w="12700">
            <a:miter lim="400000"/>
          </a:ln>
        </p:spPr>
      </p:pic>
      <p:pic>
        <p:nvPicPr>
          <p:cNvPr id="6" name="RAMSES_track.png" descr="RAMSES_track.png">
            <a:extLst>
              <a:ext uri="{FF2B5EF4-FFF2-40B4-BE49-F238E27FC236}">
                <a16:creationId xmlns:a16="http://schemas.microsoft.com/office/drawing/2014/main" id="{78D8F571-7F83-0048-8AAC-226474D85069}"/>
              </a:ext>
            </a:extLst>
          </p:cNvPr>
          <p:cNvPicPr>
            <a:picLocks noChangeAspect="1"/>
          </p:cNvPicPr>
          <p:nvPr/>
        </p:nvPicPr>
        <p:blipFill>
          <a:blip r:embed="rId3">
            <a:extLst/>
          </a:blip>
          <a:stretch>
            <a:fillRect/>
          </a:stretch>
        </p:blipFill>
        <p:spPr>
          <a:xfrm>
            <a:off x="4670371" y="3429000"/>
            <a:ext cx="4473629" cy="3314700"/>
          </a:xfrm>
          <a:prstGeom prst="rect">
            <a:avLst/>
          </a:prstGeom>
          <a:ln w="19050">
            <a:solidFill>
              <a:srgbClr val="000000"/>
            </a:solidFill>
            <a:miter lim="400000"/>
          </a:ln>
          <a:effectLst>
            <a:outerShdw blurRad="50800" dist="38100" dir="13500000" algn="br" rotWithShape="0">
              <a:prstClr val="black">
                <a:alpha val="40000"/>
              </a:prstClr>
            </a:outerShdw>
          </a:effectLst>
        </p:spPr>
      </p:pic>
      <p:pic>
        <p:nvPicPr>
          <p:cNvPr id="5" name="Picture 4">
            <a:extLst>
              <a:ext uri="{FF2B5EF4-FFF2-40B4-BE49-F238E27FC236}">
                <a16:creationId xmlns:a16="http://schemas.microsoft.com/office/drawing/2014/main" id="{FB09E3B6-E3AD-A14B-ACA1-5B0C53A9B386}"/>
              </a:ext>
            </a:extLst>
          </p:cNvPr>
          <p:cNvPicPr>
            <a:picLocks noChangeAspect="1"/>
          </p:cNvPicPr>
          <p:nvPr/>
        </p:nvPicPr>
        <p:blipFill>
          <a:blip r:embed="rId4"/>
          <a:stretch>
            <a:fillRect/>
          </a:stretch>
        </p:blipFill>
        <p:spPr>
          <a:xfrm>
            <a:off x="161113" y="5111918"/>
            <a:ext cx="3770674" cy="1274595"/>
          </a:xfrm>
          <a:prstGeom prst="rect">
            <a:avLst/>
          </a:prstGeom>
        </p:spPr>
      </p:pic>
      <p:pic>
        <p:nvPicPr>
          <p:cNvPr id="7" name="Picture 6">
            <a:extLst>
              <a:ext uri="{FF2B5EF4-FFF2-40B4-BE49-F238E27FC236}">
                <a16:creationId xmlns:a16="http://schemas.microsoft.com/office/drawing/2014/main" id="{5E54FC5C-5302-AD45-9D34-BE1893FB5008}"/>
              </a:ext>
            </a:extLst>
          </p:cNvPr>
          <p:cNvPicPr>
            <a:picLocks noChangeAspect="1"/>
          </p:cNvPicPr>
          <p:nvPr/>
        </p:nvPicPr>
        <p:blipFill>
          <a:blip r:embed="rId5"/>
          <a:stretch>
            <a:fillRect/>
          </a:stretch>
        </p:blipFill>
        <p:spPr>
          <a:xfrm>
            <a:off x="6633350" y="2756886"/>
            <a:ext cx="1983309" cy="542931"/>
          </a:xfrm>
          <a:prstGeom prst="rect">
            <a:avLst/>
          </a:prstGeom>
        </p:spPr>
      </p:pic>
    </p:spTree>
    <p:extLst>
      <p:ext uri="{BB962C8B-B14F-4D97-AF65-F5344CB8AC3E}">
        <p14:creationId xmlns:p14="http://schemas.microsoft.com/office/powerpoint/2010/main" val="16692403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5D060D6-BADF-6F4D-A337-B92AD504D936}"/>
              </a:ext>
            </a:extLst>
          </p:cNvPr>
          <p:cNvPicPr>
            <a:picLocks noChangeAspect="1"/>
          </p:cNvPicPr>
          <p:nvPr/>
        </p:nvPicPr>
        <p:blipFill rotWithShape="1">
          <a:blip r:embed="rId2"/>
          <a:srcRect l="5573"/>
          <a:stretch/>
        </p:blipFill>
        <p:spPr>
          <a:xfrm>
            <a:off x="134910" y="1097068"/>
            <a:ext cx="8634335" cy="5413375"/>
          </a:xfrm>
          <a:prstGeom prst="rect">
            <a:avLst/>
          </a:prstGeom>
        </p:spPr>
      </p:pic>
      <p:sp>
        <p:nvSpPr>
          <p:cNvPr id="4" name="Line">
            <a:extLst>
              <a:ext uri="{FF2B5EF4-FFF2-40B4-BE49-F238E27FC236}">
                <a16:creationId xmlns:a16="http://schemas.microsoft.com/office/drawing/2014/main" id="{695E92B1-A6F6-044E-A533-37A57C9D290A}"/>
              </a:ext>
            </a:extLst>
          </p:cNvPr>
          <p:cNvSpPr/>
          <p:nvPr/>
        </p:nvSpPr>
        <p:spPr>
          <a:xfrm flipH="1">
            <a:off x="6330310" y="899912"/>
            <a:ext cx="0" cy="334092"/>
          </a:xfrm>
          <a:prstGeom prst="line">
            <a:avLst/>
          </a:prstGeom>
          <a:ln w="25400">
            <a:solidFill>
              <a:srgbClr val="000000"/>
            </a:solidFill>
            <a:miter lim="400000"/>
            <a:tailEnd type="triangle"/>
          </a:ln>
        </p:spPr>
        <p:txBody>
          <a:bodyPr lIns="35719" tIns="35719" rIns="35719" bIns="35719" anchor="ctr"/>
          <a:lstStyle/>
          <a:p>
            <a:pPr>
              <a:defRPr sz="2200" b="0">
                <a:solidFill>
                  <a:srgbClr val="FFFFFF"/>
                </a:solidFill>
                <a:latin typeface="+mn-lt"/>
                <a:ea typeface="+mn-ea"/>
                <a:cs typeface="+mn-cs"/>
                <a:sym typeface="Helvetica Neue Medium"/>
              </a:defRPr>
            </a:pPr>
            <a:endParaRPr sz="1547"/>
          </a:p>
        </p:txBody>
      </p:sp>
      <p:sp>
        <p:nvSpPr>
          <p:cNvPr id="5" name="Florence">
            <a:extLst>
              <a:ext uri="{FF2B5EF4-FFF2-40B4-BE49-F238E27FC236}">
                <a16:creationId xmlns:a16="http://schemas.microsoft.com/office/drawing/2014/main" id="{DE71CCE5-9575-FB4C-B123-300616916B4E}"/>
              </a:ext>
            </a:extLst>
          </p:cNvPr>
          <p:cNvSpPr txBox="1"/>
          <p:nvPr/>
        </p:nvSpPr>
        <p:spPr>
          <a:xfrm>
            <a:off x="5890189" y="559790"/>
            <a:ext cx="880242" cy="3491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p>
            <a:r>
              <a:rPr dirty="0"/>
              <a:t>Florence</a:t>
            </a:r>
          </a:p>
        </p:txBody>
      </p:sp>
      <p:cxnSp>
        <p:nvCxnSpPr>
          <p:cNvPr id="6" name="Straight Connector 5">
            <a:extLst>
              <a:ext uri="{FF2B5EF4-FFF2-40B4-BE49-F238E27FC236}">
                <a16:creationId xmlns:a16="http://schemas.microsoft.com/office/drawing/2014/main" id="{8CC35D81-2321-EF41-A02D-7CA3C2B2FFEC}"/>
              </a:ext>
            </a:extLst>
          </p:cNvPr>
          <p:cNvCxnSpPr>
            <a:cxnSpLocks/>
          </p:cNvCxnSpPr>
          <p:nvPr/>
        </p:nvCxnSpPr>
        <p:spPr>
          <a:xfrm>
            <a:off x="6330310" y="1521919"/>
            <a:ext cx="0" cy="435422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sp>
        <p:nvSpPr>
          <p:cNvPr id="8" name="Middle/South Atlantic Bight, Hurricane Florence">
            <a:extLst>
              <a:ext uri="{FF2B5EF4-FFF2-40B4-BE49-F238E27FC236}">
                <a16:creationId xmlns:a16="http://schemas.microsoft.com/office/drawing/2014/main" id="{6D3915C2-CD1E-5445-9A50-5C675AB6319F}"/>
              </a:ext>
            </a:extLst>
          </p:cNvPr>
          <p:cNvSpPr txBox="1"/>
          <p:nvPr/>
        </p:nvSpPr>
        <p:spPr>
          <a:xfrm>
            <a:off x="941133" y="110105"/>
            <a:ext cx="7261733" cy="5048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35719" tIns="35719" rIns="35719" bIns="35719" anchor="ctr">
            <a:spAutoFit/>
          </a:bodyPr>
          <a:lstStyle>
            <a:lvl1pPr>
              <a:defRPr sz="4000"/>
            </a:lvl1pPr>
          </a:lstStyle>
          <a:p>
            <a:r>
              <a:rPr sz="2800" b="1" dirty="0">
                <a:solidFill>
                  <a:schemeClr val="bg1"/>
                </a:solidFill>
              </a:rPr>
              <a:t>Middle/South Atlantic Bight, Hurricane Florence</a:t>
            </a:r>
          </a:p>
        </p:txBody>
      </p:sp>
    </p:spTree>
    <p:extLst>
      <p:ext uri="{BB962C8B-B14F-4D97-AF65-F5344CB8AC3E}">
        <p14:creationId xmlns:p14="http://schemas.microsoft.com/office/powerpoint/2010/main" val="3693465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Caribbean"/>
          <p:cNvSpPr txBox="1"/>
          <p:nvPr/>
        </p:nvSpPr>
        <p:spPr>
          <a:xfrm>
            <a:off x="487830" y="57271"/>
            <a:ext cx="8551637" cy="5030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5719" tIns="35719" rIns="35719" bIns="35719" anchor="ctr">
            <a:spAutoFit/>
          </a:bodyPr>
          <a:lstStyle>
            <a:lvl1pPr>
              <a:defRPr sz="4000"/>
            </a:lvl1pPr>
          </a:lstStyle>
          <a:p>
            <a:pPr algn="ctr"/>
            <a:r>
              <a:rPr sz="2800" b="1" dirty="0">
                <a:solidFill>
                  <a:schemeClr val="bg1"/>
                </a:solidFill>
              </a:rPr>
              <a:t>Caribbean</a:t>
            </a:r>
            <a:r>
              <a:rPr lang="en-US" sz="2800" b="1" dirty="0">
                <a:solidFill>
                  <a:schemeClr val="bg1"/>
                </a:solidFill>
              </a:rPr>
              <a:t>: 200 M Depth Average Velocity 18 July -17 Sep </a:t>
            </a:r>
            <a:endParaRPr sz="2800" b="1" dirty="0">
              <a:solidFill>
                <a:schemeClr val="bg1"/>
              </a:solidFill>
            </a:endParaRPr>
          </a:p>
        </p:txBody>
      </p:sp>
      <p:pic>
        <p:nvPicPr>
          <p:cNvPr id="8" name="Picture 7">
            <a:extLst>
              <a:ext uri="{FF2B5EF4-FFF2-40B4-BE49-F238E27FC236}">
                <a16:creationId xmlns:a16="http://schemas.microsoft.com/office/drawing/2014/main" id="{AE6A39B1-BE67-D742-A374-904338936A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78887" y="2452973"/>
            <a:ext cx="2837024" cy="2304716"/>
          </a:xfrm>
          <a:prstGeom prst="rect">
            <a:avLst/>
          </a:prstGeom>
        </p:spPr>
      </p:pic>
      <p:cxnSp>
        <p:nvCxnSpPr>
          <p:cNvPr id="14" name="Straight Arrow Connector 13">
            <a:extLst>
              <a:ext uri="{FF2B5EF4-FFF2-40B4-BE49-F238E27FC236}">
                <a16:creationId xmlns:a16="http://schemas.microsoft.com/office/drawing/2014/main" id="{3348EFC0-99D7-B641-B179-542911BED605}"/>
              </a:ext>
            </a:extLst>
          </p:cNvPr>
          <p:cNvCxnSpPr>
            <a:cxnSpLocks/>
          </p:cNvCxnSpPr>
          <p:nvPr/>
        </p:nvCxnSpPr>
        <p:spPr>
          <a:xfrm>
            <a:off x="5870880" y="2079003"/>
            <a:ext cx="1836240" cy="1452035"/>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7" name="Straight Arrow Connector 6">
            <a:extLst>
              <a:ext uri="{FF2B5EF4-FFF2-40B4-BE49-F238E27FC236}">
                <a16:creationId xmlns:a16="http://schemas.microsoft.com/office/drawing/2014/main" id="{D05519F5-2D44-924A-8FE3-DAE739F5F7A5}"/>
              </a:ext>
            </a:extLst>
          </p:cNvPr>
          <p:cNvCxnSpPr>
            <a:cxnSpLocks/>
            <a:stCxn id="23" idx="3"/>
          </p:cNvCxnSpPr>
          <p:nvPr/>
        </p:nvCxnSpPr>
        <p:spPr>
          <a:xfrm flipV="1">
            <a:off x="5947998" y="3905007"/>
            <a:ext cx="1759122" cy="1397132"/>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pic>
        <p:nvPicPr>
          <p:cNvPr id="16" name="Picture 15">
            <a:extLst>
              <a:ext uri="{FF2B5EF4-FFF2-40B4-BE49-F238E27FC236}">
                <a16:creationId xmlns:a16="http://schemas.microsoft.com/office/drawing/2014/main" id="{7061713D-76DC-C347-A0BF-BC55402DA8E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83" y="2040939"/>
            <a:ext cx="2960077" cy="3128786"/>
          </a:xfrm>
          <a:prstGeom prst="rect">
            <a:avLst/>
          </a:prstGeom>
        </p:spPr>
      </p:pic>
      <p:pic>
        <p:nvPicPr>
          <p:cNvPr id="21" name="Picture 20">
            <a:extLst>
              <a:ext uri="{FF2B5EF4-FFF2-40B4-BE49-F238E27FC236}">
                <a16:creationId xmlns:a16="http://schemas.microsoft.com/office/drawing/2014/main" id="{00557FC4-F27F-7945-9DF6-4FC5FD1971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82895" y="586248"/>
            <a:ext cx="2965103" cy="3134099"/>
          </a:xfrm>
          <a:prstGeom prst="rect">
            <a:avLst/>
          </a:prstGeom>
        </p:spPr>
      </p:pic>
      <p:pic>
        <p:nvPicPr>
          <p:cNvPr id="23" name="Picture 22">
            <a:extLst>
              <a:ext uri="{FF2B5EF4-FFF2-40B4-BE49-F238E27FC236}">
                <a16:creationId xmlns:a16="http://schemas.microsoft.com/office/drawing/2014/main" id="{FADE9961-DEBA-4F4D-A03E-5E9A12EB1A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88127" y="3737855"/>
            <a:ext cx="2959871" cy="3128569"/>
          </a:xfrm>
          <a:prstGeom prst="rect">
            <a:avLst/>
          </a:prstGeom>
        </p:spPr>
      </p:pic>
      <p:cxnSp>
        <p:nvCxnSpPr>
          <p:cNvPr id="17" name="Straight Arrow Connector 16">
            <a:extLst>
              <a:ext uri="{FF2B5EF4-FFF2-40B4-BE49-F238E27FC236}">
                <a16:creationId xmlns:a16="http://schemas.microsoft.com/office/drawing/2014/main" id="{9F46329F-B2AB-D845-B626-AEC18DA49449}"/>
              </a:ext>
            </a:extLst>
          </p:cNvPr>
          <p:cNvCxnSpPr>
            <a:cxnSpLocks/>
          </p:cNvCxnSpPr>
          <p:nvPr/>
        </p:nvCxnSpPr>
        <p:spPr>
          <a:xfrm>
            <a:off x="2988127" y="3720346"/>
            <a:ext cx="4509272" cy="7824"/>
          </a:xfrm>
          <a:prstGeom prst="straightConnector1">
            <a:avLst/>
          </a:prstGeom>
          <a:noFill/>
          <a:ln w="25400" cap="flat">
            <a:solidFill>
              <a:srgbClr val="0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30" name="Straight Arrow Connector 29">
            <a:extLst>
              <a:ext uri="{FF2B5EF4-FFF2-40B4-BE49-F238E27FC236}">
                <a16:creationId xmlns:a16="http://schemas.microsoft.com/office/drawing/2014/main" id="{38E87A77-838E-DA4C-837C-4A95BDD928AC}"/>
              </a:ext>
            </a:extLst>
          </p:cNvPr>
          <p:cNvCxnSpPr>
            <a:cxnSpLocks/>
          </p:cNvCxnSpPr>
          <p:nvPr/>
        </p:nvCxnSpPr>
        <p:spPr>
          <a:xfrm>
            <a:off x="1648824" y="4510933"/>
            <a:ext cx="642938" cy="0"/>
          </a:xfrm>
          <a:prstGeom prst="straightConnector1">
            <a:avLst/>
          </a:prstGeom>
          <a:noFill/>
          <a:ln w="25400" cap="flat">
            <a:solidFill>
              <a:srgbClr val="C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38" name="Straight Arrow Connector 37">
            <a:extLst>
              <a:ext uri="{FF2B5EF4-FFF2-40B4-BE49-F238E27FC236}">
                <a16:creationId xmlns:a16="http://schemas.microsoft.com/office/drawing/2014/main" id="{743332C5-D5E9-0B4C-9A93-001913D2335C}"/>
              </a:ext>
            </a:extLst>
          </p:cNvPr>
          <p:cNvCxnSpPr>
            <a:cxnSpLocks/>
          </p:cNvCxnSpPr>
          <p:nvPr/>
        </p:nvCxnSpPr>
        <p:spPr>
          <a:xfrm>
            <a:off x="4635062" y="3072964"/>
            <a:ext cx="456278" cy="0"/>
          </a:xfrm>
          <a:prstGeom prst="straightConnector1">
            <a:avLst/>
          </a:prstGeom>
          <a:noFill/>
          <a:ln w="25400" cap="flat">
            <a:solidFill>
              <a:srgbClr val="C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0" name="Straight Arrow Connector 39">
            <a:extLst>
              <a:ext uri="{FF2B5EF4-FFF2-40B4-BE49-F238E27FC236}">
                <a16:creationId xmlns:a16="http://schemas.microsoft.com/office/drawing/2014/main" id="{7FDA3CAF-DCF4-1B43-925E-1BAF442CB2FC}"/>
              </a:ext>
            </a:extLst>
          </p:cNvPr>
          <p:cNvCxnSpPr>
            <a:cxnSpLocks/>
          </p:cNvCxnSpPr>
          <p:nvPr/>
        </p:nvCxnSpPr>
        <p:spPr>
          <a:xfrm>
            <a:off x="4635062" y="6197778"/>
            <a:ext cx="257175" cy="0"/>
          </a:xfrm>
          <a:prstGeom prst="straightConnector1">
            <a:avLst/>
          </a:prstGeom>
          <a:noFill/>
          <a:ln w="25400" cap="flat">
            <a:solidFill>
              <a:srgbClr val="C00000"/>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2" name="Straight Arrow Connector 41">
            <a:extLst>
              <a:ext uri="{FF2B5EF4-FFF2-40B4-BE49-F238E27FC236}">
                <a16:creationId xmlns:a16="http://schemas.microsoft.com/office/drawing/2014/main" id="{B5AF4278-E531-4F4A-A038-0AD7C3D2AA87}"/>
              </a:ext>
            </a:extLst>
          </p:cNvPr>
          <p:cNvCxnSpPr>
            <a:cxnSpLocks/>
          </p:cNvCxnSpPr>
          <p:nvPr/>
        </p:nvCxnSpPr>
        <p:spPr>
          <a:xfrm flipH="1">
            <a:off x="1387221" y="4510933"/>
            <a:ext cx="262706" cy="0"/>
          </a:xfrm>
          <a:prstGeom prst="straightConnector1">
            <a:avLst/>
          </a:prstGeom>
          <a:noFill/>
          <a:ln w="25400" cap="flat">
            <a:solidFill>
              <a:srgbClr val="2E0EF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4" name="Straight Arrow Connector 43">
            <a:extLst>
              <a:ext uri="{FF2B5EF4-FFF2-40B4-BE49-F238E27FC236}">
                <a16:creationId xmlns:a16="http://schemas.microsoft.com/office/drawing/2014/main" id="{CE58007C-0BBC-6145-AF1A-A783A30384E1}"/>
              </a:ext>
            </a:extLst>
          </p:cNvPr>
          <p:cNvCxnSpPr>
            <a:cxnSpLocks/>
          </p:cNvCxnSpPr>
          <p:nvPr/>
        </p:nvCxnSpPr>
        <p:spPr>
          <a:xfrm flipH="1">
            <a:off x="4455077" y="3072964"/>
            <a:ext cx="192881" cy="0"/>
          </a:xfrm>
          <a:prstGeom prst="straightConnector1">
            <a:avLst/>
          </a:prstGeom>
          <a:noFill/>
          <a:ln w="25400" cap="flat">
            <a:solidFill>
              <a:srgbClr val="2E0EF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46" name="Straight Arrow Connector 45">
            <a:extLst>
              <a:ext uri="{FF2B5EF4-FFF2-40B4-BE49-F238E27FC236}">
                <a16:creationId xmlns:a16="http://schemas.microsoft.com/office/drawing/2014/main" id="{F0F0D84D-9961-AC41-B121-BEE55F203CE9}"/>
              </a:ext>
            </a:extLst>
          </p:cNvPr>
          <p:cNvCxnSpPr>
            <a:cxnSpLocks/>
          </p:cNvCxnSpPr>
          <p:nvPr/>
        </p:nvCxnSpPr>
        <p:spPr>
          <a:xfrm rot="10800000" flipH="1">
            <a:off x="4635062" y="6104448"/>
            <a:ext cx="128588" cy="0"/>
          </a:xfrm>
          <a:prstGeom prst="straightConnector1">
            <a:avLst/>
          </a:prstGeom>
          <a:noFill/>
          <a:ln w="25400" cap="flat">
            <a:solidFill>
              <a:srgbClr val="2E0EF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39" name="TextBox 38">
            <a:extLst>
              <a:ext uri="{FF2B5EF4-FFF2-40B4-BE49-F238E27FC236}">
                <a16:creationId xmlns:a16="http://schemas.microsoft.com/office/drawing/2014/main" id="{51F9E777-263C-3C4E-BEB9-EEB3EC627744}"/>
              </a:ext>
            </a:extLst>
          </p:cNvPr>
          <p:cNvSpPr txBox="1"/>
          <p:nvPr/>
        </p:nvSpPr>
        <p:spPr>
          <a:xfrm>
            <a:off x="1658339" y="4510965"/>
            <a:ext cx="825547"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hangingPunct="0"/>
            <a:r>
              <a:rPr lang="en-US" sz="1687" b="1" dirty="0">
                <a:solidFill>
                  <a:srgbClr val="FF0000"/>
                </a:solidFill>
                <a:latin typeface="Helvetica Neue"/>
                <a:ea typeface="Helvetica Neue"/>
                <a:cs typeface="Helvetica Neue"/>
                <a:sym typeface="Helvetica Neue"/>
              </a:rPr>
              <a:t>0.1 m/s</a:t>
            </a:r>
          </a:p>
        </p:txBody>
      </p:sp>
      <p:sp>
        <p:nvSpPr>
          <p:cNvPr id="51" name="TextBox 50">
            <a:extLst>
              <a:ext uri="{FF2B5EF4-FFF2-40B4-BE49-F238E27FC236}">
                <a16:creationId xmlns:a16="http://schemas.microsoft.com/office/drawing/2014/main" id="{5593B5FE-EF2D-3A44-9B07-AA22721BF74D}"/>
              </a:ext>
            </a:extLst>
          </p:cNvPr>
          <p:cNvSpPr txBox="1"/>
          <p:nvPr/>
        </p:nvSpPr>
        <p:spPr>
          <a:xfrm>
            <a:off x="4683899" y="3072698"/>
            <a:ext cx="945773"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hangingPunct="0"/>
            <a:r>
              <a:rPr lang="en-US" sz="1687" b="1" dirty="0">
                <a:solidFill>
                  <a:srgbClr val="FF0000"/>
                </a:solidFill>
                <a:latin typeface="Helvetica Neue"/>
                <a:ea typeface="Helvetica Neue"/>
                <a:cs typeface="Helvetica Neue"/>
                <a:sym typeface="Helvetica Neue"/>
              </a:rPr>
              <a:t>0.07 m/s</a:t>
            </a:r>
          </a:p>
        </p:txBody>
      </p:sp>
      <p:sp>
        <p:nvSpPr>
          <p:cNvPr id="52" name="TextBox 51">
            <a:extLst>
              <a:ext uri="{FF2B5EF4-FFF2-40B4-BE49-F238E27FC236}">
                <a16:creationId xmlns:a16="http://schemas.microsoft.com/office/drawing/2014/main" id="{C2832865-3474-0A4D-A01D-ACB2E3549E48}"/>
              </a:ext>
            </a:extLst>
          </p:cNvPr>
          <p:cNvSpPr txBox="1"/>
          <p:nvPr/>
        </p:nvSpPr>
        <p:spPr>
          <a:xfrm>
            <a:off x="4647895" y="6207496"/>
            <a:ext cx="945773"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hangingPunct="0"/>
            <a:r>
              <a:rPr lang="en-US" sz="1687" b="1" dirty="0">
                <a:solidFill>
                  <a:srgbClr val="FF0000"/>
                </a:solidFill>
                <a:latin typeface="Helvetica Neue"/>
                <a:ea typeface="Helvetica Neue"/>
                <a:cs typeface="Helvetica Neue"/>
                <a:sym typeface="Helvetica Neue"/>
              </a:rPr>
              <a:t>0.04 m/s</a:t>
            </a:r>
          </a:p>
        </p:txBody>
      </p:sp>
      <p:sp>
        <p:nvSpPr>
          <p:cNvPr id="53" name="TextBox 52">
            <a:extLst>
              <a:ext uri="{FF2B5EF4-FFF2-40B4-BE49-F238E27FC236}">
                <a16:creationId xmlns:a16="http://schemas.microsoft.com/office/drawing/2014/main" id="{5E8F0B0C-5275-7B46-8103-BBFCB85B2A93}"/>
              </a:ext>
            </a:extLst>
          </p:cNvPr>
          <p:cNvSpPr txBox="1"/>
          <p:nvPr/>
        </p:nvSpPr>
        <p:spPr>
          <a:xfrm>
            <a:off x="634676" y="4498169"/>
            <a:ext cx="1033938"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hangingPunct="0"/>
            <a:r>
              <a:rPr lang="en-US" sz="1687" b="1" dirty="0">
                <a:solidFill>
                  <a:srgbClr val="2E0EFF"/>
                </a:solidFill>
                <a:latin typeface="Helvetica Neue"/>
                <a:ea typeface="Helvetica Neue"/>
                <a:cs typeface="Helvetica Neue"/>
                <a:sym typeface="Helvetica Neue"/>
              </a:rPr>
              <a:t>-0.04 m/s</a:t>
            </a:r>
          </a:p>
        </p:txBody>
      </p:sp>
      <p:sp>
        <p:nvSpPr>
          <p:cNvPr id="54" name="TextBox 53">
            <a:extLst>
              <a:ext uri="{FF2B5EF4-FFF2-40B4-BE49-F238E27FC236}">
                <a16:creationId xmlns:a16="http://schemas.microsoft.com/office/drawing/2014/main" id="{D6D30D4B-EC0A-114C-BC0A-520EEE8266B3}"/>
              </a:ext>
            </a:extLst>
          </p:cNvPr>
          <p:cNvSpPr txBox="1"/>
          <p:nvPr/>
        </p:nvSpPr>
        <p:spPr>
          <a:xfrm>
            <a:off x="3529576" y="3064028"/>
            <a:ext cx="1033938"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hangingPunct="0"/>
            <a:r>
              <a:rPr lang="en-US" sz="1687" b="1" dirty="0">
                <a:solidFill>
                  <a:srgbClr val="2E0EFF"/>
                </a:solidFill>
                <a:latin typeface="Helvetica Neue"/>
                <a:ea typeface="Helvetica Neue"/>
                <a:cs typeface="Helvetica Neue"/>
                <a:sym typeface="Helvetica Neue"/>
              </a:rPr>
              <a:t>-0.03 m/s</a:t>
            </a:r>
          </a:p>
        </p:txBody>
      </p:sp>
      <p:sp>
        <p:nvSpPr>
          <p:cNvPr id="55" name="TextBox 54">
            <a:extLst>
              <a:ext uri="{FF2B5EF4-FFF2-40B4-BE49-F238E27FC236}">
                <a16:creationId xmlns:a16="http://schemas.microsoft.com/office/drawing/2014/main" id="{DAAFE773-DB78-704A-ACB3-C04A8D28AA24}"/>
              </a:ext>
            </a:extLst>
          </p:cNvPr>
          <p:cNvSpPr txBox="1"/>
          <p:nvPr/>
        </p:nvSpPr>
        <p:spPr>
          <a:xfrm>
            <a:off x="4751225" y="5755150"/>
            <a:ext cx="811120" cy="331758"/>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35719" tIns="35719" rIns="35719" bIns="35719" numCol="1" spcCol="38100" rtlCol="0" anchor="ctr">
            <a:spAutoFit/>
          </a:bodyPr>
          <a:lstStyle/>
          <a:p>
            <a:pPr algn="ctr" defTabSz="410751" hangingPunct="0"/>
            <a:r>
              <a:rPr lang="en-US" sz="1266" dirty="0">
                <a:solidFill>
                  <a:srgbClr val="2E0EFF"/>
                </a:solidFill>
              </a:rPr>
              <a:t>0.02</a:t>
            </a:r>
            <a:r>
              <a:rPr lang="en-US" sz="1687" b="1" dirty="0">
                <a:solidFill>
                  <a:srgbClr val="2E0EFF"/>
                </a:solidFill>
                <a:latin typeface="Helvetica Neue"/>
                <a:ea typeface="Helvetica Neue"/>
                <a:cs typeface="Helvetica Neue"/>
                <a:sym typeface="Helvetica Neue"/>
              </a:rPr>
              <a:t> m/s</a:t>
            </a:r>
          </a:p>
        </p:txBody>
      </p:sp>
    </p:spTree>
    <p:extLst>
      <p:ext uri="{BB962C8B-B14F-4D97-AF65-F5344CB8AC3E}">
        <p14:creationId xmlns:p14="http://schemas.microsoft.com/office/powerpoint/2010/main" val="36362022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Ω"/>
          <p:cNvSpPr/>
          <p:nvPr/>
        </p:nvSpPr>
        <p:spPr>
          <a:xfrm>
            <a:off x="3571875" y="2500662"/>
            <a:ext cx="1778124" cy="554478"/>
          </a:xfrm>
          <a:prstGeom prst="rect">
            <a:avLst/>
          </a:prstGeom>
          <a:solidFill>
            <a:srgbClr val="FFFFFF">
              <a:alpha val="53402"/>
            </a:srgbClr>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lstStyle>
            <a:lvl1pPr>
              <a:defRPr sz="2200" b="0">
                <a:solidFill>
                  <a:srgbClr val="FFFFFF"/>
                </a:solidFill>
                <a:latin typeface="+mn-lt"/>
                <a:ea typeface="+mn-ea"/>
                <a:cs typeface="+mn-cs"/>
                <a:sym typeface="Helvetica Neue Medium"/>
              </a:defRPr>
            </a:lvl1pPr>
          </a:lstStyle>
          <a:p>
            <a:r>
              <a:rPr sz="1547"/>
              <a:t>Ω</a:t>
            </a:r>
          </a:p>
        </p:txBody>
      </p:sp>
      <p:pic>
        <p:nvPicPr>
          <p:cNvPr id="240" name="Image" descr="Image"/>
          <p:cNvPicPr>
            <a:picLocks noChangeAspect="1"/>
          </p:cNvPicPr>
          <p:nvPr/>
        </p:nvPicPr>
        <p:blipFill rotWithShape="1">
          <a:blip r:embed="rId2">
            <a:extLst/>
          </a:blip>
          <a:srcRect t="12422"/>
          <a:stretch/>
        </p:blipFill>
        <p:spPr>
          <a:xfrm>
            <a:off x="577453" y="914400"/>
            <a:ext cx="8382001" cy="6006108"/>
          </a:xfrm>
          <a:prstGeom prst="rect">
            <a:avLst/>
          </a:prstGeom>
          <a:ln w="12700">
            <a:miter lim="400000"/>
          </a:ln>
        </p:spPr>
      </p:pic>
      <p:sp>
        <p:nvSpPr>
          <p:cNvPr id="241" name="Rectangle"/>
          <p:cNvSpPr/>
          <p:nvPr/>
        </p:nvSpPr>
        <p:spPr>
          <a:xfrm>
            <a:off x="3456138" y="2424980"/>
            <a:ext cx="1778124" cy="554479"/>
          </a:xfrm>
          <a:prstGeom prst="rect">
            <a:avLst/>
          </a:prstGeom>
          <a:solidFill>
            <a:srgbClr val="FFFFFF">
              <a:alpha val="58391"/>
            </a:srgbClr>
          </a:solidFill>
          <a:ln w="12700">
            <a:miter lim="400000"/>
          </a:ln>
        </p:spPr>
        <p:txBody>
          <a:bodyPr lIns="35719" tIns="35719" rIns="35719" bIns="35719" anchor="ctr"/>
          <a:lstStyle/>
          <a:p>
            <a:pPr>
              <a:defRPr sz="2200" b="0">
                <a:solidFill>
                  <a:srgbClr val="FFFFFF"/>
                </a:solidFill>
                <a:latin typeface="+mn-lt"/>
                <a:ea typeface="+mn-ea"/>
                <a:cs typeface="+mn-cs"/>
                <a:sym typeface="Helvetica Neue Medium"/>
              </a:defRPr>
            </a:pPr>
            <a:endParaRPr sz="1547"/>
          </a:p>
        </p:txBody>
      </p:sp>
      <p:pic>
        <p:nvPicPr>
          <p:cNvPr id="242" name="Image" descr="Image"/>
          <p:cNvPicPr>
            <a:picLocks noChangeAspect="1"/>
          </p:cNvPicPr>
          <p:nvPr/>
        </p:nvPicPr>
        <p:blipFill>
          <a:blip r:embed="rId3">
            <a:extLst/>
          </a:blip>
          <a:stretch>
            <a:fillRect/>
          </a:stretch>
        </p:blipFill>
        <p:spPr>
          <a:xfrm>
            <a:off x="3324669" y="2459306"/>
            <a:ext cx="1778125" cy="485827"/>
          </a:xfrm>
          <a:prstGeom prst="rect">
            <a:avLst/>
          </a:prstGeom>
          <a:ln w="12700">
            <a:miter lim="400000"/>
          </a:ln>
        </p:spPr>
      </p:pic>
      <p:sp>
        <p:nvSpPr>
          <p:cNvPr id="243" name="Rectangle"/>
          <p:cNvSpPr/>
          <p:nvPr/>
        </p:nvSpPr>
        <p:spPr>
          <a:xfrm>
            <a:off x="7260185" y="2597620"/>
            <a:ext cx="1778124" cy="554479"/>
          </a:xfrm>
          <a:prstGeom prst="rect">
            <a:avLst/>
          </a:prstGeom>
          <a:solidFill>
            <a:srgbClr val="FFFFFF">
              <a:alpha val="58391"/>
            </a:srgbClr>
          </a:solidFill>
          <a:ln w="12700">
            <a:miter lim="400000"/>
          </a:ln>
        </p:spPr>
        <p:txBody>
          <a:bodyPr lIns="35719" tIns="35719" rIns="35719" bIns="35719" anchor="ctr"/>
          <a:lstStyle/>
          <a:p>
            <a:pPr>
              <a:defRPr sz="2200" b="0">
                <a:solidFill>
                  <a:srgbClr val="FFFFFF"/>
                </a:solidFill>
                <a:latin typeface="+mn-lt"/>
                <a:ea typeface="+mn-ea"/>
                <a:cs typeface="+mn-cs"/>
                <a:sym typeface="Helvetica Neue Medium"/>
              </a:defRPr>
            </a:pPr>
            <a:endParaRPr sz="1547"/>
          </a:p>
        </p:txBody>
      </p:sp>
      <p:sp>
        <p:nvSpPr>
          <p:cNvPr id="244" name="Rectangle"/>
          <p:cNvSpPr/>
          <p:nvPr/>
        </p:nvSpPr>
        <p:spPr>
          <a:xfrm>
            <a:off x="2569122" y="4395465"/>
            <a:ext cx="1778125" cy="554478"/>
          </a:xfrm>
          <a:prstGeom prst="rect">
            <a:avLst/>
          </a:prstGeom>
          <a:solidFill>
            <a:srgbClr val="FFFFFF">
              <a:alpha val="58391"/>
            </a:srgbClr>
          </a:solidFill>
          <a:ln w="12700">
            <a:miter lim="400000"/>
          </a:ln>
        </p:spPr>
        <p:txBody>
          <a:bodyPr lIns="35719" tIns="35719" rIns="35719" bIns="35719" anchor="ctr"/>
          <a:lstStyle/>
          <a:p>
            <a:pPr>
              <a:defRPr sz="2200" b="0">
                <a:solidFill>
                  <a:srgbClr val="FFFFFF"/>
                </a:solidFill>
                <a:latin typeface="+mn-lt"/>
                <a:ea typeface="+mn-ea"/>
                <a:cs typeface="+mn-cs"/>
                <a:sym typeface="Helvetica Neue Medium"/>
              </a:defRPr>
            </a:pPr>
            <a:endParaRPr sz="1547"/>
          </a:p>
        </p:txBody>
      </p:sp>
      <p:sp>
        <p:nvSpPr>
          <p:cNvPr id="245" name="Rectangle"/>
          <p:cNvSpPr/>
          <p:nvPr/>
        </p:nvSpPr>
        <p:spPr>
          <a:xfrm>
            <a:off x="7260185" y="2686917"/>
            <a:ext cx="1778124" cy="554479"/>
          </a:xfrm>
          <a:prstGeom prst="rect">
            <a:avLst/>
          </a:prstGeom>
          <a:solidFill>
            <a:srgbClr val="FFFFFF">
              <a:alpha val="58391"/>
            </a:srgbClr>
          </a:solidFill>
          <a:ln w="12700">
            <a:miter lim="400000"/>
          </a:ln>
        </p:spPr>
        <p:txBody>
          <a:bodyPr lIns="35719" tIns="35719" rIns="35719" bIns="35719" anchor="ctr"/>
          <a:lstStyle/>
          <a:p>
            <a:pPr>
              <a:defRPr sz="2200" b="0">
                <a:solidFill>
                  <a:srgbClr val="FFFFFF"/>
                </a:solidFill>
                <a:latin typeface="+mn-lt"/>
                <a:ea typeface="+mn-ea"/>
                <a:cs typeface="+mn-cs"/>
                <a:sym typeface="Helvetica Neue Medium"/>
              </a:defRPr>
            </a:pPr>
            <a:endParaRPr sz="1547"/>
          </a:p>
        </p:txBody>
      </p:sp>
      <p:sp>
        <p:nvSpPr>
          <p:cNvPr id="246" name="Rectangle"/>
          <p:cNvSpPr/>
          <p:nvPr/>
        </p:nvSpPr>
        <p:spPr>
          <a:xfrm>
            <a:off x="4902747" y="4395464"/>
            <a:ext cx="1870498" cy="568659"/>
          </a:xfrm>
          <a:prstGeom prst="rect">
            <a:avLst/>
          </a:prstGeom>
          <a:solidFill>
            <a:srgbClr val="FFFFFF">
              <a:alpha val="58391"/>
            </a:srgbClr>
          </a:solidFill>
          <a:ln w="12700">
            <a:miter lim="400000"/>
          </a:ln>
        </p:spPr>
        <p:txBody>
          <a:bodyPr lIns="35719" tIns="35719" rIns="35719" bIns="35719" anchor="ctr"/>
          <a:lstStyle/>
          <a:p>
            <a:pPr>
              <a:defRPr sz="2200" b="0">
                <a:solidFill>
                  <a:srgbClr val="FFFFFF"/>
                </a:solidFill>
                <a:latin typeface="+mn-lt"/>
                <a:ea typeface="+mn-ea"/>
                <a:cs typeface="+mn-cs"/>
                <a:sym typeface="Helvetica Neue Medium"/>
              </a:defRPr>
            </a:pPr>
            <a:endParaRPr sz="1547"/>
          </a:p>
        </p:txBody>
      </p:sp>
      <p:pic>
        <p:nvPicPr>
          <p:cNvPr id="247" name="Image" descr="Image"/>
          <p:cNvPicPr>
            <a:picLocks noChangeAspect="1"/>
          </p:cNvPicPr>
          <p:nvPr/>
        </p:nvPicPr>
        <p:blipFill>
          <a:blip r:embed="rId4">
            <a:extLst/>
          </a:blip>
          <a:stretch>
            <a:fillRect/>
          </a:stretch>
        </p:blipFill>
        <p:spPr>
          <a:xfrm>
            <a:off x="7358651" y="2686918"/>
            <a:ext cx="1705485" cy="516814"/>
          </a:xfrm>
          <a:prstGeom prst="rect">
            <a:avLst/>
          </a:prstGeom>
          <a:ln w="12700">
            <a:miter lim="400000"/>
          </a:ln>
        </p:spPr>
      </p:pic>
      <p:pic>
        <p:nvPicPr>
          <p:cNvPr id="248" name="Image" descr="Image"/>
          <p:cNvPicPr>
            <a:picLocks noChangeAspect="1"/>
          </p:cNvPicPr>
          <p:nvPr/>
        </p:nvPicPr>
        <p:blipFill>
          <a:blip r:embed="rId5">
            <a:extLst/>
          </a:blip>
          <a:stretch>
            <a:fillRect/>
          </a:stretch>
        </p:blipFill>
        <p:spPr>
          <a:xfrm>
            <a:off x="2623317" y="4446256"/>
            <a:ext cx="1778125" cy="485827"/>
          </a:xfrm>
          <a:prstGeom prst="rect">
            <a:avLst/>
          </a:prstGeom>
          <a:ln w="12700">
            <a:miter lim="400000"/>
          </a:ln>
        </p:spPr>
      </p:pic>
      <p:pic>
        <p:nvPicPr>
          <p:cNvPr id="249" name="Image" descr="Image"/>
          <p:cNvPicPr>
            <a:picLocks noChangeAspect="1"/>
          </p:cNvPicPr>
          <p:nvPr/>
        </p:nvPicPr>
        <p:blipFill>
          <a:blip r:embed="rId6">
            <a:extLst/>
          </a:blip>
          <a:stretch>
            <a:fillRect/>
          </a:stretch>
        </p:blipFill>
        <p:spPr>
          <a:xfrm>
            <a:off x="4909254" y="4395465"/>
            <a:ext cx="1818688" cy="554478"/>
          </a:xfrm>
          <a:prstGeom prst="rect">
            <a:avLst/>
          </a:prstGeom>
          <a:ln w="12700">
            <a:miter lim="400000"/>
          </a:ln>
        </p:spPr>
      </p:pic>
      <p:sp>
        <p:nvSpPr>
          <p:cNvPr id="3" name="TextBox 2">
            <a:extLst>
              <a:ext uri="{FF2B5EF4-FFF2-40B4-BE49-F238E27FC236}">
                <a16:creationId xmlns:a16="http://schemas.microsoft.com/office/drawing/2014/main" id="{7EE51314-A945-3247-9510-EA174B4F829C}"/>
              </a:ext>
            </a:extLst>
          </p:cNvPr>
          <p:cNvSpPr txBox="1"/>
          <p:nvPr/>
        </p:nvSpPr>
        <p:spPr>
          <a:xfrm>
            <a:off x="614597" y="44970"/>
            <a:ext cx="8244590" cy="523220"/>
          </a:xfrm>
          <a:prstGeom prst="rect">
            <a:avLst/>
          </a:prstGeom>
          <a:noFill/>
        </p:spPr>
        <p:txBody>
          <a:bodyPr wrap="square" rtlCol="0">
            <a:spAutoFit/>
          </a:bodyPr>
          <a:lstStyle/>
          <a:p>
            <a:pPr algn="ctr"/>
            <a:r>
              <a:rPr lang="en-US" sz="2800" b="1" dirty="0">
                <a:solidFill>
                  <a:schemeClr val="bg1"/>
                </a:solidFill>
              </a:rPr>
              <a:t>Cumulative Depth Averaged Heat Transport</a:t>
            </a:r>
          </a:p>
        </p:txBody>
      </p:sp>
    </p:spTree>
    <p:extLst>
      <p:ext uri="{BB962C8B-B14F-4D97-AF65-F5344CB8AC3E}">
        <p14:creationId xmlns:p14="http://schemas.microsoft.com/office/powerpoint/2010/main" val="17335211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46F48CE3-6747-0141-B68B-B68B8DEB7AD8}"/>
              </a:ext>
            </a:extLst>
          </p:cNvPr>
          <p:cNvSpPr txBox="1"/>
          <p:nvPr/>
        </p:nvSpPr>
        <p:spPr>
          <a:xfrm>
            <a:off x="0" y="3451"/>
            <a:ext cx="9143999" cy="584775"/>
          </a:xfrm>
          <a:prstGeom prst="rect">
            <a:avLst/>
          </a:prstGeom>
          <a:noFill/>
        </p:spPr>
        <p:txBody>
          <a:bodyPr wrap="square" rtlCol="0">
            <a:spAutoFit/>
          </a:bodyPr>
          <a:lstStyle/>
          <a:p>
            <a:pPr algn="ctr"/>
            <a:r>
              <a:rPr lang="en-US" sz="3200" dirty="0">
                <a:solidFill>
                  <a:schemeClr val="bg1"/>
                </a:solidFill>
              </a:rPr>
              <a:t>Hurricane Michael </a:t>
            </a:r>
            <a:r>
              <a:rPr lang="mr-IN" sz="3200" dirty="0">
                <a:solidFill>
                  <a:schemeClr val="bg1"/>
                </a:solidFill>
              </a:rPr>
              <a:t>–</a:t>
            </a:r>
            <a:r>
              <a:rPr lang="en-US" sz="3200" dirty="0">
                <a:solidFill>
                  <a:schemeClr val="bg1"/>
                </a:solidFill>
              </a:rPr>
              <a:t> NG288 - Temperature Increments</a:t>
            </a:r>
          </a:p>
        </p:txBody>
      </p:sp>
      <p:pic>
        <p:nvPicPr>
          <p:cNvPr id="18" name="Picture 17">
            <a:extLst>
              <a:ext uri="{FF2B5EF4-FFF2-40B4-BE49-F238E27FC236}">
                <a16:creationId xmlns:a16="http://schemas.microsoft.com/office/drawing/2014/main" id="{A7AE4B11-3B15-DE46-8567-A575AF84B663}"/>
              </a:ext>
            </a:extLst>
          </p:cNvPr>
          <p:cNvPicPr>
            <a:picLocks noChangeAspect="1"/>
          </p:cNvPicPr>
          <p:nvPr/>
        </p:nvPicPr>
        <p:blipFill>
          <a:blip r:embed="rId2"/>
          <a:stretch>
            <a:fillRect/>
          </a:stretch>
        </p:blipFill>
        <p:spPr>
          <a:xfrm>
            <a:off x="4273467" y="643750"/>
            <a:ext cx="4206949" cy="5728916"/>
          </a:xfrm>
          <a:prstGeom prst="rect">
            <a:avLst/>
          </a:prstGeom>
        </p:spPr>
      </p:pic>
      <p:pic>
        <p:nvPicPr>
          <p:cNvPr id="21" name="Picture 20">
            <a:extLst>
              <a:ext uri="{FF2B5EF4-FFF2-40B4-BE49-F238E27FC236}">
                <a16:creationId xmlns:a16="http://schemas.microsoft.com/office/drawing/2014/main" id="{7ABC12D2-6BC6-AE44-8058-29DE4965ACD7}"/>
              </a:ext>
            </a:extLst>
          </p:cNvPr>
          <p:cNvPicPr>
            <a:picLocks noChangeAspect="1"/>
          </p:cNvPicPr>
          <p:nvPr/>
        </p:nvPicPr>
        <p:blipFill>
          <a:blip r:embed="rId3"/>
          <a:stretch>
            <a:fillRect/>
          </a:stretch>
        </p:blipFill>
        <p:spPr>
          <a:xfrm>
            <a:off x="0" y="3849131"/>
            <a:ext cx="3942044" cy="2993957"/>
          </a:xfrm>
          <a:prstGeom prst="rect">
            <a:avLst/>
          </a:prstGeom>
        </p:spPr>
      </p:pic>
      <p:cxnSp>
        <p:nvCxnSpPr>
          <p:cNvPr id="10" name="Straight Arrow Connector 9">
            <a:extLst>
              <a:ext uri="{FF2B5EF4-FFF2-40B4-BE49-F238E27FC236}">
                <a16:creationId xmlns:a16="http://schemas.microsoft.com/office/drawing/2014/main" id="{1201D5CC-728D-4B43-8FD1-7D5FAF80E760}"/>
              </a:ext>
            </a:extLst>
          </p:cNvPr>
          <p:cNvCxnSpPr>
            <a:cxnSpLocks/>
          </p:cNvCxnSpPr>
          <p:nvPr/>
        </p:nvCxnSpPr>
        <p:spPr>
          <a:xfrm flipV="1">
            <a:off x="2140077" y="1744394"/>
            <a:ext cx="5372071" cy="3260906"/>
          </a:xfrm>
          <a:prstGeom prst="straightConnector1">
            <a:avLst/>
          </a:prstGeom>
          <a:ln w="158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26CF423F-ADE3-2B46-9B40-361F4B92068C}"/>
              </a:ext>
            </a:extLst>
          </p:cNvPr>
          <p:cNvPicPr>
            <a:picLocks noChangeAspect="1"/>
          </p:cNvPicPr>
          <p:nvPr/>
        </p:nvPicPr>
        <p:blipFill>
          <a:blip r:embed="rId4"/>
          <a:stretch>
            <a:fillRect/>
          </a:stretch>
        </p:blipFill>
        <p:spPr>
          <a:xfrm>
            <a:off x="172398" y="673838"/>
            <a:ext cx="3935358" cy="2963868"/>
          </a:xfrm>
          <a:prstGeom prst="rect">
            <a:avLst/>
          </a:prstGeom>
        </p:spPr>
      </p:pic>
      <p:cxnSp>
        <p:nvCxnSpPr>
          <p:cNvPr id="9" name="Straight Arrow Connector 8">
            <a:extLst>
              <a:ext uri="{FF2B5EF4-FFF2-40B4-BE49-F238E27FC236}">
                <a16:creationId xmlns:a16="http://schemas.microsoft.com/office/drawing/2014/main" id="{1201D5CC-728D-4B43-8FD1-7D5FAF80E760}"/>
              </a:ext>
            </a:extLst>
          </p:cNvPr>
          <p:cNvCxnSpPr>
            <a:cxnSpLocks/>
          </p:cNvCxnSpPr>
          <p:nvPr/>
        </p:nvCxnSpPr>
        <p:spPr>
          <a:xfrm flipV="1">
            <a:off x="2321169" y="1181034"/>
            <a:ext cx="3010486" cy="563360"/>
          </a:xfrm>
          <a:prstGeom prst="straightConnector1">
            <a:avLst/>
          </a:prstGeom>
          <a:ln w="15875">
            <a:solidFill>
              <a:schemeClr val="tx1">
                <a:lumMod val="95000"/>
                <a:lumOff val="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TextBox 5"/>
          <p:cNvSpPr txBox="1"/>
          <p:nvPr/>
        </p:nvSpPr>
        <p:spPr>
          <a:xfrm>
            <a:off x="5557853" y="6261306"/>
            <a:ext cx="2109039" cy="523220"/>
          </a:xfrm>
          <a:prstGeom prst="rect">
            <a:avLst/>
          </a:prstGeom>
          <a:noFill/>
        </p:spPr>
        <p:txBody>
          <a:bodyPr wrap="none" rtlCol="0">
            <a:spAutoFit/>
          </a:bodyPr>
          <a:lstStyle/>
          <a:p>
            <a:r>
              <a:rPr lang="en-US" sz="2800" dirty="0"/>
              <a:t>From NCODA</a:t>
            </a:r>
          </a:p>
        </p:txBody>
      </p:sp>
    </p:spTree>
    <p:extLst>
      <p:ext uri="{BB962C8B-B14F-4D97-AF65-F5344CB8AC3E}">
        <p14:creationId xmlns:p14="http://schemas.microsoft.com/office/powerpoint/2010/main" val="284927134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green traffic ligh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Image result for green traffic ligh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10" name="Picture 9">
            <a:extLst>
              <a:ext uri="{FF2B5EF4-FFF2-40B4-BE49-F238E27FC236}">
                <a16:creationId xmlns:a16="http://schemas.microsoft.com/office/drawing/2014/main" id="{E69E40DB-D559-884A-9BC2-2DBBE83C3D6F}"/>
              </a:ext>
            </a:extLst>
          </p:cNvPr>
          <p:cNvPicPr>
            <a:picLocks noChangeAspect="1"/>
          </p:cNvPicPr>
          <p:nvPr/>
        </p:nvPicPr>
        <p:blipFill>
          <a:blip r:embed="rId2"/>
          <a:stretch>
            <a:fillRect/>
          </a:stretch>
        </p:blipFill>
        <p:spPr>
          <a:xfrm>
            <a:off x="2454332" y="3875803"/>
            <a:ext cx="2057400" cy="431800"/>
          </a:xfrm>
          <a:prstGeom prst="rect">
            <a:avLst/>
          </a:prstGeom>
        </p:spPr>
      </p:pic>
      <p:sp>
        <p:nvSpPr>
          <p:cNvPr id="9" name="TextBox 8">
            <a:extLst>
              <a:ext uri="{FF2B5EF4-FFF2-40B4-BE49-F238E27FC236}">
                <a16:creationId xmlns:a16="http://schemas.microsoft.com/office/drawing/2014/main" id="{46F48CE3-6747-0141-B68B-B68B8DEB7AD8}"/>
              </a:ext>
            </a:extLst>
          </p:cNvPr>
          <p:cNvSpPr txBox="1"/>
          <p:nvPr/>
        </p:nvSpPr>
        <p:spPr>
          <a:xfrm>
            <a:off x="0" y="3451"/>
            <a:ext cx="9143999" cy="584775"/>
          </a:xfrm>
          <a:prstGeom prst="rect">
            <a:avLst/>
          </a:prstGeom>
          <a:noFill/>
        </p:spPr>
        <p:txBody>
          <a:bodyPr wrap="square" rtlCol="0">
            <a:spAutoFit/>
          </a:bodyPr>
          <a:lstStyle/>
          <a:p>
            <a:pPr algn="ctr"/>
            <a:r>
              <a:rPr lang="en-US" sz="3200" dirty="0">
                <a:solidFill>
                  <a:schemeClr val="bg1"/>
                </a:solidFill>
              </a:rPr>
              <a:t>Hurricane Michael </a:t>
            </a:r>
            <a:r>
              <a:rPr lang="mr-IN" sz="3200" dirty="0">
                <a:solidFill>
                  <a:schemeClr val="bg1"/>
                </a:solidFill>
              </a:rPr>
              <a:t>–</a:t>
            </a:r>
            <a:r>
              <a:rPr lang="en-US" sz="3200" dirty="0">
                <a:solidFill>
                  <a:schemeClr val="bg1"/>
                </a:solidFill>
              </a:rPr>
              <a:t> NG288 - Assimilation Windows</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667225"/>
            <a:ext cx="9144000" cy="3672574"/>
          </a:xfrm>
          <a:prstGeom prst="rect">
            <a:avLst/>
          </a:prstGeom>
        </p:spPr>
      </p:pic>
      <p:pic>
        <p:nvPicPr>
          <p:cNvPr id="5" name="Picture 4">
            <a:extLst>
              <a:ext uri="{FF2B5EF4-FFF2-40B4-BE49-F238E27FC236}">
                <a16:creationId xmlns:a16="http://schemas.microsoft.com/office/drawing/2014/main" id="{904C8D56-A8DD-FA4B-AE09-A8A8345F7BD2}"/>
              </a:ext>
            </a:extLst>
          </p:cNvPr>
          <p:cNvPicPr>
            <a:picLocks noChangeAspect="1"/>
          </p:cNvPicPr>
          <p:nvPr/>
        </p:nvPicPr>
        <p:blipFill>
          <a:blip r:embed="rId4"/>
          <a:stretch>
            <a:fillRect/>
          </a:stretch>
        </p:blipFill>
        <p:spPr>
          <a:xfrm>
            <a:off x="58189" y="4137911"/>
            <a:ext cx="8695113" cy="2720089"/>
          </a:xfrm>
          <a:prstGeom prst="rect">
            <a:avLst/>
          </a:prstGeom>
        </p:spPr>
      </p:pic>
      <p:cxnSp>
        <p:nvCxnSpPr>
          <p:cNvPr id="8" name="Straight Connector 7"/>
          <p:cNvCxnSpPr/>
          <p:nvPr/>
        </p:nvCxnSpPr>
        <p:spPr>
          <a:xfrm flipH="1">
            <a:off x="1172096" y="510338"/>
            <a:ext cx="16626" cy="5591204"/>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H="1">
            <a:off x="5598943" y="872197"/>
            <a:ext cx="28134" cy="3573194"/>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6452268" y="2201804"/>
            <a:ext cx="933269" cy="369332"/>
          </a:xfrm>
          <a:prstGeom prst="rect">
            <a:avLst/>
          </a:prstGeom>
          <a:noFill/>
        </p:spPr>
        <p:txBody>
          <a:bodyPr wrap="none" rtlCol="0">
            <a:spAutoFit/>
          </a:bodyPr>
          <a:lstStyle/>
          <a:p>
            <a:r>
              <a:rPr lang="en-US"/>
              <a:t>Michael</a:t>
            </a:r>
          </a:p>
        </p:txBody>
      </p:sp>
      <p:cxnSp>
        <p:nvCxnSpPr>
          <p:cNvPr id="15" name="Straight Arrow Connector 14"/>
          <p:cNvCxnSpPr>
            <a:stCxn id="13" idx="1"/>
          </p:cNvCxnSpPr>
          <p:nvPr/>
        </p:nvCxnSpPr>
        <p:spPr>
          <a:xfrm flipH="1" flipV="1">
            <a:off x="5627078" y="2343972"/>
            <a:ext cx="825190" cy="42498"/>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8" name="TextBox 17"/>
          <p:cNvSpPr txBox="1"/>
          <p:nvPr/>
        </p:nvSpPr>
        <p:spPr>
          <a:xfrm>
            <a:off x="4081165" y="5004517"/>
            <a:ext cx="817853" cy="400110"/>
          </a:xfrm>
          <a:prstGeom prst="rect">
            <a:avLst/>
          </a:prstGeom>
          <a:noFill/>
        </p:spPr>
        <p:txBody>
          <a:bodyPr wrap="none" rtlCol="0">
            <a:spAutoFit/>
          </a:bodyPr>
          <a:lstStyle/>
          <a:p>
            <a:r>
              <a:rPr lang="en-US" sz="2000" dirty="0">
                <a:solidFill>
                  <a:srgbClr val="0432FF"/>
                </a:solidFill>
              </a:rPr>
              <a:t>Glider</a:t>
            </a:r>
          </a:p>
        </p:txBody>
      </p:sp>
      <p:sp>
        <p:nvSpPr>
          <p:cNvPr id="19" name="TextBox 18"/>
          <p:cNvSpPr txBox="1"/>
          <p:nvPr/>
        </p:nvSpPr>
        <p:spPr>
          <a:xfrm>
            <a:off x="4081165" y="6101542"/>
            <a:ext cx="861133" cy="400110"/>
          </a:xfrm>
          <a:prstGeom prst="rect">
            <a:avLst/>
          </a:prstGeom>
          <a:noFill/>
        </p:spPr>
        <p:txBody>
          <a:bodyPr wrap="none" rtlCol="0">
            <a:spAutoFit/>
          </a:bodyPr>
          <a:lstStyle/>
          <a:p>
            <a:r>
              <a:rPr lang="en-US" sz="2000" dirty="0">
                <a:solidFill>
                  <a:srgbClr val="FF0000"/>
                </a:solidFill>
              </a:rPr>
              <a:t>Model</a:t>
            </a:r>
          </a:p>
        </p:txBody>
      </p:sp>
      <p:sp>
        <p:nvSpPr>
          <p:cNvPr id="20" name="TextBox 19"/>
          <p:cNvSpPr txBox="1"/>
          <p:nvPr/>
        </p:nvSpPr>
        <p:spPr>
          <a:xfrm>
            <a:off x="-93514" y="4858715"/>
            <a:ext cx="928468" cy="1015663"/>
          </a:xfrm>
          <a:prstGeom prst="rect">
            <a:avLst/>
          </a:prstGeom>
          <a:noFill/>
        </p:spPr>
        <p:txBody>
          <a:bodyPr wrap="square" rtlCol="0">
            <a:spAutoFit/>
          </a:bodyPr>
          <a:lstStyle/>
          <a:p>
            <a:pPr algn="ctr"/>
            <a:r>
              <a:rPr lang="en-US" sz="2000" dirty="0"/>
              <a:t>Temp </a:t>
            </a:r>
          </a:p>
          <a:p>
            <a:pPr algn="ctr"/>
            <a:r>
              <a:rPr lang="en-US" sz="2000" dirty="0"/>
              <a:t>at </a:t>
            </a:r>
          </a:p>
          <a:p>
            <a:pPr algn="ctr"/>
            <a:r>
              <a:rPr lang="en-US" sz="2000" dirty="0"/>
              <a:t>100 m</a:t>
            </a:r>
          </a:p>
        </p:txBody>
      </p:sp>
      <p:sp>
        <p:nvSpPr>
          <p:cNvPr id="21" name="TextBox 20"/>
          <p:cNvSpPr txBox="1"/>
          <p:nvPr/>
        </p:nvSpPr>
        <p:spPr>
          <a:xfrm>
            <a:off x="7853125" y="4397050"/>
            <a:ext cx="1417108" cy="923330"/>
          </a:xfrm>
          <a:prstGeom prst="rect">
            <a:avLst/>
          </a:prstGeom>
          <a:noFill/>
        </p:spPr>
        <p:txBody>
          <a:bodyPr wrap="square" rtlCol="0">
            <a:spAutoFit/>
          </a:bodyPr>
          <a:lstStyle/>
          <a:p>
            <a:pPr algn="ctr"/>
            <a:r>
              <a:rPr lang="en-US" dirty="0"/>
              <a:t>Assimilation windows</a:t>
            </a:r>
          </a:p>
          <a:p>
            <a:pPr algn="ctr"/>
            <a:r>
              <a:rPr lang="en-US" dirty="0"/>
              <a:t>in Gray</a:t>
            </a:r>
          </a:p>
        </p:txBody>
      </p:sp>
      <p:sp>
        <p:nvSpPr>
          <p:cNvPr id="22" name="TextBox 21"/>
          <p:cNvSpPr txBox="1"/>
          <p:nvPr/>
        </p:nvSpPr>
        <p:spPr>
          <a:xfrm>
            <a:off x="58189" y="736140"/>
            <a:ext cx="817853" cy="400110"/>
          </a:xfrm>
          <a:prstGeom prst="rect">
            <a:avLst/>
          </a:prstGeom>
          <a:noFill/>
        </p:spPr>
        <p:txBody>
          <a:bodyPr wrap="none" rtlCol="0">
            <a:spAutoFit/>
          </a:bodyPr>
          <a:lstStyle/>
          <a:p>
            <a:r>
              <a:rPr lang="en-US" sz="2000" dirty="0">
                <a:solidFill>
                  <a:srgbClr val="0432FF"/>
                </a:solidFill>
              </a:rPr>
              <a:t>Glider</a:t>
            </a:r>
          </a:p>
        </p:txBody>
      </p:sp>
      <p:sp>
        <p:nvSpPr>
          <p:cNvPr id="23" name="TextBox 22"/>
          <p:cNvSpPr txBox="1"/>
          <p:nvPr/>
        </p:nvSpPr>
        <p:spPr>
          <a:xfrm>
            <a:off x="29808" y="2571136"/>
            <a:ext cx="861133" cy="400110"/>
          </a:xfrm>
          <a:prstGeom prst="rect">
            <a:avLst/>
          </a:prstGeom>
          <a:noFill/>
        </p:spPr>
        <p:txBody>
          <a:bodyPr wrap="none" rtlCol="0">
            <a:spAutoFit/>
          </a:bodyPr>
          <a:lstStyle/>
          <a:p>
            <a:r>
              <a:rPr lang="en-US" sz="2000" dirty="0">
                <a:solidFill>
                  <a:srgbClr val="FF0000"/>
                </a:solidFill>
              </a:rPr>
              <a:t>Model</a:t>
            </a:r>
          </a:p>
        </p:txBody>
      </p:sp>
      <p:sp>
        <p:nvSpPr>
          <p:cNvPr id="24" name="TextBox 23"/>
          <p:cNvSpPr txBox="1"/>
          <p:nvPr/>
        </p:nvSpPr>
        <p:spPr>
          <a:xfrm>
            <a:off x="7114469" y="2762904"/>
            <a:ext cx="538355" cy="369332"/>
          </a:xfrm>
          <a:prstGeom prst="rect">
            <a:avLst/>
          </a:prstGeom>
          <a:noFill/>
        </p:spPr>
        <p:txBody>
          <a:bodyPr wrap="square" rtlCol="0">
            <a:spAutoFit/>
          </a:bodyPr>
          <a:lstStyle/>
          <a:p>
            <a:r>
              <a:rPr lang="en-US"/>
              <a:t>26C</a:t>
            </a:r>
          </a:p>
        </p:txBody>
      </p:sp>
      <p:sp>
        <p:nvSpPr>
          <p:cNvPr id="25" name="TextBox 24"/>
          <p:cNvSpPr txBox="1"/>
          <p:nvPr/>
        </p:nvSpPr>
        <p:spPr>
          <a:xfrm>
            <a:off x="7314770" y="1065183"/>
            <a:ext cx="538355" cy="369332"/>
          </a:xfrm>
          <a:prstGeom prst="rect">
            <a:avLst/>
          </a:prstGeom>
          <a:noFill/>
        </p:spPr>
        <p:txBody>
          <a:bodyPr wrap="square" rtlCol="0">
            <a:spAutoFit/>
          </a:bodyPr>
          <a:lstStyle/>
          <a:p>
            <a:r>
              <a:rPr lang="en-US"/>
              <a:t>26C</a:t>
            </a:r>
          </a:p>
        </p:txBody>
      </p:sp>
    </p:spTree>
    <p:extLst>
      <p:ext uri="{BB962C8B-B14F-4D97-AF65-F5344CB8AC3E}">
        <p14:creationId xmlns:p14="http://schemas.microsoft.com/office/powerpoint/2010/main" val="1487079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Image result for green traffic ligh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 name="AutoShape 4" descr="Image result for green traffic light"/>
          <p:cNvSpPr>
            <a:spLocks noChangeAspect="1" noChangeArrowheads="1"/>
          </p:cNvSpPr>
          <p:nvPr/>
        </p:nvSpPr>
        <p:spPr bwMode="auto">
          <a:xfrm>
            <a:off x="307975" y="7939"/>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a:extLst>
              <a:ext uri="{FF2B5EF4-FFF2-40B4-BE49-F238E27FC236}">
                <a16:creationId xmlns:a16="http://schemas.microsoft.com/office/drawing/2014/main" id="{6C11DAE8-D305-C646-8A12-2678DF619E33}"/>
              </a:ext>
            </a:extLst>
          </p:cNvPr>
          <p:cNvPicPr>
            <a:picLocks noChangeAspect="1"/>
          </p:cNvPicPr>
          <p:nvPr/>
        </p:nvPicPr>
        <p:blipFill rotWithShape="1">
          <a:blip r:embed="rId2"/>
          <a:srcRect r="51154"/>
          <a:stretch/>
        </p:blipFill>
        <p:spPr>
          <a:xfrm>
            <a:off x="-132160" y="791699"/>
            <a:ext cx="4698712" cy="2858765"/>
          </a:xfrm>
          <a:prstGeom prst="rect">
            <a:avLst/>
          </a:prstGeom>
        </p:spPr>
      </p:pic>
      <p:pic>
        <p:nvPicPr>
          <p:cNvPr id="7" name="time_ser_temp_10m_ng288_GOFS31_10-09-10-11.png" descr="time_ser_temp_10m_ng288_GOFS31_10-09-10-11.png">
            <a:extLst>
              <a:ext uri="{FF2B5EF4-FFF2-40B4-BE49-F238E27FC236}">
                <a16:creationId xmlns:a16="http://schemas.microsoft.com/office/drawing/2014/main" id="{40734BA7-9DC8-8A46-9CEC-72DEA275EBB4}"/>
              </a:ext>
            </a:extLst>
          </p:cNvPr>
          <p:cNvPicPr>
            <a:picLocks noChangeAspect="1"/>
          </p:cNvPicPr>
          <p:nvPr/>
        </p:nvPicPr>
        <p:blipFill>
          <a:blip r:embed="rId3">
            <a:extLst/>
          </a:blip>
          <a:stretch>
            <a:fillRect/>
          </a:stretch>
        </p:blipFill>
        <p:spPr>
          <a:xfrm>
            <a:off x="4518743" y="2227820"/>
            <a:ext cx="4625257" cy="2650114"/>
          </a:xfrm>
          <a:prstGeom prst="rect">
            <a:avLst/>
          </a:prstGeom>
          <a:ln w="12700">
            <a:miter lim="400000"/>
          </a:ln>
        </p:spPr>
      </p:pic>
      <p:sp>
        <p:nvSpPr>
          <p:cNvPr id="9" name="TextBox 8">
            <a:extLst>
              <a:ext uri="{FF2B5EF4-FFF2-40B4-BE49-F238E27FC236}">
                <a16:creationId xmlns:a16="http://schemas.microsoft.com/office/drawing/2014/main" id="{8FF7554F-0280-FF46-AE3F-F0D3B675E830}"/>
              </a:ext>
            </a:extLst>
          </p:cNvPr>
          <p:cNvSpPr txBox="1"/>
          <p:nvPr/>
        </p:nvSpPr>
        <p:spPr>
          <a:xfrm>
            <a:off x="8037689" y="79022"/>
            <a:ext cx="1106311" cy="382643"/>
          </a:xfrm>
          <a:prstGeom prst="rect">
            <a:avLst/>
          </a:prstGeom>
          <a:noFill/>
        </p:spPr>
        <p:txBody>
          <a:bodyPr wrap="square" rtlCol="0">
            <a:spAutoFit/>
          </a:bodyPr>
          <a:lstStyle/>
          <a:p>
            <a:pPr algn="ctr"/>
            <a:r>
              <a:rPr lang="en-US" dirty="0">
                <a:solidFill>
                  <a:schemeClr val="bg2">
                    <a:lumMod val="50000"/>
                  </a:schemeClr>
                </a:solidFill>
              </a:rPr>
              <a:t>DRAFT</a:t>
            </a:r>
          </a:p>
        </p:txBody>
      </p:sp>
      <p:sp>
        <p:nvSpPr>
          <p:cNvPr id="10" name="TextBox 9">
            <a:extLst>
              <a:ext uri="{FF2B5EF4-FFF2-40B4-BE49-F238E27FC236}">
                <a16:creationId xmlns:a16="http://schemas.microsoft.com/office/drawing/2014/main" id="{CB13720D-9708-4449-AF0A-46B050D26E91}"/>
              </a:ext>
            </a:extLst>
          </p:cNvPr>
          <p:cNvSpPr txBox="1"/>
          <p:nvPr/>
        </p:nvSpPr>
        <p:spPr>
          <a:xfrm>
            <a:off x="0" y="3453"/>
            <a:ext cx="9144000" cy="584775"/>
          </a:xfrm>
          <a:prstGeom prst="rect">
            <a:avLst/>
          </a:prstGeom>
          <a:noFill/>
        </p:spPr>
        <p:txBody>
          <a:bodyPr wrap="square" rtlCol="0">
            <a:spAutoFit/>
          </a:bodyPr>
          <a:lstStyle/>
          <a:p>
            <a:pPr algn="ctr"/>
            <a:r>
              <a:rPr lang="en-US" sz="3200" dirty="0">
                <a:solidFill>
                  <a:schemeClr val="bg1"/>
                </a:solidFill>
              </a:rPr>
              <a:t>Hurricane Michael – NG288 vs GOFS 3.1</a:t>
            </a:r>
          </a:p>
        </p:txBody>
      </p:sp>
      <p:pic>
        <p:nvPicPr>
          <p:cNvPr id="12" name="Picture 11">
            <a:extLst>
              <a:ext uri="{FF2B5EF4-FFF2-40B4-BE49-F238E27FC236}">
                <a16:creationId xmlns:a16="http://schemas.microsoft.com/office/drawing/2014/main" id="{6C11DAE8-D305-C646-8A12-2678DF619E33}"/>
              </a:ext>
            </a:extLst>
          </p:cNvPr>
          <p:cNvPicPr>
            <a:picLocks noChangeAspect="1"/>
          </p:cNvPicPr>
          <p:nvPr/>
        </p:nvPicPr>
        <p:blipFill rotWithShape="1">
          <a:blip r:embed="rId2"/>
          <a:srcRect l="49973"/>
          <a:stretch/>
        </p:blipFill>
        <p:spPr>
          <a:xfrm>
            <a:off x="0" y="4038913"/>
            <a:ext cx="4745460" cy="2819087"/>
          </a:xfrm>
          <a:prstGeom prst="rect">
            <a:avLst/>
          </a:prstGeom>
        </p:spPr>
      </p:pic>
      <p:sp>
        <p:nvSpPr>
          <p:cNvPr id="11" name="TextBox 10"/>
          <p:cNvSpPr txBox="1"/>
          <p:nvPr/>
        </p:nvSpPr>
        <p:spPr>
          <a:xfrm>
            <a:off x="6252125" y="3838858"/>
            <a:ext cx="817853" cy="400110"/>
          </a:xfrm>
          <a:prstGeom prst="rect">
            <a:avLst/>
          </a:prstGeom>
          <a:noFill/>
        </p:spPr>
        <p:txBody>
          <a:bodyPr wrap="none" rtlCol="0">
            <a:spAutoFit/>
          </a:bodyPr>
          <a:lstStyle/>
          <a:p>
            <a:r>
              <a:rPr lang="en-US" sz="2000" dirty="0">
                <a:solidFill>
                  <a:srgbClr val="0432FF"/>
                </a:solidFill>
              </a:rPr>
              <a:t>Glider</a:t>
            </a:r>
          </a:p>
        </p:txBody>
      </p:sp>
      <p:sp>
        <p:nvSpPr>
          <p:cNvPr id="13" name="TextBox 12"/>
          <p:cNvSpPr txBox="1"/>
          <p:nvPr/>
        </p:nvSpPr>
        <p:spPr>
          <a:xfrm>
            <a:off x="7835499" y="2992995"/>
            <a:ext cx="861133" cy="400110"/>
          </a:xfrm>
          <a:prstGeom prst="rect">
            <a:avLst/>
          </a:prstGeom>
          <a:noFill/>
        </p:spPr>
        <p:txBody>
          <a:bodyPr wrap="none" rtlCol="0">
            <a:spAutoFit/>
          </a:bodyPr>
          <a:lstStyle/>
          <a:p>
            <a:r>
              <a:rPr lang="en-US" sz="2000" dirty="0">
                <a:solidFill>
                  <a:srgbClr val="FF0000"/>
                </a:solidFill>
              </a:rPr>
              <a:t>Model</a:t>
            </a:r>
          </a:p>
        </p:txBody>
      </p:sp>
      <p:sp>
        <p:nvSpPr>
          <p:cNvPr id="3" name="TextBox 2"/>
          <p:cNvSpPr txBox="1"/>
          <p:nvPr/>
        </p:nvSpPr>
        <p:spPr>
          <a:xfrm>
            <a:off x="6516529" y="5144745"/>
            <a:ext cx="933269" cy="369332"/>
          </a:xfrm>
          <a:prstGeom prst="rect">
            <a:avLst/>
          </a:prstGeom>
          <a:noFill/>
        </p:spPr>
        <p:txBody>
          <a:bodyPr wrap="none" rtlCol="0">
            <a:spAutoFit/>
          </a:bodyPr>
          <a:lstStyle/>
          <a:p>
            <a:r>
              <a:rPr lang="en-US" dirty="0"/>
              <a:t>Michael</a:t>
            </a:r>
          </a:p>
        </p:txBody>
      </p:sp>
      <p:cxnSp>
        <p:nvCxnSpPr>
          <p:cNvPr id="6" name="Straight Arrow Connector 5"/>
          <p:cNvCxnSpPr/>
          <p:nvPr/>
        </p:nvCxnSpPr>
        <p:spPr>
          <a:xfrm flipV="1">
            <a:off x="7140087" y="4826934"/>
            <a:ext cx="118614" cy="37534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5979786" y="5817620"/>
            <a:ext cx="1929887" cy="369332"/>
          </a:xfrm>
          <a:prstGeom prst="rect">
            <a:avLst/>
          </a:prstGeom>
          <a:noFill/>
        </p:spPr>
        <p:txBody>
          <a:bodyPr wrap="none" rtlCol="0">
            <a:spAutoFit/>
          </a:bodyPr>
          <a:lstStyle/>
          <a:p>
            <a:r>
              <a:rPr lang="en-US"/>
              <a:t>Assimilation Times</a:t>
            </a:r>
          </a:p>
        </p:txBody>
      </p:sp>
      <p:cxnSp>
        <p:nvCxnSpPr>
          <p:cNvPr id="20" name="Straight Arrow Connector 19"/>
          <p:cNvCxnSpPr/>
          <p:nvPr/>
        </p:nvCxnSpPr>
        <p:spPr>
          <a:xfrm flipH="1" flipV="1">
            <a:off x="5979786" y="4877934"/>
            <a:ext cx="272339" cy="902955"/>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V="1">
            <a:off x="7486451" y="4877934"/>
            <a:ext cx="195472" cy="939686"/>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7" name="TextBox 26"/>
          <p:cNvSpPr txBox="1"/>
          <p:nvPr/>
        </p:nvSpPr>
        <p:spPr>
          <a:xfrm>
            <a:off x="5425824" y="760648"/>
            <a:ext cx="2483849" cy="1323439"/>
          </a:xfrm>
          <a:prstGeom prst="rect">
            <a:avLst/>
          </a:prstGeom>
          <a:noFill/>
        </p:spPr>
        <p:txBody>
          <a:bodyPr wrap="square" rtlCol="0">
            <a:spAutoFit/>
          </a:bodyPr>
          <a:lstStyle/>
          <a:p>
            <a:r>
              <a:rPr lang="en-US" sz="2000" dirty="0"/>
              <a:t>Impact of Data Assimilation on </a:t>
            </a:r>
          </a:p>
          <a:p>
            <a:r>
              <a:rPr lang="en-US" sz="2000" dirty="0"/>
              <a:t>Near Surface Water Temperature at 10 m</a:t>
            </a:r>
          </a:p>
        </p:txBody>
      </p:sp>
      <p:sp>
        <p:nvSpPr>
          <p:cNvPr id="28" name="TextBox 27"/>
          <p:cNvSpPr txBox="1"/>
          <p:nvPr/>
        </p:nvSpPr>
        <p:spPr>
          <a:xfrm>
            <a:off x="4844140" y="6155958"/>
            <a:ext cx="3974461" cy="646331"/>
          </a:xfrm>
          <a:prstGeom prst="rect">
            <a:avLst/>
          </a:prstGeom>
          <a:noFill/>
        </p:spPr>
        <p:txBody>
          <a:bodyPr wrap="square" rtlCol="0">
            <a:spAutoFit/>
          </a:bodyPr>
          <a:lstStyle/>
          <a:p>
            <a:r>
              <a:rPr lang="en-US" dirty="0"/>
              <a:t>Model Surface Temperature stays warm for too long during </a:t>
            </a:r>
            <a:r>
              <a:rPr lang="en-US"/>
              <a:t>a rapid change</a:t>
            </a:r>
          </a:p>
        </p:txBody>
      </p:sp>
    </p:spTree>
    <p:extLst>
      <p:ext uri="{BB962C8B-B14F-4D97-AF65-F5344CB8AC3E}">
        <p14:creationId xmlns:p14="http://schemas.microsoft.com/office/powerpoint/2010/main" val="178716323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overGliderImage.jpg">
            <a:extLst>
              <a:ext uri="{FF2B5EF4-FFF2-40B4-BE49-F238E27FC236}">
                <a16:creationId xmlns:a16="http://schemas.microsoft.com/office/drawing/2014/main" id="{3BC033F4-0160-C94A-872B-2B1DF472883D}"/>
              </a:ext>
            </a:extLst>
          </p:cNvPr>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669772" y="1"/>
            <a:ext cx="11754677" cy="8022012"/>
          </a:xfrm>
          <a:prstGeom prst="rect">
            <a:avLst/>
          </a:prstGeom>
        </p:spPr>
      </p:pic>
      <p:sp>
        <p:nvSpPr>
          <p:cNvPr id="5" name="TextBox 4">
            <a:extLst>
              <a:ext uri="{FF2B5EF4-FFF2-40B4-BE49-F238E27FC236}">
                <a16:creationId xmlns:a16="http://schemas.microsoft.com/office/drawing/2014/main" id="{14853813-72BF-5649-9C56-6C5AA14D8CCE}"/>
              </a:ext>
            </a:extLst>
          </p:cNvPr>
          <p:cNvSpPr txBox="1"/>
          <p:nvPr/>
        </p:nvSpPr>
        <p:spPr>
          <a:xfrm>
            <a:off x="1788458" y="1"/>
            <a:ext cx="7449671" cy="3477875"/>
          </a:xfrm>
          <a:prstGeom prst="rect">
            <a:avLst/>
          </a:prstGeom>
          <a:noFill/>
        </p:spPr>
        <p:txBody>
          <a:bodyPr wrap="square" rtlCol="0">
            <a:spAutoFit/>
          </a:bodyPr>
          <a:lstStyle/>
          <a:p>
            <a:r>
              <a:rPr lang="en-US" sz="2800" b="1" dirty="0">
                <a:solidFill>
                  <a:srgbClr val="FFFF00"/>
                </a:solidFill>
              </a:rPr>
              <a:t>Conclusions</a:t>
            </a:r>
          </a:p>
          <a:p>
            <a:pPr marL="457200" indent="-457200">
              <a:buFont typeface="Arial" panose="020B0604020202020204" pitchFamily="34" charset="0"/>
              <a:buChar char="•"/>
            </a:pPr>
            <a:r>
              <a:rPr lang="en-US" sz="2400" b="1" dirty="0">
                <a:solidFill>
                  <a:srgbClr val="FFFF00"/>
                </a:solidFill>
              </a:rPr>
              <a:t>Gliders are an increasingly valuable platform for hurricane research and forecasting </a:t>
            </a:r>
          </a:p>
          <a:p>
            <a:pPr marL="457200" indent="-457200">
              <a:buFont typeface="Arial" panose="020B0604020202020204" pitchFamily="34" charset="0"/>
              <a:buChar char="•"/>
            </a:pPr>
            <a:r>
              <a:rPr lang="en-US" sz="2400" b="1" dirty="0">
                <a:solidFill>
                  <a:srgbClr val="FFFF00"/>
                </a:solidFill>
              </a:rPr>
              <a:t>Identified essential ocean features and processes in each region that forecast models must include</a:t>
            </a:r>
          </a:p>
          <a:p>
            <a:pPr marL="457200" indent="-457200">
              <a:buFont typeface="Arial" panose="020B0604020202020204" pitchFamily="34" charset="0"/>
              <a:buChar char="•"/>
            </a:pPr>
            <a:r>
              <a:rPr lang="en-US" sz="2400" b="1" dirty="0">
                <a:solidFill>
                  <a:srgbClr val="FFFF00"/>
                </a:solidFill>
              </a:rPr>
              <a:t>2018 glider deployments provided factor of 16 more real time data profiles to models via IOOS Glider DAC</a:t>
            </a:r>
          </a:p>
          <a:p>
            <a:pPr marL="457200" indent="-457200">
              <a:buFont typeface="Arial" panose="020B0604020202020204" pitchFamily="34" charset="0"/>
              <a:buChar char="•"/>
            </a:pPr>
            <a:r>
              <a:rPr lang="en-US" sz="2400" b="1" dirty="0">
                <a:solidFill>
                  <a:srgbClr val="FFFF00"/>
                </a:solidFill>
              </a:rPr>
              <a:t>New datasets are pushing the limits of our operational data assimilation capabilities</a:t>
            </a:r>
          </a:p>
        </p:txBody>
      </p:sp>
    </p:spTree>
    <p:extLst>
      <p:ext uri="{BB962C8B-B14F-4D97-AF65-F5344CB8AC3E}">
        <p14:creationId xmlns:p14="http://schemas.microsoft.com/office/powerpoint/2010/main" val="2979435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31F94BD-EE7C-6E4C-A191-055489F3B31B}"/>
              </a:ext>
            </a:extLst>
          </p:cNvPr>
          <p:cNvSpPr txBox="1"/>
          <p:nvPr/>
        </p:nvSpPr>
        <p:spPr>
          <a:xfrm>
            <a:off x="278296" y="0"/>
            <a:ext cx="8789970" cy="584775"/>
          </a:xfrm>
          <a:prstGeom prst="rect">
            <a:avLst/>
          </a:prstGeom>
          <a:noFill/>
        </p:spPr>
        <p:txBody>
          <a:bodyPr wrap="none" rtlCol="0">
            <a:spAutoFit/>
          </a:bodyPr>
          <a:lstStyle/>
          <a:p>
            <a:r>
              <a:rPr lang="en-US" sz="3200" b="1" dirty="0">
                <a:solidFill>
                  <a:schemeClr val="bg1"/>
                </a:solidFill>
              </a:rPr>
              <a:t>Recommendations From Apr 22 NOS-OAR Meeting</a:t>
            </a:r>
          </a:p>
        </p:txBody>
      </p:sp>
      <p:sp>
        <p:nvSpPr>
          <p:cNvPr id="3" name="TextBox 2">
            <a:extLst>
              <a:ext uri="{FF2B5EF4-FFF2-40B4-BE49-F238E27FC236}">
                <a16:creationId xmlns:a16="http://schemas.microsoft.com/office/drawing/2014/main" id="{ADE253F2-D4B3-BD44-BCBC-E9C11A040493}"/>
              </a:ext>
            </a:extLst>
          </p:cNvPr>
          <p:cNvSpPr txBox="1"/>
          <p:nvPr/>
        </p:nvSpPr>
        <p:spPr>
          <a:xfrm>
            <a:off x="278296" y="584775"/>
            <a:ext cx="8706678" cy="6370975"/>
          </a:xfrm>
          <a:prstGeom prst="rect">
            <a:avLst/>
          </a:prstGeom>
          <a:noFill/>
        </p:spPr>
        <p:txBody>
          <a:bodyPr wrap="square" rtlCol="0">
            <a:spAutoFit/>
          </a:bodyPr>
          <a:lstStyle/>
          <a:p>
            <a:r>
              <a:rPr lang="en-US" sz="2400" b="1" dirty="0"/>
              <a:t>Rally Points</a:t>
            </a:r>
          </a:p>
          <a:p>
            <a:pPr marL="457200" indent="-457200">
              <a:buFont typeface="+mj-lt"/>
              <a:buAutoNum type="arabicPeriod"/>
            </a:pPr>
            <a:r>
              <a:rPr lang="en-US" sz="2400" dirty="0"/>
              <a:t>Establish an Interagency-Academic (e.g. NOAA-Navy-Academic…) Transition Working Group (R2O2R2O)</a:t>
            </a:r>
          </a:p>
          <a:p>
            <a:pPr marL="457200" indent="-457200">
              <a:buFont typeface="+mj-lt"/>
              <a:buAutoNum type="arabicPeriod"/>
            </a:pPr>
            <a:r>
              <a:rPr lang="en-US" sz="2400" dirty="0"/>
              <a:t>Science research teams for R2O2R2O </a:t>
            </a:r>
          </a:p>
          <a:p>
            <a:pPr marL="457200" indent="-457200">
              <a:buFont typeface="+mj-lt"/>
              <a:buAutoNum type="arabicPeriod"/>
            </a:pPr>
            <a:r>
              <a:rPr lang="en-US" sz="2400" dirty="0"/>
              <a:t>Participation in the annual hurricane field planning meetings</a:t>
            </a:r>
          </a:p>
          <a:p>
            <a:pPr marL="457200" indent="-457200">
              <a:buFont typeface="+mj-lt"/>
              <a:buAutoNum type="arabicPeriod"/>
            </a:pPr>
            <a:r>
              <a:rPr lang="en-US" sz="2400" dirty="0"/>
              <a:t>Update the HFIP Ocean Strategic Plan</a:t>
            </a:r>
          </a:p>
          <a:p>
            <a:pPr marL="457200" indent="-457200">
              <a:buFont typeface="+mj-lt"/>
              <a:buAutoNum type="arabicPeriod"/>
            </a:pPr>
            <a:r>
              <a:rPr lang="en-US" sz="2400" dirty="0"/>
              <a:t>Assist NWS in the RTOFS &amp; RTOFS-DA Transition from Navy (O2O)</a:t>
            </a:r>
          </a:p>
          <a:p>
            <a:pPr marL="457200" indent="-457200">
              <a:buFont typeface="+mj-lt"/>
              <a:buAutoNum type="arabicPeriod"/>
            </a:pPr>
            <a:r>
              <a:rPr lang="en-US" sz="2400" dirty="0"/>
              <a:t>Hurricane Michael Ocean Analysis for Sensitivity Studies</a:t>
            </a:r>
          </a:p>
          <a:p>
            <a:pPr marL="457200" indent="-457200">
              <a:buFont typeface="+mj-lt"/>
              <a:buAutoNum type="arabicPeriod"/>
            </a:pPr>
            <a:r>
              <a:rPr lang="en-US" sz="2400" dirty="0"/>
              <a:t>OSSE’s and Data Denial Experiments (AOML, NRL …)</a:t>
            </a:r>
          </a:p>
          <a:p>
            <a:pPr marL="457200" indent="-457200">
              <a:buFont typeface="+mj-lt"/>
              <a:buAutoNum type="arabicPeriod"/>
            </a:pPr>
            <a:r>
              <a:rPr lang="en-US" sz="2400" dirty="0"/>
              <a:t>Coordinate 2019 Hurricane Season Glider Deployments</a:t>
            </a:r>
          </a:p>
          <a:p>
            <a:pPr marL="457200" indent="-457200">
              <a:buFont typeface="+mj-lt"/>
              <a:buAutoNum type="arabicPeriod"/>
            </a:pPr>
            <a:r>
              <a:rPr lang="en-US" sz="2400" dirty="0"/>
              <a:t>Follow the Data Flow into the Operational Forecast Models</a:t>
            </a:r>
          </a:p>
          <a:p>
            <a:pPr marL="457200" indent="-457200">
              <a:buFont typeface="+mj-lt"/>
              <a:buAutoNum type="arabicPeriod"/>
            </a:pPr>
            <a:r>
              <a:rPr lang="en-US" sz="2400" dirty="0"/>
              <a:t>Economic &amp; Social Sciences Analysis</a:t>
            </a:r>
          </a:p>
          <a:p>
            <a:r>
              <a:rPr lang="en-US" sz="2400" b="1" dirty="0"/>
              <a:t>Challenges</a:t>
            </a:r>
            <a:r>
              <a:rPr lang="en-US" sz="2400" dirty="0"/>
              <a:t> </a:t>
            </a:r>
          </a:p>
          <a:p>
            <a:pPr marL="457200" indent="-457200">
              <a:buAutoNum type="arabicPeriod"/>
            </a:pPr>
            <a:r>
              <a:rPr lang="en-US" sz="2400" dirty="0"/>
              <a:t>External access to ephemeral Operational Model Output Files</a:t>
            </a:r>
          </a:p>
          <a:p>
            <a:pPr marL="457200" indent="-457200">
              <a:buAutoNum type="arabicPeriod"/>
            </a:pPr>
            <a:r>
              <a:rPr lang="en-US" sz="2400" dirty="0"/>
              <a:t>Key people need funding support</a:t>
            </a:r>
          </a:p>
          <a:p>
            <a:pPr marL="457200" indent="-457200">
              <a:buAutoNum type="arabicPeriod"/>
            </a:pPr>
            <a:r>
              <a:rPr lang="en-US" sz="2400" dirty="0"/>
              <a:t>Route to continuous funding for sustained glider operations beyond hurricane supplemental</a:t>
            </a:r>
          </a:p>
        </p:txBody>
      </p:sp>
    </p:spTree>
    <p:extLst>
      <p:ext uri="{BB962C8B-B14F-4D97-AF65-F5344CB8AC3E}">
        <p14:creationId xmlns:p14="http://schemas.microsoft.com/office/powerpoint/2010/main" val="3029117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6051" t="13592" b="14401"/>
          <a:stretch/>
        </p:blipFill>
        <p:spPr>
          <a:xfrm>
            <a:off x="0" y="591009"/>
            <a:ext cx="11049000" cy="6266991"/>
          </a:xfrm>
          <a:prstGeom prst="rect">
            <a:avLst/>
          </a:prstGeom>
        </p:spPr>
      </p:pic>
      <p:pic>
        <p:nvPicPr>
          <p:cNvPr id="11" name="Picture 10"/>
          <p:cNvPicPr>
            <a:picLocks noChangeAspect="1"/>
          </p:cNvPicPr>
          <p:nvPr/>
        </p:nvPicPr>
        <p:blipFill rotWithShape="1">
          <a:blip r:embed="rId4">
            <a:extLst>
              <a:ext uri="{28A0092B-C50C-407E-A947-70E740481C1C}">
                <a14:useLocalDpi xmlns:a14="http://schemas.microsoft.com/office/drawing/2010/main" val="0"/>
              </a:ext>
            </a:extLst>
          </a:blip>
          <a:srcRect l="3529" t="2297" r="3215" b="1468"/>
          <a:stretch/>
        </p:blipFill>
        <p:spPr>
          <a:xfrm>
            <a:off x="803284" y="2308575"/>
            <a:ext cx="457200" cy="342292"/>
          </a:xfrm>
          <a:prstGeom prst="rect">
            <a:avLst/>
          </a:prstGeom>
        </p:spPr>
      </p:pic>
      <p:pic>
        <p:nvPicPr>
          <p:cNvPr id="12" name="Picture 11"/>
          <p:cNvPicPr>
            <a:picLocks noChangeAspect="1"/>
          </p:cNvPicPr>
          <p:nvPr/>
        </p:nvPicPr>
        <p:blipFill rotWithShape="1">
          <a:blip r:embed="rId5">
            <a:extLst>
              <a:ext uri="{28A0092B-C50C-407E-A947-70E740481C1C}">
                <a14:useLocalDpi xmlns:a14="http://schemas.microsoft.com/office/drawing/2010/main" val="0"/>
              </a:ext>
            </a:extLst>
          </a:blip>
          <a:srcRect r="84085"/>
          <a:stretch/>
        </p:blipFill>
        <p:spPr>
          <a:xfrm flipH="1">
            <a:off x="1781309" y="2266156"/>
            <a:ext cx="273242" cy="342292"/>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58874" y="3418711"/>
            <a:ext cx="432053" cy="287173"/>
          </a:xfrm>
          <a:prstGeom prst="rect">
            <a:avLst/>
          </a:prstGeom>
        </p:spPr>
      </p:pic>
      <p:pic>
        <p:nvPicPr>
          <p:cNvPr id="14" name="Picture 13" descr="RU_LOGOTYPE_CMYK.pdf"/>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776552" y="1784304"/>
            <a:ext cx="792028" cy="213102"/>
          </a:xfrm>
          <a:prstGeom prst="rect">
            <a:avLst/>
          </a:prstGeom>
          <a:solidFill>
            <a:schemeClr val="bg1"/>
          </a:solidFill>
        </p:spPr>
      </p:pic>
      <p:pic>
        <p:nvPicPr>
          <p:cNvPr id="4" name="Picture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44514" y="3042452"/>
            <a:ext cx="446019" cy="353209"/>
          </a:xfrm>
          <a:prstGeom prst="rect">
            <a:avLst/>
          </a:prstGeom>
        </p:spPr>
      </p:pic>
      <p:pic>
        <p:nvPicPr>
          <p:cNvPr id="5" name="Picture 4"/>
          <p:cNvPicPr>
            <a:picLocks noChangeAspect="1"/>
          </p:cNvPicPr>
          <p:nvPr/>
        </p:nvPicPr>
        <p:blipFill rotWithShape="1">
          <a:blip r:embed="rId9">
            <a:extLst>
              <a:ext uri="{28A0092B-C50C-407E-A947-70E740481C1C}">
                <a14:useLocalDpi xmlns:a14="http://schemas.microsoft.com/office/drawing/2010/main" val="0"/>
              </a:ext>
            </a:extLst>
          </a:blip>
          <a:srcRect t="-1955" r="70046"/>
          <a:stretch/>
        </p:blipFill>
        <p:spPr>
          <a:xfrm>
            <a:off x="480296" y="3640225"/>
            <a:ext cx="482385" cy="525998"/>
          </a:xfrm>
          <a:prstGeom prst="rect">
            <a:avLst/>
          </a:prstGeom>
        </p:spPr>
      </p:pic>
      <p:pic>
        <p:nvPicPr>
          <p:cNvPr id="3" name="Picture 2"/>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137340" y="2081437"/>
            <a:ext cx="624603" cy="198661"/>
          </a:xfrm>
          <a:prstGeom prst="rect">
            <a:avLst/>
          </a:prstGeom>
        </p:spPr>
      </p:pic>
      <p:pic>
        <p:nvPicPr>
          <p:cNvPr id="6" name="Picture 5"/>
          <p:cNvPicPr>
            <a:picLocks noChangeAspect="1"/>
          </p:cNvPicPr>
          <p:nvPr/>
        </p:nvPicPr>
        <p:blipFill>
          <a:blip r:embed="rId11"/>
          <a:stretch>
            <a:fillRect/>
          </a:stretch>
        </p:blipFill>
        <p:spPr>
          <a:xfrm>
            <a:off x="3884549" y="4740351"/>
            <a:ext cx="779898" cy="238587"/>
          </a:xfrm>
          <a:prstGeom prst="rect">
            <a:avLst/>
          </a:prstGeom>
        </p:spPr>
      </p:pic>
      <p:pic>
        <p:nvPicPr>
          <p:cNvPr id="7" name="Picture 6"/>
          <p:cNvPicPr>
            <a:picLocks noChangeAspect="1"/>
          </p:cNvPicPr>
          <p:nvPr/>
        </p:nvPicPr>
        <p:blipFill>
          <a:blip r:embed="rId12"/>
          <a:stretch>
            <a:fillRect/>
          </a:stretch>
        </p:blipFill>
        <p:spPr>
          <a:xfrm>
            <a:off x="4800601" y="4688597"/>
            <a:ext cx="1345788" cy="327354"/>
          </a:xfrm>
          <a:prstGeom prst="rect">
            <a:avLst/>
          </a:prstGeom>
        </p:spPr>
      </p:pic>
      <p:pic>
        <p:nvPicPr>
          <p:cNvPr id="9" name="Picture 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786457" y="5240402"/>
            <a:ext cx="815861" cy="218485"/>
          </a:xfrm>
          <a:prstGeom prst="rect">
            <a:avLst/>
          </a:prstGeom>
        </p:spPr>
      </p:pic>
      <p:pic>
        <p:nvPicPr>
          <p:cNvPr id="10" name="Picture 9"/>
          <p:cNvPicPr>
            <a:picLocks noChangeAspect="1"/>
          </p:cNvPicPr>
          <p:nvPr/>
        </p:nvPicPr>
        <p:blipFill>
          <a:blip r:embed="rId14"/>
          <a:stretch>
            <a:fillRect/>
          </a:stretch>
        </p:blipFill>
        <p:spPr>
          <a:xfrm>
            <a:off x="3679915" y="2852952"/>
            <a:ext cx="926706" cy="313253"/>
          </a:xfrm>
          <a:prstGeom prst="rect">
            <a:avLst/>
          </a:prstGeom>
        </p:spPr>
      </p:pic>
      <p:pic>
        <p:nvPicPr>
          <p:cNvPr id="15" name="Picture 14"/>
          <p:cNvPicPr>
            <a:picLocks noChangeAspect="1"/>
          </p:cNvPicPr>
          <p:nvPr/>
        </p:nvPicPr>
        <p:blipFill>
          <a:blip r:embed="rId15"/>
          <a:stretch>
            <a:fillRect/>
          </a:stretch>
        </p:blipFill>
        <p:spPr>
          <a:xfrm>
            <a:off x="4622800" y="1772300"/>
            <a:ext cx="1135441" cy="247913"/>
          </a:xfrm>
          <a:prstGeom prst="rect">
            <a:avLst/>
          </a:prstGeom>
          <a:solidFill>
            <a:schemeClr val="bg1"/>
          </a:solidFill>
        </p:spPr>
      </p:pic>
      <p:pic>
        <p:nvPicPr>
          <p:cNvPr id="16" name="Picture 15"/>
          <p:cNvPicPr>
            <a:picLocks noChangeAspect="1"/>
          </p:cNvPicPr>
          <p:nvPr/>
        </p:nvPicPr>
        <p:blipFill>
          <a:blip r:embed="rId16"/>
          <a:stretch>
            <a:fillRect/>
          </a:stretch>
        </p:blipFill>
        <p:spPr>
          <a:xfrm>
            <a:off x="1343294" y="2692454"/>
            <a:ext cx="1119390" cy="327550"/>
          </a:xfrm>
          <a:prstGeom prst="rect">
            <a:avLst/>
          </a:prstGeom>
        </p:spPr>
      </p:pic>
      <p:pic>
        <p:nvPicPr>
          <p:cNvPr id="19" name="Picture 18"/>
          <p:cNvPicPr>
            <a:picLocks noChangeAspect="1"/>
          </p:cNvPicPr>
          <p:nvPr/>
        </p:nvPicPr>
        <p:blipFill>
          <a:blip r:embed="rId17"/>
          <a:stretch>
            <a:fillRect/>
          </a:stretch>
        </p:blipFill>
        <p:spPr>
          <a:xfrm>
            <a:off x="4942379" y="4220373"/>
            <a:ext cx="1063553" cy="291385"/>
          </a:xfrm>
          <a:prstGeom prst="rect">
            <a:avLst/>
          </a:prstGeom>
        </p:spPr>
      </p:pic>
      <p:pic>
        <p:nvPicPr>
          <p:cNvPr id="21" name="Picture 20"/>
          <p:cNvPicPr>
            <a:picLocks noChangeAspect="1"/>
          </p:cNvPicPr>
          <p:nvPr/>
        </p:nvPicPr>
        <p:blipFill>
          <a:blip r:embed="rId18"/>
          <a:stretch>
            <a:fillRect/>
          </a:stretch>
        </p:blipFill>
        <p:spPr>
          <a:xfrm>
            <a:off x="4515376" y="4193623"/>
            <a:ext cx="372253" cy="344679"/>
          </a:xfrm>
          <a:prstGeom prst="rect">
            <a:avLst/>
          </a:prstGeom>
        </p:spPr>
      </p:pic>
      <p:pic>
        <p:nvPicPr>
          <p:cNvPr id="22" name="Picture 21"/>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43903" y="627268"/>
            <a:ext cx="381565" cy="197784"/>
          </a:xfrm>
          <a:prstGeom prst="rect">
            <a:avLst/>
          </a:prstGeom>
        </p:spPr>
      </p:pic>
      <p:pic>
        <p:nvPicPr>
          <p:cNvPr id="23" name="Picture 22"/>
          <p:cNvPicPr>
            <a:picLocks noChangeAspect="1"/>
          </p:cNvPicPr>
          <p:nvPr/>
        </p:nvPicPr>
        <p:blipFill>
          <a:blip r:embed="rId20"/>
          <a:stretch>
            <a:fillRect/>
          </a:stretch>
        </p:blipFill>
        <p:spPr>
          <a:xfrm>
            <a:off x="197985" y="6396632"/>
            <a:ext cx="955642" cy="314755"/>
          </a:xfrm>
          <a:prstGeom prst="rect">
            <a:avLst/>
          </a:prstGeom>
        </p:spPr>
      </p:pic>
      <p:pic>
        <p:nvPicPr>
          <p:cNvPr id="24" name="Picture 23"/>
          <p:cNvPicPr>
            <a:picLocks noChangeAspect="1"/>
          </p:cNvPicPr>
          <p:nvPr/>
        </p:nvPicPr>
        <p:blipFill>
          <a:blip r:embed="rId21"/>
          <a:stretch>
            <a:fillRect/>
          </a:stretch>
        </p:blipFill>
        <p:spPr>
          <a:xfrm>
            <a:off x="2659177" y="2623274"/>
            <a:ext cx="955083" cy="261454"/>
          </a:xfrm>
          <a:prstGeom prst="rect">
            <a:avLst/>
          </a:prstGeom>
        </p:spPr>
      </p:pic>
      <p:pic>
        <p:nvPicPr>
          <p:cNvPr id="25" name="Picture 24"/>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1694129" y="3037313"/>
            <a:ext cx="515223" cy="349616"/>
          </a:xfrm>
          <a:prstGeom prst="rect">
            <a:avLst/>
          </a:prstGeom>
        </p:spPr>
      </p:pic>
      <p:pic>
        <p:nvPicPr>
          <p:cNvPr id="26" name="Picture 25"/>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3076139" y="3306258"/>
            <a:ext cx="1152672" cy="280854"/>
          </a:xfrm>
          <a:prstGeom prst="rect">
            <a:avLst/>
          </a:prstGeom>
        </p:spPr>
      </p:pic>
      <p:pic>
        <p:nvPicPr>
          <p:cNvPr id="27" name="Picture 26"/>
          <p:cNvPicPr>
            <a:picLocks noChangeAspect="1"/>
          </p:cNvPicPr>
          <p:nvPr/>
        </p:nvPicPr>
        <p:blipFill rotWithShape="1">
          <a:blip r:embed="rId24"/>
          <a:srcRect l="12192" t="-973" r="13265" b="-9475"/>
          <a:stretch/>
        </p:blipFill>
        <p:spPr>
          <a:xfrm>
            <a:off x="924764" y="1870571"/>
            <a:ext cx="1568913" cy="269656"/>
          </a:xfrm>
          <a:prstGeom prst="rect">
            <a:avLst/>
          </a:prstGeom>
        </p:spPr>
      </p:pic>
      <p:pic>
        <p:nvPicPr>
          <p:cNvPr id="28" name="Picture 27"/>
          <p:cNvPicPr>
            <a:picLocks noChangeAspect="1"/>
          </p:cNvPicPr>
          <p:nvPr/>
        </p:nvPicPr>
        <p:blipFill>
          <a:blip r:embed="rId25"/>
          <a:stretch>
            <a:fillRect/>
          </a:stretch>
        </p:blipFill>
        <p:spPr>
          <a:xfrm>
            <a:off x="3734653" y="2423384"/>
            <a:ext cx="2271279" cy="261730"/>
          </a:xfrm>
          <a:prstGeom prst="rect">
            <a:avLst/>
          </a:prstGeom>
          <a:solidFill>
            <a:schemeClr val="bg1"/>
          </a:solidFill>
        </p:spPr>
      </p:pic>
      <p:pic>
        <p:nvPicPr>
          <p:cNvPr id="29" name="Picture 28"/>
          <p:cNvPicPr>
            <a:picLocks noChangeAspect="1"/>
          </p:cNvPicPr>
          <p:nvPr/>
        </p:nvPicPr>
        <p:blipFill>
          <a:blip r:embed="rId26"/>
          <a:stretch>
            <a:fillRect/>
          </a:stretch>
        </p:blipFill>
        <p:spPr>
          <a:xfrm>
            <a:off x="1315240" y="3045100"/>
            <a:ext cx="329761" cy="329761"/>
          </a:xfrm>
          <a:prstGeom prst="rect">
            <a:avLst/>
          </a:prstGeom>
        </p:spPr>
      </p:pic>
      <p:pic>
        <p:nvPicPr>
          <p:cNvPr id="30" name="Picture 29"/>
          <p:cNvPicPr>
            <a:picLocks noChangeAspect="1"/>
          </p:cNvPicPr>
          <p:nvPr/>
        </p:nvPicPr>
        <p:blipFill rotWithShape="1">
          <a:blip r:embed="rId27"/>
          <a:srcRect r="87668"/>
          <a:stretch/>
        </p:blipFill>
        <p:spPr>
          <a:xfrm>
            <a:off x="2149792" y="4117562"/>
            <a:ext cx="484419" cy="361279"/>
          </a:xfrm>
          <a:prstGeom prst="rect">
            <a:avLst/>
          </a:prstGeom>
        </p:spPr>
      </p:pic>
      <p:pic>
        <p:nvPicPr>
          <p:cNvPr id="31" name="Picture 30"/>
          <p:cNvPicPr>
            <a:picLocks noChangeAspect="1"/>
          </p:cNvPicPr>
          <p:nvPr/>
        </p:nvPicPr>
        <p:blipFill>
          <a:blip r:embed="rId28"/>
          <a:stretch>
            <a:fillRect/>
          </a:stretch>
        </p:blipFill>
        <p:spPr>
          <a:xfrm>
            <a:off x="2454799" y="2334063"/>
            <a:ext cx="899299" cy="246197"/>
          </a:xfrm>
          <a:prstGeom prst="rect">
            <a:avLst/>
          </a:prstGeom>
        </p:spPr>
      </p:pic>
      <p:pic>
        <p:nvPicPr>
          <p:cNvPr id="32" name="Picture 31"/>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951603" y="1559530"/>
            <a:ext cx="1566429" cy="261464"/>
          </a:xfrm>
          <a:prstGeom prst="rect">
            <a:avLst/>
          </a:prstGeom>
        </p:spPr>
      </p:pic>
      <p:pic>
        <p:nvPicPr>
          <p:cNvPr id="34" name="Picture 33"/>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6705600" y="642228"/>
            <a:ext cx="1588215" cy="445105"/>
          </a:xfrm>
          <a:prstGeom prst="rect">
            <a:avLst/>
          </a:prstGeom>
        </p:spPr>
      </p:pic>
      <p:pic>
        <p:nvPicPr>
          <p:cNvPr id="35" name="Picture 34"/>
          <p:cNvPicPr>
            <a:picLocks noChangeAspect="1"/>
          </p:cNvPicPr>
          <p:nvPr/>
        </p:nvPicPr>
        <p:blipFill rotWithShape="1">
          <a:blip r:embed="rId31"/>
          <a:srcRect r="46646"/>
          <a:stretch/>
        </p:blipFill>
        <p:spPr>
          <a:xfrm>
            <a:off x="3422517" y="1191511"/>
            <a:ext cx="665359" cy="248050"/>
          </a:xfrm>
          <a:prstGeom prst="rect">
            <a:avLst/>
          </a:prstGeom>
        </p:spPr>
      </p:pic>
      <p:pic>
        <p:nvPicPr>
          <p:cNvPr id="36" name="Picture 35"/>
          <p:cNvPicPr>
            <a:picLocks noChangeAspect="1"/>
          </p:cNvPicPr>
          <p:nvPr/>
        </p:nvPicPr>
        <p:blipFill>
          <a:blip r:embed="rId32"/>
          <a:stretch>
            <a:fillRect/>
          </a:stretch>
        </p:blipFill>
        <p:spPr>
          <a:xfrm>
            <a:off x="3014037" y="1737535"/>
            <a:ext cx="484085" cy="202072"/>
          </a:xfrm>
          <a:prstGeom prst="rect">
            <a:avLst/>
          </a:prstGeom>
        </p:spPr>
      </p:pic>
      <p:pic>
        <p:nvPicPr>
          <p:cNvPr id="37" name="Picture 36"/>
          <p:cNvPicPr>
            <a:picLocks noChangeAspect="1"/>
          </p:cNvPicPr>
          <p:nvPr/>
        </p:nvPicPr>
        <p:blipFill rotWithShape="1">
          <a:blip r:embed="rId33"/>
          <a:srcRect l="17484" t="28326" r="15494" b="34759"/>
          <a:stretch/>
        </p:blipFill>
        <p:spPr>
          <a:xfrm>
            <a:off x="2541893" y="2021400"/>
            <a:ext cx="956229" cy="278221"/>
          </a:xfrm>
          <a:prstGeom prst="rect">
            <a:avLst/>
          </a:prstGeom>
        </p:spPr>
      </p:pic>
      <p:pic>
        <p:nvPicPr>
          <p:cNvPr id="38" name="Picture 37"/>
          <p:cNvPicPr>
            <a:picLocks noChangeAspect="1"/>
          </p:cNvPicPr>
          <p:nvPr/>
        </p:nvPicPr>
        <p:blipFill>
          <a:blip r:embed="rId34"/>
          <a:stretch>
            <a:fillRect/>
          </a:stretch>
        </p:blipFill>
        <p:spPr>
          <a:xfrm>
            <a:off x="3836921" y="2087413"/>
            <a:ext cx="1229912" cy="192685"/>
          </a:xfrm>
          <a:prstGeom prst="rect">
            <a:avLst/>
          </a:prstGeom>
          <a:solidFill>
            <a:schemeClr val="bg1"/>
          </a:solidFill>
        </p:spPr>
      </p:pic>
      <p:pic>
        <p:nvPicPr>
          <p:cNvPr id="39" name="Picture 38"/>
          <p:cNvPicPr>
            <a:picLocks noChangeAspect="1"/>
          </p:cNvPicPr>
          <p:nvPr/>
        </p:nvPicPr>
        <p:blipFill>
          <a:blip r:embed="rId35"/>
          <a:stretch>
            <a:fillRect/>
          </a:stretch>
        </p:blipFill>
        <p:spPr>
          <a:xfrm>
            <a:off x="1302603" y="2249611"/>
            <a:ext cx="415905" cy="385405"/>
          </a:xfrm>
          <a:prstGeom prst="rect">
            <a:avLst/>
          </a:prstGeom>
        </p:spPr>
      </p:pic>
      <p:pic>
        <p:nvPicPr>
          <p:cNvPr id="40" name="Picture 39"/>
          <p:cNvPicPr>
            <a:picLocks noChangeAspect="1"/>
          </p:cNvPicPr>
          <p:nvPr/>
        </p:nvPicPr>
        <p:blipFill>
          <a:blip r:embed="rId36"/>
          <a:stretch>
            <a:fillRect/>
          </a:stretch>
        </p:blipFill>
        <p:spPr>
          <a:xfrm>
            <a:off x="3076139" y="3625168"/>
            <a:ext cx="362148" cy="271941"/>
          </a:xfrm>
          <a:prstGeom prst="rect">
            <a:avLst/>
          </a:prstGeom>
        </p:spPr>
      </p:pic>
      <p:pic>
        <p:nvPicPr>
          <p:cNvPr id="43" name="Picture 42"/>
          <p:cNvPicPr>
            <a:picLocks noChangeAspect="1"/>
          </p:cNvPicPr>
          <p:nvPr/>
        </p:nvPicPr>
        <p:blipFill>
          <a:blip r:embed="rId37">
            <a:extLst>
              <a:ext uri="{28A0092B-C50C-407E-A947-70E740481C1C}">
                <a14:useLocalDpi xmlns:a14="http://schemas.microsoft.com/office/drawing/2010/main" val="0"/>
              </a:ext>
            </a:extLst>
          </a:blip>
          <a:stretch>
            <a:fillRect/>
          </a:stretch>
        </p:blipFill>
        <p:spPr>
          <a:xfrm>
            <a:off x="3683106" y="1379921"/>
            <a:ext cx="420938" cy="127596"/>
          </a:xfrm>
          <a:prstGeom prst="rect">
            <a:avLst/>
          </a:prstGeom>
        </p:spPr>
      </p:pic>
      <p:pic>
        <p:nvPicPr>
          <p:cNvPr id="44" name="Picture 43"/>
          <p:cNvPicPr>
            <a:picLocks noChangeAspect="1"/>
          </p:cNvPicPr>
          <p:nvPr/>
        </p:nvPicPr>
        <p:blipFill>
          <a:blip r:embed="rId38"/>
          <a:stretch>
            <a:fillRect/>
          </a:stretch>
        </p:blipFill>
        <p:spPr>
          <a:xfrm>
            <a:off x="5240847" y="1477032"/>
            <a:ext cx="465296" cy="237246"/>
          </a:xfrm>
          <a:prstGeom prst="rect">
            <a:avLst/>
          </a:prstGeom>
        </p:spPr>
      </p:pic>
      <p:pic>
        <p:nvPicPr>
          <p:cNvPr id="45" name="Picture 44"/>
          <p:cNvPicPr>
            <a:picLocks noChangeAspect="1"/>
          </p:cNvPicPr>
          <p:nvPr/>
        </p:nvPicPr>
        <p:blipFill>
          <a:blip r:embed="rId39"/>
          <a:stretch>
            <a:fillRect/>
          </a:stretch>
        </p:blipFill>
        <p:spPr>
          <a:xfrm>
            <a:off x="2567737" y="1798610"/>
            <a:ext cx="737716" cy="237817"/>
          </a:xfrm>
          <a:prstGeom prst="rect">
            <a:avLst/>
          </a:prstGeom>
        </p:spPr>
      </p:pic>
      <p:pic>
        <p:nvPicPr>
          <p:cNvPr id="46" name="Picture 45"/>
          <p:cNvPicPr>
            <a:picLocks noChangeAspect="1"/>
          </p:cNvPicPr>
          <p:nvPr/>
        </p:nvPicPr>
        <p:blipFill>
          <a:blip r:embed="rId40"/>
          <a:stretch>
            <a:fillRect/>
          </a:stretch>
        </p:blipFill>
        <p:spPr>
          <a:xfrm>
            <a:off x="4288634" y="1274100"/>
            <a:ext cx="355482" cy="200448"/>
          </a:xfrm>
          <a:prstGeom prst="rect">
            <a:avLst/>
          </a:prstGeom>
        </p:spPr>
      </p:pic>
      <p:pic>
        <p:nvPicPr>
          <p:cNvPr id="47" name="Picture 46"/>
          <p:cNvPicPr>
            <a:picLocks noChangeAspect="1"/>
          </p:cNvPicPr>
          <p:nvPr/>
        </p:nvPicPr>
        <p:blipFill>
          <a:blip r:embed="rId41"/>
          <a:stretch>
            <a:fillRect/>
          </a:stretch>
        </p:blipFill>
        <p:spPr>
          <a:xfrm>
            <a:off x="4767326" y="1239199"/>
            <a:ext cx="914399" cy="205438"/>
          </a:xfrm>
          <a:prstGeom prst="rect">
            <a:avLst/>
          </a:prstGeom>
        </p:spPr>
      </p:pic>
      <p:pic>
        <p:nvPicPr>
          <p:cNvPr id="48" name="Picture 47"/>
          <p:cNvPicPr>
            <a:picLocks noChangeAspect="1"/>
          </p:cNvPicPr>
          <p:nvPr/>
        </p:nvPicPr>
        <p:blipFill>
          <a:blip r:embed="rId42"/>
          <a:stretch>
            <a:fillRect/>
          </a:stretch>
        </p:blipFill>
        <p:spPr>
          <a:xfrm>
            <a:off x="4441230" y="5056072"/>
            <a:ext cx="842114" cy="296845"/>
          </a:xfrm>
          <a:prstGeom prst="rect">
            <a:avLst/>
          </a:prstGeom>
        </p:spPr>
      </p:pic>
      <p:pic>
        <p:nvPicPr>
          <p:cNvPr id="50" name="Picture 49"/>
          <p:cNvPicPr>
            <a:picLocks noChangeAspect="1"/>
          </p:cNvPicPr>
          <p:nvPr/>
        </p:nvPicPr>
        <p:blipFill rotWithShape="1">
          <a:blip r:embed="rId43"/>
          <a:srcRect l="11454" r="8543"/>
          <a:stretch/>
        </p:blipFill>
        <p:spPr>
          <a:xfrm>
            <a:off x="1315239" y="3408861"/>
            <a:ext cx="894561" cy="174432"/>
          </a:xfrm>
          <a:prstGeom prst="rect">
            <a:avLst/>
          </a:prstGeom>
        </p:spPr>
      </p:pic>
      <p:pic>
        <p:nvPicPr>
          <p:cNvPr id="53" name="Picture 52"/>
          <p:cNvPicPr>
            <a:picLocks noChangeAspect="1"/>
          </p:cNvPicPr>
          <p:nvPr/>
        </p:nvPicPr>
        <p:blipFill>
          <a:blip r:embed="rId44"/>
          <a:stretch>
            <a:fillRect/>
          </a:stretch>
        </p:blipFill>
        <p:spPr>
          <a:xfrm>
            <a:off x="3264739" y="1510579"/>
            <a:ext cx="202691" cy="200558"/>
          </a:xfrm>
          <a:prstGeom prst="rect">
            <a:avLst/>
          </a:prstGeom>
        </p:spPr>
      </p:pic>
      <p:pic>
        <p:nvPicPr>
          <p:cNvPr id="54" name="Picture 53"/>
          <p:cNvPicPr>
            <a:picLocks noChangeAspect="1"/>
          </p:cNvPicPr>
          <p:nvPr/>
        </p:nvPicPr>
        <p:blipFill>
          <a:blip r:embed="rId45"/>
          <a:stretch>
            <a:fillRect/>
          </a:stretch>
        </p:blipFill>
        <p:spPr>
          <a:xfrm>
            <a:off x="3520613" y="1503610"/>
            <a:ext cx="211737" cy="211737"/>
          </a:xfrm>
          <a:prstGeom prst="rect">
            <a:avLst/>
          </a:prstGeom>
        </p:spPr>
      </p:pic>
      <p:pic>
        <p:nvPicPr>
          <p:cNvPr id="57" name="Picture 56"/>
          <p:cNvPicPr>
            <a:picLocks noChangeAspect="1"/>
          </p:cNvPicPr>
          <p:nvPr/>
        </p:nvPicPr>
        <p:blipFill>
          <a:blip r:embed="rId46"/>
          <a:stretch>
            <a:fillRect/>
          </a:stretch>
        </p:blipFill>
        <p:spPr>
          <a:xfrm>
            <a:off x="4065984" y="1558710"/>
            <a:ext cx="570413" cy="155568"/>
          </a:xfrm>
          <a:prstGeom prst="rect">
            <a:avLst/>
          </a:prstGeom>
          <a:solidFill>
            <a:schemeClr val="bg1"/>
          </a:solidFill>
        </p:spPr>
      </p:pic>
      <p:pic>
        <p:nvPicPr>
          <p:cNvPr id="59" name="Picture 58"/>
          <p:cNvPicPr>
            <a:picLocks noChangeAspect="1"/>
          </p:cNvPicPr>
          <p:nvPr/>
        </p:nvPicPr>
        <p:blipFill>
          <a:blip r:embed="rId47"/>
          <a:stretch>
            <a:fillRect/>
          </a:stretch>
        </p:blipFill>
        <p:spPr>
          <a:xfrm>
            <a:off x="50415" y="854817"/>
            <a:ext cx="375053" cy="375053"/>
          </a:xfrm>
          <a:prstGeom prst="rect">
            <a:avLst/>
          </a:prstGeom>
        </p:spPr>
      </p:pic>
      <p:pic>
        <p:nvPicPr>
          <p:cNvPr id="60" name="Picture 59"/>
          <p:cNvPicPr>
            <a:picLocks noChangeAspect="1"/>
          </p:cNvPicPr>
          <p:nvPr/>
        </p:nvPicPr>
        <p:blipFill>
          <a:blip r:embed="rId48"/>
          <a:stretch>
            <a:fillRect/>
          </a:stretch>
        </p:blipFill>
        <p:spPr>
          <a:xfrm>
            <a:off x="59906" y="2417732"/>
            <a:ext cx="368833" cy="358941"/>
          </a:xfrm>
          <a:prstGeom prst="rect">
            <a:avLst/>
          </a:prstGeom>
        </p:spPr>
      </p:pic>
      <p:pic>
        <p:nvPicPr>
          <p:cNvPr id="63" name="Picture 62"/>
          <p:cNvPicPr>
            <a:picLocks noChangeAspect="1"/>
          </p:cNvPicPr>
          <p:nvPr/>
        </p:nvPicPr>
        <p:blipFill rotWithShape="1">
          <a:blip r:embed="rId49"/>
          <a:srcRect t="18393" b="19476"/>
          <a:stretch/>
        </p:blipFill>
        <p:spPr>
          <a:xfrm>
            <a:off x="4735576" y="1471535"/>
            <a:ext cx="413606" cy="256978"/>
          </a:xfrm>
          <a:prstGeom prst="rect">
            <a:avLst/>
          </a:prstGeom>
        </p:spPr>
      </p:pic>
      <p:pic>
        <p:nvPicPr>
          <p:cNvPr id="64" name="Picture 63"/>
          <p:cNvPicPr>
            <a:picLocks noChangeAspect="1"/>
          </p:cNvPicPr>
          <p:nvPr/>
        </p:nvPicPr>
        <p:blipFill>
          <a:blip r:embed="rId50"/>
          <a:stretch>
            <a:fillRect/>
          </a:stretch>
        </p:blipFill>
        <p:spPr>
          <a:xfrm>
            <a:off x="240219" y="5633687"/>
            <a:ext cx="647902" cy="296220"/>
          </a:xfrm>
          <a:prstGeom prst="rect">
            <a:avLst/>
          </a:prstGeom>
        </p:spPr>
      </p:pic>
      <p:pic>
        <p:nvPicPr>
          <p:cNvPr id="66" name="Picture 65"/>
          <p:cNvPicPr>
            <a:picLocks noChangeAspect="1"/>
          </p:cNvPicPr>
          <p:nvPr/>
        </p:nvPicPr>
        <p:blipFill rotWithShape="1">
          <a:blip r:embed="rId51"/>
          <a:srcRect l="22235" t="14330" r="24582" b="10417"/>
          <a:stretch/>
        </p:blipFill>
        <p:spPr>
          <a:xfrm>
            <a:off x="228600" y="6011062"/>
            <a:ext cx="323287" cy="304414"/>
          </a:xfrm>
          <a:prstGeom prst="rect">
            <a:avLst/>
          </a:prstGeom>
        </p:spPr>
      </p:pic>
      <p:pic>
        <p:nvPicPr>
          <p:cNvPr id="67" name="Picture 66"/>
          <p:cNvPicPr>
            <a:picLocks noChangeAspect="1"/>
          </p:cNvPicPr>
          <p:nvPr/>
        </p:nvPicPr>
        <p:blipFill>
          <a:blip r:embed="rId52"/>
          <a:stretch>
            <a:fillRect/>
          </a:stretch>
        </p:blipFill>
        <p:spPr>
          <a:xfrm>
            <a:off x="646523" y="6011062"/>
            <a:ext cx="241598" cy="304414"/>
          </a:xfrm>
          <a:prstGeom prst="rect">
            <a:avLst/>
          </a:prstGeom>
          <a:solidFill>
            <a:schemeClr val="bg1"/>
          </a:solidFill>
        </p:spPr>
      </p:pic>
      <p:pic>
        <p:nvPicPr>
          <p:cNvPr id="68" name="Picture 67"/>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67640" y="2795983"/>
            <a:ext cx="357828" cy="324431"/>
          </a:xfrm>
          <a:prstGeom prst="rect">
            <a:avLst/>
          </a:prstGeom>
        </p:spPr>
      </p:pic>
      <p:pic>
        <p:nvPicPr>
          <p:cNvPr id="69" name="Picture 68"/>
          <p:cNvPicPr>
            <a:picLocks noChangeAspect="1"/>
          </p:cNvPicPr>
          <p:nvPr/>
        </p:nvPicPr>
        <p:blipFill>
          <a:blip r:embed="rId54"/>
          <a:stretch>
            <a:fillRect/>
          </a:stretch>
        </p:blipFill>
        <p:spPr>
          <a:xfrm>
            <a:off x="53668" y="1645590"/>
            <a:ext cx="378532" cy="396848"/>
          </a:xfrm>
          <a:prstGeom prst="rect">
            <a:avLst/>
          </a:prstGeom>
        </p:spPr>
      </p:pic>
      <p:pic>
        <p:nvPicPr>
          <p:cNvPr id="70" name="Picture 69"/>
          <p:cNvPicPr>
            <a:picLocks noChangeAspect="1"/>
          </p:cNvPicPr>
          <p:nvPr/>
        </p:nvPicPr>
        <p:blipFill>
          <a:blip r:embed="rId55"/>
          <a:stretch>
            <a:fillRect/>
          </a:stretch>
        </p:blipFill>
        <p:spPr>
          <a:xfrm>
            <a:off x="53163" y="1248583"/>
            <a:ext cx="374684" cy="374684"/>
          </a:xfrm>
          <a:prstGeom prst="rect">
            <a:avLst/>
          </a:prstGeom>
        </p:spPr>
      </p:pic>
      <p:pic>
        <p:nvPicPr>
          <p:cNvPr id="71" name="Picture 70"/>
          <p:cNvPicPr>
            <a:picLocks noChangeAspect="1"/>
          </p:cNvPicPr>
          <p:nvPr/>
        </p:nvPicPr>
        <p:blipFill rotWithShape="1">
          <a:blip r:embed="rId56"/>
          <a:srcRect r="65646"/>
          <a:stretch/>
        </p:blipFill>
        <p:spPr>
          <a:xfrm>
            <a:off x="57079" y="2063302"/>
            <a:ext cx="379690" cy="327201"/>
          </a:xfrm>
          <a:prstGeom prst="rect">
            <a:avLst/>
          </a:prstGeom>
        </p:spPr>
      </p:pic>
      <p:pic>
        <p:nvPicPr>
          <p:cNvPr id="58" name="Picture 57"/>
          <p:cNvPicPr>
            <a:picLocks noChangeAspect="1"/>
          </p:cNvPicPr>
          <p:nvPr/>
        </p:nvPicPr>
        <p:blipFill>
          <a:blip r:embed="rId57"/>
          <a:stretch>
            <a:fillRect/>
          </a:stretch>
        </p:blipFill>
        <p:spPr>
          <a:xfrm>
            <a:off x="2634211" y="1512502"/>
            <a:ext cx="514708" cy="189190"/>
          </a:xfrm>
          <a:prstGeom prst="rect">
            <a:avLst/>
          </a:prstGeom>
        </p:spPr>
      </p:pic>
      <p:pic>
        <p:nvPicPr>
          <p:cNvPr id="61" name="Picture 60"/>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60572" y="1875936"/>
            <a:ext cx="358017" cy="242940"/>
          </a:xfrm>
          <a:prstGeom prst="rect">
            <a:avLst/>
          </a:prstGeom>
        </p:spPr>
      </p:pic>
      <p:sp>
        <p:nvSpPr>
          <p:cNvPr id="62" name="Rectangle 61"/>
          <p:cNvSpPr/>
          <p:nvPr/>
        </p:nvSpPr>
        <p:spPr>
          <a:xfrm>
            <a:off x="0" y="0"/>
            <a:ext cx="9144000" cy="6294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177" b="1" dirty="0"/>
              <a:t>Leveraging Global Tropical Cyclone Expertise</a:t>
            </a:r>
          </a:p>
        </p:txBody>
      </p:sp>
      <p:sp>
        <p:nvSpPr>
          <p:cNvPr id="65" name="TextBox 64"/>
          <p:cNvSpPr txBox="1"/>
          <p:nvPr/>
        </p:nvSpPr>
        <p:spPr>
          <a:xfrm>
            <a:off x="4949407" y="2989168"/>
            <a:ext cx="4221921" cy="1815882"/>
          </a:xfrm>
          <a:prstGeom prst="rect">
            <a:avLst/>
          </a:prstGeom>
          <a:noFill/>
        </p:spPr>
        <p:txBody>
          <a:bodyPr wrap="square" rtlCol="0">
            <a:spAutoFit/>
          </a:bodyPr>
          <a:lstStyle/>
          <a:p>
            <a:pPr algn="ctr"/>
            <a:r>
              <a:rPr lang="en-US" sz="2800" dirty="0">
                <a:solidFill>
                  <a:srgbClr val="FFFF00"/>
                </a:solidFill>
              </a:rPr>
              <a:t>Drawn from an expanding Global Network</a:t>
            </a:r>
          </a:p>
          <a:p>
            <a:pPr algn="ctr"/>
            <a:endParaRPr lang="en-US" sz="2800" dirty="0">
              <a:solidFill>
                <a:srgbClr val="FFFF00"/>
              </a:solidFill>
            </a:endParaRPr>
          </a:p>
          <a:p>
            <a:pPr algn="ctr"/>
            <a:r>
              <a:rPr lang="en-US" sz="2800" dirty="0">
                <a:solidFill>
                  <a:srgbClr val="FFFF00"/>
                </a:solidFill>
              </a:rPr>
              <a:t>58 Institutions</a:t>
            </a:r>
          </a:p>
        </p:txBody>
      </p:sp>
      <p:sp>
        <p:nvSpPr>
          <p:cNvPr id="8" name="TextBox 7"/>
          <p:cNvSpPr txBox="1"/>
          <p:nvPr/>
        </p:nvSpPr>
        <p:spPr>
          <a:xfrm>
            <a:off x="366129" y="565245"/>
            <a:ext cx="780919" cy="646331"/>
          </a:xfrm>
          <a:prstGeom prst="rect">
            <a:avLst/>
          </a:prstGeom>
          <a:noFill/>
        </p:spPr>
        <p:txBody>
          <a:bodyPr wrap="none" rtlCol="0">
            <a:spAutoFit/>
          </a:bodyPr>
          <a:lstStyle/>
          <a:p>
            <a:r>
              <a:rPr lang="en-US" dirty="0">
                <a:solidFill>
                  <a:schemeClr val="bg1"/>
                </a:solidFill>
              </a:rPr>
              <a:t>Asia-</a:t>
            </a:r>
          </a:p>
          <a:p>
            <a:r>
              <a:rPr lang="en-US" dirty="0">
                <a:solidFill>
                  <a:schemeClr val="bg1"/>
                </a:solidFill>
              </a:rPr>
              <a:t>Pacific</a:t>
            </a:r>
          </a:p>
        </p:txBody>
      </p:sp>
      <p:sp>
        <p:nvSpPr>
          <p:cNvPr id="17" name="TextBox 16"/>
          <p:cNvSpPr txBox="1"/>
          <p:nvPr/>
        </p:nvSpPr>
        <p:spPr>
          <a:xfrm>
            <a:off x="897024" y="5750301"/>
            <a:ext cx="782587" cy="646331"/>
          </a:xfrm>
          <a:prstGeom prst="rect">
            <a:avLst/>
          </a:prstGeom>
          <a:noFill/>
        </p:spPr>
        <p:txBody>
          <a:bodyPr wrap="none" rtlCol="0">
            <a:spAutoFit/>
          </a:bodyPr>
          <a:lstStyle/>
          <a:p>
            <a:r>
              <a:rPr lang="en-US" dirty="0">
                <a:solidFill>
                  <a:schemeClr val="bg1"/>
                </a:solidFill>
              </a:rPr>
              <a:t>Indian</a:t>
            </a:r>
          </a:p>
          <a:p>
            <a:r>
              <a:rPr lang="en-US" dirty="0">
                <a:solidFill>
                  <a:schemeClr val="bg1"/>
                </a:solidFill>
              </a:rPr>
              <a:t>Ocean</a:t>
            </a:r>
          </a:p>
        </p:txBody>
      </p:sp>
      <p:pic>
        <p:nvPicPr>
          <p:cNvPr id="18" name="Picture 17"/>
          <p:cNvPicPr>
            <a:picLocks noChangeAspect="1"/>
          </p:cNvPicPr>
          <p:nvPr/>
        </p:nvPicPr>
        <p:blipFill rotWithShape="1">
          <a:blip r:embed="rId58"/>
          <a:srcRect r="75267"/>
          <a:stretch/>
        </p:blipFill>
        <p:spPr>
          <a:xfrm>
            <a:off x="8412565" y="2327774"/>
            <a:ext cx="475729" cy="219056"/>
          </a:xfrm>
          <a:prstGeom prst="rect">
            <a:avLst/>
          </a:prstGeom>
          <a:solidFill>
            <a:schemeClr val="bg1"/>
          </a:solidFill>
        </p:spPr>
      </p:pic>
      <p:pic>
        <p:nvPicPr>
          <p:cNvPr id="20" name="Picture 19"/>
          <p:cNvPicPr>
            <a:picLocks noChangeAspect="1"/>
          </p:cNvPicPr>
          <p:nvPr/>
        </p:nvPicPr>
        <p:blipFill>
          <a:blip r:embed="rId59">
            <a:extLst>
              <a:ext uri="{28A0092B-C50C-407E-A947-70E740481C1C}">
                <a14:useLocalDpi xmlns:a14="http://schemas.microsoft.com/office/drawing/2010/main" val="0"/>
              </a:ext>
            </a:extLst>
          </a:blip>
          <a:stretch>
            <a:fillRect/>
          </a:stretch>
        </p:blipFill>
        <p:spPr>
          <a:xfrm>
            <a:off x="8413988" y="2577154"/>
            <a:ext cx="685614" cy="252506"/>
          </a:xfrm>
          <a:prstGeom prst="rect">
            <a:avLst/>
          </a:prstGeom>
        </p:spPr>
      </p:pic>
      <p:pic>
        <p:nvPicPr>
          <p:cNvPr id="33" name="Picture 32">
            <a:extLst>
              <a:ext uri="{FF2B5EF4-FFF2-40B4-BE49-F238E27FC236}">
                <a16:creationId xmlns:a16="http://schemas.microsoft.com/office/drawing/2014/main" id="{EDAE6821-BA50-9348-BBF8-09B4CB400FB5}"/>
              </a:ext>
            </a:extLst>
          </p:cNvPr>
          <p:cNvPicPr>
            <a:picLocks noChangeAspect="1"/>
          </p:cNvPicPr>
          <p:nvPr/>
        </p:nvPicPr>
        <p:blipFill>
          <a:blip r:embed="rId60"/>
          <a:stretch>
            <a:fillRect/>
          </a:stretch>
        </p:blipFill>
        <p:spPr>
          <a:xfrm>
            <a:off x="280876" y="3231425"/>
            <a:ext cx="670727" cy="332099"/>
          </a:xfrm>
          <a:prstGeom prst="rect">
            <a:avLst/>
          </a:prstGeom>
          <a:solidFill>
            <a:schemeClr val="bg1"/>
          </a:solidFill>
        </p:spPr>
      </p:pic>
      <p:pic>
        <p:nvPicPr>
          <p:cNvPr id="72" name="Picture 71">
            <a:extLst>
              <a:ext uri="{FF2B5EF4-FFF2-40B4-BE49-F238E27FC236}">
                <a16:creationId xmlns:a16="http://schemas.microsoft.com/office/drawing/2014/main" id="{329E45EA-16B1-D249-A985-55EF69DA606B}"/>
              </a:ext>
            </a:extLst>
          </p:cNvPr>
          <p:cNvPicPr>
            <a:picLocks noChangeAspect="1"/>
          </p:cNvPicPr>
          <p:nvPr/>
        </p:nvPicPr>
        <p:blipFill>
          <a:blip r:embed="rId61"/>
          <a:stretch>
            <a:fillRect/>
          </a:stretch>
        </p:blipFill>
        <p:spPr>
          <a:xfrm>
            <a:off x="2380158" y="4518076"/>
            <a:ext cx="693586" cy="284548"/>
          </a:xfrm>
          <a:prstGeom prst="rect">
            <a:avLst/>
          </a:prstGeom>
        </p:spPr>
      </p:pic>
    </p:spTree>
    <p:extLst>
      <p:ext uri="{BB962C8B-B14F-4D97-AF65-F5344CB8AC3E}">
        <p14:creationId xmlns:p14="http://schemas.microsoft.com/office/powerpoint/2010/main" val="29467218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9830A74-F6FA-3C42-BD4C-2D2261B4DC05}"/>
              </a:ext>
            </a:extLst>
          </p:cNvPr>
          <p:cNvSpPr/>
          <p:nvPr/>
        </p:nvSpPr>
        <p:spPr>
          <a:xfrm>
            <a:off x="174812" y="67235"/>
            <a:ext cx="8969187" cy="523220"/>
          </a:xfrm>
          <a:prstGeom prst="rect">
            <a:avLst/>
          </a:prstGeom>
        </p:spPr>
        <p:txBody>
          <a:bodyPr wrap="square">
            <a:spAutoFit/>
          </a:bodyPr>
          <a:lstStyle/>
          <a:p>
            <a:r>
              <a:rPr lang="en-US" sz="2800" b="1" dirty="0">
                <a:solidFill>
                  <a:schemeClr val="bg1"/>
                </a:solidFill>
              </a:rPr>
              <a:t>“in consultation with the AA of OAR and AA of NOS”…</a:t>
            </a:r>
          </a:p>
        </p:txBody>
      </p:sp>
      <p:sp>
        <p:nvSpPr>
          <p:cNvPr id="3" name="TextBox 2">
            <a:extLst>
              <a:ext uri="{FF2B5EF4-FFF2-40B4-BE49-F238E27FC236}">
                <a16:creationId xmlns:a16="http://schemas.microsoft.com/office/drawing/2014/main" id="{1DC02107-E06B-4044-9469-0B2DC1BF3FB9}"/>
              </a:ext>
            </a:extLst>
          </p:cNvPr>
          <p:cNvSpPr txBox="1"/>
          <p:nvPr/>
        </p:nvSpPr>
        <p:spPr>
          <a:xfrm>
            <a:off x="470647" y="968188"/>
            <a:ext cx="8525435" cy="4832092"/>
          </a:xfrm>
          <a:prstGeom prst="rect">
            <a:avLst/>
          </a:prstGeom>
          <a:noFill/>
        </p:spPr>
        <p:txBody>
          <a:bodyPr wrap="square" rtlCol="0">
            <a:spAutoFit/>
          </a:bodyPr>
          <a:lstStyle/>
          <a:p>
            <a:r>
              <a:rPr lang="en-US" sz="2800" b="1" dirty="0"/>
              <a:t>Directions Received on Apr 22:</a:t>
            </a:r>
          </a:p>
          <a:p>
            <a:pPr marL="342900" indent="-342900">
              <a:buFont typeface="Arial" panose="020B0604020202020204" pitchFamily="34" charset="0"/>
              <a:buChar char="•"/>
            </a:pPr>
            <a:r>
              <a:rPr lang="en-US" sz="2800" dirty="0"/>
              <a:t>Begin the lifecycle planning process for a dedicated hurricane glider fleet</a:t>
            </a:r>
          </a:p>
          <a:p>
            <a:pPr marL="342900" indent="-342900">
              <a:buFont typeface="Arial" panose="020B0604020202020204" pitchFamily="34" charset="0"/>
              <a:buChar char="•"/>
            </a:pPr>
            <a:r>
              <a:rPr lang="en-US" sz="2800" dirty="0"/>
              <a:t>This process takes time - while you are doing that:</a:t>
            </a:r>
          </a:p>
          <a:p>
            <a:pPr marL="800100" lvl="1" indent="-342900">
              <a:buFont typeface="Arial" panose="020B0604020202020204" pitchFamily="34" charset="0"/>
              <a:buChar char="•"/>
            </a:pPr>
            <a:r>
              <a:rPr lang="en-US" sz="2800" dirty="0"/>
              <a:t>Establish the required access points to the NOAA models so we can follow the glider data</a:t>
            </a:r>
          </a:p>
          <a:p>
            <a:pPr marL="800100" lvl="1" indent="-342900">
              <a:buFont typeface="Arial" panose="020B0604020202020204" pitchFamily="34" charset="0"/>
              <a:buChar char="•"/>
            </a:pPr>
            <a:r>
              <a:rPr lang="en-US" sz="2800" dirty="0"/>
              <a:t>Do not loose key personnel – maintain the momentum</a:t>
            </a:r>
          </a:p>
          <a:p>
            <a:pPr marL="800100" lvl="1" indent="-342900">
              <a:buFont typeface="Arial" panose="020B0604020202020204" pitchFamily="34" charset="0"/>
              <a:buChar char="•"/>
            </a:pPr>
            <a:r>
              <a:rPr lang="en-US" sz="2800" dirty="0"/>
              <a:t>Do not miss a hurricane – we need to increase N, the number of storms in our study set – build partnerships</a:t>
            </a:r>
          </a:p>
        </p:txBody>
      </p:sp>
    </p:spTree>
    <p:extLst>
      <p:ext uri="{BB962C8B-B14F-4D97-AF65-F5344CB8AC3E}">
        <p14:creationId xmlns:p14="http://schemas.microsoft.com/office/powerpoint/2010/main" val="2503783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90916E-C7F8-CE46-8CD7-17CE4E85D6E9}"/>
              </a:ext>
            </a:extLst>
          </p:cNvPr>
          <p:cNvSpPr txBox="1"/>
          <p:nvPr/>
        </p:nvSpPr>
        <p:spPr>
          <a:xfrm>
            <a:off x="0" y="51246"/>
            <a:ext cx="8522461" cy="584775"/>
          </a:xfrm>
          <a:prstGeom prst="rect">
            <a:avLst/>
          </a:prstGeom>
          <a:noFill/>
        </p:spPr>
        <p:txBody>
          <a:bodyPr wrap="none" rtlCol="0">
            <a:spAutoFit/>
          </a:bodyPr>
          <a:lstStyle/>
          <a:p>
            <a:r>
              <a:rPr lang="en-US" sz="3200" b="1" dirty="0">
                <a:solidFill>
                  <a:schemeClr val="bg1"/>
                </a:solidFill>
              </a:rPr>
              <a:t>MARACOOS Annual Meeting -  Special Session #2</a:t>
            </a:r>
          </a:p>
        </p:txBody>
      </p:sp>
      <p:sp>
        <p:nvSpPr>
          <p:cNvPr id="5" name="TextBox 4">
            <a:extLst>
              <a:ext uri="{FF2B5EF4-FFF2-40B4-BE49-F238E27FC236}">
                <a16:creationId xmlns:a16="http://schemas.microsoft.com/office/drawing/2014/main" id="{4CF0CD62-7FE8-FA45-88A1-D6B6D249ED38}"/>
              </a:ext>
            </a:extLst>
          </p:cNvPr>
          <p:cNvSpPr txBox="1"/>
          <p:nvPr/>
        </p:nvSpPr>
        <p:spPr>
          <a:xfrm>
            <a:off x="225626" y="636021"/>
            <a:ext cx="8716668" cy="6247864"/>
          </a:xfrm>
          <a:prstGeom prst="rect">
            <a:avLst/>
          </a:prstGeom>
          <a:noFill/>
        </p:spPr>
        <p:txBody>
          <a:bodyPr wrap="square" rtlCol="0">
            <a:spAutoFit/>
          </a:bodyPr>
          <a:lstStyle/>
          <a:p>
            <a:r>
              <a:rPr lang="en-US" sz="2800" b="1" dirty="0"/>
              <a:t>Hurricane Intensity Forecast Support, Progress, </a:t>
            </a:r>
          </a:p>
          <a:p>
            <a:r>
              <a:rPr lang="en-US" sz="2800" b="1" dirty="0"/>
              <a:t>and Needed Next Steps – Scott Glenn</a:t>
            </a:r>
          </a:p>
          <a:p>
            <a:endParaRPr lang="en-US" dirty="0"/>
          </a:p>
          <a:p>
            <a:r>
              <a:rPr lang="en-US" sz="2800" dirty="0"/>
              <a:t>Speakers:</a:t>
            </a:r>
          </a:p>
          <a:p>
            <a:pPr marL="457200" indent="-457200">
              <a:buFont typeface="Arial" panose="020B0604020202020204" pitchFamily="34" charset="0"/>
              <a:buChar char="•"/>
            </a:pPr>
            <a:r>
              <a:rPr lang="en-US" sz="2800" b="1" dirty="0"/>
              <a:t>Tom Cuff</a:t>
            </a:r>
            <a:r>
              <a:rPr lang="en-US" sz="2800" dirty="0"/>
              <a:t>, Director of Observations, NWS, Data Needs</a:t>
            </a:r>
          </a:p>
          <a:p>
            <a:pPr marL="457200" indent="-457200">
              <a:buFont typeface="Arial" panose="020B0604020202020204" pitchFamily="34" charset="0"/>
              <a:buChar char="•"/>
            </a:pPr>
            <a:r>
              <a:rPr lang="en-US" sz="2800" b="1" dirty="0"/>
              <a:t>Scott Glenn</a:t>
            </a:r>
            <a:r>
              <a:rPr lang="en-US" sz="2800" dirty="0"/>
              <a:t>, MARACOOS Board, Board Initiative Update</a:t>
            </a:r>
          </a:p>
          <a:p>
            <a:endParaRPr lang="en-US" dirty="0"/>
          </a:p>
          <a:p>
            <a:r>
              <a:rPr lang="en-US" sz="2800" dirty="0"/>
              <a:t>Panelists (following the hurricane paths):</a:t>
            </a:r>
          </a:p>
          <a:p>
            <a:pPr marL="457200" indent="-457200">
              <a:buFont typeface="Arial" panose="020B0604020202020204" pitchFamily="34" charset="0"/>
              <a:buChar char="•"/>
            </a:pPr>
            <a:r>
              <a:rPr lang="en-US" sz="2800" b="1" dirty="0"/>
              <a:t>Julio Morell</a:t>
            </a:r>
            <a:r>
              <a:rPr lang="en-US" sz="2800" dirty="0"/>
              <a:t>, Director CARICOOS</a:t>
            </a:r>
          </a:p>
          <a:p>
            <a:pPr marL="457200" indent="-457200">
              <a:buFont typeface="Arial" panose="020B0604020202020204" pitchFamily="34" charset="0"/>
              <a:buChar char="•"/>
            </a:pPr>
            <a:r>
              <a:rPr lang="en-US" sz="2800" b="1" dirty="0"/>
              <a:t>Barb Kirkpatrick</a:t>
            </a:r>
            <a:r>
              <a:rPr lang="en-US" sz="2800" dirty="0"/>
              <a:t>, Director GCOOS</a:t>
            </a:r>
          </a:p>
          <a:p>
            <a:pPr marL="457200" indent="-457200">
              <a:buFont typeface="Arial" panose="020B0604020202020204" pitchFamily="34" charset="0"/>
              <a:buChar char="•"/>
            </a:pPr>
            <a:r>
              <a:rPr lang="en-US" sz="2800" b="1" dirty="0"/>
              <a:t>Debra Hernandez</a:t>
            </a:r>
            <a:r>
              <a:rPr lang="en-US" sz="2800" dirty="0"/>
              <a:t>, Director SECOORA</a:t>
            </a:r>
          </a:p>
          <a:p>
            <a:pPr marL="457200" indent="-457200">
              <a:buFont typeface="Arial" panose="020B0604020202020204" pitchFamily="34" charset="0"/>
              <a:buChar char="•"/>
            </a:pPr>
            <a:r>
              <a:rPr lang="en-US" sz="2800" b="1" dirty="0"/>
              <a:t>Gerhard </a:t>
            </a:r>
            <a:r>
              <a:rPr lang="en-US" sz="2800" b="1" dirty="0" err="1"/>
              <a:t>Kuska</a:t>
            </a:r>
            <a:r>
              <a:rPr lang="en-US" sz="2800" dirty="0"/>
              <a:t>, Director MARACOOS</a:t>
            </a:r>
          </a:p>
          <a:p>
            <a:pPr marL="457200" indent="-457200">
              <a:buFont typeface="Arial" panose="020B0604020202020204" pitchFamily="34" charset="0"/>
              <a:buChar char="•"/>
            </a:pPr>
            <a:r>
              <a:rPr lang="en-US" sz="2800" b="1" dirty="0"/>
              <a:t>Ru Morrison</a:t>
            </a:r>
            <a:r>
              <a:rPr lang="en-US" sz="2800" dirty="0"/>
              <a:t>, Director NERACOOS</a:t>
            </a:r>
          </a:p>
          <a:p>
            <a:pPr marL="457200" indent="-457200">
              <a:buFont typeface="Arial" panose="020B0604020202020204" pitchFamily="34" charset="0"/>
              <a:buChar char="•"/>
            </a:pPr>
            <a:endParaRPr lang="en-US" dirty="0"/>
          </a:p>
          <a:p>
            <a:r>
              <a:rPr lang="en-US" sz="2800" dirty="0"/>
              <a:t>Summary – Rally Points and Challenges: </a:t>
            </a:r>
            <a:r>
              <a:rPr lang="en-US" sz="2800" b="1" dirty="0"/>
              <a:t>Tom Cuff</a:t>
            </a:r>
            <a:endParaRPr lang="en-US" sz="2800" dirty="0"/>
          </a:p>
        </p:txBody>
      </p:sp>
    </p:spTree>
    <p:extLst>
      <p:ext uri="{BB962C8B-B14F-4D97-AF65-F5344CB8AC3E}">
        <p14:creationId xmlns:p14="http://schemas.microsoft.com/office/powerpoint/2010/main" val="81744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90916E-C7F8-CE46-8CD7-17CE4E85D6E9}"/>
              </a:ext>
            </a:extLst>
          </p:cNvPr>
          <p:cNvSpPr txBox="1"/>
          <p:nvPr/>
        </p:nvSpPr>
        <p:spPr>
          <a:xfrm>
            <a:off x="0" y="0"/>
            <a:ext cx="8794139" cy="584775"/>
          </a:xfrm>
          <a:prstGeom prst="rect">
            <a:avLst/>
          </a:prstGeom>
          <a:noFill/>
        </p:spPr>
        <p:txBody>
          <a:bodyPr wrap="none" rtlCol="0">
            <a:spAutoFit/>
          </a:bodyPr>
          <a:lstStyle/>
          <a:p>
            <a:r>
              <a:rPr lang="en-US" sz="3200" b="1" dirty="0">
                <a:solidFill>
                  <a:schemeClr val="bg1"/>
                </a:solidFill>
              </a:rPr>
              <a:t>Hurricane Special Session – Questions for Panelists</a:t>
            </a:r>
          </a:p>
        </p:txBody>
      </p:sp>
      <p:sp>
        <p:nvSpPr>
          <p:cNvPr id="5" name="TextBox 4">
            <a:extLst>
              <a:ext uri="{FF2B5EF4-FFF2-40B4-BE49-F238E27FC236}">
                <a16:creationId xmlns:a16="http://schemas.microsoft.com/office/drawing/2014/main" id="{4CF0CD62-7FE8-FA45-88A1-D6B6D249ED38}"/>
              </a:ext>
            </a:extLst>
          </p:cNvPr>
          <p:cNvSpPr txBox="1"/>
          <p:nvPr/>
        </p:nvSpPr>
        <p:spPr>
          <a:xfrm>
            <a:off x="215153" y="636021"/>
            <a:ext cx="8928846" cy="2000548"/>
          </a:xfrm>
          <a:prstGeom prst="rect">
            <a:avLst/>
          </a:prstGeom>
          <a:noFill/>
        </p:spPr>
        <p:txBody>
          <a:bodyPr wrap="square" rtlCol="0">
            <a:spAutoFit/>
          </a:bodyPr>
          <a:lstStyle/>
          <a:p>
            <a:r>
              <a:rPr lang="en-US" sz="2800" b="1" dirty="0"/>
              <a:t>Question 1:</a:t>
            </a:r>
          </a:p>
          <a:p>
            <a:r>
              <a:rPr lang="en-US" sz="2400" dirty="0"/>
              <a:t>What are some of the unique aspects of your region (geography, ocean features, population distributions,..) that are relevant to hurricane forecasting and response, and what lessons are being learned from recent hurricanes?</a:t>
            </a:r>
          </a:p>
        </p:txBody>
      </p:sp>
    </p:spTree>
    <p:extLst>
      <p:ext uri="{BB962C8B-B14F-4D97-AF65-F5344CB8AC3E}">
        <p14:creationId xmlns:p14="http://schemas.microsoft.com/office/powerpoint/2010/main" val="38781474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90916E-C7F8-CE46-8CD7-17CE4E85D6E9}"/>
              </a:ext>
            </a:extLst>
          </p:cNvPr>
          <p:cNvSpPr txBox="1"/>
          <p:nvPr/>
        </p:nvSpPr>
        <p:spPr>
          <a:xfrm>
            <a:off x="0" y="0"/>
            <a:ext cx="8794139" cy="584775"/>
          </a:xfrm>
          <a:prstGeom prst="rect">
            <a:avLst/>
          </a:prstGeom>
          <a:noFill/>
        </p:spPr>
        <p:txBody>
          <a:bodyPr wrap="none" rtlCol="0">
            <a:spAutoFit/>
          </a:bodyPr>
          <a:lstStyle/>
          <a:p>
            <a:r>
              <a:rPr lang="en-US" sz="3200" b="1" dirty="0">
                <a:solidFill>
                  <a:schemeClr val="bg1"/>
                </a:solidFill>
              </a:rPr>
              <a:t>Hurricane Special Session – Questions for Panelists</a:t>
            </a:r>
          </a:p>
        </p:txBody>
      </p:sp>
      <p:sp>
        <p:nvSpPr>
          <p:cNvPr id="5" name="TextBox 4">
            <a:extLst>
              <a:ext uri="{FF2B5EF4-FFF2-40B4-BE49-F238E27FC236}">
                <a16:creationId xmlns:a16="http://schemas.microsoft.com/office/drawing/2014/main" id="{4CF0CD62-7FE8-FA45-88A1-D6B6D249ED38}"/>
              </a:ext>
            </a:extLst>
          </p:cNvPr>
          <p:cNvSpPr txBox="1"/>
          <p:nvPr/>
        </p:nvSpPr>
        <p:spPr>
          <a:xfrm>
            <a:off x="215153" y="636021"/>
            <a:ext cx="8928846" cy="3970318"/>
          </a:xfrm>
          <a:prstGeom prst="rect">
            <a:avLst/>
          </a:prstGeom>
          <a:noFill/>
        </p:spPr>
        <p:txBody>
          <a:bodyPr wrap="square" rtlCol="0">
            <a:spAutoFit/>
          </a:bodyPr>
          <a:lstStyle/>
          <a:p>
            <a:r>
              <a:rPr lang="en-US" sz="2800" b="1" dirty="0"/>
              <a:t>Question 1:</a:t>
            </a:r>
          </a:p>
          <a:p>
            <a:r>
              <a:rPr lang="en-US" sz="2400" dirty="0"/>
              <a:t>What are some of the unique aspects of your region (geography, ocean features, population distributions,..) that are relevant to hurricane forecasting and response, and what lessons are being learned from recent hurricanes?</a:t>
            </a:r>
          </a:p>
          <a:p>
            <a:endParaRPr lang="en-US" sz="2800" dirty="0"/>
          </a:p>
          <a:p>
            <a:r>
              <a:rPr lang="en-US" sz="2800" b="1" dirty="0"/>
              <a:t>Question 2:</a:t>
            </a:r>
          </a:p>
          <a:p>
            <a:r>
              <a:rPr lang="en-US" sz="2400" dirty="0"/>
              <a:t>What new science, new technologies, new forecast models, new hurricane response activities, etc., should be included in the research to operations transition cycle in your region?</a:t>
            </a:r>
          </a:p>
        </p:txBody>
      </p:sp>
    </p:spTree>
    <p:extLst>
      <p:ext uri="{BB962C8B-B14F-4D97-AF65-F5344CB8AC3E}">
        <p14:creationId xmlns:p14="http://schemas.microsoft.com/office/powerpoint/2010/main" val="288000022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1290916E-C7F8-CE46-8CD7-17CE4E85D6E9}"/>
              </a:ext>
            </a:extLst>
          </p:cNvPr>
          <p:cNvSpPr txBox="1"/>
          <p:nvPr/>
        </p:nvSpPr>
        <p:spPr>
          <a:xfrm>
            <a:off x="0" y="0"/>
            <a:ext cx="8794139" cy="584775"/>
          </a:xfrm>
          <a:prstGeom prst="rect">
            <a:avLst/>
          </a:prstGeom>
          <a:noFill/>
        </p:spPr>
        <p:txBody>
          <a:bodyPr wrap="none" rtlCol="0">
            <a:spAutoFit/>
          </a:bodyPr>
          <a:lstStyle/>
          <a:p>
            <a:r>
              <a:rPr lang="en-US" sz="3200" b="1" dirty="0">
                <a:solidFill>
                  <a:schemeClr val="bg1"/>
                </a:solidFill>
              </a:rPr>
              <a:t>Hurricane Special Session – Questions for Panelists</a:t>
            </a:r>
          </a:p>
        </p:txBody>
      </p:sp>
      <p:sp>
        <p:nvSpPr>
          <p:cNvPr id="5" name="TextBox 4">
            <a:extLst>
              <a:ext uri="{FF2B5EF4-FFF2-40B4-BE49-F238E27FC236}">
                <a16:creationId xmlns:a16="http://schemas.microsoft.com/office/drawing/2014/main" id="{4CF0CD62-7FE8-FA45-88A1-D6B6D249ED38}"/>
              </a:ext>
            </a:extLst>
          </p:cNvPr>
          <p:cNvSpPr txBox="1"/>
          <p:nvPr/>
        </p:nvSpPr>
        <p:spPr>
          <a:xfrm>
            <a:off x="215153" y="636021"/>
            <a:ext cx="8928846" cy="5940088"/>
          </a:xfrm>
          <a:prstGeom prst="rect">
            <a:avLst/>
          </a:prstGeom>
          <a:noFill/>
        </p:spPr>
        <p:txBody>
          <a:bodyPr wrap="square" rtlCol="0">
            <a:spAutoFit/>
          </a:bodyPr>
          <a:lstStyle/>
          <a:p>
            <a:r>
              <a:rPr lang="en-US" sz="2800" b="1" dirty="0"/>
              <a:t>Question 1:</a:t>
            </a:r>
          </a:p>
          <a:p>
            <a:r>
              <a:rPr lang="en-US" sz="2400" dirty="0"/>
              <a:t>What are some of the unique aspects of your region (geography, ocean features, population distributions,..) that are relevant to hurricane forecasting and response, and what lessons are being learned from recent hurricanes?</a:t>
            </a:r>
          </a:p>
          <a:p>
            <a:endParaRPr lang="en-US" sz="2800" dirty="0"/>
          </a:p>
          <a:p>
            <a:r>
              <a:rPr lang="en-US" sz="2800" b="1" dirty="0"/>
              <a:t>Question 2:</a:t>
            </a:r>
          </a:p>
          <a:p>
            <a:r>
              <a:rPr lang="en-US" sz="2400" dirty="0"/>
              <a:t>What new science, new technologies, new forecast models, new hurricane response activities, etc., should be included in the research to operations transition cycle in your region?</a:t>
            </a:r>
          </a:p>
          <a:p>
            <a:endParaRPr lang="en-US" sz="2800" b="1" dirty="0"/>
          </a:p>
          <a:p>
            <a:r>
              <a:rPr lang="en-US" sz="2800" b="1" dirty="0"/>
              <a:t>Question 3:</a:t>
            </a:r>
          </a:p>
          <a:p>
            <a:r>
              <a:rPr lang="en-US" sz="2400" dirty="0"/>
              <a:t>How can a new Hurricane Glider initiative help, and what suggestions do you have for expanding partnerships, and moving the process forward towards a sustainable future?</a:t>
            </a:r>
          </a:p>
        </p:txBody>
      </p:sp>
    </p:spTree>
    <p:extLst>
      <p:ext uri="{BB962C8B-B14F-4D97-AF65-F5344CB8AC3E}">
        <p14:creationId xmlns:p14="http://schemas.microsoft.com/office/powerpoint/2010/main" val="37300591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5C74887-7086-7641-A889-D74DF1D89078}"/>
              </a:ext>
            </a:extLst>
          </p:cNvPr>
          <p:cNvSpPr txBox="1"/>
          <p:nvPr/>
        </p:nvSpPr>
        <p:spPr>
          <a:xfrm>
            <a:off x="121023" y="0"/>
            <a:ext cx="6116098" cy="523220"/>
          </a:xfrm>
          <a:prstGeom prst="rect">
            <a:avLst/>
          </a:prstGeom>
          <a:noFill/>
        </p:spPr>
        <p:txBody>
          <a:bodyPr wrap="none" rtlCol="0">
            <a:spAutoFit/>
          </a:bodyPr>
          <a:lstStyle/>
          <a:p>
            <a:r>
              <a:rPr lang="en-US" sz="2800" b="1" dirty="0">
                <a:solidFill>
                  <a:schemeClr val="bg1"/>
                </a:solidFill>
              </a:rPr>
              <a:t>Acknowledgements Upfront: Core Team</a:t>
            </a:r>
          </a:p>
        </p:txBody>
      </p:sp>
      <p:sp>
        <p:nvSpPr>
          <p:cNvPr id="3" name="TextBox 2">
            <a:extLst>
              <a:ext uri="{FF2B5EF4-FFF2-40B4-BE49-F238E27FC236}">
                <a16:creationId xmlns:a16="http://schemas.microsoft.com/office/drawing/2014/main" id="{3D97C159-D3E4-7843-AC6A-414D7C3323F9}"/>
              </a:ext>
            </a:extLst>
          </p:cNvPr>
          <p:cNvSpPr txBox="1"/>
          <p:nvPr/>
        </p:nvSpPr>
        <p:spPr>
          <a:xfrm>
            <a:off x="416859" y="856357"/>
            <a:ext cx="6070701" cy="6001643"/>
          </a:xfrm>
          <a:prstGeom prst="rect">
            <a:avLst/>
          </a:prstGeom>
          <a:noFill/>
        </p:spPr>
        <p:txBody>
          <a:bodyPr wrap="none" rtlCol="0">
            <a:spAutoFit/>
          </a:bodyPr>
          <a:lstStyle/>
          <a:p>
            <a:r>
              <a:rPr lang="en-US" sz="3200" dirty="0"/>
              <a:t>Rutgers:</a:t>
            </a:r>
          </a:p>
          <a:p>
            <a:pPr marL="457200" indent="-457200">
              <a:buFont typeface="Arial" panose="020B0604020202020204" pitchFamily="34" charset="0"/>
              <a:buChar char="•"/>
            </a:pPr>
            <a:r>
              <a:rPr lang="en-US" sz="3200" dirty="0"/>
              <a:t>Scott Glenn </a:t>
            </a:r>
          </a:p>
          <a:p>
            <a:pPr marL="457200" indent="-457200">
              <a:buFont typeface="Arial" panose="020B0604020202020204" pitchFamily="34" charset="0"/>
              <a:buChar char="•"/>
            </a:pPr>
            <a:r>
              <a:rPr lang="en-US" sz="3200" dirty="0"/>
              <a:t>Travis Miles </a:t>
            </a:r>
          </a:p>
          <a:p>
            <a:pPr marL="457200" indent="-457200">
              <a:buFont typeface="Arial" panose="020B0604020202020204" pitchFamily="34" charset="0"/>
              <a:buChar char="•"/>
            </a:pPr>
            <a:r>
              <a:rPr lang="en-US" sz="3200" dirty="0"/>
              <a:t>Maria </a:t>
            </a:r>
            <a:r>
              <a:rPr lang="en-US" sz="3200" dirty="0" err="1"/>
              <a:t>Aristizabal</a:t>
            </a:r>
            <a:r>
              <a:rPr lang="en-US" sz="3200" dirty="0"/>
              <a:t> (IOOS Funded) </a:t>
            </a:r>
          </a:p>
          <a:p>
            <a:pPr marL="457200" indent="-457200">
              <a:buFont typeface="Arial" panose="020B0604020202020204" pitchFamily="34" charset="0"/>
              <a:buChar char="•"/>
            </a:pPr>
            <a:r>
              <a:rPr lang="en-US" sz="3200" dirty="0"/>
              <a:t>Cliff Watkins</a:t>
            </a:r>
          </a:p>
          <a:p>
            <a:endParaRPr lang="en-US" sz="3200" dirty="0"/>
          </a:p>
          <a:p>
            <a:r>
              <a:rPr lang="en-US" sz="3200" dirty="0"/>
              <a:t>NOAA NOS IOOS:</a:t>
            </a:r>
          </a:p>
          <a:p>
            <a:pPr marL="457200" indent="-457200">
              <a:buFont typeface="Arial" panose="020B0604020202020204" pitchFamily="34" charset="0"/>
              <a:buChar char="•"/>
            </a:pPr>
            <a:r>
              <a:rPr lang="en-US" sz="3200" dirty="0"/>
              <a:t>Ben </a:t>
            </a:r>
            <a:r>
              <a:rPr lang="en-US" sz="3200" dirty="0" err="1"/>
              <a:t>LaCour</a:t>
            </a:r>
            <a:endParaRPr lang="en-US" sz="3200" dirty="0"/>
          </a:p>
          <a:p>
            <a:endParaRPr lang="en-US" sz="3200" dirty="0"/>
          </a:p>
          <a:p>
            <a:r>
              <a:rPr lang="en-US" sz="3200" dirty="0"/>
              <a:t>NOAA OAR AOML:</a:t>
            </a:r>
          </a:p>
          <a:p>
            <a:pPr marL="457200" indent="-457200">
              <a:buFont typeface="Arial" panose="020B0604020202020204" pitchFamily="34" charset="0"/>
              <a:buChar char="•"/>
            </a:pPr>
            <a:r>
              <a:rPr lang="en-US" sz="3200" dirty="0"/>
              <a:t>Gustavo </a:t>
            </a:r>
            <a:r>
              <a:rPr lang="en-US" sz="3200" dirty="0" err="1"/>
              <a:t>Goni</a:t>
            </a:r>
            <a:endParaRPr lang="en-US" sz="3200" dirty="0"/>
          </a:p>
          <a:p>
            <a:endParaRPr lang="en-US" sz="3200" dirty="0"/>
          </a:p>
        </p:txBody>
      </p:sp>
      <p:pic>
        <p:nvPicPr>
          <p:cNvPr id="4" name="Picture 3" descr="RU_LOGOTYPE_CMYK.pdf">
            <a:extLst>
              <a:ext uri="{FF2B5EF4-FFF2-40B4-BE49-F238E27FC236}">
                <a16:creationId xmlns:a16="http://schemas.microsoft.com/office/drawing/2014/main" id="{961B4798-605C-7949-8CE0-741DBF07D6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37121" y="1165740"/>
            <a:ext cx="2387173" cy="642290"/>
          </a:xfrm>
          <a:prstGeom prst="rect">
            <a:avLst/>
          </a:prstGeom>
          <a:solidFill>
            <a:schemeClr val="bg1"/>
          </a:solidFill>
        </p:spPr>
      </p:pic>
      <p:pic>
        <p:nvPicPr>
          <p:cNvPr id="5" name="Picture 4">
            <a:extLst>
              <a:ext uri="{FF2B5EF4-FFF2-40B4-BE49-F238E27FC236}">
                <a16:creationId xmlns:a16="http://schemas.microsoft.com/office/drawing/2014/main" id="{3E4CA07D-3F02-CF4B-BC0C-563D18C14E2D}"/>
              </a:ext>
            </a:extLst>
          </p:cNvPr>
          <p:cNvPicPr>
            <a:picLocks noChangeAspect="1"/>
          </p:cNvPicPr>
          <p:nvPr/>
        </p:nvPicPr>
        <p:blipFill>
          <a:blip r:embed="rId3"/>
          <a:stretch>
            <a:fillRect/>
          </a:stretch>
        </p:blipFill>
        <p:spPr>
          <a:xfrm>
            <a:off x="4107993" y="3308761"/>
            <a:ext cx="4759133" cy="548417"/>
          </a:xfrm>
          <a:prstGeom prst="rect">
            <a:avLst/>
          </a:prstGeom>
          <a:solidFill>
            <a:schemeClr val="bg1"/>
          </a:solidFill>
        </p:spPr>
      </p:pic>
      <p:pic>
        <p:nvPicPr>
          <p:cNvPr id="6" name="Picture 5">
            <a:extLst>
              <a:ext uri="{FF2B5EF4-FFF2-40B4-BE49-F238E27FC236}">
                <a16:creationId xmlns:a16="http://schemas.microsoft.com/office/drawing/2014/main" id="{46574ADA-90C5-7042-8864-0BCC3AA046B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75938" y="5335269"/>
            <a:ext cx="3208015" cy="781648"/>
          </a:xfrm>
          <a:prstGeom prst="rect">
            <a:avLst/>
          </a:prstGeom>
        </p:spPr>
      </p:pic>
    </p:spTree>
    <p:extLst>
      <p:ext uri="{BB962C8B-B14F-4D97-AF65-F5344CB8AC3E}">
        <p14:creationId xmlns:p14="http://schemas.microsoft.com/office/powerpoint/2010/main" val="3471957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833120D-7AB0-E042-9390-2441907A4971}"/>
              </a:ext>
            </a:extLst>
          </p:cNvPr>
          <p:cNvSpPr txBox="1"/>
          <p:nvPr/>
        </p:nvSpPr>
        <p:spPr>
          <a:xfrm>
            <a:off x="0" y="0"/>
            <a:ext cx="8969443" cy="523220"/>
          </a:xfrm>
          <a:prstGeom prst="rect">
            <a:avLst/>
          </a:prstGeom>
          <a:noFill/>
        </p:spPr>
        <p:txBody>
          <a:bodyPr wrap="none" rtlCol="0">
            <a:spAutoFit/>
          </a:bodyPr>
          <a:lstStyle/>
          <a:p>
            <a:r>
              <a:rPr lang="en-US" sz="2800" b="1" dirty="0">
                <a:solidFill>
                  <a:schemeClr val="bg1"/>
                </a:solidFill>
              </a:rPr>
              <a:t>MARACOOS Board Initiative: Hurricane Expert Engagement</a:t>
            </a:r>
          </a:p>
        </p:txBody>
      </p:sp>
      <p:sp>
        <p:nvSpPr>
          <p:cNvPr id="3" name="TextBox 2">
            <a:extLst>
              <a:ext uri="{FF2B5EF4-FFF2-40B4-BE49-F238E27FC236}">
                <a16:creationId xmlns:a16="http://schemas.microsoft.com/office/drawing/2014/main" id="{03E2DA25-7318-FD49-9E99-C283E174E619}"/>
              </a:ext>
            </a:extLst>
          </p:cNvPr>
          <p:cNvSpPr txBox="1"/>
          <p:nvPr/>
        </p:nvSpPr>
        <p:spPr>
          <a:xfrm>
            <a:off x="119956" y="485728"/>
            <a:ext cx="9024043" cy="6555641"/>
          </a:xfrm>
          <a:prstGeom prst="rect">
            <a:avLst/>
          </a:prstGeom>
          <a:noFill/>
        </p:spPr>
        <p:txBody>
          <a:bodyPr wrap="square" rtlCol="0">
            <a:spAutoFit/>
          </a:bodyPr>
          <a:lstStyle/>
          <a:p>
            <a:r>
              <a:rPr lang="en-US" sz="2800" dirty="0"/>
              <a:t>2018 Jun 8-15:      US-India Science Conference – Goa, India</a:t>
            </a:r>
          </a:p>
          <a:p>
            <a:r>
              <a:rPr lang="en-US" sz="2800" dirty="0"/>
              <a:t>2018 Summer:      Hurricane Gliders and The Hurricane Blog</a:t>
            </a:r>
          </a:p>
          <a:p>
            <a:r>
              <a:rPr lang="en-US" sz="2800" dirty="0"/>
              <a:t>2018 Oct 22-25:   MTS/IEE OCEANS 2018 Charleston</a:t>
            </a:r>
          </a:p>
          <a:p>
            <a:r>
              <a:rPr lang="en-US" sz="2800" dirty="0"/>
              <a:t>2018 Nov 29:        NOAA/Navy Update Silver Spring</a:t>
            </a:r>
          </a:p>
          <a:p>
            <a:r>
              <a:rPr lang="en-US" sz="2800" dirty="0"/>
              <a:t>2018 Dec 10-11:   AGU Washington DC</a:t>
            </a:r>
          </a:p>
          <a:p>
            <a:r>
              <a:rPr lang="en-US" sz="2800" dirty="0"/>
              <a:t>2019 Feb 25-28:   OI Americas, San Diego</a:t>
            </a:r>
          </a:p>
          <a:p>
            <a:r>
              <a:rPr lang="en-US" sz="2800" dirty="0"/>
              <a:t>2019 Mar 6:          EMC/NCEP College Park, MD</a:t>
            </a:r>
          </a:p>
          <a:p>
            <a:r>
              <a:rPr lang="en-US" sz="2800" dirty="0"/>
              <a:t>2019 Mar 12-14:  TCORF/HFIP, Miami</a:t>
            </a:r>
          </a:p>
          <a:p>
            <a:r>
              <a:rPr lang="en-US" sz="2800" dirty="0"/>
              <a:t>2019 Mar 18-22:  NRL/CNMOC, Stennis</a:t>
            </a:r>
          </a:p>
          <a:p>
            <a:r>
              <a:rPr lang="en-US" sz="2800" dirty="0"/>
              <a:t>2019 Apr 2:           Monthly NCEP Follow-up</a:t>
            </a:r>
          </a:p>
          <a:p>
            <a:r>
              <a:rPr lang="en-US" sz="2800" dirty="0"/>
              <a:t>2019 Apr 10-12:   JTWC, Honolulu</a:t>
            </a:r>
          </a:p>
          <a:p>
            <a:r>
              <a:rPr lang="en-US" sz="2800" dirty="0"/>
              <a:t>2019 Apr 22:        OAR &amp; NOS AA Briefing – Silver Spring</a:t>
            </a:r>
          </a:p>
          <a:p>
            <a:r>
              <a:rPr lang="en-US" sz="2800" dirty="0"/>
              <a:t>2019 May 14:       Request to Admiral </a:t>
            </a:r>
            <a:r>
              <a:rPr lang="en-US" sz="2800" dirty="0" err="1"/>
              <a:t>Okon</a:t>
            </a:r>
            <a:endParaRPr lang="en-US" sz="2800" dirty="0"/>
          </a:p>
          <a:p>
            <a:r>
              <a:rPr lang="en-US" sz="2800" dirty="0"/>
              <a:t>2019 May 21-22: EGO/UG2</a:t>
            </a:r>
          </a:p>
          <a:p>
            <a:r>
              <a:rPr lang="en-US" sz="2800" dirty="0"/>
              <a:t>TBD:                       NRL Monterey</a:t>
            </a:r>
          </a:p>
        </p:txBody>
      </p:sp>
      <p:pic>
        <p:nvPicPr>
          <p:cNvPr id="6" name="Picture 5">
            <a:extLst>
              <a:ext uri="{FF2B5EF4-FFF2-40B4-BE49-F238E27FC236}">
                <a16:creationId xmlns:a16="http://schemas.microsoft.com/office/drawing/2014/main" id="{F51CE88E-B09A-9E4C-BC31-4561EE2C4F5C}"/>
              </a:ext>
            </a:extLst>
          </p:cNvPr>
          <p:cNvPicPr>
            <a:picLocks noChangeAspect="1"/>
          </p:cNvPicPr>
          <p:nvPr/>
        </p:nvPicPr>
        <p:blipFill>
          <a:blip r:embed="rId2"/>
          <a:stretch>
            <a:fillRect/>
          </a:stretch>
        </p:blipFill>
        <p:spPr>
          <a:xfrm>
            <a:off x="6245151" y="6158754"/>
            <a:ext cx="2724292" cy="594824"/>
          </a:xfrm>
          <a:prstGeom prst="rect">
            <a:avLst/>
          </a:prstGeom>
          <a:solidFill>
            <a:schemeClr val="bg1"/>
          </a:solidFill>
        </p:spPr>
      </p:pic>
    </p:spTree>
    <p:extLst>
      <p:ext uri="{BB962C8B-B14F-4D97-AF65-F5344CB8AC3E}">
        <p14:creationId xmlns:p14="http://schemas.microsoft.com/office/powerpoint/2010/main" val="48405313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4761F118-F6CB-BF4C-8489-6F5831CA2098}"/>
              </a:ext>
            </a:extLst>
          </p:cNvPr>
          <p:cNvSpPr txBox="1"/>
          <p:nvPr/>
        </p:nvSpPr>
        <p:spPr>
          <a:xfrm>
            <a:off x="185530" y="0"/>
            <a:ext cx="8912055" cy="523220"/>
          </a:xfrm>
          <a:prstGeom prst="rect">
            <a:avLst/>
          </a:prstGeom>
          <a:noFill/>
        </p:spPr>
        <p:txBody>
          <a:bodyPr wrap="none" rtlCol="0">
            <a:spAutoFit/>
          </a:bodyPr>
          <a:lstStyle/>
          <a:p>
            <a:r>
              <a:rPr lang="en-US" sz="2800" b="1" dirty="0">
                <a:solidFill>
                  <a:schemeClr val="bg1"/>
                </a:solidFill>
              </a:rPr>
              <a:t>Weather Research and Forecasting Innovation Act of 2017</a:t>
            </a:r>
          </a:p>
        </p:txBody>
      </p:sp>
      <p:sp>
        <p:nvSpPr>
          <p:cNvPr id="2" name="TextBox 1">
            <a:extLst>
              <a:ext uri="{FF2B5EF4-FFF2-40B4-BE49-F238E27FC236}">
                <a16:creationId xmlns:a16="http://schemas.microsoft.com/office/drawing/2014/main" id="{7DA09029-0BFC-8943-8B8A-8EAF66650421}"/>
              </a:ext>
            </a:extLst>
          </p:cNvPr>
          <p:cNvSpPr txBox="1"/>
          <p:nvPr/>
        </p:nvSpPr>
        <p:spPr>
          <a:xfrm>
            <a:off x="185530" y="4185014"/>
            <a:ext cx="8613913" cy="2954655"/>
          </a:xfrm>
          <a:prstGeom prst="rect">
            <a:avLst/>
          </a:prstGeom>
          <a:noFill/>
        </p:spPr>
        <p:txBody>
          <a:bodyPr wrap="square" rtlCol="0">
            <a:spAutoFit/>
          </a:bodyPr>
          <a:lstStyle/>
          <a:p>
            <a:r>
              <a:rPr lang="en-US" sz="2400" b="1" dirty="0"/>
              <a:t>TITLE III – WEATHER SATELLITE AND DATA INNOVATION</a:t>
            </a:r>
          </a:p>
          <a:p>
            <a:r>
              <a:rPr lang="en-US" sz="2400" b="1" dirty="0"/>
              <a:t>(Sec 103) (a)(2)</a:t>
            </a:r>
            <a:r>
              <a:rPr lang="en-US" sz="2400" dirty="0"/>
              <a:t> </a:t>
            </a:r>
          </a:p>
          <a:p>
            <a:pPr marL="342900" indent="-342900">
              <a:buFont typeface="Arial" panose="020B0604020202020204" pitchFamily="34" charset="0"/>
              <a:buChar char="•"/>
            </a:pPr>
            <a:r>
              <a:rPr lang="en-US" sz="2400" dirty="0"/>
              <a:t>”where the Director of NWS determines that ocean and coastal data would improve forecasts”… </a:t>
            </a:r>
          </a:p>
          <a:p>
            <a:pPr marL="342900" indent="-342900">
              <a:buFont typeface="Arial" panose="020B0604020202020204" pitchFamily="34" charset="0"/>
              <a:buChar char="•"/>
            </a:pPr>
            <a:r>
              <a:rPr lang="en-US" sz="2400" dirty="0"/>
              <a:t>“in consultation with the AA of OAR and AA of NOS”…</a:t>
            </a:r>
          </a:p>
          <a:p>
            <a:pPr marL="342900" indent="-342900">
              <a:buFont typeface="Arial" panose="020B0604020202020204" pitchFamily="34" charset="0"/>
              <a:buChar char="•"/>
            </a:pPr>
            <a:r>
              <a:rPr lang="en-US" sz="2400" dirty="0"/>
              <a:t>“integrate coastal and ocean observations, and other data and research from IOOS”…</a:t>
            </a:r>
          </a:p>
          <a:p>
            <a:endParaRPr lang="en-US" dirty="0"/>
          </a:p>
        </p:txBody>
      </p:sp>
      <p:pic>
        <p:nvPicPr>
          <p:cNvPr id="5" name="Picture 4">
            <a:extLst>
              <a:ext uri="{FF2B5EF4-FFF2-40B4-BE49-F238E27FC236}">
                <a16:creationId xmlns:a16="http://schemas.microsoft.com/office/drawing/2014/main" id="{A5C8B632-3F21-9242-9987-BA768BDD7F52}"/>
              </a:ext>
            </a:extLst>
          </p:cNvPr>
          <p:cNvPicPr>
            <a:picLocks noChangeAspect="1"/>
          </p:cNvPicPr>
          <p:nvPr/>
        </p:nvPicPr>
        <p:blipFill>
          <a:blip r:embed="rId2"/>
          <a:stretch>
            <a:fillRect/>
          </a:stretch>
        </p:blipFill>
        <p:spPr>
          <a:xfrm>
            <a:off x="4350406" y="741876"/>
            <a:ext cx="4747179" cy="3129479"/>
          </a:xfrm>
          <a:prstGeom prst="rect">
            <a:avLst/>
          </a:prstGeom>
          <a:ln>
            <a:solidFill>
              <a:schemeClr val="tx1"/>
            </a:solidFill>
          </a:ln>
        </p:spPr>
      </p:pic>
      <p:pic>
        <p:nvPicPr>
          <p:cNvPr id="7" name="Graphic 6">
            <a:extLst>
              <a:ext uri="{FF2B5EF4-FFF2-40B4-BE49-F238E27FC236}">
                <a16:creationId xmlns:a16="http://schemas.microsoft.com/office/drawing/2014/main" id="{3F819861-096D-4D4B-9222-F549988786D2}"/>
              </a:ext>
            </a:extLst>
          </p:cNvPr>
          <p:cNvPicPr>
            <a:picLocks noChangeAspect="1"/>
          </p:cNvPicPr>
          <p:nvPr/>
        </p:nvPicPr>
        <p:blipFill>
          <a:blip r:embed="rId3">
            <a:extLst>
              <a:ext uri="{96DAC541-7B7A-43D3-8B79-37D633B846F1}">
                <asvg:svgBlip xmlns:asvg="http://schemas.microsoft.com/office/drawing/2016/SVG/main" xmlns="" r:embed="rId4"/>
              </a:ext>
            </a:extLst>
          </a:blip>
          <a:stretch>
            <a:fillRect/>
          </a:stretch>
        </p:blipFill>
        <p:spPr>
          <a:xfrm>
            <a:off x="7321924" y="1062762"/>
            <a:ext cx="1243853" cy="1243853"/>
          </a:xfrm>
          <a:prstGeom prst="rect">
            <a:avLst/>
          </a:prstGeom>
        </p:spPr>
      </p:pic>
      <p:sp>
        <p:nvSpPr>
          <p:cNvPr id="8" name="TextBox 7">
            <a:extLst>
              <a:ext uri="{FF2B5EF4-FFF2-40B4-BE49-F238E27FC236}">
                <a16:creationId xmlns:a16="http://schemas.microsoft.com/office/drawing/2014/main" id="{89321030-0BFE-3142-AC87-9E2304945660}"/>
              </a:ext>
            </a:extLst>
          </p:cNvPr>
          <p:cNvSpPr txBox="1"/>
          <p:nvPr/>
        </p:nvSpPr>
        <p:spPr>
          <a:xfrm>
            <a:off x="185530" y="783122"/>
            <a:ext cx="4164876" cy="3046988"/>
          </a:xfrm>
          <a:prstGeom prst="rect">
            <a:avLst/>
          </a:prstGeom>
          <a:noFill/>
        </p:spPr>
        <p:txBody>
          <a:bodyPr wrap="square" rtlCol="0">
            <a:spAutoFit/>
          </a:bodyPr>
          <a:lstStyle/>
          <a:p>
            <a:r>
              <a:rPr lang="en-US" sz="3200" b="1" dirty="0"/>
              <a:t>“to support substantial improvement in weather forecasting and prediction of high impact weather events”…</a:t>
            </a:r>
          </a:p>
        </p:txBody>
      </p:sp>
    </p:spTree>
    <p:extLst>
      <p:ext uri="{BB962C8B-B14F-4D97-AF65-F5344CB8AC3E}">
        <p14:creationId xmlns:p14="http://schemas.microsoft.com/office/powerpoint/2010/main" val="24387640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AC408A-6DF1-2448-B23F-8DD964D1D76C}"/>
              </a:ext>
            </a:extLst>
          </p:cNvPr>
          <p:cNvSpPr/>
          <p:nvPr/>
        </p:nvSpPr>
        <p:spPr>
          <a:xfrm>
            <a:off x="-11615" y="0"/>
            <a:ext cx="9155615" cy="87967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204" y="1020008"/>
            <a:ext cx="8077200" cy="4694873"/>
          </a:xfrm>
          <a:prstGeom prst="rect">
            <a:avLst/>
          </a:prstGeom>
        </p:spPr>
      </p:pic>
      <p:sp>
        <p:nvSpPr>
          <p:cNvPr id="7" name="Oval 6"/>
          <p:cNvSpPr/>
          <p:nvPr/>
        </p:nvSpPr>
        <p:spPr>
          <a:xfrm>
            <a:off x="4419600" y="3886200"/>
            <a:ext cx="9144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4267200" y="5144988"/>
            <a:ext cx="9144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81007" y="3886200"/>
            <a:ext cx="1376387"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81007" y="5213975"/>
            <a:ext cx="1376387"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E1F1DF4-1289-1A4F-A67B-ABC625E93B5E}"/>
              </a:ext>
            </a:extLst>
          </p:cNvPr>
          <p:cNvSpPr/>
          <p:nvPr/>
        </p:nvSpPr>
        <p:spPr>
          <a:xfrm>
            <a:off x="2821636" y="84760"/>
            <a:ext cx="6192456" cy="677108"/>
          </a:xfrm>
          <a:prstGeom prst="rect">
            <a:avLst/>
          </a:prstGeom>
          <a:noFill/>
        </p:spPr>
        <p:txBody>
          <a:bodyPr wrap="square">
            <a:spAutoFit/>
          </a:bodyPr>
          <a:lstStyle/>
          <a:p>
            <a:pPr algn="ctr" eaLnBrk="1" fontAlgn="auto" hangingPunct="1">
              <a:spcBef>
                <a:spcPts val="0"/>
              </a:spcBef>
              <a:spcAft>
                <a:spcPts val="0"/>
              </a:spcAft>
            </a:pPr>
            <a:r>
              <a:rPr lang="en-US" sz="1800" dirty="0">
                <a:solidFill>
                  <a:schemeClr val="bg1"/>
                </a:solidFill>
                <a:latin typeface="Calibri" panose="020F0502020204030204"/>
                <a:ea typeface=""/>
                <a:cs typeface=""/>
              </a:rPr>
              <a:t> </a:t>
            </a:r>
            <a:r>
              <a:rPr lang="en-US" sz="2000" b="1" dirty="0">
                <a:solidFill>
                  <a:schemeClr val="bg1"/>
                </a:solidFill>
                <a:latin typeface="Calibri" panose="020F0502020204030204"/>
                <a:ea typeface=""/>
                <a:cs typeface=""/>
              </a:rPr>
              <a:t>U.S. Billion-Dollar Weather and Climate Disasters (2018)</a:t>
            </a:r>
            <a:r>
              <a:rPr lang="en-US" sz="1800" dirty="0">
                <a:solidFill>
                  <a:schemeClr val="bg1"/>
                </a:solidFill>
                <a:latin typeface="Calibri" panose="020F0502020204030204"/>
                <a:ea typeface=""/>
                <a:cs typeface=""/>
              </a:rPr>
              <a:t> </a:t>
            </a:r>
            <a:r>
              <a:rPr lang="en-US" sz="1800" dirty="0">
                <a:solidFill>
                  <a:schemeClr val="bg1"/>
                </a:solidFill>
                <a:latin typeface="Calibri" panose="020F0502020204030204"/>
                <a:ea typeface=""/>
                <a:cs typeface=""/>
                <a:hlinkClick r:id="rId4">
                  <a:extLst>
                    <a:ext uri="{A12FA001-AC4F-418D-AE19-62706E023703}">
                      <ahyp:hlinkClr xmlns:ahyp="http://schemas.microsoft.com/office/drawing/2018/hyperlinkcolor" xmlns="" val="tx"/>
                    </a:ext>
                  </a:extLst>
                </a:hlinkClick>
              </a:rPr>
              <a:t>https://www.ncdc.noaa.gov/billions/</a:t>
            </a:r>
            <a:endParaRPr lang="en-US" sz="1800" dirty="0">
              <a:solidFill>
                <a:schemeClr val="bg1"/>
              </a:solidFill>
              <a:latin typeface="Calibri" panose="020F0502020204030204"/>
              <a:ea typeface=""/>
              <a:cs typeface=""/>
            </a:endParaRPr>
          </a:p>
        </p:txBody>
      </p:sp>
      <p:pic>
        <p:nvPicPr>
          <p:cNvPr id="3" name="Picture 2">
            <a:extLst>
              <a:ext uri="{FF2B5EF4-FFF2-40B4-BE49-F238E27FC236}">
                <a16:creationId xmlns:a16="http://schemas.microsoft.com/office/drawing/2014/main" id="{8477629A-3C73-B347-B513-B1CA8FF7D775}"/>
              </a:ext>
            </a:extLst>
          </p:cNvPr>
          <p:cNvPicPr>
            <a:picLocks noChangeAspect="1"/>
          </p:cNvPicPr>
          <p:nvPr/>
        </p:nvPicPr>
        <p:blipFill>
          <a:blip r:embed="rId5"/>
          <a:stretch>
            <a:fillRect/>
          </a:stretch>
        </p:blipFill>
        <p:spPr>
          <a:xfrm>
            <a:off x="59126" y="155872"/>
            <a:ext cx="2662177" cy="567931"/>
          </a:xfrm>
          <a:prstGeom prst="rect">
            <a:avLst/>
          </a:prstGeom>
          <a:noFill/>
        </p:spPr>
      </p:pic>
      <p:sp>
        <p:nvSpPr>
          <p:cNvPr id="15" name="Rectangle 14">
            <a:extLst>
              <a:ext uri="{FF2B5EF4-FFF2-40B4-BE49-F238E27FC236}">
                <a16:creationId xmlns:a16="http://schemas.microsoft.com/office/drawing/2014/main" id="{9702B369-22BB-F54E-B6DB-59FC54641CB7}"/>
              </a:ext>
            </a:extLst>
          </p:cNvPr>
          <p:cNvSpPr/>
          <p:nvPr/>
        </p:nvSpPr>
        <p:spPr>
          <a:xfrm>
            <a:off x="-11615" y="5926722"/>
            <a:ext cx="9173612" cy="954107"/>
          </a:xfrm>
          <a:prstGeom prst="rect">
            <a:avLst/>
          </a:prstGeom>
          <a:solidFill>
            <a:schemeClr val="bg1"/>
          </a:solidFill>
        </p:spPr>
        <p:txBody>
          <a:bodyPr wrap="square">
            <a:spAutoFit/>
          </a:bodyPr>
          <a:lstStyle/>
          <a:p>
            <a:pPr algn="ctr" eaLnBrk="1" fontAlgn="auto" hangingPunct="1">
              <a:spcBef>
                <a:spcPts val="0"/>
              </a:spcBef>
              <a:spcAft>
                <a:spcPts val="0"/>
              </a:spcAft>
            </a:pPr>
            <a:r>
              <a:rPr lang="en-US" sz="2800" b="1" dirty="0">
                <a:solidFill>
                  <a:srgbClr val="FF0000"/>
                </a:solidFill>
                <a:latin typeface="Calibri" panose="020F0502020204030204"/>
                <a:ea typeface=""/>
                <a:cs typeface=""/>
              </a:rPr>
              <a:t>Hurricanes have caused $870.7 B in damages since 1980, </a:t>
            </a:r>
          </a:p>
          <a:p>
            <a:pPr algn="ctr" eaLnBrk="1" fontAlgn="auto" hangingPunct="1">
              <a:spcBef>
                <a:spcPts val="0"/>
              </a:spcBef>
              <a:spcAft>
                <a:spcPts val="0"/>
              </a:spcAft>
            </a:pPr>
            <a:r>
              <a:rPr lang="en-US" sz="2800" b="1" dirty="0">
                <a:solidFill>
                  <a:srgbClr val="FF0000"/>
                </a:solidFill>
                <a:latin typeface="Calibri" panose="020F0502020204030204"/>
                <a:ea typeface=""/>
                <a:cs typeface=""/>
              </a:rPr>
              <a:t>more than all other natural disasters combined ($720.3 B)</a:t>
            </a:r>
            <a:r>
              <a:rPr lang="en-US" sz="1800" dirty="0">
                <a:solidFill>
                  <a:prstClr val="black"/>
                </a:solidFill>
                <a:latin typeface="Calibri" panose="020F0502020204030204"/>
                <a:ea typeface=""/>
                <a:cs typeface=""/>
              </a:rPr>
              <a:t> </a:t>
            </a:r>
          </a:p>
        </p:txBody>
      </p:sp>
    </p:spTree>
    <p:extLst>
      <p:ext uri="{BB962C8B-B14F-4D97-AF65-F5344CB8AC3E}">
        <p14:creationId xmlns:p14="http://schemas.microsoft.com/office/powerpoint/2010/main" val="29901577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CAC408A-6DF1-2448-B23F-8DD964D1D76C}"/>
              </a:ext>
            </a:extLst>
          </p:cNvPr>
          <p:cNvSpPr/>
          <p:nvPr/>
        </p:nvSpPr>
        <p:spPr>
          <a:xfrm>
            <a:off x="-11615" y="0"/>
            <a:ext cx="9155615" cy="879676"/>
          </a:xfrm>
          <a:prstGeom prst="rect">
            <a:avLst/>
          </a:prstGeom>
          <a:solidFill>
            <a:srgbClr val="00206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2F13D125-A07F-7840-B8D2-1F5EA461A764}"/>
              </a:ext>
            </a:extLst>
          </p:cNvPr>
          <p:cNvSpPr/>
          <p:nvPr/>
        </p:nvSpPr>
        <p:spPr>
          <a:xfrm>
            <a:off x="-11615" y="5926722"/>
            <a:ext cx="9173612" cy="954107"/>
          </a:xfrm>
          <a:prstGeom prst="rect">
            <a:avLst/>
          </a:prstGeom>
          <a:solidFill>
            <a:schemeClr val="bg1"/>
          </a:solidFill>
        </p:spPr>
        <p:txBody>
          <a:bodyPr wrap="square">
            <a:spAutoFit/>
          </a:bodyPr>
          <a:lstStyle/>
          <a:p>
            <a:pPr algn="ctr" eaLnBrk="1" fontAlgn="auto" hangingPunct="1">
              <a:spcBef>
                <a:spcPts val="0"/>
              </a:spcBef>
              <a:spcAft>
                <a:spcPts val="0"/>
              </a:spcAft>
            </a:pPr>
            <a:r>
              <a:rPr lang="en-US" sz="2800" b="1" dirty="0">
                <a:solidFill>
                  <a:srgbClr val="FF0000"/>
                </a:solidFill>
                <a:latin typeface="Calibri" panose="020F0502020204030204"/>
                <a:ea typeface=""/>
                <a:cs typeface=""/>
              </a:rPr>
              <a:t>Hurricanes have caused 6,436 deaths since 1980, </a:t>
            </a:r>
          </a:p>
          <a:p>
            <a:pPr algn="ctr" eaLnBrk="1" fontAlgn="auto" hangingPunct="1">
              <a:spcBef>
                <a:spcPts val="0"/>
              </a:spcBef>
              <a:spcAft>
                <a:spcPts val="0"/>
              </a:spcAft>
            </a:pPr>
            <a:r>
              <a:rPr lang="en-US" sz="2800" b="1" dirty="0">
                <a:solidFill>
                  <a:srgbClr val="FF0000"/>
                </a:solidFill>
                <a:latin typeface="Calibri" panose="020F0502020204030204"/>
                <a:ea typeface=""/>
                <a:cs typeface=""/>
              </a:rPr>
              <a:t>similar to all other natural disasters combined (6,610)</a:t>
            </a:r>
            <a:r>
              <a:rPr lang="en-US" sz="1800" dirty="0">
                <a:solidFill>
                  <a:prstClr val="black"/>
                </a:solidFill>
                <a:latin typeface="Calibri" panose="020F0502020204030204"/>
                <a:ea typeface=""/>
                <a:cs typeface=""/>
              </a:rPr>
              <a:t> </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7204" y="1020008"/>
            <a:ext cx="8077200" cy="4694873"/>
          </a:xfrm>
          <a:prstGeom prst="rect">
            <a:avLst/>
          </a:prstGeom>
        </p:spPr>
      </p:pic>
      <p:sp>
        <p:nvSpPr>
          <p:cNvPr id="10" name="Oval 9"/>
          <p:cNvSpPr/>
          <p:nvPr/>
        </p:nvSpPr>
        <p:spPr>
          <a:xfrm>
            <a:off x="7828498" y="5213975"/>
            <a:ext cx="9144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7796205" y="3886200"/>
            <a:ext cx="914400"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581007" y="3886200"/>
            <a:ext cx="1376387"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581007" y="5213975"/>
            <a:ext cx="1376387" cy="4572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0E1F1DF4-1289-1A4F-A67B-ABC625E93B5E}"/>
              </a:ext>
            </a:extLst>
          </p:cNvPr>
          <p:cNvSpPr/>
          <p:nvPr/>
        </p:nvSpPr>
        <p:spPr>
          <a:xfrm>
            <a:off x="2821636" y="84760"/>
            <a:ext cx="6192456" cy="677108"/>
          </a:xfrm>
          <a:prstGeom prst="rect">
            <a:avLst/>
          </a:prstGeom>
          <a:noFill/>
        </p:spPr>
        <p:txBody>
          <a:bodyPr wrap="square">
            <a:spAutoFit/>
          </a:bodyPr>
          <a:lstStyle/>
          <a:p>
            <a:pPr algn="ctr" eaLnBrk="1" fontAlgn="auto" hangingPunct="1">
              <a:spcBef>
                <a:spcPts val="0"/>
              </a:spcBef>
              <a:spcAft>
                <a:spcPts val="0"/>
              </a:spcAft>
            </a:pPr>
            <a:r>
              <a:rPr lang="en-US" sz="1800" dirty="0">
                <a:solidFill>
                  <a:schemeClr val="bg1"/>
                </a:solidFill>
                <a:latin typeface="Calibri" panose="020F0502020204030204"/>
                <a:ea typeface=""/>
                <a:cs typeface=""/>
              </a:rPr>
              <a:t> </a:t>
            </a:r>
            <a:r>
              <a:rPr lang="en-US" sz="2000" b="1" dirty="0">
                <a:solidFill>
                  <a:schemeClr val="bg1"/>
                </a:solidFill>
                <a:latin typeface="Calibri" panose="020F0502020204030204"/>
                <a:ea typeface=""/>
                <a:cs typeface=""/>
              </a:rPr>
              <a:t>U.S. Billion-Dollar Weather and Climate Disasters (2018)</a:t>
            </a:r>
            <a:r>
              <a:rPr lang="en-US" sz="1800" dirty="0">
                <a:solidFill>
                  <a:schemeClr val="bg1"/>
                </a:solidFill>
                <a:latin typeface="Calibri" panose="020F0502020204030204"/>
                <a:ea typeface=""/>
                <a:cs typeface=""/>
              </a:rPr>
              <a:t> </a:t>
            </a:r>
            <a:r>
              <a:rPr lang="en-US" sz="1800" dirty="0">
                <a:solidFill>
                  <a:schemeClr val="bg1"/>
                </a:solidFill>
                <a:latin typeface="Calibri" panose="020F0502020204030204"/>
                <a:ea typeface=""/>
                <a:cs typeface=""/>
                <a:hlinkClick r:id="rId4">
                  <a:extLst>
                    <a:ext uri="{A12FA001-AC4F-418D-AE19-62706E023703}">
                      <ahyp:hlinkClr xmlns:ahyp="http://schemas.microsoft.com/office/drawing/2018/hyperlinkcolor" xmlns="" val="tx"/>
                    </a:ext>
                  </a:extLst>
                </a:hlinkClick>
              </a:rPr>
              <a:t>https://www.ncdc.noaa.gov/billions/</a:t>
            </a:r>
            <a:endParaRPr lang="en-US" sz="1800" dirty="0">
              <a:solidFill>
                <a:schemeClr val="bg1"/>
              </a:solidFill>
              <a:latin typeface="Calibri" panose="020F0502020204030204"/>
              <a:ea typeface=""/>
              <a:cs typeface=""/>
            </a:endParaRPr>
          </a:p>
        </p:txBody>
      </p:sp>
      <p:pic>
        <p:nvPicPr>
          <p:cNvPr id="3" name="Picture 2">
            <a:extLst>
              <a:ext uri="{FF2B5EF4-FFF2-40B4-BE49-F238E27FC236}">
                <a16:creationId xmlns:a16="http://schemas.microsoft.com/office/drawing/2014/main" id="{8477629A-3C73-B347-B513-B1CA8FF7D775}"/>
              </a:ext>
            </a:extLst>
          </p:cNvPr>
          <p:cNvPicPr>
            <a:picLocks noChangeAspect="1"/>
          </p:cNvPicPr>
          <p:nvPr/>
        </p:nvPicPr>
        <p:blipFill>
          <a:blip r:embed="rId5"/>
          <a:stretch>
            <a:fillRect/>
          </a:stretch>
        </p:blipFill>
        <p:spPr>
          <a:xfrm>
            <a:off x="59126" y="155872"/>
            <a:ext cx="2662177" cy="567931"/>
          </a:xfrm>
          <a:prstGeom prst="rect">
            <a:avLst/>
          </a:prstGeom>
          <a:noFill/>
        </p:spPr>
      </p:pic>
    </p:spTree>
    <p:extLst>
      <p:ext uri="{BB962C8B-B14F-4D97-AF65-F5344CB8AC3E}">
        <p14:creationId xmlns:p14="http://schemas.microsoft.com/office/powerpoint/2010/main" val="2531211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13">
            <a:extLst>
              <a:ext uri="{FF2B5EF4-FFF2-40B4-BE49-F238E27FC236}">
                <a16:creationId xmlns:a16="http://schemas.microsoft.com/office/drawing/2014/main" id="{890D7892-F758-8F4F-9779-3DFF0944C522}"/>
              </a:ext>
            </a:extLst>
          </p:cNvPr>
          <p:cNvSpPr txBox="1"/>
          <p:nvPr/>
        </p:nvSpPr>
        <p:spPr>
          <a:xfrm>
            <a:off x="2" y="592294"/>
            <a:ext cx="4765071" cy="830997"/>
          </a:xfrm>
          <a:prstGeom prst="rect">
            <a:avLst/>
          </a:prstGeom>
          <a:noFill/>
        </p:spPr>
        <p:txBody>
          <a:bodyPr wrap="square" rtlCol="0">
            <a:spAutoFit/>
          </a:bodyPr>
          <a:lstStyle/>
          <a:p>
            <a:pPr algn="ctr" eaLnBrk="1" fontAlgn="auto" hangingPunct="1">
              <a:spcBef>
                <a:spcPts val="0"/>
              </a:spcBef>
              <a:spcAft>
                <a:spcPts val="0"/>
              </a:spcAft>
            </a:pPr>
            <a:r>
              <a:rPr lang="en-US" b="1" dirty="0">
                <a:solidFill>
                  <a:prstClr val="black"/>
                </a:solidFill>
                <a:latin typeface="Calibri" panose="020F0502020204030204" pitchFamily="34" charset="0"/>
                <a:ea typeface=""/>
                <a:cs typeface="Calibri" panose="020F0502020204030204" pitchFamily="34" charset="0"/>
              </a:rPr>
              <a:t>Average Track Errors: </a:t>
            </a:r>
          </a:p>
          <a:p>
            <a:pPr algn="ctr" eaLnBrk="1" fontAlgn="auto" hangingPunct="1">
              <a:spcBef>
                <a:spcPts val="0"/>
              </a:spcBef>
              <a:spcAft>
                <a:spcPts val="0"/>
              </a:spcAft>
            </a:pPr>
            <a:r>
              <a:rPr lang="en-US" b="1" dirty="0">
                <a:solidFill>
                  <a:prstClr val="black"/>
                </a:solidFill>
                <a:latin typeface="Calibri" panose="020F0502020204030204" pitchFamily="34" charset="0"/>
                <a:ea typeface=""/>
                <a:cs typeface="Calibri" panose="020F0502020204030204" pitchFamily="34" charset="0"/>
              </a:rPr>
              <a:t>Atlantic Basin</a:t>
            </a:r>
          </a:p>
        </p:txBody>
      </p:sp>
      <p:pic>
        <p:nvPicPr>
          <p:cNvPr id="17" name="Picture 2" descr="https://www.nhc.noaa.gov/verification/figs/ALtkerrtrd.jpg">
            <a:extLst>
              <a:ext uri="{FF2B5EF4-FFF2-40B4-BE49-F238E27FC236}">
                <a16:creationId xmlns:a16="http://schemas.microsoft.com/office/drawing/2014/main" id="{8D4C5A33-69E5-074F-B9EA-246149EA39C4}"/>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4553" r="3794" b="1091"/>
          <a:stretch/>
        </p:blipFill>
        <p:spPr bwMode="auto">
          <a:xfrm>
            <a:off x="50802" y="1211341"/>
            <a:ext cx="4601633" cy="3725750"/>
          </a:xfrm>
          <a:prstGeom prst="rect">
            <a:avLst/>
          </a:prstGeom>
          <a:noFill/>
          <a:extLst>
            <a:ext uri="{909E8E84-426E-40DD-AFC4-6F175D3DCCD1}">
              <a14:hiddenFill xmlns:a14="http://schemas.microsoft.com/office/drawing/2010/main">
                <a:solidFill>
                  <a:srgbClr val="FFFFFF"/>
                </a:solidFill>
              </a14:hiddenFill>
            </a:ext>
          </a:extLst>
        </p:spPr>
      </p:pic>
      <p:sp>
        <p:nvSpPr>
          <p:cNvPr id="20" name="TextBox 19">
            <a:extLst>
              <a:ext uri="{FF2B5EF4-FFF2-40B4-BE49-F238E27FC236}">
                <a16:creationId xmlns:a16="http://schemas.microsoft.com/office/drawing/2014/main" id="{2D61E304-F021-F24B-9503-8C62D2E51F95}"/>
              </a:ext>
            </a:extLst>
          </p:cNvPr>
          <p:cNvSpPr txBox="1"/>
          <p:nvPr/>
        </p:nvSpPr>
        <p:spPr>
          <a:xfrm>
            <a:off x="4311126" y="592294"/>
            <a:ext cx="4765071" cy="830997"/>
          </a:xfrm>
          <a:prstGeom prst="rect">
            <a:avLst/>
          </a:prstGeom>
          <a:noFill/>
        </p:spPr>
        <p:txBody>
          <a:bodyPr wrap="square" rtlCol="0">
            <a:spAutoFit/>
          </a:bodyPr>
          <a:lstStyle/>
          <a:p>
            <a:pPr algn="ctr" eaLnBrk="1" fontAlgn="auto" hangingPunct="1">
              <a:spcBef>
                <a:spcPts val="0"/>
              </a:spcBef>
              <a:spcAft>
                <a:spcPts val="0"/>
              </a:spcAft>
            </a:pPr>
            <a:r>
              <a:rPr lang="en-US" b="1" dirty="0">
                <a:solidFill>
                  <a:prstClr val="black"/>
                </a:solidFill>
                <a:latin typeface="Calibri" panose="020F0502020204030204" pitchFamily="34" charset="0"/>
                <a:ea typeface=""/>
                <a:cs typeface="Calibri" panose="020F0502020204030204" pitchFamily="34" charset="0"/>
              </a:rPr>
              <a:t>Average Intensity Errors: </a:t>
            </a:r>
          </a:p>
          <a:p>
            <a:pPr algn="ctr" eaLnBrk="1" fontAlgn="auto" hangingPunct="1">
              <a:spcBef>
                <a:spcPts val="0"/>
              </a:spcBef>
              <a:spcAft>
                <a:spcPts val="0"/>
              </a:spcAft>
            </a:pPr>
            <a:r>
              <a:rPr lang="en-US" b="1" dirty="0">
                <a:solidFill>
                  <a:prstClr val="black"/>
                </a:solidFill>
                <a:latin typeface="Calibri" panose="020F0502020204030204" pitchFamily="34" charset="0"/>
                <a:ea typeface=""/>
                <a:cs typeface="Calibri" panose="020F0502020204030204" pitchFamily="34" charset="0"/>
              </a:rPr>
              <a:t>Atlantic Basin</a:t>
            </a:r>
          </a:p>
        </p:txBody>
      </p:sp>
      <p:pic>
        <p:nvPicPr>
          <p:cNvPr id="21" name="Picture 2" descr="https://www.nhc.noaa.gov/verification/figs/ALinerrtrd.jpg">
            <a:extLst>
              <a:ext uri="{FF2B5EF4-FFF2-40B4-BE49-F238E27FC236}">
                <a16:creationId xmlns:a16="http://schemas.microsoft.com/office/drawing/2014/main" id="{EA6F7858-5465-514C-9D4B-B255A67C5FD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5350" r="6953" b="341"/>
          <a:stretch/>
        </p:blipFill>
        <p:spPr bwMode="auto">
          <a:xfrm>
            <a:off x="4741669" y="1211341"/>
            <a:ext cx="4360127" cy="371739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16835" y="4200939"/>
            <a:ext cx="2695803" cy="369332"/>
          </a:xfrm>
          <a:prstGeom prst="rect">
            <a:avLst/>
          </a:prstGeom>
          <a:noFill/>
        </p:spPr>
        <p:txBody>
          <a:bodyPr wrap="none" rtlCol="0">
            <a:spAutoFit/>
          </a:bodyPr>
          <a:lstStyle/>
          <a:p>
            <a:r>
              <a:rPr lang="en-US" dirty="0"/>
              <a:t>Factor of </a:t>
            </a:r>
            <a:r>
              <a:rPr lang="en-US"/>
              <a:t>2-4 improvement</a:t>
            </a:r>
            <a:endParaRPr lang="en-US" dirty="0"/>
          </a:p>
        </p:txBody>
      </p:sp>
      <p:sp>
        <p:nvSpPr>
          <p:cNvPr id="9" name="TextBox 8"/>
          <p:cNvSpPr txBox="1"/>
          <p:nvPr/>
        </p:nvSpPr>
        <p:spPr>
          <a:xfrm>
            <a:off x="5118468" y="4135462"/>
            <a:ext cx="2376869" cy="369332"/>
          </a:xfrm>
          <a:prstGeom prst="rect">
            <a:avLst/>
          </a:prstGeom>
          <a:noFill/>
        </p:spPr>
        <p:txBody>
          <a:bodyPr wrap="none" rtlCol="0">
            <a:spAutoFit/>
          </a:bodyPr>
          <a:lstStyle/>
          <a:p>
            <a:r>
              <a:rPr lang="en-US" dirty="0"/>
              <a:t>20%-30% improvement</a:t>
            </a:r>
          </a:p>
        </p:txBody>
      </p:sp>
      <p:sp>
        <p:nvSpPr>
          <p:cNvPr id="3" name="TextBox 2"/>
          <p:cNvSpPr txBox="1"/>
          <p:nvPr/>
        </p:nvSpPr>
        <p:spPr>
          <a:xfrm>
            <a:off x="2" y="24655"/>
            <a:ext cx="9154502" cy="584775"/>
          </a:xfrm>
          <a:prstGeom prst="rect">
            <a:avLst/>
          </a:prstGeom>
          <a:noFill/>
        </p:spPr>
        <p:txBody>
          <a:bodyPr wrap="square" rtlCol="0">
            <a:spAutoFit/>
          </a:bodyPr>
          <a:lstStyle/>
          <a:p>
            <a:pPr algn="ctr"/>
            <a:r>
              <a:rPr lang="en-US" sz="3200" dirty="0">
                <a:solidFill>
                  <a:schemeClr val="bg1"/>
                </a:solidFill>
              </a:rPr>
              <a:t>NOAA Annual Operational Suite Review</a:t>
            </a:r>
          </a:p>
        </p:txBody>
      </p:sp>
      <p:sp>
        <p:nvSpPr>
          <p:cNvPr id="4" name="TextBox 3">
            <a:extLst>
              <a:ext uri="{FF2B5EF4-FFF2-40B4-BE49-F238E27FC236}">
                <a16:creationId xmlns:a16="http://schemas.microsoft.com/office/drawing/2014/main" id="{8E41F13F-15C9-C148-BCEE-48EF6F280198}"/>
              </a:ext>
            </a:extLst>
          </p:cNvPr>
          <p:cNvSpPr txBox="1"/>
          <p:nvPr/>
        </p:nvSpPr>
        <p:spPr>
          <a:xfrm>
            <a:off x="0" y="4937091"/>
            <a:ext cx="9144000" cy="1815882"/>
          </a:xfrm>
          <a:prstGeom prst="rect">
            <a:avLst/>
          </a:prstGeom>
          <a:noFill/>
        </p:spPr>
        <p:txBody>
          <a:bodyPr wrap="square" rtlCol="0">
            <a:spAutoFit/>
          </a:bodyPr>
          <a:lstStyle/>
          <a:p>
            <a:pPr algn="ctr"/>
            <a:r>
              <a:rPr lang="en-US" sz="2800" b="1" dirty="0"/>
              <a:t>Evacuate</a:t>
            </a:r>
            <a:r>
              <a:rPr lang="en-US" sz="2800" dirty="0"/>
              <a:t> vs </a:t>
            </a:r>
            <a:r>
              <a:rPr lang="en-US" sz="2800" b="1" dirty="0"/>
              <a:t>Shelter-In-Place</a:t>
            </a:r>
            <a:r>
              <a:rPr lang="en-US" sz="2800" dirty="0"/>
              <a:t> decisions are often made </a:t>
            </a:r>
          </a:p>
          <a:p>
            <a:pPr algn="ctr"/>
            <a:r>
              <a:rPr lang="en-US" sz="2800" dirty="0"/>
              <a:t>3-5 days ahead based on the forecast intensity at landfall</a:t>
            </a:r>
          </a:p>
          <a:p>
            <a:pPr algn="ctr"/>
            <a:endParaRPr lang="en-US" sz="2800" dirty="0"/>
          </a:p>
          <a:p>
            <a:pPr algn="ctr"/>
            <a:r>
              <a:rPr lang="en-US" sz="2800" i="1" dirty="0"/>
              <a:t>Close the gap from both sides: forecasting and response</a:t>
            </a:r>
          </a:p>
        </p:txBody>
      </p:sp>
    </p:spTree>
    <p:extLst>
      <p:ext uri="{BB962C8B-B14F-4D97-AF65-F5344CB8AC3E}">
        <p14:creationId xmlns:p14="http://schemas.microsoft.com/office/powerpoint/2010/main" val="18751800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44025</TotalTime>
  <Words>1696</Words>
  <Application>Microsoft Office PowerPoint</Application>
  <PresentationFormat>On-screen Show (4:3)</PresentationFormat>
  <Paragraphs>276</Paragraphs>
  <Slides>34</Slides>
  <Notes>10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ＭＳ Ｐゴシック</vt:lpstr>
      <vt:lpstr>Arial</vt:lpstr>
      <vt:lpstr>Calibri</vt:lpstr>
      <vt:lpstr>Calibri Light</vt:lpstr>
      <vt:lpstr>Helvetica Neue</vt:lpstr>
      <vt:lpstr>Helvetica Neue Medium</vt:lpstr>
      <vt:lpstr>Mangal</vt:lpstr>
      <vt:lpstr>Rockwell Extra Bold</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Office User</dc:creator>
  <cp:lastModifiedBy>Howard Schram</cp:lastModifiedBy>
  <cp:revision>730</cp:revision>
  <cp:lastPrinted>2018-11-15T21:26:37Z</cp:lastPrinted>
  <dcterms:created xsi:type="dcterms:W3CDTF">2016-04-29T17:08:48Z</dcterms:created>
  <dcterms:modified xsi:type="dcterms:W3CDTF">2019-05-15T14:44:37Z</dcterms:modified>
</cp:coreProperties>
</file>