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535" r:id="rId2"/>
    <p:sldId id="467" r:id="rId3"/>
    <p:sldId id="468" r:id="rId4"/>
    <p:sldId id="534" r:id="rId5"/>
    <p:sldId id="536" r:id="rId6"/>
    <p:sldId id="431" r:id="rId7"/>
    <p:sldId id="496" r:id="rId8"/>
    <p:sldId id="498" r:id="rId9"/>
    <p:sldId id="517" r:id="rId10"/>
    <p:sldId id="526" r:id="rId11"/>
    <p:sldId id="529" r:id="rId12"/>
    <p:sldId id="521" r:id="rId13"/>
    <p:sldId id="533" r:id="rId14"/>
    <p:sldId id="460" r:id="rId15"/>
    <p:sldId id="476" r:id="rId16"/>
    <p:sldId id="532" r:id="rId17"/>
    <p:sldId id="515" r:id="rId18"/>
    <p:sldId id="516" r:id="rId19"/>
    <p:sldId id="53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50"/>
    <p:restoredTop sz="86556"/>
  </p:normalViewPr>
  <p:slideViewPr>
    <p:cSldViewPr snapToGrid="0" snapToObjects="1" showGuides="1">
      <p:cViewPr varScale="1">
        <p:scale>
          <a:sx n="94" d="100"/>
          <a:sy n="94" d="100"/>
        </p:scale>
        <p:origin x="1744" y="192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EAAC0-7C0F-2344-B8AF-0D052DD84AB6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09F86-8615-004E-B422-332F93946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6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Travis Miles, I’m an assistant professor at Rutgers University. You can see that I have many collaborators on this project. A few organizations I’d like to highlight include many individuals and different </a:t>
            </a:r>
            <a:r>
              <a:rPr lang="en-US" dirty="0" err="1"/>
              <a:t>organizatiins</a:t>
            </a:r>
            <a:r>
              <a:rPr lang="en-US" dirty="0"/>
              <a:t> within the Navy, NOAA, the Integrated Ocean Observing System, NSF, Private companies including Teledyne Webb and Shell, and many academic partners from U. Puerto Rico, UVI, </a:t>
            </a:r>
            <a:r>
              <a:rPr lang="en-US" dirty="0" err="1"/>
              <a:t>Skidaway</a:t>
            </a:r>
            <a:r>
              <a:rPr lang="en-US" dirty="0"/>
              <a:t> IO, U. S. Miss, and many others.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2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5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09F86-8615-004E-B422-332F939461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36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26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5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02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5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9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7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2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1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41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0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175-21DB-3C4A-8BDE-3CBB8F054FD7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E7E3A-D74A-8B4F-B76B-15B4E0CE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8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tiff"/><Relationship Id="rId18" Type="http://schemas.openxmlformats.org/officeDocument/2006/relationships/image" Target="../media/image42.png"/><Relationship Id="rId26" Type="http://schemas.openxmlformats.org/officeDocument/2006/relationships/image" Target="../media/image50.tiff"/><Relationship Id="rId39" Type="http://schemas.openxmlformats.org/officeDocument/2006/relationships/image" Target="../media/image63.tiff"/><Relationship Id="rId21" Type="http://schemas.openxmlformats.org/officeDocument/2006/relationships/image" Target="../media/image45.png"/><Relationship Id="rId34" Type="http://schemas.openxmlformats.org/officeDocument/2006/relationships/image" Target="../media/image58.tiff"/><Relationship Id="rId42" Type="http://schemas.openxmlformats.org/officeDocument/2006/relationships/image" Target="../media/image66.tiff"/><Relationship Id="rId47" Type="http://schemas.openxmlformats.org/officeDocument/2006/relationships/image" Target="../media/image71.tiff"/><Relationship Id="rId50" Type="http://schemas.openxmlformats.org/officeDocument/2006/relationships/image" Target="../media/image74.tiff"/><Relationship Id="rId55" Type="http://schemas.openxmlformats.org/officeDocument/2006/relationships/image" Target="../media/image79.tiff"/><Relationship Id="rId7" Type="http://schemas.openxmlformats.org/officeDocument/2006/relationships/image" Target="../media/image31.gif"/><Relationship Id="rId2" Type="http://schemas.openxmlformats.org/officeDocument/2006/relationships/image" Target="../media/image26.png"/><Relationship Id="rId16" Type="http://schemas.openxmlformats.org/officeDocument/2006/relationships/image" Target="../media/image40.tiff"/><Relationship Id="rId29" Type="http://schemas.openxmlformats.org/officeDocument/2006/relationships/image" Target="../media/image53.png"/><Relationship Id="rId11" Type="http://schemas.openxmlformats.org/officeDocument/2006/relationships/image" Target="../media/image35.tiff"/><Relationship Id="rId24" Type="http://schemas.openxmlformats.org/officeDocument/2006/relationships/image" Target="../media/image48.tiff"/><Relationship Id="rId32" Type="http://schemas.openxmlformats.org/officeDocument/2006/relationships/image" Target="../media/image56.tiff"/><Relationship Id="rId37" Type="http://schemas.openxmlformats.org/officeDocument/2006/relationships/image" Target="../media/image61.tiff"/><Relationship Id="rId40" Type="http://schemas.openxmlformats.org/officeDocument/2006/relationships/image" Target="../media/image64.tiff"/><Relationship Id="rId45" Type="http://schemas.openxmlformats.org/officeDocument/2006/relationships/image" Target="../media/image69.tiff"/><Relationship Id="rId53" Type="http://schemas.openxmlformats.org/officeDocument/2006/relationships/image" Target="../media/image77.tiff"/><Relationship Id="rId58" Type="http://schemas.openxmlformats.org/officeDocument/2006/relationships/image" Target="../media/image82.tiff"/><Relationship Id="rId5" Type="http://schemas.openxmlformats.org/officeDocument/2006/relationships/image" Target="../media/image29.png"/><Relationship Id="rId19" Type="http://schemas.openxmlformats.org/officeDocument/2006/relationships/image" Target="../media/image43.tif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Relationship Id="rId22" Type="http://schemas.openxmlformats.org/officeDocument/2006/relationships/image" Target="../media/image46.png"/><Relationship Id="rId27" Type="http://schemas.openxmlformats.org/officeDocument/2006/relationships/image" Target="../media/image51.tiff"/><Relationship Id="rId30" Type="http://schemas.openxmlformats.org/officeDocument/2006/relationships/image" Target="../media/image54.tiff"/><Relationship Id="rId35" Type="http://schemas.openxmlformats.org/officeDocument/2006/relationships/image" Target="../media/image59.tiff"/><Relationship Id="rId43" Type="http://schemas.openxmlformats.org/officeDocument/2006/relationships/image" Target="../media/image67.tiff"/><Relationship Id="rId48" Type="http://schemas.openxmlformats.org/officeDocument/2006/relationships/image" Target="../media/image72.tiff"/><Relationship Id="rId56" Type="http://schemas.openxmlformats.org/officeDocument/2006/relationships/image" Target="../media/image80.tiff"/><Relationship Id="rId8" Type="http://schemas.openxmlformats.org/officeDocument/2006/relationships/image" Target="../media/image32.png"/><Relationship Id="rId51" Type="http://schemas.openxmlformats.org/officeDocument/2006/relationships/image" Target="../media/image75.tiff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tiff"/><Relationship Id="rId25" Type="http://schemas.openxmlformats.org/officeDocument/2006/relationships/image" Target="../media/image49.tiff"/><Relationship Id="rId33" Type="http://schemas.openxmlformats.org/officeDocument/2006/relationships/image" Target="../media/image57.tiff"/><Relationship Id="rId38" Type="http://schemas.openxmlformats.org/officeDocument/2006/relationships/image" Target="../media/image62.tiff"/><Relationship Id="rId46" Type="http://schemas.openxmlformats.org/officeDocument/2006/relationships/image" Target="../media/image70.tiff"/><Relationship Id="rId59" Type="http://schemas.openxmlformats.org/officeDocument/2006/relationships/image" Target="../media/image83.png"/><Relationship Id="rId20" Type="http://schemas.openxmlformats.org/officeDocument/2006/relationships/image" Target="../media/image44.tiff"/><Relationship Id="rId41" Type="http://schemas.openxmlformats.org/officeDocument/2006/relationships/image" Target="../media/image65.tiff"/><Relationship Id="rId54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5" Type="http://schemas.openxmlformats.org/officeDocument/2006/relationships/image" Target="../media/image39.tiff"/><Relationship Id="rId23" Type="http://schemas.openxmlformats.org/officeDocument/2006/relationships/image" Target="../media/image47.tiff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49" Type="http://schemas.openxmlformats.org/officeDocument/2006/relationships/image" Target="../media/image73.tiff"/><Relationship Id="rId57" Type="http://schemas.openxmlformats.org/officeDocument/2006/relationships/image" Target="../media/image81.png"/><Relationship Id="rId10" Type="http://schemas.openxmlformats.org/officeDocument/2006/relationships/image" Target="../media/image34.tiff"/><Relationship Id="rId31" Type="http://schemas.openxmlformats.org/officeDocument/2006/relationships/image" Target="../media/image55.tiff"/><Relationship Id="rId44" Type="http://schemas.openxmlformats.org/officeDocument/2006/relationships/image" Target="../media/image68.tiff"/><Relationship Id="rId52" Type="http://schemas.openxmlformats.org/officeDocument/2006/relationships/image" Target="../media/image76.png"/><Relationship Id="rId60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ncdc.noaa.gov/billions/" TargetMode="External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0" y="712234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527410"/>
            <a:ext cx="9144000" cy="13234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Travis N Miles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, Catherine Edwards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, Stephan Howden</a:t>
            </a:r>
            <a:r>
              <a:rPr lang="en-US" sz="1600" baseline="30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, Ruth Perry</a:t>
            </a:r>
            <a:r>
              <a:rPr lang="en-US" sz="1600" baseline="30000" dirty="0">
                <a:solidFill>
                  <a:schemeClr val="bg1"/>
                </a:solidFill>
              </a:rPr>
              <a:t>4</a:t>
            </a:r>
            <a:r>
              <a:rPr lang="en-US" sz="1600" dirty="0">
                <a:solidFill>
                  <a:schemeClr val="bg1"/>
                </a:solidFill>
              </a:rPr>
              <a:t>, Maria Aristizabal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, Benjamin LaCour</a:t>
            </a:r>
            <a:r>
              <a:rPr lang="en-US" sz="1600" baseline="30000" dirty="0">
                <a:solidFill>
                  <a:schemeClr val="bg1"/>
                </a:solidFill>
              </a:rPr>
              <a:t>5</a:t>
            </a:r>
            <a:r>
              <a:rPr lang="en-US" sz="1600" dirty="0">
                <a:solidFill>
                  <a:schemeClr val="bg1"/>
                </a:solidFill>
              </a:rPr>
              <a:t>, Rebecca Baltes</a:t>
            </a:r>
            <a:r>
              <a:rPr lang="en-US" sz="1600" baseline="30000" dirty="0">
                <a:solidFill>
                  <a:schemeClr val="bg1"/>
                </a:solidFill>
              </a:rPr>
              <a:t>6</a:t>
            </a:r>
            <a:r>
              <a:rPr lang="en-US" sz="1600" dirty="0">
                <a:solidFill>
                  <a:schemeClr val="bg1"/>
                </a:solidFill>
              </a:rPr>
              <a:t>, Jerry Townsend</a:t>
            </a:r>
            <a:r>
              <a:rPr lang="en-US" sz="1600" baseline="30000" dirty="0">
                <a:solidFill>
                  <a:schemeClr val="bg1"/>
                </a:solidFill>
              </a:rPr>
              <a:t>7</a:t>
            </a:r>
            <a:r>
              <a:rPr lang="en-US" sz="1600" dirty="0">
                <a:solidFill>
                  <a:schemeClr val="bg1"/>
                </a:solidFill>
              </a:rPr>
              <a:t>, Jonathan Illich</a:t>
            </a:r>
            <a:r>
              <a:rPr lang="en-US" sz="1600" baseline="30000" dirty="0">
                <a:solidFill>
                  <a:schemeClr val="bg1"/>
                </a:solidFill>
              </a:rPr>
              <a:t>7</a:t>
            </a:r>
            <a:r>
              <a:rPr lang="en-US" sz="1600" dirty="0">
                <a:solidFill>
                  <a:schemeClr val="bg1"/>
                </a:solidFill>
              </a:rPr>
              <a:t>, Scott Bruner</a:t>
            </a:r>
            <a:r>
              <a:rPr lang="en-US" sz="1600" baseline="30000" dirty="0">
                <a:solidFill>
                  <a:schemeClr val="bg1"/>
                </a:solidFill>
              </a:rPr>
              <a:t>7</a:t>
            </a:r>
            <a:r>
              <a:rPr lang="en-US" sz="1600" dirty="0">
                <a:solidFill>
                  <a:schemeClr val="bg1"/>
                </a:solidFill>
              </a:rPr>
              <a:t>, Nathan Allen</a:t>
            </a:r>
            <a:r>
              <a:rPr lang="en-US" sz="1600" baseline="30000" dirty="0">
                <a:solidFill>
                  <a:schemeClr val="bg1"/>
                </a:solidFill>
              </a:rPr>
              <a:t>7</a:t>
            </a:r>
            <a:r>
              <a:rPr lang="en-US" sz="1600" dirty="0">
                <a:solidFill>
                  <a:schemeClr val="bg1"/>
                </a:solidFill>
              </a:rPr>
              <a:t>, John Kerfoot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, Dawn C Petraitis</a:t>
            </a:r>
            <a:r>
              <a:rPr lang="en-US" sz="1600" baseline="30000" dirty="0">
                <a:solidFill>
                  <a:schemeClr val="bg1"/>
                </a:solidFill>
              </a:rPr>
              <a:t>8</a:t>
            </a:r>
            <a:r>
              <a:rPr lang="en-US" sz="1600" dirty="0">
                <a:solidFill>
                  <a:schemeClr val="bg1"/>
                </a:solidFill>
              </a:rPr>
              <a:t>, Kevin M Martin</a:t>
            </a:r>
            <a:r>
              <a:rPr lang="en-US" sz="1600" baseline="30000" dirty="0">
                <a:solidFill>
                  <a:schemeClr val="bg1"/>
                </a:solidFill>
              </a:rPr>
              <a:t>9</a:t>
            </a:r>
            <a:r>
              <a:rPr lang="en-US" sz="1600" dirty="0">
                <a:solidFill>
                  <a:schemeClr val="bg1"/>
                </a:solidFill>
              </a:rPr>
              <a:t>, Doug Wilson</a:t>
            </a:r>
            <a:r>
              <a:rPr lang="en-US" sz="1600" baseline="30000" dirty="0">
                <a:solidFill>
                  <a:schemeClr val="bg1"/>
                </a:solidFill>
              </a:rPr>
              <a:t>10</a:t>
            </a:r>
            <a:r>
              <a:rPr lang="en-US" sz="1600" dirty="0">
                <a:solidFill>
                  <a:schemeClr val="bg1"/>
                </a:solidFill>
              </a:rPr>
              <a:t>, Roy A Watlington</a:t>
            </a:r>
            <a:r>
              <a:rPr lang="en-US" sz="1600" baseline="30000" dirty="0">
                <a:solidFill>
                  <a:schemeClr val="bg1"/>
                </a:solidFill>
              </a:rPr>
              <a:t>11</a:t>
            </a:r>
            <a:r>
              <a:rPr lang="en-US" sz="1600" dirty="0">
                <a:solidFill>
                  <a:schemeClr val="bg1"/>
                </a:solidFill>
              </a:rPr>
              <a:t>, Paul Jobsis</a:t>
            </a:r>
            <a:r>
              <a:rPr lang="en-US" sz="1600" baseline="30000" dirty="0">
                <a:solidFill>
                  <a:schemeClr val="bg1"/>
                </a:solidFill>
              </a:rPr>
              <a:t>12</a:t>
            </a:r>
            <a:r>
              <a:rPr lang="en-US" sz="1600" dirty="0">
                <a:solidFill>
                  <a:schemeClr val="bg1"/>
                </a:solidFill>
              </a:rPr>
              <a:t>, Patrick J Hogan</a:t>
            </a:r>
            <a:r>
              <a:rPr lang="en-US" sz="1600" baseline="30000" dirty="0">
                <a:solidFill>
                  <a:schemeClr val="bg1"/>
                </a:solidFill>
              </a:rPr>
              <a:t>13</a:t>
            </a:r>
            <a:r>
              <a:rPr lang="en-US" sz="1600" dirty="0">
                <a:solidFill>
                  <a:schemeClr val="bg1"/>
                </a:solidFill>
              </a:rPr>
              <a:t>, Hyun-Sook Kim</a:t>
            </a:r>
            <a:r>
              <a:rPr lang="en-US" sz="1600" baseline="30000" dirty="0">
                <a:solidFill>
                  <a:schemeClr val="bg1"/>
                </a:solidFill>
              </a:rPr>
              <a:t>14</a:t>
            </a:r>
            <a:r>
              <a:rPr lang="en-US" sz="1600" dirty="0">
                <a:solidFill>
                  <a:schemeClr val="bg1"/>
                </a:solidFill>
              </a:rPr>
              <a:t>, Carl Gouldman</a:t>
            </a:r>
            <a:r>
              <a:rPr lang="en-US" sz="1600" baseline="30000" dirty="0">
                <a:solidFill>
                  <a:schemeClr val="bg1"/>
                </a:solidFill>
              </a:rPr>
              <a:t>15</a:t>
            </a:r>
            <a:r>
              <a:rPr lang="en-US" sz="1600" dirty="0">
                <a:solidFill>
                  <a:schemeClr val="bg1"/>
                </a:solidFill>
              </a:rPr>
              <a:t>, Julio M Morell</a:t>
            </a:r>
            <a:r>
              <a:rPr lang="en-US" sz="1600" baseline="30000" dirty="0">
                <a:solidFill>
                  <a:schemeClr val="bg1"/>
                </a:solidFill>
              </a:rPr>
              <a:t>16</a:t>
            </a:r>
            <a:r>
              <a:rPr lang="en-US" sz="1600" dirty="0">
                <a:solidFill>
                  <a:schemeClr val="bg1"/>
                </a:solidFill>
              </a:rPr>
              <a:t>, Barbara A Kirkpatrick</a:t>
            </a:r>
            <a:r>
              <a:rPr lang="en-US" sz="1600" baseline="30000" dirty="0">
                <a:solidFill>
                  <a:schemeClr val="bg1"/>
                </a:solidFill>
              </a:rPr>
              <a:t>17</a:t>
            </a:r>
            <a:r>
              <a:rPr lang="en-US" sz="1600" dirty="0">
                <a:solidFill>
                  <a:schemeClr val="bg1"/>
                </a:solidFill>
              </a:rPr>
              <a:t>, Debra Lee Hernandez</a:t>
            </a:r>
            <a:r>
              <a:rPr lang="en-US" sz="1600" baseline="30000" dirty="0">
                <a:solidFill>
                  <a:schemeClr val="bg1"/>
                </a:solidFill>
              </a:rPr>
              <a:t>18</a:t>
            </a:r>
            <a:r>
              <a:rPr lang="en-US" sz="1600" dirty="0">
                <a:solidFill>
                  <a:schemeClr val="bg1"/>
                </a:solidFill>
              </a:rPr>
              <a:t>, Gerhard Kuska</a:t>
            </a:r>
            <a:r>
              <a:rPr lang="en-US" sz="1600" baseline="30000" dirty="0">
                <a:solidFill>
                  <a:schemeClr val="bg1"/>
                </a:solidFill>
              </a:rPr>
              <a:t>19</a:t>
            </a:r>
            <a:r>
              <a:rPr lang="en-US" sz="1600" dirty="0">
                <a:solidFill>
                  <a:schemeClr val="bg1"/>
                </a:solidFill>
              </a:rPr>
              <a:t>, Gustavo Goni</a:t>
            </a:r>
            <a:r>
              <a:rPr lang="en-US" sz="1600" baseline="30000" dirty="0">
                <a:solidFill>
                  <a:schemeClr val="bg1"/>
                </a:solidFill>
              </a:rPr>
              <a:t>20</a:t>
            </a:r>
            <a:r>
              <a:rPr lang="en-US" sz="1600" dirty="0">
                <a:solidFill>
                  <a:schemeClr val="bg1"/>
                </a:solidFill>
              </a:rPr>
              <a:t> and Scott M Glenn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18BEC-A53C-FC44-8BA1-7C72A779B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1"/>
          <a:stretch/>
        </p:blipFill>
        <p:spPr>
          <a:xfrm>
            <a:off x="5394806" y="735539"/>
            <a:ext cx="3749194" cy="15073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BDDD97-CFC7-2243-8305-9C3350F3E757}"/>
              </a:ext>
            </a:extLst>
          </p:cNvPr>
          <p:cNvSpPr txBox="1"/>
          <p:nvPr/>
        </p:nvSpPr>
        <p:spPr>
          <a:xfrm>
            <a:off x="0" y="-3830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Initial impacts of the Hurricane Sentinel glider fleet deployed during the 2018 hurricane season </a:t>
            </a:r>
          </a:p>
        </p:txBody>
      </p:sp>
    </p:spTree>
    <p:extLst>
      <p:ext uri="{BB962C8B-B14F-4D97-AF65-F5344CB8AC3E}">
        <p14:creationId xmlns:p14="http://schemas.microsoft.com/office/powerpoint/2010/main" val="91387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9E40DB-D559-884A-9BC2-2DBBE83C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32" y="3875803"/>
            <a:ext cx="2057400" cy="43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Michael </a:t>
            </a:r>
            <a:r>
              <a:rPr lang="mr-IN" sz="3200" dirty="0"/>
              <a:t>–</a:t>
            </a:r>
            <a:r>
              <a:rPr lang="en-US" sz="3200" dirty="0"/>
              <a:t> NG288 - Assimilation Windows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7225"/>
            <a:ext cx="9144000" cy="3672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4C8D56-A8DD-FA4B-AE09-A8A8345F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" y="4137911"/>
            <a:ext cx="8695113" cy="27200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72096" y="510338"/>
            <a:ext cx="16626" cy="5591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98943" y="872197"/>
            <a:ext cx="28134" cy="35731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52268" y="2201804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Michael</a:t>
            </a: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5627078" y="2343972"/>
            <a:ext cx="825190" cy="42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81165" y="5004517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165" y="6101542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93514" y="4858715"/>
            <a:ext cx="928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Temp </a:t>
            </a:r>
          </a:p>
          <a:p>
            <a:pPr algn="ctr"/>
            <a:r>
              <a:rPr lang="en-US" sz="2000" dirty="0"/>
              <a:t>at </a:t>
            </a:r>
          </a:p>
          <a:p>
            <a:pPr algn="ctr"/>
            <a:r>
              <a:rPr lang="en-US" sz="2000" dirty="0"/>
              <a:t>100 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53125" y="4397050"/>
            <a:ext cx="141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Assimilation windows</a:t>
            </a:r>
          </a:p>
          <a:p>
            <a:pPr algn="ctr"/>
            <a:r>
              <a:rPr lang="en-US" dirty="0"/>
              <a:t>in Gray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189" y="736140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808" y="2571136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14469" y="2762904"/>
            <a:ext cx="53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26C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4770" y="1065183"/>
            <a:ext cx="53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26C</a:t>
            </a:r>
          </a:p>
        </p:txBody>
      </p:sp>
    </p:spTree>
    <p:extLst>
      <p:ext uri="{BB962C8B-B14F-4D97-AF65-F5344CB8AC3E}">
        <p14:creationId xmlns:p14="http://schemas.microsoft.com/office/powerpoint/2010/main" val="395712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8654"/>
            <a:ext cx="9143999" cy="5414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Michael </a:t>
            </a:r>
            <a:r>
              <a:rPr lang="mr-IN" sz="3200" dirty="0"/>
              <a:t>–</a:t>
            </a:r>
            <a:r>
              <a:rPr lang="en-US" sz="3200" dirty="0"/>
              <a:t> NG288 - Salinity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3750" y="5992663"/>
            <a:ext cx="5704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Detailed study of why model salinity </a:t>
            </a:r>
            <a:r>
              <a:rPr lang="en-US" sz="2400"/>
              <a:t>is high </a:t>
            </a:r>
            <a:r>
              <a:rPr lang="en-US" sz="2400" dirty="0"/>
              <a:t>at surface and low at depth </a:t>
            </a:r>
            <a:r>
              <a:rPr lang="en-US" sz="2400"/>
              <a:t>is still underway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447" y="999364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08" y="3569947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91794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68626"/>
            <a:ext cx="873318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Questions: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What is the impact of the gliders on the NCODA/GOFS/RTOFS ocean forecast?  The hurricane track and intensity forecast?  The hurricane impact forecast?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Can we propose changes to improve NCODA for Operational Forecasting?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Where do we want to deploy gliders in the 2019 Hurricane Season?</a:t>
            </a:r>
          </a:p>
          <a:p>
            <a:endParaRPr lang="en-US" sz="2000" dirty="0"/>
          </a:p>
          <a:p>
            <a:r>
              <a:rPr lang="en-US" sz="2000" b="1" dirty="0"/>
              <a:t>Partnership Approach: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Deploy/Recover Gliders </a:t>
            </a:r>
            <a:r>
              <a:rPr lang="mr-IN" sz="2000" dirty="0"/>
              <a:t>–</a:t>
            </a:r>
            <a:r>
              <a:rPr lang="en-US" sz="2000" dirty="0"/>
              <a:t> 2018 Hurricane Season - Completed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Model/Data Comparisons </a:t>
            </a:r>
            <a:r>
              <a:rPr lang="mr-IN" sz="2000" dirty="0"/>
              <a:t>–</a:t>
            </a:r>
            <a:r>
              <a:rPr lang="en-US" sz="2000" dirty="0"/>
              <a:t> Fall - Ongoing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Collaborative Deep Dive into Critical Components </a:t>
            </a:r>
            <a:r>
              <a:rPr lang="mr-IN" sz="2000" dirty="0"/>
              <a:t>–</a:t>
            </a:r>
            <a:r>
              <a:rPr lang="en-US" sz="2000" dirty="0"/>
              <a:t> Winter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Joint Recommendations for 2019 Hurricane Season - Spring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In-person Tiger Team events 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NOAA/Navy (Silver Spring, Stennis)  - 29 Nov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Navy Scientists (NRL Stennis, NRL Monterey) - Ongoing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NOAA Operational Center (NCEP </a:t>
            </a:r>
            <a:r>
              <a:rPr lang="mr-IN" sz="2000" dirty="0"/>
              <a:t>–</a:t>
            </a:r>
            <a:r>
              <a:rPr lang="en-US" sz="2000" dirty="0"/>
              <a:t> College Park) </a:t>
            </a:r>
            <a:r>
              <a:rPr lang="mr-IN" sz="2000" dirty="0"/>
              <a:t>–</a:t>
            </a:r>
            <a:r>
              <a:rPr lang="en-US" sz="2000" dirty="0"/>
              <a:t> Winter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Research Centers (AOML, GFDL, VIMS, </a:t>
            </a:r>
            <a:r>
              <a:rPr lang="en-US" sz="2000" dirty="0" err="1"/>
              <a:t>UMiami</a:t>
            </a:r>
            <a:r>
              <a:rPr lang="en-US" sz="2000" dirty="0"/>
              <a:t>)  - Winter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HFIP/OMITT/NHC (Miami) </a:t>
            </a:r>
            <a:r>
              <a:rPr lang="mr-IN" sz="2000" dirty="0"/>
              <a:t>–</a:t>
            </a:r>
            <a:r>
              <a:rPr lang="en-US" sz="2000" dirty="0"/>
              <a:t> Spring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Joint Hurricane Glider Planning Meeting (TBD) - Spring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EGO Global Glider Meeting (Rutgers) - May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Next Steps </a:t>
            </a:r>
            <a:r>
              <a:rPr lang="mr-IN" sz="2800" b="1" dirty="0"/>
              <a:t>–</a:t>
            </a:r>
            <a:r>
              <a:rPr lang="en-US" sz="2800" b="1" dirty="0"/>
              <a:t> Now through Start of 2019 Hurricane Season</a:t>
            </a:r>
          </a:p>
        </p:txBody>
      </p:sp>
    </p:spTree>
    <p:extLst>
      <p:ext uri="{BB962C8B-B14F-4D97-AF65-F5344CB8AC3E}">
        <p14:creationId xmlns:p14="http://schemas.microsoft.com/office/powerpoint/2010/main" val="2501205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269CEB-3A6A-B149-B320-71614236FC4B}"/>
              </a:ext>
            </a:extLst>
          </p:cNvPr>
          <p:cNvSpPr txBox="1"/>
          <p:nvPr/>
        </p:nvSpPr>
        <p:spPr>
          <a:xfrm>
            <a:off x="197985" y="-14160"/>
            <a:ext cx="5343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B6837-B1A2-2D40-94DD-DBACC3289CFF}"/>
              </a:ext>
            </a:extLst>
          </p:cNvPr>
          <p:cNvGrpSpPr/>
          <p:nvPr/>
        </p:nvGrpSpPr>
        <p:grpSpPr>
          <a:xfrm>
            <a:off x="0" y="802629"/>
            <a:ext cx="9144000" cy="6037779"/>
            <a:chOff x="0" y="565245"/>
            <a:chExt cx="9144000" cy="60377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96FD66-3DEE-154A-BB8E-C505DBD61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7242" b="4069"/>
            <a:stretch/>
          </p:blipFill>
          <p:spPr>
            <a:xfrm>
              <a:off x="0" y="591010"/>
              <a:ext cx="9144000" cy="60120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DF9F37-1261-A14C-87E0-CE59BEE64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3284" y="2308575"/>
              <a:ext cx="457200" cy="3422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D9A2402-47FB-D543-A90F-4B4114FA9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781309" y="2266156"/>
              <a:ext cx="273242" cy="3422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D259BE-6665-6840-A44E-EA9CD62F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874" y="3418711"/>
              <a:ext cx="432053" cy="287173"/>
            </a:xfrm>
            <a:prstGeom prst="rect">
              <a:avLst/>
            </a:prstGeom>
          </p:spPr>
        </p:pic>
        <p:pic>
          <p:nvPicPr>
            <p:cNvPr id="12" name="Picture 11" descr="RU_LOGOTYPE_CMYK.pdf">
              <a:extLst>
                <a:ext uri="{FF2B5EF4-FFF2-40B4-BE49-F238E27FC236}">
                  <a16:creationId xmlns:a16="http://schemas.microsoft.com/office/drawing/2014/main" id="{51AD6BCB-DE57-4C4C-B5F6-286DF248B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6552" y="1784304"/>
              <a:ext cx="792028" cy="2131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254EDD-9683-E945-B7C6-F36D29405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4514" y="3042452"/>
              <a:ext cx="446019" cy="35320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20002C-E4BB-8544-90EA-7248972FE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955"/>
            <a:stretch/>
          </p:blipFill>
          <p:spPr>
            <a:xfrm>
              <a:off x="484137" y="3295516"/>
              <a:ext cx="544904" cy="59416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2A9B8F-8BCA-CA41-8007-D0208FD7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7340" y="2081437"/>
              <a:ext cx="624603" cy="1986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41DD34-9A40-7248-9C75-32FB985B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549" y="4740351"/>
              <a:ext cx="779898" cy="2385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FBC504-7772-1743-8AFF-75F9DE833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00601" y="4688597"/>
              <a:ext cx="1345788" cy="32735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E42F29-6151-5948-847F-C50D13966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6457" y="5240402"/>
              <a:ext cx="815861" cy="2184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3231EA-C801-9C45-BE40-044CC16D1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79915" y="2852952"/>
              <a:ext cx="926706" cy="3132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002E07-E701-944B-A6BC-96BB5A7C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2800" y="1772300"/>
              <a:ext cx="1135441" cy="24791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271714-5400-FB41-9709-ED25AA56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3294" y="2692454"/>
              <a:ext cx="1119390" cy="3275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B50BF9-A767-5541-81BA-ADCB02011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42379" y="4220373"/>
              <a:ext cx="1063553" cy="2913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4D6B754-E33C-764B-A272-65A458EF9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515376" y="4193623"/>
              <a:ext cx="372253" cy="34467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3D47A22-3A09-7C46-9698-5AAE33266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03" y="627268"/>
              <a:ext cx="381565" cy="19778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C4B67C1-0B6C-F64C-BD5B-4BAAE864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7985" y="6071327"/>
              <a:ext cx="955642" cy="3147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912B41-E8CB-B844-B6C9-AE564F8C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9177" y="2623274"/>
              <a:ext cx="955083" cy="2614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08C4F3F-2867-F04B-9384-057C68D1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4129" y="3037313"/>
              <a:ext cx="515223" cy="34961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089246-A88F-A34D-BD2B-01783393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6139" y="3306258"/>
              <a:ext cx="1152672" cy="2808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3AAC3DE-E0BE-674B-AC51-D324C324C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73" b="-9475"/>
            <a:stretch/>
          </p:blipFill>
          <p:spPr>
            <a:xfrm>
              <a:off x="924764" y="1870571"/>
              <a:ext cx="1568913" cy="26965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B0CFC7-B514-0541-9484-0633C85D8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4653" y="2423384"/>
              <a:ext cx="2271279" cy="26173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B9F6066-4023-8A44-AA06-7BE04A48F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5240" y="3045100"/>
              <a:ext cx="329761" cy="32976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F15EC83-2512-2343-AD8A-CD8E5F903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6967" y="4118546"/>
              <a:ext cx="484419" cy="36127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E6035F3-D4E9-1F4D-BA91-82FAEC0F0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54799" y="2334063"/>
              <a:ext cx="899299" cy="24619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C5D2171-677A-F944-B932-C122FAD23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603" y="1559530"/>
              <a:ext cx="1566429" cy="26146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9680E3E-EF4E-094F-8295-83E4B3E72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600" y="642228"/>
              <a:ext cx="1588215" cy="44510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25944E0-2E18-C348-9345-060413DAA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2517" y="1191511"/>
              <a:ext cx="665359" cy="2480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6B14609-7E30-FE4A-9CA7-14573950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4037" y="1737535"/>
              <a:ext cx="484085" cy="20207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F4F55-82C7-BD4D-BA44-9047A06B9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1893" y="2021400"/>
              <a:ext cx="956229" cy="27822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FE8BE6-43D0-234B-91CF-3C2D7587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836921" y="2087413"/>
              <a:ext cx="1229912" cy="19268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A2F78FF-AA48-B74D-8D91-0B72AD503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603" y="2249611"/>
              <a:ext cx="415905" cy="38540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5633045-ABBF-6243-8BE3-D0794CB1D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6139" y="3625168"/>
              <a:ext cx="362148" cy="27194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639F4B6-6A8A-D840-9AA4-C5F8F2AE9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3106" y="1379921"/>
              <a:ext cx="420938" cy="12759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25414FC-470C-3D41-AC4E-44692DF8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847" y="1477032"/>
              <a:ext cx="465296" cy="237246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691CE9B-DE26-264F-A65A-389497DED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7737" y="1798610"/>
              <a:ext cx="737716" cy="2378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AA9A1CA-76BE-0746-B044-DA1A00CB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634" y="1274100"/>
              <a:ext cx="355482" cy="20044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21870E5-8BD9-1240-9E31-775C36107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767326" y="1239199"/>
              <a:ext cx="914399" cy="20543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219C813-B919-0B4B-BB03-DE8C286A5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1230" y="5056072"/>
              <a:ext cx="842114" cy="29684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75EFC71-B025-8741-9595-150714C65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5239" y="3408861"/>
              <a:ext cx="894561" cy="17443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22922AB-912B-4242-BA47-9B9B3515B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739" y="1510579"/>
              <a:ext cx="202691" cy="20055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F786CA-844B-1147-9721-AFB014634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0613" y="1503610"/>
              <a:ext cx="211737" cy="21173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BE165BD-46EA-2247-A3BE-E12BAE38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4065984" y="1558710"/>
              <a:ext cx="570413" cy="1555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231E10A-C744-3F49-85F3-1C201E080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15" y="854817"/>
              <a:ext cx="375053" cy="37505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9169737-3770-AA42-9E3D-3D934EB2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06" y="2417732"/>
              <a:ext cx="368833" cy="35894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EE00A3-9B7D-A844-A24C-62684C42F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5576" y="1471535"/>
              <a:ext cx="413606" cy="25697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FCC784E-81FC-144D-9086-5E9C10E1D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240219" y="5308382"/>
              <a:ext cx="647902" cy="29622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C04A17C-7DAE-F546-92BA-25253AB7C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5685757"/>
              <a:ext cx="323287" cy="30441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95B6D09-F389-0C4B-BF98-9B1921B11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523" y="5685757"/>
              <a:ext cx="241598" cy="3044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60E17A9-7332-7345-AA1F-98E75384E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40" y="2795983"/>
              <a:ext cx="357828" cy="32443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CE03024-EE37-BA4E-9CB7-090FDF75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68" y="1645590"/>
              <a:ext cx="378532" cy="39684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2EF2EC0-8597-014F-9E58-01E9BE2B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63" y="1248583"/>
              <a:ext cx="374684" cy="37468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DDD0826-EB64-E04F-A6E2-286BA571B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79" y="2063302"/>
              <a:ext cx="379690" cy="32720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398F5C0-1460-544B-A1CE-DA607908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4211" y="1512502"/>
              <a:ext cx="514708" cy="18919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53217E33-57BB-E245-BC37-38DC19F4D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572" y="1875936"/>
              <a:ext cx="358017" cy="24294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BB368F3-A6A5-4A4B-BDEB-6D2E144BFF1B}"/>
                </a:ext>
              </a:extLst>
            </p:cNvPr>
            <p:cNvSpPr txBox="1"/>
            <p:nvPr/>
          </p:nvSpPr>
          <p:spPr>
            <a:xfrm>
              <a:off x="5908913" y="1406312"/>
              <a:ext cx="3045525" cy="3323987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Travis N Miles</a:t>
              </a:r>
              <a:r>
                <a:rPr lang="en-US" sz="1400" baseline="30000" dirty="0">
                  <a:solidFill>
                    <a:schemeClr val="bg1"/>
                  </a:solidFill>
                </a:rPr>
                <a:t>1</a:t>
              </a:r>
              <a:r>
                <a:rPr lang="en-US" sz="1400" dirty="0">
                  <a:solidFill>
                    <a:schemeClr val="bg1"/>
                  </a:solidFill>
                </a:rPr>
                <a:t>, Catherine Richardson Edwards</a:t>
              </a:r>
              <a:r>
                <a:rPr lang="en-US" sz="1400" baseline="30000" dirty="0">
                  <a:solidFill>
                    <a:schemeClr val="bg1"/>
                  </a:solidFill>
                </a:rPr>
                <a:t>2</a:t>
              </a:r>
              <a:r>
                <a:rPr lang="en-US" sz="1400" dirty="0">
                  <a:solidFill>
                    <a:schemeClr val="bg1"/>
                  </a:solidFill>
                </a:rPr>
                <a:t>, Stephan Dixon Howden</a:t>
              </a:r>
              <a:r>
                <a:rPr lang="en-US" sz="1400" baseline="30000" dirty="0">
                  <a:solidFill>
                    <a:schemeClr val="bg1"/>
                  </a:solidFill>
                </a:rPr>
                <a:t>3</a:t>
              </a:r>
              <a:r>
                <a:rPr lang="en-US" sz="1400" dirty="0">
                  <a:solidFill>
                    <a:schemeClr val="bg1"/>
                  </a:solidFill>
                </a:rPr>
                <a:t>, Ruth Perry</a:t>
              </a:r>
              <a:r>
                <a:rPr lang="en-US" sz="1400" baseline="30000" dirty="0">
                  <a:solidFill>
                    <a:schemeClr val="bg1"/>
                  </a:solidFill>
                </a:rPr>
                <a:t>4</a:t>
              </a:r>
              <a:r>
                <a:rPr lang="en-US" sz="1400" dirty="0">
                  <a:solidFill>
                    <a:schemeClr val="bg1"/>
                  </a:solidFill>
                </a:rPr>
                <a:t>, Maria Fernanda Aristizabal</a:t>
              </a:r>
              <a:r>
                <a:rPr lang="en-US" sz="1400" baseline="30000" dirty="0">
                  <a:solidFill>
                    <a:schemeClr val="bg1"/>
                  </a:solidFill>
                </a:rPr>
                <a:t>1</a:t>
              </a:r>
              <a:r>
                <a:rPr lang="en-US" sz="1400" dirty="0">
                  <a:solidFill>
                    <a:schemeClr val="bg1"/>
                  </a:solidFill>
                </a:rPr>
                <a:t>, Benjamin LaCour</a:t>
              </a:r>
              <a:r>
                <a:rPr lang="en-US" sz="1400" baseline="30000" dirty="0">
                  <a:solidFill>
                    <a:schemeClr val="bg1"/>
                  </a:solidFill>
                </a:rPr>
                <a:t>5</a:t>
              </a:r>
              <a:r>
                <a:rPr lang="en-US" sz="1400" dirty="0">
                  <a:solidFill>
                    <a:schemeClr val="bg1"/>
                  </a:solidFill>
                </a:rPr>
                <a:t>, Rebecca Baltes</a:t>
              </a:r>
              <a:r>
                <a:rPr lang="en-US" sz="1400" baseline="30000" dirty="0">
                  <a:solidFill>
                    <a:schemeClr val="bg1"/>
                  </a:solidFill>
                </a:rPr>
                <a:t>6</a:t>
              </a:r>
              <a:r>
                <a:rPr lang="en-US" sz="1400" dirty="0">
                  <a:solidFill>
                    <a:schemeClr val="bg1"/>
                  </a:solidFill>
                </a:rPr>
                <a:t>, Jerry Townsend</a:t>
              </a:r>
              <a:r>
                <a:rPr lang="en-US" sz="1400" baseline="30000" dirty="0">
                  <a:solidFill>
                    <a:schemeClr val="bg1"/>
                  </a:solidFill>
                </a:rPr>
                <a:t>7</a:t>
              </a:r>
              <a:r>
                <a:rPr lang="en-US" sz="1400" dirty="0">
                  <a:solidFill>
                    <a:schemeClr val="bg1"/>
                  </a:solidFill>
                </a:rPr>
                <a:t>, Jonathan Illich</a:t>
              </a:r>
              <a:r>
                <a:rPr lang="en-US" sz="1400" baseline="30000" dirty="0">
                  <a:solidFill>
                    <a:schemeClr val="bg1"/>
                  </a:solidFill>
                </a:rPr>
                <a:t>7</a:t>
              </a:r>
              <a:r>
                <a:rPr lang="en-US" sz="1400" dirty="0">
                  <a:solidFill>
                    <a:schemeClr val="bg1"/>
                  </a:solidFill>
                </a:rPr>
                <a:t>, Scott Bruner</a:t>
              </a:r>
              <a:r>
                <a:rPr lang="en-US" sz="1400" baseline="30000" dirty="0">
                  <a:solidFill>
                    <a:schemeClr val="bg1"/>
                  </a:solidFill>
                </a:rPr>
                <a:t>7</a:t>
              </a:r>
              <a:r>
                <a:rPr lang="en-US" sz="1400" dirty="0">
                  <a:solidFill>
                    <a:schemeClr val="bg1"/>
                  </a:solidFill>
                </a:rPr>
                <a:t>, Nathan Allen</a:t>
              </a:r>
              <a:r>
                <a:rPr lang="en-US" sz="1400" baseline="30000" dirty="0">
                  <a:solidFill>
                    <a:schemeClr val="bg1"/>
                  </a:solidFill>
                </a:rPr>
                <a:t>7</a:t>
              </a:r>
              <a:r>
                <a:rPr lang="en-US" sz="1400" dirty="0">
                  <a:solidFill>
                    <a:schemeClr val="bg1"/>
                  </a:solidFill>
                </a:rPr>
                <a:t>, John Kerfoot</a:t>
              </a:r>
              <a:r>
                <a:rPr lang="en-US" sz="1400" baseline="30000" dirty="0">
                  <a:solidFill>
                    <a:schemeClr val="bg1"/>
                  </a:solidFill>
                </a:rPr>
                <a:t>1</a:t>
              </a:r>
              <a:r>
                <a:rPr lang="en-US" sz="1400" dirty="0">
                  <a:solidFill>
                    <a:schemeClr val="bg1"/>
                  </a:solidFill>
                </a:rPr>
                <a:t>, Dawn C Petraitis</a:t>
              </a:r>
              <a:r>
                <a:rPr lang="en-US" sz="1400" baseline="30000" dirty="0">
                  <a:solidFill>
                    <a:schemeClr val="bg1"/>
                  </a:solidFill>
                </a:rPr>
                <a:t>8</a:t>
              </a:r>
              <a:r>
                <a:rPr lang="en-US" sz="1400" dirty="0">
                  <a:solidFill>
                    <a:schemeClr val="bg1"/>
                  </a:solidFill>
                </a:rPr>
                <a:t>, Kevin M Martin</a:t>
              </a:r>
              <a:r>
                <a:rPr lang="en-US" sz="1400" baseline="30000" dirty="0">
                  <a:solidFill>
                    <a:schemeClr val="bg1"/>
                  </a:solidFill>
                </a:rPr>
                <a:t>9</a:t>
              </a:r>
              <a:r>
                <a:rPr lang="en-US" sz="1400" dirty="0">
                  <a:solidFill>
                    <a:schemeClr val="bg1"/>
                  </a:solidFill>
                </a:rPr>
                <a:t>, William Douglas Wilson</a:t>
              </a:r>
              <a:r>
                <a:rPr lang="en-US" sz="1400" baseline="30000" dirty="0">
                  <a:solidFill>
                    <a:schemeClr val="bg1"/>
                  </a:solidFill>
                </a:rPr>
                <a:t>10</a:t>
              </a:r>
              <a:r>
                <a:rPr lang="en-US" sz="1400" dirty="0">
                  <a:solidFill>
                    <a:schemeClr val="bg1"/>
                  </a:solidFill>
                </a:rPr>
                <a:t>, Roy A Watlington</a:t>
              </a:r>
              <a:r>
                <a:rPr lang="en-US" sz="1400" baseline="30000" dirty="0">
                  <a:solidFill>
                    <a:schemeClr val="bg1"/>
                  </a:solidFill>
                </a:rPr>
                <a:t>11</a:t>
              </a:r>
              <a:r>
                <a:rPr lang="en-US" sz="1400" dirty="0">
                  <a:solidFill>
                    <a:schemeClr val="bg1"/>
                  </a:solidFill>
                </a:rPr>
                <a:t>, Paul Jobsis</a:t>
              </a:r>
              <a:r>
                <a:rPr lang="en-US" sz="1400" baseline="30000" dirty="0">
                  <a:solidFill>
                    <a:schemeClr val="bg1"/>
                  </a:solidFill>
                </a:rPr>
                <a:t>12</a:t>
              </a:r>
              <a:r>
                <a:rPr lang="en-US" sz="1400" dirty="0">
                  <a:solidFill>
                    <a:schemeClr val="bg1"/>
                  </a:solidFill>
                </a:rPr>
                <a:t>, Patrick J Hogan</a:t>
              </a:r>
              <a:r>
                <a:rPr lang="en-US" sz="1400" baseline="30000" dirty="0">
                  <a:solidFill>
                    <a:schemeClr val="bg1"/>
                  </a:solidFill>
                </a:rPr>
                <a:t>13</a:t>
              </a:r>
              <a:r>
                <a:rPr lang="en-US" sz="1400" dirty="0">
                  <a:solidFill>
                    <a:schemeClr val="bg1"/>
                  </a:solidFill>
                </a:rPr>
                <a:t>, Hyun-Sook Kim</a:t>
              </a:r>
              <a:r>
                <a:rPr lang="en-US" sz="1400" baseline="30000" dirty="0">
                  <a:solidFill>
                    <a:schemeClr val="bg1"/>
                  </a:solidFill>
                </a:rPr>
                <a:t>14</a:t>
              </a:r>
              <a:r>
                <a:rPr lang="en-US" sz="1400" dirty="0">
                  <a:solidFill>
                    <a:schemeClr val="bg1"/>
                  </a:solidFill>
                </a:rPr>
                <a:t>, Carl Gouldman</a:t>
              </a:r>
              <a:r>
                <a:rPr lang="en-US" sz="1400" baseline="30000" dirty="0">
                  <a:solidFill>
                    <a:schemeClr val="bg1"/>
                  </a:solidFill>
                </a:rPr>
                <a:t>15</a:t>
              </a:r>
              <a:r>
                <a:rPr lang="en-US" sz="1400" dirty="0">
                  <a:solidFill>
                    <a:schemeClr val="bg1"/>
                  </a:solidFill>
                </a:rPr>
                <a:t>, Julio M Morell</a:t>
              </a:r>
              <a:r>
                <a:rPr lang="en-US" sz="1400" baseline="30000" dirty="0">
                  <a:solidFill>
                    <a:schemeClr val="bg1"/>
                  </a:solidFill>
                </a:rPr>
                <a:t>16</a:t>
              </a:r>
              <a:r>
                <a:rPr lang="en-US" sz="1400" dirty="0">
                  <a:solidFill>
                    <a:schemeClr val="bg1"/>
                  </a:solidFill>
                </a:rPr>
                <a:t>, Barbara A Kirkpatrick</a:t>
              </a:r>
              <a:r>
                <a:rPr lang="en-US" sz="1400" baseline="30000" dirty="0">
                  <a:solidFill>
                    <a:schemeClr val="bg1"/>
                  </a:solidFill>
                </a:rPr>
                <a:t>17</a:t>
              </a:r>
              <a:r>
                <a:rPr lang="en-US" sz="1400" dirty="0">
                  <a:solidFill>
                    <a:schemeClr val="bg1"/>
                  </a:solidFill>
                </a:rPr>
                <a:t>, Debra Lee Hernandez</a:t>
              </a:r>
              <a:r>
                <a:rPr lang="en-US" sz="1400" baseline="30000" dirty="0">
                  <a:solidFill>
                    <a:schemeClr val="bg1"/>
                  </a:solidFill>
                </a:rPr>
                <a:t>18</a:t>
              </a:r>
              <a:r>
                <a:rPr lang="en-US" sz="1400" dirty="0">
                  <a:solidFill>
                    <a:schemeClr val="bg1"/>
                  </a:solidFill>
                </a:rPr>
                <a:t>, Gerhard Kuska</a:t>
              </a:r>
              <a:r>
                <a:rPr lang="en-US" sz="1400" baseline="30000" dirty="0">
                  <a:solidFill>
                    <a:schemeClr val="bg1"/>
                  </a:solidFill>
                </a:rPr>
                <a:t>19</a:t>
              </a:r>
              <a:r>
                <a:rPr lang="en-US" sz="1400" dirty="0">
                  <a:solidFill>
                    <a:schemeClr val="bg1"/>
                  </a:solidFill>
                </a:rPr>
                <a:t>, Gustavo Jorge Goni</a:t>
              </a:r>
              <a:r>
                <a:rPr lang="en-US" sz="1400" baseline="30000" dirty="0">
                  <a:solidFill>
                    <a:schemeClr val="bg1"/>
                  </a:solidFill>
                </a:rPr>
                <a:t>20</a:t>
              </a:r>
              <a:r>
                <a:rPr lang="en-US" sz="1400" dirty="0">
                  <a:solidFill>
                    <a:schemeClr val="bg1"/>
                  </a:solidFill>
                </a:rPr>
                <a:t> and Scott M Glenn</a:t>
              </a:r>
              <a:r>
                <a:rPr lang="en-US" sz="1400" baseline="30000" dirty="0">
                  <a:solidFill>
                    <a:schemeClr val="bg1"/>
                  </a:solidFill>
                </a:rPr>
                <a:t>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F2C1A63-38DB-9E42-8160-F4831FB74597}"/>
                </a:ext>
              </a:extLst>
            </p:cNvPr>
            <p:cNvSpPr txBox="1"/>
            <p:nvPr/>
          </p:nvSpPr>
          <p:spPr>
            <a:xfrm>
              <a:off x="366129" y="565245"/>
              <a:ext cx="78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Asia-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Pacific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E34D1A2-27BB-514C-8738-F73B8270ECA9}"/>
                </a:ext>
              </a:extLst>
            </p:cNvPr>
            <p:cNvSpPr txBox="1"/>
            <p:nvPr/>
          </p:nvSpPr>
          <p:spPr>
            <a:xfrm>
              <a:off x="897024" y="5424996"/>
              <a:ext cx="7825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Indian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Ocean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C2282E2-5B2D-FB48-9A83-2D27970D0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9779" y="1832177"/>
              <a:ext cx="475729" cy="2190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624B1BA-7E63-8848-96E0-BB1FD3B8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1202" y="2081557"/>
              <a:ext cx="685614" cy="25250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08DF7B-05FE-AB43-B83C-D1E96CB81B82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1"/>
          <a:stretch/>
        </p:blipFill>
        <p:spPr>
          <a:xfrm>
            <a:off x="5066833" y="5195863"/>
            <a:ext cx="4043028" cy="16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1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0" y="597930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010400" y="3720037"/>
            <a:ext cx="79246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6" name="Oval 5"/>
          <p:cNvSpPr/>
          <p:nvPr/>
        </p:nvSpPr>
        <p:spPr>
          <a:xfrm rot="2232917">
            <a:off x="3181717" y="3484201"/>
            <a:ext cx="918554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7" name="Oval 6"/>
          <p:cNvSpPr/>
          <p:nvPr/>
        </p:nvSpPr>
        <p:spPr>
          <a:xfrm rot="3235392">
            <a:off x="1931286" y="307743"/>
            <a:ext cx="839450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869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77" b="1" dirty="0"/>
              <a:t>Hurricane Sentinel Gliders deployed in 3 Picket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15086"/>
            <a:ext cx="9144000" cy="10429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&gt;30 Hurricane Sentinel Gliders from the Navy, NOAA, NSF, Academic &amp; Industry Partners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reporting ocean conditions through the U.S. IOOS Glider Data Assembly Center (DAC)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ahead of Hurricanes Florence, Isaac and Helene on September 11, 2018.</a:t>
            </a:r>
          </a:p>
          <a:p>
            <a:pPr algn="ctr"/>
            <a:endParaRPr lang="en-US" sz="882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D18BEC-A53C-FC44-8BA1-7C72A779B7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1"/>
          <a:stretch/>
        </p:blipFill>
        <p:spPr>
          <a:xfrm>
            <a:off x="5394806" y="735539"/>
            <a:ext cx="3749194" cy="15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26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" y="1752600"/>
            <a:ext cx="9144000" cy="515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1387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68856"/>
            <a:ext cx="4492862" cy="59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7881"/>
            <a:ext cx="2590800" cy="71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91" y="1061941"/>
            <a:ext cx="1238709" cy="723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562600"/>
            <a:ext cx="8915400" cy="53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6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5492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9091" r="78159" b="60881"/>
          <a:stretch/>
        </p:blipFill>
        <p:spPr>
          <a:xfrm>
            <a:off x="1219200" y="4657149"/>
            <a:ext cx="2451652" cy="159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0852" y="4717423"/>
            <a:ext cx="4823791" cy="14773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Navy Coupled Ocean Data Assimilation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Data Assimilation once per 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Satellite SST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Satellite Altimetry </a:t>
            </a:r>
            <a:r>
              <a:rPr lang="mr-IN" dirty="0"/>
              <a:t>–</a:t>
            </a:r>
            <a:r>
              <a:rPr lang="en-US" dirty="0"/>
              <a:t> through ISOP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CTD profiles </a:t>
            </a:r>
            <a:r>
              <a:rPr lang="mr-IN" dirty="0"/>
              <a:t>–</a:t>
            </a:r>
            <a:r>
              <a:rPr lang="en-US" dirty="0"/>
              <a:t> numerous sources and rules</a:t>
            </a:r>
          </a:p>
        </p:txBody>
      </p:sp>
    </p:spTree>
    <p:extLst>
      <p:ext uri="{BB962C8B-B14F-4D97-AF65-F5344CB8AC3E}">
        <p14:creationId xmlns:p14="http://schemas.microsoft.com/office/powerpoint/2010/main" val="355257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799"/>
            <a:ext cx="9161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a typeface="Arial" charset="0"/>
                <a:cs typeface="Arial" charset="0"/>
              </a:rPr>
              <a:t>NOAA Historical Hurricane Tracks: 1851 - previous season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254686-A4FD-2E49-9782-E0259EE7593A}"/>
              </a:ext>
            </a:extLst>
          </p:cNvPr>
          <p:cNvGrpSpPr/>
          <p:nvPr/>
        </p:nvGrpSpPr>
        <p:grpSpPr>
          <a:xfrm>
            <a:off x="11574" y="540515"/>
            <a:ext cx="9132425" cy="5816962"/>
            <a:chOff x="11574" y="597667"/>
            <a:chExt cx="9132425" cy="5816962"/>
          </a:xfrm>
        </p:grpSpPr>
        <p:pic>
          <p:nvPicPr>
            <p:cNvPr id="2050" name="Picture 2" descr="Image result for atlantic hurricane tracks">
              <a:extLst>
                <a:ext uri="{FF2B5EF4-FFF2-40B4-BE49-F238E27FC236}">
                  <a16:creationId xmlns:a16="http://schemas.microsoft.com/office/drawing/2014/main" id="{C7547C54-652B-474B-BA37-28AB09071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5" r="35316" b="12899"/>
            <a:stretch/>
          </p:blipFill>
          <p:spPr bwMode="auto">
            <a:xfrm>
              <a:off x="11574" y="597667"/>
              <a:ext cx="9132425" cy="5816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B57E481-E79C-174E-AA97-7CD6ECF6F76D}"/>
                </a:ext>
              </a:extLst>
            </p:cNvPr>
            <p:cNvGrpSpPr/>
            <p:nvPr/>
          </p:nvGrpSpPr>
          <p:grpSpPr>
            <a:xfrm>
              <a:off x="1254864" y="2349720"/>
              <a:ext cx="7188915" cy="3615021"/>
              <a:chOff x="1254864" y="2349720"/>
              <a:chExt cx="7188915" cy="3615021"/>
            </a:xfrm>
          </p:grpSpPr>
          <p:sp>
            <p:nvSpPr>
              <p:cNvPr id="5" name="Oval 4"/>
              <p:cNvSpPr/>
              <p:nvPr/>
            </p:nvSpPr>
            <p:spPr>
              <a:xfrm rot="21167457">
                <a:off x="6730209" y="5050341"/>
                <a:ext cx="1713570" cy="9144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 rot="1347940">
                <a:off x="3989641" y="4648119"/>
                <a:ext cx="964464" cy="31340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 rot="1218626">
                <a:off x="3774016" y="5101474"/>
                <a:ext cx="959602" cy="33106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1394295">
                <a:off x="1254864" y="3821934"/>
                <a:ext cx="2019006" cy="67380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rot="18732692">
                <a:off x="2517577" y="3058263"/>
                <a:ext cx="2140093" cy="72300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-11615" y="6321647"/>
            <a:ext cx="917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North Atlantic Testbed for the Hurricane Sentinel Glider Lines</a:t>
            </a:r>
          </a:p>
        </p:txBody>
      </p:sp>
    </p:spTree>
    <p:extLst>
      <p:ext uri="{BB962C8B-B14F-4D97-AF65-F5344CB8AC3E}">
        <p14:creationId xmlns:p14="http://schemas.microsoft.com/office/powerpoint/2010/main" val="232996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 result for atlantic hurricane tracks">
            <a:extLst>
              <a:ext uri="{FF2B5EF4-FFF2-40B4-BE49-F238E27FC236}">
                <a16:creationId xmlns:a16="http://schemas.microsoft.com/office/drawing/2014/main" id="{C0784889-0FE3-AB44-888C-95CD1FA9E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5" r="35316" b="12899"/>
          <a:stretch/>
        </p:blipFill>
        <p:spPr bwMode="auto">
          <a:xfrm>
            <a:off x="11574" y="597667"/>
            <a:ext cx="9132425" cy="58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5867400"/>
            <a:ext cx="91736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Hurricanes cause damage and deaths similar to all other natural disasters combined!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04" y="1020008"/>
            <a:ext cx="8077200" cy="469487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419600" y="38862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8498" y="5213975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96205" y="38862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5144988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1007" y="3886200"/>
            <a:ext cx="13763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007" y="5213975"/>
            <a:ext cx="137638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3D125-A07F-7840-B8D2-1F5EA461A764}"/>
              </a:ext>
            </a:extLst>
          </p:cNvPr>
          <p:cNvSpPr/>
          <p:nvPr/>
        </p:nvSpPr>
        <p:spPr>
          <a:xfrm>
            <a:off x="-12700" y="6211669"/>
            <a:ext cx="91736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Source: NOAA National Centers for Environmental Information (NCEI) U.S. Billion-Dollar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Weather and Climate Disasters (2018).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  <a:hlinkClick r:id="rId5"/>
              </a:rPr>
              <a:t>https://www.ncdc.noaa.gov/billions/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F83A02-71E8-4C46-AB1E-CD4933A4FF4C}"/>
              </a:ext>
            </a:extLst>
          </p:cNvPr>
          <p:cNvSpPr txBox="1"/>
          <p:nvPr/>
        </p:nvSpPr>
        <p:spPr>
          <a:xfrm>
            <a:off x="250032" y="41425"/>
            <a:ext cx="8643936" cy="57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24F488-BA07-8142-9B94-971A4E82453B}"/>
              </a:ext>
            </a:extLst>
          </p:cNvPr>
          <p:cNvSpPr txBox="1"/>
          <p:nvPr/>
        </p:nvSpPr>
        <p:spPr>
          <a:xfrm>
            <a:off x="139700" y="58304"/>
            <a:ext cx="459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Study Tropical Cyclones?</a:t>
            </a:r>
          </a:p>
        </p:txBody>
      </p:sp>
    </p:spTree>
    <p:extLst>
      <p:ext uri="{BB962C8B-B14F-4D97-AF65-F5344CB8AC3E}">
        <p14:creationId xmlns:p14="http://schemas.microsoft.com/office/powerpoint/2010/main" val="28938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ucool.marine.rutgers.edu/blog/wp-content/uploads/Screen-Shot-2018-10-10-at-5.54.59-PM-1024x663.png">
            <a:extLst>
              <a:ext uri="{FF2B5EF4-FFF2-40B4-BE49-F238E27FC236}">
                <a16:creationId xmlns:a16="http://schemas.microsoft.com/office/drawing/2014/main" id="{A49A8A45-502E-B14D-A628-084E43213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27321"/>
          <a:stretch/>
        </p:blipFill>
        <p:spPr bwMode="auto">
          <a:xfrm>
            <a:off x="3298371" y="727577"/>
            <a:ext cx="5845629" cy="59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7D6D51-8188-3C44-A110-70419F222C32}"/>
              </a:ext>
            </a:extLst>
          </p:cNvPr>
          <p:cNvSpPr txBox="1"/>
          <p:nvPr/>
        </p:nvSpPr>
        <p:spPr>
          <a:xfrm>
            <a:off x="0" y="0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2018 Hurricane Season </a:t>
            </a:r>
            <a:r>
              <a:rPr lang="mr-IN" sz="3000" b="1" dirty="0"/>
              <a:t>–</a:t>
            </a:r>
            <a:r>
              <a:rPr lang="en-US" sz="3000" b="1" dirty="0"/>
              <a:t> Hurricane Michael in the Gulf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05D4C-E902-2842-91D0-6F5A010D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r="5914" b="9790"/>
          <a:stretch/>
        </p:blipFill>
        <p:spPr>
          <a:xfrm>
            <a:off x="138074" y="3779403"/>
            <a:ext cx="4052203" cy="3065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080822-AE9F-C544-97FD-BFBC11947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87496"/>
            <a:ext cx="4190276" cy="308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90D7892-F758-8F4F-9779-3DFF0944C522}"/>
              </a:ext>
            </a:extLst>
          </p:cNvPr>
          <p:cNvSpPr txBox="1"/>
          <p:nvPr/>
        </p:nvSpPr>
        <p:spPr>
          <a:xfrm>
            <a:off x="2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Track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E03BD-6C8B-E64C-8508-48A25F134BB3}"/>
              </a:ext>
            </a:extLst>
          </p:cNvPr>
          <p:cNvSpPr txBox="1"/>
          <p:nvPr/>
        </p:nvSpPr>
        <p:spPr>
          <a:xfrm>
            <a:off x="6097712" y="6488668"/>
            <a:ext cx="30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Cangialosi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Franklin 2017</a:t>
            </a:r>
          </a:p>
        </p:txBody>
      </p:sp>
      <p:pic>
        <p:nvPicPr>
          <p:cNvPr id="17" name="Picture 2" descr="https://www.nhc.noaa.gov/verification/figs/ALtkerrtrd.jpg">
            <a:extLst>
              <a:ext uri="{FF2B5EF4-FFF2-40B4-BE49-F238E27FC236}">
                <a16:creationId xmlns:a16="http://schemas.microsoft.com/office/drawing/2014/main" id="{8D4C5A33-69E5-074F-B9EA-246149EA3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02" y="1211341"/>
            <a:ext cx="4601633" cy="3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61E304-F021-F24B-9503-8C62D2E51F95}"/>
              </a:ext>
            </a:extLst>
          </p:cNvPr>
          <p:cNvSpPr txBox="1"/>
          <p:nvPr/>
        </p:nvSpPr>
        <p:spPr>
          <a:xfrm>
            <a:off x="4311126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Intensity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pic>
        <p:nvPicPr>
          <p:cNvPr id="21" name="Picture 2" descr="https://www.nhc.noaa.gov/verification/figs/ALinerrtrd.jpg">
            <a:extLst>
              <a:ext uri="{FF2B5EF4-FFF2-40B4-BE49-F238E27FC236}">
                <a16:creationId xmlns:a16="http://schemas.microsoft.com/office/drawing/2014/main" id="{EA6F7858-5465-514C-9D4B-B255A67C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1669" y="1211341"/>
            <a:ext cx="4360127" cy="37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58DFF8-27E5-F24E-A9BB-CEB38D16DD62}"/>
              </a:ext>
            </a:extLst>
          </p:cNvPr>
          <p:cNvSpPr txBox="1"/>
          <p:nvPr/>
        </p:nvSpPr>
        <p:spPr>
          <a:xfrm>
            <a:off x="150365" y="4937488"/>
            <a:ext cx="9004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Limitations on Hurricane Intensity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Computing resources and model resolution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Rotunno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Poor understanding of the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atmospheric boundary layer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(</a:t>
            </a:r>
            <a:r>
              <a:rPr lang="nb-NO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Nolan</a:t>
            </a:r>
            <a:r>
              <a:rPr lang="nb-NO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2009; Andreas et al., 2015)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Difficulty in modeling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the upper ocean response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to storm forcing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Yablonsky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Ginis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2009)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835" y="4200939"/>
            <a:ext cx="26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of </a:t>
            </a:r>
            <a:r>
              <a:rPr lang="en-US"/>
              <a:t>2-4 improvement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468" y="4135462"/>
            <a:ext cx="23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20%-30% improvement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" y="24655"/>
            <a:ext cx="91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NOAA Annual Operational Suite Review</a:t>
            </a:r>
          </a:p>
        </p:txBody>
      </p:sp>
    </p:spTree>
    <p:extLst>
      <p:ext uri="{BB962C8B-B14F-4D97-AF65-F5344CB8AC3E}">
        <p14:creationId xmlns:p14="http://schemas.microsoft.com/office/powerpoint/2010/main" val="318594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-1" y="46629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Rapid intensification of Hurricanes Katrina &amp; Maria</a:t>
            </a:r>
          </a:p>
        </p:txBody>
      </p:sp>
      <p:pic>
        <p:nvPicPr>
          <p:cNvPr id="3074" name="Picture 2" descr="https://isotherm.rsmas.miami.edu/heat/images/maria/ohc_aQG3_2017_264_1200.maria.int.gif">
            <a:extLst>
              <a:ext uri="{FF2B5EF4-FFF2-40B4-BE49-F238E27FC236}">
                <a16:creationId xmlns:a16="http://schemas.microsoft.com/office/drawing/2014/main" id="{509107CF-6092-2F4A-AA4C-8D35D4EE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76522"/>
            <a:ext cx="4473662" cy="46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6219381" y="3162570"/>
            <a:ext cx="1510748" cy="151074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766"/>
            <a:ext cx="4446228" cy="355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599711" y="2142152"/>
            <a:ext cx="1035264" cy="102041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763" y="5170365"/>
            <a:ext cx="8906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Ocean’s impact on Intensity Forecasts: </a:t>
            </a:r>
          </a:p>
          <a:p>
            <a:r>
              <a:rPr lang="en-US" sz="2400" dirty="0"/>
              <a:t>A) through the upper ocean heat content (model initial condition),</a:t>
            </a:r>
          </a:p>
          <a:p>
            <a:r>
              <a:rPr lang="en-US" sz="2400" dirty="0"/>
              <a:t>B) the transfer of heat across the air-sea interface (model response and feedback).</a:t>
            </a:r>
          </a:p>
        </p:txBody>
      </p:sp>
    </p:spTree>
    <p:extLst>
      <p:ext uri="{BB962C8B-B14F-4D97-AF65-F5344CB8AC3E}">
        <p14:creationId xmlns:p14="http://schemas.microsoft.com/office/powerpoint/2010/main" val="2409337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BAF86CF-DF1A-D04E-979E-524D2E735DCE}"/>
              </a:ext>
            </a:extLst>
          </p:cNvPr>
          <p:cNvSpPr/>
          <p:nvPr/>
        </p:nvSpPr>
        <p:spPr>
          <a:xfrm>
            <a:off x="5922172" y="2708908"/>
            <a:ext cx="3105150" cy="215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FF868-BA4A-334D-A1AB-08FB13829CC4}"/>
              </a:ext>
            </a:extLst>
          </p:cNvPr>
          <p:cNvSpPr/>
          <p:nvPr/>
        </p:nvSpPr>
        <p:spPr>
          <a:xfrm>
            <a:off x="311944" y="2708908"/>
            <a:ext cx="5257800" cy="215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ED407-484D-B346-94DF-85ED4153D666}"/>
              </a:ext>
            </a:extLst>
          </p:cNvPr>
          <p:cNvSpPr txBox="1"/>
          <p:nvPr/>
        </p:nvSpPr>
        <p:spPr>
          <a:xfrm>
            <a:off x="311944" y="5119212"/>
            <a:ext cx="8715378" cy="15287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Navy Coupled Ocean Data Assimilation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Data Assimilation once per 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Satellite SST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Satellite Altimetry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through ISOP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CTD profiles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numerous sources and rules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47F3A-79C8-854E-815B-DA6C4A8C2B15}"/>
              </a:ext>
            </a:extLst>
          </p:cNvPr>
          <p:cNvGrpSpPr/>
          <p:nvPr/>
        </p:nvGrpSpPr>
        <p:grpSpPr>
          <a:xfrm>
            <a:off x="311944" y="277262"/>
            <a:ext cx="5257800" cy="2185214"/>
            <a:chOff x="311944" y="377278"/>
            <a:chExt cx="5257800" cy="21852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A90853-6799-024D-B734-5DDA6E701928}"/>
                </a:ext>
              </a:extLst>
            </p:cNvPr>
            <p:cNvSpPr/>
            <p:nvPr/>
          </p:nvSpPr>
          <p:spPr>
            <a:xfrm>
              <a:off x="311944" y="377278"/>
              <a:ext cx="5257800" cy="21852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F7AD0C-B790-2D40-BEF5-30277E78AEAC}"/>
                </a:ext>
              </a:extLst>
            </p:cNvPr>
            <p:cNvSpPr txBox="1"/>
            <p:nvPr/>
          </p:nvSpPr>
          <p:spPr>
            <a:xfrm>
              <a:off x="476250" y="377278"/>
              <a:ext cx="4929187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Atmosphere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HMON (Hurricanes in a Multi-scale Ocean-coupled Non-hydrostatic model)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HWRF (Hurricane Weather Research and Forecasting)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C95933-0186-3540-93B5-3EED7EC6884B}"/>
              </a:ext>
            </a:extLst>
          </p:cNvPr>
          <p:cNvSpPr txBox="1"/>
          <p:nvPr/>
        </p:nvSpPr>
        <p:spPr>
          <a:xfrm>
            <a:off x="476250" y="2780348"/>
            <a:ext cx="49291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Ocean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NOAA RTOFS (Real Time Ocean Forecast System)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HYCOM model based on and initialized by the Navy Global Ocean Forecast System (GOFS 3.1)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298A374-E666-0D4C-AE4E-24F3AE404A25}"/>
              </a:ext>
            </a:extLst>
          </p:cNvPr>
          <p:cNvSpPr/>
          <p:nvPr/>
        </p:nvSpPr>
        <p:spPr>
          <a:xfrm rot="10800000">
            <a:off x="5289187" y="3515287"/>
            <a:ext cx="687752" cy="6875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24CBF700-2279-3A4A-BBFC-3DC95F03CE71}"/>
              </a:ext>
            </a:extLst>
          </p:cNvPr>
          <p:cNvSpPr/>
          <p:nvPr/>
        </p:nvSpPr>
        <p:spPr>
          <a:xfrm>
            <a:off x="3616899" y="2081689"/>
            <a:ext cx="709832" cy="109260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D15528-B79E-5C40-BD83-2E7EEBEE264B}"/>
              </a:ext>
            </a:extLst>
          </p:cNvPr>
          <p:cNvSpPr txBox="1"/>
          <p:nvPr/>
        </p:nvSpPr>
        <p:spPr>
          <a:xfrm>
            <a:off x="5898469" y="3182869"/>
            <a:ext cx="3152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NAVY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GOFS 3.1 (Global Ocean Forecasting System)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DFF92C-E7E8-824B-9BCD-622A4FF1B3E0}"/>
              </a:ext>
            </a:extLst>
          </p:cNvPr>
          <p:cNvSpPr txBox="1"/>
          <p:nvPr/>
        </p:nvSpPr>
        <p:spPr>
          <a:xfrm>
            <a:off x="5786438" y="5119212"/>
            <a:ext cx="3240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NCODA 3DVar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Initialization fields (from the Naval Oceanographic Office,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Currently being transitioned to NOAA.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0E51B2B-ABFC-F84B-A680-DD16C91FF3DF}"/>
              </a:ext>
            </a:extLst>
          </p:cNvPr>
          <p:cNvSpPr/>
          <p:nvPr/>
        </p:nvSpPr>
        <p:spPr>
          <a:xfrm rot="16200000">
            <a:off x="7063004" y="4470147"/>
            <a:ext cx="687752" cy="6875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B8C37D-4AC0-8144-A762-2DA7362D19CB}"/>
              </a:ext>
            </a:extLst>
          </p:cNvPr>
          <p:cNvSpPr txBox="1"/>
          <p:nvPr/>
        </p:nvSpPr>
        <p:spPr>
          <a:xfrm>
            <a:off x="5538805" y="134382"/>
            <a:ext cx="3574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Coupled Atmosphere and Ocean Forecasting Models</a:t>
            </a:r>
          </a:p>
        </p:txBody>
      </p:sp>
      <p:pic>
        <p:nvPicPr>
          <p:cNvPr id="4098" name="Picture 2" descr="Image result for NOAA">
            <a:extLst>
              <a:ext uri="{FF2B5EF4-FFF2-40B4-BE49-F238E27FC236}">
                <a16:creationId xmlns:a16="http://schemas.microsoft.com/office/drawing/2014/main" id="{0D1D45C2-B463-5D41-A5E0-7BC45E88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81" y="1316594"/>
            <a:ext cx="1079137" cy="107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naval oceanographic office">
            <a:extLst>
              <a:ext uri="{FF2B5EF4-FFF2-40B4-BE49-F238E27FC236}">
                <a16:creationId xmlns:a16="http://schemas.microsoft.com/office/drawing/2014/main" id="{CAF0D664-6E01-7547-AC36-B99F9299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16" y="1333304"/>
            <a:ext cx="1070744" cy="10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aval research laboratory">
            <a:extLst>
              <a:ext uri="{FF2B5EF4-FFF2-40B4-BE49-F238E27FC236}">
                <a16:creationId xmlns:a16="http://schemas.microsoft.com/office/drawing/2014/main" id="{AFD2AACB-2E15-E442-B97F-EF910015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99" y="1453484"/>
            <a:ext cx="1239837" cy="8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0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BAF86CF-DF1A-D04E-979E-524D2E735DCE}"/>
              </a:ext>
            </a:extLst>
          </p:cNvPr>
          <p:cNvSpPr/>
          <p:nvPr/>
        </p:nvSpPr>
        <p:spPr>
          <a:xfrm>
            <a:off x="5922172" y="2708908"/>
            <a:ext cx="3105150" cy="215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FF868-BA4A-334D-A1AB-08FB13829CC4}"/>
              </a:ext>
            </a:extLst>
          </p:cNvPr>
          <p:cNvSpPr/>
          <p:nvPr/>
        </p:nvSpPr>
        <p:spPr>
          <a:xfrm>
            <a:off x="311944" y="2708908"/>
            <a:ext cx="5257800" cy="215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ED407-484D-B346-94DF-85ED4153D666}"/>
              </a:ext>
            </a:extLst>
          </p:cNvPr>
          <p:cNvSpPr txBox="1"/>
          <p:nvPr/>
        </p:nvSpPr>
        <p:spPr>
          <a:xfrm>
            <a:off x="311944" y="5119212"/>
            <a:ext cx="8715378" cy="152876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Navy Coupled Ocean Data Assimilation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Data Assimilation once per 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Satellite SST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Satellite Altimetry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through ISOP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CTD profiles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numerous sources and rules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47F3A-79C8-854E-815B-DA6C4A8C2B15}"/>
              </a:ext>
            </a:extLst>
          </p:cNvPr>
          <p:cNvGrpSpPr/>
          <p:nvPr/>
        </p:nvGrpSpPr>
        <p:grpSpPr>
          <a:xfrm>
            <a:off x="311944" y="277262"/>
            <a:ext cx="5257800" cy="2185214"/>
            <a:chOff x="311944" y="377278"/>
            <a:chExt cx="5257800" cy="218521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A90853-6799-024D-B734-5DDA6E701928}"/>
                </a:ext>
              </a:extLst>
            </p:cNvPr>
            <p:cNvSpPr/>
            <p:nvPr/>
          </p:nvSpPr>
          <p:spPr>
            <a:xfrm>
              <a:off x="311944" y="377278"/>
              <a:ext cx="5257800" cy="21852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F7AD0C-B790-2D40-BEF5-30277E78AEAC}"/>
                </a:ext>
              </a:extLst>
            </p:cNvPr>
            <p:cNvSpPr txBox="1"/>
            <p:nvPr/>
          </p:nvSpPr>
          <p:spPr>
            <a:xfrm>
              <a:off x="476250" y="377278"/>
              <a:ext cx="4929187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Atmosphere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HMON (Hurricanes in a Multi-scale Ocean-coupled Non-hydrostatic model)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HWRF (Hurricane Weather Research and Forecasting)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C95933-0186-3540-93B5-3EED7EC6884B}"/>
              </a:ext>
            </a:extLst>
          </p:cNvPr>
          <p:cNvSpPr txBox="1"/>
          <p:nvPr/>
        </p:nvSpPr>
        <p:spPr>
          <a:xfrm>
            <a:off x="476250" y="2780348"/>
            <a:ext cx="49291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Ocean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NOAA RTOFS (Real Time Ocean Forecast System)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HYCOM model based on and initialized by the Navy Global Ocean Forecast System (GOFS 3.1)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298A374-E666-0D4C-AE4E-24F3AE404A25}"/>
              </a:ext>
            </a:extLst>
          </p:cNvPr>
          <p:cNvSpPr/>
          <p:nvPr/>
        </p:nvSpPr>
        <p:spPr>
          <a:xfrm rot="10800000">
            <a:off x="5289187" y="3515287"/>
            <a:ext cx="687752" cy="6875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24CBF700-2279-3A4A-BBFC-3DC95F03CE71}"/>
              </a:ext>
            </a:extLst>
          </p:cNvPr>
          <p:cNvSpPr/>
          <p:nvPr/>
        </p:nvSpPr>
        <p:spPr>
          <a:xfrm>
            <a:off x="3616899" y="2081689"/>
            <a:ext cx="709832" cy="109260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D15528-B79E-5C40-BD83-2E7EEBEE264B}"/>
              </a:ext>
            </a:extLst>
          </p:cNvPr>
          <p:cNvSpPr txBox="1"/>
          <p:nvPr/>
        </p:nvSpPr>
        <p:spPr>
          <a:xfrm>
            <a:off x="5898469" y="3182869"/>
            <a:ext cx="3152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NAVY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GOFS 3.1 (Global Ocean Forecasting System)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DFF92C-E7E8-824B-9BCD-622A4FF1B3E0}"/>
              </a:ext>
            </a:extLst>
          </p:cNvPr>
          <p:cNvSpPr txBox="1"/>
          <p:nvPr/>
        </p:nvSpPr>
        <p:spPr>
          <a:xfrm>
            <a:off x="5786438" y="5119212"/>
            <a:ext cx="3240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NCODA 3DVar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Initialization fields (from the Naval Oceanographic Office,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Currently being transitioned to NOAA.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0E51B2B-ABFC-F84B-A680-DD16C91FF3DF}"/>
              </a:ext>
            </a:extLst>
          </p:cNvPr>
          <p:cNvSpPr/>
          <p:nvPr/>
        </p:nvSpPr>
        <p:spPr>
          <a:xfrm rot="16200000">
            <a:off x="7063004" y="4470147"/>
            <a:ext cx="687752" cy="6875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B8C37D-4AC0-8144-A762-2DA7362D19CB}"/>
              </a:ext>
            </a:extLst>
          </p:cNvPr>
          <p:cNvSpPr txBox="1"/>
          <p:nvPr/>
        </p:nvSpPr>
        <p:spPr>
          <a:xfrm>
            <a:off x="5538805" y="134382"/>
            <a:ext cx="3574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Operational Coupled Atmosphere and Ocean Forecasting Models</a:t>
            </a:r>
          </a:p>
        </p:txBody>
      </p:sp>
      <p:pic>
        <p:nvPicPr>
          <p:cNvPr id="4098" name="Picture 2" descr="Image result for NOAA">
            <a:extLst>
              <a:ext uri="{FF2B5EF4-FFF2-40B4-BE49-F238E27FC236}">
                <a16:creationId xmlns:a16="http://schemas.microsoft.com/office/drawing/2014/main" id="{0D1D45C2-B463-5D41-A5E0-7BC45E88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81" y="1316594"/>
            <a:ext cx="1079137" cy="107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naval oceanographic office">
            <a:extLst>
              <a:ext uri="{FF2B5EF4-FFF2-40B4-BE49-F238E27FC236}">
                <a16:creationId xmlns:a16="http://schemas.microsoft.com/office/drawing/2014/main" id="{CAF0D664-6E01-7547-AC36-B99F9299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16" y="1333304"/>
            <a:ext cx="1070744" cy="10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aval research laboratory">
            <a:extLst>
              <a:ext uri="{FF2B5EF4-FFF2-40B4-BE49-F238E27FC236}">
                <a16:creationId xmlns:a16="http://schemas.microsoft.com/office/drawing/2014/main" id="{AFD2AACB-2E15-E442-B97F-EF910015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99" y="1453484"/>
            <a:ext cx="1239837" cy="8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E2BBB6-5605-6A48-A3AE-11B0F933629A}"/>
              </a:ext>
            </a:extLst>
          </p:cNvPr>
          <p:cNvSpPr/>
          <p:nvPr/>
        </p:nvSpPr>
        <p:spPr>
          <a:xfrm>
            <a:off x="5786438" y="2586038"/>
            <a:ext cx="3357562" cy="42719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18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" y="630564"/>
            <a:ext cx="4628919" cy="3078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2018 Hurricane Season </a:t>
            </a:r>
            <a:r>
              <a:rPr lang="mr-IN" sz="3000" b="1" dirty="0"/>
              <a:t>–</a:t>
            </a:r>
            <a:r>
              <a:rPr lang="en-US" sz="3000" b="1" dirty="0"/>
              <a:t> 61 Gliders in IOOS Glider DAC</a:t>
            </a:r>
            <a:r>
              <a:rPr lang="en-US" sz="3200" b="1" dirty="0"/>
              <a:t> 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74" y="673968"/>
            <a:ext cx="3543888" cy="2912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45" y="3815461"/>
            <a:ext cx="3679261" cy="3042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5" y="3800440"/>
            <a:ext cx="3715589" cy="3072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9862" y="5160946"/>
            <a:ext cx="753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2945</a:t>
            </a:r>
          </a:p>
          <a:p>
            <a:r>
              <a:rPr lang="en-US" dirty="0"/>
              <a:t>Glider</a:t>
            </a:r>
          </a:p>
          <a:p>
            <a:r>
              <a:rPr lang="en-US" dirty="0"/>
              <a:t>Days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426" y="5160946"/>
            <a:ext cx="94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123,205</a:t>
            </a:r>
          </a:p>
          <a:p>
            <a:r>
              <a:rPr lang="en-US" dirty="0"/>
              <a:t>Glider </a:t>
            </a:r>
          </a:p>
          <a:p>
            <a:r>
              <a:rPr lang="en-US" dirty="0"/>
              <a:t>Profiles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2872" y="3561374"/>
            <a:ext cx="812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Florence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2414" y="3563544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Michael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288889" y="3421599"/>
            <a:ext cx="289782" cy="286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1"/>
          </p:cNvCxnSpPr>
          <p:nvPr/>
        </p:nvCxnSpPr>
        <p:spPr>
          <a:xfrm flipH="1" flipV="1">
            <a:off x="7821572" y="3421599"/>
            <a:ext cx="500842" cy="2958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651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652631A-9522-CE47-ADAC-150C6065E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87496"/>
            <a:ext cx="4190276" cy="308003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E87645F8-1448-8449-8FE0-C4A4E8E613BB}"/>
              </a:ext>
            </a:extLst>
          </p:cNvPr>
          <p:cNvGrpSpPr/>
          <p:nvPr/>
        </p:nvGrpSpPr>
        <p:grpSpPr>
          <a:xfrm>
            <a:off x="9987148" y="6034330"/>
            <a:ext cx="1674058" cy="3222617"/>
            <a:chOff x="0" y="189131"/>
            <a:chExt cx="1504066" cy="2932842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6F6BC706-188F-C049-AC16-BA3D9ABD4DC2}"/>
                </a:ext>
              </a:extLst>
            </p:cNvPr>
            <p:cNvSpPr/>
            <p:nvPr/>
          </p:nvSpPr>
          <p:spPr>
            <a:xfrm flipV="1">
              <a:off x="1448357" y="189131"/>
              <a:ext cx="1" cy="2932842"/>
            </a:xfrm>
            <a:prstGeom prst="line">
              <a:avLst/>
            </a:prstGeom>
            <a:noFill/>
            <a:ln w="38100" cap="rnd">
              <a:solidFill>
                <a:srgbClr val="000000">
                  <a:alpha val="44760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BBCAFAF6-C1DB-A446-B1DB-C00F6D227D66}"/>
                </a:ext>
              </a:extLst>
            </p:cNvPr>
            <p:cNvSpPr/>
            <p:nvPr/>
          </p:nvSpPr>
          <p:spPr>
            <a:xfrm flipH="1" flipV="1">
              <a:off x="0" y="132560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5767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6D9054E1-21B4-104D-99A4-B7B76838F414}"/>
                </a:ext>
              </a:extLst>
            </p:cNvPr>
            <p:cNvSpPr/>
            <p:nvPr/>
          </p:nvSpPr>
          <p:spPr>
            <a:xfrm flipH="1" flipV="1">
              <a:off x="0" y="146642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740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Triangle">
              <a:extLst>
                <a:ext uri="{FF2B5EF4-FFF2-40B4-BE49-F238E27FC236}">
                  <a16:creationId xmlns:a16="http://schemas.microsoft.com/office/drawing/2014/main" id="{FFDDAC94-1121-7E40-852A-C0CBB93E2069}"/>
                </a:ext>
              </a:extLst>
            </p:cNvPr>
            <p:cNvSpPr/>
            <p:nvPr/>
          </p:nvSpPr>
          <p:spPr>
            <a:xfrm>
              <a:off x="1365500" y="1376960"/>
              <a:ext cx="138566" cy="140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FFF88A-1B24-8041-A0ED-8E0BBA68B733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Michael </a:t>
            </a:r>
            <a:r>
              <a:rPr lang="mr-IN" sz="3200" dirty="0"/>
              <a:t>–</a:t>
            </a:r>
            <a:r>
              <a:rPr lang="en-US" sz="3200" dirty="0"/>
              <a:t> NG288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51005"/>
          <a:stretch/>
        </p:blipFill>
        <p:spPr>
          <a:xfrm>
            <a:off x="5037108" y="796388"/>
            <a:ext cx="3751103" cy="602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48213" y="4958500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2092" y="2502592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4" name="Oval 3"/>
          <p:cNvSpPr/>
          <p:nvPr/>
        </p:nvSpPr>
        <p:spPr>
          <a:xfrm>
            <a:off x="1993550" y="1131079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359151-842F-9842-9D68-36F8ABA77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r="5914" b="9790"/>
          <a:stretch/>
        </p:blipFill>
        <p:spPr>
          <a:xfrm>
            <a:off x="138074" y="3779403"/>
            <a:ext cx="4052203" cy="30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-83126" y="3451"/>
            <a:ext cx="9227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Hurricane Michael </a:t>
            </a:r>
            <a:r>
              <a:rPr lang="mr-IN" sz="2800" dirty="0"/>
              <a:t>–</a:t>
            </a:r>
            <a:r>
              <a:rPr lang="en-US" sz="2800" dirty="0"/>
              <a:t> NG288 - NCODA Temperature Increments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AE4B11-3B15-DE46-8567-A575AF84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30" y="588226"/>
            <a:ext cx="4514273" cy="61474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BC12D2-6BC6-AE44-8058-29DE4965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9131"/>
            <a:ext cx="3942044" cy="299395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140077" y="1615044"/>
            <a:ext cx="5816391" cy="3390256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CF423F-ADE3-2B46-9B40-361F4B92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98" y="673838"/>
            <a:ext cx="3935358" cy="29638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321169" y="1225440"/>
            <a:ext cx="3153356" cy="518954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34532" y="4743690"/>
            <a:ext cx="2109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 NCODA</a:t>
            </a:r>
          </a:p>
        </p:txBody>
      </p:sp>
    </p:spTree>
    <p:extLst>
      <p:ext uri="{BB962C8B-B14F-4D97-AF65-F5344CB8AC3E}">
        <p14:creationId xmlns:p14="http://schemas.microsoft.com/office/powerpoint/2010/main" val="348269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54"/>
          <a:stretch/>
        </p:blipFill>
        <p:spPr>
          <a:xfrm>
            <a:off x="-132160" y="791699"/>
            <a:ext cx="4698712" cy="2858765"/>
          </a:xfrm>
          <a:prstGeom prst="rect">
            <a:avLst/>
          </a:prstGeom>
        </p:spPr>
      </p:pic>
      <p:pic>
        <p:nvPicPr>
          <p:cNvPr id="7" name="time_ser_temp_10m_ng288_GOFS31_10-09-10-11.png" descr="time_ser_temp_10m_ng288_GOFS31_10-09-10-11.png">
            <a:extLst>
              <a:ext uri="{FF2B5EF4-FFF2-40B4-BE49-F238E27FC236}">
                <a16:creationId xmlns:a16="http://schemas.microsoft.com/office/drawing/2014/main" id="{40734BA7-9DC8-8A46-9CEC-72DEA275E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8743" y="2227820"/>
            <a:ext cx="4625257" cy="26501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3720D-9708-4449-AF0A-46B050D26E91}"/>
              </a:ext>
            </a:extLst>
          </p:cNvPr>
          <p:cNvSpPr txBox="1"/>
          <p:nvPr/>
        </p:nvSpPr>
        <p:spPr>
          <a:xfrm>
            <a:off x="-447368" y="15038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Michael – NG288 vs GOFS 3.1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3"/>
          <a:stretch/>
        </p:blipFill>
        <p:spPr>
          <a:xfrm>
            <a:off x="0" y="4038913"/>
            <a:ext cx="4745460" cy="28190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52125" y="3838858"/>
            <a:ext cx="817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Glider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5499" y="2992995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529" y="5144745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140087" y="4826934"/>
            <a:ext cx="118614" cy="375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9786" y="5817620"/>
            <a:ext cx="192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Assimilation Times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979786" y="4877934"/>
            <a:ext cx="272339" cy="9029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486451" y="4877934"/>
            <a:ext cx="195472" cy="9396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25824" y="760648"/>
            <a:ext cx="248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Impact of Data Assimilation on </a:t>
            </a:r>
          </a:p>
          <a:p>
            <a:r>
              <a:rPr lang="en-US" sz="2000" dirty="0"/>
              <a:t>Near Surface Water Temperature at 10 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44140" y="6155958"/>
            <a:ext cx="397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Surface Temperature stays warm for too long during </a:t>
            </a:r>
            <a:r>
              <a:rPr lang="en-US"/>
              <a:t>a rapid change</a:t>
            </a:r>
          </a:p>
        </p:txBody>
      </p:sp>
    </p:spTree>
    <p:extLst>
      <p:ext uri="{BB962C8B-B14F-4D97-AF65-F5344CB8AC3E}">
        <p14:creationId xmlns:p14="http://schemas.microsoft.com/office/powerpoint/2010/main" val="4184936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4152</TotalTime>
  <Words>1092</Words>
  <Application>Microsoft Macintosh PowerPoint</Application>
  <PresentationFormat>On-screen Show (4:3)</PresentationFormat>
  <Paragraphs>153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Helvetica Neue Medium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Miles</dc:creator>
  <cp:lastModifiedBy>Travis Miles</cp:lastModifiedBy>
  <cp:revision>22</cp:revision>
  <dcterms:created xsi:type="dcterms:W3CDTF">2018-12-07T20:15:52Z</dcterms:created>
  <dcterms:modified xsi:type="dcterms:W3CDTF">2018-12-10T18:39:51Z</dcterms:modified>
</cp:coreProperties>
</file>