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459" r:id="rId3"/>
    <p:sldId id="333" r:id="rId4"/>
    <p:sldId id="461" r:id="rId5"/>
    <p:sldId id="382" r:id="rId6"/>
    <p:sldId id="1245" r:id="rId7"/>
    <p:sldId id="1254" r:id="rId8"/>
    <p:sldId id="385" r:id="rId9"/>
    <p:sldId id="1250" r:id="rId10"/>
    <p:sldId id="391" r:id="rId11"/>
    <p:sldId id="260" r:id="rId12"/>
    <p:sldId id="392" r:id="rId13"/>
    <p:sldId id="390" r:id="rId14"/>
    <p:sldId id="395" r:id="rId15"/>
    <p:sldId id="492" r:id="rId16"/>
    <p:sldId id="1252" r:id="rId17"/>
    <p:sldId id="1253" r:id="rId18"/>
    <p:sldId id="496" r:id="rId19"/>
    <p:sldId id="1247" r:id="rId20"/>
    <p:sldId id="417" r:id="rId21"/>
    <p:sldId id="495" r:id="rId22"/>
    <p:sldId id="298" r:id="rId23"/>
    <p:sldId id="489" r:id="rId24"/>
    <p:sldId id="491" r:id="rId25"/>
    <p:sldId id="1251" r:id="rId26"/>
    <p:sldId id="1255" r:id="rId27"/>
    <p:sldId id="4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1504"/>
  </p:normalViewPr>
  <p:slideViewPr>
    <p:cSldViewPr snapToGrid="0" snapToObjects="1">
      <p:cViewPr varScale="1">
        <p:scale>
          <a:sx n="81" d="100"/>
          <a:sy n="81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C86B9-5088-3F45-B6F7-5736D827FC04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E0E6-2F6D-5C45-A29A-090CCCC8B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Water column optical properties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Important for understanding </a:t>
            </a:r>
            <a:r>
              <a:rPr lang="en-US" altLang="en-US" sz="1800" dirty="0">
                <a:solidFill>
                  <a:srgbClr val="FF6600"/>
                </a:solidFill>
              </a:rPr>
              <a:t>sedimentation and erosion around structures</a:t>
            </a:r>
            <a:r>
              <a:rPr lang="en-US" altLang="en-US" sz="1800" dirty="0">
                <a:solidFill>
                  <a:srgbClr val="000000"/>
                </a:solidFill>
              </a:rPr>
              <a:t> [</a:t>
            </a:r>
            <a:r>
              <a:rPr lang="en-US" altLang="en-US" sz="1800" dirty="0" err="1">
                <a:solidFill>
                  <a:srgbClr val="000000"/>
                </a:solidFill>
              </a:rPr>
              <a:t>Fredsøe</a:t>
            </a:r>
            <a:r>
              <a:rPr lang="en-US" altLang="en-US" sz="1800" dirty="0">
                <a:solidFill>
                  <a:srgbClr val="000000"/>
                </a:solidFill>
              </a:rPr>
              <a:t> and </a:t>
            </a:r>
            <a:r>
              <a:rPr lang="en-US" altLang="en-US" sz="1800" dirty="0" err="1">
                <a:solidFill>
                  <a:srgbClr val="000000"/>
                </a:solidFill>
              </a:rPr>
              <a:t>Deigaard</a:t>
            </a:r>
            <a:r>
              <a:rPr lang="en-US" altLang="en-US" sz="1800" dirty="0">
                <a:solidFill>
                  <a:srgbClr val="000000"/>
                </a:solidFill>
              </a:rPr>
              <a:t>, 1992].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Development of continental Margin morphology [</a:t>
            </a:r>
            <a:r>
              <a:rPr lang="en-US" altLang="en-US" sz="1800" dirty="0" err="1">
                <a:solidFill>
                  <a:srgbClr val="000000"/>
                </a:solidFill>
              </a:rPr>
              <a:t>Nittrouer</a:t>
            </a:r>
            <a:r>
              <a:rPr lang="en-US" altLang="en-US" sz="1800" dirty="0">
                <a:solidFill>
                  <a:srgbClr val="000000"/>
                </a:solidFill>
              </a:rPr>
              <a:t> and Wright, 1994]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Sediment resuspension can have a significant impact on </a:t>
            </a:r>
            <a:r>
              <a:rPr lang="en-US" altLang="en-US" sz="1800" dirty="0">
                <a:solidFill>
                  <a:srgbClr val="FF6600"/>
                </a:solidFill>
              </a:rPr>
              <a:t>benthic habitat and overlying primary productivity</a:t>
            </a:r>
            <a:r>
              <a:rPr lang="en-US" altLang="en-US" sz="1800" dirty="0">
                <a:solidFill>
                  <a:srgbClr val="000000"/>
                </a:solidFill>
              </a:rPr>
              <a:t> [</a:t>
            </a:r>
            <a:r>
              <a:rPr lang="en-US" altLang="en-US" sz="1800" dirty="0" err="1">
                <a:solidFill>
                  <a:srgbClr val="000000"/>
                </a:solidFill>
              </a:rPr>
              <a:t>Pilskaln</a:t>
            </a:r>
            <a:r>
              <a:rPr lang="en-US" altLang="en-US" sz="1800" dirty="0">
                <a:solidFill>
                  <a:srgbClr val="000000"/>
                </a:solidFill>
              </a:rPr>
              <a:t> et al., 1998; Fanning et al., 1982], resuspension and replenishment of nutrients.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Understanding fate of sediments can aid with understanding and </a:t>
            </a:r>
            <a:r>
              <a:rPr lang="en-US" altLang="en-US" sz="1800" dirty="0">
                <a:solidFill>
                  <a:srgbClr val="FF6600"/>
                </a:solidFill>
              </a:rPr>
              <a:t>predicting the fate of pollutants</a:t>
            </a:r>
            <a:r>
              <a:rPr lang="en-US" altLang="en-US" sz="1800" dirty="0">
                <a:solidFill>
                  <a:srgbClr val="000000"/>
                </a:solidFill>
              </a:rPr>
              <a:t> introduced at the coast [</a:t>
            </a:r>
            <a:r>
              <a:rPr lang="en-US" altLang="en-US" sz="1800" dirty="0" err="1">
                <a:solidFill>
                  <a:srgbClr val="000000"/>
                </a:solidFill>
              </a:rPr>
              <a:t>Biscaye</a:t>
            </a:r>
            <a:r>
              <a:rPr lang="en-US" altLang="en-US" sz="1800" dirty="0">
                <a:solidFill>
                  <a:srgbClr val="000000"/>
                </a:solidFill>
              </a:rPr>
              <a:t> et al., 1988]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8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sample volume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(1) is a 2.5 cm pathlength scattering volume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flanked with fused quartz windows for durability. The beam collimation optics and reference detector are also contained in the optical head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(2), connected to a fiber coupled diode laser module (3)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Scattered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light is received through the lens tube (4)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also contains an extended detector array.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ring detectors and transmission sensor (5) are mounted on a XY stage that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is used to adjust the instrument alignment, which can then be locked into place.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 electronics section (6) digitizes the analog signals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from the scattering detectors, controls the sampling process, logs the full scattering dataset, and calculates beam attenuation particle size metrics (i.e., mean size and total concentration)</a:t>
            </a:r>
            <a:r>
              <a:rPr lang="en-US" sz="1200" dirty="0">
                <a:latin typeface="Times" pitchFamily="2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quick estimates are based on weighted sum of the net scattered light. One set of weight factors yields the total volume concentration; the other yields the area concentration of particles. The volume/area ratio provides mean diameter, also known as the Sauter Mean Diameter (SMD)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﻿Light scattering caused by density differences can also cause multiple scattering, which produces an apparent decrease in particle size derived from the LISST.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41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Light scattering caused by density differences can also cause multiple scattering, which produces an apparent decrease in particle size derived from the LISST.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63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52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COAWST – Developed by USGS for sediment transport (Cross-disciplinary leveraged research support)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92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BASS sensor, ADCPS,</a:t>
            </a:r>
            <a:r>
              <a:rPr lang="en-US" baseline="0" dirty="0"/>
              <a:t> Optical instruments, LISSTs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 at resolving</a:t>
            </a:r>
            <a:r>
              <a:rPr lang="en-US" baseline="0" dirty="0"/>
              <a:t> wave bottom boundary layer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Provides high temporal resolution at a single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Instrumental in developing one-</a:t>
            </a:r>
            <a:r>
              <a:rPr lang="en-US" baseline="0" dirty="0" err="1"/>
              <a:t>dimenisional</a:t>
            </a:r>
            <a:r>
              <a:rPr lang="en-US" baseline="0" dirty="0"/>
              <a:t> bottom boundary layer models coupled to Regional Ocean Modeling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New technologies needed for regional model validation</a:t>
            </a: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092862-7A20-9E47-8731-784E65DD0D43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2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9D190212-BDA4-9E43-BB98-E15BA1715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17E2D181-5BD5-F24E-8DD5-E835B95C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Regional Perspectives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E29643E8-01BC-D241-9574-14FBB9399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1BD7F9-23C5-174A-A06E-2989F0B6DDDE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6815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storms were sampled</a:t>
            </a:r>
            <a:r>
              <a:rPr lang="en-US" baseline="0" dirty="0"/>
              <a:t> and presented in this study during </a:t>
            </a:r>
            <a:r>
              <a:rPr lang="en-US" baseline="0" dirty="0" err="1"/>
              <a:t>unstratified</a:t>
            </a:r>
            <a:r>
              <a:rPr lang="en-US" baseline="0" dirty="0"/>
              <a:t> and stratified conditions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Here you see Temperature and optical backscatter during a fall transition storm on the left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The water column is vertically well mixed and you can see full water column sediment resuspension from the bed to the surface at nearly 40 meters depth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A deployment on a similar line in Summer of 2004 shows the highly stratified continental shelf, and sediment </a:t>
            </a:r>
            <a:r>
              <a:rPr lang="en-US" baseline="0" dirty="0" err="1"/>
              <a:t>resuspended</a:t>
            </a:r>
            <a:r>
              <a:rPr lang="en-US" baseline="0" dirty="0"/>
              <a:t>, but limited by the stable thermocline (likely not visible from satellite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32D4F6EB-D0EC-BD4D-89EB-208588D6D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C65CD3D6-D819-FF47-9678-9787DDA47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Multiple gliders to investigate spatial variability in sediment transport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53B0D028-879E-034D-82F6-7AE5433BE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E4AC3F-FC42-7947-874C-04B21B30AB91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224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9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4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5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7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2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3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6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4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EC382-7426-FF4A-9807-B21AA5D4D94C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BB2B-50D6-A74A-905C-E9E8F379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7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1.jpeg"/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48.jpeg"/><Relationship Id="rId5" Type="http://schemas.openxmlformats.org/officeDocument/2006/relationships/image" Target="../media/image18.jpeg"/><Relationship Id="rId15" Type="http://schemas.openxmlformats.org/officeDocument/2006/relationships/image" Target="../media/image3.gif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24.png"/><Relationship Id="rId1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5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6.tiff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.emf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12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9FEB5-9527-C74E-9652-EBDF8069D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E3D2451-D1AD-BA41-9EBF-F7BA5A261B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038000"/>
            <a:ext cx="9144000" cy="4707340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Suspended particle characteristics from a glider integrated LISST sensor</a:t>
            </a:r>
            <a:b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b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Travis Miles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Wayne Slade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Josh Kohut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Rutgers University,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Sequoia Scientific, Inc.,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Virginia Institute of Marine Sciences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MTS Oceans</a:t>
            </a:r>
            <a:b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Charleston, SC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October 23, 2018</a:t>
            </a:r>
            <a:b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DC647-8637-D145-BD51-7F97B257E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511" y="5911742"/>
            <a:ext cx="1967489" cy="896300"/>
          </a:xfrm>
          <a:prstGeom prst="rect">
            <a:avLst/>
          </a:prstGeom>
        </p:spPr>
      </p:pic>
      <p:pic>
        <p:nvPicPr>
          <p:cNvPr id="8" name="Picture 7" descr="S:\Sequoia logos\ssi-logo-clear.GIF">
            <a:extLst>
              <a:ext uri="{FF2B5EF4-FFF2-40B4-BE49-F238E27FC236}">
                <a16:creationId xmlns:a16="http://schemas.microsoft.com/office/drawing/2014/main" id="{D0747236-430C-5947-B49A-BEFC54EBB6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2440555" y="6037420"/>
            <a:ext cx="2036849" cy="7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10A55-DDB4-7744-9C69-C04DA9DC3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0" y="6244546"/>
            <a:ext cx="2524891" cy="5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695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image001">
            <a:extLst>
              <a:ext uri="{FF2B5EF4-FFF2-40B4-BE49-F238E27FC236}">
                <a16:creationId xmlns:a16="http://schemas.microsoft.com/office/drawing/2014/main" id="{644B2228-A13D-754B-80B4-88131387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590859"/>
            <a:ext cx="7801841" cy="264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A07EB-E98D-1C48-A751-D1C89F577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E7EDF-C42C-7547-A1CB-6DB4C864DB4D}"/>
              </a:ext>
            </a:extLst>
          </p:cNvPr>
          <p:cNvSpPr/>
          <p:nvPr/>
        </p:nvSpPr>
        <p:spPr>
          <a:xfrm>
            <a:off x="0" y="3037799"/>
            <a:ext cx="9144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Volume illuminated by laser light, which is scattered by particles in sample volume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particles scatter most of their light at small angles and small particles scatter at larger angles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Sum of scattering by all particles is measured as function of angle using specialized detector array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Scattering by particles of different sizes can be modeled using Mie Theory --&gt; Inversion technique can be used to determine amount of each size needed to produce the measured scattering vs. angle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Inversion result is the equivalent spherical size distribution by volume</a:t>
            </a:r>
          </a:p>
        </p:txBody>
      </p:sp>
      <p:pic>
        <p:nvPicPr>
          <p:cNvPr id="10" name="Picture 9" descr="S:\Sequoia logos\ssi-logo-clear.GIF">
            <a:extLst>
              <a:ext uri="{FF2B5EF4-FFF2-40B4-BE49-F238E27FC236}">
                <a16:creationId xmlns:a16="http://schemas.microsoft.com/office/drawing/2014/main" id="{B517691F-3FE9-6045-BF8E-9D77CD0AD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977784" y="6032731"/>
            <a:ext cx="2166216" cy="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047745-354D-2546-9E08-392F738AF2B2}"/>
              </a:ext>
            </a:extLst>
          </p:cNvPr>
          <p:cNvSpPr txBox="1">
            <a:spLocks/>
          </p:cNvSpPr>
          <p:nvPr/>
        </p:nvSpPr>
        <p:spPr bwMode="auto">
          <a:xfrm>
            <a:off x="91386" y="22669"/>
            <a:ext cx="9014032" cy="8068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How laser diffraction works</a:t>
            </a:r>
          </a:p>
        </p:txBody>
      </p:sp>
    </p:spTree>
    <p:extLst>
      <p:ext uri="{BB962C8B-B14F-4D97-AF65-F5344CB8AC3E}">
        <p14:creationId xmlns:p14="http://schemas.microsoft.com/office/powerpoint/2010/main" val="46876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ayne\AppData\Local\Temp\SNAGHTML6c7024fc.PNG">
            <a:extLst>
              <a:ext uri="{FF2B5EF4-FFF2-40B4-BE49-F238E27FC236}">
                <a16:creationId xmlns:a16="http://schemas.microsoft.com/office/drawing/2014/main" id="{271AF343-2B92-E74F-B612-304C5D5FD6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15" y="786343"/>
            <a:ext cx="4216912" cy="493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39694-58E3-874A-98C0-497721EC1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7" y="1101277"/>
            <a:ext cx="3492106" cy="261908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FC2FBA-31FC-A648-9B97-78358DDC716D}"/>
              </a:ext>
            </a:extLst>
          </p:cNvPr>
          <p:cNvSpPr txBox="1">
            <a:spLocks/>
          </p:cNvSpPr>
          <p:nvPr/>
        </p:nvSpPr>
        <p:spPr bwMode="auto">
          <a:xfrm>
            <a:off x="91386" y="107077"/>
            <a:ext cx="9014032" cy="8068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LISST particle sizer glider integration and test deployment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A1C05D-7A33-FA4D-9447-00240F704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334" y="6032731"/>
            <a:ext cx="1822084" cy="830060"/>
          </a:xfrm>
          <a:prstGeom prst="rect">
            <a:avLst/>
          </a:prstGeom>
        </p:spPr>
      </p:pic>
      <p:pic>
        <p:nvPicPr>
          <p:cNvPr id="20" name="Picture 19" descr="S:\Sequoia logos\ssi-logo-clear.GIF">
            <a:extLst>
              <a:ext uri="{FF2B5EF4-FFF2-40B4-BE49-F238E27FC236}">
                <a16:creationId xmlns:a16="http://schemas.microsoft.com/office/drawing/2014/main" id="{E2CACABE-71E0-174F-A162-9C4327ABDF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4920060" y="6032731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7FB6E-F087-B14A-A667-B8EC7353B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38" y="627085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44A69A-4936-AC4A-AA4B-EF7DB01B2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8B80A-D05F-ED43-AC04-1A1DA85D3655}"/>
              </a:ext>
            </a:extLst>
          </p:cNvPr>
          <p:cNvSpPr txBox="1"/>
          <p:nvPr/>
        </p:nvSpPr>
        <p:spPr>
          <a:xfrm>
            <a:off x="91385" y="3909848"/>
            <a:ext cx="5237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Scattering volume</a:t>
            </a:r>
          </a:p>
          <a:p>
            <a:pPr marL="342900" indent="-342900">
              <a:buAutoNum type="arabicParenR"/>
            </a:pPr>
            <a:r>
              <a:rPr lang="en-US" dirty="0"/>
              <a:t>Beam collimation optics and reference detector</a:t>
            </a:r>
          </a:p>
          <a:p>
            <a:pPr marL="342900" indent="-342900">
              <a:buAutoNum type="arabicParenR"/>
            </a:pPr>
            <a:r>
              <a:rPr lang="en-US" dirty="0"/>
              <a:t>Fiber coupled diode laser module</a:t>
            </a:r>
          </a:p>
          <a:p>
            <a:pPr marL="342900" indent="-342900">
              <a:buAutoNum type="arabicParenR"/>
            </a:pPr>
            <a:r>
              <a:rPr lang="en-US" dirty="0"/>
              <a:t>Scattered light received through lens tube</a:t>
            </a:r>
          </a:p>
          <a:p>
            <a:pPr marL="342900" indent="-342900">
              <a:buAutoNum type="arabicParenR"/>
            </a:pPr>
            <a:r>
              <a:rPr lang="en-US" dirty="0"/>
              <a:t>Ring detectors and transmission sensor</a:t>
            </a:r>
          </a:p>
          <a:p>
            <a:pPr marL="342900" indent="-342900">
              <a:buAutoNum type="arabicParenR"/>
            </a:pPr>
            <a:r>
              <a:rPr lang="en-US" dirty="0"/>
              <a:t>Electronics section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ACAB7-BA3B-1348-A3C1-BB6236121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8" t="6425" r="59774" b="12631"/>
          <a:stretch/>
        </p:blipFill>
        <p:spPr>
          <a:xfrm>
            <a:off x="188765" y="422362"/>
            <a:ext cx="3257819" cy="5528603"/>
          </a:xfrm>
          <a:prstGeom prst="rect">
            <a:avLst/>
          </a:prstGeom>
        </p:spPr>
      </p:pic>
      <p:pic>
        <p:nvPicPr>
          <p:cNvPr id="2052" name="Picture 4" descr="Image result for lisst glider">
            <a:extLst>
              <a:ext uri="{FF2B5EF4-FFF2-40B4-BE49-F238E27FC236}">
                <a16:creationId xmlns:a16="http://schemas.microsoft.com/office/drawing/2014/main" id="{B3A81337-5D11-7943-8392-90964B56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4" y="687711"/>
            <a:ext cx="5373858" cy="26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17647-29F7-9641-8EAD-D40933C2A537}"/>
              </a:ext>
            </a:extLst>
          </p:cNvPr>
          <p:cNvSpPr txBox="1"/>
          <p:nvPr/>
        </p:nvSpPr>
        <p:spPr>
          <a:xfrm>
            <a:off x="3165231" y="3521454"/>
            <a:ext cx="5978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Deployed for a 1 month mission along the New Jersey Coast in April of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NJ Department of Environmental Protection mission mapping low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supporter of new sensor testing and storm research.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2304F4-059B-7A4C-B88A-291902027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E0848-3CB3-F846-8453-D7FD3512857B}"/>
              </a:ext>
            </a:extLst>
          </p:cNvPr>
          <p:cNvSpPr txBox="1"/>
          <p:nvPr/>
        </p:nvSpPr>
        <p:spPr>
          <a:xfrm>
            <a:off x="1817674" y="103010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  <p:pic>
        <p:nvPicPr>
          <p:cNvPr id="2054" name="Picture 6" descr="State of New Jersey Department of Environmental Protection">
            <a:extLst>
              <a:ext uri="{FF2B5EF4-FFF2-40B4-BE49-F238E27FC236}">
                <a16:creationId xmlns:a16="http://schemas.microsoft.com/office/drawing/2014/main" id="{00747035-ED69-404B-B058-2529BD45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6085651"/>
            <a:ext cx="61214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3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66CA82-0FBB-3648-8DBF-FBD8B489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4"/>
          <a:stretch/>
        </p:blipFill>
        <p:spPr>
          <a:xfrm>
            <a:off x="2934277" y="826127"/>
            <a:ext cx="6209724" cy="4986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CE9E0-10CC-9D4D-A12D-068065219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0" r="10829" b="12103"/>
          <a:stretch/>
        </p:blipFill>
        <p:spPr>
          <a:xfrm>
            <a:off x="0" y="826127"/>
            <a:ext cx="3432518" cy="4688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708BD-60C2-324D-A67B-FB31D241D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</p:spTree>
    <p:extLst>
      <p:ext uri="{BB962C8B-B14F-4D97-AF65-F5344CB8AC3E}">
        <p14:creationId xmlns:p14="http://schemas.microsoft.com/office/powerpoint/2010/main" val="2631749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5C2411-EEFE-8946-B73C-CA9A4945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08" y="826127"/>
            <a:ext cx="6356839" cy="5085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28A80-E0B9-F74A-84A2-9D97E0C0D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0" r="10829" b="12103"/>
          <a:stretch/>
        </p:blipFill>
        <p:spPr>
          <a:xfrm>
            <a:off x="0" y="826127"/>
            <a:ext cx="3432518" cy="4688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19B0B-3417-1E41-8E80-2421CC134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06FC8A-1660-654D-BCAE-717271E4F5A2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</p:spTree>
    <p:extLst>
      <p:ext uri="{BB962C8B-B14F-4D97-AF65-F5344CB8AC3E}">
        <p14:creationId xmlns:p14="http://schemas.microsoft.com/office/powerpoint/2010/main" val="897312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604A1-4F5D-2742-BF7C-F0BE1C74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08" y="826126"/>
            <a:ext cx="6356839" cy="5085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28A80-E0B9-F74A-84A2-9D97E0C0D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20" r="10829" b="12103"/>
          <a:stretch/>
        </p:blipFill>
        <p:spPr>
          <a:xfrm>
            <a:off x="0" y="826127"/>
            <a:ext cx="3432518" cy="4688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C4EF4-CE56-014E-827E-C778BE8DF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CE06A-FD4A-4545-A590-9C3FD6414F78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96A7AC-DCB1-BB4D-B6A8-C8A246960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381944"/>
              </p:ext>
            </p:extLst>
          </p:nvPr>
        </p:nvGraphicFramePr>
        <p:xfrm>
          <a:off x="2363372" y="5988618"/>
          <a:ext cx="7886700" cy="21336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15046113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79162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D3F031-8A76-5D49-ABAB-67FB1703D228}"/>
              </a:ext>
            </a:extLst>
          </p:cNvPr>
          <p:cNvSpPr txBox="1"/>
          <p:nvPr/>
        </p:nvSpPr>
        <p:spPr>
          <a:xfrm>
            <a:off x="3341076" y="5911597"/>
            <a:ext cx="580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time data delivered in regular glider data stream:</a:t>
            </a:r>
          </a:p>
          <a:p>
            <a:pPr algn="ctr"/>
            <a:r>
              <a:rPr lang="en-US" dirty="0"/>
              <a:t>Estimated using the weighted sum of net scattered light</a:t>
            </a:r>
          </a:p>
        </p:txBody>
      </p:sp>
    </p:spTree>
    <p:extLst>
      <p:ext uri="{BB962C8B-B14F-4D97-AF65-F5344CB8AC3E}">
        <p14:creationId xmlns:p14="http://schemas.microsoft.com/office/powerpoint/2010/main" val="193745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604A1-4F5D-2742-BF7C-F0BE1C74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08" y="826126"/>
            <a:ext cx="6356839" cy="5085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99110-37D6-4942-9758-B574C910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E94BD-829F-3C46-96BB-D05364942FBE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92A73-38D4-004A-A2AF-443842CF1AC5}"/>
              </a:ext>
            </a:extLst>
          </p:cNvPr>
          <p:cNvSpPr/>
          <p:nvPr/>
        </p:nvSpPr>
        <p:spPr>
          <a:xfrm>
            <a:off x="21099" y="615321"/>
            <a:ext cx="33199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/>
          </a:p>
          <a:p>
            <a:r>
              <a:rPr lang="en-US" sz="1600" b="1" dirty="0" err="1"/>
              <a:t>Schlieren</a:t>
            </a:r>
            <a:r>
              <a:rPr lang="en-US" sz="1600" b="1" dirty="0"/>
              <a:t> </a:t>
            </a:r>
            <a:r>
              <a:rPr lang="en-US" sz="1600" dirty="0"/>
              <a:t>is visible in images when the buoyancy frequency exceeds ~0.12 s-1. </a:t>
            </a:r>
          </a:p>
          <a:p>
            <a:endParaRPr lang="en-US" sz="1600" dirty="0"/>
          </a:p>
          <a:p>
            <a:r>
              <a:rPr lang="en-US" sz="1600" dirty="0"/>
              <a:t>Buoyancy frequencies above 0.025 s</a:t>
            </a:r>
            <a:r>
              <a:rPr lang="en-US" sz="1600" baseline="30000" dirty="0"/>
              <a:t>-1</a:t>
            </a:r>
            <a:r>
              <a:rPr lang="en-US" sz="1600" dirty="0"/>
              <a:t> may increases beam attenuation due to scattering from density gradients.</a:t>
            </a:r>
          </a:p>
          <a:p>
            <a:endParaRPr lang="en-US" sz="1600" dirty="0"/>
          </a:p>
          <a:p>
            <a:r>
              <a:rPr lang="en-US" sz="1600" dirty="0"/>
              <a:t>Measured as particles in larger size bins, &gt;100 um</a:t>
            </a:r>
          </a:p>
          <a:p>
            <a:endParaRPr lang="en-US" sz="1600" dirty="0"/>
          </a:p>
          <a:p>
            <a:r>
              <a:rPr lang="en-US" sz="1600" i="1" dirty="0" err="1"/>
              <a:t>Mikkelson</a:t>
            </a:r>
            <a:r>
              <a:rPr lang="en-US" sz="1600" i="1" dirty="0"/>
              <a:t> et al., 2008</a:t>
            </a:r>
            <a:r>
              <a:rPr lang="en-US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874E-0DBE-B949-8671-60B4D864F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590"/>
          <a:stretch/>
        </p:blipFill>
        <p:spPr>
          <a:xfrm>
            <a:off x="303659" y="3908530"/>
            <a:ext cx="2754856" cy="22052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A36C5-7A9F-2E4F-B5AA-36C3346D9F56}"/>
              </a:ext>
            </a:extLst>
          </p:cNvPr>
          <p:cNvSpPr/>
          <p:nvPr/>
        </p:nvSpPr>
        <p:spPr>
          <a:xfrm>
            <a:off x="1382028" y="5435793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Tao et al., 2017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07B55-EEB8-144B-B88D-8B41031183D9}"/>
              </a:ext>
            </a:extLst>
          </p:cNvPr>
          <p:cNvSpPr txBox="1"/>
          <p:nvPr/>
        </p:nvSpPr>
        <p:spPr>
          <a:xfrm>
            <a:off x="3341076" y="5911597"/>
            <a:ext cx="580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time data delivered in regular glider data stream:</a:t>
            </a:r>
          </a:p>
          <a:p>
            <a:pPr algn="ctr"/>
            <a:r>
              <a:rPr lang="en-US" dirty="0"/>
              <a:t>Estimated using the weighted sum of net scattered light</a:t>
            </a:r>
          </a:p>
        </p:txBody>
      </p:sp>
    </p:spTree>
    <p:extLst>
      <p:ext uri="{BB962C8B-B14F-4D97-AF65-F5344CB8AC3E}">
        <p14:creationId xmlns:p14="http://schemas.microsoft.com/office/powerpoint/2010/main" val="232970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D39C9D-3BD1-C84D-B5EC-A7203A05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429" y="826125"/>
            <a:ext cx="6362996" cy="5090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99110-37D6-4942-9758-B574C910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E94BD-829F-3C46-96BB-D05364942FBE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92A73-38D4-004A-A2AF-443842CF1AC5}"/>
              </a:ext>
            </a:extLst>
          </p:cNvPr>
          <p:cNvSpPr/>
          <p:nvPr/>
        </p:nvSpPr>
        <p:spPr>
          <a:xfrm>
            <a:off x="21099" y="615321"/>
            <a:ext cx="33199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/>
          </a:p>
          <a:p>
            <a:r>
              <a:rPr lang="en-US" sz="1600" b="1" dirty="0" err="1"/>
              <a:t>Schlieren</a:t>
            </a:r>
            <a:r>
              <a:rPr lang="en-US" sz="1600" b="1" dirty="0"/>
              <a:t> </a:t>
            </a:r>
            <a:r>
              <a:rPr lang="en-US" sz="1600" dirty="0"/>
              <a:t>is visible in images when the buoyancy frequency exceeds ~0.12 s-1. </a:t>
            </a:r>
          </a:p>
          <a:p>
            <a:endParaRPr lang="en-US" sz="1600" dirty="0"/>
          </a:p>
          <a:p>
            <a:r>
              <a:rPr lang="en-US" sz="1600" dirty="0"/>
              <a:t>Buoyancy frequencies above 0.025 s</a:t>
            </a:r>
            <a:r>
              <a:rPr lang="en-US" sz="1600" baseline="30000" dirty="0"/>
              <a:t>-1</a:t>
            </a:r>
            <a:r>
              <a:rPr lang="en-US" sz="1600" dirty="0"/>
              <a:t> may increases beam attenuation due to scattering from density gradients.</a:t>
            </a:r>
          </a:p>
          <a:p>
            <a:endParaRPr lang="en-US" sz="1600" dirty="0"/>
          </a:p>
          <a:p>
            <a:r>
              <a:rPr lang="en-US" sz="1600" dirty="0"/>
              <a:t>Measured as particles in larger size bins, &gt;100 um</a:t>
            </a:r>
          </a:p>
          <a:p>
            <a:endParaRPr lang="en-US" sz="1600" dirty="0"/>
          </a:p>
          <a:p>
            <a:r>
              <a:rPr lang="en-US" sz="1600" i="1" dirty="0" err="1"/>
              <a:t>Mikkelson</a:t>
            </a:r>
            <a:r>
              <a:rPr lang="en-US" sz="1600" i="1" dirty="0"/>
              <a:t> et al., 2008</a:t>
            </a:r>
            <a:r>
              <a:rPr lang="en-US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874E-0DBE-B949-8671-60B4D864F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590"/>
          <a:stretch/>
        </p:blipFill>
        <p:spPr>
          <a:xfrm>
            <a:off x="303659" y="3908530"/>
            <a:ext cx="2754856" cy="22052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A36C5-7A9F-2E4F-B5AA-36C3346D9F56}"/>
              </a:ext>
            </a:extLst>
          </p:cNvPr>
          <p:cNvSpPr/>
          <p:nvPr/>
        </p:nvSpPr>
        <p:spPr>
          <a:xfrm>
            <a:off x="1382028" y="5435793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Tao et al., 2017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92D1E-CBE3-4946-BA53-1A4371CBE68C}"/>
              </a:ext>
            </a:extLst>
          </p:cNvPr>
          <p:cNvSpPr txBox="1"/>
          <p:nvPr/>
        </p:nvSpPr>
        <p:spPr>
          <a:xfrm>
            <a:off x="3341076" y="6113739"/>
            <a:ext cx="580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 processed data using standard Sequoia processing codes to estimate the Particle Size Distribution (PSD)</a:t>
            </a:r>
          </a:p>
        </p:txBody>
      </p:sp>
    </p:spTree>
    <p:extLst>
      <p:ext uri="{BB962C8B-B14F-4D97-AF65-F5344CB8AC3E}">
        <p14:creationId xmlns:p14="http://schemas.microsoft.com/office/powerpoint/2010/main" val="205254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31A42F8-52F5-BD49-B958-75EBAA61A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0B26C6-2BB0-7E4C-BFF1-2841FC30D02B}"/>
              </a:ext>
            </a:extLst>
          </p:cNvPr>
          <p:cNvGrpSpPr/>
          <p:nvPr/>
        </p:nvGrpSpPr>
        <p:grpSpPr>
          <a:xfrm>
            <a:off x="0" y="394136"/>
            <a:ext cx="4035573" cy="2466967"/>
            <a:chOff x="0" y="2986440"/>
            <a:chExt cx="4542544" cy="3363729"/>
          </a:xfrm>
        </p:grpSpPr>
        <p:pic>
          <p:nvPicPr>
            <p:cNvPr id="26625" name="Picture 7">
              <a:extLst>
                <a:ext uri="{FF2B5EF4-FFF2-40B4-BE49-F238E27FC236}">
                  <a16:creationId xmlns:a16="http://schemas.microsoft.com/office/drawing/2014/main" id="{86C65CCC-3C1D-0C42-9204-160B9DDAC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"/>
            <a:stretch>
              <a:fillRect/>
            </a:stretch>
          </p:blipFill>
          <p:spPr bwMode="auto">
            <a:xfrm>
              <a:off x="0" y="2986440"/>
              <a:ext cx="4178105" cy="3363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6F8AE8-6362-184F-A47A-03D2E7176CCE}"/>
                </a:ext>
              </a:extLst>
            </p:cNvPr>
            <p:cNvSpPr txBox="1"/>
            <p:nvPr/>
          </p:nvSpPr>
          <p:spPr>
            <a:xfrm>
              <a:off x="1509369" y="5546564"/>
              <a:ext cx="3033175" cy="503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Wilmington Canyon</a:t>
              </a:r>
            </a:p>
          </p:txBody>
        </p:sp>
      </p:grpSp>
      <p:pic>
        <p:nvPicPr>
          <p:cNvPr id="26629" name="Picture 5" descr="https://ooi-website.whoi.edu/wp-content/uploads/2015/09/OOI-ALL-Arrays-1-25-18-e1521816507728.jpg">
            <a:extLst>
              <a:ext uri="{FF2B5EF4-FFF2-40B4-BE49-F238E27FC236}">
                <a16:creationId xmlns:a16="http://schemas.microsoft.com/office/drawing/2014/main" id="{B2E4FC08-E5F4-7243-A27C-643B16C13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80205" r="26453"/>
          <a:stretch/>
        </p:blipFill>
        <p:spPr bwMode="auto">
          <a:xfrm>
            <a:off x="5075076" y="618501"/>
            <a:ext cx="3773429" cy="17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35A783-CBD6-4040-888C-E9D115A52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850" y="3206299"/>
            <a:ext cx="3986882" cy="3020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14593D-52B0-DC4C-A717-32283B0F2143}"/>
              </a:ext>
            </a:extLst>
          </p:cNvPr>
          <p:cNvSpPr txBox="1"/>
          <p:nvPr/>
        </p:nvSpPr>
        <p:spPr>
          <a:xfrm>
            <a:off x="1521372" y="-66361"/>
            <a:ext cx="610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and future field tests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EBAA9D-9650-3942-83DB-BF8A11C03543}"/>
              </a:ext>
            </a:extLst>
          </p:cNvPr>
          <p:cNvGrpSpPr/>
          <p:nvPr/>
        </p:nvGrpSpPr>
        <p:grpSpPr>
          <a:xfrm>
            <a:off x="46898" y="3180432"/>
            <a:ext cx="4776952" cy="2925201"/>
            <a:chOff x="46898" y="3653402"/>
            <a:chExt cx="4776952" cy="29252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BBFA66-55FD-0D4A-AC7C-7E82B3DEE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0" r="5683"/>
            <a:stretch/>
          </p:blipFill>
          <p:spPr>
            <a:xfrm>
              <a:off x="46898" y="3653402"/>
              <a:ext cx="4776952" cy="29252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44D283-40F4-994E-9ED8-93F388C0AA0F}"/>
                </a:ext>
              </a:extLst>
            </p:cNvPr>
            <p:cNvSpPr txBox="1"/>
            <p:nvPr/>
          </p:nvSpPr>
          <p:spPr>
            <a:xfrm>
              <a:off x="2922562" y="5903003"/>
              <a:ext cx="146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Lake Tahoe </a:t>
              </a:r>
            </a:p>
          </p:txBody>
        </p:sp>
      </p:grpSp>
      <p:pic>
        <p:nvPicPr>
          <p:cNvPr id="1026" name="Picture 2" descr="Image result for UC Davis">
            <a:extLst>
              <a:ext uri="{FF2B5EF4-FFF2-40B4-BE49-F238E27FC236}">
                <a16:creationId xmlns:a16="http://schemas.microsoft.com/office/drawing/2014/main" id="{23BC98D1-575B-344D-8B40-9DDD4DF36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2" y="6105633"/>
            <a:ext cx="2099680" cy="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IMS">
            <a:extLst>
              <a:ext uri="{FF2B5EF4-FFF2-40B4-BE49-F238E27FC236}">
                <a16:creationId xmlns:a16="http://schemas.microsoft.com/office/drawing/2014/main" id="{F0EB2EAF-4A82-1346-8B94-89DC4B6D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" y="2721415"/>
            <a:ext cx="2434304" cy="6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ational oceanography centre">
            <a:extLst>
              <a:ext uri="{FF2B5EF4-FFF2-40B4-BE49-F238E27FC236}">
                <a16:creationId xmlns:a16="http://schemas.microsoft.com/office/drawing/2014/main" id="{A1F69B44-78AB-714F-B709-67EAC5359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23" y="2369154"/>
            <a:ext cx="3829707" cy="8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7D249-C293-7F4C-BB60-9C403A7CD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8910" y="5967642"/>
            <a:ext cx="2874138" cy="8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4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 Storm Glider Development</a:t>
            </a:r>
          </a:p>
        </p:txBody>
      </p:sp>
      <p:pic>
        <p:nvPicPr>
          <p:cNvPr id="13" name="Picture 8" descr="2014-10-05 11.27.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5693"/>
          <a:stretch/>
        </p:blipFill>
        <p:spPr bwMode="auto">
          <a:xfrm>
            <a:off x="63465" y="2585254"/>
            <a:ext cx="2040693" cy="17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367407" y="811587"/>
            <a:ext cx="296386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69" y="811587"/>
            <a:ext cx="659925" cy="18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7644" r="6252"/>
          <a:stretch/>
        </p:blipFill>
        <p:spPr>
          <a:xfrm>
            <a:off x="6586565" y="2696372"/>
            <a:ext cx="2432547" cy="1700963"/>
          </a:xfrm>
          <a:prstGeom prst="rect">
            <a:avLst/>
          </a:prstGeom>
        </p:spPr>
      </p:pic>
      <p:pic>
        <p:nvPicPr>
          <p:cNvPr id="27" name="Picture 14" descr="glider_sensor_on_pic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73" y="811587"/>
            <a:ext cx="1619534" cy="19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 descr="aquadopp beam mappi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5754386" y="2676799"/>
            <a:ext cx="801948" cy="1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Screen Shot 2014-08-29 at 5.01.28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22" y="36015"/>
            <a:ext cx="1009279" cy="6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G_0810.JPG">
            <a:extLst>
              <a:ext uri="{FF2B5EF4-FFF2-40B4-BE49-F238E27FC236}">
                <a16:creationId xmlns:a16="http://schemas.microsoft.com/office/drawing/2014/main" id="{DB6A19DD-CD0C-B742-B70C-712523E58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" y="4464728"/>
            <a:ext cx="2017795" cy="151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171920-2451-224C-99A0-32A58980D5A4}"/>
              </a:ext>
            </a:extLst>
          </p:cNvPr>
          <p:cNvSpPr txBox="1"/>
          <p:nvPr/>
        </p:nvSpPr>
        <p:spPr>
          <a:xfrm>
            <a:off x="4507648" y="4425797"/>
            <a:ext cx="4577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latin typeface="Calibri" charset="0"/>
                <a:ea typeface="Calibri" charset="0"/>
                <a:cs typeface="Calibri" charset="0"/>
              </a:rPr>
              <a:t>Storm Glider (v3)</a:t>
            </a:r>
          </a:p>
          <a:p>
            <a:pPr algn="ctr"/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Integrated current profilers, expanded capacity buoyancy pumps, thruster G2, integrated LISST-200X particle sizer (sediment, oil droplet, phytoplankton, etc.).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–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Measures particle size and concentration using laser diffraction</a:t>
            </a:r>
            <a:endParaRPr lang="en-US" sz="18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034044-6819-664B-97A2-ACDA709BD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92" y="4425797"/>
            <a:ext cx="2069703" cy="1552277"/>
          </a:xfrm>
          <a:prstGeom prst="rect">
            <a:avLst/>
          </a:prstGeom>
        </p:spPr>
      </p:pic>
      <p:pic>
        <p:nvPicPr>
          <p:cNvPr id="46082" name="Picture 2" descr="Image result for teledyne webb">
            <a:extLst>
              <a:ext uri="{FF2B5EF4-FFF2-40B4-BE49-F238E27FC236}">
                <a16:creationId xmlns:a16="http://schemas.microsoft.com/office/drawing/2014/main" id="{70C9650E-D52A-3B47-8088-EF7CCD13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44" y="-8024"/>
            <a:ext cx="3149994" cy="7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A647AC-2DA3-F04C-A5C3-20588A0957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id="{65EA0A16-B308-1C43-8F04-B038A2245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4512" y="806825"/>
            <a:ext cx="387238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prstClr val="black"/>
                </a:solidFill>
                <a:latin typeface="Calibri"/>
                <a:cs typeface="Calibri"/>
              </a:rPr>
              <a:t>Storm Glider (v1)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Un-pumped Seabird Conductivity Temperature Depth (CTD),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Aandera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Optode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(Oxygen),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Wetlabs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ECOpuck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(CDOM, Chlorophyll, Backscatter) – 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</a:rPr>
              <a:t>Small Particles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E9CDD0-E92D-1C4A-B571-AEFA28F5119E}"/>
              </a:ext>
            </a:extLst>
          </p:cNvPr>
          <p:cNvSpPr txBox="1"/>
          <p:nvPr/>
        </p:nvSpPr>
        <p:spPr>
          <a:xfrm>
            <a:off x="2150720" y="2676799"/>
            <a:ext cx="3651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Storm Glider (v2)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Pumped CTD, accelerometer test for waves, extended battery </a:t>
            </a:r>
            <a:r>
              <a:rPr lang="en-US" b="1" dirty="0">
                <a:solidFill>
                  <a:prstClr val="black"/>
                </a:solidFill>
                <a:ea typeface=""/>
                <a:cs typeface=""/>
              </a:rPr>
              <a:t>bay , Externally mounted Nortek </a:t>
            </a:r>
            <a:r>
              <a:rPr lang="en-US" b="1" dirty="0" err="1">
                <a:solidFill>
                  <a:prstClr val="black"/>
                </a:solidFill>
                <a:ea typeface=""/>
                <a:cs typeface=""/>
              </a:rPr>
              <a:t>Aquadopp</a:t>
            </a:r>
            <a:r>
              <a:rPr lang="en-US" b="1" dirty="0">
                <a:solidFill>
                  <a:prstClr val="black"/>
                </a:solidFill>
                <a:ea typeface=""/>
                <a:cs typeface=""/>
              </a:rPr>
              <a:t> Current Profiler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–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Large Particles</a:t>
            </a:r>
          </a:p>
        </p:txBody>
      </p:sp>
      <p:pic>
        <p:nvPicPr>
          <p:cNvPr id="31" name="Picture 30" descr="S:\Sequoia logos\ssi-logo-clear.GIF">
            <a:extLst>
              <a:ext uri="{FF2B5EF4-FFF2-40B4-BE49-F238E27FC236}">
                <a16:creationId xmlns:a16="http://schemas.microsoft.com/office/drawing/2014/main" id="{0D40967A-8208-3249-8930-DBF2E383DD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977784" y="6032731"/>
            <a:ext cx="2166216" cy="82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52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~AU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719513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447800" y="5867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Benthic Acoustic Stress Sensor (BASS) Tripod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2D2D8A"/>
                </a:solidFill>
                <a:cs typeface="+mn-cs"/>
              </a:rPr>
              <a:t>Sediment Transport Studies at LEO Site –early 1990</a:t>
            </a:r>
            <a:r>
              <a:rPr lang="ja-JP" altLang="en-US" sz="2400" b="1" dirty="0">
                <a:solidFill>
                  <a:srgbClr val="2D2D8A"/>
                </a:solidFill>
                <a:latin typeface="Arial"/>
                <a:cs typeface="+mn-cs"/>
              </a:rPr>
              <a:t>’</a:t>
            </a:r>
            <a:r>
              <a:rPr lang="en-US" sz="2400" b="1" dirty="0">
                <a:solidFill>
                  <a:srgbClr val="2D2D8A"/>
                </a:solidFill>
                <a:cs typeface="+mn-cs"/>
              </a:rPr>
              <a:t>s</a:t>
            </a:r>
          </a:p>
          <a:p>
            <a:pPr>
              <a:defRPr/>
            </a:pPr>
            <a:endParaRPr lang="en-US" dirty="0">
              <a:latin typeface="Comic Sans MS" charset="0"/>
              <a:cs typeface="+mn-cs"/>
            </a:endParaRPr>
          </a:p>
        </p:txBody>
      </p:sp>
      <p:pic>
        <p:nvPicPr>
          <p:cNvPr id="16388" name="Picture 4" descr="leo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6958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038600"/>
            <a:ext cx="5467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BAA75-0239-ED4C-8FAA-46BD39E62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43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overGli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9682"/>
          <a:stretch>
            <a:fillRect/>
          </a:stretch>
        </p:blipFill>
        <p:spPr bwMode="auto">
          <a:xfrm>
            <a:off x="-11113" y="-1588"/>
            <a:ext cx="91551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189187" y="38100"/>
            <a:ext cx="3137337" cy="20206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Thank You!</a:t>
            </a:r>
            <a:br>
              <a:rPr lang="en-US" dirty="0">
                <a:solidFill>
                  <a:srgbClr val="FFFFFF"/>
                </a:solidFill>
                <a:latin typeface="Arial" charset="0"/>
              </a:rPr>
            </a:br>
            <a:br>
              <a:rPr lang="en-US" dirty="0">
                <a:solidFill>
                  <a:srgbClr val="FFFFFF"/>
                </a:solidFill>
                <a:latin typeface="Arial" charset="0"/>
              </a:rPr>
            </a:br>
            <a:r>
              <a:rPr lang="en-US" dirty="0">
                <a:solidFill>
                  <a:srgbClr val="FFFFFF"/>
                </a:solidFill>
                <a:latin typeface="Arial" charset="0"/>
              </a:rPr>
              <a:t>Questions?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964624-855E-7B4D-B2E5-2254261F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407" y="38100"/>
            <a:ext cx="2215750" cy="601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A4187A-5662-464A-91CC-78444C74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536" y="2238444"/>
            <a:ext cx="1967489" cy="896300"/>
          </a:xfrm>
          <a:prstGeom prst="rect">
            <a:avLst/>
          </a:prstGeom>
        </p:spPr>
      </p:pic>
      <p:pic>
        <p:nvPicPr>
          <p:cNvPr id="16" name="Picture 15" descr="S:\Sequoia logos\ssi-logo-clear.GIF">
            <a:extLst>
              <a:ext uri="{FF2B5EF4-FFF2-40B4-BE49-F238E27FC236}">
                <a16:creationId xmlns:a16="http://schemas.microsoft.com/office/drawing/2014/main" id="{94A1F586-8390-2F49-8E38-148AC2286F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763407" y="679539"/>
            <a:ext cx="2036849" cy="7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C3992-41A8-F843-A28B-9ED773A33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36" y="1495211"/>
            <a:ext cx="2524891" cy="5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A27983-98D8-6646-A42C-D32E296DF3FB}"/>
              </a:ext>
            </a:extLst>
          </p:cNvPr>
          <p:cNvSpPr txBox="1"/>
          <p:nvPr/>
        </p:nvSpPr>
        <p:spPr>
          <a:xfrm>
            <a:off x="6143995" y="6428137"/>
            <a:ext cx="368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ONR Award # N000141612553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8F9DE5-EA4B-8F4F-A863-00E5E778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3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7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814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10" y="583207"/>
            <a:ext cx="2630825" cy="1973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7" y="3953121"/>
            <a:ext cx="1967489" cy="896300"/>
          </a:xfrm>
          <a:prstGeom prst="rect">
            <a:avLst/>
          </a:prstGeom>
        </p:spPr>
      </p:pic>
      <p:pic>
        <p:nvPicPr>
          <p:cNvPr id="7" name="Picture 6" descr="S:\Sequoia logos\ssi-logo-clear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112937" y="3119399"/>
            <a:ext cx="2036849" cy="7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7" y="2633713"/>
            <a:ext cx="2524891" cy="5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25" y="2009415"/>
            <a:ext cx="3592034" cy="4250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2" t="11766" r="11916" b="19073"/>
          <a:stretch/>
        </p:blipFill>
        <p:spPr>
          <a:xfrm>
            <a:off x="6579291" y="2670630"/>
            <a:ext cx="2254664" cy="4050118"/>
          </a:xfrm>
          <a:prstGeom prst="rect">
            <a:avLst/>
          </a:prstGeom>
        </p:spPr>
      </p:pic>
      <p:pic>
        <p:nvPicPr>
          <p:cNvPr id="28674" name="Picture 2" descr="Image result for naval research laboratory">
            <a:extLst>
              <a:ext uri="{FF2B5EF4-FFF2-40B4-BE49-F238E27FC236}">
                <a16:creationId xmlns:a16="http://schemas.microsoft.com/office/drawing/2014/main" id="{2CAAF556-C8B5-5648-8CBE-E6061FDC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6" y="4985337"/>
            <a:ext cx="1904180" cy="12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B477D5-F466-214A-85AD-041927F1D48A}"/>
              </a:ext>
            </a:extLst>
          </p:cNvPr>
          <p:cNvSpPr/>
          <p:nvPr/>
        </p:nvSpPr>
        <p:spPr>
          <a:xfrm>
            <a:off x="0" y="-18011"/>
            <a:ext cx="6579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Project Title: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Slocum Glider Integrated Laser In-Situ Scattering and </a:t>
            </a:r>
            <a:r>
              <a:rPr lang="en-US" dirty="0" err="1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Transmissometry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Sensors for Suspended Particle Characterization Beneath Tropical Cyclones </a:t>
            </a:r>
          </a:p>
          <a:p>
            <a:endParaRPr lang="en-US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Project Lead: 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Travis Miles (Rutgers University)</a:t>
            </a:r>
            <a:endParaRPr lang="en-US" b="1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Project Funding: 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($500,000</a:t>
            </a:r>
            <a:r>
              <a:rPr lang="en-US" i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) Office of Naval Research: DURIP.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6C5CED-1273-844F-A6E6-ACDCED2927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b="20420"/>
          <a:stretch/>
        </p:blipFill>
        <p:spPr>
          <a:xfrm>
            <a:off x="21551" y="1792328"/>
            <a:ext cx="2877412" cy="811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7AF2E-B0F3-3B4D-B279-06F326ABCC5E}"/>
              </a:ext>
            </a:extLst>
          </p:cNvPr>
          <p:cNvSpPr txBox="1"/>
          <p:nvPr/>
        </p:nvSpPr>
        <p:spPr>
          <a:xfrm>
            <a:off x="121567" y="6443663"/>
            <a:ext cx="368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ONR Award # N000141612553</a:t>
            </a:r>
          </a:p>
        </p:txBody>
      </p:sp>
    </p:spTree>
    <p:extLst>
      <p:ext uri="{BB962C8B-B14F-4D97-AF65-F5344CB8AC3E}">
        <p14:creationId xmlns:p14="http://schemas.microsoft.com/office/powerpoint/2010/main" val="147298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867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52600"/>
            <a:ext cx="8845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391" y="25400"/>
            <a:ext cx="3096609" cy="2417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A7FD7-A691-4142-B886-5373C09F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77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1F1F1376-F1C0-0043-A0B6-7E22486BC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903288"/>
            <a:ext cx="53594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5">
            <a:extLst>
              <a:ext uri="{FF2B5EF4-FFF2-40B4-BE49-F238E27FC236}">
                <a16:creationId xmlns:a16="http://schemas.microsoft.com/office/drawing/2014/main" id="{CE7FEAEA-A828-FE4A-ABB3-75CB7DDD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52705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6">
            <a:extLst>
              <a:ext uri="{FF2B5EF4-FFF2-40B4-BE49-F238E27FC236}">
                <a16:creationId xmlns:a16="http://schemas.microsoft.com/office/drawing/2014/main" id="{C23D0843-B00B-C34F-9978-96FB32BB2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0" y="2611901"/>
            <a:ext cx="3352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Regional models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Primary validation is post storm surveys and limited point measurements.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Need for new technologies for regional</a:t>
            </a:r>
            <a:r>
              <a:rPr lang="en-US" altLang="en-US" sz="1800" i="1"/>
              <a:t> in situ </a:t>
            </a:r>
            <a:r>
              <a:rPr lang="en-US" altLang="en-US" sz="1800"/>
              <a:t>validation</a:t>
            </a:r>
            <a:endParaRPr lang="en-US" altLang="en-US" sz="18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2B6BF-C45F-C343-9B63-03D282A15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391" y="25400"/>
            <a:ext cx="3096609" cy="2417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BFCCA-5528-9748-BF7C-C2341C03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00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604A1-4F5D-2742-BF7C-F0BE1C745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08" y="826126"/>
            <a:ext cx="6356839" cy="50854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1B146E-72DE-0748-AC81-772FAF007DB0}"/>
              </a:ext>
            </a:extLst>
          </p:cNvPr>
          <p:cNvGrpSpPr/>
          <p:nvPr/>
        </p:nvGrpSpPr>
        <p:grpSpPr>
          <a:xfrm>
            <a:off x="303236" y="963440"/>
            <a:ext cx="2805724" cy="4410418"/>
            <a:chOff x="345439" y="1160388"/>
            <a:chExt cx="2198468" cy="3606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725402-78A7-B543-B342-1230DB11A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8"/>
            <a:stretch/>
          </p:blipFill>
          <p:spPr>
            <a:xfrm>
              <a:off x="345439" y="2963788"/>
              <a:ext cx="2198468" cy="1803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5E9B21-2554-2949-88D3-5822B140B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90"/>
            <a:stretch/>
          </p:blipFill>
          <p:spPr>
            <a:xfrm>
              <a:off x="345439" y="1160388"/>
              <a:ext cx="2158610" cy="1803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5EBB586-BE15-114E-A219-50347C3DEF8B}"/>
              </a:ext>
            </a:extLst>
          </p:cNvPr>
          <p:cNvSpPr txBox="1"/>
          <p:nvPr/>
        </p:nvSpPr>
        <p:spPr>
          <a:xfrm>
            <a:off x="133218" y="616528"/>
            <a:ext cx="30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Machine Vision Floc Camera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199110-37D6-4942-9758-B574C910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093D69-C45F-6648-B78B-037E2232209C}"/>
              </a:ext>
            </a:extLst>
          </p:cNvPr>
          <p:cNvSpPr/>
          <p:nvPr/>
        </p:nvSpPr>
        <p:spPr>
          <a:xfrm>
            <a:off x="2215750" y="6179939"/>
            <a:ext cx="6928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/>
              <a:t>Tao, J., P. S. Hill, E. S. Boss, and T. G. Milligan (2017), Evaluation of optical proxies for suspended particulate mass in stratified waters, </a:t>
            </a:r>
            <a:r>
              <a:rPr lang="en-US" sz="1400" i="1" dirty="0"/>
              <a:t>J. Atmos. Ocean. Technol.</a:t>
            </a:r>
            <a:r>
              <a:rPr lang="en-US" sz="1400" dirty="0"/>
              <a:t>, </a:t>
            </a:r>
            <a:r>
              <a:rPr lang="en-US" sz="1400" i="1" dirty="0"/>
              <a:t>34</a:t>
            </a:r>
            <a:r>
              <a:rPr lang="en-US" sz="1400" dirty="0"/>
              <a:t>(10), 2203–2212, doi:10.1175/JTECH-D-17-0042.1.</a:t>
            </a:r>
            <a:endParaRPr lang="en-US" sz="14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E94BD-829F-3C46-96BB-D05364942FBE}"/>
              </a:ext>
            </a:extLst>
          </p:cNvPr>
          <p:cNvSpPr txBox="1"/>
          <p:nvPr/>
        </p:nvSpPr>
        <p:spPr>
          <a:xfrm>
            <a:off x="1817674" y="117078"/>
            <a:ext cx="58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April 2017</a:t>
            </a:r>
          </a:p>
        </p:txBody>
      </p:sp>
    </p:spTree>
    <p:extLst>
      <p:ext uri="{BB962C8B-B14F-4D97-AF65-F5344CB8AC3E}">
        <p14:creationId xmlns:p14="http://schemas.microsoft.com/office/powerpoint/2010/main" val="2440590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slocum glider">
            <a:extLst>
              <a:ext uri="{FF2B5EF4-FFF2-40B4-BE49-F238E27FC236}">
                <a16:creationId xmlns:a16="http://schemas.microsoft.com/office/drawing/2014/main" id="{BEFADFE2-128D-0649-84D8-1EEF87DFB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 b="12608"/>
          <a:stretch/>
        </p:blipFill>
        <p:spPr bwMode="auto">
          <a:xfrm>
            <a:off x="561047" y="3194073"/>
            <a:ext cx="7937500" cy="34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sequoiasci.com/wp-content/uploads/2016/02/200X_100X_Comparison-1280w.jpg">
            <a:extLst>
              <a:ext uri="{FF2B5EF4-FFF2-40B4-BE49-F238E27FC236}">
                <a16:creationId xmlns:a16="http://schemas.microsoft.com/office/drawing/2014/main" id="{96F72D6C-5D70-7749-A640-BDF7D51C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207236"/>
            <a:ext cx="7441810" cy="29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A07EB-E98D-1C48-A751-D1C89F577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pic>
        <p:nvPicPr>
          <p:cNvPr id="10" name="Picture 9" descr="S:\Sequoia logos\ssi-logo-clear.GIF">
            <a:extLst>
              <a:ext uri="{FF2B5EF4-FFF2-40B4-BE49-F238E27FC236}">
                <a16:creationId xmlns:a16="http://schemas.microsoft.com/office/drawing/2014/main" id="{B517691F-3FE9-6045-BF8E-9D77CD0AD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084486" y="2368804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E2615-9BE0-A44B-8174-2A2E3987B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11" y="5897052"/>
            <a:ext cx="2524891" cy="5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C5C16-31C7-7F46-83B8-013F905FD2D9}"/>
              </a:ext>
            </a:extLst>
          </p:cNvPr>
          <p:cNvCxnSpPr>
            <a:cxnSpLocks/>
          </p:cNvCxnSpPr>
          <p:nvPr/>
        </p:nvCxnSpPr>
        <p:spPr>
          <a:xfrm flipH="1">
            <a:off x="4346917" y="2521811"/>
            <a:ext cx="182880" cy="20783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6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3554935"/>
            <a:chOff x="-84615" y="1510984"/>
            <a:chExt cx="9161926" cy="3554935"/>
          </a:xfrm>
        </p:grpSpPr>
        <p:pic>
          <p:nvPicPr>
            <p:cNvPr id="3" name="Picture 8" descr="2014-10-05 11.27.5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" t="26419" b="5693"/>
            <a:stretch/>
          </p:blipFill>
          <p:spPr bwMode="auto">
            <a:xfrm>
              <a:off x="15228" y="2977947"/>
              <a:ext cx="2105871" cy="195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>
                  <a:latin typeface="Calibri"/>
                  <a:cs typeface="Calibri"/>
                </a:rPr>
                <a:t>Rapid Response Glider (v1)</a:t>
              </a:r>
            </a:p>
            <a:p>
              <a:pPr algn="ctr" eaLnBrk="1" hangingPunct="1"/>
              <a:r>
                <a:rPr lang="en-US" sz="1800" b="1" dirty="0"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>
                  <a:latin typeface="Calibri"/>
                  <a:cs typeface="Calibri"/>
                </a:rPr>
                <a:t>Wetlabs</a:t>
              </a:r>
              <a:r>
                <a:rPr lang="en-US" sz="1800" b="1" dirty="0">
                  <a:latin typeface="Calibri"/>
                  <a:cs typeface="Calibri"/>
                </a:rPr>
                <a:t> </a:t>
              </a:r>
              <a:r>
                <a:rPr lang="en-US" sz="1800" b="1" dirty="0" err="1">
                  <a:latin typeface="Calibri"/>
                  <a:cs typeface="Calibri"/>
                </a:rPr>
                <a:t>ECOpuck</a:t>
              </a:r>
              <a:r>
                <a:rPr lang="en-US" sz="1800" b="1" dirty="0"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>
                  <a:latin typeface="Calibri"/>
                  <a:cs typeface="Calibri"/>
                </a:rPr>
                <a:t>Aandera</a:t>
              </a:r>
              <a:r>
                <a:rPr lang="en-US" sz="1800" b="1" dirty="0">
                  <a:latin typeface="Calibri"/>
                  <a:cs typeface="Calibri"/>
                </a:rPr>
                <a:t> </a:t>
              </a:r>
              <a:r>
                <a:rPr lang="en-US" sz="1800" b="1" dirty="0" err="1">
                  <a:latin typeface="Calibri"/>
                  <a:cs typeface="Calibri"/>
                </a:rPr>
                <a:t>Optode</a:t>
              </a:r>
              <a:r>
                <a:rPr lang="en-US" sz="1800" b="1" dirty="0">
                  <a:latin typeface="Calibri"/>
                  <a:cs typeface="Calibri"/>
                </a:rPr>
                <a:t> (Oxygen).</a:t>
              </a: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7325" r="8163"/>
            <a:stretch/>
          </p:blipFill>
          <p:spPr>
            <a:xfrm>
              <a:off x="6634865" y="3364956"/>
              <a:ext cx="2387600" cy="1700963"/>
            </a:xfrm>
            <a:prstGeom prst="rect">
              <a:avLst/>
            </a:prstGeom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099" y="3454496"/>
              <a:ext cx="36516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Rapid Response Glider (v2)</a:t>
              </a:r>
            </a:p>
            <a:p>
              <a:pPr algn="ctr"/>
              <a:r>
                <a:rPr lang="en-US" b="1" dirty="0"/>
                <a:t>Pumped CTD, Externally mounted Nortek </a:t>
              </a:r>
              <a:r>
                <a:rPr lang="en-US" b="1" dirty="0" err="1"/>
                <a:t>Aquadopp</a:t>
              </a:r>
              <a:r>
                <a:rPr lang="en-US" b="1" dirty="0"/>
                <a:t> Current Profiler, integrated accelerometer, extended battery bay, Thruster G1.</a:t>
              </a:r>
            </a:p>
          </p:txBody>
        </p:sp>
        <p:pic>
          <p:nvPicPr>
            <p:cNvPr id="13" name="Picture 16" descr="aquadopp beam mappin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08"/>
            <a:stretch>
              <a:fillRect/>
            </a:stretch>
          </p:blipFill>
          <p:spPr bwMode="auto">
            <a:xfrm>
              <a:off x="5699909" y="3357761"/>
              <a:ext cx="801948" cy="170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40106" y="8022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Storm Glider </a:t>
            </a:r>
            <a:r>
              <a:rPr lang="en-US" sz="2400" dirty="0"/>
              <a:t>Development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83" y="15240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6C323ADA-05CA-F443-9763-0F807A97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147" y="4979997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Acoustic Backscatter</a:t>
            </a:r>
            <a:r>
              <a:rPr lang="en-US" sz="1800" dirty="0">
                <a:solidFill>
                  <a:srgbClr val="000090"/>
                </a:solidFill>
              </a:rPr>
              <a:t>/Currents: Nortek </a:t>
            </a:r>
            <a:r>
              <a:rPr lang="en-US" sz="1800" dirty="0" err="1">
                <a:solidFill>
                  <a:srgbClr val="000090"/>
                </a:solidFill>
              </a:rPr>
              <a:t>Aquadopp</a:t>
            </a:r>
            <a:r>
              <a:rPr lang="en-US" sz="1800" dirty="0">
                <a:solidFill>
                  <a:srgbClr val="000090"/>
                </a:solidFill>
              </a:rPr>
              <a:t> Current Profiler (2 MHz head, 1 meter bins, internally logging, 30 days) – </a:t>
            </a:r>
            <a:r>
              <a:rPr lang="en-US" sz="1800" dirty="0">
                <a:solidFill>
                  <a:srgbClr val="FF0000"/>
                </a:solidFill>
              </a:rPr>
              <a:t>medium sands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208450-D373-2647-B7D4-4D0BE5576879}"/>
              </a:ext>
            </a:extLst>
          </p:cNvPr>
          <p:cNvSpPr/>
          <p:nvPr/>
        </p:nvSpPr>
        <p:spPr>
          <a:xfrm>
            <a:off x="286913" y="4979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Optical Backscatter</a:t>
            </a:r>
            <a:r>
              <a:rPr lang="en-US" dirty="0">
                <a:solidFill>
                  <a:srgbClr val="000090"/>
                </a:solidFill>
              </a:rPr>
              <a:t>: Wet Labs Eco-puck BB3 (470, 532, 660 nm) – </a:t>
            </a:r>
            <a:r>
              <a:rPr lang="en-US" dirty="0">
                <a:solidFill>
                  <a:srgbClr val="FF0000"/>
                </a:solidFill>
              </a:rPr>
              <a:t>Smaller particles</a:t>
            </a:r>
          </a:p>
        </p:txBody>
      </p:sp>
    </p:spTree>
    <p:extLst>
      <p:ext uri="{BB962C8B-B14F-4D97-AF65-F5344CB8AC3E}">
        <p14:creationId xmlns:p14="http://schemas.microsoft.com/office/powerpoint/2010/main" val="159330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0EF55943-C72D-454A-97E1-5CE84FB0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Times New Roman" panose="02020603050405020304" pitchFamily="18" charset="0"/>
              </a:rPr>
              <a:t>Glider Observations of Sediment Resuspension in a Middle Atlantic Bight Fall Transition Storm (Glenn et al., 2008)</a:t>
            </a:r>
            <a:r>
              <a:rPr lang="en-US" altLang="en-US" sz="2000" b="1">
                <a:solidFill>
                  <a:srgbClr val="000090"/>
                </a:solidFill>
              </a:rPr>
              <a:t> </a:t>
            </a:r>
          </a:p>
        </p:txBody>
      </p:sp>
      <p:grpSp>
        <p:nvGrpSpPr>
          <p:cNvPr id="18434" name="Group 12">
            <a:extLst>
              <a:ext uri="{FF2B5EF4-FFF2-40B4-BE49-F238E27FC236}">
                <a16:creationId xmlns:a16="http://schemas.microsoft.com/office/drawing/2014/main" id="{B1F2C2BF-F2EE-6B4C-97E4-AF1A121737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4419600" cy="6248400"/>
            <a:chOff x="0" y="0"/>
            <a:chExt cx="5194300" cy="6858000"/>
          </a:xfrm>
        </p:grpSpPr>
        <p:pic>
          <p:nvPicPr>
            <p:cNvPr id="18437" name="Picture 2" descr="marcoos_tracks_3d">
              <a:extLst>
                <a:ext uri="{FF2B5EF4-FFF2-40B4-BE49-F238E27FC236}">
                  <a16:creationId xmlns:a16="http://schemas.microsoft.com/office/drawing/2014/main" id="{ACAF5690-FBBC-654E-A833-D1C1428C4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5" t="6366" r="24501" b="6886"/>
            <a:stretch>
              <a:fillRect/>
            </a:stretch>
          </p:blipFill>
          <p:spPr bwMode="auto">
            <a:xfrm>
              <a:off x="0" y="0"/>
              <a:ext cx="5194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3" descr="Logo_john2">
              <a:extLst>
                <a:ext uri="{FF2B5EF4-FFF2-40B4-BE49-F238E27FC236}">
                  <a16:creationId xmlns:a16="http://schemas.microsoft.com/office/drawing/2014/main" id="{887D9253-34CC-B948-BC8A-2DA17CC65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71438"/>
              <a:ext cx="10842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5" descr="SideBySideGliders1">
              <a:extLst>
                <a:ext uri="{FF2B5EF4-FFF2-40B4-BE49-F238E27FC236}">
                  <a16:creationId xmlns:a16="http://schemas.microsoft.com/office/drawing/2014/main" id="{A1F290A0-C6E8-E343-A84C-DE321AF3F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3149600"/>
              <a:ext cx="1160463" cy="10937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0" name="Line 12">
              <a:extLst>
                <a:ext uri="{FF2B5EF4-FFF2-40B4-BE49-F238E27FC236}">
                  <a16:creationId xmlns:a16="http://schemas.microsoft.com/office/drawing/2014/main" id="{6EE3E529-F7BB-584D-9226-752137F9AE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8800" y="2971800"/>
              <a:ext cx="1752600" cy="27432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8441" name="Picture 14" descr="glider_sensor_on_picture">
              <a:extLst>
                <a:ext uri="{FF2B5EF4-FFF2-40B4-BE49-F238E27FC236}">
                  <a16:creationId xmlns:a16="http://schemas.microsoft.com/office/drawing/2014/main" id="{F3ABF6E3-DACF-254E-99B1-BFFDC0B5A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4529138"/>
              <a:ext cx="10668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 Box 21">
              <a:extLst>
                <a:ext uri="{FF2B5EF4-FFF2-40B4-BE49-F238E27FC236}">
                  <a16:creationId xmlns:a16="http://schemas.microsoft.com/office/drawing/2014/main" id="{C89338C4-268D-B44B-B776-F92BC69E1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8575" y="5699125"/>
              <a:ext cx="1022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800">
                  <a:solidFill>
                    <a:schemeClr val="bg1"/>
                  </a:solidFill>
                </a:rPr>
                <a:t>Optical</a:t>
              </a:r>
            </a:p>
            <a:p>
              <a:pPr algn="r" eaLnBrk="1" hangingPunct="1"/>
              <a:r>
                <a:rPr lang="en-US" altLang="en-US" sz="1800">
                  <a:solidFill>
                    <a:schemeClr val="bg1"/>
                  </a:solidFill>
                </a:rPr>
                <a:t>Sensors</a:t>
              </a:r>
            </a:p>
          </p:txBody>
        </p:sp>
        <p:pic>
          <p:nvPicPr>
            <p:cNvPr id="18443" name="Picture 17" descr="sensor6">
              <a:extLst>
                <a:ext uri="{FF2B5EF4-FFF2-40B4-BE49-F238E27FC236}">
                  <a16:creationId xmlns:a16="http://schemas.microsoft.com/office/drawing/2014/main" id="{F887D204-4A8C-734B-8C41-80841FC64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2351088" y="5495925"/>
              <a:ext cx="1230312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Text Box 15">
            <a:extLst>
              <a:ext uri="{FF2B5EF4-FFF2-40B4-BE49-F238E27FC236}">
                <a16:creationId xmlns:a16="http://schemas.microsoft.com/office/drawing/2014/main" id="{60A41C4D-57FC-6543-A92F-7F657375C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830513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</a:rPr>
              <a:t>Temperature</a:t>
            </a:r>
          </a:p>
        </p:txBody>
      </p:sp>
      <p:pic>
        <p:nvPicPr>
          <p:cNvPr id="18436" name="Picture 14" descr="glider_sensor_on_picture">
            <a:extLst>
              <a:ext uri="{FF2B5EF4-FFF2-40B4-BE49-F238E27FC236}">
                <a16:creationId xmlns:a16="http://schemas.microsoft.com/office/drawing/2014/main" id="{B24221AE-62C1-9049-9626-235978E8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191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F1EFB-78F5-B040-A082-4A919479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r="1405"/>
          <a:stretch>
            <a:fillRect/>
          </a:stretch>
        </p:blipFill>
        <p:spPr bwMode="auto">
          <a:xfrm>
            <a:off x="0" y="450850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67DCB-771F-9D40-A4E0-59753B41B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C42F54C-FBD1-4644-BE0D-E542685A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2530" name="Picture 1" descr="Screen Shot 2013-07-30 at 8.27.09 AM.png">
            <a:extLst>
              <a:ext uri="{FF2B5EF4-FFF2-40B4-BE49-F238E27FC236}">
                <a16:creationId xmlns:a16="http://schemas.microsoft.com/office/drawing/2014/main" id="{EF8656E2-55F5-DC40-A549-303EF2AB8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Screen Shot 2013-07-30 at 8.33.32 AM.png">
            <a:extLst>
              <a:ext uri="{FF2B5EF4-FFF2-40B4-BE49-F238E27FC236}">
                <a16:creationId xmlns:a16="http://schemas.microsoft.com/office/drawing/2014/main" id="{A18656BC-893A-A848-B906-F883C9805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981200"/>
            <a:ext cx="33575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Screen Shot 2013-07-30 at 8.32.56 AM.png">
            <a:extLst>
              <a:ext uri="{FF2B5EF4-FFF2-40B4-BE49-F238E27FC236}">
                <a16:creationId xmlns:a16="http://schemas.microsoft.com/office/drawing/2014/main" id="{6344954B-1080-B842-8E14-EBB3D7CF1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81200"/>
            <a:ext cx="33861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Screen Shot 2013-07-30 at 8.30.23 AM.png">
            <a:extLst>
              <a:ext uri="{FF2B5EF4-FFF2-40B4-BE49-F238E27FC236}">
                <a16:creationId xmlns:a16="http://schemas.microsoft.com/office/drawing/2014/main" id="{B85CD12A-AE09-8E45-A72E-80F4E7C07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3004FC-448F-844A-89DA-DCD62BD9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114800"/>
            <a:ext cx="6629400" cy="68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C4594-8944-0C4C-8508-6818EFA5A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0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 Storm Glider Development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124512" y="806825"/>
            <a:ext cx="387238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prstClr val="black"/>
                </a:solidFill>
                <a:latin typeface="Calibri"/>
                <a:cs typeface="Calibri"/>
              </a:rPr>
              <a:t>Storm Glider (v1)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Un-pumped Seabird Conductivity Temperature Depth (CTD),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Aandera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Optode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(Oxygen),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Wetlabs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ECOpuck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(CDOM, Chlorophyll, Backscatter) – 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</a:rPr>
              <a:t>Small Particles</a:t>
            </a:r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367407" y="811587"/>
            <a:ext cx="296386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69" y="811587"/>
            <a:ext cx="659925" cy="18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glider_sensor_on_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73" y="811587"/>
            <a:ext cx="1619534" cy="19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Screen Shot 2014-08-29 at 5.01.2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22" y="36015"/>
            <a:ext cx="1009279" cy="6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Image result for teledyne webb">
            <a:extLst>
              <a:ext uri="{FF2B5EF4-FFF2-40B4-BE49-F238E27FC236}">
                <a16:creationId xmlns:a16="http://schemas.microsoft.com/office/drawing/2014/main" id="{70C9650E-D52A-3B47-8088-EF7CCD13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44" y="-8024"/>
            <a:ext cx="3149994" cy="7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A4A7F4-7030-C44C-BF78-705CAC130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0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 Storm Glider Development</a:t>
            </a:r>
          </a:p>
        </p:txBody>
      </p:sp>
      <p:pic>
        <p:nvPicPr>
          <p:cNvPr id="13" name="Picture 8" descr="2014-10-05 11.27.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5693"/>
          <a:stretch/>
        </p:blipFill>
        <p:spPr bwMode="auto">
          <a:xfrm>
            <a:off x="63465" y="2585254"/>
            <a:ext cx="2040693" cy="17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124512" y="806825"/>
            <a:ext cx="38723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prstClr val="black"/>
                </a:solidFill>
                <a:latin typeface="Calibri"/>
                <a:cs typeface="Calibri"/>
              </a:rPr>
              <a:t>Storm Glider (v1)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Un-pumped Seabird Conductivity Temperature Depth (CTD),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Aandera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Optode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(Oxygen),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Wetlabs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cs typeface="Calibri"/>
              </a:rPr>
              <a:t>ECOpuck</a:t>
            </a:r>
            <a:r>
              <a:rPr lang="en-US" sz="1800" b="1" dirty="0">
                <a:solidFill>
                  <a:prstClr val="black"/>
                </a:solidFill>
                <a:latin typeface="Calibri"/>
                <a:cs typeface="Calibri"/>
              </a:rPr>
              <a:t> (CDOM, Chlorophyll, Backscatter) – 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</a:rPr>
              <a:t>Small Particles</a:t>
            </a:r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367407" y="811587"/>
            <a:ext cx="296386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69" y="811587"/>
            <a:ext cx="659925" cy="18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7644" r="6252"/>
          <a:stretch/>
        </p:blipFill>
        <p:spPr>
          <a:xfrm>
            <a:off x="6586565" y="2696372"/>
            <a:ext cx="2432547" cy="1700963"/>
          </a:xfrm>
          <a:prstGeom prst="rect">
            <a:avLst/>
          </a:prstGeom>
        </p:spPr>
      </p:pic>
      <p:pic>
        <p:nvPicPr>
          <p:cNvPr id="27" name="Picture 14" descr="glider_sensor_on_pic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73" y="811587"/>
            <a:ext cx="1619534" cy="19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50720" y="2676799"/>
            <a:ext cx="3651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ea typeface=""/>
                <a:cs typeface=""/>
              </a:rPr>
              <a:t>Storm Glider (v2)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ea typeface=""/>
                <a:cs typeface=""/>
              </a:rPr>
              <a:t>Pumped CTD, accelerometer test for waves, extended battery bay , Externally mounted Nortek </a:t>
            </a:r>
            <a:r>
              <a:rPr lang="en-US" b="1" dirty="0" err="1">
                <a:solidFill>
                  <a:prstClr val="black"/>
                </a:solidFill>
                <a:ea typeface=""/>
                <a:cs typeface=""/>
              </a:rPr>
              <a:t>Aquadopp</a:t>
            </a:r>
            <a:r>
              <a:rPr lang="en-US" b="1" dirty="0">
                <a:solidFill>
                  <a:prstClr val="black"/>
                </a:solidFill>
                <a:ea typeface=""/>
                <a:cs typeface=""/>
              </a:rPr>
              <a:t> Current Profiler – </a:t>
            </a:r>
            <a:r>
              <a:rPr lang="en-US" b="1" dirty="0">
                <a:solidFill>
                  <a:srgbClr val="FF0000"/>
                </a:solidFill>
                <a:ea typeface=""/>
                <a:cs typeface=""/>
              </a:rPr>
              <a:t>Large Particles</a:t>
            </a:r>
          </a:p>
        </p:txBody>
      </p:sp>
      <p:pic>
        <p:nvPicPr>
          <p:cNvPr id="29" name="Picture 16" descr="aquadopp beam mappi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5754386" y="2676799"/>
            <a:ext cx="801948" cy="1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Screen Shot 2014-08-29 at 5.01.28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22" y="36015"/>
            <a:ext cx="1009279" cy="6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Image result for teledyne webb">
            <a:extLst>
              <a:ext uri="{FF2B5EF4-FFF2-40B4-BE49-F238E27FC236}">
                <a16:creationId xmlns:a16="http://schemas.microsoft.com/office/drawing/2014/main" id="{70C9650E-D52A-3B47-8088-EF7CCD13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44" y="-8024"/>
            <a:ext cx="3149994" cy="7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A647AC-2DA3-F04C-A5C3-20588A095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07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4DE34B-B391-AC47-976A-32514700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7" y="239151"/>
            <a:ext cx="5711482" cy="122388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0D21E83-9B71-EC4E-B1A2-9006AF2A5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9" b="16640"/>
          <a:stretch/>
        </p:blipFill>
        <p:spPr bwMode="auto">
          <a:xfrm>
            <a:off x="0" y="1638593"/>
            <a:ext cx="5486400" cy="38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sandy1028b_radar.jpg">
            <a:extLst>
              <a:ext uri="{FF2B5EF4-FFF2-40B4-BE49-F238E27FC236}">
                <a16:creationId xmlns:a16="http://schemas.microsoft.com/office/drawing/2014/main" id="{A2A8F085-72C3-6144-9B85-D15C0C6547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31471"/>
          <a:stretch/>
        </p:blipFill>
        <p:spPr bwMode="auto">
          <a:xfrm>
            <a:off x="5288998" y="182880"/>
            <a:ext cx="3855002" cy="53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1C266-F1E1-2B47-97A1-F18A98800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sequoiasci.com/wp-content/uploads/2016/02/200X_100X_Comparison-1280w.jpg">
            <a:extLst>
              <a:ext uri="{FF2B5EF4-FFF2-40B4-BE49-F238E27FC236}">
                <a16:creationId xmlns:a16="http://schemas.microsoft.com/office/drawing/2014/main" id="{96F72D6C-5D70-7749-A640-BDF7D51C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" y="1059061"/>
            <a:ext cx="7441810" cy="29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A07EB-E98D-1C48-A751-D1C89F577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6249"/>
            <a:ext cx="2215750" cy="601751"/>
          </a:xfrm>
          <a:prstGeom prst="rect">
            <a:avLst/>
          </a:prstGeom>
        </p:spPr>
      </p:pic>
      <p:pic>
        <p:nvPicPr>
          <p:cNvPr id="10" name="Picture 9" descr="S:\Sequoia logos\ssi-logo-clear.GIF">
            <a:extLst>
              <a:ext uri="{FF2B5EF4-FFF2-40B4-BE49-F238E27FC236}">
                <a16:creationId xmlns:a16="http://schemas.microsoft.com/office/drawing/2014/main" id="{B517691F-3FE9-6045-BF8E-9D77CD0AD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211199" y="3137449"/>
            <a:ext cx="2166216" cy="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139998-1818-3F42-A91F-5488F7A374BA}"/>
              </a:ext>
            </a:extLst>
          </p:cNvPr>
          <p:cNvSpPr/>
          <p:nvPr/>
        </p:nvSpPr>
        <p:spPr>
          <a:xfrm>
            <a:off x="182880" y="3989274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/>
              <a:t>Agrawal, Y. C., and H. C. </a:t>
            </a:r>
            <a:r>
              <a:rPr lang="en-US" sz="1400" dirty="0" err="1"/>
              <a:t>Pottsmith</a:t>
            </a:r>
            <a:r>
              <a:rPr lang="en-US" sz="1400" dirty="0"/>
              <a:t> (2000), Instruments for particle size and settling velocity observations in sediment transport, </a:t>
            </a:r>
            <a:r>
              <a:rPr lang="en-US" sz="1400" i="1" dirty="0"/>
              <a:t>Mar. Geol.</a:t>
            </a:r>
            <a:r>
              <a:rPr lang="en-US" sz="1400" dirty="0"/>
              <a:t>, </a:t>
            </a:r>
            <a:r>
              <a:rPr lang="en-US" sz="1400" i="1" dirty="0"/>
              <a:t>168</a:t>
            </a:r>
            <a:r>
              <a:rPr lang="en-US" sz="1400" dirty="0"/>
              <a:t>(1–4), 89–114, doi:10.1016/s0025-3227(00)00044-x.</a:t>
            </a:r>
            <a:endParaRPr lang="en-US" sz="1400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F2192-1415-4E48-AAF6-38D0A9C7BBD2}"/>
              </a:ext>
            </a:extLst>
          </p:cNvPr>
          <p:cNvSpPr/>
          <p:nvPr/>
        </p:nvSpPr>
        <p:spPr>
          <a:xfrm>
            <a:off x="1" y="2500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Laser In-Situ Scattering and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Transmissometry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(LISST) sensor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37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7124</TotalTime>
  <Words>1399</Words>
  <Application>Microsoft Macintosh PowerPoint</Application>
  <PresentationFormat>On-screen Show (4:3)</PresentationFormat>
  <Paragraphs>134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MS Mincho</vt:lpstr>
      <vt:lpstr>ＭＳ Ｐゴシック</vt:lpstr>
      <vt:lpstr>SimSun</vt:lpstr>
      <vt:lpstr>游ゴシック</vt:lpstr>
      <vt:lpstr>ヒラギノ角ゴ Pro W3</vt:lpstr>
      <vt:lpstr>Arial</vt:lpstr>
      <vt:lpstr>Calibri</vt:lpstr>
      <vt:lpstr>Calibri Light</vt:lpstr>
      <vt:lpstr>Comic Sans MS</vt:lpstr>
      <vt:lpstr>Geneva</vt:lpstr>
      <vt:lpstr>Times</vt:lpstr>
      <vt:lpstr>Times New Roman</vt:lpstr>
      <vt:lpstr>Office Theme</vt:lpstr>
      <vt:lpstr>Suspended particle characteristics from a glider integrated LISST sensor   Travis Miles1, Wayne Slade2, Josh Kohut1, and Donglai Gong3  1Rutgers University, 2Sequoia Scientific, Inc., 3Virginia Institute of Marine Sciences   MTS Oceans Charleston, SC October 23,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41</cp:revision>
  <dcterms:created xsi:type="dcterms:W3CDTF">2018-10-16T13:59:39Z</dcterms:created>
  <dcterms:modified xsi:type="dcterms:W3CDTF">2018-10-23T17:20:58Z</dcterms:modified>
</cp:coreProperties>
</file>