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76" r:id="rId3"/>
    <p:sldId id="272" r:id="rId4"/>
    <p:sldId id="258" r:id="rId5"/>
    <p:sldId id="261" r:id="rId6"/>
    <p:sldId id="274" r:id="rId7"/>
    <p:sldId id="275" r:id="rId8"/>
    <p:sldId id="260" r:id="rId9"/>
    <p:sldId id="259" r:id="rId10"/>
    <p:sldId id="262" r:id="rId11"/>
    <p:sldId id="263" r:id="rId12"/>
    <p:sldId id="269" r:id="rId13"/>
    <p:sldId id="265" r:id="rId14"/>
    <p:sldId id="266" r:id="rId15"/>
    <p:sldId id="267" r:id="rId16"/>
    <p:sldId id="268" r:id="rId17"/>
    <p:sldId id="264" r:id="rId18"/>
    <p:sldId id="273" r:id="rId19"/>
    <p:sldId id="270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9"/>
    <p:restoredTop sz="94632"/>
  </p:normalViewPr>
  <p:slideViewPr>
    <p:cSldViewPr snapToGrid="0" snapToObjects="1">
      <p:cViewPr varScale="1">
        <p:scale>
          <a:sx n="124" d="100"/>
          <a:sy n="124" d="100"/>
        </p:scale>
        <p:origin x="168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74FB-841F-914B-9E6F-90375D158F92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2822A-99F9-344C-8A1D-3001D05A6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1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2822A-99F9-344C-8A1D-3001D05A61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8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2822A-99F9-344C-8A1D-3001D05A61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4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5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9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3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0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0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4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9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8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9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6C135-EEC7-2344-A7A0-F4D05C142FDA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48A63-61D7-5B42-9D6D-44A20C1DE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2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(null)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12" Type="http://schemas.openxmlformats.org/officeDocument/2006/relationships/image" Target="../media/image4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3.wdp"/><Relationship Id="rId5" Type="http://schemas.openxmlformats.org/officeDocument/2006/relationships/image" Target="../media/image37.emf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.jp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(null)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B60621-68D3-3E48-BB86-F149DED44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b="6828"/>
          <a:stretch/>
        </p:blipFill>
        <p:spPr>
          <a:xfrm>
            <a:off x="0" y="1"/>
            <a:ext cx="9144000" cy="63897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217EBD-9969-D24D-80C2-1B0B07248A2F}"/>
              </a:ext>
            </a:extLst>
          </p:cNvPr>
          <p:cNvSpPr/>
          <p:nvPr/>
        </p:nvSpPr>
        <p:spPr>
          <a:xfrm>
            <a:off x="791851" y="350507"/>
            <a:ext cx="7560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Changing sea ice dynamics on West Antarctic Peninsula underlying ecosystem alterations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81DB2-5C64-6541-95E4-D73F3D2C5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" y="93851"/>
            <a:ext cx="891822" cy="89182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F109368-1470-734B-9FF3-1D8F80724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05" y="45720"/>
            <a:ext cx="984250" cy="990600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B9F83-F481-F940-A709-DA9143307A9D}"/>
              </a:ext>
            </a:extLst>
          </p:cNvPr>
          <p:cNvSpPr txBox="1"/>
          <p:nvPr/>
        </p:nvSpPr>
        <p:spPr>
          <a:xfrm>
            <a:off x="928540" y="1532010"/>
            <a:ext cx="7286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3EE37F-7934-0246-9F48-B5357DA8EB9D}"/>
              </a:ext>
            </a:extLst>
          </p:cNvPr>
          <p:cNvSpPr txBox="1"/>
          <p:nvPr/>
        </p:nvSpPr>
        <p:spPr>
          <a:xfrm>
            <a:off x="202023" y="1728097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Conclusions: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C93129-1B73-D747-A6F9-7F1323691A31}"/>
              </a:ext>
            </a:extLst>
          </p:cNvPr>
          <p:cNvSpPr/>
          <p:nvPr/>
        </p:nvSpPr>
        <p:spPr>
          <a:xfrm>
            <a:off x="115683" y="2097429"/>
            <a:ext cx="2930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Climate cycles are affecting sea ice in the WAP.</a:t>
            </a:r>
          </a:p>
          <a:p>
            <a:pPr algn="ctr"/>
            <a:endParaRPr lang="en-US" sz="1800" dirty="0">
              <a:solidFill>
                <a:srgbClr val="FFFF00"/>
              </a:solidFill>
            </a:endParaRPr>
          </a:p>
          <a:p>
            <a:pPr algn="ctr"/>
            <a:r>
              <a:rPr lang="en-US" sz="1800" dirty="0">
                <a:solidFill>
                  <a:srgbClr val="FFFF00"/>
                </a:solidFill>
              </a:rPr>
              <a:t>Changes in sea ice affecting physics driving changes in lower trophic levels</a:t>
            </a:r>
          </a:p>
          <a:p>
            <a:pPr algn="ctr"/>
            <a:endParaRPr lang="en-US" sz="1800" dirty="0">
              <a:solidFill>
                <a:srgbClr val="FFFF00"/>
              </a:solidFill>
            </a:endParaRPr>
          </a:p>
          <a:p>
            <a:pPr algn="ctr"/>
            <a:r>
              <a:rPr lang="en-US" sz="1800" dirty="0">
                <a:solidFill>
                  <a:srgbClr val="FFFF00"/>
                </a:solidFill>
              </a:rPr>
              <a:t>Relatively linear food-web modulated however by life history processes</a:t>
            </a:r>
          </a:p>
        </p:txBody>
      </p:sp>
    </p:spTree>
    <p:extLst>
      <p:ext uri="{BB962C8B-B14F-4D97-AF65-F5344CB8AC3E}">
        <p14:creationId xmlns:p14="http://schemas.microsoft.com/office/powerpoint/2010/main" val="3923150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EE5AA-E1CB-AF48-8DCA-6D9A0742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612" y="649055"/>
            <a:ext cx="5604776" cy="4203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D0CA2-14FA-4B45-86FF-5654D22E933E}"/>
              </a:ext>
            </a:extLst>
          </p:cNvPr>
          <p:cNvSpPr txBox="1"/>
          <p:nvPr/>
        </p:nvSpPr>
        <p:spPr>
          <a:xfrm>
            <a:off x="157053" y="188915"/>
            <a:ext cx="898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We do see a relationship between the number of sea ice days and seasonal stability of the upper ocean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B9A74-4257-2E49-B3ED-B1D65E9348AC}"/>
              </a:ext>
            </a:extLst>
          </p:cNvPr>
          <p:cNvSpPr txBox="1"/>
          <p:nvPr/>
        </p:nvSpPr>
        <p:spPr>
          <a:xfrm>
            <a:off x="7374388" y="4547946"/>
            <a:ext cx="1632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Schofield et al. 2018</a:t>
            </a:r>
          </a:p>
        </p:txBody>
      </p:sp>
    </p:spTree>
    <p:extLst>
      <p:ext uri="{BB962C8B-B14F-4D97-AF65-F5344CB8AC3E}">
        <p14:creationId xmlns:p14="http://schemas.microsoft.com/office/powerpoint/2010/main" val="2146106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D6065A-6F3F-7B4E-A5AC-1B69918EA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66" y="394033"/>
            <a:ext cx="3447134" cy="4596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305EC-AF92-3E4B-860C-0AFDB1CDC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769" y="2377227"/>
            <a:ext cx="3483980" cy="2612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DE7571-18D0-3A4E-A998-BB2E6BA84F8B}"/>
              </a:ext>
            </a:extLst>
          </p:cNvPr>
          <p:cNvSpPr txBox="1"/>
          <p:nvPr/>
        </p:nvSpPr>
        <p:spPr>
          <a:xfrm>
            <a:off x="157053" y="32901"/>
            <a:ext cx="898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We do see a relationship between the number of sea ice days and seasonal stability of the upper ocean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15CEF-B5D4-EF42-A675-BDEE57639C7D}"/>
              </a:ext>
            </a:extLst>
          </p:cNvPr>
          <p:cNvSpPr txBox="1"/>
          <p:nvPr/>
        </p:nvSpPr>
        <p:spPr>
          <a:xfrm>
            <a:off x="4942390" y="592022"/>
            <a:ext cx="3622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1600" dirty="0"/>
              <a:t>Amount o f sea ice does affect the seasonal MLD upper ocean density</a:t>
            </a:r>
          </a:p>
          <a:p>
            <a:pPr marL="342900" indent="-342900">
              <a:buAutoNum type="alphaUcParenR"/>
            </a:pPr>
            <a:r>
              <a:rPr lang="en-US" sz="1600" dirty="0"/>
              <a:t>The upper MLD becomes fresher</a:t>
            </a:r>
          </a:p>
          <a:p>
            <a:pPr marL="342900" indent="-342900">
              <a:buAutoNum type="alphaUcParenR"/>
            </a:pPr>
            <a:r>
              <a:rPr lang="en-US" sz="1600" dirty="0"/>
              <a:t>Effect is largely confined to upper ocean (&lt;100m)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BE66E-A0A0-A44C-9B39-A9C40F7BC1EC}"/>
              </a:ext>
            </a:extLst>
          </p:cNvPr>
          <p:cNvSpPr txBox="1"/>
          <p:nvPr/>
        </p:nvSpPr>
        <p:spPr>
          <a:xfrm>
            <a:off x="44155" y="4458398"/>
            <a:ext cx="116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Schofield et al.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94800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25E464-2564-3D48-8689-7AA22887D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1"/>
          <a:stretch/>
        </p:blipFill>
        <p:spPr>
          <a:xfrm>
            <a:off x="2078267" y="1021808"/>
            <a:ext cx="5303558" cy="4099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9AF389-ABB6-2E48-8A31-65C0784F711F}"/>
              </a:ext>
            </a:extLst>
          </p:cNvPr>
          <p:cNvSpPr txBox="1"/>
          <p:nvPr/>
        </p:nvSpPr>
        <p:spPr>
          <a:xfrm>
            <a:off x="1" y="258875"/>
            <a:ext cx="9019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cs typeface="Times New Roman"/>
              </a:rPr>
              <a:t> Over decadal scales (30 years), trended changes observed in MLD in South but not in the North.</a:t>
            </a:r>
          </a:p>
          <a:p>
            <a:pPr algn="ctr"/>
            <a:r>
              <a:rPr lang="en-US" sz="1600" b="1" i="1" dirty="0">
                <a:cs typeface="Times New Roman"/>
              </a:rPr>
              <a:t>Associated with MLD increased phytoplankton in south, not on north.  Significant </a:t>
            </a:r>
            <a:r>
              <a:rPr lang="en-US" sz="1600" b="1" i="1" dirty="0" err="1">
                <a:cs typeface="Times New Roman"/>
              </a:rPr>
              <a:t>interannaul</a:t>
            </a:r>
            <a:r>
              <a:rPr lang="en-US" sz="1600" b="1" i="1" dirty="0">
                <a:cs typeface="Times New Roman"/>
              </a:rPr>
              <a:t> variability superimposed over these means changes.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AFF6C6-3CF8-A249-AEFA-083F5AA1F318}"/>
              </a:ext>
            </a:extLst>
          </p:cNvPr>
          <p:cNvSpPr/>
          <p:nvPr/>
        </p:nvSpPr>
        <p:spPr>
          <a:xfrm>
            <a:off x="3319967" y="0"/>
            <a:ext cx="2711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/>
              <a:t>Impact on Phytoplankton?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1EF86-2847-1B49-868F-B6C8D2FF15A5}"/>
              </a:ext>
            </a:extLst>
          </p:cNvPr>
          <p:cNvSpPr txBox="1"/>
          <p:nvPr/>
        </p:nvSpPr>
        <p:spPr>
          <a:xfrm>
            <a:off x="534437" y="4548709"/>
            <a:ext cx="1446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Montes-Hugo et al.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61923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C7C348-AEC5-5549-B149-9E9651585210}"/>
              </a:ext>
            </a:extLst>
          </p:cNvPr>
          <p:cNvSpPr txBox="1"/>
          <p:nvPr/>
        </p:nvSpPr>
        <p:spPr>
          <a:xfrm>
            <a:off x="1715554" y="108483"/>
            <a:ext cx="5693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Impact on Phytoplankton?</a:t>
            </a:r>
          </a:p>
          <a:p>
            <a:pPr algn="ctr"/>
            <a:r>
              <a:rPr lang="en-US" sz="2000" b="1" dirty="0"/>
              <a:t>Time Series from Land Stations across the Peninsula</a:t>
            </a:r>
          </a:p>
          <a:p>
            <a:pPr algn="ctr"/>
            <a:r>
              <a:rPr lang="en-US" sz="2000" b="1" dirty="0"/>
              <a:t>(daily measurements across the Peninsula)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0E19F-AEEF-3B4C-ABDB-7D33F6F3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85" y="1536249"/>
            <a:ext cx="2239741" cy="3463517"/>
          </a:xfrm>
          <a:prstGeom prst="rect">
            <a:avLst/>
          </a:prstGeom>
        </p:spPr>
      </p:pic>
      <p:sp>
        <p:nvSpPr>
          <p:cNvPr id="6" name="Sun 5">
            <a:extLst>
              <a:ext uri="{FF2B5EF4-FFF2-40B4-BE49-F238E27FC236}">
                <a16:creationId xmlns:a16="http://schemas.microsoft.com/office/drawing/2014/main" id="{BB324690-4BA2-9B4D-8F90-F0F5DB820091}"/>
              </a:ext>
            </a:extLst>
          </p:cNvPr>
          <p:cNvSpPr/>
          <p:nvPr/>
        </p:nvSpPr>
        <p:spPr>
          <a:xfrm>
            <a:off x="2354169" y="1936922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E57660DE-A5C2-4147-81FA-DB837D926DDD}"/>
              </a:ext>
            </a:extLst>
          </p:cNvPr>
          <p:cNvSpPr/>
          <p:nvPr/>
        </p:nvSpPr>
        <p:spPr>
          <a:xfrm>
            <a:off x="1789517" y="2485107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93740272-9397-5149-806A-3F35433BE08F}"/>
              </a:ext>
            </a:extLst>
          </p:cNvPr>
          <p:cNvSpPr/>
          <p:nvPr/>
        </p:nvSpPr>
        <p:spPr>
          <a:xfrm>
            <a:off x="1461426" y="3158825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 descr="Kim_etal_Final_for_Submission_Figure4">
            <a:extLst>
              <a:ext uri="{FF2B5EF4-FFF2-40B4-BE49-F238E27FC236}">
                <a16:creationId xmlns:a16="http://schemas.microsoft.com/office/drawing/2014/main" id="{05256035-143A-7F47-B199-97EE31360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b="65321"/>
          <a:stretch/>
        </p:blipFill>
        <p:spPr bwMode="auto">
          <a:xfrm>
            <a:off x="3102713" y="2163434"/>
            <a:ext cx="3509443" cy="9073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Kim_etal_Final_for_Submission_Figure4">
            <a:extLst>
              <a:ext uri="{FF2B5EF4-FFF2-40B4-BE49-F238E27FC236}">
                <a16:creationId xmlns:a16="http://schemas.microsoft.com/office/drawing/2014/main" id="{3217A8F2-65C5-754D-B2DF-DD83246DF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36561" b="30743"/>
          <a:stretch/>
        </p:blipFill>
        <p:spPr bwMode="auto">
          <a:xfrm>
            <a:off x="3102713" y="3187556"/>
            <a:ext cx="3509443" cy="8554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Kim_etal_Final_for_Submission_Figure4">
            <a:extLst>
              <a:ext uri="{FF2B5EF4-FFF2-40B4-BE49-F238E27FC236}">
                <a16:creationId xmlns:a16="http://schemas.microsoft.com/office/drawing/2014/main" id="{F01A3EEA-19B0-E149-BEEF-3AFFA7F5B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69378"/>
          <a:stretch/>
        </p:blipFill>
        <p:spPr bwMode="auto">
          <a:xfrm>
            <a:off x="3102713" y="4137375"/>
            <a:ext cx="3509443" cy="80120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3AB44-2D23-CE4F-A129-841C2AE7FDEC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1511468" y="3268007"/>
            <a:ext cx="1591245" cy="869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34ECC4-FD9A-3E42-9E57-C071FCE4F7C6}"/>
              </a:ext>
            </a:extLst>
          </p:cNvPr>
          <p:cNvCxnSpPr>
            <a:endCxn id="11" idx="3"/>
          </p:cNvCxnSpPr>
          <p:nvPr/>
        </p:nvCxnSpPr>
        <p:spPr>
          <a:xfrm flipH="1" flipV="1">
            <a:off x="1889601" y="2539698"/>
            <a:ext cx="1213112" cy="6478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FD6674-6230-614A-982B-D513FD882C79}"/>
              </a:ext>
            </a:extLst>
          </p:cNvPr>
          <p:cNvCxnSpPr/>
          <p:nvPr/>
        </p:nvCxnSpPr>
        <p:spPr>
          <a:xfrm>
            <a:off x="2354169" y="1958655"/>
            <a:ext cx="748544" cy="1879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C1E733-0F19-8A43-87CC-2B9C40492687}"/>
              </a:ext>
            </a:extLst>
          </p:cNvPr>
          <p:cNvSpPr txBox="1"/>
          <p:nvPr/>
        </p:nvSpPr>
        <p:spPr>
          <a:xfrm>
            <a:off x="3217450" y="1422747"/>
            <a:ext cx="327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Comparison of decadal times series of chlorophyll </a:t>
            </a:r>
            <a:r>
              <a:rPr lang="en-US" sz="1800" u="sng" dirty="0">
                <a:solidFill>
                  <a:srgbClr val="FF0000"/>
                </a:solidFill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 across the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C9491B-48F5-8743-9D61-833E0E7CFAD9}"/>
              </a:ext>
            </a:extLst>
          </p:cNvPr>
          <p:cNvSpPr/>
          <p:nvPr/>
        </p:nvSpPr>
        <p:spPr>
          <a:xfrm>
            <a:off x="1178764" y="1234671"/>
            <a:ext cx="309935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Kim et al. 2018</a:t>
            </a: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3E9A8F-24D1-0F45-94FB-8F235496ACAE}"/>
              </a:ext>
            </a:extLst>
          </p:cNvPr>
          <p:cNvSpPr txBox="1"/>
          <p:nvPr/>
        </p:nvSpPr>
        <p:spPr>
          <a:xfrm>
            <a:off x="6578705" y="2506159"/>
            <a:ext cx="2255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Both north stations show increased chlorophyll since ice recovery, not in south.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534E2F-2F35-704A-A300-6CF7EDCE1F27}"/>
              </a:ext>
            </a:extLst>
          </p:cNvPr>
          <p:cNvSpPr txBox="1"/>
          <p:nvPr/>
        </p:nvSpPr>
        <p:spPr>
          <a:xfrm>
            <a:off x="3284165" y="2247117"/>
            <a:ext cx="1306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Argentinean Base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BB605-A464-B848-86AF-EDD6F5EDD637}"/>
              </a:ext>
            </a:extLst>
          </p:cNvPr>
          <p:cNvSpPr txBox="1"/>
          <p:nvPr/>
        </p:nvSpPr>
        <p:spPr>
          <a:xfrm>
            <a:off x="3336206" y="3202401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US Base</a:t>
            </a:r>
            <a:endParaRPr lang="en-US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9D8110-DBBF-A441-AF3E-D84E4019DBD1}"/>
              </a:ext>
            </a:extLst>
          </p:cNvPr>
          <p:cNvSpPr txBox="1"/>
          <p:nvPr/>
        </p:nvSpPr>
        <p:spPr>
          <a:xfrm>
            <a:off x="3332492" y="415768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UK Base</a:t>
            </a:r>
          </a:p>
        </p:txBody>
      </p:sp>
    </p:spTree>
    <p:extLst>
      <p:ext uri="{BB962C8B-B14F-4D97-AF65-F5344CB8AC3E}">
        <p14:creationId xmlns:p14="http://schemas.microsoft.com/office/powerpoint/2010/main" val="3869670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15BD0D-629D-FB48-86CE-B9DF1609DAFD}"/>
              </a:ext>
            </a:extLst>
          </p:cNvPr>
          <p:cNvGrpSpPr/>
          <p:nvPr/>
        </p:nvGrpSpPr>
        <p:grpSpPr>
          <a:xfrm>
            <a:off x="239925" y="-16348"/>
            <a:ext cx="8781648" cy="5094970"/>
            <a:chOff x="-1269728" y="-319173"/>
            <a:chExt cx="12429458" cy="7272937"/>
          </a:xfrm>
        </p:grpSpPr>
        <p:pic>
          <p:nvPicPr>
            <p:cNvPr id="12" name="Picture 11" descr="saba_fig3.tiff">
              <a:extLst>
                <a:ext uri="{FF2B5EF4-FFF2-40B4-BE49-F238E27FC236}">
                  <a16:creationId xmlns:a16="http://schemas.microsoft.com/office/drawing/2014/main" id="{FDD6E994-1E71-2B46-81D5-E34EA109C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1" y="286966"/>
              <a:ext cx="8282990" cy="66667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CB14C7-B76C-A347-A254-F7E6791F2534}"/>
                </a:ext>
              </a:extLst>
            </p:cNvPr>
            <p:cNvSpPr txBox="1"/>
            <p:nvPr/>
          </p:nvSpPr>
          <p:spPr>
            <a:xfrm>
              <a:off x="-1269728" y="-319173"/>
              <a:ext cx="11919723" cy="57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cs typeface="Times New Roman"/>
                </a:rPr>
                <a:t> Rest of Food Web? Tightly Coupled Food Web &amp; Penguin Diet Changes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4C551F-0124-384C-8CD1-1520465DE813}"/>
                </a:ext>
              </a:extLst>
            </p:cNvPr>
            <p:cNvSpPr txBox="1"/>
            <p:nvPr/>
          </p:nvSpPr>
          <p:spPr>
            <a:xfrm>
              <a:off x="8641721" y="6435494"/>
              <a:ext cx="2294558" cy="483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i="1" dirty="0">
                  <a:solidFill>
                    <a:srgbClr val="FF0000"/>
                  </a:solidFill>
                  <a:cs typeface="Times New Roman"/>
                </a:rPr>
                <a:t>Saba et al (2014)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D1F08F-90AE-EC40-A243-91FFB54827DE}"/>
                </a:ext>
              </a:extLst>
            </p:cNvPr>
            <p:cNvGrpSpPr/>
            <p:nvPr/>
          </p:nvGrpSpPr>
          <p:grpSpPr>
            <a:xfrm>
              <a:off x="8740067" y="1581226"/>
              <a:ext cx="2419663" cy="1958209"/>
              <a:chOff x="8740067" y="1581226"/>
              <a:chExt cx="2419663" cy="19582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30EF72D-5BDA-A146-A6D0-AE7B0820E373}"/>
                  </a:ext>
                </a:extLst>
              </p:cNvPr>
              <p:cNvSpPr/>
              <p:nvPr/>
            </p:nvSpPr>
            <p:spPr>
              <a:xfrm>
                <a:off x="8740067" y="1581226"/>
                <a:ext cx="2419663" cy="1054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FF"/>
                    </a:solidFill>
                    <a:cs typeface="Times New Roman"/>
                  </a:rPr>
                  <a:t>High </a:t>
                </a:r>
                <a:r>
                  <a:rPr lang="en-US" sz="1400" b="1" dirty="0" err="1">
                    <a:solidFill>
                      <a:srgbClr val="0000FF"/>
                    </a:solidFill>
                    <a:cs typeface="Times New Roman"/>
                  </a:rPr>
                  <a:t>chl</a:t>
                </a:r>
                <a:r>
                  <a:rPr lang="en-US" sz="1400" b="1" dirty="0">
                    <a:solidFill>
                      <a:srgbClr val="0000FF"/>
                    </a:solidFill>
                    <a:cs typeface="Times New Roman"/>
                  </a:rPr>
                  <a:t> anomaly years result in high krill recruitment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91807C-A11B-6041-A24B-7558D316E1F6}"/>
                  </a:ext>
                </a:extLst>
              </p:cNvPr>
              <p:cNvSpPr/>
              <p:nvPr/>
            </p:nvSpPr>
            <p:spPr>
              <a:xfrm>
                <a:off x="8869718" y="2456061"/>
                <a:ext cx="2066561" cy="108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FF"/>
                    </a:solidFill>
                    <a:cs typeface="Times New Roman"/>
                  </a:rPr>
                  <a:t>immediately affecting penguin diet</a:t>
                </a:r>
                <a:endParaRPr lang="en-US" sz="1400" dirty="0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C0366C-6EEB-9948-B8E9-C9F88808B784}"/>
                </a:ext>
              </a:extLst>
            </p:cNvPr>
            <p:cNvSpPr/>
            <p:nvPr/>
          </p:nvSpPr>
          <p:spPr>
            <a:xfrm>
              <a:off x="1365312" y="5753839"/>
              <a:ext cx="41315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cs typeface="Times New Roman"/>
                </a:rPr>
                <a:t>Krill Size Distributions in Penguin Diet Samples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598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3EF15F-C644-B748-930B-7FF41A86F675}"/>
              </a:ext>
            </a:extLst>
          </p:cNvPr>
          <p:cNvSpPr txBox="1"/>
          <p:nvPr/>
        </p:nvSpPr>
        <p:spPr>
          <a:xfrm>
            <a:off x="942340" y="2051031"/>
            <a:ext cx="142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E. </a:t>
            </a:r>
            <a:r>
              <a:rPr lang="en-US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superba</a:t>
            </a:r>
            <a:endParaRPr lang="en-US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E104A4-DB72-1C45-B354-73BF1ECA3494}"/>
              </a:ext>
            </a:extLst>
          </p:cNvPr>
          <p:cNvGrpSpPr/>
          <p:nvPr/>
        </p:nvGrpSpPr>
        <p:grpSpPr>
          <a:xfrm>
            <a:off x="1938555" y="500103"/>
            <a:ext cx="7830477" cy="4529954"/>
            <a:chOff x="1422868" y="745579"/>
            <a:chExt cx="9465244" cy="57101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9D785C-92DE-3842-A10E-CB6890D64658}"/>
                </a:ext>
              </a:extLst>
            </p:cNvPr>
            <p:cNvSpPr/>
            <p:nvPr/>
          </p:nvSpPr>
          <p:spPr>
            <a:xfrm>
              <a:off x="6712309" y="5785785"/>
              <a:ext cx="4175803" cy="659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ea typeface="Lucida Grande" pitchFamily="-106" charset="0"/>
                  <a:cs typeface="Times New Roman"/>
                </a:rPr>
                <a:t>Steinberg et al. (2015)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ea typeface="Lucida Grande" pitchFamily="-106" charset="0"/>
                  <a:cs typeface="Times New Roman"/>
                </a:rPr>
                <a:t> updated</a:t>
              </a:r>
              <a:endParaRPr lang="en-US" sz="1400" b="1" i="1" dirty="0">
                <a:solidFill>
                  <a:srgbClr val="FF0000"/>
                </a:solidFill>
                <a:cs typeface="Times New Roman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72CCA3-8263-2D4C-8CF3-4FBBDC5F0D02}"/>
                </a:ext>
              </a:extLst>
            </p:cNvPr>
            <p:cNvGrpSpPr/>
            <p:nvPr/>
          </p:nvGrpSpPr>
          <p:grpSpPr>
            <a:xfrm>
              <a:off x="4390167" y="815331"/>
              <a:ext cx="5370093" cy="5640425"/>
              <a:chOff x="4719894" y="838200"/>
              <a:chExt cx="5061757" cy="5709038"/>
            </a:xfrm>
          </p:grpSpPr>
          <p:pic>
            <p:nvPicPr>
              <p:cNvPr id="7" name="Picture 3" descr="C:\Users\joecope\Desktop\EcN.emf">
                <a:extLst>
                  <a:ext uri="{FF2B5EF4-FFF2-40B4-BE49-F238E27FC236}">
                    <a16:creationId xmlns:a16="http://schemas.microsoft.com/office/drawing/2014/main" id="{F198BB20-EFB6-1F45-A7CA-F1FD4821E1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720" t="10527" r="5263" b="11579"/>
              <a:stretch/>
            </p:blipFill>
            <p:spPr bwMode="auto">
              <a:xfrm>
                <a:off x="4719894" y="838200"/>
                <a:ext cx="31496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Crystal Krill ">
                <a:extLst>
                  <a:ext uri="{FF2B5EF4-FFF2-40B4-BE49-F238E27FC236}">
                    <a16:creationId xmlns:a16="http://schemas.microsoft.com/office/drawing/2014/main" id="{707820B5-B4C9-C54D-A9AB-FE314472B1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79596" y="2525554"/>
                <a:ext cx="1091732" cy="81450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9" name="Picture 2" descr="C:\Users\joecope\Desktop\EcS.emf">
                <a:extLst>
                  <a:ext uri="{FF2B5EF4-FFF2-40B4-BE49-F238E27FC236}">
                    <a16:creationId xmlns:a16="http://schemas.microsoft.com/office/drawing/2014/main" id="{2FDB49FB-488E-4A4B-A8D2-2EBEC72501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91" t="10470" r="8547" b="10684"/>
              <a:stretch/>
            </p:blipFill>
            <p:spPr bwMode="auto">
              <a:xfrm>
                <a:off x="4789416" y="3638742"/>
                <a:ext cx="3080078" cy="2908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98351B-93D3-D74D-AD89-B704A97B4B94}"/>
                  </a:ext>
                </a:extLst>
              </p:cNvPr>
              <p:cNvSpPr txBox="1"/>
              <p:nvPr/>
            </p:nvSpPr>
            <p:spPr>
              <a:xfrm>
                <a:off x="7671328" y="2658825"/>
                <a:ext cx="2110323" cy="646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E. </a:t>
                </a:r>
                <a:r>
                  <a:rPr lang="en-US" b="1" i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Crystallorophias</a:t>
                </a:r>
                <a:endParaRPr lang="en-US" b="1" i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(ice-obligate)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B6309E8-4B12-1440-9FF8-FC29A615C57E}"/>
                  </a:ext>
                </a:extLst>
              </p:cNvPr>
              <p:cNvSpPr/>
              <p:nvPr/>
            </p:nvSpPr>
            <p:spPr>
              <a:xfrm>
                <a:off x="6797981" y="5690432"/>
                <a:ext cx="10731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0" dirty="0"/>
                  <a:t>p &lt; 0.001</a:t>
                </a:r>
              </a:p>
              <a:p>
                <a:r>
                  <a:rPr lang="en-US" sz="1400" b="0" dirty="0"/>
                  <a:t>r</a:t>
                </a:r>
                <a:r>
                  <a:rPr lang="en-US" sz="1400" b="0" baseline="30000" dirty="0"/>
                  <a:t>2 </a:t>
                </a:r>
                <a:r>
                  <a:rPr lang="en-US" sz="1400" b="0" dirty="0"/>
                  <a:t>= 0.45</a:t>
                </a:r>
              </a:p>
            </p:txBody>
          </p:sp>
        </p:grpSp>
        <p:pic>
          <p:nvPicPr>
            <p:cNvPr id="12" name="Picture 11" descr="C:\Users\joecope\Desktop\EsN.emf">
              <a:extLst>
                <a:ext uri="{FF2B5EF4-FFF2-40B4-BE49-F238E27FC236}">
                  <a16:creationId xmlns:a16="http://schemas.microsoft.com/office/drawing/2014/main" id="{F3D52890-07A4-5B4F-9946-F96B6B60DF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50" t="7592" r="6006" b="11018"/>
            <a:stretch/>
          </p:blipFill>
          <p:spPr bwMode="auto">
            <a:xfrm>
              <a:off x="1422868" y="802928"/>
              <a:ext cx="3011964" cy="2819507"/>
            </a:xfrm>
            <a:prstGeom prst="rect">
              <a:avLst/>
            </a:prstGeom>
            <a:solidFill>
              <a:schemeClr val="tx1"/>
            </a:solidFill>
            <a:extLst/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B5501-3693-204E-BF53-A20261224BD2}"/>
                </a:ext>
              </a:extLst>
            </p:cNvPr>
            <p:cNvGrpSpPr/>
            <p:nvPr/>
          </p:nvGrpSpPr>
          <p:grpSpPr>
            <a:xfrm>
              <a:off x="2177123" y="745579"/>
              <a:ext cx="2127499" cy="808046"/>
              <a:chOff x="2234899" y="778895"/>
              <a:chExt cx="2260600" cy="859406"/>
            </a:xfrm>
            <a:solidFill>
              <a:schemeClr val="tx1"/>
            </a:solidFill>
          </p:grpSpPr>
          <p:sp>
            <p:nvSpPr>
              <p:cNvPr id="15" name="Down Arrow 14">
                <a:extLst>
                  <a:ext uri="{FF2B5EF4-FFF2-40B4-BE49-F238E27FC236}">
                    <a16:creationId xmlns:a16="http://schemas.microsoft.com/office/drawing/2014/main" id="{6D9AA896-A1A6-8D45-8533-BFD6EEB99F9D}"/>
                  </a:ext>
                </a:extLst>
              </p:cNvPr>
              <p:cNvSpPr/>
              <p:nvPr/>
            </p:nvSpPr>
            <p:spPr bwMode="auto">
              <a:xfrm>
                <a:off x="2234899" y="1113366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6" name="Down Arrow 15">
                <a:extLst>
                  <a:ext uri="{FF2B5EF4-FFF2-40B4-BE49-F238E27FC236}">
                    <a16:creationId xmlns:a16="http://schemas.microsoft.com/office/drawing/2014/main" id="{D10FDBF1-554D-D842-A7A3-B8F2CEBFD88B}"/>
                  </a:ext>
                </a:extLst>
              </p:cNvPr>
              <p:cNvSpPr/>
              <p:nvPr/>
            </p:nvSpPr>
            <p:spPr bwMode="auto">
              <a:xfrm>
                <a:off x="2844500" y="1113368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7" name="Down Arrow 16">
                <a:extLst>
                  <a:ext uri="{FF2B5EF4-FFF2-40B4-BE49-F238E27FC236}">
                    <a16:creationId xmlns:a16="http://schemas.microsoft.com/office/drawing/2014/main" id="{228C0813-9F8A-C147-AA59-1F6E8193E363}"/>
                  </a:ext>
                </a:extLst>
              </p:cNvPr>
              <p:cNvSpPr/>
              <p:nvPr/>
            </p:nvSpPr>
            <p:spPr bwMode="auto">
              <a:xfrm>
                <a:off x="3365200" y="1113366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8" name="Down Arrow 17">
                <a:extLst>
                  <a:ext uri="{FF2B5EF4-FFF2-40B4-BE49-F238E27FC236}">
                    <a16:creationId xmlns:a16="http://schemas.microsoft.com/office/drawing/2014/main" id="{6671FBFF-42AF-BF41-B2AF-CDB5BFC69C5C}"/>
                  </a:ext>
                </a:extLst>
              </p:cNvPr>
              <p:cNvSpPr/>
              <p:nvPr/>
            </p:nvSpPr>
            <p:spPr bwMode="auto">
              <a:xfrm>
                <a:off x="3909334" y="778895"/>
                <a:ext cx="287866" cy="524935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9" name="Down Arrow 18">
                <a:extLst>
                  <a:ext uri="{FF2B5EF4-FFF2-40B4-BE49-F238E27FC236}">
                    <a16:creationId xmlns:a16="http://schemas.microsoft.com/office/drawing/2014/main" id="{91BB588C-DF1E-5940-97FC-24DFD26EC13E}"/>
                  </a:ext>
                </a:extLst>
              </p:cNvPr>
              <p:cNvSpPr/>
              <p:nvPr/>
            </p:nvSpPr>
            <p:spPr bwMode="auto">
              <a:xfrm>
                <a:off x="4207633" y="867833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</p:grpSp>
        <p:pic>
          <p:nvPicPr>
            <p:cNvPr id="20" name="Picture 4" descr="C:\Users\joecope\Desktop\EsS.emf">
              <a:extLst>
                <a:ext uri="{FF2B5EF4-FFF2-40B4-BE49-F238E27FC236}">
                  <a16:creationId xmlns:a16="http://schemas.microsoft.com/office/drawing/2014/main" id="{DF2A961C-B7DB-8B42-8463-277698C408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97" t="9259" r="7592" b="9352"/>
            <a:stretch/>
          </p:blipFill>
          <p:spPr bwMode="auto">
            <a:xfrm>
              <a:off x="1424556" y="3582215"/>
              <a:ext cx="3039367" cy="2872692"/>
            </a:xfrm>
            <a:prstGeom prst="rect">
              <a:avLst/>
            </a:prstGeom>
            <a:solidFill>
              <a:schemeClr val="tx1"/>
            </a:solidFill>
            <a:extLst/>
          </p:spPr>
        </p:pic>
        <p:pic>
          <p:nvPicPr>
            <p:cNvPr id="21" name="Picture 3" descr="Krill_photo_Andrew.jpg">
              <a:extLst>
                <a:ext uri="{FF2B5EF4-FFF2-40B4-BE49-F238E27FC236}">
                  <a16:creationId xmlns:a16="http://schemas.microsoft.com/office/drawing/2014/main" id="{CC955A1A-1628-1140-A368-489524187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958" y="2599068"/>
              <a:ext cx="1257111" cy="677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1D82789-0758-674F-939C-7B894068CA38}"/>
              </a:ext>
            </a:extLst>
          </p:cNvPr>
          <p:cNvSpPr txBox="1"/>
          <p:nvPr/>
        </p:nvSpPr>
        <p:spPr>
          <a:xfrm>
            <a:off x="79369" y="-47452"/>
            <a:ext cx="8985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cs typeface="Times New Roman"/>
              </a:rPr>
              <a:t> Cyclical behavior in zooplankton also observed along WAP shelf in north</a:t>
            </a:r>
          </a:p>
          <a:p>
            <a:pPr algn="ctr"/>
            <a:r>
              <a:rPr lang="en-US" sz="1600" b="1" i="1" dirty="0">
                <a:cs typeface="Times New Roman"/>
              </a:rPr>
              <a:t>With a general decrease in south. </a:t>
            </a:r>
          </a:p>
        </p:txBody>
      </p:sp>
    </p:spTree>
    <p:extLst>
      <p:ext uri="{BB962C8B-B14F-4D97-AF65-F5344CB8AC3E}">
        <p14:creationId xmlns:p14="http://schemas.microsoft.com/office/powerpoint/2010/main" val="3663127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B6CF27-9B99-1E42-8DF0-546052211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92" y="3260512"/>
            <a:ext cx="2220256" cy="1774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C360F-D2F3-1F47-9739-82B9906BE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" y="3270949"/>
            <a:ext cx="2467845" cy="17642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9C597C-3A0B-0946-B76B-74AAEE0E2EBF}"/>
              </a:ext>
            </a:extLst>
          </p:cNvPr>
          <p:cNvGrpSpPr/>
          <p:nvPr/>
        </p:nvGrpSpPr>
        <p:grpSpPr>
          <a:xfrm>
            <a:off x="2372506" y="-230493"/>
            <a:ext cx="4595445" cy="3829537"/>
            <a:chOff x="366848" y="-297061"/>
            <a:chExt cx="4595445" cy="3829537"/>
          </a:xfrm>
        </p:grpSpPr>
        <p:pic>
          <p:nvPicPr>
            <p:cNvPr id="7" name="Picture 6" descr="PalmerPop.pdf">
              <a:extLst>
                <a:ext uri="{FF2B5EF4-FFF2-40B4-BE49-F238E27FC236}">
                  <a16:creationId xmlns:a16="http://schemas.microsoft.com/office/drawing/2014/main" id="{B984D5A5-A4A2-FF4F-B84C-9C038A5B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48" y="-297061"/>
              <a:ext cx="4595445" cy="38295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822007-C02F-D448-95BB-E94A518A8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58" b="78697" l="5674" r="97872">
                          <a14:foregroundMark x1="53428" y1="22359" x2="53428" y2="22359"/>
                          <a14:foregroundMark x1="88652" y1="72711" x2="88652" y2="72711"/>
                          <a14:foregroundMark x1="32624" y1="72007" x2="32624" y2="72007"/>
                          <a14:foregroundMark x1="95272" y1="71303" x2="95272" y2="71303"/>
                          <a14:foregroundMark x1="14421" y1="13028" x2="14421" y2="13028"/>
                          <a14:foregroundMark x1="35934" y1="57394" x2="35934" y2="57394"/>
                          <a14:backgroundMark x1="49173" y1="69190" x2="49173" y2="69190"/>
                          <a14:backgroundMark x1="75650" y1="70775" x2="75650" y2="70775"/>
                          <a14:backgroundMark x1="90071" y1="72535" x2="90071" y2="72535"/>
                          <a14:backgroundMark x1="94326" y1="73768" x2="94326" y2="73768"/>
                          <a14:backgroundMark x1="30733" y1="52465" x2="30733" y2="52465"/>
                          <a14:backgroundMark x1="49173" y1="70599" x2="49173" y2="70599"/>
                          <a14:backgroundMark x1="31678" y1="53521" x2="31678" y2="53521"/>
                          <a14:backgroundMark x1="30969" y1="51761" x2="30969" y2="51761"/>
                          <a14:backgroundMark x1="32624" y1="55282" x2="32624" y2="55282"/>
                          <a14:backgroundMark x1="34279" y1="57394" x2="34279" y2="57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66" t="4317" r="7395" b="21289"/>
            <a:stretch/>
          </p:blipFill>
          <p:spPr>
            <a:xfrm>
              <a:off x="3285780" y="1109459"/>
              <a:ext cx="491958" cy="4319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3809C8-C5D8-BE4E-98B6-9917D4324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273" l="1235" r="99383">
                          <a14:foregroundMark x1="37963" y1="57455" x2="37963" y2="57455"/>
                          <a14:foregroundMark x1="43210" y1="61091" x2="43210" y2="61091"/>
                          <a14:foregroundMark x1="94444" y1="80545" x2="94444" y2="80545"/>
                          <a14:foregroundMark x1="83025" y1="77091" x2="83025" y2="77091"/>
                          <a14:foregroundMark x1="57407" y1="84182" x2="57407" y2="84182"/>
                          <a14:foregroundMark x1="59259" y1="84727" x2="59259" y2="84727"/>
                          <a14:foregroundMark x1="54630" y1="85091" x2="54630" y2="85091"/>
                          <a14:foregroundMark x1="62654" y1="86000" x2="62654" y2="86000"/>
                          <a14:foregroundMark x1="55556" y1="81455" x2="55556" y2="81455"/>
                          <a14:backgroundMark x1="17593" y1="62364" x2="17593" y2="62364"/>
                          <a14:backgroundMark x1="38580" y1="71818" x2="38580" y2="71818"/>
                          <a14:backgroundMark x1="28395" y1="52364" x2="28395" y2="52364"/>
                          <a14:backgroundMark x1="79630" y1="80909" x2="79630" y2="80909"/>
                          <a14:backgroundMark x1="94753" y1="64727" x2="94753" y2="64727"/>
                          <a14:backgroundMark x1="60494" y1="81091" x2="60494" y2="81091"/>
                          <a14:backgroundMark x1="50926" y1="82000" x2="50926" y2="82000"/>
                          <a14:backgroundMark x1="62963" y1="80182" x2="62963" y2="80182"/>
                          <a14:backgroundMark x1="23765" y1="59455" x2="23765" y2="59455"/>
                          <a14:backgroundMark x1="33642" y1="68000" x2="33642" y2="68000"/>
                          <a14:backgroundMark x1="31481" y1="60182" x2="31481" y2="60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4429"/>
            <a:stretch/>
          </p:blipFill>
          <p:spPr>
            <a:xfrm>
              <a:off x="1367878" y="2224177"/>
              <a:ext cx="400808" cy="5062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3C3C36-F38B-484B-A70F-C5ED06730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62" b="93486" l="2959" r="89941">
                          <a14:foregroundMark x1="84320" y1="89085" x2="84320" y2="89085"/>
                          <a14:foregroundMark x1="57988" y1="90669" x2="57988" y2="90669"/>
                          <a14:foregroundMark x1="59467" y1="90669" x2="59467" y2="90669"/>
                          <a14:foregroundMark x1="60651" y1="91197" x2="60651" y2="91197"/>
                          <a14:foregroundMark x1="57692" y1="32923" x2="57692" y2="32923"/>
                          <a14:backgroundMark x1="71006" y1="40493" x2="71006" y2="40493"/>
                          <a14:backgroundMark x1="65976" y1="36268" x2="65976" y2="36268"/>
                          <a14:backgroundMark x1="59763" y1="92430" x2="59763" y2="92430"/>
                          <a14:backgroundMark x1="62130" y1="34507" x2="62130" y2="34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4128" b="7934"/>
            <a:stretch/>
          </p:blipFill>
          <p:spPr>
            <a:xfrm flipH="1">
              <a:off x="1175709" y="483204"/>
              <a:ext cx="341280" cy="41030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9237A13-D041-E442-978A-9BA68555FFA2}"/>
              </a:ext>
            </a:extLst>
          </p:cNvPr>
          <p:cNvSpPr txBox="1"/>
          <p:nvPr/>
        </p:nvSpPr>
        <p:spPr>
          <a:xfrm>
            <a:off x="670579" y="47627"/>
            <a:ext cx="780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Like krill a non-uniform response in high trophic levels such as penguins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823ADE-6030-ED42-A91C-4CB4BA84520D}"/>
              </a:ext>
            </a:extLst>
          </p:cNvPr>
          <p:cNvSpPr txBox="1"/>
          <p:nvPr/>
        </p:nvSpPr>
        <p:spPr>
          <a:xfrm>
            <a:off x="-1141061" y="2637932"/>
            <a:ext cx="532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Different foraging strategies </a:t>
            </a:r>
          </a:p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(horizontal and vertical space)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47446-8720-2540-82F8-207907C90F91}"/>
              </a:ext>
            </a:extLst>
          </p:cNvPr>
          <p:cNvSpPr txBox="1"/>
          <p:nvPr/>
        </p:nvSpPr>
        <p:spPr>
          <a:xfrm>
            <a:off x="6001542" y="2761861"/>
            <a:ext cx="31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Non-ocean impacts: Snow effects on chick/egg  survivorship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2EA55D-AAD7-024B-BC03-F43C84F13FBF}"/>
              </a:ext>
            </a:extLst>
          </p:cNvPr>
          <p:cNvSpPr txBox="1"/>
          <p:nvPr/>
        </p:nvSpPr>
        <p:spPr>
          <a:xfrm>
            <a:off x="6967951" y="583367"/>
            <a:ext cx="215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Updated Fraser et al. 1991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1FEF5E-CCB0-A543-9DCE-436EFDBE3B39}"/>
              </a:ext>
            </a:extLst>
          </p:cNvPr>
          <p:cNvSpPr txBox="1"/>
          <p:nvPr/>
        </p:nvSpPr>
        <p:spPr>
          <a:xfrm>
            <a:off x="3586285" y="4828375"/>
            <a:ext cx="15958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>
                <a:solidFill>
                  <a:srgbClr val="FF0000"/>
                </a:solidFill>
              </a:rPr>
              <a:t>Cimino</a:t>
            </a:r>
            <a:r>
              <a:rPr lang="en-US" sz="1050" i="1" dirty="0">
                <a:solidFill>
                  <a:srgbClr val="FF0000"/>
                </a:solidFill>
              </a:rPr>
              <a:t> et al. 2015</a:t>
            </a:r>
          </a:p>
        </p:txBody>
      </p:sp>
      <p:pic>
        <p:nvPicPr>
          <p:cNvPr id="16" name="Picture 10" descr="2004-05, Colony29">
            <a:extLst>
              <a:ext uri="{FF2B5EF4-FFF2-40B4-BE49-F238E27FC236}">
                <a16:creationId xmlns:a16="http://schemas.microsoft.com/office/drawing/2014/main" id="{FD0FD5A3-41B7-AB4E-A7ED-D754564C5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6144511" y="3277378"/>
            <a:ext cx="2841069" cy="1810066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684842-CEC9-5446-BD01-65A90476CCF4}"/>
              </a:ext>
            </a:extLst>
          </p:cNvPr>
          <p:cNvSpPr txBox="1"/>
          <p:nvPr/>
        </p:nvSpPr>
        <p:spPr>
          <a:xfrm>
            <a:off x="7850333" y="4773960"/>
            <a:ext cx="11512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chemeClr val="bg1"/>
                </a:solidFill>
              </a:rPr>
              <a:t>Fraser et al. 2010</a:t>
            </a:r>
          </a:p>
        </p:txBody>
      </p:sp>
    </p:spTree>
    <p:extLst>
      <p:ext uri="{BB962C8B-B14F-4D97-AF65-F5344CB8AC3E}">
        <p14:creationId xmlns:p14="http://schemas.microsoft.com/office/powerpoint/2010/main" val="3376505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CE61FB-109C-5E4D-BCFE-9C1690E56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383" y="1141813"/>
            <a:ext cx="5058292" cy="3179498"/>
          </a:xfrm>
          <a:prstGeom prst="rect">
            <a:avLst/>
          </a:prstGeom>
        </p:spPr>
      </p:pic>
      <p:sp>
        <p:nvSpPr>
          <p:cNvPr id="21" name="Rectangle 28">
            <a:extLst>
              <a:ext uri="{FF2B5EF4-FFF2-40B4-BE49-F238E27FC236}">
                <a16:creationId xmlns:a16="http://schemas.microsoft.com/office/drawing/2014/main" id="{C7A3DC56-FE3A-CF4C-9F55-00D51195E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22" y="7616"/>
            <a:ext cx="9784422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Population trends of ice-dependent versus ice-intolerant species, Anvers Island, 1974-2010.</a:t>
            </a:r>
          </a:p>
        </p:txBody>
      </p:sp>
      <p:pic>
        <p:nvPicPr>
          <p:cNvPr id="22" name="Picture 5" descr="Adelie">
            <a:extLst>
              <a:ext uri="{FF2B5EF4-FFF2-40B4-BE49-F238E27FC236}">
                <a16:creationId xmlns:a16="http://schemas.microsoft.com/office/drawing/2014/main" id="{DBC94D9C-932A-C24F-A82E-2ADDDBDF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0" y="1752557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P5070022">
            <a:extLst>
              <a:ext uri="{FF2B5EF4-FFF2-40B4-BE49-F238E27FC236}">
                <a16:creationId xmlns:a16="http://schemas.microsoft.com/office/drawing/2014/main" id="{4A2DB532-9114-A842-B6C6-9FAAABC8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5" y="739553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5">
            <a:extLst>
              <a:ext uri="{FF2B5EF4-FFF2-40B4-BE49-F238E27FC236}">
                <a16:creationId xmlns:a16="http://schemas.microsoft.com/office/drawing/2014/main" id="{A092AAAD-DA4D-5F44-8815-0EF53113C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22" y="445583"/>
            <a:ext cx="1547295" cy="300082"/>
          </a:xfrm>
          <a:prstGeom prst="rect">
            <a:avLst/>
          </a:prstGeom>
          <a:solidFill>
            <a:schemeClr val="accent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Ice-dependent</a:t>
            </a:r>
          </a:p>
        </p:txBody>
      </p:sp>
      <p:pic>
        <p:nvPicPr>
          <p:cNvPr id="25" name="Picture 34" descr="EMPE from Cara">
            <a:extLst>
              <a:ext uri="{FF2B5EF4-FFF2-40B4-BE49-F238E27FC236}">
                <a16:creationId xmlns:a16="http://schemas.microsoft.com/office/drawing/2014/main" id="{24FE266F-0025-AE4E-81A4-E2289AFC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5" y="3249087"/>
            <a:ext cx="1676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35">
            <a:extLst>
              <a:ext uri="{FF2B5EF4-FFF2-40B4-BE49-F238E27FC236}">
                <a16:creationId xmlns:a16="http://schemas.microsoft.com/office/drawing/2014/main" id="{8E73B769-23B0-E746-B2EE-E08B02AE9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7" y="2731562"/>
            <a:ext cx="1676400" cy="52322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FUNCTIONALLY EXTINCT</a:t>
            </a:r>
          </a:p>
        </p:txBody>
      </p:sp>
      <p:pic>
        <p:nvPicPr>
          <p:cNvPr id="27" name="Picture 21" descr="pleuragrama-adult">
            <a:extLst>
              <a:ext uri="{FF2B5EF4-FFF2-40B4-BE49-F238E27FC236}">
                <a16:creationId xmlns:a16="http://schemas.microsoft.com/office/drawing/2014/main" id="{16033723-9DEC-6C4A-B40E-703CBE3D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5" y="4366686"/>
            <a:ext cx="16764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hinstrap">
            <a:extLst>
              <a:ext uri="{FF2B5EF4-FFF2-40B4-BE49-F238E27FC236}">
                <a16:creationId xmlns:a16="http://schemas.microsoft.com/office/drawing/2014/main" id="{8F630C3D-3D13-624B-854D-36BB0CA8C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49" y="2567006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Gentoo">
            <a:extLst>
              <a:ext uri="{FF2B5EF4-FFF2-40B4-BE49-F238E27FC236}">
                <a16:creationId xmlns:a16="http://schemas.microsoft.com/office/drawing/2014/main" id="{92A8FC7A-A294-D547-A875-D278D682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809" y="3518264"/>
            <a:ext cx="1390240" cy="104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D5_0333">
            <a:extLst>
              <a:ext uri="{FF2B5EF4-FFF2-40B4-BE49-F238E27FC236}">
                <a16:creationId xmlns:a16="http://schemas.microsoft.com/office/drawing/2014/main" id="{3631FBB6-96B3-0645-9333-991D0E73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49" y="1653496"/>
            <a:ext cx="1447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 descr="eseals calm beach">
            <a:extLst>
              <a:ext uri="{FF2B5EF4-FFF2-40B4-BE49-F238E27FC236}">
                <a16:creationId xmlns:a16="http://schemas.microsoft.com/office/drawing/2014/main" id="{16DEE2E1-2B97-EF45-9083-41C27F5C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724" y="714638"/>
            <a:ext cx="14478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4">
            <a:extLst>
              <a:ext uri="{FF2B5EF4-FFF2-40B4-BE49-F238E27FC236}">
                <a16:creationId xmlns:a16="http://schemas.microsoft.com/office/drawing/2014/main" id="{7D828A3B-2B77-EE45-A97B-61558411B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574" y="426197"/>
            <a:ext cx="1581150" cy="300082"/>
          </a:xfrm>
          <a:prstGeom prst="rect">
            <a:avLst/>
          </a:prstGeom>
          <a:solidFill>
            <a:schemeClr val="accent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Ice-intolerant</a:t>
            </a:r>
          </a:p>
        </p:txBody>
      </p:sp>
      <p:pic>
        <p:nvPicPr>
          <p:cNvPr id="33" name="Picture 22" descr="tracey's electrona shot">
            <a:extLst>
              <a:ext uri="{FF2B5EF4-FFF2-40B4-BE49-F238E27FC236}">
                <a16:creationId xmlns:a16="http://schemas.microsoft.com/office/drawing/2014/main" id="{1DDB0F54-2784-A245-A684-83F236F2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7" b="20088"/>
          <a:stretch>
            <a:fillRect/>
          </a:stretch>
        </p:blipFill>
        <p:spPr bwMode="auto">
          <a:xfrm>
            <a:off x="7580348" y="4509561"/>
            <a:ext cx="14001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813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A3EBCD-A7F6-6640-9B6B-23B20BFE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538" y="320706"/>
            <a:ext cx="5252945" cy="3339790"/>
          </a:xfrm>
          <a:prstGeom prst="rect">
            <a:avLst/>
          </a:prstGeom>
        </p:spPr>
      </p:pic>
      <p:pic>
        <p:nvPicPr>
          <p:cNvPr id="19" name="Picture 18" descr="110907-CrabsPhoto-hmed-0330p.grid-6x2.jpg">
            <a:extLst>
              <a:ext uri="{FF2B5EF4-FFF2-40B4-BE49-F238E27FC236}">
                <a16:creationId xmlns:a16="http://schemas.microsoft.com/office/drawing/2014/main" id="{ACA97570-72BE-B54F-836E-907115C56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8" y="2086794"/>
            <a:ext cx="3730356" cy="27466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E6745B-F59C-E24D-85A0-F038403064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804"/>
          <a:stretch/>
        </p:blipFill>
        <p:spPr>
          <a:xfrm>
            <a:off x="6669960" y="1795007"/>
            <a:ext cx="2258593" cy="30471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EFE4D5-9955-7E4E-BF97-33FCDF56F31B}"/>
              </a:ext>
            </a:extLst>
          </p:cNvPr>
          <p:cNvSpPr txBox="1"/>
          <p:nvPr/>
        </p:nvSpPr>
        <p:spPr>
          <a:xfrm>
            <a:off x="4783331" y="320706"/>
            <a:ext cx="231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Collapsing Ice shelves?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8199CB-A607-F340-BFEC-AF4F095580AA}"/>
              </a:ext>
            </a:extLst>
          </p:cNvPr>
          <p:cNvSpPr txBox="1"/>
          <p:nvPr/>
        </p:nvSpPr>
        <p:spPr>
          <a:xfrm>
            <a:off x="6655177" y="452243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Greening continent?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0A485F-93FB-C94E-9610-BB8D3B587C73}"/>
              </a:ext>
            </a:extLst>
          </p:cNvPr>
          <p:cNvSpPr txBox="1"/>
          <p:nvPr/>
        </p:nvSpPr>
        <p:spPr>
          <a:xfrm>
            <a:off x="2225682" y="2234133"/>
            <a:ext cx="178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Invasive species?</a:t>
            </a:r>
          </a:p>
        </p:txBody>
      </p:sp>
    </p:spTree>
    <p:extLst>
      <p:ext uri="{BB962C8B-B14F-4D97-AF65-F5344CB8AC3E}">
        <p14:creationId xmlns:p14="http://schemas.microsoft.com/office/powerpoint/2010/main" val="2319089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CFA71E-2A7B-ED49-88B0-CC70C361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4" y="-125492"/>
            <a:ext cx="4045862" cy="5394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83A37B-1DF6-A44E-9318-B6D0DACCD07C}"/>
              </a:ext>
            </a:extLst>
          </p:cNvPr>
          <p:cNvSpPr txBox="1"/>
          <p:nvPr/>
        </p:nvSpPr>
        <p:spPr>
          <a:xfrm>
            <a:off x="5230199" y="323646"/>
            <a:ext cx="337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Conclusions and Looking Forward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CC75C8-F7D7-6A41-8797-1C2AFCB41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59" y="4334359"/>
            <a:ext cx="653590" cy="6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F0E1CE-27B0-F746-9960-A2A0F838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27" y="4301721"/>
            <a:ext cx="7381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lter logo">
            <a:extLst>
              <a:ext uri="{FF2B5EF4-FFF2-40B4-BE49-F238E27FC236}">
                <a16:creationId xmlns:a16="http://schemas.microsoft.com/office/drawing/2014/main" id="{1A9371E8-639C-CD45-B29A-89F3132F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7440" r="6535"/>
          <a:stretch>
            <a:fillRect/>
          </a:stretch>
        </p:blipFill>
        <p:spPr bwMode="auto">
          <a:xfrm>
            <a:off x="6650862" y="4301721"/>
            <a:ext cx="617935" cy="736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E6EF60-FC6F-C64D-A248-C8DFEBFD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44" y="4284930"/>
            <a:ext cx="718368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BB235-F3E7-4043-A73B-3F5BBE322F45}"/>
              </a:ext>
            </a:extLst>
          </p:cNvPr>
          <p:cNvSpPr txBox="1"/>
          <p:nvPr/>
        </p:nvSpPr>
        <p:spPr>
          <a:xfrm>
            <a:off x="4296548" y="755724"/>
            <a:ext cx="47086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Climate cycles are modulating the presence/absence of sea ice.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Sea ice in winter and spring modulates the MLD on shelf and slope and this affects the phytoplankton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There is a direct connection to krill (one year lag) which translates to the diets of apex predators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This relative linear process is modulated however by life processes</a:t>
            </a:r>
          </a:p>
        </p:txBody>
      </p:sp>
    </p:spTree>
    <p:extLst>
      <p:ext uri="{BB962C8B-B14F-4D97-AF65-F5344CB8AC3E}">
        <p14:creationId xmlns:p14="http://schemas.microsoft.com/office/powerpoint/2010/main" val="69825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AB8312-BAD0-E741-BED2-6BD653433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6596" t="1505" r="4536"/>
          <a:stretch/>
        </p:blipFill>
        <p:spPr>
          <a:xfrm>
            <a:off x="0" y="-13737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A8285-B7DA-694B-B671-6476F3DBF811}"/>
              </a:ext>
            </a:extLst>
          </p:cNvPr>
          <p:cNvSpPr txBox="1"/>
          <p:nvPr/>
        </p:nvSpPr>
        <p:spPr>
          <a:xfrm>
            <a:off x="2426880" y="253387"/>
            <a:ext cx="428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Great programs reflect the people involved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478CA-3B20-B54C-91F3-64AD91C7C6E1}"/>
              </a:ext>
            </a:extLst>
          </p:cNvPr>
          <p:cNvSpPr txBox="1"/>
          <p:nvPr/>
        </p:nvSpPr>
        <p:spPr>
          <a:xfrm>
            <a:off x="598547" y="648653"/>
            <a:ext cx="7943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Current LTER team</a:t>
            </a:r>
            <a:r>
              <a:rPr lang="en-US" dirty="0"/>
              <a:t>: </a:t>
            </a:r>
            <a:r>
              <a:rPr lang="en-US" dirty="0">
                <a:solidFill>
                  <a:srgbClr val="C00000"/>
                </a:solidFill>
              </a:rPr>
              <a:t>Hugh </a:t>
            </a:r>
            <a:r>
              <a:rPr lang="en-US" dirty="0" err="1">
                <a:solidFill>
                  <a:srgbClr val="C00000"/>
                </a:solidFill>
              </a:rPr>
              <a:t>Ducklow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(Columbia University, bacteria), </a:t>
            </a:r>
            <a:r>
              <a:rPr lang="en-US" dirty="0">
                <a:solidFill>
                  <a:srgbClr val="C00000"/>
                </a:solidFill>
              </a:rPr>
              <a:t>Debbie Steinberg </a:t>
            </a:r>
            <a:r>
              <a:rPr lang="en-US" dirty="0"/>
              <a:t>(VIMs, zooplankton), </a:t>
            </a:r>
            <a:r>
              <a:rPr lang="en-US" dirty="0">
                <a:solidFill>
                  <a:srgbClr val="C00000"/>
                </a:solidFill>
              </a:rPr>
              <a:t>Scott </a:t>
            </a:r>
            <a:r>
              <a:rPr lang="en-US" dirty="0" err="1">
                <a:solidFill>
                  <a:srgbClr val="C00000"/>
                </a:solidFill>
              </a:rPr>
              <a:t>Doney</a:t>
            </a:r>
            <a:r>
              <a:rPr lang="en-US" dirty="0"/>
              <a:t> (UVA), </a:t>
            </a:r>
            <a:r>
              <a:rPr lang="en-US" dirty="0">
                <a:solidFill>
                  <a:srgbClr val="C00000"/>
                </a:solidFill>
              </a:rPr>
              <a:t>Sharon </a:t>
            </a:r>
            <a:r>
              <a:rPr lang="en-US" dirty="0" err="1">
                <a:solidFill>
                  <a:srgbClr val="C00000"/>
                </a:solidFill>
              </a:rPr>
              <a:t>Stammerjohn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(U Col, Climate), </a:t>
            </a:r>
            <a:r>
              <a:rPr lang="en-US" dirty="0">
                <a:solidFill>
                  <a:srgbClr val="C00000"/>
                </a:solidFill>
              </a:rPr>
              <a:t>Doug Martinson </a:t>
            </a:r>
            <a:r>
              <a:rPr lang="en-US" dirty="0"/>
              <a:t>(Columbia, physical oceanography), </a:t>
            </a:r>
            <a:r>
              <a:rPr lang="en-US" dirty="0">
                <a:solidFill>
                  <a:srgbClr val="C00000"/>
                </a:solidFill>
              </a:rPr>
              <a:t>Ari </a:t>
            </a:r>
            <a:r>
              <a:rPr lang="en-US" dirty="0" err="1">
                <a:solidFill>
                  <a:srgbClr val="C00000"/>
                </a:solidFill>
              </a:rPr>
              <a:t>Fiedlaender</a:t>
            </a:r>
            <a:r>
              <a:rPr lang="en-US" dirty="0"/>
              <a:t> (UC Santa Cruz, Whales), </a:t>
            </a:r>
            <a:r>
              <a:rPr lang="en-US" dirty="0">
                <a:solidFill>
                  <a:srgbClr val="C00000"/>
                </a:solidFill>
              </a:rPr>
              <a:t>Doug </a:t>
            </a:r>
            <a:r>
              <a:rPr lang="en-US" dirty="0" err="1">
                <a:solidFill>
                  <a:srgbClr val="C00000"/>
                </a:solidFill>
              </a:rPr>
              <a:t>Novacek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&amp; </a:t>
            </a:r>
            <a:r>
              <a:rPr lang="en-US" dirty="0">
                <a:solidFill>
                  <a:srgbClr val="C00000"/>
                </a:solidFill>
              </a:rPr>
              <a:t>David Johnston </a:t>
            </a:r>
            <a:r>
              <a:rPr lang="en-US" dirty="0"/>
              <a:t>(Duke, Whales), </a:t>
            </a:r>
            <a:r>
              <a:rPr lang="en-US" dirty="0">
                <a:solidFill>
                  <a:srgbClr val="C00000"/>
                </a:solidFill>
              </a:rPr>
              <a:t>James </a:t>
            </a:r>
            <a:r>
              <a:rPr lang="en-US" dirty="0" err="1">
                <a:solidFill>
                  <a:srgbClr val="C00000"/>
                </a:solidFill>
              </a:rPr>
              <a:t>Conners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(UCSD, data), </a:t>
            </a:r>
            <a:r>
              <a:rPr lang="en-US" dirty="0">
                <a:solidFill>
                  <a:srgbClr val="C00000"/>
                </a:solidFill>
              </a:rPr>
              <a:t>Janice McDonnell </a:t>
            </a:r>
            <a:r>
              <a:rPr lang="en-US" dirty="0"/>
              <a:t>(Rutgers, EO) and </a:t>
            </a:r>
            <a:r>
              <a:rPr lang="en-US" dirty="0">
                <a:solidFill>
                  <a:srgbClr val="C00000"/>
                </a:solidFill>
              </a:rPr>
              <a:t>Bill Fraser </a:t>
            </a:r>
            <a:r>
              <a:rPr lang="en-US" dirty="0"/>
              <a:t>(Polar Assoc., sea birds)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133F9-D5E0-C244-93A1-F895EDFEB73E}"/>
              </a:ext>
            </a:extLst>
          </p:cNvPr>
          <p:cNvSpPr/>
          <p:nvPr/>
        </p:nvSpPr>
        <p:spPr>
          <a:xfrm>
            <a:off x="598547" y="1705613"/>
            <a:ext cx="79431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RU COOL lab: </a:t>
            </a:r>
            <a:r>
              <a:rPr lang="en-US" dirty="0"/>
              <a:t>Scott Glenn, Josh Kohut, Grace Saba, Travis Miles, Nicole Waite, David Aragon, Chip </a:t>
            </a:r>
            <a:r>
              <a:rPr lang="en-US" dirty="0" err="1"/>
              <a:t>Handelmann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919453-C168-AB45-9826-809B604B778D}"/>
              </a:ext>
            </a:extLst>
          </p:cNvPr>
          <p:cNvSpPr/>
          <p:nvPr/>
        </p:nvSpPr>
        <p:spPr>
          <a:xfrm>
            <a:off x="345159" y="1964667"/>
            <a:ext cx="79431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Current and former post-docs &amp; grad students: </a:t>
            </a:r>
            <a:r>
              <a:rPr lang="en-US" dirty="0"/>
              <a:t>Alex Kahl, Nicole Couto, Filipa Carvalho, Michael Brown, </a:t>
            </a:r>
            <a:r>
              <a:rPr lang="en-US" dirty="0" err="1"/>
              <a:t>Schulyer</a:t>
            </a:r>
            <a:r>
              <a:rPr lang="en-US" dirty="0"/>
              <a:t> Nardelli, Martin Montes-Hugo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3E606F-5246-7941-A418-2080569AADD1}"/>
              </a:ext>
            </a:extLst>
          </p:cNvPr>
          <p:cNvSpPr/>
          <p:nvPr/>
        </p:nvSpPr>
        <p:spPr>
          <a:xfrm>
            <a:off x="1875695" y="2558013"/>
            <a:ext cx="5130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Special toast to founding team of the Palmer LTER at UCSB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F3313B-D9E1-9748-94F3-9B939775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520" y="3165877"/>
            <a:ext cx="1354089" cy="1807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71FF2B-5AAF-7B4A-A841-33FAA211B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799" y="3165876"/>
            <a:ext cx="1796541" cy="17965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CDDC45-59F9-4F45-938D-8DBDBC9EF6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2" t="36627" r="74992" b="22463"/>
          <a:stretch/>
        </p:blipFill>
        <p:spPr>
          <a:xfrm>
            <a:off x="3034727" y="3165877"/>
            <a:ext cx="1208500" cy="17931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2EF38D-9FED-C14F-88C8-7F982A92C6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51" r="38742" b="21203"/>
          <a:stretch/>
        </p:blipFill>
        <p:spPr>
          <a:xfrm>
            <a:off x="1348522" y="3171997"/>
            <a:ext cx="1601912" cy="17673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429590-12BE-4149-864E-0C219CEC9C59}"/>
              </a:ext>
            </a:extLst>
          </p:cNvPr>
          <p:cNvSpPr txBox="1"/>
          <p:nvPr/>
        </p:nvSpPr>
        <p:spPr>
          <a:xfrm>
            <a:off x="1328454" y="2848603"/>
            <a:ext cx="1574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Barbara </a:t>
            </a:r>
            <a:r>
              <a:rPr lang="en-US" sz="1600" b="1" dirty="0" err="1">
                <a:solidFill>
                  <a:srgbClr val="C00000"/>
                </a:solidFill>
              </a:rPr>
              <a:t>Prezelin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86DF9E-7028-5B47-94EA-9F186D67BC83}"/>
              </a:ext>
            </a:extLst>
          </p:cNvPr>
          <p:cNvSpPr txBox="1"/>
          <p:nvPr/>
        </p:nvSpPr>
        <p:spPr>
          <a:xfrm>
            <a:off x="2878137" y="2846893"/>
            <a:ext cx="1540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Langdon </a:t>
            </a:r>
            <a:r>
              <a:rPr lang="en-US" sz="1600" b="1" dirty="0" err="1">
                <a:solidFill>
                  <a:srgbClr val="C00000"/>
                </a:solidFill>
              </a:rPr>
              <a:t>Quetin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0E71AE-6599-EF4C-8241-06D3282BCD86}"/>
              </a:ext>
            </a:extLst>
          </p:cNvPr>
          <p:cNvSpPr txBox="1"/>
          <p:nvPr/>
        </p:nvSpPr>
        <p:spPr>
          <a:xfrm>
            <a:off x="4479190" y="2845183"/>
            <a:ext cx="111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Robin Ross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C476DF-AF86-1342-90ED-7D4DC31100E7}"/>
              </a:ext>
            </a:extLst>
          </p:cNvPr>
          <p:cNvSpPr txBox="1"/>
          <p:nvPr/>
        </p:nvSpPr>
        <p:spPr>
          <a:xfrm>
            <a:off x="6080243" y="2843473"/>
            <a:ext cx="1036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Ray Smith</a:t>
            </a:r>
          </a:p>
        </p:txBody>
      </p:sp>
    </p:spTree>
    <p:extLst>
      <p:ext uri="{BB962C8B-B14F-4D97-AF65-F5344CB8AC3E}">
        <p14:creationId xmlns:p14="http://schemas.microsoft.com/office/powerpoint/2010/main" val="213764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1B80043-D58E-6445-8DCA-EEEDC9DDF199}"/>
              </a:ext>
            </a:extLst>
          </p:cNvPr>
          <p:cNvGrpSpPr/>
          <p:nvPr/>
        </p:nvGrpSpPr>
        <p:grpSpPr>
          <a:xfrm>
            <a:off x="333720" y="-26651"/>
            <a:ext cx="8810280" cy="5170449"/>
            <a:chOff x="333720" y="-26651"/>
            <a:chExt cx="8810280" cy="517044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344102-3DFA-DF41-993E-C317DF28C31A}"/>
                </a:ext>
              </a:extLst>
            </p:cNvPr>
            <p:cNvSpPr txBox="1"/>
            <p:nvPr/>
          </p:nvSpPr>
          <p:spPr>
            <a:xfrm>
              <a:off x="602263" y="-26651"/>
              <a:ext cx="79248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Southern Ocean is central to the Earth’s metabolism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195A87-66B7-EF41-86B9-D7880F78D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744" y="421201"/>
              <a:ext cx="4126346" cy="376869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E189A95-3BEF-F343-93DC-715838D4D503}"/>
                </a:ext>
              </a:extLst>
            </p:cNvPr>
            <p:cNvSpPr/>
            <p:nvPr/>
          </p:nvSpPr>
          <p:spPr>
            <a:xfrm>
              <a:off x="333720" y="4312801"/>
              <a:ext cx="42953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i="1" dirty="0">
                  <a:solidFill>
                    <a:srgbClr val="000000"/>
                  </a:solidFill>
                  <a:latin typeface="Agenda-Light"/>
                  <a:cs typeface="Agenda-Light"/>
                </a:rPr>
                <a:t>Major region of deep ocean water mass formation. Associated with the upwelling of the basin deep water masses 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31F6309-634F-E84B-A41C-8A90417543C2}"/>
                </a:ext>
              </a:extLst>
            </p:cNvPr>
            <p:cNvGrpSpPr/>
            <p:nvPr/>
          </p:nvGrpSpPr>
          <p:grpSpPr>
            <a:xfrm>
              <a:off x="5098503" y="473263"/>
              <a:ext cx="3539520" cy="3596122"/>
              <a:chOff x="3246552" y="-72589"/>
              <a:chExt cx="5880142" cy="525264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506A5B6-DEDC-904C-A0D2-449D4E284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6552" y="-72589"/>
                <a:ext cx="5880142" cy="5030558"/>
              </a:xfrm>
              <a:prstGeom prst="rect">
                <a:avLst/>
              </a:prstGeom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11CDA86-0C01-644F-BA4D-033E9B2496B1}"/>
                  </a:ext>
                </a:extLst>
              </p:cNvPr>
              <p:cNvCxnSpPr/>
              <p:nvPr/>
            </p:nvCxnSpPr>
            <p:spPr>
              <a:xfrm flipV="1">
                <a:off x="5309039" y="1565867"/>
                <a:ext cx="16282" cy="36141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8900D409-1576-D346-934D-D9A39838F4E2}"/>
                  </a:ext>
                </a:extLst>
              </p:cNvPr>
              <p:cNvCxnSpPr/>
              <p:nvPr/>
            </p:nvCxnSpPr>
            <p:spPr>
              <a:xfrm>
                <a:off x="4674074" y="2607339"/>
                <a:ext cx="634965" cy="55398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977C2EF-B8A6-4844-8239-461B18D44F4E}"/>
                  </a:ext>
                </a:extLst>
              </p:cNvPr>
              <p:cNvSpPr txBox="1"/>
              <p:nvPr/>
            </p:nvSpPr>
            <p:spPr>
              <a:xfrm>
                <a:off x="3950399" y="1944840"/>
                <a:ext cx="800670" cy="461666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ADA3"/>
                    </a:solidFill>
                    <a:effectLst/>
                    <a:uLnTx/>
                    <a:uFillTx/>
                    <a:latin typeface="Agenda-Light"/>
                    <a:ea typeface="+mj-ea"/>
                    <a:cs typeface="Agenda-Light"/>
                  </a:rPr>
                  <a:t>51%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E066D2-D851-B04B-B1D4-2A02D3073138}"/>
                </a:ext>
              </a:extLst>
            </p:cNvPr>
            <p:cNvSpPr/>
            <p:nvPr/>
          </p:nvSpPr>
          <p:spPr>
            <a:xfrm>
              <a:off x="4795718" y="4312801"/>
              <a:ext cx="43482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i="1" dirty="0">
                  <a:solidFill>
                    <a:srgbClr val="000000"/>
                  </a:solidFill>
                  <a:latin typeface="Agenda-Light"/>
                  <a:cs typeface="Agenda-Light"/>
                </a:rPr>
                <a:t>Southern Ocean arguably takes up </a:t>
              </a:r>
            </a:p>
            <a:p>
              <a:pPr algn="ctr">
                <a:spcBef>
                  <a:spcPct val="0"/>
                </a:spcBef>
              </a:pPr>
              <a:r>
                <a:rPr lang="en-US" sz="1600" i="1" dirty="0">
                  <a:solidFill>
                    <a:srgbClr val="000000"/>
                  </a:solidFill>
                  <a:latin typeface="Agenda-Light"/>
                  <a:cs typeface="Agenda-Light"/>
                </a:rPr>
                <a:t>~50% of global anthropogenic </a:t>
              </a:r>
            </a:p>
            <a:p>
              <a:pPr algn="ctr">
                <a:spcBef>
                  <a:spcPct val="0"/>
                </a:spcBef>
              </a:pPr>
              <a:r>
                <a:rPr lang="en-US" sz="1600" i="1" dirty="0">
                  <a:solidFill>
                    <a:srgbClr val="000000"/>
                  </a:solidFill>
                  <a:latin typeface="Agenda-Light"/>
                  <a:cs typeface="Agenda-Light"/>
                </a:rPr>
                <a:t>carbon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25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07EF18-01D7-7F4A-AF3E-2C3885284104}"/>
              </a:ext>
            </a:extLst>
          </p:cNvPr>
          <p:cNvSpPr/>
          <p:nvPr/>
        </p:nvSpPr>
        <p:spPr>
          <a:xfrm>
            <a:off x="190282" y="76425"/>
            <a:ext cx="8892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cap="small" dirty="0">
                <a:solidFill>
                  <a:srgbClr val="FF0000"/>
                </a:solidFill>
              </a:rPr>
              <a:t>Overall LTER question</a:t>
            </a:r>
            <a:r>
              <a:rPr lang="en-US" sz="1600" b="1" dirty="0">
                <a:solidFill>
                  <a:srgbClr val="FF0000"/>
                </a:solidFill>
              </a:rPr>
              <a:t>: How do seasonality, </a:t>
            </a:r>
            <a:r>
              <a:rPr lang="en-US" sz="1600" b="1" dirty="0" err="1">
                <a:solidFill>
                  <a:srgbClr val="FF0000"/>
                </a:solidFill>
              </a:rPr>
              <a:t>interannual</a:t>
            </a:r>
            <a:r>
              <a:rPr lang="en-US" sz="1600" b="1" dirty="0">
                <a:solidFill>
                  <a:srgbClr val="FF0000"/>
                </a:solidFill>
              </a:rPr>
              <a:t> variability, and long term trends in sea ice extent and duration influence the structure and dynamics of marine ecosystems and biogeochemical cycling?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320B07-2F83-6B40-B230-630B39CEEE73}"/>
              </a:ext>
            </a:extLst>
          </p:cNvPr>
          <p:cNvGrpSpPr>
            <a:grpSpLocks noChangeAspect="1"/>
          </p:cNvGrpSpPr>
          <p:nvPr/>
        </p:nvGrpSpPr>
        <p:grpSpPr>
          <a:xfrm>
            <a:off x="190282" y="931878"/>
            <a:ext cx="3879828" cy="3939348"/>
            <a:chOff x="74960" y="808140"/>
            <a:chExt cx="4283313" cy="4349021"/>
          </a:xfrm>
        </p:grpSpPr>
        <p:pic>
          <p:nvPicPr>
            <p:cNvPr id="6" name="Picture 11" descr="polar_durtrnd.tiff">
              <a:extLst>
                <a:ext uri="{FF2B5EF4-FFF2-40B4-BE49-F238E27FC236}">
                  <a16:creationId xmlns:a16="http://schemas.microsoft.com/office/drawing/2014/main" id="{7BD086CB-088E-3B46-B717-3DFA007D4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67"/>
            <a:stretch/>
          </p:blipFill>
          <p:spPr bwMode="auto">
            <a:xfrm>
              <a:off x="587094" y="808140"/>
              <a:ext cx="3678865" cy="405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01BFD185-815A-CA4B-ACC8-95C3BA96B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857" y="4868345"/>
              <a:ext cx="2228416" cy="288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 i="1" dirty="0">
                  <a:solidFill>
                    <a:srgbClr val="FF0000"/>
                  </a:solidFill>
                  <a:latin typeface="Times New Roman" charset="0"/>
                </a:rPr>
                <a:t>Stammerjohn et al</a:t>
              </a:r>
              <a:r>
                <a:rPr lang="en-US" sz="1100" b="1" dirty="0">
                  <a:solidFill>
                    <a:srgbClr val="FF0000"/>
                  </a:solidFill>
                  <a:latin typeface="Times New Roman" charset="0"/>
                </a:rPr>
                <a:t> (2012)</a:t>
              </a:r>
              <a:r>
                <a:rPr lang="en-US" sz="1100" b="1" i="1" dirty="0">
                  <a:solidFill>
                    <a:srgbClr val="FF0000"/>
                  </a:solidFill>
                  <a:latin typeface="Times New Roman" charset="0"/>
                </a:rPr>
                <a:t>, GRL</a:t>
              </a:r>
              <a:endParaRPr lang="en-US" sz="1100" b="1" i="1" dirty="0">
                <a:solidFill>
                  <a:srgbClr val="FF0000"/>
                </a:solidFill>
              </a:endParaRPr>
            </a:p>
          </p:txBody>
        </p:sp>
        <p:grpSp>
          <p:nvGrpSpPr>
            <p:cNvPr id="9" name="Group 1">
              <a:extLst>
                <a:ext uri="{FF2B5EF4-FFF2-40B4-BE49-F238E27FC236}">
                  <a16:creationId xmlns:a16="http://schemas.microsoft.com/office/drawing/2014/main" id="{F06FF5D9-F170-E847-8B57-47C896F201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60" y="1385990"/>
              <a:ext cx="2133600" cy="2855913"/>
              <a:chOff x="4953000" y="1716088"/>
              <a:chExt cx="2133600" cy="2855912"/>
            </a:xfrm>
          </p:grpSpPr>
          <p:grpSp>
            <p:nvGrpSpPr>
              <p:cNvPr id="15" name="Group 12">
                <a:extLst>
                  <a:ext uri="{FF2B5EF4-FFF2-40B4-BE49-F238E27FC236}">
                    <a16:creationId xmlns:a16="http://schemas.microsoft.com/office/drawing/2014/main" id="{2ECF12E2-9AC0-E241-AC30-F3379E4586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53000" y="1716088"/>
                <a:ext cx="1295400" cy="1103312"/>
                <a:chOff x="4953000" y="1715869"/>
                <a:chExt cx="1295400" cy="1103531"/>
              </a:xfrm>
            </p:grpSpPr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B0773A0F-0588-3D4A-BDE9-DA72DF144D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53000" y="1715869"/>
                  <a:ext cx="1295400" cy="6463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600" b="1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3.3 months shorter</a:t>
                  </a:r>
                </a:p>
              </p:txBody>
            </p:sp>
            <p:cxnSp>
              <p:nvCxnSpPr>
                <p:cNvPr id="20" name="Straight Arrow Connector 15">
                  <a:extLst>
                    <a:ext uri="{FF2B5EF4-FFF2-40B4-BE49-F238E27FC236}">
                      <a16:creationId xmlns:a16="http://schemas.microsoft.com/office/drawing/2014/main" id="{C6810E63-D1D1-C545-830C-59051B71C9A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638800" y="2362200"/>
                  <a:ext cx="457200" cy="4572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6" name="Group 19">
                <a:extLst>
                  <a:ext uri="{FF2B5EF4-FFF2-40B4-BE49-F238E27FC236}">
                    <a16:creationId xmlns:a16="http://schemas.microsoft.com/office/drawing/2014/main" id="{5EC9C96D-74F3-BD4B-A689-17CFF558A9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200" y="3925888"/>
                <a:ext cx="2057400" cy="646112"/>
                <a:chOff x="4953000" y="1983938"/>
                <a:chExt cx="2057400" cy="646331"/>
              </a:xfrm>
            </p:grpSpPr>
            <p:sp>
              <p:nvSpPr>
                <p:cNvPr id="17" name="TextBox 20">
                  <a:extLst>
                    <a:ext uri="{FF2B5EF4-FFF2-40B4-BE49-F238E27FC236}">
                      <a16:creationId xmlns:a16="http://schemas.microsoft.com/office/drawing/2014/main" id="{A8F8C926-2115-F34C-ABE2-763816943E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53000" y="1983938"/>
                  <a:ext cx="1371600" cy="6463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600" b="1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2.6 months longer</a:t>
                  </a:r>
                </a:p>
              </p:txBody>
            </p:sp>
            <p:cxnSp>
              <p:nvCxnSpPr>
                <p:cNvPr id="18" name="Straight Arrow Connector 21">
                  <a:extLst>
                    <a:ext uri="{FF2B5EF4-FFF2-40B4-BE49-F238E27FC236}">
                      <a16:creationId xmlns:a16="http://schemas.microsoft.com/office/drawing/2014/main" id="{D0B005D7-E845-5C48-8851-601527EA45B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400800" y="2401669"/>
                  <a:ext cx="609600" cy="152400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7284A7-600B-0F42-B7DB-19E6497867CA}"/>
                </a:ext>
              </a:extLst>
            </p:cNvPr>
            <p:cNvSpPr txBox="1"/>
            <p:nvPr/>
          </p:nvSpPr>
          <p:spPr>
            <a:xfrm>
              <a:off x="3427759" y="4249840"/>
              <a:ext cx="838201" cy="475697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0000"/>
                  </a:solidFill>
                  <a:latin typeface="Times"/>
                  <a:cs typeface="Times"/>
                </a:rPr>
                <a:t>~1 month shorter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FE679E-D16E-8F4B-8514-648EED3F6106}"/>
                </a:ext>
              </a:extLst>
            </p:cNvPr>
            <p:cNvSpPr txBox="1"/>
            <p:nvPr/>
          </p:nvSpPr>
          <p:spPr>
            <a:xfrm>
              <a:off x="3199160" y="1201840"/>
              <a:ext cx="838200" cy="475697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0000"/>
                  </a:solidFill>
                  <a:latin typeface="Times"/>
                  <a:cs typeface="Times"/>
                </a:rPr>
                <a:t>~1 month longer</a:t>
              </a:r>
            </a:p>
          </p:txBody>
        </p:sp>
        <p:cxnSp>
          <p:nvCxnSpPr>
            <p:cNvPr id="12" name="Straight Arrow Connector 21">
              <a:extLst>
                <a:ext uri="{FF2B5EF4-FFF2-40B4-BE49-F238E27FC236}">
                  <a16:creationId xmlns:a16="http://schemas.microsoft.com/office/drawing/2014/main" id="{827444D1-6C42-A54B-A687-51669A612D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99160" y="1735240"/>
              <a:ext cx="424543" cy="76200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CBE09A-1EDA-934B-8E00-18A5F42761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961160" y="3640240"/>
              <a:ext cx="119744" cy="457200"/>
            </a:xfrm>
            <a:prstGeom prst="straightConnector1">
              <a:avLst/>
            </a:prstGeom>
            <a:noFill/>
            <a:ln w="38100">
              <a:solidFill>
                <a:srgbClr val="FF3A2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1BC2B0-7125-F743-8946-B5976EDF8591}"/>
                </a:ext>
              </a:extLst>
            </p:cNvPr>
            <p:cNvSpPr/>
            <p:nvPr/>
          </p:nvSpPr>
          <p:spPr>
            <a:xfrm>
              <a:off x="1889401" y="2887516"/>
              <a:ext cx="1163334" cy="2888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i="1" dirty="0">
                  <a:solidFill>
                    <a:srgbClr val="000000"/>
                  </a:solidFill>
                  <a:latin typeface="Times New Roman" charset="0"/>
                </a:rPr>
                <a:t>1979 – 2010</a:t>
              </a:r>
              <a:endParaRPr lang="en-US" sz="1100" b="1" dirty="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78BCC43-46B6-5A45-A755-A771A992179D}"/>
              </a:ext>
            </a:extLst>
          </p:cNvPr>
          <p:cNvSpPr/>
          <p:nvPr/>
        </p:nvSpPr>
        <p:spPr>
          <a:xfrm>
            <a:off x="1725901" y="954495"/>
            <a:ext cx="1306443" cy="233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1" descr="polar_durtrnd.tiff">
            <a:extLst>
              <a:ext uri="{FF2B5EF4-FFF2-40B4-BE49-F238E27FC236}">
                <a16:creationId xmlns:a16="http://schemas.microsoft.com/office/drawing/2014/main" id="{9BDB0A12-8208-ED4A-A72F-8787599D2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r="45174"/>
          <a:stretch/>
        </p:blipFill>
        <p:spPr bwMode="auto">
          <a:xfrm>
            <a:off x="4153728" y="1044717"/>
            <a:ext cx="604594" cy="241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7B9B53-7679-D64D-9FE5-665491790552}"/>
              </a:ext>
            </a:extLst>
          </p:cNvPr>
          <p:cNvSpPr txBox="1"/>
          <p:nvPr/>
        </p:nvSpPr>
        <p:spPr>
          <a:xfrm>
            <a:off x="4770914" y="1171366"/>
            <a:ext cx="41314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-WAP system showing rapid change,</a:t>
            </a:r>
          </a:p>
          <a:p>
            <a:pPr algn="ctr"/>
            <a:r>
              <a:rPr lang="en-US" sz="1600" dirty="0"/>
              <a:t>90 days/</a:t>
            </a:r>
            <a:r>
              <a:rPr lang="en-US" sz="1600" dirty="0" err="1"/>
              <a:t>yr</a:t>
            </a:r>
            <a:r>
              <a:rPr lang="en-US" sz="1600" dirty="0"/>
              <a:t> decline in sea ice, one of fastest winter warming locations on Earth, 87% glaciers in retreat, however significant variability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-System heavily influenced by the El Nino/La Nina and the Southern Annular Mode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-Climate modulates position of circumpolar current position relative to Peninsula, which determines how much heat is on the shelf</a:t>
            </a:r>
          </a:p>
        </p:txBody>
      </p:sp>
    </p:spTree>
    <p:extLst>
      <p:ext uri="{BB962C8B-B14F-4D97-AF65-F5344CB8AC3E}">
        <p14:creationId xmlns:p14="http://schemas.microsoft.com/office/powerpoint/2010/main" val="172781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945C6B-CAC8-244A-9CF6-F2BFB7ABDF0B}"/>
              </a:ext>
            </a:extLst>
          </p:cNvPr>
          <p:cNvGrpSpPr>
            <a:grpSpLocks noChangeAspect="1"/>
          </p:cNvGrpSpPr>
          <p:nvPr/>
        </p:nvGrpSpPr>
        <p:grpSpPr>
          <a:xfrm>
            <a:off x="486301" y="595149"/>
            <a:ext cx="3799833" cy="2319943"/>
            <a:chOff x="913295" y="892090"/>
            <a:chExt cx="7491379" cy="4573772"/>
          </a:xfrm>
        </p:grpSpPr>
        <p:pic>
          <p:nvPicPr>
            <p:cNvPr id="8" name="Picture 7" descr="fv_sat_jja_trnds.tiff">
              <a:extLst>
                <a:ext uri="{FF2B5EF4-FFF2-40B4-BE49-F238E27FC236}">
                  <a16:creationId xmlns:a16="http://schemas.microsoft.com/office/drawing/2014/main" id="{DB9D3665-A36F-D648-BF3F-69BC3A63E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95" y="892090"/>
              <a:ext cx="7457661" cy="457377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94FA48-8BCB-8244-A8BF-D9D6D0D55100}"/>
                </a:ext>
              </a:extLst>
            </p:cNvPr>
            <p:cNvSpPr/>
            <p:nvPr/>
          </p:nvSpPr>
          <p:spPr>
            <a:xfrm>
              <a:off x="1797029" y="1348534"/>
              <a:ext cx="6280195" cy="4550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i="1" dirty="0">
                  <a:solidFill>
                    <a:srgbClr val="FF0000"/>
                  </a:solidFill>
                  <a:latin typeface="Times New Roman" charset="0"/>
                </a:rPr>
                <a:t>Yearly variability decreases with shift to more maritime climate</a:t>
              </a:r>
              <a:endParaRPr 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86C4B28-41C5-F640-BD75-4CCF667AE389}"/>
                </a:ext>
              </a:extLst>
            </p:cNvPr>
            <p:cNvSpPr/>
            <p:nvPr/>
          </p:nvSpPr>
          <p:spPr>
            <a:xfrm>
              <a:off x="1359870" y="957834"/>
              <a:ext cx="7044804" cy="48542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charset="0"/>
                </a:rPr>
                <a:t>Faraday/</a:t>
              </a:r>
              <a:r>
                <a:rPr lang="en-US" sz="1000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charset="0"/>
                </a:rPr>
                <a:t>Vernadsky</a:t>
              </a:r>
              <a:r>
                <a:rPr lang="en-US" sz="1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charset="0"/>
                </a:rPr>
                <a:t> Winter (JJA) Air Temperature Trends</a:t>
              </a:r>
              <a:endPara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D2A94C2-D970-374C-ABD4-5005568E3F27}"/>
              </a:ext>
            </a:extLst>
          </p:cNvPr>
          <p:cNvSpPr txBox="1"/>
          <p:nvPr/>
        </p:nvSpPr>
        <p:spPr>
          <a:xfrm>
            <a:off x="597010" y="-88579"/>
            <a:ext cx="8145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There is significant melting and warming along the WAP. Why?</a:t>
            </a:r>
          </a:p>
        </p:txBody>
      </p:sp>
      <p:pic>
        <p:nvPicPr>
          <p:cNvPr id="12" name="Picture 11" descr="pal_dur_trnds.tiff">
            <a:extLst>
              <a:ext uri="{FF2B5EF4-FFF2-40B4-BE49-F238E27FC236}">
                <a16:creationId xmlns:a16="http://schemas.microsoft.com/office/drawing/2014/main" id="{F24A3A95-908E-584C-9EDE-75D0D7578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29" y="525699"/>
            <a:ext cx="3701608" cy="23588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E14F05-2210-4B45-8B20-32D19D16DA4C}"/>
              </a:ext>
            </a:extLst>
          </p:cNvPr>
          <p:cNvSpPr txBox="1"/>
          <p:nvPr/>
        </p:nvSpPr>
        <p:spPr>
          <a:xfrm>
            <a:off x="1240742" y="312049"/>
            <a:ext cx="2469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Atmospheric temperatures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7260C3-32F8-004D-BD1D-504A6A0DC4DF}"/>
              </a:ext>
            </a:extLst>
          </p:cNvPr>
          <p:cNvSpPr txBox="1"/>
          <p:nvPr/>
        </p:nvSpPr>
        <p:spPr>
          <a:xfrm>
            <a:off x="6190533" y="234147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Sea Ice Duration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413001-20F7-8149-86A6-5B7E41D1AB8D}"/>
              </a:ext>
            </a:extLst>
          </p:cNvPr>
          <p:cNvGrpSpPr/>
          <p:nvPr/>
        </p:nvGrpSpPr>
        <p:grpSpPr>
          <a:xfrm>
            <a:off x="960639" y="2948439"/>
            <a:ext cx="8282495" cy="2206759"/>
            <a:chOff x="322682" y="3837228"/>
            <a:chExt cx="8282495" cy="2206759"/>
          </a:xfrm>
        </p:grpSpPr>
        <p:pic>
          <p:nvPicPr>
            <p:cNvPr id="16" name="Picture 15" descr="sam_slp.tiff">
              <a:extLst>
                <a:ext uri="{FF2B5EF4-FFF2-40B4-BE49-F238E27FC236}">
                  <a16:creationId xmlns:a16="http://schemas.microsoft.com/office/drawing/2014/main" id="{AD067D98-9A5C-1949-98D1-D42F9811A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868" y="3837228"/>
              <a:ext cx="2761178" cy="1948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2B9DD370-0039-2B4A-8865-76E4D1700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650" y="5782377"/>
              <a:ext cx="333898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Meredith et al., 2010</a:t>
              </a:r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6DDEDD05-A66A-2B42-A825-8E13C105B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5129" y="3888414"/>
              <a:ext cx="14400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latin typeface="Times New Roman"/>
                  <a:cs typeface="Times New Roman"/>
                </a:rPr>
                <a:t>SLP </a:t>
              </a:r>
              <a:r>
                <a:rPr lang="en-US" b="1" i="1" dirty="0" err="1">
                  <a:latin typeface="Times New Roman"/>
                  <a:cs typeface="Times New Roman"/>
                </a:rPr>
                <a:t>vs</a:t>
              </a:r>
              <a:r>
                <a:rPr lang="en-US" b="1" i="1" dirty="0">
                  <a:latin typeface="Times New Roman"/>
                  <a:cs typeface="Times New Roman"/>
                </a:rPr>
                <a:t> SAM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223FFE7E-EE6D-354B-BDFE-35C73F380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682" y="3996136"/>
              <a:ext cx="3429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Southern Annular Mode (SAM), </a:t>
              </a:r>
              <a:r>
                <a:rPr lang="en-US" sz="1400" b="1" i="1" dirty="0">
                  <a:latin typeface="Times New Roman"/>
                  <a:cs typeface="Times New Roman"/>
                </a:rPr>
                <a:t>dominant mode of atmospheric variability</a:t>
              </a:r>
              <a:endParaRPr lang="en-US" sz="1400" i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53BEC85-9C92-7C41-BC63-FD63E3755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23" y="4443742"/>
            <a:ext cx="3778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+SAM &amp; La Nina:  enhanced warm northerly winds &amp; less sea ice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DEBE9F96-3EEB-6440-8229-3898B303C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75" y="3522207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Times New Roman"/>
                <a:cs typeface="Times New Roman"/>
              </a:rPr>
              <a:t>Amundsen Sea Low (ASL) deepens during +SAM, as well as during</a:t>
            </a:r>
            <a:r>
              <a:rPr lang="en-US" sz="1400" b="1" i="1" dirty="0">
                <a:latin typeface="Times New Roman"/>
                <a:cs typeface="Times New Roman"/>
              </a:rPr>
              <a:t> La Nina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26" name="Straight Arrow Connector 12">
            <a:extLst>
              <a:ext uri="{FF2B5EF4-FFF2-40B4-BE49-F238E27FC236}">
                <a16:creationId xmlns:a16="http://schemas.microsoft.com/office/drawing/2014/main" id="{F10BD955-B9BD-5949-BABF-DF9E77FA8E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56466" y="3783817"/>
            <a:ext cx="174433" cy="13869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Straight Arrow Connector 12">
            <a:extLst>
              <a:ext uri="{FF2B5EF4-FFF2-40B4-BE49-F238E27FC236}">
                <a16:creationId xmlns:a16="http://schemas.microsoft.com/office/drawing/2014/main" id="{EE51F32D-D4D3-B240-9671-CB4AE1933EE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79616" y="4012775"/>
            <a:ext cx="142624" cy="192525"/>
          </a:xfrm>
          <a:prstGeom prst="straightConnector1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Straight Arrow Connector 12">
            <a:extLst>
              <a:ext uri="{FF2B5EF4-FFF2-40B4-BE49-F238E27FC236}">
                <a16:creationId xmlns:a16="http://schemas.microsoft.com/office/drawing/2014/main" id="{19FD574C-5571-1545-B895-0824866C967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596537" y="3879945"/>
            <a:ext cx="52384" cy="17925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45AA62C-E375-CE4B-8095-2F67B9A9E142}"/>
              </a:ext>
            </a:extLst>
          </p:cNvPr>
          <p:cNvSpPr/>
          <p:nvPr/>
        </p:nvSpPr>
        <p:spPr>
          <a:xfrm>
            <a:off x="5779427" y="3864075"/>
            <a:ext cx="533920" cy="307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/>
                <a:cs typeface="Times New Roman"/>
              </a:rPr>
              <a:t>ASL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3A7B59-9276-EA44-B8DD-498961A586A7}"/>
              </a:ext>
            </a:extLst>
          </p:cNvPr>
          <p:cNvSpPr/>
          <p:nvPr/>
        </p:nvSpPr>
        <p:spPr>
          <a:xfrm>
            <a:off x="704253" y="4016975"/>
            <a:ext cx="4075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Trend toward +SAM since 1990s (during summer/autumn)</a:t>
            </a:r>
          </a:p>
        </p:txBody>
      </p:sp>
    </p:spTree>
    <p:extLst>
      <p:ext uri="{BB962C8B-B14F-4D97-AF65-F5344CB8AC3E}">
        <p14:creationId xmlns:p14="http://schemas.microsoft.com/office/powerpoint/2010/main" val="2429151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B5D1A561-92C3-ED47-B800-B45F673A3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44">
            <a:extLst>
              <a:ext uri="{FF2B5EF4-FFF2-40B4-BE49-F238E27FC236}">
                <a16:creationId xmlns:a16="http://schemas.microsoft.com/office/drawing/2014/main" id="{F8C68FF9-C937-884D-8DDD-AC4F210E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8" y="1524702"/>
            <a:ext cx="5373786" cy="221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7">
            <a:extLst>
              <a:ext uri="{FF2B5EF4-FFF2-40B4-BE49-F238E27FC236}">
                <a16:creationId xmlns:a16="http://schemas.microsoft.com/office/drawing/2014/main" id="{8A25E5B1-8CE9-DC40-8D92-F5DCA5687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518" y="247127"/>
            <a:ext cx="5879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ndara"/>
                <a:cs typeface="Candara"/>
              </a:rPr>
              <a:t>…</a:t>
            </a:r>
            <a:r>
              <a:rPr lang="en-US" sz="1800" b="1" i="1" dirty="0">
                <a:latin typeface="Candara"/>
                <a:cs typeface="Candara"/>
              </a:rPr>
              <a:t>the warm Upper Circumpolar Deep Water </a:t>
            </a:r>
            <a:r>
              <a:rPr lang="en-US" sz="1800" b="1" dirty="0">
                <a:latin typeface="Candara"/>
                <a:cs typeface="Candara"/>
              </a:rPr>
              <a:t>(UCDW)</a:t>
            </a:r>
          </a:p>
          <a:p>
            <a:pPr algn="ctr"/>
            <a:r>
              <a:rPr lang="en-US" sz="1800" b="1" dirty="0">
                <a:latin typeface="Candara"/>
                <a:cs typeface="Candara"/>
              </a:rPr>
              <a:t>         ~80% of warming - </a:t>
            </a:r>
            <a:r>
              <a:rPr lang="en-US" sz="1800" dirty="0">
                <a:latin typeface="Candara"/>
                <a:cs typeface="Candara"/>
              </a:rPr>
              <a:t>Sharon </a:t>
            </a:r>
            <a:r>
              <a:rPr lang="en-US" sz="1800" dirty="0" err="1">
                <a:latin typeface="Candara"/>
                <a:cs typeface="Candara"/>
              </a:rPr>
              <a:t>Stammerjohn</a:t>
            </a:r>
            <a:r>
              <a:rPr lang="en-US" sz="1800" dirty="0">
                <a:latin typeface="Candara"/>
                <a:cs typeface="Candara"/>
              </a:rPr>
              <a:t>, U. Colorado</a:t>
            </a: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39D2F3DE-400C-E34B-BE10-16A1FC0BB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1097" y="223918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61">
              <a:latin typeface="Candara"/>
              <a:cs typeface="Candara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503A48-507F-E046-A6D9-4EDE3201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99" y="3771484"/>
            <a:ext cx="38911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>
                <a:latin typeface="Candara"/>
                <a:cs typeface="Candara"/>
              </a:rPr>
              <a:t>Antarctic Peninsula to the Amundsen Sea: one of the few regions in Antarctica where the Antarctic Circumpolar Current (ACC) </a:t>
            </a:r>
            <a:r>
              <a:rPr lang="en-US" sz="1200" b="1" i="1" dirty="0">
                <a:latin typeface="Candara"/>
                <a:cs typeface="Candara"/>
              </a:rPr>
              <a:t>directly </a:t>
            </a:r>
            <a:r>
              <a:rPr lang="en-US" sz="1200" b="1" dirty="0">
                <a:latin typeface="Candara"/>
                <a:cs typeface="Candara"/>
              </a:rPr>
              <a:t>impinges on the shelf break.  Upper Circumpolar Deep Water (UCDW) is Antarctica</a:t>
            </a:r>
            <a:r>
              <a:rPr lang="ja-JP" altLang="en-US" sz="1200" b="1" dirty="0">
                <a:latin typeface="Candara"/>
                <a:cs typeface="Candara"/>
              </a:rPr>
              <a:t>’</a:t>
            </a:r>
            <a:r>
              <a:rPr lang="en-US" sz="1200" b="1" dirty="0">
                <a:latin typeface="Candara"/>
                <a:cs typeface="Candara"/>
              </a:rPr>
              <a:t>s warmest water.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9FE2E6-C4FD-A745-8C51-53F117F8F6EB}"/>
              </a:ext>
            </a:extLst>
          </p:cNvPr>
          <p:cNvGrpSpPr>
            <a:grpSpLocks noChangeAspect="1"/>
          </p:cNvGrpSpPr>
          <p:nvPr/>
        </p:nvGrpSpPr>
        <p:grpSpPr>
          <a:xfrm>
            <a:off x="5433915" y="728258"/>
            <a:ext cx="3371846" cy="4221394"/>
            <a:chOff x="4810391" y="1274268"/>
            <a:chExt cx="2101943" cy="2631535"/>
          </a:xfrm>
        </p:grpSpPr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61F5C5EF-4A66-7D4A-B961-B9C9986B1B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9694" y="1274268"/>
              <a:ext cx="162554" cy="163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1100">
                <a:latin typeface="Candara"/>
                <a:cs typeface="Candara"/>
              </a:endParaRPr>
            </a:p>
          </p:txBody>
        </p:sp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CE2065D3-45E0-E941-B3E2-52341FCF5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1623" y="1432573"/>
              <a:ext cx="2080711" cy="2273871"/>
              <a:chOff x="2448" y="629"/>
              <a:chExt cx="3312" cy="3335"/>
            </a:xfrm>
          </p:grpSpPr>
          <p:pic>
            <p:nvPicPr>
              <p:cNvPr id="10" name="Picture 6">
                <a:extLst>
                  <a:ext uri="{FF2B5EF4-FFF2-40B4-BE49-F238E27FC236}">
                    <a16:creationId xmlns:a16="http://schemas.microsoft.com/office/drawing/2014/main" id="{C4055C5C-D9EE-6D4B-993D-316B02AC36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7" t="4517"/>
              <a:stretch>
                <a:fillRect/>
              </a:stretch>
            </p:blipFill>
            <p:spPr bwMode="auto">
              <a:xfrm>
                <a:off x="2448" y="629"/>
                <a:ext cx="3312" cy="3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" name="Group 7">
                <a:extLst>
                  <a:ext uri="{FF2B5EF4-FFF2-40B4-BE49-F238E27FC236}">
                    <a16:creationId xmlns:a16="http://schemas.microsoft.com/office/drawing/2014/main" id="{BFF71DB0-F132-2B40-A35E-F6AC4C5293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99" y="1125"/>
                <a:ext cx="1994" cy="1966"/>
                <a:chOff x="4150" y="1120"/>
                <a:chExt cx="1994" cy="1966"/>
              </a:xfrm>
            </p:grpSpPr>
            <p:sp>
              <p:nvSpPr>
                <p:cNvPr id="18" name="Freeform 8">
                  <a:extLst>
                    <a:ext uri="{FF2B5EF4-FFF2-40B4-BE49-F238E27FC236}">
                      <a16:creationId xmlns:a16="http://schemas.microsoft.com/office/drawing/2014/main" id="{7D633841-429F-2A4B-B48D-BC5547338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2" y="2921"/>
                  <a:ext cx="663" cy="80"/>
                </a:xfrm>
                <a:custGeom>
                  <a:avLst/>
                  <a:gdLst>
                    <a:gd name="T0" fmla="*/ 749 w 654"/>
                    <a:gd name="T1" fmla="*/ 40 h 81"/>
                    <a:gd name="T2" fmla="*/ 728 w 654"/>
                    <a:gd name="T3" fmla="*/ 41 h 81"/>
                    <a:gd name="T4" fmla="*/ 706 w 654"/>
                    <a:gd name="T5" fmla="*/ 52 h 81"/>
                    <a:gd name="T6" fmla="*/ 651 w 654"/>
                    <a:gd name="T7" fmla="*/ 41 h 81"/>
                    <a:gd name="T8" fmla="*/ 621 w 654"/>
                    <a:gd name="T9" fmla="*/ 52 h 81"/>
                    <a:gd name="T10" fmla="*/ 587 w 654"/>
                    <a:gd name="T11" fmla="*/ 44 h 81"/>
                    <a:gd name="T12" fmla="*/ 557 w 654"/>
                    <a:gd name="T13" fmla="*/ 40 h 81"/>
                    <a:gd name="T14" fmla="*/ 530 w 654"/>
                    <a:gd name="T15" fmla="*/ 22 h 81"/>
                    <a:gd name="T16" fmla="*/ 517 w 654"/>
                    <a:gd name="T17" fmla="*/ 3 h 81"/>
                    <a:gd name="T18" fmla="*/ 485 w 654"/>
                    <a:gd name="T19" fmla="*/ 3 h 81"/>
                    <a:gd name="T20" fmla="*/ 463 w 654"/>
                    <a:gd name="T21" fmla="*/ 6 h 81"/>
                    <a:gd name="T22" fmla="*/ 460 w 654"/>
                    <a:gd name="T23" fmla="*/ 25 h 81"/>
                    <a:gd name="T24" fmla="*/ 440 w 654"/>
                    <a:gd name="T25" fmla="*/ 40 h 81"/>
                    <a:gd name="T26" fmla="*/ 406 w 654"/>
                    <a:gd name="T27" fmla="*/ 40 h 81"/>
                    <a:gd name="T28" fmla="*/ 384 w 654"/>
                    <a:gd name="T29" fmla="*/ 41 h 81"/>
                    <a:gd name="T30" fmla="*/ 352 w 654"/>
                    <a:gd name="T31" fmla="*/ 47 h 81"/>
                    <a:gd name="T32" fmla="*/ 326 w 654"/>
                    <a:gd name="T33" fmla="*/ 57 h 81"/>
                    <a:gd name="T34" fmla="*/ 304 w 654"/>
                    <a:gd name="T35" fmla="*/ 57 h 81"/>
                    <a:gd name="T36" fmla="*/ 279 w 654"/>
                    <a:gd name="T37" fmla="*/ 60 h 81"/>
                    <a:gd name="T38" fmla="*/ 241 w 654"/>
                    <a:gd name="T39" fmla="*/ 68 h 81"/>
                    <a:gd name="T40" fmla="*/ 220 w 654"/>
                    <a:gd name="T41" fmla="*/ 52 h 81"/>
                    <a:gd name="T42" fmla="*/ 200 w 654"/>
                    <a:gd name="T43" fmla="*/ 63 h 81"/>
                    <a:gd name="T44" fmla="*/ 178 w 654"/>
                    <a:gd name="T45" fmla="*/ 71 h 81"/>
                    <a:gd name="T46" fmla="*/ 156 w 654"/>
                    <a:gd name="T47" fmla="*/ 65 h 81"/>
                    <a:gd name="T48" fmla="*/ 130 w 654"/>
                    <a:gd name="T49" fmla="*/ 71 h 81"/>
                    <a:gd name="T50" fmla="*/ 90 w 654"/>
                    <a:gd name="T51" fmla="*/ 65 h 81"/>
                    <a:gd name="T52" fmla="*/ 64 w 654"/>
                    <a:gd name="T53" fmla="*/ 60 h 81"/>
                    <a:gd name="T54" fmla="*/ 48 w 654"/>
                    <a:gd name="T55" fmla="*/ 57 h 81"/>
                    <a:gd name="T56" fmla="*/ 0 w 654"/>
                    <a:gd name="T57" fmla="*/ 52 h 8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654"/>
                    <a:gd name="T88" fmla="*/ 0 h 81"/>
                    <a:gd name="T89" fmla="*/ 654 w 654"/>
                    <a:gd name="T90" fmla="*/ 81 h 8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654" h="81">
                      <a:moveTo>
                        <a:pt x="654" y="49"/>
                      </a:moveTo>
                      <a:cubicBezTo>
                        <a:pt x="647" y="49"/>
                        <a:pt x="641" y="49"/>
                        <a:pt x="635" y="51"/>
                      </a:cubicBezTo>
                      <a:cubicBezTo>
                        <a:pt x="629" y="53"/>
                        <a:pt x="627" y="62"/>
                        <a:pt x="616" y="62"/>
                      </a:cubicBezTo>
                      <a:cubicBezTo>
                        <a:pt x="605" y="62"/>
                        <a:pt x="580" y="51"/>
                        <a:pt x="568" y="51"/>
                      </a:cubicBezTo>
                      <a:cubicBezTo>
                        <a:pt x="556" y="51"/>
                        <a:pt x="551" y="62"/>
                        <a:pt x="542" y="62"/>
                      </a:cubicBezTo>
                      <a:cubicBezTo>
                        <a:pt x="533" y="62"/>
                        <a:pt x="521" y="57"/>
                        <a:pt x="512" y="54"/>
                      </a:cubicBezTo>
                      <a:cubicBezTo>
                        <a:pt x="503" y="51"/>
                        <a:pt x="494" y="48"/>
                        <a:pt x="486" y="43"/>
                      </a:cubicBezTo>
                      <a:cubicBezTo>
                        <a:pt x="478" y="38"/>
                        <a:pt x="468" y="29"/>
                        <a:pt x="462" y="22"/>
                      </a:cubicBezTo>
                      <a:cubicBezTo>
                        <a:pt x="456" y="15"/>
                        <a:pt x="457" y="6"/>
                        <a:pt x="451" y="3"/>
                      </a:cubicBezTo>
                      <a:cubicBezTo>
                        <a:pt x="445" y="0"/>
                        <a:pt x="432" y="2"/>
                        <a:pt x="424" y="3"/>
                      </a:cubicBezTo>
                      <a:cubicBezTo>
                        <a:pt x="416" y="4"/>
                        <a:pt x="407" y="2"/>
                        <a:pt x="403" y="6"/>
                      </a:cubicBezTo>
                      <a:cubicBezTo>
                        <a:pt x="399" y="10"/>
                        <a:pt x="403" y="19"/>
                        <a:pt x="400" y="25"/>
                      </a:cubicBezTo>
                      <a:cubicBezTo>
                        <a:pt x="397" y="31"/>
                        <a:pt x="391" y="40"/>
                        <a:pt x="384" y="43"/>
                      </a:cubicBezTo>
                      <a:cubicBezTo>
                        <a:pt x="377" y="46"/>
                        <a:pt x="363" y="45"/>
                        <a:pt x="355" y="46"/>
                      </a:cubicBezTo>
                      <a:cubicBezTo>
                        <a:pt x="347" y="47"/>
                        <a:pt x="342" y="49"/>
                        <a:pt x="334" y="51"/>
                      </a:cubicBezTo>
                      <a:cubicBezTo>
                        <a:pt x="326" y="53"/>
                        <a:pt x="315" y="54"/>
                        <a:pt x="307" y="57"/>
                      </a:cubicBezTo>
                      <a:cubicBezTo>
                        <a:pt x="299" y="60"/>
                        <a:pt x="293" y="65"/>
                        <a:pt x="286" y="67"/>
                      </a:cubicBezTo>
                      <a:cubicBezTo>
                        <a:pt x="279" y="69"/>
                        <a:pt x="271" y="67"/>
                        <a:pt x="264" y="67"/>
                      </a:cubicBezTo>
                      <a:cubicBezTo>
                        <a:pt x="257" y="67"/>
                        <a:pt x="252" y="68"/>
                        <a:pt x="243" y="70"/>
                      </a:cubicBezTo>
                      <a:cubicBezTo>
                        <a:pt x="234" y="72"/>
                        <a:pt x="220" y="79"/>
                        <a:pt x="211" y="78"/>
                      </a:cubicBezTo>
                      <a:cubicBezTo>
                        <a:pt x="202" y="77"/>
                        <a:pt x="196" y="63"/>
                        <a:pt x="190" y="62"/>
                      </a:cubicBezTo>
                      <a:cubicBezTo>
                        <a:pt x="184" y="61"/>
                        <a:pt x="179" y="70"/>
                        <a:pt x="174" y="73"/>
                      </a:cubicBezTo>
                      <a:cubicBezTo>
                        <a:pt x="169" y="76"/>
                        <a:pt x="164" y="81"/>
                        <a:pt x="158" y="81"/>
                      </a:cubicBezTo>
                      <a:cubicBezTo>
                        <a:pt x="152" y="81"/>
                        <a:pt x="144" y="75"/>
                        <a:pt x="136" y="75"/>
                      </a:cubicBezTo>
                      <a:cubicBezTo>
                        <a:pt x="128" y="75"/>
                        <a:pt x="119" y="81"/>
                        <a:pt x="110" y="81"/>
                      </a:cubicBezTo>
                      <a:cubicBezTo>
                        <a:pt x="101" y="81"/>
                        <a:pt x="89" y="77"/>
                        <a:pt x="80" y="75"/>
                      </a:cubicBezTo>
                      <a:cubicBezTo>
                        <a:pt x="71" y="73"/>
                        <a:pt x="61" y="71"/>
                        <a:pt x="54" y="70"/>
                      </a:cubicBezTo>
                      <a:cubicBezTo>
                        <a:pt x="47" y="69"/>
                        <a:pt x="47" y="68"/>
                        <a:pt x="38" y="67"/>
                      </a:cubicBezTo>
                      <a:cubicBezTo>
                        <a:pt x="29" y="66"/>
                        <a:pt x="9" y="64"/>
                        <a:pt x="0" y="62"/>
                      </a:cubicBezTo>
                    </a:path>
                  </a:pathLst>
                </a:custGeom>
                <a:noFill/>
                <a:ln w="38100">
                  <a:solidFill>
                    <a:srgbClr val="FF062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100">
                    <a:latin typeface="Candara"/>
                    <a:cs typeface="Candara"/>
                  </a:endParaRPr>
                </a:p>
              </p:txBody>
            </p:sp>
            <p:grpSp>
              <p:nvGrpSpPr>
                <p:cNvPr id="19" name="Group 9">
                  <a:extLst>
                    <a:ext uri="{FF2B5EF4-FFF2-40B4-BE49-F238E27FC236}">
                      <a16:creationId xmlns:a16="http://schemas.microsoft.com/office/drawing/2014/main" id="{188152F6-96E7-1B4B-AF46-D7B9F1CCFE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50" y="1120"/>
                  <a:ext cx="1994" cy="1966"/>
                  <a:chOff x="2840" y="1336"/>
                  <a:chExt cx="1968" cy="1993"/>
                </a:xfrm>
              </p:grpSpPr>
              <p:sp>
                <p:nvSpPr>
                  <p:cNvPr id="20" name="Freeform 10">
                    <a:extLst>
                      <a:ext uri="{FF2B5EF4-FFF2-40B4-BE49-F238E27FC236}">
                        <a16:creationId xmlns:a16="http://schemas.microsoft.com/office/drawing/2014/main" id="{8D030973-2E52-204A-910B-06ACDAE976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1" y="2486"/>
                    <a:ext cx="724" cy="725"/>
                  </a:xfrm>
                  <a:custGeom>
                    <a:avLst/>
                    <a:gdLst>
                      <a:gd name="T0" fmla="*/ 95 w 724"/>
                      <a:gd name="T1" fmla="*/ 725 h 725"/>
                      <a:gd name="T2" fmla="*/ 12 w 724"/>
                      <a:gd name="T3" fmla="*/ 498 h 725"/>
                      <a:gd name="T4" fmla="*/ 20 w 724"/>
                      <a:gd name="T5" fmla="*/ 479 h 725"/>
                      <a:gd name="T6" fmla="*/ 39 w 724"/>
                      <a:gd name="T7" fmla="*/ 469 h 725"/>
                      <a:gd name="T8" fmla="*/ 95 w 724"/>
                      <a:gd name="T9" fmla="*/ 447 h 725"/>
                      <a:gd name="T10" fmla="*/ 113 w 724"/>
                      <a:gd name="T11" fmla="*/ 415 h 725"/>
                      <a:gd name="T12" fmla="*/ 129 w 724"/>
                      <a:gd name="T13" fmla="*/ 394 h 725"/>
                      <a:gd name="T14" fmla="*/ 167 w 724"/>
                      <a:gd name="T15" fmla="*/ 362 h 725"/>
                      <a:gd name="T16" fmla="*/ 276 w 724"/>
                      <a:gd name="T17" fmla="*/ 285 h 725"/>
                      <a:gd name="T18" fmla="*/ 289 w 724"/>
                      <a:gd name="T19" fmla="*/ 221 h 725"/>
                      <a:gd name="T20" fmla="*/ 305 w 724"/>
                      <a:gd name="T21" fmla="*/ 130 h 725"/>
                      <a:gd name="T22" fmla="*/ 327 w 724"/>
                      <a:gd name="T23" fmla="*/ 53 h 725"/>
                      <a:gd name="T24" fmla="*/ 335 w 724"/>
                      <a:gd name="T25" fmla="*/ 7 h 725"/>
                      <a:gd name="T26" fmla="*/ 370 w 724"/>
                      <a:gd name="T27" fmla="*/ 10 h 725"/>
                      <a:gd name="T28" fmla="*/ 428 w 724"/>
                      <a:gd name="T29" fmla="*/ 15 h 725"/>
                      <a:gd name="T30" fmla="*/ 530 w 724"/>
                      <a:gd name="T31" fmla="*/ 23 h 725"/>
                      <a:gd name="T32" fmla="*/ 724 w 724"/>
                      <a:gd name="T33" fmla="*/ 37 h 72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24"/>
                      <a:gd name="T52" fmla="*/ 0 h 725"/>
                      <a:gd name="T53" fmla="*/ 724 w 724"/>
                      <a:gd name="T54" fmla="*/ 725 h 72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24" h="725">
                        <a:moveTo>
                          <a:pt x="95" y="725"/>
                        </a:moveTo>
                        <a:cubicBezTo>
                          <a:pt x="81" y="687"/>
                          <a:pt x="24" y="539"/>
                          <a:pt x="12" y="498"/>
                        </a:cubicBezTo>
                        <a:cubicBezTo>
                          <a:pt x="0" y="457"/>
                          <a:pt x="16" y="484"/>
                          <a:pt x="20" y="479"/>
                        </a:cubicBezTo>
                        <a:cubicBezTo>
                          <a:pt x="24" y="474"/>
                          <a:pt x="27" y="474"/>
                          <a:pt x="39" y="469"/>
                        </a:cubicBezTo>
                        <a:cubicBezTo>
                          <a:pt x="51" y="464"/>
                          <a:pt x="83" y="456"/>
                          <a:pt x="95" y="447"/>
                        </a:cubicBezTo>
                        <a:cubicBezTo>
                          <a:pt x="107" y="438"/>
                          <a:pt x="107" y="424"/>
                          <a:pt x="113" y="415"/>
                        </a:cubicBezTo>
                        <a:cubicBezTo>
                          <a:pt x="119" y="406"/>
                          <a:pt x="120" y="403"/>
                          <a:pt x="129" y="394"/>
                        </a:cubicBezTo>
                        <a:cubicBezTo>
                          <a:pt x="138" y="385"/>
                          <a:pt x="142" y="380"/>
                          <a:pt x="167" y="362"/>
                        </a:cubicBezTo>
                        <a:cubicBezTo>
                          <a:pt x="192" y="344"/>
                          <a:pt x="256" y="308"/>
                          <a:pt x="276" y="285"/>
                        </a:cubicBezTo>
                        <a:cubicBezTo>
                          <a:pt x="296" y="262"/>
                          <a:pt x="284" y="247"/>
                          <a:pt x="289" y="221"/>
                        </a:cubicBezTo>
                        <a:cubicBezTo>
                          <a:pt x="294" y="195"/>
                          <a:pt x="299" y="158"/>
                          <a:pt x="305" y="130"/>
                        </a:cubicBezTo>
                        <a:cubicBezTo>
                          <a:pt x="311" y="102"/>
                          <a:pt x="322" y="73"/>
                          <a:pt x="327" y="53"/>
                        </a:cubicBezTo>
                        <a:cubicBezTo>
                          <a:pt x="332" y="33"/>
                          <a:pt x="328" y="14"/>
                          <a:pt x="335" y="7"/>
                        </a:cubicBezTo>
                        <a:cubicBezTo>
                          <a:pt x="342" y="0"/>
                          <a:pt x="355" y="9"/>
                          <a:pt x="370" y="10"/>
                        </a:cubicBezTo>
                        <a:cubicBezTo>
                          <a:pt x="385" y="11"/>
                          <a:pt x="401" y="13"/>
                          <a:pt x="428" y="15"/>
                        </a:cubicBezTo>
                        <a:cubicBezTo>
                          <a:pt x="455" y="17"/>
                          <a:pt x="481" y="19"/>
                          <a:pt x="530" y="23"/>
                        </a:cubicBezTo>
                        <a:cubicBezTo>
                          <a:pt x="579" y="27"/>
                          <a:pt x="684" y="34"/>
                          <a:pt x="724" y="37"/>
                        </a:cubicBezTo>
                      </a:path>
                    </a:pathLst>
                  </a:custGeom>
                  <a:solidFill>
                    <a:srgbClr val="FF0080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100">
                      <a:latin typeface="Candara"/>
                      <a:cs typeface="Candara"/>
                    </a:endParaRPr>
                  </a:p>
                </p:txBody>
              </p:sp>
              <p:grpSp>
                <p:nvGrpSpPr>
                  <p:cNvPr id="21" name="Group 11">
                    <a:extLst>
                      <a:ext uri="{FF2B5EF4-FFF2-40B4-BE49-F238E27FC236}">
                        <a16:creationId xmlns:a16="http://schemas.microsoft.com/office/drawing/2014/main" id="{F51CCD52-3B68-8649-B590-5A241229FD4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40" y="1336"/>
                    <a:ext cx="1968" cy="1993"/>
                    <a:chOff x="2840" y="1336"/>
                    <a:chExt cx="1968" cy="1993"/>
                  </a:xfrm>
                </p:grpSpPr>
                <p:sp>
                  <p:nvSpPr>
                    <p:cNvPr id="22" name="Freeform 12">
                      <a:extLst>
                        <a:ext uri="{FF2B5EF4-FFF2-40B4-BE49-F238E27FC236}">
                          <a16:creationId xmlns:a16="http://schemas.microsoft.com/office/drawing/2014/main" id="{55A2A595-3768-6A49-87C2-4B27E377CB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064" y="2520"/>
                      <a:ext cx="743" cy="809"/>
                    </a:xfrm>
                    <a:custGeom>
                      <a:avLst/>
                      <a:gdLst>
                        <a:gd name="T0" fmla="*/ 736 w 743"/>
                        <a:gd name="T1" fmla="*/ 0 h 809"/>
                        <a:gd name="T2" fmla="*/ 108 w 743"/>
                        <a:gd name="T3" fmla="*/ 692 h 809"/>
                        <a:gd name="T4" fmla="*/ 88 w 743"/>
                        <a:gd name="T5" fmla="*/ 704 h 809"/>
                        <a:gd name="T6" fmla="*/ 108 w 743"/>
                        <a:gd name="T7" fmla="*/ 704 h 809"/>
                        <a:gd name="T8" fmla="*/ 152 w 743"/>
                        <a:gd name="T9" fmla="*/ 684 h 809"/>
                        <a:gd name="T10" fmla="*/ 180 w 743"/>
                        <a:gd name="T11" fmla="*/ 664 h 809"/>
                        <a:gd name="T12" fmla="*/ 244 w 743"/>
                        <a:gd name="T13" fmla="*/ 648 h 809"/>
                        <a:gd name="T14" fmla="*/ 292 w 743"/>
                        <a:gd name="T15" fmla="*/ 620 h 809"/>
                        <a:gd name="T16" fmla="*/ 380 w 743"/>
                        <a:gd name="T17" fmla="*/ 568 h 809"/>
                        <a:gd name="T18" fmla="*/ 420 w 743"/>
                        <a:gd name="T19" fmla="*/ 504 h 809"/>
                        <a:gd name="T20" fmla="*/ 452 w 743"/>
                        <a:gd name="T21" fmla="*/ 488 h 809"/>
                        <a:gd name="T22" fmla="*/ 460 w 743"/>
                        <a:gd name="T23" fmla="*/ 456 h 809"/>
                        <a:gd name="T24" fmla="*/ 460 w 743"/>
                        <a:gd name="T25" fmla="*/ 420 h 809"/>
                        <a:gd name="T26" fmla="*/ 508 w 743"/>
                        <a:gd name="T27" fmla="*/ 400 h 809"/>
                        <a:gd name="T28" fmla="*/ 540 w 743"/>
                        <a:gd name="T29" fmla="*/ 392 h 809"/>
                        <a:gd name="T30" fmla="*/ 576 w 743"/>
                        <a:gd name="T31" fmla="*/ 360 h 809"/>
                        <a:gd name="T32" fmla="*/ 596 w 743"/>
                        <a:gd name="T33" fmla="*/ 332 h 809"/>
                        <a:gd name="T34" fmla="*/ 616 w 743"/>
                        <a:gd name="T35" fmla="*/ 304 h 809"/>
                        <a:gd name="T36" fmla="*/ 616 w 743"/>
                        <a:gd name="T37" fmla="*/ 276 h 809"/>
                        <a:gd name="T38" fmla="*/ 652 w 743"/>
                        <a:gd name="T39" fmla="*/ 244 h 809"/>
                        <a:gd name="T40" fmla="*/ 672 w 743"/>
                        <a:gd name="T41" fmla="*/ 212 h 809"/>
                        <a:gd name="T42" fmla="*/ 680 w 743"/>
                        <a:gd name="T43" fmla="*/ 164 h 809"/>
                        <a:gd name="T44" fmla="*/ 696 w 743"/>
                        <a:gd name="T45" fmla="*/ 116 h 809"/>
                        <a:gd name="T46" fmla="*/ 720 w 743"/>
                        <a:gd name="T47" fmla="*/ 64 h 809"/>
                        <a:gd name="T48" fmla="*/ 740 w 743"/>
                        <a:gd name="T49" fmla="*/ 16 h 809"/>
                        <a:gd name="T50" fmla="*/ 736 w 743"/>
                        <a:gd name="T51" fmla="*/ 0 h 80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743"/>
                        <a:gd name="T79" fmla="*/ 0 h 809"/>
                        <a:gd name="T80" fmla="*/ 743 w 743"/>
                        <a:gd name="T81" fmla="*/ 809 h 80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743" h="809">
                          <a:moveTo>
                            <a:pt x="736" y="0"/>
                          </a:moveTo>
                          <a:cubicBezTo>
                            <a:pt x="625" y="120"/>
                            <a:pt x="216" y="575"/>
                            <a:pt x="108" y="692"/>
                          </a:cubicBezTo>
                          <a:cubicBezTo>
                            <a:pt x="0" y="809"/>
                            <a:pt x="88" y="702"/>
                            <a:pt x="88" y="704"/>
                          </a:cubicBezTo>
                          <a:cubicBezTo>
                            <a:pt x="88" y="706"/>
                            <a:pt x="97" y="707"/>
                            <a:pt x="108" y="704"/>
                          </a:cubicBezTo>
                          <a:cubicBezTo>
                            <a:pt x="119" y="701"/>
                            <a:pt x="140" y="691"/>
                            <a:pt x="152" y="684"/>
                          </a:cubicBezTo>
                          <a:cubicBezTo>
                            <a:pt x="164" y="677"/>
                            <a:pt x="165" y="670"/>
                            <a:pt x="180" y="664"/>
                          </a:cubicBezTo>
                          <a:cubicBezTo>
                            <a:pt x="195" y="658"/>
                            <a:pt x="225" y="655"/>
                            <a:pt x="244" y="648"/>
                          </a:cubicBezTo>
                          <a:cubicBezTo>
                            <a:pt x="263" y="641"/>
                            <a:pt x="269" y="633"/>
                            <a:pt x="292" y="620"/>
                          </a:cubicBezTo>
                          <a:cubicBezTo>
                            <a:pt x="315" y="607"/>
                            <a:pt x="359" y="587"/>
                            <a:pt x="380" y="568"/>
                          </a:cubicBezTo>
                          <a:cubicBezTo>
                            <a:pt x="401" y="549"/>
                            <a:pt x="408" y="517"/>
                            <a:pt x="420" y="504"/>
                          </a:cubicBezTo>
                          <a:cubicBezTo>
                            <a:pt x="432" y="491"/>
                            <a:pt x="445" y="496"/>
                            <a:pt x="452" y="488"/>
                          </a:cubicBezTo>
                          <a:cubicBezTo>
                            <a:pt x="459" y="480"/>
                            <a:pt x="459" y="467"/>
                            <a:pt x="460" y="456"/>
                          </a:cubicBezTo>
                          <a:cubicBezTo>
                            <a:pt x="461" y="445"/>
                            <a:pt x="452" y="429"/>
                            <a:pt x="460" y="420"/>
                          </a:cubicBezTo>
                          <a:cubicBezTo>
                            <a:pt x="468" y="411"/>
                            <a:pt x="495" y="405"/>
                            <a:pt x="508" y="400"/>
                          </a:cubicBezTo>
                          <a:cubicBezTo>
                            <a:pt x="521" y="395"/>
                            <a:pt x="529" y="399"/>
                            <a:pt x="540" y="392"/>
                          </a:cubicBezTo>
                          <a:cubicBezTo>
                            <a:pt x="551" y="385"/>
                            <a:pt x="567" y="370"/>
                            <a:pt x="576" y="360"/>
                          </a:cubicBezTo>
                          <a:cubicBezTo>
                            <a:pt x="585" y="350"/>
                            <a:pt x="589" y="341"/>
                            <a:pt x="596" y="332"/>
                          </a:cubicBezTo>
                          <a:cubicBezTo>
                            <a:pt x="603" y="323"/>
                            <a:pt x="613" y="313"/>
                            <a:pt x="616" y="304"/>
                          </a:cubicBezTo>
                          <a:cubicBezTo>
                            <a:pt x="619" y="295"/>
                            <a:pt x="610" y="286"/>
                            <a:pt x="616" y="276"/>
                          </a:cubicBezTo>
                          <a:cubicBezTo>
                            <a:pt x="622" y="266"/>
                            <a:pt x="643" y="255"/>
                            <a:pt x="652" y="244"/>
                          </a:cubicBezTo>
                          <a:cubicBezTo>
                            <a:pt x="661" y="233"/>
                            <a:pt x="667" y="225"/>
                            <a:pt x="672" y="212"/>
                          </a:cubicBezTo>
                          <a:cubicBezTo>
                            <a:pt x="677" y="199"/>
                            <a:pt x="676" y="180"/>
                            <a:pt x="680" y="164"/>
                          </a:cubicBezTo>
                          <a:cubicBezTo>
                            <a:pt x="684" y="148"/>
                            <a:pt x="689" y="133"/>
                            <a:pt x="696" y="116"/>
                          </a:cubicBezTo>
                          <a:cubicBezTo>
                            <a:pt x="703" y="99"/>
                            <a:pt x="713" y="81"/>
                            <a:pt x="720" y="64"/>
                          </a:cubicBezTo>
                          <a:cubicBezTo>
                            <a:pt x="727" y="47"/>
                            <a:pt x="737" y="27"/>
                            <a:pt x="740" y="16"/>
                          </a:cubicBezTo>
                          <a:cubicBezTo>
                            <a:pt x="743" y="5"/>
                            <a:pt x="737" y="3"/>
                            <a:pt x="736" y="0"/>
                          </a:cubicBezTo>
                          <a:close/>
                        </a:path>
                      </a:pathLst>
                    </a:custGeom>
                    <a:solidFill>
                      <a:srgbClr val="FF0080">
                        <a:alpha val="50195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100">
                        <a:latin typeface="Candara"/>
                        <a:cs typeface="Candara"/>
                      </a:endParaRPr>
                    </a:p>
                  </p:txBody>
                </p:sp>
                <p:grpSp>
                  <p:nvGrpSpPr>
                    <p:cNvPr id="23" name="Group 13">
                      <a:extLst>
                        <a:ext uri="{FF2B5EF4-FFF2-40B4-BE49-F238E27FC236}">
                          <a16:creationId xmlns:a16="http://schemas.microsoft.com/office/drawing/2014/main" id="{A511481F-DD99-3B4C-BA8D-0A33A1F66CF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0" y="1336"/>
                      <a:ext cx="1968" cy="1909"/>
                      <a:chOff x="2840" y="1336"/>
                      <a:chExt cx="1968" cy="1909"/>
                    </a:xfrm>
                  </p:grpSpPr>
                  <p:sp>
                    <p:nvSpPr>
                      <p:cNvPr id="24" name="Freeform 14">
                        <a:extLst>
                          <a:ext uri="{FF2B5EF4-FFF2-40B4-BE49-F238E27FC236}">
                            <a16:creationId xmlns:a16="http://schemas.microsoft.com/office/drawing/2014/main" id="{87875AF0-6A49-8E45-8D69-C75DBBFD6DB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5" y="1376"/>
                        <a:ext cx="535" cy="732"/>
                      </a:xfrm>
                      <a:custGeom>
                        <a:avLst/>
                        <a:gdLst>
                          <a:gd name="T0" fmla="*/ 397 w 535"/>
                          <a:gd name="T1" fmla="*/ 0 h 732"/>
                          <a:gd name="T2" fmla="*/ 517 w 535"/>
                          <a:gd name="T3" fmla="*/ 360 h 732"/>
                          <a:gd name="T4" fmla="*/ 505 w 535"/>
                          <a:gd name="T5" fmla="*/ 384 h 732"/>
                          <a:gd name="T6" fmla="*/ 485 w 535"/>
                          <a:gd name="T7" fmla="*/ 404 h 732"/>
                          <a:gd name="T8" fmla="*/ 445 w 535"/>
                          <a:gd name="T9" fmla="*/ 428 h 732"/>
                          <a:gd name="T10" fmla="*/ 453 w 535"/>
                          <a:gd name="T11" fmla="*/ 376 h 732"/>
                          <a:gd name="T12" fmla="*/ 397 w 535"/>
                          <a:gd name="T13" fmla="*/ 364 h 732"/>
                          <a:gd name="T14" fmla="*/ 369 w 535"/>
                          <a:gd name="T15" fmla="*/ 352 h 732"/>
                          <a:gd name="T16" fmla="*/ 322 w 535"/>
                          <a:gd name="T17" fmla="*/ 349 h 732"/>
                          <a:gd name="T18" fmla="*/ 269 w 535"/>
                          <a:gd name="T19" fmla="*/ 336 h 732"/>
                          <a:gd name="T20" fmla="*/ 261 w 535"/>
                          <a:gd name="T21" fmla="*/ 356 h 732"/>
                          <a:gd name="T22" fmla="*/ 309 w 535"/>
                          <a:gd name="T23" fmla="*/ 380 h 732"/>
                          <a:gd name="T24" fmla="*/ 333 w 535"/>
                          <a:gd name="T25" fmla="*/ 404 h 732"/>
                          <a:gd name="T26" fmla="*/ 313 w 535"/>
                          <a:gd name="T27" fmla="*/ 432 h 732"/>
                          <a:gd name="T28" fmla="*/ 285 w 535"/>
                          <a:gd name="T29" fmla="*/ 464 h 732"/>
                          <a:gd name="T30" fmla="*/ 265 w 535"/>
                          <a:gd name="T31" fmla="*/ 500 h 732"/>
                          <a:gd name="T32" fmla="*/ 241 w 535"/>
                          <a:gd name="T33" fmla="*/ 532 h 732"/>
                          <a:gd name="T34" fmla="*/ 217 w 535"/>
                          <a:gd name="T35" fmla="*/ 556 h 732"/>
                          <a:gd name="T36" fmla="*/ 173 w 535"/>
                          <a:gd name="T37" fmla="*/ 568 h 732"/>
                          <a:gd name="T38" fmla="*/ 153 w 535"/>
                          <a:gd name="T39" fmla="*/ 620 h 732"/>
                          <a:gd name="T40" fmla="*/ 153 w 535"/>
                          <a:gd name="T41" fmla="*/ 660 h 732"/>
                          <a:gd name="T42" fmla="*/ 145 w 535"/>
                          <a:gd name="T43" fmla="*/ 724 h 732"/>
                          <a:gd name="T44" fmla="*/ 0 w 535"/>
                          <a:gd name="T45" fmla="*/ 709 h 732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w 535"/>
                          <a:gd name="T70" fmla="*/ 0 h 732"/>
                          <a:gd name="T71" fmla="*/ 535 w 535"/>
                          <a:gd name="T72" fmla="*/ 732 h 732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T69" t="T70" r="T71" b="T72"/>
                        <a:pathLst>
                          <a:path w="535" h="732">
                            <a:moveTo>
                              <a:pt x="397" y="0"/>
                            </a:moveTo>
                            <a:cubicBezTo>
                              <a:pt x="417" y="60"/>
                              <a:pt x="499" y="296"/>
                              <a:pt x="517" y="360"/>
                            </a:cubicBezTo>
                            <a:cubicBezTo>
                              <a:pt x="535" y="424"/>
                              <a:pt x="510" y="377"/>
                              <a:pt x="505" y="384"/>
                            </a:cubicBezTo>
                            <a:cubicBezTo>
                              <a:pt x="500" y="391"/>
                              <a:pt x="495" y="397"/>
                              <a:pt x="485" y="404"/>
                            </a:cubicBezTo>
                            <a:cubicBezTo>
                              <a:pt x="475" y="411"/>
                              <a:pt x="450" y="433"/>
                              <a:pt x="445" y="428"/>
                            </a:cubicBezTo>
                            <a:cubicBezTo>
                              <a:pt x="440" y="423"/>
                              <a:pt x="461" y="387"/>
                              <a:pt x="453" y="376"/>
                            </a:cubicBezTo>
                            <a:cubicBezTo>
                              <a:pt x="445" y="365"/>
                              <a:pt x="411" y="368"/>
                              <a:pt x="397" y="364"/>
                            </a:cubicBezTo>
                            <a:cubicBezTo>
                              <a:pt x="383" y="360"/>
                              <a:pt x="381" y="354"/>
                              <a:pt x="369" y="352"/>
                            </a:cubicBezTo>
                            <a:cubicBezTo>
                              <a:pt x="357" y="350"/>
                              <a:pt x="339" y="352"/>
                              <a:pt x="322" y="349"/>
                            </a:cubicBezTo>
                            <a:cubicBezTo>
                              <a:pt x="305" y="346"/>
                              <a:pt x="279" y="335"/>
                              <a:pt x="269" y="336"/>
                            </a:cubicBezTo>
                            <a:cubicBezTo>
                              <a:pt x="259" y="337"/>
                              <a:pt x="254" y="349"/>
                              <a:pt x="261" y="356"/>
                            </a:cubicBezTo>
                            <a:cubicBezTo>
                              <a:pt x="268" y="363"/>
                              <a:pt x="297" y="372"/>
                              <a:pt x="309" y="380"/>
                            </a:cubicBezTo>
                            <a:cubicBezTo>
                              <a:pt x="321" y="388"/>
                              <a:pt x="332" y="395"/>
                              <a:pt x="333" y="404"/>
                            </a:cubicBezTo>
                            <a:cubicBezTo>
                              <a:pt x="334" y="413"/>
                              <a:pt x="321" y="422"/>
                              <a:pt x="313" y="432"/>
                            </a:cubicBezTo>
                            <a:cubicBezTo>
                              <a:pt x="305" y="442"/>
                              <a:pt x="293" y="453"/>
                              <a:pt x="285" y="464"/>
                            </a:cubicBezTo>
                            <a:cubicBezTo>
                              <a:pt x="277" y="475"/>
                              <a:pt x="272" y="489"/>
                              <a:pt x="265" y="500"/>
                            </a:cubicBezTo>
                            <a:cubicBezTo>
                              <a:pt x="258" y="511"/>
                              <a:pt x="249" y="523"/>
                              <a:pt x="241" y="532"/>
                            </a:cubicBezTo>
                            <a:cubicBezTo>
                              <a:pt x="233" y="541"/>
                              <a:pt x="228" y="550"/>
                              <a:pt x="217" y="556"/>
                            </a:cubicBezTo>
                            <a:cubicBezTo>
                              <a:pt x="206" y="562"/>
                              <a:pt x="184" y="557"/>
                              <a:pt x="173" y="568"/>
                            </a:cubicBezTo>
                            <a:cubicBezTo>
                              <a:pt x="162" y="579"/>
                              <a:pt x="156" y="605"/>
                              <a:pt x="153" y="620"/>
                            </a:cubicBezTo>
                            <a:cubicBezTo>
                              <a:pt x="150" y="635"/>
                              <a:pt x="154" y="643"/>
                              <a:pt x="153" y="660"/>
                            </a:cubicBezTo>
                            <a:cubicBezTo>
                              <a:pt x="152" y="677"/>
                              <a:pt x="170" y="716"/>
                              <a:pt x="145" y="724"/>
                            </a:cubicBezTo>
                            <a:cubicBezTo>
                              <a:pt x="120" y="732"/>
                              <a:pt x="30" y="712"/>
                              <a:pt x="0" y="709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 sz="1100">
                          <a:latin typeface="Candara"/>
                          <a:cs typeface="Candara"/>
                        </a:endParaRPr>
                      </a:p>
                    </p:txBody>
                  </p:sp>
                  <p:sp>
                    <p:nvSpPr>
                      <p:cNvPr id="25" name="Freeform 15">
                        <a:extLst>
                          <a:ext uri="{FF2B5EF4-FFF2-40B4-BE49-F238E27FC236}">
                            <a16:creationId xmlns:a16="http://schemas.microsoft.com/office/drawing/2014/main" id="{4A2B0ADE-BD4F-254B-8286-C69A459075E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95" y="1565"/>
                        <a:ext cx="630" cy="644"/>
                      </a:xfrm>
                      <a:custGeom>
                        <a:avLst/>
                        <a:gdLst>
                          <a:gd name="T0" fmla="*/ 630 w 630"/>
                          <a:gd name="T1" fmla="*/ 366 h 644"/>
                          <a:gd name="T2" fmla="*/ 217 w 630"/>
                          <a:gd name="T3" fmla="*/ 611 h 644"/>
                          <a:gd name="T4" fmla="*/ 222 w 630"/>
                          <a:gd name="T5" fmla="*/ 566 h 644"/>
                          <a:gd name="T6" fmla="*/ 185 w 630"/>
                          <a:gd name="T7" fmla="*/ 491 h 644"/>
                          <a:gd name="T8" fmla="*/ 145 w 630"/>
                          <a:gd name="T9" fmla="*/ 435 h 644"/>
                          <a:gd name="T10" fmla="*/ 124 w 630"/>
                          <a:gd name="T11" fmla="*/ 398 h 644"/>
                          <a:gd name="T12" fmla="*/ 89 w 630"/>
                          <a:gd name="T13" fmla="*/ 344 h 644"/>
                          <a:gd name="T14" fmla="*/ 60 w 630"/>
                          <a:gd name="T15" fmla="*/ 312 h 644"/>
                          <a:gd name="T16" fmla="*/ 38 w 630"/>
                          <a:gd name="T17" fmla="*/ 278 h 644"/>
                          <a:gd name="T18" fmla="*/ 30 w 630"/>
                          <a:gd name="T19" fmla="*/ 251 h 644"/>
                          <a:gd name="T20" fmla="*/ 217 w 630"/>
                          <a:gd name="T21" fmla="*/ 0 h 644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630"/>
                          <a:gd name="T34" fmla="*/ 0 h 644"/>
                          <a:gd name="T35" fmla="*/ 630 w 630"/>
                          <a:gd name="T36" fmla="*/ 644 h 644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630" h="644">
                            <a:moveTo>
                              <a:pt x="630" y="366"/>
                            </a:moveTo>
                            <a:cubicBezTo>
                              <a:pt x="561" y="406"/>
                              <a:pt x="285" y="578"/>
                              <a:pt x="217" y="611"/>
                            </a:cubicBezTo>
                            <a:cubicBezTo>
                              <a:pt x="149" y="644"/>
                              <a:pt x="227" y="586"/>
                              <a:pt x="222" y="566"/>
                            </a:cubicBezTo>
                            <a:cubicBezTo>
                              <a:pt x="217" y="546"/>
                              <a:pt x="198" y="513"/>
                              <a:pt x="185" y="491"/>
                            </a:cubicBezTo>
                            <a:cubicBezTo>
                              <a:pt x="172" y="469"/>
                              <a:pt x="155" y="450"/>
                              <a:pt x="145" y="435"/>
                            </a:cubicBezTo>
                            <a:cubicBezTo>
                              <a:pt x="135" y="420"/>
                              <a:pt x="133" y="413"/>
                              <a:pt x="124" y="398"/>
                            </a:cubicBezTo>
                            <a:cubicBezTo>
                              <a:pt x="115" y="383"/>
                              <a:pt x="100" y="358"/>
                              <a:pt x="89" y="344"/>
                            </a:cubicBezTo>
                            <a:cubicBezTo>
                              <a:pt x="78" y="330"/>
                              <a:pt x="68" y="323"/>
                              <a:pt x="60" y="312"/>
                            </a:cubicBezTo>
                            <a:cubicBezTo>
                              <a:pt x="52" y="301"/>
                              <a:pt x="43" y="288"/>
                              <a:pt x="38" y="278"/>
                            </a:cubicBezTo>
                            <a:cubicBezTo>
                              <a:pt x="33" y="268"/>
                              <a:pt x="0" y="297"/>
                              <a:pt x="30" y="251"/>
                            </a:cubicBezTo>
                            <a:cubicBezTo>
                              <a:pt x="60" y="205"/>
                              <a:pt x="178" y="52"/>
                              <a:pt x="217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 sz="1100">
                          <a:latin typeface="Candara"/>
                          <a:cs typeface="Candara"/>
                        </a:endParaRPr>
                      </a:p>
                    </p:txBody>
                  </p:sp>
                  <p:grpSp>
                    <p:nvGrpSpPr>
                      <p:cNvPr id="26" name="Group 16">
                        <a:extLst>
                          <a:ext uri="{FF2B5EF4-FFF2-40B4-BE49-F238E27FC236}">
                            <a16:creationId xmlns:a16="http://schemas.microsoft.com/office/drawing/2014/main" id="{783BB522-7C59-5C4E-902C-FC8E64680FD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4" y="3003"/>
                        <a:ext cx="670" cy="242"/>
                        <a:chOff x="3509" y="3003"/>
                        <a:chExt cx="670" cy="242"/>
                      </a:xfrm>
                    </p:grpSpPr>
                    <p:sp>
                      <p:nvSpPr>
                        <p:cNvPr id="45" name="Freeform 17">
                          <a:extLst>
                            <a:ext uri="{FF2B5EF4-FFF2-40B4-BE49-F238E27FC236}">
                              <a16:creationId xmlns:a16="http://schemas.microsoft.com/office/drawing/2014/main" id="{57F1C257-4954-8642-9632-752AC2EE3B3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09" y="3003"/>
                          <a:ext cx="664" cy="221"/>
                        </a:xfrm>
                        <a:custGeom>
                          <a:avLst/>
                          <a:gdLst>
                            <a:gd name="T0" fmla="*/ 0 w 664"/>
                            <a:gd name="T1" fmla="*/ 221 h 221"/>
                            <a:gd name="T2" fmla="*/ 78 w 664"/>
                            <a:gd name="T3" fmla="*/ 34 h 221"/>
                            <a:gd name="T4" fmla="*/ 123 w 664"/>
                            <a:gd name="T5" fmla="*/ 26 h 221"/>
                            <a:gd name="T6" fmla="*/ 190 w 664"/>
                            <a:gd name="T7" fmla="*/ 24 h 221"/>
                            <a:gd name="T8" fmla="*/ 286 w 664"/>
                            <a:gd name="T9" fmla="*/ 29 h 221"/>
                            <a:gd name="T10" fmla="*/ 382 w 664"/>
                            <a:gd name="T11" fmla="*/ 45 h 221"/>
                            <a:gd name="T12" fmla="*/ 448 w 664"/>
                            <a:gd name="T13" fmla="*/ 50 h 221"/>
                            <a:gd name="T14" fmla="*/ 496 w 664"/>
                            <a:gd name="T15" fmla="*/ 58 h 221"/>
                            <a:gd name="T16" fmla="*/ 566 w 664"/>
                            <a:gd name="T17" fmla="*/ 50 h 221"/>
                            <a:gd name="T18" fmla="*/ 590 w 664"/>
                            <a:gd name="T19" fmla="*/ 45 h 221"/>
                            <a:gd name="T20" fmla="*/ 600 w 664"/>
                            <a:gd name="T21" fmla="*/ 26 h 221"/>
                            <a:gd name="T22" fmla="*/ 664 w 664"/>
                            <a:gd name="T23" fmla="*/ 200 h 221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w 664"/>
                            <a:gd name="T37" fmla="*/ 0 h 221"/>
                            <a:gd name="T38" fmla="*/ 664 w 664"/>
                            <a:gd name="T39" fmla="*/ 221 h 221"/>
                          </a:gdLst>
                          <a:ahLst/>
                          <a:cxnLst>
                            <a:cxn ang="T24">
                              <a:pos x="T0" y="T1"/>
                            </a:cxn>
                            <a:cxn ang="T25">
                              <a:pos x="T2" y="T3"/>
                            </a:cxn>
                            <a:cxn ang="T26">
                              <a:pos x="T4" y="T5"/>
                            </a:cxn>
                            <a:cxn ang="T27">
                              <a:pos x="T6" y="T7"/>
                            </a:cxn>
                            <a:cxn ang="T28">
                              <a:pos x="T8" y="T9"/>
                            </a:cxn>
                            <a:cxn ang="T29">
                              <a:pos x="T10" y="T11"/>
                            </a:cxn>
                            <a:cxn ang="T30">
                              <a:pos x="T12" y="T13"/>
                            </a:cxn>
                            <a:cxn ang="T31">
                              <a:pos x="T14" y="T15"/>
                            </a:cxn>
                            <a:cxn ang="T32">
                              <a:pos x="T16" y="T17"/>
                            </a:cxn>
                            <a:cxn ang="T33">
                              <a:pos x="T18" y="T19"/>
                            </a:cxn>
                            <a:cxn ang="T34">
                              <a:pos x="T20" y="T21"/>
                            </a:cxn>
                            <a:cxn ang="T35">
                              <a:pos x="T22" y="T23"/>
                            </a:cxn>
                          </a:cxnLst>
                          <a:rect l="T36" t="T37" r="T38" b="T39"/>
                          <a:pathLst>
                            <a:path w="664" h="221">
                              <a:moveTo>
                                <a:pt x="0" y="221"/>
                              </a:moveTo>
                              <a:cubicBezTo>
                                <a:pt x="12" y="190"/>
                                <a:pt x="58" y="66"/>
                                <a:pt x="78" y="34"/>
                              </a:cubicBezTo>
                              <a:cubicBezTo>
                                <a:pt x="98" y="2"/>
                                <a:pt x="104" y="28"/>
                                <a:pt x="123" y="26"/>
                              </a:cubicBezTo>
                              <a:cubicBezTo>
                                <a:pt x="142" y="24"/>
                                <a:pt x="163" y="24"/>
                                <a:pt x="190" y="24"/>
                              </a:cubicBezTo>
                              <a:cubicBezTo>
                                <a:pt x="217" y="24"/>
                                <a:pt x="254" y="26"/>
                                <a:pt x="286" y="29"/>
                              </a:cubicBezTo>
                              <a:cubicBezTo>
                                <a:pt x="318" y="32"/>
                                <a:pt x="355" y="42"/>
                                <a:pt x="382" y="45"/>
                              </a:cubicBezTo>
                              <a:cubicBezTo>
                                <a:pt x="409" y="48"/>
                                <a:pt x="429" y="48"/>
                                <a:pt x="448" y="50"/>
                              </a:cubicBezTo>
                              <a:cubicBezTo>
                                <a:pt x="467" y="52"/>
                                <a:pt x="476" y="58"/>
                                <a:pt x="496" y="58"/>
                              </a:cubicBezTo>
                              <a:cubicBezTo>
                                <a:pt x="516" y="58"/>
                                <a:pt x="550" y="52"/>
                                <a:pt x="566" y="50"/>
                              </a:cubicBezTo>
                              <a:cubicBezTo>
                                <a:pt x="582" y="48"/>
                                <a:pt x="584" y="49"/>
                                <a:pt x="590" y="45"/>
                              </a:cubicBezTo>
                              <a:cubicBezTo>
                                <a:pt x="596" y="41"/>
                                <a:pt x="588" y="0"/>
                                <a:pt x="600" y="26"/>
                              </a:cubicBezTo>
                              <a:cubicBezTo>
                                <a:pt x="612" y="52"/>
                                <a:pt x="651" y="164"/>
                                <a:pt x="664" y="20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sp>
                      <p:nvSpPr>
                        <p:cNvPr id="46" name="Freeform 18">
                          <a:extLst>
                            <a:ext uri="{FF2B5EF4-FFF2-40B4-BE49-F238E27FC236}">
                              <a16:creationId xmlns:a16="http://schemas.microsoft.com/office/drawing/2014/main" id="{83E40EAB-B234-EB48-A263-F88C17C8A7E6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28" y="3173"/>
                          <a:ext cx="651" cy="72"/>
                        </a:xfrm>
                        <a:custGeom>
                          <a:avLst/>
                          <a:gdLst>
                            <a:gd name="T0" fmla="*/ 0 w 651"/>
                            <a:gd name="T1" fmla="*/ 51 h 72"/>
                            <a:gd name="T2" fmla="*/ 128 w 651"/>
                            <a:gd name="T3" fmla="*/ 64 h 72"/>
                            <a:gd name="T4" fmla="*/ 144 w 651"/>
                            <a:gd name="T5" fmla="*/ 67 h 72"/>
                            <a:gd name="T6" fmla="*/ 168 w 651"/>
                            <a:gd name="T7" fmla="*/ 70 h 72"/>
                            <a:gd name="T8" fmla="*/ 208 w 651"/>
                            <a:gd name="T9" fmla="*/ 56 h 72"/>
                            <a:gd name="T10" fmla="*/ 309 w 651"/>
                            <a:gd name="T11" fmla="*/ 48 h 72"/>
                            <a:gd name="T12" fmla="*/ 395 w 651"/>
                            <a:gd name="T13" fmla="*/ 27 h 72"/>
                            <a:gd name="T14" fmla="*/ 403 w 651"/>
                            <a:gd name="T15" fmla="*/ 8 h 72"/>
                            <a:gd name="T16" fmla="*/ 453 w 651"/>
                            <a:gd name="T17" fmla="*/ 3 h 72"/>
                            <a:gd name="T18" fmla="*/ 480 w 651"/>
                            <a:gd name="T19" fmla="*/ 27 h 72"/>
                            <a:gd name="T20" fmla="*/ 571 w 651"/>
                            <a:gd name="T21" fmla="*/ 48 h 72"/>
                            <a:gd name="T22" fmla="*/ 611 w 651"/>
                            <a:gd name="T23" fmla="*/ 40 h 72"/>
                            <a:gd name="T24" fmla="*/ 651 w 651"/>
                            <a:gd name="T25" fmla="*/ 27 h 72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w 651"/>
                            <a:gd name="T40" fmla="*/ 0 h 72"/>
                            <a:gd name="T41" fmla="*/ 651 w 651"/>
                            <a:gd name="T42" fmla="*/ 72 h 72"/>
                          </a:gdLst>
                          <a:ahLst/>
                          <a:cxnLst>
                            <a:cxn ang="T26">
                              <a:pos x="T0" y="T1"/>
                            </a:cxn>
                            <a:cxn ang="T27">
                              <a:pos x="T2" y="T3"/>
                            </a:cxn>
                            <a:cxn ang="T28">
                              <a:pos x="T4" y="T5"/>
                            </a:cxn>
                            <a:cxn ang="T29">
                              <a:pos x="T6" y="T7"/>
                            </a:cxn>
                            <a:cxn ang="T30">
                              <a:pos x="T8" y="T9"/>
                            </a:cxn>
                            <a:cxn ang="T31">
                              <a:pos x="T10" y="T11"/>
                            </a:cxn>
                            <a:cxn ang="T32">
                              <a:pos x="T12" y="T13"/>
                            </a:cxn>
                            <a:cxn ang="T33">
                              <a:pos x="T14" y="T15"/>
                            </a:cxn>
                            <a:cxn ang="T34">
                              <a:pos x="T16" y="T17"/>
                            </a:cxn>
                            <a:cxn ang="T35">
                              <a:pos x="T18" y="T19"/>
                            </a:cxn>
                            <a:cxn ang="T36">
                              <a:pos x="T20" y="T21"/>
                            </a:cxn>
                            <a:cxn ang="T37">
                              <a:pos x="T22" y="T23"/>
                            </a:cxn>
                            <a:cxn ang="T38">
                              <a:pos x="T24" y="T25"/>
                            </a:cxn>
                          </a:cxnLst>
                          <a:rect l="T39" t="T40" r="T41" b="T42"/>
                          <a:pathLst>
                            <a:path w="651" h="72">
                              <a:moveTo>
                                <a:pt x="0" y="51"/>
                              </a:moveTo>
                              <a:cubicBezTo>
                                <a:pt x="21" y="54"/>
                                <a:pt x="104" y="61"/>
                                <a:pt x="128" y="64"/>
                              </a:cubicBezTo>
                              <a:cubicBezTo>
                                <a:pt x="152" y="67"/>
                                <a:pt x="137" y="66"/>
                                <a:pt x="144" y="67"/>
                              </a:cubicBezTo>
                              <a:cubicBezTo>
                                <a:pt x="151" y="68"/>
                                <a:pt x="157" y="72"/>
                                <a:pt x="168" y="70"/>
                              </a:cubicBezTo>
                              <a:cubicBezTo>
                                <a:pt x="179" y="68"/>
                                <a:pt x="185" y="60"/>
                                <a:pt x="208" y="56"/>
                              </a:cubicBezTo>
                              <a:cubicBezTo>
                                <a:pt x="231" y="52"/>
                                <a:pt x="278" y="53"/>
                                <a:pt x="309" y="48"/>
                              </a:cubicBezTo>
                              <a:cubicBezTo>
                                <a:pt x="340" y="43"/>
                                <a:pt x="379" y="34"/>
                                <a:pt x="395" y="27"/>
                              </a:cubicBezTo>
                              <a:cubicBezTo>
                                <a:pt x="411" y="20"/>
                                <a:pt x="394" y="12"/>
                                <a:pt x="403" y="8"/>
                              </a:cubicBezTo>
                              <a:cubicBezTo>
                                <a:pt x="412" y="4"/>
                                <a:pt x="440" y="0"/>
                                <a:pt x="453" y="3"/>
                              </a:cubicBezTo>
                              <a:cubicBezTo>
                                <a:pt x="466" y="6"/>
                                <a:pt x="460" y="19"/>
                                <a:pt x="480" y="27"/>
                              </a:cubicBezTo>
                              <a:cubicBezTo>
                                <a:pt x="500" y="35"/>
                                <a:pt x="549" y="46"/>
                                <a:pt x="571" y="48"/>
                              </a:cubicBezTo>
                              <a:cubicBezTo>
                                <a:pt x="593" y="50"/>
                                <a:pt x="598" y="43"/>
                                <a:pt x="611" y="40"/>
                              </a:cubicBezTo>
                              <a:cubicBezTo>
                                <a:pt x="624" y="37"/>
                                <a:pt x="645" y="29"/>
                                <a:pt x="651" y="27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</p:grpSp>
                  <p:grpSp>
                    <p:nvGrpSpPr>
                      <p:cNvPr id="27" name="Group 19">
                        <a:extLst>
                          <a:ext uri="{FF2B5EF4-FFF2-40B4-BE49-F238E27FC236}">
                            <a16:creationId xmlns:a16="http://schemas.microsoft.com/office/drawing/2014/main" id="{06634E5F-42A6-C044-A140-D8699E62A65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40" y="1336"/>
                        <a:ext cx="1968" cy="1891"/>
                        <a:chOff x="2840" y="1336"/>
                        <a:chExt cx="1968" cy="1891"/>
                      </a:xfrm>
                    </p:grpSpPr>
                    <p:sp>
                      <p:nvSpPr>
                        <p:cNvPr id="28" name="Freeform 20">
                          <a:extLst>
                            <a:ext uri="{FF2B5EF4-FFF2-40B4-BE49-F238E27FC236}">
                              <a16:creationId xmlns:a16="http://schemas.microsoft.com/office/drawing/2014/main" id="{17695930-E3D9-754E-BB20-208C1F9500C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723" y="1939"/>
                          <a:ext cx="85" cy="584"/>
                        </a:xfrm>
                        <a:custGeom>
                          <a:avLst/>
                          <a:gdLst>
                            <a:gd name="T0" fmla="*/ 0 w 85"/>
                            <a:gd name="T1" fmla="*/ 0 h 584"/>
                            <a:gd name="T2" fmla="*/ 26 w 85"/>
                            <a:gd name="T3" fmla="*/ 32 h 584"/>
                            <a:gd name="T4" fmla="*/ 40 w 85"/>
                            <a:gd name="T5" fmla="*/ 48 h 584"/>
                            <a:gd name="T6" fmla="*/ 50 w 85"/>
                            <a:gd name="T7" fmla="*/ 64 h 584"/>
                            <a:gd name="T8" fmla="*/ 58 w 85"/>
                            <a:gd name="T9" fmla="*/ 82 h 584"/>
                            <a:gd name="T10" fmla="*/ 58 w 85"/>
                            <a:gd name="T11" fmla="*/ 101 h 584"/>
                            <a:gd name="T12" fmla="*/ 61 w 85"/>
                            <a:gd name="T13" fmla="*/ 120 h 584"/>
                            <a:gd name="T14" fmla="*/ 61 w 85"/>
                            <a:gd name="T15" fmla="*/ 138 h 584"/>
                            <a:gd name="T16" fmla="*/ 56 w 85"/>
                            <a:gd name="T17" fmla="*/ 184 h 584"/>
                            <a:gd name="T18" fmla="*/ 56 w 85"/>
                            <a:gd name="T19" fmla="*/ 205 h 584"/>
                            <a:gd name="T20" fmla="*/ 56 w 85"/>
                            <a:gd name="T21" fmla="*/ 226 h 584"/>
                            <a:gd name="T22" fmla="*/ 48 w 85"/>
                            <a:gd name="T23" fmla="*/ 256 h 584"/>
                            <a:gd name="T24" fmla="*/ 45 w 85"/>
                            <a:gd name="T25" fmla="*/ 272 h 584"/>
                            <a:gd name="T26" fmla="*/ 48 w 85"/>
                            <a:gd name="T27" fmla="*/ 306 h 584"/>
                            <a:gd name="T28" fmla="*/ 50 w 85"/>
                            <a:gd name="T29" fmla="*/ 338 h 584"/>
                            <a:gd name="T30" fmla="*/ 48 w 85"/>
                            <a:gd name="T31" fmla="*/ 360 h 584"/>
                            <a:gd name="T32" fmla="*/ 50 w 85"/>
                            <a:gd name="T33" fmla="*/ 381 h 584"/>
                            <a:gd name="T34" fmla="*/ 50 w 85"/>
                            <a:gd name="T35" fmla="*/ 408 h 584"/>
                            <a:gd name="T36" fmla="*/ 48 w 85"/>
                            <a:gd name="T37" fmla="*/ 434 h 584"/>
                            <a:gd name="T38" fmla="*/ 45 w 85"/>
                            <a:gd name="T39" fmla="*/ 458 h 584"/>
                            <a:gd name="T40" fmla="*/ 42 w 85"/>
                            <a:gd name="T41" fmla="*/ 480 h 584"/>
                            <a:gd name="T42" fmla="*/ 50 w 85"/>
                            <a:gd name="T43" fmla="*/ 509 h 584"/>
                            <a:gd name="T44" fmla="*/ 58 w 85"/>
                            <a:gd name="T45" fmla="*/ 530 h 584"/>
                            <a:gd name="T46" fmla="*/ 64 w 85"/>
                            <a:gd name="T47" fmla="*/ 546 h 584"/>
                            <a:gd name="T48" fmla="*/ 74 w 85"/>
                            <a:gd name="T49" fmla="*/ 560 h 584"/>
                            <a:gd name="T50" fmla="*/ 85 w 85"/>
                            <a:gd name="T51" fmla="*/ 584 h 584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85"/>
                            <a:gd name="T79" fmla="*/ 0 h 584"/>
                            <a:gd name="T80" fmla="*/ 85 w 85"/>
                            <a:gd name="T81" fmla="*/ 584 h 584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85" h="584">
                              <a:moveTo>
                                <a:pt x="0" y="0"/>
                              </a:moveTo>
                              <a:cubicBezTo>
                                <a:pt x="9" y="12"/>
                                <a:pt x="19" y="24"/>
                                <a:pt x="26" y="32"/>
                              </a:cubicBezTo>
                              <a:cubicBezTo>
                                <a:pt x="33" y="40"/>
                                <a:pt x="36" y="43"/>
                                <a:pt x="40" y="48"/>
                              </a:cubicBezTo>
                              <a:cubicBezTo>
                                <a:pt x="44" y="53"/>
                                <a:pt x="47" y="58"/>
                                <a:pt x="50" y="64"/>
                              </a:cubicBezTo>
                              <a:cubicBezTo>
                                <a:pt x="53" y="70"/>
                                <a:pt x="57" y="76"/>
                                <a:pt x="58" y="82"/>
                              </a:cubicBezTo>
                              <a:cubicBezTo>
                                <a:pt x="59" y="88"/>
                                <a:pt x="57" y="95"/>
                                <a:pt x="58" y="101"/>
                              </a:cubicBezTo>
                              <a:cubicBezTo>
                                <a:pt x="59" y="107"/>
                                <a:pt x="61" y="114"/>
                                <a:pt x="61" y="120"/>
                              </a:cubicBezTo>
                              <a:cubicBezTo>
                                <a:pt x="61" y="126"/>
                                <a:pt x="62" y="127"/>
                                <a:pt x="61" y="138"/>
                              </a:cubicBezTo>
                              <a:cubicBezTo>
                                <a:pt x="60" y="149"/>
                                <a:pt x="57" y="173"/>
                                <a:pt x="56" y="184"/>
                              </a:cubicBezTo>
                              <a:cubicBezTo>
                                <a:pt x="55" y="195"/>
                                <a:pt x="56" y="198"/>
                                <a:pt x="56" y="205"/>
                              </a:cubicBezTo>
                              <a:cubicBezTo>
                                <a:pt x="56" y="212"/>
                                <a:pt x="57" y="218"/>
                                <a:pt x="56" y="226"/>
                              </a:cubicBezTo>
                              <a:cubicBezTo>
                                <a:pt x="55" y="234"/>
                                <a:pt x="50" y="248"/>
                                <a:pt x="48" y="256"/>
                              </a:cubicBezTo>
                              <a:cubicBezTo>
                                <a:pt x="46" y="264"/>
                                <a:pt x="45" y="264"/>
                                <a:pt x="45" y="272"/>
                              </a:cubicBezTo>
                              <a:cubicBezTo>
                                <a:pt x="45" y="280"/>
                                <a:pt x="47" y="295"/>
                                <a:pt x="48" y="306"/>
                              </a:cubicBezTo>
                              <a:cubicBezTo>
                                <a:pt x="49" y="317"/>
                                <a:pt x="50" y="329"/>
                                <a:pt x="50" y="338"/>
                              </a:cubicBezTo>
                              <a:cubicBezTo>
                                <a:pt x="50" y="347"/>
                                <a:pt x="48" y="353"/>
                                <a:pt x="48" y="360"/>
                              </a:cubicBezTo>
                              <a:cubicBezTo>
                                <a:pt x="48" y="367"/>
                                <a:pt x="50" y="373"/>
                                <a:pt x="50" y="381"/>
                              </a:cubicBezTo>
                              <a:cubicBezTo>
                                <a:pt x="50" y="389"/>
                                <a:pt x="50" y="399"/>
                                <a:pt x="50" y="408"/>
                              </a:cubicBezTo>
                              <a:cubicBezTo>
                                <a:pt x="50" y="417"/>
                                <a:pt x="49" y="426"/>
                                <a:pt x="48" y="434"/>
                              </a:cubicBezTo>
                              <a:cubicBezTo>
                                <a:pt x="47" y="442"/>
                                <a:pt x="46" y="450"/>
                                <a:pt x="45" y="458"/>
                              </a:cubicBezTo>
                              <a:cubicBezTo>
                                <a:pt x="44" y="466"/>
                                <a:pt x="41" y="472"/>
                                <a:pt x="42" y="480"/>
                              </a:cubicBezTo>
                              <a:cubicBezTo>
                                <a:pt x="43" y="488"/>
                                <a:pt x="47" y="501"/>
                                <a:pt x="50" y="509"/>
                              </a:cubicBezTo>
                              <a:cubicBezTo>
                                <a:pt x="53" y="517"/>
                                <a:pt x="56" y="524"/>
                                <a:pt x="58" y="530"/>
                              </a:cubicBezTo>
                              <a:cubicBezTo>
                                <a:pt x="60" y="536"/>
                                <a:pt x="61" y="541"/>
                                <a:pt x="64" y="546"/>
                              </a:cubicBezTo>
                              <a:cubicBezTo>
                                <a:pt x="67" y="551"/>
                                <a:pt x="71" y="554"/>
                                <a:pt x="74" y="560"/>
                              </a:cubicBezTo>
                              <a:cubicBezTo>
                                <a:pt x="77" y="566"/>
                                <a:pt x="83" y="580"/>
                                <a:pt x="85" y="584"/>
                              </a:cubicBezTo>
                            </a:path>
                          </a:pathLst>
                        </a:custGeom>
                        <a:gradFill rotWithShape="0">
                          <a:gsLst>
                            <a:gs pos="0">
                              <a:srgbClr val="76003B">
                                <a:alpha val="29999"/>
                              </a:srgbClr>
                            </a:gs>
                            <a:gs pos="100000">
                              <a:srgbClr val="FF0080">
                                <a:alpha val="29999"/>
                              </a:srgbClr>
                            </a:gs>
                          </a:gsLst>
                          <a:lin ang="0" scaled="1"/>
                        </a:gra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grpSp>
                      <p:nvGrpSpPr>
                        <p:cNvPr id="29" name="Group 21">
                          <a:extLst>
                            <a:ext uri="{FF2B5EF4-FFF2-40B4-BE49-F238E27FC236}">
                              <a16:creationId xmlns:a16="http://schemas.microsoft.com/office/drawing/2014/main" id="{77A0F72F-1AE3-6F4E-90BA-1B7D8CA00F31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01" y="2650"/>
                          <a:ext cx="486" cy="577"/>
                          <a:chOff x="3101" y="2650"/>
                          <a:chExt cx="486" cy="577"/>
                        </a:xfrm>
                      </p:grpSpPr>
                      <p:sp>
                        <p:nvSpPr>
                          <p:cNvPr id="43" name="Freeform 22">
                            <a:extLst>
                              <a:ext uri="{FF2B5EF4-FFF2-40B4-BE49-F238E27FC236}">
                                <a16:creationId xmlns:a16="http://schemas.microsoft.com/office/drawing/2014/main" id="{5231FA1F-60D7-9347-BB79-13C4E691469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01" y="2821"/>
                            <a:ext cx="432" cy="406"/>
                          </a:xfrm>
                          <a:custGeom>
                            <a:avLst/>
                            <a:gdLst>
                              <a:gd name="T0" fmla="*/ 432 w 432"/>
                              <a:gd name="T1" fmla="*/ 406 h 406"/>
                              <a:gd name="T2" fmla="*/ 411 w 432"/>
                              <a:gd name="T3" fmla="*/ 392 h 406"/>
                              <a:gd name="T4" fmla="*/ 382 w 432"/>
                              <a:gd name="T5" fmla="*/ 382 h 406"/>
                              <a:gd name="T6" fmla="*/ 350 w 432"/>
                              <a:gd name="T7" fmla="*/ 371 h 406"/>
                              <a:gd name="T8" fmla="*/ 323 w 432"/>
                              <a:gd name="T9" fmla="*/ 366 h 406"/>
                              <a:gd name="T10" fmla="*/ 304 w 432"/>
                              <a:gd name="T11" fmla="*/ 360 h 406"/>
                              <a:gd name="T12" fmla="*/ 286 w 432"/>
                              <a:gd name="T13" fmla="*/ 355 h 406"/>
                              <a:gd name="T14" fmla="*/ 275 w 432"/>
                              <a:gd name="T15" fmla="*/ 336 h 406"/>
                              <a:gd name="T16" fmla="*/ 264 w 432"/>
                              <a:gd name="T17" fmla="*/ 323 h 406"/>
                              <a:gd name="T18" fmla="*/ 243 w 432"/>
                              <a:gd name="T19" fmla="*/ 294 h 406"/>
                              <a:gd name="T20" fmla="*/ 227 w 432"/>
                              <a:gd name="T21" fmla="*/ 286 h 406"/>
                              <a:gd name="T22" fmla="*/ 214 w 432"/>
                              <a:gd name="T23" fmla="*/ 275 h 406"/>
                              <a:gd name="T24" fmla="*/ 184 w 432"/>
                              <a:gd name="T25" fmla="*/ 272 h 406"/>
                              <a:gd name="T26" fmla="*/ 174 w 432"/>
                              <a:gd name="T27" fmla="*/ 256 h 406"/>
                              <a:gd name="T28" fmla="*/ 163 w 432"/>
                              <a:gd name="T29" fmla="*/ 238 h 406"/>
                              <a:gd name="T30" fmla="*/ 139 w 432"/>
                              <a:gd name="T31" fmla="*/ 222 h 406"/>
                              <a:gd name="T32" fmla="*/ 123 w 432"/>
                              <a:gd name="T33" fmla="*/ 208 h 406"/>
                              <a:gd name="T34" fmla="*/ 112 w 432"/>
                              <a:gd name="T35" fmla="*/ 187 h 406"/>
                              <a:gd name="T36" fmla="*/ 102 w 432"/>
                              <a:gd name="T37" fmla="*/ 168 h 406"/>
                              <a:gd name="T38" fmla="*/ 94 w 432"/>
                              <a:gd name="T39" fmla="*/ 152 h 406"/>
                              <a:gd name="T40" fmla="*/ 86 w 432"/>
                              <a:gd name="T41" fmla="*/ 131 h 406"/>
                              <a:gd name="T42" fmla="*/ 75 w 432"/>
                              <a:gd name="T43" fmla="*/ 118 h 406"/>
                              <a:gd name="T44" fmla="*/ 67 w 432"/>
                              <a:gd name="T45" fmla="*/ 99 h 406"/>
                              <a:gd name="T46" fmla="*/ 67 w 432"/>
                              <a:gd name="T47" fmla="*/ 64 h 406"/>
                              <a:gd name="T48" fmla="*/ 67 w 432"/>
                              <a:gd name="T49" fmla="*/ 46 h 406"/>
                              <a:gd name="T50" fmla="*/ 43 w 432"/>
                              <a:gd name="T51" fmla="*/ 27 h 406"/>
                              <a:gd name="T52" fmla="*/ 16 w 432"/>
                              <a:gd name="T53" fmla="*/ 11 h 406"/>
                              <a:gd name="T54" fmla="*/ 0 w 432"/>
                              <a:gd name="T55" fmla="*/ 0 h 40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w 432"/>
                              <a:gd name="T85" fmla="*/ 0 h 406"/>
                              <a:gd name="T86" fmla="*/ 432 w 432"/>
                              <a:gd name="T87" fmla="*/ 406 h 406"/>
                            </a:gdLst>
                            <a:ahLst/>
                            <a:cxnLst>
                              <a:cxn ang="T56">
                                <a:pos x="T0" y="T1"/>
                              </a:cxn>
                              <a:cxn ang="T57">
                                <a:pos x="T2" y="T3"/>
                              </a:cxn>
                              <a:cxn ang="T58">
                                <a:pos x="T4" y="T5"/>
                              </a:cxn>
                              <a:cxn ang="T59">
                                <a:pos x="T6" y="T7"/>
                              </a:cxn>
                              <a:cxn ang="T60">
                                <a:pos x="T8" y="T9"/>
                              </a:cxn>
                              <a:cxn ang="T61">
                                <a:pos x="T10" y="T11"/>
                              </a:cxn>
                              <a:cxn ang="T62">
                                <a:pos x="T12" y="T13"/>
                              </a:cxn>
                              <a:cxn ang="T63">
                                <a:pos x="T14" y="T15"/>
                              </a:cxn>
                              <a:cxn ang="T64">
                                <a:pos x="T16" y="T17"/>
                              </a:cxn>
                              <a:cxn ang="T65">
                                <a:pos x="T18" y="T19"/>
                              </a:cxn>
                              <a:cxn ang="T66">
                                <a:pos x="T20" y="T21"/>
                              </a:cxn>
                              <a:cxn ang="T67">
                                <a:pos x="T22" y="T23"/>
                              </a:cxn>
                              <a:cxn ang="T68">
                                <a:pos x="T24" y="T25"/>
                              </a:cxn>
                              <a:cxn ang="T69">
                                <a:pos x="T26" y="T27"/>
                              </a:cxn>
                              <a:cxn ang="T70">
                                <a:pos x="T28" y="T29"/>
                              </a:cxn>
                              <a:cxn ang="T71">
                                <a:pos x="T30" y="T31"/>
                              </a:cxn>
                              <a:cxn ang="T72">
                                <a:pos x="T32" y="T33"/>
                              </a:cxn>
                              <a:cxn ang="T73">
                                <a:pos x="T34" y="T35"/>
                              </a:cxn>
                              <a:cxn ang="T74">
                                <a:pos x="T36" y="T37"/>
                              </a:cxn>
                              <a:cxn ang="T75">
                                <a:pos x="T38" y="T39"/>
                              </a:cxn>
                              <a:cxn ang="T76">
                                <a:pos x="T40" y="T41"/>
                              </a:cxn>
                              <a:cxn ang="T77">
                                <a:pos x="T42" y="T43"/>
                              </a:cxn>
                              <a:cxn ang="T78">
                                <a:pos x="T44" y="T45"/>
                              </a:cxn>
                              <a:cxn ang="T79">
                                <a:pos x="T46" y="T47"/>
                              </a:cxn>
                              <a:cxn ang="T80">
                                <a:pos x="T48" y="T49"/>
                              </a:cxn>
                              <a:cxn ang="T81">
                                <a:pos x="T50" y="T51"/>
                              </a:cxn>
                              <a:cxn ang="T82">
                                <a:pos x="T52" y="T53"/>
                              </a:cxn>
                              <a:cxn ang="T83">
                                <a:pos x="T54" y="T55"/>
                              </a:cxn>
                            </a:cxnLst>
                            <a:rect l="T84" t="T85" r="T86" b="T87"/>
                            <a:pathLst>
                              <a:path w="432" h="406">
                                <a:moveTo>
                                  <a:pt x="432" y="406"/>
                                </a:moveTo>
                                <a:cubicBezTo>
                                  <a:pt x="425" y="401"/>
                                  <a:pt x="419" y="396"/>
                                  <a:pt x="411" y="392"/>
                                </a:cubicBezTo>
                                <a:cubicBezTo>
                                  <a:pt x="403" y="388"/>
                                  <a:pt x="392" y="385"/>
                                  <a:pt x="382" y="382"/>
                                </a:cubicBezTo>
                                <a:cubicBezTo>
                                  <a:pt x="372" y="379"/>
                                  <a:pt x="360" y="374"/>
                                  <a:pt x="350" y="371"/>
                                </a:cubicBezTo>
                                <a:cubicBezTo>
                                  <a:pt x="340" y="368"/>
                                  <a:pt x="331" y="368"/>
                                  <a:pt x="323" y="366"/>
                                </a:cubicBezTo>
                                <a:cubicBezTo>
                                  <a:pt x="315" y="364"/>
                                  <a:pt x="310" y="362"/>
                                  <a:pt x="304" y="360"/>
                                </a:cubicBezTo>
                                <a:cubicBezTo>
                                  <a:pt x="298" y="358"/>
                                  <a:pt x="291" y="359"/>
                                  <a:pt x="286" y="355"/>
                                </a:cubicBezTo>
                                <a:cubicBezTo>
                                  <a:pt x="281" y="351"/>
                                  <a:pt x="279" y="341"/>
                                  <a:pt x="275" y="336"/>
                                </a:cubicBezTo>
                                <a:cubicBezTo>
                                  <a:pt x="271" y="331"/>
                                  <a:pt x="269" y="330"/>
                                  <a:pt x="264" y="323"/>
                                </a:cubicBezTo>
                                <a:cubicBezTo>
                                  <a:pt x="259" y="316"/>
                                  <a:pt x="249" y="300"/>
                                  <a:pt x="243" y="294"/>
                                </a:cubicBezTo>
                                <a:cubicBezTo>
                                  <a:pt x="237" y="288"/>
                                  <a:pt x="232" y="289"/>
                                  <a:pt x="227" y="286"/>
                                </a:cubicBezTo>
                                <a:cubicBezTo>
                                  <a:pt x="222" y="283"/>
                                  <a:pt x="221" y="277"/>
                                  <a:pt x="214" y="275"/>
                                </a:cubicBezTo>
                                <a:cubicBezTo>
                                  <a:pt x="207" y="273"/>
                                  <a:pt x="191" y="275"/>
                                  <a:pt x="184" y="272"/>
                                </a:cubicBezTo>
                                <a:cubicBezTo>
                                  <a:pt x="177" y="269"/>
                                  <a:pt x="177" y="262"/>
                                  <a:pt x="174" y="256"/>
                                </a:cubicBezTo>
                                <a:cubicBezTo>
                                  <a:pt x="171" y="250"/>
                                  <a:pt x="169" y="244"/>
                                  <a:pt x="163" y="238"/>
                                </a:cubicBezTo>
                                <a:cubicBezTo>
                                  <a:pt x="157" y="232"/>
                                  <a:pt x="146" y="227"/>
                                  <a:pt x="139" y="222"/>
                                </a:cubicBezTo>
                                <a:cubicBezTo>
                                  <a:pt x="132" y="217"/>
                                  <a:pt x="127" y="214"/>
                                  <a:pt x="123" y="208"/>
                                </a:cubicBezTo>
                                <a:cubicBezTo>
                                  <a:pt x="119" y="202"/>
                                  <a:pt x="116" y="194"/>
                                  <a:pt x="112" y="187"/>
                                </a:cubicBezTo>
                                <a:cubicBezTo>
                                  <a:pt x="108" y="180"/>
                                  <a:pt x="105" y="174"/>
                                  <a:pt x="102" y="168"/>
                                </a:cubicBezTo>
                                <a:cubicBezTo>
                                  <a:pt x="99" y="162"/>
                                  <a:pt x="97" y="158"/>
                                  <a:pt x="94" y="152"/>
                                </a:cubicBezTo>
                                <a:cubicBezTo>
                                  <a:pt x="91" y="146"/>
                                  <a:pt x="89" y="137"/>
                                  <a:pt x="86" y="131"/>
                                </a:cubicBezTo>
                                <a:cubicBezTo>
                                  <a:pt x="83" y="125"/>
                                  <a:pt x="78" y="123"/>
                                  <a:pt x="75" y="118"/>
                                </a:cubicBezTo>
                                <a:cubicBezTo>
                                  <a:pt x="72" y="113"/>
                                  <a:pt x="68" y="108"/>
                                  <a:pt x="67" y="99"/>
                                </a:cubicBezTo>
                                <a:cubicBezTo>
                                  <a:pt x="66" y="90"/>
                                  <a:pt x="67" y="73"/>
                                  <a:pt x="67" y="64"/>
                                </a:cubicBezTo>
                                <a:cubicBezTo>
                                  <a:pt x="67" y="55"/>
                                  <a:pt x="71" y="52"/>
                                  <a:pt x="67" y="46"/>
                                </a:cubicBezTo>
                                <a:cubicBezTo>
                                  <a:pt x="63" y="40"/>
                                  <a:pt x="52" y="33"/>
                                  <a:pt x="43" y="27"/>
                                </a:cubicBezTo>
                                <a:cubicBezTo>
                                  <a:pt x="34" y="21"/>
                                  <a:pt x="23" y="15"/>
                                  <a:pt x="16" y="11"/>
                                </a:cubicBezTo>
                                <a:cubicBezTo>
                                  <a:pt x="9" y="7"/>
                                  <a:pt x="3" y="2"/>
                                  <a:pt x="0" y="0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 w="3810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  <p:sp>
                        <p:nvSpPr>
                          <p:cNvPr id="44" name="Freeform 23">
                            <a:extLst>
                              <a:ext uri="{FF2B5EF4-FFF2-40B4-BE49-F238E27FC236}">
                                <a16:creationId xmlns:a16="http://schemas.microsoft.com/office/drawing/2014/main" id="{6DABDAFF-0C81-8B48-8920-AC4D94F7070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04" y="2650"/>
                            <a:ext cx="483" cy="558"/>
                          </a:xfrm>
                          <a:custGeom>
                            <a:avLst/>
                            <a:gdLst>
                              <a:gd name="T0" fmla="*/ 0 w 483"/>
                              <a:gd name="T1" fmla="*/ 174 h 558"/>
                              <a:gd name="T2" fmla="*/ 280 w 483"/>
                              <a:gd name="T3" fmla="*/ 17 h 558"/>
                              <a:gd name="T4" fmla="*/ 275 w 483"/>
                              <a:gd name="T5" fmla="*/ 73 h 558"/>
                              <a:gd name="T6" fmla="*/ 285 w 483"/>
                              <a:gd name="T7" fmla="*/ 102 h 558"/>
                              <a:gd name="T8" fmla="*/ 304 w 483"/>
                              <a:gd name="T9" fmla="*/ 118 h 558"/>
                              <a:gd name="T10" fmla="*/ 339 w 483"/>
                              <a:gd name="T11" fmla="*/ 123 h 558"/>
                              <a:gd name="T12" fmla="*/ 352 w 483"/>
                              <a:gd name="T13" fmla="*/ 147 h 558"/>
                              <a:gd name="T14" fmla="*/ 336 w 483"/>
                              <a:gd name="T15" fmla="*/ 171 h 558"/>
                              <a:gd name="T16" fmla="*/ 315 w 483"/>
                              <a:gd name="T17" fmla="*/ 201 h 558"/>
                              <a:gd name="T18" fmla="*/ 299 w 483"/>
                              <a:gd name="T19" fmla="*/ 219 h 558"/>
                              <a:gd name="T20" fmla="*/ 261 w 483"/>
                              <a:gd name="T21" fmla="*/ 241 h 558"/>
                              <a:gd name="T22" fmla="*/ 251 w 483"/>
                              <a:gd name="T23" fmla="*/ 265 h 558"/>
                              <a:gd name="T24" fmla="*/ 267 w 483"/>
                              <a:gd name="T25" fmla="*/ 289 h 558"/>
                              <a:gd name="T26" fmla="*/ 261 w 483"/>
                              <a:gd name="T27" fmla="*/ 313 h 558"/>
                              <a:gd name="T28" fmla="*/ 267 w 483"/>
                              <a:gd name="T29" fmla="*/ 334 h 558"/>
                              <a:gd name="T30" fmla="*/ 261 w 483"/>
                              <a:gd name="T31" fmla="*/ 358 h 558"/>
                              <a:gd name="T32" fmla="*/ 259 w 483"/>
                              <a:gd name="T33" fmla="*/ 382 h 558"/>
                              <a:gd name="T34" fmla="*/ 269 w 483"/>
                              <a:gd name="T35" fmla="*/ 403 h 558"/>
                              <a:gd name="T36" fmla="*/ 285 w 483"/>
                              <a:gd name="T37" fmla="*/ 406 h 558"/>
                              <a:gd name="T38" fmla="*/ 312 w 483"/>
                              <a:gd name="T39" fmla="*/ 414 h 558"/>
                              <a:gd name="T40" fmla="*/ 347 w 483"/>
                              <a:gd name="T41" fmla="*/ 411 h 558"/>
                              <a:gd name="T42" fmla="*/ 387 w 483"/>
                              <a:gd name="T43" fmla="*/ 403 h 558"/>
                              <a:gd name="T44" fmla="*/ 421 w 483"/>
                              <a:gd name="T45" fmla="*/ 395 h 558"/>
                              <a:gd name="T46" fmla="*/ 456 w 483"/>
                              <a:gd name="T47" fmla="*/ 398 h 558"/>
                              <a:gd name="T48" fmla="*/ 475 w 483"/>
                              <a:gd name="T49" fmla="*/ 395 h 558"/>
                              <a:gd name="T50" fmla="*/ 408 w 483"/>
                              <a:gd name="T51" fmla="*/ 558 h 558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w 483"/>
                              <a:gd name="T79" fmla="*/ 0 h 558"/>
                              <a:gd name="T80" fmla="*/ 483 w 483"/>
                              <a:gd name="T81" fmla="*/ 558 h 558"/>
                            </a:gdLst>
                            <a:ahLst/>
                            <a:cxnLst>
                              <a:cxn ang="T52">
                                <a:pos x="T0" y="T1"/>
                              </a:cxn>
                              <a:cxn ang="T53">
                                <a:pos x="T2" y="T3"/>
                              </a:cxn>
                              <a:cxn ang="T54">
                                <a:pos x="T4" y="T5"/>
                              </a:cxn>
                              <a:cxn ang="T55">
                                <a:pos x="T6" y="T7"/>
                              </a:cxn>
                              <a:cxn ang="T56">
                                <a:pos x="T8" y="T9"/>
                              </a:cxn>
                              <a:cxn ang="T57">
                                <a:pos x="T10" y="T11"/>
                              </a:cxn>
                              <a:cxn ang="T58">
                                <a:pos x="T12" y="T13"/>
                              </a:cxn>
                              <a:cxn ang="T59">
                                <a:pos x="T14" y="T15"/>
                              </a:cxn>
                              <a:cxn ang="T60">
                                <a:pos x="T16" y="T17"/>
                              </a:cxn>
                              <a:cxn ang="T61">
                                <a:pos x="T18" y="T19"/>
                              </a:cxn>
                              <a:cxn ang="T62">
                                <a:pos x="T20" y="T21"/>
                              </a:cxn>
                              <a:cxn ang="T63">
                                <a:pos x="T22" y="T23"/>
                              </a:cxn>
                              <a:cxn ang="T64">
                                <a:pos x="T24" y="T25"/>
                              </a:cxn>
                              <a:cxn ang="T65">
                                <a:pos x="T26" y="T27"/>
                              </a:cxn>
                              <a:cxn ang="T66">
                                <a:pos x="T28" y="T29"/>
                              </a:cxn>
                              <a:cxn ang="T67">
                                <a:pos x="T30" y="T31"/>
                              </a:cxn>
                              <a:cxn ang="T68">
                                <a:pos x="T32" y="T33"/>
                              </a:cxn>
                              <a:cxn ang="T69">
                                <a:pos x="T34" y="T35"/>
                              </a:cxn>
                              <a:cxn ang="T70">
                                <a:pos x="T36" y="T37"/>
                              </a:cxn>
                              <a:cxn ang="T71">
                                <a:pos x="T38" y="T39"/>
                              </a:cxn>
                              <a:cxn ang="T72">
                                <a:pos x="T40" y="T41"/>
                              </a:cxn>
                              <a:cxn ang="T73">
                                <a:pos x="T42" y="T43"/>
                              </a:cxn>
                              <a:cxn ang="T74">
                                <a:pos x="T44" y="T45"/>
                              </a:cxn>
                              <a:cxn ang="T75">
                                <a:pos x="T46" y="T47"/>
                              </a:cxn>
                              <a:cxn ang="T76">
                                <a:pos x="T48" y="T49"/>
                              </a:cxn>
                              <a:cxn ang="T77">
                                <a:pos x="T50" y="T51"/>
                              </a:cxn>
                            </a:cxnLst>
                            <a:rect l="T78" t="T79" r="T80" b="T81"/>
                            <a:pathLst>
                              <a:path w="483" h="558">
                                <a:moveTo>
                                  <a:pt x="0" y="174"/>
                                </a:moveTo>
                                <a:cubicBezTo>
                                  <a:pt x="117" y="104"/>
                                  <a:pt x="234" y="34"/>
                                  <a:pt x="280" y="17"/>
                                </a:cubicBezTo>
                                <a:cubicBezTo>
                                  <a:pt x="326" y="0"/>
                                  <a:pt x="274" y="59"/>
                                  <a:pt x="275" y="73"/>
                                </a:cubicBezTo>
                                <a:cubicBezTo>
                                  <a:pt x="276" y="87"/>
                                  <a:pt x="280" y="94"/>
                                  <a:pt x="285" y="102"/>
                                </a:cubicBezTo>
                                <a:cubicBezTo>
                                  <a:pt x="290" y="110"/>
                                  <a:pt x="295" y="114"/>
                                  <a:pt x="304" y="118"/>
                                </a:cubicBezTo>
                                <a:cubicBezTo>
                                  <a:pt x="313" y="122"/>
                                  <a:pt x="331" y="118"/>
                                  <a:pt x="339" y="123"/>
                                </a:cubicBezTo>
                                <a:cubicBezTo>
                                  <a:pt x="347" y="128"/>
                                  <a:pt x="352" y="139"/>
                                  <a:pt x="352" y="147"/>
                                </a:cubicBezTo>
                                <a:cubicBezTo>
                                  <a:pt x="352" y="155"/>
                                  <a:pt x="342" y="162"/>
                                  <a:pt x="336" y="171"/>
                                </a:cubicBezTo>
                                <a:cubicBezTo>
                                  <a:pt x="330" y="180"/>
                                  <a:pt x="321" y="193"/>
                                  <a:pt x="315" y="201"/>
                                </a:cubicBezTo>
                                <a:cubicBezTo>
                                  <a:pt x="309" y="209"/>
                                  <a:pt x="308" y="212"/>
                                  <a:pt x="299" y="219"/>
                                </a:cubicBezTo>
                                <a:cubicBezTo>
                                  <a:pt x="290" y="226"/>
                                  <a:pt x="269" y="233"/>
                                  <a:pt x="261" y="241"/>
                                </a:cubicBezTo>
                                <a:cubicBezTo>
                                  <a:pt x="253" y="249"/>
                                  <a:pt x="250" y="257"/>
                                  <a:pt x="251" y="265"/>
                                </a:cubicBezTo>
                                <a:cubicBezTo>
                                  <a:pt x="252" y="273"/>
                                  <a:pt x="265" y="281"/>
                                  <a:pt x="267" y="289"/>
                                </a:cubicBezTo>
                                <a:cubicBezTo>
                                  <a:pt x="269" y="297"/>
                                  <a:pt x="261" y="306"/>
                                  <a:pt x="261" y="313"/>
                                </a:cubicBezTo>
                                <a:cubicBezTo>
                                  <a:pt x="261" y="320"/>
                                  <a:pt x="267" y="327"/>
                                  <a:pt x="267" y="334"/>
                                </a:cubicBezTo>
                                <a:cubicBezTo>
                                  <a:pt x="267" y="341"/>
                                  <a:pt x="262" y="350"/>
                                  <a:pt x="261" y="358"/>
                                </a:cubicBezTo>
                                <a:cubicBezTo>
                                  <a:pt x="260" y="366"/>
                                  <a:pt x="258" y="375"/>
                                  <a:pt x="259" y="382"/>
                                </a:cubicBezTo>
                                <a:cubicBezTo>
                                  <a:pt x="260" y="389"/>
                                  <a:pt x="265" y="399"/>
                                  <a:pt x="269" y="403"/>
                                </a:cubicBezTo>
                                <a:cubicBezTo>
                                  <a:pt x="273" y="407"/>
                                  <a:pt x="278" y="404"/>
                                  <a:pt x="285" y="406"/>
                                </a:cubicBezTo>
                                <a:cubicBezTo>
                                  <a:pt x="292" y="408"/>
                                  <a:pt x="302" y="413"/>
                                  <a:pt x="312" y="414"/>
                                </a:cubicBezTo>
                                <a:cubicBezTo>
                                  <a:pt x="322" y="415"/>
                                  <a:pt x="334" y="413"/>
                                  <a:pt x="347" y="411"/>
                                </a:cubicBezTo>
                                <a:cubicBezTo>
                                  <a:pt x="360" y="409"/>
                                  <a:pt x="375" y="406"/>
                                  <a:pt x="387" y="403"/>
                                </a:cubicBezTo>
                                <a:cubicBezTo>
                                  <a:pt x="399" y="400"/>
                                  <a:pt x="410" y="396"/>
                                  <a:pt x="421" y="395"/>
                                </a:cubicBezTo>
                                <a:cubicBezTo>
                                  <a:pt x="432" y="394"/>
                                  <a:pt x="447" y="398"/>
                                  <a:pt x="456" y="398"/>
                                </a:cubicBezTo>
                                <a:cubicBezTo>
                                  <a:pt x="465" y="398"/>
                                  <a:pt x="483" y="368"/>
                                  <a:pt x="475" y="395"/>
                                </a:cubicBezTo>
                                <a:cubicBezTo>
                                  <a:pt x="467" y="422"/>
                                  <a:pt x="420" y="531"/>
                                  <a:pt x="408" y="558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0" name="Group 24">
                          <a:extLst>
                            <a:ext uri="{FF2B5EF4-FFF2-40B4-BE49-F238E27FC236}">
                              <a16:creationId xmlns:a16="http://schemas.microsoft.com/office/drawing/2014/main" id="{FB4DB0CE-46F6-4249-AE48-EBEB7103AAC0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32" y="1589"/>
                          <a:ext cx="1333" cy="1476"/>
                          <a:chOff x="3232" y="1589"/>
                          <a:chExt cx="1333" cy="1476"/>
                        </a:xfrm>
                      </p:grpSpPr>
                      <p:sp>
                        <p:nvSpPr>
                          <p:cNvPr id="41" name="Freeform 25">
                            <a:extLst>
                              <a:ext uri="{FF2B5EF4-FFF2-40B4-BE49-F238E27FC236}">
                                <a16:creationId xmlns:a16="http://schemas.microsoft.com/office/drawing/2014/main" id="{2E70BF5F-C824-D049-A276-C8C72287D43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232" y="1786"/>
                            <a:ext cx="236" cy="982"/>
                          </a:xfrm>
                          <a:custGeom>
                            <a:avLst/>
                            <a:gdLst>
                              <a:gd name="T0" fmla="*/ 236 w 236"/>
                              <a:gd name="T1" fmla="*/ 1117 h 968"/>
                              <a:gd name="T2" fmla="*/ 169 w 236"/>
                              <a:gd name="T3" fmla="*/ 1088 h 968"/>
                              <a:gd name="T4" fmla="*/ 157 w 236"/>
                              <a:gd name="T5" fmla="*/ 944 h 968"/>
                              <a:gd name="T6" fmla="*/ 125 w 236"/>
                              <a:gd name="T7" fmla="*/ 922 h 968"/>
                              <a:gd name="T8" fmla="*/ 133 w 236"/>
                              <a:gd name="T9" fmla="*/ 884 h 968"/>
                              <a:gd name="T10" fmla="*/ 109 w 236"/>
                              <a:gd name="T11" fmla="*/ 815 h 968"/>
                              <a:gd name="T12" fmla="*/ 113 w 236"/>
                              <a:gd name="T13" fmla="*/ 755 h 968"/>
                              <a:gd name="T14" fmla="*/ 85 w 236"/>
                              <a:gd name="T15" fmla="*/ 621 h 968"/>
                              <a:gd name="T16" fmla="*/ 49 w 236"/>
                              <a:gd name="T17" fmla="*/ 533 h 968"/>
                              <a:gd name="T18" fmla="*/ 57 w 236"/>
                              <a:gd name="T19" fmla="*/ 501 h 968"/>
                              <a:gd name="T20" fmla="*/ 9 w 236"/>
                              <a:gd name="T21" fmla="*/ 450 h 968"/>
                              <a:gd name="T22" fmla="*/ 5 w 236"/>
                              <a:gd name="T23" fmla="*/ 389 h 968"/>
                              <a:gd name="T24" fmla="*/ 13 w 236"/>
                              <a:gd name="T25" fmla="*/ 208 h 968"/>
                              <a:gd name="T26" fmla="*/ 65 w 236"/>
                              <a:gd name="T27" fmla="*/ 170 h 968"/>
                              <a:gd name="T28" fmla="*/ 81 w 236"/>
                              <a:gd name="T29" fmla="*/ 142 h 968"/>
                              <a:gd name="T30" fmla="*/ 176 w 236"/>
                              <a:gd name="T31" fmla="*/ 0 h 968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w 236"/>
                              <a:gd name="T49" fmla="*/ 0 h 968"/>
                              <a:gd name="T50" fmla="*/ 236 w 236"/>
                              <a:gd name="T51" fmla="*/ 968 h 968"/>
                            </a:gdLst>
                            <a:ahLst/>
                            <a:cxnLst>
                              <a:cxn ang="T32">
                                <a:pos x="T0" y="T1"/>
                              </a:cxn>
                              <a:cxn ang="T33">
                                <a:pos x="T2" y="T3"/>
                              </a:cxn>
                              <a:cxn ang="T34">
                                <a:pos x="T4" y="T5"/>
                              </a:cxn>
                              <a:cxn ang="T35">
                                <a:pos x="T6" y="T7"/>
                              </a:cxn>
                              <a:cxn ang="T36">
                                <a:pos x="T8" y="T9"/>
                              </a:cxn>
                              <a:cxn ang="T37">
                                <a:pos x="T10" y="T11"/>
                              </a:cxn>
                              <a:cxn ang="T38">
                                <a:pos x="T12" y="T13"/>
                              </a:cxn>
                              <a:cxn ang="T39">
                                <a:pos x="T14" y="T15"/>
                              </a:cxn>
                              <a:cxn ang="T40">
                                <a:pos x="T16" y="T17"/>
                              </a:cxn>
                              <a:cxn ang="T41">
                                <a:pos x="T18" y="T19"/>
                              </a:cxn>
                              <a:cxn ang="T42">
                                <a:pos x="T20" y="T21"/>
                              </a:cxn>
                              <a:cxn ang="T43">
                                <a:pos x="T22" y="T23"/>
                              </a:cxn>
                              <a:cxn ang="T44">
                                <a:pos x="T24" y="T25"/>
                              </a:cxn>
                              <a:cxn ang="T45">
                                <a:pos x="T26" y="T27"/>
                              </a:cxn>
                              <a:cxn ang="T46">
                                <a:pos x="T28" y="T29"/>
                              </a:cxn>
                              <a:cxn ang="T47">
                                <a:pos x="T30" y="T31"/>
                              </a:cxn>
                            </a:cxnLst>
                            <a:rect l="T48" t="T49" r="T50" b="T51"/>
                            <a:pathLst>
                              <a:path w="236" h="968">
                                <a:moveTo>
                                  <a:pt x="236" y="968"/>
                                </a:moveTo>
                                <a:cubicBezTo>
                                  <a:pt x="225" y="963"/>
                                  <a:pt x="182" y="967"/>
                                  <a:pt x="169" y="942"/>
                                </a:cubicBezTo>
                                <a:cubicBezTo>
                                  <a:pt x="156" y="917"/>
                                  <a:pt x="164" y="842"/>
                                  <a:pt x="157" y="818"/>
                                </a:cubicBezTo>
                                <a:cubicBezTo>
                                  <a:pt x="150" y="794"/>
                                  <a:pt x="129" y="807"/>
                                  <a:pt x="125" y="798"/>
                                </a:cubicBezTo>
                                <a:cubicBezTo>
                                  <a:pt x="121" y="789"/>
                                  <a:pt x="136" y="781"/>
                                  <a:pt x="133" y="766"/>
                                </a:cubicBezTo>
                                <a:cubicBezTo>
                                  <a:pt x="130" y="751"/>
                                  <a:pt x="112" y="725"/>
                                  <a:pt x="109" y="706"/>
                                </a:cubicBezTo>
                                <a:cubicBezTo>
                                  <a:pt x="106" y="687"/>
                                  <a:pt x="117" y="682"/>
                                  <a:pt x="113" y="654"/>
                                </a:cubicBezTo>
                                <a:cubicBezTo>
                                  <a:pt x="109" y="626"/>
                                  <a:pt x="96" y="570"/>
                                  <a:pt x="85" y="538"/>
                                </a:cubicBezTo>
                                <a:cubicBezTo>
                                  <a:pt x="74" y="506"/>
                                  <a:pt x="54" y="479"/>
                                  <a:pt x="49" y="462"/>
                                </a:cubicBezTo>
                                <a:cubicBezTo>
                                  <a:pt x="44" y="445"/>
                                  <a:pt x="64" y="446"/>
                                  <a:pt x="57" y="434"/>
                                </a:cubicBezTo>
                                <a:cubicBezTo>
                                  <a:pt x="50" y="422"/>
                                  <a:pt x="18" y="406"/>
                                  <a:pt x="9" y="390"/>
                                </a:cubicBezTo>
                                <a:cubicBezTo>
                                  <a:pt x="0" y="374"/>
                                  <a:pt x="4" y="373"/>
                                  <a:pt x="5" y="338"/>
                                </a:cubicBezTo>
                                <a:cubicBezTo>
                                  <a:pt x="6" y="303"/>
                                  <a:pt x="3" y="209"/>
                                  <a:pt x="13" y="178"/>
                                </a:cubicBezTo>
                                <a:cubicBezTo>
                                  <a:pt x="23" y="147"/>
                                  <a:pt x="54" y="159"/>
                                  <a:pt x="65" y="150"/>
                                </a:cubicBezTo>
                                <a:cubicBezTo>
                                  <a:pt x="76" y="141"/>
                                  <a:pt x="63" y="147"/>
                                  <a:pt x="81" y="122"/>
                                </a:cubicBezTo>
                                <a:cubicBezTo>
                                  <a:pt x="99" y="97"/>
                                  <a:pt x="156" y="25"/>
                                  <a:pt x="176" y="0"/>
                                </a:cubicBezTo>
                              </a:path>
                            </a:pathLst>
                          </a:custGeom>
                          <a:noFill/>
                          <a:ln w="3175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  <p:sp>
                        <p:nvSpPr>
                          <p:cNvPr id="42" name="Freeform 26">
                            <a:extLst>
                              <a:ext uri="{FF2B5EF4-FFF2-40B4-BE49-F238E27FC236}">
                                <a16:creationId xmlns:a16="http://schemas.microsoft.com/office/drawing/2014/main" id="{19685106-62E6-0C42-B3E0-CCF1411E015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339" y="1589"/>
                            <a:ext cx="1226" cy="1476"/>
                          </a:xfrm>
                          <a:custGeom>
                            <a:avLst/>
                            <a:gdLst>
                              <a:gd name="T0" fmla="*/ 73 w 1226"/>
                              <a:gd name="T1" fmla="*/ 203 h 1476"/>
                              <a:gd name="T2" fmla="*/ 70 w 1226"/>
                              <a:gd name="T3" fmla="*/ 194 h 1476"/>
                              <a:gd name="T4" fmla="*/ 9 w 1226"/>
                              <a:gd name="T5" fmla="*/ 133 h 1476"/>
                              <a:gd name="T6" fmla="*/ 126 w 1226"/>
                              <a:gd name="T7" fmla="*/ 162 h 1476"/>
                              <a:gd name="T8" fmla="*/ 174 w 1226"/>
                              <a:gd name="T9" fmla="*/ 162 h 1476"/>
                              <a:gd name="T10" fmla="*/ 177 w 1226"/>
                              <a:gd name="T11" fmla="*/ 218 h 1476"/>
                              <a:gd name="T12" fmla="*/ 222 w 1226"/>
                              <a:gd name="T13" fmla="*/ 210 h 1476"/>
                              <a:gd name="T14" fmla="*/ 270 w 1226"/>
                              <a:gd name="T15" fmla="*/ 162 h 1476"/>
                              <a:gd name="T16" fmla="*/ 606 w 1226"/>
                              <a:gd name="T17" fmla="*/ 18 h 1476"/>
                              <a:gd name="T18" fmla="*/ 717 w 1226"/>
                              <a:gd name="T19" fmla="*/ 51 h 1476"/>
                              <a:gd name="T20" fmla="*/ 736 w 1226"/>
                              <a:gd name="T21" fmla="*/ 82 h 1476"/>
                              <a:gd name="T22" fmla="*/ 764 w 1226"/>
                              <a:gd name="T23" fmla="*/ 126 h 1476"/>
                              <a:gd name="T24" fmla="*/ 774 w 1226"/>
                              <a:gd name="T25" fmla="*/ 199 h 1476"/>
                              <a:gd name="T26" fmla="*/ 787 w 1226"/>
                              <a:gd name="T27" fmla="*/ 266 h 1476"/>
                              <a:gd name="T28" fmla="*/ 942 w 1226"/>
                              <a:gd name="T29" fmla="*/ 498 h 1476"/>
                              <a:gd name="T30" fmla="*/ 963 w 1226"/>
                              <a:gd name="T31" fmla="*/ 570 h 1476"/>
                              <a:gd name="T32" fmla="*/ 966 w 1226"/>
                              <a:gd name="T33" fmla="*/ 597 h 1476"/>
                              <a:gd name="T34" fmla="*/ 1014 w 1226"/>
                              <a:gd name="T35" fmla="*/ 642 h 1476"/>
                              <a:gd name="T36" fmla="*/ 1038 w 1226"/>
                              <a:gd name="T37" fmla="*/ 690 h 1476"/>
                              <a:gd name="T38" fmla="*/ 1017 w 1226"/>
                              <a:gd name="T39" fmla="*/ 743 h 1476"/>
                              <a:gd name="T40" fmla="*/ 1065 w 1226"/>
                              <a:gd name="T41" fmla="*/ 757 h 1476"/>
                              <a:gd name="T42" fmla="*/ 1114 w 1226"/>
                              <a:gd name="T43" fmla="*/ 732 h 1476"/>
                              <a:gd name="T44" fmla="*/ 1150 w 1226"/>
                              <a:gd name="T45" fmla="*/ 682 h 1476"/>
                              <a:gd name="T46" fmla="*/ 1214 w 1226"/>
                              <a:gd name="T47" fmla="*/ 690 h 1476"/>
                              <a:gd name="T48" fmla="*/ 1209 w 1226"/>
                              <a:gd name="T49" fmla="*/ 738 h 1476"/>
                              <a:gd name="T50" fmla="*/ 1113 w 1226"/>
                              <a:gd name="T51" fmla="*/ 829 h 1476"/>
                              <a:gd name="T52" fmla="*/ 1065 w 1226"/>
                              <a:gd name="T53" fmla="*/ 925 h 1476"/>
                              <a:gd name="T54" fmla="*/ 1038 w 1226"/>
                              <a:gd name="T55" fmla="*/ 1026 h 1476"/>
                              <a:gd name="T56" fmla="*/ 1011 w 1226"/>
                              <a:gd name="T57" fmla="*/ 1170 h 1476"/>
                              <a:gd name="T58" fmla="*/ 953 w 1226"/>
                              <a:gd name="T59" fmla="*/ 1226 h 1476"/>
                              <a:gd name="T60" fmla="*/ 889 w 1226"/>
                              <a:gd name="T61" fmla="*/ 1269 h 1476"/>
                              <a:gd name="T62" fmla="*/ 846 w 1226"/>
                              <a:gd name="T63" fmla="*/ 1314 h 1476"/>
                              <a:gd name="T64" fmla="*/ 827 w 1226"/>
                              <a:gd name="T65" fmla="*/ 1346 h 1476"/>
                              <a:gd name="T66" fmla="*/ 754 w 1226"/>
                              <a:gd name="T67" fmla="*/ 1380 h 1476"/>
                              <a:gd name="T68" fmla="*/ 756 w 1226"/>
                              <a:gd name="T69" fmla="*/ 1404 h 1476"/>
                              <a:gd name="T70" fmla="*/ 752 w 1226"/>
                              <a:gd name="T71" fmla="*/ 1446 h 1476"/>
                              <a:gd name="T72" fmla="*/ 702 w 1226"/>
                              <a:gd name="T73" fmla="*/ 1458 h 1476"/>
                              <a:gd name="T74" fmla="*/ 654 w 1226"/>
                              <a:gd name="T75" fmla="*/ 1458 h 1476"/>
                              <a:gd name="T76" fmla="*/ 382 w 1226"/>
                              <a:gd name="T77" fmla="*/ 1426 h 1476"/>
                              <a:gd name="T78" fmla="*/ 225 w 1226"/>
                              <a:gd name="T79" fmla="*/ 1447 h 1476"/>
                              <a:gd name="T80" fmla="*/ 194 w 1226"/>
                              <a:gd name="T81" fmla="*/ 1440 h 1476"/>
                              <a:gd name="T82" fmla="*/ 49 w 1226"/>
                              <a:gd name="T83" fmla="*/ 1463 h 1476"/>
                              <a:gd name="T84" fmla="*/ 42 w 1226"/>
                              <a:gd name="T85" fmla="*/ 1364 h 1476"/>
                              <a:gd name="T86" fmla="*/ 38 w 1226"/>
                              <a:gd name="T87" fmla="*/ 1324 h 1476"/>
                              <a:gd name="T88" fmla="*/ 30 w 1226"/>
                              <a:gd name="T89" fmla="*/ 1314 h 1476"/>
                              <a:gd name="T90" fmla="*/ 83 w 1226"/>
                              <a:gd name="T91" fmla="*/ 1279 h 1476"/>
                              <a:gd name="T92" fmla="*/ 122 w 1226"/>
                              <a:gd name="T93" fmla="*/ 1228 h 1476"/>
                              <a:gd name="T94" fmla="*/ 126 w 1226"/>
                              <a:gd name="T95" fmla="*/ 1170 h 147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w 1226"/>
                              <a:gd name="T145" fmla="*/ 0 h 1476"/>
                              <a:gd name="T146" fmla="*/ 1226 w 1226"/>
                              <a:gd name="T147" fmla="*/ 1476 h 1476"/>
                            </a:gdLst>
                            <a:ahLst/>
                            <a:cxnLst>
                              <a:cxn ang="T96">
                                <a:pos x="T0" y="T1"/>
                              </a:cxn>
                              <a:cxn ang="T97">
                                <a:pos x="T2" y="T3"/>
                              </a:cxn>
                              <a:cxn ang="T98">
                                <a:pos x="T4" y="T5"/>
                              </a:cxn>
                              <a:cxn ang="T99">
                                <a:pos x="T6" y="T7"/>
                              </a:cxn>
                              <a:cxn ang="T100">
                                <a:pos x="T8" y="T9"/>
                              </a:cxn>
                              <a:cxn ang="T101">
                                <a:pos x="T10" y="T11"/>
                              </a:cxn>
                              <a:cxn ang="T102">
                                <a:pos x="T12" y="T13"/>
                              </a:cxn>
                              <a:cxn ang="T103">
                                <a:pos x="T14" y="T15"/>
                              </a:cxn>
                              <a:cxn ang="T104">
                                <a:pos x="T16" y="T17"/>
                              </a:cxn>
                              <a:cxn ang="T105">
                                <a:pos x="T18" y="T19"/>
                              </a:cxn>
                              <a:cxn ang="T106">
                                <a:pos x="T20" y="T21"/>
                              </a:cxn>
                              <a:cxn ang="T107">
                                <a:pos x="T22" y="T23"/>
                              </a:cxn>
                              <a:cxn ang="T108">
                                <a:pos x="T24" y="T25"/>
                              </a:cxn>
                              <a:cxn ang="T109">
                                <a:pos x="T26" y="T27"/>
                              </a:cxn>
                              <a:cxn ang="T110">
                                <a:pos x="T28" y="T29"/>
                              </a:cxn>
                              <a:cxn ang="T111">
                                <a:pos x="T30" y="T31"/>
                              </a:cxn>
                              <a:cxn ang="T112">
                                <a:pos x="T32" y="T33"/>
                              </a:cxn>
                              <a:cxn ang="T113">
                                <a:pos x="T34" y="T35"/>
                              </a:cxn>
                              <a:cxn ang="T114">
                                <a:pos x="T36" y="T37"/>
                              </a:cxn>
                              <a:cxn ang="T115">
                                <a:pos x="T38" y="T39"/>
                              </a:cxn>
                              <a:cxn ang="T116">
                                <a:pos x="T40" y="T41"/>
                              </a:cxn>
                              <a:cxn ang="T117">
                                <a:pos x="T42" y="T43"/>
                              </a:cxn>
                              <a:cxn ang="T118">
                                <a:pos x="T44" y="T45"/>
                              </a:cxn>
                              <a:cxn ang="T119">
                                <a:pos x="T46" y="T47"/>
                              </a:cxn>
                              <a:cxn ang="T120">
                                <a:pos x="T48" y="T49"/>
                              </a:cxn>
                              <a:cxn ang="T121">
                                <a:pos x="T50" y="T51"/>
                              </a:cxn>
                              <a:cxn ang="T122">
                                <a:pos x="T52" y="T53"/>
                              </a:cxn>
                              <a:cxn ang="T123">
                                <a:pos x="T54" y="T55"/>
                              </a:cxn>
                              <a:cxn ang="T124">
                                <a:pos x="T56" y="T57"/>
                              </a:cxn>
                              <a:cxn ang="T125">
                                <a:pos x="T58" y="T59"/>
                              </a:cxn>
                              <a:cxn ang="T126">
                                <a:pos x="T60" y="T61"/>
                              </a:cxn>
                              <a:cxn ang="T127">
                                <a:pos x="T62" y="T63"/>
                              </a:cxn>
                              <a:cxn ang="T128">
                                <a:pos x="T64" y="T65"/>
                              </a:cxn>
                              <a:cxn ang="T129">
                                <a:pos x="T66" y="T67"/>
                              </a:cxn>
                              <a:cxn ang="T130">
                                <a:pos x="T68" y="T69"/>
                              </a:cxn>
                              <a:cxn ang="T131">
                                <a:pos x="T70" y="T71"/>
                              </a:cxn>
                              <a:cxn ang="T132">
                                <a:pos x="T72" y="T73"/>
                              </a:cxn>
                              <a:cxn ang="T133">
                                <a:pos x="T74" y="T75"/>
                              </a:cxn>
                              <a:cxn ang="T134">
                                <a:pos x="T76" y="T77"/>
                              </a:cxn>
                              <a:cxn ang="T135">
                                <a:pos x="T78" y="T79"/>
                              </a:cxn>
                              <a:cxn ang="T136">
                                <a:pos x="T80" y="T81"/>
                              </a:cxn>
                              <a:cxn ang="T137">
                                <a:pos x="T82" y="T83"/>
                              </a:cxn>
                              <a:cxn ang="T138">
                                <a:pos x="T84" y="T85"/>
                              </a:cxn>
                              <a:cxn ang="T139">
                                <a:pos x="T86" y="T87"/>
                              </a:cxn>
                              <a:cxn ang="T140">
                                <a:pos x="T88" y="T89"/>
                              </a:cxn>
                              <a:cxn ang="T141">
                                <a:pos x="T90" y="T91"/>
                              </a:cxn>
                              <a:cxn ang="T142">
                                <a:pos x="T92" y="T93"/>
                              </a:cxn>
                              <a:cxn ang="T143">
                                <a:pos x="T94" y="T95"/>
                              </a:cxn>
                            </a:cxnLst>
                            <a:rect l="T144" t="T145" r="T146" b="T147"/>
                            <a:pathLst>
                              <a:path w="1226" h="1476">
                                <a:moveTo>
                                  <a:pt x="73" y="203"/>
                                </a:moveTo>
                                <a:cubicBezTo>
                                  <a:pt x="72" y="202"/>
                                  <a:pt x="80" y="205"/>
                                  <a:pt x="70" y="194"/>
                                </a:cubicBezTo>
                                <a:cubicBezTo>
                                  <a:pt x="60" y="183"/>
                                  <a:pt x="0" y="138"/>
                                  <a:pt x="9" y="133"/>
                                </a:cubicBezTo>
                                <a:cubicBezTo>
                                  <a:pt x="18" y="128"/>
                                  <a:pt x="99" y="157"/>
                                  <a:pt x="126" y="162"/>
                                </a:cubicBezTo>
                                <a:cubicBezTo>
                                  <a:pt x="153" y="167"/>
                                  <a:pt x="166" y="153"/>
                                  <a:pt x="174" y="162"/>
                                </a:cubicBezTo>
                                <a:cubicBezTo>
                                  <a:pt x="182" y="171"/>
                                  <a:pt x="169" y="210"/>
                                  <a:pt x="177" y="218"/>
                                </a:cubicBezTo>
                                <a:cubicBezTo>
                                  <a:pt x="185" y="226"/>
                                  <a:pt x="207" y="219"/>
                                  <a:pt x="222" y="210"/>
                                </a:cubicBezTo>
                                <a:cubicBezTo>
                                  <a:pt x="237" y="201"/>
                                  <a:pt x="206" y="194"/>
                                  <a:pt x="270" y="162"/>
                                </a:cubicBezTo>
                                <a:cubicBezTo>
                                  <a:pt x="334" y="130"/>
                                  <a:pt x="532" y="36"/>
                                  <a:pt x="606" y="18"/>
                                </a:cubicBezTo>
                                <a:cubicBezTo>
                                  <a:pt x="680" y="0"/>
                                  <a:pt x="695" y="40"/>
                                  <a:pt x="717" y="51"/>
                                </a:cubicBezTo>
                                <a:cubicBezTo>
                                  <a:pt x="739" y="62"/>
                                  <a:pt x="728" y="69"/>
                                  <a:pt x="736" y="82"/>
                                </a:cubicBezTo>
                                <a:cubicBezTo>
                                  <a:pt x="744" y="95"/>
                                  <a:pt x="758" y="107"/>
                                  <a:pt x="764" y="126"/>
                                </a:cubicBezTo>
                                <a:cubicBezTo>
                                  <a:pt x="770" y="145"/>
                                  <a:pt x="770" y="176"/>
                                  <a:pt x="774" y="199"/>
                                </a:cubicBezTo>
                                <a:cubicBezTo>
                                  <a:pt x="778" y="222"/>
                                  <a:pt x="759" y="216"/>
                                  <a:pt x="787" y="266"/>
                                </a:cubicBezTo>
                                <a:cubicBezTo>
                                  <a:pt x="815" y="316"/>
                                  <a:pt x="913" y="447"/>
                                  <a:pt x="942" y="498"/>
                                </a:cubicBezTo>
                                <a:cubicBezTo>
                                  <a:pt x="971" y="549"/>
                                  <a:pt x="959" y="554"/>
                                  <a:pt x="963" y="570"/>
                                </a:cubicBezTo>
                                <a:cubicBezTo>
                                  <a:pt x="967" y="586"/>
                                  <a:pt x="958" y="585"/>
                                  <a:pt x="966" y="597"/>
                                </a:cubicBezTo>
                                <a:cubicBezTo>
                                  <a:pt x="974" y="609"/>
                                  <a:pt x="1002" y="627"/>
                                  <a:pt x="1014" y="642"/>
                                </a:cubicBezTo>
                                <a:cubicBezTo>
                                  <a:pt x="1026" y="657"/>
                                  <a:pt x="1038" y="673"/>
                                  <a:pt x="1038" y="690"/>
                                </a:cubicBezTo>
                                <a:cubicBezTo>
                                  <a:pt x="1038" y="707"/>
                                  <a:pt x="1013" y="732"/>
                                  <a:pt x="1017" y="743"/>
                                </a:cubicBezTo>
                                <a:cubicBezTo>
                                  <a:pt x="1021" y="754"/>
                                  <a:pt x="1049" y="759"/>
                                  <a:pt x="1065" y="757"/>
                                </a:cubicBezTo>
                                <a:cubicBezTo>
                                  <a:pt x="1081" y="755"/>
                                  <a:pt x="1100" y="744"/>
                                  <a:pt x="1114" y="732"/>
                                </a:cubicBezTo>
                                <a:cubicBezTo>
                                  <a:pt x="1128" y="720"/>
                                  <a:pt x="1133" y="689"/>
                                  <a:pt x="1150" y="682"/>
                                </a:cubicBezTo>
                                <a:cubicBezTo>
                                  <a:pt x="1167" y="675"/>
                                  <a:pt x="1204" y="681"/>
                                  <a:pt x="1214" y="690"/>
                                </a:cubicBezTo>
                                <a:cubicBezTo>
                                  <a:pt x="1224" y="699"/>
                                  <a:pt x="1226" y="715"/>
                                  <a:pt x="1209" y="738"/>
                                </a:cubicBezTo>
                                <a:cubicBezTo>
                                  <a:pt x="1192" y="761"/>
                                  <a:pt x="1137" y="798"/>
                                  <a:pt x="1113" y="829"/>
                                </a:cubicBezTo>
                                <a:cubicBezTo>
                                  <a:pt x="1089" y="860"/>
                                  <a:pt x="1077" y="892"/>
                                  <a:pt x="1065" y="925"/>
                                </a:cubicBezTo>
                                <a:cubicBezTo>
                                  <a:pt x="1053" y="958"/>
                                  <a:pt x="1047" y="985"/>
                                  <a:pt x="1038" y="1026"/>
                                </a:cubicBezTo>
                                <a:cubicBezTo>
                                  <a:pt x="1029" y="1067"/>
                                  <a:pt x="1025" y="1137"/>
                                  <a:pt x="1011" y="1170"/>
                                </a:cubicBezTo>
                                <a:cubicBezTo>
                                  <a:pt x="997" y="1203"/>
                                  <a:pt x="973" y="1210"/>
                                  <a:pt x="953" y="1226"/>
                                </a:cubicBezTo>
                                <a:cubicBezTo>
                                  <a:pt x="933" y="1242"/>
                                  <a:pt x="907" y="1254"/>
                                  <a:pt x="889" y="1269"/>
                                </a:cubicBezTo>
                                <a:cubicBezTo>
                                  <a:pt x="871" y="1284"/>
                                  <a:pt x="856" y="1301"/>
                                  <a:pt x="846" y="1314"/>
                                </a:cubicBezTo>
                                <a:cubicBezTo>
                                  <a:pt x="836" y="1327"/>
                                  <a:pt x="842" y="1335"/>
                                  <a:pt x="827" y="1346"/>
                                </a:cubicBezTo>
                                <a:cubicBezTo>
                                  <a:pt x="812" y="1357"/>
                                  <a:pt x="766" y="1370"/>
                                  <a:pt x="754" y="1380"/>
                                </a:cubicBezTo>
                                <a:cubicBezTo>
                                  <a:pt x="742" y="1390"/>
                                  <a:pt x="756" y="1393"/>
                                  <a:pt x="756" y="1404"/>
                                </a:cubicBezTo>
                                <a:cubicBezTo>
                                  <a:pt x="756" y="1415"/>
                                  <a:pt x="761" y="1437"/>
                                  <a:pt x="752" y="1446"/>
                                </a:cubicBezTo>
                                <a:cubicBezTo>
                                  <a:pt x="743" y="1455"/>
                                  <a:pt x="718" y="1456"/>
                                  <a:pt x="702" y="1458"/>
                                </a:cubicBezTo>
                                <a:cubicBezTo>
                                  <a:pt x="686" y="1460"/>
                                  <a:pt x="707" y="1463"/>
                                  <a:pt x="654" y="1458"/>
                                </a:cubicBezTo>
                                <a:cubicBezTo>
                                  <a:pt x="601" y="1453"/>
                                  <a:pt x="453" y="1428"/>
                                  <a:pt x="382" y="1426"/>
                                </a:cubicBezTo>
                                <a:cubicBezTo>
                                  <a:pt x="311" y="1424"/>
                                  <a:pt x="256" y="1445"/>
                                  <a:pt x="225" y="1447"/>
                                </a:cubicBezTo>
                                <a:cubicBezTo>
                                  <a:pt x="194" y="1449"/>
                                  <a:pt x="223" y="1437"/>
                                  <a:pt x="194" y="1440"/>
                                </a:cubicBezTo>
                                <a:cubicBezTo>
                                  <a:pt x="165" y="1443"/>
                                  <a:pt x="74" y="1476"/>
                                  <a:pt x="49" y="1463"/>
                                </a:cubicBezTo>
                                <a:cubicBezTo>
                                  <a:pt x="24" y="1450"/>
                                  <a:pt x="44" y="1387"/>
                                  <a:pt x="42" y="1364"/>
                                </a:cubicBezTo>
                                <a:cubicBezTo>
                                  <a:pt x="40" y="1341"/>
                                  <a:pt x="40" y="1332"/>
                                  <a:pt x="38" y="1324"/>
                                </a:cubicBezTo>
                                <a:cubicBezTo>
                                  <a:pt x="36" y="1316"/>
                                  <a:pt x="23" y="1321"/>
                                  <a:pt x="30" y="1314"/>
                                </a:cubicBezTo>
                                <a:cubicBezTo>
                                  <a:pt x="37" y="1307"/>
                                  <a:pt x="68" y="1293"/>
                                  <a:pt x="83" y="1279"/>
                                </a:cubicBezTo>
                                <a:cubicBezTo>
                                  <a:pt x="98" y="1265"/>
                                  <a:pt x="115" y="1246"/>
                                  <a:pt x="122" y="1228"/>
                                </a:cubicBezTo>
                                <a:cubicBezTo>
                                  <a:pt x="129" y="1210"/>
                                  <a:pt x="125" y="1182"/>
                                  <a:pt x="126" y="1170"/>
                                </a:cubicBez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</p:grpSp>
                    <p:sp>
                      <p:nvSpPr>
                        <p:cNvPr id="31" name="Freeform 27">
                          <a:extLst>
                            <a:ext uri="{FF2B5EF4-FFF2-40B4-BE49-F238E27FC236}">
                              <a16:creationId xmlns:a16="http://schemas.microsoft.com/office/drawing/2014/main" id="{F77159AC-F7FD-2240-8740-7311389CE9B4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40" y="1376"/>
                          <a:ext cx="632" cy="704"/>
                        </a:xfrm>
                        <a:custGeom>
                          <a:avLst/>
                          <a:gdLst>
                            <a:gd name="T0" fmla="*/ 245 w 632"/>
                            <a:gd name="T1" fmla="*/ 704 h 704"/>
                            <a:gd name="T2" fmla="*/ 276 w 632"/>
                            <a:gd name="T3" fmla="*/ 652 h 704"/>
                            <a:gd name="T4" fmla="*/ 288 w 632"/>
                            <a:gd name="T5" fmla="*/ 612 h 704"/>
                            <a:gd name="T6" fmla="*/ 280 w 632"/>
                            <a:gd name="T7" fmla="*/ 572 h 704"/>
                            <a:gd name="T8" fmla="*/ 260 w 632"/>
                            <a:gd name="T9" fmla="*/ 588 h 704"/>
                            <a:gd name="T10" fmla="*/ 252 w 632"/>
                            <a:gd name="T11" fmla="*/ 552 h 704"/>
                            <a:gd name="T12" fmla="*/ 244 w 632"/>
                            <a:gd name="T13" fmla="*/ 520 h 704"/>
                            <a:gd name="T14" fmla="*/ 220 w 632"/>
                            <a:gd name="T15" fmla="*/ 512 h 704"/>
                            <a:gd name="T16" fmla="*/ 172 w 632"/>
                            <a:gd name="T17" fmla="*/ 528 h 704"/>
                            <a:gd name="T18" fmla="*/ 136 w 632"/>
                            <a:gd name="T19" fmla="*/ 532 h 704"/>
                            <a:gd name="T20" fmla="*/ 112 w 632"/>
                            <a:gd name="T21" fmla="*/ 532 h 704"/>
                            <a:gd name="T22" fmla="*/ 88 w 632"/>
                            <a:gd name="T23" fmla="*/ 524 h 704"/>
                            <a:gd name="T24" fmla="*/ 32 w 632"/>
                            <a:gd name="T25" fmla="*/ 492 h 704"/>
                            <a:gd name="T26" fmla="*/ 16 w 632"/>
                            <a:gd name="T27" fmla="*/ 472 h 704"/>
                            <a:gd name="T28" fmla="*/ 16 w 632"/>
                            <a:gd name="T29" fmla="*/ 448 h 704"/>
                            <a:gd name="T30" fmla="*/ 4 w 632"/>
                            <a:gd name="T31" fmla="*/ 420 h 704"/>
                            <a:gd name="T32" fmla="*/ 4 w 632"/>
                            <a:gd name="T33" fmla="*/ 396 h 704"/>
                            <a:gd name="T34" fmla="*/ 4 w 632"/>
                            <a:gd name="T35" fmla="*/ 348 h 704"/>
                            <a:gd name="T36" fmla="*/ 28 w 632"/>
                            <a:gd name="T37" fmla="*/ 360 h 704"/>
                            <a:gd name="T38" fmla="*/ 60 w 632"/>
                            <a:gd name="T39" fmla="*/ 388 h 704"/>
                            <a:gd name="T40" fmla="*/ 72 w 632"/>
                            <a:gd name="T41" fmla="*/ 412 h 704"/>
                            <a:gd name="T42" fmla="*/ 88 w 632"/>
                            <a:gd name="T43" fmla="*/ 432 h 704"/>
                            <a:gd name="T44" fmla="*/ 108 w 632"/>
                            <a:gd name="T45" fmla="*/ 460 h 704"/>
                            <a:gd name="T46" fmla="*/ 124 w 632"/>
                            <a:gd name="T47" fmla="*/ 436 h 704"/>
                            <a:gd name="T48" fmla="*/ 160 w 632"/>
                            <a:gd name="T49" fmla="*/ 436 h 704"/>
                            <a:gd name="T50" fmla="*/ 184 w 632"/>
                            <a:gd name="T51" fmla="*/ 412 h 704"/>
                            <a:gd name="T52" fmla="*/ 244 w 632"/>
                            <a:gd name="T53" fmla="*/ 368 h 704"/>
                            <a:gd name="T54" fmla="*/ 192 w 632"/>
                            <a:gd name="T55" fmla="*/ 376 h 704"/>
                            <a:gd name="T56" fmla="*/ 164 w 632"/>
                            <a:gd name="T57" fmla="*/ 396 h 704"/>
                            <a:gd name="T58" fmla="*/ 128 w 632"/>
                            <a:gd name="T59" fmla="*/ 392 h 704"/>
                            <a:gd name="T60" fmla="*/ 104 w 632"/>
                            <a:gd name="T61" fmla="*/ 404 h 704"/>
                            <a:gd name="T62" fmla="*/ 104 w 632"/>
                            <a:gd name="T63" fmla="*/ 376 h 704"/>
                            <a:gd name="T64" fmla="*/ 124 w 632"/>
                            <a:gd name="T65" fmla="*/ 344 h 704"/>
                            <a:gd name="T66" fmla="*/ 152 w 632"/>
                            <a:gd name="T67" fmla="*/ 312 h 704"/>
                            <a:gd name="T68" fmla="*/ 176 w 632"/>
                            <a:gd name="T69" fmla="*/ 296 h 704"/>
                            <a:gd name="T70" fmla="*/ 176 w 632"/>
                            <a:gd name="T71" fmla="*/ 272 h 704"/>
                            <a:gd name="T72" fmla="*/ 152 w 632"/>
                            <a:gd name="T73" fmla="*/ 280 h 704"/>
                            <a:gd name="T74" fmla="*/ 144 w 632"/>
                            <a:gd name="T75" fmla="*/ 252 h 704"/>
                            <a:gd name="T76" fmla="*/ 180 w 632"/>
                            <a:gd name="T77" fmla="*/ 224 h 704"/>
                            <a:gd name="T78" fmla="*/ 232 w 632"/>
                            <a:gd name="T79" fmla="*/ 196 h 704"/>
                            <a:gd name="T80" fmla="*/ 196 w 632"/>
                            <a:gd name="T81" fmla="*/ 208 h 704"/>
                            <a:gd name="T82" fmla="*/ 204 w 632"/>
                            <a:gd name="T83" fmla="*/ 180 h 704"/>
                            <a:gd name="T84" fmla="*/ 240 w 632"/>
                            <a:gd name="T85" fmla="*/ 148 h 704"/>
                            <a:gd name="T86" fmla="*/ 272 w 632"/>
                            <a:gd name="T87" fmla="*/ 132 h 704"/>
                            <a:gd name="T88" fmla="*/ 296 w 632"/>
                            <a:gd name="T89" fmla="*/ 120 h 704"/>
                            <a:gd name="T90" fmla="*/ 324 w 632"/>
                            <a:gd name="T91" fmla="*/ 104 h 704"/>
                            <a:gd name="T92" fmla="*/ 356 w 632"/>
                            <a:gd name="T93" fmla="*/ 104 h 704"/>
                            <a:gd name="T94" fmla="*/ 384 w 632"/>
                            <a:gd name="T95" fmla="*/ 108 h 704"/>
                            <a:gd name="T96" fmla="*/ 416 w 632"/>
                            <a:gd name="T97" fmla="*/ 72 h 704"/>
                            <a:gd name="T98" fmla="*/ 460 w 632"/>
                            <a:gd name="T99" fmla="*/ 52 h 704"/>
                            <a:gd name="T100" fmla="*/ 500 w 632"/>
                            <a:gd name="T101" fmla="*/ 20 h 704"/>
                            <a:gd name="T102" fmla="*/ 520 w 632"/>
                            <a:gd name="T103" fmla="*/ 36 h 704"/>
                            <a:gd name="T104" fmla="*/ 572 w 632"/>
                            <a:gd name="T105" fmla="*/ 16 h 704"/>
                            <a:gd name="T106" fmla="*/ 608 w 632"/>
                            <a:gd name="T107" fmla="*/ 8 h 704"/>
                            <a:gd name="T108" fmla="*/ 632 w 632"/>
                            <a:gd name="T109" fmla="*/ 0 h 704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w 632"/>
                            <a:gd name="T166" fmla="*/ 0 h 704"/>
                            <a:gd name="T167" fmla="*/ 632 w 632"/>
                            <a:gd name="T168" fmla="*/ 704 h 704"/>
                          </a:gdLst>
                          <a:ahLst/>
                          <a:cxnLst>
                            <a:cxn ang="T110">
                              <a:pos x="T0" y="T1"/>
                            </a:cxn>
                            <a:cxn ang="T111">
                              <a:pos x="T2" y="T3"/>
                            </a:cxn>
                            <a:cxn ang="T112">
                              <a:pos x="T4" y="T5"/>
                            </a:cxn>
                            <a:cxn ang="T113">
                              <a:pos x="T6" y="T7"/>
                            </a:cxn>
                            <a:cxn ang="T114">
                              <a:pos x="T8" y="T9"/>
                            </a:cxn>
                            <a:cxn ang="T115">
                              <a:pos x="T10" y="T11"/>
                            </a:cxn>
                            <a:cxn ang="T116">
                              <a:pos x="T12" y="T13"/>
                            </a:cxn>
                            <a:cxn ang="T117">
                              <a:pos x="T14" y="T15"/>
                            </a:cxn>
                            <a:cxn ang="T118">
                              <a:pos x="T16" y="T17"/>
                            </a:cxn>
                            <a:cxn ang="T119">
                              <a:pos x="T18" y="T19"/>
                            </a:cxn>
                            <a:cxn ang="T120">
                              <a:pos x="T20" y="T21"/>
                            </a:cxn>
                            <a:cxn ang="T121">
                              <a:pos x="T22" y="T23"/>
                            </a:cxn>
                            <a:cxn ang="T122">
                              <a:pos x="T24" y="T25"/>
                            </a:cxn>
                            <a:cxn ang="T123">
                              <a:pos x="T26" y="T27"/>
                            </a:cxn>
                            <a:cxn ang="T124">
                              <a:pos x="T28" y="T29"/>
                            </a:cxn>
                            <a:cxn ang="T125">
                              <a:pos x="T30" y="T31"/>
                            </a:cxn>
                            <a:cxn ang="T126">
                              <a:pos x="T32" y="T33"/>
                            </a:cxn>
                            <a:cxn ang="T127">
                              <a:pos x="T34" y="T35"/>
                            </a:cxn>
                            <a:cxn ang="T128">
                              <a:pos x="T36" y="T37"/>
                            </a:cxn>
                            <a:cxn ang="T129">
                              <a:pos x="T38" y="T39"/>
                            </a:cxn>
                            <a:cxn ang="T130">
                              <a:pos x="T40" y="T41"/>
                            </a:cxn>
                            <a:cxn ang="T131">
                              <a:pos x="T42" y="T43"/>
                            </a:cxn>
                            <a:cxn ang="T132">
                              <a:pos x="T44" y="T45"/>
                            </a:cxn>
                            <a:cxn ang="T133">
                              <a:pos x="T46" y="T47"/>
                            </a:cxn>
                            <a:cxn ang="T134">
                              <a:pos x="T48" y="T49"/>
                            </a:cxn>
                            <a:cxn ang="T135">
                              <a:pos x="T50" y="T51"/>
                            </a:cxn>
                            <a:cxn ang="T136">
                              <a:pos x="T52" y="T53"/>
                            </a:cxn>
                            <a:cxn ang="T137">
                              <a:pos x="T54" y="T55"/>
                            </a:cxn>
                            <a:cxn ang="T138">
                              <a:pos x="T56" y="T57"/>
                            </a:cxn>
                            <a:cxn ang="T139">
                              <a:pos x="T58" y="T59"/>
                            </a:cxn>
                            <a:cxn ang="T140">
                              <a:pos x="T60" y="T61"/>
                            </a:cxn>
                            <a:cxn ang="T141">
                              <a:pos x="T62" y="T63"/>
                            </a:cxn>
                            <a:cxn ang="T142">
                              <a:pos x="T64" y="T65"/>
                            </a:cxn>
                            <a:cxn ang="T143">
                              <a:pos x="T66" y="T67"/>
                            </a:cxn>
                            <a:cxn ang="T144">
                              <a:pos x="T68" y="T69"/>
                            </a:cxn>
                            <a:cxn ang="T145">
                              <a:pos x="T70" y="T71"/>
                            </a:cxn>
                            <a:cxn ang="T146">
                              <a:pos x="T72" y="T73"/>
                            </a:cxn>
                            <a:cxn ang="T147">
                              <a:pos x="T74" y="T75"/>
                            </a:cxn>
                            <a:cxn ang="T148">
                              <a:pos x="T76" y="T77"/>
                            </a:cxn>
                            <a:cxn ang="T149">
                              <a:pos x="T78" y="T79"/>
                            </a:cxn>
                            <a:cxn ang="T150">
                              <a:pos x="T80" y="T81"/>
                            </a:cxn>
                            <a:cxn ang="T151">
                              <a:pos x="T82" y="T83"/>
                            </a:cxn>
                            <a:cxn ang="T152">
                              <a:pos x="T84" y="T85"/>
                            </a:cxn>
                            <a:cxn ang="T153">
                              <a:pos x="T86" y="T87"/>
                            </a:cxn>
                            <a:cxn ang="T154">
                              <a:pos x="T88" y="T89"/>
                            </a:cxn>
                            <a:cxn ang="T155">
                              <a:pos x="T90" y="T91"/>
                            </a:cxn>
                            <a:cxn ang="T156">
                              <a:pos x="T92" y="T93"/>
                            </a:cxn>
                            <a:cxn ang="T157">
                              <a:pos x="T94" y="T95"/>
                            </a:cxn>
                            <a:cxn ang="T158">
                              <a:pos x="T96" y="T97"/>
                            </a:cxn>
                            <a:cxn ang="T159">
                              <a:pos x="T98" y="T99"/>
                            </a:cxn>
                            <a:cxn ang="T160">
                              <a:pos x="T100" y="T101"/>
                            </a:cxn>
                            <a:cxn ang="T161">
                              <a:pos x="T102" y="T103"/>
                            </a:cxn>
                            <a:cxn ang="T162">
                              <a:pos x="T104" y="T105"/>
                            </a:cxn>
                            <a:cxn ang="T163">
                              <a:pos x="T106" y="T107"/>
                            </a:cxn>
                            <a:cxn ang="T164">
                              <a:pos x="T108" y="T109"/>
                            </a:cxn>
                          </a:cxnLst>
                          <a:rect l="T165" t="T166" r="T167" b="T168"/>
                          <a:pathLst>
                            <a:path w="632" h="704">
                              <a:moveTo>
                                <a:pt x="245" y="704"/>
                              </a:moveTo>
                              <a:cubicBezTo>
                                <a:pt x="250" y="695"/>
                                <a:pt x="269" y="667"/>
                                <a:pt x="276" y="652"/>
                              </a:cubicBezTo>
                              <a:cubicBezTo>
                                <a:pt x="283" y="637"/>
                                <a:pt x="287" y="625"/>
                                <a:pt x="288" y="612"/>
                              </a:cubicBezTo>
                              <a:cubicBezTo>
                                <a:pt x="289" y="599"/>
                                <a:pt x="285" y="576"/>
                                <a:pt x="280" y="572"/>
                              </a:cubicBezTo>
                              <a:cubicBezTo>
                                <a:pt x="275" y="568"/>
                                <a:pt x="265" y="591"/>
                                <a:pt x="260" y="588"/>
                              </a:cubicBezTo>
                              <a:cubicBezTo>
                                <a:pt x="255" y="585"/>
                                <a:pt x="255" y="563"/>
                                <a:pt x="252" y="552"/>
                              </a:cubicBezTo>
                              <a:cubicBezTo>
                                <a:pt x="249" y="541"/>
                                <a:pt x="249" y="527"/>
                                <a:pt x="244" y="520"/>
                              </a:cubicBezTo>
                              <a:cubicBezTo>
                                <a:pt x="239" y="513"/>
                                <a:pt x="232" y="511"/>
                                <a:pt x="220" y="512"/>
                              </a:cubicBezTo>
                              <a:cubicBezTo>
                                <a:pt x="208" y="513"/>
                                <a:pt x="186" y="525"/>
                                <a:pt x="172" y="528"/>
                              </a:cubicBezTo>
                              <a:cubicBezTo>
                                <a:pt x="158" y="531"/>
                                <a:pt x="146" y="531"/>
                                <a:pt x="136" y="532"/>
                              </a:cubicBezTo>
                              <a:cubicBezTo>
                                <a:pt x="126" y="533"/>
                                <a:pt x="120" y="533"/>
                                <a:pt x="112" y="532"/>
                              </a:cubicBezTo>
                              <a:cubicBezTo>
                                <a:pt x="104" y="531"/>
                                <a:pt x="101" y="531"/>
                                <a:pt x="88" y="524"/>
                              </a:cubicBezTo>
                              <a:cubicBezTo>
                                <a:pt x="75" y="517"/>
                                <a:pt x="44" y="501"/>
                                <a:pt x="32" y="492"/>
                              </a:cubicBezTo>
                              <a:cubicBezTo>
                                <a:pt x="20" y="483"/>
                                <a:pt x="19" y="479"/>
                                <a:pt x="16" y="472"/>
                              </a:cubicBezTo>
                              <a:cubicBezTo>
                                <a:pt x="13" y="465"/>
                                <a:pt x="18" y="457"/>
                                <a:pt x="16" y="448"/>
                              </a:cubicBezTo>
                              <a:cubicBezTo>
                                <a:pt x="14" y="439"/>
                                <a:pt x="6" y="429"/>
                                <a:pt x="4" y="420"/>
                              </a:cubicBezTo>
                              <a:cubicBezTo>
                                <a:pt x="2" y="411"/>
                                <a:pt x="4" y="408"/>
                                <a:pt x="4" y="396"/>
                              </a:cubicBezTo>
                              <a:cubicBezTo>
                                <a:pt x="4" y="384"/>
                                <a:pt x="0" y="354"/>
                                <a:pt x="4" y="348"/>
                              </a:cubicBezTo>
                              <a:cubicBezTo>
                                <a:pt x="8" y="342"/>
                                <a:pt x="19" y="353"/>
                                <a:pt x="28" y="360"/>
                              </a:cubicBezTo>
                              <a:cubicBezTo>
                                <a:pt x="37" y="367"/>
                                <a:pt x="53" y="379"/>
                                <a:pt x="60" y="388"/>
                              </a:cubicBezTo>
                              <a:cubicBezTo>
                                <a:pt x="67" y="397"/>
                                <a:pt x="67" y="405"/>
                                <a:pt x="72" y="412"/>
                              </a:cubicBezTo>
                              <a:cubicBezTo>
                                <a:pt x="77" y="419"/>
                                <a:pt x="82" y="424"/>
                                <a:pt x="88" y="432"/>
                              </a:cubicBezTo>
                              <a:cubicBezTo>
                                <a:pt x="94" y="440"/>
                                <a:pt x="102" y="459"/>
                                <a:pt x="108" y="460"/>
                              </a:cubicBezTo>
                              <a:cubicBezTo>
                                <a:pt x="114" y="461"/>
                                <a:pt x="115" y="440"/>
                                <a:pt x="124" y="436"/>
                              </a:cubicBezTo>
                              <a:cubicBezTo>
                                <a:pt x="133" y="432"/>
                                <a:pt x="150" y="440"/>
                                <a:pt x="160" y="436"/>
                              </a:cubicBezTo>
                              <a:cubicBezTo>
                                <a:pt x="170" y="432"/>
                                <a:pt x="170" y="423"/>
                                <a:pt x="184" y="412"/>
                              </a:cubicBezTo>
                              <a:cubicBezTo>
                                <a:pt x="198" y="401"/>
                                <a:pt x="243" y="374"/>
                                <a:pt x="244" y="368"/>
                              </a:cubicBezTo>
                              <a:cubicBezTo>
                                <a:pt x="245" y="362"/>
                                <a:pt x="205" y="371"/>
                                <a:pt x="192" y="376"/>
                              </a:cubicBezTo>
                              <a:cubicBezTo>
                                <a:pt x="179" y="381"/>
                                <a:pt x="175" y="393"/>
                                <a:pt x="164" y="396"/>
                              </a:cubicBezTo>
                              <a:cubicBezTo>
                                <a:pt x="153" y="399"/>
                                <a:pt x="138" y="391"/>
                                <a:pt x="128" y="392"/>
                              </a:cubicBezTo>
                              <a:cubicBezTo>
                                <a:pt x="118" y="393"/>
                                <a:pt x="108" y="407"/>
                                <a:pt x="104" y="404"/>
                              </a:cubicBezTo>
                              <a:cubicBezTo>
                                <a:pt x="100" y="401"/>
                                <a:pt x="101" y="386"/>
                                <a:pt x="104" y="376"/>
                              </a:cubicBezTo>
                              <a:cubicBezTo>
                                <a:pt x="107" y="366"/>
                                <a:pt x="116" y="355"/>
                                <a:pt x="124" y="344"/>
                              </a:cubicBezTo>
                              <a:cubicBezTo>
                                <a:pt x="132" y="333"/>
                                <a:pt x="143" y="320"/>
                                <a:pt x="152" y="312"/>
                              </a:cubicBezTo>
                              <a:cubicBezTo>
                                <a:pt x="161" y="304"/>
                                <a:pt x="172" y="303"/>
                                <a:pt x="176" y="296"/>
                              </a:cubicBezTo>
                              <a:cubicBezTo>
                                <a:pt x="180" y="289"/>
                                <a:pt x="180" y="275"/>
                                <a:pt x="176" y="272"/>
                              </a:cubicBezTo>
                              <a:cubicBezTo>
                                <a:pt x="172" y="269"/>
                                <a:pt x="157" y="283"/>
                                <a:pt x="152" y="280"/>
                              </a:cubicBezTo>
                              <a:cubicBezTo>
                                <a:pt x="147" y="277"/>
                                <a:pt x="139" y="261"/>
                                <a:pt x="144" y="252"/>
                              </a:cubicBezTo>
                              <a:cubicBezTo>
                                <a:pt x="149" y="243"/>
                                <a:pt x="165" y="233"/>
                                <a:pt x="180" y="224"/>
                              </a:cubicBezTo>
                              <a:cubicBezTo>
                                <a:pt x="195" y="215"/>
                                <a:pt x="229" y="199"/>
                                <a:pt x="232" y="196"/>
                              </a:cubicBezTo>
                              <a:cubicBezTo>
                                <a:pt x="235" y="193"/>
                                <a:pt x="201" y="211"/>
                                <a:pt x="196" y="208"/>
                              </a:cubicBezTo>
                              <a:cubicBezTo>
                                <a:pt x="191" y="205"/>
                                <a:pt x="197" y="190"/>
                                <a:pt x="204" y="180"/>
                              </a:cubicBezTo>
                              <a:cubicBezTo>
                                <a:pt x="211" y="170"/>
                                <a:pt x="229" y="156"/>
                                <a:pt x="240" y="148"/>
                              </a:cubicBezTo>
                              <a:cubicBezTo>
                                <a:pt x="251" y="140"/>
                                <a:pt x="263" y="137"/>
                                <a:pt x="272" y="132"/>
                              </a:cubicBezTo>
                              <a:cubicBezTo>
                                <a:pt x="281" y="127"/>
                                <a:pt x="287" y="125"/>
                                <a:pt x="296" y="120"/>
                              </a:cubicBezTo>
                              <a:cubicBezTo>
                                <a:pt x="305" y="115"/>
                                <a:pt x="314" y="107"/>
                                <a:pt x="324" y="104"/>
                              </a:cubicBezTo>
                              <a:cubicBezTo>
                                <a:pt x="334" y="101"/>
                                <a:pt x="346" y="103"/>
                                <a:pt x="356" y="104"/>
                              </a:cubicBezTo>
                              <a:cubicBezTo>
                                <a:pt x="366" y="105"/>
                                <a:pt x="374" y="113"/>
                                <a:pt x="384" y="108"/>
                              </a:cubicBezTo>
                              <a:cubicBezTo>
                                <a:pt x="394" y="103"/>
                                <a:pt x="403" y="81"/>
                                <a:pt x="416" y="72"/>
                              </a:cubicBezTo>
                              <a:cubicBezTo>
                                <a:pt x="429" y="63"/>
                                <a:pt x="446" y="61"/>
                                <a:pt x="460" y="52"/>
                              </a:cubicBezTo>
                              <a:cubicBezTo>
                                <a:pt x="474" y="43"/>
                                <a:pt x="490" y="23"/>
                                <a:pt x="500" y="20"/>
                              </a:cubicBezTo>
                              <a:cubicBezTo>
                                <a:pt x="510" y="17"/>
                                <a:pt x="508" y="37"/>
                                <a:pt x="520" y="36"/>
                              </a:cubicBezTo>
                              <a:cubicBezTo>
                                <a:pt x="532" y="35"/>
                                <a:pt x="557" y="21"/>
                                <a:pt x="572" y="16"/>
                              </a:cubicBezTo>
                              <a:cubicBezTo>
                                <a:pt x="587" y="11"/>
                                <a:pt x="598" y="11"/>
                                <a:pt x="608" y="8"/>
                              </a:cubicBezTo>
                              <a:cubicBezTo>
                                <a:pt x="618" y="5"/>
                                <a:pt x="625" y="2"/>
                                <a:pt x="632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grpSp>
                      <p:nvGrpSpPr>
                        <p:cNvPr id="32" name="Group 28">
                          <a:extLst>
                            <a:ext uri="{FF2B5EF4-FFF2-40B4-BE49-F238E27FC236}">
                              <a16:creationId xmlns:a16="http://schemas.microsoft.com/office/drawing/2014/main" id="{C4A8993D-B07A-2441-B25E-236C161BE3F5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72" y="1336"/>
                          <a:ext cx="844" cy="530"/>
                          <a:chOff x="3472" y="1336"/>
                          <a:chExt cx="844" cy="530"/>
                        </a:xfrm>
                      </p:grpSpPr>
                      <p:sp>
                        <p:nvSpPr>
                          <p:cNvPr id="39" name="Freeform 29">
                            <a:extLst>
                              <a:ext uri="{FF2B5EF4-FFF2-40B4-BE49-F238E27FC236}">
                                <a16:creationId xmlns:a16="http://schemas.microsoft.com/office/drawing/2014/main" id="{D8E79777-853C-024A-B589-663645108BF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72" y="1336"/>
                            <a:ext cx="844" cy="236"/>
                          </a:xfrm>
                          <a:custGeom>
                            <a:avLst/>
                            <a:gdLst>
                              <a:gd name="T0" fmla="*/ 0 w 844"/>
                              <a:gd name="T1" fmla="*/ 40 h 236"/>
                              <a:gd name="T2" fmla="*/ 48 w 844"/>
                              <a:gd name="T3" fmla="*/ 32 h 236"/>
                              <a:gd name="T4" fmla="*/ 84 w 844"/>
                              <a:gd name="T5" fmla="*/ 20 h 236"/>
                              <a:gd name="T6" fmla="*/ 120 w 844"/>
                              <a:gd name="T7" fmla="*/ 24 h 236"/>
                              <a:gd name="T8" fmla="*/ 152 w 844"/>
                              <a:gd name="T9" fmla="*/ 24 h 236"/>
                              <a:gd name="T10" fmla="*/ 176 w 844"/>
                              <a:gd name="T11" fmla="*/ 8 h 236"/>
                              <a:gd name="T12" fmla="*/ 224 w 844"/>
                              <a:gd name="T13" fmla="*/ 0 h 236"/>
                              <a:gd name="T14" fmla="*/ 252 w 844"/>
                              <a:gd name="T15" fmla="*/ 0 h 236"/>
                              <a:gd name="T16" fmla="*/ 292 w 844"/>
                              <a:gd name="T17" fmla="*/ 0 h 236"/>
                              <a:gd name="T18" fmla="*/ 324 w 844"/>
                              <a:gd name="T19" fmla="*/ 8 h 236"/>
                              <a:gd name="T20" fmla="*/ 356 w 844"/>
                              <a:gd name="T21" fmla="*/ 24 h 236"/>
                              <a:gd name="T22" fmla="*/ 388 w 844"/>
                              <a:gd name="T23" fmla="*/ 36 h 236"/>
                              <a:gd name="T24" fmla="*/ 432 w 844"/>
                              <a:gd name="T25" fmla="*/ 56 h 236"/>
                              <a:gd name="T26" fmla="*/ 460 w 844"/>
                              <a:gd name="T27" fmla="*/ 52 h 236"/>
                              <a:gd name="T28" fmla="*/ 496 w 844"/>
                              <a:gd name="T29" fmla="*/ 56 h 236"/>
                              <a:gd name="T30" fmla="*/ 544 w 844"/>
                              <a:gd name="T31" fmla="*/ 76 h 236"/>
                              <a:gd name="T32" fmla="*/ 573 w 844"/>
                              <a:gd name="T33" fmla="*/ 91 h 236"/>
                              <a:gd name="T34" fmla="*/ 600 w 844"/>
                              <a:gd name="T35" fmla="*/ 100 h 236"/>
                              <a:gd name="T36" fmla="*/ 624 w 844"/>
                              <a:gd name="T37" fmla="*/ 100 h 236"/>
                              <a:gd name="T38" fmla="*/ 652 w 844"/>
                              <a:gd name="T39" fmla="*/ 92 h 236"/>
                              <a:gd name="T40" fmla="*/ 701 w 844"/>
                              <a:gd name="T41" fmla="*/ 144 h 236"/>
                              <a:gd name="T42" fmla="*/ 728 w 844"/>
                              <a:gd name="T43" fmla="*/ 100 h 236"/>
                              <a:gd name="T44" fmla="*/ 748 w 844"/>
                              <a:gd name="T45" fmla="*/ 116 h 236"/>
                              <a:gd name="T46" fmla="*/ 772 w 844"/>
                              <a:gd name="T47" fmla="*/ 148 h 236"/>
                              <a:gd name="T48" fmla="*/ 792 w 844"/>
                              <a:gd name="T49" fmla="*/ 168 h 236"/>
                              <a:gd name="T50" fmla="*/ 811 w 844"/>
                              <a:gd name="T51" fmla="*/ 189 h 236"/>
                              <a:gd name="T52" fmla="*/ 808 w 844"/>
                              <a:gd name="T53" fmla="*/ 213 h 236"/>
                              <a:gd name="T54" fmla="*/ 820 w 844"/>
                              <a:gd name="T55" fmla="*/ 232 h 236"/>
                              <a:gd name="T56" fmla="*/ 844 w 844"/>
                              <a:gd name="T57" fmla="*/ 236 h 2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844"/>
                              <a:gd name="T88" fmla="*/ 0 h 236"/>
                              <a:gd name="T89" fmla="*/ 844 w 844"/>
                              <a:gd name="T90" fmla="*/ 236 h 236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844" h="236">
                                <a:moveTo>
                                  <a:pt x="0" y="40"/>
                                </a:moveTo>
                                <a:lnTo>
                                  <a:pt x="48" y="32"/>
                                </a:lnTo>
                                <a:lnTo>
                                  <a:pt x="84" y="20"/>
                                </a:lnTo>
                                <a:lnTo>
                                  <a:pt x="120" y="24"/>
                                </a:lnTo>
                                <a:lnTo>
                                  <a:pt x="152" y="24"/>
                                </a:lnTo>
                                <a:lnTo>
                                  <a:pt x="176" y="8"/>
                                </a:lnTo>
                                <a:lnTo>
                                  <a:pt x="224" y="0"/>
                                </a:lnTo>
                                <a:lnTo>
                                  <a:pt x="252" y="0"/>
                                </a:lnTo>
                                <a:lnTo>
                                  <a:pt x="292" y="0"/>
                                </a:lnTo>
                                <a:lnTo>
                                  <a:pt x="324" y="8"/>
                                </a:lnTo>
                                <a:lnTo>
                                  <a:pt x="356" y="24"/>
                                </a:lnTo>
                                <a:lnTo>
                                  <a:pt x="388" y="36"/>
                                </a:lnTo>
                                <a:lnTo>
                                  <a:pt x="432" y="56"/>
                                </a:lnTo>
                                <a:lnTo>
                                  <a:pt x="460" y="52"/>
                                </a:lnTo>
                                <a:lnTo>
                                  <a:pt x="496" y="56"/>
                                </a:lnTo>
                                <a:lnTo>
                                  <a:pt x="544" y="76"/>
                                </a:lnTo>
                                <a:lnTo>
                                  <a:pt x="573" y="91"/>
                                </a:lnTo>
                                <a:lnTo>
                                  <a:pt x="600" y="100"/>
                                </a:lnTo>
                                <a:lnTo>
                                  <a:pt x="624" y="100"/>
                                </a:lnTo>
                                <a:lnTo>
                                  <a:pt x="652" y="92"/>
                                </a:lnTo>
                                <a:lnTo>
                                  <a:pt x="701" y="144"/>
                                </a:lnTo>
                                <a:lnTo>
                                  <a:pt x="728" y="100"/>
                                </a:lnTo>
                                <a:lnTo>
                                  <a:pt x="748" y="116"/>
                                </a:lnTo>
                                <a:cubicBezTo>
                                  <a:pt x="755" y="124"/>
                                  <a:pt x="765" y="139"/>
                                  <a:pt x="772" y="148"/>
                                </a:cubicBezTo>
                                <a:lnTo>
                                  <a:pt x="792" y="168"/>
                                </a:lnTo>
                                <a:lnTo>
                                  <a:pt x="811" y="189"/>
                                </a:lnTo>
                                <a:lnTo>
                                  <a:pt x="808" y="213"/>
                                </a:lnTo>
                                <a:lnTo>
                                  <a:pt x="820" y="232"/>
                                </a:lnTo>
                                <a:lnTo>
                                  <a:pt x="844" y="236"/>
                                </a:ln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 w="3810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  <p:sp>
                        <p:nvSpPr>
                          <p:cNvPr id="40" name="Freeform 30">
                            <a:extLst>
                              <a:ext uri="{FF2B5EF4-FFF2-40B4-BE49-F238E27FC236}">
                                <a16:creationId xmlns:a16="http://schemas.microsoft.com/office/drawing/2014/main" id="{ED9AB976-B52A-EF4F-AC61-9013A1EBE3A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72" y="1376"/>
                            <a:ext cx="840" cy="490"/>
                          </a:xfrm>
                          <a:custGeom>
                            <a:avLst/>
                            <a:gdLst>
                              <a:gd name="T0" fmla="*/ 840 w 840"/>
                              <a:gd name="T1" fmla="*/ 192 h 490"/>
                              <a:gd name="T2" fmla="*/ 648 w 840"/>
                              <a:gd name="T3" fmla="*/ 448 h 490"/>
                              <a:gd name="T4" fmla="*/ 648 w 840"/>
                              <a:gd name="T5" fmla="*/ 443 h 490"/>
                              <a:gd name="T6" fmla="*/ 640 w 840"/>
                              <a:gd name="T7" fmla="*/ 432 h 490"/>
                              <a:gd name="T8" fmla="*/ 643 w 840"/>
                              <a:gd name="T9" fmla="*/ 408 h 490"/>
                              <a:gd name="T10" fmla="*/ 648 w 840"/>
                              <a:gd name="T11" fmla="*/ 381 h 490"/>
                              <a:gd name="T12" fmla="*/ 645 w 840"/>
                              <a:gd name="T13" fmla="*/ 357 h 490"/>
                              <a:gd name="T14" fmla="*/ 637 w 840"/>
                              <a:gd name="T15" fmla="*/ 315 h 490"/>
                              <a:gd name="T16" fmla="*/ 613 w 840"/>
                              <a:gd name="T17" fmla="*/ 293 h 490"/>
                              <a:gd name="T18" fmla="*/ 581 w 840"/>
                              <a:gd name="T19" fmla="*/ 256 h 490"/>
                              <a:gd name="T20" fmla="*/ 533 w 840"/>
                              <a:gd name="T21" fmla="*/ 227 h 490"/>
                              <a:gd name="T22" fmla="*/ 493 w 840"/>
                              <a:gd name="T23" fmla="*/ 216 h 490"/>
                              <a:gd name="T24" fmla="*/ 448 w 840"/>
                              <a:gd name="T25" fmla="*/ 224 h 490"/>
                              <a:gd name="T26" fmla="*/ 403 w 840"/>
                              <a:gd name="T27" fmla="*/ 248 h 490"/>
                              <a:gd name="T28" fmla="*/ 352 w 840"/>
                              <a:gd name="T29" fmla="*/ 261 h 490"/>
                              <a:gd name="T30" fmla="*/ 307 w 840"/>
                              <a:gd name="T31" fmla="*/ 288 h 490"/>
                              <a:gd name="T32" fmla="*/ 267 w 840"/>
                              <a:gd name="T33" fmla="*/ 299 h 490"/>
                              <a:gd name="T34" fmla="*/ 229 w 840"/>
                              <a:gd name="T35" fmla="*/ 317 h 490"/>
                              <a:gd name="T36" fmla="*/ 184 w 840"/>
                              <a:gd name="T37" fmla="*/ 336 h 490"/>
                              <a:gd name="T38" fmla="*/ 139 w 840"/>
                              <a:gd name="T39" fmla="*/ 352 h 490"/>
                              <a:gd name="T40" fmla="*/ 125 w 840"/>
                              <a:gd name="T41" fmla="*/ 365 h 490"/>
                              <a:gd name="T42" fmla="*/ 0 w 840"/>
                              <a:gd name="T43" fmla="*/ 0 h 490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w 840"/>
                              <a:gd name="T67" fmla="*/ 0 h 490"/>
                              <a:gd name="T68" fmla="*/ 840 w 840"/>
                              <a:gd name="T69" fmla="*/ 490 h 490"/>
                            </a:gdLst>
                            <a:ahLst/>
                            <a:cxnLst>
                              <a:cxn ang="T44">
                                <a:pos x="T0" y="T1"/>
                              </a:cxn>
                              <a:cxn ang="T45">
                                <a:pos x="T2" y="T3"/>
                              </a:cxn>
                              <a:cxn ang="T46">
                                <a:pos x="T4" y="T5"/>
                              </a:cxn>
                              <a:cxn ang="T47">
                                <a:pos x="T6" y="T7"/>
                              </a:cxn>
                              <a:cxn ang="T48">
                                <a:pos x="T8" y="T9"/>
                              </a:cxn>
                              <a:cxn ang="T49">
                                <a:pos x="T10" y="T11"/>
                              </a:cxn>
                              <a:cxn ang="T50">
                                <a:pos x="T12" y="T13"/>
                              </a:cxn>
                              <a:cxn ang="T51">
                                <a:pos x="T14" y="T15"/>
                              </a:cxn>
                              <a:cxn ang="T52">
                                <a:pos x="T16" y="T17"/>
                              </a:cxn>
                              <a:cxn ang="T53">
                                <a:pos x="T18" y="T19"/>
                              </a:cxn>
                              <a:cxn ang="T54">
                                <a:pos x="T20" y="T21"/>
                              </a:cxn>
                              <a:cxn ang="T55">
                                <a:pos x="T22" y="T23"/>
                              </a:cxn>
                              <a:cxn ang="T56">
                                <a:pos x="T24" y="T25"/>
                              </a:cxn>
                              <a:cxn ang="T57">
                                <a:pos x="T26" y="T27"/>
                              </a:cxn>
                              <a:cxn ang="T58">
                                <a:pos x="T28" y="T29"/>
                              </a:cxn>
                              <a:cxn ang="T59">
                                <a:pos x="T30" y="T31"/>
                              </a:cxn>
                              <a:cxn ang="T60">
                                <a:pos x="T32" y="T33"/>
                              </a:cxn>
                              <a:cxn ang="T61">
                                <a:pos x="T34" y="T35"/>
                              </a:cxn>
                              <a:cxn ang="T62">
                                <a:pos x="T36" y="T37"/>
                              </a:cxn>
                              <a:cxn ang="T63">
                                <a:pos x="T38" y="T39"/>
                              </a:cxn>
                              <a:cxn ang="T64">
                                <a:pos x="T40" y="T41"/>
                              </a:cxn>
                              <a:cxn ang="T65">
                                <a:pos x="T42" y="T43"/>
                              </a:cxn>
                            </a:cxnLst>
                            <a:rect l="T66" t="T67" r="T68" b="T69"/>
                            <a:pathLst>
                              <a:path w="840" h="490">
                                <a:moveTo>
                                  <a:pt x="840" y="192"/>
                                </a:moveTo>
                                <a:cubicBezTo>
                                  <a:pt x="808" y="235"/>
                                  <a:pt x="680" y="406"/>
                                  <a:pt x="648" y="448"/>
                                </a:cubicBezTo>
                                <a:cubicBezTo>
                                  <a:pt x="616" y="490"/>
                                  <a:pt x="649" y="446"/>
                                  <a:pt x="648" y="443"/>
                                </a:cubicBezTo>
                                <a:cubicBezTo>
                                  <a:pt x="647" y="440"/>
                                  <a:pt x="641" y="438"/>
                                  <a:pt x="640" y="432"/>
                                </a:cubicBezTo>
                                <a:cubicBezTo>
                                  <a:pt x="639" y="426"/>
                                  <a:pt x="642" y="416"/>
                                  <a:pt x="643" y="408"/>
                                </a:cubicBezTo>
                                <a:cubicBezTo>
                                  <a:pt x="644" y="400"/>
                                  <a:pt x="648" y="389"/>
                                  <a:pt x="648" y="381"/>
                                </a:cubicBezTo>
                                <a:cubicBezTo>
                                  <a:pt x="648" y="373"/>
                                  <a:pt x="647" y="368"/>
                                  <a:pt x="645" y="357"/>
                                </a:cubicBezTo>
                                <a:cubicBezTo>
                                  <a:pt x="643" y="346"/>
                                  <a:pt x="642" y="326"/>
                                  <a:pt x="637" y="315"/>
                                </a:cubicBezTo>
                                <a:cubicBezTo>
                                  <a:pt x="632" y="304"/>
                                  <a:pt x="622" y="303"/>
                                  <a:pt x="613" y="293"/>
                                </a:cubicBezTo>
                                <a:cubicBezTo>
                                  <a:pt x="604" y="283"/>
                                  <a:pt x="594" y="267"/>
                                  <a:pt x="581" y="256"/>
                                </a:cubicBezTo>
                                <a:cubicBezTo>
                                  <a:pt x="568" y="245"/>
                                  <a:pt x="548" y="234"/>
                                  <a:pt x="533" y="227"/>
                                </a:cubicBezTo>
                                <a:cubicBezTo>
                                  <a:pt x="518" y="220"/>
                                  <a:pt x="507" y="216"/>
                                  <a:pt x="493" y="216"/>
                                </a:cubicBezTo>
                                <a:cubicBezTo>
                                  <a:pt x="479" y="216"/>
                                  <a:pt x="463" y="219"/>
                                  <a:pt x="448" y="224"/>
                                </a:cubicBezTo>
                                <a:cubicBezTo>
                                  <a:pt x="433" y="229"/>
                                  <a:pt x="419" y="242"/>
                                  <a:pt x="403" y="248"/>
                                </a:cubicBezTo>
                                <a:cubicBezTo>
                                  <a:pt x="387" y="254"/>
                                  <a:pt x="368" y="254"/>
                                  <a:pt x="352" y="261"/>
                                </a:cubicBezTo>
                                <a:cubicBezTo>
                                  <a:pt x="336" y="268"/>
                                  <a:pt x="321" y="282"/>
                                  <a:pt x="307" y="288"/>
                                </a:cubicBezTo>
                                <a:cubicBezTo>
                                  <a:pt x="293" y="294"/>
                                  <a:pt x="280" y="294"/>
                                  <a:pt x="267" y="299"/>
                                </a:cubicBezTo>
                                <a:cubicBezTo>
                                  <a:pt x="254" y="304"/>
                                  <a:pt x="243" y="311"/>
                                  <a:pt x="229" y="317"/>
                                </a:cubicBezTo>
                                <a:cubicBezTo>
                                  <a:pt x="215" y="323"/>
                                  <a:pt x="199" y="330"/>
                                  <a:pt x="184" y="336"/>
                                </a:cubicBezTo>
                                <a:cubicBezTo>
                                  <a:pt x="169" y="342"/>
                                  <a:pt x="149" y="347"/>
                                  <a:pt x="139" y="352"/>
                                </a:cubicBezTo>
                                <a:cubicBezTo>
                                  <a:pt x="129" y="357"/>
                                  <a:pt x="148" y="424"/>
                                  <a:pt x="125" y="365"/>
                                </a:cubicBezTo>
                                <a:cubicBezTo>
                                  <a:pt x="102" y="306"/>
                                  <a:pt x="47" y="154"/>
                                  <a:pt x="0" y="0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</p:grpSp>
                    <p:sp>
                      <p:nvSpPr>
                        <p:cNvPr id="33" name="Freeform 31">
                          <a:extLst>
                            <a:ext uri="{FF2B5EF4-FFF2-40B4-BE49-F238E27FC236}">
                              <a16:creationId xmlns:a16="http://schemas.microsoft.com/office/drawing/2014/main" id="{F9FDCFA6-7844-8644-9871-3CFBA6A9B41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17" y="1560"/>
                          <a:ext cx="403" cy="376"/>
                        </a:xfrm>
                        <a:custGeom>
                          <a:avLst/>
                          <a:gdLst>
                            <a:gd name="T0" fmla="*/ 0 w 403"/>
                            <a:gd name="T1" fmla="*/ 13 h 376"/>
                            <a:gd name="T2" fmla="*/ 30 w 403"/>
                            <a:gd name="T3" fmla="*/ 35 h 376"/>
                            <a:gd name="T4" fmla="*/ 70 w 403"/>
                            <a:gd name="T5" fmla="*/ 29 h 376"/>
                            <a:gd name="T6" fmla="*/ 96 w 403"/>
                            <a:gd name="T7" fmla="*/ 43 h 376"/>
                            <a:gd name="T8" fmla="*/ 118 w 403"/>
                            <a:gd name="T9" fmla="*/ 61 h 376"/>
                            <a:gd name="T10" fmla="*/ 136 w 403"/>
                            <a:gd name="T11" fmla="*/ 75 h 376"/>
                            <a:gd name="T12" fmla="*/ 168 w 403"/>
                            <a:gd name="T13" fmla="*/ 75 h 376"/>
                            <a:gd name="T14" fmla="*/ 176 w 403"/>
                            <a:gd name="T15" fmla="*/ 61 h 376"/>
                            <a:gd name="T16" fmla="*/ 182 w 403"/>
                            <a:gd name="T17" fmla="*/ 37 h 376"/>
                            <a:gd name="T18" fmla="*/ 179 w 403"/>
                            <a:gd name="T19" fmla="*/ 21 h 376"/>
                            <a:gd name="T20" fmla="*/ 184 w 403"/>
                            <a:gd name="T21" fmla="*/ 3 h 376"/>
                            <a:gd name="T22" fmla="*/ 200 w 403"/>
                            <a:gd name="T23" fmla="*/ 3 h 376"/>
                            <a:gd name="T24" fmla="*/ 216 w 403"/>
                            <a:gd name="T25" fmla="*/ 24 h 376"/>
                            <a:gd name="T26" fmla="*/ 219 w 403"/>
                            <a:gd name="T27" fmla="*/ 40 h 376"/>
                            <a:gd name="T28" fmla="*/ 235 w 403"/>
                            <a:gd name="T29" fmla="*/ 56 h 376"/>
                            <a:gd name="T30" fmla="*/ 240 w 403"/>
                            <a:gd name="T31" fmla="*/ 88 h 376"/>
                            <a:gd name="T32" fmla="*/ 256 w 403"/>
                            <a:gd name="T33" fmla="*/ 99 h 376"/>
                            <a:gd name="T34" fmla="*/ 283 w 403"/>
                            <a:gd name="T35" fmla="*/ 99 h 376"/>
                            <a:gd name="T36" fmla="*/ 302 w 403"/>
                            <a:gd name="T37" fmla="*/ 112 h 376"/>
                            <a:gd name="T38" fmla="*/ 318 w 403"/>
                            <a:gd name="T39" fmla="*/ 123 h 376"/>
                            <a:gd name="T40" fmla="*/ 344 w 403"/>
                            <a:gd name="T41" fmla="*/ 131 h 376"/>
                            <a:gd name="T42" fmla="*/ 360 w 403"/>
                            <a:gd name="T43" fmla="*/ 144 h 376"/>
                            <a:gd name="T44" fmla="*/ 374 w 403"/>
                            <a:gd name="T45" fmla="*/ 176 h 376"/>
                            <a:gd name="T46" fmla="*/ 374 w 403"/>
                            <a:gd name="T47" fmla="*/ 192 h 376"/>
                            <a:gd name="T48" fmla="*/ 374 w 403"/>
                            <a:gd name="T49" fmla="*/ 211 h 376"/>
                            <a:gd name="T50" fmla="*/ 368 w 403"/>
                            <a:gd name="T51" fmla="*/ 240 h 376"/>
                            <a:gd name="T52" fmla="*/ 368 w 403"/>
                            <a:gd name="T53" fmla="*/ 256 h 376"/>
                            <a:gd name="T54" fmla="*/ 355 w 403"/>
                            <a:gd name="T55" fmla="*/ 288 h 376"/>
                            <a:gd name="T56" fmla="*/ 363 w 403"/>
                            <a:gd name="T57" fmla="*/ 304 h 376"/>
                            <a:gd name="T58" fmla="*/ 366 w 403"/>
                            <a:gd name="T59" fmla="*/ 323 h 376"/>
                            <a:gd name="T60" fmla="*/ 376 w 403"/>
                            <a:gd name="T61" fmla="*/ 341 h 376"/>
                            <a:gd name="T62" fmla="*/ 387 w 403"/>
                            <a:gd name="T63" fmla="*/ 357 h 376"/>
                            <a:gd name="T64" fmla="*/ 403 w 403"/>
                            <a:gd name="T65" fmla="*/ 376 h 37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w 403"/>
                            <a:gd name="T100" fmla="*/ 0 h 376"/>
                            <a:gd name="T101" fmla="*/ 403 w 403"/>
                            <a:gd name="T102" fmla="*/ 376 h 376"/>
                          </a:gdLst>
                          <a:ahLst/>
                          <a:cxnLst>
                            <a:cxn ang="T66">
                              <a:pos x="T0" y="T1"/>
                            </a:cxn>
                            <a:cxn ang="T67">
                              <a:pos x="T2" y="T3"/>
                            </a:cxn>
                            <a:cxn ang="T68">
                              <a:pos x="T4" y="T5"/>
                            </a:cxn>
                            <a:cxn ang="T69">
                              <a:pos x="T6" y="T7"/>
                            </a:cxn>
                            <a:cxn ang="T70">
                              <a:pos x="T8" y="T9"/>
                            </a:cxn>
                            <a:cxn ang="T71">
                              <a:pos x="T10" y="T11"/>
                            </a:cxn>
                            <a:cxn ang="T72">
                              <a:pos x="T12" y="T13"/>
                            </a:cxn>
                            <a:cxn ang="T73">
                              <a:pos x="T14" y="T15"/>
                            </a:cxn>
                            <a:cxn ang="T74">
                              <a:pos x="T16" y="T17"/>
                            </a:cxn>
                            <a:cxn ang="T75">
                              <a:pos x="T18" y="T19"/>
                            </a:cxn>
                            <a:cxn ang="T76">
                              <a:pos x="T20" y="T21"/>
                            </a:cxn>
                            <a:cxn ang="T77">
                              <a:pos x="T22" y="T23"/>
                            </a:cxn>
                            <a:cxn ang="T78">
                              <a:pos x="T24" y="T25"/>
                            </a:cxn>
                            <a:cxn ang="T79">
                              <a:pos x="T26" y="T27"/>
                            </a:cxn>
                            <a:cxn ang="T80">
                              <a:pos x="T28" y="T29"/>
                            </a:cxn>
                            <a:cxn ang="T81">
                              <a:pos x="T30" y="T31"/>
                            </a:cxn>
                            <a:cxn ang="T82">
                              <a:pos x="T32" y="T33"/>
                            </a:cxn>
                            <a:cxn ang="T83">
                              <a:pos x="T34" y="T35"/>
                            </a:cxn>
                            <a:cxn ang="T84">
                              <a:pos x="T36" y="T37"/>
                            </a:cxn>
                            <a:cxn ang="T85">
                              <a:pos x="T38" y="T39"/>
                            </a:cxn>
                            <a:cxn ang="T86">
                              <a:pos x="T40" y="T41"/>
                            </a:cxn>
                            <a:cxn ang="T87">
                              <a:pos x="T42" y="T43"/>
                            </a:cxn>
                            <a:cxn ang="T88">
                              <a:pos x="T44" y="T45"/>
                            </a:cxn>
                            <a:cxn ang="T89">
                              <a:pos x="T46" y="T47"/>
                            </a:cxn>
                            <a:cxn ang="T90">
                              <a:pos x="T48" y="T49"/>
                            </a:cxn>
                            <a:cxn ang="T91">
                              <a:pos x="T50" y="T51"/>
                            </a:cxn>
                            <a:cxn ang="T92">
                              <a:pos x="T52" y="T53"/>
                            </a:cxn>
                            <a:cxn ang="T93">
                              <a:pos x="T54" y="T55"/>
                            </a:cxn>
                            <a:cxn ang="T94">
                              <a:pos x="T56" y="T57"/>
                            </a:cxn>
                            <a:cxn ang="T95">
                              <a:pos x="T58" y="T59"/>
                            </a:cxn>
                            <a:cxn ang="T96">
                              <a:pos x="T60" y="T61"/>
                            </a:cxn>
                            <a:cxn ang="T97">
                              <a:pos x="T62" y="T63"/>
                            </a:cxn>
                            <a:cxn ang="T98">
                              <a:pos x="T64" y="T65"/>
                            </a:cxn>
                          </a:cxnLst>
                          <a:rect l="T99" t="T100" r="T101" b="T102"/>
                          <a:pathLst>
                            <a:path w="403" h="376">
                              <a:moveTo>
                                <a:pt x="0" y="13"/>
                              </a:moveTo>
                              <a:cubicBezTo>
                                <a:pt x="9" y="22"/>
                                <a:pt x="18" y="32"/>
                                <a:pt x="30" y="35"/>
                              </a:cubicBezTo>
                              <a:cubicBezTo>
                                <a:pt x="42" y="38"/>
                                <a:pt x="59" y="28"/>
                                <a:pt x="70" y="29"/>
                              </a:cubicBezTo>
                              <a:cubicBezTo>
                                <a:pt x="81" y="30"/>
                                <a:pt x="88" y="38"/>
                                <a:pt x="96" y="43"/>
                              </a:cubicBezTo>
                              <a:cubicBezTo>
                                <a:pt x="104" y="48"/>
                                <a:pt x="111" y="56"/>
                                <a:pt x="118" y="61"/>
                              </a:cubicBezTo>
                              <a:cubicBezTo>
                                <a:pt x="125" y="66"/>
                                <a:pt x="128" y="73"/>
                                <a:pt x="136" y="75"/>
                              </a:cubicBezTo>
                              <a:cubicBezTo>
                                <a:pt x="144" y="77"/>
                                <a:pt x="161" y="77"/>
                                <a:pt x="168" y="75"/>
                              </a:cubicBezTo>
                              <a:cubicBezTo>
                                <a:pt x="175" y="73"/>
                                <a:pt x="174" y="67"/>
                                <a:pt x="176" y="61"/>
                              </a:cubicBezTo>
                              <a:cubicBezTo>
                                <a:pt x="178" y="55"/>
                                <a:pt x="181" y="44"/>
                                <a:pt x="182" y="37"/>
                              </a:cubicBezTo>
                              <a:cubicBezTo>
                                <a:pt x="183" y="30"/>
                                <a:pt x="179" y="27"/>
                                <a:pt x="179" y="21"/>
                              </a:cubicBezTo>
                              <a:cubicBezTo>
                                <a:pt x="179" y="15"/>
                                <a:pt x="181" y="6"/>
                                <a:pt x="184" y="3"/>
                              </a:cubicBezTo>
                              <a:cubicBezTo>
                                <a:pt x="187" y="0"/>
                                <a:pt x="195" y="0"/>
                                <a:pt x="200" y="3"/>
                              </a:cubicBezTo>
                              <a:cubicBezTo>
                                <a:pt x="205" y="6"/>
                                <a:pt x="213" y="18"/>
                                <a:pt x="216" y="24"/>
                              </a:cubicBezTo>
                              <a:cubicBezTo>
                                <a:pt x="219" y="30"/>
                                <a:pt x="216" y="35"/>
                                <a:pt x="219" y="40"/>
                              </a:cubicBezTo>
                              <a:cubicBezTo>
                                <a:pt x="222" y="45"/>
                                <a:pt x="231" y="48"/>
                                <a:pt x="235" y="56"/>
                              </a:cubicBezTo>
                              <a:cubicBezTo>
                                <a:pt x="239" y="64"/>
                                <a:pt x="237" y="81"/>
                                <a:pt x="240" y="88"/>
                              </a:cubicBezTo>
                              <a:cubicBezTo>
                                <a:pt x="243" y="95"/>
                                <a:pt x="249" y="97"/>
                                <a:pt x="256" y="99"/>
                              </a:cubicBezTo>
                              <a:cubicBezTo>
                                <a:pt x="263" y="101"/>
                                <a:pt x="275" y="97"/>
                                <a:pt x="283" y="99"/>
                              </a:cubicBezTo>
                              <a:cubicBezTo>
                                <a:pt x="291" y="101"/>
                                <a:pt x="296" y="108"/>
                                <a:pt x="302" y="112"/>
                              </a:cubicBezTo>
                              <a:cubicBezTo>
                                <a:pt x="308" y="116"/>
                                <a:pt x="311" y="120"/>
                                <a:pt x="318" y="123"/>
                              </a:cubicBezTo>
                              <a:cubicBezTo>
                                <a:pt x="325" y="126"/>
                                <a:pt x="337" y="128"/>
                                <a:pt x="344" y="131"/>
                              </a:cubicBezTo>
                              <a:cubicBezTo>
                                <a:pt x="351" y="134"/>
                                <a:pt x="355" y="136"/>
                                <a:pt x="360" y="144"/>
                              </a:cubicBezTo>
                              <a:cubicBezTo>
                                <a:pt x="365" y="152"/>
                                <a:pt x="372" y="168"/>
                                <a:pt x="374" y="176"/>
                              </a:cubicBezTo>
                              <a:cubicBezTo>
                                <a:pt x="376" y="184"/>
                                <a:pt x="374" y="186"/>
                                <a:pt x="374" y="192"/>
                              </a:cubicBezTo>
                              <a:cubicBezTo>
                                <a:pt x="374" y="198"/>
                                <a:pt x="375" y="203"/>
                                <a:pt x="374" y="211"/>
                              </a:cubicBezTo>
                              <a:cubicBezTo>
                                <a:pt x="373" y="219"/>
                                <a:pt x="369" y="233"/>
                                <a:pt x="368" y="240"/>
                              </a:cubicBezTo>
                              <a:cubicBezTo>
                                <a:pt x="367" y="247"/>
                                <a:pt x="370" y="248"/>
                                <a:pt x="368" y="256"/>
                              </a:cubicBezTo>
                              <a:cubicBezTo>
                                <a:pt x="366" y="264"/>
                                <a:pt x="356" y="280"/>
                                <a:pt x="355" y="288"/>
                              </a:cubicBezTo>
                              <a:cubicBezTo>
                                <a:pt x="354" y="296"/>
                                <a:pt x="361" y="298"/>
                                <a:pt x="363" y="304"/>
                              </a:cubicBezTo>
                              <a:cubicBezTo>
                                <a:pt x="365" y="310"/>
                                <a:pt x="364" y="317"/>
                                <a:pt x="366" y="323"/>
                              </a:cubicBezTo>
                              <a:cubicBezTo>
                                <a:pt x="368" y="329"/>
                                <a:pt x="373" y="335"/>
                                <a:pt x="376" y="341"/>
                              </a:cubicBezTo>
                              <a:cubicBezTo>
                                <a:pt x="379" y="347"/>
                                <a:pt x="383" y="351"/>
                                <a:pt x="387" y="357"/>
                              </a:cubicBezTo>
                              <a:cubicBezTo>
                                <a:pt x="391" y="363"/>
                                <a:pt x="397" y="369"/>
                                <a:pt x="403" y="376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sp>
                      <p:nvSpPr>
                        <p:cNvPr id="34" name="Freeform 32">
                          <a:extLst>
                            <a:ext uri="{FF2B5EF4-FFF2-40B4-BE49-F238E27FC236}">
                              <a16:creationId xmlns:a16="http://schemas.microsoft.com/office/drawing/2014/main" id="{DD614C8F-5A54-9141-83FD-5A36FDF7587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48" y="1925"/>
                          <a:ext cx="557" cy="598"/>
                        </a:xfrm>
                        <a:custGeom>
                          <a:avLst/>
                          <a:gdLst>
                            <a:gd name="T0" fmla="*/ 557 w 557"/>
                            <a:gd name="T1" fmla="*/ 598 h 598"/>
                            <a:gd name="T2" fmla="*/ 163 w 557"/>
                            <a:gd name="T3" fmla="*/ 568 h 598"/>
                            <a:gd name="T4" fmla="*/ 176 w 557"/>
                            <a:gd name="T5" fmla="*/ 550 h 598"/>
                            <a:gd name="T6" fmla="*/ 195 w 557"/>
                            <a:gd name="T7" fmla="*/ 526 h 598"/>
                            <a:gd name="T8" fmla="*/ 219 w 557"/>
                            <a:gd name="T9" fmla="*/ 499 h 598"/>
                            <a:gd name="T10" fmla="*/ 267 w 557"/>
                            <a:gd name="T11" fmla="*/ 443 h 598"/>
                            <a:gd name="T12" fmla="*/ 296 w 557"/>
                            <a:gd name="T13" fmla="*/ 422 h 598"/>
                            <a:gd name="T14" fmla="*/ 312 w 557"/>
                            <a:gd name="T15" fmla="*/ 400 h 598"/>
                            <a:gd name="T16" fmla="*/ 328 w 557"/>
                            <a:gd name="T17" fmla="*/ 358 h 598"/>
                            <a:gd name="T18" fmla="*/ 275 w 557"/>
                            <a:gd name="T19" fmla="*/ 331 h 598"/>
                            <a:gd name="T20" fmla="*/ 229 w 557"/>
                            <a:gd name="T21" fmla="*/ 342 h 598"/>
                            <a:gd name="T22" fmla="*/ 213 w 557"/>
                            <a:gd name="T23" fmla="*/ 366 h 598"/>
                            <a:gd name="T24" fmla="*/ 189 w 557"/>
                            <a:gd name="T25" fmla="*/ 392 h 598"/>
                            <a:gd name="T26" fmla="*/ 168 w 557"/>
                            <a:gd name="T27" fmla="*/ 403 h 598"/>
                            <a:gd name="T28" fmla="*/ 144 w 557"/>
                            <a:gd name="T29" fmla="*/ 411 h 598"/>
                            <a:gd name="T30" fmla="*/ 123 w 557"/>
                            <a:gd name="T31" fmla="*/ 398 h 598"/>
                            <a:gd name="T32" fmla="*/ 141 w 557"/>
                            <a:gd name="T33" fmla="*/ 371 h 598"/>
                            <a:gd name="T34" fmla="*/ 139 w 557"/>
                            <a:gd name="T35" fmla="*/ 331 h 598"/>
                            <a:gd name="T36" fmla="*/ 120 w 557"/>
                            <a:gd name="T37" fmla="*/ 299 h 598"/>
                            <a:gd name="T38" fmla="*/ 99 w 557"/>
                            <a:gd name="T39" fmla="*/ 280 h 598"/>
                            <a:gd name="T40" fmla="*/ 77 w 557"/>
                            <a:gd name="T41" fmla="*/ 259 h 598"/>
                            <a:gd name="T42" fmla="*/ 69 w 557"/>
                            <a:gd name="T43" fmla="*/ 251 h 598"/>
                            <a:gd name="T44" fmla="*/ 69 w 557"/>
                            <a:gd name="T45" fmla="*/ 243 h 598"/>
                            <a:gd name="T46" fmla="*/ 480 w 557"/>
                            <a:gd name="T47" fmla="*/ 0 h 598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w 557"/>
                            <a:gd name="T73" fmla="*/ 0 h 598"/>
                            <a:gd name="T74" fmla="*/ 557 w 557"/>
                            <a:gd name="T75" fmla="*/ 598 h 598"/>
                          </a:gdLst>
                          <a:ahLst/>
                          <a:cxnLst>
                            <a:cxn ang="T48">
                              <a:pos x="T0" y="T1"/>
                            </a:cxn>
                            <a:cxn ang="T49">
                              <a:pos x="T2" y="T3"/>
                            </a:cxn>
                            <a:cxn ang="T50">
                              <a:pos x="T4" y="T5"/>
                            </a:cxn>
                            <a:cxn ang="T51">
                              <a:pos x="T6" y="T7"/>
                            </a:cxn>
                            <a:cxn ang="T52">
                              <a:pos x="T8" y="T9"/>
                            </a:cxn>
                            <a:cxn ang="T53">
                              <a:pos x="T10" y="T11"/>
                            </a:cxn>
                            <a:cxn ang="T54">
                              <a:pos x="T12" y="T13"/>
                            </a:cxn>
                            <a:cxn ang="T55">
                              <a:pos x="T14" y="T15"/>
                            </a:cxn>
                            <a:cxn ang="T56">
                              <a:pos x="T16" y="T17"/>
                            </a:cxn>
                            <a:cxn ang="T57">
                              <a:pos x="T18" y="T19"/>
                            </a:cxn>
                            <a:cxn ang="T58">
                              <a:pos x="T20" y="T21"/>
                            </a:cxn>
                            <a:cxn ang="T59">
                              <a:pos x="T22" y="T23"/>
                            </a:cxn>
                            <a:cxn ang="T60">
                              <a:pos x="T24" y="T25"/>
                            </a:cxn>
                            <a:cxn ang="T61">
                              <a:pos x="T26" y="T27"/>
                            </a:cxn>
                            <a:cxn ang="T62">
                              <a:pos x="T28" y="T29"/>
                            </a:cxn>
                            <a:cxn ang="T63">
                              <a:pos x="T30" y="T31"/>
                            </a:cxn>
                            <a:cxn ang="T64">
                              <a:pos x="T32" y="T33"/>
                            </a:cxn>
                            <a:cxn ang="T65">
                              <a:pos x="T34" y="T35"/>
                            </a:cxn>
                            <a:cxn ang="T66">
                              <a:pos x="T36" y="T37"/>
                            </a:cxn>
                            <a:cxn ang="T67">
                              <a:pos x="T38" y="T39"/>
                            </a:cxn>
                            <a:cxn ang="T68">
                              <a:pos x="T40" y="T41"/>
                            </a:cxn>
                            <a:cxn ang="T69">
                              <a:pos x="T42" y="T43"/>
                            </a:cxn>
                            <a:cxn ang="T70">
                              <a:pos x="T44" y="T45"/>
                            </a:cxn>
                            <a:cxn ang="T71">
                              <a:pos x="T46" y="T47"/>
                            </a:cxn>
                          </a:cxnLst>
                          <a:rect l="T72" t="T73" r="T74" b="T75"/>
                          <a:pathLst>
                            <a:path w="557" h="598">
                              <a:moveTo>
                                <a:pt x="557" y="598"/>
                              </a:moveTo>
                              <a:cubicBezTo>
                                <a:pt x="390" y="589"/>
                                <a:pt x="226" y="576"/>
                                <a:pt x="163" y="568"/>
                              </a:cubicBezTo>
                              <a:cubicBezTo>
                                <a:pt x="100" y="560"/>
                                <a:pt x="171" y="557"/>
                                <a:pt x="176" y="550"/>
                              </a:cubicBezTo>
                              <a:cubicBezTo>
                                <a:pt x="181" y="543"/>
                                <a:pt x="188" y="534"/>
                                <a:pt x="195" y="526"/>
                              </a:cubicBezTo>
                              <a:cubicBezTo>
                                <a:pt x="202" y="518"/>
                                <a:pt x="207" y="513"/>
                                <a:pt x="219" y="499"/>
                              </a:cubicBezTo>
                              <a:cubicBezTo>
                                <a:pt x="231" y="485"/>
                                <a:pt x="254" y="456"/>
                                <a:pt x="267" y="443"/>
                              </a:cubicBezTo>
                              <a:cubicBezTo>
                                <a:pt x="280" y="430"/>
                                <a:pt x="288" y="429"/>
                                <a:pt x="296" y="422"/>
                              </a:cubicBezTo>
                              <a:cubicBezTo>
                                <a:pt x="304" y="415"/>
                                <a:pt x="307" y="411"/>
                                <a:pt x="312" y="400"/>
                              </a:cubicBezTo>
                              <a:cubicBezTo>
                                <a:pt x="317" y="389"/>
                                <a:pt x="334" y="369"/>
                                <a:pt x="328" y="358"/>
                              </a:cubicBezTo>
                              <a:cubicBezTo>
                                <a:pt x="322" y="347"/>
                                <a:pt x="291" y="334"/>
                                <a:pt x="275" y="331"/>
                              </a:cubicBezTo>
                              <a:cubicBezTo>
                                <a:pt x="259" y="328"/>
                                <a:pt x="239" y="336"/>
                                <a:pt x="229" y="342"/>
                              </a:cubicBezTo>
                              <a:cubicBezTo>
                                <a:pt x="219" y="348"/>
                                <a:pt x="220" y="358"/>
                                <a:pt x="213" y="366"/>
                              </a:cubicBezTo>
                              <a:cubicBezTo>
                                <a:pt x="206" y="374"/>
                                <a:pt x="196" y="386"/>
                                <a:pt x="189" y="392"/>
                              </a:cubicBezTo>
                              <a:cubicBezTo>
                                <a:pt x="182" y="398"/>
                                <a:pt x="175" y="400"/>
                                <a:pt x="168" y="403"/>
                              </a:cubicBezTo>
                              <a:cubicBezTo>
                                <a:pt x="161" y="406"/>
                                <a:pt x="151" y="412"/>
                                <a:pt x="144" y="411"/>
                              </a:cubicBezTo>
                              <a:cubicBezTo>
                                <a:pt x="137" y="410"/>
                                <a:pt x="124" y="405"/>
                                <a:pt x="123" y="398"/>
                              </a:cubicBezTo>
                              <a:cubicBezTo>
                                <a:pt x="122" y="391"/>
                                <a:pt x="138" y="382"/>
                                <a:pt x="141" y="371"/>
                              </a:cubicBezTo>
                              <a:cubicBezTo>
                                <a:pt x="144" y="360"/>
                                <a:pt x="142" y="343"/>
                                <a:pt x="139" y="331"/>
                              </a:cubicBezTo>
                              <a:cubicBezTo>
                                <a:pt x="136" y="319"/>
                                <a:pt x="127" y="307"/>
                                <a:pt x="120" y="299"/>
                              </a:cubicBezTo>
                              <a:cubicBezTo>
                                <a:pt x="113" y="291"/>
                                <a:pt x="106" y="287"/>
                                <a:pt x="99" y="280"/>
                              </a:cubicBezTo>
                              <a:cubicBezTo>
                                <a:pt x="92" y="273"/>
                                <a:pt x="82" y="264"/>
                                <a:pt x="77" y="259"/>
                              </a:cubicBezTo>
                              <a:cubicBezTo>
                                <a:pt x="72" y="254"/>
                                <a:pt x="70" y="254"/>
                                <a:pt x="69" y="251"/>
                              </a:cubicBezTo>
                              <a:cubicBezTo>
                                <a:pt x="68" y="248"/>
                                <a:pt x="0" y="285"/>
                                <a:pt x="69" y="243"/>
                              </a:cubicBezTo>
                              <a:cubicBezTo>
                                <a:pt x="138" y="201"/>
                                <a:pt x="308" y="100"/>
                                <a:pt x="48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  <p:grpSp>
                      <p:nvGrpSpPr>
                        <p:cNvPr id="35" name="Group 33">
                          <a:extLst>
                            <a:ext uri="{FF2B5EF4-FFF2-40B4-BE49-F238E27FC236}">
                              <a16:creationId xmlns:a16="http://schemas.microsoft.com/office/drawing/2014/main" id="{D95E9425-3BC8-0448-BE1C-2816ADEF8783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17" y="2088"/>
                          <a:ext cx="411" cy="741"/>
                          <a:chOff x="3017" y="2088"/>
                          <a:chExt cx="411" cy="741"/>
                        </a:xfrm>
                      </p:grpSpPr>
                      <p:sp>
                        <p:nvSpPr>
                          <p:cNvPr id="37" name="Freeform 36">
                            <a:extLst>
                              <a:ext uri="{FF2B5EF4-FFF2-40B4-BE49-F238E27FC236}">
                                <a16:creationId xmlns:a16="http://schemas.microsoft.com/office/drawing/2014/main" id="{E9D139CA-54FD-014C-BE27-0FBF51E30A6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17" y="2089"/>
                            <a:ext cx="109" cy="740"/>
                          </a:xfrm>
                          <a:custGeom>
                            <a:avLst/>
                            <a:gdLst>
                              <a:gd name="T0" fmla="*/ 68 w 109"/>
                              <a:gd name="T1" fmla="*/ 740 h 740"/>
                              <a:gd name="T2" fmla="*/ 63 w 109"/>
                              <a:gd name="T3" fmla="*/ 724 h 740"/>
                              <a:gd name="T4" fmla="*/ 63 w 109"/>
                              <a:gd name="T5" fmla="*/ 700 h 740"/>
                              <a:gd name="T6" fmla="*/ 63 w 109"/>
                              <a:gd name="T7" fmla="*/ 676 h 740"/>
                              <a:gd name="T8" fmla="*/ 55 w 109"/>
                              <a:gd name="T9" fmla="*/ 655 h 740"/>
                              <a:gd name="T10" fmla="*/ 36 w 109"/>
                              <a:gd name="T11" fmla="*/ 634 h 740"/>
                              <a:gd name="T12" fmla="*/ 28 w 109"/>
                              <a:gd name="T13" fmla="*/ 620 h 740"/>
                              <a:gd name="T14" fmla="*/ 39 w 109"/>
                              <a:gd name="T15" fmla="*/ 596 h 740"/>
                              <a:gd name="T16" fmla="*/ 20 w 109"/>
                              <a:gd name="T17" fmla="*/ 575 h 740"/>
                              <a:gd name="T18" fmla="*/ 7 w 109"/>
                              <a:gd name="T19" fmla="*/ 562 h 740"/>
                              <a:gd name="T20" fmla="*/ 2 w 109"/>
                              <a:gd name="T21" fmla="*/ 538 h 740"/>
                              <a:gd name="T22" fmla="*/ 2 w 109"/>
                              <a:gd name="T23" fmla="*/ 514 h 740"/>
                              <a:gd name="T24" fmla="*/ 15 w 109"/>
                              <a:gd name="T25" fmla="*/ 495 h 740"/>
                              <a:gd name="T26" fmla="*/ 23 w 109"/>
                              <a:gd name="T27" fmla="*/ 476 h 740"/>
                              <a:gd name="T28" fmla="*/ 20 w 109"/>
                              <a:gd name="T29" fmla="*/ 442 h 740"/>
                              <a:gd name="T30" fmla="*/ 20 w 109"/>
                              <a:gd name="T31" fmla="*/ 423 h 740"/>
                              <a:gd name="T32" fmla="*/ 20 w 109"/>
                              <a:gd name="T33" fmla="*/ 394 h 740"/>
                              <a:gd name="T34" fmla="*/ 31 w 109"/>
                              <a:gd name="T35" fmla="*/ 378 h 740"/>
                              <a:gd name="T36" fmla="*/ 42 w 109"/>
                              <a:gd name="T37" fmla="*/ 354 h 740"/>
                              <a:gd name="T38" fmla="*/ 28 w 109"/>
                              <a:gd name="T39" fmla="*/ 324 h 740"/>
                              <a:gd name="T40" fmla="*/ 23 w 109"/>
                              <a:gd name="T41" fmla="*/ 306 h 740"/>
                              <a:gd name="T42" fmla="*/ 28 w 109"/>
                              <a:gd name="T43" fmla="*/ 276 h 740"/>
                              <a:gd name="T44" fmla="*/ 36 w 109"/>
                              <a:gd name="T45" fmla="*/ 260 h 740"/>
                              <a:gd name="T46" fmla="*/ 10 w 109"/>
                              <a:gd name="T47" fmla="*/ 242 h 740"/>
                              <a:gd name="T48" fmla="*/ 26 w 109"/>
                              <a:gd name="T49" fmla="*/ 231 h 740"/>
                              <a:gd name="T50" fmla="*/ 26 w 109"/>
                              <a:gd name="T51" fmla="*/ 207 h 740"/>
                              <a:gd name="T52" fmla="*/ 42 w 109"/>
                              <a:gd name="T53" fmla="*/ 194 h 740"/>
                              <a:gd name="T54" fmla="*/ 44 w 109"/>
                              <a:gd name="T55" fmla="*/ 178 h 740"/>
                              <a:gd name="T56" fmla="*/ 68 w 109"/>
                              <a:gd name="T57" fmla="*/ 167 h 740"/>
                              <a:gd name="T58" fmla="*/ 79 w 109"/>
                              <a:gd name="T59" fmla="*/ 148 h 740"/>
                              <a:gd name="T60" fmla="*/ 106 w 109"/>
                              <a:gd name="T61" fmla="*/ 116 h 740"/>
                              <a:gd name="T62" fmla="*/ 100 w 109"/>
                              <a:gd name="T63" fmla="*/ 98 h 740"/>
                              <a:gd name="T64" fmla="*/ 90 w 109"/>
                              <a:gd name="T65" fmla="*/ 82 h 740"/>
                              <a:gd name="T66" fmla="*/ 84 w 109"/>
                              <a:gd name="T67" fmla="*/ 66 h 740"/>
                              <a:gd name="T68" fmla="*/ 103 w 109"/>
                              <a:gd name="T69" fmla="*/ 34 h 740"/>
                              <a:gd name="T70" fmla="*/ 100 w 109"/>
                              <a:gd name="T71" fmla="*/ 15 h 740"/>
                              <a:gd name="T72" fmla="*/ 87 w 109"/>
                              <a:gd name="T73" fmla="*/ 2 h 740"/>
                              <a:gd name="T74" fmla="*/ 90 w 109"/>
                              <a:gd name="T75" fmla="*/ 2 h 740"/>
                              <a:gd name="T76" fmla="*/ 84 w 109"/>
                              <a:gd name="T77" fmla="*/ 4 h 740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60000 65536"/>
                              <a:gd name="T97" fmla="*/ 0 60000 65536"/>
                              <a:gd name="T98" fmla="*/ 0 60000 65536"/>
                              <a:gd name="T99" fmla="*/ 0 60000 65536"/>
                              <a:gd name="T100" fmla="*/ 0 60000 65536"/>
                              <a:gd name="T101" fmla="*/ 0 60000 65536"/>
                              <a:gd name="T102" fmla="*/ 0 60000 65536"/>
                              <a:gd name="T103" fmla="*/ 0 60000 6553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w 109"/>
                              <a:gd name="T118" fmla="*/ 0 h 740"/>
                              <a:gd name="T119" fmla="*/ 109 w 109"/>
                              <a:gd name="T120" fmla="*/ 740 h 740"/>
                            </a:gdLst>
                            <a:ahLst/>
                            <a:cxnLst>
                              <a:cxn ang="T78">
                                <a:pos x="T0" y="T1"/>
                              </a:cxn>
                              <a:cxn ang="T79">
                                <a:pos x="T2" y="T3"/>
                              </a:cxn>
                              <a:cxn ang="T80">
                                <a:pos x="T4" y="T5"/>
                              </a:cxn>
                              <a:cxn ang="T81">
                                <a:pos x="T6" y="T7"/>
                              </a:cxn>
                              <a:cxn ang="T82">
                                <a:pos x="T8" y="T9"/>
                              </a:cxn>
                              <a:cxn ang="T83">
                                <a:pos x="T10" y="T11"/>
                              </a:cxn>
                              <a:cxn ang="T84">
                                <a:pos x="T12" y="T13"/>
                              </a:cxn>
                              <a:cxn ang="T85">
                                <a:pos x="T14" y="T15"/>
                              </a:cxn>
                              <a:cxn ang="T86">
                                <a:pos x="T16" y="T17"/>
                              </a:cxn>
                              <a:cxn ang="T87">
                                <a:pos x="T18" y="T19"/>
                              </a:cxn>
                              <a:cxn ang="T88">
                                <a:pos x="T20" y="T21"/>
                              </a:cxn>
                              <a:cxn ang="T89">
                                <a:pos x="T22" y="T23"/>
                              </a:cxn>
                              <a:cxn ang="T90">
                                <a:pos x="T24" y="T25"/>
                              </a:cxn>
                              <a:cxn ang="T91">
                                <a:pos x="T26" y="T27"/>
                              </a:cxn>
                              <a:cxn ang="T92">
                                <a:pos x="T28" y="T29"/>
                              </a:cxn>
                              <a:cxn ang="T93">
                                <a:pos x="T30" y="T31"/>
                              </a:cxn>
                              <a:cxn ang="T94">
                                <a:pos x="T32" y="T33"/>
                              </a:cxn>
                              <a:cxn ang="T95">
                                <a:pos x="T34" y="T35"/>
                              </a:cxn>
                              <a:cxn ang="T96">
                                <a:pos x="T36" y="T37"/>
                              </a:cxn>
                              <a:cxn ang="T97">
                                <a:pos x="T38" y="T39"/>
                              </a:cxn>
                              <a:cxn ang="T98">
                                <a:pos x="T40" y="T41"/>
                              </a:cxn>
                              <a:cxn ang="T99">
                                <a:pos x="T42" y="T43"/>
                              </a:cxn>
                              <a:cxn ang="T100">
                                <a:pos x="T44" y="T45"/>
                              </a:cxn>
                              <a:cxn ang="T101">
                                <a:pos x="T46" y="T47"/>
                              </a:cxn>
                              <a:cxn ang="T102">
                                <a:pos x="T48" y="T49"/>
                              </a:cxn>
                              <a:cxn ang="T103">
                                <a:pos x="T50" y="T51"/>
                              </a:cxn>
                              <a:cxn ang="T104">
                                <a:pos x="T52" y="T53"/>
                              </a:cxn>
                              <a:cxn ang="T105">
                                <a:pos x="T54" y="T55"/>
                              </a:cxn>
                              <a:cxn ang="T106">
                                <a:pos x="T56" y="T57"/>
                              </a:cxn>
                              <a:cxn ang="T107">
                                <a:pos x="T58" y="T59"/>
                              </a:cxn>
                              <a:cxn ang="T108">
                                <a:pos x="T60" y="T61"/>
                              </a:cxn>
                              <a:cxn ang="T109">
                                <a:pos x="T62" y="T63"/>
                              </a:cxn>
                              <a:cxn ang="T110">
                                <a:pos x="T64" y="T65"/>
                              </a:cxn>
                              <a:cxn ang="T111">
                                <a:pos x="T66" y="T67"/>
                              </a:cxn>
                              <a:cxn ang="T112">
                                <a:pos x="T68" y="T69"/>
                              </a:cxn>
                              <a:cxn ang="T113">
                                <a:pos x="T70" y="T71"/>
                              </a:cxn>
                              <a:cxn ang="T114">
                                <a:pos x="T72" y="T73"/>
                              </a:cxn>
                              <a:cxn ang="T115">
                                <a:pos x="T74" y="T75"/>
                              </a:cxn>
                              <a:cxn ang="T116">
                                <a:pos x="T76" y="T77"/>
                              </a:cxn>
                            </a:cxnLst>
                            <a:rect l="T117" t="T118" r="T119" b="T120"/>
                            <a:pathLst>
                              <a:path w="109" h="740">
                                <a:moveTo>
                                  <a:pt x="68" y="740"/>
                                </a:moveTo>
                                <a:cubicBezTo>
                                  <a:pt x="67" y="737"/>
                                  <a:pt x="64" y="731"/>
                                  <a:pt x="63" y="724"/>
                                </a:cubicBezTo>
                                <a:cubicBezTo>
                                  <a:pt x="62" y="717"/>
                                  <a:pt x="63" y="708"/>
                                  <a:pt x="63" y="700"/>
                                </a:cubicBezTo>
                                <a:cubicBezTo>
                                  <a:pt x="63" y="692"/>
                                  <a:pt x="64" y="683"/>
                                  <a:pt x="63" y="676"/>
                                </a:cubicBezTo>
                                <a:cubicBezTo>
                                  <a:pt x="62" y="669"/>
                                  <a:pt x="59" y="662"/>
                                  <a:pt x="55" y="655"/>
                                </a:cubicBezTo>
                                <a:cubicBezTo>
                                  <a:pt x="51" y="648"/>
                                  <a:pt x="41" y="640"/>
                                  <a:pt x="36" y="634"/>
                                </a:cubicBezTo>
                                <a:cubicBezTo>
                                  <a:pt x="31" y="628"/>
                                  <a:pt x="27" y="626"/>
                                  <a:pt x="28" y="620"/>
                                </a:cubicBezTo>
                                <a:cubicBezTo>
                                  <a:pt x="29" y="614"/>
                                  <a:pt x="40" y="603"/>
                                  <a:pt x="39" y="596"/>
                                </a:cubicBezTo>
                                <a:cubicBezTo>
                                  <a:pt x="38" y="589"/>
                                  <a:pt x="25" y="581"/>
                                  <a:pt x="20" y="575"/>
                                </a:cubicBezTo>
                                <a:cubicBezTo>
                                  <a:pt x="15" y="569"/>
                                  <a:pt x="10" y="568"/>
                                  <a:pt x="7" y="562"/>
                                </a:cubicBezTo>
                                <a:cubicBezTo>
                                  <a:pt x="4" y="556"/>
                                  <a:pt x="3" y="546"/>
                                  <a:pt x="2" y="538"/>
                                </a:cubicBezTo>
                                <a:cubicBezTo>
                                  <a:pt x="1" y="530"/>
                                  <a:pt x="0" y="521"/>
                                  <a:pt x="2" y="514"/>
                                </a:cubicBezTo>
                                <a:cubicBezTo>
                                  <a:pt x="4" y="507"/>
                                  <a:pt x="11" y="501"/>
                                  <a:pt x="15" y="495"/>
                                </a:cubicBezTo>
                                <a:cubicBezTo>
                                  <a:pt x="19" y="489"/>
                                  <a:pt x="22" y="485"/>
                                  <a:pt x="23" y="476"/>
                                </a:cubicBezTo>
                                <a:cubicBezTo>
                                  <a:pt x="24" y="467"/>
                                  <a:pt x="20" y="451"/>
                                  <a:pt x="20" y="442"/>
                                </a:cubicBezTo>
                                <a:cubicBezTo>
                                  <a:pt x="20" y="433"/>
                                  <a:pt x="20" y="431"/>
                                  <a:pt x="20" y="423"/>
                                </a:cubicBezTo>
                                <a:cubicBezTo>
                                  <a:pt x="20" y="415"/>
                                  <a:pt x="18" y="401"/>
                                  <a:pt x="20" y="394"/>
                                </a:cubicBezTo>
                                <a:cubicBezTo>
                                  <a:pt x="22" y="387"/>
                                  <a:pt x="27" y="385"/>
                                  <a:pt x="31" y="378"/>
                                </a:cubicBezTo>
                                <a:cubicBezTo>
                                  <a:pt x="35" y="371"/>
                                  <a:pt x="43" y="363"/>
                                  <a:pt x="42" y="354"/>
                                </a:cubicBezTo>
                                <a:cubicBezTo>
                                  <a:pt x="41" y="345"/>
                                  <a:pt x="31" y="332"/>
                                  <a:pt x="28" y="324"/>
                                </a:cubicBezTo>
                                <a:cubicBezTo>
                                  <a:pt x="25" y="316"/>
                                  <a:pt x="23" y="314"/>
                                  <a:pt x="23" y="306"/>
                                </a:cubicBezTo>
                                <a:cubicBezTo>
                                  <a:pt x="23" y="298"/>
                                  <a:pt x="26" y="284"/>
                                  <a:pt x="28" y="276"/>
                                </a:cubicBezTo>
                                <a:cubicBezTo>
                                  <a:pt x="30" y="268"/>
                                  <a:pt x="39" y="266"/>
                                  <a:pt x="36" y="260"/>
                                </a:cubicBezTo>
                                <a:cubicBezTo>
                                  <a:pt x="33" y="254"/>
                                  <a:pt x="12" y="247"/>
                                  <a:pt x="10" y="242"/>
                                </a:cubicBezTo>
                                <a:cubicBezTo>
                                  <a:pt x="8" y="237"/>
                                  <a:pt x="23" y="237"/>
                                  <a:pt x="26" y="231"/>
                                </a:cubicBezTo>
                                <a:cubicBezTo>
                                  <a:pt x="29" y="225"/>
                                  <a:pt x="23" y="213"/>
                                  <a:pt x="26" y="207"/>
                                </a:cubicBezTo>
                                <a:cubicBezTo>
                                  <a:pt x="29" y="201"/>
                                  <a:pt x="39" y="199"/>
                                  <a:pt x="42" y="194"/>
                                </a:cubicBezTo>
                                <a:cubicBezTo>
                                  <a:pt x="45" y="189"/>
                                  <a:pt x="40" y="183"/>
                                  <a:pt x="44" y="178"/>
                                </a:cubicBezTo>
                                <a:cubicBezTo>
                                  <a:pt x="48" y="173"/>
                                  <a:pt x="62" y="172"/>
                                  <a:pt x="68" y="167"/>
                                </a:cubicBezTo>
                                <a:cubicBezTo>
                                  <a:pt x="74" y="162"/>
                                  <a:pt x="73" y="156"/>
                                  <a:pt x="79" y="148"/>
                                </a:cubicBezTo>
                                <a:cubicBezTo>
                                  <a:pt x="85" y="140"/>
                                  <a:pt x="103" y="124"/>
                                  <a:pt x="106" y="116"/>
                                </a:cubicBezTo>
                                <a:cubicBezTo>
                                  <a:pt x="109" y="108"/>
                                  <a:pt x="103" y="104"/>
                                  <a:pt x="100" y="98"/>
                                </a:cubicBezTo>
                                <a:cubicBezTo>
                                  <a:pt x="97" y="92"/>
                                  <a:pt x="93" y="87"/>
                                  <a:pt x="90" y="82"/>
                                </a:cubicBezTo>
                                <a:cubicBezTo>
                                  <a:pt x="87" y="77"/>
                                  <a:pt x="82" y="74"/>
                                  <a:pt x="84" y="66"/>
                                </a:cubicBezTo>
                                <a:cubicBezTo>
                                  <a:pt x="86" y="58"/>
                                  <a:pt x="100" y="42"/>
                                  <a:pt x="103" y="34"/>
                                </a:cubicBezTo>
                                <a:cubicBezTo>
                                  <a:pt x="106" y="26"/>
                                  <a:pt x="103" y="20"/>
                                  <a:pt x="100" y="15"/>
                                </a:cubicBezTo>
                                <a:cubicBezTo>
                                  <a:pt x="97" y="10"/>
                                  <a:pt x="89" y="4"/>
                                  <a:pt x="87" y="2"/>
                                </a:cubicBezTo>
                                <a:cubicBezTo>
                                  <a:pt x="85" y="0"/>
                                  <a:pt x="90" y="2"/>
                                  <a:pt x="90" y="2"/>
                                </a:cubicBezTo>
                                <a:cubicBezTo>
                                  <a:pt x="90" y="2"/>
                                  <a:pt x="85" y="4"/>
                                  <a:pt x="84" y="4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 w="38100">
                            <a:solidFill>
                              <a:srgbClr val="FF0626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  <p:sp>
                        <p:nvSpPr>
                          <p:cNvPr id="38" name="Freeform 37">
                            <a:extLst>
                              <a:ext uri="{FF2B5EF4-FFF2-40B4-BE49-F238E27FC236}">
                                <a16:creationId xmlns:a16="http://schemas.microsoft.com/office/drawing/2014/main" id="{97F667F4-7333-F643-9A8F-0337559141F5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80" y="2088"/>
                            <a:ext cx="348" cy="739"/>
                          </a:xfrm>
                          <a:custGeom>
                            <a:avLst/>
                            <a:gdLst>
                              <a:gd name="T0" fmla="*/ 0 w 348"/>
                              <a:gd name="T1" fmla="*/ 0 h 739"/>
                              <a:gd name="T2" fmla="*/ 152 w 348"/>
                              <a:gd name="T3" fmla="*/ 11 h 739"/>
                              <a:gd name="T4" fmla="*/ 152 w 348"/>
                              <a:gd name="T5" fmla="*/ 53 h 739"/>
                              <a:gd name="T6" fmla="*/ 144 w 348"/>
                              <a:gd name="T7" fmla="*/ 91 h 739"/>
                              <a:gd name="T8" fmla="*/ 171 w 348"/>
                              <a:gd name="T9" fmla="*/ 120 h 739"/>
                              <a:gd name="T10" fmla="*/ 197 w 348"/>
                              <a:gd name="T11" fmla="*/ 139 h 739"/>
                              <a:gd name="T12" fmla="*/ 200 w 348"/>
                              <a:gd name="T13" fmla="*/ 179 h 739"/>
                              <a:gd name="T14" fmla="*/ 221 w 348"/>
                              <a:gd name="T15" fmla="*/ 219 h 739"/>
                              <a:gd name="T16" fmla="*/ 237 w 348"/>
                              <a:gd name="T17" fmla="*/ 248 h 739"/>
                              <a:gd name="T18" fmla="*/ 245 w 348"/>
                              <a:gd name="T19" fmla="*/ 296 h 739"/>
                              <a:gd name="T20" fmla="*/ 256 w 348"/>
                              <a:gd name="T21" fmla="*/ 347 h 739"/>
                              <a:gd name="T22" fmla="*/ 251 w 348"/>
                              <a:gd name="T23" fmla="*/ 392 h 739"/>
                              <a:gd name="T24" fmla="*/ 256 w 348"/>
                              <a:gd name="T25" fmla="*/ 416 h 739"/>
                              <a:gd name="T26" fmla="*/ 264 w 348"/>
                              <a:gd name="T27" fmla="*/ 448 h 739"/>
                              <a:gd name="T28" fmla="*/ 283 w 348"/>
                              <a:gd name="T29" fmla="*/ 467 h 739"/>
                              <a:gd name="T30" fmla="*/ 267 w 348"/>
                              <a:gd name="T31" fmla="*/ 504 h 739"/>
                              <a:gd name="T32" fmla="*/ 285 w 348"/>
                              <a:gd name="T33" fmla="*/ 517 h 739"/>
                              <a:gd name="T34" fmla="*/ 301 w 348"/>
                              <a:gd name="T35" fmla="*/ 547 h 739"/>
                              <a:gd name="T36" fmla="*/ 299 w 348"/>
                              <a:gd name="T37" fmla="*/ 579 h 739"/>
                              <a:gd name="T38" fmla="*/ 8 w 348"/>
                              <a:gd name="T39" fmla="*/ 739 h 739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w 348"/>
                              <a:gd name="T61" fmla="*/ 0 h 739"/>
                              <a:gd name="T62" fmla="*/ 348 w 348"/>
                              <a:gd name="T63" fmla="*/ 739 h 739"/>
                            </a:gdLst>
                            <a:ahLst/>
                            <a:cxnLst>
                              <a:cxn ang="T40">
                                <a:pos x="T0" y="T1"/>
                              </a:cxn>
                              <a:cxn ang="T41">
                                <a:pos x="T2" y="T3"/>
                              </a:cxn>
                              <a:cxn ang="T42">
                                <a:pos x="T4" y="T5"/>
                              </a:cxn>
                              <a:cxn ang="T43">
                                <a:pos x="T6" y="T7"/>
                              </a:cxn>
                              <a:cxn ang="T44">
                                <a:pos x="T8" y="T9"/>
                              </a:cxn>
                              <a:cxn ang="T45">
                                <a:pos x="T10" y="T11"/>
                              </a:cxn>
                              <a:cxn ang="T46">
                                <a:pos x="T12" y="T13"/>
                              </a:cxn>
                              <a:cxn ang="T47">
                                <a:pos x="T14" y="T15"/>
                              </a:cxn>
                              <a:cxn ang="T48">
                                <a:pos x="T16" y="T17"/>
                              </a:cxn>
                              <a:cxn ang="T49">
                                <a:pos x="T18" y="T19"/>
                              </a:cxn>
                              <a:cxn ang="T50">
                                <a:pos x="T20" y="T21"/>
                              </a:cxn>
                              <a:cxn ang="T51">
                                <a:pos x="T22" y="T23"/>
                              </a:cxn>
                              <a:cxn ang="T52">
                                <a:pos x="T24" y="T25"/>
                              </a:cxn>
                              <a:cxn ang="T53">
                                <a:pos x="T26" y="T27"/>
                              </a:cxn>
                              <a:cxn ang="T54">
                                <a:pos x="T28" y="T29"/>
                              </a:cxn>
                              <a:cxn ang="T55">
                                <a:pos x="T30" y="T31"/>
                              </a:cxn>
                              <a:cxn ang="T56">
                                <a:pos x="T32" y="T33"/>
                              </a:cxn>
                              <a:cxn ang="T57">
                                <a:pos x="T34" y="T35"/>
                              </a:cxn>
                              <a:cxn ang="T58">
                                <a:pos x="T36" y="T37"/>
                              </a:cxn>
                              <a:cxn ang="T59">
                                <a:pos x="T38" y="T39"/>
                              </a:cxn>
                            </a:cxnLst>
                            <a:rect l="T60" t="T61" r="T62" b="T63"/>
                            <a:pathLst>
                              <a:path w="348" h="739">
                                <a:moveTo>
                                  <a:pt x="0" y="0"/>
                                </a:moveTo>
                                <a:cubicBezTo>
                                  <a:pt x="26" y="2"/>
                                  <a:pt x="127" y="2"/>
                                  <a:pt x="152" y="11"/>
                                </a:cubicBezTo>
                                <a:cubicBezTo>
                                  <a:pt x="177" y="20"/>
                                  <a:pt x="153" y="40"/>
                                  <a:pt x="152" y="53"/>
                                </a:cubicBezTo>
                                <a:cubicBezTo>
                                  <a:pt x="151" y="66"/>
                                  <a:pt x="141" y="80"/>
                                  <a:pt x="144" y="91"/>
                                </a:cubicBezTo>
                                <a:cubicBezTo>
                                  <a:pt x="147" y="102"/>
                                  <a:pt x="162" y="112"/>
                                  <a:pt x="171" y="120"/>
                                </a:cubicBezTo>
                                <a:cubicBezTo>
                                  <a:pt x="180" y="128"/>
                                  <a:pt x="192" y="129"/>
                                  <a:pt x="197" y="139"/>
                                </a:cubicBezTo>
                                <a:cubicBezTo>
                                  <a:pt x="202" y="149"/>
                                  <a:pt x="196" y="166"/>
                                  <a:pt x="200" y="179"/>
                                </a:cubicBezTo>
                                <a:cubicBezTo>
                                  <a:pt x="204" y="192"/>
                                  <a:pt x="215" y="208"/>
                                  <a:pt x="221" y="219"/>
                                </a:cubicBezTo>
                                <a:cubicBezTo>
                                  <a:pt x="227" y="230"/>
                                  <a:pt x="233" y="235"/>
                                  <a:pt x="237" y="248"/>
                                </a:cubicBezTo>
                                <a:cubicBezTo>
                                  <a:pt x="241" y="261"/>
                                  <a:pt x="242" y="280"/>
                                  <a:pt x="245" y="296"/>
                                </a:cubicBezTo>
                                <a:cubicBezTo>
                                  <a:pt x="248" y="312"/>
                                  <a:pt x="255" y="331"/>
                                  <a:pt x="256" y="347"/>
                                </a:cubicBezTo>
                                <a:cubicBezTo>
                                  <a:pt x="257" y="363"/>
                                  <a:pt x="251" y="381"/>
                                  <a:pt x="251" y="392"/>
                                </a:cubicBezTo>
                                <a:cubicBezTo>
                                  <a:pt x="251" y="403"/>
                                  <a:pt x="254" y="407"/>
                                  <a:pt x="256" y="416"/>
                                </a:cubicBezTo>
                                <a:cubicBezTo>
                                  <a:pt x="258" y="425"/>
                                  <a:pt x="260" y="440"/>
                                  <a:pt x="264" y="448"/>
                                </a:cubicBezTo>
                                <a:cubicBezTo>
                                  <a:pt x="268" y="456"/>
                                  <a:pt x="282" y="458"/>
                                  <a:pt x="283" y="467"/>
                                </a:cubicBezTo>
                                <a:cubicBezTo>
                                  <a:pt x="284" y="476"/>
                                  <a:pt x="267" y="496"/>
                                  <a:pt x="267" y="504"/>
                                </a:cubicBezTo>
                                <a:cubicBezTo>
                                  <a:pt x="267" y="512"/>
                                  <a:pt x="279" y="510"/>
                                  <a:pt x="285" y="517"/>
                                </a:cubicBezTo>
                                <a:cubicBezTo>
                                  <a:pt x="291" y="524"/>
                                  <a:pt x="299" y="537"/>
                                  <a:pt x="301" y="547"/>
                                </a:cubicBezTo>
                                <a:cubicBezTo>
                                  <a:pt x="303" y="557"/>
                                  <a:pt x="348" y="547"/>
                                  <a:pt x="299" y="579"/>
                                </a:cubicBezTo>
                                <a:cubicBezTo>
                                  <a:pt x="250" y="611"/>
                                  <a:pt x="69" y="706"/>
                                  <a:pt x="8" y="739"/>
                                </a:cubicBezTo>
                              </a:path>
                            </a:pathLst>
                          </a:custGeom>
                          <a:solidFill>
                            <a:srgbClr val="FF0080">
                              <a:alpha val="30196"/>
                            </a:srgb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100">
                              <a:latin typeface="Candara"/>
                              <a:cs typeface="Candara"/>
                            </a:endParaRPr>
                          </a:p>
                        </p:txBody>
                      </p:sp>
                    </p:grpSp>
                    <p:sp>
                      <p:nvSpPr>
                        <p:cNvPr id="36" name="Freeform 36">
                          <a:extLst>
                            <a:ext uri="{FF2B5EF4-FFF2-40B4-BE49-F238E27FC236}">
                              <a16:creationId xmlns:a16="http://schemas.microsoft.com/office/drawing/2014/main" id="{21308743-D91C-4C45-AFD1-94DC3BEB4E56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80" y="2524"/>
                          <a:ext cx="628" cy="699"/>
                        </a:xfrm>
                        <a:custGeom>
                          <a:avLst/>
                          <a:gdLst>
                            <a:gd name="T0" fmla="*/ 628 w 628"/>
                            <a:gd name="T1" fmla="*/ 0 h 699"/>
                            <a:gd name="T2" fmla="*/ 624 w 628"/>
                            <a:gd name="T3" fmla="*/ 52 h 699"/>
                            <a:gd name="T4" fmla="*/ 612 w 628"/>
                            <a:gd name="T5" fmla="*/ 80 h 699"/>
                            <a:gd name="T6" fmla="*/ 604 w 628"/>
                            <a:gd name="T7" fmla="*/ 104 h 699"/>
                            <a:gd name="T8" fmla="*/ 592 w 628"/>
                            <a:gd name="T9" fmla="*/ 132 h 699"/>
                            <a:gd name="T10" fmla="*/ 580 w 628"/>
                            <a:gd name="T11" fmla="*/ 176 h 699"/>
                            <a:gd name="T12" fmla="*/ 572 w 628"/>
                            <a:gd name="T13" fmla="*/ 204 h 699"/>
                            <a:gd name="T14" fmla="*/ 556 w 628"/>
                            <a:gd name="T15" fmla="*/ 228 h 699"/>
                            <a:gd name="T16" fmla="*/ 540 w 628"/>
                            <a:gd name="T17" fmla="*/ 256 h 699"/>
                            <a:gd name="T18" fmla="*/ 520 w 628"/>
                            <a:gd name="T19" fmla="*/ 276 h 699"/>
                            <a:gd name="T20" fmla="*/ 516 w 628"/>
                            <a:gd name="T21" fmla="*/ 300 h 699"/>
                            <a:gd name="T22" fmla="*/ 500 w 628"/>
                            <a:gd name="T23" fmla="*/ 328 h 699"/>
                            <a:gd name="T24" fmla="*/ 480 w 628"/>
                            <a:gd name="T25" fmla="*/ 360 h 699"/>
                            <a:gd name="T26" fmla="*/ 456 w 628"/>
                            <a:gd name="T27" fmla="*/ 388 h 699"/>
                            <a:gd name="T28" fmla="*/ 424 w 628"/>
                            <a:gd name="T29" fmla="*/ 404 h 699"/>
                            <a:gd name="T30" fmla="*/ 396 w 628"/>
                            <a:gd name="T31" fmla="*/ 416 h 699"/>
                            <a:gd name="T32" fmla="*/ 364 w 628"/>
                            <a:gd name="T33" fmla="*/ 424 h 699"/>
                            <a:gd name="T34" fmla="*/ 360 w 628"/>
                            <a:gd name="T35" fmla="*/ 452 h 699"/>
                            <a:gd name="T36" fmla="*/ 344 w 628"/>
                            <a:gd name="T37" fmla="*/ 496 h 699"/>
                            <a:gd name="T38" fmla="*/ 320 w 628"/>
                            <a:gd name="T39" fmla="*/ 504 h 699"/>
                            <a:gd name="T40" fmla="*/ 304 w 628"/>
                            <a:gd name="T41" fmla="*/ 524 h 699"/>
                            <a:gd name="T42" fmla="*/ 288 w 628"/>
                            <a:gd name="T43" fmla="*/ 548 h 699"/>
                            <a:gd name="T44" fmla="*/ 268 w 628"/>
                            <a:gd name="T45" fmla="*/ 568 h 699"/>
                            <a:gd name="T46" fmla="*/ 220 w 628"/>
                            <a:gd name="T47" fmla="*/ 596 h 699"/>
                            <a:gd name="T48" fmla="*/ 188 w 628"/>
                            <a:gd name="T49" fmla="*/ 620 h 699"/>
                            <a:gd name="T50" fmla="*/ 164 w 628"/>
                            <a:gd name="T51" fmla="*/ 636 h 699"/>
                            <a:gd name="T52" fmla="*/ 136 w 628"/>
                            <a:gd name="T53" fmla="*/ 652 h 699"/>
                            <a:gd name="T54" fmla="*/ 112 w 628"/>
                            <a:gd name="T55" fmla="*/ 660 h 699"/>
                            <a:gd name="T56" fmla="*/ 88 w 628"/>
                            <a:gd name="T57" fmla="*/ 664 h 699"/>
                            <a:gd name="T58" fmla="*/ 56 w 628"/>
                            <a:gd name="T59" fmla="*/ 672 h 699"/>
                            <a:gd name="T60" fmla="*/ 32 w 628"/>
                            <a:gd name="T61" fmla="*/ 696 h 699"/>
                            <a:gd name="T62" fmla="*/ 0 w 628"/>
                            <a:gd name="T63" fmla="*/ 692 h 699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w 628"/>
                            <a:gd name="T97" fmla="*/ 0 h 699"/>
                            <a:gd name="T98" fmla="*/ 628 w 628"/>
                            <a:gd name="T99" fmla="*/ 699 h 699"/>
                          </a:gdLst>
                          <a:ahLst/>
                          <a:cxnLst>
                            <a:cxn ang="T64">
                              <a:pos x="T0" y="T1"/>
                            </a:cxn>
                            <a:cxn ang="T65">
                              <a:pos x="T2" y="T3"/>
                            </a:cxn>
                            <a:cxn ang="T66">
                              <a:pos x="T4" y="T5"/>
                            </a:cxn>
                            <a:cxn ang="T67">
                              <a:pos x="T6" y="T7"/>
                            </a:cxn>
                            <a:cxn ang="T68">
                              <a:pos x="T8" y="T9"/>
                            </a:cxn>
                            <a:cxn ang="T69">
                              <a:pos x="T10" y="T11"/>
                            </a:cxn>
                            <a:cxn ang="T70">
                              <a:pos x="T12" y="T13"/>
                            </a:cxn>
                            <a:cxn ang="T71">
                              <a:pos x="T14" y="T15"/>
                            </a:cxn>
                            <a:cxn ang="T72">
                              <a:pos x="T16" y="T17"/>
                            </a:cxn>
                            <a:cxn ang="T73">
                              <a:pos x="T18" y="T19"/>
                            </a:cxn>
                            <a:cxn ang="T74">
                              <a:pos x="T20" y="T21"/>
                            </a:cxn>
                            <a:cxn ang="T75">
                              <a:pos x="T22" y="T23"/>
                            </a:cxn>
                            <a:cxn ang="T76">
                              <a:pos x="T24" y="T25"/>
                            </a:cxn>
                            <a:cxn ang="T77">
                              <a:pos x="T26" y="T27"/>
                            </a:cxn>
                            <a:cxn ang="T78">
                              <a:pos x="T28" y="T29"/>
                            </a:cxn>
                            <a:cxn ang="T79">
                              <a:pos x="T30" y="T31"/>
                            </a:cxn>
                            <a:cxn ang="T80">
                              <a:pos x="T32" y="T33"/>
                            </a:cxn>
                            <a:cxn ang="T81">
                              <a:pos x="T34" y="T35"/>
                            </a:cxn>
                            <a:cxn ang="T82">
                              <a:pos x="T36" y="T37"/>
                            </a:cxn>
                            <a:cxn ang="T83">
                              <a:pos x="T38" y="T39"/>
                            </a:cxn>
                            <a:cxn ang="T84">
                              <a:pos x="T40" y="T41"/>
                            </a:cxn>
                            <a:cxn ang="T85">
                              <a:pos x="T42" y="T43"/>
                            </a:cxn>
                            <a:cxn ang="T86">
                              <a:pos x="T44" y="T45"/>
                            </a:cxn>
                            <a:cxn ang="T87">
                              <a:pos x="T46" y="T47"/>
                            </a:cxn>
                            <a:cxn ang="T88">
                              <a:pos x="T48" y="T49"/>
                            </a:cxn>
                            <a:cxn ang="T89">
                              <a:pos x="T50" y="T51"/>
                            </a:cxn>
                            <a:cxn ang="T90">
                              <a:pos x="T52" y="T53"/>
                            </a:cxn>
                            <a:cxn ang="T91">
                              <a:pos x="T54" y="T55"/>
                            </a:cxn>
                            <a:cxn ang="T92">
                              <a:pos x="T56" y="T57"/>
                            </a:cxn>
                            <a:cxn ang="T93">
                              <a:pos x="T58" y="T59"/>
                            </a:cxn>
                            <a:cxn ang="T94">
                              <a:pos x="T60" y="T61"/>
                            </a:cxn>
                            <a:cxn ang="T95">
                              <a:pos x="T62" y="T63"/>
                            </a:cxn>
                          </a:cxnLst>
                          <a:rect l="T96" t="T97" r="T98" b="T99"/>
                          <a:pathLst>
                            <a:path w="628" h="699">
                              <a:moveTo>
                                <a:pt x="628" y="0"/>
                              </a:moveTo>
                              <a:cubicBezTo>
                                <a:pt x="627" y="19"/>
                                <a:pt x="627" y="39"/>
                                <a:pt x="624" y="52"/>
                              </a:cubicBezTo>
                              <a:cubicBezTo>
                                <a:pt x="621" y="65"/>
                                <a:pt x="615" y="71"/>
                                <a:pt x="612" y="80"/>
                              </a:cubicBezTo>
                              <a:cubicBezTo>
                                <a:pt x="609" y="89"/>
                                <a:pt x="607" y="95"/>
                                <a:pt x="604" y="104"/>
                              </a:cubicBezTo>
                              <a:cubicBezTo>
                                <a:pt x="601" y="113"/>
                                <a:pt x="596" y="120"/>
                                <a:pt x="592" y="132"/>
                              </a:cubicBezTo>
                              <a:cubicBezTo>
                                <a:pt x="588" y="144"/>
                                <a:pt x="583" y="164"/>
                                <a:pt x="580" y="176"/>
                              </a:cubicBezTo>
                              <a:cubicBezTo>
                                <a:pt x="577" y="188"/>
                                <a:pt x="576" y="195"/>
                                <a:pt x="572" y="204"/>
                              </a:cubicBezTo>
                              <a:cubicBezTo>
                                <a:pt x="568" y="213"/>
                                <a:pt x="561" y="219"/>
                                <a:pt x="556" y="228"/>
                              </a:cubicBezTo>
                              <a:cubicBezTo>
                                <a:pt x="551" y="237"/>
                                <a:pt x="546" y="248"/>
                                <a:pt x="540" y="256"/>
                              </a:cubicBezTo>
                              <a:cubicBezTo>
                                <a:pt x="534" y="264"/>
                                <a:pt x="524" y="269"/>
                                <a:pt x="520" y="276"/>
                              </a:cubicBezTo>
                              <a:cubicBezTo>
                                <a:pt x="516" y="283"/>
                                <a:pt x="519" y="291"/>
                                <a:pt x="516" y="300"/>
                              </a:cubicBezTo>
                              <a:cubicBezTo>
                                <a:pt x="513" y="309"/>
                                <a:pt x="506" y="318"/>
                                <a:pt x="500" y="328"/>
                              </a:cubicBezTo>
                              <a:cubicBezTo>
                                <a:pt x="494" y="338"/>
                                <a:pt x="487" y="350"/>
                                <a:pt x="480" y="360"/>
                              </a:cubicBezTo>
                              <a:cubicBezTo>
                                <a:pt x="473" y="370"/>
                                <a:pt x="465" y="381"/>
                                <a:pt x="456" y="388"/>
                              </a:cubicBezTo>
                              <a:cubicBezTo>
                                <a:pt x="447" y="395"/>
                                <a:pt x="434" y="399"/>
                                <a:pt x="424" y="404"/>
                              </a:cubicBezTo>
                              <a:cubicBezTo>
                                <a:pt x="414" y="409"/>
                                <a:pt x="406" y="413"/>
                                <a:pt x="396" y="416"/>
                              </a:cubicBezTo>
                              <a:cubicBezTo>
                                <a:pt x="386" y="419"/>
                                <a:pt x="370" y="418"/>
                                <a:pt x="364" y="424"/>
                              </a:cubicBezTo>
                              <a:cubicBezTo>
                                <a:pt x="358" y="430"/>
                                <a:pt x="363" y="440"/>
                                <a:pt x="360" y="452"/>
                              </a:cubicBezTo>
                              <a:cubicBezTo>
                                <a:pt x="357" y="464"/>
                                <a:pt x="351" y="487"/>
                                <a:pt x="344" y="496"/>
                              </a:cubicBezTo>
                              <a:cubicBezTo>
                                <a:pt x="337" y="505"/>
                                <a:pt x="327" y="499"/>
                                <a:pt x="320" y="504"/>
                              </a:cubicBezTo>
                              <a:cubicBezTo>
                                <a:pt x="313" y="509"/>
                                <a:pt x="309" y="517"/>
                                <a:pt x="304" y="524"/>
                              </a:cubicBezTo>
                              <a:cubicBezTo>
                                <a:pt x="299" y="531"/>
                                <a:pt x="294" y="541"/>
                                <a:pt x="288" y="548"/>
                              </a:cubicBezTo>
                              <a:cubicBezTo>
                                <a:pt x="282" y="555"/>
                                <a:pt x="279" y="560"/>
                                <a:pt x="268" y="568"/>
                              </a:cubicBezTo>
                              <a:cubicBezTo>
                                <a:pt x="257" y="576"/>
                                <a:pt x="233" y="587"/>
                                <a:pt x="220" y="596"/>
                              </a:cubicBezTo>
                              <a:cubicBezTo>
                                <a:pt x="207" y="605"/>
                                <a:pt x="197" y="613"/>
                                <a:pt x="188" y="620"/>
                              </a:cubicBezTo>
                              <a:cubicBezTo>
                                <a:pt x="179" y="627"/>
                                <a:pt x="173" y="631"/>
                                <a:pt x="164" y="636"/>
                              </a:cubicBezTo>
                              <a:cubicBezTo>
                                <a:pt x="155" y="641"/>
                                <a:pt x="145" y="648"/>
                                <a:pt x="136" y="652"/>
                              </a:cubicBezTo>
                              <a:cubicBezTo>
                                <a:pt x="127" y="656"/>
                                <a:pt x="120" y="658"/>
                                <a:pt x="112" y="660"/>
                              </a:cubicBezTo>
                              <a:cubicBezTo>
                                <a:pt x="104" y="662"/>
                                <a:pt x="97" y="662"/>
                                <a:pt x="88" y="664"/>
                              </a:cubicBezTo>
                              <a:cubicBezTo>
                                <a:pt x="79" y="666"/>
                                <a:pt x="65" y="667"/>
                                <a:pt x="56" y="672"/>
                              </a:cubicBezTo>
                              <a:cubicBezTo>
                                <a:pt x="47" y="677"/>
                                <a:pt x="41" y="693"/>
                                <a:pt x="32" y="696"/>
                              </a:cubicBezTo>
                              <a:cubicBezTo>
                                <a:pt x="23" y="699"/>
                                <a:pt x="5" y="693"/>
                                <a:pt x="0" y="692"/>
                              </a:cubicBezTo>
                            </a:path>
                          </a:pathLst>
                        </a:custGeom>
                        <a:noFill/>
                        <a:ln w="28575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100">
                            <a:latin typeface="Candara"/>
                            <a:cs typeface="Candara"/>
                          </a:endParaRPr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14" name="Line 39">
                <a:extLst>
                  <a:ext uri="{FF2B5EF4-FFF2-40B4-BE49-F238E27FC236}">
                    <a16:creationId xmlns:a16="http://schemas.microsoft.com/office/drawing/2014/main" id="{65170EF3-11BC-3A42-920E-76762AD8D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3" y="2475"/>
                <a:ext cx="153" cy="1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00">
                  <a:latin typeface="Candara"/>
                  <a:cs typeface="Candara"/>
                </a:endParaRPr>
              </a:p>
            </p:txBody>
          </p:sp>
          <p:sp>
            <p:nvSpPr>
              <p:cNvPr id="15" name="Line 40">
                <a:extLst>
                  <a:ext uri="{FF2B5EF4-FFF2-40B4-BE49-F238E27FC236}">
                    <a16:creationId xmlns:a16="http://schemas.microsoft.com/office/drawing/2014/main" id="{8FB0ED74-D399-4D47-97E4-A0AE37C38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35" y="1316"/>
                <a:ext cx="233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00">
                  <a:latin typeface="Candara"/>
                  <a:cs typeface="Candara"/>
                </a:endParaRPr>
              </a:p>
            </p:txBody>
          </p:sp>
          <p:sp>
            <p:nvSpPr>
              <p:cNvPr id="16" name="Line 41">
                <a:extLst>
                  <a:ext uri="{FF2B5EF4-FFF2-40B4-BE49-F238E27FC236}">
                    <a16:creationId xmlns:a16="http://schemas.microsoft.com/office/drawing/2014/main" id="{F26C4152-A37B-C54B-B874-AEF749A48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1622"/>
                <a:ext cx="128" cy="18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00">
                  <a:latin typeface="Candara"/>
                  <a:cs typeface="Candara"/>
                </a:endParaRPr>
              </a:p>
            </p:txBody>
          </p:sp>
          <p:sp>
            <p:nvSpPr>
              <p:cNvPr id="17" name="Line 42">
                <a:extLst>
                  <a:ext uri="{FF2B5EF4-FFF2-40B4-BE49-F238E27FC236}">
                    <a16:creationId xmlns:a16="http://schemas.microsoft.com/office/drawing/2014/main" id="{647BB2AC-1E9D-D14A-BE8D-0ABE804BEF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43" y="2337"/>
                <a:ext cx="105" cy="23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100">
                  <a:latin typeface="Candara"/>
                  <a:cs typeface="Candara"/>
                </a:endParaRPr>
              </a:p>
            </p:txBody>
          </p:sp>
        </p:grpSp>
        <p:sp>
          <p:nvSpPr>
            <p:cNvPr id="47" name="Text Box 47">
              <a:extLst>
                <a:ext uri="{FF2B5EF4-FFF2-40B4-BE49-F238E27FC236}">
                  <a16:creationId xmlns:a16="http://schemas.microsoft.com/office/drawing/2014/main" id="{141E0E7C-AC65-6048-B3EF-9AEE5AED1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0391" y="3713941"/>
              <a:ext cx="1209330" cy="19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>
                  <a:latin typeface="Candara"/>
                  <a:cs typeface="Candara"/>
                </a:rPr>
                <a:t>Doug Martinson, LDEO</a:t>
              </a:r>
            </a:p>
          </p:txBody>
        </p:sp>
        <p:sp>
          <p:nvSpPr>
            <p:cNvPr id="48" name="Rectangle 49">
              <a:extLst>
                <a:ext uri="{FF2B5EF4-FFF2-40B4-BE49-F238E27FC236}">
                  <a16:creationId xmlns:a16="http://schemas.microsoft.com/office/drawing/2014/main" id="{DAADC2E0-464A-5942-ABC4-50C962E34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693" y="3561120"/>
              <a:ext cx="1137381" cy="19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andara"/>
                  <a:cs typeface="Candara"/>
                </a:rPr>
                <a:t>Gray shading, &lt; 300m</a:t>
              </a:r>
              <a:endParaRPr lang="en-US" sz="1400" dirty="0">
                <a:latin typeface="Candara"/>
                <a:cs typeface="Canda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02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B9B38EB-A32D-A14E-83B7-1E8815E5CAC2}"/>
              </a:ext>
            </a:extLst>
          </p:cNvPr>
          <p:cNvGrpSpPr>
            <a:grpSpLocks noChangeAspect="1"/>
          </p:cNvGrpSpPr>
          <p:nvPr/>
        </p:nvGrpSpPr>
        <p:grpSpPr>
          <a:xfrm>
            <a:off x="2365116" y="360090"/>
            <a:ext cx="4413767" cy="4423320"/>
            <a:chOff x="417530" y="-172535"/>
            <a:chExt cx="4224656" cy="4233800"/>
          </a:xfrm>
        </p:grpSpPr>
        <p:pic>
          <p:nvPicPr>
            <p:cNvPr id="25" name="Picture 24" descr="Mail Attachment.jpeg">
              <a:extLst>
                <a:ext uri="{FF2B5EF4-FFF2-40B4-BE49-F238E27FC236}">
                  <a16:creationId xmlns:a16="http://schemas.microsoft.com/office/drawing/2014/main" id="{A8E565BD-9DD5-8F49-9AF4-201B38C7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5652" y="-172535"/>
              <a:ext cx="2249110" cy="1457236"/>
            </a:xfrm>
            <a:prstGeom prst="rect">
              <a:avLst/>
            </a:prstGeom>
          </p:spPr>
        </p:pic>
        <p:pic>
          <p:nvPicPr>
            <p:cNvPr id="26" name="Picture 25" descr="Mail Attachment 2.jpeg">
              <a:extLst>
                <a:ext uri="{FF2B5EF4-FFF2-40B4-BE49-F238E27FC236}">
                  <a16:creationId xmlns:a16="http://schemas.microsoft.com/office/drawing/2014/main" id="{DAC2E172-D09B-1240-940E-6FE71DCED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5652" y="1284701"/>
              <a:ext cx="2249110" cy="1364300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A382E88-A03F-D74F-87F9-C864FA281409}"/>
                </a:ext>
              </a:extLst>
            </p:cNvPr>
            <p:cNvCxnSpPr/>
            <p:nvPr/>
          </p:nvCxnSpPr>
          <p:spPr>
            <a:xfrm flipV="1">
              <a:off x="943752" y="2006528"/>
              <a:ext cx="651731" cy="31951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AB5C7BB-C2A8-2B42-8DAF-01339A91A2D0}"/>
                </a:ext>
              </a:extLst>
            </p:cNvPr>
            <p:cNvSpPr txBox="1"/>
            <p:nvPr/>
          </p:nvSpPr>
          <p:spPr>
            <a:xfrm>
              <a:off x="417530" y="1866124"/>
              <a:ext cx="598631" cy="441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Palmer</a:t>
              </a:r>
            </a:p>
            <a:p>
              <a:r>
                <a:rPr lang="en-US" sz="1200" dirty="0"/>
                <a:t>Station</a:t>
              </a:r>
            </a:p>
          </p:txBody>
        </p:sp>
        <p:pic>
          <p:nvPicPr>
            <p:cNvPr id="29" name="Picture 28" descr="Mail Attachment 3.jpeg">
              <a:extLst>
                <a:ext uri="{FF2B5EF4-FFF2-40B4-BE49-F238E27FC236}">
                  <a16:creationId xmlns:a16="http://schemas.microsoft.com/office/drawing/2014/main" id="{B554766C-F2FB-F140-ADCD-0B748DD4A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5651" y="2600818"/>
              <a:ext cx="2254064" cy="1460447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BE77FF1-D76B-1E49-989F-804BF2B34C40}"/>
                </a:ext>
              </a:extLst>
            </p:cNvPr>
            <p:cNvCxnSpPr/>
            <p:nvPr/>
          </p:nvCxnSpPr>
          <p:spPr>
            <a:xfrm>
              <a:off x="3567245" y="514774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2BFBE1C-F7D0-B340-B0C1-648A550118B3}"/>
                </a:ext>
              </a:extLst>
            </p:cNvPr>
            <p:cNvGrpSpPr/>
            <p:nvPr/>
          </p:nvGrpSpPr>
          <p:grpSpPr>
            <a:xfrm>
              <a:off x="3137744" y="496147"/>
              <a:ext cx="826211" cy="372136"/>
              <a:chOff x="5311775" y="930275"/>
              <a:chExt cx="1549149" cy="69775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4420B54-2525-AF48-BE1D-B1A2237A48ED}"/>
                  </a:ext>
                </a:extLst>
              </p:cNvPr>
              <p:cNvSpPr txBox="1"/>
              <p:nvPr/>
            </p:nvSpPr>
            <p:spPr>
              <a:xfrm>
                <a:off x="5473701" y="965203"/>
                <a:ext cx="1387223" cy="662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150 m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8065DE3-D159-2D42-817C-34E895070DAF}"/>
                  </a:ext>
                </a:extLst>
              </p:cNvPr>
              <p:cNvCxnSpPr/>
              <p:nvPr/>
            </p:nvCxnSpPr>
            <p:spPr>
              <a:xfrm flipH="1" flipV="1">
                <a:off x="5311775" y="930275"/>
                <a:ext cx="234950" cy="1905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EF9568F-11D4-9D47-8190-4970244D705E}"/>
                </a:ext>
              </a:extLst>
            </p:cNvPr>
            <p:cNvGrpSpPr/>
            <p:nvPr/>
          </p:nvGrpSpPr>
          <p:grpSpPr>
            <a:xfrm>
              <a:off x="2561447" y="1956181"/>
              <a:ext cx="826211" cy="372136"/>
              <a:chOff x="5311775" y="930275"/>
              <a:chExt cx="1549149" cy="69775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8DA5D32-E894-F54D-ACEB-ED4AB7B3C834}"/>
                  </a:ext>
                </a:extLst>
              </p:cNvPr>
              <p:cNvSpPr txBox="1"/>
              <p:nvPr/>
            </p:nvSpPr>
            <p:spPr>
              <a:xfrm>
                <a:off x="5473701" y="965203"/>
                <a:ext cx="1387223" cy="662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150 m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40B88B71-E0F7-6F4D-9E77-F9C039A1D434}"/>
                  </a:ext>
                </a:extLst>
              </p:cNvPr>
              <p:cNvCxnSpPr/>
              <p:nvPr/>
            </p:nvCxnSpPr>
            <p:spPr>
              <a:xfrm flipH="1" flipV="1">
                <a:off x="5311775" y="930275"/>
                <a:ext cx="234950" cy="1905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A1B21B4-C0F7-6245-800D-CDFBD214A39C}"/>
                </a:ext>
              </a:extLst>
            </p:cNvPr>
            <p:cNvGrpSpPr/>
            <p:nvPr/>
          </p:nvGrpSpPr>
          <p:grpSpPr>
            <a:xfrm>
              <a:off x="3024843" y="3060235"/>
              <a:ext cx="826211" cy="372136"/>
              <a:chOff x="5311775" y="930275"/>
              <a:chExt cx="1549149" cy="69775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2624848-2C17-EB42-A5B3-F6ADAB39922D}"/>
                  </a:ext>
                </a:extLst>
              </p:cNvPr>
              <p:cNvSpPr txBox="1"/>
              <p:nvPr/>
            </p:nvSpPr>
            <p:spPr>
              <a:xfrm>
                <a:off x="5473701" y="965203"/>
                <a:ext cx="1387223" cy="662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150 m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BEB67683-614F-DB4D-9263-0B307FA19B29}"/>
                  </a:ext>
                </a:extLst>
              </p:cNvPr>
              <p:cNvCxnSpPr/>
              <p:nvPr/>
            </p:nvCxnSpPr>
            <p:spPr>
              <a:xfrm flipH="1" flipV="1">
                <a:off x="5311775" y="930275"/>
                <a:ext cx="234950" cy="1905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9EE77BA-6063-A046-91D4-DD7ACA4EA8F1}"/>
                </a:ext>
              </a:extLst>
            </p:cNvPr>
            <p:cNvSpPr txBox="1"/>
            <p:nvPr/>
          </p:nvSpPr>
          <p:spPr>
            <a:xfrm>
              <a:off x="3874535" y="1974808"/>
              <a:ext cx="767651" cy="265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Year 2004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E15174-81BA-4149-8368-7C689BE1A3ED}"/>
                </a:ext>
              </a:extLst>
            </p:cNvPr>
            <p:cNvSpPr txBox="1"/>
            <p:nvPr/>
          </p:nvSpPr>
          <p:spPr>
            <a:xfrm>
              <a:off x="3874535" y="2964857"/>
              <a:ext cx="767651" cy="265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Year 2013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AA5EB7-5AD2-F446-ADE8-C33235149813}"/>
                </a:ext>
              </a:extLst>
            </p:cNvPr>
            <p:cNvSpPr txBox="1"/>
            <p:nvPr/>
          </p:nvSpPr>
          <p:spPr>
            <a:xfrm>
              <a:off x="3874535" y="577895"/>
              <a:ext cx="767651" cy="265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Year 1974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230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F0678EB-E89A-9F4A-80DE-D92669DCC675}"/>
              </a:ext>
            </a:extLst>
          </p:cNvPr>
          <p:cNvGrpSpPr/>
          <p:nvPr/>
        </p:nvGrpSpPr>
        <p:grpSpPr>
          <a:xfrm>
            <a:off x="1547655" y="359254"/>
            <a:ext cx="5581846" cy="5029200"/>
            <a:chOff x="2442390" y="283394"/>
            <a:chExt cx="5581846" cy="5029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BAE1CC7-15CF-4143-9955-1EF7754EB575}"/>
                </a:ext>
              </a:extLst>
            </p:cNvPr>
            <p:cNvSpPr/>
            <p:nvPr/>
          </p:nvSpPr>
          <p:spPr>
            <a:xfrm>
              <a:off x="2931736" y="725864"/>
              <a:ext cx="5043340" cy="3799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3EFFC1-A467-5A4B-9381-043D729C2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2390" y="283394"/>
              <a:ext cx="5581846" cy="5029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0199A4-5BB4-0C4E-AFD0-919C990ED12C}"/>
              </a:ext>
            </a:extLst>
          </p:cNvPr>
          <p:cNvSpPr txBox="1"/>
          <p:nvPr/>
        </p:nvSpPr>
        <p:spPr>
          <a:xfrm>
            <a:off x="39846" y="174588"/>
            <a:ext cx="908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Sea ice shows significant </a:t>
            </a:r>
            <a:r>
              <a:rPr lang="en-US" sz="1800" b="1" dirty="0" err="1"/>
              <a:t>interannual</a:t>
            </a:r>
            <a:r>
              <a:rPr lang="en-US" sz="1800" b="1" dirty="0"/>
              <a:t> variability, with similar dynamics seen over the full WAP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A9711D-CEC2-4E41-B788-C772B216A80C}"/>
              </a:ext>
            </a:extLst>
          </p:cNvPr>
          <p:cNvCxnSpPr/>
          <p:nvPr/>
        </p:nvCxnSpPr>
        <p:spPr>
          <a:xfrm>
            <a:off x="6597445" y="1976283"/>
            <a:ext cx="0" cy="13863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07684D8-6D37-B84E-9264-8EC9502A10D3}"/>
              </a:ext>
            </a:extLst>
          </p:cNvPr>
          <p:cNvSpPr txBox="1"/>
          <p:nvPr/>
        </p:nvSpPr>
        <p:spPr>
          <a:xfrm>
            <a:off x="6410632" y="3421234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DE8BC1-3061-9F4F-9214-F18D0B0E3A3D}"/>
              </a:ext>
            </a:extLst>
          </p:cNvPr>
          <p:cNvSpPr txBox="1"/>
          <p:nvPr/>
        </p:nvSpPr>
        <p:spPr>
          <a:xfrm>
            <a:off x="6389440" y="1627041"/>
            <a:ext cx="596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</p:spTree>
    <p:extLst>
      <p:ext uri="{BB962C8B-B14F-4D97-AF65-F5344CB8AC3E}">
        <p14:creationId xmlns:p14="http://schemas.microsoft.com/office/powerpoint/2010/main" val="913011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4008C-4610-CD40-91E9-301FD28E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596" t="1505" r="45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3033C9-362E-F74A-BA53-1BD7B163D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82"/>
          <a:stretch/>
        </p:blipFill>
        <p:spPr>
          <a:xfrm>
            <a:off x="1906602" y="732241"/>
            <a:ext cx="5008766" cy="3645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9314F4-DC2F-224D-83CE-FC8367B47D38}"/>
              </a:ext>
            </a:extLst>
          </p:cNvPr>
          <p:cNvSpPr txBox="1"/>
          <p:nvPr/>
        </p:nvSpPr>
        <p:spPr>
          <a:xfrm>
            <a:off x="224977" y="4435520"/>
            <a:ext cx="869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Heavy ice years result in protection from wind mixing in early spring and the resulting with a deeper mixed layer, low productivity, combined with increased upper water column stratification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FE9F71-8BD7-AA4D-A32B-98E17FE43B1D}"/>
              </a:ext>
            </a:extLst>
          </p:cNvPr>
          <p:cNvSpPr/>
          <p:nvPr/>
        </p:nvSpPr>
        <p:spPr>
          <a:xfrm>
            <a:off x="610270" y="195003"/>
            <a:ext cx="7923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cap="small" dirty="0"/>
              <a:t>Hoe might variability in sea ice drive  the variability in the WAP food web?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0B0F-5925-D44C-BB55-84D182B69F16}"/>
              </a:ext>
            </a:extLst>
          </p:cNvPr>
          <p:cNvSpPr txBox="1"/>
          <p:nvPr/>
        </p:nvSpPr>
        <p:spPr>
          <a:xfrm>
            <a:off x="6890741" y="4135438"/>
            <a:ext cx="13312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Saba et al. 2014</a:t>
            </a:r>
          </a:p>
        </p:txBody>
      </p:sp>
    </p:spTree>
    <p:extLst>
      <p:ext uri="{BB962C8B-B14F-4D97-AF65-F5344CB8AC3E}">
        <p14:creationId xmlns:p14="http://schemas.microsoft.com/office/powerpoint/2010/main" val="2792567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5011</TotalTime>
  <Words>1030</Words>
  <Application>Microsoft Macintosh PowerPoint</Application>
  <PresentationFormat>On-screen Show (16:9)</PresentationFormat>
  <Paragraphs>126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ＭＳ Ｐゴシック</vt:lpstr>
      <vt:lpstr>Agenda-Light</vt:lpstr>
      <vt:lpstr>Arial</vt:lpstr>
      <vt:lpstr>Calibri</vt:lpstr>
      <vt:lpstr>Calibri Light</vt:lpstr>
      <vt:lpstr>Candara</vt:lpstr>
      <vt:lpstr>Helvetica</vt:lpstr>
      <vt:lpstr>Lucida Grande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Schofield</dc:creator>
  <cp:lastModifiedBy>Oscar Schofield</cp:lastModifiedBy>
  <cp:revision>39</cp:revision>
  <dcterms:created xsi:type="dcterms:W3CDTF">2018-04-08T07:21:46Z</dcterms:created>
  <dcterms:modified xsi:type="dcterms:W3CDTF">2018-04-23T20:00:29Z</dcterms:modified>
</cp:coreProperties>
</file>