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73" r:id="rId2"/>
    <p:sldId id="311" r:id="rId3"/>
    <p:sldId id="469" r:id="rId4"/>
    <p:sldId id="356" r:id="rId5"/>
    <p:sldId id="414" r:id="rId6"/>
    <p:sldId id="409" r:id="rId7"/>
    <p:sldId id="427" r:id="rId8"/>
    <p:sldId id="316" r:id="rId9"/>
    <p:sldId id="423" r:id="rId10"/>
    <p:sldId id="258" r:id="rId11"/>
    <p:sldId id="302" r:id="rId12"/>
    <p:sldId id="453" r:id="rId13"/>
    <p:sldId id="375" r:id="rId14"/>
    <p:sldId id="458" r:id="rId15"/>
    <p:sldId id="298" r:id="rId16"/>
    <p:sldId id="301" r:id="rId17"/>
    <p:sldId id="434" r:id="rId18"/>
    <p:sldId id="439" r:id="rId19"/>
    <p:sldId id="440" r:id="rId20"/>
    <p:sldId id="369" r:id="rId21"/>
    <p:sldId id="364" r:id="rId22"/>
    <p:sldId id="363" r:id="rId23"/>
    <p:sldId id="290" r:id="rId24"/>
    <p:sldId id="424" r:id="rId25"/>
    <p:sldId id="366" r:id="rId26"/>
    <p:sldId id="367" r:id="rId27"/>
    <p:sldId id="42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27A"/>
    <a:srgbClr val="A9009B"/>
    <a:srgbClr val="D8609F"/>
    <a:srgbClr val="262626"/>
    <a:srgbClr val="3E9600"/>
    <a:srgbClr val="396AB1"/>
    <a:srgbClr val="CC2500"/>
    <a:srgbClr val="F0AD00"/>
    <a:srgbClr val="EF6548"/>
    <a:srgbClr val="4EB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7"/>
    <p:restoredTop sz="90832" autoAdjust="0"/>
  </p:normalViewPr>
  <p:slideViewPr>
    <p:cSldViewPr snapToGrid="0" snapToObjects="1">
      <p:cViewPr>
        <p:scale>
          <a:sx n="180" d="100"/>
          <a:sy n="180" d="100"/>
        </p:scale>
        <p:origin x="-1336"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A428D-A0F6-D74C-B882-79DDD65EFD16}" type="datetimeFigureOut">
              <a:rPr lang="en-US" smtClean="0"/>
              <a:t>5/6/18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ACE9D-89DC-F34C-ADC6-40C7D67D3022}" type="slidenum">
              <a:rPr lang="en-US" smtClean="0"/>
              <a:t>‹#›</a:t>
            </a:fld>
            <a:endParaRPr lang="en-US"/>
          </a:p>
        </p:txBody>
      </p:sp>
    </p:spTree>
    <p:extLst>
      <p:ext uri="{BB962C8B-B14F-4D97-AF65-F5344CB8AC3E}">
        <p14:creationId xmlns:p14="http://schemas.microsoft.com/office/powerpoint/2010/main" val="3688253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fastest warming regions</a:t>
            </a:r>
            <a:r>
              <a:rPr lang="en-US" baseline="0" dirty="0"/>
              <a:t> of the planet. During winter, THE fastest warming region. </a:t>
            </a:r>
            <a:r>
              <a:rPr lang="en-US" dirty="0"/>
              <a:t>“Average annual temperatures have risen nearly 5 degrees F since 1950 and winters have warmed 9 degrees. Sea ice now forms 4 months a year instead of 7.” </a:t>
            </a:r>
          </a:p>
          <a:p>
            <a:r>
              <a:rPr lang="en-US" baseline="0" dirty="0"/>
              <a:t> </a:t>
            </a:r>
            <a:r>
              <a:rPr lang="en-US" dirty="0"/>
              <a:t>Glaciers retreating.</a:t>
            </a:r>
            <a:r>
              <a:rPr lang="en-US" baseline="0" dirty="0"/>
              <a:t> Sea ice retreating. Ice-dependent ecosystem – krill, </a:t>
            </a:r>
            <a:r>
              <a:rPr lang="en-US" baseline="0" dirty="0" err="1"/>
              <a:t>Adelie</a:t>
            </a:r>
            <a:r>
              <a:rPr lang="en-US" baseline="0" dirty="0"/>
              <a:t>, </a:t>
            </a:r>
            <a:r>
              <a:rPr lang="en-US" baseline="0" dirty="0" err="1"/>
              <a:t>minke</a:t>
            </a:r>
            <a:r>
              <a:rPr lang="en-US" baseline="0" dirty="0"/>
              <a:t> whales. This is why we care about this region.</a:t>
            </a:r>
          </a:p>
        </p:txBody>
      </p:sp>
      <p:sp>
        <p:nvSpPr>
          <p:cNvPr id="4" name="Slide Number Placeholder 3"/>
          <p:cNvSpPr>
            <a:spLocks noGrp="1"/>
          </p:cNvSpPr>
          <p:nvPr>
            <p:ph type="sldNum" sz="quarter" idx="10"/>
          </p:nvPr>
        </p:nvSpPr>
        <p:spPr/>
        <p:txBody>
          <a:bodyPr/>
          <a:lstStyle/>
          <a:p>
            <a:fld id="{6DEACE9D-89DC-F34C-ADC6-40C7D67D3022}" type="slidenum">
              <a:rPr lang="en-US" smtClean="0"/>
              <a:t>2</a:t>
            </a:fld>
            <a:endParaRPr lang="en-US"/>
          </a:p>
        </p:txBody>
      </p:sp>
    </p:spTree>
    <p:extLst>
      <p:ext uri="{BB962C8B-B14F-4D97-AF65-F5344CB8AC3E}">
        <p14:creationId xmlns:p14="http://schemas.microsoft.com/office/powerpoint/2010/main" val="424147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25</a:t>
            </a:fld>
            <a:endParaRPr lang="en-US"/>
          </a:p>
        </p:txBody>
      </p:sp>
    </p:spTree>
    <p:extLst>
      <p:ext uri="{BB962C8B-B14F-4D97-AF65-F5344CB8AC3E}">
        <p14:creationId xmlns:p14="http://schemas.microsoft.com/office/powerpoint/2010/main" val="71988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 </a:t>
            </a:r>
            <a:r>
              <a:rPr lang="en-US" sz="1200" kern="1200" dirty="0" err="1">
                <a:solidFill>
                  <a:schemeClr val="tx1"/>
                </a:solidFill>
                <a:effectLst/>
                <a:latin typeface="+mn-lt"/>
                <a:ea typeface="+mn-ea"/>
                <a:cs typeface="+mn-cs"/>
              </a:rPr>
              <a:t>tinson</a:t>
            </a:r>
            <a:r>
              <a:rPr lang="en-US" sz="1200" kern="1200" dirty="0">
                <a:solidFill>
                  <a:schemeClr val="tx1"/>
                </a:solidFill>
                <a:effectLst/>
                <a:latin typeface="+mn-lt"/>
                <a:ea typeface="+mn-ea"/>
                <a:cs typeface="+mn-cs"/>
              </a:rPr>
              <a:t> et al. (2008; hereafter MSISV08) using LTER data through 2004, show that on the WAP continental shelf, the heat content of the sub-surface water column (a 3 water mass mixture dominated by UCDW) has increased. Webb (2011) documents a 50-year warming of UCDW in the ACC as it flows past western Antarctica. </a:t>
            </a:r>
            <a:endParaRPr lang="en-US" dirty="0"/>
          </a:p>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3</a:t>
            </a:fld>
            <a:endParaRPr lang="en-US"/>
          </a:p>
        </p:txBody>
      </p:sp>
    </p:spTree>
    <p:extLst>
      <p:ext uri="{BB962C8B-B14F-4D97-AF65-F5344CB8AC3E}">
        <p14:creationId xmlns:p14="http://schemas.microsoft.com/office/powerpoint/2010/main" val="1799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 </a:t>
            </a:r>
            <a:r>
              <a:rPr lang="en-US" sz="1200" kern="1200" dirty="0" err="1">
                <a:solidFill>
                  <a:schemeClr val="tx1"/>
                </a:solidFill>
                <a:effectLst/>
                <a:latin typeface="+mn-lt"/>
                <a:ea typeface="+mn-ea"/>
                <a:cs typeface="+mn-cs"/>
              </a:rPr>
              <a:t>tinson</a:t>
            </a:r>
            <a:r>
              <a:rPr lang="en-US" sz="1200" kern="1200" dirty="0">
                <a:solidFill>
                  <a:schemeClr val="tx1"/>
                </a:solidFill>
                <a:effectLst/>
                <a:latin typeface="+mn-lt"/>
                <a:ea typeface="+mn-ea"/>
                <a:cs typeface="+mn-cs"/>
              </a:rPr>
              <a:t> et al. (2008; hereafter MSISV08) using LTER data through 2004, show that on the WAP continental shelf, the heat content of the sub-surface water column (a 3 water mass mixture dominated by UCDW) has increased. Webb (2011) documents a 50-year warming of UCDW in the ACC as it flows past western Antarctica. </a:t>
            </a:r>
            <a:endParaRPr lang="en-US" dirty="0"/>
          </a:p>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4</a:t>
            </a:fld>
            <a:endParaRPr lang="en-US"/>
          </a:p>
        </p:txBody>
      </p:sp>
    </p:spTree>
    <p:extLst>
      <p:ext uri="{BB962C8B-B14F-4D97-AF65-F5344CB8AC3E}">
        <p14:creationId xmlns:p14="http://schemas.microsoft.com/office/powerpoint/2010/main" val="17999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southward coastal current</a:t>
            </a:r>
          </a:p>
        </p:txBody>
      </p:sp>
      <p:sp>
        <p:nvSpPr>
          <p:cNvPr id="4" name="Slide Number Placeholder 3"/>
          <p:cNvSpPr>
            <a:spLocks noGrp="1"/>
          </p:cNvSpPr>
          <p:nvPr>
            <p:ph type="sldNum" sz="quarter" idx="10"/>
          </p:nvPr>
        </p:nvSpPr>
        <p:spPr/>
        <p:txBody>
          <a:bodyPr/>
          <a:lstStyle/>
          <a:p>
            <a:fld id="{6DEACE9D-89DC-F34C-ADC6-40C7D67D3022}" type="slidenum">
              <a:rPr lang="en-US" smtClean="0"/>
              <a:t>7</a:t>
            </a:fld>
            <a:endParaRPr lang="en-US"/>
          </a:p>
        </p:txBody>
      </p:sp>
    </p:spTree>
    <p:extLst>
      <p:ext uri="{BB962C8B-B14F-4D97-AF65-F5344CB8AC3E}">
        <p14:creationId xmlns:p14="http://schemas.microsoft.com/office/powerpoint/2010/main" val="139304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does not include tides so</a:t>
            </a:r>
            <a:r>
              <a:rPr lang="en-US" baseline="0" dirty="0"/>
              <a:t> the output represents processes forced by mechanisms occurring at longer than daily time scales.</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9</a:t>
            </a:fld>
            <a:endParaRPr lang="en-US"/>
          </a:p>
        </p:txBody>
      </p:sp>
    </p:spTree>
    <p:extLst>
      <p:ext uri="{BB962C8B-B14F-4D97-AF65-F5344CB8AC3E}">
        <p14:creationId xmlns:p14="http://schemas.microsoft.com/office/powerpoint/2010/main" val="15328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30000" dirty="0"/>
              <a:t>A possible explanation for the difference in seasonality between the APCC near Anvers and the APCC near Adelaide Island is the different effect that northerly winds have on the sea ice environment in each area. Northerly winds tend to push sea ice away from the northern part of the WAP toward the south where ice accumulates and melts [</a:t>
            </a:r>
            <a:r>
              <a:rPr lang="en-US" sz="1400" i="1" baseline="30000" dirty="0" err="1"/>
              <a:t>Stammerjohn</a:t>
            </a:r>
            <a:r>
              <a:rPr lang="en-US" sz="1400" i="1" baseline="30000" dirty="0"/>
              <a:t> et al.</a:t>
            </a:r>
            <a:r>
              <a:rPr lang="en-US" sz="1400" baseline="30000" dirty="0"/>
              <a:t>, 2008b; </a:t>
            </a:r>
            <a:r>
              <a:rPr lang="en-US" sz="1400" i="1" baseline="30000" dirty="0"/>
              <a:t>Meredith et al.</a:t>
            </a:r>
            <a:r>
              <a:rPr lang="en-US" sz="1400" baseline="30000" dirty="0"/>
              <a:t>, 2017]. Surface layer salinity decreases from north to south [</a:t>
            </a:r>
            <a:r>
              <a:rPr lang="en-US" sz="1400" i="1" baseline="30000" dirty="0"/>
              <a:t>Meredith et al.</a:t>
            </a:r>
            <a:r>
              <a:rPr lang="en-US" sz="1400" baseline="30000" dirty="0"/>
              <a:t>, 2017] with the highest freshwater content in the WAP surface waters found in Marguerite Bay [</a:t>
            </a:r>
            <a:r>
              <a:rPr lang="en-US" sz="1400" i="1" baseline="30000" dirty="0" err="1"/>
              <a:t>Stammerjohn</a:t>
            </a:r>
            <a:r>
              <a:rPr lang="en-US" sz="1400" i="1" baseline="30000" dirty="0"/>
              <a:t> et al.</a:t>
            </a:r>
            <a:r>
              <a:rPr lang="en-US" sz="1400" baseline="30000" dirty="0"/>
              <a:t>, 2008a]. The opening of the surface ocean in the north exposes it to wind forcing, leading to a more wind-driven flow and weakening the net effect of the APCC in the north. In the south, the increased volume of freshwater at the surface strengthens the buoyant plume that supports the APCC.</a:t>
            </a:r>
          </a:p>
          <a:p>
            <a:r>
              <a:rPr lang="en-US" sz="1400" baseline="30000" dirty="0"/>
              <a:t>80Southward currents at Station E at the end of the deployment are consistent with northerly wind forcing.</a:t>
            </a:r>
            <a:endParaRPr lang="en-US" sz="1400" dirty="0"/>
          </a:p>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12</a:t>
            </a:fld>
            <a:endParaRPr lang="en-US"/>
          </a:p>
        </p:txBody>
      </p:sp>
    </p:spTree>
    <p:extLst>
      <p:ext uri="{BB962C8B-B14F-4D97-AF65-F5344CB8AC3E}">
        <p14:creationId xmlns:p14="http://schemas.microsoft.com/office/powerpoint/2010/main" val="99183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13</a:t>
            </a:fld>
            <a:endParaRPr lang="en-US"/>
          </a:p>
        </p:txBody>
      </p:sp>
    </p:spTree>
    <p:extLst>
      <p:ext uri="{BB962C8B-B14F-4D97-AF65-F5344CB8AC3E}">
        <p14:creationId xmlns:p14="http://schemas.microsoft.com/office/powerpoint/2010/main" val="380814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properties were affected by the depth at which drifters entered the canyon and the distance</a:t>
            </a:r>
            <a:r>
              <a:rPr lang="en-US" baseline="0" dirty="0"/>
              <a:t> they had traveled northeastward on the peninsula</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16</a:t>
            </a:fld>
            <a:endParaRPr lang="en-US"/>
          </a:p>
        </p:txBody>
      </p:sp>
    </p:spTree>
    <p:extLst>
      <p:ext uri="{BB962C8B-B14F-4D97-AF65-F5344CB8AC3E}">
        <p14:creationId xmlns:p14="http://schemas.microsoft.com/office/powerpoint/2010/main" val="182234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Mouth of the canon is important entry/exit gate, especially</a:t>
            </a:r>
            <a:r>
              <a:rPr lang="en-US" baseline="0" dirty="0"/>
              <a:t> at depth</a:t>
            </a:r>
            <a:r>
              <a:rPr lang="en-US" dirty="0"/>
              <a:t>.</a:t>
            </a:r>
            <a:r>
              <a:rPr lang="en-US" baseline="0" dirty="0"/>
              <a:t> North is entry. South is exit. More entry in the north during fall/winter. </a:t>
            </a:r>
          </a:p>
          <a:p>
            <a:r>
              <a:rPr lang="en-US" baseline="0" dirty="0"/>
              <a:t>Why are fewer coming during summer?</a:t>
            </a:r>
            <a:endParaRPr lang="en-US" dirty="0"/>
          </a:p>
        </p:txBody>
      </p:sp>
      <p:sp>
        <p:nvSpPr>
          <p:cNvPr id="4" name="Slide Number Placeholder 3"/>
          <p:cNvSpPr>
            <a:spLocks noGrp="1"/>
          </p:cNvSpPr>
          <p:nvPr>
            <p:ph type="sldNum" sz="quarter" idx="10"/>
          </p:nvPr>
        </p:nvSpPr>
        <p:spPr/>
        <p:txBody>
          <a:bodyPr/>
          <a:lstStyle/>
          <a:p>
            <a:fld id="{6DEACE9D-89DC-F34C-ADC6-40C7D67D3022}" type="slidenum">
              <a:rPr lang="en-US" smtClean="0"/>
              <a:t>20</a:t>
            </a:fld>
            <a:endParaRPr lang="en-US"/>
          </a:p>
        </p:txBody>
      </p:sp>
    </p:spTree>
    <p:extLst>
      <p:ext uri="{BB962C8B-B14F-4D97-AF65-F5344CB8AC3E}">
        <p14:creationId xmlns:p14="http://schemas.microsoft.com/office/powerpoint/2010/main" val="160341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atin typeface="Avenir Book"/>
                <a:cs typeface="Avenir Book"/>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latin typeface="Avenir Book"/>
                <a:cs typeface="Avenir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venir Book"/>
                <a:cs typeface="Avenir Book"/>
              </a:defRPr>
            </a:lvl1pPr>
          </a:lstStyle>
          <a:p>
            <a:fld id="{7A8E4F3E-D59A-9E41-9143-34371E9E47C7}" type="datetimeFigureOut">
              <a:rPr lang="en-US" smtClean="0"/>
              <a:t>5/6/18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venir Book"/>
                <a:cs typeface="Avenir Book"/>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venir Book"/>
                <a:cs typeface="Avenir Book"/>
              </a:defRPr>
            </a:lvl1pPr>
          </a:lstStyle>
          <a:p>
            <a:fld id="{58993D75-35AC-EE4C-A417-EF88D29FEBB5}" type="slidenum">
              <a:rPr lang="en-US" smtClean="0"/>
              <a:t>‹#›</a:t>
            </a:fld>
            <a:endParaRPr lang="en-US"/>
          </a:p>
        </p:txBody>
      </p:sp>
    </p:spTree>
    <p:extLst>
      <p:ext uri="{BB962C8B-B14F-4D97-AF65-F5344CB8AC3E}">
        <p14:creationId xmlns:p14="http://schemas.microsoft.com/office/powerpoint/2010/main" val="249862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59674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50150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4309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367275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27974" y="4815918"/>
            <a:ext cx="3438779" cy="273844"/>
          </a:xfrm>
          <a:prstGeom prst="rect">
            <a:avLst/>
          </a:prstGeom>
        </p:spPr>
        <p:txBody>
          <a:bodyPr/>
          <a:lstStyle/>
          <a:p>
            <a:fld id="{58993D75-35AC-EE4C-A417-EF88D29FEBB5}" type="slidenum">
              <a:rPr lang="en-US" smtClean="0"/>
              <a:t>‹#›</a:t>
            </a:fld>
            <a:endParaRPr lang="en-US"/>
          </a:p>
        </p:txBody>
      </p:sp>
      <p:sp>
        <p:nvSpPr>
          <p:cNvPr id="6" name="Title 1"/>
          <p:cNvSpPr>
            <a:spLocks noGrp="1"/>
          </p:cNvSpPr>
          <p:nvPr>
            <p:ph type="title"/>
          </p:nvPr>
        </p:nvSpPr>
        <p:spPr>
          <a:xfrm>
            <a:off x="88900" y="47625"/>
            <a:ext cx="8966200" cy="857250"/>
          </a:xfrm>
          <a:prstGeom prst="rect">
            <a:avLst/>
          </a:prstGeom>
        </p:spPr>
        <p:txBody>
          <a:bodyPr anchor="t">
            <a:normAutofit/>
          </a:bodyPr>
          <a:lstStyle/>
          <a:p>
            <a:pPr algn="l"/>
            <a:r>
              <a:rPr lang="en-US" sz="3000"/>
              <a:t>Click to edit Master title style</a:t>
            </a:r>
            <a:endParaRPr lang="en-US" sz="3000" dirty="0"/>
          </a:p>
        </p:txBody>
      </p:sp>
      <p:sp>
        <p:nvSpPr>
          <p:cNvPr id="8" name="Slide Number Placeholder 4"/>
          <p:cNvSpPr txBox="1">
            <a:spLocks/>
          </p:cNvSpPr>
          <p:nvPr/>
        </p:nvSpPr>
        <p:spPr>
          <a:xfrm>
            <a:off x="88901" y="4815918"/>
            <a:ext cx="3438779"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Book"/>
                <a:ea typeface="+mn-ea"/>
                <a:cs typeface="Avenir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Where we</a:t>
            </a:r>
            <a:r>
              <a:rPr lang="en-US" baseline="0" dirty="0"/>
              <a:t> are in presentation</a:t>
            </a:r>
            <a:endParaRPr lang="en-US" dirty="0"/>
          </a:p>
        </p:txBody>
      </p:sp>
    </p:spTree>
    <p:extLst>
      <p:ext uri="{BB962C8B-B14F-4D97-AF65-F5344CB8AC3E}">
        <p14:creationId xmlns:p14="http://schemas.microsoft.com/office/powerpoint/2010/main" val="245334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150156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34926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371189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23607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24779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A8E4F3E-D59A-9E41-9143-34371E9E47C7}" type="datetimeFigureOut">
              <a:rPr lang="en-US" smtClean="0"/>
              <a:t>5/6/18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8993D75-35AC-EE4C-A417-EF88D29FEBB5}" type="slidenum">
              <a:rPr lang="en-US" smtClean="0"/>
              <a:t>‹#›</a:t>
            </a:fld>
            <a:endParaRPr lang="en-US"/>
          </a:p>
        </p:txBody>
      </p:sp>
    </p:spTree>
    <p:extLst>
      <p:ext uri="{BB962C8B-B14F-4D97-AF65-F5344CB8AC3E}">
        <p14:creationId xmlns:p14="http://schemas.microsoft.com/office/powerpoint/2010/main" val="366208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626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30147.JPG"/>
          <p:cNvPicPr>
            <a:picLocks noChangeAspect="1"/>
          </p:cNvPicPr>
          <p:nvPr/>
        </p:nvPicPr>
        <p:blipFill rotWithShape="1">
          <a:blip r:embed="rId2" cstate="print">
            <a:extLst>
              <a:ext uri="{28A0092B-C50C-407E-A947-70E740481C1C}">
                <a14:useLocalDpi xmlns:a14="http://schemas.microsoft.com/office/drawing/2010/main"/>
              </a:ext>
            </a:extLst>
          </a:blip>
          <a:srcRect t="6472" b="10904"/>
          <a:stretch/>
        </p:blipFill>
        <p:spPr>
          <a:xfrm>
            <a:off x="-38100" y="2171699"/>
            <a:ext cx="9221333" cy="2260601"/>
          </a:xfrm>
          <a:prstGeom prst="rect">
            <a:avLst/>
          </a:prstGeom>
          <a:ln>
            <a:solidFill>
              <a:schemeClr val="tx2"/>
            </a:solidFill>
          </a:ln>
          <a:effectLst/>
        </p:spPr>
      </p:pic>
      <p:sp>
        <p:nvSpPr>
          <p:cNvPr id="5" name="TextBox 4"/>
          <p:cNvSpPr txBox="1"/>
          <p:nvPr/>
        </p:nvSpPr>
        <p:spPr>
          <a:xfrm>
            <a:off x="107145" y="24368"/>
            <a:ext cx="8947955" cy="954107"/>
          </a:xfrm>
          <a:prstGeom prst="rect">
            <a:avLst/>
          </a:prstGeom>
          <a:noFill/>
        </p:spPr>
        <p:txBody>
          <a:bodyPr wrap="square" rtlCol="0">
            <a:spAutoFit/>
          </a:bodyPr>
          <a:lstStyle/>
          <a:p>
            <a:pPr algn="ctr"/>
            <a:r>
              <a:rPr lang="en-US" sz="2800" dirty="0">
                <a:latin typeface="Avenir Black"/>
                <a:cs typeface="Avenir Black"/>
              </a:rPr>
              <a:t>Pathways and retention times to a biologically productive canyon on the West Antarctic Peninsula</a:t>
            </a:r>
          </a:p>
        </p:txBody>
      </p:sp>
      <p:sp>
        <p:nvSpPr>
          <p:cNvPr id="2" name="TextBox 1"/>
          <p:cNvSpPr txBox="1"/>
          <p:nvPr/>
        </p:nvSpPr>
        <p:spPr>
          <a:xfrm>
            <a:off x="1086092" y="991175"/>
            <a:ext cx="6997428" cy="1097736"/>
          </a:xfrm>
          <a:prstGeom prst="rect">
            <a:avLst/>
          </a:prstGeom>
          <a:noFill/>
        </p:spPr>
        <p:txBody>
          <a:bodyPr wrap="none" rtlCol="0">
            <a:spAutoFit/>
          </a:bodyPr>
          <a:lstStyle/>
          <a:p>
            <a:pPr algn="ctr"/>
            <a:r>
              <a:rPr lang="en-US" sz="1400" dirty="0">
                <a:latin typeface="Avenir Book"/>
                <a:cs typeface="Avenir Book"/>
              </a:rPr>
              <a:t>Nicole Couto</a:t>
            </a:r>
            <a:r>
              <a:rPr lang="en-US" sz="1400" baseline="30000" dirty="0">
                <a:latin typeface="Avenir Book"/>
                <a:cs typeface="Avenir Book"/>
              </a:rPr>
              <a:t>1,2</a:t>
            </a:r>
            <a:r>
              <a:rPr lang="en-US" sz="1400" dirty="0">
                <a:latin typeface="Avenir Book"/>
                <a:cs typeface="Avenir Book"/>
              </a:rPr>
              <a:t>, Josh Kohut</a:t>
            </a:r>
            <a:r>
              <a:rPr lang="en-US" sz="1400" baseline="30000" dirty="0">
                <a:latin typeface="Avenir Book"/>
                <a:cs typeface="Avenir Book"/>
              </a:rPr>
              <a:t>1</a:t>
            </a:r>
            <a:r>
              <a:rPr lang="en-US" sz="1400" dirty="0">
                <a:latin typeface="Avenir Book"/>
                <a:cs typeface="Avenir Book"/>
              </a:rPr>
              <a:t>, Oscar Schofield</a:t>
            </a:r>
            <a:r>
              <a:rPr lang="en-US" sz="1400" baseline="30000" dirty="0">
                <a:latin typeface="Avenir Book"/>
                <a:cs typeface="Avenir Book"/>
              </a:rPr>
              <a:t>1</a:t>
            </a:r>
            <a:r>
              <a:rPr lang="en-US" sz="1400" dirty="0">
                <a:latin typeface="Avenir Book"/>
                <a:cs typeface="Avenir Book"/>
              </a:rPr>
              <a:t>, Michael Dinniman</a:t>
            </a:r>
            <a:r>
              <a:rPr lang="en-US" sz="1400" baseline="30000" dirty="0">
                <a:latin typeface="Avenir Book"/>
                <a:cs typeface="Avenir Book"/>
              </a:rPr>
              <a:t>3</a:t>
            </a:r>
            <a:r>
              <a:rPr lang="en-US" sz="1400" dirty="0">
                <a:latin typeface="Avenir Book"/>
                <a:cs typeface="Avenir Book"/>
              </a:rPr>
              <a:t>, Jennifer Graham</a:t>
            </a:r>
            <a:r>
              <a:rPr lang="en-US" sz="1400" baseline="30000" dirty="0">
                <a:latin typeface="Avenir Book"/>
                <a:cs typeface="Avenir Book"/>
              </a:rPr>
              <a:t>3</a:t>
            </a:r>
          </a:p>
          <a:p>
            <a:pPr algn="ctr"/>
            <a:endParaRPr lang="en-US" sz="1400" baseline="30000" dirty="0">
              <a:latin typeface="Avenir Book"/>
              <a:cs typeface="Avenir Book"/>
            </a:endParaRPr>
          </a:p>
          <a:p>
            <a:pPr algn="ctr"/>
            <a:r>
              <a:rPr lang="en-US" sz="1400" baseline="30000" dirty="0">
                <a:latin typeface="Avenir Book"/>
                <a:cs typeface="Avenir Book"/>
              </a:rPr>
              <a:t>1</a:t>
            </a:r>
            <a:r>
              <a:rPr lang="en-US" sz="1400" dirty="0">
                <a:latin typeface="Avenir Book"/>
                <a:cs typeface="Avenir Book"/>
              </a:rPr>
              <a:t>Rutgers University, New Brunswick, NJ</a:t>
            </a:r>
            <a:endParaRPr lang="en-US" sz="1400" baseline="30000" dirty="0">
              <a:latin typeface="Avenir Book"/>
              <a:cs typeface="Avenir Book"/>
            </a:endParaRPr>
          </a:p>
          <a:p>
            <a:pPr algn="ctr"/>
            <a:r>
              <a:rPr lang="en-US" sz="1400" baseline="30000" dirty="0">
                <a:latin typeface="Avenir Book"/>
                <a:cs typeface="Avenir Book"/>
              </a:rPr>
              <a:t>2</a:t>
            </a:r>
            <a:r>
              <a:rPr lang="en-US" sz="1400" dirty="0">
                <a:latin typeface="Avenir Book"/>
                <a:cs typeface="Avenir Book"/>
              </a:rPr>
              <a:t>Scripps Institution of Oceanography, La Jolla, CA</a:t>
            </a:r>
          </a:p>
          <a:p>
            <a:pPr algn="ctr"/>
            <a:r>
              <a:rPr lang="en-US" sz="1400" baseline="30000" dirty="0">
                <a:latin typeface="Avenir Book"/>
                <a:cs typeface="Avenir Book"/>
              </a:rPr>
              <a:t>3</a:t>
            </a:r>
            <a:r>
              <a:rPr lang="en-US" sz="1400" dirty="0">
                <a:latin typeface="Avenir Book"/>
                <a:cs typeface="Avenir Book"/>
              </a:rPr>
              <a:t>Old Dominion University, Norfolk, VA</a:t>
            </a:r>
            <a:endParaRPr lang="en-US" sz="1400" baseline="30000" dirty="0">
              <a:latin typeface="Avenir Book"/>
              <a:cs typeface="Avenir Book"/>
            </a:endParaRPr>
          </a:p>
        </p:txBody>
      </p:sp>
    </p:spTree>
    <p:extLst>
      <p:ext uri="{BB962C8B-B14F-4D97-AF65-F5344CB8AC3E}">
        <p14:creationId xmlns:p14="http://schemas.microsoft.com/office/powerpoint/2010/main" val="21854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6217536"/>
              </p:ext>
            </p:extLst>
          </p:nvPr>
        </p:nvGraphicFramePr>
        <p:xfrm>
          <a:off x="4145843" y="477621"/>
          <a:ext cx="4687712" cy="4143769"/>
        </p:xfrm>
        <a:graphic>
          <a:graphicData uri="http://schemas.openxmlformats.org/drawingml/2006/table">
            <a:tbl>
              <a:tblPr firstRow="1" bandRow="1">
                <a:tableStyleId>{2D5ABB26-0587-4C30-8999-92F81FD0307C}</a:tableStyleId>
              </a:tblPr>
              <a:tblGrid>
                <a:gridCol w="1442157">
                  <a:extLst>
                    <a:ext uri="{9D8B030D-6E8A-4147-A177-3AD203B41FA5}">
                      <a16:colId xmlns:a16="http://schemas.microsoft.com/office/drawing/2014/main" val="20000"/>
                    </a:ext>
                  </a:extLst>
                </a:gridCol>
                <a:gridCol w="1622777">
                  <a:extLst>
                    <a:ext uri="{9D8B030D-6E8A-4147-A177-3AD203B41FA5}">
                      <a16:colId xmlns:a16="http://schemas.microsoft.com/office/drawing/2014/main" val="20001"/>
                    </a:ext>
                  </a:extLst>
                </a:gridCol>
                <a:gridCol w="1622778">
                  <a:extLst>
                    <a:ext uri="{9D8B030D-6E8A-4147-A177-3AD203B41FA5}">
                      <a16:colId xmlns:a16="http://schemas.microsoft.com/office/drawing/2014/main" val="20002"/>
                    </a:ext>
                  </a:extLst>
                </a:gridCol>
              </a:tblGrid>
              <a:tr h="304800">
                <a:tc>
                  <a:txBody>
                    <a:bodyPr/>
                    <a:lstStyle/>
                    <a:p>
                      <a:pPr algn="r"/>
                      <a:endParaRPr lang="en-US" sz="16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1A5C99"/>
                          </a:solidFill>
                          <a:latin typeface="Avenir Black"/>
                          <a:cs typeface="Avenir Black"/>
                        </a:rPr>
                        <a:t>Shelf break</a:t>
                      </a:r>
                    </a:p>
                  </a:txBody>
                  <a:tcPr anchor="b">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F36607"/>
                          </a:solidFill>
                          <a:latin typeface="Avenir Black"/>
                          <a:cs typeface="Avenir Black"/>
                        </a:rPr>
                        <a:t>Canyon</a:t>
                      </a:r>
                    </a:p>
                  </a:txBody>
                  <a:tcPr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9090">
                <a:tc>
                  <a:txBody>
                    <a:bodyPr/>
                    <a:lstStyle/>
                    <a:p>
                      <a:pPr algn="r"/>
                      <a:r>
                        <a:rPr lang="en-US" sz="1400" dirty="0">
                          <a:latin typeface="Avenir Black"/>
                          <a:cs typeface="Avenir Black"/>
                        </a:rPr>
                        <a:t>Total</a:t>
                      </a:r>
                      <a:r>
                        <a:rPr lang="en-US" sz="1400" baseline="0" dirty="0">
                          <a:latin typeface="Avenir Black"/>
                          <a:cs typeface="Avenir Black"/>
                        </a:rPr>
                        <a:t> # drifters</a:t>
                      </a:r>
                      <a:endParaRPr lang="en-US" sz="14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400" dirty="0">
                          <a:latin typeface="Avenir Book"/>
                          <a:cs typeface="Avenir Book"/>
                        </a:rPr>
                        <a:t>26,460</a:t>
                      </a:r>
                    </a:p>
                  </a:txBody>
                  <a:tcPr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A6CEFF"/>
                    </a:solidFill>
                  </a:tcPr>
                </a:tc>
                <a:tc>
                  <a:txBody>
                    <a:bodyPr/>
                    <a:lstStyle/>
                    <a:p>
                      <a:pPr algn="ctr"/>
                      <a:r>
                        <a:rPr lang="en-US" sz="1400" dirty="0">
                          <a:latin typeface="Avenir Book"/>
                          <a:cs typeface="Avenir Book"/>
                        </a:rPr>
                        <a:t>12,096</a:t>
                      </a:r>
                    </a:p>
                  </a:txBody>
                  <a:tcPr anchor="ctr">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FDBF6F"/>
                    </a:solidFill>
                  </a:tcPr>
                </a:tc>
                <a:extLst>
                  <a:ext uri="{0D108BD9-81ED-4DB2-BD59-A6C34878D82A}">
                    <a16:rowId xmlns:a16="http://schemas.microsoft.com/office/drawing/2014/main" val="10001"/>
                  </a:ext>
                </a:extLst>
              </a:tr>
              <a:tr h="575219">
                <a:tc>
                  <a:txBody>
                    <a:bodyPr/>
                    <a:lstStyle/>
                    <a:p>
                      <a:pPr algn="r"/>
                      <a:r>
                        <a:rPr lang="en-US" sz="1400" dirty="0">
                          <a:latin typeface="Avenir Black"/>
                          <a:cs typeface="Avenir Black"/>
                        </a:rPr>
                        <a:t># release</a:t>
                      </a:r>
                      <a:r>
                        <a:rPr lang="en-US" sz="1400" baseline="0" dirty="0">
                          <a:latin typeface="Avenir Black"/>
                          <a:cs typeface="Avenir Black"/>
                        </a:rPr>
                        <a:t> points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venir Book"/>
                          <a:cs typeface="Avenir Book"/>
                        </a:rPr>
                        <a:t>70</a:t>
                      </a:r>
                    </a:p>
                  </a:txBody>
                  <a:tcPr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CEFF"/>
                    </a:solidFill>
                  </a:tcPr>
                </a:tc>
                <a:tc>
                  <a:txBody>
                    <a:bodyPr/>
                    <a:lstStyle/>
                    <a:p>
                      <a:pPr algn="ctr"/>
                      <a:r>
                        <a:rPr lang="en-US" sz="1400" dirty="0">
                          <a:latin typeface="Avenir Book"/>
                          <a:cs typeface="Avenir Book"/>
                        </a:rPr>
                        <a:t>32</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BF6F"/>
                    </a:solidFill>
                  </a:tcPr>
                </a:tc>
                <a:extLst>
                  <a:ext uri="{0D108BD9-81ED-4DB2-BD59-A6C34878D82A}">
                    <a16:rowId xmlns:a16="http://schemas.microsoft.com/office/drawing/2014/main" val="10002"/>
                  </a:ext>
                </a:extLst>
              </a:tr>
              <a:tr h="1016000">
                <a:tc>
                  <a:txBody>
                    <a:bodyPr/>
                    <a:lstStyle/>
                    <a:p>
                      <a:pPr algn="r"/>
                      <a:r>
                        <a:rPr lang="en-US" sz="1400" dirty="0">
                          <a:latin typeface="Avenir Black"/>
                          <a:cs typeface="Avenir Black"/>
                        </a:rPr>
                        <a:t>Depth of release (m)</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venir Book"/>
                          <a:cs typeface="Avenir Book"/>
                        </a:rPr>
                        <a:t>100, 200, 250, 300,</a:t>
                      </a:r>
                      <a:r>
                        <a:rPr lang="en-US" sz="1400" baseline="0" dirty="0">
                          <a:latin typeface="Avenir Book"/>
                          <a:cs typeface="Avenir Book"/>
                        </a:rPr>
                        <a:t> 350, 400, 450, 500, 600</a:t>
                      </a:r>
                      <a:endParaRPr lang="en-US" sz="1400" dirty="0">
                        <a:latin typeface="Avenir Book"/>
                        <a:cs typeface="Avenir Book"/>
                      </a:endParaRPr>
                    </a:p>
                  </a:txBody>
                  <a:tcPr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CEFF"/>
                    </a:solidFill>
                  </a:tcPr>
                </a:tc>
                <a:tc>
                  <a:txBody>
                    <a:bodyPr/>
                    <a:lstStyle/>
                    <a:p>
                      <a:pPr algn="ctr"/>
                      <a:r>
                        <a:rPr lang="en-US" sz="1400" dirty="0">
                          <a:latin typeface="Avenir Book"/>
                          <a:cs typeface="Avenir Book"/>
                        </a:rPr>
                        <a:t>100, 200, 300, 400, 500,</a:t>
                      </a:r>
                      <a:r>
                        <a:rPr lang="en-US" sz="1400" baseline="0" dirty="0">
                          <a:latin typeface="Avenir Book"/>
                          <a:cs typeface="Avenir Book"/>
                        </a:rPr>
                        <a:t> 600, 800, 1000, 1200</a:t>
                      </a:r>
                      <a:endParaRPr lang="en-US" sz="1400" dirty="0">
                        <a:latin typeface="Avenir Book"/>
                        <a:cs typeface="Avenir Book"/>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BF6F"/>
                    </a:solidFill>
                  </a:tcPr>
                </a:tc>
                <a:extLst>
                  <a:ext uri="{0D108BD9-81ED-4DB2-BD59-A6C34878D82A}">
                    <a16:rowId xmlns:a16="http://schemas.microsoft.com/office/drawing/2014/main" val="10003"/>
                  </a:ext>
                </a:extLst>
              </a:tr>
              <a:tr h="739090">
                <a:tc>
                  <a:txBody>
                    <a:bodyPr/>
                    <a:lstStyle/>
                    <a:p>
                      <a:pPr algn="r"/>
                      <a:r>
                        <a:rPr lang="en-US" sz="1400" dirty="0">
                          <a:latin typeface="Avenir Black"/>
                          <a:cs typeface="Avenir Black"/>
                        </a:rPr>
                        <a:t>Release</a:t>
                      </a:r>
                      <a:r>
                        <a:rPr lang="en-US" sz="1400" baseline="0" dirty="0">
                          <a:latin typeface="Avenir Black"/>
                          <a:cs typeface="Avenir Black"/>
                        </a:rPr>
                        <a:t> dates</a:t>
                      </a:r>
                      <a:endParaRPr lang="en-US" sz="1400" dirty="0">
                        <a:latin typeface="Avenir Black"/>
                        <a:cs typeface="Avenir Black"/>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venir Book"/>
                          <a:cs typeface="Avenir Book"/>
                        </a:rPr>
                        <a:t>1 January to 27 January</a:t>
                      </a:r>
                      <a:r>
                        <a:rPr lang="en-US" sz="1400" baseline="0" dirty="0">
                          <a:latin typeface="Avenir Book"/>
                          <a:cs typeface="Avenir Book"/>
                        </a:rPr>
                        <a:t> at 2 day intervals</a:t>
                      </a:r>
                      <a:endParaRPr lang="en-US" sz="1400" dirty="0">
                        <a:latin typeface="Avenir Book"/>
                        <a:cs typeface="Avenir Book"/>
                      </a:endParaRPr>
                    </a:p>
                  </a:txBody>
                  <a:tcPr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A6CE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venir Book"/>
                          <a:cs typeface="Avenir Book"/>
                        </a:rPr>
                        <a:t>1 January to 27 January</a:t>
                      </a:r>
                      <a:r>
                        <a:rPr lang="en-US" sz="1400" baseline="0" dirty="0">
                          <a:latin typeface="Avenir Book"/>
                          <a:cs typeface="Avenir Book"/>
                        </a:rPr>
                        <a:t> at 2 day intervals</a:t>
                      </a:r>
                      <a:endParaRPr lang="en-US" sz="1400" dirty="0">
                        <a:latin typeface="Avenir Book"/>
                        <a:cs typeface="Avenir Book"/>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BF6F"/>
                    </a:solidFill>
                  </a:tcPr>
                </a:tc>
                <a:extLst>
                  <a:ext uri="{0D108BD9-81ED-4DB2-BD59-A6C34878D82A}">
                    <a16:rowId xmlns:a16="http://schemas.microsoft.com/office/drawing/2014/main" val="10004"/>
                  </a:ext>
                </a:extLst>
              </a:tr>
              <a:tr h="739090">
                <a:tc>
                  <a:txBody>
                    <a:bodyPr/>
                    <a:lstStyle/>
                    <a:p>
                      <a:pPr algn="r"/>
                      <a:r>
                        <a:rPr lang="en-US" sz="1400" dirty="0">
                          <a:latin typeface="Avenir Black"/>
                          <a:cs typeface="Avenir Black"/>
                        </a:rPr>
                        <a:t>Release years</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venir Book"/>
                          <a:cs typeface="Avenir Book"/>
                        </a:rPr>
                        <a:t>2007, 2008, 2009</a:t>
                      </a:r>
                    </a:p>
                  </a:txBody>
                  <a:tcPr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CE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venir Book"/>
                          <a:cs typeface="Avenir Book"/>
                        </a:rPr>
                        <a:t>2007, 2008, 2009</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BF6F"/>
                    </a:solidFill>
                  </a:tcPr>
                </a:tc>
                <a:extLst>
                  <a:ext uri="{0D108BD9-81ED-4DB2-BD59-A6C34878D82A}">
                    <a16:rowId xmlns:a16="http://schemas.microsoft.com/office/drawing/2014/main" val="10005"/>
                  </a:ext>
                </a:extLst>
              </a:tr>
            </a:tbl>
          </a:graphicData>
        </a:graphic>
      </p:graphicFrame>
      <p:pic>
        <p:nvPicPr>
          <p:cNvPr id="4" name="Picture 3" descr="ch3_fig1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2" y="148001"/>
            <a:ext cx="3892327" cy="4931999"/>
          </a:xfrm>
          <a:prstGeom prst="rect">
            <a:avLst/>
          </a:prstGeom>
        </p:spPr>
      </p:pic>
      <p:cxnSp>
        <p:nvCxnSpPr>
          <p:cNvPr id="6" name="Straight Arrow Connector 5"/>
          <p:cNvCxnSpPr/>
          <p:nvPr/>
        </p:nvCxnSpPr>
        <p:spPr>
          <a:xfrm flipH="1" flipV="1">
            <a:off x="2936725" y="2633623"/>
            <a:ext cx="270796" cy="261494"/>
          </a:xfrm>
          <a:prstGeom prst="straightConnector1">
            <a:avLst/>
          </a:prstGeom>
          <a:ln>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904036" y="2867100"/>
            <a:ext cx="672316" cy="461665"/>
          </a:xfrm>
          <a:prstGeom prst="rect">
            <a:avLst/>
          </a:prstGeom>
          <a:solidFill>
            <a:srgbClr val="FFFFFF"/>
          </a:solidFill>
          <a:ln>
            <a:solidFill>
              <a:schemeClr val="tx1"/>
            </a:solidFill>
          </a:ln>
        </p:spPr>
        <p:txBody>
          <a:bodyPr wrap="square" rtlCol="0">
            <a:spAutoFit/>
          </a:bodyPr>
          <a:lstStyle/>
          <a:p>
            <a:pPr algn="ctr"/>
            <a:r>
              <a:rPr lang="en-US" sz="1200" dirty="0">
                <a:latin typeface="Avenir Book"/>
                <a:cs typeface="Avenir Book"/>
              </a:rPr>
              <a:t>Palmer Deep</a:t>
            </a:r>
          </a:p>
        </p:txBody>
      </p:sp>
      <p:sp>
        <p:nvSpPr>
          <p:cNvPr id="9" name="TextBox 8"/>
          <p:cNvSpPr txBox="1"/>
          <p:nvPr/>
        </p:nvSpPr>
        <p:spPr>
          <a:xfrm rot="2640603">
            <a:off x="1133327" y="3658889"/>
            <a:ext cx="940122" cy="461665"/>
          </a:xfrm>
          <a:prstGeom prst="rect">
            <a:avLst/>
          </a:prstGeom>
          <a:solidFill>
            <a:srgbClr val="FFFFFF">
              <a:alpha val="72000"/>
            </a:srgbClr>
          </a:solidFill>
          <a:ln>
            <a:noFill/>
          </a:ln>
        </p:spPr>
        <p:txBody>
          <a:bodyPr wrap="square" rtlCol="0">
            <a:spAutoFit/>
          </a:bodyPr>
          <a:lstStyle/>
          <a:p>
            <a:pPr algn="ctr"/>
            <a:r>
              <a:rPr lang="en-US" sz="1200" dirty="0">
                <a:latin typeface="Avenir Book"/>
                <a:cs typeface="Avenir Book"/>
              </a:rPr>
              <a:t>Marguerite Trough</a:t>
            </a:r>
          </a:p>
        </p:txBody>
      </p:sp>
    </p:spTree>
    <p:extLst>
      <p:ext uri="{BB962C8B-B14F-4D97-AF65-F5344CB8AC3E}">
        <p14:creationId xmlns:p14="http://schemas.microsoft.com/office/powerpoint/2010/main" val="324026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h2_timeToP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576" y="617592"/>
            <a:ext cx="3963924" cy="19568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7" y="398272"/>
            <a:ext cx="3654286" cy="4978908"/>
          </a:xfrm>
          <a:prstGeom prst="rect">
            <a:avLst/>
          </a:prstGeom>
        </p:spPr>
      </p:pic>
      <p:sp>
        <p:nvSpPr>
          <p:cNvPr id="11" name="Rectangle 10"/>
          <p:cNvSpPr>
            <a:spLocks noChangeAspect="1"/>
          </p:cNvSpPr>
          <p:nvPr/>
        </p:nvSpPr>
        <p:spPr>
          <a:xfrm>
            <a:off x="3352800" y="822960"/>
            <a:ext cx="144000" cy="144000"/>
          </a:xfrm>
          <a:prstGeom prst="rect">
            <a:avLst/>
          </a:prstGeom>
          <a:solidFill>
            <a:srgbClr val="1E8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a:off x="3361200" y="1260720"/>
            <a:ext cx="144000" cy="144000"/>
          </a:xfrm>
          <a:prstGeom prst="rect">
            <a:avLst/>
          </a:prstGeom>
          <a:solidFill>
            <a:srgbClr val="E31A1C"/>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505200" y="733280"/>
            <a:ext cx="1524000" cy="1015663"/>
          </a:xfrm>
          <a:prstGeom prst="rect">
            <a:avLst/>
          </a:prstGeom>
          <a:noFill/>
        </p:spPr>
        <p:txBody>
          <a:bodyPr wrap="square" rtlCol="0">
            <a:spAutoFit/>
          </a:bodyPr>
          <a:lstStyle/>
          <a:p>
            <a:r>
              <a:rPr lang="en-US" sz="1000" dirty="0">
                <a:latin typeface="Avenir Book"/>
                <a:cs typeface="Avenir Book"/>
              </a:rPr>
              <a:t>% Drifters that reached Palmer Deep</a:t>
            </a:r>
          </a:p>
          <a:p>
            <a:endParaRPr lang="en-US" sz="1000" dirty="0">
              <a:latin typeface="Avenir Book"/>
              <a:cs typeface="Avenir Book"/>
            </a:endParaRPr>
          </a:p>
          <a:p>
            <a:r>
              <a:rPr lang="en-US" sz="1000" dirty="0">
                <a:latin typeface="Avenir Book"/>
                <a:cs typeface="Avenir Book"/>
              </a:rPr>
              <a:t>% Drifters that began as UCDW and reached Palmer Deep</a:t>
            </a:r>
          </a:p>
        </p:txBody>
      </p:sp>
      <p:grpSp>
        <p:nvGrpSpPr>
          <p:cNvPr id="23" name="Group 22"/>
          <p:cNvGrpSpPr/>
          <p:nvPr/>
        </p:nvGrpSpPr>
        <p:grpSpPr>
          <a:xfrm>
            <a:off x="5604338" y="2310035"/>
            <a:ext cx="2906978" cy="256381"/>
            <a:chOff x="4328160" y="4568095"/>
            <a:chExt cx="2906978" cy="256381"/>
          </a:xfrm>
        </p:grpSpPr>
        <p:sp>
          <p:nvSpPr>
            <p:cNvPr id="15" name="TextBox 14"/>
            <p:cNvSpPr txBox="1"/>
            <p:nvPr/>
          </p:nvSpPr>
          <p:spPr>
            <a:xfrm>
              <a:off x="4328160" y="4568095"/>
              <a:ext cx="391428" cy="246221"/>
            </a:xfrm>
            <a:prstGeom prst="rect">
              <a:avLst/>
            </a:prstGeom>
            <a:noFill/>
          </p:spPr>
          <p:txBody>
            <a:bodyPr wrap="none" rtlCol="0">
              <a:spAutoFit/>
            </a:bodyPr>
            <a:lstStyle/>
            <a:p>
              <a:r>
                <a:rPr lang="en-US" sz="1000" dirty="0">
                  <a:solidFill>
                    <a:srgbClr val="262626"/>
                  </a:solidFill>
                  <a:latin typeface="Arial"/>
                  <a:cs typeface="Arial"/>
                </a:rPr>
                <a:t>Jan</a:t>
              </a:r>
            </a:p>
          </p:txBody>
        </p:sp>
        <p:sp>
          <p:nvSpPr>
            <p:cNvPr id="16" name="TextBox 15"/>
            <p:cNvSpPr txBox="1"/>
            <p:nvPr/>
          </p:nvSpPr>
          <p:spPr>
            <a:xfrm>
              <a:off x="5374640" y="4568095"/>
              <a:ext cx="391428" cy="246221"/>
            </a:xfrm>
            <a:prstGeom prst="rect">
              <a:avLst/>
            </a:prstGeom>
            <a:noFill/>
          </p:spPr>
          <p:txBody>
            <a:bodyPr wrap="none" rtlCol="0">
              <a:spAutoFit/>
            </a:bodyPr>
            <a:lstStyle/>
            <a:p>
              <a:r>
                <a:rPr lang="en-US" sz="1000" dirty="0">
                  <a:solidFill>
                    <a:srgbClr val="262626"/>
                  </a:solidFill>
                  <a:latin typeface="Arial"/>
                  <a:cs typeface="Arial"/>
                </a:rPr>
                <a:t>Jan</a:t>
              </a:r>
            </a:p>
          </p:txBody>
        </p:sp>
        <p:sp>
          <p:nvSpPr>
            <p:cNvPr id="17" name="TextBox 16"/>
            <p:cNvSpPr txBox="1"/>
            <p:nvPr/>
          </p:nvSpPr>
          <p:spPr>
            <a:xfrm>
              <a:off x="6380480" y="4578255"/>
              <a:ext cx="391428" cy="246221"/>
            </a:xfrm>
            <a:prstGeom prst="rect">
              <a:avLst/>
            </a:prstGeom>
            <a:noFill/>
          </p:spPr>
          <p:txBody>
            <a:bodyPr wrap="none" rtlCol="0">
              <a:spAutoFit/>
            </a:bodyPr>
            <a:lstStyle/>
            <a:p>
              <a:r>
                <a:rPr lang="en-US" sz="1000" dirty="0">
                  <a:solidFill>
                    <a:srgbClr val="262626"/>
                  </a:solidFill>
                  <a:latin typeface="Arial"/>
                  <a:cs typeface="Arial"/>
                </a:rPr>
                <a:t>Jan</a:t>
              </a:r>
            </a:p>
          </p:txBody>
        </p:sp>
        <p:sp>
          <p:nvSpPr>
            <p:cNvPr id="19" name="TextBox 18"/>
            <p:cNvSpPr txBox="1"/>
            <p:nvPr/>
          </p:nvSpPr>
          <p:spPr>
            <a:xfrm>
              <a:off x="4881612" y="4568095"/>
              <a:ext cx="351378" cy="246221"/>
            </a:xfrm>
            <a:prstGeom prst="rect">
              <a:avLst/>
            </a:prstGeom>
            <a:noFill/>
          </p:spPr>
          <p:txBody>
            <a:bodyPr wrap="none" rtlCol="0">
              <a:spAutoFit/>
            </a:bodyPr>
            <a:lstStyle/>
            <a:p>
              <a:r>
                <a:rPr lang="en-US" sz="1000" dirty="0">
                  <a:solidFill>
                    <a:srgbClr val="262626"/>
                  </a:solidFill>
                  <a:latin typeface="Arial"/>
                  <a:cs typeface="Arial"/>
                </a:rPr>
                <a:t>Jul</a:t>
              </a:r>
            </a:p>
          </p:txBody>
        </p:sp>
        <p:sp>
          <p:nvSpPr>
            <p:cNvPr id="20" name="TextBox 19"/>
            <p:cNvSpPr txBox="1"/>
            <p:nvPr/>
          </p:nvSpPr>
          <p:spPr>
            <a:xfrm>
              <a:off x="5877920" y="4568400"/>
              <a:ext cx="351378" cy="246221"/>
            </a:xfrm>
            <a:prstGeom prst="rect">
              <a:avLst/>
            </a:prstGeom>
            <a:noFill/>
          </p:spPr>
          <p:txBody>
            <a:bodyPr wrap="none" rtlCol="0">
              <a:spAutoFit/>
            </a:bodyPr>
            <a:lstStyle/>
            <a:p>
              <a:r>
                <a:rPr lang="en-US" sz="1000" dirty="0">
                  <a:solidFill>
                    <a:srgbClr val="262626"/>
                  </a:solidFill>
                  <a:latin typeface="Arial"/>
                  <a:cs typeface="Arial"/>
                </a:rPr>
                <a:t>Jul</a:t>
              </a:r>
            </a:p>
          </p:txBody>
        </p:sp>
        <p:sp>
          <p:nvSpPr>
            <p:cNvPr id="21" name="TextBox 20"/>
            <p:cNvSpPr txBox="1"/>
            <p:nvPr/>
          </p:nvSpPr>
          <p:spPr>
            <a:xfrm>
              <a:off x="6883760" y="4568400"/>
              <a:ext cx="351378" cy="246221"/>
            </a:xfrm>
            <a:prstGeom prst="rect">
              <a:avLst/>
            </a:prstGeom>
            <a:noFill/>
          </p:spPr>
          <p:txBody>
            <a:bodyPr wrap="none" rtlCol="0">
              <a:spAutoFit/>
            </a:bodyPr>
            <a:lstStyle/>
            <a:p>
              <a:r>
                <a:rPr lang="en-US" sz="1000" dirty="0">
                  <a:solidFill>
                    <a:srgbClr val="262626"/>
                  </a:solidFill>
                  <a:latin typeface="Arial"/>
                  <a:cs typeface="Arial"/>
                </a:rPr>
                <a:t>Jul</a:t>
              </a:r>
            </a:p>
          </p:txBody>
        </p:sp>
      </p:grpSp>
      <p:sp>
        <p:nvSpPr>
          <p:cNvPr id="22" name="TextBox 21"/>
          <p:cNvSpPr txBox="1"/>
          <p:nvPr/>
        </p:nvSpPr>
        <p:spPr>
          <a:xfrm>
            <a:off x="3557760" y="3088640"/>
            <a:ext cx="5319028" cy="1785104"/>
          </a:xfrm>
          <a:prstGeom prst="rect">
            <a:avLst/>
          </a:prstGeom>
          <a:noFill/>
        </p:spPr>
        <p:txBody>
          <a:bodyPr wrap="square" rtlCol="0">
            <a:spAutoFit/>
          </a:bodyPr>
          <a:lstStyle/>
          <a:p>
            <a:pPr>
              <a:spcAft>
                <a:spcPts val="1200"/>
              </a:spcAft>
            </a:pPr>
            <a:r>
              <a:rPr lang="en-US" sz="1500" dirty="0">
                <a:latin typeface="Avenir Book"/>
                <a:cs typeface="Avenir Book"/>
              </a:rPr>
              <a:t>The majority of drifters that reached Palmer Deep were already on the shelf or shelf slope when they were released.</a:t>
            </a:r>
          </a:p>
          <a:p>
            <a:pPr>
              <a:spcAft>
                <a:spcPts val="1200"/>
              </a:spcAft>
            </a:pPr>
            <a:r>
              <a:rPr lang="en-US" sz="1500" dirty="0">
                <a:latin typeface="Avenir Book"/>
                <a:cs typeface="Avenir Book"/>
              </a:rPr>
              <a:t>Most of the drifters that reached Palmer Deep were initiated within the UCDW water mass.</a:t>
            </a:r>
          </a:p>
          <a:p>
            <a:pPr>
              <a:spcAft>
                <a:spcPts val="1200"/>
              </a:spcAft>
            </a:pPr>
            <a:r>
              <a:rPr lang="en-US" sz="1500" dirty="0">
                <a:latin typeface="Avenir Book"/>
                <a:cs typeface="Avenir Book"/>
              </a:rPr>
              <a:t>More drifters entered the canyon during Fall/Winter than during Spring/Summer</a:t>
            </a:r>
          </a:p>
        </p:txBody>
      </p:sp>
      <p:sp>
        <p:nvSpPr>
          <p:cNvPr id="28" name="TextBox 27"/>
          <p:cNvSpPr txBox="1"/>
          <p:nvPr/>
        </p:nvSpPr>
        <p:spPr>
          <a:xfrm>
            <a:off x="112889" y="93724"/>
            <a:ext cx="4874198" cy="461665"/>
          </a:xfrm>
          <a:prstGeom prst="rect">
            <a:avLst/>
          </a:prstGeom>
          <a:noFill/>
        </p:spPr>
        <p:txBody>
          <a:bodyPr wrap="none" rtlCol="0">
            <a:spAutoFit/>
          </a:bodyPr>
          <a:lstStyle/>
          <a:p>
            <a:r>
              <a:rPr lang="en-US" sz="2400" dirty="0">
                <a:latin typeface="Avenir Book"/>
                <a:cs typeface="Avenir Book"/>
              </a:rPr>
              <a:t>Drifters that reached Palmer Deep</a:t>
            </a:r>
          </a:p>
        </p:txBody>
      </p:sp>
    </p:spTree>
    <p:extLst>
      <p:ext uri="{BB962C8B-B14F-4D97-AF65-F5344CB8AC3E}">
        <p14:creationId xmlns:p14="http://schemas.microsoft.com/office/powerpoint/2010/main" val="128773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Seasonality differences in the APCC</a:t>
            </a:r>
          </a:p>
        </p:txBody>
      </p:sp>
      <p:sp>
        <p:nvSpPr>
          <p:cNvPr id="8" name="TextBox 7"/>
          <p:cNvSpPr txBox="1"/>
          <p:nvPr/>
        </p:nvSpPr>
        <p:spPr>
          <a:xfrm>
            <a:off x="5443026" y="1133866"/>
            <a:ext cx="3434119" cy="1384995"/>
          </a:xfrm>
          <a:prstGeom prst="rect">
            <a:avLst/>
          </a:prstGeom>
          <a:noFill/>
        </p:spPr>
        <p:txBody>
          <a:bodyPr wrap="square" rtlCol="0">
            <a:spAutoFit/>
          </a:bodyPr>
          <a:lstStyle/>
          <a:p>
            <a:r>
              <a:rPr lang="en-US" sz="1400" dirty="0">
                <a:latin typeface="Avenir Book"/>
                <a:cs typeface="Avenir Book"/>
              </a:rPr>
              <a:t>APCC is stronger in the north during winter and stronger in the south during summer</a:t>
            </a:r>
          </a:p>
          <a:p>
            <a:endParaRPr lang="en-US" sz="1400" dirty="0">
              <a:latin typeface="Avenir Book"/>
              <a:cs typeface="Avenir Book"/>
            </a:endParaRPr>
          </a:p>
          <a:p>
            <a:r>
              <a:rPr lang="en-US" sz="1400" dirty="0">
                <a:latin typeface="Avenir Book"/>
                <a:cs typeface="Avenir Book"/>
              </a:rPr>
              <a:t>Inputs of freshwater at the surface intensify this buoyancy-driven flow</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29" y="-89789"/>
            <a:ext cx="5633336" cy="6067940"/>
          </a:xfrm>
          <a:prstGeom prst="rect">
            <a:avLst/>
          </a:prstGeom>
        </p:spPr>
      </p:pic>
      <p:sp>
        <p:nvSpPr>
          <p:cNvPr id="13" name="Freeform 12"/>
          <p:cNvSpPr/>
          <p:nvPr/>
        </p:nvSpPr>
        <p:spPr>
          <a:xfrm>
            <a:off x="2435315" y="1976400"/>
            <a:ext cx="744595" cy="894240"/>
          </a:xfrm>
          <a:custGeom>
            <a:avLst/>
            <a:gdLst>
              <a:gd name="connsiteX0" fmla="*/ 699771 w 699771"/>
              <a:gd name="connsiteY0" fmla="*/ 0 h 894240"/>
              <a:gd name="connsiteX1" fmla="*/ 596101 w 699771"/>
              <a:gd name="connsiteY1" fmla="*/ 71280 h 894240"/>
              <a:gd name="connsiteX2" fmla="*/ 518349 w 699771"/>
              <a:gd name="connsiteY2" fmla="*/ 207360 h 894240"/>
              <a:gd name="connsiteX3" fmla="*/ 453555 w 699771"/>
              <a:gd name="connsiteY3" fmla="*/ 349920 h 894240"/>
              <a:gd name="connsiteX4" fmla="*/ 304530 w 699771"/>
              <a:gd name="connsiteY4" fmla="*/ 466560 h 894240"/>
              <a:gd name="connsiteX5" fmla="*/ 174942 w 699771"/>
              <a:gd name="connsiteY5" fmla="*/ 609120 h 894240"/>
              <a:gd name="connsiteX6" fmla="*/ 123107 w 699771"/>
              <a:gd name="connsiteY6" fmla="*/ 751680 h 894240"/>
              <a:gd name="connsiteX7" fmla="*/ 0 w 699771"/>
              <a:gd name="connsiteY7" fmla="*/ 894240 h 894240"/>
              <a:gd name="connsiteX0" fmla="*/ 699771 w 699771"/>
              <a:gd name="connsiteY0" fmla="*/ 0 h 894240"/>
              <a:gd name="connsiteX1" fmla="*/ 596101 w 699771"/>
              <a:gd name="connsiteY1" fmla="*/ 71280 h 894240"/>
              <a:gd name="connsiteX2" fmla="*/ 518349 w 699771"/>
              <a:gd name="connsiteY2" fmla="*/ 207360 h 894240"/>
              <a:gd name="connsiteX3" fmla="*/ 453555 w 699771"/>
              <a:gd name="connsiteY3" fmla="*/ 349920 h 894240"/>
              <a:gd name="connsiteX4" fmla="*/ 304530 w 699771"/>
              <a:gd name="connsiteY4" fmla="*/ 466560 h 894240"/>
              <a:gd name="connsiteX5" fmla="*/ 174942 w 699771"/>
              <a:gd name="connsiteY5" fmla="*/ 609120 h 894240"/>
              <a:gd name="connsiteX6" fmla="*/ 78284 w 699771"/>
              <a:gd name="connsiteY6" fmla="*/ 744210 h 894240"/>
              <a:gd name="connsiteX7" fmla="*/ 0 w 699771"/>
              <a:gd name="connsiteY7" fmla="*/ 894240 h 894240"/>
              <a:gd name="connsiteX0" fmla="*/ 744595 w 744595"/>
              <a:gd name="connsiteY0" fmla="*/ 0 h 894240"/>
              <a:gd name="connsiteX1" fmla="*/ 640925 w 744595"/>
              <a:gd name="connsiteY1" fmla="*/ 71280 h 894240"/>
              <a:gd name="connsiteX2" fmla="*/ 563173 w 744595"/>
              <a:gd name="connsiteY2" fmla="*/ 207360 h 894240"/>
              <a:gd name="connsiteX3" fmla="*/ 498379 w 744595"/>
              <a:gd name="connsiteY3" fmla="*/ 349920 h 894240"/>
              <a:gd name="connsiteX4" fmla="*/ 349354 w 744595"/>
              <a:gd name="connsiteY4" fmla="*/ 466560 h 894240"/>
              <a:gd name="connsiteX5" fmla="*/ 219766 w 744595"/>
              <a:gd name="connsiteY5" fmla="*/ 609120 h 894240"/>
              <a:gd name="connsiteX6" fmla="*/ 123108 w 744595"/>
              <a:gd name="connsiteY6" fmla="*/ 744210 h 894240"/>
              <a:gd name="connsiteX7" fmla="*/ 0 w 744595"/>
              <a:gd name="connsiteY7" fmla="*/ 894240 h 8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595" h="894240">
                <a:moveTo>
                  <a:pt x="744595" y="0"/>
                </a:moveTo>
                <a:cubicBezTo>
                  <a:pt x="707878" y="18360"/>
                  <a:pt x="671162" y="36720"/>
                  <a:pt x="640925" y="71280"/>
                </a:cubicBezTo>
                <a:cubicBezTo>
                  <a:pt x="610688" y="105840"/>
                  <a:pt x="586931" y="160920"/>
                  <a:pt x="563173" y="207360"/>
                </a:cubicBezTo>
                <a:cubicBezTo>
                  <a:pt x="539415" y="253800"/>
                  <a:pt x="534015" y="306720"/>
                  <a:pt x="498379" y="349920"/>
                </a:cubicBezTo>
                <a:cubicBezTo>
                  <a:pt x="462743" y="393120"/>
                  <a:pt x="395790" y="423360"/>
                  <a:pt x="349354" y="466560"/>
                </a:cubicBezTo>
                <a:cubicBezTo>
                  <a:pt x="302918" y="509760"/>
                  <a:pt x="257474" y="562845"/>
                  <a:pt x="219766" y="609120"/>
                </a:cubicBezTo>
                <a:cubicBezTo>
                  <a:pt x="182058" y="655395"/>
                  <a:pt x="159736" y="696690"/>
                  <a:pt x="123108" y="744210"/>
                </a:cubicBezTo>
                <a:cubicBezTo>
                  <a:pt x="86480" y="791730"/>
                  <a:pt x="0" y="894240"/>
                  <a:pt x="0" y="894240"/>
                </a:cubicBezTo>
              </a:path>
            </a:pathLst>
          </a:custGeom>
          <a:ln>
            <a:solidFill>
              <a:schemeClr val="accent1"/>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072219" y="2891117"/>
            <a:ext cx="343676" cy="754529"/>
          </a:xfrm>
          <a:custGeom>
            <a:avLst/>
            <a:gdLst>
              <a:gd name="connsiteX0" fmla="*/ 373733 w 373733"/>
              <a:gd name="connsiteY0" fmla="*/ 0 h 769470"/>
              <a:gd name="connsiteX1" fmla="*/ 239263 w 373733"/>
              <a:gd name="connsiteY1" fmla="*/ 127000 h 769470"/>
              <a:gd name="connsiteX2" fmla="*/ 157086 w 373733"/>
              <a:gd name="connsiteY2" fmla="*/ 313764 h 769470"/>
              <a:gd name="connsiteX3" fmla="*/ 67439 w 373733"/>
              <a:gd name="connsiteY3" fmla="*/ 537882 h 769470"/>
              <a:gd name="connsiteX4" fmla="*/ 204 w 373733"/>
              <a:gd name="connsiteY4" fmla="*/ 672353 h 769470"/>
              <a:gd name="connsiteX5" fmla="*/ 45027 w 373733"/>
              <a:gd name="connsiteY5" fmla="*/ 769470 h 769470"/>
              <a:gd name="connsiteX0" fmla="*/ 374259 w 374259"/>
              <a:gd name="connsiteY0" fmla="*/ 0 h 769470"/>
              <a:gd name="connsiteX1" fmla="*/ 239789 w 374259"/>
              <a:gd name="connsiteY1" fmla="*/ 127000 h 769470"/>
              <a:gd name="connsiteX2" fmla="*/ 157612 w 374259"/>
              <a:gd name="connsiteY2" fmla="*/ 313764 h 769470"/>
              <a:gd name="connsiteX3" fmla="*/ 90377 w 374259"/>
              <a:gd name="connsiteY3" fmla="*/ 485588 h 769470"/>
              <a:gd name="connsiteX4" fmla="*/ 730 w 374259"/>
              <a:gd name="connsiteY4" fmla="*/ 672353 h 769470"/>
              <a:gd name="connsiteX5" fmla="*/ 45553 w 374259"/>
              <a:gd name="connsiteY5" fmla="*/ 769470 h 769470"/>
              <a:gd name="connsiteX0" fmla="*/ 345172 w 345172"/>
              <a:gd name="connsiteY0" fmla="*/ 0 h 769470"/>
              <a:gd name="connsiteX1" fmla="*/ 210702 w 345172"/>
              <a:gd name="connsiteY1" fmla="*/ 127000 h 769470"/>
              <a:gd name="connsiteX2" fmla="*/ 128525 w 345172"/>
              <a:gd name="connsiteY2" fmla="*/ 313764 h 769470"/>
              <a:gd name="connsiteX3" fmla="*/ 61290 w 345172"/>
              <a:gd name="connsiteY3" fmla="*/ 485588 h 769470"/>
              <a:gd name="connsiteX4" fmla="*/ 1525 w 345172"/>
              <a:gd name="connsiteY4" fmla="*/ 605118 h 769470"/>
              <a:gd name="connsiteX5" fmla="*/ 16466 w 345172"/>
              <a:gd name="connsiteY5" fmla="*/ 769470 h 769470"/>
              <a:gd name="connsiteX0" fmla="*/ 343676 w 343676"/>
              <a:gd name="connsiteY0" fmla="*/ 0 h 754529"/>
              <a:gd name="connsiteX1" fmla="*/ 209206 w 343676"/>
              <a:gd name="connsiteY1" fmla="*/ 127000 h 754529"/>
              <a:gd name="connsiteX2" fmla="*/ 127029 w 343676"/>
              <a:gd name="connsiteY2" fmla="*/ 313764 h 754529"/>
              <a:gd name="connsiteX3" fmla="*/ 59794 w 343676"/>
              <a:gd name="connsiteY3" fmla="*/ 485588 h 754529"/>
              <a:gd name="connsiteX4" fmla="*/ 29 w 343676"/>
              <a:gd name="connsiteY4" fmla="*/ 605118 h 754529"/>
              <a:gd name="connsiteX5" fmla="*/ 67264 w 343676"/>
              <a:gd name="connsiteY5" fmla="*/ 754529 h 75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676" h="754529">
                <a:moveTo>
                  <a:pt x="343676" y="0"/>
                </a:moveTo>
                <a:cubicBezTo>
                  <a:pt x="294495" y="37353"/>
                  <a:pt x="245314" y="74706"/>
                  <a:pt x="209206" y="127000"/>
                </a:cubicBezTo>
                <a:cubicBezTo>
                  <a:pt x="173098" y="179294"/>
                  <a:pt x="151931" y="253999"/>
                  <a:pt x="127029" y="313764"/>
                </a:cubicBezTo>
                <a:cubicBezTo>
                  <a:pt x="102127" y="373529"/>
                  <a:pt x="80961" y="437029"/>
                  <a:pt x="59794" y="485588"/>
                </a:cubicBezTo>
                <a:cubicBezTo>
                  <a:pt x="38627" y="534147"/>
                  <a:pt x="-1216" y="560295"/>
                  <a:pt x="29" y="605118"/>
                </a:cubicBezTo>
                <a:cubicBezTo>
                  <a:pt x="1274" y="649941"/>
                  <a:pt x="67264" y="754529"/>
                  <a:pt x="67264" y="754529"/>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598841" y="4011649"/>
            <a:ext cx="495819" cy="336234"/>
          </a:xfrm>
          <a:custGeom>
            <a:avLst/>
            <a:gdLst>
              <a:gd name="connsiteX0" fmla="*/ 514165 w 514165"/>
              <a:gd name="connsiteY0" fmla="*/ 76649 h 278355"/>
              <a:gd name="connsiteX1" fmla="*/ 394636 w 514165"/>
              <a:gd name="connsiteY1" fmla="*/ 1943 h 278355"/>
              <a:gd name="connsiteX2" fmla="*/ 222812 w 514165"/>
              <a:gd name="connsiteY2" fmla="*/ 31825 h 278355"/>
              <a:gd name="connsiteX3" fmla="*/ 21106 w 514165"/>
              <a:gd name="connsiteY3" fmla="*/ 136413 h 278355"/>
              <a:gd name="connsiteX4" fmla="*/ 6165 w 514165"/>
              <a:gd name="connsiteY4" fmla="*/ 278355 h 278355"/>
              <a:gd name="connsiteX0" fmla="*/ 514165 w 514165"/>
              <a:gd name="connsiteY0" fmla="*/ 88036 h 289742"/>
              <a:gd name="connsiteX1" fmla="*/ 394636 w 514165"/>
              <a:gd name="connsiteY1" fmla="*/ 13330 h 289742"/>
              <a:gd name="connsiteX2" fmla="*/ 222812 w 514165"/>
              <a:gd name="connsiteY2" fmla="*/ 13330 h 289742"/>
              <a:gd name="connsiteX3" fmla="*/ 21106 w 514165"/>
              <a:gd name="connsiteY3" fmla="*/ 147800 h 289742"/>
              <a:gd name="connsiteX4" fmla="*/ 6165 w 514165"/>
              <a:gd name="connsiteY4" fmla="*/ 289742 h 289742"/>
              <a:gd name="connsiteX0" fmla="*/ 510760 w 510760"/>
              <a:gd name="connsiteY0" fmla="*/ 88036 h 334565"/>
              <a:gd name="connsiteX1" fmla="*/ 391231 w 510760"/>
              <a:gd name="connsiteY1" fmla="*/ 13330 h 334565"/>
              <a:gd name="connsiteX2" fmla="*/ 219407 w 510760"/>
              <a:gd name="connsiteY2" fmla="*/ 13330 h 334565"/>
              <a:gd name="connsiteX3" fmla="*/ 17701 w 510760"/>
              <a:gd name="connsiteY3" fmla="*/ 147800 h 334565"/>
              <a:gd name="connsiteX4" fmla="*/ 10231 w 510760"/>
              <a:gd name="connsiteY4" fmla="*/ 334565 h 334565"/>
              <a:gd name="connsiteX0" fmla="*/ 495819 w 495819"/>
              <a:gd name="connsiteY0" fmla="*/ 119588 h 336234"/>
              <a:gd name="connsiteX1" fmla="*/ 391231 w 495819"/>
              <a:gd name="connsiteY1" fmla="*/ 14999 h 336234"/>
              <a:gd name="connsiteX2" fmla="*/ 219407 w 495819"/>
              <a:gd name="connsiteY2" fmla="*/ 14999 h 336234"/>
              <a:gd name="connsiteX3" fmla="*/ 17701 w 495819"/>
              <a:gd name="connsiteY3" fmla="*/ 149469 h 336234"/>
              <a:gd name="connsiteX4" fmla="*/ 10231 w 495819"/>
              <a:gd name="connsiteY4" fmla="*/ 336234 h 33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19" h="336234">
                <a:moveTo>
                  <a:pt x="495819" y="119588"/>
                </a:moveTo>
                <a:cubicBezTo>
                  <a:pt x="460334" y="85970"/>
                  <a:pt x="437299" y="32430"/>
                  <a:pt x="391231" y="14999"/>
                </a:cubicBezTo>
                <a:cubicBezTo>
                  <a:pt x="345163" y="-2432"/>
                  <a:pt x="281662" y="-7413"/>
                  <a:pt x="219407" y="14999"/>
                </a:cubicBezTo>
                <a:cubicBezTo>
                  <a:pt x="157152" y="37411"/>
                  <a:pt x="52564" y="95930"/>
                  <a:pt x="17701" y="149469"/>
                </a:cubicBezTo>
                <a:cubicBezTo>
                  <a:pt x="-17162" y="203008"/>
                  <a:pt x="10231" y="336234"/>
                  <a:pt x="10231" y="336234"/>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2099847" y="3670277"/>
            <a:ext cx="346506" cy="638103"/>
          </a:xfrm>
          <a:custGeom>
            <a:avLst/>
            <a:gdLst>
              <a:gd name="connsiteX0" fmla="*/ 43049 w 346506"/>
              <a:gd name="connsiteY0" fmla="*/ 0 h 638103"/>
              <a:gd name="connsiteX1" fmla="*/ 102242 w 346506"/>
              <a:gd name="connsiteY1" fmla="*/ 86106 h 638103"/>
              <a:gd name="connsiteX2" fmla="*/ 279822 w 346506"/>
              <a:gd name="connsiteY2" fmla="*/ 48434 h 638103"/>
              <a:gd name="connsiteX3" fmla="*/ 333634 w 346506"/>
              <a:gd name="connsiteY3" fmla="*/ 150686 h 638103"/>
              <a:gd name="connsiteX4" fmla="*/ 344396 w 346506"/>
              <a:gd name="connsiteY4" fmla="*/ 382096 h 638103"/>
              <a:gd name="connsiteX5" fmla="*/ 301347 w 346506"/>
              <a:gd name="connsiteY5" fmla="*/ 538163 h 638103"/>
              <a:gd name="connsiteX6" fmla="*/ 150673 w 346506"/>
              <a:gd name="connsiteY6" fmla="*/ 565072 h 638103"/>
              <a:gd name="connsiteX7" fmla="*/ 134530 w 346506"/>
              <a:gd name="connsiteY7" fmla="*/ 635033 h 638103"/>
              <a:gd name="connsiteX8" fmla="*/ 80718 w 346506"/>
              <a:gd name="connsiteY8" fmla="*/ 613506 h 638103"/>
              <a:gd name="connsiteX9" fmla="*/ 0 w 346506"/>
              <a:gd name="connsiteY9" fmla="*/ 505874 h 638103"/>
              <a:gd name="connsiteX0" fmla="*/ 43049 w 346506"/>
              <a:gd name="connsiteY0" fmla="*/ 0 h 638103"/>
              <a:gd name="connsiteX1" fmla="*/ 102242 w 346506"/>
              <a:gd name="connsiteY1" fmla="*/ 86106 h 638103"/>
              <a:gd name="connsiteX2" fmla="*/ 279822 w 346506"/>
              <a:gd name="connsiteY2" fmla="*/ 48434 h 638103"/>
              <a:gd name="connsiteX3" fmla="*/ 333634 w 346506"/>
              <a:gd name="connsiteY3" fmla="*/ 150686 h 638103"/>
              <a:gd name="connsiteX4" fmla="*/ 344396 w 346506"/>
              <a:gd name="connsiteY4" fmla="*/ 382096 h 638103"/>
              <a:gd name="connsiteX5" fmla="*/ 301347 w 346506"/>
              <a:gd name="connsiteY5" fmla="*/ 538163 h 638103"/>
              <a:gd name="connsiteX6" fmla="*/ 177579 w 346506"/>
              <a:gd name="connsiteY6" fmla="*/ 565072 h 638103"/>
              <a:gd name="connsiteX7" fmla="*/ 134530 w 346506"/>
              <a:gd name="connsiteY7" fmla="*/ 635033 h 638103"/>
              <a:gd name="connsiteX8" fmla="*/ 80718 w 346506"/>
              <a:gd name="connsiteY8" fmla="*/ 613506 h 638103"/>
              <a:gd name="connsiteX9" fmla="*/ 0 w 346506"/>
              <a:gd name="connsiteY9" fmla="*/ 505874 h 6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506" h="638103">
                <a:moveTo>
                  <a:pt x="43049" y="0"/>
                </a:moveTo>
                <a:cubicBezTo>
                  <a:pt x="52914" y="39017"/>
                  <a:pt x="62780" y="78034"/>
                  <a:pt x="102242" y="86106"/>
                </a:cubicBezTo>
                <a:cubicBezTo>
                  <a:pt x="141704" y="94178"/>
                  <a:pt x="241257" y="37671"/>
                  <a:pt x="279822" y="48434"/>
                </a:cubicBezTo>
                <a:cubicBezTo>
                  <a:pt x="318387" y="59197"/>
                  <a:pt x="322872" y="95076"/>
                  <a:pt x="333634" y="150686"/>
                </a:cubicBezTo>
                <a:cubicBezTo>
                  <a:pt x="344396" y="206296"/>
                  <a:pt x="349777" y="317517"/>
                  <a:pt x="344396" y="382096"/>
                </a:cubicBezTo>
                <a:cubicBezTo>
                  <a:pt x="339015" y="446675"/>
                  <a:pt x="329150" y="507667"/>
                  <a:pt x="301347" y="538163"/>
                </a:cubicBezTo>
                <a:cubicBezTo>
                  <a:pt x="273544" y="568659"/>
                  <a:pt x="205382" y="548927"/>
                  <a:pt x="177579" y="565072"/>
                </a:cubicBezTo>
                <a:cubicBezTo>
                  <a:pt x="149776" y="581217"/>
                  <a:pt x="150674" y="626961"/>
                  <a:pt x="134530" y="635033"/>
                </a:cubicBezTo>
                <a:cubicBezTo>
                  <a:pt x="118387" y="643105"/>
                  <a:pt x="103140" y="635032"/>
                  <a:pt x="80718" y="613506"/>
                </a:cubicBezTo>
                <a:cubicBezTo>
                  <a:pt x="58296" y="591980"/>
                  <a:pt x="0" y="505874"/>
                  <a:pt x="0" y="505874"/>
                </a:cubicBezTo>
              </a:path>
            </a:pathLst>
          </a:custGeom>
          <a:ln>
            <a:prstDash val="sys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rot="18435449">
            <a:off x="1513335" y="2506849"/>
            <a:ext cx="2233789" cy="246221"/>
          </a:xfrm>
          <a:prstGeom prst="rect">
            <a:avLst/>
          </a:prstGeom>
          <a:noFill/>
        </p:spPr>
        <p:txBody>
          <a:bodyPr wrap="none" rtlCol="0">
            <a:prstTxWarp prst="textArchUp">
              <a:avLst/>
            </a:prstTxWarp>
            <a:spAutoFit/>
          </a:bodyPr>
          <a:lstStyle/>
          <a:p>
            <a:r>
              <a:rPr lang="en-US" sz="1000" dirty="0">
                <a:solidFill>
                  <a:schemeClr val="tx1">
                    <a:lumMod val="65000"/>
                    <a:lumOff val="35000"/>
                  </a:schemeClr>
                </a:solidFill>
                <a:latin typeface="Avenir Book"/>
                <a:cs typeface="Avenir Book"/>
              </a:rPr>
              <a:t>Antarctic Peninsula Counter Current</a:t>
            </a:r>
          </a:p>
        </p:txBody>
      </p:sp>
      <p:sp>
        <p:nvSpPr>
          <p:cNvPr id="18" name="TextBox 17"/>
          <p:cNvSpPr txBox="1"/>
          <p:nvPr/>
        </p:nvSpPr>
        <p:spPr>
          <a:xfrm>
            <a:off x="2724451" y="2113590"/>
            <a:ext cx="270228" cy="276999"/>
          </a:xfrm>
          <a:prstGeom prst="rect">
            <a:avLst/>
          </a:prstGeom>
          <a:noFill/>
        </p:spPr>
        <p:txBody>
          <a:bodyPr wrap="none" rtlCol="0">
            <a:spAutoFit/>
          </a:bodyPr>
          <a:lstStyle/>
          <a:p>
            <a:r>
              <a:rPr lang="en-US" sz="1200" dirty="0">
                <a:solidFill>
                  <a:schemeClr val="accent1"/>
                </a:solidFill>
                <a:latin typeface="Avenir Black"/>
                <a:cs typeface="Avenir Black"/>
              </a:rPr>
              <a:t>?</a:t>
            </a:r>
          </a:p>
        </p:txBody>
      </p:sp>
      <p:sp>
        <p:nvSpPr>
          <p:cNvPr id="20" name="TextBox 19"/>
          <p:cNvSpPr txBox="1"/>
          <p:nvPr/>
        </p:nvSpPr>
        <p:spPr>
          <a:xfrm>
            <a:off x="2176125" y="3872989"/>
            <a:ext cx="270228" cy="276999"/>
          </a:xfrm>
          <a:prstGeom prst="rect">
            <a:avLst/>
          </a:prstGeom>
          <a:noFill/>
        </p:spPr>
        <p:txBody>
          <a:bodyPr wrap="none" rtlCol="0">
            <a:spAutoFit/>
          </a:bodyPr>
          <a:lstStyle/>
          <a:p>
            <a:r>
              <a:rPr lang="en-US" sz="1200" dirty="0">
                <a:solidFill>
                  <a:schemeClr val="accent1"/>
                </a:solidFill>
                <a:latin typeface="Avenir Black"/>
                <a:cs typeface="Avenir Black"/>
              </a:rPr>
              <a:t>?</a:t>
            </a:r>
          </a:p>
        </p:txBody>
      </p:sp>
    </p:spTree>
    <p:extLst>
      <p:ext uri="{BB962C8B-B14F-4D97-AF65-F5344CB8AC3E}">
        <p14:creationId xmlns:p14="http://schemas.microsoft.com/office/powerpoint/2010/main" val="119907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Pathways to Palmer Deep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637300"/>
            <a:ext cx="7166132" cy="4175999"/>
          </a:xfrm>
          <a:prstGeom prst="rect">
            <a:avLst/>
          </a:prstGeom>
        </p:spPr>
      </p:pic>
    </p:spTree>
    <p:extLst>
      <p:ext uri="{BB962C8B-B14F-4D97-AF65-F5344CB8AC3E}">
        <p14:creationId xmlns:p14="http://schemas.microsoft.com/office/powerpoint/2010/main" val="197960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 y="-89789"/>
            <a:ext cx="5633336" cy="6067940"/>
          </a:xfrm>
          <a:prstGeom prst="rect">
            <a:avLst/>
          </a:prstGeom>
          <a:ln>
            <a:noFill/>
          </a:ln>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Circulation on the WAP</a:t>
            </a:r>
          </a:p>
        </p:txBody>
      </p:sp>
      <p:sp>
        <p:nvSpPr>
          <p:cNvPr id="2" name="Freeform 1"/>
          <p:cNvSpPr/>
          <p:nvPr/>
        </p:nvSpPr>
        <p:spPr>
          <a:xfrm>
            <a:off x="3839752" y="1103235"/>
            <a:ext cx="1186288" cy="592547"/>
          </a:xfrm>
          <a:custGeom>
            <a:avLst/>
            <a:gdLst>
              <a:gd name="connsiteX0" fmla="*/ 1094807 w 1094807"/>
              <a:gd name="connsiteY0" fmla="*/ 177594 h 592547"/>
              <a:gd name="connsiteX1" fmla="*/ 508256 w 1094807"/>
              <a:gd name="connsiteY1" fmla="*/ 419768 h 592547"/>
              <a:gd name="connsiteX2" fmla="*/ 88523 w 1094807"/>
              <a:gd name="connsiteY2" fmla="*/ 591980 h 592547"/>
              <a:gd name="connsiteX3" fmla="*/ 23949 w 1094807"/>
              <a:gd name="connsiteY3" fmla="*/ 468203 h 592547"/>
              <a:gd name="connsiteX4" fmla="*/ 395251 w 1094807"/>
              <a:gd name="connsiteY4" fmla="*/ 279845 h 592547"/>
              <a:gd name="connsiteX5" fmla="*/ 1003327 w 1094807"/>
              <a:gd name="connsiteY5" fmla="*/ 0 h 592547"/>
              <a:gd name="connsiteX0" fmla="*/ 1046377 w 1046377"/>
              <a:gd name="connsiteY0" fmla="*/ 204502 h 592547"/>
              <a:gd name="connsiteX1" fmla="*/ 508256 w 1046377"/>
              <a:gd name="connsiteY1" fmla="*/ 419768 h 592547"/>
              <a:gd name="connsiteX2" fmla="*/ 88523 w 1046377"/>
              <a:gd name="connsiteY2" fmla="*/ 591980 h 592547"/>
              <a:gd name="connsiteX3" fmla="*/ 23949 w 1046377"/>
              <a:gd name="connsiteY3" fmla="*/ 468203 h 592547"/>
              <a:gd name="connsiteX4" fmla="*/ 395251 w 1046377"/>
              <a:gd name="connsiteY4" fmla="*/ 279845 h 592547"/>
              <a:gd name="connsiteX5" fmla="*/ 1003327 w 1046377"/>
              <a:gd name="connsiteY5" fmla="*/ 0 h 592547"/>
              <a:gd name="connsiteX0" fmla="*/ 1046377 w 1046377"/>
              <a:gd name="connsiteY0" fmla="*/ 204502 h 592547"/>
              <a:gd name="connsiteX1" fmla="*/ 938752 w 1046377"/>
              <a:gd name="connsiteY1" fmla="*/ 236792 h 592547"/>
              <a:gd name="connsiteX2" fmla="*/ 508256 w 1046377"/>
              <a:gd name="connsiteY2" fmla="*/ 419768 h 592547"/>
              <a:gd name="connsiteX3" fmla="*/ 88523 w 1046377"/>
              <a:gd name="connsiteY3" fmla="*/ 591980 h 592547"/>
              <a:gd name="connsiteX4" fmla="*/ 23949 w 1046377"/>
              <a:gd name="connsiteY4" fmla="*/ 468203 h 592547"/>
              <a:gd name="connsiteX5" fmla="*/ 395251 w 1046377"/>
              <a:gd name="connsiteY5" fmla="*/ 279845 h 592547"/>
              <a:gd name="connsiteX6" fmla="*/ 1003327 w 1046377"/>
              <a:gd name="connsiteY6" fmla="*/ 0 h 592547"/>
              <a:gd name="connsiteX0" fmla="*/ 1186288 w 1186288"/>
              <a:gd name="connsiteY0" fmla="*/ 199120 h 592547"/>
              <a:gd name="connsiteX1" fmla="*/ 938752 w 1186288"/>
              <a:gd name="connsiteY1" fmla="*/ 236792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901083 w 1186288"/>
              <a:gd name="connsiteY2" fmla="*/ 220647 h 592547"/>
              <a:gd name="connsiteX3" fmla="*/ 508256 w 1186288"/>
              <a:gd name="connsiteY3" fmla="*/ 419768 h 592547"/>
              <a:gd name="connsiteX4" fmla="*/ 88523 w 1186288"/>
              <a:gd name="connsiteY4" fmla="*/ 591980 h 592547"/>
              <a:gd name="connsiteX5" fmla="*/ 23949 w 1186288"/>
              <a:gd name="connsiteY5" fmla="*/ 468203 h 592547"/>
              <a:gd name="connsiteX6" fmla="*/ 395251 w 1186288"/>
              <a:gd name="connsiteY6" fmla="*/ 279845 h 592547"/>
              <a:gd name="connsiteX7" fmla="*/ 1003327 w 1186288"/>
              <a:gd name="connsiteY7" fmla="*/ 0 h 59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288" h="592547">
                <a:moveTo>
                  <a:pt x="1186288" y="199120"/>
                </a:moveTo>
                <a:cubicBezTo>
                  <a:pt x="1130682" y="191945"/>
                  <a:pt x="1123506" y="168624"/>
                  <a:pt x="1019470" y="177594"/>
                </a:cubicBezTo>
                <a:cubicBezTo>
                  <a:pt x="971936" y="181182"/>
                  <a:pt x="986285" y="180285"/>
                  <a:pt x="901083" y="220647"/>
                </a:cubicBezTo>
                <a:cubicBezTo>
                  <a:pt x="815881" y="261009"/>
                  <a:pt x="643683" y="357879"/>
                  <a:pt x="508256" y="419768"/>
                </a:cubicBezTo>
                <a:cubicBezTo>
                  <a:pt x="372829" y="481657"/>
                  <a:pt x="169241" y="583908"/>
                  <a:pt x="88523" y="591980"/>
                </a:cubicBezTo>
                <a:cubicBezTo>
                  <a:pt x="7805" y="600053"/>
                  <a:pt x="-27172" y="520225"/>
                  <a:pt x="23949" y="468203"/>
                </a:cubicBezTo>
                <a:cubicBezTo>
                  <a:pt x="75070" y="416181"/>
                  <a:pt x="232021" y="357879"/>
                  <a:pt x="395251" y="279845"/>
                </a:cubicBezTo>
                <a:cubicBezTo>
                  <a:pt x="558481" y="201811"/>
                  <a:pt x="1003327" y="0"/>
                  <a:pt x="1003327" y="0"/>
                </a:cubicBezTo>
              </a:path>
            </a:pathLst>
          </a:cu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4504062" y="1442502"/>
            <a:ext cx="387666" cy="1066475"/>
          </a:xfrm>
          <a:custGeom>
            <a:avLst/>
            <a:gdLst>
              <a:gd name="connsiteX0" fmla="*/ 188342 w 387666"/>
              <a:gd name="connsiteY0" fmla="*/ 946945 h 946945"/>
              <a:gd name="connsiteX1" fmla="*/ 355159 w 387666"/>
              <a:gd name="connsiteY1" fmla="*/ 726298 h 946945"/>
              <a:gd name="connsiteX2" fmla="*/ 376684 w 387666"/>
              <a:gd name="connsiteY2" fmla="*/ 344202 h 946945"/>
              <a:gd name="connsiteX3" fmla="*/ 226011 w 387666"/>
              <a:gd name="connsiteY3" fmla="*/ 37448 h 946945"/>
              <a:gd name="connsiteX4" fmla="*/ 0 w 387666"/>
              <a:gd name="connsiteY4" fmla="*/ 5158 h 946945"/>
              <a:gd name="connsiteX0" fmla="*/ 188342 w 387666"/>
              <a:gd name="connsiteY0" fmla="*/ 1066475 h 1066475"/>
              <a:gd name="connsiteX1" fmla="*/ 355159 w 387666"/>
              <a:gd name="connsiteY1" fmla="*/ 726298 h 1066475"/>
              <a:gd name="connsiteX2" fmla="*/ 376684 w 387666"/>
              <a:gd name="connsiteY2" fmla="*/ 344202 h 1066475"/>
              <a:gd name="connsiteX3" fmla="*/ 226011 w 387666"/>
              <a:gd name="connsiteY3" fmla="*/ 37448 h 1066475"/>
              <a:gd name="connsiteX4" fmla="*/ 0 w 387666"/>
              <a:gd name="connsiteY4" fmla="*/ 5158 h 106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66" h="1066475">
                <a:moveTo>
                  <a:pt x="188342" y="1066475"/>
                </a:moveTo>
                <a:cubicBezTo>
                  <a:pt x="256055" y="1006380"/>
                  <a:pt x="323769" y="846677"/>
                  <a:pt x="355159" y="726298"/>
                </a:cubicBezTo>
                <a:cubicBezTo>
                  <a:pt x="386549" y="605919"/>
                  <a:pt x="398209" y="459010"/>
                  <a:pt x="376684" y="344202"/>
                </a:cubicBezTo>
                <a:cubicBezTo>
                  <a:pt x="355159" y="229394"/>
                  <a:pt x="288792" y="93955"/>
                  <a:pt x="226011" y="37448"/>
                </a:cubicBezTo>
                <a:cubicBezTo>
                  <a:pt x="163230" y="-19059"/>
                  <a:pt x="0" y="5158"/>
                  <a:pt x="0" y="5158"/>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4229626" y="1502438"/>
            <a:ext cx="156054" cy="79767"/>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180353" y="1016000"/>
            <a:ext cx="2218765" cy="2696882"/>
          </a:xfrm>
          <a:custGeom>
            <a:avLst/>
            <a:gdLst>
              <a:gd name="connsiteX0" fmla="*/ 0 w 2218765"/>
              <a:gd name="connsiteY0" fmla="*/ 2696882 h 2696882"/>
              <a:gd name="connsiteX1" fmla="*/ 306294 w 2218765"/>
              <a:gd name="connsiteY1" fmla="*/ 2129118 h 2696882"/>
              <a:gd name="connsiteX2" fmla="*/ 702235 w 2218765"/>
              <a:gd name="connsiteY2" fmla="*/ 1524000 h 2696882"/>
              <a:gd name="connsiteX3" fmla="*/ 1389529 w 2218765"/>
              <a:gd name="connsiteY3" fmla="*/ 709706 h 2696882"/>
              <a:gd name="connsiteX4" fmla="*/ 2218765 w 2218765"/>
              <a:gd name="connsiteY4" fmla="*/ 0 h 26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65" h="2696882">
                <a:moveTo>
                  <a:pt x="0" y="2696882"/>
                </a:moveTo>
                <a:cubicBezTo>
                  <a:pt x="94627" y="2510740"/>
                  <a:pt x="189255" y="2324598"/>
                  <a:pt x="306294" y="2129118"/>
                </a:cubicBezTo>
                <a:cubicBezTo>
                  <a:pt x="423333" y="1933638"/>
                  <a:pt x="521696" y="1760569"/>
                  <a:pt x="702235" y="1524000"/>
                </a:cubicBezTo>
                <a:cubicBezTo>
                  <a:pt x="882774" y="1287431"/>
                  <a:pt x="1136774" y="963706"/>
                  <a:pt x="1389529" y="709706"/>
                </a:cubicBezTo>
                <a:cubicBezTo>
                  <a:pt x="1642284" y="455706"/>
                  <a:pt x="2218765" y="0"/>
                  <a:pt x="2218765" y="0"/>
                </a:cubicBezTo>
              </a:path>
            </a:pathLst>
          </a:custGeom>
          <a:ln w="7620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938694" y="3022082"/>
            <a:ext cx="212530" cy="912326"/>
          </a:xfrm>
          <a:custGeom>
            <a:avLst/>
            <a:gdLst>
              <a:gd name="connsiteX0" fmla="*/ 212530 w 212530"/>
              <a:gd name="connsiteY0" fmla="*/ 912326 h 912326"/>
              <a:gd name="connsiteX1" fmla="*/ 171061 w 212530"/>
              <a:gd name="connsiteY1" fmla="*/ 736081 h 912326"/>
              <a:gd name="connsiteX2" fmla="*/ 155510 w 212530"/>
              <a:gd name="connsiteY2" fmla="*/ 627224 h 912326"/>
              <a:gd name="connsiteX3" fmla="*/ 93306 w 212530"/>
              <a:gd name="connsiteY3" fmla="*/ 492449 h 912326"/>
              <a:gd name="connsiteX4" fmla="*/ 155510 w 212530"/>
              <a:gd name="connsiteY4" fmla="*/ 295469 h 912326"/>
              <a:gd name="connsiteX5" fmla="*/ 129592 w 212530"/>
              <a:gd name="connsiteY5" fmla="*/ 202163 h 912326"/>
              <a:gd name="connsiteX6" fmla="*/ 0 w 212530"/>
              <a:gd name="connsiteY6" fmla="*/ 0 h 91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30" h="912326">
                <a:moveTo>
                  <a:pt x="212530" y="912326"/>
                </a:moveTo>
                <a:cubicBezTo>
                  <a:pt x="196547" y="847962"/>
                  <a:pt x="180564" y="783598"/>
                  <a:pt x="171061" y="736081"/>
                </a:cubicBezTo>
                <a:cubicBezTo>
                  <a:pt x="161558" y="688564"/>
                  <a:pt x="168469" y="667829"/>
                  <a:pt x="155510" y="627224"/>
                </a:cubicBezTo>
                <a:cubicBezTo>
                  <a:pt x="142551" y="586619"/>
                  <a:pt x="93306" y="547741"/>
                  <a:pt x="93306" y="492449"/>
                </a:cubicBezTo>
                <a:cubicBezTo>
                  <a:pt x="93306" y="437157"/>
                  <a:pt x="149462" y="343850"/>
                  <a:pt x="155510" y="295469"/>
                </a:cubicBezTo>
                <a:cubicBezTo>
                  <a:pt x="161558" y="247088"/>
                  <a:pt x="155510" y="251408"/>
                  <a:pt x="129592" y="202163"/>
                </a:cubicBezTo>
                <a:cubicBezTo>
                  <a:pt x="103674" y="152918"/>
                  <a:pt x="0" y="0"/>
                  <a:pt x="0" y="0"/>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18621083">
            <a:off x="978650" y="2024539"/>
            <a:ext cx="2230115" cy="276999"/>
          </a:xfrm>
          <a:prstGeom prst="rect">
            <a:avLst/>
          </a:prstGeom>
          <a:noFill/>
        </p:spPr>
        <p:txBody>
          <a:bodyPr wrap="none" rtlCol="0">
            <a:prstTxWarp prst="textArchUp">
              <a:avLst/>
            </a:prstTxWarp>
            <a:spAutoFit/>
          </a:bodyPr>
          <a:lstStyle/>
          <a:p>
            <a:r>
              <a:rPr lang="en-US" sz="1200" dirty="0">
                <a:solidFill>
                  <a:schemeClr val="accent3">
                    <a:lumMod val="75000"/>
                  </a:schemeClr>
                </a:solidFill>
                <a:latin typeface="Avenir Book"/>
                <a:cs typeface="Avenir Book"/>
              </a:rPr>
              <a:t>Antarctic Circumpolar Current</a:t>
            </a:r>
          </a:p>
        </p:txBody>
      </p:sp>
      <p:sp>
        <p:nvSpPr>
          <p:cNvPr id="13" name="Freeform 12"/>
          <p:cNvSpPr/>
          <p:nvPr/>
        </p:nvSpPr>
        <p:spPr>
          <a:xfrm>
            <a:off x="1990531" y="2902857"/>
            <a:ext cx="264367" cy="1047102"/>
          </a:xfrm>
          <a:custGeom>
            <a:avLst/>
            <a:gdLst>
              <a:gd name="connsiteX0" fmla="*/ 0 w 264367"/>
              <a:gd name="connsiteY0" fmla="*/ 0 h 1047102"/>
              <a:gd name="connsiteX1" fmla="*/ 98489 w 264367"/>
              <a:gd name="connsiteY1" fmla="*/ 124408 h 1047102"/>
              <a:gd name="connsiteX2" fmla="*/ 150326 w 264367"/>
              <a:gd name="connsiteY2" fmla="*/ 362857 h 1047102"/>
              <a:gd name="connsiteX3" fmla="*/ 145142 w 264367"/>
              <a:gd name="connsiteY3" fmla="*/ 575388 h 1047102"/>
              <a:gd name="connsiteX4" fmla="*/ 191796 w 264367"/>
              <a:gd name="connsiteY4" fmla="*/ 850123 h 1047102"/>
              <a:gd name="connsiteX5" fmla="*/ 264367 w 264367"/>
              <a:gd name="connsiteY5" fmla="*/ 1047102 h 104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67" h="1047102">
                <a:moveTo>
                  <a:pt x="0" y="0"/>
                </a:moveTo>
                <a:cubicBezTo>
                  <a:pt x="36717" y="31966"/>
                  <a:pt x="73435" y="63932"/>
                  <a:pt x="98489" y="124408"/>
                </a:cubicBezTo>
                <a:cubicBezTo>
                  <a:pt x="123543" y="184884"/>
                  <a:pt x="142551" y="287694"/>
                  <a:pt x="150326" y="362857"/>
                </a:cubicBezTo>
                <a:cubicBezTo>
                  <a:pt x="158101" y="438020"/>
                  <a:pt x="138230" y="494177"/>
                  <a:pt x="145142" y="575388"/>
                </a:cubicBezTo>
                <a:cubicBezTo>
                  <a:pt x="152054" y="656599"/>
                  <a:pt x="171925" y="771504"/>
                  <a:pt x="191796" y="850123"/>
                </a:cubicBezTo>
                <a:cubicBezTo>
                  <a:pt x="211667" y="928742"/>
                  <a:pt x="238017" y="987922"/>
                  <a:pt x="264367" y="1047102"/>
                </a:cubicBezTo>
              </a:path>
            </a:pathLst>
          </a:custGeom>
          <a:ln>
            <a:solidFill>
              <a:schemeClr val="accent3">
                <a:lumMod val="60000"/>
                <a:lumOff val="4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415118" y="2390589"/>
            <a:ext cx="448235" cy="1053353"/>
          </a:xfrm>
          <a:custGeom>
            <a:avLst/>
            <a:gdLst>
              <a:gd name="connsiteX0" fmla="*/ 448235 w 448235"/>
              <a:gd name="connsiteY0" fmla="*/ 0 h 1053353"/>
              <a:gd name="connsiteX1" fmla="*/ 373529 w 448235"/>
              <a:gd name="connsiteY1" fmla="*/ 52294 h 1053353"/>
              <a:gd name="connsiteX2" fmla="*/ 283882 w 448235"/>
              <a:gd name="connsiteY2" fmla="*/ 112059 h 1053353"/>
              <a:gd name="connsiteX3" fmla="*/ 127000 w 448235"/>
              <a:gd name="connsiteY3" fmla="*/ 321235 h 1053353"/>
              <a:gd name="connsiteX4" fmla="*/ 37353 w 448235"/>
              <a:gd name="connsiteY4" fmla="*/ 575235 h 1053353"/>
              <a:gd name="connsiteX5" fmla="*/ 0 w 448235"/>
              <a:gd name="connsiteY5" fmla="*/ 1053353 h 10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35" h="1053353">
                <a:moveTo>
                  <a:pt x="448235" y="0"/>
                </a:moveTo>
                <a:cubicBezTo>
                  <a:pt x="424578" y="16809"/>
                  <a:pt x="400921" y="33618"/>
                  <a:pt x="373529" y="52294"/>
                </a:cubicBezTo>
                <a:cubicBezTo>
                  <a:pt x="346137" y="70970"/>
                  <a:pt x="324970" y="67236"/>
                  <a:pt x="283882" y="112059"/>
                </a:cubicBezTo>
                <a:cubicBezTo>
                  <a:pt x="242794" y="156882"/>
                  <a:pt x="168088" y="244039"/>
                  <a:pt x="127000" y="321235"/>
                </a:cubicBezTo>
                <a:cubicBezTo>
                  <a:pt x="85912" y="398431"/>
                  <a:pt x="58520" y="453215"/>
                  <a:pt x="37353" y="575235"/>
                </a:cubicBezTo>
                <a:cubicBezTo>
                  <a:pt x="16186" y="697255"/>
                  <a:pt x="0" y="1053353"/>
                  <a:pt x="0" y="1053353"/>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882432" y="2494035"/>
            <a:ext cx="664278" cy="400110"/>
          </a:xfrm>
          <a:prstGeom prst="rect">
            <a:avLst/>
          </a:prstGeom>
          <a:noFill/>
        </p:spPr>
        <p:txBody>
          <a:bodyPr wrap="none" rtlCol="0">
            <a:spAutoFit/>
          </a:bodyPr>
          <a:lstStyle/>
          <a:p>
            <a:pPr algn="ctr"/>
            <a:r>
              <a:rPr lang="en-US" sz="1000" dirty="0">
                <a:solidFill>
                  <a:srgbClr val="3366FF"/>
                </a:solidFill>
                <a:latin typeface="Avenir Book"/>
                <a:cs typeface="Avenir Book"/>
              </a:rPr>
              <a:t>Weddell </a:t>
            </a:r>
          </a:p>
          <a:p>
            <a:pPr algn="ctr"/>
            <a:r>
              <a:rPr lang="en-US" sz="1000" dirty="0">
                <a:solidFill>
                  <a:srgbClr val="3366FF"/>
                </a:solidFill>
                <a:latin typeface="Avenir Book"/>
                <a:cs typeface="Avenir Book"/>
              </a:rPr>
              <a:t>Sea</a:t>
            </a:r>
          </a:p>
        </p:txBody>
      </p:sp>
      <p:sp>
        <p:nvSpPr>
          <p:cNvPr id="31" name="Freeform 30"/>
          <p:cNvSpPr/>
          <p:nvPr/>
        </p:nvSpPr>
        <p:spPr>
          <a:xfrm>
            <a:off x="2661239" y="1212406"/>
            <a:ext cx="1757680" cy="457202"/>
          </a:xfrm>
          <a:custGeom>
            <a:avLst/>
            <a:gdLst>
              <a:gd name="connsiteX0" fmla="*/ 0 w 1334187"/>
              <a:gd name="connsiteY0" fmla="*/ 407476 h 407476"/>
              <a:gd name="connsiteX1" fmla="*/ 385273 w 1334187"/>
              <a:gd name="connsiteY1" fmla="*/ 64992 h 407476"/>
              <a:gd name="connsiteX2" fmla="*/ 799085 w 1334187"/>
              <a:gd name="connsiteY2" fmla="*/ 776 h 407476"/>
              <a:gd name="connsiteX3" fmla="*/ 991722 w 1334187"/>
              <a:gd name="connsiteY3" fmla="*/ 79262 h 407476"/>
              <a:gd name="connsiteX4" fmla="*/ 1134416 w 1334187"/>
              <a:gd name="connsiteY4" fmla="*/ 279044 h 407476"/>
              <a:gd name="connsiteX5" fmla="*/ 1177224 w 1334187"/>
              <a:gd name="connsiteY5" fmla="*/ 300449 h 407476"/>
              <a:gd name="connsiteX6" fmla="*/ 1334187 w 1334187"/>
              <a:gd name="connsiteY6" fmla="*/ 286179 h 407476"/>
              <a:gd name="connsiteX0" fmla="*/ 0 w 1334187"/>
              <a:gd name="connsiteY0" fmla="*/ 412586 h 412586"/>
              <a:gd name="connsiteX1" fmla="*/ 385273 w 1334187"/>
              <a:gd name="connsiteY1" fmla="*/ 70102 h 412586"/>
              <a:gd name="connsiteX2" fmla="*/ 799085 w 1334187"/>
              <a:gd name="connsiteY2" fmla="*/ 5886 h 412586"/>
              <a:gd name="connsiteX3" fmla="*/ 1048800 w 1334187"/>
              <a:gd name="connsiteY3" fmla="*/ 34426 h 412586"/>
              <a:gd name="connsiteX4" fmla="*/ 1134416 w 1334187"/>
              <a:gd name="connsiteY4" fmla="*/ 284154 h 412586"/>
              <a:gd name="connsiteX5" fmla="*/ 1177224 w 1334187"/>
              <a:gd name="connsiteY5" fmla="*/ 305559 h 412586"/>
              <a:gd name="connsiteX6" fmla="*/ 1334187 w 1334187"/>
              <a:gd name="connsiteY6" fmla="*/ 291289 h 412586"/>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336098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264747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227167 w 1334187"/>
              <a:gd name="connsiteY5" fmla="*/ 336098 h 457395"/>
              <a:gd name="connsiteX6" fmla="*/ 1334187 w 1334187"/>
              <a:gd name="connsiteY6" fmla="*/ 264747 h 457395"/>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134416 w 1334187"/>
              <a:gd name="connsiteY5" fmla="*/ 328770 h 457202"/>
              <a:gd name="connsiteX6" fmla="*/ 1227167 w 1334187"/>
              <a:gd name="connsiteY6" fmla="*/ 335905 h 457202"/>
              <a:gd name="connsiteX7" fmla="*/ 1334187 w 1334187"/>
              <a:gd name="connsiteY7"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27167 w 1334187"/>
              <a:gd name="connsiteY5" fmla="*/ 335905 h 457202"/>
              <a:gd name="connsiteX6" fmla="*/ 1334187 w 1334187"/>
              <a:gd name="connsiteY6"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62840 w 1334187"/>
              <a:gd name="connsiteY5" fmla="*/ 307365 h 457202"/>
              <a:gd name="connsiteX6" fmla="*/ 1334187 w 1334187"/>
              <a:gd name="connsiteY6" fmla="*/ 264554 h 457202"/>
              <a:gd name="connsiteX0" fmla="*/ 0 w 1355591"/>
              <a:gd name="connsiteY0" fmla="*/ 457202 h 457202"/>
              <a:gd name="connsiteX1" fmla="*/ 385273 w 1355591"/>
              <a:gd name="connsiteY1" fmla="*/ 114718 h 457202"/>
              <a:gd name="connsiteX2" fmla="*/ 827624 w 1355591"/>
              <a:gd name="connsiteY2" fmla="*/ 556 h 457202"/>
              <a:gd name="connsiteX3" fmla="*/ 1048800 w 1355591"/>
              <a:gd name="connsiteY3" fmla="*/ 79042 h 457202"/>
              <a:gd name="connsiteX4" fmla="*/ 1170090 w 1355591"/>
              <a:gd name="connsiteY4" fmla="*/ 250286 h 457202"/>
              <a:gd name="connsiteX5" fmla="*/ 1262840 w 1355591"/>
              <a:gd name="connsiteY5" fmla="*/ 307365 h 457202"/>
              <a:gd name="connsiteX6" fmla="*/ 1355591 w 1355591"/>
              <a:gd name="connsiteY6" fmla="*/ 264554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62840 w 1769403"/>
              <a:gd name="connsiteY5" fmla="*/ 307365 h 457202"/>
              <a:gd name="connsiteX6" fmla="*/ 1769403 w 1769403"/>
              <a:gd name="connsiteY6" fmla="*/ 71907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70655 w 1769403"/>
              <a:gd name="connsiteY5" fmla="*/ 291734 h 457202"/>
              <a:gd name="connsiteX6" fmla="*/ 1769403 w 1769403"/>
              <a:gd name="connsiteY6" fmla="*/ 71907 h 457202"/>
              <a:gd name="connsiteX0" fmla="*/ 0 w 1757680"/>
              <a:gd name="connsiteY0" fmla="*/ 457202 h 457202"/>
              <a:gd name="connsiteX1" fmla="*/ 385273 w 1757680"/>
              <a:gd name="connsiteY1" fmla="*/ 114718 h 457202"/>
              <a:gd name="connsiteX2" fmla="*/ 827624 w 1757680"/>
              <a:gd name="connsiteY2" fmla="*/ 556 h 457202"/>
              <a:gd name="connsiteX3" fmla="*/ 1048800 w 1757680"/>
              <a:gd name="connsiteY3" fmla="*/ 79042 h 457202"/>
              <a:gd name="connsiteX4" fmla="*/ 1170090 w 1757680"/>
              <a:gd name="connsiteY4" fmla="*/ 250286 h 457202"/>
              <a:gd name="connsiteX5" fmla="*/ 1270655 w 1757680"/>
              <a:gd name="connsiteY5" fmla="*/ 291734 h 457202"/>
              <a:gd name="connsiteX6" fmla="*/ 1757680 w 1757680"/>
              <a:gd name="connsiteY6" fmla="*/ 56276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680" h="457202">
                <a:moveTo>
                  <a:pt x="0" y="457202"/>
                </a:moveTo>
                <a:cubicBezTo>
                  <a:pt x="126046" y="319851"/>
                  <a:pt x="247336" y="190826"/>
                  <a:pt x="385273" y="114718"/>
                </a:cubicBezTo>
                <a:cubicBezTo>
                  <a:pt x="523210" y="38610"/>
                  <a:pt x="717036" y="6502"/>
                  <a:pt x="827624" y="556"/>
                </a:cubicBezTo>
                <a:cubicBezTo>
                  <a:pt x="938212" y="-5390"/>
                  <a:pt x="991722" y="37420"/>
                  <a:pt x="1048800" y="79042"/>
                </a:cubicBezTo>
                <a:cubicBezTo>
                  <a:pt x="1105878" y="120664"/>
                  <a:pt x="1140362" y="207476"/>
                  <a:pt x="1170090" y="250286"/>
                </a:cubicBezTo>
                <a:cubicBezTo>
                  <a:pt x="1199818" y="293096"/>
                  <a:pt x="1172723" y="324069"/>
                  <a:pt x="1270655" y="291734"/>
                </a:cubicBezTo>
                <a:cubicBezTo>
                  <a:pt x="1368587" y="259399"/>
                  <a:pt x="1757680" y="56276"/>
                  <a:pt x="1757680" y="56276"/>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2194760" y="2538035"/>
            <a:ext cx="353161" cy="189341"/>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Lst>
            <a:ahLst/>
            <a:cxnLst>
              <a:cxn ang="0">
                <a:pos x="connsiteX0" y="connsiteY0"/>
              </a:cxn>
              <a:cxn ang="0">
                <a:pos x="connsiteX1" y="connsiteY1"/>
              </a:cxn>
              <a:cxn ang="0">
                <a:pos x="connsiteX2" y="connsiteY2"/>
              </a:cxn>
              <a:cxn ang="0">
                <a:pos x="connsiteX3" y="connsiteY3"/>
              </a:cxn>
            </a:cxnLst>
            <a:rect l="l" t="t" r="r" b="b"/>
            <a:pathLst>
              <a:path w="353161" h="189341">
                <a:moveTo>
                  <a:pt x="0" y="162176"/>
                </a:moveTo>
                <a:cubicBezTo>
                  <a:pt x="38485" y="102753"/>
                  <a:pt x="76971" y="43330"/>
                  <a:pt x="122248" y="19561"/>
                </a:cubicBezTo>
                <a:cubicBezTo>
                  <a:pt x="167525" y="-4208"/>
                  <a:pt x="233177" y="-8736"/>
                  <a:pt x="271663" y="19561"/>
                </a:cubicBezTo>
                <a:cubicBezTo>
                  <a:pt x="310149" y="47858"/>
                  <a:pt x="332786" y="158781"/>
                  <a:pt x="353161" y="189341"/>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32" name="Freeform 31"/>
          <p:cNvSpPr>
            <a:spLocks/>
          </p:cNvSpPr>
          <p:nvPr/>
        </p:nvSpPr>
        <p:spPr>
          <a:xfrm rot="10800000">
            <a:off x="2898043" y="1974207"/>
            <a:ext cx="251998" cy="252000"/>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1" name="Freeform 20"/>
          <p:cNvSpPr/>
          <p:nvPr/>
        </p:nvSpPr>
        <p:spPr>
          <a:xfrm rot="657270">
            <a:off x="2935786" y="1707576"/>
            <a:ext cx="251998" cy="194336"/>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67385 h 194550"/>
              <a:gd name="connsiteX1" fmla="*/ 122248 w 353161"/>
              <a:gd name="connsiteY1" fmla="*/ 24770 h 194550"/>
              <a:gd name="connsiteX2" fmla="*/ 242411 w 353161"/>
              <a:gd name="connsiteY2" fmla="*/ 16598 h 194550"/>
              <a:gd name="connsiteX3" fmla="*/ 353161 w 353161"/>
              <a:gd name="connsiteY3" fmla="*/ 194550 h 194550"/>
              <a:gd name="connsiteX0" fmla="*/ 0 w 318532"/>
              <a:gd name="connsiteY0" fmla="*/ 167385 h 194336"/>
              <a:gd name="connsiteX1" fmla="*/ 122248 w 318532"/>
              <a:gd name="connsiteY1" fmla="*/ 24770 h 194336"/>
              <a:gd name="connsiteX2" fmla="*/ 242411 w 318532"/>
              <a:gd name="connsiteY2" fmla="*/ 16598 h 194336"/>
              <a:gd name="connsiteX3" fmla="*/ 318532 w 318532"/>
              <a:gd name="connsiteY3" fmla="*/ 194336 h 194336"/>
            </a:gdLst>
            <a:ahLst/>
            <a:cxnLst>
              <a:cxn ang="0">
                <a:pos x="connsiteX0" y="connsiteY0"/>
              </a:cxn>
              <a:cxn ang="0">
                <a:pos x="connsiteX1" y="connsiteY1"/>
              </a:cxn>
              <a:cxn ang="0">
                <a:pos x="connsiteX2" y="connsiteY2"/>
              </a:cxn>
              <a:cxn ang="0">
                <a:pos x="connsiteX3" y="connsiteY3"/>
              </a:cxn>
            </a:cxnLst>
            <a:rect l="l" t="t" r="r" b="b"/>
            <a:pathLst>
              <a:path w="318532" h="194336">
                <a:moveTo>
                  <a:pt x="0" y="167385"/>
                </a:moveTo>
                <a:cubicBezTo>
                  <a:pt x="38485" y="107962"/>
                  <a:pt x="81846" y="49901"/>
                  <a:pt x="122248" y="24770"/>
                </a:cubicBezTo>
                <a:cubicBezTo>
                  <a:pt x="162650" y="-361"/>
                  <a:pt x="203925" y="-11699"/>
                  <a:pt x="242411" y="16598"/>
                </a:cubicBezTo>
                <a:cubicBezTo>
                  <a:pt x="280897" y="44895"/>
                  <a:pt x="298157" y="163776"/>
                  <a:pt x="318532" y="194336"/>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4" name="Freeform 23"/>
          <p:cNvSpPr/>
          <p:nvPr/>
        </p:nvSpPr>
        <p:spPr>
          <a:xfrm rot="10800000">
            <a:off x="2134522" y="2778513"/>
            <a:ext cx="353161" cy="187388"/>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5" name="Freeform 24"/>
          <p:cNvSpPr>
            <a:spLocks/>
          </p:cNvSpPr>
          <p:nvPr/>
        </p:nvSpPr>
        <p:spPr>
          <a:xfrm rot="8081882">
            <a:off x="2629864" y="2304070"/>
            <a:ext cx="251998" cy="252000"/>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6" name="Freeform 25"/>
          <p:cNvSpPr/>
          <p:nvPr/>
        </p:nvSpPr>
        <p:spPr>
          <a:xfrm rot="19194530">
            <a:off x="2503853" y="2174080"/>
            <a:ext cx="251998" cy="194336"/>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67385 h 194550"/>
              <a:gd name="connsiteX1" fmla="*/ 122248 w 353161"/>
              <a:gd name="connsiteY1" fmla="*/ 24770 h 194550"/>
              <a:gd name="connsiteX2" fmla="*/ 242411 w 353161"/>
              <a:gd name="connsiteY2" fmla="*/ 16598 h 194550"/>
              <a:gd name="connsiteX3" fmla="*/ 353161 w 353161"/>
              <a:gd name="connsiteY3" fmla="*/ 194550 h 194550"/>
              <a:gd name="connsiteX0" fmla="*/ 0 w 318532"/>
              <a:gd name="connsiteY0" fmla="*/ 167385 h 194336"/>
              <a:gd name="connsiteX1" fmla="*/ 122248 w 318532"/>
              <a:gd name="connsiteY1" fmla="*/ 24770 h 194336"/>
              <a:gd name="connsiteX2" fmla="*/ 242411 w 318532"/>
              <a:gd name="connsiteY2" fmla="*/ 16598 h 194336"/>
              <a:gd name="connsiteX3" fmla="*/ 318532 w 318532"/>
              <a:gd name="connsiteY3" fmla="*/ 194336 h 194336"/>
            </a:gdLst>
            <a:ahLst/>
            <a:cxnLst>
              <a:cxn ang="0">
                <a:pos x="connsiteX0" y="connsiteY0"/>
              </a:cxn>
              <a:cxn ang="0">
                <a:pos x="connsiteX1" y="connsiteY1"/>
              </a:cxn>
              <a:cxn ang="0">
                <a:pos x="connsiteX2" y="connsiteY2"/>
              </a:cxn>
              <a:cxn ang="0">
                <a:pos x="connsiteX3" y="connsiteY3"/>
              </a:cxn>
            </a:cxnLst>
            <a:rect l="l" t="t" r="r" b="b"/>
            <a:pathLst>
              <a:path w="318532" h="194336">
                <a:moveTo>
                  <a:pt x="0" y="167385"/>
                </a:moveTo>
                <a:cubicBezTo>
                  <a:pt x="38485" y="107962"/>
                  <a:pt x="81846" y="49901"/>
                  <a:pt x="122248" y="24770"/>
                </a:cubicBezTo>
                <a:cubicBezTo>
                  <a:pt x="162650" y="-361"/>
                  <a:pt x="203925" y="-11699"/>
                  <a:pt x="242411" y="16598"/>
                </a:cubicBezTo>
                <a:cubicBezTo>
                  <a:pt x="280897" y="44895"/>
                  <a:pt x="298157" y="163776"/>
                  <a:pt x="318532" y="194336"/>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9" name="Rectangle 28"/>
          <p:cNvSpPr/>
          <p:nvPr/>
        </p:nvSpPr>
        <p:spPr>
          <a:xfrm>
            <a:off x="5620506" y="1038597"/>
            <a:ext cx="3051958" cy="2554545"/>
          </a:xfrm>
          <a:prstGeom prst="rect">
            <a:avLst/>
          </a:prstGeom>
          <a:noFill/>
        </p:spPr>
        <p:txBody>
          <a:bodyPr wrap="square">
            <a:spAutoFit/>
          </a:bodyPr>
          <a:lstStyle/>
          <a:p>
            <a:r>
              <a:rPr lang="en-US" sz="1600" dirty="0">
                <a:latin typeface="Avenir Book"/>
                <a:cs typeface="Avenir Book"/>
              </a:rPr>
              <a:t>Most are already on the shelf break and get pulled in at one of the troughs</a:t>
            </a:r>
          </a:p>
          <a:p>
            <a:endParaRPr lang="en-US" sz="1600" dirty="0">
              <a:latin typeface="Avenir Book"/>
              <a:cs typeface="Avenir Book"/>
            </a:endParaRPr>
          </a:p>
          <a:p>
            <a:r>
              <a:rPr lang="en-US" sz="1600" dirty="0">
                <a:latin typeface="Avenir Book"/>
                <a:cs typeface="Avenir Book"/>
              </a:rPr>
              <a:t>Often retained in cyclonic gyres within the troughs</a:t>
            </a:r>
          </a:p>
          <a:p>
            <a:endParaRPr lang="en-US" sz="1600" dirty="0">
              <a:latin typeface="Avenir Book"/>
              <a:cs typeface="Avenir Book"/>
            </a:endParaRPr>
          </a:p>
          <a:p>
            <a:r>
              <a:rPr lang="en-US" sz="1600" dirty="0">
                <a:latin typeface="Avenir Book"/>
                <a:cs typeface="Avenir Book"/>
              </a:rPr>
              <a:t>Time spent circling troughs did not affect water properties upon entry to Palmer Deep</a:t>
            </a:r>
          </a:p>
        </p:txBody>
      </p:sp>
    </p:spTree>
    <p:extLst>
      <p:ext uri="{BB962C8B-B14F-4D97-AF65-F5344CB8AC3E}">
        <p14:creationId xmlns:p14="http://schemas.microsoft.com/office/powerpoint/2010/main" val="160101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11" y="680720"/>
            <a:ext cx="7170079" cy="4178299"/>
          </a:xfrm>
          <a:prstGeom prst="rect">
            <a:avLst/>
          </a:prstGeom>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Modification of UCDW</a:t>
            </a:r>
          </a:p>
        </p:txBody>
      </p:sp>
    </p:spTree>
    <p:extLst>
      <p:ext uri="{BB962C8B-B14F-4D97-AF65-F5344CB8AC3E}">
        <p14:creationId xmlns:p14="http://schemas.microsoft.com/office/powerpoint/2010/main" val="223702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00" y="1263600"/>
            <a:ext cx="7086600" cy="3049524"/>
          </a:xfrm>
          <a:prstGeom prst="rect">
            <a:avLst/>
          </a:prstGeom>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Modification of UCDW</a:t>
            </a:r>
          </a:p>
        </p:txBody>
      </p:sp>
    </p:spTree>
    <p:extLst>
      <p:ext uri="{BB962C8B-B14F-4D97-AF65-F5344CB8AC3E}">
        <p14:creationId xmlns:p14="http://schemas.microsoft.com/office/powerpoint/2010/main" val="323798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ExitCanyon_fromCanyon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1" y="1009588"/>
            <a:ext cx="7671117" cy="3599998"/>
          </a:xfrm>
          <a:prstGeom prst="rect">
            <a:avLst/>
          </a:prstGeom>
        </p:spPr>
      </p:pic>
      <p:sp>
        <p:nvSpPr>
          <p:cNvPr id="3" name="TextBox 2"/>
          <p:cNvSpPr txBox="1"/>
          <p:nvPr/>
        </p:nvSpPr>
        <p:spPr>
          <a:xfrm>
            <a:off x="112889" y="93724"/>
            <a:ext cx="7023588" cy="461665"/>
          </a:xfrm>
          <a:prstGeom prst="rect">
            <a:avLst/>
          </a:prstGeom>
          <a:noFill/>
        </p:spPr>
        <p:txBody>
          <a:bodyPr wrap="none" rtlCol="0">
            <a:spAutoFit/>
          </a:bodyPr>
          <a:lstStyle/>
          <a:p>
            <a:r>
              <a:rPr lang="en-US" sz="2400" dirty="0">
                <a:latin typeface="Avenir Book"/>
                <a:cs typeface="Avenir Book"/>
              </a:rPr>
              <a:t>Drifters entering and exiting the canyon </a:t>
            </a:r>
            <a:r>
              <a:rPr lang="en-US" sz="2400" b="1" dirty="0">
                <a:solidFill>
                  <a:schemeClr val="accent2"/>
                </a:solidFill>
                <a:latin typeface="Avenir Black"/>
                <a:cs typeface="Avenir Black"/>
              </a:rPr>
              <a:t>(surface)</a:t>
            </a:r>
          </a:p>
        </p:txBody>
      </p:sp>
      <p:sp>
        <p:nvSpPr>
          <p:cNvPr id="4" name="Rectangle 3"/>
          <p:cNvSpPr/>
          <p:nvPr/>
        </p:nvSpPr>
        <p:spPr>
          <a:xfrm>
            <a:off x="7147278" y="3908778"/>
            <a:ext cx="719666" cy="31750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0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1" y="1009589"/>
            <a:ext cx="7671117" cy="3599996"/>
          </a:xfrm>
          <a:prstGeom prst="rect">
            <a:avLst/>
          </a:prstGeom>
        </p:spPr>
      </p:pic>
      <p:sp>
        <p:nvSpPr>
          <p:cNvPr id="3" name="TextBox 2"/>
          <p:cNvSpPr txBox="1"/>
          <p:nvPr/>
        </p:nvSpPr>
        <p:spPr>
          <a:xfrm>
            <a:off x="112889" y="93724"/>
            <a:ext cx="7558590" cy="830997"/>
          </a:xfrm>
          <a:prstGeom prst="rect">
            <a:avLst/>
          </a:prstGeom>
          <a:noFill/>
        </p:spPr>
        <p:txBody>
          <a:bodyPr wrap="none" rtlCol="0">
            <a:spAutoFit/>
          </a:bodyPr>
          <a:lstStyle/>
          <a:p>
            <a:r>
              <a:rPr lang="en-US" sz="2400" dirty="0">
                <a:latin typeface="Avenir Book"/>
                <a:cs typeface="Avenir Book"/>
              </a:rPr>
              <a:t>Drifters entering and exiting the canyon </a:t>
            </a:r>
            <a:r>
              <a:rPr lang="en-US" sz="2400" b="1" dirty="0">
                <a:solidFill>
                  <a:schemeClr val="accent2"/>
                </a:solidFill>
                <a:latin typeface="Avenir Black"/>
                <a:cs typeface="Avenir Black"/>
              </a:rPr>
              <a:t>(mid-depth)</a:t>
            </a:r>
          </a:p>
          <a:p>
            <a:endParaRPr lang="en-US" sz="2400" dirty="0">
              <a:latin typeface="Avenir Book"/>
              <a:cs typeface="Avenir Book"/>
            </a:endParaRPr>
          </a:p>
        </p:txBody>
      </p:sp>
      <p:sp>
        <p:nvSpPr>
          <p:cNvPr id="4" name="Rectangle 3"/>
          <p:cNvSpPr/>
          <p:nvPr/>
        </p:nvSpPr>
        <p:spPr>
          <a:xfrm>
            <a:off x="7147278" y="3908778"/>
            <a:ext cx="1079500" cy="31750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1" y="1009589"/>
            <a:ext cx="7671117" cy="3599996"/>
          </a:xfrm>
          <a:prstGeom prst="rect">
            <a:avLst/>
          </a:prstGeom>
        </p:spPr>
      </p:pic>
      <p:sp>
        <p:nvSpPr>
          <p:cNvPr id="3" name="TextBox 2"/>
          <p:cNvSpPr txBox="1"/>
          <p:nvPr/>
        </p:nvSpPr>
        <p:spPr>
          <a:xfrm>
            <a:off x="112889" y="93724"/>
            <a:ext cx="6658047" cy="830997"/>
          </a:xfrm>
          <a:prstGeom prst="rect">
            <a:avLst/>
          </a:prstGeom>
          <a:noFill/>
        </p:spPr>
        <p:txBody>
          <a:bodyPr wrap="none" rtlCol="0">
            <a:spAutoFit/>
          </a:bodyPr>
          <a:lstStyle/>
          <a:p>
            <a:r>
              <a:rPr lang="en-US" sz="2400" dirty="0">
                <a:latin typeface="Avenir Book"/>
                <a:cs typeface="Avenir Book"/>
              </a:rPr>
              <a:t>Drifters entering and exiting the canyon </a:t>
            </a:r>
            <a:r>
              <a:rPr lang="en-US" sz="2400" b="1" dirty="0">
                <a:solidFill>
                  <a:schemeClr val="accent2"/>
                </a:solidFill>
                <a:latin typeface="Avenir Black"/>
                <a:cs typeface="Avenir Black"/>
              </a:rPr>
              <a:t>(deep)</a:t>
            </a:r>
          </a:p>
          <a:p>
            <a:endParaRPr lang="en-US" sz="2400" dirty="0">
              <a:latin typeface="Avenir Book"/>
              <a:cs typeface="Avenir Book"/>
            </a:endParaRPr>
          </a:p>
        </p:txBody>
      </p:sp>
      <p:sp>
        <p:nvSpPr>
          <p:cNvPr id="4" name="Rectangle 3"/>
          <p:cNvSpPr/>
          <p:nvPr/>
        </p:nvSpPr>
        <p:spPr>
          <a:xfrm>
            <a:off x="7147278" y="3908778"/>
            <a:ext cx="1079500" cy="31750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7-05-20 17.04.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3" y="0"/>
            <a:ext cx="9203493" cy="5328000"/>
          </a:xfrm>
          <a:prstGeom prst="rect">
            <a:avLst/>
          </a:prstGeom>
        </p:spPr>
      </p:pic>
      <p:sp>
        <p:nvSpPr>
          <p:cNvPr id="6" name="TextBox 5"/>
          <p:cNvSpPr txBox="1"/>
          <p:nvPr/>
        </p:nvSpPr>
        <p:spPr>
          <a:xfrm>
            <a:off x="6489679" y="4827200"/>
            <a:ext cx="2591962" cy="246221"/>
          </a:xfrm>
          <a:prstGeom prst="rect">
            <a:avLst/>
          </a:prstGeom>
          <a:noFill/>
        </p:spPr>
        <p:txBody>
          <a:bodyPr wrap="none" rtlCol="0">
            <a:spAutoFit/>
          </a:bodyPr>
          <a:lstStyle/>
          <a:p>
            <a:r>
              <a:rPr lang="en-US" sz="1000" dirty="0">
                <a:solidFill>
                  <a:schemeClr val="bg1"/>
                </a:solidFill>
                <a:latin typeface="Avenir Book"/>
                <a:cs typeface="Avenir Book"/>
              </a:rPr>
              <a:t>The New York Times: Antarctic Dispatches</a:t>
            </a:r>
          </a:p>
        </p:txBody>
      </p:sp>
    </p:spTree>
    <p:extLst>
      <p:ext uri="{BB962C8B-B14F-4D97-AF65-F5344CB8AC3E}">
        <p14:creationId xmlns:p14="http://schemas.microsoft.com/office/powerpoint/2010/main" val="406997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889" y="93724"/>
            <a:ext cx="7173759" cy="461665"/>
          </a:xfrm>
          <a:prstGeom prst="rect">
            <a:avLst/>
          </a:prstGeom>
          <a:noFill/>
        </p:spPr>
        <p:txBody>
          <a:bodyPr wrap="none" rtlCol="0">
            <a:spAutoFit/>
          </a:bodyPr>
          <a:lstStyle/>
          <a:p>
            <a:r>
              <a:rPr lang="en-US" sz="2400" dirty="0">
                <a:latin typeface="Avenir Book"/>
                <a:cs typeface="Avenir Book"/>
              </a:rPr>
              <a:t>Drifters entering and exiting the canyon (from shelf)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713" y="1088720"/>
            <a:ext cx="3528211" cy="32399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80" y="1087120"/>
            <a:ext cx="3528211" cy="3240000"/>
          </a:xfrm>
          <a:prstGeom prst="rect">
            <a:avLst/>
          </a:prstGeom>
        </p:spPr>
      </p:pic>
      <p:sp>
        <p:nvSpPr>
          <p:cNvPr id="2" name="TextBox 1"/>
          <p:cNvSpPr txBox="1"/>
          <p:nvPr/>
        </p:nvSpPr>
        <p:spPr>
          <a:xfrm>
            <a:off x="1412240" y="975360"/>
            <a:ext cx="1800274" cy="338554"/>
          </a:xfrm>
          <a:prstGeom prst="rect">
            <a:avLst/>
          </a:prstGeom>
          <a:noFill/>
        </p:spPr>
        <p:txBody>
          <a:bodyPr wrap="none" rtlCol="0">
            <a:spAutoFit/>
          </a:bodyPr>
          <a:lstStyle/>
          <a:p>
            <a:r>
              <a:rPr lang="en-US" sz="1600" dirty="0">
                <a:latin typeface="Avenir Book"/>
                <a:cs typeface="Avenir Book"/>
              </a:rPr>
              <a:t>Binned by season</a:t>
            </a:r>
          </a:p>
        </p:txBody>
      </p:sp>
      <p:sp>
        <p:nvSpPr>
          <p:cNvPr id="6" name="TextBox 5"/>
          <p:cNvSpPr txBox="1"/>
          <p:nvPr/>
        </p:nvSpPr>
        <p:spPr>
          <a:xfrm>
            <a:off x="5893220" y="985520"/>
            <a:ext cx="1716147" cy="338554"/>
          </a:xfrm>
          <a:prstGeom prst="rect">
            <a:avLst/>
          </a:prstGeom>
          <a:noFill/>
        </p:spPr>
        <p:txBody>
          <a:bodyPr wrap="none" rtlCol="0">
            <a:spAutoFit/>
          </a:bodyPr>
          <a:lstStyle/>
          <a:p>
            <a:r>
              <a:rPr lang="en-US" sz="1600" dirty="0">
                <a:latin typeface="Avenir Book"/>
                <a:cs typeface="Avenir Book"/>
              </a:rPr>
              <a:t>Binned by depth</a:t>
            </a:r>
          </a:p>
        </p:txBody>
      </p:sp>
      <p:grpSp>
        <p:nvGrpSpPr>
          <p:cNvPr id="11" name="Group 10"/>
          <p:cNvGrpSpPr/>
          <p:nvPr/>
        </p:nvGrpSpPr>
        <p:grpSpPr>
          <a:xfrm>
            <a:off x="3039794" y="3343520"/>
            <a:ext cx="670560" cy="471606"/>
            <a:chOff x="3779520" y="1159120"/>
            <a:chExt cx="670560" cy="471606"/>
          </a:xfrm>
        </p:grpSpPr>
        <p:sp>
          <p:nvSpPr>
            <p:cNvPr id="7" name="Rectangle 6"/>
            <p:cNvSpPr>
              <a:spLocks noChangeAspect="1"/>
            </p:cNvSpPr>
            <p:nvPr/>
          </p:nvSpPr>
          <p:spPr>
            <a:xfrm>
              <a:off x="3779520" y="1228480"/>
              <a:ext cx="144000" cy="144000"/>
            </a:xfrm>
            <a:prstGeom prst="rect">
              <a:avLst/>
            </a:prstGeom>
            <a:solidFill>
              <a:srgbClr val="EF6548"/>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a:spLocks noChangeAspect="1"/>
            </p:cNvSpPr>
            <p:nvPr/>
          </p:nvSpPr>
          <p:spPr>
            <a:xfrm>
              <a:off x="3787920" y="1452880"/>
              <a:ext cx="144000" cy="144000"/>
            </a:xfrm>
            <a:prstGeom prst="rect">
              <a:avLst/>
            </a:prstGeom>
            <a:solidFill>
              <a:srgbClr val="4EB3D3"/>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01440" y="1159120"/>
              <a:ext cx="548640" cy="246221"/>
            </a:xfrm>
            <a:prstGeom prst="rect">
              <a:avLst/>
            </a:prstGeom>
            <a:noFill/>
          </p:spPr>
          <p:txBody>
            <a:bodyPr wrap="square" rtlCol="0">
              <a:spAutoFit/>
            </a:bodyPr>
            <a:lstStyle/>
            <a:p>
              <a:r>
                <a:rPr lang="en-US" sz="1000" dirty="0">
                  <a:latin typeface="Arial"/>
                  <a:cs typeface="Arial"/>
                </a:rPr>
                <a:t>Enter</a:t>
              </a:r>
            </a:p>
          </p:txBody>
        </p:sp>
        <p:sp>
          <p:nvSpPr>
            <p:cNvPr id="10" name="Rectangle 9"/>
            <p:cNvSpPr/>
            <p:nvPr/>
          </p:nvSpPr>
          <p:spPr>
            <a:xfrm>
              <a:off x="3908552" y="1384505"/>
              <a:ext cx="402674" cy="246221"/>
            </a:xfrm>
            <a:prstGeom prst="rect">
              <a:avLst/>
            </a:prstGeom>
          </p:spPr>
          <p:txBody>
            <a:bodyPr wrap="none">
              <a:spAutoFit/>
            </a:bodyPr>
            <a:lstStyle/>
            <a:p>
              <a:r>
                <a:rPr lang="en-US" sz="1000" dirty="0">
                  <a:latin typeface="Arial"/>
                  <a:cs typeface="Arial"/>
                </a:rPr>
                <a:t>Exit</a:t>
              </a:r>
            </a:p>
          </p:txBody>
        </p:sp>
      </p:grpSp>
      <p:grpSp>
        <p:nvGrpSpPr>
          <p:cNvPr id="12" name="Group 11"/>
          <p:cNvGrpSpPr/>
          <p:nvPr/>
        </p:nvGrpSpPr>
        <p:grpSpPr>
          <a:xfrm>
            <a:off x="7449234" y="3343778"/>
            <a:ext cx="670560" cy="471606"/>
            <a:chOff x="3779520" y="1159120"/>
            <a:chExt cx="670560" cy="471606"/>
          </a:xfrm>
        </p:grpSpPr>
        <p:sp>
          <p:nvSpPr>
            <p:cNvPr id="13" name="Rectangle 12"/>
            <p:cNvSpPr>
              <a:spLocks noChangeAspect="1"/>
            </p:cNvSpPr>
            <p:nvPr/>
          </p:nvSpPr>
          <p:spPr>
            <a:xfrm>
              <a:off x="3779520" y="1228480"/>
              <a:ext cx="144000" cy="144000"/>
            </a:xfrm>
            <a:prstGeom prst="rect">
              <a:avLst/>
            </a:prstGeom>
            <a:solidFill>
              <a:srgbClr val="EF6548"/>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3787920" y="1452880"/>
              <a:ext cx="144000" cy="144000"/>
            </a:xfrm>
            <a:prstGeom prst="rect">
              <a:avLst/>
            </a:prstGeom>
            <a:solidFill>
              <a:srgbClr val="4EB3D3"/>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901440" y="1159120"/>
              <a:ext cx="548640" cy="246221"/>
            </a:xfrm>
            <a:prstGeom prst="rect">
              <a:avLst/>
            </a:prstGeom>
            <a:noFill/>
          </p:spPr>
          <p:txBody>
            <a:bodyPr wrap="square" rtlCol="0">
              <a:spAutoFit/>
            </a:bodyPr>
            <a:lstStyle/>
            <a:p>
              <a:r>
                <a:rPr lang="en-US" sz="1000" dirty="0">
                  <a:latin typeface="Arial"/>
                  <a:cs typeface="Arial"/>
                </a:rPr>
                <a:t>Enter</a:t>
              </a:r>
            </a:p>
          </p:txBody>
        </p:sp>
        <p:sp>
          <p:nvSpPr>
            <p:cNvPr id="16" name="Rectangle 15"/>
            <p:cNvSpPr/>
            <p:nvPr/>
          </p:nvSpPr>
          <p:spPr>
            <a:xfrm>
              <a:off x="3908552" y="1384505"/>
              <a:ext cx="402674" cy="246221"/>
            </a:xfrm>
            <a:prstGeom prst="rect">
              <a:avLst/>
            </a:prstGeom>
          </p:spPr>
          <p:txBody>
            <a:bodyPr wrap="none">
              <a:spAutoFit/>
            </a:bodyPr>
            <a:lstStyle/>
            <a:p>
              <a:r>
                <a:rPr lang="en-US" sz="1000" dirty="0">
                  <a:latin typeface="Arial"/>
                  <a:cs typeface="Arial"/>
                </a:rPr>
                <a:t>Exit</a:t>
              </a:r>
            </a:p>
          </p:txBody>
        </p:sp>
      </p:grpSp>
    </p:spTree>
    <p:extLst>
      <p:ext uri="{BB962C8B-B14F-4D97-AF65-F5344CB8AC3E}">
        <p14:creationId xmlns:p14="http://schemas.microsoft.com/office/powerpoint/2010/main" val="227597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Calculating retention time – Method 1</a:t>
            </a:r>
          </a:p>
        </p:txBody>
      </p:sp>
      <p:pic>
        <p:nvPicPr>
          <p:cNvPr id="27" name="Picture 26" descr="ch2_Pinones_hotspots.png"/>
          <p:cNvPicPr>
            <a:picLocks noChangeAspect="1"/>
          </p:cNvPicPr>
          <p:nvPr/>
        </p:nvPicPr>
        <p:blipFill rotWithShape="1">
          <a:blip r:embed="rId2">
            <a:extLst>
              <a:ext uri="{28A0092B-C50C-407E-A947-70E740481C1C}">
                <a14:useLocalDpi xmlns:a14="http://schemas.microsoft.com/office/drawing/2010/main" val="0"/>
              </a:ext>
            </a:extLst>
          </a:blip>
          <a:srcRect l="4439" t="6916" r="24895"/>
          <a:stretch/>
        </p:blipFill>
        <p:spPr>
          <a:xfrm>
            <a:off x="203200" y="960024"/>
            <a:ext cx="2850045" cy="3639710"/>
          </a:xfrm>
          <a:prstGeom prst="rect">
            <a:avLst/>
          </a:prstGeom>
        </p:spPr>
      </p:pic>
      <p:sp>
        <p:nvSpPr>
          <p:cNvPr id="26" name="TextBox 25"/>
          <p:cNvSpPr txBox="1"/>
          <p:nvPr/>
        </p:nvSpPr>
        <p:spPr>
          <a:xfrm>
            <a:off x="94581" y="4768713"/>
            <a:ext cx="1992384" cy="276999"/>
          </a:xfrm>
          <a:prstGeom prst="rect">
            <a:avLst/>
          </a:prstGeom>
          <a:noFill/>
        </p:spPr>
        <p:txBody>
          <a:bodyPr wrap="none" rtlCol="0">
            <a:spAutoFit/>
          </a:bodyPr>
          <a:lstStyle/>
          <a:p>
            <a:r>
              <a:rPr lang="en-US" sz="1200" dirty="0" err="1">
                <a:solidFill>
                  <a:srgbClr val="262626"/>
                </a:solidFill>
                <a:latin typeface="Avenir Book"/>
                <a:cs typeface="Avenir Book"/>
              </a:rPr>
              <a:t>Piñones</a:t>
            </a:r>
            <a:r>
              <a:rPr lang="en-US" sz="1200" dirty="0">
                <a:solidFill>
                  <a:srgbClr val="262626"/>
                </a:solidFill>
                <a:latin typeface="Avenir Book"/>
                <a:cs typeface="Avenir Book"/>
              </a:rPr>
              <a:t> 2011, </a:t>
            </a:r>
            <a:r>
              <a:rPr lang="en-US" sz="1200" dirty="0" err="1">
                <a:solidFill>
                  <a:srgbClr val="262626"/>
                </a:solidFill>
                <a:latin typeface="Avenir Book"/>
                <a:cs typeface="Avenir Book"/>
              </a:rPr>
              <a:t>Genin</a:t>
            </a:r>
            <a:r>
              <a:rPr lang="en-US" sz="1200" dirty="0">
                <a:solidFill>
                  <a:srgbClr val="262626"/>
                </a:solidFill>
                <a:latin typeface="Avenir Book"/>
                <a:cs typeface="Avenir Book"/>
              </a:rPr>
              <a:t> 2004</a:t>
            </a:r>
          </a:p>
        </p:txBody>
      </p:sp>
      <p:sp>
        <p:nvSpPr>
          <p:cNvPr id="2" name="TextBox 1"/>
          <p:cNvSpPr txBox="1"/>
          <p:nvPr/>
        </p:nvSpPr>
        <p:spPr>
          <a:xfrm>
            <a:off x="3634612" y="1193489"/>
            <a:ext cx="4882639" cy="1754327"/>
          </a:xfrm>
          <a:prstGeom prst="rect">
            <a:avLst/>
          </a:prstGeom>
          <a:noFill/>
        </p:spPr>
        <p:txBody>
          <a:bodyPr wrap="square" rtlCol="0">
            <a:spAutoFit/>
          </a:bodyPr>
          <a:lstStyle/>
          <a:p>
            <a:r>
              <a:rPr lang="en-US" dirty="0">
                <a:latin typeface="Avenir Book"/>
                <a:cs typeface="Avenir Book"/>
              </a:rPr>
              <a:t>Retention times at three biological hotspots farther south along the WAP were 18-35 days.</a:t>
            </a:r>
          </a:p>
          <a:p>
            <a:endParaRPr lang="en-US" dirty="0">
              <a:latin typeface="Avenir Book"/>
              <a:cs typeface="Avenir Book"/>
            </a:endParaRPr>
          </a:p>
          <a:p>
            <a:r>
              <a:rPr lang="en-US" dirty="0">
                <a:latin typeface="Avenir Book"/>
                <a:cs typeface="Avenir Book"/>
              </a:rPr>
              <a:t>This time period is sufficient to accumulate phytoplankton biomass and promote zooplankton population growth. </a:t>
            </a:r>
          </a:p>
        </p:txBody>
      </p:sp>
    </p:spTree>
    <p:extLst>
      <p:ext uri="{BB962C8B-B14F-4D97-AF65-F5344CB8AC3E}">
        <p14:creationId xmlns:p14="http://schemas.microsoft.com/office/powerpoint/2010/main" val="79459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Calculating retention time – Method 1</a:t>
            </a:r>
          </a:p>
        </p:txBody>
      </p:sp>
      <p:pic>
        <p:nvPicPr>
          <p:cNvPr id="27" name="Picture 26" descr="ch2_Pinones_hotspots.png"/>
          <p:cNvPicPr>
            <a:picLocks noChangeAspect="1"/>
          </p:cNvPicPr>
          <p:nvPr/>
        </p:nvPicPr>
        <p:blipFill rotWithShape="1">
          <a:blip r:embed="rId3">
            <a:extLst>
              <a:ext uri="{28A0092B-C50C-407E-A947-70E740481C1C}">
                <a14:useLocalDpi xmlns:a14="http://schemas.microsoft.com/office/drawing/2010/main" val="0"/>
              </a:ext>
            </a:extLst>
          </a:blip>
          <a:srcRect l="4439" t="6916" r="24895"/>
          <a:stretch/>
        </p:blipFill>
        <p:spPr>
          <a:xfrm>
            <a:off x="203200" y="960024"/>
            <a:ext cx="2850045" cy="3639710"/>
          </a:xfrm>
          <a:prstGeom prst="rect">
            <a:avLst/>
          </a:prstGeom>
        </p:spPr>
      </p:pic>
      <p:grpSp>
        <p:nvGrpSpPr>
          <p:cNvPr id="2" name="Group 1"/>
          <p:cNvGrpSpPr>
            <a:grpSpLocks noChangeAspect="1"/>
          </p:cNvGrpSpPr>
          <p:nvPr/>
        </p:nvGrpSpPr>
        <p:grpSpPr>
          <a:xfrm>
            <a:off x="3614395" y="859070"/>
            <a:ext cx="4088737" cy="1367998"/>
            <a:chOff x="596870" y="2105789"/>
            <a:chExt cx="7663962" cy="2564190"/>
          </a:xfrm>
        </p:grpSpPr>
        <p:sp>
          <p:nvSpPr>
            <p:cNvPr id="8" name="Freeform 7"/>
            <p:cNvSpPr/>
            <p:nvPr/>
          </p:nvSpPr>
          <p:spPr>
            <a:xfrm>
              <a:off x="596870" y="2105789"/>
              <a:ext cx="2975429" cy="2564190"/>
            </a:xfrm>
            <a:custGeom>
              <a:avLst/>
              <a:gdLst>
                <a:gd name="connsiteX0" fmla="*/ 882953 w 2975429"/>
                <a:gd name="connsiteY0" fmla="*/ 205619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866019 w 2975429"/>
                <a:gd name="connsiteY0" fmla="*/ 2225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799495 w 2975429"/>
                <a:gd name="connsiteY18" fmla="*/ 227389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51895 w 2975429"/>
                <a:gd name="connsiteY18" fmla="*/ 193523 h 256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5429" h="2564190">
                  <a:moveTo>
                    <a:pt x="933753" y="197153"/>
                  </a:moveTo>
                  <a:lnTo>
                    <a:pt x="1270000" y="120952"/>
                  </a:lnTo>
                  <a:lnTo>
                    <a:pt x="1886857" y="36285"/>
                  </a:lnTo>
                  <a:lnTo>
                    <a:pt x="2116667" y="0"/>
                  </a:lnTo>
                  <a:lnTo>
                    <a:pt x="2419048" y="24190"/>
                  </a:lnTo>
                  <a:lnTo>
                    <a:pt x="2733524" y="229809"/>
                  </a:lnTo>
                  <a:lnTo>
                    <a:pt x="2866572" y="374952"/>
                  </a:lnTo>
                  <a:lnTo>
                    <a:pt x="2975429" y="604762"/>
                  </a:lnTo>
                  <a:lnTo>
                    <a:pt x="2927048" y="1270000"/>
                  </a:lnTo>
                  <a:lnTo>
                    <a:pt x="2830286" y="1511904"/>
                  </a:lnTo>
                  <a:lnTo>
                    <a:pt x="2527905" y="1802190"/>
                  </a:lnTo>
                  <a:lnTo>
                    <a:pt x="2334381" y="1935238"/>
                  </a:lnTo>
                  <a:lnTo>
                    <a:pt x="2068286" y="2286000"/>
                  </a:lnTo>
                  <a:lnTo>
                    <a:pt x="1802191" y="2527904"/>
                  </a:lnTo>
                  <a:lnTo>
                    <a:pt x="1524000" y="2564190"/>
                  </a:lnTo>
                  <a:lnTo>
                    <a:pt x="157238" y="1862666"/>
                  </a:lnTo>
                  <a:lnTo>
                    <a:pt x="0" y="1185333"/>
                  </a:lnTo>
                  <a:lnTo>
                    <a:pt x="181429" y="774095"/>
                  </a:lnTo>
                  <a:lnTo>
                    <a:pt x="951895" y="193523"/>
                  </a:lnTo>
                </a:path>
              </a:pathLst>
            </a:custGeom>
            <a:ln w="38100" cmpd="sng">
              <a:solidFill>
                <a:schemeClr val="bg1">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Freeform 8"/>
            <p:cNvSpPr/>
            <p:nvPr/>
          </p:nvSpPr>
          <p:spPr>
            <a:xfrm>
              <a:off x="5285403" y="2105789"/>
              <a:ext cx="2975429" cy="2564190"/>
            </a:xfrm>
            <a:custGeom>
              <a:avLst/>
              <a:gdLst>
                <a:gd name="connsiteX0" fmla="*/ 882953 w 2975429"/>
                <a:gd name="connsiteY0" fmla="*/ 205619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866019 w 2975429"/>
                <a:gd name="connsiteY0" fmla="*/ 2225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799495 w 2975429"/>
                <a:gd name="connsiteY18" fmla="*/ 227389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51895 w 2975429"/>
                <a:gd name="connsiteY18" fmla="*/ 193523 h 256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5429" h="2564190">
                  <a:moveTo>
                    <a:pt x="933753" y="197153"/>
                  </a:moveTo>
                  <a:lnTo>
                    <a:pt x="1270000" y="120952"/>
                  </a:lnTo>
                  <a:lnTo>
                    <a:pt x="1886857" y="36285"/>
                  </a:lnTo>
                  <a:lnTo>
                    <a:pt x="2116667" y="0"/>
                  </a:lnTo>
                  <a:lnTo>
                    <a:pt x="2419048" y="24190"/>
                  </a:lnTo>
                  <a:lnTo>
                    <a:pt x="2733524" y="229809"/>
                  </a:lnTo>
                  <a:lnTo>
                    <a:pt x="2866572" y="374952"/>
                  </a:lnTo>
                  <a:lnTo>
                    <a:pt x="2975429" y="604762"/>
                  </a:lnTo>
                  <a:lnTo>
                    <a:pt x="2927048" y="1270000"/>
                  </a:lnTo>
                  <a:lnTo>
                    <a:pt x="2830286" y="1511904"/>
                  </a:lnTo>
                  <a:lnTo>
                    <a:pt x="2527905" y="1802190"/>
                  </a:lnTo>
                  <a:lnTo>
                    <a:pt x="2334381" y="1935238"/>
                  </a:lnTo>
                  <a:lnTo>
                    <a:pt x="2068286" y="2286000"/>
                  </a:lnTo>
                  <a:lnTo>
                    <a:pt x="1802191" y="2527904"/>
                  </a:lnTo>
                  <a:lnTo>
                    <a:pt x="1524000" y="2564190"/>
                  </a:lnTo>
                  <a:lnTo>
                    <a:pt x="157238" y="1862666"/>
                  </a:lnTo>
                  <a:lnTo>
                    <a:pt x="0" y="1185333"/>
                  </a:lnTo>
                  <a:lnTo>
                    <a:pt x="181429" y="774095"/>
                  </a:lnTo>
                  <a:lnTo>
                    <a:pt x="951895" y="193523"/>
                  </a:lnTo>
                </a:path>
              </a:pathLst>
            </a:custGeom>
            <a:ln w="38100" cmpd="sng">
              <a:solidFill>
                <a:schemeClr val="bg1">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Oval 9"/>
            <p:cNvSpPr>
              <a:spLocks noChangeAspect="1"/>
            </p:cNvSpPr>
            <p:nvPr/>
          </p:nvSpPr>
          <p:spPr>
            <a:xfrm>
              <a:off x="6695146" y="2514622"/>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542224" y="3176608"/>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7514905" y="312043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720700" y="42611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646562" y="252636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940692" y="29084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2547233" y="3298089"/>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2150780" y="3502057"/>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938833" y="34855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2222789" y="2470688"/>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1243633" y="37903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2835271" y="2518000"/>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2107431" y="3951196"/>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522934" y="30524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099326" y="29084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1683715" y="36536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79290" y="358163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3864330" y="3120436"/>
              <a:ext cx="1175512" cy="0"/>
            </a:xfrm>
            <a:prstGeom prst="straightConnector1">
              <a:avLst/>
            </a:prstGeom>
            <a:ln w="57150" cmpd="sng">
              <a:solidFill>
                <a:schemeClr val="tx1">
                  <a:lumMod val="75000"/>
                  <a:lumOff val="2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11950" y="2212964"/>
              <a:ext cx="851234" cy="865350"/>
            </a:xfrm>
            <a:prstGeom prst="rect">
              <a:avLst/>
            </a:prstGeom>
            <a:noFill/>
          </p:spPr>
          <p:txBody>
            <a:bodyPr wrap="square" rtlCol="0">
              <a:spAutoFit/>
            </a:bodyPr>
            <a:lstStyle/>
            <a:p>
              <a:r>
                <a:rPr lang="en-US" sz="2400" dirty="0">
                  <a:solidFill>
                    <a:schemeClr val="accent1"/>
                  </a:solidFill>
                  <a:latin typeface="Avenir Black"/>
                  <a:cs typeface="Avenir Black"/>
                </a:rPr>
                <a:t>T</a:t>
              </a:r>
            </a:p>
          </p:txBody>
        </p:sp>
      </p:grpSp>
      <p:sp>
        <p:nvSpPr>
          <p:cNvPr id="26" name="TextBox 25"/>
          <p:cNvSpPr txBox="1"/>
          <p:nvPr/>
        </p:nvSpPr>
        <p:spPr>
          <a:xfrm>
            <a:off x="94581" y="4768713"/>
            <a:ext cx="1108451" cy="276999"/>
          </a:xfrm>
          <a:prstGeom prst="rect">
            <a:avLst/>
          </a:prstGeom>
          <a:noFill/>
        </p:spPr>
        <p:txBody>
          <a:bodyPr wrap="none" rtlCol="0">
            <a:spAutoFit/>
          </a:bodyPr>
          <a:lstStyle/>
          <a:p>
            <a:r>
              <a:rPr lang="en-US" sz="1200" dirty="0" err="1">
                <a:solidFill>
                  <a:srgbClr val="262626"/>
                </a:solidFill>
                <a:latin typeface="Avenir Book"/>
                <a:cs typeface="Avenir Book"/>
              </a:rPr>
              <a:t>Piñones</a:t>
            </a:r>
            <a:r>
              <a:rPr lang="en-US" sz="1200" dirty="0">
                <a:solidFill>
                  <a:srgbClr val="262626"/>
                </a:solidFill>
                <a:latin typeface="Avenir Book"/>
                <a:cs typeface="Avenir Book"/>
              </a:rPr>
              <a:t> 2011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177" y="2557893"/>
            <a:ext cx="2734056" cy="2121408"/>
          </a:xfrm>
          <a:prstGeom prst="rect">
            <a:avLst/>
          </a:prstGeom>
        </p:spPr>
      </p:pic>
      <p:sp>
        <p:nvSpPr>
          <p:cNvPr id="34" name="TextBox 33"/>
          <p:cNvSpPr txBox="1"/>
          <p:nvPr/>
        </p:nvSpPr>
        <p:spPr>
          <a:xfrm>
            <a:off x="4309479" y="4240860"/>
            <a:ext cx="283734" cy="338554"/>
          </a:xfrm>
          <a:prstGeom prst="rect">
            <a:avLst/>
          </a:prstGeom>
          <a:noFill/>
        </p:spPr>
        <p:txBody>
          <a:bodyPr wrap="square" rtlCol="0">
            <a:spAutoFit/>
          </a:bodyPr>
          <a:lstStyle/>
          <a:p>
            <a:r>
              <a:rPr lang="en-US" sz="1600" dirty="0">
                <a:solidFill>
                  <a:schemeClr val="accent1"/>
                </a:solidFill>
                <a:latin typeface="Avenir Black"/>
                <a:cs typeface="Avenir Black"/>
              </a:rPr>
              <a:t>T</a:t>
            </a:r>
          </a:p>
        </p:txBody>
      </p:sp>
      <p:graphicFrame>
        <p:nvGraphicFramePr>
          <p:cNvPr id="5" name="Object 4"/>
          <p:cNvGraphicFramePr>
            <a:graphicFrameLocks noChangeAspect="1"/>
          </p:cNvGraphicFramePr>
          <p:nvPr>
            <p:extLst>
              <p:ext uri="{D42A27DB-BD31-4B8C-83A1-F6EECF244321}">
                <p14:modId xmlns:p14="http://schemas.microsoft.com/office/powerpoint/2010/main" val="2095647232"/>
              </p:ext>
            </p:extLst>
          </p:nvPr>
        </p:nvGraphicFramePr>
        <p:xfrm>
          <a:off x="4731751" y="2804160"/>
          <a:ext cx="724568" cy="344170"/>
        </p:xfrm>
        <a:graphic>
          <a:graphicData uri="http://schemas.openxmlformats.org/presentationml/2006/ole">
            <mc:AlternateContent xmlns:mc="http://schemas.openxmlformats.org/markup-compatibility/2006">
              <mc:Choice xmlns:v="urn:schemas-microsoft-com:vml" Requires="v">
                <p:oleObj spid="_x0000_s1128" name="Equation" r:id="rId5" imgW="508000" imgH="241300" progId="Equation.DSMT4">
                  <p:embed/>
                </p:oleObj>
              </mc:Choice>
              <mc:Fallback>
                <p:oleObj name="Equation" r:id="rId5" imgW="508000" imgH="241300" progId="Equation.DSMT4">
                  <p:embed/>
                  <p:pic>
                    <p:nvPicPr>
                      <p:cNvPr id="0" name=""/>
                      <p:cNvPicPr/>
                      <p:nvPr/>
                    </p:nvPicPr>
                    <p:blipFill>
                      <a:blip r:embed="rId6"/>
                      <a:stretch>
                        <a:fillRect/>
                      </a:stretch>
                    </p:blipFill>
                    <p:spPr>
                      <a:xfrm>
                        <a:off x="4731751" y="2804160"/>
                        <a:ext cx="724568" cy="344170"/>
                      </a:xfrm>
                      <a:prstGeom prst="rect">
                        <a:avLst/>
                      </a:prstGeom>
                    </p:spPr>
                  </p:pic>
                </p:oleObj>
              </mc:Fallback>
            </mc:AlternateContent>
          </a:graphicData>
        </a:graphic>
      </p:graphicFrame>
      <p:sp>
        <p:nvSpPr>
          <p:cNvPr id="7" name="Rectangle 6"/>
          <p:cNvSpPr/>
          <p:nvPr/>
        </p:nvSpPr>
        <p:spPr>
          <a:xfrm>
            <a:off x="5819232" y="2666268"/>
            <a:ext cx="2959007" cy="1323439"/>
          </a:xfrm>
          <a:prstGeom prst="rect">
            <a:avLst/>
          </a:prstGeom>
        </p:spPr>
        <p:txBody>
          <a:bodyPr wrap="square">
            <a:spAutoFit/>
          </a:bodyPr>
          <a:lstStyle/>
          <a:p>
            <a:r>
              <a:rPr lang="en-US" sz="1600" dirty="0">
                <a:latin typeface="Avenir Book"/>
                <a:cs typeface="Avenir Book"/>
              </a:rPr>
              <a:t>Determine the time it takes for the fraction of drifters remaining to be reduced to 0.3679 (e-folding time scale) of the original number.</a:t>
            </a:r>
          </a:p>
        </p:txBody>
      </p:sp>
    </p:spTree>
    <p:extLst>
      <p:ext uri="{BB962C8B-B14F-4D97-AF65-F5344CB8AC3E}">
        <p14:creationId xmlns:p14="http://schemas.microsoft.com/office/powerpoint/2010/main" val="1616871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010611" y="1344909"/>
            <a:ext cx="2975429" cy="2564190"/>
          </a:xfrm>
          <a:custGeom>
            <a:avLst/>
            <a:gdLst>
              <a:gd name="connsiteX0" fmla="*/ 882953 w 2975429"/>
              <a:gd name="connsiteY0" fmla="*/ 205619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866019 w 2975429"/>
              <a:gd name="connsiteY0" fmla="*/ 2225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43429 w 2975429"/>
              <a:gd name="connsiteY18" fmla="*/ 193523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799495 w 2975429"/>
              <a:gd name="connsiteY18" fmla="*/ 227389 h 2564190"/>
              <a:gd name="connsiteX0" fmla="*/ 933753 w 2975429"/>
              <a:gd name="connsiteY0" fmla="*/ 197153 h 2564190"/>
              <a:gd name="connsiteX1" fmla="*/ 1270000 w 2975429"/>
              <a:gd name="connsiteY1" fmla="*/ 120952 h 2564190"/>
              <a:gd name="connsiteX2" fmla="*/ 1886857 w 2975429"/>
              <a:gd name="connsiteY2" fmla="*/ 36285 h 2564190"/>
              <a:gd name="connsiteX3" fmla="*/ 2116667 w 2975429"/>
              <a:gd name="connsiteY3" fmla="*/ 0 h 2564190"/>
              <a:gd name="connsiteX4" fmla="*/ 2419048 w 2975429"/>
              <a:gd name="connsiteY4" fmla="*/ 24190 h 2564190"/>
              <a:gd name="connsiteX5" fmla="*/ 2733524 w 2975429"/>
              <a:gd name="connsiteY5" fmla="*/ 229809 h 2564190"/>
              <a:gd name="connsiteX6" fmla="*/ 2866572 w 2975429"/>
              <a:gd name="connsiteY6" fmla="*/ 374952 h 2564190"/>
              <a:gd name="connsiteX7" fmla="*/ 2975429 w 2975429"/>
              <a:gd name="connsiteY7" fmla="*/ 604762 h 2564190"/>
              <a:gd name="connsiteX8" fmla="*/ 2927048 w 2975429"/>
              <a:gd name="connsiteY8" fmla="*/ 1270000 h 2564190"/>
              <a:gd name="connsiteX9" fmla="*/ 2830286 w 2975429"/>
              <a:gd name="connsiteY9" fmla="*/ 1511904 h 2564190"/>
              <a:gd name="connsiteX10" fmla="*/ 2527905 w 2975429"/>
              <a:gd name="connsiteY10" fmla="*/ 1802190 h 2564190"/>
              <a:gd name="connsiteX11" fmla="*/ 2334381 w 2975429"/>
              <a:gd name="connsiteY11" fmla="*/ 1935238 h 2564190"/>
              <a:gd name="connsiteX12" fmla="*/ 2068286 w 2975429"/>
              <a:gd name="connsiteY12" fmla="*/ 2286000 h 2564190"/>
              <a:gd name="connsiteX13" fmla="*/ 1802191 w 2975429"/>
              <a:gd name="connsiteY13" fmla="*/ 2527904 h 2564190"/>
              <a:gd name="connsiteX14" fmla="*/ 1524000 w 2975429"/>
              <a:gd name="connsiteY14" fmla="*/ 2564190 h 2564190"/>
              <a:gd name="connsiteX15" fmla="*/ 157238 w 2975429"/>
              <a:gd name="connsiteY15" fmla="*/ 1862666 h 2564190"/>
              <a:gd name="connsiteX16" fmla="*/ 0 w 2975429"/>
              <a:gd name="connsiteY16" fmla="*/ 1185333 h 2564190"/>
              <a:gd name="connsiteX17" fmla="*/ 181429 w 2975429"/>
              <a:gd name="connsiteY17" fmla="*/ 774095 h 2564190"/>
              <a:gd name="connsiteX18" fmla="*/ 951895 w 2975429"/>
              <a:gd name="connsiteY18" fmla="*/ 193523 h 256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5429" h="2564190">
                <a:moveTo>
                  <a:pt x="933753" y="197153"/>
                </a:moveTo>
                <a:lnTo>
                  <a:pt x="1270000" y="120952"/>
                </a:lnTo>
                <a:lnTo>
                  <a:pt x="1886857" y="36285"/>
                </a:lnTo>
                <a:lnTo>
                  <a:pt x="2116667" y="0"/>
                </a:lnTo>
                <a:lnTo>
                  <a:pt x="2419048" y="24190"/>
                </a:lnTo>
                <a:lnTo>
                  <a:pt x="2733524" y="229809"/>
                </a:lnTo>
                <a:lnTo>
                  <a:pt x="2866572" y="374952"/>
                </a:lnTo>
                <a:lnTo>
                  <a:pt x="2975429" y="604762"/>
                </a:lnTo>
                <a:lnTo>
                  <a:pt x="2927048" y="1270000"/>
                </a:lnTo>
                <a:lnTo>
                  <a:pt x="2830286" y="1511904"/>
                </a:lnTo>
                <a:lnTo>
                  <a:pt x="2527905" y="1802190"/>
                </a:lnTo>
                <a:lnTo>
                  <a:pt x="2334381" y="1935238"/>
                </a:lnTo>
                <a:lnTo>
                  <a:pt x="2068286" y="2286000"/>
                </a:lnTo>
                <a:lnTo>
                  <a:pt x="1802191" y="2527904"/>
                </a:lnTo>
                <a:lnTo>
                  <a:pt x="1524000" y="2564190"/>
                </a:lnTo>
                <a:lnTo>
                  <a:pt x="157238" y="1862666"/>
                </a:lnTo>
                <a:lnTo>
                  <a:pt x="0" y="1185333"/>
                </a:lnTo>
                <a:lnTo>
                  <a:pt x="181429" y="774095"/>
                </a:lnTo>
                <a:lnTo>
                  <a:pt x="951895" y="193523"/>
                </a:lnTo>
              </a:path>
            </a:pathLst>
          </a:custGeom>
          <a:ln w="57150" cmpd="sng">
            <a:solidFill>
              <a:schemeClr val="bg1">
                <a:lumMod val="50000"/>
              </a:schemeClr>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Freeform 2"/>
          <p:cNvSpPr/>
          <p:nvPr/>
        </p:nvSpPr>
        <p:spPr>
          <a:xfrm>
            <a:off x="683978" y="1693978"/>
            <a:ext cx="2963188" cy="2597872"/>
          </a:xfrm>
          <a:custGeom>
            <a:avLst/>
            <a:gdLst>
              <a:gd name="connsiteX0" fmla="*/ 0 w 2963188"/>
              <a:gd name="connsiteY0" fmla="*/ 112037 h 2597872"/>
              <a:gd name="connsiteX1" fmla="*/ 175652 w 2963188"/>
              <a:gd name="connsiteY1" fmla="*/ 17467 h 2597872"/>
              <a:gd name="connsiteX2" fmla="*/ 540466 w 2963188"/>
              <a:gd name="connsiteY2" fmla="*/ 152567 h 2597872"/>
              <a:gd name="connsiteX3" fmla="*/ 999862 w 2963188"/>
              <a:gd name="connsiteY3" fmla="*/ 544356 h 2597872"/>
              <a:gd name="connsiteX4" fmla="*/ 1851095 w 2963188"/>
              <a:gd name="connsiteY4" fmla="*/ 341706 h 2597872"/>
              <a:gd name="connsiteX5" fmla="*/ 2634770 w 2963188"/>
              <a:gd name="connsiteY5" fmla="*/ 17467 h 2597872"/>
              <a:gd name="connsiteX6" fmla="*/ 2891491 w 2963188"/>
              <a:gd name="connsiteY6" fmla="*/ 922635 h 2597872"/>
              <a:gd name="connsiteX7" fmla="*/ 1391699 w 2963188"/>
              <a:gd name="connsiteY7" fmla="*/ 949655 h 2597872"/>
              <a:gd name="connsiteX8" fmla="*/ 1932164 w 2963188"/>
              <a:gd name="connsiteY8" fmla="*/ 1665684 h 2597872"/>
              <a:gd name="connsiteX9" fmla="*/ 1702467 w 2963188"/>
              <a:gd name="connsiteY9" fmla="*/ 1976413 h 2597872"/>
              <a:gd name="connsiteX10" fmla="*/ 1445746 w 2963188"/>
              <a:gd name="connsiteY10" fmla="*/ 2246613 h 2597872"/>
              <a:gd name="connsiteX11" fmla="*/ 1675443 w 2963188"/>
              <a:gd name="connsiteY11" fmla="*/ 2597872 h 259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3188" h="2597872">
                <a:moveTo>
                  <a:pt x="0" y="112037"/>
                </a:moveTo>
                <a:cubicBezTo>
                  <a:pt x="42787" y="61374"/>
                  <a:pt x="85575" y="10712"/>
                  <a:pt x="175652" y="17467"/>
                </a:cubicBezTo>
                <a:cubicBezTo>
                  <a:pt x="265729" y="24222"/>
                  <a:pt x="403098" y="64752"/>
                  <a:pt x="540466" y="152567"/>
                </a:cubicBezTo>
                <a:cubicBezTo>
                  <a:pt x="677834" y="240382"/>
                  <a:pt x="781424" y="512833"/>
                  <a:pt x="999862" y="544356"/>
                </a:cubicBezTo>
                <a:cubicBezTo>
                  <a:pt x="1218300" y="575879"/>
                  <a:pt x="1578610" y="429521"/>
                  <a:pt x="1851095" y="341706"/>
                </a:cubicBezTo>
                <a:cubicBezTo>
                  <a:pt x="2123580" y="253891"/>
                  <a:pt x="2461371" y="-79354"/>
                  <a:pt x="2634770" y="17467"/>
                </a:cubicBezTo>
                <a:cubicBezTo>
                  <a:pt x="2808169" y="114288"/>
                  <a:pt x="3098669" y="767270"/>
                  <a:pt x="2891491" y="922635"/>
                </a:cubicBezTo>
                <a:cubicBezTo>
                  <a:pt x="2684313" y="1078000"/>
                  <a:pt x="1551587" y="825814"/>
                  <a:pt x="1391699" y="949655"/>
                </a:cubicBezTo>
                <a:cubicBezTo>
                  <a:pt x="1231811" y="1073497"/>
                  <a:pt x="1880369" y="1494558"/>
                  <a:pt x="1932164" y="1665684"/>
                </a:cubicBezTo>
                <a:cubicBezTo>
                  <a:pt x="1983959" y="1836810"/>
                  <a:pt x="1783537" y="1879592"/>
                  <a:pt x="1702467" y="1976413"/>
                </a:cubicBezTo>
                <a:cubicBezTo>
                  <a:pt x="1621397" y="2073234"/>
                  <a:pt x="1450250" y="2143037"/>
                  <a:pt x="1445746" y="2246613"/>
                </a:cubicBezTo>
                <a:cubicBezTo>
                  <a:pt x="1441242" y="2350190"/>
                  <a:pt x="1675443" y="2597872"/>
                  <a:pt x="1675443" y="2597872"/>
                </a:cubicBezTo>
              </a:path>
            </a:pathLst>
          </a:custGeom>
          <a:ln>
            <a:prstDash val="sys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Oval 3"/>
          <p:cNvSpPr>
            <a:spLocks noChangeAspect="1"/>
          </p:cNvSpPr>
          <p:nvPr/>
        </p:nvSpPr>
        <p:spPr>
          <a:xfrm>
            <a:off x="1080425" y="176548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1489553" y="208000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371601" y="354287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132153" y="3951965"/>
            <a:ext cx="144019" cy="14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Calculating retention time – Method 2</a:t>
            </a:r>
          </a:p>
        </p:txBody>
      </p:sp>
      <p:sp>
        <p:nvSpPr>
          <p:cNvPr id="10" name="Rectangle 9"/>
          <p:cNvSpPr/>
          <p:nvPr/>
        </p:nvSpPr>
        <p:spPr>
          <a:xfrm>
            <a:off x="5087712" y="1295063"/>
            <a:ext cx="3647193" cy="584776"/>
          </a:xfrm>
          <a:prstGeom prst="rect">
            <a:avLst/>
          </a:prstGeom>
        </p:spPr>
        <p:txBody>
          <a:bodyPr wrap="square">
            <a:spAutoFit/>
          </a:bodyPr>
          <a:lstStyle/>
          <a:p>
            <a:r>
              <a:rPr lang="en-US" sz="1600" dirty="0"/>
              <a:t>Follow each drifter from when it enters the canyon to when it exits</a:t>
            </a:r>
          </a:p>
        </p:txBody>
      </p:sp>
    </p:spTree>
    <p:extLst>
      <p:ext uri="{BB962C8B-B14F-4D97-AF65-F5344CB8AC3E}">
        <p14:creationId xmlns:p14="http://schemas.microsoft.com/office/powerpoint/2010/main" val="235287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Palmer Deep retention time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025" y="646292"/>
            <a:ext cx="3947967" cy="4260987"/>
          </a:xfrm>
          <a:prstGeom prst="rect">
            <a:avLst/>
          </a:prstGeom>
        </p:spPr>
      </p:pic>
    </p:spTree>
    <p:extLst>
      <p:ext uri="{BB962C8B-B14F-4D97-AF65-F5344CB8AC3E}">
        <p14:creationId xmlns:p14="http://schemas.microsoft.com/office/powerpoint/2010/main" val="2525025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025" y="646292"/>
            <a:ext cx="3947967" cy="4260987"/>
          </a:xfrm>
          <a:prstGeom prst="rect">
            <a:avLst/>
          </a:prstGeom>
        </p:spPr>
      </p:pic>
      <p:sp>
        <p:nvSpPr>
          <p:cNvPr id="3" name="TextBox 2"/>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Palmer Deep retention time</a:t>
            </a:r>
          </a:p>
        </p:txBody>
      </p:sp>
      <p:pic>
        <p:nvPicPr>
          <p:cNvPr id="6" name="Picture 5" descr="ch2_Pinones_hotspots.png"/>
          <p:cNvPicPr>
            <a:picLocks noChangeAspect="1"/>
          </p:cNvPicPr>
          <p:nvPr/>
        </p:nvPicPr>
        <p:blipFill rotWithShape="1">
          <a:blip r:embed="rId4">
            <a:extLst>
              <a:ext uri="{28A0092B-C50C-407E-A947-70E740481C1C}">
                <a14:useLocalDpi xmlns:a14="http://schemas.microsoft.com/office/drawing/2010/main" val="0"/>
              </a:ext>
            </a:extLst>
          </a:blip>
          <a:srcRect l="4439" t="6916" r="24895"/>
          <a:stretch/>
        </p:blipFill>
        <p:spPr>
          <a:xfrm>
            <a:off x="602750" y="960024"/>
            <a:ext cx="2850045" cy="3639710"/>
          </a:xfrm>
          <a:prstGeom prst="rect">
            <a:avLst/>
          </a:prstGeom>
        </p:spPr>
      </p:pic>
      <p:sp>
        <p:nvSpPr>
          <p:cNvPr id="8" name="Rectangle 7"/>
          <p:cNvSpPr>
            <a:spLocks noChangeAspect="1"/>
          </p:cNvSpPr>
          <p:nvPr/>
        </p:nvSpPr>
        <p:spPr>
          <a:xfrm>
            <a:off x="6474893" y="1161758"/>
            <a:ext cx="143998" cy="14399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618891" y="1080478"/>
            <a:ext cx="1518722" cy="461665"/>
          </a:xfrm>
          <a:prstGeom prst="rect">
            <a:avLst/>
          </a:prstGeom>
          <a:noFill/>
        </p:spPr>
        <p:txBody>
          <a:bodyPr wrap="square" rtlCol="0">
            <a:spAutoFit/>
          </a:bodyPr>
          <a:lstStyle/>
          <a:p>
            <a:r>
              <a:rPr lang="en-US" sz="1200" dirty="0">
                <a:latin typeface="Avenir Book"/>
                <a:cs typeface="Avenir Book"/>
              </a:rPr>
              <a:t>Range of summer retention times</a:t>
            </a:r>
          </a:p>
        </p:txBody>
      </p:sp>
    </p:spTree>
    <p:extLst>
      <p:ext uri="{BB962C8B-B14F-4D97-AF65-F5344CB8AC3E}">
        <p14:creationId xmlns:p14="http://schemas.microsoft.com/office/powerpoint/2010/main" val="427436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025" y="646292"/>
            <a:ext cx="3947967" cy="4260988"/>
          </a:xfrm>
          <a:prstGeom prst="rect">
            <a:avLst/>
          </a:prstGeom>
        </p:spPr>
      </p:pic>
      <p:sp>
        <p:nvSpPr>
          <p:cNvPr id="3" name="TextBox 2"/>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Palmer Deep retention time</a:t>
            </a:r>
          </a:p>
        </p:txBody>
      </p:sp>
      <p:sp>
        <p:nvSpPr>
          <p:cNvPr id="4" name="Rectangle 3"/>
          <p:cNvSpPr>
            <a:spLocks noChangeAspect="1"/>
          </p:cNvSpPr>
          <p:nvPr/>
        </p:nvSpPr>
        <p:spPr>
          <a:xfrm>
            <a:off x="6474893" y="1161758"/>
            <a:ext cx="143998" cy="14399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18891" y="1080478"/>
            <a:ext cx="1518722" cy="461665"/>
          </a:xfrm>
          <a:prstGeom prst="rect">
            <a:avLst/>
          </a:prstGeom>
          <a:noFill/>
        </p:spPr>
        <p:txBody>
          <a:bodyPr wrap="square" rtlCol="0">
            <a:spAutoFit/>
          </a:bodyPr>
          <a:lstStyle/>
          <a:p>
            <a:r>
              <a:rPr lang="en-US" sz="1200" dirty="0">
                <a:latin typeface="Avenir Book"/>
                <a:cs typeface="Avenir Book"/>
              </a:rPr>
              <a:t>Range of winter retention times</a:t>
            </a:r>
          </a:p>
        </p:txBody>
      </p:sp>
      <p:pic>
        <p:nvPicPr>
          <p:cNvPr id="6" name="Picture 5" descr="ch2_Pinones_hotspots.png"/>
          <p:cNvPicPr>
            <a:picLocks noChangeAspect="1"/>
          </p:cNvPicPr>
          <p:nvPr/>
        </p:nvPicPr>
        <p:blipFill rotWithShape="1">
          <a:blip r:embed="rId3">
            <a:extLst>
              <a:ext uri="{28A0092B-C50C-407E-A947-70E740481C1C}">
                <a14:useLocalDpi xmlns:a14="http://schemas.microsoft.com/office/drawing/2010/main" val="0"/>
              </a:ext>
            </a:extLst>
          </a:blip>
          <a:srcRect l="4439" t="6916" r="24895"/>
          <a:stretch/>
        </p:blipFill>
        <p:spPr>
          <a:xfrm>
            <a:off x="602750" y="960024"/>
            <a:ext cx="2850045" cy="3639710"/>
          </a:xfrm>
          <a:prstGeom prst="rect">
            <a:avLst/>
          </a:prstGeom>
        </p:spPr>
      </p:pic>
    </p:spTree>
    <p:extLst>
      <p:ext uri="{BB962C8B-B14F-4D97-AF65-F5344CB8AC3E}">
        <p14:creationId xmlns:p14="http://schemas.microsoft.com/office/powerpoint/2010/main" val="3917480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2570479" y="1194373"/>
            <a:ext cx="6284670" cy="2181482"/>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a:solidFill>
                  <a:srgbClr val="000000"/>
                </a:solidFill>
                <a:latin typeface="Avenir Book"/>
                <a:cs typeface="Avenir Book"/>
              </a:rPr>
              <a:t>UCDW that reaches the Palmer Deep crosses the shelf break south of Marguerite Trough.</a:t>
            </a:r>
          </a:p>
          <a:p>
            <a:endParaRPr lang="en-US" sz="1800" dirty="0">
              <a:solidFill>
                <a:srgbClr val="000000"/>
              </a:solidFill>
              <a:latin typeface="Avenir Book"/>
              <a:cs typeface="Avenir Book"/>
            </a:endParaRPr>
          </a:p>
          <a:p>
            <a:r>
              <a:rPr lang="en-US" sz="1800" dirty="0">
                <a:solidFill>
                  <a:srgbClr val="000000"/>
                </a:solidFill>
                <a:latin typeface="Avenir Book"/>
                <a:cs typeface="Avenir Book"/>
              </a:rPr>
              <a:t>Several shelf-incising troughs support cyclonic gyres that can trap particles.</a:t>
            </a:r>
          </a:p>
          <a:p>
            <a:endParaRPr lang="en-US" sz="1800" dirty="0">
              <a:solidFill>
                <a:srgbClr val="000000"/>
              </a:solidFill>
              <a:latin typeface="Avenir Book"/>
              <a:cs typeface="Avenir Book"/>
            </a:endParaRPr>
          </a:p>
          <a:p>
            <a:r>
              <a:rPr lang="en-US" sz="1800" dirty="0">
                <a:solidFill>
                  <a:srgbClr val="000000"/>
                </a:solidFill>
                <a:latin typeface="Avenir Book"/>
                <a:cs typeface="Avenir Book"/>
              </a:rPr>
              <a:t>Interaction with </a:t>
            </a:r>
            <a:r>
              <a:rPr lang="en-US" sz="1800" dirty="0" err="1">
                <a:solidFill>
                  <a:srgbClr val="000000"/>
                </a:solidFill>
                <a:latin typeface="Avenir Book"/>
                <a:cs typeface="Avenir Book"/>
              </a:rPr>
              <a:t>Bransfield</a:t>
            </a:r>
            <a:r>
              <a:rPr lang="en-US" sz="1800" dirty="0">
                <a:solidFill>
                  <a:srgbClr val="000000"/>
                </a:solidFill>
                <a:latin typeface="Avenir Book"/>
                <a:cs typeface="Avenir Book"/>
              </a:rPr>
              <a:t> Strait waters significantly decreases the temperature of water entering Palmer Deep.</a:t>
            </a:r>
          </a:p>
          <a:p>
            <a:endParaRPr lang="en-US" sz="1800" dirty="0">
              <a:solidFill>
                <a:srgbClr val="000000"/>
              </a:solidFill>
              <a:latin typeface="Avenir Book"/>
              <a:cs typeface="Avenir Book"/>
            </a:endParaRPr>
          </a:p>
          <a:p>
            <a:r>
              <a:rPr lang="en-US" sz="1800" dirty="0">
                <a:solidFill>
                  <a:srgbClr val="000000"/>
                </a:solidFill>
                <a:latin typeface="Avenir Book"/>
                <a:cs typeface="Avenir Book"/>
              </a:rPr>
              <a:t>Retention time of Palmer Deep is similar to other biological hotspots in the region</a:t>
            </a:r>
          </a:p>
        </p:txBody>
      </p:sp>
      <p:pic>
        <p:nvPicPr>
          <p:cNvPr id="11" name="Picture 10" descr="Screenshot 2017-05-20 17.04.53.png"/>
          <p:cNvPicPr>
            <a:picLocks noChangeAspect="1"/>
          </p:cNvPicPr>
          <p:nvPr/>
        </p:nvPicPr>
        <p:blipFill rotWithShape="1">
          <a:blip r:embed="rId2">
            <a:extLst>
              <a:ext uri="{28A0092B-C50C-407E-A947-70E740481C1C}">
                <a14:useLocalDpi xmlns:a14="http://schemas.microsoft.com/office/drawing/2010/main" val="0"/>
              </a:ext>
            </a:extLst>
          </a:blip>
          <a:srcRect r="75364"/>
          <a:stretch/>
        </p:blipFill>
        <p:spPr>
          <a:xfrm>
            <a:off x="-220797" y="0"/>
            <a:ext cx="2267380" cy="5328000"/>
          </a:xfrm>
          <a:prstGeom prst="rect">
            <a:avLst/>
          </a:prstGeom>
          <a:effectLst/>
        </p:spPr>
      </p:pic>
      <p:sp>
        <p:nvSpPr>
          <p:cNvPr id="12" name="Rectangle 11"/>
          <p:cNvSpPr/>
          <p:nvPr/>
        </p:nvSpPr>
        <p:spPr>
          <a:xfrm rot="1972621">
            <a:off x="267973" y="2826080"/>
            <a:ext cx="920444" cy="413635"/>
          </a:xfrm>
          <a:prstGeom prst="rect">
            <a:avLst/>
          </a:prstGeom>
          <a:noFill/>
          <a:ln w="12700" cmpd="sng">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562708" y="2926862"/>
            <a:ext cx="324338" cy="418123"/>
          </a:xfrm>
          <a:custGeom>
            <a:avLst/>
            <a:gdLst>
              <a:gd name="connsiteX0" fmla="*/ 324338 w 324338"/>
              <a:gd name="connsiteY0" fmla="*/ 418123 h 418123"/>
              <a:gd name="connsiteX1" fmla="*/ 160215 w 324338"/>
              <a:gd name="connsiteY1" fmla="*/ 324338 h 418123"/>
              <a:gd name="connsiteX2" fmla="*/ 160215 w 324338"/>
              <a:gd name="connsiteY2" fmla="*/ 203200 h 418123"/>
              <a:gd name="connsiteX3" fmla="*/ 0 w 324338"/>
              <a:gd name="connsiteY3" fmla="*/ 0 h 418123"/>
            </a:gdLst>
            <a:ahLst/>
            <a:cxnLst>
              <a:cxn ang="0">
                <a:pos x="connsiteX0" y="connsiteY0"/>
              </a:cxn>
              <a:cxn ang="0">
                <a:pos x="connsiteX1" y="connsiteY1"/>
              </a:cxn>
              <a:cxn ang="0">
                <a:pos x="connsiteX2" y="connsiteY2"/>
              </a:cxn>
              <a:cxn ang="0">
                <a:pos x="connsiteX3" y="connsiteY3"/>
              </a:cxn>
            </a:cxnLst>
            <a:rect l="l" t="t" r="r" b="b"/>
            <a:pathLst>
              <a:path w="324338" h="418123">
                <a:moveTo>
                  <a:pt x="324338" y="418123"/>
                </a:moveTo>
                <a:cubicBezTo>
                  <a:pt x="255953" y="389140"/>
                  <a:pt x="187569" y="360158"/>
                  <a:pt x="160215" y="324338"/>
                </a:cubicBezTo>
                <a:cubicBezTo>
                  <a:pt x="132861" y="288518"/>
                  <a:pt x="186917" y="257256"/>
                  <a:pt x="160215" y="203200"/>
                </a:cubicBezTo>
                <a:cubicBezTo>
                  <a:pt x="133513" y="14914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43169" y="2938585"/>
            <a:ext cx="336062" cy="402492"/>
          </a:xfrm>
          <a:custGeom>
            <a:avLst/>
            <a:gdLst>
              <a:gd name="connsiteX0" fmla="*/ 336062 w 336062"/>
              <a:gd name="connsiteY0" fmla="*/ 402492 h 402492"/>
              <a:gd name="connsiteX1" fmla="*/ 39077 w 336062"/>
              <a:gd name="connsiteY1" fmla="*/ 242277 h 402492"/>
              <a:gd name="connsiteX2" fmla="*/ 15631 w 336062"/>
              <a:gd name="connsiteY2" fmla="*/ 78153 h 402492"/>
              <a:gd name="connsiteX3" fmla="*/ 0 w 336062"/>
              <a:gd name="connsiteY3" fmla="*/ 0 h 402492"/>
            </a:gdLst>
            <a:ahLst/>
            <a:cxnLst>
              <a:cxn ang="0">
                <a:pos x="connsiteX0" y="connsiteY0"/>
              </a:cxn>
              <a:cxn ang="0">
                <a:pos x="connsiteX1" y="connsiteY1"/>
              </a:cxn>
              <a:cxn ang="0">
                <a:pos x="connsiteX2" y="connsiteY2"/>
              </a:cxn>
              <a:cxn ang="0">
                <a:pos x="connsiteX3" y="connsiteY3"/>
              </a:cxn>
            </a:cxnLst>
            <a:rect l="l" t="t" r="r" b="b"/>
            <a:pathLst>
              <a:path w="336062" h="402492">
                <a:moveTo>
                  <a:pt x="336062" y="402492"/>
                </a:moveTo>
                <a:cubicBezTo>
                  <a:pt x="214272" y="349412"/>
                  <a:pt x="92482" y="296333"/>
                  <a:pt x="39077" y="242277"/>
                </a:cubicBezTo>
                <a:cubicBezTo>
                  <a:pt x="-14328" y="188221"/>
                  <a:pt x="22144" y="118532"/>
                  <a:pt x="15631" y="78153"/>
                </a:cubicBezTo>
                <a:cubicBezTo>
                  <a:pt x="9118" y="3777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263791" y="322349"/>
            <a:ext cx="2179285" cy="523220"/>
          </a:xfrm>
          <a:prstGeom prst="rect">
            <a:avLst/>
          </a:prstGeom>
          <a:noFill/>
        </p:spPr>
        <p:txBody>
          <a:bodyPr wrap="none" rtlCol="0">
            <a:spAutoFit/>
          </a:bodyPr>
          <a:lstStyle/>
          <a:p>
            <a:r>
              <a:rPr lang="en-US" sz="2800" dirty="0">
                <a:latin typeface="Avenir Black"/>
                <a:cs typeface="Avenir Black"/>
              </a:rPr>
              <a:t>Conclusions</a:t>
            </a:r>
          </a:p>
        </p:txBody>
      </p:sp>
    </p:spTree>
    <p:extLst>
      <p:ext uri="{BB962C8B-B14F-4D97-AF65-F5344CB8AC3E}">
        <p14:creationId xmlns:p14="http://schemas.microsoft.com/office/powerpoint/2010/main" val="196038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031129" y="875701"/>
            <a:ext cx="3573919" cy="3994383"/>
            <a:chOff x="2448" y="695"/>
            <a:chExt cx="3312" cy="3335"/>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3227" t="4517"/>
            <a:stretch>
              <a:fillRect/>
            </a:stretch>
          </p:blipFill>
          <p:spPr bwMode="auto">
            <a:xfrm>
              <a:off x="2448" y="695"/>
              <a:ext cx="3312" cy="3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3099" y="1125"/>
              <a:ext cx="1994" cy="1966"/>
              <a:chOff x="4150" y="1120"/>
              <a:chExt cx="1994" cy="1966"/>
            </a:xfrm>
          </p:grpSpPr>
          <p:sp>
            <p:nvSpPr>
              <p:cNvPr id="11" name="Freeform 8"/>
              <p:cNvSpPr>
                <a:spLocks/>
              </p:cNvSpPr>
              <p:nvPr/>
            </p:nvSpPr>
            <p:spPr bwMode="auto">
              <a:xfrm>
                <a:off x="4852" y="2921"/>
                <a:ext cx="663" cy="80"/>
              </a:xfrm>
              <a:custGeom>
                <a:avLst/>
                <a:gdLst>
                  <a:gd name="T0" fmla="*/ 654 w 654"/>
                  <a:gd name="T1" fmla="*/ 49 h 81"/>
                  <a:gd name="T2" fmla="*/ 635 w 654"/>
                  <a:gd name="T3" fmla="*/ 51 h 81"/>
                  <a:gd name="T4" fmla="*/ 616 w 654"/>
                  <a:gd name="T5" fmla="*/ 62 h 81"/>
                  <a:gd name="T6" fmla="*/ 568 w 654"/>
                  <a:gd name="T7" fmla="*/ 51 h 81"/>
                  <a:gd name="T8" fmla="*/ 542 w 654"/>
                  <a:gd name="T9" fmla="*/ 62 h 81"/>
                  <a:gd name="T10" fmla="*/ 512 w 654"/>
                  <a:gd name="T11" fmla="*/ 54 h 81"/>
                  <a:gd name="T12" fmla="*/ 486 w 654"/>
                  <a:gd name="T13" fmla="*/ 43 h 81"/>
                  <a:gd name="T14" fmla="*/ 462 w 654"/>
                  <a:gd name="T15" fmla="*/ 22 h 81"/>
                  <a:gd name="T16" fmla="*/ 451 w 654"/>
                  <a:gd name="T17" fmla="*/ 3 h 81"/>
                  <a:gd name="T18" fmla="*/ 424 w 654"/>
                  <a:gd name="T19" fmla="*/ 3 h 81"/>
                  <a:gd name="T20" fmla="*/ 403 w 654"/>
                  <a:gd name="T21" fmla="*/ 6 h 81"/>
                  <a:gd name="T22" fmla="*/ 400 w 654"/>
                  <a:gd name="T23" fmla="*/ 25 h 81"/>
                  <a:gd name="T24" fmla="*/ 384 w 654"/>
                  <a:gd name="T25" fmla="*/ 43 h 81"/>
                  <a:gd name="T26" fmla="*/ 355 w 654"/>
                  <a:gd name="T27" fmla="*/ 46 h 81"/>
                  <a:gd name="T28" fmla="*/ 334 w 654"/>
                  <a:gd name="T29" fmla="*/ 51 h 81"/>
                  <a:gd name="T30" fmla="*/ 307 w 654"/>
                  <a:gd name="T31" fmla="*/ 57 h 81"/>
                  <a:gd name="T32" fmla="*/ 286 w 654"/>
                  <a:gd name="T33" fmla="*/ 67 h 81"/>
                  <a:gd name="T34" fmla="*/ 264 w 654"/>
                  <a:gd name="T35" fmla="*/ 67 h 81"/>
                  <a:gd name="T36" fmla="*/ 243 w 654"/>
                  <a:gd name="T37" fmla="*/ 70 h 81"/>
                  <a:gd name="T38" fmla="*/ 211 w 654"/>
                  <a:gd name="T39" fmla="*/ 78 h 81"/>
                  <a:gd name="T40" fmla="*/ 190 w 654"/>
                  <a:gd name="T41" fmla="*/ 62 h 81"/>
                  <a:gd name="T42" fmla="*/ 174 w 654"/>
                  <a:gd name="T43" fmla="*/ 73 h 81"/>
                  <a:gd name="T44" fmla="*/ 158 w 654"/>
                  <a:gd name="T45" fmla="*/ 81 h 81"/>
                  <a:gd name="T46" fmla="*/ 136 w 654"/>
                  <a:gd name="T47" fmla="*/ 75 h 81"/>
                  <a:gd name="T48" fmla="*/ 110 w 654"/>
                  <a:gd name="T49" fmla="*/ 81 h 81"/>
                  <a:gd name="T50" fmla="*/ 80 w 654"/>
                  <a:gd name="T51" fmla="*/ 75 h 81"/>
                  <a:gd name="T52" fmla="*/ 54 w 654"/>
                  <a:gd name="T53" fmla="*/ 70 h 81"/>
                  <a:gd name="T54" fmla="*/ 38 w 654"/>
                  <a:gd name="T55" fmla="*/ 67 h 81"/>
                  <a:gd name="T56" fmla="*/ 0 w 654"/>
                  <a:gd name="T57" fmla="*/ 62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4"/>
                  <a:gd name="T88" fmla="*/ 0 h 81"/>
                  <a:gd name="T89" fmla="*/ 654 w 654"/>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4" h="81">
                    <a:moveTo>
                      <a:pt x="654" y="49"/>
                    </a:moveTo>
                    <a:cubicBezTo>
                      <a:pt x="647" y="49"/>
                      <a:pt x="641" y="49"/>
                      <a:pt x="635" y="51"/>
                    </a:cubicBezTo>
                    <a:cubicBezTo>
                      <a:pt x="629" y="53"/>
                      <a:pt x="627" y="62"/>
                      <a:pt x="616" y="62"/>
                    </a:cubicBezTo>
                    <a:cubicBezTo>
                      <a:pt x="605" y="62"/>
                      <a:pt x="580" y="51"/>
                      <a:pt x="568" y="51"/>
                    </a:cubicBezTo>
                    <a:cubicBezTo>
                      <a:pt x="556" y="51"/>
                      <a:pt x="551" y="62"/>
                      <a:pt x="542" y="62"/>
                    </a:cubicBezTo>
                    <a:cubicBezTo>
                      <a:pt x="533" y="62"/>
                      <a:pt x="521" y="57"/>
                      <a:pt x="512" y="54"/>
                    </a:cubicBezTo>
                    <a:cubicBezTo>
                      <a:pt x="503" y="51"/>
                      <a:pt x="494" y="48"/>
                      <a:pt x="486" y="43"/>
                    </a:cubicBezTo>
                    <a:cubicBezTo>
                      <a:pt x="478" y="38"/>
                      <a:pt x="468" y="29"/>
                      <a:pt x="462" y="22"/>
                    </a:cubicBezTo>
                    <a:cubicBezTo>
                      <a:pt x="456" y="15"/>
                      <a:pt x="457" y="6"/>
                      <a:pt x="451" y="3"/>
                    </a:cubicBezTo>
                    <a:cubicBezTo>
                      <a:pt x="445" y="0"/>
                      <a:pt x="432" y="2"/>
                      <a:pt x="424" y="3"/>
                    </a:cubicBezTo>
                    <a:cubicBezTo>
                      <a:pt x="416" y="4"/>
                      <a:pt x="407" y="2"/>
                      <a:pt x="403" y="6"/>
                    </a:cubicBezTo>
                    <a:cubicBezTo>
                      <a:pt x="399" y="10"/>
                      <a:pt x="403" y="19"/>
                      <a:pt x="400" y="25"/>
                    </a:cubicBezTo>
                    <a:cubicBezTo>
                      <a:pt x="397" y="31"/>
                      <a:pt x="391" y="40"/>
                      <a:pt x="384" y="43"/>
                    </a:cubicBezTo>
                    <a:cubicBezTo>
                      <a:pt x="377" y="46"/>
                      <a:pt x="363" y="45"/>
                      <a:pt x="355" y="46"/>
                    </a:cubicBezTo>
                    <a:cubicBezTo>
                      <a:pt x="347" y="47"/>
                      <a:pt x="342" y="49"/>
                      <a:pt x="334" y="51"/>
                    </a:cubicBezTo>
                    <a:cubicBezTo>
                      <a:pt x="326" y="53"/>
                      <a:pt x="315" y="54"/>
                      <a:pt x="307" y="57"/>
                    </a:cubicBezTo>
                    <a:cubicBezTo>
                      <a:pt x="299" y="60"/>
                      <a:pt x="293" y="65"/>
                      <a:pt x="286" y="67"/>
                    </a:cubicBezTo>
                    <a:cubicBezTo>
                      <a:pt x="279" y="69"/>
                      <a:pt x="271" y="67"/>
                      <a:pt x="264" y="67"/>
                    </a:cubicBezTo>
                    <a:cubicBezTo>
                      <a:pt x="257" y="67"/>
                      <a:pt x="252" y="68"/>
                      <a:pt x="243" y="70"/>
                    </a:cubicBezTo>
                    <a:cubicBezTo>
                      <a:pt x="234" y="72"/>
                      <a:pt x="220" y="79"/>
                      <a:pt x="211" y="78"/>
                    </a:cubicBezTo>
                    <a:cubicBezTo>
                      <a:pt x="202" y="77"/>
                      <a:pt x="196" y="63"/>
                      <a:pt x="190" y="62"/>
                    </a:cubicBezTo>
                    <a:cubicBezTo>
                      <a:pt x="184" y="61"/>
                      <a:pt x="179" y="70"/>
                      <a:pt x="174" y="73"/>
                    </a:cubicBezTo>
                    <a:cubicBezTo>
                      <a:pt x="169" y="76"/>
                      <a:pt x="164" y="81"/>
                      <a:pt x="158" y="81"/>
                    </a:cubicBezTo>
                    <a:cubicBezTo>
                      <a:pt x="152" y="81"/>
                      <a:pt x="144" y="75"/>
                      <a:pt x="136" y="75"/>
                    </a:cubicBezTo>
                    <a:cubicBezTo>
                      <a:pt x="128" y="75"/>
                      <a:pt x="119" y="81"/>
                      <a:pt x="110" y="81"/>
                    </a:cubicBezTo>
                    <a:cubicBezTo>
                      <a:pt x="101" y="81"/>
                      <a:pt x="89" y="77"/>
                      <a:pt x="80" y="75"/>
                    </a:cubicBezTo>
                    <a:cubicBezTo>
                      <a:pt x="71" y="73"/>
                      <a:pt x="61" y="71"/>
                      <a:pt x="54" y="70"/>
                    </a:cubicBezTo>
                    <a:cubicBezTo>
                      <a:pt x="47" y="69"/>
                      <a:pt x="47" y="68"/>
                      <a:pt x="38" y="67"/>
                    </a:cubicBezTo>
                    <a:cubicBezTo>
                      <a:pt x="29" y="66"/>
                      <a:pt x="9" y="64"/>
                      <a:pt x="0" y="62"/>
                    </a:cubicBezTo>
                  </a:path>
                </a:pathLst>
              </a:custGeom>
              <a:noFill/>
              <a:ln w="38100">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2" name="Group 9"/>
              <p:cNvGrpSpPr>
                <a:grpSpLocks/>
              </p:cNvGrpSpPr>
              <p:nvPr/>
            </p:nvGrpSpPr>
            <p:grpSpPr bwMode="auto">
              <a:xfrm>
                <a:off x="4150" y="1120"/>
                <a:ext cx="1994" cy="1966"/>
                <a:chOff x="2840" y="1336"/>
                <a:chExt cx="1968" cy="1993"/>
              </a:xfrm>
            </p:grpSpPr>
            <p:sp>
              <p:nvSpPr>
                <p:cNvPr id="13" name="Freeform 10"/>
                <p:cNvSpPr>
                  <a:spLocks/>
                </p:cNvSpPr>
                <p:nvPr/>
              </p:nvSpPr>
              <p:spPr bwMode="auto">
                <a:xfrm>
                  <a:off x="4081" y="2486"/>
                  <a:ext cx="724" cy="725"/>
                </a:xfrm>
                <a:custGeom>
                  <a:avLst/>
                  <a:gdLst>
                    <a:gd name="T0" fmla="*/ 95 w 724"/>
                    <a:gd name="T1" fmla="*/ 725 h 725"/>
                    <a:gd name="T2" fmla="*/ 12 w 724"/>
                    <a:gd name="T3" fmla="*/ 498 h 725"/>
                    <a:gd name="T4" fmla="*/ 20 w 724"/>
                    <a:gd name="T5" fmla="*/ 479 h 725"/>
                    <a:gd name="T6" fmla="*/ 39 w 724"/>
                    <a:gd name="T7" fmla="*/ 469 h 725"/>
                    <a:gd name="T8" fmla="*/ 95 w 724"/>
                    <a:gd name="T9" fmla="*/ 447 h 725"/>
                    <a:gd name="T10" fmla="*/ 113 w 724"/>
                    <a:gd name="T11" fmla="*/ 415 h 725"/>
                    <a:gd name="T12" fmla="*/ 129 w 724"/>
                    <a:gd name="T13" fmla="*/ 394 h 725"/>
                    <a:gd name="T14" fmla="*/ 167 w 724"/>
                    <a:gd name="T15" fmla="*/ 362 h 725"/>
                    <a:gd name="T16" fmla="*/ 276 w 724"/>
                    <a:gd name="T17" fmla="*/ 285 h 725"/>
                    <a:gd name="T18" fmla="*/ 289 w 724"/>
                    <a:gd name="T19" fmla="*/ 221 h 725"/>
                    <a:gd name="T20" fmla="*/ 305 w 724"/>
                    <a:gd name="T21" fmla="*/ 130 h 725"/>
                    <a:gd name="T22" fmla="*/ 327 w 724"/>
                    <a:gd name="T23" fmla="*/ 53 h 725"/>
                    <a:gd name="T24" fmla="*/ 335 w 724"/>
                    <a:gd name="T25" fmla="*/ 7 h 725"/>
                    <a:gd name="T26" fmla="*/ 370 w 724"/>
                    <a:gd name="T27" fmla="*/ 10 h 725"/>
                    <a:gd name="T28" fmla="*/ 428 w 724"/>
                    <a:gd name="T29" fmla="*/ 15 h 725"/>
                    <a:gd name="T30" fmla="*/ 530 w 724"/>
                    <a:gd name="T31" fmla="*/ 23 h 725"/>
                    <a:gd name="T32" fmla="*/ 724 w 724"/>
                    <a:gd name="T33" fmla="*/ 37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725"/>
                    <a:gd name="T53" fmla="*/ 724 w 724"/>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725">
                      <a:moveTo>
                        <a:pt x="95" y="725"/>
                      </a:moveTo>
                      <a:cubicBezTo>
                        <a:pt x="81" y="687"/>
                        <a:pt x="24" y="539"/>
                        <a:pt x="12" y="498"/>
                      </a:cubicBezTo>
                      <a:cubicBezTo>
                        <a:pt x="0" y="457"/>
                        <a:pt x="16" y="484"/>
                        <a:pt x="20" y="479"/>
                      </a:cubicBezTo>
                      <a:cubicBezTo>
                        <a:pt x="24" y="474"/>
                        <a:pt x="27" y="474"/>
                        <a:pt x="39" y="469"/>
                      </a:cubicBezTo>
                      <a:cubicBezTo>
                        <a:pt x="51" y="464"/>
                        <a:pt x="83" y="456"/>
                        <a:pt x="95" y="447"/>
                      </a:cubicBezTo>
                      <a:cubicBezTo>
                        <a:pt x="107" y="438"/>
                        <a:pt x="107" y="424"/>
                        <a:pt x="113" y="415"/>
                      </a:cubicBezTo>
                      <a:cubicBezTo>
                        <a:pt x="119" y="406"/>
                        <a:pt x="120" y="403"/>
                        <a:pt x="129" y="394"/>
                      </a:cubicBezTo>
                      <a:cubicBezTo>
                        <a:pt x="138" y="385"/>
                        <a:pt x="142" y="380"/>
                        <a:pt x="167" y="362"/>
                      </a:cubicBezTo>
                      <a:cubicBezTo>
                        <a:pt x="192" y="344"/>
                        <a:pt x="256" y="308"/>
                        <a:pt x="276" y="285"/>
                      </a:cubicBezTo>
                      <a:cubicBezTo>
                        <a:pt x="296" y="262"/>
                        <a:pt x="284" y="247"/>
                        <a:pt x="289" y="221"/>
                      </a:cubicBezTo>
                      <a:cubicBezTo>
                        <a:pt x="294" y="195"/>
                        <a:pt x="299" y="158"/>
                        <a:pt x="305" y="130"/>
                      </a:cubicBezTo>
                      <a:cubicBezTo>
                        <a:pt x="311" y="102"/>
                        <a:pt x="322" y="73"/>
                        <a:pt x="327" y="53"/>
                      </a:cubicBezTo>
                      <a:cubicBezTo>
                        <a:pt x="332" y="33"/>
                        <a:pt x="328" y="14"/>
                        <a:pt x="335" y="7"/>
                      </a:cubicBezTo>
                      <a:cubicBezTo>
                        <a:pt x="342" y="0"/>
                        <a:pt x="355" y="9"/>
                        <a:pt x="370" y="10"/>
                      </a:cubicBezTo>
                      <a:cubicBezTo>
                        <a:pt x="385" y="11"/>
                        <a:pt x="401" y="13"/>
                        <a:pt x="428" y="15"/>
                      </a:cubicBezTo>
                      <a:cubicBezTo>
                        <a:pt x="455" y="17"/>
                        <a:pt x="481" y="19"/>
                        <a:pt x="530" y="23"/>
                      </a:cubicBezTo>
                      <a:cubicBezTo>
                        <a:pt x="579" y="27"/>
                        <a:pt x="684" y="34"/>
                        <a:pt x="724" y="37"/>
                      </a:cubicBezTo>
                    </a:path>
                  </a:pathLst>
                </a:custGeom>
                <a:solidFill>
                  <a:srgbClr val="FF008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14" name="Group 11"/>
                <p:cNvGrpSpPr>
                  <a:grpSpLocks/>
                </p:cNvGrpSpPr>
                <p:nvPr/>
              </p:nvGrpSpPr>
              <p:grpSpPr bwMode="auto">
                <a:xfrm>
                  <a:off x="2840" y="1336"/>
                  <a:ext cx="1968" cy="1993"/>
                  <a:chOff x="2840" y="1336"/>
                  <a:chExt cx="1968" cy="1993"/>
                </a:xfrm>
              </p:grpSpPr>
              <p:sp>
                <p:nvSpPr>
                  <p:cNvPr id="15" name="Freeform 12"/>
                  <p:cNvSpPr>
                    <a:spLocks/>
                  </p:cNvSpPr>
                  <p:nvPr/>
                </p:nvSpPr>
                <p:spPr bwMode="auto">
                  <a:xfrm>
                    <a:off x="4064" y="2520"/>
                    <a:ext cx="743" cy="809"/>
                  </a:xfrm>
                  <a:custGeom>
                    <a:avLst/>
                    <a:gdLst>
                      <a:gd name="T0" fmla="*/ 736 w 743"/>
                      <a:gd name="T1" fmla="*/ 0 h 809"/>
                      <a:gd name="T2" fmla="*/ 108 w 743"/>
                      <a:gd name="T3" fmla="*/ 692 h 809"/>
                      <a:gd name="T4" fmla="*/ 88 w 743"/>
                      <a:gd name="T5" fmla="*/ 704 h 809"/>
                      <a:gd name="T6" fmla="*/ 108 w 743"/>
                      <a:gd name="T7" fmla="*/ 704 h 809"/>
                      <a:gd name="T8" fmla="*/ 152 w 743"/>
                      <a:gd name="T9" fmla="*/ 684 h 809"/>
                      <a:gd name="T10" fmla="*/ 180 w 743"/>
                      <a:gd name="T11" fmla="*/ 664 h 809"/>
                      <a:gd name="T12" fmla="*/ 244 w 743"/>
                      <a:gd name="T13" fmla="*/ 648 h 809"/>
                      <a:gd name="T14" fmla="*/ 292 w 743"/>
                      <a:gd name="T15" fmla="*/ 620 h 809"/>
                      <a:gd name="T16" fmla="*/ 380 w 743"/>
                      <a:gd name="T17" fmla="*/ 568 h 809"/>
                      <a:gd name="T18" fmla="*/ 420 w 743"/>
                      <a:gd name="T19" fmla="*/ 504 h 809"/>
                      <a:gd name="T20" fmla="*/ 452 w 743"/>
                      <a:gd name="T21" fmla="*/ 488 h 809"/>
                      <a:gd name="T22" fmla="*/ 460 w 743"/>
                      <a:gd name="T23" fmla="*/ 456 h 809"/>
                      <a:gd name="T24" fmla="*/ 460 w 743"/>
                      <a:gd name="T25" fmla="*/ 420 h 809"/>
                      <a:gd name="T26" fmla="*/ 508 w 743"/>
                      <a:gd name="T27" fmla="*/ 400 h 809"/>
                      <a:gd name="T28" fmla="*/ 540 w 743"/>
                      <a:gd name="T29" fmla="*/ 392 h 809"/>
                      <a:gd name="T30" fmla="*/ 576 w 743"/>
                      <a:gd name="T31" fmla="*/ 360 h 809"/>
                      <a:gd name="T32" fmla="*/ 596 w 743"/>
                      <a:gd name="T33" fmla="*/ 332 h 809"/>
                      <a:gd name="T34" fmla="*/ 616 w 743"/>
                      <a:gd name="T35" fmla="*/ 304 h 809"/>
                      <a:gd name="T36" fmla="*/ 616 w 743"/>
                      <a:gd name="T37" fmla="*/ 276 h 809"/>
                      <a:gd name="T38" fmla="*/ 652 w 743"/>
                      <a:gd name="T39" fmla="*/ 244 h 809"/>
                      <a:gd name="T40" fmla="*/ 672 w 743"/>
                      <a:gd name="T41" fmla="*/ 212 h 809"/>
                      <a:gd name="T42" fmla="*/ 680 w 743"/>
                      <a:gd name="T43" fmla="*/ 164 h 809"/>
                      <a:gd name="T44" fmla="*/ 696 w 743"/>
                      <a:gd name="T45" fmla="*/ 116 h 809"/>
                      <a:gd name="T46" fmla="*/ 720 w 743"/>
                      <a:gd name="T47" fmla="*/ 64 h 809"/>
                      <a:gd name="T48" fmla="*/ 740 w 743"/>
                      <a:gd name="T49" fmla="*/ 16 h 809"/>
                      <a:gd name="T50" fmla="*/ 736 w 743"/>
                      <a:gd name="T51" fmla="*/ 0 h 8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3"/>
                      <a:gd name="T79" fmla="*/ 0 h 809"/>
                      <a:gd name="T80" fmla="*/ 743 w 743"/>
                      <a:gd name="T81" fmla="*/ 809 h 8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3" h="809">
                        <a:moveTo>
                          <a:pt x="736" y="0"/>
                        </a:moveTo>
                        <a:cubicBezTo>
                          <a:pt x="625" y="120"/>
                          <a:pt x="216" y="575"/>
                          <a:pt x="108" y="692"/>
                        </a:cubicBezTo>
                        <a:cubicBezTo>
                          <a:pt x="0" y="809"/>
                          <a:pt x="88" y="702"/>
                          <a:pt x="88" y="704"/>
                        </a:cubicBezTo>
                        <a:cubicBezTo>
                          <a:pt x="88" y="706"/>
                          <a:pt x="97" y="707"/>
                          <a:pt x="108" y="704"/>
                        </a:cubicBezTo>
                        <a:cubicBezTo>
                          <a:pt x="119" y="701"/>
                          <a:pt x="140" y="691"/>
                          <a:pt x="152" y="684"/>
                        </a:cubicBezTo>
                        <a:cubicBezTo>
                          <a:pt x="164" y="677"/>
                          <a:pt x="165" y="670"/>
                          <a:pt x="180" y="664"/>
                        </a:cubicBezTo>
                        <a:cubicBezTo>
                          <a:pt x="195" y="658"/>
                          <a:pt x="225" y="655"/>
                          <a:pt x="244" y="648"/>
                        </a:cubicBezTo>
                        <a:cubicBezTo>
                          <a:pt x="263" y="641"/>
                          <a:pt x="269" y="633"/>
                          <a:pt x="292" y="620"/>
                        </a:cubicBezTo>
                        <a:cubicBezTo>
                          <a:pt x="315" y="607"/>
                          <a:pt x="359" y="587"/>
                          <a:pt x="380" y="568"/>
                        </a:cubicBezTo>
                        <a:cubicBezTo>
                          <a:pt x="401" y="549"/>
                          <a:pt x="408" y="517"/>
                          <a:pt x="420" y="504"/>
                        </a:cubicBezTo>
                        <a:cubicBezTo>
                          <a:pt x="432" y="491"/>
                          <a:pt x="445" y="496"/>
                          <a:pt x="452" y="488"/>
                        </a:cubicBezTo>
                        <a:cubicBezTo>
                          <a:pt x="459" y="480"/>
                          <a:pt x="459" y="467"/>
                          <a:pt x="460" y="456"/>
                        </a:cubicBezTo>
                        <a:cubicBezTo>
                          <a:pt x="461" y="445"/>
                          <a:pt x="452" y="429"/>
                          <a:pt x="460" y="420"/>
                        </a:cubicBezTo>
                        <a:cubicBezTo>
                          <a:pt x="468" y="411"/>
                          <a:pt x="495" y="405"/>
                          <a:pt x="508" y="400"/>
                        </a:cubicBezTo>
                        <a:cubicBezTo>
                          <a:pt x="521" y="395"/>
                          <a:pt x="529" y="399"/>
                          <a:pt x="540" y="392"/>
                        </a:cubicBezTo>
                        <a:cubicBezTo>
                          <a:pt x="551" y="385"/>
                          <a:pt x="567" y="370"/>
                          <a:pt x="576" y="360"/>
                        </a:cubicBezTo>
                        <a:cubicBezTo>
                          <a:pt x="585" y="350"/>
                          <a:pt x="589" y="341"/>
                          <a:pt x="596" y="332"/>
                        </a:cubicBezTo>
                        <a:cubicBezTo>
                          <a:pt x="603" y="323"/>
                          <a:pt x="613" y="313"/>
                          <a:pt x="616" y="304"/>
                        </a:cubicBezTo>
                        <a:cubicBezTo>
                          <a:pt x="619" y="295"/>
                          <a:pt x="610" y="286"/>
                          <a:pt x="616" y="276"/>
                        </a:cubicBezTo>
                        <a:cubicBezTo>
                          <a:pt x="622" y="266"/>
                          <a:pt x="643" y="255"/>
                          <a:pt x="652" y="244"/>
                        </a:cubicBezTo>
                        <a:cubicBezTo>
                          <a:pt x="661" y="233"/>
                          <a:pt x="667" y="225"/>
                          <a:pt x="672" y="212"/>
                        </a:cubicBezTo>
                        <a:cubicBezTo>
                          <a:pt x="677" y="199"/>
                          <a:pt x="676" y="180"/>
                          <a:pt x="680" y="164"/>
                        </a:cubicBezTo>
                        <a:cubicBezTo>
                          <a:pt x="684" y="148"/>
                          <a:pt x="689" y="133"/>
                          <a:pt x="696" y="116"/>
                        </a:cubicBezTo>
                        <a:cubicBezTo>
                          <a:pt x="703" y="99"/>
                          <a:pt x="713" y="81"/>
                          <a:pt x="720" y="64"/>
                        </a:cubicBezTo>
                        <a:cubicBezTo>
                          <a:pt x="727" y="47"/>
                          <a:pt x="737" y="27"/>
                          <a:pt x="740" y="16"/>
                        </a:cubicBezTo>
                        <a:cubicBezTo>
                          <a:pt x="743" y="5"/>
                          <a:pt x="737" y="3"/>
                          <a:pt x="736" y="0"/>
                        </a:cubicBezTo>
                        <a:close/>
                      </a:path>
                    </a:pathLst>
                  </a:custGeom>
                  <a:solidFill>
                    <a:srgbClr val="FF008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16" name="Group 13"/>
                  <p:cNvGrpSpPr>
                    <a:grpSpLocks/>
                  </p:cNvGrpSpPr>
                  <p:nvPr/>
                </p:nvGrpSpPr>
                <p:grpSpPr bwMode="auto">
                  <a:xfrm>
                    <a:off x="2840" y="1336"/>
                    <a:ext cx="1968" cy="1909"/>
                    <a:chOff x="2840" y="1336"/>
                    <a:chExt cx="1968" cy="1909"/>
                  </a:xfrm>
                </p:grpSpPr>
                <p:sp>
                  <p:nvSpPr>
                    <p:cNvPr id="17" name="Freeform 14"/>
                    <p:cNvSpPr>
                      <a:spLocks/>
                    </p:cNvSpPr>
                    <p:nvPr/>
                  </p:nvSpPr>
                  <p:spPr bwMode="auto">
                    <a:xfrm>
                      <a:off x="3075" y="1376"/>
                      <a:ext cx="535" cy="732"/>
                    </a:xfrm>
                    <a:custGeom>
                      <a:avLst/>
                      <a:gdLst>
                        <a:gd name="T0" fmla="*/ 397 w 535"/>
                        <a:gd name="T1" fmla="*/ 0 h 732"/>
                        <a:gd name="T2" fmla="*/ 517 w 535"/>
                        <a:gd name="T3" fmla="*/ 360 h 732"/>
                        <a:gd name="T4" fmla="*/ 505 w 535"/>
                        <a:gd name="T5" fmla="*/ 384 h 732"/>
                        <a:gd name="T6" fmla="*/ 485 w 535"/>
                        <a:gd name="T7" fmla="*/ 404 h 732"/>
                        <a:gd name="T8" fmla="*/ 445 w 535"/>
                        <a:gd name="T9" fmla="*/ 428 h 732"/>
                        <a:gd name="T10" fmla="*/ 453 w 535"/>
                        <a:gd name="T11" fmla="*/ 376 h 732"/>
                        <a:gd name="T12" fmla="*/ 397 w 535"/>
                        <a:gd name="T13" fmla="*/ 364 h 732"/>
                        <a:gd name="T14" fmla="*/ 369 w 535"/>
                        <a:gd name="T15" fmla="*/ 352 h 732"/>
                        <a:gd name="T16" fmla="*/ 322 w 535"/>
                        <a:gd name="T17" fmla="*/ 349 h 732"/>
                        <a:gd name="T18" fmla="*/ 269 w 535"/>
                        <a:gd name="T19" fmla="*/ 336 h 732"/>
                        <a:gd name="T20" fmla="*/ 261 w 535"/>
                        <a:gd name="T21" fmla="*/ 356 h 732"/>
                        <a:gd name="T22" fmla="*/ 309 w 535"/>
                        <a:gd name="T23" fmla="*/ 380 h 732"/>
                        <a:gd name="T24" fmla="*/ 333 w 535"/>
                        <a:gd name="T25" fmla="*/ 404 h 732"/>
                        <a:gd name="T26" fmla="*/ 313 w 535"/>
                        <a:gd name="T27" fmla="*/ 432 h 732"/>
                        <a:gd name="T28" fmla="*/ 285 w 535"/>
                        <a:gd name="T29" fmla="*/ 464 h 732"/>
                        <a:gd name="T30" fmla="*/ 265 w 535"/>
                        <a:gd name="T31" fmla="*/ 500 h 732"/>
                        <a:gd name="T32" fmla="*/ 241 w 535"/>
                        <a:gd name="T33" fmla="*/ 532 h 732"/>
                        <a:gd name="T34" fmla="*/ 217 w 535"/>
                        <a:gd name="T35" fmla="*/ 556 h 732"/>
                        <a:gd name="T36" fmla="*/ 173 w 535"/>
                        <a:gd name="T37" fmla="*/ 568 h 732"/>
                        <a:gd name="T38" fmla="*/ 153 w 535"/>
                        <a:gd name="T39" fmla="*/ 620 h 732"/>
                        <a:gd name="T40" fmla="*/ 153 w 535"/>
                        <a:gd name="T41" fmla="*/ 660 h 732"/>
                        <a:gd name="T42" fmla="*/ 145 w 535"/>
                        <a:gd name="T43" fmla="*/ 724 h 732"/>
                        <a:gd name="T44" fmla="*/ 0 w 535"/>
                        <a:gd name="T45" fmla="*/ 709 h 7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5"/>
                        <a:gd name="T70" fmla="*/ 0 h 732"/>
                        <a:gd name="T71" fmla="*/ 535 w 535"/>
                        <a:gd name="T72" fmla="*/ 732 h 7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5" h="732">
                          <a:moveTo>
                            <a:pt x="397" y="0"/>
                          </a:moveTo>
                          <a:cubicBezTo>
                            <a:pt x="417" y="60"/>
                            <a:pt x="499" y="296"/>
                            <a:pt x="517" y="360"/>
                          </a:cubicBezTo>
                          <a:cubicBezTo>
                            <a:pt x="535" y="424"/>
                            <a:pt x="510" y="377"/>
                            <a:pt x="505" y="384"/>
                          </a:cubicBezTo>
                          <a:cubicBezTo>
                            <a:pt x="500" y="391"/>
                            <a:pt x="495" y="397"/>
                            <a:pt x="485" y="404"/>
                          </a:cubicBezTo>
                          <a:cubicBezTo>
                            <a:pt x="475" y="411"/>
                            <a:pt x="450" y="433"/>
                            <a:pt x="445" y="428"/>
                          </a:cubicBezTo>
                          <a:cubicBezTo>
                            <a:pt x="440" y="423"/>
                            <a:pt x="461" y="387"/>
                            <a:pt x="453" y="376"/>
                          </a:cubicBezTo>
                          <a:cubicBezTo>
                            <a:pt x="445" y="365"/>
                            <a:pt x="411" y="368"/>
                            <a:pt x="397" y="364"/>
                          </a:cubicBezTo>
                          <a:cubicBezTo>
                            <a:pt x="383" y="360"/>
                            <a:pt x="381" y="354"/>
                            <a:pt x="369" y="352"/>
                          </a:cubicBezTo>
                          <a:cubicBezTo>
                            <a:pt x="357" y="350"/>
                            <a:pt x="339" y="352"/>
                            <a:pt x="322" y="349"/>
                          </a:cubicBezTo>
                          <a:cubicBezTo>
                            <a:pt x="305" y="346"/>
                            <a:pt x="279" y="335"/>
                            <a:pt x="269" y="336"/>
                          </a:cubicBezTo>
                          <a:cubicBezTo>
                            <a:pt x="259" y="337"/>
                            <a:pt x="254" y="349"/>
                            <a:pt x="261" y="356"/>
                          </a:cubicBezTo>
                          <a:cubicBezTo>
                            <a:pt x="268" y="363"/>
                            <a:pt x="297" y="372"/>
                            <a:pt x="309" y="380"/>
                          </a:cubicBezTo>
                          <a:cubicBezTo>
                            <a:pt x="321" y="388"/>
                            <a:pt x="332" y="395"/>
                            <a:pt x="333" y="404"/>
                          </a:cubicBezTo>
                          <a:cubicBezTo>
                            <a:pt x="334" y="413"/>
                            <a:pt x="321" y="422"/>
                            <a:pt x="313" y="432"/>
                          </a:cubicBezTo>
                          <a:cubicBezTo>
                            <a:pt x="305" y="442"/>
                            <a:pt x="293" y="453"/>
                            <a:pt x="285" y="464"/>
                          </a:cubicBezTo>
                          <a:cubicBezTo>
                            <a:pt x="277" y="475"/>
                            <a:pt x="272" y="489"/>
                            <a:pt x="265" y="500"/>
                          </a:cubicBezTo>
                          <a:cubicBezTo>
                            <a:pt x="258" y="511"/>
                            <a:pt x="249" y="523"/>
                            <a:pt x="241" y="532"/>
                          </a:cubicBezTo>
                          <a:cubicBezTo>
                            <a:pt x="233" y="541"/>
                            <a:pt x="228" y="550"/>
                            <a:pt x="217" y="556"/>
                          </a:cubicBezTo>
                          <a:cubicBezTo>
                            <a:pt x="206" y="562"/>
                            <a:pt x="184" y="557"/>
                            <a:pt x="173" y="568"/>
                          </a:cubicBezTo>
                          <a:cubicBezTo>
                            <a:pt x="162" y="579"/>
                            <a:pt x="156" y="605"/>
                            <a:pt x="153" y="620"/>
                          </a:cubicBezTo>
                          <a:cubicBezTo>
                            <a:pt x="150" y="635"/>
                            <a:pt x="154" y="643"/>
                            <a:pt x="153" y="660"/>
                          </a:cubicBezTo>
                          <a:cubicBezTo>
                            <a:pt x="152" y="677"/>
                            <a:pt x="170" y="716"/>
                            <a:pt x="145" y="724"/>
                          </a:cubicBezTo>
                          <a:cubicBezTo>
                            <a:pt x="120" y="732"/>
                            <a:pt x="30" y="712"/>
                            <a:pt x="0" y="709"/>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5"/>
                    <p:cNvSpPr>
                      <a:spLocks/>
                    </p:cNvSpPr>
                    <p:nvPr/>
                  </p:nvSpPr>
                  <p:spPr bwMode="auto">
                    <a:xfrm>
                      <a:off x="4095" y="1565"/>
                      <a:ext cx="630" cy="644"/>
                    </a:xfrm>
                    <a:custGeom>
                      <a:avLst/>
                      <a:gdLst>
                        <a:gd name="T0" fmla="*/ 630 w 630"/>
                        <a:gd name="T1" fmla="*/ 366 h 644"/>
                        <a:gd name="T2" fmla="*/ 217 w 630"/>
                        <a:gd name="T3" fmla="*/ 611 h 644"/>
                        <a:gd name="T4" fmla="*/ 222 w 630"/>
                        <a:gd name="T5" fmla="*/ 566 h 644"/>
                        <a:gd name="T6" fmla="*/ 185 w 630"/>
                        <a:gd name="T7" fmla="*/ 491 h 644"/>
                        <a:gd name="T8" fmla="*/ 145 w 630"/>
                        <a:gd name="T9" fmla="*/ 435 h 644"/>
                        <a:gd name="T10" fmla="*/ 124 w 630"/>
                        <a:gd name="T11" fmla="*/ 398 h 644"/>
                        <a:gd name="T12" fmla="*/ 89 w 630"/>
                        <a:gd name="T13" fmla="*/ 344 h 644"/>
                        <a:gd name="T14" fmla="*/ 60 w 630"/>
                        <a:gd name="T15" fmla="*/ 312 h 644"/>
                        <a:gd name="T16" fmla="*/ 38 w 630"/>
                        <a:gd name="T17" fmla="*/ 278 h 644"/>
                        <a:gd name="T18" fmla="*/ 30 w 630"/>
                        <a:gd name="T19" fmla="*/ 251 h 644"/>
                        <a:gd name="T20" fmla="*/ 217 w 630"/>
                        <a:gd name="T21" fmla="*/ 0 h 6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0"/>
                        <a:gd name="T34" fmla="*/ 0 h 644"/>
                        <a:gd name="T35" fmla="*/ 630 w 630"/>
                        <a:gd name="T36" fmla="*/ 644 h 6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0" h="644">
                          <a:moveTo>
                            <a:pt x="630" y="366"/>
                          </a:moveTo>
                          <a:cubicBezTo>
                            <a:pt x="561" y="406"/>
                            <a:pt x="285" y="578"/>
                            <a:pt x="217" y="611"/>
                          </a:cubicBezTo>
                          <a:cubicBezTo>
                            <a:pt x="149" y="644"/>
                            <a:pt x="227" y="586"/>
                            <a:pt x="222" y="566"/>
                          </a:cubicBezTo>
                          <a:cubicBezTo>
                            <a:pt x="217" y="546"/>
                            <a:pt x="198" y="513"/>
                            <a:pt x="185" y="491"/>
                          </a:cubicBezTo>
                          <a:cubicBezTo>
                            <a:pt x="172" y="469"/>
                            <a:pt x="155" y="450"/>
                            <a:pt x="145" y="435"/>
                          </a:cubicBezTo>
                          <a:cubicBezTo>
                            <a:pt x="135" y="420"/>
                            <a:pt x="133" y="413"/>
                            <a:pt x="124" y="398"/>
                          </a:cubicBezTo>
                          <a:cubicBezTo>
                            <a:pt x="115" y="383"/>
                            <a:pt x="100" y="358"/>
                            <a:pt x="89" y="344"/>
                          </a:cubicBezTo>
                          <a:cubicBezTo>
                            <a:pt x="78" y="330"/>
                            <a:pt x="68" y="323"/>
                            <a:pt x="60" y="312"/>
                          </a:cubicBezTo>
                          <a:cubicBezTo>
                            <a:pt x="52" y="301"/>
                            <a:pt x="43" y="288"/>
                            <a:pt x="38" y="278"/>
                          </a:cubicBezTo>
                          <a:cubicBezTo>
                            <a:pt x="33" y="268"/>
                            <a:pt x="0" y="297"/>
                            <a:pt x="30" y="251"/>
                          </a:cubicBezTo>
                          <a:cubicBezTo>
                            <a:pt x="60" y="205"/>
                            <a:pt x="178" y="52"/>
                            <a:pt x="217" y="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19" name="Group 16"/>
                    <p:cNvGrpSpPr>
                      <a:grpSpLocks/>
                    </p:cNvGrpSpPr>
                    <p:nvPr/>
                  </p:nvGrpSpPr>
                  <p:grpSpPr bwMode="auto">
                    <a:xfrm>
                      <a:off x="3504" y="3003"/>
                      <a:ext cx="670" cy="242"/>
                      <a:chOff x="3509" y="3003"/>
                      <a:chExt cx="670" cy="242"/>
                    </a:xfrm>
                  </p:grpSpPr>
                  <p:sp>
                    <p:nvSpPr>
                      <p:cNvPr id="38" name="Freeform 17"/>
                      <p:cNvSpPr>
                        <a:spLocks/>
                      </p:cNvSpPr>
                      <p:nvPr/>
                    </p:nvSpPr>
                    <p:spPr bwMode="auto">
                      <a:xfrm>
                        <a:off x="3509" y="3003"/>
                        <a:ext cx="664" cy="221"/>
                      </a:xfrm>
                      <a:custGeom>
                        <a:avLst/>
                        <a:gdLst>
                          <a:gd name="T0" fmla="*/ 0 w 664"/>
                          <a:gd name="T1" fmla="*/ 221 h 221"/>
                          <a:gd name="T2" fmla="*/ 78 w 664"/>
                          <a:gd name="T3" fmla="*/ 34 h 221"/>
                          <a:gd name="T4" fmla="*/ 123 w 664"/>
                          <a:gd name="T5" fmla="*/ 26 h 221"/>
                          <a:gd name="T6" fmla="*/ 190 w 664"/>
                          <a:gd name="T7" fmla="*/ 24 h 221"/>
                          <a:gd name="T8" fmla="*/ 286 w 664"/>
                          <a:gd name="T9" fmla="*/ 29 h 221"/>
                          <a:gd name="T10" fmla="*/ 382 w 664"/>
                          <a:gd name="T11" fmla="*/ 45 h 221"/>
                          <a:gd name="T12" fmla="*/ 448 w 664"/>
                          <a:gd name="T13" fmla="*/ 50 h 221"/>
                          <a:gd name="T14" fmla="*/ 496 w 664"/>
                          <a:gd name="T15" fmla="*/ 58 h 221"/>
                          <a:gd name="T16" fmla="*/ 566 w 664"/>
                          <a:gd name="T17" fmla="*/ 50 h 221"/>
                          <a:gd name="T18" fmla="*/ 590 w 664"/>
                          <a:gd name="T19" fmla="*/ 45 h 221"/>
                          <a:gd name="T20" fmla="*/ 600 w 664"/>
                          <a:gd name="T21" fmla="*/ 26 h 221"/>
                          <a:gd name="T22" fmla="*/ 664 w 664"/>
                          <a:gd name="T23" fmla="*/ 20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221"/>
                          <a:gd name="T38" fmla="*/ 664 w 664"/>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221">
                            <a:moveTo>
                              <a:pt x="0" y="221"/>
                            </a:moveTo>
                            <a:cubicBezTo>
                              <a:pt x="12" y="190"/>
                              <a:pt x="58" y="66"/>
                              <a:pt x="78" y="34"/>
                            </a:cubicBezTo>
                            <a:cubicBezTo>
                              <a:pt x="98" y="2"/>
                              <a:pt x="104" y="28"/>
                              <a:pt x="123" y="26"/>
                            </a:cubicBezTo>
                            <a:cubicBezTo>
                              <a:pt x="142" y="24"/>
                              <a:pt x="163" y="24"/>
                              <a:pt x="190" y="24"/>
                            </a:cubicBezTo>
                            <a:cubicBezTo>
                              <a:pt x="217" y="24"/>
                              <a:pt x="254" y="26"/>
                              <a:pt x="286" y="29"/>
                            </a:cubicBezTo>
                            <a:cubicBezTo>
                              <a:pt x="318" y="32"/>
                              <a:pt x="355" y="42"/>
                              <a:pt x="382" y="45"/>
                            </a:cubicBezTo>
                            <a:cubicBezTo>
                              <a:pt x="409" y="48"/>
                              <a:pt x="429" y="48"/>
                              <a:pt x="448" y="50"/>
                            </a:cubicBezTo>
                            <a:cubicBezTo>
                              <a:pt x="467" y="52"/>
                              <a:pt x="476" y="58"/>
                              <a:pt x="496" y="58"/>
                            </a:cubicBezTo>
                            <a:cubicBezTo>
                              <a:pt x="516" y="58"/>
                              <a:pt x="550" y="52"/>
                              <a:pt x="566" y="50"/>
                            </a:cubicBezTo>
                            <a:cubicBezTo>
                              <a:pt x="582" y="48"/>
                              <a:pt x="584" y="49"/>
                              <a:pt x="590" y="45"/>
                            </a:cubicBezTo>
                            <a:cubicBezTo>
                              <a:pt x="596" y="41"/>
                              <a:pt x="588" y="0"/>
                              <a:pt x="600" y="26"/>
                            </a:cubicBezTo>
                            <a:cubicBezTo>
                              <a:pt x="612" y="52"/>
                              <a:pt x="651" y="164"/>
                              <a:pt x="664" y="20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18"/>
                      <p:cNvSpPr>
                        <a:spLocks/>
                      </p:cNvSpPr>
                      <p:nvPr/>
                    </p:nvSpPr>
                    <p:spPr bwMode="auto">
                      <a:xfrm>
                        <a:off x="3528" y="3173"/>
                        <a:ext cx="651" cy="72"/>
                      </a:xfrm>
                      <a:custGeom>
                        <a:avLst/>
                        <a:gdLst>
                          <a:gd name="T0" fmla="*/ 0 w 651"/>
                          <a:gd name="T1" fmla="*/ 51 h 72"/>
                          <a:gd name="T2" fmla="*/ 128 w 651"/>
                          <a:gd name="T3" fmla="*/ 64 h 72"/>
                          <a:gd name="T4" fmla="*/ 144 w 651"/>
                          <a:gd name="T5" fmla="*/ 67 h 72"/>
                          <a:gd name="T6" fmla="*/ 168 w 651"/>
                          <a:gd name="T7" fmla="*/ 70 h 72"/>
                          <a:gd name="T8" fmla="*/ 208 w 651"/>
                          <a:gd name="T9" fmla="*/ 56 h 72"/>
                          <a:gd name="T10" fmla="*/ 309 w 651"/>
                          <a:gd name="T11" fmla="*/ 48 h 72"/>
                          <a:gd name="T12" fmla="*/ 395 w 651"/>
                          <a:gd name="T13" fmla="*/ 27 h 72"/>
                          <a:gd name="T14" fmla="*/ 403 w 651"/>
                          <a:gd name="T15" fmla="*/ 8 h 72"/>
                          <a:gd name="T16" fmla="*/ 453 w 651"/>
                          <a:gd name="T17" fmla="*/ 3 h 72"/>
                          <a:gd name="T18" fmla="*/ 480 w 651"/>
                          <a:gd name="T19" fmla="*/ 27 h 72"/>
                          <a:gd name="T20" fmla="*/ 571 w 651"/>
                          <a:gd name="T21" fmla="*/ 48 h 72"/>
                          <a:gd name="T22" fmla="*/ 611 w 651"/>
                          <a:gd name="T23" fmla="*/ 40 h 72"/>
                          <a:gd name="T24" fmla="*/ 651 w 651"/>
                          <a:gd name="T25" fmla="*/ 2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1"/>
                          <a:gd name="T40" fmla="*/ 0 h 72"/>
                          <a:gd name="T41" fmla="*/ 651 w 65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1" h="72">
                            <a:moveTo>
                              <a:pt x="0" y="51"/>
                            </a:moveTo>
                            <a:cubicBezTo>
                              <a:pt x="21" y="54"/>
                              <a:pt x="104" y="61"/>
                              <a:pt x="128" y="64"/>
                            </a:cubicBezTo>
                            <a:cubicBezTo>
                              <a:pt x="152" y="67"/>
                              <a:pt x="137" y="66"/>
                              <a:pt x="144" y="67"/>
                            </a:cubicBezTo>
                            <a:cubicBezTo>
                              <a:pt x="151" y="68"/>
                              <a:pt x="157" y="72"/>
                              <a:pt x="168" y="70"/>
                            </a:cubicBezTo>
                            <a:cubicBezTo>
                              <a:pt x="179" y="68"/>
                              <a:pt x="185" y="60"/>
                              <a:pt x="208" y="56"/>
                            </a:cubicBezTo>
                            <a:cubicBezTo>
                              <a:pt x="231" y="52"/>
                              <a:pt x="278" y="53"/>
                              <a:pt x="309" y="48"/>
                            </a:cubicBezTo>
                            <a:cubicBezTo>
                              <a:pt x="340" y="43"/>
                              <a:pt x="379" y="34"/>
                              <a:pt x="395" y="27"/>
                            </a:cubicBezTo>
                            <a:cubicBezTo>
                              <a:pt x="411" y="20"/>
                              <a:pt x="394" y="12"/>
                              <a:pt x="403" y="8"/>
                            </a:cubicBezTo>
                            <a:cubicBezTo>
                              <a:pt x="412" y="4"/>
                              <a:pt x="440" y="0"/>
                              <a:pt x="453" y="3"/>
                            </a:cubicBezTo>
                            <a:cubicBezTo>
                              <a:pt x="466" y="6"/>
                              <a:pt x="460" y="19"/>
                              <a:pt x="480" y="27"/>
                            </a:cubicBezTo>
                            <a:cubicBezTo>
                              <a:pt x="500" y="35"/>
                              <a:pt x="549" y="46"/>
                              <a:pt x="571" y="48"/>
                            </a:cubicBezTo>
                            <a:cubicBezTo>
                              <a:pt x="593" y="50"/>
                              <a:pt x="598" y="43"/>
                              <a:pt x="611" y="40"/>
                            </a:cubicBezTo>
                            <a:cubicBezTo>
                              <a:pt x="624" y="37"/>
                              <a:pt x="645" y="29"/>
                              <a:pt x="651" y="27"/>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0" name="Group 19"/>
                    <p:cNvGrpSpPr>
                      <a:grpSpLocks/>
                    </p:cNvGrpSpPr>
                    <p:nvPr/>
                  </p:nvGrpSpPr>
                  <p:grpSpPr bwMode="auto">
                    <a:xfrm>
                      <a:off x="2840" y="1336"/>
                      <a:ext cx="1968" cy="1891"/>
                      <a:chOff x="2840" y="1336"/>
                      <a:chExt cx="1968" cy="1891"/>
                    </a:xfrm>
                  </p:grpSpPr>
                  <p:sp>
                    <p:nvSpPr>
                      <p:cNvPr id="21" name="Freeform 20"/>
                      <p:cNvSpPr>
                        <a:spLocks/>
                      </p:cNvSpPr>
                      <p:nvPr/>
                    </p:nvSpPr>
                    <p:spPr bwMode="auto">
                      <a:xfrm>
                        <a:off x="4723" y="1939"/>
                        <a:ext cx="85" cy="584"/>
                      </a:xfrm>
                      <a:custGeom>
                        <a:avLst/>
                        <a:gdLst>
                          <a:gd name="T0" fmla="*/ 0 w 85"/>
                          <a:gd name="T1" fmla="*/ 0 h 584"/>
                          <a:gd name="T2" fmla="*/ 26 w 85"/>
                          <a:gd name="T3" fmla="*/ 32 h 584"/>
                          <a:gd name="T4" fmla="*/ 40 w 85"/>
                          <a:gd name="T5" fmla="*/ 48 h 584"/>
                          <a:gd name="T6" fmla="*/ 50 w 85"/>
                          <a:gd name="T7" fmla="*/ 64 h 584"/>
                          <a:gd name="T8" fmla="*/ 58 w 85"/>
                          <a:gd name="T9" fmla="*/ 82 h 584"/>
                          <a:gd name="T10" fmla="*/ 58 w 85"/>
                          <a:gd name="T11" fmla="*/ 101 h 584"/>
                          <a:gd name="T12" fmla="*/ 61 w 85"/>
                          <a:gd name="T13" fmla="*/ 120 h 584"/>
                          <a:gd name="T14" fmla="*/ 61 w 85"/>
                          <a:gd name="T15" fmla="*/ 138 h 584"/>
                          <a:gd name="T16" fmla="*/ 56 w 85"/>
                          <a:gd name="T17" fmla="*/ 184 h 584"/>
                          <a:gd name="T18" fmla="*/ 56 w 85"/>
                          <a:gd name="T19" fmla="*/ 205 h 584"/>
                          <a:gd name="T20" fmla="*/ 56 w 85"/>
                          <a:gd name="T21" fmla="*/ 226 h 584"/>
                          <a:gd name="T22" fmla="*/ 48 w 85"/>
                          <a:gd name="T23" fmla="*/ 256 h 584"/>
                          <a:gd name="T24" fmla="*/ 45 w 85"/>
                          <a:gd name="T25" fmla="*/ 272 h 584"/>
                          <a:gd name="T26" fmla="*/ 48 w 85"/>
                          <a:gd name="T27" fmla="*/ 306 h 584"/>
                          <a:gd name="T28" fmla="*/ 50 w 85"/>
                          <a:gd name="T29" fmla="*/ 338 h 584"/>
                          <a:gd name="T30" fmla="*/ 48 w 85"/>
                          <a:gd name="T31" fmla="*/ 360 h 584"/>
                          <a:gd name="T32" fmla="*/ 50 w 85"/>
                          <a:gd name="T33" fmla="*/ 381 h 584"/>
                          <a:gd name="T34" fmla="*/ 50 w 85"/>
                          <a:gd name="T35" fmla="*/ 408 h 584"/>
                          <a:gd name="T36" fmla="*/ 48 w 85"/>
                          <a:gd name="T37" fmla="*/ 434 h 584"/>
                          <a:gd name="T38" fmla="*/ 45 w 85"/>
                          <a:gd name="T39" fmla="*/ 458 h 584"/>
                          <a:gd name="T40" fmla="*/ 42 w 85"/>
                          <a:gd name="T41" fmla="*/ 480 h 584"/>
                          <a:gd name="T42" fmla="*/ 50 w 85"/>
                          <a:gd name="T43" fmla="*/ 509 h 584"/>
                          <a:gd name="T44" fmla="*/ 58 w 85"/>
                          <a:gd name="T45" fmla="*/ 530 h 584"/>
                          <a:gd name="T46" fmla="*/ 64 w 85"/>
                          <a:gd name="T47" fmla="*/ 546 h 584"/>
                          <a:gd name="T48" fmla="*/ 74 w 85"/>
                          <a:gd name="T49" fmla="*/ 560 h 584"/>
                          <a:gd name="T50" fmla="*/ 85 w 85"/>
                          <a:gd name="T51" fmla="*/ 584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84"/>
                          <a:gd name="T80" fmla="*/ 85 w 85"/>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84">
                            <a:moveTo>
                              <a:pt x="0" y="0"/>
                            </a:moveTo>
                            <a:cubicBezTo>
                              <a:pt x="9" y="12"/>
                              <a:pt x="19" y="24"/>
                              <a:pt x="26" y="32"/>
                            </a:cubicBezTo>
                            <a:cubicBezTo>
                              <a:pt x="33" y="40"/>
                              <a:pt x="36" y="43"/>
                              <a:pt x="40" y="48"/>
                            </a:cubicBezTo>
                            <a:cubicBezTo>
                              <a:pt x="44" y="53"/>
                              <a:pt x="47" y="58"/>
                              <a:pt x="50" y="64"/>
                            </a:cubicBezTo>
                            <a:cubicBezTo>
                              <a:pt x="53" y="70"/>
                              <a:pt x="57" y="76"/>
                              <a:pt x="58" y="82"/>
                            </a:cubicBezTo>
                            <a:cubicBezTo>
                              <a:pt x="59" y="88"/>
                              <a:pt x="57" y="95"/>
                              <a:pt x="58" y="101"/>
                            </a:cubicBezTo>
                            <a:cubicBezTo>
                              <a:pt x="59" y="107"/>
                              <a:pt x="61" y="114"/>
                              <a:pt x="61" y="120"/>
                            </a:cubicBezTo>
                            <a:cubicBezTo>
                              <a:pt x="61" y="126"/>
                              <a:pt x="62" y="127"/>
                              <a:pt x="61" y="138"/>
                            </a:cubicBezTo>
                            <a:cubicBezTo>
                              <a:pt x="60" y="149"/>
                              <a:pt x="57" y="173"/>
                              <a:pt x="56" y="184"/>
                            </a:cubicBezTo>
                            <a:cubicBezTo>
                              <a:pt x="55" y="195"/>
                              <a:pt x="56" y="198"/>
                              <a:pt x="56" y="205"/>
                            </a:cubicBezTo>
                            <a:cubicBezTo>
                              <a:pt x="56" y="212"/>
                              <a:pt x="57" y="218"/>
                              <a:pt x="56" y="226"/>
                            </a:cubicBezTo>
                            <a:cubicBezTo>
                              <a:pt x="55" y="234"/>
                              <a:pt x="50" y="248"/>
                              <a:pt x="48" y="256"/>
                            </a:cubicBezTo>
                            <a:cubicBezTo>
                              <a:pt x="46" y="264"/>
                              <a:pt x="45" y="264"/>
                              <a:pt x="45" y="272"/>
                            </a:cubicBezTo>
                            <a:cubicBezTo>
                              <a:pt x="45" y="280"/>
                              <a:pt x="47" y="295"/>
                              <a:pt x="48" y="306"/>
                            </a:cubicBezTo>
                            <a:cubicBezTo>
                              <a:pt x="49" y="317"/>
                              <a:pt x="50" y="329"/>
                              <a:pt x="50" y="338"/>
                            </a:cubicBezTo>
                            <a:cubicBezTo>
                              <a:pt x="50" y="347"/>
                              <a:pt x="48" y="353"/>
                              <a:pt x="48" y="360"/>
                            </a:cubicBezTo>
                            <a:cubicBezTo>
                              <a:pt x="48" y="367"/>
                              <a:pt x="50" y="373"/>
                              <a:pt x="50" y="381"/>
                            </a:cubicBezTo>
                            <a:cubicBezTo>
                              <a:pt x="50" y="389"/>
                              <a:pt x="50" y="399"/>
                              <a:pt x="50" y="408"/>
                            </a:cubicBezTo>
                            <a:cubicBezTo>
                              <a:pt x="50" y="417"/>
                              <a:pt x="49" y="426"/>
                              <a:pt x="48" y="434"/>
                            </a:cubicBezTo>
                            <a:cubicBezTo>
                              <a:pt x="47" y="442"/>
                              <a:pt x="46" y="450"/>
                              <a:pt x="45" y="458"/>
                            </a:cubicBezTo>
                            <a:cubicBezTo>
                              <a:pt x="44" y="466"/>
                              <a:pt x="41" y="472"/>
                              <a:pt x="42" y="480"/>
                            </a:cubicBezTo>
                            <a:cubicBezTo>
                              <a:pt x="43" y="488"/>
                              <a:pt x="47" y="501"/>
                              <a:pt x="50" y="509"/>
                            </a:cubicBezTo>
                            <a:cubicBezTo>
                              <a:pt x="53" y="517"/>
                              <a:pt x="56" y="524"/>
                              <a:pt x="58" y="530"/>
                            </a:cubicBezTo>
                            <a:cubicBezTo>
                              <a:pt x="60" y="536"/>
                              <a:pt x="61" y="541"/>
                              <a:pt x="64" y="546"/>
                            </a:cubicBezTo>
                            <a:cubicBezTo>
                              <a:pt x="67" y="551"/>
                              <a:pt x="71" y="554"/>
                              <a:pt x="74" y="560"/>
                            </a:cubicBezTo>
                            <a:cubicBezTo>
                              <a:pt x="77" y="566"/>
                              <a:pt x="83" y="580"/>
                              <a:pt x="85" y="584"/>
                            </a:cubicBezTo>
                          </a:path>
                        </a:pathLst>
                      </a:custGeom>
                      <a:gradFill rotWithShape="0">
                        <a:gsLst>
                          <a:gs pos="0">
                            <a:srgbClr val="76003B">
                              <a:alpha val="29999"/>
                            </a:srgbClr>
                          </a:gs>
                          <a:gs pos="100000">
                            <a:srgbClr val="FF0080">
                              <a:alpha val="29999"/>
                            </a:srgbClr>
                          </a:gs>
                        </a:gsLst>
                        <a:lin ang="0" scaled="1"/>
                      </a:gradFill>
                      <a:ln w="38100">
                        <a:solidFill>
                          <a:srgbClr val="FF0626"/>
                        </a:solidFill>
                        <a:round/>
                        <a:headEnd/>
                        <a:tailEnd/>
                      </a:ln>
                    </p:spPr>
                    <p:txBody>
                      <a:bodyPr wrap="none" anchor="ctr"/>
                      <a:lstStyle/>
                      <a:p>
                        <a:endParaRPr lang="en-US"/>
                      </a:p>
                    </p:txBody>
                  </p:sp>
                  <p:grpSp>
                    <p:nvGrpSpPr>
                      <p:cNvPr id="22" name="Group 21"/>
                      <p:cNvGrpSpPr>
                        <a:grpSpLocks/>
                      </p:cNvGrpSpPr>
                      <p:nvPr/>
                    </p:nvGrpSpPr>
                    <p:grpSpPr bwMode="auto">
                      <a:xfrm>
                        <a:off x="3101" y="2650"/>
                        <a:ext cx="486" cy="577"/>
                        <a:chOff x="3101" y="2650"/>
                        <a:chExt cx="486" cy="577"/>
                      </a:xfrm>
                    </p:grpSpPr>
                    <p:sp>
                      <p:nvSpPr>
                        <p:cNvPr id="36" name="Freeform 22"/>
                        <p:cNvSpPr>
                          <a:spLocks/>
                        </p:cNvSpPr>
                        <p:nvPr/>
                      </p:nvSpPr>
                      <p:spPr bwMode="auto">
                        <a:xfrm>
                          <a:off x="3101" y="2821"/>
                          <a:ext cx="432" cy="406"/>
                        </a:xfrm>
                        <a:custGeom>
                          <a:avLst/>
                          <a:gdLst>
                            <a:gd name="T0" fmla="*/ 432 w 432"/>
                            <a:gd name="T1" fmla="*/ 406 h 406"/>
                            <a:gd name="T2" fmla="*/ 411 w 432"/>
                            <a:gd name="T3" fmla="*/ 392 h 406"/>
                            <a:gd name="T4" fmla="*/ 382 w 432"/>
                            <a:gd name="T5" fmla="*/ 382 h 406"/>
                            <a:gd name="T6" fmla="*/ 350 w 432"/>
                            <a:gd name="T7" fmla="*/ 371 h 406"/>
                            <a:gd name="T8" fmla="*/ 323 w 432"/>
                            <a:gd name="T9" fmla="*/ 366 h 406"/>
                            <a:gd name="T10" fmla="*/ 304 w 432"/>
                            <a:gd name="T11" fmla="*/ 360 h 406"/>
                            <a:gd name="T12" fmla="*/ 286 w 432"/>
                            <a:gd name="T13" fmla="*/ 355 h 406"/>
                            <a:gd name="T14" fmla="*/ 275 w 432"/>
                            <a:gd name="T15" fmla="*/ 336 h 406"/>
                            <a:gd name="T16" fmla="*/ 264 w 432"/>
                            <a:gd name="T17" fmla="*/ 323 h 406"/>
                            <a:gd name="T18" fmla="*/ 243 w 432"/>
                            <a:gd name="T19" fmla="*/ 294 h 406"/>
                            <a:gd name="T20" fmla="*/ 227 w 432"/>
                            <a:gd name="T21" fmla="*/ 286 h 406"/>
                            <a:gd name="T22" fmla="*/ 214 w 432"/>
                            <a:gd name="T23" fmla="*/ 275 h 406"/>
                            <a:gd name="T24" fmla="*/ 184 w 432"/>
                            <a:gd name="T25" fmla="*/ 272 h 406"/>
                            <a:gd name="T26" fmla="*/ 174 w 432"/>
                            <a:gd name="T27" fmla="*/ 256 h 406"/>
                            <a:gd name="T28" fmla="*/ 163 w 432"/>
                            <a:gd name="T29" fmla="*/ 238 h 406"/>
                            <a:gd name="T30" fmla="*/ 139 w 432"/>
                            <a:gd name="T31" fmla="*/ 222 h 406"/>
                            <a:gd name="T32" fmla="*/ 123 w 432"/>
                            <a:gd name="T33" fmla="*/ 208 h 406"/>
                            <a:gd name="T34" fmla="*/ 112 w 432"/>
                            <a:gd name="T35" fmla="*/ 187 h 406"/>
                            <a:gd name="T36" fmla="*/ 102 w 432"/>
                            <a:gd name="T37" fmla="*/ 168 h 406"/>
                            <a:gd name="T38" fmla="*/ 94 w 432"/>
                            <a:gd name="T39" fmla="*/ 152 h 406"/>
                            <a:gd name="T40" fmla="*/ 86 w 432"/>
                            <a:gd name="T41" fmla="*/ 131 h 406"/>
                            <a:gd name="T42" fmla="*/ 75 w 432"/>
                            <a:gd name="T43" fmla="*/ 118 h 406"/>
                            <a:gd name="T44" fmla="*/ 67 w 432"/>
                            <a:gd name="T45" fmla="*/ 99 h 406"/>
                            <a:gd name="T46" fmla="*/ 67 w 432"/>
                            <a:gd name="T47" fmla="*/ 64 h 406"/>
                            <a:gd name="T48" fmla="*/ 67 w 432"/>
                            <a:gd name="T49" fmla="*/ 46 h 406"/>
                            <a:gd name="T50" fmla="*/ 43 w 432"/>
                            <a:gd name="T51" fmla="*/ 27 h 406"/>
                            <a:gd name="T52" fmla="*/ 16 w 432"/>
                            <a:gd name="T53" fmla="*/ 11 h 406"/>
                            <a:gd name="T54" fmla="*/ 0 w 432"/>
                            <a:gd name="T55" fmla="*/ 0 h 4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06"/>
                            <a:gd name="T86" fmla="*/ 432 w 432"/>
                            <a:gd name="T87" fmla="*/ 406 h 4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06">
                              <a:moveTo>
                                <a:pt x="432" y="406"/>
                              </a:moveTo>
                              <a:cubicBezTo>
                                <a:pt x="425" y="401"/>
                                <a:pt x="419" y="396"/>
                                <a:pt x="411" y="392"/>
                              </a:cubicBezTo>
                              <a:cubicBezTo>
                                <a:pt x="403" y="388"/>
                                <a:pt x="392" y="385"/>
                                <a:pt x="382" y="382"/>
                              </a:cubicBezTo>
                              <a:cubicBezTo>
                                <a:pt x="372" y="379"/>
                                <a:pt x="360" y="374"/>
                                <a:pt x="350" y="371"/>
                              </a:cubicBezTo>
                              <a:cubicBezTo>
                                <a:pt x="340" y="368"/>
                                <a:pt x="331" y="368"/>
                                <a:pt x="323" y="366"/>
                              </a:cubicBezTo>
                              <a:cubicBezTo>
                                <a:pt x="315" y="364"/>
                                <a:pt x="310" y="362"/>
                                <a:pt x="304" y="360"/>
                              </a:cubicBezTo>
                              <a:cubicBezTo>
                                <a:pt x="298" y="358"/>
                                <a:pt x="291" y="359"/>
                                <a:pt x="286" y="355"/>
                              </a:cubicBezTo>
                              <a:cubicBezTo>
                                <a:pt x="281" y="351"/>
                                <a:pt x="279" y="341"/>
                                <a:pt x="275" y="336"/>
                              </a:cubicBezTo>
                              <a:cubicBezTo>
                                <a:pt x="271" y="331"/>
                                <a:pt x="269" y="330"/>
                                <a:pt x="264" y="323"/>
                              </a:cubicBezTo>
                              <a:cubicBezTo>
                                <a:pt x="259" y="316"/>
                                <a:pt x="249" y="300"/>
                                <a:pt x="243" y="294"/>
                              </a:cubicBezTo>
                              <a:cubicBezTo>
                                <a:pt x="237" y="288"/>
                                <a:pt x="232" y="289"/>
                                <a:pt x="227" y="286"/>
                              </a:cubicBezTo>
                              <a:cubicBezTo>
                                <a:pt x="222" y="283"/>
                                <a:pt x="221" y="277"/>
                                <a:pt x="214" y="275"/>
                              </a:cubicBezTo>
                              <a:cubicBezTo>
                                <a:pt x="207" y="273"/>
                                <a:pt x="191" y="275"/>
                                <a:pt x="184" y="272"/>
                              </a:cubicBezTo>
                              <a:cubicBezTo>
                                <a:pt x="177" y="269"/>
                                <a:pt x="177" y="262"/>
                                <a:pt x="174" y="256"/>
                              </a:cubicBezTo>
                              <a:cubicBezTo>
                                <a:pt x="171" y="250"/>
                                <a:pt x="169" y="244"/>
                                <a:pt x="163" y="238"/>
                              </a:cubicBezTo>
                              <a:cubicBezTo>
                                <a:pt x="157" y="232"/>
                                <a:pt x="146" y="227"/>
                                <a:pt x="139" y="222"/>
                              </a:cubicBezTo>
                              <a:cubicBezTo>
                                <a:pt x="132" y="217"/>
                                <a:pt x="127" y="214"/>
                                <a:pt x="123" y="208"/>
                              </a:cubicBezTo>
                              <a:cubicBezTo>
                                <a:pt x="119" y="202"/>
                                <a:pt x="116" y="194"/>
                                <a:pt x="112" y="187"/>
                              </a:cubicBezTo>
                              <a:cubicBezTo>
                                <a:pt x="108" y="180"/>
                                <a:pt x="105" y="174"/>
                                <a:pt x="102" y="168"/>
                              </a:cubicBezTo>
                              <a:cubicBezTo>
                                <a:pt x="99" y="162"/>
                                <a:pt x="97" y="158"/>
                                <a:pt x="94" y="152"/>
                              </a:cubicBezTo>
                              <a:cubicBezTo>
                                <a:pt x="91" y="146"/>
                                <a:pt x="89" y="137"/>
                                <a:pt x="86" y="131"/>
                              </a:cubicBezTo>
                              <a:cubicBezTo>
                                <a:pt x="83" y="125"/>
                                <a:pt x="78" y="123"/>
                                <a:pt x="75" y="118"/>
                              </a:cubicBezTo>
                              <a:cubicBezTo>
                                <a:pt x="72" y="113"/>
                                <a:pt x="68" y="108"/>
                                <a:pt x="67" y="99"/>
                              </a:cubicBezTo>
                              <a:cubicBezTo>
                                <a:pt x="66" y="90"/>
                                <a:pt x="67" y="73"/>
                                <a:pt x="67" y="64"/>
                              </a:cubicBezTo>
                              <a:cubicBezTo>
                                <a:pt x="67" y="55"/>
                                <a:pt x="71" y="52"/>
                                <a:pt x="67" y="46"/>
                              </a:cubicBezTo>
                              <a:cubicBezTo>
                                <a:pt x="63" y="40"/>
                                <a:pt x="52" y="33"/>
                                <a:pt x="43" y="27"/>
                              </a:cubicBezTo>
                              <a:cubicBezTo>
                                <a:pt x="34" y="21"/>
                                <a:pt x="23" y="15"/>
                                <a:pt x="16" y="11"/>
                              </a:cubicBezTo>
                              <a:cubicBezTo>
                                <a:pt x="9" y="7"/>
                                <a:pt x="3" y="2"/>
                                <a:pt x="0" y="0"/>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37" name="Freeform 23"/>
                        <p:cNvSpPr>
                          <a:spLocks/>
                        </p:cNvSpPr>
                        <p:nvPr/>
                      </p:nvSpPr>
                      <p:spPr bwMode="auto">
                        <a:xfrm>
                          <a:off x="3104" y="2650"/>
                          <a:ext cx="483" cy="558"/>
                        </a:xfrm>
                        <a:custGeom>
                          <a:avLst/>
                          <a:gdLst>
                            <a:gd name="T0" fmla="*/ 0 w 483"/>
                            <a:gd name="T1" fmla="*/ 174 h 558"/>
                            <a:gd name="T2" fmla="*/ 280 w 483"/>
                            <a:gd name="T3" fmla="*/ 17 h 558"/>
                            <a:gd name="T4" fmla="*/ 275 w 483"/>
                            <a:gd name="T5" fmla="*/ 73 h 558"/>
                            <a:gd name="T6" fmla="*/ 285 w 483"/>
                            <a:gd name="T7" fmla="*/ 102 h 558"/>
                            <a:gd name="T8" fmla="*/ 304 w 483"/>
                            <a:gd name="T9" fmla="*/ 118 h 558"/>
                            <a:gd name="T10" fmla="*/ 339 w 483"/>
                            <a:gd name="T11" fmla="*/ 123 h 558"/>
                            <a:gd name="T12" fmla="*/ 352 w 483"/>
                            <a:gd name="T13" fmla="*/ 147 h 558"/>
                            <a:gd name="T14" fmla="*/ 336 w 483"/>
                            <a:gd name="T15" fmla="*/ 171 h 558"/>
                            <a:gd name="T16" fmla="*/ 315 w 483"/>
                            <a:gd name="T17" fmla="*/ 201 h 558"/>
                            <a:gd name="T18" fmla="*/ 299 w 483"/>
                            <a:gd name="T19" fmla="*/ 219 h 558"/>
                            <a:gd name="T20" fmla="*/ 261 w 483"/>
                            <a:gd name="T21" fmla="*/ 241 h 558"/>
                            <a:gd name="T22" fmla="*/ 251 w 483"/>
                            <a:gd name="T23" fmla="*/ 265 h 558"/>
                            <a:gd name="T24" fmla="*/ 267 w 483"/>
                            <a:gd name="T25" fmla="*/ 289 h 558"/>
                            <a:gd name="T26" fmla="*/ 261 w 483"/>
                            <a:gd name="T27" fmla="*/ 313 h 558"/>
                            <a:gd name="T28" fmla="*/ 267 w 483"/>
                            <a:gd name="T29" fmla="*/ 334 h 558"/>
                            <a:gd name="T30" fmla="*/ 261 w 483"/>
                            <a:gd name="T31" fmla="*/ 358 h 558"/>
                            <a:gd name="T32" fmla="*/ 259 w 483"/>
                            <a:gd name="T33" fmla="*/ 382 h 558"/>
                            <a:gd name="T34" fmla="*/ 269 w 483"/>
                            <a:gd name="T35" fmla="*/ 403 h 558"/>
                            <a:gd name="T36" fmla="*/ 285 w 483"/>
                            <a:gd name="T37" fmla="*/ 406 h 558"/>
                            <a:gd name="T38" fmla="*/ 312 w 483"/>
                            <a:gd name="T39" fmla="*/ 414 h 558"/>
                            <a:gd name="T40" fmla="*/ 347 w 483"/>
                            <a:gd name="T41" fmla="*/ 411 h 558"/>
                            <a:gd name="T42" fmla="*/ 387 w 483"/>
                            <a:gd name="T43" fmla="*/ 403 h 558"/>
                            <a:gd name="T44" fmla="*/ 421 w 483"/>
                            <a:gd name="T45" fmla="*/ 395 h 558"/>
                            <a:gd name="T46" fmla="*/ 456 w 483"/>
                            <a:gd name="T47" fmla="*/ 398 h 558"/>
                            <a:gd name="T48" fmla="*/ 475 w 483"/>
                            <a:gd name="T49" fmla="*/ 395 h 558"/>
                            <a:gd name="T50" fmla="*/ 408 w 483"/>
                            <a:gd name="T51" fmla="*/ 558 h 5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558"/>
                            <a:gd name="T80" fmla="*/ 483 w 483"/>
                            <a:gd name="T81" fmla="*/ 558 h 5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558">
                              <a:moveTo>
                                <a:pt x="0" y="174"/>
                              </a:moveTo>
                              <a:cubicBezTo>
                                <a:pt x="117" y="104"/>
                                <a:pt x="234" y="34"/>
                                <a:pt x="280" y="17"/>
                              </a:cubicBezTo>
                              <a:cubicBezTo>
                                <a:pt x="326" y="0"/>
                                <a:pt x="274" y="59"/>
                                <a:pt x="275" y="73"/>
                              </a:cubicBezTo>
                              <a:cubicBezTo>
                                <a:pt x="276" y="87"/>
                                <a:pt x="280" y="94"/>
                                <a:pt x="285" y="102"/>
                              </a:cubicBezTo>
                              <a:cubicBezTo>
                                <a:pt x="290" y="110"/>
                                <a:pt x="295" y="114"/>
                                <a:pt x="304" y="118"/>
                              </a:cubicBezTo>
                              <a:cubicBezTo>
                                <a:pt x="313" y="122"/>
                                <a:pt x="331" y="118"/>
                                <a:pt x="339" y="123"/>
                              </a:cubicBezTo>
                              <a:cubicBezTo>
                                <a:pt x="347" y="128"/>
                                <a:pt x="352" y="139"/>
                                <a:pt x="352" y="147"/>
                              </a:cubicBezTo>
                              <a:cubicBezTo>
                                <a:pt x="352" y="155"/>
                                <a:pt x="342" y="162"/>
                                <a:pt x="336" y="171"/>
                              </a:cubicBezTo>
                              <a:cubicBezTo>
                                <a:pt x="330" y="180"/>
                                <a:pt x="321" y="193"/>
                                <a:pt x="315" y="201"/>
                              </a:cubicBezTo>
                              <a:cubicBezTo>
                                <a:pt x="309" y="209"/>
                                <a:pt x="308" y="212"/>
                                <a:pt x="299" y="219"/>
                              </a:cubicBezTo>
                              <a:cubicBezTo>
                                <a:pt x="290" y="226"/>
                                <a:pt x="269" y="233"/>
                                <a:pt x="261" y="241"/>
                              </a:cubicBezTo>
                              <a:cubicBezTo>
                                <a:pt x="253" y="249"/>
                                <a:pt x="250" y="257"/>
                                <a:pt x="251" y="265"/>
                              </a:cubicBezTo>
                              <a:cubicBezTo>
                                <a:pt x="252" y="273"/>
                                <a:pt x="265" y="281"/>
                                <a:pt x="267" y="289"/>
                              </a:cubicBezTo>
                              <a:cubicBezTo>
                                <a:pt x="269" y="297"/>
                                <a:pt x="261" y="306"/>
                                <a:pt x="261" y="313"/>
                              </a:cubicBezTo>
                              <a:cubicBezTo>
                                <a:pt x="261" y="320"/>
                                <a:pt x="267" y="327"/>
                                <a:pt x="267" y="334"/>
                              </a:cubicBezTo>
                              <a:cubicBezTo>
                                <a:pt x="267" y="341"/>
                                <a:pt x="262" y="350"/>
                                <a:pt x="261" y="358"/>
                              </a:cubicBezTo>
                              <a:cubicBezTo>
                                <a:pt x="260" y="366"/>
                                <a:pt x="258" y="375"/>
                                <a:pt x="259" y="382"/>
                              </a:cubicBezTo>
                              <a:cubicBezTo>
                                <a:pt x="260" y="389"/>
                                <a:pt x="265" y="399"/>
                                <a:pt x="269" y="403"/>
                              </a:cubicBezTo>
                              <a:cubicBezTo>
                                <a:pt x="273" y="407"/>
                                <a:pt x="278" y="404"/>
                                <a:pt x="285" y="406"/>
                              </a:cubicBezTo>
                              <a:cubicBezTo>
                                <a:pt x="292" y="408"/>
                                <a:pt x="302" y="413"/>
                                <a:pt x="312" y="414"/>
                              </a:cubicBezTo>
                              <a:cubicBezTo>
                                <a:pt x="322" y="415"/>
                                <a:pt x="334" y="413"/>
                                <a:pt x="347" y="411"/>
                              </a:cubicBezTo>
                              <a:cubicBezTo>
                                <a:pt x="360" y="409"/>
                                <a:pt x="375" y="406"/>
                                <a:pt x="387" y="403"/>
                              </a:cubicBezTo>
                              <a:cubicBezTo>
                                <a:pt x="399" y="400"/>
                                <a:pt x="410" y="396"/>
                                <a:pt x="421" y="395"/>
                              </a:cubicBezTo>
                              <a:cubicBezTo>
                                <a:pt x="432" y="394"/>
                                <a:pt x="447" y="398"/>
                                <a:pt x="456" y="398"/>
                              </a:cubicBezTo>
                              <a:cubicBezTo>
                                <a:pt x="465" y="398"/>
                                <a:pt x="483" y="368"/>
                                <a:pt x="475" y="395"/>
                              </a:cubicBezTo>
                              <a:cubicBezTo>
                                <a:pt x="467" y="422"/>
                                <a:pt x="420" y="531"/>
                                <a:pt x="408" y="558"/>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23" name="Group 24"/>
                      <p:cNvGrpSpPr>
                        <a:grpSpLocks/>
                      </p:cNvGrpSpPr>
                      <p:nvPr/>
                    </p:nvGrpSpPr>
                    <p:grpSpPr bwMode="auto">
                      <a:xfrm>
                        <a:off x="3232" y="1589"/>
                        <a:ext cx="1333" cy="1476"/>
                        <a:chOff x="3232" y="1589"/>
                        <a:chExt cx="1333" cy="1476"/>
                      </a:xfrm>
                    </p:grpSpPr>
                    <p:sp>
                      <p:nvSpPr>
                        <p:cNvPr id="34" name="Freeform 25"/>
                        <p:cNvSpPr>
                          <a:spLocks/>
                        </p:cNvSpPr>
                        <p:nvPr/>
                      </p:nvSpPr>
                      <p:spPr bwMode="auto">
                        <a:xfrm>
                          <a:off x="3232" y="1786"/>
                          <a:ext cx="236" cy="982"/>
                        </a:xfrm>
                        <a:custGeom>
                          <a:avLst/>
                          <a:gdLst>
                            <a:gd name="T0" fmla="*/ 236 w 236"/>
                            <a:gd name="T1" fmla="*/ 968 h 968"/>
                            <a:gd name="T2" fmla="*/ 169 w 236"/>
                            <a:gd name="T3" fmla="*/ 942 h 968"/>
                            <a:gd name="T4" fmla="*/ 157 w 236"/>
                            <a:gd name="T5" fmla="*/ 818 h 968"/>
                            <a:gd name="T6" fmla="*/ 125 w 236"/>
                            <a:gd name="T7" fmla="*/ 798 h 968"/>
                            <a:gd name="T8" fmla="*/ 133 w 236"/>
                            <a:gd name="T9" fmla="*/ 766 h 968"/>
                            <a:gd name="T10" fmla="*/ 109 w 236"/>
                            <a:gd name="T11" fmla="*/ 706 h 968"/>
                            <a:gd name="T12" fmla="*/ 113 w 236"/>
                            <a:gd name="T13" fmla="*/ 654 h 968"/>
                            <a:gd name="T14" fmla="*/ 85 w 236"/>
                            <a:gd name="T15" fmla="*/ 538 h 968"/>
                            <a:gd name="T16" fmla="*/ 49 w 236"/>
                            <a:gd name="T17" fmla="*/ 462 h 968"/>
                            <a:gd name="T18" fmla="*/ 57 w 236"/>
                            <a:gd name="T19" fmla="*/ 434 h 968"/>
                            <a:gd name="T20" fmla="*/ 9 w 236"/>
                            <a:gd name="T21" fmla="*/ 390 h 968"/>
                            <a:gd name="T22" fmla="*/ 5 w 236"/>
                            <a:gd name="T23" fmla="*/ 338 h 968"/>
                            <a:gd name="T24" fmla="*/ 13 w 236"/>
                            <a:gd name="T25" fmla="*/ 178 h 968"/>
                            <a:gd name="T26" fmla="*/ 65 w 236"/>
                            <a:gd name="T27" fmla="*/ 150 h 968"/>
                            <a:gd name="T28" fmla="*/ 81 w 236"/>
                            <a:gd name="T29" fmla="*/ 122 h 968"/>
                            <a:gd name="T30" fmla="*/ 176 w 236"/>
                            <a:gd name="T31" fmla="*/ 0 h 9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968"/>
                            <a:gd name="T50" fmla="*/ 236 w 236"/>
                            <a:gd name="T51" fmla="*/ 968 h 9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968">
                              <a:moveTo>
                                <a:pt x="236" y="968"/>
                              </a:moveTo>
                              <a:cubicBezTo>
                                <a:pt x="225" y="963"/>
                                <a:pt x="182" y="967"/>
                                <a:pt x="169" y="942"/>
                              </a:cubicBezTo>
                              <a:cubicBezTo>
                                <a:pt x="156" y="917"/>
                                <a:pt x="164" y="842"/>
                                <a:pt x="157" y="818"/>
                              </a:cubicBezTo>
                              <a:cubicBezTo>
                                <a:pt x="150" y="794"/>
                                <a:pt x="129" y="807"/>
                                <a:pt x="125" y="798"/>
                              </a:cubicBezTo>
                              <a:cubicBezTo>
                                <a:pt x="121" y="789"/>
                                <a:pt x="136" y="781"/>
                                <a:pt x="133" y="766"/>
                              </a:cubicBezTo>
                              <a:cubicBezTo>
                                <a:pt x="130" y="751"/>
                                <a:pt x="112" y="725"/>
                                <a:pt x="109" y="706"/>
                              </a:cubicBezTo>
                              <a:cubicBezTo>
                                <a:pt x="106" y="687"/>
                                <a:pt x="117" y="682"/>
                                <a:pt x="113" y="654"/>
                              </a:cubicBezTo>
                              <a:cubicBezTo>
                                <a:pt x="109" y="626"/>
                                <a:pt x="96" y="570"/>
                                <a:pt x="85" y="538"/>
                              </a:cubicBezTo>
                              <a:cubicBezTo>
                                <a:pt x="74" y="506"/>
                                <a:pt x="54" y="479"/>
                                <a:pt x="49" y="462"/>
                              </a:cubicBezTo>
                              <a:cubicBezTo>
                                <a:pt x="44" y="445"/>
                                <a:pt x="64" y="446"/>
                                <a:pt x="57" y="434"/>
                              </a:cubicBezTo>
                              <a:cubicBezTo>
                                <a:pt x="50" y="422"/>
                                <a:pt x="18" y="406"/>
                                <a:pt x="9" y="390"/>
                              </a:cubicBezTo>
                              <a:cubicBezTo>
                                <a:pt x="0" y="374"/>
                                <a:pt x="4" y="373"/>
                                <a:pt x="5" y="338"/>
                              </a:cubicBezTo>
                              <a:cubicBezTo>
                                <a:pt x="6" y="303"/>
                                <a:pt x="3" y="209"/>
                                <a:pt x="13" y="178"/>
                              </a:cubicBezTo>
                              <a:cubicBezTo>
                                <a:pt x="23" y="147"/>
                                <a:pt x="54" y="159"/>
                                <a:pt x="65" y="150"/>
                              </a:cubicBezTo>
                              <a:cubicBezTo>
                                <a:pt x="76" y="141"/>
                                <a:pt x="63" y="147"/>
                                <a:pt x="81" y="122"/>
                              </a:cubicBezTo>
                              <a:cubicBezTo>
                                <a:pt x="99" y="97"/>
                                <a:pt x="156" y="25"/>
                                <a:pt x="176" y="0"/>
                              </a:cubicBezTo>
                            </a:path>
                          </a:pathLst>
                        </a:custGeom>
                        <a:noFill/>
                        <a:ln w="31750">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5" name="Freeform 26"/>
                        <p:cNvSpPr>
                          <a:spLocks/>
                        </p:cNvSpPr>
                        <p:nvPr/>
                      </p:nvSpPr>
                      <p:spPr bwMode="auto">
                        <a:xfrm>
                          <a:off x="3339" y="1589"/>
                          <a:ext cx="1226" cy="1476"/>
                        </a:xfrm>
                        <a:custGeom>
                          <a:avLst/>
                          <a:gdLst>
                            <a:gd name="T0" fmla="*/ 73 w 1226"/>
                            <a:gd name="T1" fmla="*/ 203 h 1476"/>
                            <a:gd name="T2" fmla="*/ 70 w 1226"/>
                            <a:gd name="T3" fmla="*/ 194 h 1476"/>
                            <a:gd name="T4" fmla="*/ 9 w 1226"/>
                            <a:gd name="T5" fmla="*/ 133 h 1476"/>
                            <a:gd name="T6" fmla="*/ 126 w 1226"/>
                            <a:gd name="T7" fmla="*/ 162 h 1476"/>
                            <a:gd name="T8" fmla="*/ 174 w 1226"/>
                            <a:gd name="T9" fmla="*/ 162 h 1476"/>
                            <a:gd name="T10" fmla="*/ 177 w 1226"/>
                            <a:gd name="T11" fmla="*/ 218 h 1476"/>
                            <a:gd name="T12" fmla="*/ 222 w 1226"/>
                            <a:gd name="T13" fmla="*/ 210 h 1476"/>
                            <a:gd name="T14" fmla="*/ 270 w 1226"/>
                            <a:gd name="T15" fmla="*/ 162 h 1476"/>
                            <a:gd name="T16" fmla="*/ 606 w 1226"/>
                            <a:gd name="T17" fmla="*/ 18 h 1476"/>
                            <a:gd name="T18" fmla="*/ 717 w 1226"/>
                            <a:gd name="T19" fmla="*/ 51 h 1476"/>
                            <a:gd name="T20" fmla="*/ 736 w 1226"/>
                            <a:gd name="T21" fmla="*/ 82 h 1476"/>
                            <a:gd name="T22" fmla="*/ 764 w 1226"/>
                            <a:gd name="T23" fmla="*/ 126 h 1476"/>
                            <a:gd name="T24" fmla="*/ 774 w 1226"/>
                            <a:gd name="T25" fmla="*/ 199 h 1476"/>
                            <a:gd name="T26" fmla="*/ 787 w 1226"/>
                            <a:gd name="T27" fmla="*/ 266 h 1476"/>
                            <a:gd name="T28" fmla="*/ 942 w 1226"/>
                            <a:gd name="T29" fmla="*/ 498 h 1476"/>
                            <a:gd name="T30" fmla="*/ 963 w 1226"/>
                            <a:gd name="T31" fmla="*/ 570 h 1476"/>
                            <a:gd name="T32" fmla="*/ 966 w 1226"/>
                            <a:gd name="T33" fmla="*/ 597 h 1476"/>
                            <a:gd name="T34" fmla="*/ 1014 w 1226"/>
                            <a:gd name="T35" fmla="*/ 642 h 1476"/>
                            <a:gd name="T36" fmla="*/ 1038 w 1226"/>
                            <a:gd name="T37" fmla="*/ 690 h 1476"/>
                            <a:gd name="T38" fmla="*/ 1017 w 1226"/>
                            <a:gd name="T39" fmla="*/ 743 h 1476"/>
                            <a:gd name="T40" fmla="*/ 1065 w 1226"/>
                            <a:gd name="T41" fmla="*/ 757 h 1476"/>
                            <a:gd name="T42" fmla="*/ 1114 w 1226"/>
                            <a:gd name="T43" fmla="*/ 732 h 1476"/>
                            <a:gd name="T44" fmla="*/ 1150 w 1226"/>
                            <a:gd name="T45" fmla="*/ 682 h 1476"/>
                            <a:gd name="T46" fmla="*/ 1214 w 1226"/>
                            <a:gd name="T47" fmla="*/ 690 h 1476"/>
                            <a:gd name="T48" fmla="*/ 1209 w 1226"/>
                            <a:gd name="T49" fmla="*/ 738 h 1476"/>
                            <a:gd name="T50" fmla="*/ 1113 w 1226"/>
                            <a:gd name="T51" fmla="*/ 829 h 1476"/>
                            <a:gd name="T52" fmla="*/ 1065 w 1226"/>
                            <a:gd name="T53" fmla="*/ 925 h 1476"/>
                            <a:gd name="T54" fmla="*/ 1038 w 1226"/>
                            <a:gd name="T55" fmla="*/ 1026 h 1476"/>
                            <a:gd name="T56" fmla="*/ 1011 w 1226"/>
                            <a:gd name="T57" fmla="*/ 1170 h 1476"/>
                            <a:gd name="T58" fmla="*/ 953 w 1226"/>
                            <a:gd name="T59" fmla="*/ 1226 h 1476"/>
                            <a:gd name="T60" fmla="*/ 889 w 1226"/>
                            <a:gd name="T61" fmla="*/ 1269 h 1476"/>
                            <a:gd name="T62" fmla="*/ 846 w 1226"/>
                            <a:gd name="T63" fmla="*/ 1314 h 1476"/>
                            <a:gd name="T64" fmla="*/ 827 w 1226"/>
                            <a:gd name="T65" fmla="*/ 1346 h 1476"/>
                            <a:gd name="T66" fmla="*/ 754 w 1226"/>
                            <a:gd name="T67" fmla="*/ 1380 h 1476"/>
                            <a:gd name="T68" fmla="*/ 756 w 1226"/>
                            <a:gd name="T69" fmla="*/ 1404 h 1476"/>
                            <a:gd name="T70" fmla="*/ 752 w 1226"/>
                            <a:gd name="T71" fmla="*/ 1446 h 1476"/>
                            <a:gd name="T72" fmla="*/ 702 w 1226"/>
                            <a:gd name="T73" fmla="*/ 1458 h 1476"/>
                            <a:gd name="T74" fmla="*/ 654 w 1226"/>
                            <a:gd name="T75" fmla="*/ 1458 h 1476"/>
                            <a:gd name="T76" fmla="*/ 382 w 1226"/>
                            <a:gd name="T77" fmla="*/ 1426 h 1476"/>
                            <a:gd name="T78" fmla="*/ 225 w 1226"/>
                            <a:gd name="T79" fmla="*/ 1447 h 1476"/>
                            <a:gd name="T80" fmla="*/ 194 w 1226"/>
                            <a:gd name="T81" fmla="*/ 1440 h 1476"/>
                            <a:gd name="T82" fmla="*/ 49 w 1226"/>
                            <a:gd name="T83" fmla="*/ 1463 h 1476"/>
                            <a:gd name="T84" fmla="*/ 42 w 1226"/>
                            <a:gd name="T85" fmla="*/ 1364 h 1476"/>
                            <a:gd name="T86" fmla="*/ 38 w 1226"/>
                            <a:gd name="T87" fmla="*/ 1324 h 1476"/>
                            <a:gd name="T88" fmla="*/ 30 w 1226"/>
                            <a:gd name="T89" fmla="*/ 1314 h 1476"/>
                            <a:gd name="T90" fmla="*/ 83 w 1226"/>
                            <a:gd name="T91" fmla="*/ 1279 h 1476"/>
                            <a:gd name="T92" fmla="*/ 122 w 1226"/>
                            <a:gd name="T93" fmla="*/ 1228 h 1476"/>
                            <a:gd name="T94" fmla="*/ 126 w 1226"/>
                            <a:gd name="T95" fmla="*/ 1170 h 14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6"/>
                            <a:gd name="T145" fmla="*/ 0 h 1476"/>
                            <a:gd name="T146" fmla="*/ 1226 w 1226"/>
                            <a:gd name="T147" fmla="*/ 1476 h 14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6" h="1476">
                              <a:moveTo>
                                <a:pt x="73" y="203"/>
                              </a:moveTo>
                              <a:cubicBezTo>
                                <a:pt x="72" y="202"/>
                                <a:pt x="80" y="205"/>
                                <a:pt x="70" y="194"/>
                              </a:cubicBezTo>
                              <a:cubicBezTo>
                                <a:pt x="60" y="183"/>
                                <a:pt x="0" y="138"/>
                                <a:pt x="9" y="133"/>
                              </a:cubicBezTo>
                              <a:cubicBezTo>
                                <a:pt x="18" y="128"/>
                                <a:pt x="99" y="157"/>
                                <a:pt x="126" y="162"/>
                              </a:cubicBezTo>
                              <a:cubicBezTo>
                                <a:pt x="153" y="167"/>
                                <a:pt x="166" y="153"/>
                                <a:pt x="174" y="162"/>
                              </a:cubicBezTo>
                              <a:cubicBezTo>
                                <a:pt x="182" y="171"/>
                                <a:pt x="169" y="210"/>
                                <a:pt x="177" y="218"/>
                              </a:cubicBezTo>
                              <a:cubicBezTo>
                                <a:pt x="185" y="226"/>
                                <a:pt x="207" y="219"/>
                                <a:pt x="222" y="210"/>
                              </a:cubicBezTo>
                              <a:cubicBezTo>
                                <a:pt x="237" y="201"/>
                                <a:pt x="206" y="194"/>
                                <a:pt x="270" y="162"/>
                              </a:cubicBezTo>
                              <a:cubicBezTo>
                                <a:pt x="334" y="130"/>
                                <a:pt x="532" y="36"/>
                                <a:pt x="606" y="18"/>
                              </a:cubicBezTo>
                              <a:cubicBezTo>
                                <a:pt x="680" y="0"/>
                                <a:pt x="695" y="40"/>
                                <a:pt x="717" y="51"/>
                              </a:cubicBezTo>
                              <a:cubicBezTo>
                                <a:pt x="739" y="62"/>
                                <a:pt x="728" y="69"/>
                                <a:pt x="736" y="82"/>
                              </a:cubicBezTo>
                              <a:cubicBezTo>
                                <a:pt x="744" y="95"/>
                                <a:pt x="758" y="107"/>
                                <a:pt x="764" y="126"/>
                              </a:cubicBezTo>
                              <a:cubicBezTo>
                                <a:pt x="770" y="145"/>
                                <a:pt x="770" y="176"/>
                                <a:pt x="774" y="199"/>
                              </a:cubicBezTo>
                              <a:cubicBezTo>
                                <a:pt x="778" y="222"/>
                                <a:pt x="759" y="216"/>
                                <a:pt x="787" y="266"/>
                              </a:cubicBezTo>
                              <a:cubicBezTo>
                                <a:pt x="815" y="316"/>
                                <a:pt x="913" y="447"/>
                                <a:pt x="942" y="498"/>
                              </a:cubicBezTo>
                              <a:cubicBezTo>
                                <a:pt x="971" y="549"/>
                                <a:pt x="959" y="554"/>
                                <a:pt x="963" y="570"/>
                              </a:cubicBezTo>
                              <a:cubicBezTo>
                                <a:pt x="967" y="586"/>
                                <a:pt x="958" y="585"/>
                                <a:pt x="966" y="597"/>
                              </a:cubicBezTo>
                              <a:cubicBezTo>
                                <a:pt x="974" y="609"/>
                                <a:pt x="1002" y="627"/>
                                <a:pt x="1014" y="642"/>
                              </a:cubicBezTo>
                              <a:cubicBezTo>
                                <a:pt x="1026" y="657"/>
                                <a:pt x="1038" y="673"/>
                                <a:pt x="1038" y="690"/>
                              </a:cubicBezTo>
                              <a:cubicBezTo>
                                <a:pt x="1038" y="707"/>
                                <a:pt x="1013" y="732"/>
                                <a:pt x="1017" y="743"/>
                              </a:cubicBezTo>
                              <a:cubicBezTo>
                                <a:pt x="1021" y="754"/>
                                <a:pt x="1049" y="759"/>
                                <a:pt x="1065" y="757"/>
                              </a:cubicBezTo>
                              <a:cubicBezTo>
                                <a:pt x="1081" y="755"/>
                                <a:pt x="1100" y="744"/>
                                <a:pt x="1114" y="732"/>
                              </a:cubicBezTo>
                              <a:cubicBezTo>
                                <a:pt x="1128" y="720"/>
                                <a:pt x="1133" y="689"/>
                                <a:pt x="1150" y="682"/>
                              </a:cubicBezTo>
                              <a:cubicBezTo>
                                <a:pt x="1167" y="675"/>
                                <a:pt x="1204" y="681"/>
                                <a:pt x="1214" y="690"/>
                              </a:cubicBezTo>
                              <a:cubicBezTo>
                                <a:pt x="1224" y="699"/>
                                <a:pt x="1226" y="715"/>
                                <a:pt x="1209" y="738"/>
                              </a:cubicBezTo>
                              <a:cubicBezTo>
                                <a:pt x="1192" y="761"/>
                                <a:pt x="1137" y="798"/>
                                <a:pt x="1113" y="829"/>
                              </a:cubicBezTo>
                              <a:cubicBezTo>
                                <a:pt x="1089" y="860"/>
                                <a:pt x="1077" y="892"/>
                                <a:pt x="1065" y="925"/>
                              </a:cubicBezTo>
                              <a:cubicBezTo>
                                <a:pt x="1053" y="958"/>
                                <a:pt x="1047" y="985"/>
                                <a:pt x="1038" y="1026"/>
                              </a:cubicBezTo>
                              <a:cubicBezTo>
                                <a:pt x="1029" y="1067"/>
                                <a:pt x="1025" y="1137"/>
                                <a:pt x="1011" y="1170"/>
                              </a:cubicBezTo>
                              <a:cubicBezTo>
                                <a:pt x="997" y="1203"/>
                                <a:pt x="973" y="1210"/>
                                <a:pt x="953" y="1226"/>
                              </a:cubicBezTo>
                              <a:cubicBezTo>
                                <a:pt x="933" y="1242"/>
                                <a:pt x="907" y="1254"/>
                                <a:pt x="889" y="1269"/>
                              </a:cubicBezTo>
                              <a:cubicBezTo>
                                <a:pt x="871" y="1284"/>
                                <a:pt x="856" y="1301"/>
                                <a:pt x="846" y="1314"/>
                              </a:cubicBezTo>
                              <a:cubicBezTo>
                                <a:pt x="836" y="1327"/>
                                <a:pt x="842" y="1335"/>
                                <a:pt x="827" y="1346"/>
                              </a:cubicBezTo>
                              <a:cubicBezTo>
                                <a:pt x="812" y="1357"/>
                                <a:pt x="766" y="1370"/>
                                <a:pt x="754" y="1380"/>
                              </a:cubicBezTo>
                              <a:cubicBezTo>
                                <a:pt x="742" y="1390"/>
                                <a:pt x="756" y="1393"/>
                                <a:pt x="756" y="1404"/>
                              </a:cubicBezTo>
                              <a:cubicBezTo>
                                <a:pt x="756" y="1415"/>
                                <a:pt x="761" y="1437"/>
                                <a:pt x="752" y="1446"/>
                              </a:cubicBezTo>
                              <a:cubicBezTo>
                                <a:pt x="743" y="1455"/>
                                <a:pt x="718" y="1456"/>
                                <a:pt x="702" y="1458"/>
                              </a:cubicBezTo>
                              <a:cubicBezTo>
                                <a:pt x="686" y="1460"/>
                                <a:pt x="707" y="1463"/>
                                <a:pt x="654" y="1458"/>
                              </a:cubicBezTo>
                              <a:cubicBezTo>
                                <a:pt x="601" y="1453"/>
                                <a:pt x="453" y="1428"/>
                                <a:pt x="382" y="1426"/>
                              </a:cubicBezTo>
                              <a:cubicBezTo>
                                <a:pt x="311" y="1424"/>
                                <a:pt x="256" y="1445"/>
                                <a:pt x="225" y="1447"/>
                              </a:cubicBezTo>
                              <a:cubicBezTo>
                                <a:pt x="194" y="1449"/>
                                <a:pt x="223" y="1437"/>
                                <a:pt x="194" y="1440"/>
                              </a:cubicBezTo>
                              <a:cubicBezTo>
                                <a:pt x="165" y="1443"/>
                                <a:pt x="74" y="1476"/>
                                <a:pt x="49" y="1463"/>
                              </a:cubicBezTo>
                              <a:cubicBezTo>
                                <a:pt x="24" y="1450"/>
                                <a:pt x="44" y="1387"/>
                                <a:pt x="42" y="1364"/>
                              </a:cubicBezTo>
                              <a:cubicBezTo>
                                <a:pt x="40" y="1341"/>
                                <a:pt x="40" y="1332"/>
                                <a:pt x="38" y="1324"/>
                              </a:cubicBezTo>
                              <a:cubicBezTo>
                                <a:pt x="36" y="1316"/>
                                <a:pt x="23" y="1321"/>
                                <a:pt x="30" y="1314"/>
                              </a:cubicBezTo>
                              <a:cubicBezTo>
                                <a:pt x="37" y="1307"/>
                                <a:pt x="68" y="1293"/>
                                <a:pt x="83" y="1279"/>
                              </a:cubicBezTo>
                              <a:cubicBezTo>
                                <a:pt x="98" y="1265"/>
                                <a:pt x="115" y="1246"/>
                                <a:pt x="122" y="1228"/>
                              </a:cubicBezTo>
                              <a:cubicBezTo>
                                <a:pt x="129" y="1210"/>
                                <a:pt x="125" y="1182"/>
                                <a:pt x="126" y="1170"/>
                              </a:cubicBezTo>
                            </a:path>
                          </a:pathLst>
                        </a:custGeom>
                        <a:noFill/>
                        <a:ln w="38100">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4" name="Freeform 23"/>
                      <p:cNvSpPr>
                        <a:spLocks/>
                      </p:cNvSpPr>
                      <p:nvPr/>
                    </p:nvSpPr>
                    <p:spPr bwMode="auto">
                      <a:xfrm>
                        <a:off x="2840" y="1376"/>
                        <a:ext cx="632" cy="704"/>
                      </a:xfrm>
                      <a:custGeom>
                        <a:avLst/>
                        <a:gdLst>
                          <a:gd name="T0" fmla="*/ 245 w 632"/>
                          <a:gd name="T1" fmla="*/ 704 h 704"/>
                          <a:gd name="T2" fmla="*/ 276 w 632"/>
                          <a:gd name="T3" fmla="*/ 652 h 704"/>
                          <a:gd name="T4" fmla="*/ 288 w 632"/>
                          <a:gd name="T5" fmla="*/ 612 h 704"/>
                          <a:gd name="T6" fmla="*/ 280 w 632"/>
                          <a:gd name="T7" fmla="*/ 572 h 704"/>
                          <a:gd name="T8" fmla="*/ 260 w 632"/>
                          <a:gd name="T9" fmla="*/ 588 h 704"/>
                          <a:gd name="T10" fmla="*/ 252 w 632"/>
                          <a:gd name="T11" fmla="*/ 552 h 704"/>
                          <a:gd name="T12" fmla="*/ 244 w 632"/>
                          <a:gd name="T13" fmla="*/ 520 h 704"/>
                          <a:gd name="T14" fmla="*/ 220 w 632"/>
                          <a:gd name="T15" fmla="*/ 512 h 704"/>
                          <a:gd name="T16" fmla="*/ 172 w 632"/>
                          <a:gd name="T17" fmla="*/ 528 h 704"/>
                          <a:gd name="T18" fmla="*/ 136 w 632"/>
                          <a:gd name="T19" fmla="*/ 532 h 704"/>
                          <a:gd name="T20" fmla="*/ 112 w 632"/>
                          <a:gd name="T21" fmla="*/ 532 h 704"/>
                          <a:gd name="T22" fmla="*/ 88 w 632"/>
                          <a:gd name="T23" fmla="*/ 524 h 704"/>
                          <a:gd name="T24" fmla="*/ 32 w 632"/>
                          <a:gd name="T25" fmla="*/ 492 h 704"/>
                          <a:gd name="T26" fmla="*/ 16 w 632"/>
                          <a:gd name="T27" fmla="*/ 472 h 704"/>
                          <a:gd name="T28" fmla="*/ 16 w 632"/>
                          <a:gd name="T29" fmla="*/ 448 h 704"/>
                          <a:gd name="T30" fmla="*/ 4 w 632"/>
                          <a:gd name="T31" fmla="*/ 420 h 704"/>
                          <a:gd name="T32" fmla="*/ 4 w 632"/>
                          <a:gd name="T33" fmla="*/ 396 h 704"/>
                          <a:gd name="T34" fmla="*/ 4 w 632"/>
                          <a:gd name="T35" fmla="*/ 348 h 704"/>
                          <a:gd name="T36" fmla="*/ 28 w 632"/>
                          <a:gd name="T37" fmla="*/ 360 h 704"/>
                          <a:gd name="T38" fmla="*/ 60 w 632"/>
                          <a:gd name="T39" fmla="*/ 388 h 704"/>
                          <a:gd name="T40" fmla="*/ 72 w 632"/>
                          <a:gd name="T41" fmla="*/ 412 h 704"/>
                          <a:gd name="T42" fmla="*/ 88 w 632"/>
                          <a:gd name="T43" fmla="*/ 432 h 704"/>
                          <a:gd name="T44" fmla="*/ 108 w 632"/>
                          <a:gd name="T45" fmla="*/ 460 h 704"/>
                          <a:gd name="T46" fmla="*/ 124 w 632"/>
                          <a:gd name="T47" fmla="*/ 436 h 704"/>
                          <a:gd name="T48" fmla="*/ 160 w 632"/>
                          <a:gd name="T49" fmla="*/ 436 h 704"/>
                          <a:gd name="T50" fmla="*/ 184 w 632"/>
                          <a:gd name="T51" fmla="*/ 412 h 704"/>
                          <a:gd name="T52" fmla="*/ 244 w 632"/>
                          <a:gd name="T53" fmla="*/ 368 h 704"/>
                          <a:gd name="T54" fmla="*/ 192 w 632"/>
                          <a:gd name="T55" fmla="*/ 376 h 704"/>
                          <a:gd name="T56" fmla="*/ 164 w 632"/>
                          <a:gd name="T57" fmla="*/ 396 h 704"/>
                          <a:gd name="T58" fmla="*/ 128 w 632"/>
                          <a:gd name="T59" fmla="*/ 392 h 704"/>
                          <a:gd name="T60" fmla="*/ 104 w 632"/>
                          <a:gd name="T61" fmla="*/ 404 h 704"/>
                          <a:gd name="T62" fmla="*/ 104 w 632"/>
                          <a:gd name="T63" fmla="*/ 376 h 704"/>
                          <a:gd name="T64" fmla="*/ 124 w 632"/>
                          <a:gd name="T65" fmla="*/ 344 h 704"/>
                          <a:gd name="T66" fmla="*/ 152 w 632"/>
                          <a:gd name="T67" fmla="*/ 312 h 704"/>
                          <a:gd name="T68" fmla="*/ 176 w 632"/>
                          <a:gd name="T69" fmla="*/ 296 h 704"/>
                          <a:gd name="T70" fmla="*/ 176 w 632"/>
                          <a:gd name="T71" fmla="*/ 272 h 704"/>
                          <a:gd name="T72" fmla="*/ 152 w 632"/>
                          <a:gd name="T73" fmla="*/ 280 h 704"/>
                          <a:gd name="T74" fmla="*/ 144 w 632"/>
                          <a:gd name="T75" fmla="*/ 252 h 704"/>
                          <a:gd name="T76" fmla="*/ 180 w 632"/>
                          <a:gd name="T77" fmla="*/ 224 h 704"/>
                          <a:gd name="T78" fmla="*/ 232 w 632"/>
                          <a:gd name="T79" fmla="*/ 196 h 704"/>
                          <a:gd name="T80" fmla="*/ 196 w 632"/>
                          <a:gd name="T81" fmla="*/ 208 h 704"/>
                          <a:gd name="T82" fmla="*/ 204 w 632"/>
                          <a:gd name="T83" fmla="*/ 180 h 704"/>
                          <a:gd name="T84" fmla="*/ 240 w 632"/>
                          <a:gd name="T85" fmla="*/ 148 h 704"/>
                          <a:gd name="T86" fmla="*/ 272 w 632"/>
                          <a:gd name="T87" fmla="*/ 132 h 704"/>
                          <a:gd name="T88" fmla="*/ 296 w 632"/>
                          <a:gd name="T89" fmla="*/ 120 h 704"/>
                          <a:gd name="T90" fmla="*/ 324 w 632"/>
                          <a:gd name="T91" fmla="*/ 104 h 704"/>
                          <a:gd name="T92" fmla="*/ 356 w 632"/>
                          <a:gd name="T93" fmla="*/ 104 h 704"/>
                          <a:gd name="T94" fmla="*/ 384 w 632"/>
                          <a:gd name="T95" fmla="*/ 108 h 704"/>
                          <a:gd name="T96" fmla="*/ 416 w 632"/>
                          <a:gd name="T97" fmla="*/ 72 h 704"/>
                          <a:gd name="T98" fmla="*/ 460 w 632"/>
                          <a:gd name="T99" fmla="*/ 52 h 704"/>
                          <a:gd name="T100" fmla="*/ 500 w 632"/>
                          <a:gd name="T101" fmla="*/ 20 h 704"/>
                          <a:gd name="T102" fmla="*/ 520 w 632"/>
                          <a:gd name="T103" fmla="*/ 36 h 704"/>
                          <a:gd name="T104" fmla="*/ 572 w 632"/>
                          <a:gd name="T105" fmla="*/ 16 h 704"/>
                          <a:gd name="T106" fmla="*/ 608 w 632"/>
                          <a:gd name="T107" fmla="*/ 8 h 704"/>
                          <a:gd name="T108" fmla="*/ 632 w 632"/>
                          <a:gd name="T109" fmla="*/ 0 h 7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2"/>
                          <a:gd name="T166" fmla="*/ 0 h 704"/>
                          <a:gd name="T167" fmla="*/ 632 w 632"/>
                          <a:gd name="T168" fmla="*/ 704 h 7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2" h="704">
                            <a:moveTo>
                              <a:pt x="245" y="704"/>
                            </a:moveTo>
                            <a:cubicBezTo>
                              <a:pt x="250" y="695"/>
                              <a:pt x="269" y="667"/>
                              <a:pt x="276" y="652"/>
                            </a:cubicBezTo>
                            <a:cubicBezTo>
                              <a:pt x="283" y="637"/>
                              <a:pt x="287" y="625"/>
                              <a:pt x="288" y="612"/>
                            </a:cubicBezTo>
                            <a:cubicBezTo>
                              <a:pt x="289" y="599"/>
                              <a:pt x="285" y="576"/>
                              <a:pt x="280" y="572"/>
                            </a:cubicBezTo>
                            <a:cubicBezTo>
                              <a:pt x="275" y="568"/>
                              <a:pt x="265" y="591"/>
                              <a:pt x="260" y="588"/>
                            </a:cubicBezTo>
                            <a:cubicBezTo>
                              <a:pt x="255" y="585"/>
                              <a:pt x="255" y="563"/>
                              <a:pt x="252" y="552"/>
                            </a:cubicBezTo>
                            <a:cubicBezTo>
                              <a:pt x="249" y="541"/>
                              <a:pt x="249" y="527"/>
                              <a:pt x="244" y="520"/>
                            </a:cubicBezTo>
                            <a:cubicBezTo>
                              <a:pt x="239" y="513"/>
                              <a:pt x="232" y="511"/>
                              <a:pt x="220" y="512"/>
                            </a:cubicBezTo>
                            <a:cubicBezTo>
                              <a:pt x="208" y="513"/>
                              <a:pt x="186" y="525"/>
                              <a:pt x="172" y="528"/>
                            </a:cubicBezTo>
                            <a:cubicBezTo>
                              <a:pt x="158" y="531"/>
                              <a:pt x="146" y="531"/>
                              <a:pt x="136" y="532"/>
                            </a:cubicBezTo>
                            <a:cubicBezTo>
                              <a:pt x="126" y="533"/>
                              <a:pt x="120" y="533"/>
                              <a:pt x="112" y="532"/>
                            </a:cubicBezTo>
                            <a:cubicBezTo>
                              <a:pt x="104" y="531"/>
                              <a:pt x="101" y="531"/>
                              <a:pt x="88" y="524"/>
                            </a:cubicBezTo>
                            <a:cubicBezTo>
                              <a:pt x="75" y="517"/>
                              <a:pt x="44" y="501"/>
                              <a:pt x="32" y="492"/>
                            </a:cubicBezTo>
                            <a:cubicBezTo>
                              <a:pt x="20" y="483"/>
                              <a:pt x="19" y="479"/>
                              <a:pt x="16" y="472"/>
                            </a:cubicBezTo>
                            <a:cubicBezTo>
                              <a:pt x="13" y="465"/>
                              <a:pt x="18" y="457"/>
                              <a:pt x="16" y="448"/>
                            </a:cubicBezTo>
                            <a:cubicBezTo>
                              <a:pt x="14" y="439"/>
                              <a:pt x="6" y="429"/>
                              <a:pt x="4" y="420"/>
                            </a:cubicBezTo>
                            <a:cubicBezTo>
                              <a:pt x="2" y="411"/>
                              <a:pt x="4" y="408"/>
                              <a:pt x="4" y="396"/>
                            </a:cubicBezTo>
                            <a:cubicBezTo>
                              <a:pt x="4" y="384"/>
                              <a:pt x="0" y="354"/>
                              <a:pt x="4" y="348"/>
                            </a:cubicBezTo>
                            <a:cubicBezTo>
                              <a:pt x="8" y="342"/>
                              <a:pt x="19" y="353"/>
                              <a:pt x="28" y="360"/>
                            </a:cubicBezTo>
                            <a:cubicBezTo>
                              <a:pt x="37" y="367"/>
                              <a:pt x="53" y="379"/>
                              <a:pt x="60" y="388"/>
                            </a:cubicBezTo>
                            <a:cubicBezTo>
                              <a:pt x="67" y="397"/>
                              <a:pt x="67" y="405"/>
                              <a:pt x="72" y="412"/>
                            </a:cubicBezTo>
                            <a:cubicBezTo>
                              <a:pt x="77" y="419"/>
                              <a:pt x="82" y="424"/>
                              <a:pt x="88" y="432"/>
                            </a:cubicBezTo>
                            <a:cubicBezTo>
                              <a:pt x="94" y="440"/>
                              <a:pt x="102" y="459"/>
                              <a:pt x="108" y="460"/>
                            </a:cubicBezTo>
                            <a:cubicBezTo>
                              <a:pt x="114" y="461"/>
                              <a:pt x="115" y="440"/>
                              <a:pt x="124" y="436"/>
                            </a:cubicBezTo>
                            <a:cubicBezTo>
                              <a:pt x="133" y="432"/>
                              <a:pt x="150" y="440"/>
                              <a:pt x="160" y="436"/>
                            </a:cubicBezTo>
                            <a:cubicBezTo>
                              <a:pt x="170" y="432"/>
                              <a:pt x="170" y="423"/>
                              <a:pt x="184" y="412"/>
                            </a:cubicBezTo>
                            <a:cubicBezTo>
                              <a:pt x="198" y="401"/>
                              <a:pt x="243" y="374"/>
                              <a:pt x="244" y="368"/>
                            </a:cubicBezTo>
                            <a:cubicBezTo>
                              <a:pt x="245" y="362"/>
                              <a:pt x="205" y="371"/>
                              <a:pt x="192" y="376"/>
                            </a:cubicBezTo>
                            <a:cubicBezTo>
                              <a:pt x="179" y="381"/>
                              <a:pt x="175" y="393"/>
                              <a:pt x="164" y="396"/>
                            </a:cubicBezTo>
                            <a:cubicBezTo>
                              <a:pt x="153" y="399"/>
                              <a:pt x="138" y="391"/>
                              <a:pt x="128" y="392"/>
                            </a:cubicBezTo>
                            <a:cubicBezTo>
                              <a:pt x="118" y="393"/>
                              <a:pt x="108" y="407"/>
                              <a:pt x="104" y="404"/>
                            </a:cubicBezTo>
                            <a:cubicBezTo>
                              <a:pt x="100" y="401"/>
                              <a:pt x="101" y="386"/>
                              <a:pt x="104" y="376"/>
                            </a:cubicBezTo>
                            <a:cubicBezTo>
                              <a:pt x="107" y="366"/>
                              <a:pt x="116" y="355"/>
                              <a:pt x="124" y="344"/>
                            </a:cubicBezTo>
                            <a:cubicBezTo>
                              <a:pt x="132" y="333"/>
                              <a:pt x="143" y="320"/>
                              <a:pt x="152" y="312"/>
                            </a:cubicBezTo>
                            <a:cubicBezTo>
                              <a:pt x="161" y="304"/>
                              <a:pt x="172" y="303"/>
                              <a:pt x="176" y="296"/>
                            </a:cubicBezTo>
                            <a:cubicBezTo>
                              <a:pt x="180" y="289"/>
                              <a:pt x="180" y="275"/>
                              <a:pt x="176" y="272"/>
                            </a:cubicBezTo>
                            <a:cubicBezTo>
                              <a:pt x="172" y="269"/>
                              <a:pt x="157" y="283"/>
                              <a:pt x="152" y="280"/>
                            </a:cubicBezTo>
                            <a:cubicBezTo>
                              <a:pt x="147" y="277"/>
                              <a:pt x="139" y="261"/>
                              <a:pt x="144" y="252"/>
                            </a:cubicBezTo>
                            <a:cubicBezTo>
                              <a:pt x="149" y="243"/>
                              <a:pt x="165" y="233"/>
                              <a:pt x="180" y="224"/>
                            </a:cubicBezTo>
                            <a:cubicBezTo>
                              <a:pt x="195" y="215"/>
                              <a:pt x="229" y="199"/>
                              <a:pt x="232" y="196"/>
                            </a:cubicBezTo>
                            <a:cubicBezTo>
                              <a:pt x="235" y="193"/>
                              <a:pt x="201" y="211"/>
                              <a:pt x="196" y="208"/>
                            </a:cubicBezTo>
                            <a:cubicBezTo>
                              <a:pt x="191" y="205"/>
                              <a:pt x="197" y="190"/>
                              <a:pt x="204" y="180"/>
                            </a:cubicBezTo>
                            <a:cubicBezTo>
                              <a:pt x="211" y="170"/>
                              <a:pt x="229" y="156"/>
                              <a:pt x="240" y="148"/>
                            </a:cubicBezTo>
                            <a:cubicBezTo>
                              <a:pt x="251" y="140"/>
                              <a:pt x="263" y="137"/>
                              <a:pt x="272" y="132"/>
                            </a:cubicBezTo>
                            <a:cubicBezTo>
                              <a:pt x="281" y="127"/>
                              <a:pt x="287" y="125"/>
                              <a:pt x="296" y="120"/>
                            </a:cubicBezTo>
                            <a:cubicBezTo>
                              <a:pt x="305" y="115"/>
                              <a:pt x="314" y="107"/>
                              <a:pt x="324" y="104"/>
                            </a:cubicBezTo>
                            <a:cubicBezTo>
                              <a:pt x="334" y="101"/>
                              <a:pt x="346" y="103"/>
                              <a:pt x="356" y="104"/>
                            </a:cubicBezTo>
                            <a:cubicBezTo>
                              <a:pt x="366" y="105"/>
                              <a:pt x="374" y="113"/>
                              <a:pt x="384" y="108"/>
                            </a:cubicBezTo>
                            <a:cubicBezTo>
                              <a:pt x="394" y="103"/>
                              <a:pt x="403" y="81"/>
                              <a:pt x="416" y="72"/>
                            </a:cubicBezTo>
                            <a:cubicBezTo>
                              <a:pt x="429" y="63"/>
                              <a:pt x="446" y="61"/>
                              <a:pt x="460" y="52"/>
                            </a:cubicBezTo>
                            <a:cubicBezTo>
                              <a:pt x="474" y="43"/>
                              <a:pt x="490" y="23"/>
                              <a:pt x="500" y="20"/>
                            </a:cubicBezTo>
                            <a:cubicBezTo>
                              <a:pt x="510" y="17"/>
                              <a:pt x="508" y="37"/>
                              <a:pt x="520" y="36"/>
                            </a:cubicBezTo>
                            <a:cubicBezTo>
                              <a:pt x="532" y="35"/>
                              <a:pt x="557" y="21"/>
                              <a:pt x="572" y="16"/>
                            </a:cubicBezTo>
                            <a:cubicBezTo>
                              <a:pt x="587" y="11"/>
                              <a:pt x="598" y="11"/>
                              <a:pt x="608" y="8"/>
                            </a:cubicBezTo>
                            <a:cubicBezTo>
                              <a:pt x="618" y="5"/>
                              <a:pt x="625" y="2"/>
                              <a:pt x="632" y="0"/>
                            </a:cubicBezTo>
                          </a:path>
                        </a:pathLst>
                      </a:custGeom>
                      <a:solidFill>
                        <a:srgbClr val="FF0080">
                          <a:alpha val="30196"/>
                        </a:srgbClr>
                      </a:solidFill>
                      <a:ln w="38100">
                        <a:solidFill>
                          <a:srgbClr val="FF0626"/>
                        </a:solidFill>
                        <a:round/>
                        <a:headEnd/>
                        <a:tailEnd/>
                      </a:ln>
                    </p:spPr>
                    <p:txBody>
                      <a:bodyPr wrap="none" anchor="ctr"/>
                      <a:lstStyle/>
                      <a:p>
                        <a:endParaRPr lang="en-US"/>
                      </a:p>
                    </p:txBody>
                  </p:sp>
                  <p:grpSp>
                    <p:nvGrpSpPr>
                      <p:cNvPr id="25" name="Group 24"/>
                      <p:cNvGrpSpPr>
                        <a:grpSpLocks/>
                      </p:cNvGrpSpPr>
                      <p:nvPr/>
                    </p:nvGrpSpPr>
                    <p:grpSpPr bwMode="auto">
                      <a:xfrm>
                        <a:off x="3472" y="1336"/>
                        <a:ext cx="844" cy="530"/>
                        <a:chOff x="3472" y="1336"/>
                        <a:chExt cx="844" cy="530"/>
                      </a:xfrm>
                    </p:grpSpPr>
                    <p:sp>
                      <p:nvSpPr>
                        <p:cNvPr id="32" name="Freeform 29"/>
                        <p:cNvSpPr>
                          <a:spLocks/>
                        </p:cNvSpPr>
                        <p:nvPr/>
                      </p:nvSpPr>
                      <p:spPr bwMode="auto">
                        <a:xfrm>
                          <a:off x="3472" y="1336"/>
                          <a:ext cx="844" cy="236"/>
                        </a:xfrm>
                        <a:custGeom>
                          <a:avLst/>
                          <a:gdLst>
                            <a:gd name="T0" fmla="*/ 0 w 844"/>
                            <a:gd name="T1" fmla="*/ 40 h 236"/>
                            <a:gd name="T2" fmla="*/ 48 w 844"/>
                            <a:gd name="T3" fmla="*/ 32 h 236"/>
                            <a:gd name="T4" fmla="*/ 84 w 844"/>
                            <a:gd name="T5" fmla="*/ 20 h 236"/>
                            <a:gd name="T6" fmla="*/ 120 w 844"/>
                            <a:gd name="T7" fmla="*/ 24 h 236"/>
                            <a:gd name="T8" fmla="*/ 152 w 844"/>
                            <a:gd name="T9" fmla="*/ 24 h 236"/>
                            <a:gd name="T10" fmla="*/ 176 w 844"/>
                            <a:gd name="T11" fmla="*/ 8 h 236"/>
                            <a:gd name="T12" fmla="*/ 224 w 844"/>
                            <a:gd name="T13" fmla="*/ 0 h 236"/>
                            <a:gd name="T14" fmla="*/ 252 w 844"/>
                            <a:gd name="T15" fmla="*/ 0 h 236"/>
                            <a:gd name="T16" fmla="*/ 292 w 844"/>
                            <a:gd name="T17" fmla="*/ 0 h 236"/>
                            <a:gd name="T18" fmla="*/ 324 w 844"/>
                            <a:gd name="T19" fmla="*/ 8 h 236"/>
                            <a:gd name="T20" fmla="*/ 356 w 844"/>
                            <a:gd name="T21" fmla="*/ 24 h 236"/>
                            <a:gd name="T22" fmla="*/ 388 w 844"/>
                            <a:gd name="T23" fmla="*/ 36 h 236"/>
                            <a:gd name="T24" fmla="*/ 432 w 844"/>
                            <a:gd name="T25" fmla="*/ 56 h 236"/>
                            <a:gd name="T26" fmla="*/ 460 w 844"/>
                            <a:gd name="T27" fmla="*/ 52 h 236"/>
                            <a:gd name="T28" fmla="*/ 496 w 844"/>
                            <a:gd name="T29" fmla="*/ 56 h 236"/>
                            <a:gd name="T30" fmla="*/ 544 w 844"/>
                            <a:gd name="T31" fmla="*/ 76 h 236"/>
                            <a:gd name="T32" fmla="*/ 573 w 844"/>
                            <a:gd name="T33" fmla="*/ 91 h 236"/>
                            <a:gd name="T34" fmla="*/ 600 w 844"/>
                            <a:gd name="T35" fmla="*/ 100 h 236"/>
                            <a:gd name="T36" fmla="*/ 624 w 844"/>
                            <a:gd name="T37" fmla="*/ 100 h 236"/>
                            <a:gd name="T38" fmla="*/ 652 w 844"/>
                            <a:gd name="T39" fmla="*/ 92 h 236"/>
                            <a:gd name="T40" fmla="*/ 701 w 844"/>
                            <a:gd name="T41" fmla="*/ 144 h 236"/>
                            <a:gd name="T42" fmla="*/ 728 w 844"/>
                            <a:gd name="T43" fmla="*/ 100 h 236"/>
                            <a:gd name="T44" fmla="*/ 748 w 844"/>
                            <a:gd name="T45" fmla="*/ 116 h 236"/>
                            <a:gd name="T46" fmla="*/ 772 w 844"/>
                            <a:gd name="T47" fmla="*/ 148 h 236"/>
                            <a:gd name="T48" fmla="*/ 792 w 844"/>
                            <a:gd name="T49" fmla="*/ 168 h 236"/>
                            <a:gd name="T50" fmla="*/ 811 w 844"/>
                            <a:gd name="T51" fmla="*/ 189 h 236"/>
                            <a:gd name="T52" fmla="*/ 808 w 844"/>
                            <a:gd name="T53" fmla="*/ 213 h 236"/>
                            <a:gd name="T54" fmla="*/ 820 w 844"/>
                            <a:gd name="T55" fmla="*/ 232 h 236"/>
                            <a:gd name="T56" fmla="*/ 844 w 844"/>
                            <a:gd name="T57" fmla="*/ 236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4"/>
                            <a:gd name="T88" fmla="*/ 0 h 236"/>
                            <a:gd name="T89" fmla="*/ 844 w 844"/>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4" h="236">
                              <a:moveTo>
                                <a:pt x="0" y="40"/>
                              </a:moveTo>
                              <a:lnTo>
                                <a:pt x="48" y="32"/>
                              </a:lnTo>
                              <a:lnTo>
                                <a:pt x="84" y="20"/>
                              </a:lnTo>
                              <a:lnTo>
                                <a:pt x="120" y="24"/>
                              </a:lnTo>
                              <a:lnTo>
                                <a:pt x="152" y="24"/>
                              </a:lnTo>
                              <a:lnTo>
                                <a:pt x="176" y="8"/>
                              </a:lnTo>
                              <a:lnTo>
                                <a:pt x="224" y="0"/>
                              </a:lnTo>
                              <a:lnTo>
                                <a:pt x="252" y="0"/>
                              </a:lnTo>
                              <a:lnTo>
                                <a:pt x="292" y="0"/>
                              </a:lnTo>
                              <a:lnTo>
                                <a:pt x="324" y="8"/>
                              </a:lnTo>
                              <a:lnTo>
                                <a:pt x="356" y="24"/>
                              </a:lnTo>
                              <a:lnTo>
                                <a:pt x="388" y="36"/>
                              </a:lnTo>
                              <a:lnTo>
                                <a:pt x="432" y="56"/>
                              </a:lnTo>
                              <a:lnTo>
                                <a:pt x="460" y="52"/>
                              </a:lnTo>
                              <a:lnTo>
                                <a:pt x="496" y="56"/>
                              </a:lnTo>
                              <a:lnTo>
                                <a:pt x="544" y="76"/>
                              </a:lnTo>
                              <a:lnTo>
                                <a:pt x="573" y="91"/>
                              </a:lnTo>
                              <a:lnTo>
                                <a:pt x="600" y="100"/>
                              </a:lnTo>
                              <a:lnTo>
                                <a:pt x="624" y="100"/>
                              </a:lnTo>
                              <a:lnTo>
                                <a:pt x="652" y="92"/>
                              </a:lnTo>
                              <a:lnTo>
                                <a:pt x="701" y="144"/>
                              </a:lnTo>
                              <a:lnTo>
                                <a:pt x="728" y="100"/>
                              </a:lnTo>
                              <a:lnTo>
                                <a:pt x="748" y="116"/>
                              </a:lnTo>
                              <a:cubicBezTo>
                                <a:pt x="755" y="124"/>
                                <a:pt x="765" y="139"/>
                                <a:pt x="772" y="148"/>
                              </a:cubicBezTo>
                              <a:lnTo>
                                <a:pt x="792" y="168"/>
                              </a:lnTo>
                              <a:lnTo>
                                <a:pt x="811" y="189"/>
                              </a:lnTo>
                              <a:lnTo>
                                <a:pt x="808" y="213"/>
                              </a:lnTo>
                              <a:lnTo>
                                <a:pt x="820" y="232"/>
                              </a:lnTo>
                              <a:lnTo>
                                <a:pt x="844" y="236"/>
                              </a:ln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33" name="Freeform 30"/>
                        <p:cNvSpPr>
                          <a:spLocks/>
                        </p:cNvSpPr>
                        <p:nvPr/>
                      </p:nvSpPr>
                      <p:spPr bwMode="auto">
                        <a:xfrm>
                          <a:off x="3472" y="1376"/>
                          <a:ext cx="840" cy="490"/>
                        </a:xfrm>
                        <a:custGeom>
                          <a:avLst/>
                          <a:gdLst>
                            <a:gd name="T0" fmla="*/ 840 w 840"/>
                            <a:gd name="T1" fmla="*/ 192 h 490"/>
                            <a:gd name="T2" fmla="*/ 648 w 840"/>
                            <a:gd name="T3" fmla="*/ 448 h 490"/>
                            <a:gd name="T4" fmla="*/ 648 w 840"/>
                            <a:gd name="T5" fmla="*/ 443 h 490"/>
                            <a:gd name="T6" fmla="*/ 640 w 840"/>
                            <a:gd name="T7" fmla="*/ 432 h 490"/>
                            <a:gd name="T8" fmla="*/ 643 w 840"/>
                            <a:gd name="T9" fmla="*/ 408 h 490"/>
                            <a:gd name="T10" fmla="*/ 648 w 840"/>
                            <a:gd name="T11" fmla="*/ 381 h 490"/>
                            <a:gd name="T12" fmla="*/ 645 w 840"/>
                            <a:gd name="T13" fmla="*/ 357 h 490"/>
                            <a:gd name="T14" fmla="*/ 637 w 840"/>
                            <a:gd name="T15" fmla="*/ 315 h 490"/>
                            <a:gd name="T16" fmla="*/ 613 w 840"/>
                            <a:gd name="T17" fmla="*/ 293 h 490"/>
                            <a:gd name="T18" fmla="*/ 581 w 840"/>
                            <a:gd name="T19" fmla="*/ 256 h 490"/>
                            <a:gd name="T20" fmla="*/ 533 w 840"/>
                            <a:gd name="T21" fmla="*/ 227 h 490"/>
                            <a:gd name="T22" fmla="*/ 493 w 840"/>
                            <a:gd name="T23" fmla="*/ 216 h 490"/>
                            <a:gd name="T24" fmla="*/ 448 w 840"/>
                            <a:gd name="T25" fmla="*/ 224 h 490"/>
                            <a:gd name="T26" fmla="*/ 403 w 840"/>
                            <a:gd name="T27" fmla="*/ 248 h 490"/>
                            <a:gd name="T28" fmla="*/ 352 w 840"/>
                            <a:gd name="T29" fmla="*/ 261 h 490"/>
                            <a:gd name="T30" fmla="*/ 307 w 840"/>
                            <a:gd name="T31" fmla="*/ 288 h 490"/>
                            <a:gd name="T32" fmla="*/ 267 w 840"/>
                            <a:gd name="T33" fmla="*/ 299 h 490"/>
                            <a:gd name="T34" fmla="*/ 229 w 840"/>
                            <a:gd name="T35" fmla="*/ 317 h 490"/>
                            <a:gd name="T36" fmla="*/ 184 w 840"/>
                            <a:gd name="T37" fmla="*/ 336 h 490"/>
                            <a:gd name="T38" fmla="*/ 139 w 840"/>
                            <a:gd name="T39" fmla="*/ 352 h 490"/>
                            <a:gd name="T40" fmla="*/ 125 w 840"/>
                            <a:gd name="T41" fmla="*/ 365 h 490"/>
                            <a:gd name="T42" fmla="*/ 0 w 840"/>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0"/>
                            <a:gd name="T67" fmla="*/ 0 h 490"/>
                            <a:gd name="T68" fmla="*/ 840 w 840"/>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0" h="490">
                              <a:moveTo>
                                <a:pt x="840" y="192"/>
                              </a:moveTo>
                              <a:cubicBezTo>
                                <a:pt x="808" y="235"/>
                                <a:pt x="680" y="406"/>
                                <a:pt x="648" y="448"/>
                              </a:cubicBezTo>
                              <a:cubicBezTo>
                                <a:pt x="616" y="490"/>
                                <a:pt x="649" y="446"/>
                                <a:pt x="648" y="443"/>
                              </a:cubicBezTo>
                              <a:cubicBezTo>
                                <a:pt x="647" y="440"/>
                                <a:pt x="641" y="438"/>
                                <a:pt x="640" y="432"/>
                              </a:cubicBezTo>
                              <a:cubicBezTo>
                                <a:pt x="639" y="426"/>
                                <a:pt x="642" y="416"/>
                                <a:pt x="643" y="408"/>
                              </a:cubicBezTo>
                              <a:cubicBezTo>
                                <a:pt x="644" y="400"/>
                                <a:pt x="648" y="389"/>
                                <a:pt x="648" y="381"/>
                              </a:cubicBezTo>
                              <a:cubicBezTo>
                                <a:pt x="648" y="373"/>
                                <a:pt x="647" y="368"/>
                                <a:pt x="645" y="357"/>
                              </a:cubicBezTo>
                              <a:cubicBezTo>
                                <a:pt x="643" y="346"/>
                                <a:pt x="642" y="326"/>
                                <a:pt x="637" y="315"/>
                              </a:cubicBezTo>
                              <a:cubicBezTo>
                                <a:pt x="632" y="304"/>
                                <a:pt x="622" y="303"/>
                                <a:pt x="613" y="293"/>
                              </a:cubicBezTo>
                              <a:cubicBezTo>
                                <a:pt x="604" y="283"/>
                                <a:pt x="594" y="267"/>
                                <a:pt x="581" y="256"/>
                              </a:cubicBezTo>
                              <a:cubicBezTo>
                                <a:pt x="568" y="245"/>
                                <a:pt x="548" y="234"/>
                                <a:pt x="533" y="227"/>
                              </a:cubicBezTo>
                              <a:cubicBezTo>
                                <a:pt x="518" y="220"/>
                                <a:pt x="507" y="216"/>
                                <a:pt x="493" y="216"/>
                              </a:cubicBezTo>
                              <a:cubicBezTo>
                                <a:pt x="479" y="216"/>
                                <a:pt x="463" y="219"/>
                                <a:pt x="448" y="224"/>
                              </a:cubicBezTo>
                              <a:cubicBezTo>
                                <a:pt x="433" y="229"/>
                                <a:pt x="419" y="242"/>
                                <a:pt x="403" y="248"/>
                              </a:cubicBezTo>
                              <a:cubicBezTo>
                                <a:pt x="387" y="254"/>
                                <a:pt x="368" y="254"/>
                                <a:pt x="352" y="261"/>
                              </a:cubicBezTo>
                              <a:cubicBezTo>
                                <a:pt x="336" y="268"/>
                                <a:pt x="321" y="282"/>
                                <a:pt x="307" y="288"/>
                              </a:cubicBezTo>
                              <a:cubicBezTo>
                                <a:pt x="293" y="294"/>
                                <a:pt x="280" y="294"/>
                                <a:pt x="267" y="299"/>
                              </a:cubicBezTo>
                              <a:cubicBezTo>
                                <a:pt x="254" y="304"/>
                                <a:pt x="243" y="311"/>
                                <a:pt x="229" y="317"/>
                              </a:cubicBezTo>
                              <a:cubicBezTo>
                                <a:pt x="215" y="323"/>
                                <a:pt x="199" y="330"/>
                                <a:pt x="184" y="336"/>
                              </a:cubicBezTo>
                              <a:cubicBezTo>
                                <a:pt x="169" y="342"/>
                                <a:pt x="149" y="347"/>
                                <a:pt x="139" y="352"/>
                              </a:cubicBezTo>
                              <a:cubicBezTo>
                                <a:pt x="129" y="357"/>
                                <a:pt x="148" y="424"/>
                                <a:pt x="125" y="365"/>
                              </a:cubicBezTo>
                              <a:cubicBezTo>
                                <a:pt x="102" y="306"/>
                                <a:pt x="47" y="154"/>
                                <a:pt x="0" y="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6" name="Freeform 31"/>
                      <p:cNvSpPr>
                        <a:spLocks/>
                      </p:cNvSpPr>
                      <p:nvPr/>
                    </p:nvSpPr>
                    <p:spPr bwMode="auto">
                      <a:xfrm>
                        <a:off x="4317" y="1560"/>
                        <a:ext cx="403" cy="376"/>
                      </a:xfrm>
                      <a:custGeom>
                        <a:avLst/>
                        <a:gdLst>
                          <a:gd name="T0" fmla="*/ 0 w 403"/>
                          <a:gd name="T1" fmla="*/ 13 h 376"/>
                          <a:gd name="T2" fmla="*/ 30 w 403"/>
                          <a:gd name="T3" fmla="*/ 35 h 376"/>
                          <a:gd name="T4" fmla="*/ 70 w 403"/>
                          <a:gd name="T5" fmla="*/ 29 h 376"/>
                          <a:gd name="T6" fmla="*/ 96 w 403"/>
                          <a:gd name="T7" fmla="*/ 43 h 376"/>
                          <a:gd name="T8" fmla="*/ 118 w 403"/>
                          <a:gd name="T9" fmla="*/ 61 h 376"/>
                          <a:gd name="T10" fmla="*/ 136 w 403"/>
                          <a:gd name="T11" fmla="*/ 75 h 376"/>
                          <a:gd name="T12" fmla="*/ 168 w 403"/>
                          <a:gd name="T13" fmla="*/ 75 h 376"/>
                          <a:gd name="T14" fmla="*/ 176 w 403"/>
                          <a:gd name="T15" fmla="*/ 61 h 376"/>
                          <a:gd name="T16" fmla="*/ 182 w 403"/>
                          <a:gd name="T17" fmla="*/ 37 h 376"/>
                          <a:gd name="T18" fmla="*/ 179 w 403"/>
                          <a:gd name="T19" fmla="*/ 21 h 376"/>
                          <a:gd name="T20" fmla="*/ 184 w 403"/>
                          <a:gd name="T21" fmla="*/ 3 h 376"/>
                          <a:gd name="T22" fmla="*/ 200 w 403"/>
                          <a:gd name="T23" fmla="*/ 3 h 376"/>
                          <a:gd name="T24" fmla="*/ 216 w 403"/>
                          <a:gd name="T25" fmla="*/ 24 h 376"/>
                          <a:gd name="T26" fmla="*/ 219 w 403"/>
                          <a:gd name="T27" fmla="*/ 40 h 376"/>
                          <a:gd name="T28" fmla="*/ 235 w 403"/>
                          <a:gd name="T29" fmla="*/ 56 h 376"/>
                          <a:gd name="T30" fmla="*/ 240 w 403"/>
                          <a:gd name="T31" fmla="*/ 88 h 376"/>
                          <a:gd name="T32" fmla="*/ 256 w 403"/>
                          <a:gd name="T33" fmla="*/ 99 h 376"/>
                          <a:gd name="T34" fmla="*/ 283 w 403"/>
                          <a:gd name="T35" fmla="*/ 99 h 376"/>
                          <a:gd name="T36" fmla="*/ 302 w 403"/>
                          <a:gd name="T37" fmla="*/ 112 h 376"/>
                          <a:gd name="T38" fmla="*/ 318 w 403"/>
                          <a:gd name="T39" fmla="*/ 123 h 376"/>
                          <a:gd name="T40" fmla="*/ 344 w 403"/>
                          <a:gd name="T41" fmla="*/ 131 h 376"/>
                          <a:gd name="T42" fmla="*/ 360 w 403"/>
                          <a:gd name="T43" fmla="*/ 144 h 376"/>
                          <a:gd name="T44" fmla="*/ 374 w 403"/>
                          <a:gd name="T45" fmla="*/ 176 h 376"/>
                          <a:gd name="T46" fmla="*/ 374 w 403"/>
                          <a:gd name="T47" fmla="*/ 192 h 376"/>
                          <a:gd name="T48" fmla="*/ 374 w 403"/>
                          <a:gd name="T49" fmla="*/ 211 h 376"/>
                          <a:gd name="T50" fmla="*/ 368 w 403"/>
                          <a:gd name="T51" fmla="*/ 240 h 376"/>
                          <a:gd name="T52" fmla="*/ 368 w 403"/>
                          <a:gd name="T53" fmla="*/ 256 h 376"/>
                          <a:gd name="T54" fmla="*/ 355 w 403"/>
                          <a:gd name="T55" fmla="*/ 288 h 376"/>
                          <a:gd name="T56" fmla="*/ 363 w 403"/>
                          <a:gd name="T57" fmla="*/ 304 h 376"/>
                          <a:gd name="T58" fmla="*/ 366 w 403"/>
                          <a:gd name="T59" fmla="*/ 323 h 376"/>
                          <a:gd name="T60" fmla="*/ 376 w 403"/>
                          <a:gd name="T61" fmla="*/ 341 h 376"/>
                          <a:gd name="T62" fmla="*/ 387 w 403"/>
                          <a:gd name="T63" fmla="*/ 357 h 376"/>
                          <a:gd name="T64" fmla="*/ 403 w 403"/>
                          <a:gd name="T65" fmla="*/ 376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376"/>
                          <a:gd name="T101" fmla="*/ 403 w 403"/>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376">
                            <a:moveTo>
                              <a:pt x="0" y="13"/>
                            </a:moveTo>
                            <a:cubicBezTo>
                              <a:pt x="9" y="22"/>
                              <a:pt x="18" y="32"/>
                              <a:pt x="30" y="35"/>
                            </a:cubicBezTo>
                            <a:cubicBezTo>
                              <a:pt x="42" y="38"/>
                              <a:pt x="59" y="28"/>
                              <a:pt x="70" y="29"/>
                            </a:cubicBezTo>
                            <a:cubicBezTo>
                              <a:pt x="81" y="30"/>
                              <a:pt x="88" y="38"/>
                              <a:pt x="96" y="43"/>
                            </a:cubicBezTo>
                            <a:cubicBezTo>
                              <a:pt x="104" y="48"/>
                              <a:pt x="111" y="56"/>
                              <a:pt x="118" y="61"/>
                            </a:cubicBezTo>
                            <a:cubicBezTo>
                              <a:pt x="125" y="66"/>
                              <a:pt x="128" y="73"/>
                              <a:pt x="136" y="75"/>
                            </a:cubicBezTo>
                            <a:cubicBezTo>
                              <a:pt x="144" y="77"/>
                              <a:pt x="161" y="77"/>
                              <a:pt x="168" y="75"/>
                            </a:cubicBezTo>
                            <a:cubicBezTo>
                              <a:pt x="175" y="73"/>
                              <a:pt x="174" y="67"/>
                              <a:pt x="176" y="61"/>
                            </a:cubicBezTo>
                            <a:cubicBezTo>
                              <a:pt x="178" y="55"/>
                              <a:pt x="181" y="44"/>
                              <a:pt x="182" y="37"/>
                            </a:cubicBezTo>
                            <a:cubicBezTo>
                              <a:pt x="183" y="30"/>
                              <a:pt x="179" y="27"/>
                              <a:pt x="179" y="21"/>
                            </a:cubicBezTo>
                            <a:cubicBezTo>
                              <a:pt x="179" y="15"/>
                              <a:pt x="181" y="6"/>
                              <a:pt x="184" y="3"/>
                            </a:cubicBezTo>
                            <a:cubicBezTo>
                              <a:pt x="187" y="0"/>
                              <a:pt x="195" y="0"/>
                              <a:pt x="200" y="3"/>
                            </a:cubicBezTo>
                            <a:cubicBezTo>
                              <a:pt x="205" y="6"/>
                              <a:pt x="213" y="18"/>
                              <a:pt x="216" y="24"/>
                            </a:cubicBezTo>
                            <a:cubicBezTo>
                              <a:pt x="219" y="30"/>
                              <a:pt x="216" y="35"/>
                              <a:pt x="219" y="40"/>
                            </a:cubicBezTo>
                            <a:cubicBezTo>
                              <a:pt x="222" y="45"/>
                              <a:pt x="231" y="48"/>
                              <a:pt x="235" y="56"/>
                            </a:cubicBezTo>
                            <a:cubicBezTo>
                              <a:pt x="239" y="64"/>
                              <a:pt x="237" y="81"/>
                              <a:pt x="240" y="88"/>
                            </a:cubicBezTo>
                            <a:cubicBezTo>
                              <a:pt x="243" y="95"/>
                              <a:pt x="249" y="97"/>
                              <a:pt x="256" y="99"/>
                            </a:cubicBezTo>
                            <a:cubicBezTo>
                              <a:pt x="263" y="101"/>
                              <a:pt x="275" y="97"/>
                              <a:pt x="283" y="99"/>
                            </a:cubicBezTo>
                            <a:cubicBezTo>
                              <a:pt x="291" y="101"/>
                              <a:pt x="296" y="108"/>
                              <a:pt x="302" y="112"/>
                            </a:cubicBezTo>
                            <a:cubicBezTo>
                              <a:pt x="308" y="116"/>
                              <a:pt x="311" y="120"/>
                              <a:pt x="318" y="123"/>
                            </a:cubicBezTo>
                            <a:cubicBezTo>
                              <a:pt x="325" y="126"/>
                              <a:pt x="337" y="128"/>
                              <a:pt x="344" y="131"/>
                            </a:cubicBezTo>
                            <a:cubicBezTo>
                              <a:pt x="351" y="134"/>
                              <a:pt x="355" y="136"/>
                              <a:pt x="360" y="144"/>
                            </a:cubicBezTo>
                            <a:cubicBezTo>
                              <a:pt x="365" y="152"/>
                              <a:pt x="372" y="168"/>
                              <a:pt x="374" y="176"/>
                            </a:cubicBezTo>
                            <a:cubicBezTo>
                              <a:pt x="376" y="184"/>
                              <a:pt x="374" y="186"/>
                              <a:pt x="374" y="192"/>
                            </a:cubicBezTo>
                            <a:cubicBezTo>
                              <a:pt x="374" y="198"/>
                              <a:pt x="375" y="203"/>
                              <a:pt x="374" y="211"/>
                            </a:cubicBezTo>
                            <a:cubicBezTo>
                              <a:pt x="373" y="219"/>
                              <a:pt x="369" y="233"/>
                              <a:pt x="368" y="240"/>
                            </a:cubicBezTo>
                            <a:cubicBezTo>
                              <a:pt x="367" y="247"/>
                              <a:pt x="370" y="248"/>
                              <a:pt x="368" y="256"/>
                            </a:cubicBezTo>
                            <a:cubicBezTo>
                              <a:pt x="366" y="264"/>
                              <a:pt x="356" y="280"/>
                              <a:pt x="355" y="288"/>
                            </a:cubicBezTo>
                            <a:cubicBezTo>
                              <a:pt x="354" y="296"/>
                              <a:pt x="361" y="298"/>
                              <a:pt x="363" y="304"/>
                            </a:cubicBezTo>
                            <a:cubicBezTo>
                              <a:pt x="365" y="310"/>
                              <a:pt x="364" y="317"/>
                              <a:pt x="366" y="323"/>
                            </a:cubicBezTo>
                            <a:cubicBezTo>
                              <a:pt x="368" y="329"/>
                              <a:pt x="373" y="335"/>
                              <a:pt x="376" y="341"/>
                            </a:cubicBezTo>
                            <a:cubicBezTo>
                              <a:pt x="379" y="347"/>
                              <a:pt x="383" y="351"/>
                              <a:pt x="387" y="357"/>
                            </a:cubicBezTo>
                            <a:cubicBezTo>
                              <a:pt x="391" y="363"/>
                              <a:pt x="397" y="369"/>
                              <a:pt x="403" y="376"/>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27" name="Freeform 32"/>
                      <p:cNvSpPr>
                        <a:spLocks/>
                      </p:cNvSpPr>
                      <p:nvPr/>
                    </p:nvSpPr>
                    <p:spPr bwMode="auto">
                      <a:xfrm>
                        <a:off x="4248" y="1925"/>
                        <a:ext cx="557" cy="598"/>
                      </a:xfrm>
                      <a:custGeom>
                        <a:avLst/>
                        <a:gdLst>
                          <a:gd name="T0" fmla="*/ 557 w 557"/>
                          <a:gd name="T1" fmla="*/ 598 h 598"/>
                          <a:gd name="T2" fmla="*/ 163 w 557"/>
                          <a:gd name="T3" fmla="*/ 568 h 598"/>
                          <a:gd name="T4" fmla="*/ 176 w 557"/>
                          <a:gd name="T5" fmla="*/ 550 h 598"/>
                          <a:gd name="T6" fmla="*/ 195 w 557"/>
                          <a:gd name="T7" fmla="*/ 526 h 598"/>
                          <a:gd name="T8" fmla="*/ 219 w 557"/>
                          <a:gd name="T9" fmla="*/ 499 h 598"/>
                          <a:gd name="T10" fmla="*/ 267 w 557"/>
                          <a:gd name="T11" fmla="*/ 443 h 598"/>
                          <a:gd name="T12" fmla="*/ 296 w 557"/>
                          <a:gd name="T13" fmla="*/ 422 h 598"/>
                          <a:gd name="T14" fmla="*/ 312 w 557"/>
                          <a:gd name="T15" fmla="*/ 400 h 598"/>
                          <a:gd name="T16" fmla="*/ 328 w 557"/>
                          <a:gd name="T17" fmla="*/ 358 h 598"/>
                          <a:gd name="T18" fmla="*/ 275 w 557"/>
                          <a:gd name="T19" fmla="*/ 331 h 598"/>
                          <a:gd name="T20" fmla="*/ 229 w 557"/>
                          <a:gd name="T21" fmla="*/ 342 h 598"/>
                          <a:gd name="T22" fmla="*/ 213 w 557"/>
                          <a:gd name="T23" fmla="*/ 366 h 598"/>
                          <a:gd name="T24" fmla="*/ 189 w 557"/>
                          <a:gd name="T25" fmla="*/ 392 h 598"/>
                          <a:gd name="T26" fmla="*/ 168 w 557"/>
                          <a:gd name="T27" fmla="*/ 403 h 598"/>
                          <a:gd name="T28" fmla="*/ 144 w 557"/>
                          <a:gd name="T29" fmla="*/ 411 h 598"/>
                          <a:gd name="T30" fmla="*/ 123 w 557"/>
                          <a:gd name="T31" fmla="*/ 398 h 598"/>
                          <a:gd name="T32" fmla="*/ 141 w 557"/>
                          <a:gd name="T33" fmla="*/ 371 h 598"/>
                          <a:gd name="T34" fmla="*/ 139 w 557"/>
                          <a:gd name="T35" fmla="*/ 331 h 598"/>
                          <a:gd name="T36" fmla="*/ 120 w 557"/>
                          <a:gd name="T37" fmla="*/ 299 h 598"/>
                          <a:gd name="T38" fmla="*/ 99 w 557"/>
                          <a:gd name="T39" fmla="*/ 280 h 598"/>
                          <a:gd name="T40" fmla="*/ 77 w 557"/>
                          <a:gd name="T41" fmla="*/ 259 h 598"/>
                          <a:gd name="T42" fmla="*/ 69 w 557"/>
                          <a:gd name="T43" fmla="*/ 251 h 598"/>
                          <a:gd name="T44" fmla="*/ 69 w 557"/>
                          <a:gd name="T45" fmla="*/ 243 h 598"/>
                          <a:gd name="T46" fmla="*/ 480 w 557"/>
                          <a:gd name="T47" fmla="*/ 0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7"/>
                          <a:gd name="T73" fmla="*/ 0 h 598"/>
                          <a:gd name="T74" fmla="*/ 557 w 557"/>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7" h="598">
                            <a:moveTo>
                              <a:pt x="557" y="598"/>
                            </a:moveTo>
                            <a:cubicBezTo>
                              <a:pt x="390" y="589"/>
                              <a:pt x="226" y="576"/>
                              <a:pt x="163" y="568"/>
                            </a:cubicBezTo>
                            <a:cubicBezTo>
                              <a:pt x="100" y="560"/>
                              <a:pt x="171" y="557"/>
                              <a:pt x="176" y="550"/>
                            </a:cubicBezTo>
                            <a:cubicBezTo>
                              <a:pt x="181" y="543"/>
                              <a:pt x="188" y="534"/>
                              <a:pt x="195" y="526"/>
                            </a:cubicBezTo>
                            <a:cubicBezTo>
                              <a:pt x="202" y="518"/>
                              <a:pt x="207" y="513"/>
                              <a:pt x="219" y="499"/>
                            </a:cubicBezTo>
                            <a:cubicBezTo>
                              <a:pt x="231" y="485"/>
                              <a:pt x="254" y="456"/>
                              <a:pt x="267" y="443"/>
                            </a:cubicBezTo>
                            <a:cubicBezTo>
                              <a:pt x="280" y="430"/>
                              <a:pt x="288" y="429"/>
                              <a:pt x="296" y="422"/>
                            </a:cubicBezTo>
                            <a:cubicBezTo>
                              <a:pt x="304" y="415"/>
                              <a:pt x="307" y="411"/>
                              <a:pt x="312" y="400"/>
                            </a:cubicBezTo>
                            <a:cubicBezTo>
                              <a:pt x="317" y="389"/>
                              <a:pt x="334" y="369"/>
                              <a:pt x="328" y="358"/>
                            </a:cubicBezTo>
                            <a:cubicBezTo>
                              <a:pt x="322" y="347"/>
                              <a:pt x="291" y="334"/>
                              <a:pt x="275" y="331"/>
                            </a:cubicBezTo>
                            <a:cubicBezTo>
                              <a:pt x="259" y="328"/>
                              <a:pt x="239" y="336"/>
                              <a:pt x="229" y="342"/>
                            </a:cubicBezTo>
                            <a:cubicBezTo>
                              <a:pt x="219" y="348"/>
                              <a:pt x="220" y="358"/>
                              <a:pt x="213" y="366"/>
                            </a:cubicBezTo>
                            <a:cubicBezTo>
                              <a:pt x="206" y="374"/>
                              <a:pt x="196" y="386"/>
                              <a:pt x="189" y="392"/>
                            </a:cubicBezTo>
                            <a:cubicBezTo>
                              <a:pt x="182" y="398"/>
                              <a:pt x="175" y="400"/>
                              <a:pt x="168" y="403"/>
                            </a:cubicBezTo>
                            <a:cubicBezTo>
                              <a:pt x="161" y="406"/>
                              <a:pt x="151" y="412"/>
                              <a:pt x="144" y="411"/>
                            </a:cubicBezTo>
                            <a:cubicBezTo>
                              <a:pt x="137" y="410"/>
                              <a:pt x="124" y="405"/>
                              <a:pt x="123" y="398"/>
                            </a:cubicBezTo>
                            <a:cubicBezTo>
                              <a:pt x="122" y="391"/>
                              <a:pt x="138" y="382"/>
                              <a:pt x="141" y="371"/>
                            </a:cubicBezTo>
                            <a:cubicBezTo>
                              <a:pt x="144" y="360"/>
                              <a:pt x="142" y="343"/>
                              <a:pt x="139" y="331"/>
                            </a:cubicBezTo>
                            <a:cubicBezTo>
                              <a:pt x="136" y="319"/>
                              <a:pt x="127" y="307"/>
                              <a:pt x="120" y="299"/>
                            </a:cubicBezTo>
                            <a:cubicBezTo>
                              <a:pt x="113" y="291"/>
                              <a:pt x="106" y="287"/>
                              <a:pt x="99" y="280"/>
                            </a:cubicBezTo>
                            <a:cubicBezTo>
                              <a:pt x="92" y="273"/>
                              <a:pt x="82" y="264"/>
                              <a:pt x="77" y="259"/>
                            </a:cubicBezTo>
                            <a:cubicBezTo>
                              <a:pt x="72" y="254"/>
                              <a:pt x="70" y="254"/>
                              <a:pt x="69" y="251"/>
                            </a:cubicBezTo>
                            <a:cubicBezTo>
                              <a:pt x="68" y="248"/>
                              <a:pt x="0" y="285"/>
                              <a:pt x="69" y="243"/>
                            </a:cubicBezTo>
                            <a:cubicBezTo>
                              <a:pt x="138" y="201"/>
                              <a:pt x="308" y="100"/>
                              <a:pt x="480" y="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8" name="Group 33"/>
                      <p:cNvGrpSpPr>
                        <a:grpSpLocks/>
                      </p:cNvGrpSpPr>
                      <p:nvPr/>
                    </p:nvGrpSpPr>
                    <p:grpSpPr bwMode="auto">
                      <a:xfrm>
                        <a:off x="3017" y="2088"/>
                        <a:ext cx="411" cy="741"/>
                        <a:chOff x="3017" y="2088"/>
                        <a:chExt cx="411" cy="741"/>
                      </a:xfrm>
                    </p:grpSpPr>
                    <p:sp>
                      <p:nvSpPr>
                        <p:cNvPr id="30" name="Freeform 34"/>
                        <p:cNvSpPr>
                          <a:spLocks/>
                        </p:cNvSpPr>
                        <p:nvPr/>
                      </p:nvSpPr>
                      <p:spPr bwMode="auto">
                        <a:xfrm>
                          <a:off x="3017" y="2089"/>
                          <a:ext cx="109" cy="740"/>
                        </a:xfrm>
                        <a:custGeom>
                          <a:avLst/>
                          <a:gdLst>
                            <a:gd name="T0" fmla="*/ 68 w 109"/>
                            <a:gd name="T1" fmla="*/ 740 h 740"/>
                            <a:gd name="T2" fmla="*/ 63 w 109"/>
                            <a:gd name="T3" fmla="*/ 724 h 740"/>
                            <a:gd name="T4" fmla="*/ 63 w 109"/>
                            <a:gd name="T5" fmla="*/ 700 h 740"/>
                            <a:gd name="T6" fmla="*/ 63 w 109"/>
                            <a:gd name="T7" fmla="*/ 676 h 740"/>
                            <a:gd name="T8" fmla="*/ 55 w 109"/>
                            <a:gd name="T9" fmla="*/ 655 h 740"/>
                            <a:gd name="T10" fmla="*/ 36 w 109"/>
                            <a:gd name="T11" fmla="*/ 634 h 740"/>
                            <a:gd name="T12" fmla="*/ 28 w 109"/>
                            <a:gd name="T13" fmla="*/ 620 h 740"/>
                            <a:gd name="T14" fmla="*/ 39 w 109"/>
                            <a:gd name="T15" fmla="*/ 596 h 740"/>
                            <a:gd name="T16" fmla="*/ 20 w 109"/>
                            <a:gd name="T17" fmla="*/ 575 h 740"/>
                            <a:gd name="T18" fmla="*/ 7 w 109"/>
                            <a:gd name="T19" fmla="*/ 562 h 740"/>
                            <a:gd name="T20" fmla="*/ 2 w 109"/>
                            <a:gd name="T21" fmla="*/ 538 h 740"/>
                            <a:gd name="T22" fmla="*/ 2 w 109"/>
                            <a:gd name="T23" fmla="*/ 514 h 740"/>
                            <a:gd name="T24" fmla="*/ 15 w 109"/>
                            <a:gd name="T25" fmla="*/ 495 h 740"/>
                            <a:gd name="T26" fmla="*/ 23 w 109"/>
                            <a:gd name="T27" fmla="*/ 476 h 740"/>
                            <a:gd name="T28" fmla="*/ 20 w 109"/>
                            <a:gd name="T29" fmla="*/ 442 h 740"/>
                            <a:gd name="T30" fmla="*/ 20 w 109"/>
                            <a:gd name="T31" fmla="*/ 423 h 740"/>
                            <a:gd name="T32" fmla="*/ 20 w 109"/>
                            <a:gd name="T33" fmla="*/ 394 h 740"/>
                            <a:gd name="T34" fmla="*/ 31 w 109"/>
                            <a:gd name="T35" fmla="*/ 378 h 740"/>
                            <a:gd name="T36" fmla="*/ 42 w 109"/>
                            <a:gd name="T37" fmla="*/ 354 h 740"/>
                            <a:gd name="T38" fmla="*/ 28 w 109"/>
                            <a:gd name="T39" fmla="*/ 324 h 740"/>
                            <a:gd name="T40" fmla="*/ 23 w 109"/>
                            <a:gd name="T41" fmla="*/ 306 h 740"/>
                            <a:gd name="T42" fmla="*/ 28 w 109"/>
                            <a:gd name="T43" fmla="*/ 276 h 740"/>
                            <a:gd name="T44" fmla="*/ 36 w 109"/>
                            <a:gd name="T45" fmla="*/ 260 h 740"/>
                            <a:gd name="T46" fmla="*/ 10 w 109"/>
                            <a:gd name="T47" fmla="*/ 242 h 740"/>
                            <a:gd name="T48" fmla="*/ 26 w 109"/>
                            <a:gd name="T49" fmla="*/ 231 h 740"/>
                            <a:gd name="T50" fmla="*/ 26 w 109"/>
                            <a:gd name="T51" fmla="*/ 207 h 740"/>
                            <a:gd name="T52" fmla="*/ 42 w 109"/>
                            <a:gd name="T53" fmla="*/ 194 h 740"/>
                            <a:gd name="T54" fmla="*/ 44 w 109"/>
                            <a:gd name="T55" fmla="*/ 178 h 740"/>
                            <a:gd name="T56" fmla="*/ 68 w 109"/>
                            <a:gd name="T57" fmla="*/ 167 h 740"/>
                            <a:gd name="T58" fmla="*/ 79 w 109"/>
                            <a:gd name="T59" fmla="*/ 148 h 740"/>
                            <a:gd name="T60" fmla="*/ 106 w 109"/>
                            <a:gd name="T61" fmla="*/ 116 h 740"/>
                            <a:gd name="T62" fmla="*/ 100 w 109"/>
                            <a:gd name="T63" fmla="*/ 98 h 740"/>
                            <a:gd name="T64" fmla="*/ 90 w 109"/>
                            <a:gd name="T65" fmla="*/ 82 h 740"/>
                            <a:gd name="T66" fmla="*/ 84 w 109"/>
                            <a:gd name="T67" fmla="*/ 66 h 740"/>
                            <a:gd name="T68" fmla="*/ 103 w 109"/>
                            <a:gd name="T69" fmla="*/ 34 h 740"/>
                            <a:gd name="T70" fmla="*/ 100 w 109"/>
                            <a:gd name="T71" fmla="*/ 15 h 740"/>
                            <a:gd name="T72" fmla="*/ 87 w 109"/>
                            <a:gd name="T73" fmla="*/ 2 h 740"/>
                            <a:gd name="T74" fmla="*/ 90 w 109"/>
                            <a:gd name="T75" fmla="*/ 2 h 740"/>
                            <a:gd name="T76" fmla="*/ 84 w 109"/>
                            <a:gd name="T77" fmla="*/ 4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40"/>
                            <a:gd name="T119" fmla="*/ 109 w 109"/>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740">
                              <a:moveTo>
                                <a:pt x="68" y="740"/>
                              </a:moveTo>
                              <a:cubicBezTo>
                                <a:pt x="67" y="737"/>
                                <a:pt x="64" y="731"/>
                                <a:pt x="63" y="724"/>
                              </a:cubicBezTo>
                              <a:cubicBezTo>
                                <a:pt x="62" y="717"/>
                                <a:pt x="63" y="708"/>
                                <a:pt x="63" y="700"/>
                              </a:cubicBezTo>
                              <a:cubicBezTo>
                                <a:pt x="63" y="692"/>
                                <a:pt x="64" y="683"/>
                                <a:pt x="63" y="676"/>
                              </a:cubicBezTo>
                              <a:cubicBezTo>
                                <a:pt x="62" y="669"/>
                                <a:pt x="59" y="662"/>
                                <a:pt x="55" y="655"/>
                              </a:cubicBezTo>
                              <a:cubicBezTo>
                                <a:pt x="51" y="648"/>
                                <a:pt x="41" y="640"/>
                                <a:pt x="36" y="634"/>
                              </a:cubicBezTo>
                              <a:cubicBezTo>
                                <a:pt x="31" y="628"/>
                                <a:pt x="27" y="626"/>
                                <a:pt x="28" y="620"/>
                              </a:cubicBezTo>
                              <a:cubicBezTo>
                                <a:pt x="29" y="614"/>
                                <a:pt x="40" y="603"/>
                                <a:pt x="39" y="596"/>
                              </a:cubicBezTo>
                              <a:cubicBezTo>
                                <a:pt x="38" y="589"/>
                                <a:pt x="25" y="581"/>
                                <a:pt x="20" y="575"/>
                              </a:cubicBezTo>
                              <a:cubicBezTo>
                                <a:pt x="15" y="569"/>
                                <a:pt x="10" y="568"/>
                                <a:pt x="7" y="562"/>
                              </a:cubicBezTo>
                              <a:cubicBezTo>
                                <a:pt x="4" y="556"/>
                                <a:pt x="3" y="546"/>
                                <a:pt x="2" y="538"/>
                              </a:cubicBezTo>
                              <a:cubicBezTo>
                                <a:pt x="1" y="530"/>
                                <a:pt x="0" y="521"/>
                                <a:pt x="2" y="514"/>
                              </a:cubicBezTo>
                              <a:cubicBezTo>
                                <a:pt x="4" y="507"/>
                                <a:pt x="11" y="501"/>
                                <a:pt x="15" y="495"/>
                              </a:cubicBezTo>
                              <a:cubicBezTo>
                                <a:pt x="19" y="489"/>
                                <a:pt x="22" y="485"/>
                                <a:pt x="23" y="476"/>
                              </a:cubicBezTo>
                              <a:cubicBezTo>
                                <a:pt x="24" y="467"/>
                                <a:pt x="20" y="451"/>
                                <a:pt x="20" y="442"/>
                              </a:cubicBezTo>
                              <a:cubicBezTo>
                                <a:pt x="20" y="433"/>
                                <a:pt x="20" y="431"/>
                                <a:pt x="20" y="423"/>
                              </a:cubicBezTo>
                              <a:cubicBezTo>
                                <a:pt x="20" y="415"/>
                                <a:pt x="18" y="401"/>
                                <a:pt x="20" y="394"/>
                              </a:cubicBezTo>
                              <a:cubicBezTo>
                                <a:pt x="22" y="387"/>
                                <a:pt x="27" y="385"/>
                                <a:pt x="31" y="378"/>
                              </a:cubicBezTo>
                              <a:cubicBezTo>
                                <a:pt x="35" y="371"/>
                                <a:pt x="43" y="363"/>
                                <a:pt x="42" y="354"/>
                              </a:cubicBezTo>
                              <a:cubicBezTo>
                                <a:pt x="41" y="345"/>
                                <a:pt x="31" y="332"/>
                                <a:pt x="28" y="324"/>
                              </a:cubicBezTo>
                              <a:cubicBezTo>
                                <a:pt x="25" y="316"/>
                                <a:pt x="23" y="314"/>
                                <a:pt x="23" y="306"/>
                              </a:cubicBezTo>
                              <a:cubicBezTo>
                                <a:pt x="23" y="298"/>
                                <a:pt x="26" y="284"/>
                                <a:pt x="28" y="276"/>
                              </a:cubicBezTo>
                              <a:cubicBezTo>
                                <a:pt x="30" y="268"/>
                                <a:pt x="39" y="266"/>
                                <a:pt x="36" y="260"/>
                              </a:cubicBezTo>
                              <a:cubicBezTo>
                                <a:pt x="33" y="254"/>
                                <a:pt x="12" y="247"/>
                                <a:pt x="10" y="242"/>
                              </a:cubicBezTo>
                              <a:cubicBezTo>
                                <a:pt x="8" y="237"/>
                                <a:pt x="23" y="237"/>
                                <a:pt x="26" y="231"/>
                              </a:cubicBezTo>
                              <a:cubicBezTo>
                                <a:pt x="29" y="225"/>
                                <a:pt x="23" y="213"/>
                                <a:pt x="26" y="207"/>
                              </a:cubicBezTo>
                              <a:cubicBezTo>
                                <a:pt x="29" y="201"/>
                                <a:pt x="39" y="199"/>
                                <a:pt x="42" y="194"/>
                              </a:cubicBezTo>
                              <a:cubicBezTo>
                                <a:pt x="45" y="189"/>
                                <a:pt x="40" y="183"/>
                                <a:pt x="44" y="178"/>
                              </a:cubicBezTo>
                              <a:cubicBezTo>
                                <a:pt x="48" y="173"/>
                                <a:pt x="62" y="172"/>
                                <a:pt x="68" y="167"/>
                              </a:cubicBezTo>
                              <a:cubicBezTo>
                                <a:pt x="74" y="162"/>
                                <a:pt x="73" y="156"/>
                                <a:pt x="79" y="148"/>
                              </a:cubicBezTo>
                              <a:cubicBezTo>
                                <a:pt x="85" y="140"/>
                                <a:pt x="103" y="124"/>
                                <a:pt x="106" y="116"/>
                              </a:cubicBezTo>
                              <a:cubicBezTo>
                                <a:pt x="109" y="108"/>
                                <a:pt x="103" y="104"/>
                                <a:pt x="100" y="98"/>
                              </a:cubicBezTo>
                              <a:cubicBezTo>
                                <a:pt x="97" y="92"/>
                                <a:pt x="93" y="87"/>
                                <a:pt x="90" y="82"/>
                              </a:cubicBezTo>
                              <a:cubicBezTo>
                                <a:pt x="87" y="77"/>
                                <a:pt x="82" y="74"/>
                                <a:pt x="84" y="66"/>
                              </a:cubicBezTo>
                              <a:cubicBezTo>
                                <a:pt x="86" y="58"/>
                                <a:pt x="100" y="42"/>
                                <a:pt x="103" y="34"/>
                              </a:cubicBezTo>
                              <a:cubicBezTo>
                                <a:pt x="106" y="26"/>
                                <a:pt x="103" y="20"/>
                                <a:pt x="100" y="15"/>
                              </a:cubicBezTo>
                              <a:cubicBezTo>
                                <a:pt x="97" y="10"/>
                                <a:pt x="89" y="4"/>
                                <a:pt x="87" y="2"/>
                              </a:cubicBezTo>
                              <a:cubicBezTo>
                                <a:pt x="85" y="0"/>
                                <a:pt x="90" y="2"/>
                                <a:pt x="90" y="2"/>
                              </a:cubicBezTo>
                              <a:cubicBezTo>
                                <a:pt x="90" y="2"/>
                                <a:pt x="85" y="4"/>
                                <a:pt x="84" y="4"/>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31" name="Freeform 35"/>
                        <p:cNvSpPr>
                          <a:spLocks/>
                        </p:cNvSpPr>
                        <p:nvPr/>
                      </p:nvSpPr>
                      <p:spPr bwMode="auto">
                        <a:xfrm>
                          <a:off x="3080" y="2088"/>
                          <a:ext cx="348" cy="739"/>
                        </a:xfrm>
                        <a:custGeom>
                          <a:avLst/>
                          <a:gdLst>
                            <a:gd name="T0" fmla="*/ 0 w 348"/>
                            <a:gd name="T1" fmla="*/ 0 h 739"/>
                            <a:gd name="T2" fmla="*/ 152 w 348"/>
                            <a:gd name="T3" fmla="*/ 11 h 739"/>
                            <a:gd name="T4" fmla="*/ 152 w 348"/>
                            <a:gd name="T5" fmla="*/ 53 h 739"/>
                            <a:gd name="T6" fmla="*/ 144 w 348"/>
                            <a:gd name="T7" fmla="*/ 91 h 739"/>
                            <a:gd name="T8" fmla="*/ 171 w 348"/>
                            <a:gd name="T9" fmla="*/ 120 h 739"/>
                            <a:gd name="T10" fmla="*/ 197 w 348"/>
                            <a:gd name="T11" fmla="*/ 139 h 739"/>
                            <a:gd name="T12" fmla="*/ 200 w 348"/>
                            <a:gd name="T13" fmla="*/ 179 h 739"/>
                            <a:gd name="T14" fmla="*/ 221 w 348"/>
                            <a:gd name="T15" fmla="*/ 219 h 739"/>
                            <a:gd name="T16" fmla="*/ 237 w 348"/>
                            <a:gd name="T17" fmla="*/ 248 h 739"/>
                            <a:gd name="T18" fmla="*/ 245 w 348"/>
                            <a:gd name="T19" fmla="*/ 296 h 739"/>
                            <a:gd name="T20" fmla="*/ 256 w 348"/>
                            <a:gd name="T21" fmla="*/ 347 h 739"/>
                            <a:gd name="T22" fmla="*/ 251 w 348"/>
                            <a:gd name="T23" fmla="*/ 392 h 739"/>
                            <a:gd name="T24" fmla="*/ 256 w 348"/>
                            <a:gd name="T25" fmla="*/ 416 h 739"/>
                            <a:gd name="T26" fmla="*/ 264 w 348"/>
                            <a:gd name="T27" fmla="*/ 448 h 739"/>
                            <a:gd name="T28" fmla="*/ 283 w 348"/>
                            <a:gd name="T29" fmla="*/ 467 h 739"/>
                            <a:gd name="T30" fmla="*/ 267 w 348"/>
                            <a:gd name="T31" fmla="*/ 504 h 739"/>
                            <a:gd name="T32" fmla="*/ 285 w 348"/>
                            <a:gd name="T33" fmla="*/ 517 h 739"/>
                            <a:gd name="T34" fmla="*/ 301 w 348"/>
                            <a:gd name="T35" fmla="*/ 547 h 739"/>
                            <a:gd name="T36" fmla="*/ 299 w 348"/>
                            <a:gd name="T37" fmla="*/ 579 h 739"/>
                            <a:gd name="T38" fmla="*/ 8 w 348"/>
                            <a:gd name="T39" fmla="*/ 739 h 7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739"/>
                            <a:gd name="T62" fmla="*/ 348 w 348"/>
                            <a:gd name="T63" fmla="*/ 739 h 7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739">
                              <a:moveTo>
                                <a:pt x="0" y="0"/>
                              </a:moveTo>
                              <a:cubicBezTo>
                                <a:pt x="26" y="2"/>
                                <a:pt x="127" y="2"/>
                                <a:pt x="152" y="11"/>
                              </a:cubicBezTo>
                              <a:cubicBezTo>
                                <a:pt x="177" y="20"/>
                                <a:pt x="153" y="40"/>
                                <a:pt x="152" y="53"/>
                              </a:cubicBezTo>
                              <a:cubicBezTo>
                                <a:pt x="151" y="66"/>
                                <a:pt x="141" y="80"/>
                                <a:pt x="144" y="91"/>
                              </a:cubicBezTo>
                              <a:cubicBezTo>
                                <a:pt x="147" y="102"/>
                                <a:pt x="162" y="112"/>
                                <a:pt x="171" y="120"/>
                              </a:cubicBezTo>
                              <a:cubicBezTo>
                                <a:pt x="180" y="128"/>
                                <a:pt x="192" y="129"/>
                                <a:pt x="197" y="139"/>
                              </a:cubicBezTo>
                              <a:cubicBezTo>
                                <a:pt x="202" y="149"/>
                                <a:pt x="196" y="166"/>
                                <a:pt x="200" y="179"/>
                              </a:cubicBezTo>
                              <a:cubicBezTo>
                                <a:pt x="204" y="192"/>
                                <a:pt x="215" y="208"/>
                                <a:pt x="221" y="219"/>
                              </a:cubicBezTo>
                              <a:cubicBezTo>
                                <a:pt x="227" y="230"/>
                                <a:pt x="233" y="235"/>
                                <a:pt x="237" y="248"/>
                              </a:cubicBezTo>
                              <a:cubicBezTo>
                                <a:pt x="241" y="261"/>
                                <a:pt x="242" y="280"/>
                                <a:pt x="245" y="296"/>
                              </a:cubicBezTo>
                              <a:cubicBezTo>
                                <a:pt x="248" y="312"/>
                                <a:pt x="255" y="331"/>
                                <a:pt x="256" y="347"/>
                              </a:cubicBezTo>
                              <a:cubicBezTo>
                                <a:pt x="257" y="363"/>
                                <a:pt x="251" y="381"/>
                                <a:pt x="251" y="392"/>
                              </a:cubicBezTo>
                              <a:cubicBezTo>
                                <a:pt x="251" y="403"/>
                                <a:pt x="254" y="407"/>
                                <a:pt x="256" y="416"/>
                              </a:cubicBezTo>
                              <a:cubicBezTo>
                                <a:pt x="258" y="425"/>
                                <a:pt x="260" y="440"/>
                                <a:pt x="264" y="448"/>
                              </a:cubicBezTo>
                              <a:cubicBezTo>
                                <a:pt x="268" y="456"/>
                                <a:pt x="282" y="458"/>
                                <a:pt x="283" y="467"/>
                              </a:cubicBezTo>
                              <a:cubicBezTo>
                                <a:pt x="284" y="476"/>
                                <a:pt x="267" y="496"/>
                                <a:pt x="267" y="504"/>
                              </a:cubicBezTo>
                              <a:cubicBezTo>
                                <a:pt x="267" y="512"/>
                                <a:pt x="279" y="510"/>
                                <a:pt x="285" y="517"/>
                              </a:cubicBezTo>
                              <a:cubicBezTo>
                                <a:pt x="291" y="524"/>
                                <a:pt x="299" y="537"/>
                                <a:pt x="301" y="547"/>
                              </a:cubicBezTo>
                              <a:cubicBezTo>
                                <a:pt x="303" y="557"/>
                                <a:pt x="348" y="547"/>
                                <a:pt x="299" y="579"/>
                              </a:cubicBezTo>
                              <a:cubicBezTo>
                                <a:pt x="250" y="611"/>
                                <a:pt x="69" y="706"/>
                                <a:pt x="8" y="739"/>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9" name="Freeform 36"/>
                      <p:cNvSpPr>
                        <a:spLocks/>
                      </p:cNvSpPr>
                      <p:nvPr/>
                    </p:nvSpPr>
                    <p:spPr bwMode="auto">
                      <a:xfrm>
                        <a:off x="4180" y="2524"/>
                        <a:ext cx="628" cy="699"/>
                      </a:xfrm>
                      <a:custGeom>
                        <a:avLst/>
                        <a:gdLst>
                          <a:gd name="T0" fmla="*/ 628 w 628"/>
                          <a:gd name="T1" fmla="*/ 0 h 699"/>
                          <a:gd name="T2" fmla="*/ 624 w 628"/>
                          <a:gd name="T3" fmla="*/ 52 h 699"/>
                          <a:gd name="T4" fmla="*/ 612 w 628"/>
                          <a:gd name="T5" fmla="*/ 80 h 699"/>
                          <a:gd name="T6" fmla="*/ 604 w 628"/>
                          <a:gd name="T7" fmla="*/ 104 h 699"/>
                          <a:gd name="T8" fmla="*/ 592 w 628"/>
                          <a:gd name="T9" fmla="*/ 132 h 699"/>
                          <a:gd name="T10" fmla="*/ 580 w 628"/>
                          <a:gd name="T11" fmla="*/ 176 h 699"/>
                          <a:gd name="T12" fmla="*/ 572 w 628"/>
                          <a:gd name="T13" fmla="*/ 204 h 699"/>
                          <a:gd name="T14" fmla="*/ 556 w 628"/>
                          <a:gd name="T15" fmla="*/ 228 h 699"/>
                          <a:gd name="T16" fmla="*/ 540 w 628"/>
                          <a:gd name="T17" fmla="*/ 256 h 699"/>
                          <a:gd name="T18" fmla="*/ 520 w 628"/>
                          <a:gd name="T19" fmla="*/ 276 h 699"/>
                          <a:gd name="T20" fmla="*/ 516 w 628"/>
                          <a:gd name="T21" fmla="*/ 300 h 699"/>
                          <a:gd name="T22" fmla="*/ 500 w 628"/>
                          <a:gd name="T23" fmla="*/ 328 h 699"/>
                          <a:gd name="T24" fmla="*/ 480 w 628"/>
                          <a:gd name="T25" fmla="*/ 360 h 699"/>
                          <a:gd name="T26" fmla="*/ 456 w 628"/>
                          <a:gd name="T27" fmla="*/ 388 h 699"/>
                          <a:gd name="T28" fmla="*/ 424 w 628"/>
                          <a:gd name="T29" fmla="*/ 404 h 699"/>
                          <a:gd name="T30" fmla="*/ 396 w 628"/>
                          <a:gd name="T31" fmla="*/ 416 h 699"/>
                          <a:gd name="T32" fmla="*/ 364 w 628"/>
                          <a:gd name="T33" fmla="*/ 424 h 699"/>
                          <a:gd name="T34" fmla="*/ 360 w 628"/>
                          <a:gd name="T35" fmla="*/ 452 h 699"/>
                          <a:gd name="T36" fmla="*/ 344 w 628"/>
                          <a:gd name="T37" fmla="*/ 496 h 699"/>
                          <a:gd name="T38" fmla="*/ 320 w 628"/>
                          <a:gd name="T39" fmla="*/ 504 h 699"/>
                          <a:gd name="T40" fmla="*/ 304 w 628"/>
                          <a:gd name="T41" fmla="*/ 524 h 699"/>
                          <a:gd name="T42" fmla="*/ 288 w 628"/>
                          <a:gd name="T43" fmla="*/ 548 h 699"/>
                          <a:gd name="T44" fmla="*/ 268 w 628"/>
                          <a:gd name="T45" fmla="*/ 568 h 699"/>
                          <a:gd name="T46" fmla="*/ 220 w 628"/>
                          <a:gd name="T47" fmla="*/ 596 h 699"/>
                          <a:gd name="T48" fmla="*/ 188 w 628"/>
                          <a:gd name="T49" fmla="*/ 620 h 699"/>
                          <a:gd name="T50" fmla="*/ 164 w 628"/>
                          <a:gd name="T51" fmla="*/ 636 h 699"/>
                          <a:gd name="T52" fmla="*/ 136 w 628"/>
                          <a:gd name="T53" fmla="*/ 652 h 699"/>
                          <a:gd name="T54" fmla="*/ 112 w 628"/>
                          <a:gd name="T55" fmla="*/ 660 h 699"/>
                          <a:gd name="T56" fmla="*/ 88 w 628"/>
                          <a:gd name="T57" fmla="*/ 664 h 699"/>
                          <a:gd name="T58" fmla="*/ 56 w 628"/>
                          <a:gd name="T59" fmla="*/ 672 h 699"/>
                          <a:gd name="T60" fmla="*/ 32 w 628"/>
                          <a:gd name="T61" fmla="*/ 696 h 699"/>
                          <a:gd name="T62" fmla="*/ 0 w 628"/>
                          <a:gd name="T63" fmla="*/ 692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8"/>
                          <a:gd name="T97" fmla="*/ 0 h 699"/>
                          <a:gd name="T98" fmla="*/ 628 w 628"/>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8" h="699">
                            <a:moveTo>
                              <a:pt x="628" y="0"/>
                            </a:moveTo>
                            <a:cubicBezTo>
                              <a:pt x="627" y="19"/>
                              <a:pt x="627" y="39"/>
                              <a:pt x="624" y="52"/>
                            </a:cubicBezTo>
                            <a:cubicBezTo>
                              <a:pt x="621" y="65"/>
                              <a:pt x="615" y="71"/>
                              <a:pt x="612" y="80"/>
                            </a:cubicBezTo>
                            <a:cubicBezTo>
                              <a:pt x="609" y="89"/>
                              <a:pt x="607" y="95"/>
                              <a:pt x="604" y="104"/>
                            </a:cubicBezTo>
                            <a:cubicBezTo>
                              <a:pt x="601" y="113"/>
                              <a:pt x="596" y="120"/>
                              <a:pt x="592" y="132"/>
                            </a:cubicBezTo>
                            <a:cubicBezTo>
                              <a:pt x="588" y="144"/>
                              <a:pt x="583" y="164"/>
                              <a:pt x="580" y="176"/>
                            </a:cubicBezTo>
                            <a:cubicBezTo>
                              <a:pt x="577" y="188"/>
                              <a:pt x="576" y="195"/>
                              <a:pt x="572" y="204"/>
                            </a:cubicBezTo>
                            <a:cubicBezTo>
                              <a:pt x="568" y="213"/>
                              <a:pt x="561" y="219"/>
                              <a:pt x="556" y="228"/>
                            </a:cubicBezTo>
                            <a:cubicBezTo>
                              <a:pt x="551" y="237"/>
                              <a:pt x="546" y="248"/>
                              <a:pt x="540" y="256"/>
                            </a:cubicBezTo>
                            <a:cubicBezTo>
                              <a:pt x="534" y="264"/>
                              <a:pt x="524" y="269"/>
                              <a:pt x="520" y="276"/>
                            </a:cubicBezTo>
                            <a:cubicBezTo>
                              <a:pt x="516" y="283"/>
                              <a:pt x="519" y="291"/>
                              <a:pt x="516" y="300"/>
                            </a:cubicBezTo>
                            <a:cubicBezTo>
                              <a:pt x="513" y="309"/>
                              <a:pt x="506" y="318"/>
                              <a:pt x="500" y="328"/>
                            </a:cubicBezTo>
                            <a:cubicBezTo>
                              <a:pt x="494" y="338"/>
                              <a:pt x="487" y="350"/>
                              <a:pt x="480" y="360"/>
                            </a:cubicBezTo>
                            <a:cubicBezTo>
                              <a:pt x="473" y="370"/>
                              <a:pt x="465" y="381"/>
                              <a:pt x="456" y="388"/>
                            </a:cubicBezTo>
                            <a:cubicBezTo>
                              <a:pt x="447" y="395"/>
                              <a:pt x="434" y="399"/>
                              <a:pt x="424" y="404"/>
                            </a:cubicBezTo>
                            <a:cubicBezTo>
                              <a:pt x="414" y="409"/>
                              <a:pt x="406" y="413"/>
                              <a:pt x="396" y="416"/>
                            </a:cubicBezTo>
                            <a:cubicBezTo>
                              <a:pt x="386" y="419"/>
                              <a:pt x="370" y="418"/>
                              <a:pt x="364" y="424"/>
                            </a:cubicBezTo>
                            <a:cubicBezTo>
                              <a:pt x="358" y="430"/>
                              <a:pt x="363" y="440"/>
                              <a:pt x="360" y="452"/>
                            </a:cubicBezTo>
                            <a:cubicBezTo>
                              <a:pt x="357" y="464"/>
                              <a:pt x="351" y="487"/>
                              <a:pt x="344" y="496"/>
                            </a:cubicBezTo>
                            <a:cubicBezTo>
                              <a:pt x="337" y="505"/>
                              <a:pt x="327" y="499"/>
                              <a:pt x="320" y="504"/>
                            </a:cubicBezTo>
                            <a:cubicBezTo>
                              <a:pt x="313" y="509"/>
                              <a:pt x="309" y="517"/>
                              <a:pt x="304" y="524"/>
                            </a:cubicBezTo>
                            <a:cubicBezTo>
                              <a:pt x="299" y="531"/>
                              <a:pt x="294" y="541"/>
                              <a:pt x="288" y="548"/>
                            </a:cubicBezTo>
                            <a:cubicBezTo>
                              <a:pt x="282" y="555"/>
                              <a:pt x="279" y="560"/>
                              <a:pt x="268" y="568"/>
                            </a:cubicBezTo>
                            <a:cubicBezTo>
                              <a:pt x="257" y="576"/>
                              <a:pt x="233" y="587"/>
                              <a:pt x="220" y="596"/>
                            </a:cubicBezTo>
                            <a:cubicBezTo>
                              <a:pt x="207" y="605"/>
                              <a:pt x="197" y="613"/>
                              <a:pt x="188" y="620"/>
                            </a:cubicBezTo>
                            <a:cubicBezTo>
                              <a:pt x="179" y="627"/>
                              <a:pt x="173" y="631"/>
                              <a:pt x="164" y="636"/>
                            </a:cubicBezTo>
                            <a:cubicBezTo>
                              <a:pt x="155" y="641"/>
                              <a:pt x="145" y="648"/>
                              <a:pt x="136" y="652"/>
                            </a:cubicBezTo>
                            <a:cubicBezTo>
                              <a:pt x="127" y="656"/>
                              <a:pt x="120" y="658"/>
                              <a:pt x="112" y="660"/>
                            </a:cubicBezTo>
                            <a:cubicBezTo>
                              <a:pt x="104" y="662"/>
                              <a:pt x="97" y="662"/>
                              <a:pt x="88" y="664"/>
                            </a:cubicBezTo>
                            <a:cubicBezTo>
                              <a:pt x="79" y="666"/>
                              <a:pt x="65" y="667"/>
                              <a:pt x="56" y="672"/>
                            </a:cubicBezTo>
                            <a:cubicBezTo>
                              <a:pt x="47" y="677"/>
                              <a:pt x="41" y="693"/>
                              <a:pt x="32" y="696"/>
                            </a:cubicBezTo>
                            <a:cubicBezTo>
                              <a:pt x="23" y="699"/>
                              <a:pt x="5" y="693"/>
                              <a:pt x="0" y="692"/>
                            </a:cubicBezTo>
                          </a:path>
                        </a:pathLst>
                      </a:custGeom>
                      <a:noFill/>
                      <a:ln w="28575">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grpSp>
          </p:grpSp>
        </p:grpSp>
        <p:sp>
          <p:nvSpPr>
            <p:cNvPr id="7" name="Line 39"/>
            <p:cNvSpPr>
              <a:spLocks noChangeShapeType="1"/>
            </p:cNvSpPr>
            <p:nvPr/>
          </p:nvSpPr>
          <p:spPr bwMode="auto">
            <a:xfrm flipH="1">
              <a:off x="4703" y="2475"/>
              <a:ext cx="153" cy="191"/>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 name="Line 40"/>
            <p:cNvSpPr>
              <a:spLocks noChangeShapeType="1"/>
            </p:cNvSpPr>
            <p:nvPr/>
          </p:nvSpPr>
          <p:spPr bwMode="auto">
            <a:xfrm flipV="1">
              <a:off x="3635" y="1316"/>
              <a:ext cx="233" cy="8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Line 41"/>
            <p:cNvSpPr>
              <a:spLocks noChangeShapeType="1"/>
            </p:cNvSpPr>
            <p:nvPr/>
          </p:nvSpPr>
          <p:spPr bwMode="auto">
            <a:xfrm>
              <a:off x="4608" y="1622"/>
              <a:ext cx="128" cy="18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 name="Line 42"/>
            <p:cNvSpPr>
              <a:spLocks noChangeShapeType="1"/>
            </p:cNvSpPr>
            <p:nvPr/>
          </p:nvSpPr>
          <p:spPr bwMode="auto">
            <a:xfrm flipH="1" flipV="1">
              <a:off x="3443" y="2337"/>
              <a:ext cx="105" cy="23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47" name="TextBox 46"/>
          <p:cNvSpPr txBox="1"/>
          <p:nvPr/>
        </p:nvSpPr>
        <p:spPr>
          <a:xfrm>
            <a:off x="112889" y="93724"/>
            <a:ext cx="4573505" cy="461665"/>
          </a:xfrm>
          <a:prstGeom prst="rect">
            <a:avLst/>
          </a:prstGeom>
          <a:noFill/>
        </p:spPr>
        <p:txBody>
          <a:bodyPr wrap="none" rtlCol="0">
            <a:spAutoFit/>
          </a:bodyPr>
          <a:lstStyle/>
          <a:p>
            <a:r>
              <a:rPr lang="en-US" sz="2400" dirty="0">
                <a:latin typeface="Avenir Book"/>
                <a:cs typeface="Avenir Book"/>
              </a:rPr>
              <a:t>Where is the heat coming from?</a:t>
            </a:r>
          </a:p>
        </p:txBody>
      </p:sp>
      <p:sp>
        <p:nvSpPr>
          <p:cNvPr id="40" name="Freeform 39"/>
          <p:cNvSpPr/>
          <p:nvPr/>
        </p:nvSpPr>
        <p:spPr>
          <a:xfrm>
            <a:off x="6397587" y="2006979"/>
            <a:ext cx="2197180" cy="2564143"/>
          </a:xfrm>
          <a:custGeom>
            <a:avLst/>
            <a:gdLst>
              <a:gd name="connsiteX0" fmla="*/ 0 w 2197180"/>
              <a:gd name="connsiteY0" fmla="*/ 2564143 h 2564143"/>
              <a:gd name="connsiteX1" fmla="*/ 503940 w 2197180"/>
              <a:gd name="connsiteY1" fmla="*/ 2060125 h 2564143"/>
              <a:gd name="connsiteX2" fmla="*/ 846620 w 2197180"/>
              <a:gd name="connsiteY2" fmla="*/ 810161 h 2564143"/>
              <a:gd name="connsiteX3" fmla="*/ 1290087 w 2197180"/>
              <a:gd name="connsiteY3" fmla="*/ 104536 h 2564143"/>
              <a:gd name="connsiteX4" fmla="*/ 2197180 w 2197180"/>
              <a:gd name="connsiteY4" fmla="*/ 3733 h 256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80" h="2564143">
                <a:moveTo>
                  <a:pt x="0" y="2564143"/>
                </a:moveTo>
                <a:cubicBezTo>
                  <a:pt x="181418" y="2458299"/>
                  <a:pt x="362837" y="2352455"/>
                  <a:pt x="503940" y="2060125"/>
                </a:cubicBezTo>
                <a:cubicBezTo>
                  <a:pt x="645043" y="1767795"/>
                  <a:pt x="715596" y="1136092"/>
                  <a:pt x="846620" y="810161"/>
                </a:cubicBezTo>
                <a:cubicBezTo>
                  <a:pt x="977644" y="484230"/>
                  <a:pt x="1064994" y="238941"/>
                  <a:pt x="1290087" y="104536"/>
                </a:cubicBezTo>
                <a:cubicBezTo>
                  <a:pt x="1515180" y="-29869"/>
                  <a:pt x="2197180" y="3733"/>
                  <a:pt x="2197180" y="3733"/>
                </a:cubicBezTo>
              </a:path>
            </a:pathLst>
          </a:cu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458173" y="995601"/>
            <a:ext cx="3271098" cy="119487"/>
          </a:xfrm>
          <a:custGeom>
            <a:avLst/>
            <a:gdLst>
              <a:gd name="connsiteX0" fmla="*/ 0 w 3271098"/>
              <a:gd name="connsiteY0" fmla="*/ 55025 h 119487"/>
              <a:gd name="connsiteX1" fmla="*/ 356348 w 3271098"/>
              <a:gd name="connsiteY1" fmla="*/ 109840 h 119487"/>
              <a:gd name="connsiteX2" fmla="*/ 804069 w 3271098"/>
              <a:gd name="connsiteY2" fmla="*/ 73296 h 119487"/>
              <a:gd name="connsiteX3" fmla="*/ 1187829 w 3271098"/>
              <a:gd name="connsiteY3" fmla="*/ 118976 h 119487"/>
              <a:gd name="connsiteX4" fmla="*/ 1580726 w 3271098"/>
              <a:gd name="connsiteY4" fmla="*/ 36753 h 119487"/>
              <a:gd name="connsiteX5" fmla="*/ 2101544 w 3271098"/>
              <a:gd name="connsiteY5" fmla="*/ 73296 h 119487"/>
              <a:gd name="connsiteX6" fmla="*/ 2521852 w 3271098"/>
              <a:gd name="connsiteY6" fmla="*/ 209 h 119487"/>
              <a:gd name="connsiteX7" fmla="*/ 3106630 w 3271098"/>
              <a:gd name="connsiteY7" fmla="*/ 100704 h 119487"/>
              <a:gd name="connsiteX8" fmla="*/ 3271098 w 3271098"/>
              <a:gd name="connsiteY8" fmla="*/ 27617 h 1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098" h="119487">
                <a:moveTo>
                  <a:pt x="0" y="55025"/>
                </a:moveTo>
                <a:cubicBezTo>
                  <a:pt x="111168" y="80910"/>
                  <a:pt x="222337" y="106795"/>
                  <a:pt x="356348" y="109840"/>
                </a:cubicBezTo>
                <a:cubicBezTo>
                  <a:pt x="490359" y="112885"/>
                  <a:pt x="665489" y="71773"/>
                  <a:pt x="804069" y="73296"/>
                </a:cubicBezTo>
                <a:cubicBezTo>
                  <a:pt x="942649" y="74819"/>
                  <a:pt x="1058386" y="125067"/>
                  <a:pt x="1187829" y="118976"/>
                </a:cubicBezTo>
                <a:cubicBezTo>
                  <a:pt x="1317272" y="112885"/>
                  <a:pt x="1428440" y="44366"/>
                  <a:pt x="1580726" y="36753"/>
                </a:cubicBezTo>
                <a:cubicBezTo>
                  <a:pt x="1733012" y="29140"/>
                  <a:pt x="1944690" y="79387"/>
                  <a:pt x="2101544" y="73296"/>
                </a:cubicBezTo>
                <a:cubicBezTo>
                  <a:pt x="2258398" y="67205"/>
                  <a:pt x="2354338" y="-4359"/>
                  <a:pt x="2521852" y="209"/>
                </a:cubicBezTo>
                <a:cubicBezTo>
                  <a:pt x="2689366" y="4777"/>
                  <a:pt x="2981756" y="96136"/>
                  <a:pt x="3106630" y="100704"/>
                </a:cubicBezTo>
                <a:cubicBezTo>
                  <a:pt x="3231504" y="105272"/>
                  <a:pt x="3271098" y="27617"/>
                  <a:pt x="3271098" y="27617"/>
                </a:cubicBez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7440934" y="3197557"/>
            <a:ext cx="1115370" cy="523220"/>
          </a:xfrm>
          <a:prstGeom prst="rect">
            <a:avLst/>
          </a:prstGeom>
          <a:noFill/>
        </p:spPr>
        <p:txBody>
          <a:bodyPr wrap="none" rtlCol="0">
            <a:spAutoFit/>
          </a:bodyPr>
          <a:lstStyle/>
          <a:p>
            <a:pPr algn="ctr"/>
            <a:r>
              <a:rPr lang="en-US" sz="1400" dirty="0">
                <a:solidFill>
                  <a:schemeClr val="tx1">
                    <a:lumMod val="65000"/>
                    <a:lumOff val="35000"/>
                  </a:schemeClr>
                </a:solidFill>
                <a:latin typeface="Avenir Book"/>
                <a:cs typeface="Avenir Book"/>
              </a:rPr>
              <a:t>Continental</a:t>
            </a:r>
          </a:p>
          <a:p>
            <a:pPr algn="ctr"/>
            <a:r>
              <a:rPr lang="en-US" sz="1400" dirty="0">
                <a:solidFill>
                  <a:schemeClr val="tx1">
                    <a:lumMod val="65000"/>
                    <a:lumOff val="35000"/>
                  </a:schemeClr>
                </a:solidFill>
                <a:latin typeface="Avenir Book"/>
                <a:cs typeface="Avenir Book"/>
              </a:rPr>
              <a:t>shelf</a:t>
            </a:r>
          </a:p>
        </p:txBody>
      </p:sp>
      <p:sp>
        <p:nvSpPr>
          <p:cNvPr id="2" name="Oval 1"/>
          <p:cNvSpPr/>
          <p:nvPr/>
        </p:nvSpPr>
        <p:spPr>
          <a:xfrm>
            <a:off x="5807280" y="1637627"/>
            <a:ext cx="900067" cy="157512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96633" y="2280381"/>
            <a:ext cx="736734" cy="307777"/>
          </a:xfrm>
          <a:prstGeom prst="rect">
            <a:avLst/>
          </a:prstGeom>
          <a:noFill/>
        </p:spPr>
        <p:txBody>
          <a:bodyPr wrap="none" rtlCol="0">
            <a:spAutoFit/>
          </a:bodyPr>
          <a:lstStyle/>
          <a:p>
            <a:r>
              <a:rPr lang="en-US" sz="1400" dirty="0">
                <a:solidFill>
                  <a:schemeClr val="accent3"/>
                </a:solidFill>
                <a:latin typeface="Avenir Book"/>
                <a:cs typeface="Avenir Book"/>
              </a:rPr>
              <a:t>UCDW</a:t>
            </a:r>
          </a:p>
        </p:txBody>
      </p:sp>
      <p:sp>
        <p:nvSpPr>
          <p:cNvPr id="51" name="TextBox 50"/>
          <p:cNvSpPr txBox="1"/>
          <p:nvPr/>
        </p:nvSpPr>
        <p:spPr>
          <a:xfrm>
            <a:off x="2501930" y="1069635"/>
            <a:ext cx="569387" cy="307777"/>
          </a:xfrm>
          <a:prstGeom prst="rect">
            <a:avLst/>
          </a:prstGeom>
          <a:solidFill>
            <a:srgbClr val="FFFFFF">
              <a:alpha val="68000"/>
            </a:srgbClr>
          </a:solidFill>
        </p:spPr>
        <p:txBody>
          <a:bodyPr wrap="none" rtlCol="0">
            <a:spAutoFit/>
          </a:bodyPr>
          <a:lstStyle/>
          <a:p>
            <a:r>
              <a:rPr lang="en-US" sz="1400" dirty="0">
                <a:solidFill>
                  <a:schemeClr val="accent3">
                    <a:lumMod val="75000"/>
                  </a:schemeClr>
                </a:solidFill>
                <a:latin typeface="Avenir Black"/>
                <a:cs typeface="Avenir Black"/>
              </a:rPr>
              <a:t>ACC</a:t>
            </a:r>
          </a:p>
        </p:txBody>
      </p:sp>
    </p:spTree>
    <p:extLst>
      <p:ext uri="{BB962C8B-B14F-4D97-AF65-F5344CB8AC3E}">
        <p14:creationId xmlns:p14="http://schemas.microsoft.com/office/powerpoint/2010/main" val="9991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12889" y="93724"/>
            <a:ext cx="4573505" cy="461665"/>
          </a:xfrm>
          <a:prstGeom prst="rect">
            <a:avLst/>
          </a:prstGeom>
          <a:noFill/>
        </p:spPr>
        <p:txBody>
          <a:bodyPr wrap="none" rtlCol="0">
            <a:spAutoFit/>
          </a:bodyPr>
          <a:lstStyle/>
          <a:p>
            <a:r>
              <a:rPr lang="en-US" sz="2400" dirty="0">
                <a:latin typeface="Avenir Book"/>
                <a:cs typeface="Avenir Book"/>
              </a:rPr>
              <a:t>Where is the heat coming from?</a:t>
            </a:r>
          </a:p>
        </p:txBody>
      </p:sp>
      <p:sp>
        <p:nvSpPr>
          <p:cNvPr id="51" name="TextBox 50"/>
          <p:cNvSpPr txBox="1"/>
          <p:nvPr/>
        </p:nvSpPr>
        <p:spPr>
          <a:xfrm>
            <a:off x="5042840" y="1210435"/>
            <a:ext cx="3729116" cy="1323439"/>
          </a:xfrm>
          <a:prstGeom prst="rect">
            <a:avLst/>
          </a:prstGeom>
          <a:noFill/>
        </p:spPr>
        <p:txBody>
          <a:bodyPr wrap="square" rtlCol="0">
            <a:spAutoFit/>
          </a:bodyPr>
          <a:lstStyle/>
          <a:p>
            <a:pPr marL="342900" indent="-342900">
              <a:buAutoNum type="arabicPeriod"/>
            </a:pPr>
            <a:r>
              <a:rPr lang="en-US" sz="1600" dirty="0">
                <a:latin typeface="Avenir Book"/>
                <a:cs typeface="Avenir Book"/>
              </a:rPr>
              <a:t>Warming of the ocean’s deep water masses</a:t>
            </a:r>
          </a:p>
          <a:p>
            <a:pPr marL="342900" indent="-342900">
              <a:buAutoNum type="arabicPeriod"/>
            </a:pPr>
            <a:endParaRPr lang="en-US" sz="1600" dirty="0">
              <a:latin typeface="Avenir Book"/>
              <a:cs typeface="Avenir Book"/>
            </a:endParaRPr>
          </a:p>
          <a:p>
            <a:pPr marL="342900" indent="-342900">
              <a:buAutoNum type="arabicPeriod"/>
            </a:pPr>
            <a:r>
              <a:rPr lang="en-US" sz="1600" dirty="0">
                <a:latin typeface="Avenir Book"/>
                <a:cs typeface="Avenir Book"/>
              </a:rPr>
              <a:t>Intensification and poleward shifting of the circumpolar winds</a:t>
            </a:r>
          </a:p>
        </p:txBody>
      </p:sp>
      <p:grpSp>
        <p:nvGrpSpPr>
          <p:cNvPr id="40" name="Group 5"/>
          <p:cNvGrpSpPr>
            <a:grpSpLocks noChangeAspect="1"/>
          </p:cNvGrpSpPr>
          <p:nvPr/>
        </p:nvGrpSpPr>
        <p:grpSpPr bwMode="auto">
          <a:xfrm>
            <a:off x="1031129" y="875701"/>
            <a:ext cx="3573919" cy="3994383"/>
            <a:chOff x="2448" y="695"/>
            <a:chExt cx="3312" cy="3335"/>
          </a:xfrm>
        </p:grpSpPr>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l="3227" t="4517"/>
            <a:stretch>
              <a:fillRect/>
            </a:stretch>
          </p:blipFill>
          <p:spPr bwMode="auto">
            <a:xfrm>
              <a:off x="2448" y="695"/>
              <a:ext cx="3312" cy="3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2" name="Group 7"/>
            <p:cNvGrpSpPr>
              <a:grpSpLocks/>
            </p:cNvGrpSpPr>
            <p:nvPr/>
          </p:nvGrpSpPr>
          <p:grpSpPr bwMode="auto">
            <a:xfrm>
              <a:off x="3099" y="1125"/>
              <a:ext cx="1994" cy="1966"/>
              <a:chOff x="4150" y="1120"/>
              <a:chExt cx="1994" cy="1966"/>
            </a:xfrm>
          </p:grpSpPr>
          <p:sp>
            <p:nvSpPr>
              <p:cNvPr id="48" name="Freeform 8"/>
              <p:cNvSpPr>
                <a:spLocks/>
              </p:cNvSpPr>
              <p:nvPr/>
            </p:nvSpPr>
            <p:spPr bwMode="auto">
              <a:xfrm>
                <a:off x="4852" y="2921"/>
                <a:ext cx="663" cy="80"/>
              </a:xfrm>
              <a:custGeom>
                <a:avLst/>
                <a:gdLst>
                  <a:gd name="T0" fmla="*/ 654 w 654"/>
                  <a:gd name="T1" fmla="*/ 49 h 81"/>
                  <a:gd name="T2" fmla="*/ 635 w 654"/>
                  <a:gd name="T3" fmla="*/ 51 h 81"/>
                  <a:gd name="T4" fmla="*/ 616 w 654"/>
                  <a:gd name="T5" fmla="*/ 62 h 81"/>
                  <a:gd name="T6" fmla="*/ 568 w 654"/>
                  <a:gd name="T7" fmla="*/ 51 h 81"/>
                  <a:gd name="T8" fmla="*/ 542 w 654"/>
                  <a:gd name="T9" fmla="*/ 62 h 81"/>
                  <a:gd name="T10" fmla="*/ 512 w 654"/>
                  <a:gd name="T11" fmla="*/ 54 h 81"/>
                  <a:gd name="T12" fmla="*/ 486 w 654"/>
                  <a:gd name="T13" fmla="*/ 43 h 81"/>
                  <a:gd name="T14" fmla="*/ 462 w 654"/>
                  <a:gd name="T15" fmla="*/ 22 h 81"/>
                  <a:gd name="T16" fmla="*/ 451 w 654"/>
                  <a:gd name="T17" fmla="*/ 3 h 81"/>
                  <a:gd name="T18" fmla="*/ 424 w 654"/>
                  <a:gd name="T19" fmla="*/ 3 h 81"/>
                  <a:gd name="T20" fmla="*/ 403 w 654"/>
                  <a:gd name="T21" fmla="*/ 6 h 81"/>
                  <a:gd name="T22" fmla="*/ 400 w 654"/>
                  <a:gd name="T23" fmla="*/ 25 h 81"/>
                  <a:gd name="T24" fmla="*/ 384 w 654"/>
                  <a:gd name="T25" fmla="*/ 43 h 81"/>
                  <a:gd name="T26" fmla="*/ 355 w 654"/>
                  <a:gd name="T27" fmla="*/ 46 h 81"/>
                  <a:gd name="T28" fmla="*/ 334 w 654"/>
                  <a:gd name="T29" fmla="*/ 51 h 81"/>
                  <a:gd name="T30" fmla="*/ 307 w 654"/>
                  <a:gd name="T31" fmla="*/ 57 h 81"/>
                  <a:gd name="T32" fmla="*/ 286 w 654"/>
                  <a:gd name="T33" fmla="*/ 67 h 81"/>
                  <a:gd name="T34" fmla="*/ 264 w 654"/>
                  <a:gd name="T35" fmla="*/ 67 h 81"/>
                  <a:gd name="T36" fmla="*/ 243 w 654"/>
                  <a:gd name="T37" fmla="*/ 70 h 81"/>
                  <a:gd name="T38" fmla="*/ 211 w 654"/>
                  <a:gd name="T39" fmla="*/ 78 h 81"/>
                  <a:gd name="T40" fmla="*/ 190 w 654"/>
                  <a:gd name="T41" fmla="*/ 62 h 81"/>
                  <a:gd name="T42" fmla="*/ 174 w 654"/>
                  <a:gd name="T43" fmla="*/ 73 h 81"/>
                  <a:gd name="T44" fmla="*/ 158 w 654"/>
                  <a:gd name="T45" fmla="*/ 81 h 81"/>
                  <a:gd name="T46" fmla="*/ 136 w 654"/>
                  <a:gd name="T47" fmla="*/ 75 h 81"/>
                  <a:gd name="T48" fmla="*/ 110 w 654"/>
                  <a:gd name="T49" fmla="*/ 81 h 81"/>
                  <a:gd name="T50" fmla="*/ 80 w 654"/>
                  <a:gd name="T51" fmla="*/ 75 h 81"/>
                  <a:gd name="T52" fmla="*/ 54 w 654"/>
                  <a:gd name="T53" fmla="*/ 70 h 81"/>
                  <a:gd name="T54" fmla="*/ 38 w 654"/>
                  <a:gd name="T55" fmla="*/ 67 h 81"/>
                  <a:gd name="T56" fmla="*/ 0 w 654"/>
                  <a:gd name="T57" fmla="*/ 62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4"/>
                  <a:gd name="T88" fmla="*/ 0 h 81"/>
                  <a:gd name="T89" fmla="*/ 654 w 654"/>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4" h="81">
                    <a:moveTo>
                      <a:pt x="654" y="49"/>
                    </a:moveTo>
                    <a:cubicBezTo>
                      <a:pt x="647" y="49"/>
                      <a:pt x="641" y="49"/>
                      <a:pt x="635" y="51"/>
                    </a:cubicBezTo>
                    <a:cubicBezTo>
                      <a:pt x="629" y="53"/>
                      <a:pt x="627" y="62"/>
                      <a:pt x="616" y="62"/>
                    </a:cubicBezTo>
                    <a:cubicBezTo>
                      <a:pt x="605" y="62"/>
                      <a:pt x="580" y="51"/>
                      <a:pt x="568" y="51"/>
                    </a:cubicBezTo>
                    <a:cubicBezTo>
                      <a:pt x="556" y="51"/>
                      <a:pt x="551" y="62"/>
                      <a:pt x="542" y="62"/>
                    </a:cubicBezTo>
                    <a:cubicBezTo>
                      <a:pt x="533" y="62"/>
                      <a:pt x="521" y="57"/>
                      <a:pt x="512" y="54"/>
                    </a:cubicBezTo>
                    <a:cubicBezTo>
                      <a:pt x="503" y="51"/>
                      <a:pt x="494" y="48"/>
                      <a:pt x="486" y="43"/>
                    </a:cubicBezTo>
                    <a:cubicBezTo>
                      <a:pt x="478" y="38"/>
                      <a:pt x="468" y="29"/>
                      <a:pt x="462" y="22"/>
                    </a:cubicBezTo>
                    <a:cubicBezTo>
                      <a:pt x="456" y="15"/>
                      <a:pt x="457" y="6"/>
                      <a:pt x="451" y="3"/>
                    </a:cubicBezTo>
                    <a:cubicBezTo>
                      <a:pt x="445" y="0"/>
                      <a:pt x="432" y="2"/>
                      <a:pt x="424" y="3"/>
                    </a:cubicBezTo>
                    <a:cubicBezTo>
                      <a:pt x="416" y="4"/>
                      <a:pt x="407" y="2"/>
                      <a:pt x="403" y="6"/>
                    </a:cubicBezTo>
                    <a:cubicBezTo>
                      <a:pt x="399" y="10"/>
                      <a:pt x="403" y="19"/>
                      <a:pt x="400" y="25"/>
                    </a:cubicBezTo>
                    <a:cubicBezTo>
                      <a:pt x="397" y="31"/>
                      <a:pt x="391" y="40"/>
                      <a:pt x="384" y="43"/>
                    </a:cubicBezTo>
                    <a:cubicBezTo>
                      <a:pt x="377" y="46"/>
                      <a:pt x="363" y="45"/>
                      <a:pt x="355" y="46"/>
                    </a:cubicBezTo>
                    <a:cubicBezTo>
                      <a:pt x="347" y="47"/>
                      <a:pt x="342" y="49"/>
                      <a:pt x="334" y="51"/>
                    </a:cubicBezTo>
                    <a:cubicBezTo>
                      <a:pt x="326" y="53"/>
                      <a:pt x="315" y="54"/>
                      <a:pt x="307" y="57"/>
                    </a:cubicBezTo>
                    <a:cubicBezTo>
                      <a:pt x="299" y="60"/>
                      <a:pt x="293" y="65"/>
                      <a:pt x="286" y="67"/>
                    </a:cubicBezTo>
                    <a:cubicBezTo>
                      <a:pt x="279" y="69"/>
                      <a:pt x="271" y="67"/>
                      <a:pt x="264" y="67"/>
                    </a:cubicBezTo>
                    <a:cubicBezTo>
                      <a:pt x="257" y="67"/>
                      <a:pt x="252" y="68"/>
                      <a:pt x="243" y="70"/>
                    </a:cubicBezTo>
                    <a:cubicBezTo>
                      <a:pt x="234" y="72"/>
                      <a:pt x="220" y="79"/>
                      <a:pt x="211" y="78"/>
                    </a:cubicBezTo>
                    <a:cubicBezTo>
                      <a:pt x="202" y="77"/>
                      <a:pt x="196" y="63"/>
                      <a:pt x="190" y="62"/>
                    </a:cubicBezTo>
                    <a:cubicBezTo>
                      <a:pt x="184" y="61"/>
                      <a:pt x="179" y="70"/>
                      <a:pt x="174" y="73"/>
                    </a:cubicBezTo>
                    <a:cubicBezTo>
                      <a:pt x="169" y="76"/>
                      <a:pt x="164" y="81"/>
                      <a:pt x="158" y="81"/>
                    </a:cubicBezTo>
                    <a:cubicBezTo>
                      <a:pt x="152" y="81"/>
                      <a:pt x="144" y="75"/>
                      <a:pt x="136" y="75"/>
                    </a:cubicBezTo>
                    <a:cubicBezTo>
                      <a:pt x="128" y="75"/>
                      <a:pt x="119" y="81"/>
                      <a:pt x="110" y="81"/>
                    </a:cubicBezTo>
                    <a:cubicBezTo>
                      <a:pt x="101" y="81"/>
                      <a:pt x="89" y="77"/>
                      <a:pt x="80" y="75"/>
                    </a:cubicBezTo>
                    <a:cubicBezTo>
                      <a:pt x="71" y="73"/>
                      <a:pt x="61" y="71"/>
                      <a:pt x="54" y="70"/>
                    </a:cubicBezTo>
                    <a:cubicBezTo>
                      <a:pt x="47" y="69"/>
                      <a:pt x="47" y="68"/>
                      <a:pt x="38" y="67"/>
                    </a:cubicBezTo>
                    <a:cubicBezTo>
                      <a:pt x="29" y="66"/>
                      <a:pt x="9" y="64"/>
                      <a:pt x="0" y="62"/>
                    </a:cubicBezTo>
                  </a:path>
                </a:pathLst>
              </a:custGeom>
              <a:noFill/>
              <a:ln w="38100">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49" name="Group 9"/>
              <p:cNvGrpSpPr>
                <a:grpSpLocks/>
              </p:cNvGrpSpPr>
              <p:nvPr/>
            </p:nvGrpSpPr>
            <p:grpSpPr bwMode="auto">
              <a:xfrm>
                <a:off x="4150" y="1120"/>
                <a:ext cx="1994" cy="1966"/>
                <a:chOff x="2840" y="1336"/>
                <a:chExt cx="1968" cy="1993"/>
              </a:xfrm>
            </p:grpSpPr>
            <p:sp>
              <p:nvSpPr>
                <p:cNvPr id="50" name="Freeform 10"/>
                <p:cNvSpPr>
                  <a:spLocks/>
                </p:cNvSpPr>
                <p:nvPr/>
              </p:nvSpPr>
              <p:spPr bwMode="auto">
                <a:xfrm>
                  <a:off x="4081" y="2486"/>
                  <a:ext cx="724" cy="725"/>
                </a:xfrm>
                <a:custGeom>
                  <a:avLst/>
                  <a:gdLst>
                    <a:gd name="T0" fmla="*/ 95 w 724"/>
                    <a:gd name="T1" fmla="*/ 725 h 725"/>
                    <a:gd name="T2" fmla="*/ 12 w 724"/>
                    <a:gd name="T3" fmla="*/ 498 h 725"/>
                    <a:gd name="T4" fmla="*/ 20 w 724"/>
                    <a:gd name="T5" fmla="*/ 479 h 725"/>
                    <a:gd name="T6" fmla="*/ 39 w 724"/>
                    <a:gd name="T7" fmla="*/ 469 h 725"/>
                    <a:gd name="T8" fmla="*/ 95 w 724"/>
                    <a:gd name="T9" fmla="*/ 447 h 725"/>
                    <a:gd name="T10" fmla="*/ 113 w 724"/>
                    <a:gd name="T11" fmla="*/ 415 h 725"/>
                    <a:gd name="T12" fmla="*/ 129 w 724"/>
                    <a:gd name="T13" fmla="*/ 394 h 725"/>
                    <a:gd name="T14" fmla="*/ 167 w 724"/>
                    <a:gd name="T15" fmla="*/ 362 h 725"/>
                    <a:gd name="T16" fmla="*/ 276 w 724"/>
                    <a:gd name="T17" fmla="*/ 285 h 725"/>
                    <a:gd name="T18" fmla="*/ 289 w 724"/>
                    <a:gd name="T19" fmla="*/ 221 h 725"/>
                    <a:gd name="T20" fmla="*/ 305 w 724"/>
                    <a:gd name="T21" fmla="*/ 130 h 725"/>
                    <a:gd name="T22" fmla="*/ 327 w 724"/>
                    <a:gd name="T23" fmla="*/ 53 h 725"/>
                    <a:gd name="T24" fmla="*/ 335 w 724"/>
                    <a:gd name="T25" fmla="*/ 7 h 725"/>
                    <a:gd name="T26" fmla="*/ 370 w 724"/>
                    <a:gd name="T27" fmla="*/ 10 h 725"/>
                    <a:gd name="T28" fmla="*/ 428 w 724"/>
                    <a:gd name="T29" fmla="*/ 15 h 725"/>
                    <a:gd name="T30" fmla="*/ 530 w 724"/>
                    <a:gd name="T31" fmla="*/ 23 h 725"/>
                    <a:gd name="T32" fmla="*/ 724 w 724"/>
                    <a:gd name="T33" fmla="*/ 37 h 7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4"/>
                    <a:gd name="T52" fmla="*/ 0 h 725"/>
                    <a:gd name="T53" fmla="*/ 724 w 724"/>
                    <a:gd name="T54" fmla="*/ 725 h 7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4" h="725">
                      <a:moveTo>
                        <a:pt x="95" y="725"/>
                      </a:moveTo>
                      <a:cubicBezTo>
                        <a:pt x="81" y="687"/>
                        <a:pt x="24" y="539"/>
                        <a:pt x="12" y="498"/>
                      </a:cubicBezTo>
                      <a:cubicBezTo>
                        <a:pt x="0" y="457"/>
                        <a:pt x="16" y="484"/>
                        <a:pt x="20" y="479"/>
                      </a:cubicBezTo>
                      <a:cubicBezTo>
                        <a:pt x="24" y="474"/>
                        <a:pt x="27" y="474"/>
                        <a:pt x="39" y="469"/>
                      </a:cubicBezTo>
                      <a:cubicBezTo>
                        <a:pt x="51" y="464"/>
                        <a:pt x="83" y="456"/>
                        <a:pt x="95" y="447"/>
                      </a:cubicBezTo>
                      <a:cubicBezTo>
                        <a:pt x="107" y="438"/>
                        <a:pt x="107" y="424"/>
                        <a:pt x="113" y="415"/>
                      </a:cubicBezTo>
                      <a:cubicBezTo>
                        <a:pt x="119" y="406"/>
                        <a:pt x="120" y="403"/>
                        <a:pt x="129" y="394"/>
                      </a:cubicBezTo>
                      <a:cubicBezTo>
                        <a:pt x="138" y="385"/>
                        <a:pt x="142" y="380"/>
                        <a:pt x="167" y="362"/>
                      </a:cubicBezTo>
                      <a:cubicBezTo>
                        <a:pt x="192" y="344"/>
                        <a:pt x="256" y="308"/>
                        <a:pt x="276" y="285"/>
                      </a:cubicBezTo>
                      <a:cubicBezTo>
                        <a:pt x="296" y="262"/>
                        <a:pt x="284" y="247"/>
                        <a:pt x="289" y="221"/>
                      </a:cubicBezTo>
                      <a:cubicBezTo>
                        <a:pt x="294" y="195"/>
                        <a:pt x="299" y="158"/>
                        <a:pt x="305" y="130"/>
                      </a:cubicBezTo>
                      <a:cubicBezTo>
                        <a:pt x="311" y="102"/>
                        <a:pt x="322" y="73"/>
                        <a:pt x="327" y="53"/>
                      </a:cubicBezTo>
                      <a:cubicBezTo>
                        <a:pt x="332" y="33"/>
                        <a:pt x="328" y="14"/>
                        <a:pt x="335" y="7"/>
                      </a:cubicBezTo>
                      <a:cubicBezTo>
                        <a:pt x="342" y="0"/>
                        <a:pt x="355" y="9"/>
                        <a:pt x="370" y="10"/>
                      </a:cubicBezTo>
                      <a:cubicBezTo>
                        <a:pt x="385" y="11"/>
                        <a:pt x="401" y="13"/>
                        <a:pt x="428" y="15"/>
                      </a:cubicBezTo>
                      <a:cubicBezTo>
                        <a:pt x="455" y="17"/>
                        <a:pt x="481" y="19"/>
                        <a:pt x="530" y="23"/>
                      </a:cubicBezTo>
                      <a:cubicBezTo>
                        <a:pt x="579" y="27"/>
                        <a:pt x="684" y="34"/>
                        <a:pt x="724" y="37"/>
                      </a:cubicBezTo>
                    </a:path>
                  </a:pathLst>
                </a:custGeom>
                <a:solidFill>
                  <a:srgbClr val="FF008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52" name="Group 11"/>
                <p:cNvGrpSpPr>
                  <a:grpSpLocks/>
                </p:cNvGrpSpPr>
                <p:nvPr/>
              </p:nvGrpSpPr>
              <p:grpSpPr bwMode="auto">
                <a:xfrm>
                  <a:off x="2840" y="1336"/>
                  <a:ext cx="1968" cy="1993"/>
                  <a:chOff x="2840" y="1336"/>
                  <a:chExt cx="1968" cy="1993"/>
                </a:xfrm>
              </p:grpSpPr>
              <p:sp>
                <p:nvSpPr>
                  <p:cNvPr id="53" name="Freeform 12"/>
                  <p:cNvSpPr>
                    <a:spLocks/>
                  </p:cNvSpPr>
                  <p:nvPr/>
                </p:nvSpPr>
                <p:spPr bwMode="auto">
                  <a:xfrm>
                    <a:off x="4064" y="2520"/>
                    <a:ext cx="743" cy="809"/>
                  </a:xfrm>
                  <a:custGeom>
                    <a:avLst/>
                    <a:gdLst>
                      <a:gd name="T0" fmla="*/ 736 w 743"/>
                      <a:gd name="T1" fmla="*/ 0 h 809"/>
                      <a:gd name="T2" fmla="*/ 108 w 743"/>
                      <a:gd name="T3" fmla="*/ 692 h 809"/>
                      <a:gd name="T4" fmla="*/ 88 w 743"/>
                      <a:gd name="T5" fmla="*/ 704 h 809"/>
                      <a:gd name="T6" fmla="*/ 108 w 743"/>
                      <a:gd name="T7" fmla="*/ 704 h 809"/>
                      <a:gd name="T8" fmla="*/ 152 w 743"/>
                      <a:gd name="T9" fmla="*/ 684 h 809"/>
                      <a:gd name="T10" fmla="*/ 180 w 743"/>
                      <a:gd name="T11" fmla="*/ 664 h 809"/>
                      <a:gd name="T12" fmla="*/ 244 w 743"/>
                      <a:gd name="T13" fmla="*/ 648 h 809"/>
                      <a:gd name="T14" fmla="*/ 292 w 743"/>
                      <a:gd name="T15" fmla="*/ 620 h 809"/>
                      <a:gd name="T16" fmla="*/ 380 w 743"/>
                      <a:gd name="T17" fmla="*/ 568 h 809"/>
                      <a:gd name="T18" fmla="*/ 420 w 743"/>
                      <a:gd name="T19" fmla="*/ 504 h 809"/>
                      <a:gd name="T20" fmla="*/ 452 w 743"/>
                      <a:gd name="T21" fmla="*/ 488 h 809"/>
                      <a:gd name="T22" fmla="*/ 460 w 743"/>
                      <a:gd name="T23" fmla="*/ 456 h 809"/>
                      <a:gd name="T24" fmla="*/ 460 w 743"/>
                      <a:gd name="T25" fmla="*/ 420 h 809"/>
                      <a:gd name="T26" fmla="*/ 508 w 743"/>
                      <a:gd name="T27" fmla="*/ 400 h 809"/>
                      <a:gd name="T28" fmla="*/ 540 w 743"/>
                      <a:gd name="T29" fmla="*/ 392 h 809"/>
                      <a:gd name="T30" fmla="*/ 576 w 743"/>
                      <a:gd name="T31" fmla="*/ 360 h 809"/>
                      <a:gd name="T32" fmla="*/ 596 w 743"/>
                      <a:gd name="T33" fmla="*/ 332 h 809"/>
                      <a:gd name="T34" fmla="*/ 616 w 743"/>
                      <a:gd name="T35" fmla="*/ 304 h 809"/>
                      <a:gd name="T36" fmla="*/ 616 w 743"/>
                      <a:gd name="T37" fmla="*/ 276 h 809"/>
                      <a:gd name="T38" fmla="*/ 652 w 743"/>
                      <a:gd name="T39" fmla="*/ 244 h 809"/>
                      <a:gd name="T40" fmla="*/ 672 w 743"/>
                      <a:gd name="T41" fmla="*/ 212 h 809"/>
                      <a:gd name="T42" fmla="*/ 680 w 743"/>
                      <a:gd name="T43" fmla="*/ 164 h 809"/>
                      <a:gd name="T44" fmla="*/ 696 w 743"/>
                      <a:gd name="T45" fmla="*/ 116 h 809"/>
                      <a:gd name="T46" fmla="*/ 720 w 743"/>
                      <a:gd name="T47" fmla="*/ 64 h 809"/>
                      <a:gd name="T48" fmla="*/ 740 w 743"/>
                      <a:gd name="T49" fmla="*/ 16 h 809"/>
                      <a:gd name="T50" fmla="*/ 736 w 743"/>
                      <a:gd name="T51" fmla="*/ 0 h 8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3"/>
                      <a:gd name="T79" fmla="*/ 0 h 809"/>
                      <a:gd name="T80" fmla="*/ 743 w 743"/>
                      <a:gd name="T81" fmla="*/ 809 h 8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3" h="809">
                        <a:moveTo>
                          <a:pt x="736" y="0"/>
                        </a:moveTo>
                        <a:cubicBezTo>
                          <a:pt x="625" y="120"/>
                          <a:pt x="216" y="575"/>
                          <a:pt x="108" y="692"/>
                        </a:cubicBezTo>
                        <a:cubicBezTo>
                          <a:pt x="0" y="809"/>
                          <a:pt x="88" y="702"/>
                          <a:pt x="88" y="704"/>
                        </a:cubicBezTo>
                        <a:cubicBezTo>
                          <a:pt x="88" y="706"/>
                          <a:pt x="97" y="707"/>
                          <a:pt x="108" y="704"/>
                        </a:cubicBezTo>
                        <a:cubicBezTo>
                          <a:pt x="119" y="701"/>
                          <a:pt x="140" y="691"/>
                          <a:pt x="152" y="684"/>
                        </a:cubicBezTo>
                        <a:cubicBezTo>
                          <a:pt x="164" y="677"/>
                          <a:pt x="165" y="670"/>
                          <a:pt x="180" y="664"/>
                        </a:cubicBezTo>
                        <a:cubicBezTo>
                          <a:pt x="195" y="658"/>
                          <a:pt x="225" y="655"/>
                          <a:pt x="244" y="648"/>
                        </a:cubicBezTo>
                        <a:cubicBezTo>
                          <a:pt x="263" y="641"/>
                          <a:pt x="269" y="633"/>
                          <a:pt x="292" y="620"/>
                        </a:cubicBezTo>
                        <a:cubicBezTo>
                          <a:pt x="315" y="607"/>
                          <a:pt x="359" y="587"/>
                          <a:pt x="380" y="568"/>
                        </a:cubicBezTo>
                        <a:cubicBezTo>
                          <a:pt x="401" y="549"/>
                          <a:pt x="408" y="517"/>
                          <a:pt x="420" y="504"/>
                        </a:cubicBezTo>
                        <a:cubicBezTo>
                          <a:pt x="432" y="491"/>
                          <a:pt x="445" y="496"/>
                          <a:pt x="452" y="488"/>
                        </a:cubicBezTo>
                        <a:cubicBezTo>
                          <a:pt x="459" y="480"/>
                          <a:pt x="459" y="467"/>
                          <a:pt x="460" y="456"/>
                        </a:cubicBezTo>
                        <a:cubicBezTo>
                          <a:pt x="461" y="445"/>
                          <a:pt x="452" y="429"/>
                          <a:pt x="460" y="420"/>
                        </a:cubicBezTo>
                        <a:cubicBezTo>
                          <a:pt x="468" y="411"/>
                          <a:pt x="495" y="405"/>
                          <a:pt x="508" y="400"/>
                        </a:cubicBezTo>
                        <a:cubicBezTo>
                          <a:pt x="521" y="395"/>
                          <a:pt x="529" y="399"/>
                          <a:pt x="540" y="392"/>
                        </a:cubicBezTo>
                        <a:cubicBezTo>
                          <a:pt x="551" y="385"/>
                          <a:pt x="567" y="370"/>
                          <a:pt x="576" y="360"/>
                        </a:cubicBezTo>
                        <a:cubicBezTo>
                          <a:pt x="585" y="350"/>
                          <a:pt x="589" y="341"/>
                          <a:pt x="596" y="332"/>
                        </a:cubicBezTo>
                        <a:cubicBezTo>
                          <a:pt x="603" y="323"/>
                          <a:pt x="613" y="313"/>
                          <a:pt x="616" y="304"/>
                        </a:cubicBezTo>
                        <a:cubicBezTo>
                          <a:pt x="619" y="295"/>
                          <a:pt x="610" y="286"/>
                          <a:pt x="616" y="276"/>
                        </a:cubicBezTo>
                        <a:cubicBezTo>
                          <a:pt x="622" y="266"/>
                          <a:pt x="643" y="255"/>
                          <a:pt x="652" y="244"/>
                        </a:cubicBezTo>
                        <a:cubicBezTo>
                          <a:pt x="661" y="233"/>
                          <a:pt x="667" y="225"/>
                          <a:pt x="672" y="212"/>
                        </a:cubicBezTo>
                        <a:cubicBezTo>
                          <a:pt x="677" y="199"/>
                          <a:pt x="676" y="180"/>
                          <a:pt x="680" y="164"/>
                        </a:cubicBezTo>
                        <a:cubicBezTo>
                          <a:pt x="684" y="148"/>
                          <a:pt x="689" y="133"/>
                          <a:pt x="696" y="116"/>
                        </a:cubicBezTo>
                        <a:cubicBezTo>
                          <a:pt x="703" y="99"/>
                          <a:pt x="713" y="81"/>
                          <a:pt x="720" y="64"/>
                        </a:cubicBezTo>
                        <a:cubicBezTo>
                          <a:pt x="727" y="47"/>
                          <a:pt x="737" y="27"/>
                          <a:pt x="740" y="16"/>
                        </a:cubicBezTo>
                        <a:cubicBezTo>
                          <a:pt x="743" y="5"/>
                          <a:pt x="737" y="3"/>
                          <a:pt x="736" y="0"/>
                        </a:cubicBezTo>
                        <a:close/>
                      </a:path>
                    </a:pathLst>
                  </a:custGeom>
                  <a:solidFill>
                    <a:srgbClr val="FF008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54" name="Group 13"/>
                  <p:cNvGrpSpPr>
                    <a:grpSpLocks/>
                  </p:cNvGrpSpPr>
                  <p:nvPr/>
                </p:nvGrpSpPr>
                <p:grpSpPr bwMode="auto">
                  <a:xfrm>
                    <a:off x="2840" y="1336"/>
                    <a:ext cx="1968" cy="1909"/>
                    <a:chOff x="2840" y="1336"/>
                    <a:chExt cx="1968" cy="1909"/>
                  </a:xfrm>
                </p:grpSpPr>
                <p:sp>
                  <p:nvSpPr>
                    <p:cNvPr id="55" name="Freeform 14"/>
                    <p:cNvSpPr>
                      <a:spLocks/>
                    </p:cNvSpPr>
                    <p:nvPr/>
                  </p:nvSpPr>
                  <p:spPr bwMode="auto">
                    <a:xfrm>
                      <a:off x="3075" y="1376"/>
                      <a:ext cx="535" cy="732"/>
                    </a:xfrm>
                    <a:custGeom>
                      <a:avLst/>
                      <a:gdLst>
                        <a:gd name="T0" fmla="*/ 397 w 535"/>
                        <a:gd name="T1" fmla="*/ 0 h 732"/>
                        <a:gd name="T2" fmla="*/ 517 w 535"/>
                        <a:gd name="T3" fmla="*/ 360 h 732"/>
                        <a:gd name="T4" fmla="*/ 505 w 535"/>
                        <a:gd name="T5" fmla="*/ 384 h 732"/>
                        <a:gd name="T6" fmla="*/ 485 w 535"/>
                        <a:gd name="T7" fmla="*/ 404 h 732"/>
                        <a:gd name="T8" fmla="*/ 445 w 535"/>
                        <a:gd name="T9" fmla="*/ 428 h 732"/>
                        <a:gd name="T10" fmla="*/ 453 w 535"/>
                        <a:gd name="T11" fmla="*/ 376 h 732"/>
                        <a:gd name="T12" fmla="*/ 397 w 535"/>
                        <a:gd name="T13" fmla="*/ 364 h 732"/>
                        <a:gd name="T14" fmla="*/ 369 w 535"/>
                        <a:gd name="T15" fmla="*/ 352 h 732"/>
                        <a:gd name="T16" fmla="*/ 322 w 535"/>
                        <a:gd name="T17" fmla="*/ 349 h 732"/>
                        <a:gd name="T18" fmla="*/ 269 w 535"/>
                        <a:gd name="T19" fmla="*/ 336 h 732"/>
                        <a:gd name="T20" fmla="*/ 261 w 535"/>
                        <a:gd name="T21" fmla="*/ 356 h 732"/>
                        <a:gd name="T22" fmla="*/ 309 w 535"/>
                        <a:gd name="T23" fmla="*/ 380 h 732"/>
                        <a:gd name="T24" fmla="*/ 333 w 535"/>
                        <a:gd name="T25" fmla="*/ 404 h 732"/>
                        <a:gd name="T26" fmla="*/ 313 w 535"/>
                        <a:gd name="T27" fmla="*/ 432 h 732"/>
                        <a:gd name="T28" fmla="*/ 285 w 535"/>
                        <a:gd name="T29" fmla="*/ 464 h 732"/>
                        <a:gd name="T30" fmla="*/ 265 w 535"/>
                        <a:gd name="T31" fmla="*/ 500 h 732"/>
                        <a:gd name="T32" fmla="*/ 241 w 535"/>
                        <a:gd name="T33" fmla="*/ 532 h 732"/>
                        <a:gd name="T34" fmla="*/ 217 w 535"/>
                        <a:gd name="T35" fmla="*/ 556 h 732"/>
                        <a:gd name="T36" fmla="*/ 173 w 535"/>
                        <a:gd name="T37" fmla="*/ 568 h 732"/>
                        <a:gd name="T38" fmla="*/ 153 w 535"/>
                        <a:gd name="T39" fmla="*/ 620 h 732"/>
                        <a:gd name="T40" fmla="*/ 153 w 535"/>
                        <a:gd name="T41" fmla="*/ 660 h 732"/>
                        <a:gd name="T42" fmla="*/ 145 w 535"/>
                        <a:gd name="T43" fmla="*/ 724 h 732"/>
                        <a:gd name="T44" fmla="*/ 0 w 535"/>
                        <a:gd name="T45" fmla="*/ 709 h 7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5"/>
                        <a:gd name="T70" fmla="*/ 0 h 732"/>
                        <a:gd name="T71" fmla="*/ 535 w 535"/>
                        <a:gd name="T72" fmla="*/ 732 h 7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5" h="732">
                          <a:moveTo>
                            <a:pt x="397" y="0"/>
                          </a:moveTo>
                          <a:cubicBezTo>
                            <a:pt x="417" y="60"/>
                            <a:pt x="499" y="296"/>
                            <a:pt x="517" y="360"/>
                          </a:cubicBezTo>
                          <a:cubicBezTo>
                            <a:pt x="535" y="424"/>
                            <a:pt x="510" y="377"/>
                            <a:pt x="505" y="384"/>
                          </a:cubicBezTo>
                          <a:cubicBezTo>
                            <a:pt x="500" y="391"/>
                            <a:pt x="495" y="397"/>
                            <a:pt x="485" y="404"/>
                          </a:cubicBezTo>
                          <a:cubicBezTo>
                            <a:pt x="475" y="411"/>
                            <a:pt x="450" y="433"/>
                            <a:pt x="445" y="428"/>
                          </a:cubicBezTo>
                          <a:cubicBezTo>
                            <a:pt x="440" y="423"/>
                            <a:pt x="461" y="387"/>
                            <a:pt x="453" y="376"/>
                          </a:cubicBezTo>
                          <a:cubicBezTo>
                            <a:pt x="445" y="365"/>
                            <a:pt x="411" y="368"/>
                            <a:pt x="397" y="364"/>
                          </a:cubicBezTo>
                          <a:cubicBezTo>
                            <a:pt x="383" y="360"/>
                            <a:pt x="381" y="354"/>
                            <a:pt x="369" y="352"/>
                          </a:cubicBezTo>
                          <a:cubicBezTo>
                            <a:pt x="357" y="350"/>
                            <a:pt x="339" y="352"/>
                            <a:pt x="322" y="349"/>
                          </a:cubicBezTo>
                          <a:cubicBezTo>
                            <a:pt x="305" y="346"/>
                            <a:pt x="279" y="335"/>
                            <a:pt x="269" y="336"/>
                          </a:cubicBezTo>
                          <a:cubicBezTo>
                            <a:pt x="259" y="337"/>
                            <a:pt x="254" y="349"/>
                            <a:pt x="261" y="356"/>
                          </a:cubicBezTo>
                          <a:cubicBezTo>
                            <a:pt x="268" y="363"/>
                            <a:pt x="297" y="372"/>
                            <a:pt x="309" y="380"/>
                          </a:cubicBezTo>
                          <a:cubicBezTo>
                            <a:pt x="321" y="388"/>
                            <a:pt x="332" y="395"/>
                            <a:pt x="333" y="404"/>
                          </a:cubicBezTo>
                          <a:cubicBezTo>
                            <a:pt x="334" y="413"/>
                            <a:pt x="321" y="422"/>
                            <a:pt x="313" y="432"/>
                          </a:cubicBezTo>
                          <a:cubicBezTo>
                            <a:pt x="305" y="442"/>
                            <a:pt x="293" y="453"/>
                            <a:pt x="285" y="464"/>
                          </a:cubicBezTo>
                          <a:cubicBezTo>
                            <a:pt x="277" y="475"/>
                            <a:pt x="272" y="489"/>
                            <a:pt x="265" y="500"/>
                          </a:cubicBezTo>
                          <a:cubicBezTo>
                            <a:pt x="258" y="511"/>
                            <a:pt x="249" y="523"/>
                            <a:pt x="241" y="532"/>
                          </a:cubicBezTo>
                          <a:cubicBezTo>
                            <a:pt x="233" y="541"/>
                            <a:pt x="228" y="550"/>
                            <a:pt x="217" y="556"/>
                          </a:cubicBezTo>
                          <a:cubicBezTo>
                            <a:pt x="206" y="562"/>
                            <a:pt x="184" y="557"/>
                            <a:pt x="173" y="568"/>
                          </a:cubicBezTo>
                          <a:cubicBezTo>
                            <a:pt x="162" y="579"/>
                            <a:pt x="156" y="605"/>
                            <a:pt x="153" y="620"/>
                          </a:cubicBezTo>
                          <a:cubicBezTo>
                            <a:pt x="150" y="635"/>
                            <a:pt x="154" y="643"/>
                            <a:pt x="153" y="660"/>
                          </a:cubicBezTo>
                          <a:cubicBezTo>
                            <a:pt x="152" y="677"/>
                            <a:pt x="170" y="716"/>
                            <a:pt x="145" y="724"/>
                          </a:cubicBezTo>
                          <a:cubicBezTo>
                            <a:pt x="120" y="732"/>
                            <a:pt x="30" y="712"/>
                            <a:pt x="0" y="709"/>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6" name="Freeform 15"/>
                    <p:cNvSpPr>
                      <a:spLocks/>
                    </p:cNvSpPr>
                    <p:nvPr/>
                  </p:nvSpPr>
                  <p:spPr bwMode="auto">
                    <a:xfrm>
                      <a:off x="4095" y="1565"/>
                      <a:ext cx="630" cy="644"/>
                    </a:xfrm>
                    <a:custGeom>
                      <a:avLst/>
                      <a:gdLst>
                        <a:gd name="T0" fmla="*/ 630 w 630"/>
                        <a:gd name="T1" fmla="*/ 366 h 644"/>
                        <a:gd name="T2" fmla="*/ 217 w 630"/>
                        <a:gd name="T3" fmla="*/ 611 h 644"/>
                        <a:gd name="T4" fmla="*/ 222 w 630"/>
                        <a:gd name="T5" fmla="*/ 566 h 644"/>
                        <a:gd name="T6" fmla="*/ 185 w 630"/>
                        <a:gd name="T7" fmla="*/ 491 h 644"/>
                        <a:gd name="T8" fmla="*/ 145 w 630"/>
                        <a:gd name="T9" fmla="*/ 435 h 644"/>
                        <a:gd name="T10" fmla="*/ 124 w 630"/>
                        <a:gd name="T11" fmla="*/ 398 h 644"/>
                        <a:gd name="T12" fmla="*/ 89 w 630"/>
                        <a:gd name="T13" fmla="*/ 344 h 644"/>
                        <a:gd name="T14" fmla="*/ 60 w 630"/>
                        <a:gd name="T15" fmla="*/ 312 h 644"/>
                        <a:gd name="T16" fmla="*/ 38 w 630"/>
                        <a:gd name="T17" fmla="*/ 278 h 644"/>
                        <a:gd name="T18" fmla="*/ 30 w 630"/>
                        <a:gd name="T19" fmla="*/ 251 h 644"/>
                        <a:gd name="T20" fmla="*/ 217 w 630"/>
                        <a:gd name="T21" fmla="*/ 0 h 6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0"/>
                        <a:gd name="T34" fmla="*/ 0 h 644"/>
                        <a:gd name="T35" fmla="*/ 630 w 630"/>
                        <a:gd name="T36" fmla="*/ 644 h 6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0" h="644">
                          <a:moveTo>
                            <a:pt x="630" y="366"/>
                          </a:moveTo>
                          <a:cubicBezTo>
                            <a:pt x="561" y="406"/>
                            <a:pt x="285" y="578"/>
                            <a:pt x="217" y="611"/>
                          </a:cubicBezTo>
                          <a:cubicBezTo>
                            <a:pt x="149" y="644"/>
                            <a:pt x="227" y="586"/>
                            <a:pt x="222" y="566"/>
                          </a:cubicBezTo>
                          <a:cubicBezTo>
                            <a:pt x="217" y="546"/>
                            <a:pt x="198" y="513"/>
                            <a:pt x="185" y="491"/>
                          </a:cubicBezTo>
                          <a:cubicBezTo>
                            <a:pt x="172" y="469"/>
                            <a:pt x="155" y="450"/>
                            <a:pt x="145" y="435"/>
                          </a:cubicBezTo>
                          <a:cubicBezTo>
                            <a:pt x="135" y="420"/>
                            <a:pt x="133" y="413"/>
                            <a:pt x="124" y="398"/>
                          </a:cubicBezTo>
                          <a:cubicBezTo>
                            <a:pt x="115" y="383"/>
                            <a:pt x="100" y="358"/>
                            <a:pt x="89" y="344"/>
                          </a:cubicBezTo>
                          <a:cubicBezTo>
                            <a:pt x="78" y="330"/>
                            <a:pt x="68" y="323"/>
                            <a:pt x="60" y="312"/>
                          </a:cubicBezTo>
                          <a:cubicBezTo>
                            <a:pt x="52" y="301"/>
                            <a:pt x="43" y="288"/>
                            <a:pt x="38" y="278"/>
                          </a:cubicBezTo>
                          <a:cubicBezTo>
                            <a:pt x="33" y="268"/>
                            <a:pt x="0" y="297"/>
                            <a:pt x="30" y="251"/>
                          </a:cubicBezTo>
                          <a:cubicBezTo>
                            <a:pt x="60" y="205"/>
                            <a:pt x="178" y="52"/>
                            <a:pt x="217" y="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57" name="Group 16"/>
                    <p:cNvGrpSpPr>
                      <a:grpSpLocks/>
                    </p:cNvGrpSpPr>
                    <p:nvPr/>
                  </p:nvGrpSpPr>
                  <p:grpSpPr bwMode="auto">
                    <a:xfrm>
                      <a:off x="3504" y="3003"/>
                      <a:ext cx="670" cy="242"/>
                      <a:chOff x="3509" y="3003"/>
                      <a:chExt cx="670" cy="242"/>
                    </a:xfrm>
                  </p:grpSpPr>
                  <p:sp>
                    <p:nvSpPr>
                      <p:cNvPr id="76" name="Freeform 17"/>
                      <p:cNvSpPr>
                        <a:spLocks/>
                      </p:cNvSpPr>
                      <p:nvPr/>
                    </p:nvSpPr>
                    <p:spPr bwMode="auto">
                      <a:xfrm>
                        <a:off x="3509" y="3003"/>
                        <a:ext cx="664" cy="221"/>
                      </a:xfrm>
                      <a:custGeom>
                        <a:avLst/>
                        <a:gdLst>
                          <a:gd name="T0" fmla="*/ 0 w 664"/>
                          <a:gd name="T1" fmla="*/ 221 h 221"/>
                          <a:gd name="T2" fmla="*/ 78 w 664"/>
                          <a:gd name="T3" fmla="*/ 34 h 221"/>
                          <a:gd name="T4" fmla="*/ 123 w 664"/>
                          <a:gd name="T5" fmla="*/ 26 h 221"/>
                          <a:gd name="T6" fmla="*/ 190 w 664"/>
                          <a:gd name="T7" fmla="*/ 24 h 221"/>
                          <a:gd name="T8" fmla="*/ 286 w 664"/>
                          <a:gd name="T9" fmla="*/ 29 h 221"/>
                          <a:gd name="T10" fmla="*/ 382 w 664"/>
                          <a:gd name="T11" fmla="*/ 45 h 221"/>
                          <a:gd name="T12" fmla="*/ 448 w 664"/>
                          <a:gd name="T13" fmla="*/ 50 h 221"/>
                          <a:gd name="T14" fmla="*/ 496 w 664"/>
                          <a:gd name="T15" fmla="*/ 58 h 221"/>
                          <a:gd name="T16" fmla="*/ 566 w 664"/>
                          <a:gd name="T17" fmla="*/ 50 h 221"/>
                          <a:gd name="T18" fmla="*/ 590 w 664"/>
                          <a:gd name="T19" fmla="*/ 45 h 221"/>
                          <a:gd name="T20" fmla="*/ 600 w 664"/>
                          <a:gd name="T21" fmla="*/ 26 h 221"/>
                          <a:gd name="T22" fmla="*/ 664 w 664"/>
                          <a:gd name="T23" fmla="*/ 20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4"/>
                          <a:gd name="T37" fmla="*/ 0 h 221"/>
                          <a:gd name="T38" fmla="*/ 664 w 664"/>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4" h="221">
                            <a:moveTo>
                              <a:pt x="0" y="221"/>
                            </a:moveTo>
                            <a:cubicBezTo>
                              <a:pt x="12" y="190"/>
                              <a:pt x="58" y="66"/>
                              <a:pt x="78" y="34"/>
                            </a:cubicBezTo>
                            <a:cubicBezTo>
                              <a:pt x="98" y="2"/>
                              <a:pt x="104" y="28"/>
                              <a:pt x="123" y="26"/>
                            </a:cubicBezTo>
                            <a:cubicBezTo>
                              <a:pt x="142" y="24"/>
                              <a:pt x="163" y="24"/>
                              <a:pt x="190" y="24"/>
                            </a:cubicBezTo>
                            <a:cubicBezTo>
                              <a:pt x="217" y="24"/>
                              <a:pt x="254" y="26"/>
                              <a:pt x="286" y="29"/>
                            </a:cubicBezTo>
                            <a:cubicBezTo>
                              <a:pt x="318" y="32"/>
                              <a:pt x="355" y="42"/>
                              <a:pt x="382" y="45"/>
                            </a:cubicBezTo>
                            <a:cubicBezTo>
                              <a:pt x="409" y="48"/>
                              <a:pt x="429" y="48"/>
                              <a:pt x="448" y="50"/>
                            </a:cubicBezTo>
                            <a:cubicBezTo>
                              <a:pt x="467" y="52"/>
                              <a:pt x="476" y="58"/>
                              <a:pt x="496" y="58"/>
                            </a:cubicBezTo>
                            <a:cubicBezTo>
                              <a:pt x="516" y="58"/>
                              <a:pt x="550" y="52"/>
                              <a:pt x="566" y="50"/>
                            </a:cubicBezTo>
                            <a:cubicBezTo>
                              <a:pt x="582" y="48"/>
                              <a:pt x="584" y="49"/>
                              <a:pt x="590" y="45"/>
                            </a:cubicBezTo>
                            <a:cubicBezTo>
                              <a:pt x="596" y="41"/>
                              <a:pt x="588" y="0"/>
                              <a:pt x="600" y="26"/>
                            </a:cubicBezTo>
                            <a:cubicBezTo>
                              <a:pt x="612" y="52"/>
                              <a:pt x="651" y="164"/>
                              <a:pt x="664" y="20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77" name="Freeform 18"/>
                      <p:cNvSpPr>
                        <a:spLocks/>
                      </p:cNvSpPr>
                      <p:nvPr/>
                    </p:nvSpPr>
                    <p:spPr bwMode="auto">
                      <a:xfrm>
                        <a:off x="3528" y="3173"/>
                        <a:ext cx="651" cy="72"/>
                      </a:xfrm>
                      <a:custGeom>
                        <a:avLst/>
                        <a:gdLst>
                          <a:gd name="T0" fmla="*/ 0 w 651"/>
                          <a:gd name="T1" fmla="*/ 51 h 72"/>
                          <a:gd name="T2" fmla="*/ 128 w 651"/>
                          <a:gd name="T3" fmla="*/ 64 h 72"/>
                          <a:gd name="T4" fmla="*/ 144 w 651"/>
                          <a:gd name="T5" fmla="*/ 67 h 72"/>
                          <a:gd name="T6" fmla="*/ 168 w 651"/>
                          <a:gd name="T7" fmla="*/ 70 h 72"/>
                          <a:gd name="T8" fmla="*/ 208 w 651"/>
                          <a:gd name="T9" fmla="*/ 56 h 72"/>
                          <a:gd name="T10" fmla="*/ 309 w 651"/>
                          <a:gd name="T11" fmla="*/ 48 h 72"/>
                          <a:gd name="T12" fmla="*/ 395 w 651"/>
                          <a:gd name="T13" fmla="*/ 27 h 72"/>
                          <a:gd name="T14" fmla="*/ 403 w 651"/>
                          <a:gd name="T15" fmla="*/ 8 h 72"/>
                          <a:gd name="T16" fmla="*/ 453 w 651"/>
                          <a:gd name="T17" fmla="*/ 3 h 72"/>
                          <a:gd name="T18" fmla="*/ 480 w 651"/>
                          <a:gd name="T19" fmla="*/ 27 h 72"/>
                          <a:gd name="T20" fmla="*/ 571 w 651"/>
                          <a:gd name="T21" fmla="*/ 48 h 72"/>
                          <a:gd name="T22" fmla="*/ 611 w 651"/>
                          <a:gd name="T23" fmla="*/ 40 h 72"/>
                          <a:gd name="T24" fmla="*/ 651 w 651"/>
                          <a:gd name="T25" fmla="*/ 2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1"/>
                          <a:gd name="T40" fmla="*/ 0 h 72"/>
                          <a:gd name="T41" fmla="*/ 651 w 65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1" h="72">
                            <a:moveTo>
                              <a:pt x="0" y="51"/>
                            </a:moveTo>
                            <a:cubicBezTo>
                              <a:pt x="21" y="54"/>
                              <a:pt x="104" y="61"/>
                              <a:pt x="128" y="64"/>
                            </a:cubicBezTo>
                            <a:cubicBezTo>
                              <a:pt x="152" y="67"/>
                              <a:pt x="137" y="66"/>
                              <a:pt x="144" y="67"/>
                            </a:cubicBezTo>
                            <a:cubicBezTo>
                              <a:pt x="151" y="68"/>
                              <a:pt x="157" y="72"/>
                              <a:pt x="168" y="70"/>
                            </a:cubicBezTo>
                            <a:cubicBezTo>
                              <a:pt x="179" y="68"/>
                              <a:pt x="185" y="60"/>
                              <a:pt x="208" y="56"/>
                            </a:cubicBezTo>
                            <a:cubicBezTo>
                              <a:pt x="231" y="52"/>
                              <a:pt x="278" y="53"/>
                              <a:pt x="309" y="48"/>
                            </a:cubicBezTo>
                            <a:cubicBezTo>
                              <a:pt x="340" y="43"/>
                              <a:pt x="379" y="34"/>
                              <a:pt x="395" y="27"/>
                            </a:cubicBezTo>
                            <a:cubicBezTo>
                              <a:pt x="411" y="20"/>
                              <a:pt x="394" y="12"/>
                              <a:pt x="403" y="8"/>
                            </a:cubicBezTo>
                            <a:cubicBezTo>
                              <a:pt x="412" y="4"/>
                              <a:pt x="440" y="0"/>
                              <a:pt x="453" y="3"/>
                            </a:cubicBezTo>
                            <a:cubicBezTo>
                              <a:pt x="466" y="6"/>
                              <a:pt x="460" y="19"/>
                              <a:pt x="480" y="27"/>
                            </a:cubicBezTo>
                            <a:cubicBezTo>
                              <a:pt x="500" y="35"/>
                              <a:pt x="549" y="46"/>
                              <a:pt x="571" y="48"/>
                            </a:cubicBezTo>
                            <a:cubicBezTo>
                              <a:pt x="593" y="50"/>
                              <a:pt x="598" y="43"/>
                              <a:pt x="611" y="40"/>
                            </a:cubicBezTo>
                            <a:cubicBezTo>
                              <a:pt x="624" y="37"/>
                              <a:pt x="645" y="29"/>
                              <a:pt x="651" y="27"/>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58" name="Group 57"/>
                    <p:cNvGrpSpPr>
                      <a:grpSpLocks/>
                    </p:cNvGrpSpPr>
                    <p:nvPr/>
                  </p:nvGrpSpPr>
                  <p:grpSpPr bwMode="auto">
                    <a:xfrm>
                      <a:off x="2840" y="1336"/>
                      <a:ext cx="1968" cy="1891"/>
                      <a:chOff x="2840" y="1336"/>
                      <a:chExt cx="1968" cy="1891"/>
                    </a:xfrm>
                  </p:grpSpPr>
                  <p:sp>
                    <p:nvSpPr>
                      <p:cNvPr id="59" name="Freeform 58"/>
                      <p:cNvSpPr>
                        <a:spLocks/>
                      </p:cNvSpPr>
                      <p:nvPr/>
                    </p:nvSpPr>
                    <p:spPr bwMode="auto">
                      <a:xfrm>
                        <a:off x="4723" y="1939"/>
                        <a:ext cx="85" cy="584"/>
                      </a:xfrm>
                      <a:custGeom>
                        <a:avLst/>
                        <a:gdLst>
                          <a:gd name="T0" fmla="*/ 0 w 85"/>
                          <a:gd name="T1" fmla="*/ 0 h 584"/>
                          <a:gd name="T2" fmla="*/ 26 w 85"/>
                          <a:gd name="T3" fmla="*/ 32 h 584"/>
                          <a:gd name="T4" fmla="*/ 40 w 85"/>
                          <a:gd name="T5" fmla="*/ 48 h 584"/>
                          <a:gd name="T6" fmla="*/ 50 w 85"/>
                          <a:gd name="T7" fmla="*/ 64 h 584"/>
                          <a:gd name="T8" fmla="*/ 58 w 85"/>
                          <a:gd name="T9" fmla="*/ 82 h 584"/>
                          <a:gd name="T10" fmla="*/ 58 w 85"/>
                          <a:gd name="T11" fmla="*/ 101 h 584"/>
                          <a:gd name="T12" fmla="*/ 61 w 85"/>
                          <a:gd name="T13" fmla="*/ 120 h 584"/>
                          <a:gd name="T14" fmla="*/ 61 w 85"/>
                          <a:gd name="T15" fmla="*/ 138 h 584"/>
                          <a:gd name="T16" fmla="*/ 56 w 85"/>
                          <a:gd name="T17" fmla="*/ 184 h 584"/>
                          <a:gd name="T18" fmla="*/ 56 w 85"/>
                          <a:gd name="T19" fmla="*/ 205 h 584"/>
                          <a:gd name="T20" fmla="*/ 56 w 85"/>
                          <a:gd name="T21" fmla="*/ 226 h 584"/>
                          <a:gd name="T22" fmla="*/ 48 w 85"/>
                          <a:gd name="T23" fmla="*/ 256 h 584"/>
                          <a:gd name="T24" fmla="*/ 45 w 85"/>
                          <a:gd name="T25" fmla="*/ 272 h 584"/>
                          <a:gd name="T26" fmla="*/ 48 w 85"/>
                          <a:gd name="T27" fmla="*/ 306 h 584"/>
                          <a:gd name="T28" fmla="*/ 50 w 85"/>
                          <a:gd name="T29" fmla="*/ 338 h 584"/>
                          <a:gd name="T30" fmla="*/ 48 w 85"/>
                          <a:gd name="T31" fmla="*/ 360 h 584"/>
                          <a:gd name="T32" fmla="*/ 50 w 85"/>
                          <a:gd name="T33" fmla="*/ 381 h 584"/>
                          <a:gd name="T34" fmla="*/ 50 w 85"/>
                          <a:gd name="T35" fmla="*/ 408 h 584"/>
                          <a:gd name="T36" fmla="*/ 48 w 85"/>
                          <a:gd name="T37" fmla="*/ 434 h 584"/>
                          <a:gd name="T38" fmla="*/ 45 w 85"/>
                          <a:gd name="T39" fmla="*/ 458 h 584"/>
                          <a:gd name="T40" fmla="*/ 42 w 85"/>
                          <a:gd name="T41" fmla="*/ 480 h 584"/>
                          <a:gd name="T42" fmla="*/ 50 w 85"/>
                          <a:gd name="T43" fmla="*/ 509 h 584"/>
                          <a:gd name="T44" fmla="*/ 58 w 85"/>
                          <a:gd name="T45" fmla="*/ 530 h 584"/>
                          <a:gd name="T46" fmla="*/ 64 w 85"/>
                          <a:gd name="T47" fmla="*/ 546 h 584"/>
                          <a:gd name="T48" fmla="*/ 74 w 85"/>
                          <a:gd name="T49" fmla="*/ 560 h 584"/>
                          <a:gd name="T50" fmla="*/ 85 w 85"/>
                          <a:gd name="T51" fmla="*/ 584 h 5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84"/>
                          <a:gd name="T80" fmla="*/ 85 w 85"/>
                          <a:gd name="T81" fmla="*/ 584 h 5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84">
                            <a:moveTo>
                              <a:pt x="0" y="0"/>
                            </a:moveTo>
                            <a:cubicBezTo>
                              <a:pt x="9" y="12"/>
                              <a:pt x="19" y="24"/>
                              <a:pt x="26" y="32"/>
                            </a:cubicBezTo>
                            <a:cubicBezTo>
                              <a:pt x="33" y="40"/>
                              <a:pt x="36" y="43"/>
                              <a:pt x="40" y="48"/>
                            </a:cubicBezTo>
                            <a:cubicBezTo>
                              <a:pt x="44" y="53"/>
                              <a:pt x="47" y="58"/>
                              <a:pt x="50" y="64"/>
                            </a:cubicBezTo>
                            <a:cubicBezTo>
                              <a:pt x="53" y="70"/>
                              <a:pt x="57" y="76"/>
                              <a:pt x="58" y="82"/>
                            </a:cubicBezTo>
                            <a:cubicBezTo>
                              <a:pt x="59" y="88"/>
                              <a:pt x="57" y="95"/>
                              <a:pt x="58" y="101"/>
                            </a:cubicBezTo>
                            <a:cubicBezTo>
                              <a:pt x="59" y="107"/>
                              <a:pt x="61" y="114"/>
                              <a:pt x="61" y="120"/>
                            </a:cubicBezTo>
                            <a:cubicBezTo>
                              <a:pt x="61" y="126"/>
                              <a:pt x="62" y="127"/>
                              <a:pt x="61" y="138"/>
                            </a:cubicBezTo>
                            <a:cubicBezTo>
                              <a:pt x="60" y="149"/>
                              <a:pt x="57" y="173"/>
                              <a:pt x="56" y="184"/>
                            </a:cubicBezTo>
                            <a:cubicBezTo>
                              <a:pt x="55" y="195"/>
                              <a:pt x="56" y="198"/>
                              <a:pt x="56" y="205"/>
                            </a:cubicBezTo>
                            <a:cubicBezTo>
                              <a:pt x="56" y="212"/>
                              <a:pt x="57" y="218"/>
                              <a:pt x="56" y="226"/>
                            </a:cubicBezTo>
                            <a:cubicBezTo>
                              <a:pt x="55" y="234"/>
                              <a:pt x="50" y="248"/>
                              <a:pt x="48" y="256"/>
                            </a:cubicBezTo>
                            <a:cubicBezTo>
                              <a:pt x="46" y="264"/>
                              <a:pt x="45" y="264"/>
                              <a:pt x="45" y="272"/>
                            </a:cubicBezTo>
                            <a:cubicBezTo>
                              <a:pt x="45" y="280"/>
                              <a:pt x="47" y="295"/>
                              <a:pt x="48" y="306"/>
                            </a:cubicBezTo>
                            <a:cubicBezTo>
                              <a:pt x="49" y="317"/>
                              <a:pt x="50" y="329"/>
                              <a:pt x="50" y="338"/>
                            </a:cubicBezTo>
                            <a:cubicBezTo>
                              <a:pt x="50" y="347"/>
                              <a:pt x="48" y="353"/>
                              <a:pt x="48" y="360"/>
                            </a:cubicBezTo>
                            <a:cubicBezTo>
                              <a:pt x="48" y="367"/>
                              <a:pt x="50" y="373"/>
                              <a:pt x="50" y="381"/>
                            </a:cubicBezTo>
                            <a:cubicBezTo>
                              <a:pt x="50" y="389"/>
                              <a:pt x="50" y="399"/>
                              <a:pt x="50" y="408"/>
                            </a:cubicBezTo>
                            <a:cubicBezTo>
                              <a:pt x="50" y="417"/>
                              <a:pt x="49" y="426"/>
                              <a:pt x="48" y="434"/>
                            </a:cubicBezTo>
                            <a:cubicBezTo>
                              <a:pt x="47" y="442"/>
                              <a:pt x="46" y="450"/>
                              <a:pt x="45" y="458"/>
                            </a:cubicBezTo>
                            <a:cubicBezTo>
                              <a:pt x="44" y="466"/>
                              <a:pt x="41" y="472"/>
                              <a:pt x="42" y="480"/>
                            </a:cubicBezTo>
                            <a:cubicBezTo>
                              <a:pt x="43" y="488"/>
                              <a:pt x="47" y="501"/>
                              <a:pt x="50" y="509"/>
                            </a:cubicBezTo>
                            <a:cubicBezTo>
                              <a:pt x="53" y="517"/>
                              <a:pt x="56" y="524"/>
                              <a:pt x="58" y="530"/>
                            </a:cubicBezTo>
                            <a:cubicBezTo>
                              <a:pt x="60" y="536"/>
                              <a:pt x="61" y="541"/>
                              <a:pt x="64" y="546"/>
                            </a:cubicBezTo>
                            <a:cubicBezTo>
                              <a:pt x="67" y="551"/>
                              <a:pt x="71" y="554"/>
                              <a:pt x="74" y="560"/>
                            </a:cubicBezTo>
                            <a:cubicBezTo>
                              <a:pt x="77" y="566"/>
                              <a:pt x="83" y="580"/>
                              <a:pt x="85" y="584"/>
                            </a:cubicBezTo>
                          </a:path>
                        </a:pathLst>
                      </a:custGeom>
                      <a:gradFill rotWithShape="0">
                        <a:gsLst>
                          <a:gs pos="0">
                            <a:srgbClr val="76003B">
                              <a:alpha val="29999"/>
                            </a:srgbClr>
                          </a:gs>
                          <a:gs pos="100000">
                            <a:srgbClr val="FF0080">
                              <a:alpha val="29999"/>
                            </a:srgbClr>
                          </a:gs>
                        </a:gsLst>
                        <a:lin ang="0" scaled="1"/>
                      </a:gradFill>
                      <a:ln w="38100">
                        <a:solidFill>
                          <a:srgbClr val="FF0626"/>
                        </a:solidFill>
                        <a:round/>
                        <a:headEnd/>
                        <a:tailEnd/>
                      </a:ln>
                    </p:spPr>
                    <p:txBody>
                      <a:bodyPr wrap="none" anchor="ctr"/>
                      <a:lstStyle/>
                      <a:p>
                        <a:endParaRPr lang="en-US"/>
                      </a:p>
                    </p:txBody>
                  </p:sp>
                  <p:grpSp>
                    <p:nvGrpSpPr>
                      <p:cNvPr id="60" name="Group 59"/>
                      <p:cNvGrpSpPr>
                        <a:grpSpLocks/>
                      </p:cNvGrpSpPr>
                      <p:nvPr/>
                    </p:nvGrpSpPr>
                    <p:grpSpPr bwMode="auto">
                      <a:xfrm>
                        <a:off x="3101" y="2650"/>
                        <a:ext cx="486" cy="577"/>
                        <a:chOff x="3101" y="2650"/>
                        <a:chExt cx="486" cy="577"/>
                      </a:xfrm>
                    </p:grpSpPr>
                    <p:sp>
                      <p:nvSpPr>
                        <p:cNvPr id="74" name="Freeform 22"/>
                        <p:cNvSpPr>
                          <a:spLocks/>
                        </p:cNvSpPr>
                        <p:nvPr/>
                      </p:nvSpPr>
                      <p:spPr bwMode="auto">
                        <a:xfrm>
                          <a:off x="3101" y="2821"/>
                          <a:ext cx="432" cy="406"/>
                        </a:xfrm>
                        <a:custGeom>
                          <a:avLst/>
                          <a:gdLst>
                            <a:gd name="T0" fmla="*/ 432 w 432"/>
                            <a:gd name="T1" fmla="*/ 406 h 406"/>
                            <a:gd name="T2" fmla="*/ 411 w 432"/>
                            <a:gd name="T3" fmla="*/ 392 h 406"/>
                            <a:gd name="T4" fmla="*/ 382 w 432"/>
                            <a:gd name="T5" fmla="*/ 382 h 406"/>
                            <a:gd name="T6" fmla="*/ 350 w 432"/>
                            <a:gd name="T7" fmla="*/ 371 h 406"/>
                            <a:gd name="T8" fmla="*/ 323 w 432"/>
                            <a:gd name="T9" fmla="*/ 366 h 406"/>
                            <a:gd name="T10" fmla="*/ 304 w 432"/>
                            <a:gd name="T11" fmla="*/ 360 h 406"/>
                            <a:gd name="T12" fmla="*/ 286 w 432"/>
                            <a:gd name="T13" fmla="*/ 355 h 406"/>
                            <a:gd name="T14" fmla="*/ 275 w 432"/>
                            <a:gd name="T15" fmla="*/ 336 h 406"/>
                            <a:gd name="T16" fmla="*/ 264 w 432"/>
                            <a:gd name="T17" fmla="*/ 323 h 406"/>
                            <a:gd name="T18" fmla="*/ 243 w 432"/>
                            <a:gd name="T19" fmla="*/ 294 h 406"/>
                            <a:gd name="T20" fmla="*/ 227 w 432"/>
                            <a:gd name="T21" fmla="*/ 286 h 406"/>
                            <a:gd name="T22" fmla="*/ 214 w 432"/>
                            <a:gd name="T23" fmla="*/ 275 h 406"/>
                            <a:gd name="T24" fmla="*/ 184 w 432"/>
                            <a:gd name="T25" fmla="*/ 272 h 406"/>
                            <a:gd name="T26" fmla="*/ 174 w 432"/>
                            <a:gd name="T27" fmla="*/ 256 h 406"/>
                            <a:gd name="T28" fmla="*/ 163 w 432"/>
                            <a:gd name="T29" fmla="*/ 238 h 406"/>
                            <a:gd name="T30" fmla="*/ 139 w 432"/>
                            <a:gd name="T31" fmla="*/ 222 h 406"/>
                            <a:gd name="T32" fmla="*/ 123 w 432"/>
                            <a:gd name="T33" fmla="*/ 208 h 406"/>
                            <a:gd name="T34" fmla="*/ 112 w 432"/>
                            <a:gd name="T35" fmla="*/ 187 h 406"/>
                            <a:gd name="T36" fmla="*/ 102 w 432"/>
                            <a:gd name="T37" fmla="*/ 168 h 406"/>
                            <a:gd name="T38" fmla="*/ 94 w 432"/>
                            <a:gd name="T39" fmla="*/ 152 h 406"/>
                            <a:gd name="T40" fmla="*/ 86 w 432"/>
                            <a:gd name="T41" fmla="*/ 131 h 406"/>
                            <a:gd name="T42" fmla="*/ 75 w 432"/>
                            <a:gd name="T43" fmla="*/ 118 h 406"/>
                            <a:gd name="T44" fmla="*/ 67 w 432"/>
                            <a:gd name="T45" fmla="*/ 99 h 406"/>
                            <a:gd name="T46" fmla="*/ 67 w 432"/>
                            <a:gd name="T47" fmla="*/ 64 h 406"/>
                            <a:gd name="T48" fmla="*/ 67 w 432"/>
                            <a:gd name="T49" fmla="*/ 46 h 406"/>
                            <a:gd name="T50" fmla="*/ 43 w 432"/>
                            <a:gd name="T51" fmla="*/ 27 h 406"/>
                            <a:gd name="T52" fmla="*/ 16 w 432"/>
                            <a:gd name="T53" fmla="*/ 11 h 406"/>
                            <a:gd name="T54" fmla="*/ 0 w 432"/>
                            <a:gd name="T55" fmla="*/ 0 h 4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06"/>
                            <a:gd name="T86" fmla="*/ 432 w 432"/>
                            <a:gd name="T87" fmla="*/ 406 h 4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06">
                              <a:moveTo>
                                <a:pt x="432" y="406"/>
                              </a:moveTo>
                              <a:cubicBezTo>
                                <a:pt x="425" y="401"/>
                                <a:pt x="419" y="396"/>
                                <a:pt x="411" y="392"/>
                              </a:cubicBezTo>
                              <a:cubicBezTo>
                                <a:pt x="403" y="388"/>
                                <a:pt x="392" y="385"/>
                                <a:pt x="382" y="382"/>
                              </a:cubicBezTo>
                              <a:cubicBezTo>
                                <a:pt x="372" y="379"/>
                                <a:pt x="360" y="374"/>
                                <a:pt x="350" y="371"/>
                              </a:cubicBezTo>
                              <a:cubicBezTo>
                                <a:pt x="340" y="368"/>
                                <a:pt x="331" y="368"/>
                                <a:pt x="323" y="366"/>
                              </a:cubicBezTo>
                              <a:cubicBezTo>
                                <a:pt x="315" y="364"/>
                                <a:pt x="310" y="362"/>
                                <a:pt x="304" y="360"/>
                              </a:cubicBezTo>
                              <a:cubicBezTo>
                                <a:pt x="298" y="358"/>
                                <a:pt x="291" y="359"/>
                                <a:pt x="286" y="355"/>
                              </a:cubicBezTo>
                              <a:cubicBezTo>
                                <a:pt x="281" y="351"/>
                                <a:pt x="279" y="341"/>
                                <a:pt x="275" y="336"/>
                              </a:cubicBezTo>
                              <a:cubicBezTo>
                                <a:pt x="271" y="331"/>
                                <a:pt x="269" y="330"/>
                                <a:pt x="264" y="323"/>
                              </a:cubicBezTo>
                              <a:cubicBezTo>
                                <a:pt x="259" y="316"/>
                                <a:pt x="249" y="300"/>
                                <a:pt x="243" y="294"/>
                              </a:cubicBezTo>
                              <a:cubicBezTo>
                                <a:pt x="237" y="288"/>
                                <a:pt x="232" y="289"/>
                                <a:pt x="227" y="286"/>
                              </a:cubicBezTo>
                              <a:cubicBezTo>
                                <a:pt x="222" y="283"/>
                                <a:pt x="221" y="277"/>
                                <a:pt x="214" y="275"/>
                              </a:cubicBezTo>
                              <a:cubicBezTo>
                                <a:pt x="207" y="273"/>
                                <a:pt x="191" y="275"/>
                                <a:pt x="184" y="272"/>
                              </a:cubicBezTo>
                              <a:cubicBezTo>
                                <a:pt x="177" y="269"/>
                                <a:pt x="177" y="262"/>
                                <a:pt x="174" y="256"/>
                              </a:cubicBezTo>
                              <a:cubicBezTo>
                                <a:pt x="171" y="250"/>
                                <a:pt x="169" y="244"/>
                                <a:pt x="163" y="238"/>
                              </a:cubicBezTo>
                              <a:cubicBezTo>
                                <a:pt x="157" y="232"/>
                                <a:pt x="146" y="227"/>
                                <a:pt x="139" y="222"/>
                              </a:cubicBezTo>
                              <a:cubicBezTo>
                                <a:pt x="132" y="217"/>
                                <a:pt x="127" y="214"/>
                                <a:pt x="123" y="208"/>
                              </a:cubicBezTo>
                              <a:cubicBezTo>
                                <a:pt x="119" y="202"/>
                                <a:pt x="116" y="194"/>
                                <a:pt x="112" y="187"/>
                              </a:cubicBezTo>
                              <a:cubicBezTo>
                                <a:pt x="108" y="180"/>
                                <a:pt x="105" y="174"/>
                                <a:pt x="102" y="168"/>
                              </a:cubicBezTo>
                              <a:cubicBezTo>
                                <a:pt x="99" y="162"/>
                                <a:pt x="97" y="158"/>
                                <a:pt x="94" y="152"/>
                              </a:cubicBezTo>
                              <a:cubicBezTo>
                                <a:pt x="91" y="146"/>
                                <a:pt x="89" y="137"/>
                                <a:pt x="86" y="131"/>
                              </a:cubicBezTo>
                              <a:cubicBezTo>
                                <a:pt x="83" y="125"/>
                                <a:pt x="78" y="123"/>
                                <a:pt x="75" y="118"/>
                              </a:cubicBezTo>
                              <a:cubicBezTo>
                                <a:pt x="72" y="113"/>
                                <a:pt x="68" y="108"/>
                                <a:pt x="67" y="99"/>
                              </a:cubicBezTo>
                              <a:cubicBezTo>
                                <a:pt x="66" y="90"/>
                                <a:pt x="67" y="73"/>
                                <a:pt x="67" y="64"/>
                              </a:cubicBezTo>
                              <a:cubicBezTo>
                                <a:pt x="67" y="55"/>
                                <a:pt x="71" y="52"/>
                                <a:pt x="67" y="46"/>
                              </a:cubicBezTo>
                              <a:cubicBezTo>
                                <a:pt x="63" y="40"/>
                                <a:pt x="52" y="33"/>
                                <a:pt x="43" y="27"/>
                              </a:cubicBezTo>
                              <a:cubicBezTo>
                                <a:pt x="34" y="21"/>
                                <a:pt x="23" y="15"/>
                                <a:pt x="16" y="11"/>
                              </a:cubicBezTo>
                              <a:cubicBezTo>
                                <a:pt x="9" y="7"/>
                                <a:pt x="3" y="2"/>
                                <a:pt x="0" y="0"/>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75" name="Freeform 23"/>
                        <p:cNvSpPr>
                          <a:spLocks/>
                        </p:cNvSpPr>
                        <p:nvPr/>
                      </p:nvSpPr>
                      <p:spPr bwMode="auto">
                        <a:xfrm>
                          <a:off x="3104" y="2650"/>
                          <a:ext cx="483" cy="558"/>
                        </a:xfrm>
                        <a:custGeom>
                          <a:avLst/>
                          <a:gdLst>
                            <a:gd name="T0" fmla="*/ 0 w 483"/>
                            <a:gd name="T1" fmla="*/ 174 h 558"/>
                            <a:gd name="T2" fmla="*/ 280 w 483"/>
                            <a:gd name="T3" fmla="*/ 17 h 558"/>
                            <a:gd name="T4" fmla="*/ 275 w 483"/>
                            <a:gd name="T5" fmla="*/ 73 h 558"/>
                            <a:gd name="T6" fmla="*/ 285 w 483"/>
                            <a:gd name="T7" fmla="*/ 102 h 558"/>
                            <a:gd name="T8" fmla="*/ 304 w 483"/>
                            <a:gd name="T9" fmla="*/ 118 h 558"/>
                            <a:gd name="T10" fmla="*/ 339 w 483"/>
                            <a:gd name="T11" fmla="*/ 123 h 558"/>
                            <a:gd name="T12" fmla="*/ 352 w 483"/>
                            <a:gd name="T13" fmla="*/ 147 h 558"/>
                            <a:gd name="T14" fmla="*/ 336 w 483"/>
                            <a:gd name="T15" fmla="*/ 171 h 558"/>
                            <a:gd name="T16" fmla="*/ 315 w 483"/>
                            <a:gd name="T17" fmla="*/ 201 h 558"/>
                            <a:gd name="T18" fmla="*/ 299 w 483"/>
                            <a:gd name="T19" fmla="*/ 219 h 558"/>
                            <a:gd name="T20" fmla="*/ 261 w 483"/>
                            <a:gd name="T21" fmla="*/ 241 h 558"/>
                            <a:gd name="T22" fmla="*/ 251 w 483"/>
                            <a:gd name="T23" fmla="*/ 265 h 558"/>
                            <a:gd name="T24" fmla="*/ 267 w 483"/>
                            <a:gd name="T25" fmla="*/ 289 h 558"/>
                            <a:gd name="T26" fmla="*/ 261 w 483"/>
                            <a:gd name="T27" fmla="*/ 313 h 558"/>
                            <a:gd name="T28" fmla="*/ 267 w 483"/>
                            <a:gd name="T29" fmla="*/ 334 h 558"/>
                            <a:gd name="T30" fmla="*/ 261 w 483"/>
                            <a:gd name="T31" fmla="*/ 358 h 558"/>
                            <a:gd name="T32" fmla="*/ 259 w 483"/>
                            <a:gd name="T33" fmla="*/ 382 h 558"/>
                            <a:gd name="T34" fmla="*/ 269 w 483"/>
                            <a:gd name="T35" fmla="*/ 403 h 558"/>
                            <a:gd name="T36" fmla="*/ 285 w 483"/>
                            <a:gd name="T37" fmla="*/ 406 h 558"/>
                            <a:gd name="T38" fmla="*/ 312 w 483"/>
                            <a:gd name="T39" fmla="*/ 414 h 558"/>
                            <a:gd name="T40" fmla="*/ 347 w 483"/>
                            <a:gd name="T41" fmla="*/ 411 h 558"/>
                            <a:gd name="T42" fmla="*/ 387 w 483"/>
                            <a:gd name="T43" fmla="*/ 403 h 558"/>
                            <a:gd name="T44" fmla="*/ 421 w 483"/>
                            <a:gd name="T45" fmla="*/ 395 h 558"/>
                            <a:gd name="T46" fmla="*/ 456 w 483"/>
                            <a:gd name="T47" fmla="*/ 398 h 558"/>
                            <a:gd name="T48" fmla="*/ 475 w 483"/>
                            <a:gd name="T49" fmla="*/ 395 h 558"/>
                            <a:gd name="T50" fmla="*/ 408 w 483"/>
                            <a:gd name="T51" fmla="*/ 558 h 5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558"/>
                            <a:gd name="T80" fmla="*/ 483 w 483"/>
                            <a:gd name="T81" fmla="*/ 558 h 5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558">
                              <a:moveTo>
                                <a:pt x="0" y="174"/>
                              </a:moveTo>
                              <a:cubicBezTo>
                                <a:pt x="117" y="104"/>
                                <a:pt x="234" y="34"/>
                                <a:pt x="280" y="17"/>
                              </a:cubicBezTo>
                              <a:cubicBezTo>
                                <a:pt x="326" y="0"/>
                                <a:pt x="274" y="59"/>
                                <a:pt x="275" y="73"/>
                              </a:cubicBezTo>
                              <a:cubicBezTo>
                                <a:pt x="276" y="87"/>
                                <a:pt x="280" y="94"/>
                                <a:pt x="285" y="102"/>
                              </a:cubicBezTo>
                              <a:cubicBezTo>
                                <a:pt x="290" y="110"/>
                                <a:pt x="295" y="114"/>
                                <a:pt x="304" y="118"/>
                              </a:cubicBezTo>
                              <a:cubicBezTo>
                                <a:pt x="313" y="122"/>
                                <a:pt x="331" y="118"/>
                                <a:pt x="339" y="123"/>
                              </a:cubicBezTo>
                              <a:cubicBezTo>
                                <a:pt x="347" y="128"/>
                                <a:pt x="352" y="139"/>
                                <a:pt x="352" y="147"/>
                              </a:cubicBezTo>
                              <a:cubicBezTo>
                                <a:pt x="352" y="155"/>
                                <a:pt x="342" y="162"/>
                                <a:pt x="336" y="171"/>
                              </a:cubicBezTo>
                              <a:cubicBezTo>
                                <a:pt x="330" y="180"/>
                                <a:pt x="321" y="193"/>
                                <a:pt x="315" y="201"/>
                              </a:cubicBezTo>
                              <a:cubicBezTo>
                                <a:pt x="309" y="209"/>
                                <a:pt x="308" y="212"/>
                                <a:pt x="299" y="219"/>
                              </a:cubicBezTo>
                              <a:cubicBezTo>
                                <a:pt x="290" y="226"/>
                                <a:pt x="269" y="233"/>
                                <a:pt x="261" y="241"/>
                              </a:cubicBezTo>
                              <a:cubicBezTo>
                                <a:pt x="253" y="249"/>
                                <a:pt x="250" y="257"/>
                                <a:pt x="251" y="265"/>
                              </a:cubicBezTo>
                              <a:cubicBezTo>
                                <a:pt x="252" y="273"/>
                                <a:pt x="265" y="281"/>
                                <a:pt x="267" y="289"/>
                              </a:cubicBezTo>
                              <a:cubicBezTo>
                                <a:pt x="269" y="297"/>
                                <a:pt x="261" y="306"/>
                                <a:pt x="261" y="313"/>
                              </a:cubicBezTo>
                              <a:cubicBezTo>
                                <a:pt x="261" y="320"/>
                                <a:pt x="267" y="327"/>
                                <a:pt x="267" y="334"/>
                              </a:cubicBezTo>
                              <a:cubicBezTo>
                                <a:pt x="267" y="341"/>
                                <a:pt x="262" y="350"/>
                                <a:pt x="261" y="358"/>
                              </a:cubicBezTo>
                              <a:cubicBezTo>
                                <a:pt x="260" y="366"/>
                                <a:pt x="258" y="375"/>
                                <a:pt x="259" y="382"/>
                              </a:cubicBezTo>
                              <a:cubicBezTo>
                                <a:pt x="260" y="389"/>
                                <a:pt x="265" y="399"/>
                                <a:pt x="269" y="403"/>
                              </a:cubicBezTo>
                              <a:cubicBezTo>
                                <a:pt x="273" y="407"/>
                                <a:pt x="278" y="404"/>
                                <a:pt x="285" y="406"/>
                              </a:cubicBezTo>
                              <a:cubicBezTo>
                                <a:pt x="292" y="408"/>
                                <a:pt x="302" y="413"/>
                                <a:pt x="312" y="414"/>
                              </a:cubicBezTo>
                              <a:cubicBezTo>
                                <a:pt x="322" y="415"/>
                                <a:pt x="334" y="413"/>
                                <a:pt x="347" y="411"/>
                              </a:cubicBezTo>
                              <a:cubicBezTo>
                                <a:pt x="360" y="409"/>
                                <a:pt x="375" y="406"/>
                                <a:pt x="387" y="403"/>
                              </a:cubicBezTo>
                              <a:cubicBezTo>
                                <a:pt x="399" y="400"/>
                                <a:pt x="410" y="396"/>
                                <a:pt x="421" y="395"/>
                              </a:cubicBezTo>
                              <a:cubicBezTo>
                                <a:pt x="432" y="394"/>
                                <a:pt x="447" y="398"/>
                                <a:pt x="456" y="398"/>
                              </a:cubicBezTo>
                              <a:cubicBezTo>
                                <a:pt x="465" y="398"/>
                                <a:pt x="483" y="368"/>
                                <a:pt x="475" y="395"/>
                              </a:cubicBezTo>
                              <a:cubicBezTo>
                                <a:pt x="467" y="422"/>
                                <a:pt x="420" y="531"/>
                                <a:pt x="408" y="558"/>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24"/>
                      <p:cNvGrpSpPr>
                        <a:grpSpLocks/>
                      </p:cNvGrpSpPr>
                      <p:nvPr/>
                    </p:nvGrpSpPr>
                    <p:grpSpPr bwMode="auto">
                      <a:xfrm>
                        <a:off x="3232" y="1589"/>
                        <a:ext cx="1333" cy="1476"/>
                        <a:chOff x="3232" y="1589"/>
                        <a:chExt cx="1333" cy="1476"/>
                      </a:xfrm>
                    </p:grpSpPr>
                    <p:sp>
                      <p:nvSpPr>
                        <p:cNvPr id="72" name="Freeform 25"/>
                        <p:cNvSpPr>
                          <a:spLocks/>
                        </p:cNvSpPr>
                        <p:nvPr/>
                      </p:nvSpPr>
                      <p:spPr bwMode="auto">
                        <a:xfrm>
                          <a:off x="3232" y="1786"/>
                          <a:ext cx="236" cy="982"/>
                        </a:xfrm>
                        <a:custGeom>
                          <a:avLst/>
                          <a:gdLst>
                            <a:gd name="T0" fmla="*/ 236 w 236"/>
                            <a:gd name="T1" fmla="*/ 968 h 968"/>
                            <a:gd name="T2" fmla="*/ 169 w 236"/>
                            <a:gd name="T3" fmla="*/ 942 h 968"/>
                            <a:gd name="T4" fmla="*/ 157 w 236"/>
                            <a:gd name="T5" fmla="*/ 818 h 968"/>
                            <a:gd name="T6" fmla="*/ 125 w 236"/>
                            <a:gd name="T7" fmla="*/ 798 h 968"/>
                            <a:gd name="T8" fmla="*/ 133 w 236"/>
                            <a:gd name="T9" fmla="*/ 766 h 968"/>
                            <a:gd name="T10" fmla="*/ 109 w 236"/>
                            <a:gd name="T11" fmla="*/ 706 h 968"/>
                            <a:gd name="T12" fmla="*/ 113 w 236"/>
                            <a:gd name="T13" fmla="*/ 654 h 968"/>
                            <a:gd name="T14" fmla="*/ 85 w 236"/>
                            <a:gd name="T15" fmla="*/ 538 h 968"/>
                            <a:gd name="T16" fmla="*/ 49 w 236"/>
                            <a:gd name="T17" fmla="*/ 462 h 968"/>
                            <a:gd name="T18" fmla="*/ 57 w 236"/>
                            <a:gd name="T19" fmla="*/ 434 h 968"/>
                            <a:gd name="T20" fmla="*/ 9 w 236"/>
                            <a:gd name="T21" fmla="*/ 390 h 968"/>
                            <a:gd name="T22" fmla="*/ 5 w 236"/>
                            <a:gd name="T23" fmla="*/ 338 h 968"/>
                            <a:gd name="T24" fmla="*/ 13 w 236"/>
                            <a:gd name="T25" fmla="*/ 178 h 968"/>
                            <a:gd name="T26" fmla="*/ 65 w 236"/>
                            <a:gd name="T27" fmla="*/ 150 h 968"/>
                            <a:gd name="T28" fmla="*/ 81 w 236"/>
                            <a:gd name="T29" fmla="*/ 122 h 968"/>
                            <a:gd name="T30" fmla="*/ 176 w 236"/>
                            <a:gd name="T31" fmla="*/ 0 h 9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968"/>
                            <a:gd name="T50" fmla="*/ 236 w 236"/>
                            <a:gd name="T51" fmla="*/ 968 h 9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968">
                              <a:moveTo>
                                <a:pt x="236" y="968"/>
                              </a:moveTo>
                              <a:cubicBezTo>
                                <a:pt x="225" y="963"/>
                                <a:pt x="182" y="967"/>
                                <a:pt x="169" y="942"/>
                              </a:cubicBezTo>
                              <a:cubicBezTo>
                                <a:pt x="156" y="917"/>
                                <a:pt x="164" y="842"/>
                                <a:pt x="157" y="818"/>
                              </a:cubicBezTo>
                              <a:cubicBezTo>
                                <a:pt x="150" y="794"/>
                                <a:pt x="129" y="807"/>
                                <a:pt x="125" y="798"/>
                              </a:cubicBezTo>
                              <a:cubicBezTo>
                                <a:pt x="121" y="789"/>
                                <a:pt x="136" y="781"/>
                                <a:pt x="133" y="766"/>
                              </a:cubicBezTo>
                              <a:cubicBezTo>
                                <a:pt x="130" y="751"/>
                                <a:pt x="112" y="725"/>
                                <a:pt x="109" y="706"/>
                              </a:cubicBezTo>
                              <a:cubicBezTo>
                                <a:pt x="106" y="687"/>
                                <a:pt x="117" y="682"/>
                                <a:pt x="113" y="654"/>
                              </a:cubicBezTo>
                              <a:cubicBezTo>
                                <a:pt x="109" y="626"/>
                                <a:pt x="96" y="570"/>
                                <a:pt x="85" y="538"/>
                              </a:cubicBezTo>
                              <a:cubicBezTo>
                                <a:pt x="74" y="506"/>
                                <a:pt x="54" y="479"/>
                                <a:pt x="49" y="462"/>
                              </a:cubicBezTo>
                              <a:cubicBezTo>
                                <a:pt x="44" y="445"/>
                                <a:pt x="64" y="446"/>
                                <a:pt x="57" y="434"/>
                              </a:cubicBezTo>
                              <a:cubicBezTo>
                                <a:pt x="50" y="422"/>
                                <a:pt x="18" y="406"/>
                                <a:pt x="9" y="390"/>
                              </a:cubicBezTo>
                              <a:cubicBezTo>
                                <a:pt x="0" y="374"/>
                                <a:pt x="4" y="373"/>
                                <a:pt x="5" y="338"/>
                              </a:cubicBezTo>
                              <a:cubicBezTo>
                                <a:pt x="6" y="303"/>
                                <a:pt x="3" y="209"/>
                                <a:pt x="13" y="178"/>
                              </a:cubicBezTo>
                              <a:cubicBezTo>
                                <a:pt x="23" y="147"/>
                                <a:pt x="54" y="159"/>
                                <a:pt x="65" y="150"/>
                              </a:cubicBezTo>
                              <a:cubicBezTo>
                                <a:pt x="76" y="141"/>
                                <a:pt x="63" y="147"/>
                                <a:pt x="81" y="122"/>
                              </a:cubicBezTo>
                              <a:cubicBezTo>
                                <a:pt x="99" y="97"/>
                                <a:pt x="156" y="25"/>
                                <a:pt x="176" y="0"/>
                              </a:cubicBezTo>
                            </a:path>
                          </a:pathLst>
                        </a:custGeom>
                        <a:noFill/>
                        <a:ln w="31750">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3" name="Freeform 26"/>
                        <p:cNvSpPr>
                          <a:spLocks/>
                        </p:cNvSpPr>
                        <p:nvPr/>
                      </p:nvSpPr>
                      <p:spPr bwMode="auto">
                        <a:xfrm>
                          <a:off x="3339" y="1589"/>
                          <a:ext cx="1226" cy="1476"/>
                        </a:xfrm>
                        <a:custGeom>
                          <a:avLst/>
                          <a:gdLst>
                            <a:gd name="T0" fmla="*/ 73 w 1226"/>
                            <a:gd name="T1" fmla="*/ 203 h 1476"/>
                            <a:gd name="T2" fmla="*/ 70 w 1226"/>
                            <a:gd name="T3" fmla="*/ 194 h 1476"/>
                            <a:gd name="T4" fmla="*/ 9 w 1226"/>
                            <a:gd name="T5" fmla="*/ 133 h 1476"/>
                            <a:gd name="T6" fmla="*/ 126 w 1226"/>
                            <a:gd name="T7" fmla="*/ 162 h 1476"/>
                            <a:gd name="T8" fmla="*/ 174 w 1226"/>
                            <a:gd name="T9" fmla="*/ 162 h 1476"/>
                            <a:gd name="T10" fmla="*/ 177 w 1226"/>
                            <a:gd name="T11" fmla="*/ 218 h 1476"/>
                            <a:gd name="T12" fmla="*/ 222 w 1226"/>
                            <a:gd name="T13" fmla="*/ 210 h 1476"/>
                            <a:gd name="T14" fmla="*/ 270 w 1226"/>
                            <a:gd name="T15" fmla="*/ 162 h 1476"/>
                            <a:gd name="T16" fmla="*/ 606 w 1226"/>
                            <a:gd name="T17" fmla="*/ 18 h 1476"/>
                            <a:gd name="T18" fmla="*/ 717 w 1226"/>
                            <a:gd name="T19" fmla="*/ 51 h 1476"/>
                            <a:gd name="T20" fmla="*/ 736 w 1226"/>
                            <a:gd name="T21" fmla="*/ 82 h 1476"/>
                            <a:gd name="T22" fmla="*/ 764 w 1226"/>
                            <a:gd name="T23" fmla="*/ 126 h 1476"/>
                            <a:gd name="T24" fmla="*/ 774 w 1226"/>
                            <a:gd name="T25" fmla="*/ 199 h 1476"/>
                            <a:gd name="T26" fmla="*/ 787 w 1226"/>
                            <a:gd name="T27" fmla="*/ 266 h 1476"/>
                            <a:gd name="T28" fmla="*/ 942 w 1226"/>
                            <a:gd name="T29" fmla="*/ 498 h 1476"/>
                            <a:gd name="T30" fmla="*/ 963 w 1226"/>
                            <a:gd name="T31" fmla="*/ 570 h 1476"/>
                            <a:gd name="T32" fmla="*/ 966 w 1226"/>
                            <a:gd name="T33" fmla="*/ 597 h 1476"/>
                            <a:gd name="T34" fmla="*/ 1014 w 1226"/>
                            <a:gd name="T35" fmla="*/ 642 h 1476"/>
                            <a:gd name="T36" fmla="*/ 1038 w 1226"/>
                            <a:gd name="T37" fmla="*/ 690 h 1476"/>
                            <a:gd name="T38" fmla="*/ 1017 w 1226"/>
                            <a:gd name="T39" fmla="*/ 743 h 1476"/>
                            <a:gd name="T40" fmla="*/ 1065 w 1226"/>
                            <a:gd name="T41" fmla="*/ 757 h 1476"/>
                            <a:gd name="T42" fmla="*/ 1114 w 1226"/>
                            <a:gd name="T43" fmla="*/ 732 h 1476"/>
                            <a:gd name="T44" fmla="*/ 1150 w 1226"/>
                            <a:gd name="T45" fmla="*/ 682 h 1476"/>
                            <a:gd name="T46" fmla="*/ 1214 w 1226"/>
                            <a:gd name="T47" fmla="*/ 690 h 1476"/>
                            <a:gd name="T48" fmla="*/ 1209 w 1226"/>
                            <a:gd name="T49" fmla="*/ 738 h 1476"/>
                            <a:gd name="T50" fmla="*/ 1113 w 1226"/>
                            <a:gd name="T51" fmla="*/ 829 h 1476"/>
                            <a:gd name="T52" fmla="*/ 1065 w 1226"/>
                            <a:gd name="T53" fmla="*/ 925 h 1476"/>
                            <a:gd name="T54" fmla="*/ 1038 w 1226"/>
                            <a:gd name="T55" fmla="*/ 1026 h 1476"/>
                            <a:gd name="T56" fmla="*/ 1011 w 1226"/>
                            <a:gd name="T57" fmla="*/ 1170 h 1476"/>
                            <a:gd name="T58" fmla="*/ 953 w 1226"/>
                            <a:gd name="T59" fmla="*/ 1226 h 1476"/>
                            <a:gd name="T60" fmla="*/ 889 w 1226"/>
                            <a:gd name="T61" fmla="*/ 1269 h 1476"/>
                            <a:gd name="T62" fmla="*/ 846 w 1226"/>
                            <a:gd name="T63" fmla="*/ 1314 h 1476"/>
                            <a:gd name="T64" fmla="*/ 827 w 1226"/>
                            <a:gd name="T65" fmla="*/ 1346 h 1476"/>
                            <a:gd name="T66" fmla="*/ 754 w 1226"/>
                            <a:gd name="T67" fmla="*/ 1380 h 1476"/>
                            <a:gd name="T68" fmla="*/ 756 w 1226"/>
                            <a:gd name="T69" fmla="*/ 1404 h 1476"/>
                            <a:gd name="T70" fmla="*/ 752 w 1226"/>
                            <a:gd name="T71" fmla="*/ 1446 h 1476"/>
                            <a:gd name="T72" fmla="*/ 702 w 1226"/>
                            <a:gd name="T73" fmla="*/ 1458 h 1476"/>
                            <a:gd name="T74" fmla="*/ 654 w 1226"/>
                            <a:gd name="T75" fmla="*/ 1458 h 1476"/>
                            <a:gd name="T76" fmla="*/ 382 w 1226"/>
                            <a:gd name="T77" fmla="*/ 1426 h 1476"/>
                            <a:gd name="T78" fmla="*/ 225 w 1226"/>
                            <a:gd name="T79" fmla="*/ 1447 h 1476"/>
                            <a:gd name="T80" fmla="*/ 194 w 1226"/>
                            <a:gd name="T81" fmla="*/ 1440 h 1476"/>
                            <a:gd name="T82" fmla="*/ 49 w 1226"/>
                            <a:gd name="T83" fmla="*/ 1463 h 1476"/>
                            <a:gd name="T84" fmla="*/ 42 w 1226"/>
                            <a:gd name="T85" fmla="*/ 1364 h 1476"/>
                            <a:gd name="T86" fmla="*/ 38 w 1226"/>
                            <a:gd name="T87" fmla="*/ 1324 h 1476"/>
                            <a:gd name="T88" fmla="*/ 30 w 1226"/>
                            <a:gd name="T89" fmla="*/ 1314 h 1476"/>
                            <a:gd name="T90" fmla="*/ 83 w 1226"/>
                            <a:gd name="T91" fmla="*/ 1279 h 1476"/>
                            <a:gd name="T92" fmla="*/ 122 w 1226"/>
                            <a:gd name="T93" fmla="*/ 1228 h 1476"/>
                            <a:gd name="T94" fmla="*/ 126 w 1226"/>
                            <a:gd name="T95" fmla="*/ 1170 h 14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6"/>
                            <a:gd name="T145" fmla="*/ 0 h 1476"/>
                            <a:gd name="T146" fmla="*/ 1226 w 1226"/>
                            <a:gd name="T147" fmla="*/ 1476 h 14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6" h="1476">
                              <a:moveTo>
                                <a:pt x="73" y="203"/>
                              </a:moveTo>
                              <a:cubicBezTo>
                                <a:pt x="72" y="202"/>
                                <a:pt x="80" y="205"/>
                                <a:pt x="70" y="194"/>
                              </a:cubicBezTo>
                              <a:cubicBezTo>
                                <a:pt x="60" y="183"/>
                                <a:pt x="0" y="138"/>
                                <a:pt x="9" y="133"/>
                              </a:cubicBezTo>
                              <a:cubicBezTo>
                                <a:pt x="18" y="128"/>
                                <a:pt x="99" y="157"/>
                                <a:pt x="126" y="162"/>
                              </a:cubicBezTo>
                              <a:cubicBezTo>
                                <a:pt x="153" y="167"/>
                                <a:pt x="166" y="153"/>
                                <a:pt x="174" y="162"/>
                              </a:cubicBezTo>
                              <a:cubicBezTo>
                                <a:pt x="182" y="171"/>
                                <a:pt x="169" y="210"/>
                                <a:pt x="177" y="218"/>
                              </a:cubicBezTo>
                              <a:cubicBezTo>
                                <a:pt x="185" y="226"/>
                                <a:pt x="207" y="219"/>
                                <a:pt x="222" y="210"/>
                              </a:cubicBezTo>
                              <a:cubicBezTo>
                                <a:pt x="237" y="201"/>
                                <a:pt x="206" y="194"/>
                                <a:pt x="270" y="162"/>
                              </a:cubicBezTo>
                              <a:cubicBezTo>
                                <a:pt x="334" y="130"/>
                                <a:pt x="532" y="36"/>
                                <a:pt x="606" y="18"/>
                              </a:cubicBezTo>
                              <a:cubicBezTo>
                                <a:pt x="680" y="0"/>
                                <a:pt x="695" y="40"/>
                                <a:pt x="717" y="51"/>
                              </a:cubicBezTo>
                              <a:cubicBezTo>
                                <a:pt x="739" y="62"/>
                                <a:pt x="728" y="69"/>
                                <a:pt x="736" y="82"/>
                              </a:cubicBezTo>
                              <a:cubicBezTo>
                                <a:pt x="744" y="95"/>
                                <a:pt x="758" y="107"/>
                                <a:pt x="764" y="126"/>
                              </a:cubicBezTo>
                              <a:cubicBezTo>
                                <a:pt x="770" y="145"/>
                                <a:pt x="770" y="176"/>
                                <a:pt x="774" y="199"/>
                              </a:cubicBezTo>
                              <a:cubicBezTo>
                                <a:pt x="778" y="222"/>
                                <a:pt x="759" y="216"/>
                                <a:pt x="787" y="266"/>
                              </a:cubicBezTo>
                              <a:cubicBezTo>
                                <a:pt x="815" y="316"/>
                                <a:pt x="913" y="447"/>
                                <a:pt x="942" y="498"/>
                              </a:cubicBezTo>
                              <a:cubicBezTo>
                                <a:pt x="971" y="549"/>
                                <a:pt x="959" y="554"/>
                                <a:pt x="963" y="570"/>
                              </a:cubicBezTo>
                              <a:cubicBezTo>
                                <a:pt x="967" y="586"/>
                                <a:pt x="958" y="585"/>
                                <a:pt x="966" y="597"/>
                              </a:cubicBezTo>
                              <a:cubicBezTo>
                                <a:pt x="974" y="609"/>
                                <a:pt x="1002" y="627"/>
                                <a:pt x="1014" y="642"/>
                              </a:cubicBezTo>
                              <a:cubicBezTo>
                                <a:pt x="1026" y="657"/>
                                <a:pt x="1038" y="673"/>
                                <a:pt x="1038" y="690"/>
                              </a:cubicBezTo>
                              <a:cubicBezTo>
                                <a:pt x="1038" y="707"/>
                                <a:pt x="1013" y="732"/>
                                <a:pt x="1017" y="743"/>
                              </a:cubicBezTo>
                              <a:cubicBezTo>
                                <a:pt x="1021" y="754"/>
                                <a:pt x="1049" y="759"/>
                                <a:pt x="1065" y="757"/>
                              </a:cubicBezTo>
                              <a:cubicBezTo>
                                <a:pt x="1081" y="755"/>
                                <a:pt x="1100" y="744"/>
                                <a:pt x="1114" y="732"/>
                              </a:cubicBezTo>
                              <a:cubicBezTo>
                                <a:pt x="1128" y="720"/>
                                <a:pt x="1133" y="689"/>
                                <a:pt x="1150" y="682"/>
                              </a:cubicBezTo>
                              <a:cubicBezTo>
                                <a:pt x="1167" y="675"/>
                                <a:pt x="1204" y="681"/>
                                <a:pt x="1214" y="690"/>
                              </a:cubicBezTo>
                              <a:cubicBezTo>
                                <a:pt x="1224" y="699"/>
                                <a:pt x="1226" y="715"/>
                                <a:pt x="1209" y="738"/>
                              </a:cubicBezTo>
                              <a:cubicBezTo>
                                <a:pt x="1192" y="761"/>
                                <a:pt x="1137" y="798"/>
                                <a:pt x="1113" y="829"/>
                              </a:cubicBezTo>
                              <a:cubicBezTo>
                                <a:pt x="1089" y="860"/>
                                <a:pt x="1077" y="892"/>
                                <a:pt x="1065" y="925"/>
                              </a:cubicBezTo>
                              <a:cubicBezTo>
                                <a:pt x="1053" y="958"/>
                                <a:pt x="1047" y="985"/>
                                <a:pt x="1038" y="1026"/>
                              </a:cubicBezTo>
                              <a:cubicBezTo>
                                <a:pt x="1029" y="1067"/>
                                <a:pt x="1025" y="1137"/>
                                <a:pt x="1011" y="1170"/>
                              </a:cubicBezTo>
                              <a:cubicBezTo>
                                <a:pt x="997" y="1203"/>
                                <a:pt x="973" y="1210"/>
                                <a:pt x="953" y="1226"/>
                              </a:cubicBezTo>
                              <a:cubicBezTo>
                                <a:pt x="933" y="1242"/>
                                <a:pt x="907" y="1254"/>
                                <a:pt x="889" y="1269"/>
                              </a:cubicBezTo>
                              <a:cubicBezTo>
                                <a:pt x="871" y="1284"/>
                                <a:pt x="856" y="1301"/>
                                <a:pt x="846" y="1314"/>
                              </a:cubicBezTo>
                              <a:cubicBezTo>
                                <a:pt x="836" y="1327"/>
                                <a:pt x="842" y="1335"/>
                                <a:pt x="827" y="1346"/>
                              </a:cubicBezTo>
                              <a:cubicBezTo>
                                <a:pt x="812" y="1357"/>
                                <a:pt x="766" y="1370"/>
                                <a:pt x="754" y="1380"/>
                              </a:cubicBezTo>
                              <a:cubicBezTo>
                                <a:pt x="742" y="1390"/>
                                <a:pt x="756" y="1393"/>
                                <a:pt x="756" y="1404"/>
                              </a:cubicBezTo>
                              <a:cubicBezTo>
                                <a:pt x="756" y="1415"/>
                                <a:pt x="761" y="1437"/>
                                <a:pt x="752" y="1446"/>
                              </a:cubicBezTo>
                              <a:cubicBezTo>
                                <a:pt x="743" y="1455"/>
                                <a:pt x="718" y="1456"/>
                                <a:pt x="702" y="1458"/>
                              </a:cubicBezTo>
                              <a:cubicBezTo>
                                <a:pt x="686" y="1460"/>
                                <a:pt x="707" y="1463"/>
                                <a:pt x="654" y="1458"/>
                              </a:cubicBezTo>
                              <a:cubicBezTo>
                                <a:pt x="601" y="1453"/>
                                <a:pt x="453" y="1428"/>
                                <a:pt x="382" y="1426"/>
                              </a:cubicBezTo>
                              <a:cubicBezTo>
                                <a:pt x="311" y="1424"/>
                                <a:pt x="256" y="1445"/>
                                <a:pt x="225" y="1447"/>
                              </a:cubicBezTo>
                              <a:cubicBezTo>
                                <a:pt x="194" y="1449"/>
                                <a:pt x="223" y="1437"/>
                                <a:pt x="194" y="1440"/>
                              </a:cubicBezTo>
                              <a:cubicBezTo>
                                <a:pt x="165" y="1443"/>
                                <a:pt x="74" y="1476"/>
                                <a:pt x="49" y="1463"/>
                              </a:cubicBezTo>
                              <a:cubicBezTo>
                                <a:pt x="24" y="1450"/>
                                <a:pt x="44" y="1387"/>
                                <a:pt x="42" y="1364"/>
                              </a:cubicBezTo>
                              <a:cubicBezTo>
                                <a:pt x="40" y="1341"/>
                                <a:pt x="40" y="1332"/>
                                <a:pt x="38" y="1324"/>
                              </a:cubicBezTo>
                              <a:cubicBezTo>
                                <a:pt x="36" y="1316"/>
                                <a:pt x="23" y="1321"/>
                                <a:pt x="30" y="1314"/>
                              </a:cubicBezTo>
                              <a:cubicBezTo>
                                <a:pt x="37" y="1307"/>
                                <a:pt x="68" y="1293"/>
                                <a:pt x="83" y="1279"/>
                              </a:cubicBezTo>
                              <a:cubicBezTo>
                                <a:pt x="98" y="1265"/>
                                <a:pt x="115" y="1246"/>
                                <a:pt x="122" y="1228"/>
                              </a:cubicBezTo>
                              <a:cubicBezTo>
                                <a:pt x="129" y="1210"/>
                                <a:pt x="125" y="1182"/>
                                <a:pt x="126" y="1170"/>
                              </a:cubicBezTo>
                            </a:path>
                          </a:pathLst>
                        </a:custGeom>
                        <a:noFill/>
                        <a:ln w="38100">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2" name="Freeform 61"/>
                      <p:cNvSpPr>
                        <a:spLocks/>
                      </p:cNvSpPr>
                      <p:nvPr/>
                    </p:nvSpPr>
                    <p:spPr bwMode="auto">
                      <a:xfrm>
                        <a:off x="2840" y="1376"/>
                        <a:ext cx="632" cy="704"/>
                      </a:xfrm>
                      <a:custGeom>
                        <a:avLst/>
                        <a:gdLst>
                          <a:gd name="T0" fmla="*/ 245 w 632"/>
                          <a:gd name="T1" fmla="*/ 704 h 704"/>
                          <a:gd name="T2" fmla="*/ 276 w 632"/>
                          <a:gd name="T3" fmla="*/ 652 h 704"/>
                          <a:gd name="T4" fmla="*/ 288 w 632"/>
                          <a:gd name="T5" fmla="*/ 612 h 704"/>
                          <a:gd name="T6" fmla="*/ 280 w 632"/>
                          <a:gd name="T7" fmla="*/ 572 h 704"/>
                          <a:gd name="T8" fmla="*/ 260 w 632"/>
                          <a:gd name="T9" fmla="*/ 588 h 704"/>
                          <a:gd name="T10" fmla="*/ 252 w 632"/>
                          <a:gd name="T11" fmla="*/ 552 h 704"/>
                          <a:gd name="T12" fmla="*/ 244 w 632"/>
                          <a:gd name="T13" fmla="*/ 520 h 704"/>
                          <a:gd name="T14" fmla="*/ 220 w 632"/>
                          <a:gd name="T15" fmla="*/ 512 h 704"/>
                          <a:gd name="T16" fmla="*/ 172 w 632"/>
                          <a:gd name="T17" fmla="*/ 528 h 704"/>
                          <a:gd name="T18" fmla="*/ 136 w 632"/>
                          <a:gd name="T19" fmla="*/ 532 h 704"/>
                          <a:gd name="T20" fmla="*/ 112 w 632"/>
                          <a:gd name="T21" fmla="*/ 532 h 704"/>
                          <a:gd name="T22" fmla="*/ 88 w 632"/>
                          <a:gd name="T23" fmla="*/ 524 h 704"/>
                          <a:gd name="T24" fmla="*/ 32 w 632"/>
                          <a:gd name="T25" fmla="*/ 492 h 704"/>
                          <a:gd name="T26" fmla="*/ 16 w 632"/>
                          <a:gd name="T27" fmla="*/ 472 h 704"/>
                          <a:gd name="T28" fmla="*/ 16 w 632"/>
                          <a:gd name="T29" fmla="*/ 448 h 704"/>
                          <a:gd name="T30" fmla="*/ 4 w 632"/>
                          <a:gd name="T31" fmla="*/ 420 h 704"/>
                          <a:gd name="T32" fmla="*/ 4 w 632"/>
                          <a:gd name="T33" fmla="*/ 396 h 704"/>
                          <a:gd name="T34" fmla="*/ 4 w 632"/>
                          <a:gd name="T35" fmla="*/ 348 h 704"/>
                          <a:gd name="T36" fmla="*/ 28 w 632"/>
                          <a:gd name="T37" fmla="*/ 360 h 704"/>
                          <a:gd name="T38" fmla="*/ 60 w 632"/>
                          <a:gd name="T39" fmla="*/ 388 h 704"/>
                          <a:gd name="T40" fmla="*/ 72 w 632"/>
                          <a:gd name="T41" fmla="*/ 412 h 704"/>
                          <a:gd name="T42" fmla="*/ 88 w 632"/>
                          <a:gd name="T43" fmla="*/ 432 h 704"/>
                          <a:gd name="T44" fmla="*/ 108 w 632"/>
                          <a:gd name="T45" fmla="*/ 460 h 704"/>
                          <a:gd name="T46" fmla="*/ 124 w 632"/>
                          <a:gd name="T47" fmla="*/ 436 h 704"/>
                          <a:gd name="T48" fmla="*/ 160 w 632"/>
                          <a:gd name="T49" fmla="*/ 436 h 704"/>
                          <a:gd name="T50" fmla="*/ 184 w 632"/>
                          <a:gd name="T51" fmla="*/ 412 h 704"/>
                          <a:gd name="T52" fmla="*/ 244 w 632"/>
                          <a:gd name="T53" fmla="*/ 368 h 704"/>
                          <a:gd name="T54" fmla="*/ 192 w 632"/>
                          <a:gd name="T55" fmla="*/ 376 h 704"/>
                          <a:gd name="T56" fmla="*/ 164 w 632"/>
                          <a:gd name="T57" fmla="*/ 396 h 704"/>
                          <a:gd name="T58" fmla="*/ 128 w 632"/>
                          <a:gd name="T59" fmla="*/ 392 h 704"/>
                          <a:gd name="T60" fmla="*/ 104 w 632"/>
                          <a:gd name="T61" fmla="*/ 404 h 704"/>
                          <a:gd name="T62" fmla="*/ 104 w 632"/>
                          <a:gd name="T63" fmla="*/ 376 h 704"/>
                          <a:gd name="T64" fmla="*/ 124 w 632"/>
                          <a:gd name="T65" fmla="*/ 344 h 704"/>
                          <a:gd name="T66" fmla="*/ 152 w 632"/>
                          <a:gd name="T67" fmla="*/ 312 h 704"/>
                          <a:gd name="T68" fmla="*/ 176 w 632"/>
                          <a:gd name="T69" fmla="*/ 296 h 704"/>
                          <a:gd name="T70" fmla="*/ 176 w 632"/>
                          <a:gd name="T71" fmla="*/ 272 h 704"/>
                          <a:gd name="T72" fmla="*/ 152 w 632"/>
                          <a:gd name="T73" fmla="*/ 280 h 704"/>
                          <a:gd name="T74" fmla="*/ 144 w 632"/>
                          <a:gd name="T75" fmla="*/ 252 h 704"/>
                          <a:gd name="T76" fmla="*/ 180 w 632"/>
                          <a:gd name="T77" fmla="*/ 224 h 704"/>
                          <a:gd name="T78" fmla="*/ 232 w 632"/>
                          <a:gd name="T79" fmla="*/ 196 h 704"/>
                          <a:gd name="T80" fmla="*/ 196 w 632"/>
                          <a:gd name="T81" fmla="*/ 208 h 704"/>
                          <a:gd name="T82" fmla="*/ 204 w 632"/>
                          <a:gd name="T83" fmla="*/ 180 h 704"/>
                          <a:gd name="T84" fmla="*/ 240 w 632"/>
                          <a:gd name="T85" fmla="*/ 148 h 704"/>
                          <a:gd name="T86" fmla="*/ 272 w 632"/>
                          <a:gd name="T87" fmla="*/ 132 h 704"/>
                          <a:gd name="T88" fmla="*/ 296 w 632"/>
                          <a:gd name="T89" fmla="*/ 120 h 704"/>
                          <a:gd name="T90" fmla="*/ 324 w 632"/>
                          <a:gd name="T91" fmla="*/ 104 h 704"/>
                          <a:gd name="T92" fmla="*/ 356 w 632"/>
                          <a:gd name="T93" fmla="*/ 104 h 704"/>
                          <a:gd name="T94" fmla="*/ 384 w 632"/>
                          <a:gd name="T95" fmla="*/ 108 h 704"/>
                          <a:gd name="T96" fmla="*/ 416 w 632"/>
                          <a:gd name="T97" fmla="*/ 72 h 704"/>
                          <a:gd name="T98" fmla="*/ 460 w 632"/>
                          <a:gd name="T99" fmla="*/ 52 h 704"/>
                          <a:gd name="T100" fmla="*/ 500 w 632"/>
                          <a:gd name="T101" fmla="*/ 20 h 704"/>
                          <a:gd name="T102" fmla="*/ 520 w 632"/>
                          <a:gd name="T103" fmla="*/ 36 h 704"/>
                          <a:gd name="T104" fmla="*/ 572 w 632"/>
                          <a:gd name="T105" fmla="*/ 16 h 704"/>
                          <a:gd name="T106" fmla="*/ 608 w 632"/>
                          <a:gd name="T107" fmla="*/ 8 h 704"/>
                          <a:gd name="T108" fmla="*/ 632 w 632"/>
                          <a:gd name="T109" fmla="*/ 0 h 7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2"/>
                          <a:gd name="T166" fmla="*/ 0 h 704"/>
                          <a:gd name="T167" fmla="*/ 632 w 632"/>
                          <a:gd name="T168" fmla="*/ 704 h 7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2" h="704">
                            <a:moveTo>
                              <a:pt x="245" y="704"/>
                            </a:moveTo>
                            <a:cubicBezTo>
                              <a:pt x="250" y="695"/>
                              <a:pt x="269" y="667"/>
                              <a:pt x="276" y="652"/>
                            </a:cubicBezTo>
                            <a:cubicBezTo>
                              <a:pt x="283" y="637"/>
                              <a:pt x="287" y="625"/>
                              <a:pt x="288" y="612"/>
                            </a:cubicBezTo>
                            <a:cubicBezTo>
                              <a:pt x="289" y="599"/>
                              <a:pt x="285" y="576"/>
                              <a:pt x="280" y="572"/>
                            </a:cubicBezTo>
                            <a:cubicBezTo>
                              <a:pt x="275" y="568"/>
                              <a:pt x="265" y="591"/>
                              <a:pt x="260" y="588"/>
                            </a:cubicBezTo>
                            <a:cubicBezTo>
                              <a:pt x="255" y="585"/>
                              <a:pt x="255" y="563"/>
                              <a:pt x="252" y="552"/>
                            </a:cubicBezTo>
                            <a:cubicBezTo>
                              <a:pt x="249" y="541"/>
                              <a:pt x="249" y="527"/>
                              <a:pt x="244" y="520"/>
                            </a:cubicBezTo>
                            <a:cubicBezTo>
                              <a:pt x="239" y="513"/>
                              <a:pt x="232" y="511"/>
                              <a:pt x="220" y="512"/>
                            </a:cubicBezTo>
                            <a:cubicBezTo>
                              <a:pt x="208" y="513"/>
                              <a:pt x="186" y="525"/>
                              <a:pt x="172" y="528"/>
                            </a:cubicBezTo>
                            <a:cubicBezTo>
                              <a:pt x="158" y="531"/>
                              <a:pt x="146" y="531"/>
                              <a:pt x="136" y="532"/>
                            </a:cubicBezTo>
                            <a:cubicBezTo>
                              <a:pt x="126" y="533"/>
                              <a:pt x="120" y="533"/>
                              <a:pt x="112" y="532"/>
                            </a:cubicBezTo>
                            <a:cubicBezTo>
                              <a:pt x="104" y="531"/>
                              <a:pt x="101" y="531"/>
                              <a:pt x="88" y="524"/>
                            </a:cubicBezTo>
                            <a:cubicBezTo>
                              <a:pt x="75" y="517"/>
                              <a:pt x="44" y="501"/>
                              <a:pt x="32" y="492"/>
                            </a:cubicBezTo>
                            <a:cubicBezTo>
                              <a:pt x="20" y="483"/>
                              <a:pt x="19" y="479"/>
                              <a:pt x="16" y="472"/>
                            </a:cubicBezTo>
                            <a:cubicBezTo>
                              <a:pt x="13" y="465"/>
                              <a:pt x="18" y="457"/>
                              <a:pt x="16" y="448"/>
                            </a:cubicBezTo>
                            <a:cubicBezTo>
                              <a:pt x="14" y="439"/>
                              <a:pt x="6" y="429"/>
                              <a:pt x="4" y="420"/>
                            </a:cubicBezTo>
                            <a:cubicBezTo>
                              <a:pt x="2" y="411"/>
                              <a:pt x="4" y="408"/>
                              <a:pt x="4" y="396"/>
                            </a:cubicBezTo>
                            <a:cubicBezTo>
                              <a:pt x="4" y="384"/>
                              <a:pt x="0" y="354"/>
                              <a:pt x="4" y="348"/>
                            </a:cubicBezTo>
                            <a:cubicBezTo>
                              <a:pt x="8" y="342"/>
                              <a:pt x="19" y="353"/>
                              <a:pt x="28" y="360"/>
                            </a:cubicBezTo>
                            <a:cubicBezTo>
                              <a:pt x="37" y="367"/>
                              <a:pt x="53" y="379"/>
                              <a:pt x="60" y="388"/>
                            </a:cubicBezTo>
                            <a:cubicBezTo>
                              <a:pt x="67" y="397"/>
                              <a:pt x="67" y="405"/>
                              <a:pt x="72" y="412"/>
                            </a:cubicBezTo>
                            <a:cubicBezTo>
                              <a:pt x="77" y="419"/>
                              <a:pt x="82" y="424"/>
                              <a:pt x="88" y="432"/>
                            </a:cubicBezTo>
                            <a:cubicBezTo>
                              <a:pt x="94" y="440"/>
                              <a:pt x="102" y="459"/>
                              <a:pt x="108" y="460"/>
                            </a:cubicBezTo>
                            <a:cubicBezTo>
                              <a:pt x="114" y="461"/>
                              <a:pt x="115" y="440"/>
                              <a:pt x="124" y="436"/>
                            </a:cubicBezTo>
                            <a:cubicBezTo>
                              <a:pt x="133" y="432"/>
                              <a:pt x="150" y="440"/>
                              <a:pt x="160" y="436"/>
                            </a:cubicBezTo>
                            <a:cubicBezTo>
                              <a:pt x="170" y="432"/>
                              <a:pt x="170" y="423"/>
                              <a:pt x="184" y="412"/>
                            </a:cubicBezTo>
                            <a:cubicBezTo>
                              <a:pt x="198" y="401"/>
                              <a:pt x="243" y="374"/>
                              <a:pt x="244" y="368"/>
                            </a:cubicBezTo>
                            <a:cubicBezTo>
                              <a:pt x="245" y="362"/>
                              <a:pt x="205" y="371"/>
                              <a:pt x="192" y="376"/>
                            </a:cubicBezTo>
                            <a:cubicBezTo>
                              <a:pt x="179" y="381"/>
                              <a:pt x="175" y="393"/>
                              <a:pt x="164" y="396"/>
                            </a:cubicBezTo>
                            <a:cubicBezTo>
                              <a:pt x="153" y="399"/>
                              <a:pt x="138" y="391"/>
                              <a:pt x="128" y="392"/>
                            </a:cubicBezTo>
                            <a:cubicBezTo>
                              <a:pt x="118" y="393"/>
                              <a:pt x="108" y="407"/>
                              <a:pt x="104" y="404"/>
                            </a:cubicBezTo>
                            <a:cubicBezTo>
                              <a:pt x="100" y="401"/>
                              <a:pt x="101" y="386"/>
                              <a:pt x="104" y="376"/>
                            </a:cubicBezTo>
                            <a:cubicBezTo>
                              <a:pt x="107" y="366"/>
                              <a:pt x="116" y="355"/>
                              <a:pt x="124" y="344"/>
                            </a:cubicBezTo>
                            <a:cubicBezTo>
                              <a:pt x="132" y="333"/>
                              <a:pt x="143" y="320"/>
                              <a:pt x="152" y="312"/>
                            </a:cubicBezTo>
                            <a:cubicBezTo>
                              <a:pt x="161" y="304"/>
                              <a:pt x="172" y="303"/>
                              <a:pt x="176" y="296"/>
                            </a:cubicBezTo>
                            <a:cubicBezTo>
                              <a:pt x="180" y="289"/>
                              <a:pt x="180" y="275"/>
                              <a:pt x="176" y="272"/>
                            </a:cubicBezTo>
                            <a:cubicBezTo>
                              <a:pt x="172" y="269"/>
                              <a:pt x="157" y="283"/>
                              <a:pt x="152" y="280"/>
                            </a:cubicBezTo>
                            <a:cubicBezTo>
                              <a:pt x="147" y="277"/>
                              <a:pt x="139" y="261"/>
                              <a:pt x="144" y="252"/>
                            </a:cubicBezTo>
                            <a:cubicBezTo>
                              <a:pt x="149" y="243"/>
                              <a:pt x="165" y="233"/>
                              <a:pt x="180" y="224"/>
                            </a:cubicBezTo>
                            <a:cubicBezTo>
                              <a:pt x="195" y="215"/>
                              <a:pt x="229" y="199"/>
                              <a:pt x="232" y="196"/>
                            </a:cubicBezTo>
                            <a:cubicBezTo>
                              <a:pt x="235" y="193"/>
                              <a:pt x="201" y="211"/>
                              <a:pt x="196" y="208"/>
                            </a:cubicBezTo>
                            <a:cubicBezTo>
                              <a:pt x="191" y="205"/>
                              <a:pt x="197" y="190"/>
                              <a:pt x="204" y="180"/>
                            </a:cubicBezTo>
                            <a:cubicBezTo>
                              <a:pt x="211" y="170"/>
                              <a:pt x="229" y="156"/>
                              <a:pt x="240" y="148"/>
                            </a:cubicBezTo>
                            <a:cubicBezTo>
                              <a:pt x="251" y="140"/>
                              <a:pt x="263" y="137"/>
                              <a:pt x="272" y="132"/>
                            </a:cubicBezTo>
                            <a:cubicBezTo>
                              <a:pt x="281" y="127"/>
                              <a:pt x="287" y="125"/>
                              <a:pt x="296" y="120"/>
                            </a:cubicBezTo>
                            <a:cubicBezTo>
                              <a:pt x="305" y="115"/>
                              <a:pt x="314" y="107"/>
                              <a:pt x="324" y="104"/>
                            </a:cubicBezTo>
                            <a:cubicBezTo>
                              <a:pt x="334" y="101"/>
                              <a:pt x="346" y="103"/>
                              <a:pt x="356" y="104"/>
                            </a:cubicBezTo>
                            <a:cubicBezTo>
                              <a:pt x="366" y="105"/>
                              <a:pt x="374" y="113"/>
                              <a:pt x="384" y="108"/>
                            </a:cubicBezTo>
                            <a:cubicBezTo>
                              <a:pt x="394" y="103"/>
                              <a:pt x="403" y="81"/>
                              <a:pt x="416" y="72"/>
                            </a:cubicBezTo>
                            <a:cubicBezTo>
                              <a:pt x="429" y="63"/>
                              <a:pt x="446" y="61"/>
                              <a:pt x="460" y="52"/>
                            </a:cubicBezTo>
                            <a:cubicBezTo>
                              <a:pt x="474" y="43"/>
                              <a:pt x="490" y="23"/>
                              <a:pt x="500" y="20"/>
                            </a:cubicBezTo>
                            <a:cubicBezTo>
                              <a:pt x="510" y="17"/>
                              <a:pt x="508" y="37"/>
                              <a:pt x="520" y="36"/>
                            </a:cubicBezTo>
                            <a:cubicBezTo>
                              <a:pt x="532" y="35"/>
                              <a:pt x="557" y="21"/>
                              <a:pt x="572" y="16"/>
                            </a:cubicBezTo>
                            <a:cubicBezTo>
                              <a:pt x="587" y="11"/>
                              <a:pt x="598" y="11"/>
                              <a:pt x="608" y="8"/>
                            </a:cubicBezTo>
                            <a:cubicBezTo>
                              <a:pt x="618" y="5"/>
                              <a:pt x="625" y="2"/>
                              <a:pt x="632" y="0"/>
                            </a:cubicBezTo>
                          </a:path>
                        </a:pathLst>
                      </a:custGeom>
                      <a:solidFill>
                        <a:srgbClr val="FF0080">
                          <a:alpha val="30196"/>
                        </a:srgbClr>
                      </a:solidFill>
                      <a:ln w="38100">
                        <a:solidFill>
                          <a:srgbClr val="FF0626"/>
                        </a:solidFill>
                        <a:round/>
                        <a:headEnd/>
                        <a:tailEnd/>
                      </a:ln>
                    </p:spPr>
                    <p:txBody>
                      <a:bodyPr wrap="none" anchor="ctr"/>
                      <a:lstStyle/>
                      <a:p>
                        <a:endParaRPr lang="en-US"/>
                      </a:p>
                    </p:txBody>
                  </p:sp>
                  <p:grpSp>
                    <p:nvGrpSpPr>
                      <p:cNvPr id="63" name="Group 62"/>
                      <p:cNvGrpSpPr>
                        <a:grpSpLocks/>
                      </p:cNvGrpSpPr>
                      <p:nvPr/>
                    </p:nvGrpSpPr>
                    <p:grpSpPr bwMode="auto">
                      <a:xfrm>
                        <a:off x="3472" y="1336"/>
                        <a:ext cx="844" cy="530"/>
                        <a:chOff x="3472" y="1336"/>
                        <a:chExt cx="844" cy="530"/>
                      </a:xfrm>
                    </p:grpSpPr>
                    <p:sp>
                      <p:nvSpPr>
                        <p:cNvPr id="70" name="Freeform 29"/>
                        <p:cNvSpPr>
                          <a:spLocks/>
                        </p:cNvSpPr>
                        <p:nvPr/>
                      </p:nvSpPr>
                      <p:spPr bwMode="auto">
                        <a:xfrm>
                          <a:off x="3472" y="1336"/>
                          <a:ext cx="844" cy="236"/>
                        </a:xfrm>
                        <a:custGeom>
                          <a:avLst/>
                          <a:gdLst>
                            <a:gd name="T0" fmla="*/ 0 w 844"/>
                            <a:gd name="T1" fmla="*/ 40 h 236"/>
                            <a:gd name="T2" fmla="*/ 48 w 844"/>
                            <a:gd name="T3" fmla="*/ 32 h 236"/>
                            <a:gd name="T4" fmla="*/ 84 w 844"/>
                            <a:gd name="T5" fmla="*/ 20 h 236"/>
                            <a:gd name="T6" fmla="*/ 120 w 844"/>
                            <a:gd name="T7" fmla="*/ 24 h 236"/>
                            <a:gd name="T8" fmla="*/ 152 w 844"/>
                            <a:gd name="T9" fmla="*/ 24 h 236"/>
                            <a:gd name="T10" fmla="*/ 176 w 844"/>
                            <a:gd name="T11" fmla="*/ 8 h 236"/>
                            <a:gd name="T12" fmla="*/ 224 w 844"/>
                            <a:gd name="T13" fmla="*/ 0 h 236"/>
                            <a:gd name="T14" fmla="*/ 252 w 844"/>
                            <a:gd name="T15" fmla="*/ 0 h 236"/>
                            <a:gd name="T16" fmla="*/ 292 w 844"/>
                            <a:gd name="T17" fmla="*/ 0 h 236"/>
                            <a:gd name="T18" fmla="*/ 324 w 844"/>
                            <a:gd name="T19" fmla="*/ 8 h 236"/>
                            <a:gd name="T20" fmla="*/ 356 w 844"/>
                            <a:gd name="T21" fmla="*/ 24 h 236"/>
                            <a:gd name="T22" fmla="*/ 388 w 844"/>
                            <a:gd name="T23" fmla="*/ 36 h 236"/>
                            <a:gd name="T24" fmla="*/ 432 w 844"/>
                            <a:gd name="T25" fmla="*/ 56 h 236"/>
                            <a:gd name="T26" fmla="*/ 460 w 844"/>
                            <a:gd name="T27" fmla="*/ 52 h 236"/>
                            <a:gd name="T28" fmla="*/ 496 w 844"/>
                            <a:gd name="T29" fmla="*/ 56 h 236"/>
                            <a:gd name="T30" fmla="*/ 544 w 844"/>
                            <a:gd name="T31" fmla="*/ 76 h 236"/>
                            <a:gd name="T32" fmla="*/ 573 w 844"/>
                            <a:gd name="T33" fmla="*/ 91 h 236"/>
                            <a:gd name="T34" fmla="*/ 600 w 844"/>
                            <a:gd name="T35" fmla="*/ 100 h 236"/>
                            <a:gd name="T36" fmla="*/ 624 w 844"/>
                            <a:gd name="T37" fmla="*/ 100 h 236"/>
                            <a:gd name="T38" fmla="*/ 652 w 844"/>
                            <a:gd name="T39" fmla="*/ 92 h 236"/>
                            <a:gd name="T40" fmla="*/ 701 w 844"/>
                            <a:gd name="T41" fmla="*/ 144 h 236"/>
                            <a:gd name="T42" fmla="*/ 728 w 844"/>
                            <a:gd name="T43" fmla="*/ 100 h 236"/>
                            <a:gd name="T44" fmla="*/ 748 w 844"/>
                            <a:gd name="T45" fmla="*/ 116 h 236"/>
                            <a:gd name="T46" fmla="*/ 772 w 844"/>
                            <a:gd name="T47" fmla="*/ 148 h 236"/>
                            <a:gd name="T48" fmla="*/ 792 w 844"/>
                            <a:gd name="T49" fmla="*/ 168 h 236"/>
                            <a:gd name="T50" fmla="*/ 811 w 844"/>
                            <a:gd name="T51" fmla="*/ 189 h 236"/>
                            <a:gd name="T52" fmla="*/ 808 w 844"/>
                            <a:gd name="T53" fmla="*/ 213 h 236"/>
                            <a:gd name="T54" fmla="*/ 820 w 844"/>
                            <a:gd name="T55" fmla="*/ 232 h 236"/>
                            <a:gd name="T56" fmla="*/ 844 w 844"/>
                            <a:gd name="T57" fmla="*/ 236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4"/>
                            <a:gd name="T88" fmla="*/ 0 h 236"/>
                            <a:gd name="T89" fmla="*/ 844 w 844"/>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4" h="236">
                              <a:moveTo>
                                <a:pt x="0" y="40"/>
                              </a:moveTo>
                              <a:lnTo>
                                <a:pt x="48" y="32"/>
                              </a:lnTo>
                              <a:lnTo>
                                <a:pt x="84" y="20"/>
                              </a:lnTo>
                              <a:lnTo>
                                <a:pt x="120" y="24"/>
                              </a:lnTo>
                              <a:lnTo>
                                <a:pt x="152" y="24"/>
                              </a:lnTo>
                              <a:lnTo>
                                <a:pt x="176" y="8"/>
                              </a:lnTo>
                              <a:lnTo>
                                <a:pt x="224" y="0"/>
                              </a:lnTo>
                              <a:lnTo>
                                <a:pt x="252" y="0"/>
                              </a:lnTo>
                              <a:lnTo>
                                <a:pt x="292" y="0"/>
                              </a:lnTo>
                              <a:lnTo>
                                <a:pt x="324" y="8"/>
                              </a:lnTo>
                              <a:lnTo>
                                <a:pt x="356" y="24"/>
                              </a:lnTo>
                              <a:lnTo>
                                <a:pt x="388" y="36"/>
                              </a:lnTo>
                              <a:lnTo>
                                <a:pt x="432" y="56"/>
                              </a:lnTo>
                              <a:lnTo>
                                <a:pt x="460" y="52"/>
                              </a:lnTo>
                              <a:lnTo>
                                <a:pt x="496" y="56"/>
                              </a:lnTo>
                              <a:lnTo>
                                <a:pt x="544" y="76"/>
                              </a:lnTo>
                              <a:lnTo>
                                <a:pt x="573" y="91"/>
                              </a:lnTo>
                              <a:lnTo>
                                <a:pt x="600" y="100"/>
                              </a:lnTo>
                              <a:lnTo>
                                <a:pt x="624" y="100"/>
                              </a:lnTo>
                              <a:lnTo>
                                <a:pt x="652" y="92"/>
                              </a:lnTo>
                              <a:lnTo>
                                <a:pt x="701" y="144"/>
                              </a:lnTo>
                              <a:lnTo>
                                <a:pt x="728" y="100"/>
                              </a:lnTo>
                              <a:lnTo>
                                <a:pt x="748" y="116"/>
                              </a:lnTo>
                              <a:cubicBezTo>
                                <a:pt x="755" y="124"/>
                                <a:pt x="765" y="139"/>
                                <a:pt x="772" y="148"/>
                              </a:cubicBezTo>
                              <a:lnTo>
                                <a:pt x="792" y="168"/>
                              </a:lnTo>
                              <a:lnTo>
                                <a:pt x="811" y="189"/>
                              </a:lnTo>
                              <a:lnTo>
                                <a:pt x="808" y="213"/>
                              </a:lnTo>
                              <a:lnTo>
                                <a:pt x="820" y="232"/>
                              </a:lnTo>
                              <a:lnTo>
                                <a:pt x="844" y="236"/>
                              </a:ln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71" name="Freeform 30"/>
                        <p:cNvSpPr>
                          <a:spLocks/>
                        </p:cNvSpPr>
                        <p:nvPr/>
                      </p:nvSpPr>
                      <p:spPr bwMode="auto">
                        <a:xfrm>
                          <a:off x="3472" y="1376"/>
                          <a:ext cx="840" cy="490"/>
                        </a:xfrm>
                        <a:custGeom>
                          <a:avLst/>
                          <a:gdLst>
                            <a:gd name="T0" fmla="*/ 840 w 840"/>
                            <a:gd name="T1" fmla="*/ 192 h 490"/>
                            <a:gd name="T2" fmla="*/ 648 w 840"/>
                            <a:gd name="T3" fmla="*/ 448 h 490"/>
                            <a:gd name="T4" fmla="*/ 648 w 840"/>
                            <a:gd name="T5" fmla="*/ 443 h 490"/>
                            <a:gd name="T6" fmla="*/ 640 w 840"/>
                            <a:gd name="T7" fmla="*/ 432 h 490"/>
                            <a:gd name="T8" fmla="*/ 643 w 840"/>
                            <a:gd name="T9" fmla="*/ 408 h 490"/>
                            <a:gd name="T10" fmla="*/ 648 w 840"/>
                            <a:gd name="T11" fmla="*/ 381 h 490"/>
                            <a:gd name="T12" fmla="*/ 645 w 840"/>
                            <a:gd name="T13" fmla="*/ 357 h 490"/>
                            <a:gd name="T14" fmla="*/ 637 w 840"/>
                            <a:gd name="T15" fmla="*/ 315 h 490"/>
                            <a:gd name="T16" fmla="*/ 613 w 840"/>
                            <a:gd name="T17" fmla="*/ 293 h 490"/>
                            <a:gd name="T18" fmla="*/ 581 w 840"/>
                            <a:gd name="T19" fmla="*/ 256 h 490"/>
                            <a:gd name="T20" fmla="*/ 533 w 840"/>
                            <a:gd name="T21" fmla="*/ 227 h 490"/>
                            <a:gd name="T22" fmla="*/ 493 w 840"/>
                            <a:gd name="T23" fmla="*/ 216 h 490"/>
                            <a:gd name="T24" fmla="*/ 448 w 840"/>
                            <a:gd name="T25" fmla="*/ 224 h 490"/>
                            <a:gd name="T26" fmla="*/ 403 w 840"/>
                            <a:gd name="T27" fmla="*/ 248 h 490"/>
                            <a:gd name="T28" fmla="*/ 352 w 840"/>
                            <a:gd name="T29" fmla="*/ 261 h 490"/>
                            <a:gd name="T30" fmla="*/ 307 w 840"/>
                            <a:gd name="T31" fmla="*/ 288 h 490"/>
                            <a:gd name="T32" fmla="*/ 267 w 840"/>
                            <a:gd name="T33" fmla="*/ 299 h 490"/>
                            <a:gd name="T34" fmla="*/ 229 w 840"/>
                            <a:gd name="T35" fmla="*/ 317 h 490"/>
                            <a:gd name="T36" fmla="*/ 184 w 840"/>
                            <a:gd name="T37" fmla="*/ 336 h 490"/>
                            <a:gd name="T38" fmla="*/ 139 w 840"/>
                            <a:gd name="T39" fmla="*/ 352 h 490"/>
                            <a:gd name="T40" fmla="*/ 125 w 840"/>
                            <a:gd name="T41" fmla="*/ 365 h 490"/>
                            <a:gd name="T42" fmla="*/ 0 w 840"/>
                            <a:gd name="T43" fmla="*/ 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0"/>
                            <a:gd name="T67" fmla="*/ 0 h 490"/>
                            <a:gd name="T68" fmla="*/ 840 w 840"/>
                            <a:gd name="T69" fmla="*/ 490 h 4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0" h="490">
                              <a:moveTo>
                                <a:pt x="840" y="192"/>
                              </a:moveTo>
                              <a:cubicBezTo>
                                <a:pt x="808" y="235"/>
                                <a:pt x="680" y="406"/>
                                <a:pt x="648" y="448"/>
                              </a:cubicBezTo>
                              <a:cubicBezTo>
                                <a:pt x="616" y="490"/>
                                <a:pt x="649" y="446"/>
                                <a:pt x="648" y="443"/>
                              </a:cubicBezTo>
                              <a:cubicBezTo>
                                <a:pt x="647" y="440"/>
                                <a:pt x="641" y="438"/>
                                <a:pt x="640" y="432"/>
                              </a:cubicBezTo>
                              <a:cubicBezTo>
                                <a:pt x="639" y="426"/>
                                <a:pt x="642" y="416"/>
                                <a:pt x="643" y="408"/>
                              </a:cubicBezTo>
                              <a:cubicBezTo>
                                <a:pt x="644" y="400"/>
                                <a:pt x="648" y="389"/>
                                <a:pt x="648" y="381"/>
                              </a:cubicBezTo>
                              <a:cubicBezTo>
                                <a:pt x="648" y="373"/>
                                <a:pt x="647" y="368"/>
                                <a:pt x="645" y="357"/>
                              </a:cubicBezTo>
                              <a:cubicBezTo>
                                <a:pt x="643" y="346"/>
                                <a:pt x="642" y="326"/>
                                <a:pt x="637" y="315"/>
                              </a:cubicBezTo>
                              <a:cubicBezTo>
                                <a:pt x="632" y="304"/>
                                <a:pt x="622" y="303"/>
                                <a:pt x="613" y="293"/>
                              </a:cubicBezTo>
                              <a:cubicBezTo>
                                <a:pt x="604" y="283"/>
                                <a:pt x="594" y="267"/>
                                <a:pt x="581" y="256"/>
                              </a:cubicBezTo>
                              <a:cubicBezTo>
                                <a:pt x="568" y="245"/>
                                <a:pt x="548" y="234"/>
                                <a:pt x="533" y="227"/>
                              </a:cubicBezTo>
                              <a:cubicBezTo>
                                <a:pt x="518" y="220"/>
                                <a:pt x="507" y="216"/>
                                <a:pt x="493" y="216"/>
                              </a:cubicBezTo>
                              <a:cubicBezTo>
                                <a:pt x="479" y="216"/>
                                <a:pt x="463" y="219"/>
                                <a:pt x="448" y="224"/>
                              </a:cubicBezTo>
                              <a:cubicBezTo>
                                <a:pt x="433" y="229"/>
                                <a:pt x="419" y="242"/>
                                <a:pt x="403" y="248"/>
                              </a:cubicBezTo>
                              <a:cubicBezTo>
                                <a:pt x="387" y="254"/>
                                <a:pt x="368" y="254"/>
                                <a:pt x="352" y="261"/>
                              </a:cubicBezTo>
                              <a:cubicBezTo>
                                <a:pt x="336" y="268"/>
                                <a:pt x="321" y="282"/>
                                <a:pt x="307" y="288"/>
                              </a:cubicBezTo>
                              <a:cubicBezTo>
                                <a:pt x="293" y="294"/>
                                <a:pt x="280" y="294"/>
                                <a:pt x="267" y="299"/>
                              </a:cubicBezTo>
                              <a:cubicBezTo>
                                <a:pt x="254" y="304"/>
                                <a:pt x="243" y="311"/>
                                <a:pt x="229" y="317"/>
                              </a:cubicBezTo>
                              <a:cubicBezTo>
                                <a:pt x="215" y="323"/>
                                <a:pt x="199" y="330"/>
                                <a:pt x="184" y="336"/>
                              </a:cubicBezTo>
                              <a:cubicBezTo>
                                <a:pt x="169" y="342"/>
                                <a:pt x="149" y="347"/>
                                <a:pt x="139" y="352"/>
                              </a:cubicBezTo>
                              <a:cubicBezTo>
                                <a:pt x="129" y="357"/>
                                <a:pt x="148" y="424"/>
                                <a:pt x="125" y="365"/>
                              </a:cubicBezTo>
                              <a:cubicBezTo>
                                <a:pt x="102" y="306"/>
                                <a:pt x="47" y="154"/>
                                <a:pt x="0" y="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64" name="Freeform 31"/>
                      <p:cNvSpPr>
                        <a:spLocks/>
                      </p:cNvSpPr>
                      <p:nvPr/>
                    </p:nvSpPr>
                    <p:spPr bwMode="auto">
                      <a:xfrm>
                        <a:off x="4317" y="1560"/>
                        <a:ext cx="403" cy="376"/>
                      </a:xfrm>
                      <a:custGeom>
                        <a:avLst/>
                        <a:gdLst>
                          <a:gd name="T0" fmla="*/ 0 w 403"/>
                          <a:gd name="T1" fmla="*/ 13 h 376"/>
                          <a:gd name="T2" fmla="*/ 30 w 403"/>
                          <a:gd name="T3" fmla="*/ 35 h 376"/>
                          <a:gd name="T4" fmla="*/ 70 w 403"/>
                          <a:gd name="T5" fmla="*/ 29 h 376"/>
                          <a:gd name="T6" fmla="*/ 96 w 403"/>
                          <a:gd name="T7" fmla="*/ 43 h 376"/>
                          <a:gd name="T8" fmla="*/ 118 w 403"/>
                          <a:gd name="T9" fmla="*/ 61 h 376"/>
                          <a:gd name="T10" fmla="*/ 136 w 403"/>
                          <a:gd name="T11" fmla="*/ 75 h 376"/>
                          <a:gd name="T12" fmla="*/ 168 w 403"/>
                          <a:gd name="T13" fmla="*/ 75 h 376"/>
                          <a:gd name="T14" fmla="*/ 176 w 403"/>
                          <a:gd name="T15" fmla="*/ 61 h 376"/>
                          <a:gd name="T16" fmla="*/ 182 w 403"/>
                          <a:gd name="T17" fmla="*/ 37 h 376"/>
                          <a:gd name="T18" fmla="*/ 179 w 403"/>
                          <a:gd name="T19" fmla="*/ 21 h 376"/>
                          <a:gd name="T20" fmla="*/ 184 w 403"/>
                          <a:gd name="T21" fmla="*/ 3 h 376"/>
                          <a:gd name="T22" fmla="*/ 200 w 403"/>
                          <a:gd name="T23" fmla="*/ 3 h 376"/>
                          <a:gd name="T24" fmla="*/ 216 w 403"/>
                          <a:gd name="T25" fmla="*/ 24 h 376"/>
                          <a:gd name="T26" fmla="*/ 219 w 403"/>
                          <a:gd name="T27" fmla="*/ 40 h 376"/>
                          <a:gd name="T28" fmla="*/ 235 w 403"/>
                          <a:gd name="T29" fmla="*/ 56 h 376"/>
                          <a:gd name="T30" fmla="*/ 240 w 403"/>
                          <a:gd name="T31" fmla="*/ 88 h 376"/>
                          <a:gd name="T32" fmla="*/ 256 w 403"/>
                          <a:gd name="T33" fmla="*/ 99 h 376"/>
                          <a:gd name="T34" fmla="*/ 283 w 403"/>
                          <a:gd name="T35" fmla="*/ 99 h 376"/>
                          <a:gd name="T36" fmla="*/ 302 w 403"/>
                          <a:gd name="T37" fmla="*/ 112 h 376"/>
                          <a:gd name="T38" fmla="*/ 318 w 403"/>
                          <a:gd name="T39" fmla="*/ 123 h 376"/>
                          <a:gd name="T40" fmla="*/ 344 w 403"/>
                          <a:gd name="T41" fmla="*/ 131 h 376"/>
                          <a:gd name="T42" fmla="*/ 360 w 403"/>
                          <a:gd name="T43" fmla="*/ 144 h 376"/>
                          <a:gd name="T44" fmla="*/ 374 w 403"/>
                          <a:gd name="T45" fmla="*/ 176 h 376"/>
                          <a:gd name="T46" fmla="*/ 374 w 403"/>
                          <a:gd name="T47" fmla="*/ 192 h 376"/>
                          <a:gd name="T48" fmla="*/ 374 w 403"/>
                          <a:gd name="T49" fmla="*/ 211 h 376"/>
                          <a:gd name="T50" fmla="*/ 368 w 403"/>
                          <a:gd name="T51" fmla="*/ 240 h 376"/>
                          <a:gd name="T52" fmla="*/ 368 w 403"/>
                          <a:gd name="T53" fmla="*/ 256 h 376"/>
                          <a:gd name="T54" fmla="*/ 355 w 403"/>
                          <a:gd name="T55" fmla="*/ 288 h 376"/>
                          <a:gd name="T56" fmla="*/ 363 w 403"/>
                          <a:gd name="T57" fmla="*/ 304 h 376"/>
                          <a:gd name="T58" fmla="*/ 366 w 403"/>
                          <a:gd name="T59" fmla="*/ 323 h 376"/>
                          <a:gd name="T60" fmla="*/ 376 w 403"/>
                          <a:gd name="T61" fmla="*/ 341 h 376"/>
                          <a:gd name="T62" fmla="*/ 387 w 403"/>
                          <a:gd name="T63" fmla="*/ 357 h 376"/>
                          <a:gd name="T64" fmla="*/ 403 w 403"/>
                          <a:gd name="T65" fmla="*/ 376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376"/>
                          <a:gd name="T101" fmla="*/ 403 w 403"/>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376">
                            <a:moveTo>
                              <a:pt x="0" y="13"/>
                            </a:moveTo>
                            <a:cubicBezTo>
                              <a:pt x="9" y="22"/>
                              <a:pt x="18" y="32"/>
                              <a:pt x="30" y="35"/>
                            </a:cubicBezTo>
                            <a:cubicBezTo>
                              <a:pt x="42" y="38"/>
                              <a:pt x="59" y="28"/>
                              <a:pt x="70" y="29"/>
                            </a:cubicBezTo>
                            <a:cubicBezTo>
                              <a:pt x="81" y="30"/>
                              <a:pt x="88" y="38"/>
                              <a:pt x="96" y="43"/>
                            </a:cubicBezTo>
                            <a:cubicBezTo>
                              <a:pt x="104" y="48"/>
                              <a:pt x="111" y="56"/>
                              <a:pt x="118" y="61"/>
                            </a:cubicBezTo>
                            <a:cubicBezTo>
                              <a:pt x="125" y="66"/>
                              <a:pt x="128" y="73"/>
                              <a:pt x="136" y="75"/>
                            </a:cubicBezTo>
                            <a:cubicBezTo>
                              <a:pt x="144" y="77"/>
                              <a:pt x="161" y="77"/>
                              <a:pt x="168" y="75"/>
                            </a:cubicBezTo>
                            <a:cubicBezTo>
                              <a:pt x="175" y="73"/>
                              <a:pt x="174" y="67"/>
                              <a:pt x="176" y="61"/>
                            </a:cubicBezTo>
                            <a:cubicBezTo>
                              <a:pt x="178" y="55"/>
                              <a:pt x="181" y="44"/>
                              <a:pt x="182" y="37"/>
                            </a:cubicBezTo>
                            <a:cubicBezTo>
                              <a:pt x="183" y="30"/>
                              <a:pt x="179" y="27"/>
                              <a:pt x="179" y="21"/>
                            </a:cubicBezTo>
                            <a:cubicBezTo>
                              <a:pt x="179" y="15"/>
                              <a:pt x="181" y="6"/>
                              <a:pt x="184" y="3"/>
                            </a:cubicBezTo>
                            <a:cubicBezTo>
                              <a:pt x="187" y="0"/>
                              <a:pt x="195" y="0"/>
                              <a:pt x="200" y="3"/>
                            </a:cubicBezTo>
                            <a:cubicBezTo>
                              <a:pt x="205" y="6"/>
                              <a:pt x="213" y="18"/>
                              <a:pt x="216" y="24"/>
                            </a:cubicBezTo>
                            <a:cubicBezTo>
                              <a:pt x="219" y="30"/>
                              <a:pt x="216" y="35"/>
                              <a:pt x="219" y="40"/>
                            </a:cubicBezTo>
                            <a:cubicBezTo>
                              <a:pt x="222" y="45"/>
                              <a:pt x="231" y="48"/>
                              <a:pt x="235" y="56"/>
                            </a:cubicBezTo>
                            <a:cubicBezTo>
                              <a:pt x="239" y="64"/>
                              <a:pt x="237" y="81"/>
                              <a:pt x="240" y="88"/>
                            </a:cubicBezTo>
                            <a:cubicBezTo>
                              <a:pt x="243" y="95"/>
                              <a:pt x="249" y="97"/>
                              <a:pt x="256" y="99"/>
                            </a:cubicBezTo>
                            <a:cubicBezTo>
                              <a:pt x="263" y="101"/>
                              <a:pt x="275" y="97"/>
                              <a:pt x="283" y="99"/>
                            </a:cubicBezTo>
                            <a:cubicBezTo>
                              <a:pt x="291" y="101"/>
                              <a:pt x="296" y="108"/>
                              <a:pt x="302" y="112"/>
                            </a:cubicBezTo>
                            <a:cubicBezTo>
                              <a:pt x="308" y="116"/>
                              <a:pt x="311" y="120"/>
                              <a:pt x="318" y="123"/>
                            </a:cubicBezTo>
                            <a:cubicBezTo>
                              <a:pt x="325" y="126"/>
                              <a:pt x="337" y="128"/>
                              <a:pt x="344" y="131"/>
                            </a:cubicBezTo>
                            <a:cubicBezTo>
                              <a:pt x="351" y="134"/>
                              <a:pt x="355" y="136"/>
                              <a:pt x="360" y="144"/>
                            </a:cubicBezTo>
                            <a:cubicBezTo>
                              <a:pt x="365" y="152"/>
                              <a:pt x="372" y="168"/>
                              <a:pt x="374" y="176"/>
                            </a:cubicBezTo>
                            <a:cubicBezTo>
                              <a:pt x="376" y="184"/>
                              <a:pt x="374" y="186"/>
                              <a:pt x="374" y="192"/>
                            </a:cubicBezTo>
                            <a:cubicBezTo>
                              <a:pt x="374" y="198"/>
                              <a:pt x="375" y="203"/>
                              <a:pt x="374" y="211"/>
                            </a:cubicBezTo>
                            <a:cubicBezTo>
                              <a:pt x="373" y="219"/>
                              <a:pt x="369" y="233"/>
                              <a:pt x="368" y="240"/>
                            </a:cubicBezTo>
                            <a:cubicBezTo>
                              <a:pt x="367" y="247"/>
                              <a:pt x="370" y="248"/>
                              <a:pt x="368" y="256"/>
                            </a:cubicBezTo>
                            <a:cubicBezTo>
                              <a:pt x="366" y="264"/>
                              <a:pt x="356" y="280"/>
                              <a:pt x="355" y="288"/>
                            </a:cubicBezTo>
                            <a:cubicBezTo>
                              <a:pt x="354" y="296"/>
                              <a:pt x="361" y="298"/>
                              <a:pt x="363" y="304"/>
                            </a:cubicBezTo>
                            <a:cubicBezTo>
                              <a:pt x="365" y="310"/>
                              <a:pt x="364" y="317"/>
                              <a:pt x="366" y="323"/>
                            </a:cubicBezTo>
                            <a:cubicBezTo>
                              <a:pt x="368" y="329"/>
                              <a:pt x="373" y="335"/>
                              <a:pt x="376" y="341"/>
                            </a:cubicBezTo>
                            <a:cubicBezTo>
                              <a:pt x="379" y="347"/>
                              <a:pt x="383" y="351"/>
                              <a:pt x="387" y="357"/>
                            </a:cubicBezTo>
                            <a:cubicBezTo>
                              <a:pt x="391" y="363"/>
                              <a:pt x="397" y="369"/>
                              <a:pt x="403" y="376"/>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65" name="Freeform 32"/>
                      <p:cNvSpPr>
                        <a:spLocks/>
                      </p:cNvSpPr>
                      <p:nvPr/>
                    </p:nvSpPr>
                    <p:spPr bwMode="auto">
                      <a:xfrm>
                        <a:off x="4248" y="1925"/>
                        <a:ext cx="557" cy="598"/>
                      </a:xfrm>
                      <a:custGeom>
                        <a:avLst/>
                        <a:gdLst>
                          <a:gd name="T0" fmla="*/ 557 w 557"/>
                          <a:gd name="T1" fmla="*/ 598 h 598"/>
                          <a:gd name="T2" fmla="*/ 163 w 557"/>
                          <a:gd name="T3" fmla="*/ 568 h 598"/>
                          <a:gd name="T4" fmla="*/ 176 w 557"/>
                          <a:gd name="T5" fmla="*/ 550 h 598"/>
                          <a:gd name="T6" fmla="*/ 195 w 557"/>
                          <a:gd name="T7" fmla="*/ 526 h 598"/>
                          <a:gd name="T8" fmla="*/ 219 w 557"/>
                          <a:gd name="T9" fmla="*/ 499 h 598"/>
                          <a:gd name="T10" fmla="*/ 267 w 557"/>
                          <a:gd name="T11" fmla="*/ 443 h 598"/>
                          <a:gd name="T12" fmla="*/ 296 w 557"/>
                          <a:gd name="T13" fmla="*/ 422 h 598"/>
                          <a:gd name="T14" fmla="*/ 312 w 557"/>
                          <a:gd name="T15" fmla="*/ 400 h 598"/>
                          <a:gd name="T16" fmla="*/ 328 w 557"/>
                          <a:gd name="T17" fmla="*/ 358 h 598"/>
                          <a:gd name="T18" fmla="*/ 275 w 557"/>
                          <a:gd name="T19" fmla="*/ 331 h 598"/>
                          <a:gd name="T20" fmla="*/ 229 w 557"/>
                          <a:gd name="T21" fmla="*/ 342 h 598"/>
                          <a:gd name="T22" fmla="*/ 213 w 557"/>
                          <a:gd name="T23" fmla="*/ 366 h 598"/>
                          <a:gd name="T24" fmla="*/ 189 w 557"/>
                          <a:gd name="T25" fmla="*/ 392 h 598"/>
                          <a:gd name="T26" fmla="*/ 168 w 557"/>
                          <a:gd name="T27" fmla="*/ 403 h 598"/>
                          <a:gd name="T28" fmla="*/ 144 w 557"/>
                          <a:gd name="T29" fmla="*/ 411 h 598"/>
                          <a:gd name="T30" fmla="*/ 123 w 557"/>
                          <a:gd name="T31" fmla="*/ 398 h 598"/>
                          <a:gd name="T32" fmla="*/ 141 w 557"/>
                          <a:gd name="T33" fmla="*/ 371 h 598"/>
                          <a:gd name="T34" fmla="*/ 139 w 557"/>
                          <a:gd name="T35" fmla="*/ 331 h 598"/>
                          <a:gd name="T36" fmla="*/ 120 w 557"/>
                          <a:gd name="T37" fmla="*/ 299 h 598"/>
                          <a:gd name="T38" fmla="*/ 99 w 557"/>
                          <a:gd name="T39" fmla="*/ 280 h 598"/>
                          <a:gd name="T40" fmla="*/ 77 w 557"/>
                          <a:gd name="T41" fmla="*/ 259 h 598"/>
                          <a:gd name="T42" fmla="*/ 69 w 557"/>
                          <a:gd name="T43" fmla="*/ 251 h 598"/>
                          <a:gd name="T44" fmla="*/ 69 w 557"/>
                          <a:gd name="T45" fmla="*/ 243 h 598"/>
                          <a:gd name="T46" fmla="*/ 480 w 557"/>
                          <a:gd name="T47" fmla="*/ 0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7"/>
                          <a:gd name="T73" fmla="*/ 0 h 598"/>
                          <a:gd name="T74" fmla="*/ 557 w 557"/>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7" h="598">
                            <a:moveTo>
                              <a:pt x="557" y="598"/>
                            </a:moveTo>
                            <a:cubicBezTo>
                              <a:pt x="390" y="589"/>
                              <a:pt x="226" y="576"/>
                              <a:pt x="163" y="568"/>
                            </a:cubicBezTo>
                            <a:cubicBezTo>
                              <a:pt x="100" y="560"/>
                              <a:pt x="171" y="557"/>
                              <a:pt x="176" y="550"/>
                            </a:cubicBezTo>
                            <a:cubicBezTo>
                              <a:pt x="181" y="543"/>
                              <a:pt x="188" y="534"/>
                              <a:pt x="195" y="526"/>
                            </a:cubicBezTo>
                            <a:cubicBezTo>
                              <a:pt x="202" y="518"/>
                              <a:pt x="207" y="513"/>
                              <a:pt x="219" y="499"/>
                            </a:cubicBezTo>
                            <a:cubicBezTo>
                              <a:pt x="231" y="485"/>
                              <a:pt x="254" y="456"/>
                              <a:pt x="267" y="443"/>
                            </a:cubicBezTo>
                            <a:cubicBezTo>
                              <a:pt x="280" y="430"/>
                              <a:pt x="288" y="429"/>
                              <a:pt x="296" y="422"/>
                            </a:cubicBezTo>
                            <a:cubicBezTo>
                              <a:pt x="304" y="415"/>
                              <a:pt x="307" y="411"/>
                              <a:pt x="312" y="400"/>
                            </a:cubicBezTo>
                            <a:cubicBezTo>
                              <a:pt x="317" y="389"/>
                              <a:pt x="334" y="369"/>
                              <a:pt x="328" y="358"/>
                            </a:cubicBezTo>
                            <a:cubicBezTo>
                              <a:pt x="322" y="347"/>
                              <a:pt x="291" y="334"/>
                              <a:pt x="275" y="331"/>
                            </a:cubicBezTo>
                            <a:cubicBezTo>
                              <a:pt x="259" y="328"/>
                              <a:pt x="239" y="336"/>
                              <a:pt x="229" y="342"/>
                            </a:cubicBezTo>
                            <a:cubicBezTo>
                              <a:pt x="219" y="348"/>
                              <a:pt x="220" y="358"/>
                              <a:pt x="213" y="366"/>
                            </a:cubicBezTo>
                            <a:cubicBezTo>
                              <a:pt x="206" y="374"/>
                              <a:pt x="196" y="386"/>
                              <a:pt x="189" y="392"/>
                            </a:cubicBezTo>
                            <a:cubicBezTo>
                              <a:pt x="182" y="398"/>
                              <a:pt x="175" y="400"/>
                              <a:pt x="168" y="403"/>
                            </a:cubicBezTo>
                            <a:cubicBezTo>
                              <a:pt x="161" y="406"/>
                              <a:pt x="151" y="412"/>
                              <a:pt x="144" y="411"/>
                            </a:cubicBezTo>
                            <a:cubicBezTo>
                              <a:pt x="137" y="410"/>
                              <a:pt x="124" y="405"/>
                              <a:pt x="123" y="398"/>
                            </a:cubicBezTo>
                            <a:cubicBezTo>
                              <a:pt x="122" y="391"/>
                              <a:pt x="138" y="382"/>
                              <a:pt x="141" y="371"/>
                            </a:cubicBezTo>
                            <a:cubicBezTo>
                              <a:pt x="144" y="360"/>
                              <a:pt x="142" y="343"/>
                              <a:pt x="139" y="331"/>
                            </a:cubicBezTo>
                            <a:cubicBezTo>
                              <a:pt x="136" y="319"/>
                              <a:pt x="127" y="307"/>
                              <a:pt x="120" y="299"/>
                            </a:cubicBezTo>
                            <a:cubicBezTo>
                              <a:pt x="113" y="291"/>
                              <a:pt x="106" y="287"/>
                              <a:pt x="99" y="280"/>
                            </a:cubicBezTo>
                            <a:cubicBezTo>
                              <a:pt x="92" y="273"/>
                              <a:pt x="82" y="264"/>
                              <a:pt x="77" y="259"/>
                            </a:cubicBezTo>
                            <a:cubicBezTo>
                              <a:pt x="72" y="254"/>
                              <a:pt x="70" y="254"/>
                              <a:pt x="69" y="251"/>
                            </a:cubicBezTo>
                            <a:cubicBezTo>
                              <a:pt x="68" y="248"/>
                              <a:pt x="0" y="285"/>
                              <a:pt x="69" y="243"/>
                            </a:cubicBezTo>
                            <a:cubicBezTo>
                              <a:pt x="138" y="201"/>
                              <a:pt x="308" y="100"/>
                              <a:pt x="480" y="0"/>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6" name="Group 33"/>
                      <p:cNvGrpSpPr>
                        <a:grpSpLocks/>
                      </p:cNvGrpSpPr>
                      <p:nvPr/>
                    </p:nvGrpSpPr>
                    <p:grpSpPr bwMode="auto">
                      <a:xfrm>
                        <a:off x="3017" y="2088"/>
                        <a:ext cx="411" cy="741"/>
                        <a:chOff x="3017" y="2088"/>
                        <a:chExt cx="411" cy="741"/>
                      </a:xfrm>
                    </p:grpSpPr>
                    <p:sp>
                      <p:nvSpPr>
                        <p:cNvPr id="68" name="Freeform 34"/>
                        <p:cNvSpPr>
                          <a:spLocks/>
                        </p:cNvSpPr>
                        <p:nvPr/>
                      </p:nvSpPr>
                      <p:spPr bwMode="auto">
                        <a:xfrm>
                          <a:off x="3017" y="2089"/>
                          <a:ext cx="109" cy="740"/>
                        </a:xfrm>
                        <a:custGeom>
                          <a:avLst/>
                          <a:gdLst>
                            <a:gd name="T0" fmla="*/ 68 w 109"/>
                            <a:gd name="T1" fmla="*/ 740 h 740"/>
                            <a:gd name="T2" fmla="*/ 63 w 109"/>
                            <a:gd name="T3" fmla="*/ 724 h 740"/>
                            <a:gd name="T4" fmla="*/ 63 w 109"/>
                            <a:gd name="T5" fmla="*/ 700 h 740"/>
                            <a:gd name="T6" fmla="*/ 63 w 109"/>
                            <a:gd name="T7" fmla="*/ 676 h 740"/>
                            <a:gd name="T8" fmla="*/ 55 w 109"/>
                            <a:gd name="T9" fmla="*/ 655 h 740"/>
                            <a:gd name="T10" fmla="*/ 36 w 109"/>
                            <a:gd name="T11" fmla="*/ 634 h 740"/>
                            <a:gd name="T12" fmla="*/ 28 w 109"/>
                            <a:gd name="T13" fmla="*/ 620 h 740"/>
                            <a:gd name="T14" fmla="*/ 39 w 109"/>
                            <a:gd name="T15" fmla="*/ 596 h 740"/>
                            <a:gd name="T16" fmla="*/ 20 w 109"/>
                            <a:gd name="T17" fmla="*/ 575 h 740"/>
                            <a:gd name="T18" fmla="*/ 7 w 109"/>
                            <a:gd name="T19" fmla="*/ 562 h 740"/>
                            <a:gd name="T20" fmla="*/ 2 w 109"/>
                            <a:gd name="T21" fmla="*/ 538 h 740"/>
                            <a:gd name="T22" fmla="*/ 2 w 109"/>
                            <a:gd name="T23" fmla="*/ 514 h 740"/>
                            <a:gd name="T24" fmla="*/ 15 w 109"/>
                            <a:gd name="T25" fmla="*/ 495 h 740"/>
                            <a:gd name="T26" fmla="*/ 23 w 109"/>
                            <a:gd name="T27" fmla="*/ 476 h 740"/>
                            <a:gd name="T28" fmla="*/ 20 w 109"/>
                            <a:gd name="T29" fmla="*/ 442 h 740"/>
                            <a:gd name="T30" fmla="*/ 20 w 109"/>
                            <a:gd name="T31" fmla="*/ 423 h 740"/>
                            <a:gd name="T32" fmla="*/ 20 w 109"/>
                            <a:gd name="T33" fmla="*/ 394 h 740"/>
                            <a:gd name="T34" fmla="*/ 31 w 109"/>
                            <a:gd name="T35" fmla="*/ 378 h 740"/>
                            <a:gd name="T36" fmla="*/ 42 w 109"/>
                            <a:gd name="T37" fmla="*/ 354 h 740"/>
                            <a:gd name="T38" fmla="*/ 28 w 109"/>
                            <a:gd name="T39" fmla="*/ 324 h 740"/>
                            <a:gd name="T40" fmla="*/ 23 w 109"/>
                            <a:gd name="T41" fmla="*/ 306 h 740"/>
                            <a:gd name="T42" fmla="*/ 28 w 109"/>
                            <a:gd name="T43" fmla="*/ 276 h 740"/>
                            <a:gd name="T44" fmla="*/ 36 w 109"/>
                            <a:gd name="T45" fmla="*/ 260 h 740"/>
                            <a:gd name="T46" fmla="*/ 10 w 109"/>
                            <a:gd name="T47" fmla="*/ 242 h 740"/>
                            <a:gd name="T48" fmla="*/ 26 w 109"/>
                            <a:gd name="T49" fmla="*/ 231 h 740"/>
                            <a:gd name="T50" fmla="*/ 26 w 109"/>
                            <a:gd name="T51" fmla="*/ 207 h 740"/>
                            <a:gd name="T52" fmla="*/ 42 w 109"/>
                            <a:gd name="T53" fmla="*/ 194 h 740"/>
                            <a:gd name="T54" fmla="*/ 44 w 109"/>
                            <a:gd name="T55" fmla="*/ 178 h 740"/>
                            <a:gd name="T56" fmla="*/ 68 w 109"/>
                            <a:gd name="T57" fmla="*/ 167 h 740"/>
                            <a:gd name="T58" fmla="*/ 79 w 109"/>
                            <a:gd name="T59" fmla="*/ 148 h 740"/>
                            <a:gd name="T60" fmla="*/ 106 w 109"/>
                            <a:gd name="T61" fmla="*/ 116 h 740"/>
                            <a:gd name="T62" fmla="*/ 100 w 109"/>
                            <a:gd name="T63" fmla="*/ 98 h 740"/>
                            <a:gd name="T64" fmla="*/ 90 w 109"/>
                            <a:gd name="T65" fmla="*/ 82 h 740"/>
                            <a:gd name="T66" fmla="*/ 84 w 109"/>
                            <a:gd name="T67" fmla="*/ 66 h 740"/>
                            <a:gd name="T68" fmla="*/ 103 w 109"/>
                            <a:gd name="T69" fmla="*/ 34 h 740"/>
                            <a:gd name="T70" fmla="*/ 100 w 109"/>
                            <a:gd name="T71" fmla="*/ 15 h 740"/>
                            <a:gd name="T72" fmla="*/ 87 w 109"/>
                            <a:gd name="T73" fmla="*/ 2 h 740"/>
                            <a:gd name="T74" fmla="*/ 90 w 109"/>
                            <a:gd name="T75" fmla="*/ 2 h 740"/>
                            <a:gd name="T76" fmla="*/ 84 w 109"/>
                            <a:gd name="T77" fmla="*/ 4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40"/>
                            <a:gd name="T119" fmla="*/ 109 w 109"/>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740">
                              <a:moveTo>
                                <a:pt x="68" y="740"/>
                              </a:moveTo>
                              <a:cubicBezTo>
                                <a:pt x="67" y="737"/>
                                <a:pt x="64" y="731"/>
                                <a:pt x="63" y="724"/>
                              </a:cubicBezTo>
                              <a:cubicBezTo>
                                <a:pt x="62" y="717"/>
                                <a:pt x="63" y="708"/>
                                <a:pt x="63" y="700"/>
                              </a:cubicBezTo>
                              <a:cubicBezTo>
                                <a:pt x="63" y="692"/>
                                <a:pt x="64" y="683"/>
                                <a:pt x="63" y="676"/>
                              </a:cubicBezTo>
                              <a:cubicBezTo>
                                <a:pt x="62" y="669"/>
                                <a:pt x="59" y="662"/>
                                <a:pt x="55" y="655"/>
                              </a:cubicBezTo>
                              <a:cubicBezTo>
                                <a:pt x="51" y="648"/>
                                <a:pt x="41" y="640"/>
                                <a:pt x="36" y="634"/>
                              </a:cubicBezTo>
                              <a:cubicBezTo>
                                <a:pt x="31" y="628"/>
                                <a:pt x="27" y="626"/>
                                <a:pt x="28" y="620"/>
                              </a:cubicBezTo>
                              <a:cubicBezTo>
                                <a:pt x="29" y="614"/>
                                <a:pt x="40" y="603"/>
                                <a:pt x="39" y="596"/>
                              </a:cubicBezTo>
                              <a:cubicBezTo>
                                <a:pt x="38" y="589"/>
                                <a:pt x="25" y="581"/>
                                <a:pt x="20" y="575"/>
                              </a:cubicBezTo>
                              <a:cubicBezTo>
                                <a:pt x="15" y="569"/>
                                <a:pt x="10" y="568"/>
                                <a:pt x="7" y="562"/>
                              </a:cubicBezTo>
                              <a:cubicBezTo>
                                <a:pt x="4" y="556"/>
                                <a:pt x="3" y="546"/>
                                <a:pt x="2" y="538"/>
                              </a:cubicBezTo>
                              <a:cubicBezTo>
                                <a:pt x="1" y="530"/>
                                <a:pt x="0" y="521"/>
                                <a:pt x="2" y="514"/>
                              </a:cubicBezTo>
                              <a:cubicBezTo>
                                <a:pt x="4" y="507"/>
                                <a:pt x="11" y="501"/>
                                <a:pt x="15" y="495"/>
                              </a:cubicBezTo>
                              <a:cubicBezTo>
                                <a:pt x="19" y="489"/>
                                <a:pt x="22" y="485"/>
                                <a:pt x="23" y="476"/>
                              </a:cubicBezTo>
                              <a:cubicBezTo>
                                <a:pt x="24" y="467"/>
                                <a:pt x="20" y="451"/>
                                <a:pt x="20" y="442"/>
                              </a:cubicBezTo>
                              <a:cubicBezTo>
                                <a:pt x="20" y="433"/>
                                <a:pt x="20" y="431"/>
                                <a:pt x="20" y="423"/>
                              </a:cubicBezTo>
                              <a:cubicBezTo>
                                <a:pt x="20" y="415"/>
                                <a:pt x="18" y="401"/>
                                <a:pt x="20" y="394"/>
                              </a:cubicBezTo>
                              <a:cubicBezTo>
                                <a:pt x="22" y="387"/>
                                <a:pt x="27" y="385"/>
                                <a:pt x="31" y="378"/>
                              </a:cubicBezTo>
                              <a:cubicBezTo>
                                <a:pt x="35" y="371"/>
                                <a:pt x="43" y="363"/>
                                <a:pt x="42" y="354"/>
                              </a:cubicBezTo>
                              <a:cubicBezTo>
                                <a:pt x="41" y="345"/>
                                <a:pt x="31" y="332"/>
                                <a:pt x="28" y="324"/>
                              </a:cubicBezTo>
                              <a:cubicBezTo>
                                <a:pt x="25" y="316"/>
                                <a:pt x="23" y="314"/>
                                <a:pt x="23" y="306"/>
                              </a:cubicBezTo>
                              <a:cubicBezTo>
                                <a:pt x="23" y="298"/>
                                <a:pt x="26" y="284"/>
                                <a:pt x="28" y="276"/>
                              </a:cubicBezTo>
                              <a:cubicBezTo>
                                <a:pt x="30" y="268"/>
                                <a:pt x="39" y="266"/>
                                <a:pt x="36" y="260"/>
                              </a:cubicBezTo>
                              <a:cubicBezTo>
                                <a:pt x="33" y="254"/>
                                <a:pt x="12" y="247"/>
                                <a:pt x="10" y="242"/>
                              </a:cubicBezTo>
                              <a:cubicBezTo>
                                <a:pt x="8" y="237"/>
                                <a:pt x="23" y="237"/>
                                <a:pt x="26" y="231"/>
                              </a:cubicBezTo>
                              <a:cubicBezTo>
                                <a:pt x="29" y="225"/>
                                <a:pt x="23" y="213"/>
                                <a:pt x="26" y="207"/>
                              </a:cubicBezTo>
                              <a:cubicBezTo>
                                <a:pt x="29" y="201"/>
                                <a:pt x="39" y="199"/>
                                <a:pt x="42" y="194"/>
                              </a:cubicBezTo>
                              <a:cubicBezTo>
                                <a:pt x="45" y="189"/>
                                <a:pt x="40" y="183"/>
                                <a:pt x="44" y="178"/>
                              </a:cubicBezTo>
                              <a:cubicBezTo>
                                <a:pt x="48" y="173"/>
                                <a:pt x="62" y="172"/>
                                <a:pt x="68" y="167"/>
                              </a:cubicBezTo>
                              <a:cubicBezTo>
                                <a:pt x="74" y="162"/>
                                <a:pt x="73" y="156"/>
                                <a:pt x="79" y="148"/>
                              </a:cubicBezTo>
                              <a:cubicBezTo>
                                <a:pt x="85" y="140"/>
                                <a:pt x="103" y="124"/>
                                <a:pt x="106" y="116"/>
                              </a:cubicBezTo>
                              <a:cubicBezTo>
                                <a:pt x="109" y="108"/>
                                <a:pt x="103" y="104"/>
                                <a:pt x="100" y="98"/>
                              </a:cubicBezTo>
                              <a:cubicBezTo>
                                <a:pt x="97" y="92"/>
                                <a:pt x="93" y="87"/>
                                <a:pt x="90" y="82"/>
                              </a:cubicBezTo>
                              <a:cubicBezTo>
                                <a:pt x="87" y="77"/>
                                <a:pt x="82" y="74"/>
                                <a:pt x="84" y="66"/>
                              </a:cubicBezTo>
                              <a:cubicBezTo>
                                <a:pt x="86" y="58"/>
                                <a:pt x="100" y="42"/>
                                <a:pt x="103" y="34"/>
                              </a:cubicBezTo>
                              <a:cubicBezTo>
                                <a:pt x="106" y="26"/>
                                <a:pt x="103" y="20"/>
                                <a:pt x="100" y="15"/>
                              </a:cubicBezTo>
                              <a:cubicBezTo>
                                <a:pt x="97" y="10"/>
                                <a:pt x="89" y="4"/>
                                <a:pt x="87" y="2"/>
                              </a:cubicBezTo>
                              <a:cubicBezTo>
                                <a:pt x="85" y="0"/>
                                <a:pt x="90" y="2"/>
                                <a:pt x="90" y="2"/>
                              </a:cubicBezTo>
                              <a:cubicBezTo>
                                <a:pt x="90" y="2"/>
                                <a:pt x="85" y="4"/>
                                <a:pt x="84" y="4"/>
                              </a:cubicBezTo>
                            </a:path>
                          </a:pathLst>
                        </a:custGeom>
                        <a:solidFill>
                          <a:srgbClr val="FF0080">
                            <a:alpha val="30196"/>
                          </a:srgbClr>
                        </a:solidFill>
                        <a:ln w="38100">
                          <a:solidFill>
                            <a:srgbClr val="FF0626"/>
                          </a:solidFill>
                          <a:round/>
                          <a:headEnd/>
                          <a:tailEnd/>
                        </a:ln>
                      </p:spPr>
                      <p:txBody>
                        <a:bodyPr wrap="none" anchor="ctr"/>
                        <a:lstStyle/>
                        <a:p>
                          <a:endParaRPr lang="en-US"/>
                        </a:p>
                      </p:txBody>
                    </p:sp>
                    <p:sp>
                      <p:nvSpPr>
                        <p:cNvPr id="69" name="Freeform 35"/>
                        <p:cNvSpPr>
                          <a:spLocks/>
                        </p:cNvSpPr>
                        <p:nvPr/>
                      </p:nvSpPr>
                      <p:spPr bwMode="auto">
                        <a:xfrm>
                          <a:off x="3080" y="2088"/>
                          <a:ext cx="348" cy="739"/>
                        </a:xfrm>
                        <a:custGeom>
                          <a:avLst/>
                          <a:gdLst>
                            <a:gd name="T0" fmla="*/ 0 w 348"/>
                            <a:gd name="T1" fmla="*/ 0 h 739"/>
                            <a:gd name="T2" fmla="*/ 152 w 348"/>
                            <a:gd name="T3" fmla="*/ 11 h 739"/>
                            <a:gd name="T4" fmla="*/ 152 w 348"/>
                            <a:gd name="T5" fmla="*/ 53 h 739"/>
                            <a:gd name="T6" fmla="*/ 144 w 348"/>
                            <a:gd name="T7" fmla="*/ 91 h 739"/>
                            <a:gd name="T8" fmla="*/ 171 w 348"/>
                            <a:gd name="T9" fmla="*/ 120 h 739"/>
                            <a:gd name="T10" fmla="*/ 197 w 348"/>
                            <a:gd name="T11" fmla="*/ 139 h 739"/>
                            <a:gd name="T12" fmla="*/ 200 w 348"/>
                            <a:gd name="T13" fmla="*/ 179 h 739"/>
                            <a:gd name="T14" fmla="*/ 221 w 348"/>
                            <a:gd name="T15" fmla="*/ 219 h 739"/>
                            <a:gd name="T16" fmla="*/ 237 w 348"/>
                            <a:gd name="T17" fmla="*/ 248 h 739"/>
                            <a:gd name="T18" fmla="*/ 245 w 348"/>
                            <a:gd name="T19" fmla="*/ 296 h 739"/>
                            <a:gd name="T20" fmla="*/ 256 w 348"/>
                            <a:gd name="T21" fmla="*/ 347 h 739"/>
                            <a:gd name="T22" fmla="*/ 251 w 348"/>
                            <a:gd name="T23" fmla="*/ 392 h 739"/>
                            <a:gd name="T24" fmla="*/ 256 w 348"/>
                            <a:gd name="T25" fmla="*/ 416 h 739"/>
                            <a:gd name="T26" fmla="*/ 264 w 348"/>
                            <a:gd name="T27" fmla="*/ 448 h 739"/>
                            <a:gd name="T28" fmla="*/ 283 w 348"/>
                            <a:gd name="T29" fmla="*/ 467 h 739"/>
                            <a:gd name="T30" fmla="*/ 267 w 348"/>
                            <a:gd name="T31" fmla="*/ 504 h 739"/>
                            <a:gd name="T32" fmla="*/ 285 w 348"/>
                            <a:gd name="T33" fmla="*/ 517 h 739"/>
                            <a:gd name="T34" fmla="*/ 301 w 348"/>
                            <a:gd name="T35" fmla="*/ 547 h 739"/>
                            <a:gd name="T36" fmla="*/ 299 w 348"/>
                            <a:gd name="T37" fmla="*/ 579 h 739"/>
                            <a:gd name="T38" fmla="*/ 8 w 348"/>
                            <a:gd name="T39" fmla="*/ 739 h 7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739"/>
                            <a:gd name="T62" fmla="*/ 348 w 348"/>
                            <a:gd name="T63" fmla="*/ 739 h 7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739">
                              <a:moveTo>
                                <a:pt x="0" y="0"/>
                              </a:moveTo>
                              <a:cubicBezTo>
                                <a:pt x="26" y="2"/>
                                <a:pt x="127" y="2"/>
                                <a:pt x="152" y="11"/>
                              </a:cubicBezTo>
                              <a:cubicBezTo>
                                <a:pt x="177" y="20"/>
                                <a:pt x="153" y="40"/>
                                <a:pt x="152" y="53"/>
                              </a:cubicBezTo>
                              <a:cubicBezTo>
                                <a:pt x="151" y="66"/>
                                <a:pt x="141" y="80"/>
                                <a:pt x="144" y="91"/>
                              </a:cubicBezTo>
                              <a:cubicBezTo>
                                <a:pt x="147" y="102"/>
                                <a:pt x="162" y="112"/>
                                <a:pt x="171" y="120"/>
                              </a:cubicBezTo>
                              <a:cubicBezTo>
                                <a:pt x="180" y="128"/>
                                <a:pt x="192" y="129"/>
                                <a:pt x="197" y="139"/>
                              </a:cubicBezTo>
                              <a:cubicBezTo>
                                <a:pt x="202" y="149"/>
                                <a:pt x="196" y="166"/>
                                <a:pt x="200" y="179"/>
                              </a:cubicBezTo>
                              <a:cubicBezTo>
                                <a:pt x="204" y="192"/>
                                <a:pt x="215" y="208"/>
                                <a:pt x="221" y="219"/>
                              </a:cubicBezTo>
                              <a:cubicBezTo>
                                <a:pt x="227" y="230"/>
                                <a:pt x="233" y="235"/>
                                <a:pt x="237" y="248"/>
                              </a:cubicBezTo>
                              <a:cubicBezTo>
                                <a:pt x="241" y="261"/>
                                <a:pt x="242" y="280"/>
                                <a:pt x="245" y="296"/>
                              </a:cubicBezTo>
                              <a:cubicBezTo>
                                <a:pt x="248" y="312"/>
                                <a:pt x="255" y="331"/>
                                <a:pt x="256" y="347"/>
                              </a:cubicBezTo>
                              <a:cubicBezTo>
                                <a:pt x="257" y="363"/>
                                <a:pt x="251" y="381"/>
                                <a:pt x="251" y="392"/>
                              </a:cubicBezTo>
                              <a:cubicBezTo>
                                <a:pt x="251" y="403"/>
                                <a:pt x="254" y="407"/>
                                <a:pt x="256" y="416"/>
                              </a:cubicBezTo>
                              <a:cubicBezTo>
                                <a:pt x="258" y="425"/>
                                <a:pt x="260" y="440"/>
                                <a:pt x="264" y="448"/>
                              </a:cubicBezTo>
                              <a:cubicBezTo>
                                <a:pt x="268" y="456"/>
                                <a:pt x="282" y="458"/>
                                <a:pt x="283" y="467"/>
                              </a:cubicBezTo>
                              <a:cubicBezTo>
                                <a:pt x="284" y="476"/>
                                <a:pt x="267" y="496"/>
                                <a:pt x="267" y="504"/>
                              </a:cubicBezTo>
                              <a:cubicBezTo>
                                <a:pt x="267" y="512"/>
                                <a:pt x="279" y="510"/>
                                <a:pt x="285" y="517"/>
                              </a:cubicBezTo>
                              <a:cubicBezTo>
                                <a:pt x="291" y="524"/>
                                <a:pt x="299" y="537"/>
                                <a:pt x="301" y="547"/>
                              </a:cubicBezTo>
                              <a:cubicBezTo>
                                <a:pt x="303" y="557"/>
                                <a:pt x="348" y="547"/>
                                <a:pt x="299" y="579"/>
                              </a:cubicBezTo>
                              <a:cubicBezTo>
                                <a:pt x="250" y="611"/>
                                <a:pt x="69" y="706"/>
                                <a:pt x="8" y="739"/>
                              </a:cubicBezTo>
                            </a:path>
                          </a:pathLst>
                        </a:custGeom>
                        <a:solidFill>
                          <a:srgbClr val="FF0080">
                            <a:alpha val="30196"/>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67" name="Freeform 36"/>
                      <p:cNvSpPr>
                        <a:spLocks/>
                      </p:cNvSpPr>
                      <p:nvPr/>
                    </p:nvSpPr>
                    <p:spPr bwMode="auto">
                      <a:xfrm>
                        <a:off x="4180" y="2524"/>
                        <a:ext cx="628" cy="699"/>
                      </a:xfrm>
                      <a:custGeom>
                        <a:avLst/>
                        <a:gdLst>
                          <a:gd name="T0" fmla="*/ 628 w 628"/>
                          <a:gd name="T1" fmla="*/ 0 h 699"/>
                          <a:gd name="T2" fmla="*/ 624 w 628"/>
                          <a:gd name="T3" fmla="*/ 52 h 699"/>
                          <a:gd name="T4" fmla="*/ 612 w 628"/>
                          <a:gd name="T5" fmla="*/ 80 h 699"/>
                          <a:gd name="T6" fmla="*/ 604 w 628"/>
                          <a:gd name="T7" fmla="*/ 104 h 699"/>
                          <a:gd name="T8" fmla="*/ 592 w 628"/>
                          <a:gd name="T9" fmla="*/ 132 h 699"/>
                          <a:gd name="T10" fmla="*/ 580 w 628"/>
                          <a:gd name="T11" fmla="*/ 176 h 699"/>
                          <a:gd name="T12" fmla="*/ 572 w 628"/>
                          <a:gd name="T13" fmla="*/ 204 h 699"/>
                          <a:gd name="T14" fmla="*/ 556 w 628"/>
                          <a:gd name="T15" fmla="*/ 228 h 699"/>
                          <a:gd name="T16" fmla="*/ 540 w 628"/>
                          <a:gd name="T17" fmla="*/ 256 h 699"/>
                          <a:gd name="T18" fmla="*/ 520 w 628"/>
                          <a:gd name="T19" fmla="*/ 276 h 699"/>
                          <a:gd name="T20" fmla="*/ 516 w 628"/>
                          <a:gd name="T21" fmla="*/ 300 h 699"/>
                          <a:gd name="T22" fmla="*/ 500 w 628"/>
                          <a:gd name="T23" fmla="*/ 328 h 699"/>
                          <a:gd name="T24" fmla="*/ 480 w 628"/>
                          <a:gd name="T25" fmla="*/ 360 h 699"/>
                          <a:gd name="T26" fmla="*/ 456 w 628"/>
                          <a:gd name="T27" fmla="*/ 388 h 699"/>
                          <a:gd name="T28" fmla="*/ 424 w 628"/>
                          <a:gd name="T29" fmla="*/ 404 h 699"/>
                          <a:gd name="T30" fmla="*/ 396 w 628"/>
                          <a:gd name="T31" fmla="*/ 416 h 699"/>
                          <a:gd name="T32" fmla="*/ 364 w 628"/>
                          <a:gd name="T33" fmla="*/ 424 h 699"/>
                          <a:gd name="T34" fmla="*/ 360 w 628"/>
                          <a:gd name="T35" fmla="*/ 452 h 699"/>
                          <a:gd name="T36" fmla="*/ 344 w 628"/>
                          <a:gd name="T37" fmla="*/ 496 h 699"/>
                          <a:gd name="T38" fmla="*/ 320 w 628"/>
                          <a:gd name="T39" fmla="*/ 504 h 699"/>
                          <a:gd name="T40" fmla="*/ 304 w 628"/>
                          <a:gd name="T41" fmla="*/ 524 h 699"/>
                          <a:gd name="T42" fmla="*/ 288 w 628"/>
                          <a:gd name="T43" fmla="*/ 548 h 699"/>
                          <a:gd name="T44" fmla="*/ 268 w 628"/>
                          <a:gd name="T45" fmla="*/ 568 h 699"/>
                          <a:gd name="T46" fmla="*/ 220 w 628"/>
                          <a:gd name="T47" fmla="*/ 596 h 699"/>
                          <a:gd name="T48" fmla="*/ 188 w 628"/>
                          <a:gd name="T49" fmla="*/ 620 h 699"/>
                          <a:gd name="T50" fmla="*/ 164 w 628"/>
                          <a:gd name="T51" fmla="*/ 636 h 699"/>
                          <a:gd name="T52" fmla="*/ 136 w 628"/>
                          <a:gd name="T53" fmla="*/ 652 h 699"/>
                          <a:gd name="T54" fmla="*/ 112 w 628"/>
                          <a:gd name="T55" fmla="*/ 660 h 699"/>
                          <a:gd name="T56" fmla="*/ 88 w 628"/>
                          <a:gd name="T57" fmla="*/ 664 h 699"/>
                          <a:gd name="T58" fmla="*/ 56 w 628"/>
                          <a:gd name="T59" fmla="*/ 672 h 699"/>
                          <a:gd name="T60" fmla="*/ 32 w 628"/>
                          <a:gd name="T61" fmla="*/ 696 h 699"/>
                          <a:gd name="T62" fmla="*/ 0 w 628"/>
                          <a:gd name="T63" fmla="*/ 692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8"/>
                          <a:gd name="T97" fmla="*/ 0 h 699"/>
                          <a:gd name="T98" fmla="*/ 628 w 628"/>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8" h="699">
                            <a:moveTo>
                              <a:pt x="628" y="0"/>
                            </a:moveTo>
                            <a:cubicBezTo>
                              <a:pt x="627" y="19"/>
                              <a:pt x="627" y="39"/>
                              <a:pt x="624" y="52"/>
                            </a:cubicBezTo>
                            <a:cubicBezTo>
                              <a:pt x="621" y="65"/>
                              <a:pt x="615" y="71"/>
                              <a:pt x="612" y="80"/>
                            </a:cubicBezTo>
                            <a:cubicBezTo>
                              <a:pt x="609" y="89"/>
                              <a:pt x="607" y="95"/>
                              <a:pt x="604" y="104"/>
                            </a:cubicBezTo>
                            <a:cubicBezTo>
                              <a:pt x="601" y="113"/>
                              <a:pt x="596" y="120"/>
                              <a:pt x="592" y="132"/>
                            </a:cubicBezTo>
                            <a:cubicBezTo>
                              <a:pt x="588" y="144"/>
                              <a:pt x="583" y="164"/>
                              <a:pt x="580" y="176"/>
                            </a:cubicBezTo>
                            <a:cubicBezTo>
                              <a:pt x="577" y="188"/>
                              <a:pt x="576" y="195"/>
                              <a:pt x="572" y="204"/>
                            </a:cubicBezTo>
                            <a:cubicBezTo>
                              <a:pt x="568" y="213"/>
                              <a:pt x="561" y="219"/>
                              <a:pt x="556" y="228"/>
                            </a:cubicBezTo>
                            <a:cubicBezTo>
                              <a:pt x="551" y="237"/>
                              <a:pt x="546" y="248"/>
                              <a:pt x="540" y="256"/>
                            </a:cubicBezTo>
                            <a:cubicBezTo>
                              <a:pt x="534" y="264"/>
                              <a:pt x="524" y="269"/>
                              <a:pt x="520" y="276"/>
                            </a:cubicBezTo>
                            <a:cubicBezTo>
                              <a:pt x="516" y="283"/>
                              <a:pt x="519" y="291"/>
                              <a:pt x="516" y="300"/>
                            </a:cubicBezTo>
                            <a:cubicBezTo>
                              <a:pt x="513" y="309"/>
                              <a:pt x="506" y="318"/>
                              <a:pt x="500" y="328"/>
                            </a:cubicBezTo>
                            <a:cubicBezTo>
                              <a:pt x="494" y="338"/>
                              <a:pt x="487" y="350"/>
                              <a:pt x="480" y="360"/>
                            </a:cubicBezTo>
                            <a:cubicBezTo>
                              <a:pt x="473" y="370"/>
                              <a:pt x="465" y="381"/>
                              <a:pt x="456" y="388"/>
                            </a:cubicBezTo>
                            <a:cubicBezTo>
                              <a:pt x="447" y="395"/>
                              <a:pt x="434" y="399"/>
                              <a:pt x="424" y="404"/>
                            </a:cubicBezTo>
                            <a:cubicBezTo>
                              <a:pt x="414" y="409"/>
                              <a:pt x="406" y="413"/>
                              <a:pt x="396" y="416"/>
                            </a:cubicBezTo>
                            <a:cubicBezTo>
                              <a:pt x="386" y="419"/>
                              <a:pt x="370" y="418"/>
                              <a:pt x="364" y="424"/>
                            </a:cubicBezTo>
                            <a:cubicBezTo>
                              <a:pt x="358" y="430"/>
                              <a:pt x="363" y="440"/>
                              <a:pt x="360" y="452"/>
                            </a:cubicBezTo>
                            <a:cubicBezTo>
                              <a:pt x="357" y="464"/>
                              <a:pt x="351" y="487"/>
                              <a:pt x="344" y="496"/>
                            </a:cubicBezTo>
                            <a:cubicBezTo>
                              <a:pt x="337" y="505"/>
                              <a:pt x="327" y="499"/>
                              <a:pt x="320" y="504"/>
                            </a:cubicBezTo>
                            <a:cubicBezTo>
                              <a:pt x="313" y="509"/>
                              <a:pt x="309" y="517"/>
                              <a:pt x="304" y="524"/>
                            </a:cubicBezTo>
                            <a:cubicBezTo>
                              <a:pt x="299" y="531"/>
                              <a:pt x="294" y="541"/>
                              <a:pt x="288" y="548"/>
                            </a:cubicBezTo>
                            <a:cubicBezTo>
                              <a:pt x="282" y="555"/>
                              <a:pt x="279" y="560"/>
                              <a:pt x="268" y="568"/>
                            </a:cubicBezTo>
                            <a:cubicBezTo>
                              <a:pt x="257" y="576"/>
                              <a:pt x="233" y="587"/>
                              <a:pt x="220" y="596"/>
                            </a:cubicBezTo>
                            <a:cubicBezTo>
                              <a:pt x="207" y="605"/>
                              <a:pt x="197" y="613"/>
                              <a:pt x="188" y="620"/>
                            </a:cubicBezTo>
                            <a:cubicBezTo>
                              <a:pt x="179" y="627"/>
                              <a:pt x="173" y="631"/>
                              <a:pt x="164" y="636"/>
                            </a:cubicBezTo>
                            <a:cubicBezTo>
                              <a:pt x="155" y="641"/>
                              <a:pt x="145" y="648"/>
                              <a:pt x="136" y="652"/>
                            </a:cubicBezTo>
                            <a:cubicBezTo>
                              <a:pt x="127" y="656"/>
                              <a:pt x="120" y="658"/>
                              <a:pt x="112" y="660"/>
                            </a:cubicBezTo>
                            <a:cubicBezTo>
                              <a:pt x="104" y="662"/>
                              <a:pt x="97" y="662"/>
                              <a:pt x="88" y="664"/>
                            </a:cubicBezTo>
                            <a:cubicBezTo>
                              <a:pt x="79" y="666"/>
                              <a:pt x="65" y="667"/>
                              <a:pt x="56" y="672"/>
                            </a:cubicBezTo>
                            <a:cubicBezTo>
                              <a:pt x="47" y="677"/>
                              <a:pt x="41" y="693"/>
                              <a:pt x="32" y="696"/>
                            </a:cubicBezTo>
                            <a:cubicBezTo>
                              <a:pt x="23" y="699"/>
                              <a:pt x="5" y="693"/>
                              <a:pt x="0" y="692"/>
                            </a:cubicBezTo>
                          </a:path>
                        </a:pathLst>
                      </a:custGeom>
                      <a:noFill/>
                      <a:ln w="28575">
                        <a:solidFill>
                          <a:srgbClr val="FF062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grpSp>
          </p:grpSp>
        </p:grpSp>
        <p:sp>
          <p:nvSpPr>
            <p:cNvPr id="43" name="Line 39"/>
            <p:cNvSpPr>
              <a:spLocks noChangeShapeType="1"/>
            </p:cNvSpPr>
            <p:nvPr/>
          </p:nvSpPr>
          <p:spPr bwMode="auto">
            <a:xfrm flipH="1">
              <a:off x="4703" y="2475"/>
              <a:ext cx="153" cy="191"/>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 name="Line 40"/>
            <p:cNvSpPr>
              <a:spLocks noChangeShapeType="1"/>
            </p:cNvSpPr>
            <p:nvPr/>
          </p:nvSpPr>
          <p:spPr bwMode="auto">
            <a:xfrm flipV="1">
              <a:off x="3635" y="1316"/>
              <a:ext cx="233" cy="8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5" name="Line 41"/>
            <p:cNvSpPr>
              <a:spLocks noChangeShapeType="1"/>
            </p:cNvSpPr>
            <p:nvPr/>
          </p:nvSpPr>
          <p:spPr bwMode="auto">
            <a:xfrm>
              <a:off x="4608" y="1622"/>
              <a:ext cx="128" cy="18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6" name="Line 42"/>
            <p:cNvSpPr>
              <a:spLocks noChangeShapeType="1"/>
            </p:cNvSpPr>
            <p:nvPr/>
          </p:nvSpPr>
          <p:spPr bwMode="auto">
            <a:xfrm flipH="1" flipV="1">
              <a:off x="3443" y="2337"/>
              <a:ext cx="105" cy="23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78" name="TextBox 77"/>
          <p:cNvSpPr txBox="1"/>
          <p:nvPr/>
        </p:nvSpPr>
        <p:spPr>
          <a:xfrm>
            <a:off x="2501930" y="1069635"/>
            <a:ext cx="569387" cy="307777"/>
          </a:xfrm>
          <a:prstGeom prst="rect">
            <a:avLst/>
          </a:prstGeom>
          <a:solidFill>
            <a:srgbClr val="FFFFFF">
              <a:alpha val="68000"/>
            </a:srgbClr>
          </a:solidFill>
        </p:spPr>
        <p:txBody>
          <a:bodyPr wrap="none" rtlCol="0">
            <a:spAutoFit/>
          </a:bodyPr>
          <a:lstStyle/>
          <a:p>
            <a:r>
              <a:rPr lang="en-US" sz="1400" dirty="0">
                <a:solidFill>
                  <a:schemeClr val="accent3">
                    <a:lumMod val="75000"/>
                  </a:schemeClr>
                </a:solidFill>
                <a:latin typeface="Avenir Black"/>
                <a:cs typeface="Avenir Black"/>
              </a:rPr>
              <a:t>ACC</a:t>
            </a:r>
          </a:p>
        </p:txBody>
      </p:sp>
    </p:spTree>
    <p:extLst>
      <p:ext uri="{BB962C8B-B14F-4D97-AF65-F5344CB8AC3E}">
        <p14:creationId xmlns:p14="http://schemas.microsoft.com/office/powerpoint/2010/main" val="331465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 y="-89789"/>
            <a:ext cx="5633336" cy="6067940"/>
          </a:xfrm>
          <a:prstGeom prst="rect">
            <a:avLst/>
          </a:prstGeom>
          <a:ln>
            <a:noFill/>
          </a:ln>
        </p:spPr>
      </p:pic>
      <p:sp>
        <p:nvSpPr>
          <p:cNvPr id="25" name="Freeform 24"/>
          <p:cNvSpPr/>
          <p:nvPr/>
        </p:nvSpPr>
        <p:spPr>
          <a:xfrm>
            <a:off x="1180353" y="1016000"/>
            <a:ext cx="2218765" cy="2696882"/>
          </a:xfrm>
          <a:custGeom>
            <a:avLst/>
            <a:gdLst>
              <a:gd name="connsiteX0" fmla="*/ 0 w 2218765"/>
              <a:gd name="connsiteY0" fmla="*/ 2696882 h 2696882"/>
              <a:gd name="connsiteX1" fmla="*/ 306294 w 2218765"/>
              <a:gd name="connsiteY1" fmla="*/ 2129118 h 2696882"/>
              <a:gd name="connsiteX2" fmla="*/ 702235 w 2218765"/>
              <a:gd name="connsiteY2" fmla="*/ 1524000 h 2696882"/>
              <a:gd name="connsiteX3" fmla="*/ 1389529 w 2218765"/>
              <a:gd name="connsiteY3" fmla="*/ 709706 h 2696882"/>
              <a:gd name="connsiteX4" fmla="*/ 2218765 w 2218765"/>
              <a:gd name="connsiteY4" fmla="*/ 0 h 26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65" h="2696882">
                <a:moveTo>
                  <a:pt x="0" y="2696882"/>
                </a:moveTo>
                <a:cubicBezTo>
                  <a:pt x="94627" y="2510740"/>
                  <a:pt x="189255" y="2324598"/>
                  <a:pt x="306294" y="2129118"/>
                </a:cubicBezTo>
                <a:cubicBezTo>
                  <a:pt x="423333" y="1933638"/>
                  <a:pt x="521696" y="1760569"/>
                  <a:pt x="702235" y="1524000"/>
                </a:cubicBezTo>
                <a:cubicBezTo>
                  <a:pt x="882774" y="1287431"/>
                  <a:pt x="1136774" y="963706"/>
                  <a:pt x="1389529" y="709706"/>
                </a:cubicBezTo>
                <a:cubicBezTo>
                  <a:pt x="1642284" y="455706"/>
                  <a:pt x="2218765" y="0"/>
                  <a:pt x="2218765" y="0"/>
                </a:cubicBezTo>
              </a:path>
            </a:pathLst>
          </a:custGeom>
          <a:ln w="7620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rot="18621083">
            <a:off x="978650" y="2024539"/>
            <a:ext cx="2230115" cy="276999"/>
          </a:xfrm>
          <a:prstGeom prst="rect">
            <a:avLst/>
          </a:prstGeom>
          <a:noFill/>
        </p:spPr>
        <p:txBody>
          <a:bodyPr wrap="none" rtlCol="0">
            <a:prstTxWarp prst="textArchUp">
              <a:avLst/>
            </a:prstTxWarp>
            <a:spAutoFit/>
          </a:bodyPr>
          <a:lstStyle/>
          <a:p>
            <a:r>
              <a:rPr lang="en-US" sz="1200" dirty="0">
                <a:solidFill>
                  <a:schemeClr val="accent3">
                    <a:lumMod val="75000"/>
                  </a:schemeClr>
                </a:solidFill>
                <a:latin typeface="Avenir Book"/>
                <a:cs typeface="Avenir Book"/>
              </a:rPr>
              <a:t>Antarctic Circumpolar Current</a:t>
            </a:r>
          </a:p>
        </p:txBody>
      </p:sp>
      <p:sp>
        <p:nvSpPr>
          <p:cNvPr id="22" name="Freeform 21"/>
          <p:cNvSpPr/>
          <p:nvPr/>
        </p:nvSpPr>
        <p:spPr>
          <a:xfrm>
            <a:off x="1990531" y="2902857"/>
            <a:ext cx="264367" cy="1047102"/>
          </a:xfrm>
          <a:custGeom>
            <a:avLst/>
            <a:gdLst>
              <a:gd name="connsiteX0" fmla="*/ 0 w 264367"/>
              <a:gd name="connsiteY0" fmla="*/ 0 h 1047102"/>
              <a:gd name="connsiteX1" fmla="*/ 98489 w 264367"/>
              <a:gd name="connsiteY1" fmla="*/ 124408 h 1047102"/>
              <a:gd name="connsiteX2" fmla="*/ 150326 w 264367"/>
              <a:gd name="connsiteY2" fmla="*/ 362857 h 1047102"/>
              <a:gd name="connsiteX3" fmla="*/ 145142 w 264367"/>
              <a:gd name="connsiteY3" fmla="*/ 575388 h 1047102"/>
              <a:gd name="connsiteX4" fmla="*/ 191796 w 264367"/>
              <a:gd name="connsiteY4" fmla="*/ 850123 h 1047102"/>
              <a:gd name="connsiteX5" fmla="*/ 264367 w 264367"/>
              <a:gd name="connsiteY5" fmla="*/ 1047102 h 104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67" h="1047102">
                <a:moveTo>
                  <a:pt x="0" y="0"/>
                </a:moveTo>
                <a:cubicBezTo>
                  <a:pt x="36717" y="31966"/>
                  <a:pt x="73435" y="63932"/>
                  <a:pt x="98489" y="124408"/>
                </a:cubicBezTo>
                <a:cubicBezTo>
                  <a:pt x="123543" y="184884"/>
                  <a:pt x="142551" y="287694"/>
                  <a:pt x="150326" y="362857"/>
                </a:cubicBezTo>
                <a:cubicBezTo>
                  <a:pt x="158101" y="438020"/>
                  <a:pt x="138230" y="494177"/>
                  <a:pt x="145142" y="575388"/>
                </a:cubicBezTo>
                <a:cubicBezTo>
                  <a:pt x="152054" y="656599"/>
                  <a:pt x="171925" y="771504"/>
                  <a:pt x="191796" y="850123"/>
                </a:cubicBezTo>
                <a:cubicBezTo>
                  <a:pt x="211667" y="928742"/>
                  <a:pt x="238017" y="987922"/>
                  <a:pt x="264367" y="1047102"/>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3291840" y="2046941"/>
            <a:ext cx="712395" cy="198419"/>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96630" y="2715089"/>
            <a:ext cx="3291840" cy="1477328"/>
          </a:xfrm>
          <a:prstGeom prst="rect">
            <a:avLst/>
          </a:prstGeom>
          <a:noFill/>
        </p:spPr>
        <p:txBody>
          <a:bodyPr wrap="square" rtlCol="0">
            <a:spAutoFit/>
          </a:bodyPr>
          <a:lstStyle/>
          <a:p>
            <a:r>
              <a:rPr lang="en-US" dirty="0">
                <a:latin typeface="Avenir Book"/>
                <a:cs typeface="Avenir Book"/>
              </a:rPr>
              <a:t>Palmer Deep is a “biological hotspot”</a:t>
            </a:r>
          </a:p>
          <a:p>
            <a:endParaRPr lang="en-US" dirty="0">
              <a:latin typeface="Avenir Book"/>
              <a:cs typeface="Avenir Book"/>
            </a:endParaRPr>
          </a:p>
          <a:p>
            <a:r>
              <a:rPr lang="en-US" dirty="0">
                <a:latin typeface="Avenir Book"/>
                <a:cs typeface="Avenir Book"/>
              </a:rPr>
              <a:t>Productivity has been linked to upwelling of warm water </a:t>
            </a:r>
          </a:p>
        </p:txBody>
      </p:sp>
      <p:pic>
        <p:nvPicPr>
          <p:cNvPr id="23" name="Picture 63" descr="pal_full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9784" y="542072"/>
            <a:ext cx="1830256" cy="181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4004236" y="1660584"/>
            <a:ext cx="761999" cy="523220"/>
          </a:xfrm>
          <a:prstGeom prst="rect">
            <a:avLst/>
          </a:prstGeom>
          <a:solidFill>
            <a:schemeClr val="bg1"/>
          </a:solidFill>
          <a:ln>
            <a:solidFill>
              <a:srgbClr val="000000"/>
            </a:solidFill>
          </a:ln>
        </p:spPr>
        <p:txBody>
          <a:bodyPr wrap="square" rtlCol="0">
            <a:spAutoFit/>
          </a:bodyPr>
          <a:lstStyle/>
          <a:p>
            <a:pPr algn="ctr"/>
            <a:r>
              <a:rPr lang="en-US" sz="1400" dirty="0">
                <a:latin typeface="Avenir Book"/>
                <a:cs typeface="Avenir Book"/>
              </a:rPr>
              <a:t>Palmer Deep</a:t>
            </a:r>
          </a:p>
        </p:txBody>
      </p:sp>
      <p:sp>
        <p:nvSpPr>
          <p:cNvPr id="11" name="Rectangle 10"/>
          <p:cNvSpPr/>
          <p:nvPr/>
        </p:nvSpPr>
        <p:spPr>
          <a:xfrm>
            <a:off x="6835341" y="4803109"/>
            <a:ext cx="2263064" cy="276999"/>
          </a:xfrm>
          <a:prstGeom prst="rect">
            <a:avLst/>
          </a:prstGeom>
        </p:spPr>
        <p:txBody>
          <a:bodyPr wrap="none">
            <a:spAutoFit/>
          </a:bodyPr>
          <a:lstStyle/>
          <a:p>
            <a:pPr algn="r"/>
            <a:r>
              <a:rPr lang="en-US" sz="1200" dirty="0" err="1">
                <a:solidFill>
                  <a:srgbClr val="262626"/>
                </a:solidFill>
                <a:latin typeface="Avenir Book"/>
                <a:cs typeface="Avenir Book"/>
              </a:rPr>
              <a:t>Ducklow</a:t>
            </a:r>
            <a:r>
              <a:rPr lang="en-US" sz="1200" dirty="0">
                <a:solidFill>
                  <a:srgbClr val="262626"/>
                </a:solidFill>
                <a:latin typeface="Avenir Book"/>
                <a:cs typeface="Avenir Book"/>
              </a:rPr>
              <a:t> 2007, Schofield 2013</a:t>
            </a:r>
          </a:p>
        </p:txBody>
      </p:sp>
    </p:spTree>
    <p:extLst>
      <p:ext uri="{BB962C8B-B14F-4D97-AF65-F5344CB8AC3E}">
        <p14:creationId xmlns:p14="http://schemas.microsoft.com/office/powerpoint/2010/main" val="19447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570479" y="1518637"/>
            <a:ext cx="6284670" cy="218148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400" dirty="0">
                <a:solidFill>
                  <a:srgbClr val="000000"/>
                </a:solidFill>
                <a:latin typeface="Avenir Book"/>
                <a:cs typeface="Avenir Book"/>
              </a:rPr>
              <a:t>What are the primary pathways to Palmer Deep?</a:t>
            </a:r>
          </a:p>
          <a:p>
            <a:endParaRPr lang="en-US" sz="2400" dirty="0">
              <a:solidFill>
                <a:srgbClr val="000000"/>
              </a:solidFill>
              <a:latin typeface="Avenir Book"/>
              <a:cs typeface="Avenir Book"/>
            </a:endParaRPr>
          </a:p>
          <a:p>
            <a:r>
              <a:rPr lang="en-US" sz="2400" dirty="0">
                <a:solidFill>
                  <a:srgbClr val="000000"/>
                </a:solidFill>
                <a:latin typeface="Avenir Book"/>
                <a:cs typeface="Avenir Book"/>
              </a:rPr>
              <a:t>What is the retention time of Palmer Deep?</a:t>
            </a:r>
          </a:p>
        </p:txBody>
      </p:sp>
      <p:pic>
        <p:nvPicPr>
          <p:cNvPr id="10" name="Picture 9" descr="Screenshot 2017-05-20 17.04.53.png"/>
          <p:cNvPicPr>
            <a:picLocks noChangeAspect="1"/>
          </p:cNvPicPr>
          <p:nvPr/>
        </p:nvPicPr>
        <p:blipFill rotWithShape="1">
          <a:blip r:embed="rId2">
            <a:extLst>
              <a:ext uri="{28A0092B-C50C-407E-A947-70E740481C1C}">
                <a14:useLocalDpi xmlns:a14="http://schemas.microsoft.com/office/drawing/2010/main" val="0"/>
              </a:ext>
            </a:extLst>
          </a:blip>
          <a:srcRect r="75364"/>
          <a:stretch/>
        </p:blipFill>
        <p:spPr>
          <a:xfrm>
            <a:off x="-220797" y="0"/>
            <a:ext cx="2267380" cy="5328000"/>
          </a:xfrm>
          <a:prstGeom prst="rect">
            <a:avLst/>
          </a:prstGeom>
          <a:effectLst/>
        </p:spPr>
      </p:pic>
      <p:sp>
        <p:nvSpPr>
          <p:cNvPr id="11" name="Rectangle 10"/>
          <p:cNvSpPr/>
          <p:nvPr/>
        </p:nvSpPr>
        <p:spPr>
          <a:xfrm rot="1972621">
            <a:off x="267973" y="2826080"/>
            <a:ext cx="920444" cy="413635"/>
          </a:xfrm>
          <a:prstGeom prst="rect">
            <a:avLst/>
          </a:prstGeom>
          <a:noFill/>
          <a:ln w="12700" cmpd="sng">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562708" y="2926862"/>
            <a:ext cx="324338" cy="418123"/>
          </a:xfrm>
          <a:custGeom>
            <a:avLst/>
            <a:gdLst>
              <a:gd name="connsiteX0" fmla="*/ 324338 w 324338"/>
              <a:gd name="connsiteY0" fmla="*/ 418123 h 418123"/>
              <a:gd name="connsiteX1" fmla="*/ 160215 w 324338"/>
              <a:gd name="connsiteY1" fmla="*/ 324338 h 418123"/>
              <a:gd name="connsiteX2" fmla="*/ 160215 w 324338"/>
              <a:gd name="connsiteY2" fmla="*/ 203200 h 418123"/>
              <a:gd name="connsiteX3" fmla="*/ 0 w 324338"/>
              <a:gd name="connsiteY3" fmla="*/ 0 h 418123"/>
            </a:gdLst>
            <a:ahLst/>
            <a:cxnLst>
              <a:cxn ang="0">
                <a:pos x="connsiteX0" y="connsiteY0"/>
              </a:cxn>
              <a:cxn ang="0">
                <a:pos x="connsiteX1" y="connsiteY1"/>
              </a:cxn>
              <a:cxn ang="0">
                <a:pos x="connsiteX2" y="connsiteY2"/>
              </a:cxn>
              <a:cxn ang="0">
                <a:pos x="connsiteX3" y="connsiteY3"/>
              </a:cxn>
            </a:cxnLst>
            <a:rect l="l" t="t" r="r" b="b"/>
            <a:pathLst>
              <a:path w="324338" h="418123">
                <a:moveTo>
                  <a:pt x="324338" y="418123"/>
                </a:moveTo>
                <a:cubicBezTo>
                  <a:pt x="255953" y="389140"/>
                  <a:pt x="187569" y="360158"/>
                  <a:pt x="160215" y="324338"/>
                </a:cubicBezTo>
                <a:cubicBezTo>
                  <a:pt x="132861" y="288518"/>
                  <a:pt x="186917" y="257256"/>
                  <a:pt x="160215" y="203200"/>
                </a:cubicBezTo>
                <a:cubicBezTo>
                  <a:pt x="133513" y="14914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43169" y="2938585"/>
            <a:ext cx="336062" cy="402492"/>
          </a:xfrm>
          <a:custGeom>
            <a:avLst/>
            <a:gdLst>
              <a:gd name="connsiteX0" fmla="*/ 336062 w 336062"/>
              <a:gd name="connsiteY0" fmla="*/ 402492 h 402492"/>
              <a:gd name="connsiteX1" fmla="*/ 39077 w 336062"/>
              <a:gd name="connsiteY1" fmla="*/ 242277 h 402492"/>
              <a:gd name="connsiteX2" fmla="*/ 15631 w 336062"/>
              <a:gd name="connsiteY2" fmla="*/ 78153 h 402492"/>
              <a:gd name="connsiteX3" fmla="*/ 0 w 336062"/>
              <a:gd name="connsiteY3" fmla="*/ 0 h 402492"/>
            </a:gdLst>
            <a:ahLst/>
            <a:cxnLst>
              <a:cxn ang="0">
                <a:pos x="connsiteX0" y="connsiteY0"/>
              </a:cxn>
              <a:cxn ang="0">
                <a:pos x="connsiteX1" y="connsiteY1"/>
              </a:cxn>
              <a:cxn ang="0">
                <a:pos x="connsiteX2" y="connsiteY2"/>
              </a:cxn>
              <a:cxn ang="0">
                <a:pos x="connsiteX3" y="connsiteY3"/>
              </a:cxn>
            </a:cxnLst>
            <a:rect l="l" t="t" r="r" b="b"/>
            <a:pathLst>
              <a:path w="336062" h="402492">
                <a:moveTo>
                  <a:pt x="336062" y="402492"/>
                </a:moveTo>
                <a:cubicBezTo>
                  <a:pt x="214272" y="349412"/>
                  <a:pt x="92482" y="296333"/>
                  <a:pt x="39077" y="242277"/>
                </a:cubicBezTo>
                <a:cubicBezTo>
                  <a:pt x="-14328" y="188221"/>
                  <a:pt x="22144" y="118532"/>
                  <a:pt x="15631" y="78153"/>
                </a:cubicBezTo>
                <a:cubicBezTo>
                  <a:pt x="9118" y="37774"/>
                  <a:pt x="0" y="0"/>
                  <a:pt x="0" y="0"/>
                </a:cubicBezTo>
              </a:path>
            </a:pathLst>
          </a:custGeom>
          <a:ln w="28575" cmpd="sng">
            <a:solidFill>
              <a:srgbClr val="FFFF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01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 y="-89789"/>
            <a:ext cx="5633336" cy="6067940"/>
          </a:xfrm>
          <a:prstGeom prst="rect">
            <a:avLst/>
          </a:prstGeom>
          <a:ln>
            <a:noFill/>
          </a:ln>
        </p:spPr>
      </p:pic>
      <p:sp>
        <p:nvSpPr>
          <p:cNvPr id="4" name="TextBox 3"/>
          <p:cNvSpPr txBox="1"/>
          <p:nvPr/>
        </p:nvSpPr>
        <p:spPr>
          <a:xfrm>
            <a:off x="94581" y="40530"/>
            <a:ext cx="8782564" cy="461665"/>
          </a:xfrm>
          <a:prstGeom prst="rect">
            <a:avLst/>
          </a:prstGeom>
          <a:noFill/>
        </p:spPr>
        <p:txBody>
          <a:bodyPr wrap="square" rtlCol="0">
            <a:spAutoFit/>
          </a:bodyPr>
          <a:lstStyle/>
          <a:p>
            <a:r>
              <a:rPr lang="en-US" sz="2400" dirty="0">
                <a:latin typeface="Avenir Book"/>
                <a:cs typeface="Avenir Book"/>
              </a:rPr>
              <a:t>Circulation on the WAP</a:t>
            </a:r>
          </a:p>
        </p:txBody>
      </p:sp>
      <p:sp>
        <p:nvSpPr>
          <p:cNvPr id="2" name="Freeform 1"/>
          <p:cNvSpPr/>
          <p:nvPr/>
        </p:nvSpPr>
        <p:spPr>
          <a:xfrm>
            <a:off x="3839752" y="1103235"/>
            <a:ext cx="1186288" cy="592547"/>
          </a:xfrm>
          <a:custGeom>
            <a:avLst/>
            <a:gdLst>
              <a:gd name="connsiteX0" fmla="*/ 1094807 w 1094807"/>
              <a:gd name="connsiteY0" fmla="*/ 177594 h 592547"/>
              <a:gd name="connsiteX1" fmla="*/ 508256 w 1094807"/>
              <a:gd name="connsiteY1" fmla="*/ 419768 h 592547"/>
              <a:gd name="connsiteX2" fmla="*/ 88523 w 1094807"/>
              <a:gd name="connsiteY2" fmla="*/ 591980 h 592547"/>
              <a:gd name="connsiteX3" fmla="*/ 23949 w 1094807"/>
              <a:gd name="connsiteY3" fmla="*/ 468203 h 592547"/>
              <a:gd name="connsiteX4" fmla="*/ 395251 w 1094807"/>
              <a:gd name="connsiteY4" fmla="*/ 279845 h 592547"/>
              <a:gd name="connsiteX5" fmla="*/ 1003327 w 1094807"/>
              <a:gd name="connsiteY5" fmla="*/ 0 h 592547"/>
              <a:gd name="connsiteX0" fmla="*/ 1046377 w 1046377"/>
              <a:gd name="connsiteY0" fmla="*/ 204502 h 592547"/>
              <a:gd name="connsiteX1" fmla="*/ 508256 w 1046377"/>
              <a:gd name="connsiteY1" fmla="*/ 419768 h 592547"/>
              <a:gd name="connsiteX2" fmla="*/ 88523 w 1046377"/>
              <a:gd name="connsiteY2" fmla="*/ 591980 h 592547"/>
              <a:gd name="connsiteX3" fmla="*/ 23949 w 1046377"/>
              <a:gd name="connsiteY3" fmla="*/ 468203 h 592547"/>
              <a:gd name="connsiteX4" fmla="*/ 395251 w 1046377"/>
              <a:gd name="connsiteY4" fmla="*/ 279845 h 592547"/>
              <a:gd name="connsiteX5" fmla="*/ 1003327 w 1046377"/>
              <a:gd name="connsiteY5" fmla="*/ 0 h 592547"/>
              <a:gd name="connsiteX0" fmla="*/ 1046377 w 1046377"/>
              <a:gd name="connsiteY0" fmla="*/ 204502 h 592547"/>
              <a:gd name="connsiteX1" fmla="*/ 938752 w 1046377"/>
              <a:gd name="connsiteY1" fmla="*/ 236792 h 592547"/>
              <a:gd name="connsiteX2" fmla="*/ 508256 w 1046377"/>
              <a:gd name="connsiteY2" fmla="*/ 419768 h 592547"/>
              <a:gd name="connsiteX3" fmla="*/ 88523 w 1046377"/>
              <a:gd name="connsiteY3" fmla="*/ 591980 h 592547"/>
              <a:gd name="connsiteX4" fmla="*/ 23949 w 1046377"/>
              <a:gd name="connsiteY4" fmla="*/ 468203 h 592547"/>
              <a:gd name="connsiteX5" fmla="*/ 395251 w 1046377"/>
              <a:gd name="connsiteY5" fmla="*/ 279845 h 592547"/>
              <a:gd name="connsiteX6" fmla="*/ 1003327 w 1046377"/>
              <a:gd name="connsiteY6" fmla="*/ 0 h 592547"/>
              <a:gd name="connsiteX0" fmla="*/ 1186288 w 1186288"/>
              <a:gd name="connsiteY0" fmla="*/ 199120 h 592547"/>
              <a:gd name="connsiteX1" fmla="*/ 938752 w 1186288"/>
              <a:gd name="connsiteY1" fmla="*/ 236792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508256 w 1186288"/>
              <a:gd name="connsiteY2" fmla="*/ 419768 h 592547"/>
              <a:gd name="connsiteX3" fmla="*/ 88523 w 1186288"/>
              <a:gd name="connsiteY3" fmla="*/ 591980 h 592547"/>
              <a:gd name="connsiteX4" fmla="*/ 23949 w 1186288"/>
              <a:gd name="connsiteY4" fmla="*/ 468203 h 592547"/>
              <a:gd name="connsiteX5" fmla="*/ 395251 w 1186288"/>
              <a:gd name="connsiteY5" fmla="*/ 279845 h 592547"/>
              <a:gd name="connsiteX6" fmla="*/ 1003327 w 1186288"/>
              <a:gd name="connsiteY6" fmla="*/ 0 h 592547"/>
              <a:gd name="connsiteX0" fmla="*/ 1186288 w 1186288"/>
              <a:gd name="connsiteY0" fmla="*/ 199120 h 592547"/>
              <a:gd name="connsiteX1" fmla="*/ 1019470 w 1186288"/>
              <a:gd name="connsiteY1" fmla="*/ 177594 h 592547"/>
              <a:gd name="connsiteX2" fmla="*/ 901083 w 1186288"/>
              <a:gd name="connsiteY2" fmla="*/ 220647 h 592547"/>
              <a:gd name="connsiteX3" fmla="*/ 508256 w 1186288"/>
              <a:gd name="connsiteY3" fmla="*/ 419768 h 592547"/>
              <a:gd name="connsiteX4" fmla="*/ 88523 w 1186288"/>
              <a:gd name="connsiteY4" fmla="*/ 591980 h 592547"/>
              <a:gd name="connsiteX5" fmla="*/ 23949 w 1186288"/>
              <a:gd name="connsiteY5" fmla="*/ 468203 h 592547"/>
              <a:gd name="connsiteX6" fmla="*/ 395251 w 1186288"/>
              <a:gd name="connsiteY6" fmla="*/ 279845 h 592547"/>
              <a:gd name="connsiteX7" fmla="*/ 1003327 w 1186288"/>
              <a:gd name="connsiteY7" fmla="*/ 0 h 59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288" h="592547">
                <a:moveTo>
                  <a:pt x="1186288" y="199120"/>
                </a:moveTo>
                <a:cubicBezTo>
                  <a:pt x="1130682" y="191945"/>
                  <a:pt x="1123506" y="168624"/>
                  <a:pt x="1019470" y="177594"/>
                </a:cubicBezTo>
                <a:cubicBezTo>
                  <a:pt x="971936" y="181182"/>
                  <a:pt x="986285" y="180285"/>
                  <a:pt x="901083" y="220647"/>
                </a:cubicBezTo>
                <a:cubicBezTo>
                  <a:pt x="815881" y="261009"/>
                  <a:pt x="643683" y="357879"/>
                  <a:pt x="508256" y="419768"/>
                </a:cubicBezTo>
                <a:cubicBezTo>
                  <a:pt x="372829" y="481657"/>
                  <a:pt x="169241" y="583908"/>
                  <a:pt x="88523" y="591980"/>
                </a:cubicBezTo>
                <a:cubicBezTo>
                  <a:pt x="7805" y="600053"/>
                  <a:pt x="-27172" y="520225"/>
                  <a:pt x="23949" y="468203"/>
                </a:cubicBezTo>
                <a:cubicBezTo>
                  <a:pt x="75070" y="416181"/>
                  <a:pt x="232021" y="357879"/>
                  <a:pt x="395251" y="279845"/>
                </a:cubicBezTo>
                <a:cubicBezTo>
                  <a:pt x="558481" y="201811"/>
                  <a:pt x="1003327" y="0"/>
                  <a:pt x="1003327" y="0"/>
                </a:cubicBezTo>
              </a:path>
            </a:pathLst>
          </a:cu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4504062" y="1442502"/>
            <a:ext cx="387666" cy="1066475"/>
          </a:xfrm>
          <a:custGeom>
            <a:avLst/>
            <a:gdLst>
              <a:gd name="connsiteX0" fmla="*/ 188342 w 387666"/>
              <a:gd name="connsiteY0" fmla="*/ 946945 h 946945"/>
              <a:gd name="connsiteX1" fmla="*/ 355159 w 387666"/>
              <a:gd name="connsiteY1" fmla="*/ 726298 h 946945"/>
              <a:gd name="connsiteX2" fmla="*/ 376684 w 387666"/>
              <a:gd name="connsiteY2" fmla="*/ 344202 h 946945"/>
              <a:gd name="connsiteX3" fmla="*/ 226011 w 387666"/>
              <a:gd name="connsiteY3" fmla="*/ 37448 h 946945"/>
              <a:gd name="connsiteX4" fmla="*/ 0 w 387666"/>
              <a:gd name="connsiteY4" fmla="*/ 5158 h 946945"/>
              <a:gd name="connsiteX0" fmla="*/ 188342 w 387666"/>
              <a:gd name="connsiteY0" fmla="*/ 1066475 h 1066475"/>
              <a:gd name="connsiteX1" fmla="*/ 355159 w 387666"/>
              <a:gd name="connsiteY1" fmla="*/ 726298 h 1066475"/>
              <a:gd name="connsiteX2" fmla="*/ 376684 w 387666"/>
              <a:gd name="connsiteY2" fmla="*/ 344202 h 1066475"/>
              <a:gd name="connsiteX3" fmla="*/ 226011 w 387666"/>
              <a:gd name="connsiteY3" fmla="*/ 37448 h 1066475"/>
              <a:gd name="connsiteX4" fmla="*/ 0 w 387666"/>
              <a:gd name="connsiteY4" fmla="*/ 5158 h 1066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66" h="1066475">
                <a:moveTo>
                  <a:pt x="188342" y="1066475"/>
                </a:moveTo>
                <a:cubicBezTo>
                  <a:pt x="256055" y="1006380"/>
                  <a:pt x="323769" y="846677"/>
                  <a:pt x="355159" y="726298"/>
                </a:cubicBezTo>
                <a:cubicBezTo>
                  <a:pt x="386549" y="605919"/>
                  <a:pt x="398209" y="459010"/>
                  <a:pt x="376684" y="344202"/>
                </a:cubicBezTo>
                <a:cubicBezTo>
                  <a:pt x="355159" y="229394"/>
                  <a:pt x="288792" y="93955"/>
                  <a:pt x="226011" y="37448"/>
                </a:cubicBezTo>
                <a:cubicBezTo>
                  <a:pt x="163230" y="-19059"/>
                  <a:pt x="0" y="5158"/>
                  <a:pt x="0" y="5158"/>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4229626" y="1502438"/>
            <a:ext cx="156054" cy="79767"/>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180353" y="1016000"/>
            <a:ext cx="2218765" cy="2696882"/>
          </a:xfrm>
          <a:custGeom>
            <a:avLst/>
            <a:gdLst>
              <a:gd name="connsiteX0" fmla="*/ 0 w 2218765"/>
              <a:gd name="connsiteY0" fmla="*/ 2696882 h 2696882"/>
              <a:gd name="connsiteX1" fmla="*/ 306294 w 2218765"/>
              <a:gd name="connsiteY1" fmla="*/ 2129118 h 2696882"/>
              <a:gd name="connsiteX2" fmla="*/ 702235 w 2218765"/>
              <a:gd name="connsiteY2" fmla="*/ 1524000 h 2696882"/>
              <a:gd name="connsiteX3" fmla="*/ 1389529 w 2218765"/>
              <a:gd name="connsiteY3" fmla="*/ 709706 h 2696882"/>
              <a:gd name="connsiteX4" fmla="*/ 2218765 w 2218765"/>
              <a:gd name="connsiteY4" fmla="*/ 0 h 269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65" h="2696882">
                <a:moveTo>
                  <a:pt x="0" y="2696882"/>
                </a:moveTo>
                <a:cubicBezTo>
                  <a:pt x="94627" y="2510740"/>
                  <a:pt x="189255" y="2324598"/>
                  <a:pt x="306294" y="2129118"/>
                </a:cubicBezTo>
                <a:cubicBezTo>
                  <a:pt x="423333" y="1933638"/>
                  <a:pt x="521696" y="1760569"/>
                  <a:pt x="702235" y="1524000"/>
                </a:cubicBezTo>
                <a:cubicBezTo>
                  <a:pt x="882774" y="1287431"/>
                  <a:pt x="1136774" y="963706"/>
                  <a:pt x="1389529" y="709706"/>
                </a:cubicBezTo>
                <a:cubicBezTo>
                  <a:pt x="1642284" y="455706"/>
                  <a:pt x="2218765" y="0"/>
                  <a:pt x="2218765" y="0"/>
                </a:cubicBezTo>
              </a:path>
            </a:pathLst>
          </a:custGeom>
          <a:ln w="7620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938694" y="3022082"/>
            <a:ext cx="212530" cy="912326"/>
          </a:xfrm>
          <a:custGeom>
            <a:avLst/>
            <a:gdLst>
              <a:gd name="connsiteX0" fmla="*/ 212530 w 212530"/>
              <a:gd name="connsiteY0" fmla="*/ 912326 h 912326"/>
              <a:gd name="connsiteX1" fmla="*/ 171061 w 212530"/>
              <a:gd name="connsiteY1" fmla="*/ 736081 h 912326"/>
              <a:gd name="connsiteX2" fmla="*/ 155510 w 212530"/>
              <a:gd name="connsiteY2" fmla="*/ 627224 h 912326"/>
              <a:gd name="connsiteX3" fmla="*/ 93306 w 212530"/>
              <a:gd name="connsiteY3" fmla="*/ 492449 h 912326"/>
              <a:gd name="connsiteX4" fmla="*/ 155510 w 212530"/>
              <a:gd name="connsiteY4" fmla="*/ 295469 h 912326"/>
              <a:gd name="connsiteX5" fmla="*/ 129592 w 212530"/>
              <a:gd name="connsiteY5" fmla="*/ 202163 h 912326"/>
              <a:gd name="connsiteX6" fmla="*/ 0 w 212530"/>
              <a:gd name="connsiteY6" fmla="*/ 0 h 91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30" h="912326">
                <a:moveTo>
                  <a:pt x="212530" y="912326"/>
                </a:moveTo>
                <a:cubicBezTo>
                  <a:pt x="196547" y="847962"/>
                  <a:pt x="180564" y="783598"/>
                  <a:pt x="171061" y="736081"/>
                </a:cubicBezTo>
                <a:cubicBezTo>
                  <a:pt x="161558" y="688564"/>
                  <a:pt x="168469" y="667829"/>
                  <a:pt x="155510" y="627224"/>
                </a:cubicBezTo>
                <a:cubicBezTo>
                  <a:pt x="142551" y="586619"/>
                  <a:pt x="93306" y="547741"/>
                  <a:pt x="93306" y="492449"/>
                </a:cubicBezTo>
                <a:cubicBezTo>
                  <a:pt x="93306" y="437157"/>
                  <a:pt x="149462" y="343850"/>
                  <a:pt x="155510" y="295469"/>
                </a:cubicBezTo>
                <a:cubicBezTo>
                  <a:pt x="161558" y="247088"/>
                  <a:pt x="155510" y="251408"/>
                  <a:pt x="129592" y="202163"/>
                </a:cubicBezTo>
                <a:cubicBezTo>
                  <a:pt x="103674" y="152918"/>
                  <a:pt x="0" y="0"/>
                  <a:pt x="0" y="0"/>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18621083">
            <a:off x="978650" y="2024539"/>
            <a:ext cx="2230115" cy="276999"/>
          </a:xfrm>
          <a:prstGeom prst="rect">
            <a:avLst/>
          </a:prstGeom>
          <a:noFill/>
        </p:spPr>
        <p:txBody>
          <a:bodyPr wrap="none" rtlCol="0">
            <a:prstTxWarp prst="textArchUp">
              <a:avLst/>
            </a:prstTxWarp>
            <a:spAutoFit/>
          </a:bodyPr>
          <a:lstStyle/>
          <a:p>
            <a:r>
              <a:rPr lang="en-US" sz="1200" dirty="0">
                <a:solidFill>
                  <a:schemeClr val="accent3">
                    <a:lumMod val="75000"/>
                  </a:schemeClr>
                </a:solidFill>
                <a:latin typeface="Avenir Book"/>
                <a:cs typeface="Avenir Book"/>
              </a:rPr>
              <a:t>Antarctic Circumpolar Current</a:t>
            </a:r>
          </a:p>
        </p:txBody>
      </p:sp>
      <p:sp>
        <p:nvSpPr>
          <p:cNvPr id="13" name="Freeform 12"/>
          <p:cNvSpPr/>
          <p:nvPr/>
        </p:nvSpPr>
        <p:spPr>
          <a:xfrm>
            <a:off x="1990531" y="2902857"/>
            <a:ext cx="264367" cy="1047102"/>
          </a:xfrm>
          <a:custGeom>
            <a:avLst/>
            <a:gdLst>
              <a:gd name="connsiteX0" fmla="*/ 0 w 264367"/>
              <a:gd name="connsiteY0" fmla="*/ 0 h 1047102"/>
              <a:gd name="connsiteX1" fmla="*/ 98489 w 264367"/>
              <a:gd name="connsiteY1" fmla="*/ 124408 h 1047102"/>
              <a:gd name="connsiteX2" fmla="*/ 150326 w 264367"/>
              <a:gd name="connsiteY2" fmla="*/ 362857 h 1047102"/>
              <a:gd name="connsiteX3" fmla="*/ 145142 w 264367"/>
              <a:gd name="connsiteY3" fmla="*/ 575388 h 1047102"/>
              <a:gd name="connsiteX4" fmla="*/ 191796 w 264367"/>
              <a:gd name="connsiteY4" fmla="*/ 850123 h 1047102"/>
              <a:gd name="connsiteX5" fmla="*/ 264367 w 264367"/>
              <a:gd name="connsiteY5" fmla="*/ 1047102 h 104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67" h="1047102">
                <a:moveTo>
                  <a:pt x="0" y="0"/>
                </a:moveTo>
                <a:cubicBezTo>
                  <a:pt x="36717" y="31966"/>
                  <a:pt x="73435" y="63932"/>
                  <a:pt x="98489" y="124408"/>
                </a:cubicBezTo>
                <a:cubicBezTo>
                  <a:pt x="123543" y="184884"/>
                  <a:pt x="142551" y="287694"/>
                  <a:pt x="150326" y="362857"/>
                </a:cubicBezTo>
                <a:cubicBezTo>
                  <a:pt x="158101" y="438020"/>
                  <a:pt x="138230" y="494177"/>
                  <a:pt x="145142" y="575388"/>
                </a:cubicBezTo>
                <a:cubicBezTo>
                  <a:pt x="152054" y="656599"/>
                  <a:pt x="171925" y="771504"/>
                  <a:pt x="191796" y="850123"/>
                </a:cubicBezTo>
                <a:cubicBezTo>
                  <a:pt x="211667" y="928742"/>
                  <a:pt x="238017" y="987922"/>
                  <a:pt x="264367" y="1047102"/>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4415118" y="2390589"/>
            <a:ext cx="448235" cy="1053353"/>
          </a:xfrm>
          <a:custGeom>
            <a:avLst/>
            <a:gdLst>
              <a:gd name="connsiteX0" fmla="*/ 448235 w 448235"/>
              <a:gd name="connsiteY0" fmla="*/ 0 h 1053353"/>
              <a:gd name="connsiteX1" fmla="*/ 373529 w 448235"/>
              <a:gd name="connsiteY1" fmla="*/ 52294 h 1053353"/>
              <a:gd name="connsiteX2" fmla="*/ 283882 w 448235"/>
              <a:gd name="connsiteY2" fmla="*/ 112059 h 1053353"/>
              <a:gd name="connsiteX3" fmla="*/ 127000 w 448235"/>
              <a:gd name="connsiteY3" fmla="*/ 321235 h 1053353"/>
              <a:gd name="connsiteX4" fmla="*/ 37353 w 448235"/>
              <a:gd name="connsiteY4" fmla="*/ 575235 h 1053353"/>
              <a:gd name="connsiteX5" fmla="*/ 0 w 448235"/>
              <a:gd name="connsiteY5" fmla="*/ 1053353 h 10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35" h="1053353">
                <a:moveTo>
                  <a:pt x="448235" y="0"/>
                </a:moveTo>
                <a:cubicBezTo>
                  <a:pt x="424578" y="16809"/>
                  <a:pt x="400921" y="33618"/>
                  <a:pt x="373529" y="52294"/>
                </a:cubicBezTo>
                <a:cubicBezTo>
                  <a:pt x="346137" y="70970"/>
                  <a:pt x="324970" y="67236"/>
                  <a:pt x="283882" y="112059"/>
                </a:cubicBezTo>
                <a:cubicBezTo>
                  <a:pt x="242794" y="156882"/>
                  <a:pt x="168088" y="244039"/>
                  <a:pt x="127000" y="321235"/>
                </a:cubicBezTo>
                <a:cubicBezTo>
                  <a:pt x="85912" y="398431"/>
                  <a:pt x="58520" y="453215"/>
                  <a:pt x="37353" y="575235"/>
                </a:cubicBezTo>
                <a:cubicBezTo>
                  <a:pt x="16186" y="697255"/>
                  <a:pt x="0" y="1053353"/>
                  <a:pt x="0" y="1053353"/>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3882432" y="2494035"/>
            <a:ext cx="664278" cy="400110"/>
          </a:xfrm>
          <a:prstGeom prst="rect">
            <a:avLst/>
          </a:prstGeom>
          <a:noFill/>
        </p:spPr>
        <p:txBody>
          <a:bodyPr wrap="none" rtlCol="0">
            <a:spAutoFit/>
          </a:bodyPr>
          <a:lstStyle/>
          <a:p>
            <a:pPr algn="ctr"/>
            <a:r>
              <a:rPr lang="en-US" sz="1000" dirty="0">
                <a:solidFill>
                  <a:srgbClr val="3366FF"/>
                </a:solidFill>
                <a:latin typeface="Avenir Book"/>
                <a:cs typeface="Avenir Book"/>
              </a:rPr>
              <a:t>Weddell </a:t>
            </a:r>
          </a:p>
          <a:p>
            <a:pPr algn="ctr"/>
            <a:r>
              <a:rPr lang="en-US" sz="1000" dirty="0">
                <a:solidFill>
                  <a:srgbClr val="3366FF"/>
                </a:solidFill>
                <a:latin typeface="Avenir Book"/>
                <a:cs typeface="Avenir Book"/>
              </a:rPr>
              <a:t>Sea</a:t>
            </a:r>
          </a:p>
        </p:txBody>
      </p:sp>
      <p:sp>
        <p:nvSpPr>
          <p:cNvPr id="31" name="Freeform 30"/>
          <p:cNvSpPr/>
          <p:nvPr/>
        </p:nvSpPr>
        <p:spPr>
          <a:xfrm>
            <a:off x="2661239" y="1212406"/>
            <a:ext cx="1757680" cy="457202"/>
          </a:xfrm>
          <a:custGeom>
            <a:avLst/>
            <a:gdLst>
              <a:gd name="connsiteX0" fmla="*/ 0 w 1334187"/>
              <a:gd name="connsiteY0" fmla="*/ 407476 h 407476"/>
              <a:gd name="connsiteX1" fmla="*/ 385273 w 1334187"/>
              <a:gd name="connsiteY1" fmla="*/ 64992 h 407476"/>
              <a:gd name="connsiteX2" fmla="*/ 799085 w 1334187"/>
              <a:gd name="connsiteY2" fmla="*/ 776 h 407476"/>
              <a:gd name="connsiteX3" fmla="*/ 991722 w 1334187"/>
              <a:gd name="connsiteY3" fmla="*/ 79262 h 407476"/>
              <a:gd name="connsiteX4" fmla="*/ 1134416 w 1334187"/>
              <a:gd name="connsiteY4" fmla="*/ 279044 h 407476"/>
              <a:gd name="connsiteX5" fmla="*/ 1177224 w 1334187"/>
              <a:gd name="connsiteY5" fmla="*/ 300449 h 407476"/>
              <a:gd name="connsiteX6" fmla="*/ 1334187 w 1334187"/>
              <a:gd name="connsiteY6" fmla="*/ 286179 h 407476"/>
              <a:gd name="connsiteX0" fmla="*/ 0 w 1334187"/>
              <a:gd name="connsiteY0" fmla="*/ 412586 h 412586"/>
              <a:gd name="connsiteX1" fmla="*/ 385273 w 1334187"/>
              <a:gd name="connsiteY1" fmla="*/ 70102 h 412586"/>
              <a:gd name="connsiteX2" fmla="*/ 799085 w 1334187"/>
              <a:gd name="connsiteY2" fmla="*/ 5886 h 412586"/>
              <a:gd name="connsiteX3" fmla="*/ 1048800 w 1334187"/>
              <a:gd name="connsiteY3" fmla="*/ 34426 h 412586"/>
              <a:gd name="connsiteX4" fmla="*/ 1134416 w 1334187"/>
              <a:gd name="connsiteY4" fmla="*/ 284154 h 412586"/>
              <a:gd name="connsiteX5" fmla="*/ 1177224 w 1334187"/>
              <a:gd name="connsiteY5" fmla="*/ 305559 h 412586"/>
              <a:gd name="connsiteX6" fmla="*/ 1334187 w 1334187"/>
              <a:gd name="connsiteY6" fmla="*/ 291289 h 412586"/>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336098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177224 w 1334187"/>
              <a:gd name="connsiteY5" fmla="*/ 350368 h 457395"/>
              <a:gd name="connsiteX6" fmla="*/ 1334187 w 1334187"/>
              <a:gd name="connsiteY6" fmla="*/ 264747 h 457395"/>
              <a:gd name="connsiteX0" fmla="*/ 0 w 1334187"/>
              <a:gd name="connsiteY0" fmla="*/ 457395 h 457395"/>
              <a:gd name="connsiteX1" fmla="*/ 385273 w 1334187"/>
              <a:gd name="connsiteY1" fmla="*/ 114911 h 457395"/>
              <a:gd name="connsiteX2" fmla="*/ 827624 w 1334187"/>
              <a:gd name="connsiteY2" fmla="*/ 749 h 457395"/>
              <a:gd name="connsiteX3" fmla="*/ 1048800 w 1334187"/>
              <a:gd name="connsiteY3" fmla="*/ 79235 h 457395"/>
              <a:gd name="connsiteX4" fmla="*/ 1134416 w 1334187"/>
              <a:gd name="connsiteY4" fmla="*/ 328963 h 457395"/>
              <a:gd name="connsiteX5" fmla="*/ 1227167 w 1334187"/>
              <a:gd name="connsiteY5" fmla="*/ 336098 h 457395"/>
              <a:gd name="connsiteX6" fmla="*/ 1334187 w 1334187"/>
              <a:gd name="connsiteY6" fmla="*/ 264747 h 457395"/>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134416 w 1334187"/>
              <a:gd name="connsiteY5" fmla="*/ 328770 h 457202"/>
              <a:gd name="connsiteX6" fmla="*/ 1227167 w 1334187"/>
              <a:gd name="connsiteY6" fmla="*/ 335905 h 457202"/>
              <a:gd name="connsiteX7" fmla="*/ 1334187 w 1334187"/>
              <a:gd name="connsiteY7"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27167 w 1334187"/>
              <a:gd name="connsiteY5" fmla="*/ 335905 h 457202"/>
              <a:gd name="connsiteX6" fmla="*/ 1334187 w 1334187"/>
              <a:gd name="connsiteY6" fmla="*/ 264554 h 457202"/>
              <a:gd name="connsiteX0" fmla="*/ 0 w 1334187"/>
              <a:gd name="connsiteY0" fmla="*/ 457202 h 457202"/>
              <a:gd name="connsiteX1" fmla="*/ 385273 w 1334187"/>
              <a:gd name="connsiteY1" fmla="*/ 114718 h 457202"/>
              <a:gd name="connsiteX2" fmla="*/ 827624 w 1334187"/>
              <a:gd name="connsiteY2" fmla="*/ 556 h 457202"/>
              <a:gd name="connsiteX3" fmla="*/ 1048800 w 1334187"/>
              <a:gd name="connsiteY3" fmla="*/ 79042 h 457202"/>
              <a:gd name="connsiteX4" fmla="*/ 1170090 w 1334187"/>
              <a:gd name="connsiteY4" fmla="*/ 250286 h 457202"/>
              <a:gd name="connsiteX5" fmla="*/ 1262840 w 1334187"/>
              <a:gd name="connsiteY5" fmla="*/ 307365 h 457202"/>
              <a:gd name="connsiteX6" fmla="*/ 1334187 w 1334187"/>
              <a:gd name="connsiteY6" fmla="*/ 264554 h 457202"/>
              <a:gd name="connsiteX0" fmla="*/ 0 w 1355591"/>
              <a:gd name="connsiteY0" fmla="*/ 457202 h 457202"/>
              <a:gd name="connsiteX1" fmla="*/ 385273 w 1355591"/>
              <a:gd name="connsiteY1" fmla="*/ 114718 h 457202"/>
              <a:gd name="connsiteX2" fmla="*/ 827624 w 1355591"/>
              <a:gd name="connsiteY2" fmla="*/ 556 h 457202"/>
              <a:gd name="connsiteX3" fmla="*/ 1048800 w 1355591"/>
              <a:gd name="connsiteY3" fmla="*/ 79042 h 457202"/>
              <a:gd name="connsiteX4" fmla="*/ 1170090 w 1355591"/>
              <a:gd name="connsiteY4" fmla="*/ 250286 h 457202"/>
              <a:gd name="connsiteX5" fmla="*/ 1262840 w 1355591"/>
              <a:gd name="connsiteY5" fmla="*/ 307365 h 457202"/>
              <a:gd name="connsiteX6" fmla="*/ 1355591 w 1355591"/>
              <a:gd name="connsiteY6" fmla="*/ 264554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62840 w 1769403"/>
              <a:gd name="connsiteY5" fmla="*/ 307365 h 457202"/>
              <a:gd name="connsiteX6" fmla="*/ 1769403 w 1769403"/>
              <a:gd name="connsiteY6" fmla="*/ 71907 h 457202"/>
              <a:gd name="connsiteX0" fmla="*/ 0 w 1769403"/>
              <a:gd name="connsiteY0" fmla="*/ 457202 h 457202"/>
              <a:gd name="connsiteX1" fmla="*/ 385273 w 1769403"/>
              <a:gd name="connsiteY1" fmla="*/ 114718 h 457202"/>
              <a:gd name="connsiteX2" fmla="*/ 827624 w 1769403"/>
              <a:gd name="connsiteY2" fmla="*/ 556 h 457202"/>
              <a:gd name="connsiteX3" fmla="*/ 1048800 w 1769403"/>
              <a:gd name="connsiteY3" fmla="*/ 79042 h 457202"/>
              <a:gd name="connsiteX4" fmla="*/ 1170090 w 1769403"/>
              <a:gd name="connsiteY4" fmla="*/ 250286 h 457202"/>
              <a:gd name="connsiteX5" fmla="*/ 1270655 w 1769403"/>
              <a:gd name="connsiteY5" fmla="*/ 291734 h 457202"/>
              <a:gd name="connsiteX6" fmla="*/ 1769403 w 1769403"/>
              <a:gd name="connsiteY6" fmla="*/ 71907 h 457202"/>
              <a:gd name="connsiteX0" fmla="*/ 0 w 1757680"/>
              <a:gd name="connsiteY0" fmla="*/ 457202 h 457202"/>
              <a:gd name="connsiteX1" fmla="*/ 385273 w 1757680"/>
              <a:gd name="connsiteY1" fmla="*/ 114718 h 457202"/>
              <a:gd name="connsiteX2" fmla="*/ 827624 w 1757680"/>
              <a:gd name="connsiteY2" fmla="*/ 556 h 457202"/>
              <a:gd name="connsiteX3" fmla="*/ 1048800 w 1757680"/>
              <a:gd name="connsiteY3" fmla="*/ 79042 h 457202"/>
              <a:gd name="connsiteX4" fmla="*/ 1170090 w 1757680"/>
              <a:gd name="connsiteY4" fmla="*/ 250286 h 457202"/>
              <a:gd name="connsiteX5" fmla="*/ 1270655 w 1757680"/>
              <a:gd name="connsiteY5" fmla="*/ 291734 h 457202"/>
              <a:gd name="connsiteX6" fmla="*/ 1757680 w 1757680"/>
              <a:gd name="connsiteY6" fmla="*/ 56276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680" h="457202">
                <a:moveTo>
                  <a:pt x="0" y="457202"/>
                </a:moveTo>
                <a:cubicBezTo>
                  <a:pt x="126046" y="319851"/>
                  <a:pt x="247336" y="190826"/>
                  <a:pt x="385273" y="114718"/>
                </a:cubicBezTo>
                <a:cubicBezTo>
                  <a:pt x="523210" y="38610"/>
                  <a:pt x="717036" y="6502"/>
                  <a:pt x="827624" y="556"/>
                </a:cubicBezTo>
                <a:cubicBezTo>
                  <a:pt x="938212" y="-5390"/>
                  <a:pt x="991722" y="37420"/>
                  <a:pt x="1048800" y="79042"/>
                </a:cubicBezTo>
                <a:cubicBezTo>
                  <a:pt x="1105878" y="120664"/>
                  <a:pt x="1140362" y="207476"/>
                  <a:pt x="1170090" y="250286"/>
                </a:cubicBezTo>
                <a:cubicBezTo>
                  <a:pt x="1199818" y="293096"/>
                  <a:pt x="1172723" y="324069"/>
                  <a:pt x="1270655" y="291734"/>
                </a:cubicBezTo>
                <a:cubicBezTo>
                  <a:pt x="1368587" y="259399"/>
                  <a:pt x="1757680" y="56276"/>
                  <a:pt x="1757680" y="56276"/>
                </a:cubicBezTo>
              </a:path>
            </a:pathLst>
          </a:custGeom>
          <a:ln>
            <a:solidFill>
              <a:srgbClr val="F0A7B1"/>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874473" y="2865895"/>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19" name="Freeform 18"/>
          <p:cNvSpPr/>
          <p:nvPr/>
        </p:nvSpPr>
        <p:spPr>
          <a:xfrm>
            <a:off x="2132552" y="2595059"/>
            <a:ext cx="353161" cy="189341"/>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Lst>
            <a:ahLst/>
            <a:cxnLst>
              <a:cxn ang="0">
                <a:pos x="connsiteX0" y="connsiteY0"/>
              </a:cxn>
              <a:cxn ang="0">
                <a:pos x="connsiteX1" y="connsiteY1"/>
              </a:cxn>
              <a:cxn ang="0">
                <a:pos x="connsiteX2" y="connsiteY2"/>
              </a:cxn>
              <a:cxn ang="0">
                <a:pos x="connsiteX3" y="connsiteY3"/>
              </a:cxn>
            </a:cxnLst>
            <a:rect l="l" t="t" r="r" b="b"/>
            <a:pathLst>
              <a:path w="353161" h="189341">
                <a:moveTo>
                  <a:pt x="0" y="162176"/>
                </a:moveTo>
                <a:cubicBezTo>
                  <a:pt x="38485" y="102753"/>
                  <a:pt x="76971" y="43330"/>
                  <a:pt x="122248" y="19561"/>
                </a:cubicBezTo>
                <a:cubicBezTo>
                  <a:pt x="167525" y="-4208"/>
                  <a:pt x="233177" y="-8736"/>
                  <a:pt x="271663" y="19561"/>
                </a:cubicBezTo>
                <a:cubicBezTo>
                  <a:pt x="310149" y="47858"/>
                  <a:pt x="332786" y="158781"/>
                  <a:pt x="353161" y="189341"/>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8" name="Freeform 27"/>
          <p:cNvSpPr/>
          <p:nvPr/>
        </p:nvSpPr>
        <p:spPr>
          <a:xfrm rot="10800000">
            <a:off x="2254045" y="2959870"/>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0" name="Freeform 19"/>
          <p:cNvSpPr/>
          <p:nvPr/>
        </p:nvSpPr>
        <p:spPr>
          <a:xfrm>
            <a:off x="1874474" y="3517854"/>
            <a:ext cx="244496" cy="325979"/>
          </a:xfrm>
          <a:custGeom>
            <a:avLst/>
            <a:gdLst>
              <a:gd name="connsiteX0" fmla="*/ 258079 w 258079"/>
              <a:gd name="connsiteY0" fmla="*/ 0 h 380308"/>
              <a:gd name="connsiteX1" fmla="*/ 142623 w 258079"/>
              <a:gd name="connsiteY1" fmla="*/ 224110 h 380308"/>
              <a:gd name="connsiteX2" fmla="*/ 0 w 258079"/>
              <a:gd name="connsiteY2" fmla="*/ 380308 h 380308"/>
              <a:gd name="connsiteX0" fmla="*/ 244496 w 244496"/>
              <a:gd name="connsiteY0" fmla="*/ 0 h 325979"/>
              <a:gd name="connsiteX1" fmla="*/ 142623 w 244496"/>
              <a:gd name="connsiteY1" fmla="*/ 169781 h 325979"/>
              <a:gd name="connsiteX2" fmla="*/ 0 w 244496"/>
              <a:gd name="connsiteY2" fmla="*/ 325979 h 325979"/>
            </a:gdLst>
            <a:ahLst/>
            <a:cxnLst>
              <a:cxn ang="0">
                <a:pos x="connsiteX0" y="connsiteY0"/>
              </a:cxn>
              <a:cxn ang="0">
                <a:pos x="connsiteX1" y="connsiteY1"/>
              </a:cxn>
              <a:cxn ang="0">
                <a:pos x="connsiteX2" y="connsiteY2"/>
              </a:cxn>
            </a:cxnLst>
            <a:rect l="l" t="t" r="r" b="b"/>
            <a:pathLst>
              <a:path w="244496" h="325979">
                <a:moveTo>
                  <a:pt x="244496" y="0"/>
                </a:moveTo>
                <a:cubicBezTo>
                  <a:pt x="208274" y="80362"/>
                  <a:pt x="183372" y="115451"/>
                  <a:pt x="142623" y="169781"/>
                </a:cubicBezTo>
                <a:cubicBezTo>
                  <a:pt x="101874" y="224111"/>
                  <a:pt x="0" y="325979"/>
                  <a:pt x="0" y="325979"/>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32" name="Freeform 31"/>
          <p:cNvSpPr/>
          <p:nvPr/>
        </p:nvSpPr>
        <p:spPr>
          <a:xfrm rot="10800000">
            <a:off x="2642778" y="2225427"/>
            <a:ext cx="353161" cy="187388"/>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26267 h 187388"/>
              <a:gd name="connsiteX1" fmla="*/ 122248 w 353161"/>
              <a:gd name="connsiteY1" fmla="*/ 17608 h 187388"/>
              <a:gd name="connsiteX2" fmla="*/ 271663 w 353161"/>
              <a:gd name="connsiteY2" fmla="*/ 17608 h 187388"/>
              <a:gd name="connsiteX3" fmla="*/ 353161 w 353161"/>
              <a:gd name="connsiteY3" fmla="*/ 187388 h 187388"/>
            </a:gdLst>
            <a:ahLst/>
            <a:cxnLst>
              <a:cxn ang="0">
                <a:pos x="connsiteX0" y="connsiteY0"/>
              </a:cxn>
              <a:cxn ang="0">
                <a:pos x="connsiteX1" y="connsiteY1"/>
              </a:cxn>
              <a:cxn ang="0">
                <a:pos x="connsiteX2" y="connsiteY2"/>
              </a:cxn>
              <a:cxn ang="0">
                <a:pos x="connsiteX3" y="connsiteY3"/>
              </a:cxn>
            </a:cxnLst>
            <a:rect l="l" t="t" r="r" b="b"/>
            <a:pathLst>
              <a:path w="353161" h="187388">
                <a:moveTo>
                  <a:pt x="0" y="126267"/>
                </a:moveTo>
                <a:cubicBezTo>
                  <a:pt x="38485" y="66844"/>
                  <a:pt x="76971" y="35718"/>
                  <a:pt x="122248" y="17608"/>
                </a:cubicBezTo>
                <a:cubicBezTo>
                  <a:pt x="167525" y="-502"/>
                  <a:pt x="233177" y="-10689"/>
                  <a:pt x="271663" y="17608"/>
                </a:cubicBezTo>
                <a:cubicBezTo>
                  <a:pt x="310149" y="45905"/>
                  <a:pt x="332786" y="156828"/>
                  <a:pt x="353161" y="187388"/>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18" name="Freeform 17"/>
          <p:cNvSpPr/>
          <p:nvPr/>
        </p:nvSpPr>
        <p:spPr>
          <a:xfrm rot="767030">
            <a:off x="2754838" y="1797650"/>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1" name="Freeform 20"/>
          <p:cNvSpPr/>
          <p:nvPr/>
        </p:nvSpPr>
        <p:spPr>
          <a:xfrm rot="657270">
            <a:off x="3168687" y="1557189"/>
            <a:ext cx="318532" cy="194336"/>
          </a:xfrm>
          <a:custGeom>
            <a:avLst/>
            <a:gdLst>
              <a:gd name="connsiteX0" fmla="*/ 0 w 402966"/>
              <a:gd name="connsiteY0" fmla="*/ 156514 h 197262"/>
              <a:gd name="connsiteX1" fmla="*/ 122248 w 402966"/>
              <a:gd name="connsiteY1" fmla="*/ 13899 h 197262"/>
              <a:gd name="connsiteX2" fmla="*/ 271663 w 402966"/>
              <a:gd name="connsiteY2" fmla="*/ 13899 h 197262"/>
              <a:gd name="connsiteX3" fmla="*/ 393911 w 402966"/>
              <a:gd name="connsiteY3" fmla="*/ 88602 h 197262"/>
              <a:gd name="connsiteX4" fmla="*/ 393911 w 402966"/>
              <a:gd name="connsiteY4" fmla="*/ 197262 h 197262"/>
              <a:gd name="connsiteX0" fmla="*/ 0 w 393911"/>
              <a:gd name="connsiteY0" fmla="*/ 156514 h 156514"/>
              <a:gd name="connsiteX1" fmla="*/ 122248 w 393911"/>
              <a:gd name="connsiteY1" fmla="*/ 13899 h 156514"/>
              <a:gd name="connsiteX2" fmla="*/ 271663 w 393911"/>
              <a:gd name="connsiteY2" fmla="*/ 13899 h 156514"/>
              <a:gd name="connsiteX3" fmla="*/ 393911 w 393911"/>
              <a:gd name="connsiteY3" fmla="*/ 88602 h 156514"/>
              <a:gd name="connsiteX0" fmla="*/ 0 w 448244"/>
              <a:gd name="connsiteY0" fmla="*/ 158390 h 158390"/>
              <a:gd name="connsiteX1" fmla="*/ 122248 w 448244"/>
              <a:gd name="connsiteY1" fmla="*/ 15775 h 158390"/>
              <a:gd name="connsiteX2" fmla="*/ 271663 w 448244"/>
              <a:gd name="connsiteY2" fmla="*/ 15775 h 158390"/>
              <a:gd name="connsiteX3" fmla="*/ 448244 w 448244"/>
              <a:gd name="connsiteY3" fmla="*/ 124434 h 158390"/>
              <a:gd name="connsiteX0" fmla="*/ 0 w 421077"/>
              <a:gd name="connsiteY0" fmla="*/ 161300 h 174883"/>
              <a:gd name="connsiteX1" fmla="*/ 122248 w 421077"/>
              <a:gd name="connsiteY1" fmla="*/ 18685 h 174883"/>
              <a:gd name="connsiteX2" fmla="*/ 271663 w 421077"/>
              <a:gd name="connsiteY2" fmla="*/ 18685 h 174883"/>
              <a:gd name="connsiteX3" fmla="*/ 421077 w 421077"/>
              <a:gd name="connsiteY3" fmla="*/ 174883 h 174883"/>
              <a:gd name="connsiteX0" fmla="*/ 0 w 353161"/>
              <a:gd name="connsiteY0" fmla="*/ 162176 h 189341"/>
              <a:gd name="connsiteX1" fmla="*/ 122248 w 353161"/>
              <a:gd name="connsiteY1" fmla="*/ 19561 h 189341"/>
              <a:gd name="connsiteX2" fmla="*/ 271663 w 353161"/>
              <a:gd name="connsiteY2" fmla="*/ 19561 h 189341"/>
              <a:gd name="connsiteX3" fmla="*/ 353161 w 353161"/>
              <a:gd name="connsiteY3" fmla="*/ 189341 h 189341"/>
              <a:gd name="connsiteX0" fmla="*/ 0 w 353161"/>
              <a:gd name="connsiteY0" fmla="*/ 167385 h 194550"/>
              <a:gd name="connsiteX1" fmla="*/ 122248 w 353161"/>
              <a:gd name="connsiteY1" fmla="*/ 24770 h 194550"/>
              <a:gd name="connsiteX2" fmla="*/ 242411 w 353161"/>
              <a:gd name="connsiteY2" fmla="*/ 16598 h 194550"/>
              <a:gd name="connsiteX3" fmla="*/ 353161 w 353161"/>
              <a:gd name="connsiteY3" fmla="*/ 194550 h 194550"/>
              <a:gd name="connsiteX0" fmla="*/ 0 w 318532"/>
              <a:gd name="connsiteY0" fmla="*/ 167385 h 194336"/>
              <a:gd name="connsiteX1" fmla="*/ 122248 w 318532"/>
              <a:gd name="connsiteY1" fmla="*/ 24770 h 194336"/>
              <a:gd name="connsiteX2" fmla="*/ 242411 w 318532"/>
              <a:gd name="connsiteY2" fmla="*/ 16598 h 194336"/>
              <a:gd name="connsiteX3" fmla="*/ 318532 w 318532"/>
              <a:gd name="connsiteY3" fmla="*/ 194336 h 194336"/>
            </a:gdLst>
            <a:ahLst/>
            <a:cxnLst>
              <a:cxn ang="0">
                <a:pos x="connsiteX0" y="connsiteY0"/>
              </a:cxn>
              <a:cxn ang="0">
                <a:pos x="connsiteX1" y="connsiteY1"/>
              </a:cxn>
              <a:cxn ang="0">
                <a:pos x="connsiteX2" y="connsiteY2"/>
              </a:cxn>
              <a:cxn ang="0">
                <a:pos x="connsiteX3" y="connsiteY3"/>
              </a:cxn>
            </a:cxnLst>
            <a:rect l="l" t="t" r="r" b="b"/>
            <a:pathLst>
              <a:path w="318532" h="194336">
                <a:moveTo>
                  <a:pt x="0" y="167385"/>
                </a:moveTo>
                <a:cubicBezTo>
                  <a:pt x="38485" y="107962"/>
                  <a:pt x="81846" y="49901"/>
                  <a:pt x="122248" y="24770"/>
                </a:cubicBezTo>
                <a:cubicBezTo>
                  <a:pt x="162650" y="-361"/>
                  <a:pt x="203925" y="-11699"/>
                  <a:pt x="242411" y="16598"/>
                </a:cubicBezTo>
                <a:cubicBezTo>
                  <a:pt x="280897" y="44895"/>
                  <a:pt x="298157" y="163776"/>
                  <a:pt x="318532" y="194336"/>
                </a:cubicBez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2" name="Freeform 21"/>
          <p:cNvSpPr/>
          <p:nvPr/>
        </p:nvSpPr>
        <p:spPr>
          <a:xfrm rot="11669523">
            <a:off x="3093590" y="1974365"/>
            <a:ext cx="146236" cy="248680"/>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23" name="Freeform 22"/>
          <p:cNvSpPr/>
          <p:nvPr/>
        </p:nvSpPr>
        <p:spPr>
          <a:xfrm>
            <a:off x="1531089" y="3423569"/>
            <a:ext cx="183373" cy="298813"/>
          </a:xfrm>
          <a:custGeom>
            <a:avLst/>
            <a:gdLst>
              <a:gd name="connsiteX0" fmla="*/ 0 w 183373"/>
              <a:gd name="connsiteY0" fmla="*/ 298813 h 298813"/>
              <a:gd name="connsiteX1" fmla="*/ 183373 w 183373"/>
              <a:gd name="connsiteY1" fmla="*/ 0 h 298813"/>
            </a:gdLst>
            <a:ahLst/>
            <a:cxnLst>
              <a:cxn ang="0">
                <a:pos x="connsiteX0" y="connsiteY0"/>
              </a:cxn>
              <a:cxn ang="0">
                <a:pos x="connsiteX1" y="connsiteY1"/>
              </a:cxn>
            </a:cxnLst>
            <a:rect l="l" t="t" r="r" b="b"/>
            <a:pathLst>
              <a:path w="183373" h="298813">
                <a:moveTo>
                  <a:pt x="0" y="298813"/>
                </a:moveTo>
                <a:lnTo>
                  <a:pt x="183373" y="0"/>
                </a:lnTo>
              </a:path>
            </a:pathLst>
          </a:custGeom>
          <a:ln>
            <a:solidFill>
              <a:srgbClr val="66006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60066"/>
              </a:solidFill>
            </a:endParaRPr>
          </a:p>
        </p:txBody>
      </p:sp>
      <p:sp>
        <p:nvSpPr>
          <p:cNvPr id="6" name="TextBox 5"/>
          <p:cNvSpPr txBox="1"/>
          <p:nvPr/>
        </p:nvSpPr>
        <p:spPr>
          <a:xfrm>
            <a:off x="6433716" y="4797895"/>
            <a:ext cx="2636689" cy="246221"/>
          </a:xfrm>
          <a:prstGeom prst="rect">
            <a:avLst/>
          </a:prstGeom>
          <a:noFill/>
        </p:spPr>
        <p:txBody>
          <a:bodyPr wrap="square" rtlCol="0">
            <a:spAutoFit/>
          </a:bodyPr>
          <a:lstStyle/>
          <a:p>
            <a:pPr algn="r"/>
            <a:r>
              <a:rPr lang="en-US" sz="1000" dirty="0">
                <a:latin typeface="Avenir Book"/>
                <a:cs typeface="Avenir Book"/>
              </a:rPr>
              <a:t>Hoffman 1996, </a:t>
            </a:r>
            <a:r>
              <a:rPr lang="en-US" sz="1000" dirty="0" err="1">
                <a:latin typeface="Avenir Book"/>
                <a:cs typeface="Avenir Book"/>
              </a:rPr>
              <a:t>Savidge</a:t>
            </a:r>
            <a:r>
              <a:rPr lang="en-US" sz="1000" dirty="0">
                <a:latin typeface="Avenir Book"/>
                <a:cs typeface="Avenir Book"/>
              </a:rPr>
              <a:t> and </a:t>
            </a:r>
            <a:r>
              <a:rPr lang="en-US" sz="1000" dirty="0" err="1">
                <a:latin typeface="Avenir Book"/>
                <a:cs typeface="Avenir Book"/>
              </a:rPr>
              <a:t>Amft</a:t>
            </a:r>
            <a:r>
              <a:rPr lang="en-US" sz="1000" dirty="0">
                <a:latin typeface="Avenir Book"/>
                <a:cs typeface="Avenir Book"/>
              </a:rPr>
              <a:t> 2009</a:t>
            </a:r>
          </a:p>
        </p:txBody>
      </p:sp>
    </p:spTree>
    <p:extLst>
      <p:ext uri="{BB962C8B-B14F-4D97-AF65-F5344CB8AC3E}">
        <p14:creationId xmlns:p14="http://schemas.microsoft.com/office/powerpoint/2010/main" val="422360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2_roms_bath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760" y="639664"/>
            <a:ext cx="3345593" cy="2628000"/>
          </a:xfrm>
          <a:prstGeom prst="rect">
            <a:avLst/>
          </a:prstGeom>
        </p:spPr>
      </p:pic>
      <p:pic>
        <p:nvPicPr>
          <p:cNvPr id="6" name="Picture 5"/>
          <p:cNvPicPr>
            <a:picLocks noChangeAspect="1"/>
          </p:cNvPicPr>
          <p:nvPr/>
        </p:nvPicPr>
        <p:blipFill rotWithShape="1">
          <a:blip r:embed="rId3"/>
          <a:srcRect b="17073"/>
          <a:stretch/>
        </p:blipFill>
        <p:spPr>
          <a:xfrm>
            <a:off x="56447" y="42333"/>
            <a:ext cx="5732313" cy="2340000"/>
          </a:xfrm>
          <a:prstGeom prst="rect">
            <a:avLst/>
          </a:prstGeom>
          <a:ln>
            <a:solidFill>
              <a:schemeClr val="tx1"/>
            </a:solidFill>
          </a:ln>
        </p:spPr>
      </p:pic>
      <p:pic>
        <p:nvPicPr>
          <p:cNvPr id="3" name="Picture 2" descr="ch2_Graham2016.png"/>
          <p:cNvPicPr>
            <a:picLocks noChangeAspect="1"/>
          </p:cNvPicPr>
          <p:nvPr/>
        </p:nvPicPr>
        <p:blipFill rotWithShape="1">
          <a:blip r:embed="rId4">
            <a:extLst>
              <a:ext uri="{28A0092B-C50C-407E-A947-70E740481C1C}">
                <a14:useLocalDpi xmlns:a14="http://schemas.microsoft.com/office/drawing/2010/main" val="0"/>
              </a:ext>
            </a:extLst>
          </a:blip>
          <a:srcRect l="24761" t="43659" b="7230"/>
          <a:stretch/>
        </p:blipFill>
        <p:spPr>
          <a:xfrm>
            <a:off x="77852" y="3561793"/>
            <a:ext cx="6500595" cy="1459881"/>
          </a:xfrm>
          <a:prstGeom prst="rect">
            <a:avLst/>
          </a:prstGeom>
        </p:spPr>
      </p:pic>
      <p:pic>
        <p:nvPicPr>
          <p:cNvPr id="7" name="Picture 6" descr="ch2_Graham2016.png"/>
          <p:cNvPicPr>
            <a:picLocks noChangeAspect="1"/>
          </p:cNvPicPr>
          <p:nvPr/>
        </p:nvPicPr>
        <p:blipFill rotWithShape="1">
          <a:blip r:embed="rId4">
            <a:extLst>
              <a:ext uri="{28A0092B-C50C-407E-A947-70E740481C1C}">
                <a14:useLocalDpi xmlns:a14="http://schemas.microsoft.com/office/drawing/2010/main" val="0"/>
              </a:ext>
            </a:extLst>
          </a:blip>
          <a:srcRect r="41820" b="57849"/>
          <a:stretch/>
        </p:blipFill>
        <p:spPr>
          <a:xfrm>
            <a:off x="49312" y="2449119"/>
            <a:ext cx="4463995" cy="1112674"/>
          </a:xfrm>
          <a:prstGeom prst="rect">
            <a:avLst/>
          </a:prstGeom>
        </p:spPr>
      </p:pic>
    </p:spTree>
    <p:extLst>
      <p:ext uri="{BB962C8B-B14F-4D97-AF65-F5344CB8AC3E}">
        <p14:creationId xmlns:p14="http://schemas.microsoft.com/office/powerpoint/2010/main" val="339737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2_roms_bath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760" y="639664"/>
            <a:ext cx="3345593" cy="2628000"/>
          </a:xfrm>
          <a:prstGeom prst="rect">
            <a:avLst/>
          </a:prstGeom>
        </p:spPr>
      </p:pic>
      <p:sp>
        <p:nvSpPr>
          <p:cNvPr id="8" name="Rectangle 7"/>
          <p:cNvSpPr/>
          <p:nvPr/>
        </p:nvSpPr>
        <p:spPr>
          <a:xfrm>
            <a:off x="486807" y="427055"/>
            <a:ext cx="4598931" cy="4308872"/>
          </a:xfrm>
          <a:prstGeom prst="rect">
            <a:avLst/>
          </a:prstGeom>
        </p:spPr>
        <p:txBody>
          <a:bodyPr wrap="square">
            <a:spAutoFit/>
          </a:bodyPr>
          <a:lstStyle/>
          <a:p>
            <a:r>
              <a:rPr lang="en-US" dirty="0">
                <a:latin typeface="Avenir Black"/>
                <a:cs typeface="Avenir Black"/>
              </a:rPr>
              <a:t>ROMS: </a:t>
            </a:r>
            <a:r>
              <a:rPr lang="en-US" dirty="0">
                <a:latin typeface="Avenir Book"/>
                <a:cs typeface="Avenir Book"/>
              </a:rPr>
              <a:t>Regional Ocean Modeling System</a:t>
            </a:r>
          </a:p>
          <a:p>
            <a:endParaRPr lang="en-US" dirty="0">
              <a:latin typeface="Avenir Book"/>
              <a:cs typeface="Avenir Book"/>
            </a:endParaRPr>
          </a:p>
          <a:p>
            <a:r>
              <a:rPr lang="en-US" sz="1400" dirty="0">
                <a:latin typeface="Avenir Book"/>
                <a:cs typeface="Avenir Book"/>
              </a:rPr>
              <a:t>Grids produced at 4 km resolution using Bedmap2</a:t>
            </a:r>
          </a:p>
          <a:p>
            <a:pPr marL="742950" lvl="1" indent="-285750">
              <a:buFont typeface="Arial"/>
              <a:buChar char="•"/>
            </a:pPr>
            <a:r>
              <a:rPr lang="en-US" sz="1400" dirty="0">
                <a:latin typeface="Avenir Book"/>
                <a:cs typeface="Avenir Book"/>
              </a:rPr>
              <a:t>High resolution and accurate bathymetry required to reproduce cross-shelf transfer.</a:t>
            </a:r>
          </a:p>
          <a:p>
            <a:endParaRPr lang="en-US" sz="1400" dirty="0">
              <a:latin typeface="Avenir Book"/>
              <a:cs typeface="Avenir Book"/>
            </a:endParaRPr>
          </a:p>
          <a:p>
            <a:endParaRPr lang="en-US" sz="1400" dirty="0">
              <a:latin typeface="Avenir Book"/>
              <a:cs typeface="Avenir Book"/>
            </a:endParaRPr>
          </a:p>
          <a:p>
            <a:r>
              <a:rPr lang="en-US" sz="1400" dirty="0">
                <a:latin typeface="Avenir Book"/>
                <a:cs typeface="Avenir Book"/>
              </a:rPr>
              <a:t>Terrain following coordinates</a:t>
            </a:r>
          </a:p>
          <a:p>
            <a:pPr marL="742950" lvl="1" indent="-285750">
              <a:buFont typeface="Arial"/>
              <a:buChar char="•"/>
            </a:pPr>
            <a:r>
              <a:rPr lang="en-US" sz="1400" dirty="0">
                <a:latin typeface="Avenir Book"/>
                <a:cs typeface="Avenir Book"/>
              </a:rPr>
              <a:t>24 levels, with resolution increased at both surface and bottom</a:t>
            </a:r>
          </a:p>
          <a:p>
            <a:endParaRPr lang="en-US" sz="1400" dirty="0">
              <a:latin typeface="Avenir Book"/>
              <a:cs typeface="Avenir Book"/>
            </a:endParaRPr>
          </a:p>
          <a:p>
            <a:endParaRPr lang="en-US" sz="1400" dirty="0">
              <a:latin typeface="Avenir Book"/>
              <a:cs typeface="Avenir Book"/>
            </a:endParaRPr>
          </a:p>
          <a:p>
            <a:r>
              <a:rPr lang="en-US" sz="1400" dirty="0">
                <a:latin typeface="Avenir Book"/>
                <a:cs typeface="Avenir Book"/>
              </a:rPr>
              <a:t>Sea ice mechanics and thermodynamics.</a:t>
            </a:r>
          </a:p>
          <a:p>
            <a:endParaRPr lang="en-US" sz="1400" dirty="0">
              <a:latin typeface="Avenir Book"/>
              <a:cs typeface="Avenir Book"/>
            </a:endParaRPr>
          </a:p>
          <a:p>
            <a:r>
              <a:rPr lang="en-US" sz="1400" dirty="0">
                <a:latin typeface="Avenir Book"/>
                <a:cs typeface="Avenir Book"/>
              </a:rPr>
              <a:t>Ice shelf cavity thermodynamics</a:t>
            </a:r>
          </a:p>
          <a:p>
            <a:endParaRPr lang="en-US" sz="1400" dirty="0">
              <a:latin typeface="Avenir Book"/>
              <a:cs typeface="Avenir Book"/>
            </a:endParaRPr>
          </a:p>
          <a:p>
            <a:r>
              <a:rPr lang="en-US" sz="1400" dirty="0">
                <a:latin typeface="Avenir Book"/>
                <a:cs typeface="Avenir Book"/>
              </a:rPr>
              <a:t>Open boundaries and atmospheric forcing</a:t>
            </a:r>
          </a:p>
          <a:p>
            <a:endParaRPr lang="en-US" sz="1400" dirty="0">
              <a:latin typeface="Avenir Book"/>
              <a:cs typeface="Avenir Book"/>
            </a:endParaRPr>
          </a:p>
          <a:p>
            <a:r>
              <a:rPr lang="en-US" sz="1400" dirty="0">
                <a:latin typeface="Avenir Book"/>
                <a:cs typeface="Avenir Book"/>
              </a:rPr>
              <a:t>No tides</a:t>
            </a:r>
          </a:p>
        </p:txBody>
      </p:sp>
    </p:spTree>
    <p:extLst>
      <p:ext uri="{BB962C8B-B14F-4D97-AF65-F5344CB8AC3E}">
        <p14:creationId xmlns:p14="http://schemas.microsoft.com/office/powerpoint/2010/main" val="478664194"/>
      </p:ext>
    </p:extLst>
  </p:cSld>
  <p:clrMapOvr>
    <a:masterClrMapping/>
  </p:clrMapOvr>
</p:sld>
</file>

<file path=ppt/theme/theme1.xml><?xml version="1.0" encoding="utf-8"?>
<a:theme xmlns:a="http://schemas.openxmlformats.org/drawingml/2006/main" name="Couto_MTS_2017">
  <a:themeElements>
    <a:clrScheme name="Custom 1">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Couto_MTS_2017.pptx</Template>
  <TotalTime>16018</TotalTime>
  <Words>1177</Words>
  <Application>Microsoft Macintosh PowerPoint</Application>
  <PresentationFormat>On-screen Show (16:9)</PresentationFormat>
  <Paragraphs>155</Paragraphs>
  <Slides>27</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Avenir Black</vt:lpstr>
      <vt:lpstr>Avenir Book</vt:lpstr>
      <vt:lpstr>Calibri</vt:lpstr>
      <vt:lpstr>News Gothic MT</vt:lpstr>
      <vt:lpstr>Couto_MTS_2017</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Couto</dc:creator>
  <cp:lastModifiedBy>Oscar Schofield</cp:lastModifiedBy>
  <cp:revision>325</cp:revision>
  <dcterms:created xsi:type="dcterms:W3CDTF">2017-07-10T14:47:13Z</dcterms:created>
  <dcterms:modified xsi:type="dcterms:W3CDTF">2018-05-07T01:06:51Z</dcterms:modified>
</cp:coreProperties>
</file>