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Lst>
  <p:notesMasterIdLst>
    <p:notesMasterId r:id="rId14"/>
  </p:notesMasterIdLst>
  <p:sldIdLst>
    <p:sldId id="257" r:id="rId5"/>
    <p:sldId id="258" r:id="rId6"/>
    <p:sldId id="259" r:id="rId7"/>
    <p:sldId id="263" r:id="rId8"/>
    <p:sldId id="261" r:id="rId9"/>
    <p:sldId id="260" r:id="rId10"/>
    <p:sldId id="264" r:id="rId11"/>
    <p:sldId id="265" r:id="rId12"/>
    <p:sldId id="26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p:restoredTop sz="94619"/>
  </p:normalViewPr>
  <p:slideViewPr>
    <p:cSldViewPr snapToGrid="0" snapToObjects="1">
      <p:cViewPr>
        <p:scale>
          <a:sx n="113" d="100"/>
          <a:sy n="113" d="100"/>
        </p:scale>
        <p:origin x="1464" y="35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AA1487-68E8-0242-86DC-DBAB05482153}" type="datetimeFigureOut">
              <a:rPr lang="en-US" smtClean="0"/>
              <a:t>4/23/18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7F20F4-E519-E44F-9AC9-905A5C20C72E}" type="slidenum">
              <a:rPr lang="en-US" smtClean="0"/>
              <a:t>‹#›</a:t>
            </a:fld>
            <a:endParaRPr lang="en-US"/>
          </a:p>
        </p:txBody>
      </p:sp>
    </p:spTree>
    <p:extLst>
      <p:ext uri="{BB962C8B-B14F-4D97-AF65-F5344CB8AC3E}">
        <p14:creationId xmlns:p14="http://schemas.microsoft.com/office/powerpoint/2010/main" val="21361292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Rutgers initiatives involved in Raritan-related efforts include </a:t>
            </a:r>
          </a:p>
          <a:p>
            <a:endParaRPr lang="en-US" i="1" dirty="0"/>
          </a:p>
          <a:p>
            <a:pPr marL="167661" indent="-167661">
              <a:buFont typeface="Arial" panose="020B0604020202020204" pitchFamily="34" charset="0"/>
              <a:buChar char="•"/>
            </a:pPr>
            <a:r>
              <a:rPr lang="en-US" dirty="0"/>
              <a:t>the Sustainable Raritan River Initiative</a:t>
            </a:r>
          </a:p>
          <a:p>
            <a:pPr marL="167661" indent="-167661">
              <a:buFont typeface="Arial" panose="020B0604020202020204" pitchFamily="34" charset="0"/>
              <a:buChar char="•"/>
            </a:pPr>
            <a:r>
              <a:rPr lang="en-US" dirty="0"/>
              <a:t>Rutgers Raritan River Consortium, and </a:t>
            </a:r>
          </a:p>
          <a:p>
            <a:pPr marL="167661" indent="-167661">
              <a:buFont typeface="Arial" panose="020B0604020202020204" pitchFamily="34" charset="0"/>
              <a:buChar char="•"/>
            </a:pPr>
            <a:r>
              <a:rPr lang="en-US" dirty="0"/>
              <a:t>the Johnson Family Chair in Water Resources and Watershed Ecology </a:t>
            </a:r>
          </a:p>
          <a:p>
            <a:endParaRPr lang="en-US" dirty="0"/>
          </a:p>
          <a:p>
            <a:r>
              <a:rPr lang="en-US" dirty="0"/>
              <a:t>Together these three initiatives engage and train the Raritan stewards of tomorrow, facilitate multidisciplinary research and expand the university's engagement with external partners. </a:t>
            </a:r>
          </a:p>
          <a:p>
            <a:endParaRPr lang="en-US" dirty="0"/>
          </a:p>
          <a:p>
            <a:r>
              <a:rPr lang="en-US" dirty="0"/>
              <a:t>They also better integrate Rutgers' science and research into regional planning and decision making, while establishing partnerships to help build a more sustainable Raritan River, basin, and bay. </a:t>
            </a:r>
          </a:p>
          <a:p>
            <a:endParaRPr lang="en-US" dirty="0"/>
          </a:p>
          <a:p>
            <a:r>
              <a:rPr lang="en-US" dirty="0"/>
              <a:t>Going to talk about the first two of these today</a:t>
            </a:r>
          </a:p>
          <a:p>
            <a:r>
              <a:rPr lang="en-US" dirty="0"/>
              <a:t> </a:t>
            </a:r>
          </a:p>
          <a:p>
            <a:r>
              <a:rPr lang="en-US" dirty="0"/>
              <a:t>First, a little bit about the area we work in.</a:t>
            </a:r>
          </a:p>
        </p:txBody>
      </p:sp>
      <p:sp>
        <p:nvSpPr>
          <p:cNvPr id="4" name="Slide Number Placeholder 3"/>
          <p:cNvSpPr>
            <a:spLocks noGrp="1"/>
          </p:cNvSpPr>
          <p:nvPr>
            <p:ph type="sldNum" sz="quarter" idx="10"/>
          </p:nvPr>
        </p:nvSpPr>
        <p:spPr/>
        <p:txBody>
          <a:bodyPr/>
          <a:lstStyle/>
          <a:p>
            <a:fld id="{596F31E5-83A2-42AD-86C4-6B8514DBD54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68041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2014, Rutgers University a new  Strategic Plan, a five-year roadmap for excellence written for Rutgers, by Rutgers. This plan sets a clear aspiration (read from slide). We believe that the Raritan will be an important part of achieving this vision. In fact, if you look at the four strategic priorities, they can all be met in some form by transforming the Raritan into a focal point for the University.</a:t>
            </a:r>
          </a:p>
        </p:txBody>
      </p:sp>
      <p:sp>
        <p:nvSpPr>
          <p:cNvPr id="4" name="Slide Number Placeholder 3"/>
          <p:cNvSpPr>
            <a:spLocks noGrp="1"/>
          </p:cNvSpPr>
          <p:nvPr>
            <p:ph type="sldNum" sz="quarter" idx="10"/>
          </p:nvPr>
        </p:nvSpPr>
        <p:spPr/>
        <p:txBody>
          <a:bodyPr/>
          <a:lstStyle/>
          <a:p>
            <a:fld id="{E3911DA4-AC73-0340-90E9-BBD0B4523D46}" type="slidenum">
              <a:rPr lang="en-US">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57581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096">
              <a:defRPr/>
            </a:pPr>
            <a:r>
              <a:rPr lang="en-US" b="1" dirty="0"/>
              <a:t>The plan cites a renewed focus on the student experience. Right now, most Rutgers Students perceive the river as a barrier that makes it hard to get between campuses </a:t>
            </a:r>
            <a:r>
              <a:rPr lang="en-US" dirty="0"/>
              <a:t> One way to enhance the student experience is to create a stronger connection to the Raritan. In doing so, it provides them with a better sense of their local environment and how it fits into the larger world. It also allows students to see first hand and apply the concepts that are addressed in their courses. These hands-on experiences have also been </a:t>
            </a:r>
            <a:r>
              <a:rPr lang="en-US" dirty="0" err="1"/>
              <a:t>shownto</a:t>
            </a:r>
            <a:r>
              <a:rPr lang="en-US" dirty="0"/>
              <a:t> increase student research skills and feelings of self-efficacy, and retention.</a:t>
            </a:r>
            <a:endParaRPr lang="en-US" i="0" dirty="0"/>
          </a:p>
          <a:p>
            <a:endParaRPr lang="en-US" dirty="0"/>
          </a:p>
        </p:txBody>
      </p:sp>
      <p:sp>
        <p:nvSpPr>
          <p:cNvPr id="4" name="Slide Number Placeholder 3"/>
          <p:cNvSpPr>
            <a:spLocks noGrp="1"/>
          </p:cNvSpPr>
          <p:nvPr>
            <p:ph type="sldNum" sz="quarter" idx="10"/>
          </p:nvPr>
        </p:nvSpPr>
        <p:spPr/>
        <p:txBody>
          <a:bodyPr/>
          <a:lstStyle/>
          <a:p>
            <a:fld id="{E3911DA4-AC73-0340-90E9-BBD0B4523D4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46449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 the critical value of the Raritan and its environs to the social, economic and ecological integrity of the region that Rutgers calls home.  </a:t>
            </a:r>
          </a:p>
          <a:p>
            <a:r>
              <a:rPr lang="en-US" dirty="0"/>
              <a:t> </a:t>
            </a:r>
          </a:p>
          <a:p>
            <a:r>
              <a:rPr lang="en-US" dirty="0"/>
              <a:t>Mission is to…..utilize Rutgers’ proximity to the Raritan to inform university-based education research and scholarship, and</a:t>
            </a:r>
          </a:p>
          <a:p>
            <a:endParaRPr lang="en-US" dirty="0"/>
          </a:p>
          <a:p>
            <a:r>
              <a:rPr lang="en-US" dirty="0"/>
              <a:t>To apply our efforts, in collaboration with Raritan Partners, to advance improvements in regional planning, policy and decision-making that positively affect the ecology and economy of the Raritan region</a:t>
            </a:r>
          </a:p>
          <a:p>
            <a:endParaRPr lang="en-US" dirty="0"/>
          </a:p>
          <a:p>
            <a:r>
              <a:rPr lang="en-US" dirty="0"/>
              <a:t>By facilitating collaboration among Rutgers faculty, staff and students and engaging the greater Raritan community of businesses, municipalities, NGOs and other Raritan stakeholders, we will bring the university’s resources to bear to address concerns for the Raritan.</a:t>
            </a:r>
          </a:p>
        </p:txBody>
      </p:sp>
      <p:sp>
        <p:nvSpPr>
          <p:cNvPr id="4" name="Slide Number Placeholder 3"/>
          <p:cNvSpPr>
            <a:spLocks noGrp="1"/>
          </p:cNvSpPr>
          <p:nvPr>
            <p:ph type="sldNum" sz="quarter" idx="10"/>
          </p:nvPr>
        </p:nvSpPr>
        <p:spPr/>
        <p:txBody>
          <a:bodyPr/>
          <a:lstStyle/>
          <a:p>
            <a:fld id="{596F31E5-83A2-42AD-86C4-6B8514DBD54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660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587"/>
              </a:spcBef>
              <a:buFont typeface="Arial"/>
              <a:buChar char="•"/>
            </a:pPr>
            <a:r>
              <a:rPr lang="en-US" dirty="0"/>
              <a:t>The R3C is comprised of multiple schools, programs and departments of Rutgers </a:t>
            </a:r>
          </a:p>
          <a:p>
            <a:pPr marL="167661" indent="-167661">
              <a:spcBef>
                <a:spcPts val="587"/>
              </a:spcBef>
              <a:buFont typeface="Arial" panose="020B0604020202020204" pitchFamily="34" charset="0"/>
              <a:buChar char="•"/>
            </a:pPr>
            <a:r>
              <a:rPr lang="en-US" dirty="0"/>
              <a:t>joined together to develop and leverage resources and capabilities to advance university-based educational programming and research as well as improvements in planning, policy and decision-making for a more sustainable Raritan.  </a:t>
            </a:r>
          </a:p>
          <a:p>
            <a:pPr marL="167661" indent="-167661">
              <a:spcBef>
                <a:spcPts val="587"/>
              </a:spcBef>
              <a:buFont typeface="Arial" panose="020B0604020202020204" pitchFamily="34" charset="0"/>
              <a:buChar char="•"/>
            </a:pPr>
            <a:r>
              <a:rPr lang="en-US" dirty="0"/>
              <a:t>We are organized as a “virtual” network throughout the university and are </a:t>
            </a:r>
          </a:p>
          <a:p>
            <a:pPr marL="167661" indent="-167661">
              <a:spcBef>
                <a:spcPts val="587"/>
              </a:spcBef>
              <a:buFont typeface="Arial" panose="020B0604020202020204" pitchFamily="34" charset="0"/>
              <a:buChar char="•"/>
            </a:pPr>
            <a:r>
              <a:rPr lang="en-US" dirty="0"/>
              <a:t>guided by a small steering committee of faculty and staff from different departments and schools on the New Brunswick-Piscataway campus.  </a:t>
            </a:r>
          </a:p>
          <a:p>
            <a:pPr marL="167661" indent="-167661">
              <a:spcBef>
                <a:spcPts val="587"/>
              </a:spcBef>
              <a:buFont typeface="Arial" panose="020B0604020202020204" pitchFamily="34" charset="0"/>
              <a:buChar char="•"/>
            </a:pPr>
            <a:r>
              <a:rPr lang="en-US" dirty="0"/>
              <a:t>The steering committee is also guided by external stakeholders – many of the people I work with on the SRRI that I just spoke about -- that help the R3C address issues of sustainability for the Raritan while advancing the goals of the university’s Strategic Plan.</a:t>
            </a:r>
          </a:p>
          <a:p>
            <a:pPr>
              <a:spcBef>
                <a:spcPts val="587"/>
              </a:spcBef>
            </a:pPr>
            <a:r>
              <a:rPr lang="en-US" dirty="0"/>
              <a:t> </a:t>
            </a:r>
          </a:p>
        </p:txBody>
      </p:sp>
      <p:sp>
        <p:nvSpPr>
          <p:cNvPr id="4" name="Slide Number Placeholder 3"/>
          <p:cNvSpPr>
            <a:spLocks noGrp="1"/>
          </p:cNvSpPr>
          <p:nvPr>
            <p:ph type="sldNum" sz="quarter" idx="10"/>
          </p:nvPr>
        </p:nvSpPr>
        <p:spPr/>
        <p:txBody>
          <a:bodyPr/>
          <a:lstStyle/>
          <a:p>
            <a:fld id="{596F31E5-83A2-42AD-86C4-6B8514DBD54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28453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7038" y="325438"/>
            <a:ext cx="3108325" cy="2332037"/>
          </a:xfrm>
        </p:spPr>
      </p:sp>
      <p:sp>
        <p:nvSpPr>
          <p:cNvPr id="3" name="Notes Placeholder 2"/>
          <p:cNvSpPr>
            <a:spLocks noGrp="1"/>
          </p:cNvSpPr>
          <p:nvPr>
            <p:ph type="body" idx="1"/>
          </p:nvPr>
        </p:nvSpPr>
        <p:spPr>
          <a:xfrm>
            <a:off x="145968" y="2719673"/>
            <a:ext cx="6515539" cy="6154910"/>
          </a:xfrm>
        </p:spPr>
        <p:txBody>
          <a:bodyPr/>
          <a:lstStyle/>
          <a:p>
            <a:pPr>
              <a:spcBef>
                <a:spcPts val="587"/>
              </a:spcBef>
            </a:pPr>
            <a:r>
              <a:rPr lang="en-US" dirty="0"/>
              <a:t>Inspired by Rutgers New Brunswick Strategic Plan, and the Chancellors’ vision for Rutgers to become a better steward of the Raritan, the R3C is focused on enhancing the student experience, promoting and facilitating research on Raritan issues, facilitating access to the Raritan, and helping to provide open access to data about the Raritan and its resources.</a:t>
            </a:r>
          </a:p>
          <a:p>
            <a:pPr>
              <a:spcBef>
                <a:spcPts val="587"/>
              </a:spcBef>
            </a:pPr>
            <a:r>
              <a:rPr lang="en-US" dirty="0"/>
              <a:t> </a:t>
            </a:r>
            <a:r>
              <a:rPr lang="en-US" b="1" dirty="0"/>
              <a:t>Student Engagement - </a:t>
            </a:r>
            <a:r>
              <a:rPr lang="en-US" dirty="0"/>
              <a:t>Rutgers students often perceive the Raritan River as a barrier that makes it hard to get between campuses.  The R3C enhances the student experience by creating a stronger connection to the Raritan. We are transforming the Raritan Basin into an academic solution, an interactive field laboratory linking science, engineering, and humanities programs through interdisciplinary classes, projects and activities. Ultimately, these experiences give students a better sense of their local environment and how it fits into the larger world. </a:t>
            </a:r>
          </a:p>
          <a:p>
            <a:pPr>
              <a:spcBef>
                <a:spcPts val="587"/>
              </a:spcBef>
            </a:pPr>
            <a:r>
              <a:rPr lang="en-US" b="1" dirty="0"/>
              <a:t>Raritan Research - </a:t>
            </a:r>
            <a:r>
              <a:rPr lang="en-US" dirty="0"/>
              <a:t>The Raritan Basin is a unique laboratory, ripe with opportunities for interdisciplinary and trans-disciplinary research.  The basin, the largest contained within New Jersey, is home to 1.5 million people and to Rutgers University.  The headwaters in the Highlands are largely unpolluted and contain major drinking water reservoirs, while industrial development in the lower basin has left a legacy of Superfund sites and brownfields within a few miles of the river.  The R3C connects faculty, staff, students, and Raritan stakeholders to facilitate collaboration on research that will inform planning, policy and decision-making to protect and preserve the Raritan’s valuable assets.</a:t>
            </a:r>
          </a:p>
          <a:p>
            <a:pPr>
              <a:spcBef>
                <a:spcPts val="587"/>
              </a:spcBef>
            </a:pPr>
            <a:r>
              <a:rPr lang="en-US" b="1" dirty="0"/>
              <a:t>Access to the Raritan - </a:t>
            </a:r>
            <a:r>
              <a:rPr lang="en-US" dirty="0"/>
              <a:t>The R3C connects students to the local environment and facilitates the study of the evolving status of the Raritan River through access to the River.  Rutgers’ 20 passenger landing craft, the R/V </a:t>
            </a:r>
            <a:r>
              <a:rPr lang="en-US" i="1" dirty="0"/>
              <a:t>Rutgers</a:t>
            </a:r>
            <a:r>
              <a:rPr lang="en-US" dirty="0"/>
              <a:t>, can navigate the lower Raritan River and estuary. Operated by the Department of Marine and Coastal Sciences, the R/V </a:t>
            </a:r>
            <a:r>
              <a:rPr lang="en-US" i="1" dirty="0"/>
              <a:t>Rutgers</a:t>
            </a:r>
            <a:r>
              <a:rPr lang="en-US" dirty="0"/>
              <a:t> provides the opportunity to experience the Raritan ecosystem firsthand and to participate in authentic research and data collection. Moreover, the R3C is partnering with Rutgers Recreation to explore opportunities to combine recreation with scientific research.  </a:t>
            </a:r>
          </a:p>
          <a:p>
            <a:pPr>
              <a:spcBef>
                <a:spcPts val="587"/>
              </a:spcBef>
            </a:pPr>
            <a:r>
              <a:rPr lang="en-US" b="1" dirty="0"/>
              <a:t>Access to Data - </a:t>
            </a:r>
            <a:r>
              <a:rPr lang="en-US" dirty="0"/>
              <a:t>In addition to facilitating collection of data, the R3C also explores ways for this data to be shared more broadly through online resources. While onboard the R/V </a:t>
            </a:r>
            <a:r>
              <a:rPr lang="en-US" i="1" dirty="0"/>
              <a:t>Rutgers,</a:t>
            </a:r>
            <a:r>
              <a:rPr lang="en-US" dirty="0"/>
              <a:t> students, researchers and other stakeholders routinely collect data on temperature, salinity, pH, dissolved oxygen, backscatter, and fluorescence within the water column.  This cruise data is complemented by a real time water quality monitoring station deployed off the Rutgers boathouse. This information, along with other related data, has been integrated and made available through an open access data portal. </a:t>
            </a:r>
          </a:p>
          <a:p>
            <a:r>
              <a:rPr lang="en-US" dirty="0"/>
              <a:t> </a:t>
            </a:r>
          </a:p>
          <a:p>
            <a:endParaRPr lang="en-US" dirty="0"/>
          </a:p>
        </p:txBody>
      </p:sp>
      <p:sp>
        <p:nvSpPr>
          <p:cNvPr id="4" name="Slide Number Placeholder 3"/>
          <p:cNvSpPr>
            <a:spLocks noGrp="1"/>
          </p:cNvSpPr>
          <p:nvPr>
            <p:ph type="sldNum" sz="quarter" idx="10"/>
          </p:nvPr>
        </p:nvSpPr>
        <p:spPr/>
        <p:txBody>
          <a:bodyPr/>
          <a:lstStyle/>
          <a:p>
            <a:fld id="{596F31E5-83A2-42AD-86C4-6B8514DBD542}" type="slidenum">
              <a:rPr lang="en-US" smtClean="0"/>
              <a:t>9</a:t>
            </a:fld>
            <a:endParaRPr lang="en-US"/>
          </a:p>
        </p:txBody>
      </p:sp>
    </p:spTree>
    <p:extLst>
      <p:ext uri="{BB962C8B-B14F-4D97-AF65-F5344CB8AC3E}">
        <p14:creationId xmlns:p14="http://schemas.microsoft.com/office/powerpoint/2010/main" val="3094235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intropage_pr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3323959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392483D-16AD-403D-A1AE-3A6DBADD1421}" type="slidenum">
              <a:rPr lang="en-US"/>
              <a:pPr>
                <a:defRPr/>
              </a:pPr>
              <a:t>‹#›</a:t>
            </a:fld>
            <a:endParaRPr lang="en-US"/>
          </a:p>
        </p:txBody>
      </p:sp>
    </p:spTree>
    <p:extLst>
      <p:ext uri="{BB962C8B-B14F-4D97-AF65-F5344CB8AC3E}">
        <p14:creationId xmlns:p14="http://schemas.microsoft.com/office/powerpoint/2010/main" val="400874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778AECF-C710-4A35-8552-EFFC9CEA9A54}" type="slidenum">
              <a:rPr lang="en-US"/>
              <a:pPr>
                <a:defRPr/>
              </a:pPr>
              <a:t>‹#›</a:t>
            </a:fld>
            <a:endParaRPr lang="en-US"/>
          </a:p>
        </p:txBody>
      </p:sp>
    </p:spTree>
    <p:extLst>
      <p:ext uri="{BB962C8B-B14F-4D97-AF65-F5344CB8AC3E}">
        <p14:creationId xmlns:p14="http://schemas.microsoft.com/office/powerpoint/2010/main" val="2862771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intropage_pr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3830663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C4120A3-8ABC-4EDD-AD05-993EF375AB3B}" type="slidenum">
              <a:rPr lang="en-US"/>
              <a:pPr>
                <a:defRPr/>
              </a:pPr>
              <a:t>‹#›</a:t>
            </a:fld>
            <a:endParaRPr lang="en-US"/>
          </a:p>
        </p:txBody>
      </p:sp>
    </p:spTree>
    <p:extLst>
      <p:ext uri="{BB962C8B-B14F-4D97-AF65-F5344CB8AC3E}">
        <p14:creationId xmlns:p14="http://schemas.microsoft.com/office/powerpoint/2010/main" val="1354573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C379F70-406A-440D-AD1C-BA2915193FD3}" type="slidenum">
              <a:rPr lang="en-US"/>
              <a:pPr>
                <a:defRPr/>
              </a:pPr>
              <a:t>‹#›</a:t>
            </a:fld>
            <a:endParaRPr lang="en-US"/>
          </a:p>
        </p:txBody>
      </p:sp>
    </p:spTree>
    <p:extLst>
      <p:ext uri="{BB962C8B-B14F-4D97-AF65-F5344CB8AC3E}">
        <p14:creationId xmlns:p14="http://schemas.microsoft.com/office/powerpoint/2010/main" val="943647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F92CAB5-8ACA-4724-905B-2E39F1C4655E}" type="slidenum">
              <a:rPr lang="en-US"/>
              <a:pPr>
                <a:defRPr/>
              </a:pPr>
              <a:t>‹#›</a:t>
            </a:fld>
            <a:endParaRPr lang="en-US"/>
          </a:p>
        </p:txBody>
      </p:sp>
    </p:spTree>
    <p:extLst>
      <p:ext uri="{BB962C8B-B14F-4D97-AF65-F5344CB8AC3E}">
        <p14:creationId xmlns:p14="http://schemas.microsoft.com/office/powerpoint/2010/main" val="723361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F728DE83-1CE8-4D03-9F2B-8EE9A020D13D}" type="slidenum">
              <a:rPr lang="en-US"/>
              <a:pPr>
                <a:defRPr/>
              </a:pPr>
              <a:t>‹#›</a:t>
            </a:fld>
            <a:endParaRPr lang="en-US"/>
          </a:p>
        </p:txBody>
      </p:sp>
    </p:spTree>
    <p:extLst>
      <p:ext uri="{BB962C8B-B14F-4D97-AF65-F5344CB8AC3E}">
        <p14:creationId xmlns:p14="http://schemas.microsoft.com/office/powerpoint/2010/main" val="3435355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3ED5085-3255-4D7E-AD85-3A236EAB559B}" type="slidenum">
              <a:rPr lang="en-US"/>
              <a:pPr>
                <a:defRPr/>
              </a:pPr>
              <a:t>‹#›</a:t>
            </a:fld>
            <a:endParaRPr lang="en-US"/>
          </a:p>
        </p:txBody>
      </p:sp>
    </p:spTree>
    <p:extLst>
      <p:ext uri="{BB962C8B-B14F-4D97-AF65-F5344CB8AC3E}">
        <p14:creationId xmlns:p14="http://schemas.microsoft.com/office/powerpoint/2010/main" val="542768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B6D4D68-CA2F-44EC-8CC9-82CA3834E619}" type="slidenum">
              <a:rPr lang="en-US"/>
              <a:pPr>
                <a:defRPr/>
              </a:pPr>
              <a:t>‹#›</a:t>
            </a:fld>
            <a:endParaRPr lang="en-US"/>
          </a:p>
        </p:txBody>
      </p:sp>
    </p:spTree>
    <p:extLst>
      <p:ext uri="{BB962C8B-B14F-4D97-AF65-F5344CB8AC3E}">
        <p14:creationId xmlns:p14="http://schemas.microsoft.com/office/powerpoint/2010/main" val="1598974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873DF73-99B5-42DA-9432-6E9F761BC680}" type="slidenum">
              <a:rPr lang="en-US"/>
              <a:pPr>
                <a:defRPr/>
              </a:pPr>
              <a:t>‹#›</a:t>
            </a:fld>
            <a:endParaRPr lang="en-US"/>
          </a:p>
        </p:txBody>
      </p:sp>
    </p:spTree>
    <p:extLst>
      <p:ext uri="{BB962C8B-B14F-4D97-AF65-F5344CB8AC3E}">
        <p14:creationId xmlns:p14="http://schemas.microsoft.com/office/powerpoint/2010/main" val="12651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C4120A3-8ABC-4EDD-AD05-993EF375AB3B}" type="slidenum">
              <a:rPr lang="en-US"/>
              <a:pPr>
                <a:defRPr/>
              </a:pPr>
              <a:t>‹#›</a:t>
            </a:fld>
            <a:endParaRPr lang="en-US"/>
          </a:p>
        </p:txBody>
      </p:sp>
    </p:spTree>
    <p:extLst>
      <p:ext uri="{BB962C8B-B14F-4D97-AF65-F5344CB8AC3E}">
        <p14:creationId xmlns:p14="http://schemas.microsoft.com/office/powerpoint/2010/main" val="1475779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6CC7680-DC5B-4B13-8084-51974C012990}" type="slidenum">
              <a:rPr lang="en-US"/>
              <a:pPr>
                <a:defRPr/>
              </a:pPr>
              <a:t>‹#›</a:t>
            </a:fld>
            <a:endParaRPr lang="en-US"/>
          </a:p>
        </p:txBody>
      </p:sp>
    </p:spTree>
    <p:extLst>
      <p:ext uri="{BB962C8B-B14F-4D97-AF65-F5344CB8AC3E}">
        <p14:creationId xmlns:p14="http://schemas.microsoft.com/office/powerpoint/2010/main" val="4238983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392483D-16AD-403D-A1AE-3A6DBADD1421}" type="slidenum">
              <a:rPr lang="en-US"/>
              <a:pPr>
                <a:defRPr/>
              </a:pPr>
              <a:t>‹#›</a:t>
            </a:fld>
            <a:endParaRPr lang="en-US"/>
          </a:p>
        </p:txBody>
      </p:sp>
    </p:spTree>
    <p:extLst>
      <p:ext uri="{BB962C8B-B14F-4D97-AF65-F5344CB8AC3E}">
        <p14:creationId xmlns:p14="http://schemas.microsoft.com/office/powerpoint/2010/main" val="1122652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778AECF-C710-4A35-8552-EFFC9CEA9A54}" type="slidenum">
              <a:rPr lang="en-US"/>
              <a:pPr>
                <a:defRPr/>
              </a:pPr>
              <a:t>‹#›</a:t>
            </a:fld>
            <a:endParaRPr lang="en-US"/>
          </a:p>
        </p:txBody>
      </p:sp>
    </p:spTree>
    <p:extLst>
      <p:ext uri="{BB962C8B-B14F-4D97-AF65-F5344CB8AC3E}">
        <p14:creationId xmlns:p14="http://schemas.microsoft.com/office/powerpoint/2010/main" val="1877030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intropage_pr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1690059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C4120A3-8ABC-4EDD-AD05-993EF375AB3B}" type="slidenum">
              <a:rPr lang="en-US"/>
              <a:pPr>
                <a:defRPr/>
              </a:pPr>
              <a:t>‹#›</a:t>
            </a:fld>
            <a:endParaRPr lang="en-US"/>
          </a:p>
        </p:txBody>
      </p:sp>
    </p:spTree>
    <p:extLst>
      <p:ext uri="{BB962C8B-B14F-4D97-AF65-F5344CB8AC3E}">
        <p14:creationId xmlns:p14="http://schemas.microsoft.com/office/powerpoint/2010/main" val="2056951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C379F70-406A-440D-AD1C-BA2915193FD3}" type="slidenum">
              <a:rPr lang="en-US"/>
              <a:pPr>
                <a:defRPr/>
              </a:pPr>
              <a:t>‹#›</a:t>
            </a:fld>
            <a:endParaRPr lang="en-US"/>
          </a:p>
        </p:txBody>
      </p:sp>
    </p:spTree>
    <p:extLst>
      <p:ext uri="{BB962C8B-B14F-4D97-AF65-F5344CB8AC3E}">
        <p14:creationId xmlns:p14="http://schemas.microsoft.com/office/powerpoint/2010/main" val="1050253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F92CAB5-8ACA-4724-905B-2E39F1C4655E}" type="slidenum">
              <a:rPr lang="en-US"/>
              <a:pPr>
                <a:defRPr/>
              </a:pPr>
              <a:t>‹#›</a:t>
            </a:fld>
            <a:endParaRPr lang="en-US"/>
          </a:p>
        </p:txBody>
      </p:sp>
    </p:spTree>
    <p:extLst>
      <p:ext uri="{BB962C8B-B14F-4D97-AF65-F5344CB8AC3E}">
        <p14:creationId xmlns:p14="http://schemas.microsoft.com/office/powerpoint/2010/main" val="1921983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F728DE83-1CE8-4D03-9F2B-8EE9A020D13D}" type="slidenum">
              <a:rPr lang="en-US"/>
              <a:pPr>
                <a:defRPr/>
              </a:pPr>
              <a:t>‹#›</a:t>
            </a:fld>
            <a:endParaRPr lang="en-US"/>
          </a:p>
        </p:txBody>
      </p:sp>
    </p:spTree>
    <p:extLst>
      <p:ext uri="{BB962C8B-B14F-4D97-AF65-F5344CB8AC3E}">
        <p14:creationId xmlns:p14="http://schemas.microsoft.com/office/powerpoint/2010/main" val="2643418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3ED5085-3255-4D7E-AD85-3A236EAB559B}" type="slidenum">
              <a:rPr lang="en-US"/>
              <a:pPr>
                <a:defRPr/>
              </a:pPr>
              <a:t>‹#›</a:t>
            </a:fld>
            <a:endParaRPr lang="en-US"/>
          </a:p>
        </p:txBody>
      </p:sp>
    </p:spTree>
    <p:extLst>
      <p:ext uri="{BB962C8B-B14F-4D97-AF65-F5344CB8AC3E}">
        <p14:creationId xmlns:p14="http://schemas.microsoft.com/office/powerpoint/2010/main" val="431498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B6D4D68-CA2F-44EC-8CC9-82CA3834E619}" type="slidenum">
              <a:rPr lang="en-US"/>
              <a:pPr>
                <a:defRPr/>
              </a:pPr>
              <a:t>‹#›</a:t>
            </a:fld>
            <a:endParaRPr lang="en-US"/>
          </a:p>
        </p:txBody>
      </p:sp>
    </p:spTree>
    <p:extLst>
      <p:ext uri="{BB962C8B-B14F-4D97-AF65-F5344CB8AC3E}">
        <p14:creationId xmlns:p14="http://schemas.microsoft.com/office/powerpoint/2010/main" val="82875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C379F70-406A-440D-AD1C-BA2915193FD3}" type="slidenum">
              <a:rPr lang="en-US"/>
              <a:pPr>
                <a:defRPr/>
              </a:pPr>
              <a:t>‹#›</a:t>
            </a:fld>
            <a:endParaRPr lang="en-US"/>
          </a:p>
        </p:txBody>
      </p:sp>
    </p:spTree>
    <p:extLst>
      <p:ext uri="{BB962C8B-B14F-4D97-AF65-F5344CB8AC3E}">
        <p14:creationId xmlns:p14="http://schemas.microsoft.com/office/powerpoint/2010/main" val="3321579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873DF73-99B5-42DA-9432-6E9F761BC680}" type="slidenum">
              <a:rPr lang="en-US"/>
              <a:pPr>
                <a:defRPr/>
              </a:pPr>
              <a:t>‹#›</a:t>
            </a:fld>
            <a:endParaRPr lang="en-US"/>
          </a:p>
        </p:txBody>
      </p:sp>
    </p:spTree>
    <p:extLst>
      <p:ext uri="{BB962C8B-B14F-4D97-AF65-F5344CB8AC3E}">
        <p14:creationId xmlns:p14="http://schemas.microsoft.com/office/powerpoint/2010/main" val="3775816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6CC7680-DC5B-4B13-8084-51974C012990}" type="slidenum">
              <a:rPr lang="en-US"/>
              <a:pPr>
                <a:defRPr/>
              </a:pPr>
              <a:t>‹#›</a:t>
            </a:fld>
            <a:endParaRPr lang="en-US"/>
          </a:p>
        </p:txBody>
      </p:sp>
    </p:spTree>
    <p:extLst>
      <p:ext uri="{BB962C8B-B14F-4D97-AF65-F5344CB8AC3E}">
        <p14:creationId xmlns:p14="http://schemas.microsoft.com/office/powerpoint/2010/main" val="2484595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392483D-16AD-403D-A1AE-3A6DBADD1421}" type="slidenum">
              <a:rPr lang="en-US"/>
              <a:pPr>
                <a:defRPr/>
              </a:pPr>
              <a:t>‹#›</a:t>
            </a:fld>
            <a:endParaRPr lang="en-US"/>
          </a:p>
        </p:txBody>
      </p:sp>
    </p:spTree>
    <p:extLst>
      <p:ext uri="{BB962C8B-B14F-4D97-AF65-F5344CB8AC3E}">
        <p14:creationId xmlns:p14="http://schemas.microsoft.com/office/powerpoint/2010/main" val="3254113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778AECF-C710-4A35-8552-EFFC9CEA9A54}" type="slidenum">
              <a:rPr lang="en-US"/>
              <a:pPr>
                <a:defRPr/>
              </a:pPr>
              <a:t>‹#›</a:t>
            </a:fld>
            <a:endParaRPr lang="en-US"/>
          </a:p>
        </p:txBody>
      </p:sp>
    </p:spTree>
    <p:extLst>
      <p:ext uri="{BB962C8B-B14F-4D97-AF65-F5344CB8AC3E}">
        <p14:creationId xmlns:p14="http://schemas.microsoft.com/office/powerpoint/2010/main" val="409938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intropage_pr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1766425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C4120A3-8ABC-4EDD-AD05-993EF375AB3B}" type="slidenum">
              <a:rPr lang="en-US"/>
              <a:pPr>
                <a:defRPr/>
              </a:pPr>
              <a:t>‹#›</a:t>
            </a:fld>
            <a:endParaRPr lang="en-US"/>
          </a:p>
        </p:txBody>
      </p:sp>
    </p:spTree>
    <p:extLst>
      <p:ext uri="{BB962C8B-B14F-4D97-AF65-F5344CB8AC3E}">
        <p14:creationId xmlns:p14="http://schemas.microsoft.com/office/powerpoint/2010/main" val="1564492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C379F70-406A-440D-AD1C-BA2915193FD3}" type="slidenum">
              <a:rPr lang="en-US"/>
              <a:pPr>
                <a:defRPr/>
              </a:pPr>
              <a:t>‹#›</a:t>
            </a:fld>
            <a:endParaRPr lang="en-US"/>
          </a:p>
        </p:txBody>
      </p:sp>
    </p:spTree>
    <p:extLst>
      <p:ext uri="{BB962C8B-B14F-4D97-AF65-F5344CB8AC3E}">
        <p14:creationId xmlns:p14="http://schemas.microsoft.com/office/powerpoint/2010/main" val="2555936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F92CAB5-8ACA-4724-905B-2E39F1C4655E}" type="slidenum">
              <a:rPr lang="en-US"/>
              <a:pPr>
                <a:defRPr/>
              </a:pPr>
              <a:t>‹#›</a:t>
            </a:fld>
            <a:endParaRPr lang="en-US"/>
          </a:p>
        </p:txBody>
      </p:sp>
    </p:spTree>
    <p:extLst>
      <p:ext uri="{BB962C8B-B14F-4D97-AF65-F5344CB8AC3E}">
        <p14:creationId xmlns:p14="http://schemas.microsoft.com/office/powerpoint/2010/main" val="9996064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F728DE83-1CE8-4D03-9F2B-8EE9A020D13D}" type="slidenum">
              <a:rPr lang="en-US"/>
              <a:pPr>
                <a:defRPr/>
              </a:pPr>
              <a:t>‹#›</a:t>
            </a:fld>
            <a:endParaRPr lang="en-US"/>
          </a:p>
        </p:txBody>
      </p:sp>
    </p:spTree>
    <p:extLst>
      <p:ext uri="{BB962C8B-B14F-4D97-AF65-F5344CB8AC3E}">
        <p14:creationId xmlns:p14="http://schemas.microsoft.com/office/powerpoint/2010/main" val="2724435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3ED5085-3255-4D7E-AD85-3A236EAB559B}" type="slidenum">
              <a:rPr lang="en-US"/>
              <a:pPr>
                <a:defRPr/>
              </a:pPr>
              <a:t>‹#›</a:t>
            </a:fld>
            <a:endParaRPr lang="en-US"/>
          </a:p>
        </p:txBody>
      </p:sp>
    </p:spTree>
    <p:extLst>
      <p:ext uri="{BB962C8B-B14F-4D97-AF65-F5344CB8AC3E}">
        <p14:creationId xmlns:p14="http://schemas.microsoft.com/office/powerpoint/2010/main" val="423029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F92CAB5-8ACA-4724-905B-2E39F1C4655E}" type="slidenum">
              <a:rPr lang="en-US"/>
              <a:pPr>
                <a:defRPr/>
              </a:pPr>
              <a:t>‹#›</a:t>
            </a:fld>
            <a:endParaRPr lang="en-US"/>
          </a:p>
        </p:txBody>
      </p:sp>
    </p:spTree>
    <p:extLst>
      <p:ext uri="{BB962C8B-B14F-4D97-AF65-F5344CB8AC3E}">
        <p14:creationId xmlns:p14="http://schemas.microsoft.com/office/powerpoint/2010/main" val="2141606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B6D4D68-CA2F-44EC-8CC9-82CA3834E619}" type="slidenum">
              <a:rPr lang="en-US"/>
              <a:pPr>
                <a:defRPr/>
              </a:pPr>
              <a:t>‹#›</a:t>
            </a:fld>
            <a:endParaRPr lang="en-US"/>
          </a:p>
        </p:txBody>
      </p:sp>
    </p:spTree>
    <p:extLst>
      <p:ext uri="{BB962C8B-B14F-4D97-AF65-F5344CB8AC3E}">
        <p14:creationId xmlns:p14="http://schemas.microsoft.com/office/powerpoint/2010/main" val="2376231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873DF73-99B5-42DA-9432-6E9F761BC680}" type="slidenum">
              <a:rPr lang="en-US"/>
              <a:pPr>
                <a:defRPr/>
              </a:pPr>
              <a:t>‹#›</a:t>
            </a:fld>
            <a:endParaRPr lang="en-US"/>
          </a:p>
        </p:txBody>
      </p:sp>
    </p:spTree>
    <p:extLst>
      <p:ext uri="{BB962C8B-B14F-4D97-AF65-F5344CB8AC3E}">
        <p14:creationId xmlns:p14="http://schemas.microsoft.com/office/powerpoint/2010/main" val="2528720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6CC7680-DC5B-4B13-8084-51974C012990}" type="slidenum">
              <a:rPr lang="en-US"/>
              <a:pPr>
                <a:defRPr/>
              </a:pPr>
              <a:t>‹#›</a:t>
            </a:fld>
            <a:endParaRPr lang="en-US"/>
          </a:p>
        </p:txBody>
      </p:sp>
    </p:spTree>
    <p:extLst>
      <p:ext uri="{BB962C8B-B14F-4D97-AF65-F5344CB8AC3E}">
        <p14:creationId xmlns:p14="http://schemas.microsoft.com/office/powerpoint/2010/main" val="16621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392483D-16AD-403D-A1AE-3A6DBADD1421}" type="slidenum">
              <a:rPr lang="en-US"/>
              <a:pPr>
                <a:defRPr/>
              </a:pPr>
              <a:t>‹#›</a:t>
            </a:fld>
            <a:endParaRPr lang="en-US"/>
          </a:p>
        </p:txBody>
      </p:sp>
    </p:spTree>
    <p:extLst>
      <p:ext uri="{BB962C8B-B14F-4D97-AF65-F5344CB8AC3E}">
        <p14:creationId xmlns:p14="http://schemas.microsoft.com/office/powerpoint/2010/main" val="42603550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778AECF-C710-4A35-8552-EFFC9CEA9A54}" type="slidenum">
              <a:rPr lang="en-US"/>
              <a:pPr>
                <a:defRPr/>
              </a:pPr>
              <a:t>‹#›</a:t>
            </a:fld>
            <a:endParaRPr lang="en-US"/>
          </a:p>
        </p:txBody>
      </p:sp>
    </p:spTree>
    <p:extLst>
      <p:ext uri="{BB962C8B-B14F-4D97-AF65-F5344CB8AC3E}">
        <p14:creationId xmlns:p14="http://schemas.microsoft.com/office/powerpoint/2010/main" val="64983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F728DE83-1CE8-4D03-9F2B-8EE9A020D13D}" type="slidenum">
              <a:rPr lang="en-US"/>
              <a:pPr>
                <a:defRPr/>
              </a:pPr>
              <a:t>‹#›</a:t>
            </a:fld>
            <a:endParaRPr lang="en-US"/>
          </a:p>
        </p:txBody>
      </p:sp>
    </p:spTree>
    <p:extLst>
      <p:ext uri="{BB962C8B-B14F-4D97-AF65-F5344CB8AC3E}">
        <p14:creationId xmlns:p14="http://schemas.microsoft.com/office/powerpoint/2010/main" val="752503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3ED5085-3255-4D7E-AD85-3A236EAB559B}" type="slidenum">
              <a:rPr lang="en-US"/>
              <a:pPr>
                <a:defRPr/>
              </a:pPr>
              <a:t>‹#›</a:t>
            </a:fld>
            <a:endParaRPr lang="en-US"/>
          </a:p>
        </p:txBody>
      </p:sp>
    </p:spTree>
    <p:extLst>
      <p:ext uri="{BB962C8B-B14F-4D97-AF65-F5344CB8AC3E}">
        <p14:creationId xmlns:p14="http://schemas.microsoft.com/office/powerpoint/2010/main" val="132911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B6D4D68-CA2F-44EC-8CC9-82CA3834E619}" type="slidenum">
              <a:rPr lang="en-US"/>
              <a:pPr>
                <a:defRPr/>
              </a:pPr>
              <a:t>‹#›</a:t>
            </a:fld>
            <a:endParaRPr lang="en-US"/>
          </a:p>
        </p:txBody>
      </p:sp>
    </p:spTree>
    <p:extLst>
      <p:ext uri="{BB962C8B-B14F-4D97-AF65-F5344CB8AC3E}">
        <p14:creationId xmlns:p14="http://schemas.microsoft.com/office/powerpoint/2010/main" val="28088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873DF73-99B5-42DA-9432-6E9F761BC680}" type="slidenum">
              <a:rPr lang="en-US"/>
              <a:pPr>
                <a:defRPr/>
              </a:pPr>
              <a:t>‹#›</a:t>
            </a:fld>
            <a:endParaRPr lang="en-US"/>
          </a:p>
        </p:txBody>
      </p:sp>
    </p:spTree>
    <p:extLst>
      <p:ext uri="{BB962C8B-B14F-4D97-AF65-F5344CB8AC3E}">
        <p14:creationId xmlns:p14="http://schemas.microsoft.com/office/powerpoint/2010/main" val="2217673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6CC7680-DC5B-4B13-8084-51974C012990}" type="slidenum">
              <a:rPr lang="en-US"/>
              <a:pPr>
                <a:defRPr/>
              </a:pPr>
              <a:t>‹#›</a:t>
            </a:fld>
            <a:endParaRPr lang="en-US"/>
          </a:p>
        </p:txBody>
      </p:sp>
    </p:spTree>
    <p:extLst>
      <p:ext uri="{BB962C8B-B14F-4D97-AF65-F5344CB8AC3E}">
        <p14:creationId xmlns:p14="http://schemas.microsoft.com/office/powerpoint/2010/main" val="3323967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553200" y="6375401"/>
            <a:ext cx="2133600"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5F5F5F"/>
                </a:solidFill>
              </a:defRPr>
            </a:lvl1pPr>
          </a:lstStyle>
          <a:p>
            <a:pPr defTabSz="914400" fontAlgn="base">
              <a:spcBef>
                <a:spcPct val="0"/>
              </a:spcBef>
              <a:spcAft>
                <a:spcPct val="0"/>
              </a:spcAft>
              <a:defRPr/>
            </a:pPr>
            <a:fld id="{5946082C-650F-4E60-8871-E4694B1F8E98}" type="slidenum">
              <a:rPr lang="en-US">
                <a:latin typeface="Arial" charset="0"/>
              </a:rPr>
              <a:pPr defTabSz="914400" fontAlgn="base">
                <a:spcBef>
                  <a:spcPct val="0"/>
                </a:spcBef>
                <a:spcAft>
                  <a:spcPct val="0"/>
                </a:spcAft>
                <a:defRPr/>
              </a:pPr>
              <a:t>‹#›</a:t>
            </a:fld>
            <a:endParaRPr lang="en-US" dirty="0">
              <a:latin typeface="Arial" charset="0"/>
            </a:endParaRPr>
          </a:p>
        </p:txBody>
      </p:sp>
      <p:pic>
        <p:nvPicPr>
          <p:cNvPr id="1029" name="Picture 7" descr="RU_units-banner_red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72575"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Text Box 9"/>
          <p:cNvSpPr txBox="1">
            <a:spLocks noChangeArrowheads="1"/>
          </p:cNvSpPr>
          <p:nvPr/>
        </p:nvSpPr>
        <p:spPr bwMode="auto">
          <a:xfrm>
            <a:off x="457200" y="6353175"/>
            <a:ext cx="3873640" cy="307777"/>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defRPr/>
            </a:pPr>
            <a:r>
              <a:rPr lang="en-US" sz="1400" dirty="0">
                <a:solidFill>
                  <a:srgbClr val="5F5F5F"/>
                </a:solidFill>
                <a:latin typeface="Arial" charset="0"/>
              </a:rPr>
              <a:t>Science </a:t>
            </a:r>
            <a:r>
              <a:rPr lang="en-US" sz="1400" i="1" dirty="0">
                <a:solidFill>
                  <a:srgbClr val="5F5F5F"/>
                </a:solidFill>
                <a:latin typeface="Arial" charset="0"/>
              </a:rPr>
              <a:t>informing</a:t>
            </a:r>
            <a:r>
              <a:rPr lang="en-US" sz="1400" dirty="0">
                <a:solidFill>
                  <a:srgbClr val="5F5F5F"/>
                </a:solidFill>
                <a:latin typeface="Arial" charset="0"/>
              </a:rPr>
              <a:t> Planning </a:t>
            </a:r>
            <a:r>
              <a:rPr lang="en-US" sz="1400" i="1" dirty="0">
                <a:solidFill>
                  <a:srgbClr val="5F5F5F"/>
                </a:solidFill>
                <a:latin typeface="Arial" charset="0"/>
              </a:rPr>
              <a:t>informing</a:t>
            </a:r>
            <a:r>
              <a:rPr lang="en-US" sz="1400" dirty="0">
                <a:solidFill>
                  <a:srgbClr val="5F5F5F"/>
                </a:solidFill>
                <a:latin typeface="Arial" charset="0"/>
              </a:rPr>
              <a:t> Policy</a:t>
            </a:r>
          </a:p>
        </p:txBody>
      </p:sp>
      <p:sp>
        <p:nvSpPr>
          <p:cNvPr id="1034" name="Text Box 10"/>
          <p:cNvSpPr txBox="1">
            <a:spLocks noChangeArrowheads="1"/>
          </p:cNvSpPr>
          <p:nvPr/>
        </p:nvSpPr>
        <p:spPr bwMode="auto">
          <a:xfrm>
            <a:off x="4876800" y="98425"/>
            <a:ext cx="4191000" cy="396875"/>
          </a:xfrm>
          <a:prstGeom prst="rect">
            <a:avLst/>
          </a:prstGeom>
          <a:noFill/>
          <a:ln w="9525">
            <a:noFill/>
            <a:miter lim="800000"/>
            <a:headEnd/>
            <a:tailEnd/>
          </a:ln>
          <a:effectLst/>
        </p:spPr>
        <p:txBody>
          <a:bodyPr>
            <a:spAutoFit/>
          </a:bodyPr>
          <a:lstStyle/>
          <a:p>
            <a:pPr algn="r" defTabSz="914400" fontAlgn="base">
              <a:spcBef>
                <a:spcPct val="50000"/>
              </a:spcBef>
              <a:spcAft>
                <a:spcPct val="0"/>
              </a:spcAft>
              <a:defRPr/>
            </a:pPr>
            <a:endParaRPr lang="en-US" sz="2000" dirty="0">
              <a:solidFill>
                <a:srgbClr val="FFFFFF"/>
              </a:solidFill>
              <a:latin typeface="Arial" charset="0"/>
            </a:endParaRPr>
          </a:p>
        </p:txBody>
      </p:sp>
      <p:sp>
        <p:nvSpPr>
          <p:cNvPr id="8" name="Rectangle 7"/>
          <p:cNvSpPr/>
          <p:nvPr/>
        </p:nvSpPr>
        <p:spPr>
          <a:xfrm>
            <a:off x="5902182" y="126115"/>
            <a:ext cx="2821606" cy="400110"/>
          </a:xfrm>
          <a:prstGeom prst="rect">
            <a:avLst/>
          </a:prstGeom>
        </p:spPr>
        <p:txBody>
          <a:bodyPr wrap="none">
            <a:spAutoFit/>
          </a:bodyPr>
          <a:lstStyle/>
          <a:p>
            <a:pPr algn="r" defTabSz="914400" fontAlgn="base">
              <a:spcBef>
                <a:spcPct val="0"/>
              </a:spcBef>
              <a:spcAft>
                <a:spcPct val="0"/>
              </a:spcAft>
            </a:pPr>
            <a:r>
              <a:rPr lang="en-US" sz="2000" dirty="0">
                <a:solidFill>
                  <a:srgbClr val="FFFFFF"/>
                </a:solidFill>
                <a:latin typeface="Arial" charset="0"/>
              </a:rPr>
              <a:t>Raritan River Initiatives</a:t>
            </a:r>
          </a:p>
        </p:txBody>
      </p:sp>
      <p:sp>
        <p:nvSpPr>
          <p:cNvPr id="9" name="Line 16"/>
          <p:cNvSpPr>
            <a:spLocks noChangeShapeType="1"/>
          </p:cNvSpPr>
          <p:nvPr userDrawn="1"/>
        </p:nvSpPr>
        <p:spPr bwMode="auto">
          <a:xfrm>
            <a:off x="0" y="6353175"/>
            <a:ext cx="9144000" cy="0"/>
          </a:xfrm>
          <a:prstGeom prst="line">
            <a:avLst/>
          </a:prstGeom>
          <a:noFill/>
          <a:ln w="9525">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latin typeface="Arial" charset="0"/>
            </a:endParaRPr>
          </a:p>
        </p:txBody>
      </p:sp>
    </p:spTree>
    <p:extLst>
      <p:ext uri="{BB962C8B-B14F-4D97-AF65-F5344CB8AC3E}">
        <p14:creationId xmlns:p14="http://schemas.microsoft.com/office/powerpoint/2010/main" val="2100988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Arial" charset="0"/>
        </a:defRPr>
      </a:lvl2pPr>
      <a:lvl3pPr algn="l" rtl="0" eaLnBrk="1" fontAlgn="base" hangingPunct="1">
        <a:spcBef>
          <a:spcPct val="0"/>
        </a:spcBef>
        <a:spcAft>
          <a:spcPct val="0"/>
        </a:spcAft>
        <a:defRPr sz="3000">
          <a:solidFill>
            <a:schemeClr val="tx2"/>
          </a:solidFill>
          <a:latin typeface="Arial" charset="0"/>
        </a:defRPr>
      </a:lvl3pPr>
      <a:lvl4pPr algn="l" rtl="0" eaLnBrk="1" fontAlgn="base" hangingPunct="1">
        <a:spcBef>
          <a:spcPct val="0"/>
        </a:spcBef>
        <a:spcAft>
          <a:spcPct val="0"/>
        </a:spcAft>
        <a:defRPr sz="3000">
          <a:solidFill>
            <a:schemeClr val="tx2"/>
          </a:solidFill>
          <a:latin typeface="Arial" charset="0"/>
        </a:defRPr>
      </a:lvl4pPr>
      <a:lvl5pPr algn="l" rtl="0" eaLnBrk="1" fontAlgn="base" hangingPunct="1">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rgbClr val="5F5F5F"/>
          </a:solidFill>
          <a:latin typeface="+mn-lt"/>
          <a:ea typeface="+mn-ea"/>
          <a:cs typeface="+mn-cs"/>
        </a:defRPr>
      </a:lvl1pPr>
      <a:lvl2pPr marL="742950" indent="-285750" algn="l" rtl="0" eaLnBrk="1" fontAlgn="base" hangingPunct="1">
        <a:spcBef>
          <a:spcPct val="20000"/>
        </a:spcBef>
        <a:spcAft>
          <a:spcPct val="0"/>
        </a:spcAft>
        <a:buChar char="–"/>
        <a:defRPr>
          <a:solidFill>
            <a:srgbClr val="5F5F5F"/>
          </a:solidFill>
          <a:latin typeface="+mn-lt"/>
        </a:defRPr>
      </a:lvl2pPr>
      <a:lvl3pPr marL="1143000" indent="-228600" algn="l" rtl="0" eaLnBrk="1" fontAlgn="base" hangingPunct="1">
        <a:spcBef>
          <a:spcPct val="20000"/>
        </a:spcBef>
        <a:spcAft>
          <a:spcPct val="0"/>
        </a:spcAft>
        <a:buChar char="•"/>
        <a:defRPr sz="1600">
          <a:solidFill>
            <a:srgbClr val="5F5F5F"/>
          </a:solidFill>
          <a:latin typeface="+mn-lt"/>
        </a:defRPr>
      </a:lvl3pPr>
      <a:lvl4pPr marL="1600200" indent="-228600" algn="l" rtl="0" eaLnBrk="1" fontAlgn="base" hangingPunct="1">
        <a:spcBef>
          <a:spcPct val="20000"/>
        </a:spcBef>
        <a:spcAft>
          <a:spcPct val="0"/>
        </a:spcAft>
        <a:buChar char="–"/>
        <a:defRPr sz="1400">
          <a:solidFill>
            <a:srgbClr val="5F5F5F"/>
          </a:solidFill>
          <a:latin typeface="+mn-lt"/>
        </a:defRPr>
      </a:lvl4pPr>
      <a:lvl5pPr marL="2057400" indent="-228600" algn="l" rtl="0" eaLnBrk="1" fontAlgn="base" hangingPunct="1">
        <a:spcBef>
          <a:spcPct val="20000"/>
        </a:spcBef>
        <a:spcAft>
          <a:spcPct val="0"/>
        </a:spcAft>
        <a:buChar char="»"/>
        <a:defRPr sz="1400">
          <a:solidFill>
            <a:srgbClr val="5F5F5F"/>
          </a:solidFill>
          <a:latin typeface="+mn-lt"/>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553200" y="6375401"/>
            <a:ext cx="2133600"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5F5F5F"/>
                </a:solidFill>
              </a:defRPr>
            </a:lvl1pPr>
          </a:lstStyle>
          <a:p>
            <a:pPr defTabSz="914400" fontAlgn="base">
              <a:spcBef>
                <a:spcPct val="0"/>
              </a:spcBef>
              <a:spcAft>
                <a:spcPct val="0"/>
              </a:spcAft>
              <a:defRPr/>
            </a:pPr>
            <a:fld id="{5946082C-650F-4E60-8871-E4694B1F8E98}" type="slidenum">
              <a:rPr lang="en-US">
                <a:latin typeface="Arial" charset="0"/>
              </a:rPr>
              <a:pPr defTabSz="914400" fontAlgn="base">
                <a:spcBef>
                  <a:spcPct val="0"/>
                </a:spcBef>
                <a:spcAft>
                  <a:spcPct val="0"/>
                </a:spcAft>
                <a:defRPr/>
              </a:pPr>
              <a:t>‹#›</a:t>
            </a:fld>
            <a:endParaRPr lang="en-US" dirty="0">
              <a:latin typeface="Arial" charset="0"/>
            </a:endParaRPr>
          </a:p>
        </p:txBody>
      </p:sp>
      <p:pic>
        <p:nvPicPr>
          <p:cNvPr id="1029" name="Picture 7" descr="RU_units-banner_red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72575"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Text Box 9"/>
          <p:cNvSpPr txBox="1">
            <a:spLocks noChangeArrowheads="1"/>
          </p:cNvSpPr>
          <p:nvPr/>
        </p:nvSpPr>
        <p:spPr bwMode="auto">
          <a:xfrm>
            <a:off x="457200" y="6353175"/>
            <a:ext cx="3873640" cy="307777"/>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defRPr/>
            </a:pPr>
            <a:r>
              <a:rPr lang="en-US" sz="1400" dirty="0">
                <a:solidFill>
                  <a:srgbClr val="5F5F5F"/>
                </a:solidFill>
                <a:latin typeface="Arial" charset="0"/>
              </a:rPr>
              <a:t>Science </a:t>
            </a:r>
            <a:r>
              <a:rPr lang="en-US" sz="1400" i="1" dirty="0">
                <a:solidFill>
                  <a:srgbClr val="5F5F5F"/>
                </a:solidFill>
                <a:latin typeface="Arial" charset="0"/>
              </a:rPr>
              <a:t>informing</a:t>
            </a:r>
            <a:r>
              <a:rPr lang="en-US" sz="1400" dirty="0">
                <a:solidFill>
                  <a:srgbClr val="5F5F5F"/>
                </a:solidFill>
                <a:latin typeface="Arial" charset="0"/>
              </a:rPr>
              <a:t> Planning </a:t>
            </a:r>
            <a:r>
              <a:rPr lang="en-US" sz="1400" i="1" dirty="0">
                <a:solidFill>
                  <a:srgbClr val="5F5F5F"/>
                </a:solidFill>
                <a:latin typeface="Arial" charset="0"/>
              </a:rPr>
              <a:t>informing</a:t>
            </a:r>
            <a:r>
              <a:rPr lang="en-US" sz="1400" dirty="0">
                <a:solidFill>
                  <a:srgbClr val="5F5F5F"/>
                </a:solidFill>
                <a:latin typeface="Arial" charset="0"/>
              </a:rPr>
              <a:t> Policy</a:t>
            </a:r>
          </a:p>
        </p:txBody>
      </p:sp>
      <p:sp>
        <p:nvSpPr>
          <p:cNvPr id="1034" name="Text Box 10"/>
          <p:cNvSpPr txBox="1">
            <a:spLocks noChangeArrowheads="1"/>
          </p:cNvSpPr>
          <p:nvPr/>
        </p:nvSpPr>
        <p:spPr bwMode="auto">
          <a:xfrm>
            <a:off x="4876800" y="98425"/>
            <a:ext cx="4191000" cy="396875"/>
          </a:xfrm>
          <a:prstGeom prst="rect">
            <a:avLst/>
          </a:prstGeom>
          <a:noFill/>
          <a:ln w="9525">
            <a:noFill/>
            <a:miter lim="800000"/>
            <a:headEnd/>
            <a:tailEnd/>
          </a:ln>
          <a:effectLst/>
        </p:spPr>
        <p:txBody>
          <a:bodyPr>
            <a:spAutoFit/>
          </a:bodyPr>
          <a:lstStyle/>
          <a:p>
            <a:pPr algn="r" defTabSz="914400" fontAlgn="base">
              <a:spcBef>
                <a:spcPct val="50000"/>
              </a:spcBef>
              <a:spcAft>
                <a:spcPct val="0"/>
              </a:spcAft>
              <a:defRPr/>
            </a:pPr>
            <a:endParaRPr lang="en-US" sz="2000" dirty="0">
              <a:solidFill>
                <a:srgbClr val="FFFFFF"/>
              </a:solidFill>
              <a:latin typeface="Arial" charset="0"/>
            </a:endParaRPr>
          </a:p>
        </p:txBody>
      </p:sp>
      <p:sp>
        <p:nvSpPr>
          <p:cNvPr id="8" name="Rectangle 7"/>
          <p:cNvSpPr/>
          <p:nvPr/>
        </p:nvSpPr>
        <p:spPr>
          <a:xfrm>
            <a:off x="5902182" y="126115"/>
            <a:ext cx="2821606" cy="400110"/>
          </a:xfrm>
          <a:prstGeom prst="rect">
            <a:avLst/>
          </a:prstGeom>
        </p:spPr>
        <p:txBody>
          <a:bodyPr wrap="none">
            <a:spAutoFit/>
          </a:bodyPr>
          <a:lstStyle/>
          <a:p>
            <a:pPr algn="r" defTabSz="914400" fontAlgn="base">
              <a:spcBef>
                <a:spcPct val="0"/>
              </a:spcBef>
              <a:spcAft>
                <a:spcPct val="0"/>
              </a:spcAft>
            </a:pPr>
            <a:r>
              <a:rPr lang="en-US" sz="2000" dirty="0">
                <a:solidFill>
                  <a:srgbClr val="FFFFFF"/>
                </a:solidFill>
                <a:latin typeface="Arial" charset="0"/>
              </a:rPr>
              <a:t>Raritan River Initiatives</a:t>
            </a:r>
          </a:p>
        </p:txBody>
      </p:sp>
      <p:sp>
        <p:nvSpPr>
          <p:cNvPr id="9" name="Line 16"/>
          <p:cNvSpPr>
            <a:spLocks noChangeShapeType="1"/>
          </p:cNvSpPr>
          <p:nvPr userDrawn="1"/>
        </p:nvSpPr>
        <p:spPr bwMode="auto">
          <a:xfrm>
            <a:off x="0" y="6353175"/>
            <a:ext cx="9144000" cy="0"/>
          </a:xfrm>
          <a:prstGeom prst="line">
            <a:avLst/>
          </a:prstGeom>
          <a:noFill/>
          <a:ln w="9525">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latin typeface="Arial" charset="0"/>
            </a:endParaRPr>
          </a:p>
        </p:txBody>
      </p:sp>
    </p:spTree>
    <p:extLst>
      <p:ext uri="{BB962C8B-B14F-4D97-AF65-F5344CB8AC3E}">
        <p14:creationId xmlns:p14="http://schemas.microsoft.com/office/powerpoint/2010/main" val="35680482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Arial" charset="0"/>
        </a:defRPr>
      </a:lvl2pPr>
      <a:lvl3pPr algn="l" rtl="0" eaLnBrk="1" fontAlgn="base" hangingPunct="1">
        <a:spcBef>
          <a:spcPct val="0"/>
        </a:spcBef>
        <a:spcAft>
          <a:spcPct val="0"/>
        </a:spcAft>
        <a:defRPr sz="3000">
          <a:solidFill>
            <a:schemeClr val="tx2"/>
          </a:solidFill>
          <a:latin typeface="Arial" charset="0"/>
        </a:defRPr>
      </a:lvl3pPr>
      <a:lvl4pPr algn="l" rtl="0" eaLnBrk="1" fontAlgn="base" hangingPunct="1">
        <a:spcBef>
          <a:spcPct val="0"/>
        </a:spcBef>
        <a:spcAft>
          <a:spcPct val="0"/>
        </a:spcAft>
        <a:defRPr sz="3000">
          <a:solidFill>
            <a:schemeClr val="tx2"/>
          </a:solidFill>
          <a:latin typeface="Arial" charset="0"/>
        </a:defRPr>
      </a:lvl4pPr>
      <a:lvl5pPr algn="l" rtl="0" eaLnBrk="1" fontAlgn="base" hangingPunct="1">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rgbClr val="5F5F5F"/>
          </a:solidFill>
          <a:latin typeface="+mn-lt"/>
          <a:ea typeface="+mn-ea"/>
          <a:cs typeface="+mn-cs"/>
        </a:defRPr>
      </a:lvl1pPr>
      <a:lvl2pPr marL="742950" indent="-285750" algn="l" rtl="0" eaLnBrk="1" fontAlgn="base" hangingPunct="1">
        <a:spcBef>
          <a:spcPct val="20000"/>
        </a:spcBef>
        <a:spcAft>
          <a:spcPct val="0"/>
        </a:spcAft>
        <a:buChar char="–"/>
        <a:defRPr>
          <a:solidFill>
            <a:srgbClr val="5F5F5F"/>
          </a:solidFill>
          <a:latin typeface="+mn-lt"/>
        </a:defRPr>
      </a:lvl2pPr>
      <a:lvl3pPr marL="1143000" indent="-228600" algn="l" rtl="0" eaLnBrk="1" fontAlgn="base" hangingPunct="1">
        <a:spcBef>
          <a:spcPct val="20000"/>
        </a:spcBef>
        <a:spcAft>
          <a:spcPct val="0"/>
        </a:spcAft>
        <a:buChar char="•"/>
        <a:defRPr sz="1600">
          <a:solidFill>
            <a:srgbClr val="5F5F5F"/>
          </a:solidFill>
          <a:latin typeface="+mn-lt"/>
        </a:defRPr>
      </a:lvl3pPr>
      <a:lvl4pPr marL="1600200" indent="-228600" algn="l" rtl="0" eaLnBrk="1" fontAlgn="base" hangingPunct="1">
        <a:spcBef>
          <a:spcPct val="20000"/>
        </a:spcBef>
        <a:spcAft>
          <a:spcPct val="0"/>
        </a:spcAft>
        <a:buChar char="–"/>
        <a:defRPr sz="1400">
          <a:solidFill>
            <a:srgbClr val="5F5F5F"/>
          </a:solidFill>
          <a:latin typeface="+mn-lt"/>
        </a:defRPr>
      </a:lvl4pPr>
      <a:lvl5pPr marL="2057400" indent="-228600" algn="l" rtl="0" eaLnBrk="1" fontAlgn="base" hangingPunct="1">
        <a:spcBef>
          <a:spcPct val="20000"/>
        </a:spcBef>
        <a:spcAft>
          <a:spcPct val="0"/>
        </a:spcAft>
        <a:buChar char="»"/>
        <a:defRPr sz="1400">
          <a:solidFill>
            <a:srgbClr val="5F5F5F"/>
          </a:solidFill>
          <a:latin typeface="+mn-lt"/>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553200" y="6375401"/>
            <a:ext cx="2133600"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5F5F5F"/>
                </a:solidFill>
              </a:defRPr>
            </a:lvl1pPr>
          </a:lstStyle>
          <a:p>
            <a:pPr defTabSz="914400" fontAlgn="base">
              <a:spcBef>
                <a:spcPct val="0"/>
              </a:spcBef>
              <a:spcAft>
                <a:spcPct val="0"/>
              </a:spcAft>
              <a:defRPr/>
            </a:pPr>
            <a:fld id="{5946082C-650F-4E60-8871-E4694B1F8E98}" type="slidenum">
              <a:rPr lang="en-US">
                <a:latin typeface="Arial" charset="0"/>
              </a:rPr>
              <a:pPr defTabSz="914400" fontAlgn="base">
                <a:spcBef>
                  <a:spcPct val="0"/>
                </a:spcBef>
                <a:spcAft>
                  <a:spcPct val="0"/>
                </a:spcAft>
                <a:defRPr/>
              </a:pPr>
              <a:t>‹#›</a:t>
            </a:fld>
            <a:endParaRPr lang="en-US" dirty="0">
              <a:latin typeface="Arial" charset="0"/>
            </a:endParaRPr>
          </a:p>
        </p:txBody>
      </p:sp>
      <p:pic>
        <p:nvPicPr>
          <p:cNvPr id="1029" name="Picture 7" descr="RU_units-banner_red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72575"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Text Box 9"/>
          <p:cNvSpPr txBox="1">
            <a:spLocks noChangeArrowheads="1"/>
          </p:cNvSpPr>
          <p:nvPr/>
        </p:nvSpPr>
        <p:spPr bwMode="auto">
          <a:xfrm>
            <a:off x="457200" y="6353175"/>
            <a:ext cx="3873640" cy="307777"/>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defRPr/>
            </a:pPr>
            <a:r>
              <a:rPr lang="en-US" sz="1400" dirty="0">
                <a:solidFill>
                  <a:srgbClr val="5F5F5F"/>
                </a:solidFill>
                <a:latin typeface="Arial" charset="0"/>
              </a:rPr>
              <a:t>Science </a:t>
            </a:r>
            <a:r>
              <a:rPr lang="en-US" sz="1400" i="1" dirty="0">
                <a:solidFill>
                  <a:srgbClr val="5F5F5F"/>
                </a:solidFill>
                <a:latin typeface="Arial" charset="0"/>
              </a:rPr>
              <a:t>informing</a:t>
            </a:r>
            <a:r>
              <a:rPr lang="en-US" sz="1400" dirty="0">
                <a:solidFill>
                  <a:srgbClr val="5F5F5F"/>
                </a:solidFill>
                <a:latin typeface="Arial" charset="0"/>
              </a:rPr>
              <a:t> Planning </a:t>
            </a:r>
            <a:r>
              <a:rPr lang="en-US" sz="1400" i="1" dirty="0">
                <a:solidFill>
                  <a:srgbClr val="5F5F5F"/>
                </a:solidFill>
                <a:latin typeface="Arial" charset="0"/>
              </a:rPr>
              <a:t>informing</a:t>
            </a:r>
            <a:r>
              <a:rPr lang="en-US" sz="1400" dirty="0">
                <a:solidFill>
                  <a:srgbClr val="5F5F5F"/>
                </a:solidFill>
                <a:latin typeface="Arial" charset="0"/>
              </a:rPr>
              <a:t> Policy</a:t>
            </a:r>
          </a:p>
        </p:txBody>
      </p:sp>
      <p:sp>
        <p:nvSpPr>
          <p:cNvPr id="1034" name="Text Box 10"/>
          <p:cNvSpPr txBox="1">
            <a:spLocks noChangeArrowheads="1"/>
          </p:cNvSpPr>
          <p:nvPr/>
        </p:nvSpPr>
        <p:spPr bwMode="auto">
          <a:xfrm>
            <a:off x="4876800" y="98425"/>
            <a:ext cx="4191000" cy="396875"/>
          </a:xfrm>
          <a:prstGeom prst="rect">
            <a:avLst/>
          </a:prstGeom>
          <a:noFill/>
          <a:ln w="9525">
            <a:noFill/>
            <a:miter lim="800000"/>
            <a:headEnd/>
            <a:tailEnd/>
          </a:ln>
          <a:effectLst/>
        </p:spPr>
        <p:txBody>
          <a:bodyPr>
            <a:spAutoFit/>
          </a:bodyPr>
          <a:lstStyle/>
          <a:p>
            <a:pPr algn="r" defTabSz="914400" fontAlgn="base">
              <a:spcBef>
                <a:spcPct val="50000"/>
              </a:spcBef>
              <a:spcAft>
                <a:spcPct val="0"/>
              </a:spcAft>
              <a:defRPr/>
            </a:pPr>
            <a:endParaRPr lang="en-US" sz="2000" dirty="0">
              <a:solidFill>
                <a:srgbClr val="FFFFFF"/>
              </a:solidFill>
              <a:latin typeface="Arial" charset="0"/>
            </a:endParaRPr>
          </a:p>
        </p:txBody>
      </p:sp>
      <p:sp>
        <p:nvSpPr>
          <p:cNvPr id="8" name="Rectangle 7"/>
          <p:cNvSpPr/>
          <p:nvPr/>
        </p:nvSpPr>
        <p:spPr>
          <a:xfrm>
            <a:off x="5902182" y="126115"/>
            <a:ext cx="2821606" cy="400110"/>
          </a:xfrm>
          <a:prstGeom prst="rect">
            <a:avLst/>
          </a:prstGeom>
        </p:spPr>
        <p:txBody>
          <a:bodyPr wrap="none">
            <a:spAutoFit/>
          </a:bodyPr>
          <a:lstStyle/>
          <a:p>
            <a:pPr algn="r" defTabSz="914400" fontAlgn="base">
              <a:spcBef>
                <a:spcPct val="0"/>
              </a:spcBef>
              <a:spcAft>
                <a:spcPct val="0"/>
              </a:spcAft>
            </a:pPr>
            <a:r>
              <a:rPr lang="en-US" sz="2000" dirty="0">
                <a:solidFill>
                  <a:srgbClr val="FFFFFF"/>
                </a:solidFill>
                <a:latin typeface="Arial" charset="0"/>
              </a:rPr>
              <a:t>Raritan River Initiatives</a:t>
            </a:r>
          </a:p>
        </p:txBody>
      </p:sp>
      <p:sp>
        <p:nvSpPr>
          <p:cNvPr id="9" name="Line 16"/>
          <p:cNvSpPr>
            <a:spLocks noChangeShapeType="1"/>
          </p:cNvSpPr>
          <p:nvPr userDrawn="1"/>
        </p:nvSpPr>
        <p:spPr bwMode="auto">
          <a:xfrm>
            <a:off x="0" y="6353175"/>
            <a:ext cx="9144000" cy="0"/>
          </a:xfrm>
          <a:prstGeom prst="line">
            <a:avLst/>
          </a:prstGeom>
          <a:noFill/>
          <a:ln w="9525">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latin typeface="Arial" charset="0"/>
            </a:endParaRPr>
          </a:p>
        </p:txBody>
      </p:sp>
    </p:spTree>
    <p:extLst>
      <p:ext uri="{BB962C8B-B14F-4D97-AF65-F5344CB8AC3E}">
        <p14:creationId xmlns:p14="http://schemas.microsoft.com/office/powerpoint/2010/main" val="39735133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Arial" charset="0"/>
        </a:defRPr>
      </a:lvl2pPr>
      <a:lvl3pPr algn="l" rtl="0" eaLnBrk="1" fontAlgn="base" hangingPunct="1">
        <a:spcBef>
          <a:spcPct val="0"/>
        </a:spcBef>
        <a:spcAft>
          <a:spcPct val="0"/>
        </a:spcAft>
        <a:defRPr sz="3000">
          <a:solidFill>
            <a:schemeClr val="tx2"/>
          </a:solidFill>
          <a:latin typeface="Arial" charset="0"/>
        </a:defRPr>
      </a:lvl3pPr>
      <a:lvl4pPr algn="l" rtl="0" eaLnBrk="1" fontAlgn="base" hangingPunct="1">
        <a:spcBef>
          <a:spcPct val="0"/>
        </a:spcBef>
        <a:spcAft>
          <a:spcPct val="0"/>
        </a:spcAft>
        <a:defRPr sz="3000">
          <a:solidFill>
            <a:schemeClr val="tx2"/>
          </a:solidFill>
          <a:latin typeface="Arial" charset="0"/>
        </a:defRPr>
      </a:lvl4pPr>
      <a:lvl5pPr algn="l" rtl="0" eaLnBrk="1" fontAlgn="base" hangingPunct="1">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rgbClr val="5F5F5F"/>
          </a:solidFill>
          <a:latin typeface="+mn-lt"/>
          <a:ea typeface="+mn-ea"/>
          <a:cs typeface="+mn-cs"/>
        </a:defRPr>
      </a:lvl1pPr>
      <a:lvl2pPr marL="742950" indent="-285750" algn="l" rtl="0" eaLnBrk="1" fontAlgn="base" hangingPunct="1">
        <a:spcBef>
          <a:spcPct val="20000"/>
        </a:spcBef>
        <a:spcAft>
          <a:spcPct val="0"/>
        </a:spcAft>
        <a:buChar char="–"/>
        <a:defRPr>
          <a:solidFill>
            <a:srgbClr val="5F5F5F"/>
          </a:solidFill>
          <a:latin typeface="+mn-lt"/>
        </a:defRPr>
      </a:lvl2pPr>
      <a:lvl3pPr marL="1143000" indent="-228600" algn="l" rtl="0" eaLnBrk="1" fontAlgn="base" hangingPunct="1">
        <a:spcBef>
          <a:spcPct val="20000"/>
        </a:spcBef>
        <a:spcAft>
          <a:spcPct val="0"/>
        </a:spcAft>
        <a:buChar char="•"/>
        <a:defRPr sz="1600">
          <a:solidFill>
            <a:srgbClr val="5F5F5F"/>
          </a:solidFill>
          <a:latin typeface="+mn-lt"/>
        </a:defRPr>
      </a:lvl3pPr>
      <a:lvl4pPr marL="1600200" indent="-228600" algn="l" rtl="0" eaLnBrk="1" fontAlgn="base" hangingPunct="1">
        <a:spcBef>
          <a:spcPct val="20000"/>
        </a:spcBef>
        <a:spcAft>
          <a:spcPct val="0"/>
        </a:spcAft>
        <a:buChar char="–"/>
        <a:defRPr sz="1400">
          <a:solidFill>
            <a:srgbClr val="5F5F5F"/>
          </a:solidFill>
          <a:latin typeface="+mn-lt"/>
        </a:defRPr>
      </a:lvl4pPr>
      <a:lvl5pPr marL="2057400" indent="-228600" algn="l" rtl="0" eaLnBrk="1" fontAlgn="base" hangingPunct="1">
        <a:spcBef>
          <a:spcPct val="20000"/>
        </a:spcBef>
        <a:spcAft>
          <a:spcPct val="0"/>
        </a:spcAft>
        <a:buChar char="»"/>
        <a:defRPr sz="1400">
          <a:solidFill>
            <a:srgbClr val="5F5F5F"/>
          </a:solidFill>
          <a:latin typeface="+mn-lt"/>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553200" y="6375401"/>
            <a:ext cx="2133600"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5F5F5F"/>
                </a:solidFill>
              </a:defRPr>
            </a:lvl1pPr>
          </a:lstStyle>
          <a:p>
            <a:pPr defTabSz="914400" fontAlgn="base">
              <a:spcBef>
                <a:spcPct val="0"/>
              </a:spcBef>
              <a:spcAft>
                <a:spcPct val="0"/>
              </a:spcAft>
              <a:defRPr/>
            </a:pPr>
            <a:fld id="{5946082C-650F-4E60-8871-E4694B1F8E98}" type="slidenum">
              <a:rPr lang="en-US">
                <a:latin typeface="Arial" charset="0"/>
              </a:rPr>
              <a:pPr defTabSz="914400" fontAlgn="base">
                <a:spcBef>
                  <a:spcPct val="0"/>
                </a:spcBef>
                <a:spcAft>
                  <a:spcPct val="0"/>
                </a:spcAft>
                <a:defRPr/>
              </a:pPr>
              <a:t>‹#›</a:t>
            </a:fld>
            <a:endParaRPr lang="en-US" dirty="0">
              <a:latin typeface="Arial" charset="0"/>
            </a:endParaRPr>
          </a:p>
        </p:txBody>
      </p:sp>
      <p:pic>
        <p:nvPicPr>
          <p:cNvPr id="1029" name="Picture 7" descr="RU_units-banner_red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72575"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Text Box 9"/>
          <p:cNvSpPr txBox="1">
            <a:spLocks noChangeArrowheads="1"/>
          </p:cNvSpPr>
          <p:nvPr/>
        </p:nvSpPr>
        <p:spPr bwMode="auto">
          <a:xfrm>
            <a:off x="457200" y="6353175"/>
            <a:ext cx="3873640" cy="307777"/>
          </a:xfrm>
          <a:prstGeom prst="rect">
            <a:avLst/>
          </a:prstGeom>
          <a:noFill/>
          <a:ln w="9525">
            <a:noFill/>
            <a:miter lim="800000"/>
            <a:headEnd/>
            <a:tailEnd/>
          </a:ln>
          <a:effectLst/>
        </p:spPr>
        <p:txBody>
          <a:bodyPr wrap="square">
            <a:spAutoFit/>
          </a:bodyPr>
          <a:lstStyle/>
          <a:p>
            <a:pPr defTabSz="914400" fontAlgn="base">
              <a:spcBef>
                <a:spcPct val="50000"/>
              </a:spcBef>
              <a:spcAft>
                <a:spcPct val="0"/>
              </a:spcAft>
              <a:defRPr/>
            </a:pPr>
            <a:r>
              <a:rPr lang="en-US" sz="1400" dirty="0">
                <a:solidFill>
                  <a:srgbClr val="5F5F5F"/>
                </a:solidFill>
                <a:latin typeface="Arial" charset="0"/>
              </a:rPr>
              <a:t>Science </a:t>
            </a:r>
            <a:r>
              <a:rPr lang="en-US" sz="1400" i="1" dirty="0">
                <a:solidFill>
                  <a:srgbClr val="5F5F5F"/>
                </a:solidFill>
                <a:latin typeface="Arial" charset="0"/>
              </a:rPr>
              <a:t>informing</a:t>
            </a:r>
            <a:r>
              <a:rPr lang="en-US" sz="1400" dirty="0">
                <a:solidFill>
                  <a:srgbClr val="5F5F5F"/>
                </a:solidFill>
                <a:latin typeface="Arial" charset="0"/>
              </a:rPr>
              <a:t> Planning </a:t>
            </a:r>
            <a:r>
              <a:rPr lang="en-US" sz="1400" i="1" dirty="0">
                <a:solidFill>
                  <a:srgbClr val="5F5F5F"/>
                </a:solidFill>
                <a:latin typeface="Arial" charset="0"/>
              </a:rPr>
              <a:t>informing</a:t>
            </a:r>
            <a:r>
              <a:rPr lang="en-US" sz="1400" dirty="0">
                <a:solidFill>
                  <a:srgbClr val="5F5F5F"/>
                </a:solidFill>
                <a:latin typeface="Arial" charset="0"/>
              </a:rPr>
              <a:t> Policy</a:t>
            </a:r>
          </a:p>
        </p:txBody>
      </p:sp>
      <p:sp>
        <p:nvSpPr>
          <p:cNvPr id="1034" name="Text Box 10"/>
          <p:cNvSpPr txBox="1">
            <a:spLocks noChangeArrowheads="1"/>
          </p:cNvSpPr>
          <p:nvPr/>
        </p:nvSpPr>
        <p:spPr bwMode="auto">
          <a:xfrm>
            <a:off x="4876800" y="98425"/>
            <a:ext cx="4191000" cy="396875"/>
          </a:xfrm>
          <a:prstGeom prst="rect">
            <a:avLst/>
          </a:prstGeom>
          <a:noFill/>
          <a:ln w="9525">
            <a:noFill/>
            <a:miter lim="800000"/>
            <a:headEnd/>
            <a:tailEnd/>
          </a:ln>
          <a:effectLst/>
        </p:spPr>
        <p:txBody>
          <a:bodyPr>
            <a:spAutoFit/>
          </a:bodyPr>
          <a:lstStyle/>
          <a:p>
            <a:pPr algn="r" defTabSz="914400" fontAlgn="base">
              <a:spcBef>
                <a:spcPct val="50000"/>
              </a:spcBef>
              <a:spcAft>
                <a:spcPct val="0"/>
              </a:spcAft>
              <a:defRPr/>
            </a:pPr>
            <a:endParaRPr lang="en-US" sz="2000" dirty="0">
              <a:solidFill>
                <a:srgbClr val="FFFFFF"/>
              </a:solidFill>
              <a:latin typeface="Arial" charset="0"/>
            </a:endParaRPr>
          </a:p>
        </p:txBody>
      </p:sp>
      <p:sp>
        <p:nvSpPr>
          <p:cNvPr id="8" name="Rectangle 7"/>
          <p:cNvSpPr/>
          <p:nvPr/>
        </p:nvSpPr>
        <p:spPr>
          <a:xfrm>
            <a:off x="5902182" y="126115"/>
            <a:ext cx="2821606" cy="400110"/>
          </a:xfrm>
          <a:prstGeom prst="rect">
            <a:avLst/>
          </a:prstGeom>
        </p:spPr>
        <p:txBody>
          <a:bodyPr wrap="none">
            <a:spAutoFit/>
          </a:bodyPr>
          <a:lstStyle/>
          <a:p>
            <a:pPr algn="r" defTabSz="914400" fontAlgn="base">
              <a:spcBef>
                <a:spcPct val="0"/>
              </a:spcBef>
              <a:spcAft>
                <a:spcPct val="0"/>
              </a:spcAft>
            </a:pPr>
            <a:r>
              <a:rPr lang="en-US" sz="2000" dirty="0">
                <a:solidFill>
                  <a:srgbClr val="FFFFFF"/>
                </a:solidFill>
                <a:latin typeface="Arial" charset="0"/>
              </a:rPr>
              <a:t>Raritan River Initiatives</a:t>
            </a:r>
          </a:p>
        </p:txBody>
      </p:sp>
      <p:sp>
        <p:nvSpPr>
          <p:cNvPr id="9" name="Line 16"/>
          <p:cNvSpPr>
            <a:spLocks noChangeShapeType="1"/>
          </p:cNvSpPr>
          <p:nvPr userDrawn="1"/>
        </p:nvSpPr>
        <p:spPr bwMode="auto">
          <a:xfrm>
            <a:off x="0" y="6353175"/>
            <a:ext cx="9144000" cy="0"/>
          </a:xfrm>
          <a:prstGeom prst="line">
            <a:avLst/>
          </a:prstGeom>
          <a:noFill/>
          <a:ln w="9525">
            <a:solidFill>
              <a:schemeClr val="tx1">
                <a:lumMod val="65000"/>
                <a:lumOff val="3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latin typeface="Arial" charset="0"/>
            </a:endParaRPr>
          </a:p>
        </p:txBody>
      </p:sp>
    </p:spTree>
    <p:extLst>
      <p:ext uri="{BB962C8B-B14F-4D97-AF65-F5344CB8AC3E}">
        <p14:creationId xmlns:p14="http://schemas.microsoft.com/office/powerpoint/2010/main" val="24810658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Arial" charset="0"/>
        </a:defRPr>
      </a:lvl2pPr>
      <a:lvl3pPr algn="l" rtl="0" eaLnBrk="1" fontAlgn="base" hangingPunct="1">
        <a:spcBef>
          <a:spcPct val="0"/>
        </a:spcBef>
        <a:spcAft>
          <a:spcPct val="0"/>
        </a:spcAft>
        <a:defRPr sz="3000">
          <a:solidFill>
            <a:schemeClr val="tx2"/>
          </a:solidFill>
          <a:latin typeface="Arial" charset="0"/>
        </a:defRPr>
      </a:lvl3pPr>
      <a:lvl4pPr algn="l" rtl="0" eaLnBrk="1" fontAlgn="base" hangingPunct="1">
        <a:spcBef>
          <a:spcPct val="0"/>
        </a:spcBef>
        <a:spcAft>
          <a:spcPct val="0"/>
        </a:spcAft>
        <a:defRPr sz="3000">
          <a:solidFill>
            <a:schemeClr val="tx2"/>
          </a:solidFill>
          <a:latin typeface="Arial" charset="0"/>
        </a:defRPr>
      </a:lvl4pPr>
      <a:lvl5pPr algn="l" rtl="0" eaLnBrk="1" fontAlgn="base" hangingPunct="1">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rgbClr val="5F5F5F"/>
          </a:solidFill>
          <a:latin typeface="+mn-lt"/>
          <a:ea typeface="+mn-ea"/>
          <a:cs typeface="+mn-cs"/>
        </a:defRPr>
      </a:lvl1pPr>
      <a:lvl2pPr marL="742950" indent="-285750" algn="l" rtl="0" eaLnBrk="1" fontAlgn="base" hangingPunct="1">
        <a:spcBef>
          <a:spcPct val="20000"/>
        </a:spcBef>
        <a:spcAft>
          <a:spcPct val="0"/>
        </a:spcAft>
        <a:buChar char="–"/>
        <a:defRPr>
          <a:solidFill>
            <a:srgbClr val="5F5F5F"/>
          </a:solidFill>
          <a:latin typeface="+mn-lt"/>
        </a:defRPr>
      </a:lvl2pPr>
      <a:lvl3pPr marL="1143000" indent="-228600" algn="l" rtl="0" eaLnBrk="1" fontAlgn="base" hangingPunct="1">
        <a:spcBef>
          <a:spcPct val="20000"/>
        </a:spcBef>
        <a:spcAft>
          <a:spcPct val="0"/>
        </a:spcAft>
        <a:buChar char="•"/>
        <a:defRPr sz="1600">
          <a:solidFill>
            <a:srgbClr val="5F5F5F"/>
          </a:solidFill>
          <a:latin typeface="+mn-lt"/>
        </a:defRPr>
      </a:lvl3pPr>
      <a:lvl4pPr marL="1600200" indent="-228600" algn="l" rtl="0" eaLnBrk="1" fontAlgn="base" hangingPunct="1">
        <a:spcBef>
          <a:spcPct val="20000"/>
        </a:spcBef>
        <a:spcAft>
          <a:spcPct val="0"/>
        </a:spcAft>
        <a:buChar char="–"/>
        <a:defRPr sz="1400">
          <a:solidFill>
            <a:srgbClr val="5F5F5F"/>
          </a:solidFill>
          <a:latin typeface="+mn-lt"/>
        </a:defRPr>
      </a:lvl4pPr>
      <a:lvl5pPr marL="2057400" indent="-228600" algn="l" rtl="0" eaLnBrk="1" fontAlgn="base" hangingPunct="1">
        <a:spcBef>
          <a:spcPct val="20000"/>
        </a:spcBef>
        <a:spcAft>
          <a:spcPct val="0"/>
        </a:spcAft>
        <a:buChar char="»"/>
        <a:defRPr sz="1400">
          <a:solidFill>
            <a:srgbClr val="5F5F5F"/>
          </a:solidFill>
          <a:latin typeface="+mn-lt"/>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emf"/><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0726"/>
            <a:ext cx="9144000" cy="5655298"/>
          </a:xfrm>
          <a:prstGeom prst="rect">
            <a:avLst/>
          </a:prstGeom>
        </p:spPr>
      </p:pic>
      <p:sp>
        <p:nvSpPr>
          <p:cNvPr id="2" name="Title 1"/>
          <p:cNvSpPr>
            <a:spLocks noGrp="1"/>
          </p:cNvSpPr>
          <p:nvPr>
            <p:ph type="title"/>
          </p:nvPr>
        </p:nvSpPr>
        <p:spPr>
          <a:xfrm>
            <a:off x="188685" y="2269742"/>
            <a:ext cx="8498115" cy="808038"/>
          </a:xfrm>
        </p:spPr>
        <p:txBody>
          <a:bodyPr/>
          <a:lstStyle/>
          <a:p>
            <a:r>
              <a:rPr lang="en-US" sz="3200" dirty="0">
                <a:solidFill>
                  <a:schemeClr val="bg1"/>
                </a:solidFill>
                <a:effectLst>
                  <a:outerShdw blurRad="38100" dist="38100" dir="2700000" algn="tl">
                    <a:srgbClr val="000000">
                      <a:alpha val="43137"/>
                    </a:srgbClr>
                  </a:outerShdw>
                </a:effectLst>
              </a:rPr>
              <a:t>Rutgers Raritan River Initiatives</a:t>
            </a:r>
          </a:p>
        </p:txBody>
      </p:sp>
      <p:sp>
        <p:nvSpPr>
          <p:cNvPr id="3" name="Content Placeholder 2"/>
          <p:cNvSpPr>
            <a:spLocks noGrp="1"/>
          </p:cNvSpPr>
          <p:nvPr>
            <p:ph idx="1"/>
          </p:nvPr>
        </p:nvSpPr>
        <p:spPr>
          <a:xfrm>
            <a:off x="188685" y="4746171"/>
            <a:ext cx="8955315" cy="1569853"/>
          </a:xfrm>
        </p:spPr>
        <p:txBody>
          <a:bodyPr/>
          <a:lstStyle/>
          <a:p>
            <a:pPr marL="0" indent="0">
              <a:buNone/>
            </a:pPr>
            <a:r>
              <a:rPr lang="en-US" sz="2400" dirty="0">
                <a:solidFill>
                  <a:schemeClr val="bg1"/>
                </a:solidFill>
                <a:effectLst>
                  <a:outerShdw blurRad="38100" dist="38100" dir="2700000" algn="tl">
                    <a:srgbClr val="000000">
                      <a:alpha val="43137"/>
                    </a:srgbClr>
                  </a:outerShdw>
                </a:effectLst>
              </a:rPr>
              <a:t>Sustainable Raritan River Initiative (SRRI)</a:t>
            </a:r>
          </a:p>
          <a:p>
            <a:pPr marL="0" indent="0">
              <a:buNone/>
            </a:pPr>
            <a:r>
              <a:rPr lang="en-US" sz="2400" dirty="0">
                <a:solidFill>
                  <a:schemeClr val="bg1"/>
                </a:solidFill>
                <a:effectLst>
                  <a:outerShdw blurRad="38100" dist="38100" dir="2700000" algn="tl">
                    <a:srgbClr val="000000">
                      <a:alpha val="43137"/>
                    </a:srgbClr>
                  </a:outerShdw>
                </a:effectLst>
              </a:rPr>
              <a:t>Rutgers Raritan River Consortium (R3C)</a:t>
            </a:r>
          </a:p>
          <a:p>
            <a:pPr marL="0" indent="0">
              <a:buNone/>
            </a:pPr>
            <a:r>
              <a:rPr lang="en-US" sz="2400" dirty="0">
                <a:solidFill>
                  <a:schemeClr val="bg1"/>
                </a:solidFill>
                <a:effectLst>
                  <a:outerShdw blurRad="38100" dist="38100" dir="2700000" algn="tl">
                    <a:srgbClr val="000000">
                      <a:alpha val="43137"/>
                    </a:srgbClr>
                  </a:outerShdw>
                </a:effectLst>
              </a:rPr>
              <a:t>Johnson Family Chair in Water Resources &amp; Watershed Ecology </a:t>
            </a:r>
          </a:p>
        </p:txBody>
      </p:sp>
      <p:sp>
        <p:nvSpPr>
          <p:cNvPr id="5" name="Slide Number Placeholder 4"/>
          <p:cNvSpPr>
            <a:spLocks noGrp="1"/>
          </p:cNvSpPr>
          <p:nvPr>
            <p:ph type="sldNum" sz="quarter" idx="10"/>
          </p:nvPr>
        </p:nvSpPr>
        <p:spPr/>
        <p:txBody>
          <a:bodyPr/>
          <a:lstStyle/>
          <a:p>
            <a:pPr>
              <a:defRPr/>
            </a:pPr>
            <a:fld id="{2C4120A3-8ABC-4EDD-AD05-993EF375AB3B}" type="slidenum">
              <a:rPr lang="en-US" smtClean="0"/>
              <a:pPr>
                <a:defRPr/>
              </a:pPr>
              <a:t>1</a:t>
            </a:fld>
            <a:endParaRPr lang="en-US"/>
          </a:p>
        </p:txBody>
      </p:sp>
    </p:spTree>
    <p:extLst>
      <p:ext uri="{BB962C8B-B14F-4D97-AF65-F5344CB8AC3E}">
        <p14:creationId xmlns:p14="http://schemas.microsoft.com/office/powerpoint/2010/main" val="104255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52683" y="1222252"/>
            <a:ext cx="8233423" cy="769441"/>
          </a:xfrm>
          <a:prstGeom prst="rect">
            <a:avLst/>
          </a:prstGeom>
          <a:noFill/>
        </p:spPr>
        <p:txBody>
          <a:bodyPr wrap="square" rtlCol="0">
            <a:spAutoFit/>
          </a:bodyPr>
          <a:lstStyle/>
          <a:p>
            <a:pPr algn="ctr" defTabSz="914400" fontAlgn="base">
              <a:spcBef>
                <a:spcPct val="0"/>
              </a:spcBef>
              <a:spcAft>
                <a:spcPct val="0"/>
              </a:spcAft>
            </a:pPr>
            <a:r>
              <a:rPr lang="en-US" sz="2200" dirty="0">
                <a:solidFill>
                  <a:prstClr val="black"/>
                </a:solidFill>
                <a:latin typeface="Arial"/>
                <a:cs typeface="Arial"/>
              </a:rPr>
              <a:t>Rutgers self study suggests paths to improve and we believe that the Raritan will be an important part of the solution </a:t>
            </a:r>
          </a:p>
        </p:txBody>
      </p:sp>
      <p:pic>
        <p:nvPicPr>
          <p:cNvPr id="7" name="Picture 6"/>
          <p:cNvPicPr>
            <a:picLocks noChangeAspect="1"/>
          </p:cNvPicPr>
          <p:nvPr/>
        </p:nvPicPr>
        <p:blipFill>
          <a:blip r:embed="rId3"/>
          <a:stretch>
            <a:fillRect/>
          </a:stretch>
        </p:blipFill>
        <p:spPr>
          <a:xfrm>
            <a:off x="836046" y="2190116"/>
            <a:ext cx="2536723" cy="2955126"/>
          </a:xfrm>
          <a:prstGeom prst="rect">
            <a:avLst/>
          </a:prstGeom>
          <a:ln>
            <a:solidFill>
              <a:srgbClr val="000000"/>
            </a:solidFill>
          </a:ln>
        </p:spPr>
      </p:pic>
      <p:pic>
        <p:nvPicPr>
          <p:cNvPr id="12" name="Picture 11"/>
          <p:cNvPicPr>
            <a:picLocks noChangeAspect="1"/>
          </p:cNvPicPr>
          <p:nvPr/>
        </p:nvPicPr>
        <p:blipFill>
          <a:blip r:embed="rId4"/>
          <a:stretch>
            <a:fillRect/>
          </a:stretch>
        </p:blipFill>
        <p:spPr>
          <a:xfrm>
            <a:off x="4233900" y="2190116"/>
            <a:ext cx="3714080" cy="2955124"/>
          </a:xfrm>
          <a:prstGeom prst="rect">
            <a:avLst/>
          </a:prstGeom>
        </p:spPr>
      </p:pic>
      <p:sp>
        <p:nvSpPr>
          <p:cNvPr id="13" name="TextBox 12"/>
          <p:cNvSpPr txBox="1"/>
          <p:nvPr/>
        </p:nvSpPr>
        <p:spPr>
          <a:xfrm>
            <a:off x="592687" y="5259583"/>
            <a:ext cx="7993419" cy="707886"/>
          </a:xfrm>
          <a:prstGeom prst="rect">
            <a:avLst/>
          </a:prstGeom>
          <a:noFill/>
        </p:spPr>
        <p:txBody>
          <a:bodyPr wrap="square" rtlCol="0">
            <a:spAutoFit/>
          </a:bodyPr>
          <a:lstStyle/>
          <a:p>
            <a:pPr algn="ctr" defTabSz="914400" fontAlgn="base">
              <a:spcBef>
                <a:spcPct val="0"/>
              </a:spcBef>
              <a:spcAft>
                <a:spcPct val="0"/>
              </a:spcAft>
            </a:pPr>
            <a:r>
              <a:rPr lang="en-US" sz="2000" dirty="0">
                <a:solidFill>
                  <a:prstClr val="black"/>
                </a:solidFill>
                <a:latin typeface="Calibri"/>
              </a:rPr>
              <a:t>The strategic priorities for the University will all be met in some form by transforming the Raritan to focal point for the University</a:t>
            </a:r>
          </a:p>
        </p:txBody>
      </p:sp>
      <p:sp>
        <p:nvSpPr>
          <p:cNvPr id="6" name="Title 1"/>
          <p:cNvSpPr>
            <a:spLocks noGrp="1"/>
          </p:cNvSpPr>
          <p:nvPr>
            <p:ph type="title"/>
          </p:nvPr>
        </p:nvSpPr>
        <p:spPr>
          <a:xfrm>
            <a:off x="1403718" y="546864"/>
            <a:ext cx="8562975" cy="808038"/>
          </a:xfrm>
        </p:spPr>
        <p:txBody>
          <a:bodyPr/>
          <a:lstStyle/>
          <a:p>
            <a:r>
              <a:rPr lang="en-US" altLang="en-US" sz="2800" b="1" dirty="0">
                <a:solidFill>
                  <a:srgbClr val="C00000"/>
                </a:solidFill>
              </a:rPr>
              <a:t>Rutgers Raritan River Consortium</a:t>
            </a:r>
          </a:p>
        </p:txBody>
      </p:sp>
    </p:spTree>
    <p:extLst>
      <p:ext uri="{BB962C8B-B14F-4D97-AF65-F5344CB8AC3E}">
        <p14:creationId xmlns:p14="http://schemas.microsoft.com/office/powerpoint/2010/main" val="14819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r="12799"/>
          <a:stretch/>
        </p:blipFill>
        <p:spPr>
          <a:xfrm>
            <a:off x="180197" y="1550115"/>
            <a:ext cx="4149822" cy="2676877"/>
          </a:xfrm>
          <a:prstGeom prst="rect">
            <a:avLst/>
          </a:prstGeom>
          <a:ln w="28575" cmpd="sng">
            <a:noFill/>
          </a:ln>
        </p:spPr>
      </p:pic>
      <p:sp>
        <p:nvSpPr>
          <p:cNvPr id="3" name="Title 2"/>
          <p:cNvSpPr>
            <a:spLocks noGrp="1"/>
          </p:cNvSpPr>
          <p:nvPr>
            <p:ph type="title"/>
          </p:nvPr>
        </p:nvSpPr>
        <p:spPr>
          <a:xfrm>
            <a:off x="896335" y="830212"/>
            <a:ext cx="7028465" cy="808038"/>
          </a:xfrm>
        </p:spPr>
        <p:txBody>
          <a:bodyPr>
            <a:noAutofit/>
          </a:bodyPr>
          <a:lstStyle/>
          <a:p>
            <a:pPr marL="342900" indent="-342900">
              <a:buFont typeface="Arial" panose="020B0604020202020204" pitchFamily="34" charset="0"/>
              <a:buChar char="•"/>
            </a:pPr>
            <a:r>
              <a:rPr lang="en-US" sz="2200" dirty="0"/>
              <a:t>Strategic Priority: Transform the Student Experience </a:t>
            </a:r>
          </a:p>
        </p:txBody>
      </p:sp>
      <p:sp>
        <p:nvSpPr>
          <p:cNvPr id="14" name="Title 1"/>
          <p:cNvSpPr txBox="1">
            <a:spLocks/>
          </p:cNvSpPr>
          <p:nvPr/>
        </p:nvSpPr>
        <p:spPr bwMode="auto">
          <a:xfrm>
            <a:off x="1474405" y="426193"/>
            <a:ext cx="8562975" cy="80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Arial" charset="0"/>
              </a:defRPr>
            </a:lvl2pPr>
            <a:lvl3pPr algn="l" rtl="0" eaLnBrk="1" fontAlgn="base" hangingPunct="1">
              <a:spcBef>
                <a:spcPct val="0"/>
              </a:spcBef>
              <a:spcAft>
                <a:spcPct val="0"/>
              </a:spcAft>
              <a:defRPr sz="3000">
                <a:solidFill>
                  <a:schemeClr val="tx2"/>
                </a:solidFill>
                <a:latin typeface="Arial" charset="0"/>
              </a:defRPr>
            </a:lvl3pPr>
            <a:lvl4pPr algn="l" rtl="0" eaLnBrk="1" fontAlgn="base" hangingPunct="1">
              <a:spcBef>
                <a:spcPct val="0"/>
              </a:spcBef>
              <a:spcAft>
                <a:spcPct val="0"/>
              </a:spcAft>
              <a:defRPr sz="3000">
                <a:solidFill>
                  <a:schemeClr val="tx2"/>
                </a:solidFill>
                <a:latin typeface="Arial" charset="0"/>
              </a:defRPr>
            </a:lvl4pPr>
            <a:lvl5pPr algn="l" rtl="0" eaLnBrk="1" fontAlgn="base" hangingPunct="1">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pPr defTabSz="914400"/>
            <a:r>
              <a:rPr lang="en-US" altLang="en-US" sz="2800" b="1" kern="0" dirty="0">
                <a:solidFill>
                  <a:srgbClr val="C00000"/>
                </a:solidFill>
                <a:latin typeface="Arial"/>
              </a:rPr>
              <a:t>Rutgers Raritan River Consortium</a:t>
            </a:r>
          </a:p>
        </p:txBody>
      </p:sp>
      <p:grpSp>
        <p:nvGrpSpPr>
          <p:cNvPr id="5" name="Group 4">
            <a:extLst>
              <a:ext uri="{FF2B5EF4-FFF2-40B4-BE49-F238E27FC236}">
                <a16:creationId xmlns:a16="http://schemas.microsoft.com/office/drawing/2014/main" id="{59CA0EDE-88ED-C647-9536-35F7FE7E54D6}"/>
              </a:ext>
            </a:extLst>
          </p:cNvPr>
          <p:cNvGrpSpPr/>
          <p:nvPr/>
        </p:nvGrpSpPr>
        <p:grpSpPr>
          <a:xfrm>
            <a:off x="3082892" y="2775290"/>
            <a:ext cx="5934984" cy="3667551"/>
            <a:chOff x="505224" y="696476"/>
            <a:chExt cx="7115095" cy="4955068"/>
          </a:xfrm>
        </p:grpSpPr>
        <p:pic>
          <p:nvPicPr>
            <p:cNvPr id="6" name="Picture 5">
              <a:extLst>
                <a:ext uri="{FF2B5EF4-FFF2-40B4-BE49-F238E27FC236}">
                  <a16:creationId xmlns:a16="http://schemas.microsoft.com/office/drawing/2014/main" id="{F4AE77E2-EAA5-CA4B-A5F9-9AEA5744528B}"/>
                </a:ext>
              </a:extLst>
            </p:cNvPr>
            <p:cNvPicPr>
              <a:picLocks noChangeAspect="1"/>
            </p:cNvPicPr>
            <p:nvPr/>
          </p:nvPicPr>
          <p:blipFill>
            <a:blip r:embed="rId4"/>
            <a:stretch>
              <a:fillRect/>
            </a:stretch>
          </p:blipFill>
          <p:spPr>
            <a:xfrm>
              <a:off x="505224" y="696476"/>
              <a:ext cx="7115095" cy="4743397"/>
            </a:xfrm>
            <a:prstGeom prst="rect">
              <a:avLst/>
            </a:prstGeom>
          </p:spPr>
        </p:pic>
        <p:pic>
          <p:nvPicPr>
            <p:cNvPr id="7" name="Picture 6">
              <a:extLst>
                <a:ext uri="{FF2B5EF4-FFF2-40B4-BE49-F238E27FC236}">
                  <a16:creationId xmlns:a16="http://schemas.microsoft.com/office/drawing/2014/main" id="{92DB00FC-601A-0C4F-BDCD-57513098D90C}"/>
                </a:ext>
              </a:extLst>
            </p:cNvPr>
            <p:cNvPicPr>
              <a:picLocks noChangeAspect="1"/>
            </p:cNvPicPr>
            <p:nvPr/>
          </p:nvPicPr>
          <p:blipFill rotWithShape="1">
            <a:blip r:embed="rId5"/>
            <a:srcRect r="27482"/>
            <a:stretch/>
          </p:blipFill>
          <p:spPr>
            <a:xfrm>
              <a:off x="505224" y="696476"/>
              <a:ext cx="2587832" cy="4743396"/>
            </a:xfrm>
            <a:prstGeom prst="rect">
              <a:avLst/>
            </a:prstGeom>
          </p:spPr>
        </p:pic>
        <p:pic>
          <p:nvPicPr>
            <p:cNvPr id="8" name="Picture 7">
              <a:extLst>
                <a:ext uri="{FF2B5EF4-FFF2-40B4-BE49-F238E27FC236}">
                  <a16:creationId xmlns:a16="http://schemas.microsoft.com/office/drawing/2014/main" id="{92BAC253-F01A-9549-979C-361ECB85DC09}"/>
                </a:ext>
              </a:extLst>
            </p:cNvPr>
            <p:cNvPicPr>
              <a:picLocks noChangeAspect="1"/>
            </p:cNvPicPr>
            <p:nvPr/>
          </p:nvPicPr>
          <p:blipFill rotWithShape="1">
            <a:blip r:embed="rId5"/>
            <a:srcRect l="72518" r="3171" b="2810"/>
            <a:stretch/>
          </p:blipFill>
          <p:spPr>
            <a:xfrm>
              <a:off x="3080844" y="696477"/>
              <a:ext cx="867563" cy="4610103"/>
            </a:xfrm>
            <a:prstGeom prst="rect">
              <a:avLst/>
            </a:prstGeom>
          </p:spPr>
        </p:pic>
        <p:sp>
          <p:nvSpPr>
            <p:cNvPr id="9" name="Freeform 8">
              <a:extLst>
                <a:ext uri="{FF2B5EF4-FFF2-40B4-BE49-F238E27FC236}">
                  <a16:creationId xmlns:a16="http://schemas.microsoft.com/office/drawing/2014/main" id="{90D38008-8EFE-2E43-A658-F948607D1BCF}"/>
                </a:ext>
              </a:extLst>
            </p:cNvPr>
            <p:cNvSpPr/>
            <p:nvPr/>
          </p:nvSpPr>
          <p:spPr>
            <a:xfrm>
              <a:off x="3080481" y="704191"/>
              <a:ext cx="905285" cy="4728137"/>
            </a:xfrm>
            <a:custGeom>
              <a:avLst/>
              <a:gdLst>
                <a:gd name="connsiteX0" fmla="*/ 0 w 905285"/>
                <a:gd name="connsiteY0" fmla="*/ 4728137 h 4728137"/>
                <a:gd name="connsiteX1" fmla="*/ 729257 w 905285"/>
                <a:gd name="connsiteY1" fmla="*/ 3986222 h 4728137"/>
                <a:gd name="connsiteX2" fmla="*/ 792124 w 905285"/>
                <a:gd name="connsiteY2" fmla="*/ 3898198 h 4728137"/>
                <a:gd name="connsiteX3" fmla="*/ 905285 w 905285"/>
                <a:gd name="connsiteY3" fmla="*/ 0 h 4728137"/>
              </a:gdLst>
              <a:ahLst/>
              <a:cxnLst>
                <a:cxn ang="0">
                  <a:pos x="connsiteX0" y="connsiteY0"/>
                </a:cxn>
                <a:cxn ang="0">
                  <a:pos x="connsiteX1" y="connsiteY1"/>
                </a:cxn>
                <a:cxn ang="0">
                  <a:pos x="connsiteX2" y="connsiteY2"/>
                </a:cxn>
                <a:cxn ang="0">
                  <a:pos x="connsiteX3" y="connsiteY3"/>
                </a:cxn>
              </a:cxnLst>
              <a:rect l="l" t="t" r="r" b="b"/>
              <a:pathLst>
                <a:path w="905285" h="4728137">
                  <a:moveTo>
                    <a:pt x="0" y="4728137"/>
                  </a:moveTo>
                  <a:lnTo>
                    <a:pt x="729257" y="3986222"/>
                  </a:lnTo>
                  <a:lnTo>
                    <a:pt x="792124" y="3898198"/>
                  </a:lnTo>
                  <a:lnTo>
                    <a:pt x="905285" y="0"/>
                  </a:lnTo>
                </a:path>
              </a:pathLst>
            </a:custGeom>
            <a:ln w="762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Freeform 9">
              <a:extLst>
                <a:ext uri="{FF2B5EF4-FFF2-40B4-BE49-F238E27FC236}">
                  <a16:creationId xmlns:a16="http://schemas.microsoft.com/office/drawing/2014/main" id="{DD8669C1-C275-BE4F-95BA-49EDDDD26D9A}"/>
                </a:ext>
              </a:extLst>
            </p:cNvPr>
            <p:cNvSpPr/>
            <p:nvPr/>
          </p:nvSpPr>
          <p:spPr>
            <a:xfrm>
              <a:off x="3147397" y="696476"/>
              <a:ext cx="905285" cy="4728137"/>
            </a:xfrm>
            <a:custGeom>
              <a:avLst/>
              <a:gdLst>
                <a:gd name="connsiteX0" fmla="*/ 0 w 905285"/>
                <a:gd name="connsiteY0" fmla="*/ 4728137 h 4728137"/>
                <a:gd name="connsiteX1" fmla="*/ 729257 w 905285"/>
                <a:gd name="connsiteY1" fmla="*/ 3986222 h 4728137"/>
                <a:gd name="connsiteX2" fmla="*/ 792124 w 905285"/>
                <a:gd name="connsiteY2" fmla="*/ 3898198 h 4728137"/>
                <a:gd name="connsiteX3" fmla="*/ 905285 w 905285"/>
                <a:gd name="connsiteY3" fmla="*/ 0 h 4728137"/>
              </a:gdLst>
              <a:ahLst/>
              <a:cxnLst>
                <a:cxn ang="0">
                  <a:pos x="connsiteX0" y="connsiteY0"/>
                </a:cxn>
                <a:cxn ang="0">
                  <a:pos x="connsiteX1" y="connsiteY1"/>
                </a:cxn>
                <a:cxn ang="0">
                  <a:pos x="connsiteX2" y="connsiteY2"/>
                </a:cxn>
                <a:cxn ang="0">
                  <a:pos x="connsiteX3" y="connsiteY3"/>
                </a:cxn>
              </a:cxnLst>
              <a:rect l="l" t="t" r="r" b="b"/>
              <a:pathLst>
                <a:path w="905285" h="4728137">
                  <a:moveTo>
                    <a:pt x="0" y="4728137"/>
                  </a:moveTo>
                  <a:lnTo>
                    <a:pt x="729257" y="3986222"/>
                  </a:lnTo>
                  <a:lnTo>
                    <a:pt x="792124" y="3898198"/>
                  </a:lnTo>
                  <a:lnTo>
                    <a:pt x="905285" y="0"/>
                  </a:lnTo>
                </a:path>
              </a:pathLst>
            </a:custGeom>
            <a:ln w="762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Isosceles Triangle 9">
              <a:extLst>
                <a:ext uri="{FF2B5EF4-FFF2-40B4-BE49-F238E27FC236}">
                  <a16:creationId xmlns:a16="http://schemas.microsoft.com/office/drawing/2014/main" id="{BA7F1E32-6684-4442-976C-66AC2761BE7E}"/>
                </a:ext>
              </a:extLst>
            </p:cNvPr>
            <p:cNvSpPr/>
            <p:nvPr/>
          </p:nvSpPr>
          <p:spPr>
            <a:xfrm rot="7959403">
              <a:off x="3281619" y="4890619"/>
              <a:ext cx="1021198" cy="500651"/>
            </a:xfrm>
            <a:prstGeom prst="triangl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8DBF31-8636-854D-94D3-3604AED7B5A0}"/>
                </a:ext>
              </a:extLst>
            </p:cNvPr>
            <p:cNvSpPr/>
            <p:nvPr/>
          </p:nvSpPr>
          <p:spPr>
            <a:xfrm>
              <a:off x="505224" y="696476"/>
              <a:ext cx="7115095" cy="4743397"/>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1F49FDFB-3DF8-204F-B9B3-8BD17953D827}"/>
              </a:ext>
            </a:extLst>
          </p:cNvPr>
          <p:cNvSpPr txBox="1"/>
          <p:nvPr/>
        </p:nvSpPr>
        <p:spPr>
          <a:xfrm>
            <a:off x="4627084" y="2371271"/>
            <a:ext cx="3839861" cy="369332"/>
          </a:xfrm>
          <a:prstGeom prst="rect">
            <a:avLst/>
          </a:prstGeom>
          <a:noFill/>
        </p:spPr>
        <p:txBody>
          <a:bodyPr wrap="square" rtlCol="0">
            <a:spAutoFit/>
          </a:bodyPr>
          <a:lstStyle/>
          <a:p>
            <a:r>
              <a:rPr lang="en-US" i="1" dirty="0"/>
              <a:t>Student’s current view of the river</a:t>
            </a:r>
          </a:p>
        </p:txBody>
      </p:sp>
    </p:spTree>
    <p:extLst>
      <p:ext uri="{BB962C8B-B14F-4D97-AF65-F5344CB8AC3E}">
        <p14:creationId xmlns:p14="http://schemas.microsoft.com/office/powerpoint/2010/main" val="112911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664ECE-6CA6-5146-A447-3E2E0BCC08E7}"/>
              </a:ext>
            </a:extLst>
          </p:cNvPr>
          <p:cNvSpPr>
            <a:spLocks noGrp="1"/>
          </p:cNvSpPr>
          <p:nvPr>
            <p:ph type="sldNum" sz="quarter" idx="10"/>
          </p:nvPr>
        </p:nvSpPr>
        <p:spPr/>
        <p:txBody>
          <a:bodyPr/>
          <a:lstStyle/>
          <a:p>
            <a:pPr>
              <a:defRPr/>
            </a:pPr>
            <a:fld id="{13ED5085-3255-4D7E-AD85-3A236EAB559B}" type="slidenum">
              <a:rPr lang="en-US" smtClean="0"/>
              <a:pPr>
                <a:defRPr/>
              </a:pPr>
              <a:t>4</a:t>
            </a:fld>
            <a:endParaRPr lang="en-US"/>
          </a:p>
        </p:txBody>
      </p:sp>
      <p:sp>
        <p:nvSpPr>
          <p:cNvPr id="4" name="TextBox 3">
            <a:extLst>
              <a:ext uri="{FF2B5EF4-FFF2-40B4-BE49-F238E27FC236}">
                <a16:creationId xmlns:a16="http://schemas.microsoft.com/office/drawing/2014/main" id="{72780866-273C-9046-9E7B-A965BF809B08}"/>
              </a:ext>
            </a:extLst>
          </p:cNvPr>
          <p:cNvSpPr txBox="1"/>
          <p:nvPr/>
        </p:nvSpPr>
        <p:spPr>
          <a:xfrm>
            <a:off x="600168" y="1172980"/>
            <a:ext cx="7609776" cy="369332"/>
          </a:xfrm>
          <a:prstGeom prst="rect">
            <a:avLst/>
          </a:prstGeom>
          <a:noFill/>
        </p:spPr>
        <p:txBody>
          <a:bodyPr wrap="none" rtlCol="0">
            <a:spAutoFit/>
          </a:bodyPr>
          <a:lstStyle/>
          <a:p>
            <a:r>
              <a:rPr lang="en-US" dirty="0"/>
              <a:t>Raritan represents a unique watershed with almost a century of urbanization</a:t>
            </a:r>
          </a:p>
        </p:txBody>
      </p:sp>
      <p:sp>
        <p:nvSpPr>
          <p:cNvPr id="5" name="TextBox 4">
            <a:extLst>
              <a:ext uri="{FF2B5EF4-FFF2-40B4-BE49-F238E27FC236}">
                <a16:creationId xmlns:a16="http://schemas.microsoft.com/office/drawing/2014/main" id="{3A394D88-6918-5B4C-9192-4AF6FAFFE4A3}"/>
              </a:ext>
            </a:extLst>
          </p:cNvPr>
          <p:cNvSpPr txBox="1"/>
          <p:nvPr/>
        </p:nvSpPr>
        <p:spPr>
          <a:xfrm>
            <a:off x="600168" y="711315"/>
            <a:ext cx="8166018" cy="461665"/>
          </a:xfrm>
          <a:prstGeom prst="rect">
            <a:avLst/>
          </a:prstGeom>
          <a:noFill/>
        </p:spPr>
        <p:txBody>
          <a:bodyPr wrap="none" rtlCol="0">
            <a:spAutoFit/>
          </a:bodyPr>
          <a:lstStyle/>
          <a:p>
            <a:r>
              <a:rPr lang="en-US" sz="2400" b="1" i="1" dirty="0">
                <a:solidFill>
                  <a:srgbClr val="C00000"/>
                </a:solidFill>
              </a:rPr>
              <a:t>The Raritan is a unique laboratory available to Rutgers</a:t>
            </a:r>
          </a:p>
        </p:txBody>
      </p:sp>
      <p:pic>
        <p:nvPicPr>
          <p:cNvPr id="6" name="Picture 5" descr="sewage1.tiff">
            <a:extLst>
              <a:ext uri="{FF2B5EF4-FFF2-40B4-BE49-F238E27FC236}">
                <a16:creationId xmlns:a16="http://schemas.microsoft.com/office/drawing/2014/main" id="{3A11F187-8464-6742-8FB4-966C063B35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140" y="1708732"/>
            <a:ext cx="4239896" cy="4208946"/>
          </a:xfrm>
          <a:prstGeom prst="rect">
            <a:avLst/>
          </a:prstGeom>
        </p:spPr>
      </p:pic>
      <p:pic>
        <p:nvPicPr>
          <p:cNvPr id="7" name="Picture 6" descr="Sewage2.tiff">
            <a:extLst>
              <a:ext uri="{FF2B5EF4-FFF2-40B4-BE49-F238E27FC236}">
                <a16:creationId xmlns:a16="http://schemas.microsoft.com/office/drawing/2014/main" id="{C2CACB2A-790A-034B-A3CA-13E30B7B42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585" r="6985"/>
          <a:stretch/>
        </p:blipFill>
        <p:spPr>
          <a:xfrm>
            <a:off x="4945519" y="1708731"/>
            <a:ext cx="3790875" cy="4208947"/>
          </a:xfrm>
          <a:prstGeom prst="rect">
            <a:avLst/>
          </a:prstGeom>
        </p:spPr>
      </p:pic>
      <p:sp>
        <p:nvSpPr>
          <p:cNvPr id="8" name="TextBox 7">
            <a:extLst>
              <a:ext uri="{FF2B5EF4-FFF2-40B4-BE49-F238E27FC236}">
                <a16:creationId xmlns:a16="http://schemas.microsoft.com/office/drawing/2014/main" id="{FF93BCFB-ED3C-F740-8EA7-A30543083C5B}"/>
              </a:ext>
            </a:extLst>
          </p:cNvPr>
          <p:cNvSpPr txBox="1"/>
          <p:nvPr/>
        </p:nvSpPr>
        <p:spPr>
          <a:xfrm>
            <a:off x="403140" y="5896302"/>
            <a:ext cx="4974182" cy="307777"/>
          </a:xfrm>
          <a:prstGeom prst="rect">
            <a:avLst/>
          </a:prstGeom>
          <a:noFill/>
        </p:spPr>
        <p:txBody>
          <a:bodyPr wrap="none" rtlCol="0">
            <a:spAutoFit/>
          </a:bodyPr>
          <a:lstStyle/>
          <a:p>
            <a:r>
              <a:rPr lang="en-US" sz="1400" i="1" dirty="0">
                <a:solidFill>
                  <a:srgbClr val="FF0000"/>
                </a:solidFill>
              </a:rPr>
              <a:t>(Richard J. Walsh, </a:t>
            </a:r>
            <a:r>
              <a:rPr lang="en-US" sz="1400" i="1" u="sng" dirty="0">
                <a:solidFill>
                  <a:srgbClr val="FF0000"/>
                </a:solidFill>
              </a:rPr>
              <a:t>Save the Raritan, Queen of Rivers</a:t>
            </a:r>
            <a:r>
              <a:rPr lang="en-US" sz="1400" i="1" dirty="0">
                <a:solidFill>
                  <a:srgbClr val="FF0000"/>
                </a:solidFill>
              </a:rPr>
              <a:t>, 1928)</a:t>
            </a:r>
          </a:p>
        </p:txBody>
      </p:sp>
      <p:sp>
        <p:nvSpPr>
          <p:cNvPr id="9" name="TextBox 8">
            <a:extLst>
              <a:ext uri="{FF2B5EF4-FFF2-40B4-BE49-F238E27FC236}">
                <a16:creationId xmlns:a16="http://schemas.microsoft.com/office/drawing/2014/main" id="{99AF72BB-EDDF-2B4B-90DF-D9E3A0B8B362}"/>
              </a:ext>
            </a:extLst>
          </p:cNvPr>
          <p:cNvSpPr txBox="1"/>
          <p:nvPr/>
        </p:nvSpPr>
        <p:spPr>
          <a:xfrm>
            <a:off x="5997771" y="5945597"/>
            <a:ext cx="2606402" cy="276999"/>
          </a:xfrm>
          <a:prstGeom prst="rect">
            <a:avLst/>
          </a:prstGeom>
          <a:noFill/>
        </p:spPr>
        <p:txBody>
          <a:bodyPr wrap="none" rtlCol="0">
            <a:spAutoFit/>
          </a:bodyPr>
          <a:lstStyle/>
          <a:p>
            <a:r>
              <a:rPr lang="en-US" sz="1200" i="1" dirty="0"/>
              <a:t>Images courtesy of Dr. John </a:t>
            </a:r>
            <a:r>
              <a:rPr lang="en-US" sz="1200" i="1" dirty="0" err="1"/>
              <a:t>Reinfelder</a:t>
            </a:r>
            <a:endParaRPr lang="en-US" sz="1200" i="1" dirty="0"/>
          </a:p>
        </p:txBody>
      </p:sp>
    </p:spTree>
    <p:extLst>
      <p:ext uri="{BB962C8B-B14F-4D97-AF65-F5344CB8AC3E}">
        <p14:creationId xmlns:p14="http://schemas.microsoft.com/office/powerpoint/2010/main" val="127986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4362" y="864148"/>
            <a:ext cx="8562975" cy="808038"/>
          </a:xfrm>
        </p:spPr>
        <p:txBody>
          <a:bodyPr/>
          <a:lstStyle/>
          <a:p>
            <a:r>
              <a:rPr lang="en-US" altLang="en-US" sz="2800" b="1" dirty="0">
                <a:solidFill>
                  <a:srgbClr val="C00000"/>
                </a:solidFill>
              </a:rPr>
              <a:t>Rutgers Raritan River Consortium - Mission</a:t>
            </a:r>
          </a:p>
        </p:txBody>
      </p:sp>
      <p:sp>
        <p:nvSpPr>
          <p:cNvPr id="6" name="Content Placeholder 5"/>
          <p:cNvSpPr>
            <a:spLocks noGrp="1"/>
          </p:cNvSpPr>
          <p:nvPr>
            <p:ph sz="half" idx="4294967295"/>
          </p:nvPr>
        </p:nvSpPr>
        <p:spPr>
          <a:xfrm>
            <a:off x="614362" y="1858824"/>
            <a:ext cx="7886700" cy="3140351"/>
          </a:xfrm>
          <a:prstGeom prst="rect">
            <a:avLst/>
          </a:prstGeom>
        </p:spPr>
        <p:txBody>
          <a:bodyPr/>
          <a:lstStyle/>
          <a:p>
            <a:r>
              <a:rPr lang="en-US" sz="2400" dirty="0">
                <a:solidFill>
                  <a:schemeClr val="tx1"/>
                </a:solidFill>
              </a:rPr>
              <a:t>to utilize Rutgers’ proximity to the Raritan to inform university-based education, research and scholarship, and </a:t>
            </a:r>
          </a:p>
          <a:p>
            <a:r>
              <a:rPr lang="en-US" sz="2400" dirty="0">
                <a:solidFill>
                  <a:schemeClr val="tx1"/>
                </a:solidFill>
              </a:rPr>
              <a:t>to apply our efforts, in collaboration with Raritan partners, to advance improvements in regional planning, policy and decision-making that positively affect the ecology and economy of the Raritan region</a:t>
            </a:r>
          </a:p>
          <a:p>
            <a:pPr marL="0" indent="0">
              <a:buNone/>
            </a:pPr>
            <a:r>
              <a:rPr lang="en-US" sz="1800" dirty="0">
                <a:solidFill>
                  <a:schemeClr val="tx1"/>
                </a:solidFill>
              </a:rPr>
              <a:t> </a:t>
            </a:r>
          </a:p>
          <a:p>
            <a:pPr marL="0" indent="0">
              <a:spcBef>
                <a:spcPts val="1200"/>
              </a:spcBef>
              <a:buFontTx/>
              <a:buNone/>
              <a:defRPr/>
            </a:pPr>
            <a:endParaRPr lang="en-US" sz="1800" dirty="0">
              <a:solidFill>
                <a:srgbClr val="C00000"/>
              </a:solidFill>
            </a:endParaRPr>
          </a:p>
          <a:p>
            <a:pPr>
              <a:spcBef>
                <a:spcPts val="1200"/>
              </a:spcBef>
              <a:buFont typeface="Wingdings" pitchFamily="2" charset="2"/>
              <a:buChar char="§"/>
              <a:defRPr/>
            </a:pPr>
            <a:endParaRPr lang="en-US" sz="1800" dirty="0">
              <a:solidFill>
                <a:srgbClr val="C00000"/>
              </a:solidFill>
            </a:endParaRPr>
          </a:p>
          <a:p>
            <a:pPr marL="0" indent="0">
              <a:spcBef>
                <a:spcPts val="1200"/>
              </a:spcBef>
              <a:buFontTx/>
              <a:buNone/>
              <a:defRPr/>
            </a:pPr>
            <a:endParaRPr lang="en-US" sz="1800" dirty="0">
              <a:solidFill>
                <a:srgbClr val="C00000"/>
              </a:solidFill>
            </a:endParaRPr>
          </a:p>
        </p:txBody>
      </p:sp>
      <p:sp>
        <p:nvSpPr>
          <p:cNvPr id="2" name="Slide Number Placeholder 1"/>
          <p:cNvSpPr>
            <a:spLocks noGrp="1"/>
          </p:cNvSpPr>
          <p:nvPr>
            <p:ph type="sldNum" sz="quarter" idx="10"/>
          </p:nvPr>
        </p:nvSpPr>
        <p:spPr/>
        <p:txBody>
          <a:bodyPr/>
          <a:lstStyle/>
          <a:p>
            <a:pPr>
              <a:defRPr/>
            </a:pPr>
            <a:fld id="{2C4120A3-8ABC-4EDD-AD05-993EF375AB3B}" type="slidenum">
              <a:rPr lang="en-US" smtClean="0"/>
              <a:pPr>
                <a:defRPr/>
              </a:pPr>
              <a:t>5</a:t>
            </a:fld>
            <a:endParaRPr lang="en-US"/>
          </a:p>
        </p:txBody>
      </p:sp>
    </p:spTree>
    <p:extLst>
      <p:ext uri="{BB962C8B-B14F-4D97-AF65-F5344CB8AC3E}">
        <p14:creationId xmlns:p14="http://schemas.microsoft.com/office/powerpoint/2010/main" val="4036520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21853" y="887166"/>
            <a:ext cx="8562975" cy="808038"/>
          </a:xfrm>
        </p:spPr>
        <p:txBody>
          <a:bodyPr/>
          <a:lstStyle/>
          <a:p>
            <a:r>
              <a:rPr lang="en-US" altLang="en-US" sz="2800" b="1" dirty="0">
                <a:solidFill>
                  <a:srgbClr val="C00000"/>
                </a:solidFill>
              </a:rPr>
              <a:t>Rutgers Raritan River Consortium</a:t>
            </a:r>
          </a:p>
        </p:txBody>
      </p:sp>
      <p:sp>
        <p:nvSpPr>
          <p:cNvPr id="6" name="Content Placeholder 5"/>
          <p:cNvSpPr>
            <a:spLocks noGrp="1"/>
          </p:cNvSpPr>
          <p:nvPr>
            <p:ph sz="half" idx="4294967295"/>
          </p:nvPr>
        </p:nvSpPr>
        <p:spPr>
          <a:xfrm>
            <a:off x="139590" y="1774741"/>
            <a:ext cx="8361218" cy="3793831"/>
          </a:xfrm>
          <a:prstGeom prst="rect">
            <a:avLst/>
          </a:prstGeom>
        </p:spPr>
        <p:txBody>
          <a:bodyPr/>
          <a:lstStyle/>
          <a:p>
            <a:r>
              <a:rPr lang="en-US" sz="2400" dirty="0"/>
              <a:t>Edward J. </a:t>
            </a:r>
            <a:r>
              <a:rPr lang="en-US" sz="2400" dirty="0" err="1"/>
              <a:t>Bloustein</a:t>
            </a:r>
            <a:r>
              <a:rPr lang="en-US" sz="2400" dirty="0"/>
              <a:t> School of Planning and Public Policy</a:t>
            </a:r>
          </a:p>
          <a:p>
            <a:r>
              <a:rPr lang="en-US" sz="2400" dirty="0"/>
              <a:t>School of Environmental &amp; Biological Sciences</a:t>
            </a:r>
          </a:p>
          <a:p>
            <a:r>
              <a:rPr lang="en-US" sz="2400" dirty="0"/>
              <a:t>School of Arts and Sciences</a:t>
            </a:r>
          </a:p>
          <a:p>
            <a:r>
              <a:rPr lang="en-US" sz="2400" dirty="0"/>
              <a:t>School of Engineering</a:t>
            </a:r>
          </a:p>
          <a:p>
            <a:r>
              <a:rPr lang="en-US" sz="2400" dirty="0"/>
              <a:t>Mason Gross School of the Arts</a:t>
            </a:r>
          </a:p>
          <a:p>
            <a:r>
              <a:rPr lang="en-US" sz="2400" dirty="0"/>
              <a:t>Recreation</a:t>
            </a:r>
          </a:p>
          <a:p>
            <a:r>
              <a:rPr lang="en-US" sz="2400" dirty="0"/>
              <a:t>Facilities &amp; Capital Planning</a:t>
            </a:r>
          </a:p>
          <a:p>
            <a:r>
              <a:rPr lang="en-US" sz="2400" dirty="0"/>
              <a:t>…  and growing</a:t>
            </a:r>
            <a:r>
              <a:rPr lang="en-US" sz="1800" dirty="0"/>
              <a:t> </a:t>
            </a:r>
          </a:p>
          <a:p>
            <a:pPr marL="0" indent="0">
              <a:spcBef>
                <a:spcPts val="1200"/>
              </a:spcBef>
              <a:buFontTx/>
              <a:buNone/>
              <a:defRPr/>
            </a:pPr>
            <a:endParaRPr lang="en-US" sz="1800" dirty="0"/>
          </a:p>
          <a:p>
            <a:pPr>
              <a:spcBef>
                <a:spcPts val="1200"/>
              </a:spcBef>
              <a:buFont typeface="Wingdings" pitchFamily="2" charset="2"/>
              <a:buChar char="§"/>
              <a:defRPr/>
            </a:pPr>
            <a:endParaRPr lang="en-US" sz="1800" dirty="0"/>
          </a:p>
          <a:p>
            <a:pPr marL="0" indent="0">
              <a:spcBef>
                <a:spcPts val="1200"/>
              </a:spcBef>
              <a:buFontTx/>
              <a:buNone/>
              <a:defRPr/>
            </a:pPr>
            <a:endParaRPr lang="en-US" sz="1800" dirty="0"/>
          </a:p>
        </p:txBody>
      </p:sp>
      <p:pic>
        <p:nvPicPr>
          <p:cNvPr id="4098" name="Picture 2" descr="Sampling the Raritan"/>
          <p:cNvPicPr>
            <a:picLocks noChangeAspect="1" noChangeArrowheads="1"/>
          </p:cNvPicPr>
          <p:nvPr/>
        </p:nvPicPr>
        <p:blipFill>
          <a:blip r:embed="rId3" cstate="print">
            <a:extLst>
              <a:ext uri="{28A0092B-C50C-407E-A947-70E740481C1C}">
                <a14:useLocalDpi xmlns:a14="http://schemas.microsoft.com/office/drawing/2010/main" val="0"/>
              </a:ext>
            </a:extLst>
          </a:blip>
          <a:srcRect r="14384"/>
          <a:stretch>
            <a:fillRect/>
          </a:stretch>
        </p:blipFill>
        <p:spPr bwMode="auto">
          <a:xfrm>
            <a:off x="5139558" y="2683243"/>
            <a:ext cx="3731172" cy="2885329"/>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2" name="Slide Number Placeholder 1"/>
          <p:cNvSpPr>
            <a:spLocks noGrp="1"/>
          </p:cNvSpPr>
          <p:nvPr>
            <p:ph type="sldNum" sz="quarter" idx="10"/>
          </p:nvPr>
        </p:nvSpPr>
        <p:spPr/>
        <p:txBody>
          <a:bodyPr/>
          <a:lstStyle/>
          <a:p>
            <a:pPr>
              <a:defRPr/>
            </a:pPr>
            <a:fld id="{2C4120A3-8ABC-4EDD-AD05-993EF375AB3B}" type="slidenum">
              <a:rPr lang="en-US" smtClean="0"/>
              <a:pPr>
                <a:defRPr/>
              </a:pPr>
              <a:t>6</a:t>
            </a:fld>
            <a:endParaRPr lang="en-US"/>
          </a:p>
        </p:txBody>
      </p:sp>
    </p:spTree>
    <p:extLst>
      <p:ext uri="{BB962C8B-B14F-4D97-AF65-F5344CB8AC3E}">
        <p14:creationId xmlns:p14="http://schemas.microsoft.com/office/powerpoint/2010/main" val="1146252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609CFB1E-B659-844E-A33A-7ACE4A93EB2E}"/>
              </a:ext>
            </a:extLst>
          </p:cNvPr>
          <p:cNvPicPr>
            <a:picLocks noChangeAspect="1" noChangeArrowheads="1"/>
          </p:cNvPicPr>
          <p:nvPr/>
        </p:nvPicPr>
        <p:blipFill rotWithShape="1">
          <a:blip r:embed="rId2" cstate="print"/>
          <a:srcRect l="2151" t="12245" r="14298" b="13490"/>
          <a:stretch/>
        </p:blipFill>
        <p:spPr bwMode="auto">
          <a:xfrm>
            <a:off x="763636" y="4533234"/>
            <a:ext cx="6510174" cy="1760447"/>
          </a:xfrm>
          <a:prstGeom prst="rect">
            <a:avLst/>
          </a:prstGeom>
          <a:noFill/>
          <a:ln w="9525">
            <a:noFill/>
            <a:miter lim="800000"/>
            <a:headEnd/>
            <a:tailEnd/>
          </a:ln>
          <a:effectLst/>
        </p:spPr>
      </p:pic>
      <p:sp>
        <p:nvSpPr>
          <p:cNvPr id="4" name="Slide Number Placeholder 3">
            <a:extLst>
              <a:ext uri="{FF2B5EF4-FFF2-40B4-BE49-F238E27FC236}">
                <a16:creationId xmlns:a16="http://schemas.microsoft.com/office/drawing/2014/main" id="{C1A4608C-F0A8-6C47-9830-95A08045AF95}"/>
              </a:ext>
            </a:extLst>
          </p:cNvPr>
          <p:cNvSpPr>
            <a:spLocks noGrp="1"/>
          </p:cNvSpPr>
          <p:nvPr>
            <p:ph type="sldNum" sz="quarter" idx="10"/>
          </p:nvPr>
        </p:nvSpPr>
        <p:spPr/>
        <p:txBody>
          <a:bodyPr/>
          <a:lstStyle/>
          <a:p>
            <a:pPr>
              <a:defRPr/>
            </a:pPr>
            <a:fld id="{2C4120A3-8ABC-4EDD-AD05-993EF375AB3B}" type="slidenum">
              <a:rPr lang="en-US" smtClean="0"/>
              <a:pPr>
                <a:defRPr/>
              </a:pPr>
              <a:t>7</a:t>
            </a:fld>
            <a:endParaRPr lang="en-US"/>
          </a:p>
        </p:txBody>
      </p:sp>
      <p:sp>
        <p:nvSpPr>
          <p:cNvPr id="5" name="TextBox 4">
            <a:extLst>
              <a:ext uri="{FF2B5EF4-FFF2-40B4-BE49-F238E27FC236}">
                <a16:creationId xmlns:a16="http://schemas.microsoft.com/office/drawing/2014/main" id="{65142E77-B49E-604B-8E8E-6282E4F7EE5D}"/>
              </a:ext>
            </a:extLst>
          </p:cNvPr>
          <p:cNvSpPr txBox="1"/>
          <p:nvPr/>
        </p:nvSpPr>
        <p:spPr>
          <a:xfrm>
            <a:off x="2713394" y="644625"/>
            <a:ext cx="3575018" cy="400110"/>
          </a:xfrm>
          <a:prstGeom prst="rect">
            <a:avLst/>
          </a:prstGeom>
          <a:noFill/>
        </p:spPr>
        <p:txBody>
          <a:bodyPr wrap="none" rtlCol="0">
            <a:spAutoFit/>
          </a:bodyPr>
          <a:lstStyle/>
          <a:p>
            <a:r>
              <a:rPr lang="en-US" sz="2000" b="1" dirty="0">
                <a:solidFill>
                  <a:srgbClr val="C00000"/>
                </a:solidFill>
              </a:rPr>
              <a:t>Building Faculty Excellence</a:t>
            </a:r>
          </a:p>
        </p:txBody>
      </p:sp>
      <p:sp>
        <p:nvSpPr>
          <p:cNvPr id="6" name="TextBox 5">
            <a:extLst>
              <a:ext uri="{FF2B5EF4-FFF2-40B4-BE49-F238E27FC236}">
                <a16:creationId xmlns:a16="http://schemas.microsoft.com/office/drawing/2014/main" id="{0A983572-F255-0C44-A02A-1BFAB2A63E08}"/>
              </a:ext>
            </a:extLst>
          </p:cNvPr>
          <p:cNvSpPr txBox="1"/>
          <p:nvPr/>
        </p:nvSpPr>
        <p:spPr>
          <a:xfrm>
            <a:off x="383822" y="1342124"/>
            <a:ext cx="8617984" cy="954107"/>
          </a:xfrm>
          <a:prstGeom prst="rect">
            <a:avLst/>
          </a:prstGeom>
          <a:noFill/>
        </p:spPr>
        <p:txBody>
          <a:bodyPr wrap="square" rtlCol="0">
            <a:spAutoFit/>
          </a:bodyPr>
          <a:lstStyle/>
          <a:p>
            <a:pPr algn="ctr"/>
            <a:r>
              <a:rPr lang="en-US" sz="1400" dirty="0"/>
              <a:t>It represents a unique integrator of environmental forcing between terrestrial, aquatic (fresh and marine), and human influences.  This provides a unique environment for many interdisciplinary problems,  How has is the river changed?  Have conditions improved? How will it change in the future? </a:t>
            </a:r>
            <a:r>
              <a:rPr lang="en-US" sz="1400" i="1" dirty="0"/>
              <a:t>How can we use the river to spawn many interdisciplinary projects?</a:t>
            </a:r>
          </a:p>
        </p:txBody>
      </p:sp>
      <p:sp>
        <p:nvSpPr>
          <p:cNvPr id="7" name="TextBox 6">
            <a:extLst>
              <a:ext uri="{FF2B5EF4-FFF2-40B4-BE49-F238E27FC236}">
                <a16:creationId xmlns:a16="http://schemas.microsoft.com/office/drawing/2014/main" id="{668EFE8D-DA79-CB40-86A1-7004AE7B9027}"/>
              </a:ext>
            </a:extLst>
          </p:cNvPr>
          <p:cNvSpPr txBox="1"/>
          <p:nvPr/>
        </p:nvSpPr>
        <p:spPr>
          <a:xfrm>
            <a:off x="1545047" y="999968"/>
            <a:ext cx="6173485" cy="369332"/>
          </a:xfrm>
          <a:prstGeom prst="rect">
            <a:avLst/>
          </a:prstGeom>
          <a:noFill/>
        </p:spPr>
        <p:txBody>
          <a:bodyPr wrap="none" rtlCol="0">
            <a:spAutoFit/>
          </a:bodyPr>
          <a:lstStyle/>
          <a:p>
            <a:r>
              <a:rPr lang="en-US" b="1" i="1" dirty="0"/>
              <a:t>The Raritan is a unique laboratory available to Rutgers</a:t>
            </a:r>
          </a:p>
        </p:txBody>
      </p:sp>
      <p:sp>
        <p:nvSpPr>
          <p:cNvPr id="9" name="TextBox 8">
            <a:extLst>
              <a:ext uri="{FF2B5EF4-FFF2-40B4-BE49-F238E27FC236}">
                <a16:creationId xmlns:a16="http://schemas.microsoft.com/office/drawing/2014/main" id="{961C1B08-8121-D94D-BA28-E38F0F6F1633}"/>
              </a:ext>
            </a:extLst>
          </p:cNvPr>
          <p:cNvSpPr txBox="1"/>
          <p:nvPr/>
        </p:nvSpPr>
        <p:spPr>
          <a:xfrm>
            <a:off x="0" y="2322366"/>
            <a:ext cx="9448892" cy="307777"/>
          </a:xfrm>
          <a:prstGeom prst="rect">
            <a:avLst/>
          </a:prstGeom>
          <a:noFill/>
        </p:spPr>
        <p:txBody>
          <a:bodyPr wrap="square" rtlCol="0">
            <a:spAutoFit/>
          </a:bodyPr>
          <a:lstStyle/>
          <a:p>
            <a:pPr algn="ctr"/>
            <a:r>
              <a:rPr lang="en-US" sz="1400" b="1" dirty="0">
                <a:latin typeface="Verdana" pitchFamily="34" charset="0"/>
                <a:ea typeface="Verdana" pitchFamily="34" charset="0"/>
                <a:cs typeface="Verdana" pitchFamily="34" charset="0"/>
              </a:rPr>
              <a:t>Dissolved oxygen in the Raritan River estuary June 1949</a:t>
            </a:r>
          </a:p>
        </p:txBody>
      </p:sp>
      <p:pic>
        <p:nvPicPr>
          <p:cNvPr id="10" name="Picture 2">
            <a:extLst>
              <a:ext uri="{FF2B5EF4-FFF2-40B4-BE49-F238E27FC236}">
                <a16:creationId xmlns:a16="http://schemas.microsoft.com/office/drawing/2014/main" id="{09ECE032-8F16-2741-9141-FC9D5F20EA7C}"/>
              </a:ext>
            </a:extLst>
          </p:cNvPr>
          <p:cNvPicPr>
            <a:picLocks noChangeAspect="1" noChangeArrowheads="1"/>
          </p:cNvPicPr>
          <p:nvPr/>
        </p:nvPicPr>
        <p:blipFill>
          <a:blip r:embed="rId2" cstate="print"/>
          <a:srcRect l="86029" t="13309" r="6787" b="17930"/>
          <a:stretch>
            <a:fillRect/>
          </a:stretch>
        </p:blipFill>
        <p:spPr bwMode="auto">
          <a:xfrm>
            <a:off x="7327408" y="4622325"/>
            <a:ext cx="585184" cy="1558321"/>
          </a:xfrm>
          <a:prstGeom prst="rect">
            <a:avLst/>
          </a:prstGeom>
          <a:noFill/>
          <a:ln w="9525">
            <a:noFill/>
            <a:miter lim="800000"/>
            <a:headEnd/>
            <a:tailEnd/>
          </a:ln>
          <a:effectLst/>
        </p:spPr>
      </p:pic>
      <p:sp>
        <p:nvSpPr>
          <p:cNvPr id="11" name="TextBox 10">
            <a:extLst>
              <a:ext uri="{FF2B5EF4-FFF2-40B4-BE49-F238E27FC236}">
                <a16:creationId xmlns:a16="http://schemas.microsoft.com/office/drawing/2014/main" id="{731D4836-6131-D64A-BAEF-40FF5B013C98}"/>
              </a:ext>
            </a:extLst>
          </p:cNvPr>
          <p:cNvSpPr txBox="1"/>
          <p:nvPr/>
        </p:nvSpPr>
        <p:spPr>
          <a:xfrm>
            <a:off x="7718532" y="5270680"/>
            <a:ext cx="1103771" cy="261610"/>
          </a:xfrm>
          <a:prstGeom prst="rect">
            <a:avLst/>
          </a:prstGeom>
          <a:solidFill>
            <a:schemeClr val="bg1"/>
          </a:solidFill>
        </p:spPr>
        <p:txBody>
          <a:bodyPr wrap="square" rtlCol="0">
            <a:spAutoFit/>
          </a:bodyPr>
          <a:lstStyle/>
          <a:p>
            <a:pPr algn="ctr"/>
            <a:r>
              <a:rPr lang="en-US" sz="1100" dirty="0"/>
              <a:t>O</a:t>
            </a:r>
            <a:r>
              <a:rPr lang="en-US" sz="1100" baseline="-25000" dirty="0"/>
              <a:t>2</a:t>
            </a:r>
            <a:r>
              <a:rPr lang="en-US" sz="1100" dirty="0"/>
              <a:t> (mg/L)</a:t>
            </a:r>
          </a:p>
        </p:txBody>
      </p:sp>
      <p:sp>
        <p:nvSpPr>
          <p:cNvPr id="12" name="TextBox 11">
            <a:extLst>
              <a:ext uri="{FF2B5EF4-FFF2-40B4-BE49-F238E27FC236}">
                <a16:creationId xmlns:a16="http://schemas.microsoft.com/office/drawing/2014/main" id="{56243BA0-CFEC-EB47-8CE3-569D09CB1DB0}"/>
              </a:ext>
            </a:extLst>
          </p:cNvPr>
          <p:cNvSpPr txBox="1"/>
          <p:nvPr/>
        </p:nvSpPr>
        <p:spPr>
          <a:xfrm>
            <a:off x="4105993" y="5805280"/>
            <a:ext cx="1864613" cy="307777"/>
          </a:xfrm>
          <a:prstGeom prst="rect">
            <a:avLst/>
          </a:prstGeom>
          <a:noFill/>
        </p:spPr>
        <p:txBody>
          <a:bodyPr wrap="none" rtlCol="0">
            <a:spAutoFit/>
          </a:bodyPr>
          <a:lstStyle/>
          <a:p>
            <a:r>
              <a:rPr lang="en-US" sz="1400" dirty="0">
                <a:solidFill>
                  <a:schemeClr val="bg1"/>
                </a:solidFill>
              </a:rPr>
              <a:t>(Chant, pers. comm.)</a:t>
            </a:r>
          </a:p>
        </p:txBody>
      </p:sp>
      <p:grpSp>
        <p:nvGrpSpPr>
          <p:cNvPr id="13" name="Group 12">
            <a:extLst>
              <a:ext uri="{FF2B5EF4-FFF2-40B4-BE49-F238E27FC236}">
                <a16:creationId xmlns:a16="http://schemas.microsoft.com/office/drawing/2014/main" id="{76F1EC70-1CA0-B34F-A48A-BC836AED4C29}"/>
              </a:ext>
            </a:extLst>
          </p:cNvPr>
          <p:cNvGrpSpPr/>
          <p:nvPr/>
        </p:nvGrpSpPr>
        <p:grpSpPr>
          <a:xfrm>
            <a:off x="552048" y="2681330"/>
            <a:ext cx="7303064" cy="1790980"/>
            <a:chOff x="152400" y="762000"/>
            <a:chExt cx="8763000" cy="1752600"/>
          </a:xfrm>
        </p:grpSpPr>
        <p:pic>
          <p:nvPicPr>
            <p:cNvPr id="14" name="Picture 13" descr="Ketchum_Fig2.tiff">
              <a:extLst>
                <a:ext uri="{FF2B5EF4-FFF2-40B4-BE49-F238E27FC236}">
                  <a16:creationId xmlns:a16="http://schemas.microsoft.com/office/drawing/2014/main" id="{8A8CDFF0-0026-EA4B-9916-0EEF91D1B075}"/>
                </a:ext>
              </a:extLst>
            </p:cNvPr>
            <p:cNvPicPr>
              <a:picLocks noChangeAspect="1"/>
            </p:cNvPicPr>
            <p:nvPr/>
          </p:nvPicPr>
          <p:blipFill>
            <a:blip r:embed="rId3" cstate="print"/>
            <a:srcRect l="3172" t="27131" r="5703" b="59990"/>
            <a:stretch>
              <a:fillRect/>
            </a:stretch>
          </p:blipFill>
          <p:spPr>
            <a:xfrm>
              <a:off x="152400" y="1066800"/>
              <a:ext cx="8756073" cy="1447800"/>
            </a:xfrm>
            <a:prstGeom prst="rect">
              <a:avLst/>
            </a:prstGeom>
          </p:spPr>
        </p:pic>
        <p:pic>
          <p:nvPicPr>
            <p:cNvPr id="15" name="Picture 14" descr="Ketchum_Fig2.tiff">
              <a:extLst>
                <a:ext uri="{FF2B5EF4-FFF2-40B4-BE49-F238E27FC236}">
                  <a16:creationId xmlns:a16="http://schemas.microsoft.com/office/drawing/2014/main" id="{F882EE14-C334-B24E-BF23-A0649AB6BFD8}"/>
                </a:ext>
              </a:extLst>
            </p:cNvPr>
            <p:cNvPicPr>
              <a:picLocks noChangeAspect="1"/>
            </p:cNvPicPr>
            <p:nvPr/>
          </p:nvPicPr>
          <p:blipFill>
            <a:blip r:embed="rId3" cstate="print"/>
            <a:srcRect l="3083" t="2749" r="5907" b="93333"/>
            <a:stretch>
              <a:fillRect/>
            </a:stretch>
          </p:blipFill>
          <p:spPr>
            <a:xfrm>
              <a:off x="152400" y="762000"/>
              <a:ext cx="8763000" cy="441298"/>
            </a:xfrm>
            <a:prstGeom prst="rect">
              <a:avLst/>
            </a:prstGeom>
          </p:spPr>
        </p:pic>
      </p:grpSp>
      <p:sp>
        <p:nvSpPr>
          <p:cNvPr id="16" name="TextBox 15">
            <a:extLst>
              <a:ext uri="{FF2B5EF4-FFF2-40B4-BE49-F238E27FC236}">
                <a16:creationId xmlns:a16="http://schemas.microsoft.com/office/drawing/2014/main" id="{F0D49CD2-B112-B149-8C78-55EB95D3925E}"/>
              </a:ext>
            </a:extLst>
          </p:cNvPr>
          <p:cNvSpPr txBox="1"/>
          <p:nvPr/>
        </p:nvSpPr>
        <p:spPr>
          <a:xfrm>
            <a:off x="4018723" y="4031914"/>
            <a:ext cx="1944763" cy="307777"/>
          </a:xfrm>
          <a:prstGeom prst="rect">
            <a:avLst/>
          </a:prstGeom>
          <a:noFill/>
        </p:spPr>
        <p:txBody>
          <a:bodyPr wrap="none" rtlCol="0">
            <a:spAutoFit/>
          </a:bodyPr>
          <a:lstStyle/>
          <a:p>
            <a:r>
              <a:rPr lang="en-US" sz="1400" dirty="0"/>
              <a:t>(Ketchum et al., 1952)</a:t>
            </a:r>
          </a:p>
        </p:txBody>
      </p:sp>
      <p:sp>
        <p:nvSpPr>
          <p:cNvPr id="17" name="TextBox 16">
            <a:extLst>
              <a:ext uri="{FF2B5EF4-FFF2-40B4-BE49-F238E27FC236}">
                <a16:creationId xmlns:a16="http://schemas.microsoft.com/office/drawing/2014/main" id="{88267D0A-8779-4E44-AF49-F77460E60523}"/>
              </a:ext>
            </a:extLst>
          </p:cNvPr>
          <p:cNvSpPr txBox="1"/>
          <p:nvPr/>
        </p:nvSpPr>
        <p:spPr>
          <a:xfrm>
            <a:off x="2296218" y="3878396"/>
            <a:ext cx="1321966" cy="276999"/>
          </a:xfrm>
          <a:prstGeom prst="rect">
            <a:avLst/>
          </a:prstGeom>
          <a:noFill/>
        </p:spPr>
        <p:txBody>
          <a:bodyPr wrap="square" rtlCol="0">
            <a:spAutoFit/>
          </a:bodyPr>
          <a:lstStyle/>
          <a:p>
            <a:pPr algn="ctr"/>
            <a:r>
              <a:rPr lang="en-US" sz="1200" b="1" dirty="0"/>
              <a:t>(x 1.36 = mg/L)</a:t>
            </a:r>
          </a:p>
        </p:txBody>
      </p:sp>
    </p:spTree>
    <p:extLst>
      <p:ext uri="{BB962C8B-B14F-4D97-AF65-F5344CB8AC3E}">
        <p14:creationId xmlns:p14="http://schemas.microsoft.com/office/powerpoint/2010/main" val="211117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3E0CFB-8905-7745-B4EE-A73C9453A3B0}"/>
              </a:ext>
            </a:extLst>
          </p:cNvPr>
          <p:cNvSpPr>
            <a:spLocks noGrp="1"/>
          </p:cNvSpPr>
          <p:nvPr>
            <p:ph type="sldNum" sz="quarter" idx="10"/>
          </p:nvPr>
        </p:nvSpPr>
        <p:spPr/>
        <p:txBody>
          <a:bodyPr/>
          <a:lstStyle/>
          <a:p>
            <a:pPr>
              <a:defRPr/>
            </a:pPr>
            <a:fld id="{2C4120A3-8ABC-4EDD-AD05-993EF375AB3B}" type="slidenum">
              <a:rPr lang="en-US" smtClean="0"/>
              <a:pPr>
                <a:defRPr/>
              </a:pPr>
              <a:t>8</a:t>
            </a:fld>
            <a:endParaRPr lang="en-US"/>
          </a:p>
        </p:txBody>
      </p:sp>
      <p:sp>
        <p:nvSpPr>
          <p:cNvPr id="5" name="TextBox 4">
            <a:extLst>
              <a:ext uri="{FF2B5EF4-FFF2-40B4-BE49-F238E27FC236}">
                <a16:creationId xmlns:a16="http://schemas.microsoft.com/office/drawing/2014/main" id="{09AA0A8F-6610-154E-9CD6-DBECCCC7ACEA}"/>
              </a:ext>
            </a:extLst>
          </p:cNvPr>
          <p:cNvSpPr txBox="1"/>
          <p:nvPr/>
        </p:nvSpPr>
        <p:spPr>
          <a:xfrm>
            <a:off x="142194" y="1041218"/>
            <a:ext cx="9001806" cy="738664"/>
          </a:xfrm>
          <a:prstGeom prst="rect">
            <a:avLst/>
          </a:prstGeom>
          <a:noFill/>
        </p:spPr>
        <p:txBody>
          <a:bodyPr wrap="square" rtlCol="0">
            <a:spAutoFit/>
          </a:bodyPr>
          <a:lstStyle/>
          <a:p>
            <a:pPr algn="ctr"/>
            <a:r>
              <a:rPr lang="en-US" sz="1400" dirty="0"/>
              <a:t>How are current policy and regulations impacting the the watershed and river?  Can we provide quantitative metrics and models that will enable development of assessment and management efficacy tools?  </a:t>
            </a:r>
            <a:r>
              <a:rPr lang="en-US" sz="1400" i="1" dirty="0"/>
              <a:t>How will the river to spawn many interdisciplinary projects?</a:t>
            </a:r>
          </a:p>
        </p:txBody>
      </p:sp>
      <p:sp>
        <p:nvSpPr>
          <p:cNvPr id="6" name="TextBox 5">
            <a:extLst>
              <a:ext uri="{FF2B5EF4-FFF2-40B4-BE49-F238E27FC236}">
                <a16:creationId xmlns:a16="http://schemas.microsoft.com/office/drawing/2014/main" id="{4D4ECF94-DECF-F842-8C77-43179E95A221}"/>
              </a:ext>
            </a:extLst>
          </p:cNvPr>
          <p:cNvSpPr txBox="1"/>
          <p:nvPr/>
        </p:nvSpPr>
        <p:spPr>
          <a:xfrm>
            <a:off x="1446515" y="682658"/>
            <a:ext cx="6173485" cy="369332"/>
          </a:xfrm>
          <a:prstGeom prst="rect">
            <a:avLst/>
          </a:prstGeom>
          <a:noFill/>
        </p:spPr>
        <p:txBody>
          <a:bodyPr wrap="none" rtlCol="0">
            <a:spAutoFit/>
          </a:bodyPr>
          <a:lstStyle/>
          <a:p>
            <a:r>
              <a:rPr lang="en-US" b="1" i="1" dirty="0">
                <a:solidFill>
                  <a:srgbClr val="C00000"/>
                </a:solidFill>
              </a:rPr>
              <a:t>The Raritan is a unique laboratory available to Rutgers</a:t>
            </a:r>
          </a:p>
        </p:txBody>
      </p:sp>
      <p:pic>
        <p:nvPicPr>
          <p:cNvPr id="7" name="Picture 6">
            <a:extLst>
              <a:ext uri="{FF2B5EF4-FFF2-40B4-BE49-F238E27FC236}">
                <a16:creationId xmlns:a16="http://schemas.microsoft.com/office/drawing/2014/main" id="{B5B79737-1079-5B4B-B282-FC3470FF93D1}"/>
              </a:ext>
            </a:extLst>
          </p:cNvPr>
          <p:cNvPicPr>
            <a:picLocks noChangeAspect="1"/>
          </p:cNvPicPr>
          <p:nvPr/>
        </p:nvPicPr>
        <p:blipFill>
          <a:blip r:embed="rId2"/>
          <a:stretch>
            <a:fillRect/>
          </a:stretch>
        </p:blipFill>
        <p:spPr>
          <a:xfrm>
            <a:off x="2076495" y="3209884"/>
            <a:ext cx="6834152" cy="3081042"/>
          </a:xfrm>
          <a:prstGeom prst="rect">
            <a:avLst/>
          </a:prstGeom>
        </p:spPr>
      </p:pic>
      <p:pic>
        <p:nvPicPr>
          <p:cNvPr id="8" name="Picture 7">
            <a:extLst>
              <a:ext uri="{FF2B5EF4-FFF2-40B4-BE49-F238E27FC236}">
                <a16:creationId xmlns:a16="http://schemas.microsoft.com/office/drawing/2014/main" id="{3A0E848F-E241-EF45-B7C2-B65E426E7AB8}"/>
              </a:ext>
            </a:extLst>
          </p:cNvPr>
          <p:cNvPicPr>
            <a:picLocks noChangeAspect="1"/>
          </p:cNvPicPr>
          <p:nvPr/>
        </p:nvPicPr>
        <p:blipFill>
          <a:blip r:embed="rId3"/>
          <a:stretch>
            <a:fillRect/>
          </a:stretch>
        </p:blipFill>
        <p:spPr>
          <a:xfrm>
            <a:off x="149286" y="1779882"/>
            <a:ext cx="3533123" cy="2074190"/>
          </a:xfrm>
          <a:prstGeom prst="rect">
            <a:avLst/>
          </a:prstGeom>
        </p:spPr>
      </p:pic>
      <p:pic>
        <p:nvPicPr>
          <p:cNvPr id="9" name="Picture 8">
            <a:extLst>
              <a:ext uri="{FF2B5EF4-FFF2-40B4-BE49-F238E27FC236}">
                <a16:creationId xmlns:a16="http://schemas.microsoft.com/office/drawing/2014/main" id="{9C004320-1F9D-A34B-8D39-26430BDD01AB}"/>
              </a:ext>
            </a:extLst>
          </p:cNvPr>
          <p:cNvPicPr>
            <a:picLocks noChangeAspect="1"/>
          </p:cNvPicPr>
          <p:nvPr/>
        </p:nvPicPr>
        <p:blipFill>
          <a:blip r:embed="rId4"/>
          <a:stretch>
            <a:fillRect/>
          </a:stretch>
        </p:blipFill>
        <p:spPr>
          <a:xfrm>
            <a:off x="6571992" y="1734726"/>
            <a:ext cx="2338655" cy="1518760"/>
          </a:xfrm>
          <a:prstGeom prst="rect">
            <a:avLst/>
          </a:prstGeom>
          <a:ln>
            <a:noFill/>
          </a:ln>
        </p:spPr>
      </p:pic>
    </p:spTree>
    <p:extLst>
      <p:ext uri="{BB962C8B-B14F-4D97-AF65-F5344CB8AC3E}">
        <p14:creationId xmlns:p14="http://schemas.microsoft.com/office/powerpoint/2010/main" val="550518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76225" y="790575"/>
            <a:ext cx="8562975" cy="808038"/>
          </a:xfrm>
        </p:spPr>
        <p:txBody>
          <a:bodyPr/>
          <a:lstStyle/>
          <a:p>
            <a:r>
              <a:rPr lang="en-US" altLang="en-US" sz="2800" dirty="0">
                <a:solidFill>
                  <a:srgbClr val="5F5F5F"/>
                </a:solidFill>
              </a:rPr>
              <a:t>Rutgers Raritan River Consortium - Focus</a:t>
            </a:r>
          </a:p>
        </p:txBody>
      </p:sp>
      <p:sp>
        <p:nvSpPr>
          <p:cNvPr id="6" name="Content Placeholder 5"/>
          <p:cNvSpPr>
            <a:spLocks noGrp="1"/>
          </p:cNvSpPr>
          <p:nvPr>
            <p:ph sz="half" idx="4294967295"/>
          </p:nvPr>
        </p:nvSpPr>
        <p:spPr>
          <a:xfrm>
            <a:off x="400050" y="1590675"/>
            <a:ext cx="7886700" cy="3595300"/>
          </a:xfrm>
          <a:prstGeom prst="rect">
            <a:avLst/>
          </a:prstGeom>
        </p:spPr>
        <p:txBody>
          <a:bodyPr/>
          <a:lstStyle/>
          <a:p>
            <a:pPr marL="0" indent="0">
              <a:spcBef>
                <a:spcPts val="1200"/>
              </a:spcBef>
              <a:buFontTx/>
              <a:buNone/>
              <a:defRPr/>
            </a:pPr>
            <a:endParaRPr lang="en-US" sz="1800" dirty="0"/>
          </a:p>
          <a:p>
            <a:pPr>
              <a:spcBef>
                <a:spcPts val="1200"/>
              </a:spcBef>
              <a:buFont typeface="Wingdings" pitchFamily="2" charset="2"/>
              <a:buChar char="§"/>
              <a:defRPr/>
            </a:pPr>
            <a:endParaRPr lang="en-US" sz="1800" dirty="0"/>
          </a:p>
          <a:p>
            <a:pPr marL="0" indent="0">
              <a:spcBef>
                <a:spcPts val="1200"/>
              </a:spcBef>
              <a:buFontTx/>
              <a:buNone/>
              <a:defRPr/>
            </a:pPr>
            <a:endParaRPr lang="en-US" sz="1800" dirty="0"/>
          </a:p>
        </p:txBody>
      </p:sp>
      <p:sp>
        <p:nvSpPr>
          <p:cNvPr id="9" name="Content Placeholder 5"/>
          <p:cNvSpPr>
            <a:spLocks noGrp="1"/>
          </p:cNvSpPr>
          <p:nvPr>
            <p:ph sz="half" idx="4294967295"/>
          </p:nvPr>
        </p:nvSpPr>
        <p:spPr>
          <a:xfrm>
            <a:off x="552450" y="1743075"/>
            <a:ext cx="7886700" cy="2579543"/>
          </a:xfrm>
          <a:prstGeom prst="rect">
            <a:avLst/>
          </a:prstGeom>
        </p:spPr>
        <p:txBody>
          <a:bodyPr/>
          <a:lstStyle/>
          <a:p>
            <a:pPr>
              <a:spcBef>
                <a:spcPts val="1200"/>
              </a:spcBef>
              <a:buFont typeface="Wingdings" pitchFamily="2" charset="2"/>
              <a:buChar char="§"/>
              <a:defRPr/>
            </a:pPr>
            <a:r>
              <a:rPr lang="en-US" sz="2800" dirty="0"/>
              <a:t>Key areas of focus</a:t>
            </a:r>
          </a:p>
          <a:p>
            <a:pPr lvl="1">
              <a:spcBef>
                <a:spcPts val="1200"/>
              </a:spcBef>
              <a:buFont typeface="Wingdings" pitchFamily="2" charset="2"/>
              <a:buChar char="§"/>
              <a:defRPr/>
            </a:pPr>
            <a:r>
              <a:rPr lang="en-US" sz="2400" dirty="0"/>
              <a:t>Student Engagement</a:t>
            </a:r>
          </a:p>
          <a:p>
            <a:pPr lvl="1">
              <a:spcBef>
                <a:spcPts val="1200"/>
              </a:spcBef>
              <a:buFont typeface="Wingdings" pitchFamily="2" charset="2"/>
              <a:buChar char="§"/>
              <a:defRPr/>
            </a:pPr>
            <a:r>
              <a:rPr lang="en-US" sz="2400" dirty="0"/>
              <a:t>Raritan Research</a:t>
            </a:r>
          </a:p>
          <a:p>
            <a:pPr lvl="1">
              <a:spcBef>
                <a:spcPts val="1200"/>
              </a:spcBef>
              <a:buFont typeface="Wingdings" pitchFamily="2" charset="2"/>
              <a:buChar char="§"/>
              <a:defRPr/>
            </a:pPr>
            <a:r>
              <a:rPr lang="en-US" sz="2400" dirty="0"/>
              <a:t>Access to the River</a:t>
            </a:r>
          </a:p>
          <a:p>
            <a:pPr lvl="1">
              <a:spcBef>
                <a:spcPts val="1200"/>
              </a:spcBef>
              <a:buFont typeface="Wingdings" pitchFamily="2" charset="2"/>
              <a:buChar char="§"/>
              <a:defRPr/>
            </a:pPr>
            <a:r>
              <a:rPr lang="en-US" sz="2400" dirty="0"/>
              <a:t>Access to Data</a:t>
            </a:r>
            <a:endParaRPr lang="en-US" sz="3200" dirty="0"/>
          </a:p>
          <a:p>
            <a:pPr marL="0" indent="0">
              <a:spcBef>
                <a:spcPts val="1200"/>
              </a:spcBef>
              <a:buFontTx/>
              <a:buNone/>
              <a:defRPr/>
            </a:pPr>
            <a:endParaRPr lang="en-US"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l="2289" r="23236"/>
          <a:stretch>
            <a:fillRect/>
          </a:stretch>
        </p:blipFill>
        <p:spPr bwMode="auto">
          <a:xfrm>
            <a:off x="448540" y="4513656"/>
            <a:ext cx="1909669" cy="168966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l="6804" r="17900"/>
          <a:stretch>
            <a:fillRect/>
          </a:stretch>
        </p:blipFill>
        <p:spPr bwMode="auto">
          <a:xfrm>
            <a:off x="4741570" y="4531822"/>
            <a:ext cx="1900870" cy="169259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l="6013" t="-693" r="18648" b="693"/>
          <a:stretch>
            <a:fillRect/>
          </a:stretch>
        </p:blipFill>
        <p:spPr bwMode="auto">
          <a:xfrm>
            <a:off x="2593589" y="4531823"/>
            <a:ext cx="1912601" cy="1692594"/>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l="12573" r="11847"/>
          <a:stretch>
            <a:fillRect/>
          </a:stretch>
        </p:blipFill>
        <p:spPr bwMode="auto">
          <a:xfrm>
            <a:off x="6877820" y="4537689"/>
            <a:ext cx="1909669" cy="1686728"/>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2" name="Slide Number Placeholder 1"/>
          <p:cNvSpPr>
            <a:spLocks noGrp="1"/>
          </p:cNvSpPr>
          <p:nvPr>
            <p:ph type="sldNum" sz="quarter" idx="10"/>
          </p:nvPr>
        </p:nvSpPr>
        <p:spPr/>
        <p:txBody>
          <a:bodyPr/>
          <a:lstStyle/>
          <a:p>
            <a:pPr>
              <a:defRPr/>
            </a:pPr>
            <a:fld id="{2C4120A3-8ABC-4EDD-AD05-993EF375AB3B}" type="slidenum">
              <a:rPr lang="en-US" smtClean="0"/>
              <a:pPr>
                <a:defRPr/>
              </a:pPr>
              <a:t>9</a:t>
            </a:fld>
            <a:endParaRPr lang="en-US"/>
          </a:p>
        </p:txBody>
      </p:sp>
    </p:spTree>
    <p:extLst>
      <p:ext uri="{BB962C8B-B14F-4D97-AF65-F5344CB8AC3E}">
        <p14:creationId xmlns:p14="http://schemas.microsoft.com/office/powerpoint/2010/main" val="3183031819"/>
      </p:ext>
    </p:extLst>
  </p:cSld>
  <p:clrMapOvr>
    <a:masterClrMapping/>
  </p:clrMapOvr>
</p:sld>
</file>

<file path=ppt/theme/theme1.xml><?xml version="1.0" encoding="utf-8"?>
<a:theme xmlns:a="http://schemas.openxmlformats.org/drawingml/2006/main" name="RU_Template_Arial_G">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U_Template_Arial_G">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RU_Template_Arial_G">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RU_Template_Arial_G">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TotalTime>
  <Words>875</Words>
  <Application>Microsoft Macintosh PowerPoint</Application>
  <PresentationFormat>On-screen Show (4:3)</PresentationFormat>
  <Paragraphs>93</Paragraphs>
  <Slides>9</Slides>
  <Notes>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Arial</vt:lpstr>
      <vt:lpstr>Calibri</vt:lpstr>
      <vt:lpstr>Verdana</vt:lpstr>
      <vt:lpstr>Wingdings</vt:lpstr>
      <vt:lpstr>RU_Template_Arial_G</vt:lpstr>
      <vt:lpstr>1_RU_Template_Arial_G</vt:lpstr>
      <vt:lpstr>2_RU_Template_Arial_G</vt:lpstr>
      <vt:lpstr>3_RU_Template_Arial_G</vt:lpstr>
      <vt:lpstr>Rutgers Raritan River Initiatives</vt:lpstr>
      <vt:lpstr>Rutgers Raritan River Consortium</vt:lpstr>
      <vt:lpstr>Strategic Priority: Transform the Student Experience </vt:lpstr>
      <vt:lpstr>PowerPoint Presentation</vt:lpstr>
      <vt:lpstr>Rutgers Raritan River Consortium - Mission</vt:lpstr>
      <vt:lpstr>Rutgers Raritan River Consortium</vt:lpstr>
      <vt:lpstr>PowerPoint Presentation</vt:lpstr>
      <vt:lpstr>PowerPoint Presentation</vt:lpstr>
      <vt:lpstr>Rutgers Raritan River Consortium - Focus</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Rutgers Raritan River Initiatives</dc:title>
  <dc:creator>Carrie Ferraro</dc:creator>
  <cp:lastModifiedBy>Oscar Schofield</cp:lastModifiedBy>
  <cp:revision>8</cp:revision>
  <dcterms:created xsi:type="dcterms:W3CDTF">2018-04-18T21:22:31Z</dcterms:created>
  <dcterms:modified xsi:type="dcterms:W3CDTF">2018-04-23T13:19:07Z</dcterms:modified>
</cp:coreProperties>
</file>