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9"/>
    <p:restoredTop sz="94647"/>
  </p:normalViewPr>
  <p:slideViewPr>
    <p:cSldViewPr snapToGrid="0" snapToObjects="1">
      <p:cViewPr>
        <p:scale>
          <a:sx n="81" d="100"/>
          <a:sy n="81" d="100"/>
        </p:scale>
        <p:origin x="1704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9333-1307-9041-BCE8-60A8BD6C6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B3A89C-C45D-2946-A7FE-79395A6F3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0C1B8-93F2-1D4A-ACE3-4B8A2CB8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CE08B-A61D-EE4C-AA2B-EC51F6435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BC178-DED5-9E44-934D-BF9DCCA7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9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1911-7BD5-9C4F-BF66-F403F629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2CCA36-FF92-4043-ABA2-26A716246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2366-B381-DA4C-8421-471C9C9C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9F209-3D44-884F-B0C7-19B9731D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7B867-4EF3-EF4A-9FEF-A3835724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8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951AE2-E212-614E-8B42-32590BC64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94A59E-5C53-7A42-BDD9-9BE32AC43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E7BD5-2EDA-6B41-BC0F-388C978B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41079-3F8F-D14C-8471-7E7509B67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7A2B-B947-BE4C-BBDD-2EBF37362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4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47208-93E6-8A48-99E4-C9ADFCA8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467D0-1185-414C-A55B-44C111070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FB9B3-A39C-6144-AB57-2B6CA0F7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EC46C-E379-DB46-A777-D689139F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A9BE6-14E6-3548-BCFC-73CCE3C6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D6DDE-6F36-A140-B0D6-0BD94ED0C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94ED5-04C3-1243-982C-80A311AB5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13EA3-D603-BE4C-A0BE-4EEE1D832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DB0B9-7871-D347-9C15-731880179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D7EEE-282D-FD4C-BEDC-2D0EF8AF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40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25E08-3C3A-E04F-935A-0FC2E886F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A520C-62EE-C647-B6F8-91F85B365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E4C04-FBF7-0F48-8696-2E3DF4E9D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5EC06-01B1-A442-A050-E2E0D037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C6B37-D35C-A84B-8FBE-691878ECC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005E8-0E65-5E4D-8781-4AAEFFA0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3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BDCC-A8B6-B24C-A2BC-B93B9BA91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109ED-05C4-F942-AD9F-D64F4C3E5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328E1-DB62-2949-A6D5-A7B44C673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B83CE-36CF-C348-97CA-C6AB32BA9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B72B6-3947-C845-9A17-4DE6DA805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9146A-6D50-754C-B4A5-43EC4FD4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067524-8491-C443-BB6E-BB2932B7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9D732D-8C7B-AC4E-AC03-28764D69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6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39D6C-8AE6-2C42-8044-5279F324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BB357D-4678-B64C-AD25-076D764A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26C3F-72A9-6D46-9AA5-77877894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03632-F8DA-3942-8944-63EDA1B3D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5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8D7AD-17DB-7141-920E-B25A23CE3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63818F-0C0C-104B-85F0-826841A41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CB0BA-D360-2846-ACC6-98080F82B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5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1263-57EA-C247-825C-4774E6ED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1C8BD-421A-784F-B905-C79DAC34C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8789B-723E-0849-9F94-344953052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4AF0E-66AD-3943-920C-BF12339B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E68BD-B631-9B4D-BA19-6A4B673A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21773-48AF-4344-ABEC-4F748057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CE6B3-821C-9D48-A5C3-15CBC86E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561AF-2424-0245-82F1-2BAB3CFD6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E807A-7671-DB49-8D17-D8DE06043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42511-FC23-5A49-9781-5E850F9C4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863A9-8B6C-5C4C-8290-6FC4DE8D6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2C7BA-4E66-AD44-B3EC-B775766B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98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700DE-DCCF-1341-ADDA-83F1B02C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7E150-6CA5-B740-8591-F84F04274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7EC0F-BF81-924D-8C09-57EFF25A1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6E6CF-D6A4-3C4B-B796-3261231375D0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F4FF-C670-5048-8D22-1F5AB34B4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6011D-37BC-8949-9EE5-8D6D8577C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249BB-E67D-F04A-9149-46379A233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1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39A5E5-C8FF-B84E-AC3E-813B8E866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b="6828"/>
          <a:stretch/>
        </p:blipFill>
        <p:spPr>
          <a:xfrm>
            <a:off x="0" y="0"/>
            <a:ext cx="12310946" cy="86028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D2FD44-46B6-7B44-A878-6075B6D592CE}"/>
              </a:ext>
            </a:extLst>
          </p:cNvPr>
          <p:cNvSpPr/>
          <p:nvPr/>
        </p:nvSpPr>
        <p:spPr>
          <a:xfrm>
            <a:off x="979097" y="1521384"/>
            <a:ext cx="10178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Palmer LTER: A dynamic changing system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Some themes that may have commonalities with other marine sites </a:t>
            </a:r>
          </a:p>
          <a:p>
            <a:pPr algn="ctr"/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CB18B-EE87-D342-83CA-F6AD03A9C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" y="93849"/>
            <a:ext cx="1200697" cy="1200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405C67-75A7-4148-9812-577BE920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306" y="93849"/>
            <a:ext cx="1325137" cy="1333686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01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312A36-F5FC-2840-9BFF-DC4850D24D20}"/>
              </a:ext>
            </a:extLst>
          </p:cNvPr>
          <p:cNvGrpSpPr/>
          <p:nvPr/>
        </p:nvGrpSpPr>
        <p:grpSpPr>
          <a:xfrm>
            <a:off x="3184031" y="1209551"/>
            <a:ext cx="7830477" cy="4529954"/>
            <a:chOff x="1422868" y="745579"/>
            <a:chExt cx="9465244" cy="57101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124339-35B9-2C43-BF49-450F199403EC}"/>
                </a:ext>
              </a:extLst>
            </p:cNvPr>
            <p:cNvSpPr/>
            <p:nvPr/>
          </p:nvSpPr>
          <p:spPr>
            <a:xfrm>
              <a:off x="6712309" y="5785785"/>
              <a:ext cx="4175803" cy="659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ea typeface="Lucida Grande" pitchFamily="-106" charset="0"/>
                  <a:cs typeface="Times New Roman"/>
                </a:rPr>
                <a:t>Steinberg et al. (2015)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ea typeface="Lucida Grande" pitchFamily="-106" charset="0"/>
                  <a:cs typeface="Times New Roman"/>
                </a:rPr>
                <a:t> updated</a:t>
              </a:r>
              <a:endParaRPr lang="en-US" sz="1400" b="1" i="1" dirty="0">
                <a:solidFill>
                  <a:srgbClr val="FF0000"/>
                </a:solidFill>
                <a:cs typeface="Times New Roman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C66147-4082-3141-B787-1C91A01F22EF}"/>
                </a:ext>
              </a:extLst>
            </p:cNvPr>
            <p:cNvGrpSpPr/>
            <p:nvPr/>
          </p:nvGrpSpPr>
          <p:grpSpPr>
            <a:xfrm>
              <a:off x="4390167" y="815331"/>
              <a:ext cx="5370093" cy="5640425"/>
              <a:chOff x="4719894" y="838200"/>
              <a:chExt cx="5061757" cy="5709038"/>
            </a:xfrm>
          </p:grpSpPr>
          <p:pic>
            <p:nvPicPr>
              <p:cNvPr id="14" name="Picture 3" descr="C:\Users\joecope\Desktop\EcN.emf">
                <a:extLst>
                  <a:ext uri="{FF2B5EF4-FFF2-40B4-BE49-F238E27FC236}">
                    <a16:creationId xmlns:a16="http://schemas.microsoft.com/office/drawing/2014/main" id="{086227CC-6894-374B-9F9E-84F56522E5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720" t="10527" r="5263" b="11579"/>
              <a:stretch/>
            </p:blipFill>
            <p:spPr bwMode="auto">
              <a:xfrm>
                <a:off x="4719894" y="838200"/>
                <a:ext cx="31496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 descr="Crystal Krill ">
                <a:extLst>
                  <a:ext uri="{FF2B5EF4-FFF2-40B4-BE49-F238E27FC236}">
                    <a16:creationId xmlns:a16="http://schemas.microsoft.com/office/drawing/2014/main" id="{2EE58605-4B96-E64B-8078-0CB7F9F29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79596" y="2525554"/>
                <a:ext cx="1091732" cy="81450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16" name="Picture 2" descr="C:\Users\joecope\Desktop\EcS.emf">
                <a:extLst>
                  <a:ext uri="{FF2B5EF4-FFF2-40B4-BE49-F238E27FC236}">
                    <a16:creationId xmlns:a16="http://schemas.microsoft.com/office/drawing/2014/main" id="{3E68FEA4-3863-974B-9089-243DC6048A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91" t="10470" r="8547" b="10684"/>
              <a:stretch/>
            </p:blipFill>
            <p:spPr bwMode="auto">
              <a:xfrm>
                <a:off x="4789416" y="3638742"/>
                <a:ext cx="3080078" cy="2908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F57C9C4-ECE9-A641-A1C4-77642F412295}"/>
                  </a:ext>
                </a:extLst>
              </p:cNvPr>
              <p:cNvSpPr txBox="1"/>
              <p:nvPr/>
            </p:nvSpPr>
            <p:spPr>
              <a:xfrm>
                <a:off x="7671328" y="2658825"/>
                <a:ext cx="2110323" cy="646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E. </a:t>
                </a:r>
                <a:r>
                  <a:rPr lang="en-US" b="1" i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Crystallorophias</a:t>
                </a:r>
                <a:endParaRPr lang="en-US" b="1" i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r>
                  <a:rPr lang="en-US" b="1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(ice-obligate)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E2C36E0-9A49-984D-A1D3-64F42C5E18F1}"/>
                  </a:ext>
                </a:extLst>
              </p:cNvPr>
              <p:cNvSpPr/>
              <p:nvPr/>
            </p:nvSpPr>
            <p:spPr>
              <a:xfrm>
                <a:off x="6797981" y="5690432"/>
                <a:ext cx="10731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0" dirty="0"/>
                  <a:t>p &lt; 0.001</a:t>
                </a:r>
              </a:p>
              <a:p>
                <a:r>
                  <a:rPr lang="en-US" sz="1400" b="0" dirty="0"/>
                  <a:t>r</a:t>
                </a:r>
                <a:r>
                  <a:rPr lang="en-US" sz="1400" b="0" baseline="30000" dirty="0"/>
                  <a:t>2 </a:t>
                </a:r>
                <a:r>
                  <a:rPr lang="en-US" sz="1400" b="0" dirty="0"/>
                  <a:t>= 0.45</a:t>
                </a:r>
              </a:p>
            </p:txBody>
          </p:sp>
        </p:grpSp>
        <p:pic>
          <p:nvPicPr>
            <p:cNvPr id="5" name="Picture 4" descr="C:\Users\joecope\Desktop\EsN.emf">
              <a:extLst>
                <a:ext uri="{FF2B5EF4-FFF2-40B4-BE49-F238E27FC236}">
                  <a16:creationId xmlns:a16="http://schemas.microsoft.com/office/drawing/2014/main" id="{FCF4A0B8-2D4B-2A4D-80B3-48CFF410FE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050" t="7592" r="6006" b="11018"/>
            <a:stretch/>
          </p:blipFill>
          <p:spPr bwMode="auto">
            <a:xfrm>
              <a:off x="1422868" y="802928"/>
              <a:ext cx="3011964" cy="2819507"/>
            </a:xfrm>
            <a:prstGeom prst="rect">
              <a:avLst/>
            </a:prstGeom>
            <a:solidFill>
              <a:schemeClr val="tx1"/>
            </a:solidFill>
            <a:extLst/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D94A16-1F5B-E143-A8E9-E5388A86419C}"/>
                </a:ext>
              </a:extLst>
            </p:cNvPr>
            <p:cNvGrpSpPr/>
            <p:nvPr/>
          </p:nvGrpSpPr>
          <p:grpSpPr>
            <a:xfrm>
              <a:off x="2177123" y="745579"/>
              <a:ext cx="2127499" cy="808046"/>
              <a:chOff x="2234899" y="778895"/>
              <a:chExt cx="2260600" cy="859406"/>
            </a:xfrm>
            <a:solidFill>
              <a:schemeClr val="tx1"/>
            </a:solidFill>
          </p:grpSpPr>
          <p:sp>
            <p:nvSpPr>
              <p:cNvPr id="9" name="Down Arrow 8">
                <a:extLst>
                  <a:ext uri="{FF2B5EF4-FFF2-40B4-BE49-F238E27FC236}">
                    <a16:creationId xmlns:a16="http://schemas.microsoft.com/office/drawing/2014/main" id="{661405E5-631F-144A-AA4F-CADEBB811E89}"/>
                  </a:ext>
                </a:extLst>
              </p:cNvPr>
              <p:cNvSpPr/>
              <p:nvPr/>
            </p:nvSpPr>
            <p:spPr bwMode="auto">
              <a:xfrm>
                <a:off x="2234899" y="1113366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0" name="Down Arrow 9">
                <a:extLst>
                  <a:ext uri="{FF2B5EF4-FFF2-40B4-BE49-F238E27FC236}">
                    <a16:creationId xmlns:a16="http://schemas.microsoft.com/office/drawing/2014/main" id="{D08CA67F-400D-CF4E-B7C4-27302754D828}"/>
                  </a:ext>
                </a:extLst>
              </p:cNvPr>
              <p:cNvSpPr/>
              <p:nvPr/>
            </p:nvSpPr>
            <p:spPr bwMode="auto">
              <a:xfrm>
                <a:off x="2844500" y="1113368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1" name="Down Arrow 10">
                <a:extLst>
                  <a:ext uri="{FF2B5EF4-FFF2-40B4-BE49-F238E27FC236}">
                    <a16:creationId xmlns:a16="http://schemas.microsoft.com/office/drawing/2014/main" id="{304615E1-68A3-E84E-AADE-8644BBC02812}"/>
                  </a:ext>
                </a:extLst>
              </p:cNvPr>
              <p:cNvSpPr/>
              <p:nvPr/>
            </p:nvSpPr>
            <p:spPr bwMode="auto">
              <a:xfrm>
                <a:off x="3365200" y="1113366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2" name="Down Arrow 11">
                <a:extLst>
                  <a:ext uri="{FF2B5EF4-FFF2-40B4-BE49-F238E27FC236}">
                    <a16:creationId xmlns:a16="http://schemas.microsoft.com/office/drawing/2014/main" id="{1FE703C9-5D95-3841-A518-739DF540BF17}"/>
                  </a:ext>
                </a:extLst>
              </p:cNvPr>
              <p:cNvSpPr/>
              <p:nvPr/>
            </p:nvSpPr>
            <p:spPr bwMode="auto">
              <a:xfrm>
                <a:off x="3909334" y="778895"/>
                <a:ext cx="287866" cy="524935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3" name="Down Arrow 12">
                <a:extLst>
                  <a:ext uri="{FF2B5EF4-FFF2-40B4-BE49-F238E27FC236}">
                    <a16:creationId xmlns:a16="http://schemas.microsoft.com/office/drawing/2014/main" id="{0CC2F22B-FFCD-9A49-A579-588339554299}"/>
                  </a:ext>
                </a:extLst>
              </p:cNvPr>
              <p:cNvSpPr/>
              <p:nvPr/>
            </p:nvSpPr>
            <p:spPr bwMode="auto">
              <a:xfrm>
                <a:off x="4207633" y="867833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</p:grpSp>
        <p:pic>
          <p:nvPicPr>
            <p:cNvPr id="7" name="Picture 4" descr="C:\Users\joecope\Desktop\EsS.emf">
              <a:extLst>
                <a:ext uri="{FF2B5EF4-FFF2-40B4-BE49-F238E27FC236}">
                  <a16:creationId xmlns:a16="http://schemas.microsoft.com/office/drawing/2014/main" id="{286DF94E-3688-254E-AAA8-0F6EEDC821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97" t="9259" r="7592" b="9352"/>
            <a:stretch/>
          </p:blipFill>
          <p:spPr bwMode="auto">
            <a:xfrm>
              <a:off x="1424556" y="3582215"/>
              <a:ext cx="3039367" cy="2872692"/>
            </a:xfrm>
            <a:prstGeom prst="rect">
              <a:avLst/>
            </a:prstGeom>
            <a:solidFill>
              <a:schemeClr val="tx1"/>
            </a:solidFill>
            <a:extLst/>
          </p:spPr>
        </p:pic>
        <p:pic>
          <p:nvPicPr>
            <p:cNvPr id="8" name="Picture 3" descr="Krill_photo_Andrew.jpg">
              <a:extLst>
                <a:ext uri="{FF2B5EF4-FFF2-40B4-BE49-F238E27FC236}">
                  <a16:creationId xmlns:a16="http://schemas.microsoft.com/office/drawing/2014/main" id="{491CBCB5-C3DB-104F-8D95-14EE35FCD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958" y="2599068"/>
              <a:ext cx="1257111" cy="677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9A053A3-5FB1-0744-8FD7-A2FCBAC2762B}"/>
              </a:ext>
            </a:extLst>
          </p:cNvPr>
          <p:cNvSpPr txBox="1"/>
          <p:nvPr/>
        </p:nvSpPr>
        <p:spPr>
          <a:xfrm>
            <a:off x="3555841" y="398837"/>
            <a:ext cx="4792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Theme: Climate </a:t>
            </a:r>
            <a:r>
              <a:rPr lang="en-US" sz="2400" b="1" dirty="0" err="1"/>
              <a:t>cyles</a:t>
            </a:r>
            <a:r>
              <a:rPr lang="en-US" sz="2400" b="1" dirty="0"/>
              <a:t> (El Nino, SAM)</a:t>
            </a:r>
          </a:p>
        </p:txBody>
      </p:sp>
    </p:spTree>
    <p:extLst>
      <p:ext uri="{BB962C8B-B14F-4D97-AF65-F5344CB8AC3E}">
        <p14:creationId xmlns:p14="http://schemas.microsoft.com/office/powerpoint/2010/main" val="17207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7DE454-EFC3-B248-9FC0-ECFF159D5F73}"/>
              </a:ext>
            </a:extLst>
          </p:cNvPr>
          <p:cNvGrpSpPr/>
          <p:nvPr/>
        </p:nvGrpSpPr>
        <p:grpSpPr>
          <a:xfrm>
            <a:off x="374026" y="618863"/>
            <a:ext cx="6407284" cy="5292671"/>
            <a:chOff x="366848" y="-297061"/>
            <a:chExt cx="4595445" cy="3829537"/>
          </a:xfrm>
        </p:grpSpPr>
        <p:pic>
          <p:nvPicPr>
            <p:cNvPr id="3" name="Picture 2" descr="PalmerPop.pdf">
              <a:extLst>
                <a:ext uri="{FF2B5EF4-FFF2-40B4-BE49-F238E27FC236}">
                  <a16:creationId xmlns:a16="http://schemas.microsoft.com/office/drawing/2014/main" id="{E6FD5529-5545-0A46-BA98-033AC5E74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48" y="-297061"/>
              <a:ext cx="4595445" cy="382953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FFACE0-7830-854C-B9AC-64E0C068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58" b="78697" l="5674" r="97872">
                          <a14:foregroundMark x1="53428" y1="22359" x2="53428" y2="22359"/>
                          <a14:foregroundMark x1="88652" y1="72711" x2="88652" y2="72711"/>
                          <a14:foregroundMark x1="32624" y1="72007" x2="32624" y2="72007"/>
                          <a14:foregroundMark x1="95272" y1="71303" x2="95272" y2="71303"/>
                          <a14:foregroundMark x1="14421" y1="13028" x2="14421" y2="13028"/>
                          <a14:foregroundMark x1="35934" y1="57394" x2="35934" y2="57394"/>
                          <a14:backgroundMark x1="49173" y1="69190" x2="49173" y2="69190"/>
                          <a14:backgroundMark x1="75650" y1="70775" x2="75650" y2="70775"/>
                          <a14:backgroundMark x1="90071" y1="72535" x2="90071" y2="72535"/>
                          <a14:backgroundMark x1="94326" y1="73768" x2="94326" y2="73768"/>
                          <a14:backgroundMark x1="30733" y1="52465" x2="30733" y2="52465"/>
                          <a14:backgroundMark x1="49173" y1="70599" x2="49173" y2="70599"/>
                          <a14:backgroundMark x1="31678" y1="53521" x2="31678" y2="53521"/>
                          <a14:backgroundMark x1="30969" y1="51761" x2="30969" y2="51761"/>
                          <a14:backgroundMark x1="32624" y1="55282" x2="32624" y2="55282"/>
                          <a14:backgroundMark x1="34279" y1="57394" x2="34279" y2="57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66" t="4317" r="7395" b="21289"/>
            <a:stretch/>
          </p:blipFill>
          <p:spPr>
            <a:xfrm>
              <a:off x="3285780" y="1109459"/>
              <a:ext cx="491958" cy="4319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D69DF4-0FCF-7D4C-9388-A0C5BF2B6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3273" l="1235" r="99383">
                          <a14:foregroundMark x1="37963" y1="57455" x2="37963" y2="57455"/>
                          <a14:foregroundMark x1="43210" y1="61091" x2="43210" y2="61091"/>
                          <a14:foregroundMark x1="94444" y1="80545" x2="94444" y2="80545"/>
                          <a14:foregroundMark x1="83025" y1="77091" x2="83025" y2="77091"/>
                          <a14:foregroundMark x1="57407" y1="84182" x2="57407" y2="84182"/>
                          <a14:foregroundMark x1="59259" y1="84727" x2="59259" y2="84727"/>
                          <a14:foregroundMark x1="54630" y1="85091" x2="54630" y2="85091"/>
                          <a14:foregroundMark x1="62654" y1="86000" x2="62654" y2="86000"/>
                          <a14:foregroundMark x1="55556" y1="81455" x2="55556" y2="81455"/>
                          <a14:backgroundMark x1="17593" y1="62364" x2="17593" y2="62364"/>
                          <a14:backgroundMark x1="38580" y1="71818" x2="38580" y2="71818"/>
                          <a14:backgroundMark x1="28395" y1="52364" x2="28395" y2="52364"/>
                          <a14:backgroundMark x1="79630" y1="80909" x2="79630" y2="80909"/>
                          <a14:backgroundMark x1="94753" y1="64727" x2="94753" y2="64727"/>
                          <a14:backgroundMark x1="60494" y1="81091" x2="60494" y2="81091"/>
                          <a14:backgroundMark x1="50926" y1="82000" x2="50926" y2="82000"/>
                          <a14:backgroundMark x1="62963" y1="80182" x2="62963" y2="80182"/>
                          <a14:backgroundMark x1="23765" y1="59455" x2="23765" y2="59455"/>
                          <a14:backgroundMark x1="33642" y1="68000" x2="33642" y2="68000"/>
                          <a14:backgroundMark x1="31481" y1="60182" x2="31481" y2="60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4429"/>
            <a:stretch/>
          </p:blipFill>
          <p:spPr>
            <a:xfrm>
              <a:off x="1367878" y="2224177"/>
              <a:ext cx="400808" cy="5062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A9F79B-BB90-CD45-BDFF-C460A1199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162" b="93486" l="2959" r="89941">
                          <a14:foregroundMark x1="84320" y1="89085" x2="84320" y2="89085"/>
                          <a14:foregroundMark x1="57988" y1="90669" x2="57988" y2="90669"/>
                          <a14:foregroundMark x1="59467" y1="90669" x2="59467" y2="90669"/>
                          <a14:foregroundMark x1="60651" y1="91197" x2="60651" y2="91197"/>
                          <a14:foregroundMark x1="57692" y1="32923" x2="57692" y2="32923"/>
                          <a14:backgroundMark x1="71006" y1="40493" x2="71006" y2="40493"/>
                          <a14:backgroundMark x1="65976" y1="36268" x2="65976" y2="36268"/>
                          <a14:backgroundMark x1="59763" y1="92430" x2="59763" y2="92430"/>
                          <a14:backgroundMark x1="62130" y1="34507" x2="62130" y2="34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4128" b="7934"/>
            <a:stretch/>
          </p:blipFill>
          <p:spPr>
            <a:xfrm flipH="1">
              <a:off x="1175709" y="483204"/>
              <a:ext cx="341280" cy="41030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CE5192-2DB2-D546-B047-4F47C7F299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1415"/>
          <a:stretch/>
        </p:blipFill>
        <p:spPr>
          <a:xfrm>
            <a:off x="7235039" y="772907"/>
            <a:ext cx="3928918" cy="44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1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84517-D4B0-7F43-B6FF-9D5836008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97"/>
          <a:stretch/>
        </p:blipFill>
        <p:spPr>
          <a:xfrm>
            <a:off x="1524000" y="236490"/>
            <a:ext cx="9144000" cy="6385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AB7E7B-7F2B-E34E-BF42-20A5039B4731}"/>
              </a:ext>
            </a:extLst>
          </p:cNvPr>
          <p:cNvSpPr/>
          <p:nvPr/>
        </p:nvSpPr>
        <p:spPr>
          <a:xfrm rot="2722824" flipV="1">
            <a:off x="5996389" y="2251677"/>
            <a:ext cx="1873879" cy="503595"/>
          </a:xfrm>
          <a:prstGeom prst="rect">
            <a:avLst/>
          </a:prstGeom>
          <a:solidFill>
            <a:srgbClr val="C00000">
              <a:alpha val="38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9A809B-6C06-B146-9959-838C3E873A63}"/>
              </a:ext>
            </a:extLst>
          </p:cNvPr>
          <p:cNvCxnSpPr>
            <a:cxnSpLocks/>
          </p:cNvCxnSpPr>
          <p:nvPr/>
        </p:nvCxnSpPr>
        <p:spPr>
          <a:xfrm>
            <a:off x="7709698" y="2977904"/>
            <a:ext cx="2182859" cy="0"/>
          </a:xfrm>
          <a:prstGeom prst="line">
            <a:avLst/>
          </a:prstGeom>
          <a:ln w="57150">
            <a:solidFill>
              <a:srgbClr val="C00000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A7D5A0-8874-6D47-8749-0C795B269C86}"/>
              </a:ext>
            </a:extLst>
          </p:cNvPr>
          <p:cNvCxnSpPr>
            <a:cxnSpLocks/>
          </p:cNvCxnSpPr>
          <p:nvPr/>
        </p:nvCxnSpPr>
        <p:spPr>
          <a:xfrm flipV="1">
            <a:off x="9994772" y="1379490"/>
            <a:ext cx="0" cy="1523107"/>
          </a:xfrm>
          <a:prstGeom prst="straightConnector1">
            <a:avLst/>
          </a:prstGeom>
          <a:ln w="730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40A4D34-E0F5-694F-BDAF-2738126BD57F}"/>
              </a:ext>
            </a:extLst>
          </p:cNvPr>
          <p:cNvSpPr txBox="1"/>
          <p:nvPr/>
        </p:nvSpPr>
        <p:spPr>
          <a:xfrm>
            <a:off x="10284513" y="1827862"/>
            <a:ext cx="1412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Warmer wet </a:t>
            </a:r>
          </a:p>
          <a:p>
            <a:pPr algn="ctr"/>
            <a:r>
              <a:rPr lang="en-US" dirty="0"/>
              <a:t>subpolar </a:t>
            </a:r>
          </a:p>
          <a:p>
            <a:pPr algn="ctr"/>
            <a:r>
              <a:rPr lang="en-US" dirty="0"/>
              <a:t>system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0FFE32-098F-A340-96F8-303B0DB07066}"/>
              </a:ext>
            </a:extLst>
          </p:cNvPr>
          <p:cNvCxnSpPr>
            <a:cxnSpLocks/>
          </p:cNvCxnSpPr>
          <p:nvPr/>
        </p:nvCxnSpPr>
        <p:spPr>
          <a:xfrm flipH="1">
            <a:off x="9892557" y="2977904"/>
            <a:ext cx="102215" cy="3293626"/>
          </a:xfrm>
          <a:prstGeom prst="straightConnector1">
            <a:avLst/>
          </a:prstGeom>
          <a:ln w="730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8DAC28C-8C89-E64F-8C43-3825D629B9DB}"/>
              </a:ext>
            </a:extLst>
          </p:cNvPr>
          <p:cNvSpPr txBox="1"/>
          <p:nvPr/>
        </p:nvSpPr>
        <p:spPr>
          <a:xfrm>
            <a:off x="10284513" y="3999511"/>
            <a:ext cx="1376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Cooler moist</a:t>
            </a:r>
          </a:p>
          <a:p>
            <a:pPr algn="ctr"/>
            <a:r>
              <a:rPr lang="en-US" dirty="0"/>
              <a:t>polar </a:t>
            </a:r>
          </a:p>
          <a:p>
            <a:pPr algn="ctr"/>
            <a:r>
              <a:rPr lang="en-US" dirty="0"/>
              <a:t>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5DF72E-A456-7746-84A7-A16DB5726EF2}"/>
              </a:ext>
            </a:extLst>
          </p:cNvPr>
          <p:cNvSpPr txBox="1"/>
          <p:nvPr/>
        </p:nvSpPr>
        <p:spPr>
          <a:xfrm>
            <a:off x="3478451" y="71629"/>
            <a:ext cx="5434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Theme: A climate gradient across the site</a:t>
            </a:r>
          </a:p>
        </p:txBody>
      </p:sp>
    </p:spTree>
    <p:extLst>
      <p:ext uri="{BB962C8B-B14F-4D97-AF65-F5344CB8AC3E}">
        <p14:creationId xmlns:p14="http://schemas.microsoft.com/office/powerpoint/2010/main" val="154508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>
            <a:extLst>
              <a:ext uri="{FF2B5EF4-FFF2-40B4-BE49-F238E27FC236}">
                <a16:creationId xmlns:a16="http://schemas.microsoft.com/office/drawing/2014/main" id="{B768870C-8F11-314A-99F6-676893AF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99" y="2260683"/>
            <a:ext cx="5373786" cy="221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7">
            <a:extLst>
              <a:ext uri="{FF2B5EF4-FFF2-40B4-BE49-F238E27FC236}">
                <a16:creationId xmlns:a16="http://schemas.microsoft.com/office/drawing/2014/main" id="{45E3E01B-B355-9A42-A91A-9D951953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0662" y="858107"/>
            <a:ext cx="7033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ndara"/>
                <a:cs typeface="Candara"/>
              </a:rPr>
              <a:t>Themes: </a:t>
            </a:r>
            <a:r>
              <a:rPr lang="en-US" sz="1800" dirty="0">
                <a:latin typeface="Candara"/>
                <a:cs typeface="Candara"/>
              </a:rPr>
              <a:t>Ocean is the heat engine driving change at our site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DD841CDD-ECCD-2E4E-81BC-D920CCD3E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840" y="4507465"/>
            <a:ext cx="389113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 dirty="0">
                <a:latin typeface="Candara"/>
                <a:cs typeface="Candara"/>
              </a:rPr>
              <a:t>Antarctic Peninsula to the Amundsen Sea: one of the few regions in Antarctica where the Antarctic Circumpolar Current (ACC) </a:t>
            </a:r>
            <a:r>
              <a:rPr lang="en-US" sz="1200" b="1" i="1" dirty="0">
                <a:latin typeface="Candara"/>
                <a:cs typeface="Candara"/>
              </a:rPr>
              <a:t>directly </a:t>
            </a:r>
            <a:r>
              <a:rPr lang="en-US" sz="1200" b="1" dirty="0">
                <a:latin typeface="Candara"/>
                <a:cs typeface="Candara"/>
              </a:rPr>
              <a:t>impinges on the shelf break.  Upper Circumpolar Deep Water (UCDW) is Antarctica</a:t>
            </a:r>
            <a:r>
              <a:rPr lang="ja-JP" altLang="en-US" sz="1200" b="1" dirty="0">
                <a:latin typeface="Candara"/>
                <a:cs typeface="Candara"/>
              </a:rPr>
              <a:t>’</a:t>
            </a:r>
            <a:r>
              <a:rPr lang="en-US" sz="1200" b="1" dirty="0">
                <a:latin typeface="Candara"/>
                <a:cs typeface="Candara"/>
              </a:rPr>
              <a:t>s warmest water.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144469-0E77-854F-AF7F-869715EC4082}"/>
              </a:ext>
            </a:extLst>
          </p:cNvPr>
          <p:cNvGrpSpPr>
            <a:grpSpLocks noChangeAspect="1"/>
          </p:cNvGrpSpPr>
          <p:nvPr/>
        </p:nvGrpSpPr>
        <p:grpSpPr>
          <a:xfrm>
            <a:off x="7185264" y="1464239"/>
            <a:ext cx="3375677" cy="3976245"/>
            <a:chOff x="4831623" y="1274268"/>
            <a:chExt cx="2104331" cy="2478714"/>
          </a:xfrm>
        </p:grpSpPr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65BDECA3-8CE6-1A44-9839-8A3C9EFF0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9694" y="1274268"/>
              <a:ext cx="162554" cy="163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1100">
                <a:latin typeface="Candara"/>
                <a:cs typeface="Candara"/>
              </a:endParaRPr>
            </a:p>
          </p:txBody>
        </p: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B097F88D-D758-9B4E-ACA5-092AB5BCE3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1623" y="1432573"/>
              <a:ext cx="2080711" cy="2273871"/>
              <a:chOff x="2448" y="629"/>
              <a:chExt cx="3312" cy="3335"/>
            </a:xfrm>
          </p:grpSpPr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4D3ECA99-9686-0345-8B77-C383A51F37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7" t="4517"/>
              <a:stretch>
                <a:fillRect/>
              </a:stretch>
            </p:blipFill>
            <p:spPr bwMode="auto">
              <a:xfrm>
                <a:off x="2448" y="629"/>
                <a:ext cx="3312" cy="3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" name="Group 7">
                <a:extLst>
                  <a:ext uri="{FF2B5EF4-FFF2-40B4-BE49-F238E27FC236}">
                    <a16:creationId xmlns:a16="http://schemas.microsoft.com/office/drawing/2014/main" id="{F3DD9970-92F9-2E4A-B729-F232BF1970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99" y="1125"/>
                <a:ext cx="1994" cy="1966"/>
                <a:chOff x="4150" y="1120"/>
                <a:chExt cx="1994" cy="1966"/>
              </a:xfrm>
            </p:grpSpPr>
            <p:sp>
              <p:nvSpPr>
                <p:cNvPr id="18" name="Freeform 8">
                  <a:extLst>
                    <a:ext uri="{FF2B5EF4-FFF2-40B4-BE49-F238E27FC236}">
                      <a16:creationId xmlns:a16="http://schemas.microsoft.com/office/drawing/2014/main" id="{38F2EA73-7535-6341-8E41-03EB78E04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2" y="2921"/>
                  <a:ext cx="663" cy="80"/>
                </a:xfrm>
                <a:custGeom>
                  <a:avLst/>
                  <a:gdLst>
                    <a:gd name="T0" fmla="*/ 749 w 654"/>
                    <a:gd name="T1" fmla="*/ 40 h 81"/>
                    <a:gd name="T2" fmla="*/ 728 w 654"/>
                    <a:gd name="T3" fmla="*/ 41 h 81"/>
                    <a:gd name="T4" fmla="*/ 706 w 654"/>
                    <a:gd name="T5" fmla="*/ 52 h 81"/>
                    <a:gd name="T6" fmla="*/ 651 w 654"/>
                    <a:gd name="T7" fmla="*/ 41 h 81"/>
                    <a:gd name="T8" fmla="*/ 621 w 654"/>
                    <a:gd name="T9" fmla="*/ 52 h 81"/>
                    <a:gd name="T10" fmla="*/ 587 w 654"/>
                    <a:gd name="T11" fmla="*/ 44 h 81"/>
                    <a:gd name="T12" fmla="*/ 557 w 654"/>
                    <a:gd name="T13" fmla="*/ 40 h 81"/>
                    <a:gd name="T14" fmla="*/ 530 w 654"/>
                    <a:gd name="T15" fmla="*/ 22 h 81"/>
                    <a:gd name="T16" fmla="*/ 517 w 654"/>
                    <a:gd name="T17" fmla="*/ 3 h 81"/>
                    <a:gd name="T18" fmla="*/ 485 w 654"/>
                    <a:gd name="T19" fmla="*/ 3 h 81"/>
                    <a:gd name="T20" fmla="*/ 463 w 654"/>
                    <a:gd name="T21" fmla="*/ 6 h 81"/>
                    <a:gd name="T22" fmla="*/ 460 w 654"/>
                    <a:gd name="T23" fmla="*/ 25 h 81"/>
                    <a:gd name="T24" fmla="*/ 440 w 654"/>
                    <a:gd name="T25" fmla="*/ 40 h 81"/>
                    <a:gd name="T26" fmla="*/ 406 w 654"/>
                    <a:gd name="T27" fmla="*/ 40 h 81"/>
                    <a:gd name="T28" fmla="*/ 384 w 654"/>
                    <a:gd name="T29" fmla="*/ 41 h 81"/>
                    <a:gd name="T30" fmla="*/ 352 w 654"/>
                    <a:gd name="T31" fmla="*/ 47 h 81"/>
                    <a:gd name="T32" fmla="*/ 326 w 654"/>
                    <a:gd name="T33" fmla="*/ 57 h 81"/>
                    <a:gd name="T34" fmla="*/ 304 w 654"/>
                    <a:gd name="T35" fmla="*/ 57 h 81"/>
                    <a:gd name="T36" fmla="*/ 279 w 654"/>
                    <a:gd name="T37" fmla="*/ 60 h 81"/>
                    <a:gd name="T38" fmla="*/ 241 w 654"/>
                    <a:gd name="T39" fmla="*/ 68 h 81"/>
                    <a:gd name="T40" fmla="*/ 220 w 654"/>
                    <a:gd name="T41" fmla="*/ 52 h 81"/>
                    <a:gd name="T42" fmla="*/ 200 w 654"/>
                    <a:gd name="T43" fmla="*/ 63 h 81"/>
                    <a:gd name="T44" fmla="*/ 178 w 654"/>
                    <a:gd name="T45" fmla="*/ 71 h 81"/>
                    <a:gd name="T46" fmla="*/ 156 w 654"/>
                    <a:gd name="T47" fmla="*/ 65 h 81"/>
                    <a:gd name="T48" fmla="*/ 130 w 654"/>
                    <a:gd name="T49" fmla="*/ 71 h 81"/>
                    <a:gd name="T50" fmla="*/ 90 w 654"/>
                    <a:gd name="T51" fmla="*/ 65 h 81"/>
                    <a:gd name="T52" fmla="*/ 64 w 654"/>
                    <a:gd name="T53" fmla="*/ 60 h 81"/>
                    <a:gd name="T54" fmla="*/ 48 w 654"/>
                    <a:gd name="T55" fmla="*/ 57 h 81"/>
                    <a:gd name="T56" fmla="*/ 0 w 654"/>
                    <a:gd name="T57" fmla="*/ 52 h 8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654"/>
                    <a:gd name="T88" fmla="*/ 0 h 81"/>
                    <a:gd name="T89" fmla="*/ 654 w 654"/>
                    <a:gd name="T90" fmla="*/ 81 h 81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654" h="81">
                      <a:moveTo>
                        <a:pt x="654" y="49"/>
                      </a:moveTo>
                      <a:cubicBezTo>
                        <a:pt x="647" y="49"/>
                        <a:pt x="641" y="49"/>
                        <a:pt x="635" y="51"/>
                      </a:cubicBezTo>
                      <a:cubicBezTo>
                        <a:pt x="629" y="53"/>
                        <a:pt x="627" y="62"/>
                        <a:pt x="616" y="62"/>
                      </a:cubicBezTo>
                      <a:cubicBezTo>
                        <a:pt x="605" y="62"/>
                        <a:pt x="580" y="51"/>
                        <a:pt x="568" y="51"/>
                      </a:cubicBezTo>
                      <a:cubicBezTo>
                        <a:pt x="556" y="51"/>
                        <a:pt x="551" y="62"/>
                        <a:pt x="542" y="62"/>
                      </a:cubicBezTo>
                      <a:cubicBezTo>
                        <a:pt x="533" y="62"/>
                        <a:pt x="521" y="57"/>
                        <a:pt x="512" y="54"/>
                      </a:cubicBezTo>
                      <a:cubicBezTo>
                        <a:pt x="503" y="51"/>
                        <a:pt x="494" y="48"/>
                        <a:pt x="486" y="43"/>
                      </a:cubicBezTo>
                      <a:cubicBezTo>
                        <a:pt x="478" y="38"/>
                        <a:pt x="468" y="29"/>
                        <a:pt x="462" y="22"/>
                      </a:cubicBezTo>
                      <a:cubicBezTo>
                        <a:pt x="456" y="15"/>
                        <a:pt x="457" y="6"/>
                        <a:pt x="451" y="3"/>
                      </a:cubicBezTo>
                      <a:cubicBezTo>
                        <a:pt x="445" y="0"/>
                        <a:pt x="432" y="2"/>
                        <a:pt x="424" y="3"/>
                      </a:cubicBezTo>
                      <a:cubicBezTo>
                        <a:pt x="416" y="4"/>
                        <a:pt x="407" y="2"/>
                        <a:pt x="403" y="6"/>
                      </a:cubicBezTo>
                      <a:cubicBezTo>
                        <a:pt x="399" y="10"/>
                        <a:pt x="403" y="19"/>
                        <a:pt x="400" y="25"/>
                      </a:cubicBezTo>
                      <a:cubicBezTo>
                        <a:pt x="397" y="31"/>
                        <a:pt x="391" y="40"/>
                        <a:pt x="384" y="43"/>
                      </a:cubicBezTo>
                      <a:cubicBezTo>
                        <a:pt x="377" y="46"/>
                        <a:pt x="363" y="45"/>
                        <a:pt x="355" y="46"/>
                      </a:cubicBezTo>
                      <a:cubicBezTo>
                        <a:pt x="347" y="47"/>
                        <a:pt x="342" y="49"/>
                        <a:pt x="334" y="51"/>
                      </a:cubicBezTo>
                      <a:cubicBezTo>
                        <a:pt x="326" y="53"/>
                        <a:pt x="315" y="54"/>
                        <a:pt x="307" y="57"/>
                      </a:cubicBezTo>
                      <a:cubicBezTo>
                        <a:pt x="299" y="60"/>
                        <a:pt x="293" y="65"/>
                        <a:pt x="286" y="67"/>
                      </a:cubicBezTo>
                      <a:cubicBezTo>
                        <a:pt x="279" y="69"/>
                        <a:pt x="271" y="67"/>
                        <a:pt x="264" y="67"/>
                      </a:cubicBezTo>
                      <a:cubicBezTo>
                        <a:pt x="257" y="67"/>
                        <a:pt x="252" y="68"/>
                        <a:pt x="243" y="70"/>
                      </a:cubicBezTo>
                      <a:cubicBezTo>
                        <a:pt x="234" y="72"/>
                        <a:pt x="220" y="79"/>
                        <a:pt x="211" y="78"/>
                      </a:cubicBezTo>
                      <a:cubicBezTo>
                        <a:pt x="202" y="77"/>
                        <a:pt x="196" y="63"/>
                        <a:pt x="190" y="62"/>
                      </a:cubicBezTo>
                      <a:cubicBezTo>
                        <a:pt x="184" y="61"/>
                        <a:pt x="179" y="70"/>
                        <a:pt x="174" y="73"/>
                      </a:cubicBezTo>
                      <a:cubicBezTo>
                        <a:pt x="169" y="76"/>
                        <a:pt x="164" y="81"/>
                        <a:pt x="158" y="81"/>
                      </a:cubicBezTo>
                      <a:cubicBezTo>
                        <a:pt x="152" y="81"/>
                        <a:pt x="144" y="75"/>
                        <a:pt x="136" y="75"/>
                      </a:cubicBezTo>
                      <a:cubicBezTo>
                        <a:pt x="128" y="75"/>
                        <a:pt x="119" y="81"/>
                        <a:pt x="110" y="81"/>
                      </a:cubicBezTo>
                      <a:cubicBezTo>
                        <a:pt x="101" y="81"/>
                        <a:pt x="89" y="77"/>
                        <a:pt x="80" y="75"/>
                      </a:cubicBezTo>
                      <a:cubicBezTo>
                        <a:pt x="71" y="73"/>
                        <a:pt x="61" y="71"/>
                        <a:pt x="54" y="70"/>
                      </a:cubicBezTo>
                      <a:cubicBezTo>
                        <a:pt x="47" y="69"/>
                        <a:pt x="47" y="68"/>
                        <a:pt x="38" y="67"/>
                      </a:cubicBezTo>
                      <a:cubicBezTo>
                        <a:pt x="29" y="66"/>
                        <a:pt x="9" y="64"/>
                        <a:pt x="0" y="62"/>
                      </a:cubicBezTo>
                    </a:path>
                  </a:pathLst>
                </a:custGeom>
                <a:noFill/>
                <a:ln w="38100">
                  <a:solidFill>
                    <a:srgbClr val="FF062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100">
                    <a:latin typeface="Candara"/>
                    <a:cs typeface="Candara"/>
                  </a:endParaRPr>
                </a:p>
              </p:txBody>
            </p:sp>
            <p:grpSp>
              <p:nvGrpSpPr>
                <p:cNvPr id="19" name="Group 9">
                  <a:extLst>
                    <a:ext uri="{FF2B5EF4-FFF2-40B4-BE49-F238E27FC236}">
                      <a16:creationId xmlns:a16="http://schemas.microsoft.com/office/drawing/2014/main" id="{6ADB7D77-A499-234D-A1E2-8BA8DD9412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50" y="1120"/>
                  <a:ext cx="1994" cy="1966"/>
                  <a:chOff x="2840" y="1336"/>
                  <a:chExt cx="1968" cy="1993"/>
                </a:xfrm>
              </p:grpSpPr>
              <p:sp>
                <p:nvSpPr>
                  <p:cNvPr id="20" name="Freeform 10">
                    <a:extLst>
                      <a:ext uri="{FF2B5EF4-FFF2-40B4-BE49-F238E27FC236}">
                        <a16:creationId xmlns:a16="http://schemas.microsoft.com/office/drawing/2014/main" id="{714A8B0A-659C-7240-A385-E30B34E453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1" y="2486"/>
                    <a:ext cx="724" cy="725"/>
                  </a:xfrm>
                  <a:custGeom>
                    <a:avLst/>
                    <a:gdLst>
                      <a:gd name="T0" fmla="*/ 95 w 724"/>
                      <a:gd name="T1" fmla="*/ 725 h 725"/>
                      <a:gd name="T2" fmla="*/ 12 w 724"/>
                      <a:gd name="T3" fmla="*/ 498 h 725"/>
                      <a:gd name="T4" fmla="*/ 20 w 724"/>
                      <a:gd name="T5" fmla="*/ 479 h 725"/>
                      <a:gd name="T6" fmla="*/ 39 w 724"/>
                      <a:gd name="T7" fmla="*/ 469 h 725"/>
                      <a:gd name="T8" fmla="*/ 95 w 724"/>
                      <a:gd name="T9" fmla="*/ 447 h 725"/>
                      <a:gd name="T10" fmla="*/ 113 w 724"/>
                      <a:gd name="T11" fmla="*/ 415 h 725"/>
                      <a:gd name="T12" fmla="*/ 129 w 724"/>
                      <a:gd name="T13" fmla="*/ 394 h 725"/>
                      <a:gd name="T14" fmla="*/ 167 w 724"/>
                      <a:gd name="T15" fmla="*/ 362 h 725"/>
                      <a:gd name="T16" fmla="*/ 276 w 724"/>
                      <a:gd name="T17" fmla="*/ 285 h 725"/>
                      <a:gd name="T18" fmla="*/ 289 w 724"/>
                      <a:gd name="T19" fmla="*/ 221 h 725"/>
                      <a:gd name="T20" fmla="*/ 305 w 724"/>
                      <a:gd name="T21" fmla="*/ 130 h 725"/>
                      <a:gd name="T22" fmla="*/ 327 w 724"/>
                      <a:gd name="T23" fmla="*/ 53 h 725"/>
                      <a:gd name="T24" fmla="*/ 335 w 724"/>
                      <a:gd name="T25" fmla="*/ 7 h 725"/>
                      <a:gd name="T26" fmla="*/ 370 w 724"/>
                      <a:gd name="T27" fmla="*/ 10 h 725"/>
                      <a:gd name="T28" fmla="*/ 428 w 724"/>
                      <a:gd name="T29" fmla="*/ 15 h 725"/>
                      <a:gd name="T30" fmla="*/ 530 w 724"/>
                      <a:gd name="T31" fmla="*/ 23 h 725"/>
                      <a:gd name="T32" fmla="*/ 724 w 724"/>
                      <a:gd name="T33" fmla="*/ 37 h 72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24"/>
                      <a:gd name="T52" fmla="*/ 0 h 725"/>
                      <a:gd name="T53" fmla="*/ 724 w 724"/>
                      <a:gd name="T54" fmla="*/ 725 h 725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24" h="725">
                        <a:moveTo>
                          <a:pt x="95" y="725"/>
                        </a:moveTo>
                        <a:cubicBezTo>
                          <a:pt x="81" y="687"/>
                          <a:pt x="24" y="539"/>
                          <a:pt x="12" y="498"/>
                        </a:cubicBezTo>
                        <a:cubicBezTo>
                          <a:pt x="0" y="457"/>
                          <a:pt x="16" y="484"/>
                          <a:pt x="20" y="479"/>
                        </a:cubicBezTo>
                        <a:cubicBezTo>
                          <a:pt x="24" y="474"/>
                          <a:pt x="27" y="474"/>
                          <a:pt x="39" y="469"/>
                        </a:cubicBezTo>
                        <a:cubicBezTo>
                          <a:pt x="51" y="464"/>
                          <a:pt x="83" y="456"/>
                          <a:pt x="95" y="447"/>
                        </a:cubicBezTo>
                        <a:cubicBezTo>
                          <a:pt x="107" y="438"/>
                          <a:pt x="107" y="424"/>
                          <a:pt x="113" y="415"/>
                        </a:cubicBezTo>
                        <a:cubicBezTo>
                          <a:pt x="119" y="406"/>
                          <a:pt x="120" y="403"/>
                          <a:pt x="129" y="394"/>
                        </a:cubicBezTo>
                        <a:cubicBezTo>
                          <a:pt x="138" y="385"/>
                          <a:pt x="142" y="380"/>
                          <a:pt x="167" y="362"/>
                        </a:cubicBezTo>
                        <a:cubicBezTo>
                          <a:pt x="192" y="344"/>
                          <a:pt x="256" y="308"/>
                          <a:pt x="276" y="285"/>
                        </a:cubicBezTo>
                        <a:cubicBezTo>
                          <a:pt x="296" y="262"/>
                          <a:pt x="284" y="247"/>
                          <a:pt x="289" y="221"/>
                        </a:cubicBezTo>
                        <a:cubicBezTo>
                          <a:pt x="294" y="195"/>
                          <a:pt x="299" y="158"/>
                          <a:pt x="305" y="130"/>
                        </a:cubicBezTo>
                        <a:cubicBezTo>
                          <a:pt x="311" y="102"/>
                          <a:pt x="322" y="73"/>
                          <a:pt x="327" y="53"/>
                        </a:cubicBezTo>
                        <a:cubicBezTo>
                          <a:pt x="332" y="33"/>
                          <a:pt x="328" y="14"/>
                          <a:pt x="335" y="7"/>
                        </a:cubicBezTo>
                        <a:cubicBezTo>
                          <a:pt x="342" y="0"/>
                          <a:pt x="355" y="9"/>
                          <a:pt x="370" y="10"/>
                        </a:cubicBezTo>
                        <a:cubicBezTo>
                          <a:pt x="385" y="11"/>
                          <a:pt x="401" y="13"/>
                          <a:pt x="428" y="15"/>
                        </a:cubicBezTo>
                        <a:cubicBezTo>
                          <a:pt x="455" y="17"/>
                          <a:pt x="481" y="19"/>
                          <a:pt x="530" y="23"/>
                        </a:cubicBezTo>
                        <a:cubicBezTo>
                          <a:pt x="579" y="27"/>
                          <a:pt x="684" y="34"/>
                          <a:pt x="724" y="37"/>
                        </a:cubicBezTo>
                      </a:path>
                    </a:pathLst>
                  </a:custGeom>
                  <a:solidFill>
                    <a:srgbClr val="FF0080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100">
                      <a:latin typeface="Candara"/>
                      <a:cs typeface="Candara"/>
                    </a:endParaRPr>
                  </a:p>
                </p:txBody>
              </p:sp>
              <p:grpSp>
                <p:nvGrpSpPr>
                  <p:cNvPr id="21" name="Group 11">
                    <a:extLst>
                      <a:ext uri="{FF2B5EF4-FFF2-40B4-BE49-F238E27FC236}">
                        <a16:creationId xmlns:a16="http://schemas.microsoft.com/office/drawing/2014/main" id="{C232EB2D-ABB7-3040-B685-BC509AAB4F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40" y="1336"/>
                    <a:ext cx="1968" cy="1993"/>
                    <a:chOff x="2840" y="1336"/>
                    <a:chExt cx="1968" cy="1993"/>
                  </a:xfrm>
                </p:grpSpPr>
                <p:sp>
                  <p:nvSpPr>
                    <p:cNvPr id="22" name="Freeform 12">
                      <a:extLst>
                        <a:ext uri="{FF2B5EF4-FFF2-40B4-BE49-F238E27FC236}">
                          <a16:creationId xmlns:a16="http://schemas.microsoft.com/office/drawing/2014/main" id="{673E7948-75AE-ED46-B45C-114D41765F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064" y="2520"/>
                      <a:ext cx="743" cy="809"/>
                    </a:xfrm>
                    <a:custGeom>
                      <a:avLst/>
                      <a:gdLst>
                        <a:gd name="T0" fmla="*/ 736 w 743"/>
                        <a:gd name="T1" fmla="*/ 0 h 809"/>
                        <a:gd name="T2" fmla="*/ 108 w 743"/>
                        <a:gd name="T3" fmla="*/ 692 h 809"/>
                        <a:gd name="T4" fmla="*/ 88 w 743"/>
                        <a:gd name="T5" fmla="*/ 704 h 809"/>
                        <a:gd name="T6" fmla="*/ 108 w 743"/>
                        <a:gd name="T7" fmla="*/ 704 h 809"/>
                        <a:gd name="T8" fmla="*/ 152 w 743"/>
                        <a:gd name="T9" fmla="*/ 684 h 809"/>
                        <a:gd name="T10" fmla="*/ 180 w 743"/>
                        <a:gd name="T11" fmla="*/ 664 h 809"/>
                        <a:gd name="T12" fmla="*/ 244 w 743"/>
                        <a:gd name="T13" fmla="*/ 648 h 809"/>
                        <a:gd name="T14" fmla="*/ 292 w 743"/>
                        <a:gd name="T15" fmla="*/ 620 h 809"/>
                        <a:gd name="T16" fmla="*/ 380 w 743"/>
                        <a:gd name="T17" fmla="*/ 568 h 809"/>
                        <a:gd name="T18" fmla="*/ 420 w 743"/>
                        <a:gd name="T19" fmla="*/ 504 h 809"/>
                        <a:gd name="T20" fmla="*/ 452 w 743"/>
                        <a:gd name="T21" fmla="*/ 488 h 809"/>
                        <a:gd name="T22" fmla="*/ 460 w 743"/>
                        <a:gd name="T23" fmla="*/ 456 h 809"/>
                        <a:gd name="T24" fmla="*/ 460 w 743"/>
                        <a:gd name="T25" fmla="*/ 420 h 809"/>
                        <a:gd name="T26" fmla="*/ 508 w 743"/>
                        <a:gd name="T27" fmla="*/ 400 h 809"/>
                        <a:gd name="T28" fmla="*/ 540 w 743"/>
                        <a:gd name="T29" fmla="*/ 392 h 809"/>
                        <a:gd name="T30" fmla="*/ 576 w 743"/>
                        <a:gd name="T31" fmla="*/ 360 h 809"/>
                        <a:gd name="T32" fmla="*/ 596 w 743"/>
                        <a:gd name="T33" fmla="*/ 332 h 809"/>
                        <a:gd name="T34" fmla="*/ 616 w 743"/>
                        <a:gd name="T35" fmla="*/ 304 h 809"/>
                        <a:gd name="T36" fmla="*/ 616 w 743"/>
                        <a:gd name="T37" fmla="*/ 276 h 809"/>
                        <a:gd name="T38" fmla="*/ 652 w 743"/>
                        <a:gd name="T39" fmla="*/ 244 h 809"/>
                        <a:gd name="T40" fmla="*/ 672 w 743"/>
                        <a:gd name="T41" fmla="*/ 212 h 809"/>
                        <a:gd name="T42" fmla="*/ 680 w 743"/>
                        <a:gd name="T43" fmla="*/ 164 h 809"/>
                        <a:gd name="T44" fmla="*/ 696 w 743"/>
                        <a:gd name="T45" fmla="*/ 116 h 809"/>
                        <a:gd name="T46" fmla="*/ 720 w 743"/>
                        <a:gd name="T47" fmla="*/ 64 h 809"/>
                        <a:gd name="T48" fmla="*/ 740 w 743"/>
                        <a:gd name="T49" fmla="*/ 16 h 809"/>
                        <a:gd name="T50" fmla="*/ 736 w 743"/>
                        <a:gd name="T51" fmla="*/ 0 h 80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743"/>
                        <a:gd name="T79" fmla="*/ 0 h 809"/>
                        <a:gd name="T80" fmla="*/ 743 w 743"/>
                        <a:gd name="T81" fmla="*/ 809 h 80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743" h="809">
                          <a:moveTo>
                            <a:pt x="736" y="0"/>
                          </a:moveTo>
                          <a:cubicBezTo>
                            <a:pt x="625" y="120"/>
                            <a:pt x="216" y="575"/>
                            <a:pt x="108" y="692"/>
                          </a:cubicBezTo>
                          <a:cubicBezTo>
                            <a:pt x="0" y="809"/>
                            <a:pt x="88" y="702"/>
                            <a:pt x="88" y="704"/>
                          </a:cubicBezTo>
                          <a:cubicBezTo>
                            <a:pt x="88" y="706"/>
                            <a:pt x="97" y="707"/>
                            <a:pt x="108" y="704"/>
                          </a:cubicBezTo>
                          <a:cubicBezTo>
                            <a:pt x="119" y="701"/>
                            <a:pt x="140" y="691"/>
                            <a:pt x="152" y="684"/>
                          </a:cubicBezTo>
                          <a:cubicBezTo>
                            <a:pt x="164" y="677"/>
                            <a:pt x="165" y="670"/>
                            <a:pt x="180" y="664"/>
                          </a:cubicBezTo>
                          <a:cubicBezTo>
                            <a:pt x="195" y="658"/>
                            <a:pt x="225" y="655"/>
                            <a:pt x="244" y="648"/>
                          </a:cubicBezTo>
                          <a:cubicBezTo>
                            <a:pt x="263" y="641"/>
                            <a:pt x="269" y="633"/>
                            <a:pt x="292" y="620"/>
                          </a:cubicBezTo>
                          <a:cubicBezTo>
                            <a:pt x="315" y="607"/>
                            <a:pt x="359" y="587"/>
                            <a:pt x="380" y="568"/>
                          </a:cubicBezTo>
                          <a:cubicBezTo>
                            <a:pt x="401" y="549"/>
                            <a:pt x="408" y="517"/>
                            <a:pt x="420" y="504"/>
                          </a:cubicBezTo>
                          <a:cubicBezTo>
                            <a:pt x="432" y="491"/>
                            <a:pt x="445" y="496"/>
                            <a:pt x="452" y="488"/>
                          </a:cubicBezTo>
                          <a:cubicBezTo>
                            <a:pt x="459" y="480"/>
                            <a:pt x="459" y="467"/>
                            <a:pt x="460" y="456"/>
                          </a:cubicBezTo>
                          <a:cubicBezTo>
                            <a:pt x="461" y="445"/>
                            <a:pt x="452" y="429"/>
                            <a:pt x="460" y="420"/>
                          </a:cubicBezTo>
                          <a:cubicBezTo>
                            <a:pt x="468" y="411"/>
                            <a:pt x="495" y="405"/>
                            <a:pt x="508" y="400"/>
                          </a:cubicBezTo>
                          <a:cubicBezTo>
                            <a:pt x="521" y="395"/>
                            <a:pt x="529" y="399"/>
                            <a:pt x="540" y="392"/>
                          </a:cubicBezTo>
                          <a:cubicBezTo>
                            <a:pt x="551" y="385"/>
                            <a:pt x="567" y="370"/>
                            <a:pt x="576" y="360"/>
                          </a:cubicBezTo>
                          <a:cubicBezTo>
                            <a:pt x="585" y="350"/>
                            <a:pt x="589" y="341"/>
                            <a:pt x="596" y="332"/>
                          </a:cubicBezTo>
                          <a:cubicBezTo>
                            <a:pt x="603" y="323"/>
                            <a:pt x="613" y="313"/>
                            <a:pt x="616" y="304"/>
                          </a:cubicBezTo>
                          <a:cubicBezTo>
                            <a:pt x="619" y="295"/>
                            <a:pt x="610" y="286"/>
                            <a:pt x="616" y="276"/>
                          </a:cubicBezTo>
                          <a:cubicBezTo>
                            <a:pt x="622" y="266"/>
                            <a:pt x="643" y="255"/>
                            <a:pt x="652" y="244"/>
                          </a:cubicBezTo>
                          <a:cubicBezTo>
                            <a:pt x="661" y="233"/>
                            <a:pt x="667" y="225"/>
                            <a:pt x="672" y="212"/>
                          </a:cubicBezTo>
                          <a:cubicBezTo>
                            <a:pt x="677" y="199"/>
                            <a:pt x="676" y="180"/>
                            <a:pt x="680" y="164"/>
                          </a:cubicBezTo>
                          <a:cubicBezTo>
                            <a:pt x="684" y="148"/>
                            <a:pt x="689" y="133"/>
                            <a:pt x="696" y="116"/>
                          </a:cubicBezTo>
                          <a:cubicBezTo>
                            <a:pt x="703" y="99"/>
                            <a:pt x="713" y="81"/>
                            <a:pt x="720" y="64"/>
                          </a:cubicBezTo>
                          <a:cubicBezTo>
                            <a:pt x="727" y="47"/>
                            <a:pt x="737" y="27"/>
                            <a:pt x="740" y="16"/>
                          </a:cubicBezTo>
                          <a:cubicBezTo>
                            <a:pt x="743" y="5"/>
                            <a:pt x="737" y="3"/>
                            <a:pt x="736" y="0"/>
                          </a:cubicBezTo>
                          <a:close/>
                        </a:path>
                      </a:pathLst>
                    </a:custGeom>
                    <a:solidFill>
                      <a:srgbClr val="FF0080">
                        <a:alpha val="50195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100">
                        <a:latin typeface="Candara"/>
                        <a:cs typeface="Candara"/>
                      </a:endParaRPr>
                    </a:p>
                  </p:txBody>
                </p:sp>
                <p:grpSp>
                  <p:nvGrpSpPr>
                    <p:cNvPr id="23" name="Group 13">
                      <a:extLst>
                        <a:ext uri="{FF2B5EF4-FFF2-40B4-BE49-F238E27FC236}">
                          <a16:creationId xmlns:a16="http://schemas.microsoft.com/office/drawing/2014/main" id="{0874A06D-E167-C345-8EF8-34A084B1807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0" y="1336"/>
                      <a:ext cx="1968" cy="1909"/>
                      <a:chOff x="2840" y="1336"/>
                      <a:chExt cx="1968" cy="1909"/>
                    </a:xfrm>
                  </p:grpSpPr>
                  <p:sp>
                    <p:nvSpPr>
                      <p:cNvPr id="24" name="Freeform 14">
                        <a:extLst>
                          <a:ext uri="{FF2B5EF4-FFF2-40B4-BE49-F238E27FC236}">
                            <a16:creationId xmlns:a16="http://schemas.microsoft.com/office/drawing/2014/main" id="{09D4E0EC-F117-5747-8ED3-A618B604348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5" y="1376"/>
                        <a:ext cx="535" cy="732"/>
                      </a:xfrm>
                      <a:custGeom>
                        <a:avLst/>
                        <a:gdLst>
                          <a:gd name="T0" fmla="*/ 397 w 535"/>
                          <a:gd name="T1" fmla="*/ 0 h 732"/>
                          <a:gd name="T2" fmla="*/ 517 w 535"/>
                          <a:gd name="T3" fmla="*/ 360 h 732"/>
                          <a:gd name="T4" fmla="*/ 505 w 535"/>
                          <a:gd name="T5" fmla="*/ 384 h 732"/>
                          <a:gd name="T6" fmla="*/ 485 w 535"/>
                          <a:gd name="T7" fmla="*/ 404 h 732"/>
                          <a:gd name="T8" fmla="*/ 445 w 535"/>
                          <a:gd name="T9" fmla="*/ 428 h 732"/>
                          <a:gd name="T10" fmla="*/ 453 w 535"/>
                          <a:gd name="T11" fmla="*/ 376 h 732"/>
                          <a:gd name="T12" fmla="*/ 397 w 535"/>
                          <a:gd name="T13" fmla="*/ 364 h 732"/>
                          <a:gd name="T14" fmla="*/ 369 w 535"/>
                          <a:gd name="T15" fmla="*/ 352 h 732"/>
                          <a:gd name="T16" fmla="*/ 322 w 535"/>
                          <a:gd name="T17" fmla="*/ 349 h 732"/>
                          <a:gd name="T18" fmla="*/ 269 w 535"/>
                          <a:gd name="T19" fmla="*/ 336 h 732"/>
                          <a:gd name="T20" fmla="*/ 261 w 535"/>
                          <a:gd name="T21" fmla="*/ 356 h 732"/>
                          <a:gd name="T22" fmla="*/ 309 w 535"/>
                          <a:gd name="T23" fmla="*/ 380 h 732"/>
                          <a:gd name="T24" fmla="*/ 333 w 535"/>
                          <a:gd name="T25" fmla="*/ 404 h 732"/>
                          <a:gd name="T26" fmla="*/ 313 w 535"/>
                          <a:gd name="T27" fmla="*/ 432 h 732"/>
                          <a:gd name="T28" fmla="*/ 285 w 535"/>
                          <a:gd name="T29" fmla="*/ 464 h 732"/>
                          <a:gd name="T30" fmla="*/ 265 w 535"/>
                          <a:gd name="T31" fmla="*/ 500 h 732"/>
                          <a:gd name="T32" fmla="*/ 241 w 535"/>
                          <a:gd name="T33" fmla="*/ 532 h 732"/>
                          <a:gd name="T34" fmla="*/ 217 w 535"/>
                          <a:gd name="T35" fmla="*/ 556 h 732"/>
                          <a:gd name="T36" fmla="*/ 173 w 535"/>
                          <a:gd name="T37" fmla="*/ 568 h 732"/>
                          <a:gd name="T38" fmla="*/ 153 w 535"/>
                          <a:gd name="T39" fmla="*/ 620 h 732"/>
                          <a:gd name="T40" fmla="*/ 153 w 535"/>
                          <a:gd name="T41" fmla="*/ 660 h 732"/>
                          <a:gd name="T42" fmla="*/ 145 w 535"/>
                          <a:gd name="T43" fmla="*/ 724 h 732"/>
                          <a:gd name="T44" fmla="*/ 0 w 535"/>
                          <a:gd name="T45" fmla="*/ 709 h 732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w 535"/>
                          <a:gd name="T70" fmla="*/ 0 h 732"/>
                          <a:gd name="T71" fmla="*/ 535 w 535"/>
                          <a:gd name="T72" fmla="*/ 732 h 732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T69" t="T70" r="T71" b="T72"/>
                        <a:pathLst>
                          <a:path w="535" h="732">
                            <a:moveTo>
                              <a:pt x="397" y="0"/>
                            </a:moveTo>
                            <a:cubicBezTo>
                              <a:pt x="417" y="60"/>
                              <a:pt x="499" y="296"/>
                              <a:pt x="517" y="360"/>
                            </a:cubicBezTo>
                            <a:cubicBezTo>
                              <a:pt x="535" y="424"/>
                              <a:pt x="510" y="377"/>
                              <a:pt x="505" y="384"/>
                            </a:cubicBezTo>
                            <a:cubicBezTo>
                              <a:pt x="500" y="391"/>
                              <a:pt x="495" y="397"/>
                              <a:pt x="485" y="404"/>
                            </a:cubicBezTo>
                            <a:cubicBezTo>
                              <a:pt x="475" y="411"/>
                              <a:pt x="450" y="433"/>
                              <a:pt x="445" y="428"/>
                            </a:cubicBezTo>
                            <a:cubicBezTo>
                              <a:pt x="440" y="423"/>
                              <a:pt x="461" y="387"/>
                              <a:pt x="453" y="376"/>
                            </a:cubicBezTo>
                            <a:cubicBezTo>
                              <a:pt x="445" y="365"/>
                              <a:pt x="411" y="368"/>
                              <a:pt x="397" y="364"/>
                            </a:cubicBezTo>
                            <a:cubicBezTo>
                              <a:pt x="383" y="360"/>
                              <a:pt x="381" y="354"/>
                              <a:pt x="369" y="352"/>
                            </a:cubicBezTo>
                            <a:cubicBezTo>
                              <a:pt x="357" y="350"/>
                              <a:pt x="339" y="352"/>
                              <a:pt x="322" y="349"/>
                            </a:cubicBezTo>
                            <a:cubicBezTo>
                              <a:pt x="305" y="346"/>
                              <a:pt x="279" y="335"/>
                              <a:pt x="269" y="336"/>
                            </a:cubicBezTo>
                            <a:cubicBezTo>
                              <a:pt x="259" y="337"/>
                              <a:pt x="254" y="349"/>
                              <a:pt x="261" y="356"/>
                            </a:cubicBezTo>
                            <a:cubicBezTo>
                              <a:pt x="268" y="363"/>
                              <a:pt x="297" y="372"/>
                              <a:pt x="309" y="380"/>
                            </a:cubicBezTo>
                            <a:cubicBezTo>
                              <a:pt x="321" y="388"/>
                              <a:pt x="332" y="395"/>
                              <a:pt x="333" y="404"/>
                            </a:cubicBezTo>
                            <a:cubicBezTo>
                              <a:pt x="334" y="413"/>
                              <a:pt x="321" y="422"/>
                              <a:pt x="313" y="432"/>
                            </a:cubicBezTo>
                            <a:cubicBezTo>
                              <a:pt x="305" y="442"/>
                              <a:pt x="293" y="453"/>
                              <a:pt x="285" y="464"/>
                            </a:cubicBezTo>
                            <a:cubicBezTo>
                              <a:pt x="277" y="475"/>
                              <a:pt x="272" y="489"/>
                              <a:pt x="265" y="500"/>
                            </a:cubicBezTo>
                            <a:cubicBezTo>
                              <a:pt x="258" y="511"/>
                              <a:pt x="249" y="523"/>
                              <a:pt x="241" y="532"/>
                            </a:cubicBezTo>
                            <a:cubicBezTo>
                              <a:pt x="233" y="541"/>
                              <a:pt x="228" y="550"/>
                              <a:pt x="217" y="556"/>
                            </a:cubicBezTo>
                            <a:cubicBezTo>
                              <a:pt x="206" y="562"/>
                              <a:pt x="184" y="557"/>
                              <a:pt x="173" y="568"/>
                            </a:cubicBezTo>
                            <a:cubicBezTo>
                              <a:pt x="162" y="579"/>
                              <a:pt x="156" y="605"/>
                              <a:pt x="153" y="620"/>
                            </a:cubicBezTo>
                            <a:cubicBezTo>
                              <a:pt x="150" y="635"/>
                              <a:pt x="154" y="643"/>
                              <a:pt x="153" y="660"/>
                            </a:cubicBezTo>
                            <a:cubicBezTo>
                              <a:pt x="152" y="677"/>
                              <a:pt x="170" y="716"/>
                              <a:pt x="145" y="724"/>
                            </a:cubicBezTo>
                            <a:cubicBezTo>
                              <a:pt x="120" y="732"/>
                              <a:pt x="30" y="712"/>
                              <a:pt x="0" y="709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 sz="1100">
                          <a:latin typeface="Candara"/>
                          <a:cs typeface="Candara"/>
                        </a:endParaRPr>
                      </a:p>
                    </p:txBody>
                  </p:sp>
                  <p:sp>
                    <p:nvSpPr>
                      <p:cNvPr id="25" name="Freeform 15">
                        <a:extLst>
                          <a:ext uri="{FF2B5EF4-FFF2-40B4-BE49-F238E27FC236}">
                            <a16:creationId xmlns:a16="http://schemas.microsoft.com/office/drawing/2014/main" id="{024C0D04-4537-A240-9BAC-98AB4396FD2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95" y="1565"/>
                        <a:ext cx="630" cy="644"/>
                      </a:xfrm>
                      <a:custGeom>
                        <a:avLst/>
                        <a:gdLst>
                          <a:gd name="T0" fmla="*/ 630 w 630"/>
                          <a:gd name="T1" fmla="*/ 366 h 644"/>
                          <a:gd name="T2" fmla="*/ 217 w 630"/>
                          <a:gd name="T3" fmla="*/ 611 h 644"/>
                          <a:gd name="T4" fmla="*/ 222 w 630"/>
                          <a:gd name="T5" fmla="*/ 566 h 644"/>
                          <a:gd name="T6" fmla="*/ 185 w 630"/>
                          <a:gd name="T7" fmla="*/ 491 h 644"/>
                          <a:gd name="T8" fmla="*/ 145 w 630"/>
                          <a:gd name="T9" fmla="*/ 435 h 644"/>
                          <a:gd name="T10" fmla="*/ 124 w 630"/>
                          <a:gd name="T11" fmla="*/ 398 h 644"/>
                          <a:gd name="T12" fmla="*/ 89 w 630"/>
                          <a:gd name="T13" fmla="*/ 344 h 644"/>
                          <a:gd name="T14" fmla="*/ 60 w 630"/>
                          <a:gd name="T15" fmla="*/ 312 h 644"/>
                          <a:gd name="T16" fmla="*/ 38 w 630"/>
                          <a:gd name="T17" fmla="*/ 278 h 644"/>
                          <a:gd name="T18" fmla="*/ 30 w 630"/>
                          <a:gd name="T19" fmla="*/ 251 h 644"/>
                          <a:gd name="T20" fmla="*/ 217 w 630"/>
                          <a:gd name="T21" fmla="*/ 0 h 644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630"/>
                          <a:gd name="T34" fmla="*/ 0 h 644"/>
                          <a:gd name="T35" fmla="*/ 630 w 630"/>
                          <a:gd name="T36" fmla="*/ 644 h 644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630" h="644">
                            <a:moveTo>
                              <a:pt x="630" y="366"/>
                            </a:moveTo>
                            <a:cubicBezTo>
                              <a:pt x="561" y="406"/>
                              <a:pt x="285" y="578"/>
                              <a:pt x="217" y="611"/>
                            </a:cubicBezTo>
                            <a:cubicBezTo>
                              <a:pt x="149" y="644"/>
                              <a:pt x="227" y="586"/>
                              <a:pt x="222" y="566"/>
                            </a:cubicBezTo>
                            <a:cubicBezTo>
                              <a:pt x="217" y="546"/>
                              <a:pt x="198" y="513"/>
                              <a:pt x="185" y="491"/>
                            </a:cubicBezTo>
                            <a:cubicBezTo>
                              <a:pt x="172" y="469"/>
                              <a:pt x="155" y="450"/>
                              <a:pt x="145" y="435"/>
                            </a:cubicBezTo>
                            <a:cubicBezTo>
                              <a:pt x="135" y="420"/>
                              <a:pt x="133" y="413"/>
                              <a:pt x="124" y="398"/>
                            </a:cubicBezTo>
                            <a:cubicBezTo>
                              <a:pt x="115" y="383"/>
                              <a:pt x="100" y="358"/>
                              <a:pt x="89" y="344"/>
                            </a:cubicBezTo>
                            <a:cubicBezTo>
                              <a:pt x="78" y="330"/>
                              <a:pt x="68" y="323"/>
                              <a:pt x="60" y="312"/>
                            </a:cubicBezTo>
                            <a:cubicBezTo>
                              <a:pt x="52" y="301"/>
                              <a:pt x="43" y="288"/>
                              <a:pt x="38" y="278"/>
                            </a:cubicBezTo>
                            <a:cubicBezTo>
                              <a:pt x="33" y="268"/>
                              <a:pt x="0" y="297"/>
                              <a:pt x="30" y="251"/>
                            </a:cubicBezTo>
                            <a:cubicBezTo>
                              <a:pt x="60" y="205"/>
                              <a:pt x="178" y="52"/>
                              <a:pt x="217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 sz="1100">
                          <a:latin typeface="Candara"/>
                          <a:cs typeface="Candara"/>
                        </a:endParaRPr>
                      </a:p>
                    </p:txBody>
                  </p:sp>
                  <p:grpSp>
                    <p:nvGrpSpPr>
                      <p:cNvPr id="26" name="Group 16">
                        <a:extLst>
                          <a:ext uri="{FF2B5EF4-FFF2-40B4-BE49-F238E27FC236}">
                            <a16:creationId xmlns:a16="http://schemas.microsoft.com/office/drawing/2014/main" id="{FABCF4EA-244A-114E-AE5E-B6ADFCC0452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4" y="3003"/>
                        <a:ext cx="670" cy="242"/>
                        <a:chOff x="3509" y="3003"/>
                        <a:chExt cx="670" cy="242"/>
                      </a:xfrm>
                    </p:grpSpPr>
                    <p:sp>
                      <p:nvSpPr>
                        <p:cNvPr id="45" name="Freeform 17">
                          <a:extLst>
                            <a:ext uri="{FF2B5EF4-FFF2-40B4-BE49-F238E27FC236}">
                              <a16:creationId xmlns:a16="http://schemas.microsoft.com/office/drawing/2014/main" id="{B2AF2E9B-2625-B841-B864-98720D19989C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09" y="3003"/>
                          <a:ext cx="664" cy="221"/>
                        </a:xfrm>
                        <a:custGeom>
                          <a:avLst/>
                          <a:gdLst>
                            <a:gd name="T0" fmla="*/ 0 w 664"/>
                            <a:gd name="T1" fmla="*/ 221 h 221"/>
                            <a:gd name="T2" fmla="*/ 78 w 664"/>
                            <a:gd name="T3" fmla="*/ 34 h 221"/>
                            <a:gd name="T4" fmla="*/ 123 w 664"/>
                            <a:gd name="T5" fmla="*/ 26 h 221"/>
                            <a:gd name="T6" fmla="*/ 190 w 664"/>
                            <a:gd name="T7" fmla="*/ 24 h 221"/>
                            <a:gd name="T8" fmla="*/ 286 w 664"/>
                            <a:gd name="T9" fmla="*/ 29 h 221"/>
                            <a:gd name="T10" fmla="*/ 382 w 664"/>
                            <a:gd name="T11" fmla="*/ 45 h 221"/>
                            <a:gd name="T12" fmla="*/ 448 w 664"/>
                            <a:gd name="T13" fmla="*/ 50 h 221"/>
                            <a:gd name="T14" fmla="*/ 496 w 664"/>
                            <a:gd name="T15" fmla="*/ 58 h 221"/>
                            <a:gd name="T16" fmla="*/ 566 w 664"/>
                            <a:gd name="T17" fmla="*/ 50 h 221"/>
                            <a:gd name="T18" fmla="*/ 590 w 664"/>
                            <a:gd name="T19" fmla="*/ 45 h 221"/>
                            <a:gd name="T20" fmla="*/ 600 w 664"/>
                            <a:gd name="T21" fmla="*/ 26 h 221"/>
                            <a:gd name="T22" fmla="*/ 664 w 664"/>
                            <a:gd name="T23" fmla="*/ 200 h 221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w 664"/>
                            <a:gd name="T37" fmla="*/ 0 h 221"/>
                            <a:gd name="T38" fmla="*/ 664 w 664"/>
                            <a:gd name="T39" fmla="*/ 221 h 221"/>
                          </a:gdLst>
                          <a:ahLst/>
                          <a:cxnLst>
                            <a:cxn ang="T24">
                              <a:pos x="T0" y="T1"/>
                            </a:cxn>
                            <a:cxn ang="T25">
                              <a:pos x="T2" y="T3"/>
                            </a:cxn>
                            <a:cxn ang="T26">
                              <a:pos x="T4" y="T5"/>
                            </a:cxn>
                            <a:cxn ang="T27">
                              <a:pos x="T6" y="T7"/>
                            </a:cxn>
                            <a:cxn ang="T28">
                              <a:pos x="T8" y="T9"/>
                            </a:cxn>
                            <a:cxn ang="T29">
                              <a:pos x="T10" y="T11"/>
                            </a:cxn>
                            <a:cxn ang="T30">
                              <a:pos x="T12" y="T13"/>
                            </a:cxn>
                            <a:cxn ang="T31">
                              <a:pos x="T14" y="T15"/>
                            </a:cxn>
                            <a:cxn ang="T32">
                              <a:pos x="T16" y="T17"/>
                            </a:cxn>
                            <a:cxn ang="T33">
                              <a:pos x="T18" y="T19"/>
                            </a:cxn>
                            <a:cxn ang="T34">
                              <a:pos x="T20" y="T21"/>
                            </a:cxn>
                            <a:cxn ang="T35">
                              <a:pos x="T22" y="T23"/>
                            </a:cxn>
                          </a:cxnLst>
                          <a:rect l="T36" t="T37" r="T38" b="T39"/>
                          <a:pathLst>
                            <a:path w="664" h="221">
                              <a:moveTo>
                                <a:pt x="0" y="221"/>
                              </a:moveTo>
                              <a:cubicBezTo>
                                <a:pt x="12" y="190"/>
                                <a:pt x="58" y="66"/>
                                <a:pt x="78" y="34"/>
                              </a:cubicBezTo>
                              <a:cubicBezTo>
                                <a:pt x="98" y="2"/>
                                <a:pt x="104" y="28"/>
                                <a:pt x="123" y="26"/>
                              </a:cubicBezTo>
                              <a:cubicBezTo>
                                <a:pt x="142" y="24"/>
                                <a:pt x="163" y="24"/>
                                <a:pt x="190" y="24"/>
                              </a:cubicBezTo>
                              <a:cubicBezTo>
                                <a:pt x="217" y="24"/>
                                <a:pt x="254" y="26"/>
                                <a:pt x="286" y="29"/>
                              </a:cubicBezTo>
                              <a:cubicBezTo>
                                <a:pt x="318" y="32"/>
                                <a:pt x="355" y="42"/>
                                <a:pt x="382" y="45"/>
                              </a:cubicBezTo>
                              <a:cubicBezTo>
                                <a:pt x="409" y="48"/>
                                <a:pt x="429" y="48"/>
                                <a:pt x="448" y="50"/>
                              </a:cubicBezTo>
                              <a:cubicBezTo>
                                <a:pt x="467" y="52"/>
                                <a:pt x="476" y="58"/>
                                <a:pt x="496" y="58"/>
                              </a:cubicBezTo>
                              <a:cubicBezTo>
                                <a:pt x="516" y="58"/>
                                <a:pt x="550" y="52"/>
                                <a:pt x="566" y="50"/>
                              </a:cubicBezTo>
                              <a:cubicBezTo>
                                <a:pt x="582" y="48"/>
                                <a:pt x="584" y="49"/>
                                <a:pt x="590" y="45"/>
                              </a:cubicBezTo>
                              <a:cubicBezTo>
                                <a:pt x="596" y="41"/>
                                <a:pt x="588" y="0"/>
                                <a:pt x="600" y="26"/>
                              </a:cubicBezTo>
                              <a:cubicBezTo>
                                <a:pt x="612" y="52"/>
                                <a:pt x="651" y="164"/>
                                <a:pt x="664" y="20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  <p:sp>
                      <p:nvSpPr>
                        <p:cNvPr id="46" name="Freeform 18">
                          <a:extLst>
                            <a:ext uri="{FF2B5EF4-FFF2-40B4-BE49-F238E27FC236}">
                              <a16:creationId xmlns:a16="http://schemas.microsoft.com/office/drawing/2014/main" id="{FC2EE90F-17D2-DE42-9CF4-9FD8C45FDD1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28" y="3173"/>
                          <a:ext cx="651" cy="72"/>
                        </a:xfrm>
                        <a:custGeom>
                          <a:avLst/>
                          <a:gdLst>
                            <a:gd name="T0" fmla="*/ 0 w 651"/>
                            <a:gd name="T1" fmla="*/ 51 h 72"/>
                            <a:gd name="T2" fmla="*/ 128 w 651"/>
                            <a:gd name="T3" fmla="*/ 64 h 72"/>
                            <a:gd name="T4" fmla="*/ 144 w 651"/>
                            <a:gd name="T5" fmla="*/ 67 h 72"/>
                            <a:gd name="T6" fmla="*/ 168 w 651"/>
                            <a:gd name="T7" fmla="*/ 70 h 72"/>
                            <a:gd name="T8" fmla="*/ 208 w 651"/>
                            <a:gd name="T9" fmla="*/ 56 h 72"/>
                            <a:gd name="T10" fmla="*/ 309 w 651"/>
                            <a:gd name="T11" fmla="*/ 48 h 72"/>
                            <a:gd name="T12" fmla="*/ 395 w 651"/>
                            <a:gd name="T13" fmla="*/ 27 h 72"/>
                            <a:gd name="T14" fmla="*/ 403 w 651"/>
                            <a:gd name="T15" fmla="*/ 8 h 72"/>
                            <a:gd name="T16" fmla="*/ 453 w 651"/>
                            <a:gd name="T17" fmla="*/ 3 h 72"/>
                            <a:gd name="T18" fmla="*/ 480 w 651"/>
                            <a:gd name="T19" fmla="*/ 27 h 72"/>
                            <a:gd name="T20" fmla="*/ 571 w 651"/>
                            <a:gd name="T21" fmla="*/ 48 h 72"/>
                            <a:gd name="T22" fmla="*/ 611 w 651"/>
                            <a:gd name="T23" fmla="*/ 40 h 72"/>
                            <a:gd name="T24" fmla="*/ 651 w 651"/>
                            <a:gd name="T25" fmla="*/ 27 h 72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w 651"/>
                            <a:gd name="T40" fmla="*/ 0 h 72"/>
                            <a:gd name="T41" fmla="*/ 651 w 651"/>
                            <a:gd name="T42" fmla="*/ 72 h 72"/>
                          </a:gdLst>
                          <a:ahLst/>
                          <a:cxnLst>
                            <a:cxn ang="T26">
                              <a:pos x="T0" y="T1"/>
                            </a:cxn>
                            <a:cxn ang="T27">
                              <a:pos x="T2" y="T3"/>
                            </a:cxn>
                            <a:cxn ang="T28">
                              <a:pos x="T4" y="T5"/>
                            </a:cxn>
                            <a:cxn ang="T29">
                              <a:pos x="T6" y="T7"/>
                            </a:cxn>
                            <a:cxn ang="T30">
                              <a:pos x="T8" y="T9"/>
                            </a:cxn>
                            <a:cxn ang="T31">
                              <a:pos x="T10" y="T11"/>
                            </a:cxn>
                            <a:cxn ang="T32">
                              <a:pos x="T12" y="T13"/>
                            </a:cxn>
                            <a:cxn ang="T33">
                              <a:pos x="T14" y="T15"/>
                            </a:cxn>
                            <a:cxn ang="T34">
                              <a:pos x="T16" y="T17"/>
                            </a:cxn>
                            <a:cxn ang="T35">
                              <a:pos x="T18" y="T19"/>
                            </a:cxn>
                            <a:cxn ang="T36">
                              <a:pos x="T20" y="T21"/>
                            </a:cxn>
                            <a:cxn ang="T37">
                              <a:pos x="T22" y="T23"/>
                            </a:cxn>
                            <a:cxn ang="T38">
                              <a:pos x="T24" y="T25"/>
                            </a:cxn>
                          </a:cxnLst>
                          <a:rect l="T39" t="T40" r="T41" b="T42"/>
                          <a:pathLst>
                            <a:path w="651" h="72">
                              <a:moveTo>
                                <a:pt x="0" y="51"/>
                              </a:moveTo>
                              <a:cubicBezTo>
                                <a:pt x="21" y="54"/>
                                <a:pt x="104" y="61"/>
                                <a:pt x="128" y="64"/>
                              </a:cubicBezTo>
                              <a:cubicBezTo>
                                <a:pt x="152" y="67"/>
                                <a:pt x="137" y="66"/>
                                <a:pt x="144" y="67"/>
                              </a:cubicBezTo>
                              <a:cubicBezTo>
                                <a:pt x="151" y="68"/>
                                <a:pt x="157" y="72"/>
                                <a:pt x="168" y="70"/>
                              </a:cubicBezTo>
                              <a:cubicBezTo>
                                <a:pt x="179" y="68"/>
                                <a:pt x="185" y="60"/>
                                <a:pt x="208" y="56"/>
                              </a:cubicBezTo>
                              <a:cubicBezTo>
                                <a:pt x="231" y="52"/>
                                <a:pt x="278" y="53"/>
                                <a:pt x="309" y="48"/>
                              </a:cubicBezTo>
                              <a:cubicBezTo>
                                <a:pt x="340" y="43"/>
                                <a:pt x="379" y="34"/>
                                <a:pt x="395" y="27"/>
                              </a:cubicBezTo>
                              <a:cubicBezTo>
                                <a:pt x="411" y="20"/>
                                <a:pt x="394" y="12"/>
                                <a:pt x="403" y="8"/>
                              </a:cubicBezTo>
                              <a:cubicBezTo>
                                <a:pt x="412" y="4"/>
                                <a:pt x="440" y="0"/>
                                <a:pt x="453" y="3"/>
                              </a:cubicBezTo>
                              <a:cubicBezTo>
                                <a:pt x="466" y="6"/>
                                <a:pt x="460" y="19"/>
                                <a:pt x="480" y="27"/>
                              </a:cubicBezTo>
                              <a:cubicBezTo>
                                <a:pt x="500" y="35"/>
                                <a:pt x="549" y="46"/>
                                <a:pt x="571" y="48"/>
                              </a:cubicBezTo>
                              <a:cubicBezTo>
                                <a:pt x="593" y="50"/>
                                <a:pt x="598" y="43"/>
                                <a:pt x="611" y="40"/>
                              </a:cubicBezTo>
                              <a:cubicBezTo>
                                <a:pt x="624" y="37"/>
                                <a:pt x="645" y="29"/>
                                <a:pt x="651" y="27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</p:grpSp>
                  <p:grpSp>
                    <p:nvGrpSpPr>
                      <p:cNvPr id="27" name="Group 19">
                        <a:extLst>
                          <a:ext uri="{FF2B5EF4-FFF2-40B4-BE49-F238E27FC236}">
                            <a16:creationId xmlns:a16="http://schemas.microsoft.com/office/drawing/2014/main" id="{A6CC115D-A4EE-DC44-8306-EBDF413A8ED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40" y="1336"/>
                        <a:ext cx="1968" cy="1891"/>
                        <a:chOff x="2840" y="1336"/>
                        <a:chExt cx="1968" cy="1891"/>
                      </a:xfrm>
                    </p:grpSpPr>
                    <p:sp>
                      <p:nvSpPr>
                        <p:cNvPr id="28" name="Freeform 20">
                          <a:extLst>
                            <a:ext uri="{FF2B5EF4-FFF2-40B4-BE49-F238E27FC236}">
                              <a16:creationId xmlns:a16="http://schemas.microsoft.com/office/drawing/2014/main" id="{B132C725-259C-AE44-B1C5-674F7A670C50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723" y="1939"/>
                          <a:ext cx="85" cy="584"/>
                        </a:xfrm>
                        <a:custGeom>
                          <a:avLst/>
                          <a:gdLst>
                            <a:gd name="T0" fmla="*/ 0 w 85"/>
                            <a:gd name="T1" fmla="*/ 0 h 584"/>
                            <a:gd name="T2" fmla="*/ 26 w 85"/>
                            <a:gd name="T3" fmla="*/ 32 h 584"/>
                            <a:gd name="T4" fmla="*/ 40 w 85"/>
                            <a:gd name="T5" fmla="*/ 48 h 584"/>
                            <a:gd name="T6" fmla="*/ 50 w 85"/>
                            <a:gd name="T7" fmla="*/ 64 h 584"/>
                            <a:gd name="T8" fmla="*/ 58 w 85"/>
                            <a:gd name="T9" fmla="*/ 82 h 584"/>
                            <a:gd name="T10" fmla="*/ 58 w 85"/>
                            <a:gd name="T11" fmla="*/ 101 h 584"/>
                            <a:gd name="T12" fmla="*/ 61 w 85"/>
                            <a:gd name="T13" fmla="*/ 120 h 584"/>
                            <a:gd name="T14" fmla="*/ 61 w 85"/>
                            <a:gd name="T15" fmla="*/ 138 h 584"/>
                            <a:gd name="T16" fmla="*/ 56 w 85"/>
                            <a:gd name="T17" fmla="*/ 184 h 584"/>
                            <a:gd name="T18" fmla="*/ 56 w 85"/>
                            <a:gd name="T19" fmla="*/ 205 h 584"/>
                            <a:gd name="T20" fmla="*/ 56 w 85"/>
                            <a:gd name="T21" fmla="*/ 226 h 584"/>
                            <a:gd name="T22" fmla="*/ 48 w 85"/>
                            <a:gd name="T23" fmla="*/ 256 h 584"/>
                            <a:gd name="T24" fmla="*/ 45 w 85"/>
                            <a:gd name="T25" fmla="*/ 272 h 584"/>
                            <a:gd name="T26" fmla="*/ 48 w 85"/>
                            <a:gd name="T27" fmla="*/ 306 h 584"/>
                            <a:gd name="T28" fmla="*/ 50 w 85"/>
                            <a:gd name="T29" fmla="*/ 338 h 584"/>
                            <a:gd name="T30" fmla="*/ 48 w 85"/>
                            <a:gd name="T31" fmla="*/ 360 h 584"/>
                            <a:gd name="T32" fmla="*/ 50 w 85"/>
                            <a:gd name="T33" fmla="*/ 381 h 584"/>
                            <a:gd name="T34" fmla="*/ 50 w 85"/>
                            <a:gd name="T35" fmla="*/ 408 h 584"/>
                            <a:gd name="T36" fmla="*/ 48 w 85"/>
                            <a:gd name="T37" fmla="*/ 434 h 584"/>
                            <a:gd name="T38" fmla="*/ 45 w 85"/>
                            <a:gd name="T39" fmla="*/ 458 h 584"/>
                            <a:gd name="T40" fmla="*/ 42 w 85"/>
                            <a:gd name="T41" fmla="*/ 480 h 584"/>
                            <a:gd name="T42" fmla="*/ 50 w 85"/>
                            <a:gd name="T43" fmla="*/ 509 h 584"/>
                            <a:gd name="T44" fmla="*/ 58 w 85"/>
                            <a:gd name="T45" fmla="*/ 530 h 584"/>
                            <a:gd name="T46" fmla="*/ 64 w 85"/>
                            <a:gd name="T47" fmla="*/ 546 h 584"/>
                            <a:gd name="T48" fmla="*/ 74 w 85"/>
                            <a:gd name="T49" fmla="*/ 560 h 584"/>
                            <a:gd name="T50" fmla="*/ 85 w 85"/>
                            <a:gd name="T51" fmla="*/ 584 h 584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85"/>
                            <a:gd name="T79" fmla="*/ 0 h 584"/>
                            <a:gd name="T80" fmla="*/ 85 w 85"/>
                            <a:gd name="T81" fmla="*/ 584 h 584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85" h="584">
                              <a:moveTo>
                                <a:pt x="0" y="0"/>
                              </a:moveTo>
                              <a:cubicBezTo>
                                <a:pt x="9" y="12"/>
                                <a:pt x="19" y="24"/>
                                <a:pt x="26" y="32"/>
                              </a:cubicBezTo>
                              <a:cubicBezTo>
                                <a:pt x="33" y="40"/>
                                <a:pt x="36" y="43"/>
                                <a:pt x="40" y="48"/>
                              </a:cubicBezTo>
                              <a:cubicBezTo>
                                <a:pt x="44" y="53"/>
                                <a:pt x="47" y="58"/>
                                <a:pt x="50" y="64"/>
                              </a:cubicBezTo>
                              <a:cubicBezTo>
                                <a:pt x="53" y="70"/>
                                <a:pt x="57" y="76"/>
                                <a:pt x="58" y="82"/>
                              </a:cubicBezTo>
                              <a:cubicBezTo>
                                <a:pt x="59" y="88"/>
                                <a:pt x="57" y="95"/>
                                <a:pt x="58" y="101"/>
                              </a:cubicBezTo>
                              <a:cubicBezTo>
                                <a:pt x="59" y="107"/>
                                <a:pt x="61" y="114"/>
                                <a:pt x="61" y="120"/>
                              </a:cubicBezTo>
                              <a:cubicBezTo>
                                <a:pt x="61" y="126"/>
                                <a:pt x="62" y="127"/>
                                <a:pt x="61" y="138"/>
                              </a:cubicBezTo>
                              <a:cubicBezTo>
                                <a:pt x="60" y="149"/>
                                <a:pt x="57" y="173"/>
                                <a:pt x="56" y="184"/>
                              </a:cubicBezTo>
                              <a:cubicBezTo>
                                <a:pt x="55" y="195"/>
                                <a:pt x="56" y="198"/>
                                <a:pt x="56" y="205"/>
                              </a:cubicBezTo>
                              <a:cubicBezTo>
                                <a:pt x="56" y="212"/>
                                <a:pt x="57" y="218"/>
                                <a:pt x="56" y="226"/>
                              </a:cubicBezTo>
                              <a:cubicBezTo>
                                <a:pt x="55" y="234"/>
                                <a:pt x="50" y="248"/>
                                <a:pt x="48" y="256"/>
                              </a:cubicBezTo>
                              <a:cubicBezTo>
                                <a:pt x="46" y="264"/>
                                <a:pt x="45" y="264"/>
                                <a:pt x="45" y="272"/>
                              </a:cubicBezTo>
                              <a:cubicBezTo>
                                <a:pt x="45" y="280"/>
                                <a:pt x="47" y="295"/>
                                <a:pt x="48" y="306"/>
                              </a:cubicBezTo>
                              <a:cubicBezTo>
                                <a:pt x="49" y="317"/>
                                <a:pt x="50" y="329"/>
                                <a:pt x="50" y="338"/>
                              </a:cubicBezTo>
                              <a:cubicBezTo>
                                <a:pt x="50" y="347"/>
                                <a:pt x="48" y="353"/>
                                <a:pt x="48" y="360"/>
                              </a:cubicBezTo>
                              <a:cubicBezTo>
                                <a:pt x="48" y="367"/>
                                <a:pt x="50" y="373"/>
                                <a:pt x="50" y="381"/>
                              </a:cubicBezTo>
                              <a:cubicBezTo>
                                <a:pt x="50" y="389"/>
                                <a:pt x="50" y="399"/>
                                <a:pt x="50" y="408"/>
                              </a:cubicBezTo>
                              <a:cubicBezTo>
                                <a:pt x="50" y="417"/>
                                <a:pt x="49" y="426"/>
                                <a:pt x="48" y="434"/>
                              </a:cubicBezTo>
                              <a:cubicBezTo>
                                <a:pt x="47" y="442"/>
                                <a:pt x="46" y="450"/>
                                <a:pt x="45" y="458"/>
                              </a:cubicBezTo>
                              <a:cubicBezTo>
                                <a:pt x="44" y="466"/>
                                <a:pt x="41" y="472"/>
                                <a:pt x="42" y="480"/>
                              </a:cubicBezTo>
                              <a:cubicBezTo>
                                <a:pt x="43" y="488"/>
                                <a:pt x="47" y="501"/>
                                <a:pt x="50" y="509"/>
                              </a:cubicBezTo>
                              <a:cubicBezTo>
                                <a:pt x="53" y="517"/>
                                <a:pt x="56" y="524"/>
                                <a:pt x="58" y="530"/>
                              </a:cubicBezTo>
                              <a:cubicBezTo>
                                <a:pt x="60" y="536"/>
                                <a:pt x="61" y="541"/>
                                <a:pt x="64" y="546"/>
                              </a:cubicBezTo>
                              <a:cubicBezTo>
                                <a:pt x="67" y="551"/>
                                <a:pt x="71" y="554"/>
                                <a:pt x="74" y="560"/>
                              </a:cubicBezTo>
                              <a:cubicBezTo>
                                <a:pt x="77" y="566"/>
                                <a:pt x="83" y="580"/>
                                <a:pt x="85" y="584"/>
                              </a:cubicBezTo>
                            </a:path>
                          </a:pathLst>
                        </a:custGeom>
                        <a:gradFill rotWithShape="0">
                          <a:gsLst>
                            <a:gs pos="0">
                              <a:srgbClr val="76003B">
                                <a:alpha val="29999"/>
                              </a:srgbClr>
                            </a:gs>
                            <a:gs pos="100000">
                              <a:srgbClr val="FF0080">
                                <a:alpha val="29999"/>
                              </a:srgbClr>
                            </a:gs>
                          </a:gsLst>
                          <a:lin ang="0" scaled="1"/>
                        </a:gra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  <p:grpSp>
                      <p:nvGrpSpPr>
                        <p:cNvPr id="29" name="Group 21">
                          <a:extLst>
                            <a:ext uri="{FF2B5EF4-FFF2-40B4-BE49-F238E27FC236}">
                              <a16:creationId xmlns:a16="http://schemas.microsoft.com/office/drawing/2014/main" id="{EAD56D20-9E0A-FF4D-AE79-E05A65E2E066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101" y="2650"/>
                          <a:ext cx="486" cy="577"/>
                          <a:chOff x="3101" y="2650"/>
                          <a:chExt cx="486" cy="577"/>
                        </a:xfrm>
                      </p:grpSpPr>
                      <p:sp>
                        <p:nvSpPr>
                          <p:cNvPr id="43" name="Freeform 22">
                            <a:extLst>
                              <a:ext uri="{FF2B5EF4-FFF2-40B4-BE49-F238E27FC236}">
                                <a16:creationId xmlns:a16="http://schemas.microsoft.com/office/drawing/2014/main" id="{BEBD1C2C-EFCC-3841-B320-6582CFAF9ED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01" y="2821"/>
                            <a:ext cx="432" cy="406"/>
                          </a:xfrm>
                          <a:custGeom>
                            <a:avLst/>
                            <a:gdLst>
                              <a:gd name="T0" fmla="*/ 432 w 432"/>
                              <a:gd name="T1" fmla="*/ 406 h 406"/>
                              <a:gd name="T2" fmla="*/ 411 w 432"/>
                              <a:gd name="T3" fmla="*/ 392 h 406"/>
                              <a:gd name="T4" fmla="*/ 382 w 432"/>
                              <a:gd name="T5" fmla="*/ 382 h 406"/>
                              <a:gd name="T6" fmla="*/ 350 w 432"/>
                              <a:gd name="T7" fmla="*/ 371 h 406"/>
                              <a:gd name="T8" fmla="*/ 323 w 432"/>
                              <a:gd name="T9" fmla="*/ 366 h 406"/>
                              <a:gd name="T10" fmla="*/ 304 w 432"/>
                              <a:gd name="T11" fmla="*/ 360 h 406"/>
                              <a:gd name="T12" fmla="*/ 286 w 432"/>
                              <a:gd name="T13" fmla="*/ 355 h 406"/>
                              <a:gd name="T14" fmla="*/ 275 w 432"/>
                              <a:gd name="T15" fmla="*/ 336 h 406"/>
                              <a:gd name="T16" fmla="*/ 264 w 432"/>
                              <a:gd name="T17" fmla="*/ 323 h 406"/>
                              <a:gd name="T18" fmla="*/ 243 w 432"/>
                              <a:gd name="T19" fmla="*/ 294 h 406"/>
                              <a:gd name="T20" fmla="*/ 227 w 432"/>
                              <a:gd name="T21" fmla="*/ 286 h 406"/>
                              <a:gd name="T22" fmla="*/ 214 w 432"/>
                              <a:gd name="T23" fmla="*/ 275 h 406"/>
                              <a:gd name="T24" fmla="*/ 184 w 432"/>
                              <a:gd name="T25" fmla="*/ 272 h 406"/>
                              <a:gd name="T26" fmla="*/ 174 w 432"/>
                              <a:gd name="T27" fmla="*/ 256 h 406"/>
                              <a:gd name="T28" fmla="*/ 163 w 432"/>
                              <a:gd name="T29" fmla="*/ 238 h 406"/>
                              <a:gd name="T30" fmla="*/ 139 w 432"/>
                              <a:gd name="T31" fmla="*/ 222 h 406"/>
                              <a:gd name="T32" fmla="*/ 123 w 432"/>
                              <a:gd name="T33" fmla="*/ 208 h 406"/>
                              <a:gd name="T34" fmla="*/ 112 w 432"/>
                              <a:gd name="T35" fmla="*/ 187 h 406"/>
                              <a:gd name="T36" fmla="*/ 102 w 432"/>
                              <a:gd name="T37" fmla="*/ 168 h 406"/>
                              <a:gd name="T38" fmla="*/ 94 w 432"/>
                              <a:gd name="T39" fmla="*/ 152 h 406"/>
                              <a:gd name="T40" fmla="*/ 86 w 432"/>
                              <a:gd name="T41" fmla="*/ 131 h 406"/>
                              <a:gd name="T42" fmla="*/ 75 w 432"/>
                              <a:gd name="T43" fmla="*/ 118 h 406"/>
                              <a:gd name="T44" fmla="*/ 67 w 432"/>
                              <a:gd name="T45" fmla="*/ 99 h 406"/>
                              <a:gd name="T46" fmla="*/ 67 w 432"/>
                              <a:gd name="T47" fmla="*/ 64 h 406"/>
                              <a:gd name="T48" fmla="*/ 67 w 432"/>
                              <a:gd name="T49" fmla="*/ 46 h 406"/>
                              <a:gd name="T50" fmla="*/ 43 w 432"/>
                              <a:gd name="T51" fmla="*/ 27 h 406"/>
                              <a:gd name="T52" fmla="*/ 16 w 432"/>
                              <a:gd name="T53" fmla="*/ 11 h 406"/>
                              <a:gd name="T54" fmla="*/ 0 w 432"/>
                              <a:gd name="T55" fmla="*/ 0 h 40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w 432"/>
                              <a:gd name="T85" fmla="*/ 0 h 406"/>
                              <a:gd name="T86" fmla="*/ 432 w 432"/>
                              <a:gd name="T87" fmla="*/ 406 h 406"/>
                            </a:gdLst>
                            <a:ahLst/>
                            <a:cxnLst>
                              <a:cxn ang="T56">
                                <a:pos x="T0" y="T1"/>
                              </a:cxn>
                              <a:cxn ang="T57">
                                <a:pos x="T2" y="T3"/>
                              </a:cxn>
                              <a:cxn ang="T58">
                                <a:pos x="T4" y="T5"/>
                              </a:cxn>
                              <a:cxn ang="T59">
                                <a:pos x="T6" y="T7"/>
                              </a:cxn>
                              <a:cxn ang="T60">
                                <a:pos x="T8" y="T9"/>
                              </a:cxn>
                              <a:cxn ang="T61">
                                <a:pos x="T10" y="T11"/>
                              </a:cxn>
                              <a:cxn ang="T62">
                                <a:pos x="T12" y="T13"/>
                              </a:cxn>
                              <a:cxn ang="T63">
                                <a:pos x="T14" y="T15"/>
                              </a:cxn>
                              <a:cxn ang="T64">
                                <a:pos x="T16" y="T17"/>
                              </a:cxn>
                              <a:cxn ang="T65">
                                <a:pos x="T18" y="T19"/>
                              </a:cxn>
                              <a:cxn ang="T66">
                                <a:pos x="T20" y="T21"/>
                              </a:cxn>
                              <a:cxn ang="T67">
                                <a:pos x="T22" y="T23"/>
                              </a:cxn>
                              <a:cxn ang="T68">
                                <a:pos x="T24" y="T25"/>
                              </a:cxn>
                              <a:cxn ang="T69">
                                <a:pos x="T26" y="T27"/>
                              </a:cxn>
                              <a:cxn ang="T70">
                                <a:pos x="T28" y="T29"/>
                              </a:cxn>
                              <a:cxn ang="T71">
                                <a:pos x="T30" y="T31"/>
                              </a:cxn>
                              <a:cxn ang="T72">
                                <a:pos x="T32" y="T33"/>
                              </a:cxn>
                              <a:cxn ang="T73">
                                <a:pos x="T34" y="T35"/>
                              </a:cxn>
                              <a:cxn ang="T74">
                                <a:pos x="T36" y="T37"/>
                              </a:cxn>
                              <a:cxn ang="T75">
                                <a:pos x="T38" y="T39"/>
                              </a:cxn>
                              <a:cxn ang="T76">
                                <a:pos x="T40" y="T41"/>
                              </a:cxn>
                              <a:cxn ang="T77">
                                <a:pos x="T42" y="T43"/>
                              </a:cxn>
                              <a:cxn ang="T78">
                                <a:pos x="T44" y="T45"/>
                              </a:cxn>
                              <a:cxn ang="T79">
                                <a:pos x="T46" y="T47"/>
                              </a:cxn>
                              <a:cxn ang="T80">
                                <a:pos x="T48" y="T49"/>
                              </a:cxn>
                              <a:cxn ang="T81">
                                <a:pos x="T50" y="T51"/>
                              </a:cxn>
                              <a:cxn ang="T82">
                                <a:pos x="T52" y="T53"/>
                              </a:cxn>
                              <a:cxn ang="T83">
                                <a:pos x="T54" y="T55"/>
                              </a:cxn>
                            </a:cxnLst>
                            <a:rect l="T84" t="T85" r="T86" b="T87"/>
                            <a:pathLst>
                              <a:path w="432" h="406">
                                <a:moveTo>
                                  <a:pt x="432" y="406"/>
                                </a:moveTo>
                                <a:cubicBezTo>
                                  <a:pt x="425" y="401"/>
                                  <a:pt x="419" y="396"/>
                                  <a:pt x="411" y="392"/>
                                </a:cubicBezTo>
                                <a:cubicBezTo>
                                  <a:pt x="403" y="388"/>
                                  <a:pt x="392" y="385"/>
                                  <a:pt x="382" y="382"/>
                                </a:cubicBezTo>
                                <a:cubicBezTo>
                                  <a:pt x="372" y="379"/>
                                  <a:pt x="360" y="374"/>
                                  <a:pt x="350" y="371"/>
                                </a:cubicBezTo>
                                <a:cubicBezTo>
                                  <a:pt x="340" y="368"/>
                                  <a:pt x="331" y="368"/>
                                  <a:pt x="323" y="366"/>
                                </a:cubicBezTo>
                                <a:cubicBezTo>
                                  <a:pt x="315" y="364"/>
                                  <a:pt x="310" y="362"/>
                                  <a:pt x="304" y="360"/>
                                </a:cubicBezTo>
                                <a:cubicBezTo>
                                  <a:pt x="298" y="358"/>
                                  <a:pt x="291" y="359"/>
                                  <a:pt x="286" y="355"/>
                                </a:cubicBezTo>
                                <a:cubicBezTo>
                                  <a:pt x="281" y="351"/>
                                  <a:pt x="279" y="341"/>
                                  <a:pt x="275" y="336"/>
                                </a:cubicBezTo>
                                <a:cubicBezTo>
                                  <a:pt x="271" y="331"/>
                                  <a:pt x="269" y="330"/>
                                  <a:pt x="264" y="323"/>
                                </a:cubicBezTo>
                                <a:cubicBezTo>
                                  <a:pt x="259" y="316"/>
                                  <a:pt x="249" y="300"/>
                                  <a:pt x="243" y="294"/>
                                </a:cubicBezTo>
                                <a:cubicBezTo>
                                  <a:pt x="237" y="288"/>
                                  <a:pt x="232" y="289"/>
                                  <a:pt x="227" y="286"/>
                                </a:cubicBezTo>
                                <a:cubicBezTo>
                                  <a:pt x="222" y="283"/>
                                  <a:pt x="221" y="277"/>
                                  <a:pt x="214" y="275"/>
                                </a:cubicBezTo>
                                <a:cubicBezTo>
                                  <a:pt x="207" y="273"/>
                                  <a:pt x="191" y="275"/>
                                  <a:pt x="184" y="272"/>
                                </a:cubicBezTo>
                                <a:cubicBezTo>
                                  <a:pt x="177" y="269"/>
                                  <a:pt x="177" y="262"/>
                                  <a:pt x="174" y="256"/>
                                </a:cubicBezTo>
                                <a:cubicBezTo>
                                  <a:pt x="171" y="250"/>
                                  <a:pt x="169" y="244"/>
                                  <a:pt x="163" y="238"/>
                                </a:cubicBezTo>
                                <a:cubicBezTo>
                                  <a:pt x="157" y="232"/>
                                  <a:pt x="146" y="227"/>
                                  <a:pt x="139" y="222"/>
                                </a:cubicBezTo>
                                <a:cubicBezTo>
                                  <a:pt x="132" y="217"/>
                                  <a:pt x="127" y="214"/>
                                  <a:pt x="123" y="208"/>
                                </a:cubicBezTo>
                                <a:cubicBezTo>
                                  <a:pt x="119" y="202"/>
                                  <a:pt x="116" y="194"/>
                                  <a:pt x="112" y="187"/>
                                </a:cubicBezTo>
                                <a:cubicBezTo>
                                  <a:pt x="108" y="180"/>
                                  <a:pt x="105" y="174"/>
                                  <a:pt x="102" y="168"/>
                                </a:cubicBezTo>
                                <a:cubicBezTo>
                                  <a:pt x="99" y="162"/>
                                  <a:pt x="97" y="158"/>
                                  <a:pt x="94" y="152"/>
                                </a:cubicBezTo>
                                <a:cubicBezTo>
                                  <a:pt x="91" y="146"/>
                                  <a:pt x="89" y="137"/>
                                  <a:pt x="86" y="131"/>
                                </a:cubicBezTo>
                                <a:cubicBezTo>
                                  <a:pt x="83" y="125"/>
                                  <a:pt x="78" y="123"/>
                                  <a:pt x="75" y="118"/>
                                </a:cubicBezTo>
                                <a:cubicBezTo>
                                  <a:pt x="72" y="113"/>
                                  <a:pt x="68" y="108"/>
                                  <a:pt x="67" y="99"/>
                                </a:cubicBezTo>
                                <a:cubicBezTo>
                                  <a:pt x="66" y="90"/>
                                  <a:pt x="67" y="73"/>
                                  <a:pt x="67" y="64"/>
                                </a:cubicBezTo>
                                <a:cubicBezTo>
                                  <a:pt x="67" y="55"/>
                                  <a:pt x="71" y="52"/>
                                  <a:pt x="67" y="46"/>
                                </a:cubicBezTo>
                                <a:cubicBezTo>
                                  <a:pt x="63" y="40"/>
                                  <a:pt x="52" y="33"/>
                                  <a:pt x="43" y="27"/>
                                </a:cubicBezTo>
                                <a:cubicBezTo>
                                  <a:pt x="34" y="21"/>
                                  <a:pt x="23" y="15"/>
                                  <a:pt x="16" y="11"/>
                                </a:cubicBezTo>
                                <a:cubicBezTo>
                                  <a:pt x="9" y="7"/>
                                  <a:pt x="3" y="2"/>
                                  <a:pt x="0" y="0"/>
                                </a:cubicBez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 w="38100">
                            <a:solidFill>
                              <a:srgbClr val="FF0626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  <p:sp>
                        <p:nvSpPr>
                          <p:cNvPr id="44" name="Freeform 23">
                            <a:extLst>
                              <a:ext uri="{FF2B5EF4-FFF2-40B4-BE49-F238E27FC236}">
                                <a16:creationId xmlns:a16="http://schemas.microsoft.com/office/drawing/2014/main" id="{4C495021-5D68-594B-B6BA-A22D60FB749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04" y="2650"/>
                            <a:ext cx="483" cy="558"/>
                          </a:xfrm>
                          <a:custGeom>
                            <a:avLst/>
                            <a:gdLst>
                              <a:gd name="T0" fmla="*/ 0 w 483"/>
                              <a:gd name="T1" fmla="*/ 174 h 558"/>
                              <a:gd name="T2" fmla="*/ 280 w 483"/>
                              <a:gd name="T3" fmla="*/ 17 h 558"/>
                              <a:gd name="T4" fmla="*/ 275 w 483"/>
                              <a:gd name="T5" fmla="*/ 73 h 558"/>
                              <a:gd name="T6" fmla="*/ 285 w 483"/>
                              <a:gd name="T7" fmla="*/ 102 h 558"/>
                              <a:gd name="T8" fmla="*/ 304 w 483"/>
                              <a:gd name="T9" fmla="*/ 118 h 558"/>
                              <a:gd name="T10" fmla="*/ 339 w 483"/>
                              <a:gd name="T11" fmla="*/ 123 h 558"/>
                              <a:gd name="T12" fmla="*/ 352 w 483"/>
                              <a:gd name="T13" fmla="*/ 147 h 558"/>
                              <a:gd name="T14" fmla="*/ 336 w 483"/>
                              <a:gd name="T15" fmla="*/ 171 h 558"/>
                              <a:gd name="T16" fmla="*/ 315 w 483"/>
                              <a:gd name="T17" fmla="*/ 201 h 558"/>
                              <a:gd name="T18" fmla="*/ 299 w 483"/>
                              <a:gd name="T19" fmla="*/ 219 h 558"/>
                              <a:gd name="T20" fmla="*/ 261 w 483"/>
                              <a:gd name="T21" fmla="*/ 241 h 558"/>
                              <a:gd name="T22" fmla="*/ 251 w 483"/>
                              <a:gd name="T23" fmla="*/ 265 h 558"/>
                              <a:gd name="T24" fmla="*/ 267 w 483"/>
                              <a:gd name="T25" fmla="*/ 289 h 558"/>
                              <a:gd name="T26" fmla="*/ 261 w 483"/>
                              <a:gd name="T27" fmla="*/ 313 h 558"/>
                              <a:gd name="T28" fmla="*/ 267 w 483"/>
                              <a:gd name="T29" fmla="*/ 334 h 558"/>
                              <a:gd name="T30" fmla="*/ 261 w 483"/>
                              <a:gd name="T31" fmla="*/ 358 h 558"/>
                              <a:gd name="T32" fmla="*/ 259 w 483"/>
                              <a:gd name="T33" fmla="*/ 382 h 558"/>
                              <a:gd name="T34" fmla="*/ 269 w 483"/>
                              <a:gd name="T35" fmla="*/ 403 h 558"/>
                              <a:gd name="T36" fmla="*/ 285 w 483"/>
                              <a:gd name="T37" fmla="*/ 406 h 558"/>
                              <a:gd name="T38" fmla="*/ 312 w 483"/>
                              <a:gd name="T39" fmla="*/ 414 h 558"/>
                              <a:gd name="T40" fmla="*/ 347 w 483"/>
                              <a:gd name="T41" fmla="*/ 411 h 558"/>
                              <a:gd name="T42" fmla="*/ 387 w 483"/>
                              <a:gd name="T43" fmla="*/ 403 h 558"/>
                              <a:gd name="T44" fmla="*/ 421 w 483"/>
                              <a:gd name="T45" fmla="*/ 395 h 558"/>
                              <a:gd name="T46" fmla="*/ 456 w 483"/>
                              <a:gd name="T47" fmla="*/ 398 h 558"/>
                              <a:gd name="T48" fmla="*/ 475 w 483"/>
                              <a:gd name="T49" fmla="*/ 395 h 558"/>
                              <a:gd name="T50" fmla="*/ 408 w 483"/>
                              <a:gd name="T51" fmla="*/ 558 h 558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w 483"/>
                              <a:gd name="T79" fmla="*/ 0 h 558"/>
                              <a:gd name="T80" fmla="*/ 483 w 483"/>
                              <a:gd name="T81" fmla="*/ 558 h 558"/>
                            </a:gdLst>
                            <a:ahLst/>
                            <a:cxnLst>
                              <a:cxn ang="T52">
                                <a:pos x="T0" y="T1"/>
                              </a:cxn>
                              <a:cxn ang="T53">
                                <a:pos x="T2" y="T3"/>
                              </a:cxn>
                              <a:cxn ang="T54">
                                <a:pos x="T4" y="T5"/>
                              </a:cxn>
                              <a:cxn ang="T55">
                                <a:pos x="T6" y="T7"/>
                              </a:cxn>
                              <a:cxn ang="T56">
                                <a:pos x="T8" y="T9"/>
                              </a:cxn>
                              <a:cxn ang="T57">
                                <a:pos x="T10" y="T11"/>
                              </a:cxn>
                              <a:cxn ang="T58">
                                <a:pos x="T12" y="T13"/>
                              </a:cxn>
                              <a:cxn ang="T59">
                                <a:pos x="T14" y="T15"/>
                              </a:cxn>
                              <a:cxn ang="T60">
                                <a:pos x="T16" y="T17"/>
                              </a:cxn>
                              <a:cxn ang="T61">
                                <a:pos x="T18" y="T19"/>
                              </a:cxn>
                              <a:cxn ang="T62">
                                <a:pos x="T20" y="T21"/>
                              </a:cxn>
                              <a:cxn ang="T63">
                                <a:pos x="T22" y="T23"/>
                              </a:cxn>
                              <a:cxn ang="T64">
                                <a:pos x="T24" y="T25"/>
                              </a:cxn>
                              <a:cxn ang="T65">
                                <a:pos x="T26" y="T27"/>
                              </a:cxn>
                              <a:cxn ang="T66">
                                <a:pos x="T28" y="T29"/>
                              </a:cxn>
                              <a:cxn ang="T67">
                                <a:pos x="T30" y="T31"/>
                              </a:cxn>
                              <a:cxn ang="T68">
                                <a:pos x="T32" y="T33"/>
                              </a:cxn>
                              <a:cxn ang="T69">
                                <a:pos x="T34" y="T35"/>
                              </a:cxn>
                              <a:cxn ang="T70">
                                <a:pos x="T36" y="T37"/>
                              </a:cxn>
                              <a:cxn ang="T71">
                                <a:pos x="T38" y="T39"/>
                              </a:cxn>
                              <a:cxn ang="T72">
                                <a:pos x="T40" y="T41"/>
                              </a:cxn>
                              <a:cxn ang="T73">
                                <a:pos x="T42" y="T43"/>
                              </a:cxn>
                              <a:cxn ang="T74">
                                <a:pos x="T44" y="T45"/>
                              </a:cxn>
                              <a:cxn ang="T75">
                                <a:pos x="T46" y="T47"/>
                              </a:cxn>
                              <a:cxn ang="T76">
                                <a:pos x="T48" y="T49"/>
                              </a:cxn>
                              <a:cxn ang="T77">
                                <a:pos x="T50" y="T51"/>
                              </a:cxn>
                            </a:cxnLst>
                            <a:rect l="T78" t="T79" r="T80" b="T81"/>
                            <a:pathLst>
                              <a:path w="483" h="558">
                                <a:moveTo>
                                  <a:pt x="0" y="174"/>
                                </a:moveTo>
                                <a:cubicBezTo>
                                  <a:pt x="117" y="104"/>
                                  <a:pt x="234" y="34"/>
                                  <a:pt x="280" y="17"/>
                                </a:cubicBezTo>
                                <a:cubicBezTo>
                                  <a:pt x="326" y="0"/>
                                  <a:pt x="274" y="59"/>
                                  <a:pt x="275" y="73"/>
                                </a:cubicBezTo>
                                <a:cubicBezTo>
                                  <a:pt x="276" y="87"/>
                                  <a:pt x="280" y="94"/>
                                  <a:pt x="285" y="102"/>
                                </a:cubicBezTo>
                                <a:cubicBezTo>
                                  <a:pt x="290" y="110"/>
                                  <a:pt x="295" y="114"/>
                                  <a:pt x="304" y="118"/>
                                </a:cubicBezTo>
                                <a:cubicBezTo>
                                  <a:pt x="313" y="122"/>
                                  <a:pt x="331" y="118"/>
                                  <a:pt x="339" y="123"/>
                                </a:cubicBezTo>
                                <a:cubicBezTo>
                                  <a:pt x="347" y="128"/>
                                  <a:pt x="352" y="139"/>
                                  <a:pt x="352" y="147"/>
                                </a:cubicBezTo>
                                <a:cubicBezTo>
                                  <a:pt x="352" y="155"/>
                                  <a:pt x="342" y="162"/>
                                  <a:pt x="336" y="171"/>
                                </a:cubicBezTo>
                                <a:cubicBezTo>
                                  <a:pt x="330" y="180"/>
                                  <a:pt x="321" y="193"/>
                                  <a:pt x="315" y="201"/>
                                </a:cubicBezTo>
                                <a:cubicBezTo>
                                  <a:pt x="309" y="209"/>
                                  <a:pt x="308" y="212"/>
                                  <a:pt x="299" y="219"/>
                                </a:cubicBezTo>
                                <a:cubicBezTo>
                                  <a:pt x="290" y="226"/>
                                  <a:pt x="269" y="233"/>
                                  <a:pt x="261" y="241"/>
                                </a:cubicBezTo>
                                <a:cubicBezTo>
                                  <a:pt x="253" y="249"/>
                                  <a:pt x="250" y="257"/>
                                  <a:pt x="251" y="265"/>
                                </a:cubicBezTo>
                                <a:cubicBezTo>
                                  <a:pt x="252" y="273"/>
                                  <a:pt x="265" y="281"/>
                                  <a:pt x="267" y="289"/>
                                </a:cubicBezTo>
                                <a:cubicBezTo>
                                  <a:pt x="269" y="297"/>
                                  <a:pt x="261" y="306"/>
                                  <a:pt x="261" y="313"/>
                                </a:cubicBezTo>
                                <a:cubicBezTo>
                                  <a:pt x="261" y="320"/>
                                  <a:pt x="267" y="327"/>
                                  <a:pt x="267" y="334"/>
                                </a:cubicBezTo>
                                <a:cubicBezTo>
                                  <a:pt x="267" y="341"/>
                                  <a:pt x="262" y="350"/>
                                  <a:pt x="261" y="358"/>
                                </a:cubicBezTo>
                                <a:cubicBezTo>
                                  <a:pt x="260" y="366"/>
                                  <a:pt x="258" y="375"/>
                                  <a:pt x="259" y="382"/>
                                </a:cubicBezTo>
                                <a:cubicBezTo>
                                  <a:pt x="260" y="389"/>
                                  <a:pt x="265" y="399"/>
                                  <a:pt x="269" y="403"/>
                                </a:cubicBezTo>
                                <a:cubicBezTo>
                                  <a:pt x="273" y="407"/>
                                  <a:pt x="278" y="404"/>
                                  <a:pt x="285" y="406"/>
                                </a:cubicBezTo>
                                <a:cubicBezTo>
                                  <a:pt x="292" y="408"/>
                                  <a:pt x="302" y="413"/>
                                  <a:pt x="312" y="414"/>
                                </a:cubicBezTo>
                                <a:cubicBezTo>
                                  <a:pt x="322" y="415"/>
                                  <a:pt x="334" y="413"/>
                                  <a:pt x="347" y="411"/>
                                </a:cubicBezTo>
                                <a:cubicBezTo>
                                  <a:pt x="360" y="409"/>
                                  <a:pt x="375" y="406"/>
                                  <a:pt x="387" y="403"/>
                                </a:cubicBezTo>
                                <a:cubicBezTo>
                                  <a:pt x="399" y="400"/>
                                  <a:pt x="410" y="396"/>
                                  <a:pt x="421" y="395"/>
                                </a:cubicBezTo>
                                <a:cubicBezTo>
                                  <a:pt x="432" y="394"/>
                                  <a:pt x="447" y="398"/>
                                  <a:pt x="456" y="398"/>
                                </a:cubicBezTo>
                                <a:cubicBezTo>
                                  <a:pt x="465" y="398"/>
                                  <a:pt x="483" y="368"/>
                                  <a:pt x="475" y="395"/>
                                </a:cubicBezTo>
                                <a:cubicBezTo>
                                  <a:pt x="467" y="422"/>
                                  <a:pt x="420" y="531"/>
                                  <a:pt x="408" y="558"/>
                                </a:cubicBez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0" name="Group 24">
                          <a:extLst>
                            <a:ext uri="{FF2B5EF4-FFF2-40B4-BE49-F238E27FC236}">
                              <a16:creationId xmlns:a16="http://schemas.microsoft.com/office/drawing/2014/main" id="{79072198-C867-C44E-B776-89BF2D90D885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32" y="1589"/>
                          <a:ext cx="1333" cy="1476"/>
                          <a:chOff x="3232" y="1589"/>
                          <a:chExt cx="1333" cy="1476"/>
                        </a:xfrm>
                      </p:grpSpPr>
                      <p:sp>
                        <p:nvSpPr>
                          <p:cNvPr id="41" name="Freeform 25">
                            <a:extLst>
                              <a:ext uri="{FF2B5EF4-FFF2-40B4-BE49-F238E27FC236}">
                                <a16:creationId xmlns:a16="http://schemas.microsoft.com/office/drawing/2014/main" id="{5A0AB7C6-3F51-8542-BEA0-53B3F262694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32" y="1786"/>
                            <a:ext cx="236" cy="982"/>
                          </a:xfrm>
                          <a:custGeom>
                            <a:avLst/>
                            <a:gdLst>
                              <a:gd name="T0" fmla="*/ 236 w 236"/>
                              <a:gd name="T1" fmla="*/ 1117 h 968"/>
                              <a:gd name="T2" fmla="*/ 169 w 236"/>
                              <a:gd name="T3" fmla="*/ 1088 h 968"/>
                              <a:gd name="T4" fmla="*/ 157 w 236"/>
                              <a:gd name="T5" fmla="*/ 944 h 968"/>
                              <a:gd name="T6" fmla="*/ 125 w 236"/>
                              <a:gd name="T7" fmla="*/ 922 h 968"/>
                              <a:gd name="T8" fmla="*/ 133 w 236"/>
                              <a:gd name="T9" fmla="*/ 884 h 968"/>
                              <a:gd name="T10" fmla="*/ 109 w 236"/>
                              <a:gd name="T11" fmla="*/ 815 h 968"/>
                              <a:gd name="T12" fmla="*/ 113 w 236"/>
                              <a:gd name="T13" fmla="*/ 755 h 968"/>
                              <a:gd name="T14" fmla="*/ 85 w 236"/>
                              <a:gd name="T15" fmla="*/ 621 h 968"/>
                              <a:gd name="T16" fmla="*/ 49 w 236"/>
                              <a:gd name="T17" fmla="*/ 533 h 968"/>
                              <a:gd name="T18" fmla="*/ 57 w 236"/>
                              <a:gd name="T19" fmla="*/ 501 h 968"/>
                              <a:gd name="T20" fmla="*/ 9 w 236"/>
                              <a:gd name="T21" fmla="*/ 450 h 968"/>
                              <a:gd name="T22" fmla="*/ 5 w 236"/>
                              <a:gd name="T23" fmla="*/ 389 h 968"/>
                              <a:gd name="T24" fmla="*/ 13 w 236"/>
                              <a:gd name="T25" fmla="*/ 208 h 968"/>
                              <a:gd name="T26" fmla="*/ 65 w 236"/>
                              <a:gd name="T27" fmla="*/ 170 h 968"/>
                              <a:gd name="T28" fmla="*/ 81 w 236"/>
                              <a:gd name="T29" fmla="*/ 142 h 968"/>
                              <a:gd name="T30" fmla="*/ 176 w 236"/>
                              <a:gd name="T31" fmla="*/ 0 h 968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w 236"/>
                              <a:gd name="T49" fmla="*/ 0 h 968"/>
                              <a:gd name="T50" fmla="*/ 236 w 236"/>
                              <a:gd name="T51" fmla="*/ 968 h 968"/>
                            </a:gdLst>
                            <a:ahLst/>
                            <a:cxnLst>
                              <a:cxn ang="T32">
                                <a:pos x="T0" y="T1"/>
                              </a:cxn>
                              <a:cxn ang="T33">
                                <a:pos x="T2" y="T3"/>
                              </a:cxn>
                              <a:cxn ang="T34">
                                <a:pos x="T4" y="T5"/>
                              </a:cxn>
                              <a:cxn ang="T35">
                                <a:pos x="T6" y="T7"/>
                              </a:cxn>
                              <a:cxn ang="T36">
                                <a:pos x="T8" y="T9"/>
                              </a:cxn>
                              <a:cxn ang="T37">
                                <a:pos x="T10" y="T11"/>
                              </a:cxn>
                              <a:cxn ang="T38">
                                <a:pos x="T12" y="T13"/>
                              </a:cxn>
                              <a:cxn ang="T39">
                                <a:pos x="T14" y="T15"/>
                              </a:cxn>
                              <a:cxn ang="T40">
                                <a:pos x="T16" y="T17"/>
                              </a:cxn>
                              <a:cxn ang="T41">
                                <a:pos x="T18" y="T19"/>
                              </a:cxn>
                              <a:cxn ang="T42">
                                <a:pos x="T20" y="T21"/>
                              </a:cxn>
                              <a:cxn ang="T43">
                                <a:pos x="T22" y="T23"/>
                              </a:cxn>
                              <a:cxn ang="T44">
                                <a:pos x="T24" y="T25"/>
                              </a:cxn>
                              <a:cxn ang="T45">
                                <a:pos x="T26" y="T27"/>
                              </a:cxn>
                              <a:cxn ang="T46">
                                <a:pos x="T28" y="T29"/>
                              </a:cxn>
                              <a:cxn ang="T47">
                                <a:pos x="T30" y="T31"/>
                              </a:cxn>
                            </a:cxnLst>
                            <a:rect l="T48" t="T49" r="T50" b="T51"/>
                            <a:pathLst>
                              <a:path w="236" h="968">
                                <a:moveTo>
                                  <a:pt x="236" y="968"/>
                                </a:moveTo>
                                <a:cubicBezTo>
                                  <a:pt x="225" y="963"/>
                                  <a:pt x="182" y="967"/>
                                  <a:pt x="169" y="942"/>
                                </a:cubicBezTo>
                                <a:cubicBezTo>
                                  <a:pt x="156" y="917"/>
                                  <a:pt x="164" y="842"/>
                                  <a:pt x="157" y="818"/>
                                </a:cubicBezTo>
                                <a:cubicBezTo>
                                  <a:pt x="150" y="794"/>
                                  <a:pt x="129" y="807"/>
                                  <a:pt x="125" y="798"/>
                                </a:cubicBezTo>
                                <a:cubicBezTo>
                                  <a:pt x="121" y="789"/>
                                  <a:pt x="136" y="781"/>
                                  <a:pt x="133" y="766"/>
                                </a:cubicBezTo>
                                <a:cubicBezTo>
                                  <a:pt x="130" y="751"/>
                                  <a:pt x="112" y="725"/>
                                  <a:pt x="109" y="706"/>
                                </a:cubicBezTo>
                                <a:cubicBezTo>
                                  <a:pt x="106" y="687"/>
                                  <a:pt x="117" y="682"/>
                                  <a:pt x="113" y="654"/>
                                </a:cubicBezTo>
                                <a:cubicBezTo>
                                  <a:pt x="109" y="626"/>
                                  <a:pt x="96" y="570"/>
                                  <a:pt x="85" y="538"/>
                                </a:cubicBezTo>
                                <a:cubicBezTo>
                                  <a:pt x="74" y="506"/>
                                  <a:pt x="54" y="479"/>
                                  <a:pt x="49" y="462"/>
                                </a:cubicBezTo>
                                <a:cubicBezTo>
                                  <a:pt x="44" y="445"/>
                                  <a:pt x="64" y="446"/>
                                  <a:pt x="57" y="434"/>
                                </a:cubicBezTo>
                                <a:cubicBezTo>
                                  <a:pt x="50" y="422"/>
                                  <a:pt x="18" y="406"/>
                                  <a:pt x="9" y="390"/>
                                </a:cubicBezTo>
                                <a:cubicBezTo>
                                  <a:pt x="0" y="374"/>
                                  <a:pt x="4" y="373"/>
                                  <a:pt x="5" y="338"/>
                                </a:cubicBezTo>
                                <a:cubicBezTo>
                                  <a:pt x="6" y="303"/>
                                  <a:pt x="3" y="209"/>
                                  <a:pt x="13" y="178"/>
                                </a:cubicBezTo>
                                <a:cubicBezTo>
                                  <a:pt x="23" y="147"/>
                                  <a:pt x="54" y="159"/>
                                  <a:pt x="65" y="150"/>
                                </a:cubicBezTo>
                                <a:cubicBezTo>
                                  <a:pt x="76" y="141"/>
                                  <a:pt x="63" y="147"/>
                                  <a:pt x="81" y="122"/>
                                </a:cubicBezTo>
                                <a:cubicBezTo>
                                  <a:pt x="99" y="97"/>
                                  <a:pt x="156" y="25"/>
                                  <a:pt x="176" y="0"/>
                                </a:cubicBezTo>
                              </a:path>
                            </a:pathLst>
                          </a:custGeom>
                          <a:noFill/>
                          <a:ln w="31750">
                            <a:solidFill>
                              <a:srgbClr val="FF0626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  <p:sp>
                        <p:nvSpPr>
                          <p:cNvPr id="42" name="Freeform 26">
                            <a:extLst>
                              <a:ext uri="{FF2B5EF4-FFF2-40B4-BE49-F238E27FC236}">
                                <a16:creationId xmlns:a16="http://schemas.microsoft.com/office/drawing/2014/main" id="{6D5BF663-870D-864F-8714-72388C47243B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339" y="1589"/>
                            <a:ext cx="1226" cy="1476"/>
                          </a:xfrm>
                          <a:custGeom>
                            <a:avLst/>
                            <a:gdLst>
                              <a:gd name="T0" fmla="*/ 73 w 1226"/>
                              <a:gd name="T1" fmla="*/ 203 h 1476"/>
                              <a:gd name="T2" fmla="*/ 70 w 1226"/>
                              <a:gd name="T3" fmla="*/ 194 h 1476"/>
                              <a:gd name="T4" fmla="*/ 9 w 1226"/>
                              <a:gd name="T5" fmla="*/ 133 h 1476"/>
                              <a:gd name="T6" fmla="*/ 126 w 1226"/>
                              <a:gd name="T7" fmla="*/ 162 h 1476"/>
                              <a:gd name="T8" fmla="*/ 174 w 1226"/>
                              <a:gd name="T9" fmla="*/ 162 h 1476"/>
                              <a:gd name="T10" fmla="*/ 177 w 1226"/>
                              <a:gd name="T11" fmla="*/ 218 h 1476"/>
                              <a:gd name="T12" fmla="*/ 222 w 1226"/>
                              <a:gd name="T13" fmla="*/ 210 h 1476"/>
                              <a:gd name="T14" fmla="*/ 270 w 1226"/>
                              <a:gd name="T15" fmla="*/ 162 h 1476"/>
                              <a:gd name="T16" fmla="*/ 606 w 1226"/>
                              <a:gd name="T17" fmla="*/ 18 h 1476"/>
                              <a:gd name="T18" fmla="*/ 717 w 1226"/>
                              <a:gd name="T19" fmla="*/ 51 h 1476"/>
                              <a:gd name="T20" fmla="*/ 736 w 1226"/>
                              <a:gd name="T21" fmla="*/ 82 h 1476"/>
                              <a:gd name="T22" fmla="*/ 764 w 1226"/>
                              <a:gd name="T23" fmla="*/ 126 h 1476"/>
                              <a:gd name="T24" fmla="*/ 774 w 1226"/>
                              <a:gd name="T25" fmla="*/ 199 h 1476"/>
                              <a:gd name="T26" fmla="*/ 787 w 1226"/>
                              <a:gd name="T27" fmla="*/ 266 h 1476"/>
                              <a:gd name="T28" fmla="*/ 942 w 1226"/>
                              <a:gd name="T29" fmla="*/ 498 h 1476"/>
                              <a:gd name="T30" fmla="*/ 963 w 1226"/>
                              <a:gd name="T31" fmla="*/ 570 h 1476"/>
                              <a:gd name="T32" fmla="*/ 966 w 1226"/>
                              <a:gd name="T33" fmla="*/ 597 h 1476"/>
                              <a:gd name="T34" fmla="*/ 1014 w 1226"/>
                              <a:gd name="T35" fmla="*/ 642 h 1476"/>
                              <a:gd name="T36" fmla="*/ 1038 w 1226"/>
                              <a:gd name="T37" fmla="*/ 690 h 1476"/>
                              <a:gd name="T38" fmla="*/ 1017 w 1226"/>
                              <a:gd name="T39" fmla="*/ 743 h 1476"/>
                              <a:gd name="T40" fmla="*/ 1065 w 1226"/>
                              <a:gd name="T41" fmla="*/ 757 h 1476"/>
                              <a:gd name="T42" fmla="*/ 1114 w 1226"/>
                              <a:gd name="T43" fmla="*/ 732 h 1476"/>
                              <a:gd name="T44" fmla="*/ 1150 w 1226"/>
                              <a:gd name="T45" fmla="*/ 682 h 1476"/>
                              <a:gd name="T46" fmla="*/ 1214 w 1226"/>
                              <a:gd name="T47" fmla="*/ 690 h 1476"/>
                              <a:gd name="T48" fmla="*/ 1209 w 1226"/>
                              <a:gd name="T49" fmla="*/ 738 h 1476"/>
                              <a:gd name="T50" fmla="*/ 1113 w 1226"/>
                              <a:gd name="T51" fmla="*/ 829 h 1476"/>
                              <a:gd name="T52" fmla="*/ 1065 w 1226"/>
                              <a:gd name="T53" fmla="*/ 925 h 1476"/>
                              <a:gd name="T54" fmla="*/ 1038 w 1226"/>
                              <a:gd name="T55" fmla="*/ 1026 h 1476"/>
                              <a:gd name="T56" fmla="*/ 1011 w 1226"/>
                              <a:gd name="T57" fmla="*/ 1170 h 1476"/>
                              <a:gd name="T58" fmla="*/ 953 w 1226"/>
                              <a:gd name="T59" fmla="*/ 1226 h 1476"/>
                              <a:gd name="T60" fmla="*/ 889 w 1226"/>
                              <a:gd name="T61" fmla="*/ 1269 h 1476"/>
                              <a:gd name="T62" fmla="*/ 846 w 1226"/>
                              <a:gd name="T63" fmla="*/ 1314 h 1476"/>
                              <a:gd name="T64" fmla="*/ 827 w 1226"/>
                              <a:gd name="T65" fmla="*/ 1346 h 1476"/>
                              <a:gd name="T66" fmla="*/ 754 w 1226"/>
                              <a:gd name="T67" fmla="*/ 1380 h 1476"/>
                              <a:gd name="T68" fmla="*/ 756 w 1226"/>
                              <a:gd name="T69" fmla="*/ 1404 h 1476"/>
                              <a:gd name="T70" fmla="*/ 752 w 1226"/>
                              <a:gd name="T71" fmla="*/ 1446 h 1476"/>
                              <a:gd name="T72" fmla="*/ 702 w 1226"/>
                              <a:gd name="T73" fmla="*/ 1458 h 1476"/>
                              <a:gd name="T74" fmla="*/ 654 w 1226"/>
                              <a:gd name="T75" fmla="*/ 1458 h 1476"/>
                              <a:gd name="T76" fmla="*/ 382 w 1226"/>
                              <a:gd name="T77" fmla="*/ 1426 h 1476"/>
                              <a:gd name="T78" fmla="*/ 225 w 1226"/>
                              <a:gd name="T79" fmla="*/ 1447 h 1476"/>
                              <a:gd name="T80" fmla="*/ 194 w 1226"/>
                              <a:gd name="T81" fmla="*/ 1440 h 1476"/>
                              <a:gd name="T82" fmla="*/ 49 w 1226"/>
                              <a:gd name="T83" fmla="*/ 1463 h 1476"/>
                              <a:gd name="T84" fmla="*/ 42 w 1226"/>
                              <a:gd name="T85" fmla="*/ 1364 h 1476"/>
                              <a:gd name="T86" fmla="*/ 38 w 1226"/>
                              <a:gd name="T87" fmla="*/ 1324 h 1476"/>
                              <a:gd name="T88" fmla="*/ 30 w 1226"/>
                              <a:gd name="T89" fmla="*/ 1314 h 1476"/>
                              <a:gd name="T90" fmla="*/ 83 w 1226"/>
                              <a:gd name="T91" fmla="*/ 1279 h 1476"/>
                              <a:gd name="T92" fmla="*/ 122 w 1226"/>
                              <a:gd name="T93" fmla="*/ 1228 h 1476"/>
                              <a:gd name="T94" fmla="*/ 126 w 1226"/>
                              <a:gd name="T95" fmla="*/ 1170 h 147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w 1226"/>
                              <a:gd name="T145" fmla="*/ 0 h 1476"/>
                              <a:gd name="T146" fmla="*/ 1226 w 1226"/>
                              <a:gd name="T147" fmla="*/ 1476 h 1476"/>
                            </a:gdLst>
                            <a:ahLst/>
                            <a:cxnLst>
                              <a:cxn ang="T96">
                                <a:pos x="T0" y="T1"/>
                              </a:cxn>
                              <a:cxn ang="T97">
                                <a:pos x="T2" y="T3"/>
                              </a:cxn>
                              <a:cxn ang="T98">
                                <a:pos x="T4" y="T5"/>
                              </a:cxn>
                              <a:cxn ang="T99">
                                <a:pos x="T6" y="T7"/>
                              </a:cxn>
                              <a:cxn ang="T100">
                                <a:pos x="T8" y="T9"/>
                              </a:cxn>
                              <a:cxn ang="T101">
                                <a:pos x="T10" y="T11"/>
                              </a:cxn>
                              <a:cxn ang="T102">
                                <a:pos x="T12" y="T13"/>
                              </a:cxn>
                              <a:cxn ang="T103">
                                <a:pos x="T14" y="T15"/>
                              </a:cxn>
                              <a:cxn ang="T104">
                                <a:pos x="T16" y="T17"/>
                              </a:cxn>
                              <a:cxn ang="T105">
                                <a:pos x="T18" y="T19"/>
                              </a:cxn>
                              <a:cxn ang="T106">
                                <a:pos x="T20" y="T21"/>
                              </a:cxn>
                              <a:cxn ang="T107">
                                <a:pos x="T22" y="T23"/>
                              </a:cxn>
                              <a:cxn ang="T108">
                                <a:pos x="T24" y="T25"/>
                              </a:cxn>
                              <a:cxn ang="T109">
                                <a:pos x="T26" y="T27"/>
                              </a:cxn>
                              <a:cxn ang="T110">
                                <a:pos x="T28" y="T29"/>
                              </a:cxn>
                              <a:cxn ang="T111">
                                <a:pos x="T30" y="T31"/>
                              </a:cxn>
                              <a:cxn ang="T112">
                                <a:pos x="T32" y="T33"/>
                              </a:cxn>
                              <a:cxn ang="T113">
                                <a:pos x="T34" y="T35"/>
                              </a:cxn>
                              <a:cxn ang="T114">
                                <a:pos x="T36" y="T37"/>
                              </a:cxn>
                              <a:cxn ang="T115">
                                <a:pos x="T38" y="T39"/>
                              </a:cxn>
                              <a:cxn ang="T116">
                                <a:pos x="T40" y="T41"/>
                              </a:cxn>
                              <a:cxn ang="T117">
                                <a:pos x="T42" y="T43"/>
                              </a:cxn>
                              <a:cxn ang="T118">
                                <a:pos x="T44" y="T45"/>
                              </a:cxn>
                              <a:cxn ang="T119">
                                <a:pos x="T46" y="T47"/>
                              </a:cxn>
                              <a:cxn ang="T120">
                                <a:pos x="T48" y="T49"/>
                              </a:cxn>
                              <a:cxn ang="T121">
                                <a:pos x="T50" y="T51"/>
                              </a:cxn>
                              <a:cxn ang="T122">
                                <a:pos x="T52" y="T53"/>
                              </a:cxn>
                              <a:cxn ang="T123">
                                <a:pos x="T54" y="T55"/>
                              </a:cxn>
                              <a:cxn ang="T124">
                                <a:pos x="T56" y="T57"/>
                              </a:cxn>
                              <a:cxn ang="T125">
                                <a:pos x="T58" y="T59"/>
                              </a:cxn>
                              <a:cxn ang="T126">
                                <a:pos x="T60" y="T61"/>
                              </a:cxn>
                              <a:cxn ang="T127">
                                <a:pos x="T62" y="T63"/>
                              </a:cxn>
                              <a:cxn ang="T128">
                                <a:pos x="T64" y="T65"/>
                              </a:cxn>
                              <a:cxn ang="T129">
                                <a:pos x="T66" y="T67"/>
                              </a:cxn>
                              <a:cxn ang="T130">
                                <a:pos x="T68" y="T69"/>
                              </a:cxn>
                              <a:cxn ang="T131">
                                <a:pos x="T70" y="T71"/>
                              </a:cxn>
                              <a:cxn ang="T132">
                                <a:pos x="T72" y="T73"/>
                              </a:cxn>
                              <a:cxn ang="T133">
                                <a:pos x="T74" y="T75"/>
                              </a:cxn>
                              <a:cxn ang="T134">
                                <a:pos x="T76" y="T77"/>
                              </a:cxn>
                              <a:cxn ang="T135">
                                <a:pos x="T78" y="T79"/>
                              </a:cxn>
                              <a:cxn ang="T136">
                                <a:pos x="T80" y="T81"/>
                              </a:cxn>
                              <a:cxn ang="T137">
                                <a:pos x="T82" y="T83"/>
                              </a:cxn>
                              <a:cxn ang="T138">
                                <a:pos x="T84" y="T85"/>
                              </a:cxn>
                              <a:cxn ang="T139">
                                <a:pos x="T86" y="T87"/>
                              </a:cxn>
                              <a:cxn ang="T140">
                                <a:pos x="T88" y="T89"/>
                              </a:cxn>
                              <a:cxn ang="T141">
                                <a:pos x="T90" y="T91"/>
                              </a:cxn>
                              <a:cxn ang="T142">
                                <a:pos x="T92" y="T93"/>
                              </a:cxn>
                              <a:cxn ang="T143">
                                <a:pos x="T94" y="T95"/>
                              </a:cxn>
                            </a:cxnLst>
                            <a:rect l="T144" t="T145" r="T146" b="T147"/>
                            <a:pathLst>
                              <a:path w="1226" h="1476">
                                <a:moveTo>
                                  <a:pt x="73" y="203"/>
                                </a:moveTo>
                                <a:cubicBezTo>
                                  <a:pt x="72" y="202"/>
                                  <a:pt x="80" y="205"/>
                                  <a:pt x="70" y="194"/>
                                </a:cubicBezTo>
                                <a:cubicBezTo>
                                  <a:pt x="60" y="183"/>
                                  <a:pt x="0" y="138"/>
                                  <a:pt x="9" y="133"/>
                                </a:cubicBezTo>
                                <a:cubicBezTo>
                                  <a:pt x="18" y="128"/>
                                  <a:pt x="99" y="157"/>
                                  <a:pt x="126" y="162"/>
                                </a:cubicBezTo>
                                <a:cubicBezTo>
                                  <a:pt x="153" y="167"/>
                                  <a:pt x="166" y="153"/>
                                  <a:pt x="174" y="162"/>
                                </a:cubicBezTo>
                                <a:cubicBezTo>
                                  <a:pt x="182" y="171"/>
                                  <a:pt x="169" y="210"/>
                                  <a:pt x="177" y="218"/>
                                </a:cubicBezTo>
                                <a:cubicBezTo>
                                  <a:pt x="185" y="226"/>
                                  <a:pt x="207" y="219"/>
                                  <a:pt x="222" y="210"/>
                                </a:cubicBezTo>
                                <a:cubicBezTo>
                                  <a:pt x="237" y="201"/>
                                  <a:pt x="206" y="194"/>
                                  <a:pt x="270" y="162"/>
                                </a:cubicBezTo>
                                <a:cubicBezTo>
                                  <a:pt x="334" y="130"/>
                                  <a:pt x="532" y="36"/>
                                  <a:pt x="606" y="18"/>
                                </a:cubicBezTo>
                                <a:cubicBezTo>
                                  <a:pt x="680" y="0"/>
                                  <a:pt x="695" y="40"/>
                                  <a:pt x="717" y="51"/>
                                </a:cubicBezTo>
                                <a:cubicBezTo>
                                  <a:pt x="739" y="62"/>
                                  <a:pt x="728" y="69"/>
                                  <a:pt x="736" y="82"/>
                                </a:cubicBezTo>
                                <a:cubicBezTo>
                                  <a:pt x="744" y="95"/>
                                  <a:pt x="758" y="107"/>
                                  <a:pt x="764" y="126"/>
                                </a:cubicBezTo>
                                <a:cubicBezTo>
                                  <a:pt x="770" y="145"/>
                                  <a:pt x="770" y="176"/>
                                  <a:pt x="774" y="199"/>
                                </a:cubicBezTo>
                                <a:cubicBezTo>
                                  <a:pt x="778" y="222"/>
                                  <a:pt x="759" y="216"/>
                                  <a:pt x="787" y="266"/>
                                </a:cubicBezTo>
                                <a:cubicBezTo>
                                  <a:pt x="815" y="316"/>
                                  <a:pt x="913" y="447"/>
                                  <a:pt x="942" y="498"/>
                                </a:cubicBezTo>
                                <a:cubicBezTo>
                                  <a:pt x="971" y="549"/>
                                  <a:pt x="959" y="554"/>
                                  <a:pt x="963" y="570"/>
                                </a:cubicBezTo>
                                <a:cubicBezTo>
                                  <a:pt x="967" y="586"/>
                                  <a:pt x="958" y="585"/>
                                  <a:pt x="966" y="597"/>
                                </a:cubicBezTo>
                                <a:cubicBezTo>
                                  <a:pt x="974" y="609"/>
                                  <a:pt x="1002" y="627"/>
                                  <a:pt x="1014" y="642"/>
                                </a:cubicBezTo>
                                <a:cubicBezTo>
                                  <a:pt x="1026" y="657"/>
                                  <a:pt x="1038" y="673"/>
                                  <a:pt x="1038" y="690"/>
                                </a:cubicBezTo>
                                <a:cubicBezTo>
                                  <a:pt x="1038" y="707"/>
                                  <a:pt x="1013" y="732"/>
                                  <a:pt x="1017" y="743"/>
                                </a:cubicBezTo>
                                <a:cubicBezTo>
                                  <a:pt x="1021" y="754"/>
                                  <a:pt x="1049" y="759"/>
                                  <a:pt x="1065" y="757"/>
                                </a:cubicBezTo>
                                <a:cubicBezTo>
                                  <a:pt x="1081" y="755"/>
                                  <a:pt x="1100" y="744"/>
                                  <a:pt x="1114" y="732"/>
                                </a:cubicBezTo>
                                <a:cubicBezTo>
                                  <a:pt x="1128" y="720"/>
                                  <a:pt x="1133" y="689"/>
                                  <a:pt x="1150" y="682"/>
                                </a:cubicBezTo>
                                <a:cubicBezTo>
                                  <a:pt x="1167" y="675"/>
                                  <a:pt x="1204" y="681"/>
                                  <a:pt x="1214" y="690"/>
                                </a:cubicBezTo>
                                <a:cubicBezTo>
                                  <a:pt x="1224" y="699"/>
                                  <a:pt x="1226" y="715"/>
                                  <a:pt x="1209" y="738"/>
                                </a:cubicBezTo>
                                <a:cubicBezTo>
                                  <a:pt x="1192" y="761"/>
                                  <a:pt x="1137" y="798"/>
                                  <a:pt x="1113" y="829"/>
                                </a:cubicBezTo>
                                <a:cubicBezTo>
                                  <a:pt x="1089" y="860"/>
                                  <a:pt x="1077" y="892"/>
                                  <a:pt x="1065" y="925"/>
                                </a:cubicBezTo>
                                <a:cubicBezTo>
                                  <a:pt x="1053" y="958"/>
                                  <a:pt x="1047" y="985"/>
                                  <a:pt x="1038" y="1026"/>
                                </a:cubicBezTo>
                                <a:cubicBezTo>
                                  <a:pt x="1029" y="1067"/>
                                  <a:pt x="1025" y="1137"/>
                                  <a:pt x="1011" y="1170"/>
                                </a:cubicBezTo>
                                <a:cubicBezTo>
                                  <a:pt x="997" y="1203"/>
                                  <a:pt x="973" y="1210"/>
                                  <a:pt x="953" y="1226"/>
                                </a:cubicBezTo>
                                <a:cubicBezTo>
                                  <a:pt x="933" y="1242"/>
                                  <a:pt x="907" y="1254"/>
                                  <a:pt x="889" y="1269"/>
                                </a:cubicBezTo>
                                <a:cubicBezTo>
                                  <a:pt x="871" y="1284"/>
                                  <a:pt x="856" y="1301"/>
                                  <a:pt x="846" y="1314"/>
                                </a:cubicBezTo>
                                <a:cubicBezTo>
                                  <a:pt x="836" y="1327"/>
                                  <a:pt x="842" y="1335"/>
                                  <a:pt x="827" y="1346"/>
                                </a:cubicBezTo>
                                <a:cubicBezTo>
                                  <a:pt x="812" y="1357"/>
                                  <a:pt x="766" y="1370"/>
                                  <a:pt x="754" y="1380"/>
                                </a:cubicBezTo>
                                <a:cubicBezTo>
                                  <a:pt x="742" y="1390"/>
                                  <a:pt x="756" y="1393"/>
                                  <a:pt x="756" y="1404"/>
                                </a:cubicBezTo>
                                <a:cubicBezTo>
                                  <a:pt x="756" y="1415"/>
                                  <a:pt x="761" y="1437"/>
                                  <a:pt x="752" y="1446"/>
                                </a:cubicBezTo>
                                <a:cubicBezTo>
                                  <a:pt x="743" y="1455"/>
                                  <a:pt x="718" y="1456"/>
                                  <a:pt x="702" y="1458"/>
                                </a:cubicBezTo>
                                <a:cubicBezTo>
                                  <a:pt x="686" y="1460"/>
                                  <a:pt x="707" y="1463"/>
                                  <a:pt x="654" y="1458"/>
                                </a:cubicBezTo>
                                <a:cubicBezTo>
                                  <a:pt x="601" y="1453"/>
                                  <a:pt x="453" y="1428"/>
                                  <a:pt x="382" y="1426"/>
                                </a:cubicBezTo>
                                <a:cubicBezTo>
                                  <a:pt x="311" y="1424"/>
                                  <a:pt x="256" y="1445"/>
                                  <a:pt x="225" y="1447"/>
                                </a:cubicBezTo>
                                <a:cubicBezTo>
                                  <a:pt x="194" y="1449"/>
                                  <a:pt x="223" y="1437"/>
                                  <a:pt x="194" y="1440"/>
                                </a:cubicBezTo>
                                <a:cubicBezTo>
                                  <a:pt x="165" y="1443"/>
                                  <a:pt x="74" y="1476"/>
                                  <a:pt x="49" y="1463"/>
                                </a:cubicBezTo>
                                <a:cubicBezTo>
                                  <a:pt x="24" y="1450"/>
                                  <a:pt x="44" y="1387"/>
                                  <a:pt x="42" y="1364"/>
                                </a:cubicBezTo>
                                <a:cubicBezTo>
                                  <a:pt x="40" y="1341"/>
                                  <a:pt x="40" y="1332"/>
                                  <a:pt x="38" y="1324"/>
                                </a:cubicBezTo>
                                <a:cubicBezTo>
                                  <a:pt x="36" y="1316"/>
                                  <a:pt x="23" y="1321"/>
                                  <a:pt x="30" y="1314"/>
                                </a:cubicBezTo>
                                <a:cubicBezTo>
                                  <a:pt x="37" y="1307"/>
                                  <a:pt x="68" y="1293"/>
                                  <a:pt x="83" y="1279"/>
                                </a:cubicBezTo>
                                <a:cubicBezTo>
                                  <a:pt x="98" y="1265"/>
                                  <a:pt x="115" y="1246"/>
                                  <a:pt x="122" y="1228"/>
                                </a:cubicBezTo>
                                <a:cubicBezTo>
                                  <a:pt x="129" y="1210"/>
                                  <a:pt x="125" y="1182"/>
                                  <a:pt x="126" y="1170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626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</p:grpSp>
                    <p:sp>
                      <p:nvSpPr>
                        <p:cNvPr id="31" name="Freeform 27">
                          <a:extLst>
                            <a:ext uri="{FF2B5EF4-FFF2-40B4-BE49-F238E27FC236}">
                              <a16:creationId xmlns:a16="http://schemas.microsoft.com/office/drawing/2014/main" id="{5F9C571B-A814-9140-84B0-9294ACC31182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40" y="1376"/>
                          <a:ext cx="632" cy="704"/>
                        </a:xfrm>
                        <a:custGeom>
                          <a:avLst/>
                          <a:gdLst>
                            <a:gd name="T0" fmla="*/ 245 w 632"/>
                            <a:gd name="T1" fmla="*/ 704 h 704"/>
                            <a:gd name="T2" fmla="*/ 276 w 632"/>
                            <a:gd name="T3" fmla="*/ 652 h 704"/>
                            <a:gd name="T4" fmla="*/ 288 w 632"/>
                            <a:gd name="T5" fmla="*/ 612 h 704"/>
                            <a:gd name="T6" fmla="*/ 280 w 632"/>
                            <a:gd name="T7" fmla="*/ 572 h 704"/>
                            <a:gd name="T8" fmla="*/ 260 w 632"/>
                            <a:gd name="T9" fmla="*/ 588 h 704"/>
                            <a:gd name="T10" fmla="*/ 252 w 632"/>
                            <a:gd name="T11" fmla="*/ 552 h 704"/>
                            <a:gd name="T12" fmla="*/ 244 w 632"/>
                            <a:gd name="T13" fmla="*/ 520 h 704"/>
                            <a:gd name="T14" fmla="*/ 220 w 632"/>
                            <a:gd name="T15" fmla="*/ 512 h 704"/>
                            <a:gd name="T16" fmla="*/ 172 w 632"/>
                            <a:gd name="T17" fmla="*/ 528 h 704"/>
                            <a:gd name="T18" fmla="*/ 136 w 632"/>
                            <a:gd name="T19" fmla="*/ 532 h 704"/>
                            <a:gd name="T20" fmla="*/ 112 w 632"/>
                            <a:gd name="T21" fmla="*/ 532 h 704"/>
                            <a:gd name="T22" fmla="*/ 88 w 632"/>
                            <a:gd name="T23" fmla="*/ 524 h 704"/>
                            <a:gd name="T24" fmla="*/ 32 w 632"/>
                            <a:gd name="T25" fmla="*/ 492 h 704"/>
                            <a:gd name="T26" fmla="*/ 16 w 632"/>
                            <a:gd name="T27" fmla="*/ 472 h 704"/>
                            <a:gd name="T28" fmla="*/ 16 w 632"/>
                            <a:gd name="T29" fmla="*/ 448 h 704"/>
                            <a:gd name="T30" fmla="*/ 4 w 632"/>
                            <a:gd name="T31" fmla="*/ 420 h 704"/>
                            <a:gd name="T32" fmla="*/ 4 w 632"/>
                            <a:gd name="T33" fmla="*/ 396 h 704"/>
                            <a:gd name="T34" fmla="*/ 4 w 632"/>
                            <a:gd name="T35" fmla="*/ 348 h 704"/>
                            <a:gd name="T36" fmla="*/ 28 w 632"/>
                            <a:gd name="T37" fmla="*/ 360 h 704"/>
                            <a:gd name="T38" fmla="*/ 60 w 632"/>
                            <a:gd name="T39" fmla="*/ 388 h 704"/>
                            <a:gd name="T40" fmla="*/ 72 w 632"/>
                            <a:gd name="T41" fmla="*/ 412 h 704"/>
                            <a:gd name="T42" fmla="*/ 88 w 632"/>
                            <a:gd name="T43" fmla="*/ 432 h 704"/>
                            <a:gd name="T44" fmla="*/ 108 w 632"/>
                            <a:gd name="T45" fmla="*/ 460 h 704"/>
                            <a:gd name="T46" fmla="*/ 124 w 632"/>
                            <a:gd name="T47" fmla="*/ 436 h 704"/>
                            <a:gd name="T48" fmla="*/ 160 w 632"/>
                            <a:gd name="T49" fmla="*/ 436 h 704"/>
                            <a:gd name="T50" fmla="*/ 184 w 632"/>
                            <a:gd name="T51" fmla="*/ 412 h 704"/>
                            <a:gd name="T52" fmla="*/ 244 w 632"/>
                            <a:gd name="T53" fmla="*/ 368 h 704"/>
                            <a:gd name="T54" fmla="*/ 192 w 632"/>
                            <a:gd name="T55" fmla="*/ 376 h 704"/>
                            <a:gd name="T56" fmla="*/ 164 w 632"/>
                            <a:gd name="T57" fmla="*/ 396 h 704"/>
                            <a:gd name="T58" fmla="*/ 128 w 632"/>
                            <a:gd name="T59" fmla="*/ 392 h 704"/>
                            <a:gd name="T60" fmla="*/ 104 w 632"/>
                            <a:gd name="T61" fmla="*/ 404 h 704"/>
                            <a:gd name="T62" fmla="*/ 104 w 632"/>
                            <a:gd name="T63" fmla="*/ 376 h 704"/>
                            <a:gd name="T64" fmla="*/ 124 w 632"/>
                            <a:gd name="T65" fmla="*/ 344 h 704"/>
                            <a:gd name="T66" fmla="*/ 152 w 632"/>
                            <a:gd name="T67" fmla="*/ 312 h 704"/>
                            <a:gd name="T68" fmla="*/ 176 w 632"/>
                            <a:gd name="T69" fmla="*/ 296 h 704"/>
                            <a:gd name="T70" fmla="*/ 176 w 632"/>
                            <a:gd name="T71" fmla="*/ 272 h 704"/>
                            <a:gd name="T72" fmla="*/ 152 w 632"/>
                            <a:gd name="T73" fmla="*/ 280 h 704"/>
                            <a:gd name="T74" fmla="*/ 144 w 632"/>
                            <a:gd name="T75" fmla="*/ 252 h 704"/>
                            <a:gd name="T76" fmla="*/ 180 w 632"/>
                            <a:gd name="T77" fmla="*/ 224 h 704"/>
                            <a:gd name="T78" fmla="*/ 232 w 632"/>
                            <a:gd name="T79" fmla="*/ 196 h 704"/>
                            <a:gd name="T80" fmla="*/ 196 w 632"/>
                            <a:gd name="T81" fmla="*/ 208 h 704"/>
                            <a:gd name="T82" fmla="*/ 204 w 632"/>
                            <a:gd name="T83" fmla="*/ 180 h 704"/>
                            <a:gd name="T84" fmla="*/ 240 w 632"/>
                            <a:gd name="T85" fmla="*/ 148 h 704"/>
                            <a:gd name="T86" fmla="*/ 272 w 632"/>
                            <a:gd name="T87" fmla="*/ 132 h 704"/>
                            <a:gd name="T88" fmla="*/ 296 w 632"/>
                            <a:gd name="T89" fmla="*/ 120 h 704"/>
                            <a:gd name="T90" fmla="*/ 324 w 632"/>
                            <a:gd name="T91" fmla="*/ 104 h 704"/>
                            <a:gd name="T92" fmla="*/ 356 w 632"/>
                            <a:gd name="T93" fmla="*/ 104 h 704"/>
                            <a:gd name="T94" fmla="*/ 384 w 632"/>
                            <a:gd name="T95" fmla="*/ 108 h 704"/>
                            <a:gd name="T96" fmla="*/ 416 w 632"/>
                            <a:gd name="T97" fmla="*/ 72 h 704"/>
                            <a:gd name="T98" fmla="*/ 460 w 632"/>
                            <a:gd name="T99" fmla="*/ 52 h 704"/>
                            <a:gd name="T100" fmla="*/ 500 w 632"/>
                            <a:gd name="T101" fmla="*/ 20 h 704"/>
                            <a:gd name="T102" fmla="*/ 520 w 632"/>
                            <a:gd name="T103" fmla="*/ 36 h 704"/>
                            <a:gd name="T104" fmla="*/ 572 w 632"/>
                            <a:gd name="T105" fmla="*/ 16 h 704"/>
                            <a:gd name="T106" fmla="*/ 608 w 632"/>
                            <a:gd name="T107" fmla="*/ 8 h 704"/>
                            <a:gd name="T108" fmla="*/ 632 w 632"/>
                            <a:gd name="T109" fmla="*/ 0 h 704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w 632"/>
                            <a:gd name="T166" fmla="*/ 0 h 704"/>
                            <a:gd name="T167" fmla="*/ 632 w 632"/>
                            <a:gd name="T168" fmla="*/ 704 h 704"/>
                          </a:gdLst>
                          <a:ahLst/>
                          <a:cxnLst>
                            <a:cxn ang="T110">
                              <a:pos x="T0" y="T1"/>
                            </a:cxn>
                            <a:cxn ang="T111">
                              <a:pos x="T2" y="T3"/>
                            </a:cxn>
                            <a:cxn ang="T112">
                              <a:pos x="T4" y="T5"/>
                            </a:cxn>
                            <a:cxn ang="T113">
                              <a:pos x="T6" y="T7"/>
                            </a:cxn>
                            <a:cxn ang="T114">
                              <a:pos x="T8" y="T9"/>
                            </a:cxn>
                            <a:cxn ang="T115">
                              <a:pos x="T10" y="T11"/>
                            </a:cxn>
                            <a:cxn ang="T116">
                              <a:pos x="T12" y="T13"/>
                            </a:cxn>
                            <a:cxn ang="T117">
                              <a:pos x="T14" y="T15"/>
                            </a:cxn>
                            <a:cxn ang="T118">
                              <a:pos x="T16" y="T17"/>
                            </a:cxn>
                            <a:cxn ang="T119">
                              <a:pos x="T18" y="T19"/>
                            </a:cxn>
                            <a:cxn ang="T120">
                              <a:pos x="T20" y="T21"/>
                            </a:cxn>
                            <a:cxn ang="T121">
                              <a:pos x="T22" y="T23"/>
                            </a:cxn>
                            <a:cxn ang="T122">
                              <a:pos x="T24" y="T25"/>
                            </a:cxn>
                            <a:cxn ang="T123">
                              <a:pos x="T26" y="T27"/>
                            </a:cxn>
                            <a:cxn ang="T124">
                              <a:pos x="T28" y="T29"/>
                            </a:cxn>
                            <a:cxn ang="T125">
                              <a:pos x="T30" y="T31"/>
                            </a:cxn>
                            <a:cxn ang="T126">
                              <a:pos x="T32" y="T33"/>
                            </a:cxn>
                            <a:cxn ang="T127">
                              <a:pos x="T34" y="T35"/>
                            </a:cxn>
                            <a:cxn ang="T128">
                              <a:pos x="T36" y="T37"/>
                            </a:cxn>
                            <a:cxn ang="T129">
                              <a:pos x="T38" y="T39"/>
                            </a:cxn>
                            <a:cxn ang="T130">
                              <a:pos x="T40" y="T41"/>
                            </a:cxn>
                            <a:cxn ang="T131">
                              <a:pos x="T42" y="T43"/>
                            </a:cxn>
                            <a:cxn ang="T132">
                              <a:pos x="T44" y="T45"/>
                            </a:cxn>
                            <a:cxn ang="T133">
                              <a:pos x="T46" y="T47"/>
                            </a:cxn>
                            <a:cxn ang="T134">
                              <a:pos x="T48" y="T49"/>
                            </a:cxn>
                            <a:cxn ang="T135">
                              <a:pos x="T50" y="T51"/>
                            </a:cxn>
                            <a:cxn ang="T136">
                              <a:pos x="T52" y="T53"/>
                            </a:cxn>
                            <a:cxn ang="T137">
                              <a:pos x="T54" y="T55"/>
                            </a:cxn>
                            <a:cxn ang="T138">
                              <a:pos x="T56" y="T57"/>
                            </a:cxn>
                            <a:cxn ang="T139">
                              <a:pos x="T58" y="T59"/>
                            </a:cxn>
                            <a:cxn ang="T140">
                              <a:pos x="T60" y="T61"/>
                            </a:cxn>
                            <a:cxn ang="T141">
                              <a:pos x="T62" y="T63"/>
                            </a:cxn>
                            <a:cxn ang="T142">
                              <a:pos x="T64" y="T65"/>
                            </a:cxn>
                            <a:cxn ang="T143">
                              <a:pos x="T66" y="T67"/>
                            </a:cxn>
                            <a:cxn ang="T144">
                              <a:pos x="T68" y="T69"/>
                            </a:cxn>
                            <a:cxn ang="T145">
                              <a:pos x="T70" y="T71"/>
                            </a:cxn>
                            <a:cxn ang="T146">
                              <a:pos x="T72" y="T73"/>
                            </a:cxn>
                            <a:cxn ang="T147">
                              <a:pos x="T74" y="T75"/>
                            </a:cxn>
                            <a:cxn ang="T148">
                              <a:pos x="T76" y="T77"/>
                            </a:cxn>
                            <a:cxn ang="T149">
                              <a:pos x="T78" y="T79"/>
                            </a:cxn>
                            <a:cxn ang="T150">
                              <a:pos x="T80" y="T81"/>
                            </a:cxn>
                            <a:cxn ang="T151">
                              <a:pos x="T82" y="T83"/>
                            </a:cxn>
                            <a:cxn ang="T152">
                              <a:pos x="T84" y="T85"/>
                            </a:cxn>
                            <a:cxn ang="T153">
                              <a:pos x="T86" y="T87"/>
                            </a:cxn>
                            <a:cxn ang="T154">
                              <a:pos x="T88" y="T89"/>
                            </a:cxn>
                            <a:cxn ang="T155">
                              <a:pos x="T90" y="T91"/>
                            </a:cxn>
                            <a:cxn ang="T156">
                              <a:pos x="T92" y="T93"/>
                            </a:cxn>
                            <a:cxn ang="T157">
                              <a:pos x="T94" y="T95"/>
                            </a:cxn>
                            <a:cxn ang="T158">
                              <a:pos x="T96" y="T97"/>
                            </a:cxn>
                            <a:cxn ang="T159">
                              <a:pos x="T98" y="T99"/>
                            </a:cxn>
                            <a:cxn ang="T160">
                              <a:pos x="T100" y="T101"/>
                            </a:cxn>
                            <a:cxn ang="T161">
                              <a:pos x="T102" y="T103"/>
                            </a:cxn>
                            <a:cxn ang="T162">
                              <a:pos x="T104" y="T105"/>
                            </a:cxn>
                            <a:cxn ang="T163">
                              <a:pos x="T106" y="T107"/>
                            </a:cxn>
                            <a:cxn ang="T164">
                              <a:pos x="T108" y="T109"/>
                            </a:cxn>
                          </a:cxnLst>
                          <a:rect l="T165" t="T166" r="T167" b="T168"/>
                          <a:pathLst>
                            <a:path w="632" h="704">
                              <a:moveTo>
                                <a:pt x="245" y="704"/>
                              </a:moveTo>
                              <a:cubicBezTo>
                                <a:pt x="250" y="695"/>
                                <a:pt x="269" y="667"/>
                                <a:pt x="276" y="652"/>
                              </a:cubicBezTo>
                              <a:cubicBezTo>
                                <a:pt x="283" y="637"/>
                                <a:pt x="287" y="625"/>
                                <a:pt x="288" y="612"/>
                              </a:cubicBezTo>
                              <a:cubicBezTo>
                                <a:pt x="289" y="599"/>
                                <a:pt x="285" y="576"/>
                                <a:pt x="280" y="572"/>
                              </a:cubicBezTo>
                              <a:cubicBezTo>
                                <a:pt x="275" y="568"/>
                                <a:pt x="265" y="591"/>
                                <a:pt x="260" y="588"/>
                              </a:cubicBezTo>
                              <a:cubicBezTo>
                                <a:pt x="255" y="585"/>
                                <a:pt x="255" y="563"/>
                                <a:pt x="252" y="552"/>
                              </a:cubicBezTo>
                              <a:cubicBezTo>
                                <a:pt x="249" y="541"/>
                                <a:pt x="249" y="527"/>
                                <a:pt x="244" y="520"/>
                              </a:cubicBezTo>
                              <a:cubicBezTo>
                                <a:pt x="239" y="513"/>
                                <a:pt x="232" y="511"/>
                                <a:pt x="220" y="512"/>
                              </a:cubicBezTo>
                              <a:cubicBezTo>
                                <a:pt x="208" y="513"/>
                                <a:pt x="186" y="525"/>
                                <a:pt x="172" y="528"/>
                              </a:cubicBezTo>
                              <a:cubicBezTo>
                                <a:pt x="158" y="531"/>
                                <a:pt x="146" y="531"/>
                                <a:pt x="136" y="532"/>
                              </a:cubicBezTo>
                              <a:cubicBezTo>
                                <a:pt x="126" y="533"/>
                                <a:pt x="120" y="533"/>
                                <a:pt x="112" y="532"/>
                              </a:cubicBezTo>
                              <a:cubicBezTo>
                                <a:pt x="104" y="531"/>
                                <a:pt x="101" y="531"/>
                                <a:pt x="88" y="524"/>
                              </a:cubicBezTo>
                              <a:cubicBezTo>
                                <a:pt x="75" y="517"/>
                                <a:pt x="44" y="501"/>
                                <a:pt x="32" y="492"/>
                              </a:cubicBezTo>
                              <a:cubicBezTo>
                                <a:pt x="20" y="483"/>
                                <a:pt x="19" y="479"/>
                                <a:pt x="16" y="472"/>
                              </a:cubicBezTo>
                              <a:cubicBezTo>
                                <a:pt x="13" y="465"/>
                                <a:pt x="18" y="457"/>
                                <a:pt x="16" y="448"/>
                              </a:cubicBezTo>
                              <a:cubicBezTo>
                                <a:pt x="14" y="439"/>
                                <a:pt x="6" y="429"/>
                                <a:pt x="4" y="420"/>
                              </a:cubicBezTo>
                              <a:cubicBezTo>
                                <a:pt x="2" y="411"/>
                                <a:pt x="4" y="408"/>
                                <a:pt x="4" y="396"/>
                              </a:cubicBezTo>
                              <a:cubicBezTo>
                                <a:pt x="4" y="384"/>
                                <a:pt x="0" y="354"/>
                                <a:pt x="4" y="348"/>
                              </a:cubicBezTo>
                              <a:cubicBezTo>
                                <a:pt x="8" y="342"/>
                                <a:pt x="19" y="353"/>
                                <a:pt x="28" y="360"/>
                              </a:cubicBezTo>
                              <a:cubicBezTo>
                                <a:pt x="37" y="367"/>
                                <a:pt x="53" y="379"/>
                                <a:pt x="60" y="388"/>
                              </a:cubicBezTo>
                              <a:cubicBezTo>
                                <a:pt x="67" y="397"/>
                                <a:pt x="67" y="405"/>
                                <a:pt x="72" y="412"/>
                              </a:cubicBezTo>
                              <a:cubicBezTo>
                                <a:pt x="77" y="419"/>
                                <a:pt x="82" y="424"/>
                                <a:pt x="88" y="432"/>
                              </a:cubicBezTo>
                              <a:cubicBezTo>
                                <a:pt x="94" y="440"/>
                                <a:pt x="102" y="459"/>
                                <a:pt x="108" y="460"/>
                              </a:cubicBezTo>
                              <a:cubicBezTo>
                                <a:pt x="114" y="461"/>
                                <a:pt x="115" y="440"/>
                                <a:pt x="124" y="436"/>
                              </a:cubicBezTo>
                              <a:cubicBezTo>
                                <a:pt x="133" y="432"/>
                                <a:pt x="150" y="440"/>
                                <a:pt x="160" y="436"/>
                              </a:cubicBezTo>
                              <a:cubicBezTo>
                                <a:pt x="170" y="432"/>
                                <a:pt x="170" y="423"/>
                                <a:pt x="184" y="412"/>
                              </a:cubicBezTo>
                              <a:cubicBezTo>
                                <a:pt x="198" y="401"/>
                                <a:pt x="243" y="374"/>
                                <a:pt x="244" y="368"/>
                              </a:cubicBezTo>
                              <a:cubicBezTo>
                                <a:pt x="245" y="362"/>
                                <a:pt x="205" y="371"/>
                                <a:pt x="192" y="376"/>
                              </a:cubicBezTo>
                              <a:cubicBezTo>
                                <a:pt x="179" y="381"/>
                                <a:pt x="175" y="393"/>
                                <a:pt x="164" y="396"/>
                              </a:cubicBezTo>
                              <a:cubicBezTo>
                                <a:pt x="153" y="399"/>
                                <a:pt x="138" y="391"/>
                                <a:pt x="128" y="392"/>
                              </a:cubicBezTo>
                              <a:cubicBezTo>
                                <a:pt x="118" y="393"/>
                                <a:pt x="108" y="407"/>
                                <a:pt x="104" y="404"/>
                              </a:cubicBezTo>
                              <a:cubicBezTo>
                                <a:pt x="100" y="401"/>
                                <a:pt x="101" y="386"/>
                                <a:pt x="104" y="376"/>
                              </a:cubicBezTo>
                              <a:cubicBezTo>
                                <a:pt x="107" y="366"/>
                                <a:pt x="116" y="355"/>
                                <a:pt x="124" y="344"/>
                              </a:cubicBezTo>
                              <a:cubicBezTo>
                                <a:pt x="132" y="333"/>
                                <a:pt x="143" y="320"/>
                                <a:pt x="152" y="312"/>
                              </a:cubicBezTo>
                              <a:cubicBezTo>
                                <a:pt x="161" y="304"/>
                                <a:pt x="172" y="303"/>
                                <a:pt x="176" y="296"/>
                              </a:cubicBezTo>
                              <a:cubicBezTo>
                                <a:pt x="180" y="289"/>
                                <a:pt x="180" y="275"/>
                                <a:pt x="176" y="272"/>
                              </a:cubicBezTo>
                              <a:cubicBezTo>
                                <a:pt x="172" y="269"/>
                                <a:pt x="157" y="283"/>
                                <a:pt x="152" y="280"/>
                              </a:cubicBezTo>
                              <a:cubicBezTo>
                                <a:pt x="147" y="277"/>
                                <a:pt x="139" y="261"/>
                                <a:pt x="144" y="252"/>
                              </a:cubicBezTo>
                              <a:cubicBezTo>
                                <a:pt x="149" y="243"/>
                                <a:pt x="165" y="233"/>
                                <a:pt x="180" y="224"/>
                              </a:cubicBezTo>
                              <a:cubicBezTo>
                                <a:pt x="195" y="215"/>
                                <a:pt x="229" y="199"/>
                                <a:pt x="232" y="196"/>
                              </a:cubicBezTo>
                              <a:cubicBezTo>
                                <a:pt x="235" y="193"/>
                                <a:pt x="201" y="211"/>
                                <a:pt x="196" y="208"/>
                              </a:cubicBezTo>
                              <a:cubicBezTo>
                                <a:pt x="191" y="205"/>
                                <a:pt x="197" y="190"/>
                                <a:pt x="204" y="180"/>
                              </a:cubicBezTo>
                              <a:cubicBezTo>
                                <a:pt x="211" y="170"/>
                                <a:pt x="229" y="156"/>
                                <a:pt x="240" y="148"/>
                              </a:cubicBezTo>
                              <a:cubicBezTo>
                                <a:pt x="251" y="140"/>
                                <a:pt x="263" y="137"/>
                                <a:pt x="272" y="132"/>
                              </a:cubicBezTo>
                              <a:cubicBezTo>
                                <a:pt x="281" y="127"/>
                                <a:pt x="287" y="125"/>
                                <a:pt x="296" y="120"/>
                              </a:cubicBezTo>
                              <a:cubicBezTo>
                                <a:pt x="305" y="115"/>
                                <a:pt x="314" y="107"/>
                                <a:pt x="324" y="104"/>
                              </a:cubicBezTo>
                              <a:cubicBezTo>
                                <a:pt x="334" y="101"/>
                                <a:pt x="346" y="103"/>
                                <a:pt x="356" y="104"/>
                              </a:cubicBezTo>
                              <a:cubicBezTo>
                                <a:pt x="366" y="105"/>
                                <a:pt x="374" y="113"/>
                                <a:pt x="384" y="108"/>
                              </a:cubicBezTo>
                              <a:cubicBezTo>
                                <a:pt x="394" y="103"/>
                                <a:pt x="403" y="81"/>
                                <a:pt x="416" y="72"/>
                              </a:cubicBezTo>
                              <a:cubicBezTo>
                                <a:pt x="429" y="63"/>
                                <a:pt x="446" y="61"/>
                                <a:pt x="460" y="52"/>
                              </a:cubicBezTo>
                              <a:cubicBezTo>
                                <a:pt x="474" y="43"/>
                                <a:pt x="490" y="23"/>
                                <a:pt x="500" y="20"/>
                              </a:cubicBezTo>
                              <a:cubicBezTo>
                                <a:pt x="510" y="17"/>
                                <a:pt x="508" y="37"/>
                                <a:pt x="520" y="36"/>
                              </a:cubicBezTo>
                              <a:cubicBezTo>
                                <a:pt x="532" y="35"/>
                                <a:pt x="557" y="21"/>
                                <a:pt x="572" y="16"/>
                              </a:cubicBezTo>
                              <a:cubicBezTo>
                                <a:pt x="587" y="11"/>
                                <a:pt x="598" y="11"/>
                                <a:pt x="608" y="8"/>
                              </a:cubicBezTo>
                              <a:cubicBezTo>
                                <a:pt x="618" y="5"/>
                                <a:pt x="625" y="2"/>
                                <a:pt x="632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  <p:grpSp>
                      <p:nvGrpSpPr>
                        <p:cNvPr id="32" name="Group 28">
                          <a:extLst>
                            <a:ext uri="{FF2B5EF4-FFF2-40B4-BE49-F238E27FC236}">
                              <a16:creationId xmlns:a16="http://schemas.microsoft.com/office/drawing/2014/main" id="{9CA3192F-4744-F84B-B6FC-B9176223E023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72" y="1336"/>
                          <a:ext cx="844" cy="530"/>
                          <a:chOff x="3472" y="1336"/>
                          <a:chExt cx="844" cy="530"/>
                        </a:xfrm>
                      </p:grpSpPr>
                      <p:sp>
                        <p:nvSpPr>
                          <p:cNvPr id="39" name="Freeform 29">
                            <a:extLst>
                              <a:ext uri="{FF2B5EF4-FFF2-40B4-BE49-F238E27FC236}">
                                <a16:creationId xmlns:a16="http://schemas.microsoft.com/office/drawing/2014/main" id="{2223A404-1EFC-D646-8648-2CF50CCF9ED8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72" y="1336"/>
                            <a:ext cx="844" cy="236"/>
                          </a:xfrm>
                          <a:custGeom>
                            <a:avLst/>
                            <a:gdLst>
                              <a:gd name="T0" fmla="*/ 0 w 844"/>
                              <a:gd name="T1" fmla="*/ 40 h 236"/>
                              <a:gd name="T2" fmla="*/ 48 w 844"/>
                              <a:gd name="T3" fmla="*/ 32 h 236"/>
                              <a:gd name="T4" fmla="*/ 84 w 844"/>
                              <a:gd name="T5" fmla="*/ 20 h 236"/>
                              <a:gd name="T6" fmla="*/ 120 w 844"/>
                              <a:gd name="T7" fmla="*/ 24 h 236"/>
                              <a:gd name="T8" fmla="*/ 152 w 844"/>
                              <a:gd name="T9" fmla="*/ 24 h 236"/>
                              <a:gd name="T10" fmla="*/ 176 w 844"/>
                              <a:gd name="T11" fmla="*/ 8 h 236"/>
                              <a:gd name="T12" fmla="*/ 224 w 844"/>
                              <a:gd name="T13" fmla="*/ 0 h 236"/>
                              <a:gd name="T14" fmla="*/ 252 w 844"/>
                              <a:gd name="T15" fmla="*/ 0 h 236"/>
                              <a:gd name="T16" fmla="*/ 292 w 844"/>
                              <a:gd name="T17" fmla="*/ 0 h 236"/>
                              <a:gd name="T18" fmla="*/ 324 w 844"/>
                              <a:gd name="T19" fmla="*/ 8 h 236"/>
                              <a:gd name="T20" fmla="*/ 356 w 844"/>
                              <a:gd name="T21" fmla="*/ 24 h 236"/>
                              <a:gd name="T22" fmla="*/ 388 w 844"/>
                              <a:gd name="T23" fmla="*/ 36 h 236"/>
                              <a:gd name="T24" fmla="*/ 432 w 844"/>
                              <a:gd name="T25" fmla="*/ 56 h 236"/>
                              <a:gd name="T26" fmla="*/ 460 w 844"/>
                              <a:gd name="T27" fmla="*/ 52 h 236"/>
                              <a:gd name="T28" fmla="*/ 496 w 844"/>
                              <a:gd name="T29" fmla="*/ 56 h 236"/>
                              <a:gd name="T30" fmla="*/ 544 w 844"/>
                              <a:gd name="T31" fmla="*/ 76 h 236"/>
                              <a:gd name="T32" fmla="*/ 573 w 844"/>
                              <a:gd name="T33" fmla="*/ 91 h 236"/>
                              <a:gd name="T34" fmla="*/ 600 w 844"/>
                              <a:gd name="T35" fmla="*/ 100 h 236"/>
                              <a:gd name="T36" fmla="*/ 624 w 844"/>
                              <a:gd name="T37" fmla="*/ 100 h 236"/>
                              <a:gd name="T38" fmla="*/ 652 w 844"/>
                              <a:gd name="T39" fmla="*/ 92 h 236"/>
                              <a:gd name="T40" fmla="*/ 701 w 844"/>
                              <a:gd name="T41" fmla="*/ 144 h 236"/>
                              <a:gd name="T42" fmla="*/ 728 w 844"/>
                              <a:gd name="T43" fmla="*/ 100 h 236"/>
                              <a:gd name="T44" fmla="*/ 748 w 844"/>
                              <a:gd name="T45" fmla="*/ 116 h 236"/>
                              <a:gd name="T46" fmla="*/ 772 w 844"/>
                              <a:gd name="T47" fmla="*/ 148 h 236"/>
                              <a:gd name="T48" fmla="*/ 792 w 844"/>
                              <a:gd name="T49" fmla="*/ 168 h 236"/>
                              <a:gd name="T50" fmla="*/ 811 w 844"/>
                              <a:gd name="T51" fmla="*/ 189 h 236"/>
                              <a:gd name="T52" fmla="*/ 808 w 844"/>
                              <a:gd name="T53" fmla="*/ 213 h 236"/>
                              <a:gd name="T54" fmla="*/ 820 w 844"/>
                              <a:gd name="T55" fmla="*/ 232 h 236"/>
                              <a:gd name="T56" fmla="*/ 844 w 844"/>
                              <a:gd name="T57" fmla="*/ 236 h 2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844"/>
                              <a:gd name="T88" fmla="*/ 0 h 236"/>
                              <a:gd name="T89" fmla="*/ 844 w 844"/>
                              <a:gd name="T90" fmla="*/ 236 h 236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844" h="236">
                                <a:moveTo>
                                  <a:pt x="0" y="40"/>
                                </a:moveTo>
                                <a:lnTo>
                                  <a:pt x="48" y="32"/>
                                </a:lnTo>
                                <a:lnTo>
                                  <a:pt x="84" y="20"/>
                                </a:lnTo>
                                <a:lnTo>
                                  <a:pt x="120" y="24"/>
                                </a:lnTo>
                                <a:lnTo>
                                  <a:pt x="152" y="24"/>
                                </a:lnTo>
                                <a:lnTo>
                                  <a:pt x="176" y="8"/>
                                </a:lnTo>
                                <a:lnTo>
                                  <a:pt x="224" y="0"/>
                                </a:lnTo>
                                <a:lnTo>
                                  <a:pt x="252" y="0"/>
                                </a:lnTo>
                                <a:lnTo>
                                  <a:pt x="292" y="0"/>
                                </a:lnTo>
                                <a:lnTo>
                                  <a:pt x="324" y="8"/>
                                </a:lnTo>
                                <a:lnTo>
                                  <a:pt x="356" y="24"/>
                                </a:lnTo>
                                <a:lnTo>
                                  <a:pt x="388" y="36"/>
                                </a:lnTo>
                                <a:lnTo>
                                  <a:pt x="432" y="56"/>
                                </a:lnTo>
                                <a:lnTo>
                                  <a:pt x="460" y="52"/>
                                </a:lnTo>
                                <a:lnTo>
                                  <a:pt x="496" y="56"/>
                                </a:lnTo>
                                <a:lnTo>
                                  <a:pt x="544" y="76"/>
                                </a:lnTo>
                                <a:lnTo>
                                  <a:pt x="573" y="91"/>
                                </a:lnTo>
                                <a:lnTo>
                                  <a:pt x="600" y="100"/>
                                </a:lnTo>
                                <a:lnTo>
                                  <a:pt x="624" y="100"/>
                                </a:lnTo>
                                <a:lnTo>
                                  <a:pt x="652" y="92"/>
                                </a:lnTo>
                                <a:lnTo>
                                  <a:pt x="701" y="144"/>
                                </a:lnTo>
                                <a:lnTo>
                                  <a:pt x="728" y="100"/>
                                </a:lnTo>
                                <a:lnTo>
                                  <a:pt x="748" y="116"/>
                                </a:lnTo>
                                <a:cubicBezTo>
                                  <a:pt x="755" y="124"/>
                                  <a:pt x="765" y="139"/>
                                  <a:pt x="772" y="148"/>
                                </a:cubicBezTo>
                                <a:lnTo>
                                  <a:pt x="792" y="168"/>
                                </a:lnTo>
                                <a:lnTo>
                                  <a:pt x="811" y="189"/>
                                </a:lnTo>
                                <a:lnTo>
                                  <a:pt x="808" y="213"/>
                                </a:lnTo>
                                <a:lnTo>
                                  <a:pt x="820" y="232"/>
                                </a:lnTo>
                                <a:lnTo>
                                  <a:pt x="844" y="236"/>
                                </a:ln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 w="38100">
                            <a:solidFill>
                              <a:srgbClr val="FF0626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  <p:sp>
                        <p:nvSpPr>
                          <p:cNvPr id="40" name="Freeform 30">
                            <a:extLst>
                              <a:ext uri="{FF2B5EF4-FFF2-40B4-BE49-F238E27FC236}">
                                <a16:creationId xmlns:a16="http://schemas.microsoft.com/office/drawing/2014/main" id="{6E753AA3-9EA1-B842-899B-D4F4D9CE324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72" y="1376"/>
                            <a:ext cx="840" cy="490"/>
                          </a:xfrm>
                          <a:custGeom>
                            <a:avLst/>
                            <a:gdLst>
                              <a:gd name="T0" fmla="*/ 840 w 840"/>
                              <a:gd name="T1" fmla="*/ 192 h 490"/>
                              <a:gd name="T2" fmla="*/ 648 w 840"/>
                              <a:gd name="T3" fmla="*/ 448 h 490"/>
                              <a:gd name="T4" fmla="*/ 648 w 840"/>
                              <a:gd name="T5" fmla="*/ 443 h 490"/>
                              <a:gd name="T6" fmla="*/ 640 w 840"/>
                              <a:gd name="T7" fmla="*/ 432 h 490"/>
                              <a:gd name="T8" fmla="*/ 643 w 840"/>
                              <a:gd name="T9" fmla="*/ 408 h 490"/>
                              <a:gd name="T10" fmla="*/ 648 w 840"/>
                              <a:gd name="T11" fmla="*/ 381 h 490"/>
                              <a:gd name="T12" fmla="*/ 645 w 840"/>
                              <a:gd name="T13" fmla="*/ 357 h 490"/>
                              <a:gd name="T14" fmla="*/ 637 w 840"/>
                              <a:gd name="T15" fmla="*/ 315 h 490"/>
                              <a:gd name="T16" fmla="*/ 613 w 840"/>
                              <a:gd name="T17" fmla="*/ 293 h 490"/>
                              <a:gd name="T18" fmla="*/ 581 w 840"/>
                              <a:gd name="T19" fmla="*/ 256 h 490"/>
                              <a:gd name="T20" fmla="*/ 533 w 840"/>
                              <a:gd name="T21" fmla="*/ 227 h 490"/>
                              <a:gd name="T22" fmla="*/ 493 w 840"/>
                              <a:gd name="T23" fmla="*/ 216 h 490"/>
                              <a:gd name="T24" fmla="*/ 448 w 840"/>
                              <a:gd name="T25" fmla="*/ 224 h 490"/>
                              <a:gd name="T26" fmla="*/ 403 w 840"/>
                              <a:gd name="T27" fmla="*/ 248 h 490"/>
                              <a:gd name="T28" fmla="*/ 352 w 840"/>
                              <a:gd name="T29" fmla="*/ 261 h 490"/>
                              <a:gd name="T30" fmla="*/ 307 w 840"/>
                              <a:gd name="T31" fmla="*/ 288 h 490"/>
                              <a:gd name="T32" fmla="*/ 267 w 840"/>
                              <a:gd name="T33" fmla="*/ 299 h 490"/>
                              <a:gd name="T34" fmla="*/ 229 w 840"/>
                              <a:gd name="T35" fmla="*/ 317 h 490"/>
                              <a:gd name="T36" fmla="*/ 184 w 840"/>
                              <a:gd name="T37" fmla="*/ 336 h 490"/>
                              <a:gd name="T38" fmla="*/ 139 w 840"/>
                              <a:gd name="T39" fmla="*/ 352 h 490"/>
                              <a:gd name="T40" fmla="*/ 125 w 840"/>
                              <a:gd name="T41" fmla="*/ 365 h 490"/>
                              <a:gd name="T42" fmla="*/ 0 w 840"/>
                              <a:gd name="T43" fmla="*/ 0 h 490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w 840"/>
                              <a:gd name="T67" fmla="*/ 0 h 490"/>
                              <a:gd name="T68" fmla="*/ 840 w 840"/>
                              <a:gd name="T69" fmla="*/ 490 h 490"/>
                            </a:gdLst>
                            <a:ahLst/>
                            <a:cxnLst>
                              <a:cxn ang="T44">
                                <a:pos x="T0" y="T1"/>
                              </a:cxn>
                              <a:cxn ang="T45">
                                <a:pos x="T2" y="T3"/>
                              </a:cxn>
                              <a:cxn ang="T46">
                                <a:pos x="T4" y="T5"/>
                              </a:cxn>
                              <a:cxn ang="T47">
                                <a:pos x="T6" y="T7"/>
                              </a:cxn>
                              <a:cxn ang="T48">
                                <a:pos x="T8" y="T9"/>
                              </a:cxn>
                              <a:cxn ang="T49">
                                <a:pos x="T10" y="T11"/>
                              </a:cxn>
                              <a:cxn ang="T50">
                                <a:pos x="T12" y="T13"/>
                              </a:cxn>
                              <a:cxn ang="T51">
                                <a:pos x="T14" y="T15"/>
                              </a:cxn>
                              <a:cxn ang="T52">
                                <a:pos x="T16" y="T17"/>
                              </a:cxn>
                              <a:cxn ang="T53">
                                <a:pos x="T18" y="T19"/>
                              </a:cxn>
                              <a:cxn ang="T54">
                                <a:pos x="T20" y="T21"/>
                              </a:cxn>
                              <a:cxn ang="T55">
                                <a:pos x="T22" y="T23"/>
                              </a:cxn>
                              <a:cxn ang="T56">
                                <a:pos x="T24" y="T25"/>
                              </a:cxn>
                              <a:cxn ang="T57">
                                <a:pos x="T26" y="T27"/>
                              </a:cxn>
                              <a:cxn ang="T58">
                                <a:pos x="T28" y="T29"/>
                              </a:cxn>
                              <a:cxn ang="T59">
                                <a:pos x="T30" y="T31"/>
                              </a:cxn>
                              <a:cxn ang="T60">
                                <a:pos x="T32" y="T33"/>
                              </a:cxn>
                              <a:cxn ang="T61">
                                <a:pos x="T34" y="T35"/>
                              </a:cxn>
                              <a:cxn ang="T62">
                                <a:pos x="T36" y="T37"/>
                              </a:cxn>
                              <a:cxn ang="T63">
                                <a:pos x="T38" y="T39"/>
                              </a:cxn>
                              <a:cxn ang="T64">
                                <a:pos x="T40" y="T41"/>
                              </a:cxn>
                              <a:cxn ang="T65">
                                <a:pos x="T42" y="T43"/>
                              </a:cxn>
                            </a:cxnLst>
                            <a:rect l="T66" t="T67" r="T68" b="T69"/>
                            <a:pathLst>
                              <a:path w="840" h="490">
                                <a:moveTo>
                                  <a:pt x="840" y="192"/>
                                </a:moveTo>
                                <a:cubicBezTo>
                                  <a:pt x="808" y="235"/>
                                  <a:pt x="680" y="406"/>
                                  <a:pt x="648" y="448"/>
                                </a:cubicBezTo>
                                <a:cubicBezTo>
                                  <a:pt x="616" y="490"/>
                                  <a:pt x="649" y="446"/>
                                  <a:pt x="648" y="443"/>
                                </a:cubicBezTo>
                                <a:cubicBezTo>
                                  <a:pt x="647" y="440"/>
                                  <a:pt x="641" y="438"/>
                                  <a:pt x="640" y="432"/>
                                </a:cubicBezTo>
                                <a:cubicBezTo>
                                  <a:pt x="639" y="426"/>
                                  <a:pt x="642" y="416"/>
                                  <a:pt x="643" y="408"/>
                                </a:cubicBezTo>
                                <a:cubicBezTo>
                                  <a:pt x="644" y="400"/>
                                  <a:pt x="648" y="389"/>
                                  <a:pt x="648" y="381"/>
                                </a:cubicBezTo>
                                <a:cubicBezTo>
                                  <a:pt x="648" y="373"/>
                                  <a:pt x="647" y="368"/>
                                  <a:pt x="645" y="357"/>
                                </a:cubicBezTo>
                                <a:cubicBezTo>
                                  <a:pt x="643" y="346"/>
                                  <a:pt x="642" y="326"/>
                                  <a:pt x="637" y="315"/>
                                </a:cubicBezTo>
                                <a:cubicBezTo>
                                  <a:pt x="632" y="304"/>
                                  <a:pt x="622" y="303"/>
                                  <a:pt x="613" y="293"/>
                                </a:cubicBezTo>
                                <a:cubicBezTo>
                                  <a:pt x="604" y="283"/>
                                  <a:pt x="594" y="267"/>
                                  <a:pt x="581" y="256"/>
                                </a:cubicBezTo>
                                <a:cubicBezTo>
                                  <a:pt x="568" y="245"/>
                                  <a:pt x="548" y="234"/>
                                  <a:pt x="533" y="227"/>
                                </a:cubicBezTo>
                                <a:cubicBezTo>
                                  <a:pt x="518" y="220"/>
                                  <a:pt x="507" y="216"/>
                                  <a:pt x="493" y="216"/>
                                </a:cubicBezTo>
                                <a:cubicBezTo>
                                  <a:pt x="479" y="216"/>
                                  <a:pt x="463" y="219"/>
                                  <a:pt x="448" y="224"/>
                                </a:cubicBezTo>
                                <a:cubicBezTo>
                                  <a:pt x="433" y="229"/>
                                  <a:pt x="419" y="242"/>
                                  <a:pt x="403" y="248"/>
                                </a:cubicBezTo>
                                <a:cubicBezTo>
                                  <a:pt x="387" y="254"/>
                                  <a:pt x="368" y="254"/>
                                  <a:pt x="352" y="261"/>
                                </a:cubicBezTo>
                                <a:cubicBezTo>
                                  <a:pt x="336" y="268"/>
                                  <a:pt x="321" y="282"/>
                                  <a:pt x="307" y="288"/>
                                </a:cubicBezTo>
                                <a:cubicBezTo>
                                  <a:pt x="293" y="294"/>
                                  <a:pt x="280" y="294"/>
                                  <a:pt x="267" y="299"/>
                                </a:cubicBezTo>
                                <a:cubicBezTo>
                                  <a:pt x="254" y="304"/>
                                  <a:pt x="243" y="311"/>
                                  <a:pt x="229" y="317"/>
                                </a:cubicBezTo>
                                <a:cubicBezTo>
                                  <a:pt x="215" y="323"/>
                                  <a:pt x="199" y="330"/>
                                  <a:pt x="184" y="336"/>
                                </a:cubicBezTo>
                                <a:cubicBezTo>
                                  <a:pt x="169" y="342"/>
                                  <a:pt x="149" y="347"/>
                                  <a:pt x="139" y="352"/>
                                </a:cubicBezTo>
                                <a:cubicBezTo>
                                  <a:pt x="129" y="357"/>
                                  <a:pt x="148" y="424"/>
                                  <a:pt x="125" y="365"/>
                                </a:cubicBezTo>
                                <a:cubicBezTo>
                                  <a:pt x="102" y="306"/>
                                  <a:pt x="47" y="154"/>
                                  <a:pt x="0" y="0"/>
                                </a:cubicBez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</p:grpSp>
                    <p:sp>
                      <p:nvSpPr>
                        <p:cNvPr id="33" name="Freeform 31">
                          <a:extLst>
                            <a:ext uri="{FF2B5EF4-FFF2-40B4-BE49-F238E27FC236}">
                              <a16:creationId xmlns:a16="http://schemas.microsoft.com/office/drawing/2014/main" id="{51855CAA-DB7E-3A47-A252-58B4E17D85F7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17" y="1560"/>
                          <a:ext cx="403" cy="376"/>
                        </a:xfrm>
                        <a:custGeom>
                          <a:avLst/>
                          <a:gdLst>
                            <a:gd name="T0" fmla="*/ 0 w 403"/>
                            <a:gd name="T1" fmla="*/ 13 h 376"/>
                            <a:gd name="T2" fmla="*/ 30 w 403"/>
                            <a:gd name="T3" fmla="*/ 35 h 376"/>
                            <a:gd name="T4" fmla="*/ 70 w 403"/>
                            <a:gd name="T5" fmla="*/ 29 h 376"/>
                            <a:gd name="T6" fmla="*/ 96 w 403"/>
                            <a:gd name="T7" fmla="*/ 43 h 376"/>
                            <a:gd name="T8" fmla="*/ 118 w 403"/>
                            <a:gd name="T9" fmla="*/ 61 h 376"/>
                            <a:gd name="T10" fmla="*/ 136 w 403"/>
                            <a:gd name="T11" fmla="*/ 75 h 376"/>
                            <a:gd name="T12" fmla="*/ 168 w 403"/>
                            <a:gd name="T13" fmla="*/ 75 h 376"/>
                            <a:gd name="T14" fmla="*/ 176 w 403"/>
                            <a:gd name="T15" fmla="*/ 61 h 376"/>
                            <a:gd name="T16" fmla="*/ 182 w 403"/>
                            <a:gd name="T17" fmla="*/ 37 h 376"/>
                            <a:gd name="T18" fmla="*/ 179 w 403"/>
                            <a:gd name="T19" fmla="*/ 21 h 376"/>
                            <a:gd name="T20" fmla="*/ 184 w 403"/>
                            <a:gd name="T21" fmla="*/ 3 h 376"/>
                            <a:gd name="T22" fmla="*/ 200 w 403"/>
                            <a:gd name="T23" fmla="*/ 3 h 376"/>
                            <a:gd name="T24" fmla="*/ 216 w 403"/>
                            <a:gd name="T25" fmla="*/ 24 h 376"/>
                            <a:gd name="T26" fmla="*/ 219 w 403"/>
                            <a:gd name="T27" fmla="*/ 40 h 376"/>
                            <a:gd name="T28" fmla="*/ 235 w 403"/>
                            <a:gd name="T29" fmla="*/ 56 h 376"/>
                            <a:gd name="T30" fmla="*/ 240 w 403"/>
                            <a:gd name="T31" fmla="*/ 88 h 376"/>
                            <a:gd name="T32" fmla="*/ 256 w 403"/>
                            <a:gd name="T33" fmla="*/ 99 h 376"/>
                            <a:gd name="T34" fmla="*/ 283 w 403"/>
                            <a:gd name="T35" fmla="*/ 99 h 376"/>
                            <a:gd name="T36" fmla="*/ 302 w 403"/>
                            <a:gd name="T37" fmla="*/ 112 h 376"/>
                            <a:gd name="T38" fmla="*/ 318 w 403"/>
                            <a:gd name="T39" fmla="*/ 123 h 376"/>
                            <a:gd name="T40" fmla="*/ 344 w 403"/>
                            <a:gd name="T41" fmla="*/ 131 h 376"/>
                            <a:gd name="T42" fmla="*/ 360 w 403"/>
                            <a:gd name="T43" fmla="*/ 144 h 376"/>
                            <a:gd name="T44" fmla="*/ 374 w 403"/>
                            <a:gd name="T45" fmla="*/ 176 h 376"/>
                            <a:gd name="T46" fmla="*/ 374 w 403"/>
                            <a:gd name="T47" fmla="*/ 192 h 376"/>
                            <a:gd name="T48" fmla="*/ 374 w 403"/>
                            <a:gd name="T49" fmla="*/ 211 h 376"/>
                            <a:gd name="T50" fmla="*/ 368 w 403"/>
                            <a:gd name="T51" fmla="*/ 240 h 376"/>
                            <a:gd name="T52" fmla="*/ 368 w 403"/>
                            <a:gd name="T53" fmla="*/ 256 h 376"/>
                            <a:gd name="T54" fmla="*/ 355 w 403"/>
                            <a:gd name="T55" fmla="*/ 288 h 376"/>
                            <a:gd name="T56" fmla="*/ 363 w 403"/>
                            <a:gd name="T57" fmla="*/ 304 h 376"/>
                            <a:gd name="T58" fmla="*/ 366 w 403"/>
                            <a:gd name="T59" fmla="*/ 323 h 376"/>
                            <a:gd name="T60" fmla="*/ 376 w 403"/>
                            <a:gd name="T61" fmla="*/ 341 h 376"/>
                            <a:gd name="T62" fmla="*/ 387 w 403"/>
                            <a:gd name="T63" fmla="*/ 357 h 376"/>
                            <a:gd name="T64" fmla="*/ 403 w 403"/>
                            <a:gd name="T65" fmla="*/ 376 h 37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w 403"/>
                            <a:gd name="T100" fmla="*/ 0 h 376"/>
                            <a:gd name="T101" fmla="*/ 403 w 403"/>
                            <a:gd name="T102" fmla="*/ 376 h 376"/>
                          </a:gdLst>
                          <a:ahLst/>
                          <a:cxnLst>
                            <a:cxn ang="T66">
                              <a:pos x="T0" y="T1"/>
                            </a:cxn>
                            <a:cxn ang="T67">
                              <a:pos x="T2" y="T3"/>
                            </a:cxn>
                            <a:cxn ang="T68">
                              <a:pos x="T4" y="T5"/>
                            </a:cxn>
                            <a:cxn ang="T69">
                              <a:pos x="T6" y="T7"/>
                            </a:cxn>
                            <a:cxn ang="T70">
                              <a:pos x="T8" y="T9"/>
                            </a:cxn>
                            <a:cxn ang="T71">
                              <a:pos x="T10" y="T11"/>
                            </a:cxn>
                            <a:cxn ang="T72">
                              <a:pos x="T12" y="T13"/>
                            </a:cxn>
                            <a:cxn ang="T73">
                              <a:pos x="T14" y="T15"/>
                            </a:cxn>
                            <a:cxn ang="T74">
                              <a:pos x="T16" y="T17"/>
                            </a:cxn>
                            <a:cxn ang="T75">
                              <a:pos x="T18" y="T19"/>
                            </a:cxn>
                            <a:cxn ang="T76">
                              <a:pos x="T20" y="T21"/>
                            </a:cxn>
                            <a:cxn ang="T77">
                              <a:pos x="T22" y="T23"/>
                            </a:cxn>
                            <a:cxn ang="T78">
                              <a:pos x="T24" y="T25"/>
                            </a:cxn>
                            <a:cxn ang="T79">
                              <a:pos x="T26" y="T27"/>
                            </a:cxn>
                            <a:cxn ang="T80">
                              <a:pos x="T28" y="T29"/>
                            </a:cxn>
                            <a:cxn ang="T81">
                              <a:pos x="T30" y="T31"/>
                            </a:cxn>
                            <a:cxn ang="T82">
                              <a:pos x="T32" y="T33"/>
                            </a:cxn>
                            <a:cxn ang="T83">
                              <a:pos x="T34" y="T35"/>
                            </a:cxn>
                            <a:cxn ang="T84">
                              <a:pos x="T36" y="T37"/>
                            </a:cxn>
                            <a:cxn ang="T85">
                              <a:pos x="T38" y="T39"/>
                            </a:cxn>
                            <a:cxn ang="T86">
                              <a:pos x="T40" y="T41"/>
                            </a:cxn>
                            <a:cxn ang="T87">
                              <a:pos x="T42" y="T43"/>
                            </a:cxn>
                            <a:cxn ang="T88">
                              <a:pos x="T44" y="T45"/>
                            </a:cxn>
                            <a:cxn ang="T89">
                              <a:pos x="T46" y="T47"/>
                            </a:cxn>
                            <a:cxn ang="T90">
                              <a:pos x="T48" y="T49"/>
                            </a:cxn>
                            <a:cxn ang="T91">
                              <a:pos x="T50" y="T51"/>
                            </a:cxn>
                            <a:cxn ang="T92">
                              <a:pos x="T52" y="T53"/>
                            </a:cxn>
                            <a:cxn ang="T93">
                              <a:pos x="T54" y="T55"/>
                            </a:cxn>
                            <a:cxn ang="T94">
                              <a:pos x="T56" y="T57"/>
                            </a:cxn>
                            <a:cxn ang="T95">
                              <a:pos x="T58" y="T59"/>
                            </a:cxn>
                            <a:cxn ang="T96">
                              <a:pos x="T60" y="T61"/>
                            </a:cxn>
                            <a:cxn ang="T97">
                              <a:pos x="T62" y="T63"/>
                            </a:cxn>
                            <a:cxn ang="T98">
                              <a:pos x="T64" y="T65"/>
                            </a:cxn>
                          </a:cxnLst>
                          <a:rect l="T99" t="T100" r="T101" b="T102"/>
                          <a:pathLst>
                            <a:path w="403" h="376">
                              <a:moveTo>
                                <a:pt x="0" y="13"/>
                              </a:moveTo>
                              <a:cubicBezTo>
                                <a:pt x="9" y="22"/>
                                <a:pt x="18" y="32"/>
                                <a:pt x="30" y="35"/>
                              </a:cubicBezTo>
                              <a:cubicBezTo>
                                <a:pt x="42" y="38"/>
                                <a:pt x="59" y="28"/>
                                <a:pt x="70" y="29"/>
                              </a:cubicBezTo>
                              <a:cubicBezTo>
                                <a:pt x="81" y="30"/>
                                <a:pt x="88" y="38"/>
                                <a:pt x="96" y="43"/>
                              </a:cubicBezTo>
                              <a:cubicBezTo>
                                <a:pt x="104" y="48"/>
                                <a:pt x="111" y="56"/>
                                <a:pt x="118" y="61"/>
                              </a:cubicBezTo>
                              <a:cubicBezTo>
                                <a:pt x="125" y="66"/>
                                <a:pt x="128" y="73"/>
                                <a:pt x="136" y="75"/>
                              </a:cubicBezTo>
                              <a:cubicBezTo>
                                <a:pt x="144" y="77"/>
                                <a:pt x="161" y="77"/>
                                <a:pt x="168" y="75"/>
                              </a:cubicBezTo>
                              <a:cubicBezTo>
                                <a:pt x="175" y="73"/>
                                <a:pt x="174" y="67"/>
                                <a:pt x="176" y="61"/>
                              </a:cubicBezTo>
                              <a:cubicBezTo>
                                <a:pt x="178" y="55"/>
                                <a:pt x="181" y="44"/>
                                <a:pt x="182" y="37"/>
                              </a:cubicBezTo>
                              <a:cubicBezTo>
                                <a:pt x="183" y="30"/>
                                <a:pt x="179" y="27"/>
                                <a:pt x="179" y="21"/>
                              </a:cubicBezTo>
                              <a:cubicBezTo>
                                <a:pt x="179" y="15"/>
                                <a:pt x="181" y="6"/>
                                <a:pt x="184" y="3"/>
                              </a:cubicBezTo>
                              <a:cubicBezTo>
                                <a:pt x="187" y="0"/>
                                <a:pt x="195" y="0"/>
                                <a:pt x="200" y="3"/>
                              </a:cubicBezTo>
                              <a:cubicBezTo>
                                <a:pt x="205" y="6"/>
                                <a:pt x="213" y="18"/>
                                <a:pt x="216" y="24"/>
                              </a:cubicBezTo>
                              <a:cubicBezTo>
                                <a:pt x="219" y="30"/>
                                <a:pt x="216" y="35"/>
                                <a:pt x="219" y="40"/>
                              </a:cubicBezTo>
                              <a:cubicBezTo>
                                <a:pt x="222" y="45"/>
                                <a:pt x="231" y="48"/>
                                <a:pt x="235" y="56"/>
                              </a:cubicBezTo>
                              <a:cubicBezTo>
                                <a:pt x="239" y="64"/>
                                <a:pt x="237" y="81"/>
                                <a:pt x="240" y="88"/>
                              </a:cubicBezTo>
                              <a:cubicBezTo>
                                <a:pt x="243" y="95"/>
                                <a:pt x="249" y="97"/>
                                <a:pt x="256" y="99"/>
                              </a:cubicBezTo>
                              <a:cubicBezTo>
                                <a:pt x="263" y="101"/>
                                <a:pt x="275" y="97"/>
                                <a:pt x="283" y="99"/>
                              </a:cubicBezTo>
                              <a:cubicBezTo>
                                <a:pt x="291" y="101"/>
                                <a:pt x="296" y="108"/>
                                <a:pt x="302" y="112"/>
                              </a:cubicBezTo>
                              <a:cubicBezTo>
                                <a:pt x="308" y="116"/>
                                <a:pt x="311" y="120"/>
                                <a:pt x="318" y="123"/>
                              </a:cubicBezTo>
                              <a:cubicBezTo>
                                <a:pt x="325" y="126"/>
                                <a:pt x="337" y="128"/>
                                <a:pt x="344" y="131"/>
                              </a:cubicBezTo>
                              <a:cubicBezTo>
                                <a:pt x="351" y="134"/>
                                <a:pt x="355" y="136"/>
                                <a:pt x="360" y="144"/>
                              </a:cubicBezTo>
                              <a:cubicBezTo>
                                <a:pt x="365" y="152"/>
                                <a:pt x="372" y="168"/>
                                <a:pt x="374" y="176"/>
                              </a:cubicBezTo>
                              <a:cubicBezTo>
                                <a:pt x="376" y="184"/>
                                <a:pt x="374" y="186"/>
                                <a:pt x="374" y="192"/>
                              </a:cubicBezTo>
                              <a:cubicBezTo>
                                <a:pt x="374" y="198"/>
                                <a:pt x="375" y="203"/>
                                <a:pt x="374" y="211"/>
                              </a:cubicBezTo>
                              <a:cubicBezTo>
                                <a:pt x="373" y="219"/>
                                <a:pt x="369" y="233"/>
                                <a:pt x="368" y="240"/>
                              </a:cubicBezTo>
                              <a:cubicBezTo>
                                <a:pt x="367" y="247"/>
                                <a:pt x="370" y="248"/>
                                <a:pt x="368" y="256"/>
                              </a:cubicBezTo>
                              <a:cubicBezTo>
                                <a:pt x="366" y="264"/>
                                <a:pt x="356" y="280"/>
                                <a:pt x="355" y="288"/>
                              </a:cubicBezTo>
                              <a:cubicBezTo>
                                <a:pt x="354" y="296"/>
                                <a:pt x="361" y="298"/>
                                <a:pt x="363" y="304"/>
                              </a:cubicBezTo>
                              <a:cubicBezTo>
                                <a:pt x="365" y="310"/>
                                <a:pt x="364" y="317"/>
                                <a:pt x="366" y="323"/>
                              </a:cubicBezTo>
                              <a:cubicBezTo>
                                <a:pt x="368" y="329"/>
                                <a:pt x="373" y="335"/>
                                <a:pt x="376" y="341"/>
                              </a:cubicBezTo>
                              <a:cubicBezTo>
                                <a:pt x="379" y="347"/>
                                <a:pt x="383" y="351"/>
                                <a:pt x="387" y="357"/>
                              </a:cubicBezTo>
                              <a:cubicBezTo>
                                <a:pt x="391" y="363"/>
                                <a:pt x="397" y="369"/>
                                <a:pt x="403" y="376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  <p:sp>
                      <p:nvSpPr>
                        <p:cNvPr id="34" name="Freeform 32">
                          <a:extLst>
                            <a:ext uri="{FF2B5EF4-FFF2-40B4-BE49-F238E27FC236}">
                              <a16:creationId xmlns:a16="http://schemas.microsoft.com/office/drawing/2014/main" id="{E4C78F2F-8920-A447-A73E-48F163D5FE6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248" y="1925"/>
                          <a:ext cx="557" cy="598"/>
                        </a:xfrm>
                        <a:custGeom>
                          <a:avLst/>
                          <a:gdLst>
                            <a:gd name="T0" fmla="*/ 557 w 557"/>
                            <a:gd name="T1" fmla="*/ 598 h 598"/>
                            <a:gd name="T2" fmla="*/ 163 w 557"/>
                            <a:gd name="T3" fmla="*/ 568 h 598"/>
                            <a:gd name="T4" fmla="*/ 176 w 557"/>
                            <a:gd name="T5" fmla="*/ 550 h 598"/>
                            <a:gd name="T6" fmla="*/ 195 w 557"/>
                            <a:gd name="T7" fmla="*/ 526 h 598"/>
                            <a:gd name="T8" fmla="*/ 219 w 557"/>
                            <a:gd name="T9" fmla="*/ 499 h 598"/>
                            <a:gd name="T10" fmla="*/ 267 w 557"/>
                            <a:gd name="T11" fmla="*/ 443 h 598"/>
                            <a:gd name="T12" fmla="*/ 296 w 557"/>
                            <a:gd name="T13" fmla="*/ 422 h 598"/>
                            <a:gd name="T14" fmla="*/ 312 w 557"/>
                            <a:gd name="T15" fmla="*/ 400 h 598"/>
                            <a:gd name="T16" fmla="*/ 328 w 557"/>
                            <a:gd name="T17" fmla="*/ 358 h 598"/>
                            <a:gd name="T18" fmla="*/ 275 w 557"/>
                            <a:gd name="T19" fmla="*/ 331 h 598"/>
                            <a:gd name="T20" fmla="*/ 229 w 557"/>
                            <a:gd name="T21" fmla="*/ 342 h 598"/>
                            <a:gd name="T22" fmla="*/ 213 w 557"/>
                            <a:gd name="T23" fmla="*/ 366 h 598"/>
                            <a:gd name="T24" fmla="*/ 189 w 557"/>
                            <a:gd name="T25" fmla="*/ 392 h 598"/>
                            <a:gd name="T26" fmla="*/ 168 w 557"/>
                            <a:gd name="T27" fmla="*/ 403 h 598"/>
                            <a:gd name="T28" fmla="*/ 144 w 557"/>
                            <a:gd name="T29" fmla="*/ 411 h 598"/>
                            <a:gd name="T30" fmla="*/ 123 w 557"/>
                            <a:gd name="T31" fmla="*/ 398 h 598"/>
                            <a:gd name="T32" fmla="*/ 141 w 557"/>
                            <a:gd name="T33" fmla="*/ 371 h 598"/>
                            <a:gd name="T34" fmla="*/ 139 w 557"/>
                            <a:gd name="T35" fmla="*/ 331 h 598"/>
                            <a:gd name="T36" fmla="*/ 120 w 557"/>
                            <a:gd name="T37" fmla="*/ 299 h 598"/>
                            <a:gd name="T38" fmla="*/ 99 w 557"/>
                            <a:gd name="T39" fmla="*/ 280 h 598"/>
                            <a:gd name="T40" fmla="*/ 77 w 557"/>
                            <a:gd name="T41" fmla="*/ 259 h 598"/>
                            <a:gd name="T42" fmla="*/ 69 w 557"/>
                            <a:gd name="T43" fmla="*/ 251 h 598"/>
                            <a:gd name="T44" fmla="*/ 69 w 557"/>
                            <a:gd name="T45" fmla="*/ 243 h 598"/>
                            <a:gd name="T46" fmla="*/ 480 w 557"/>
                            <a:gd name="T47" fmla="*/ 0 h 598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w 557"/>
                            <a:gd name="T73" fmla="*/ 0 h 598"/>
                            <a:gd name="T74" fmla="*/ 557 w 557"/>
                            <a:gd name="T75" fmla="*/ 598 h 598"/>
                          </a:gdLst>
                          <a:ahLst/>
                          <a:cxnLst>
                            <a:cxn ang="T48">
                              <a:pos x="T0" y="T1"/>
                            </a:cxn>
                            <a:cxn ang="T49">
                              <a:pos x="T2" y="T3"/>
                            </a:cxn>
                            <a:cxn ang="T50">
                              <a:pos x="T4" y="T5"/>
                            </a:cxn>
                            <a:cxn ang="T51">
                              <a:pos x="T6" y="T7"/>
                            </a:cxn>
                            <a:cxn ang="T52">
                              <a:pos x="T8" y="T9"/>
                            </a:cxn>
                            <a:cxn ang="T53">
                              <a:pos x="T10" y="T11"/>
                            </a:cxn>
                            <a:cxn ang="T54">
                              <a:pos x="T12" y="T13"/>
                            </a:cxn>
                            <a:cxn ang="T55">
                              <a:pos x="T14" y="T15"/>
                            </a:cxn>
                            <a:cxn ang="T56">
                              <a:pos x="T16" y="T17"/>
                            </a:cxn>
                            <a:cxn ang="T57">
                              <a:pos x="T18" y="T19"/>
                            </a:cxn>
                            <a:cxn ang="T58">
                              <a:pos x="T20" y="T21"/>
                            </a:cxn>
                            <a:cxn ang="T59">
                              <a:pos x="T22" y="T23"/>
                            </a:cxn>
                            <a:cxn ang="T60">
                              <a:pos x="T24" y="T25"/>
                            </a:cxn>
                            <a:cxn ang="T61">
                              <a:pos x="T26" y="T27"/>
                            </a:cxn>
                            <a:cxn ang="T62">
                              <a:pos x="T28" y="T29"/>
                            </a:cxn>
                            <a:cxn ang="T63">
                              <a:pos x="T30" y="T31"/>
                            </a:cxn>
                            <a:cxn ang="T64">
                              <a:pos x="T32" y="T33"/>
                            </a:cxn>
                            <a:cxn ang="T65">
                              <a:pos x="T34" y="T35"/>
                            </a:cxn>
                            <a:cxn ang="T66">
                              <a:pos x="T36" y="T37"/>
                            </a:cxn>
                            <a:cxn ang="T67">
                              <a:pos x="T38" y="T39"/>
                            </a:cxn>
                            <a:cxn ang="T68">
                              <a:pos x="T40" y="T41"/>
                            </a:cxn>
                            <a:cxn ang="T69">
                              <a:pos x="T42" y="T43"/>
                            </a:cxn>
                            <a:cxn ang="T70">
                              <a:pos x="T44" y="T45"/>
                            </a:cxn>
                            <a:cxn ang="T71">
                              <a:pos x="T46" y="T47"/>
                            </a:cxn>
                          </a:cxnLst>
                          <a:rect l="T72" t="T73" r="T74" b="T75"/>
                          <a:pathLst>
                            <a:path w="557" h="598">
                              <a:moveTo>
                                <a:pt x="557" y="598"/>
                              </a:moveTo>
                              <a:cubicBezTo>
                                <a:pt x="390" y="589"/>
                                <a:pt x="226" y="576"/>
                                <a:pt x="163" y="568"/>
                              </a:cubicBezTo>
                              <a:cubicBezTo>
                                <a:pt x="100" y="560"/>
                                <a:pt x="171" y="557"/>
                                <a:pt x="176" y="550"/>
                              </a:cubicBezTo>
                              <a:cubicBezTo>
                                <a:pt x="181" y="543"/>
                                <a:pt x="188" y="534"/>
                                <a:pt x="195" y="526"/>
                              </a:cubicBezTo>
                              <a:cubicBezTo>
                                <a:pt x="202" y="518"/>
                                <a:pt x="207" y="513"/>
                                <a:pt x="219" y="499"/>
                              </a:cubicBezTo>
                              <a:cubicBezTo>
                                <a:pt x="231" y="485"/>
                                <a:pt x="254" y="456"/>
                                <a:pt x="267" y="443"/>
                              </a:cubicBezTo>
                              <a:cubicBezTo>
                                <a:pt x="280" y="430"/>
                                <a:pt x="288" y="429"/>
                                <a:pt x="296" y="422"/>
                              </a:cubicBezTo>
                              <a:cubicBezTo>
                                <a:pt x="304" y="415"/>
                                <a:pt x="307" y="411"/>
                                <a:pt x="312" y="400"/>
                              </a:cubicBezTo>
                              <a:cubicBezTo>
                                <a:pt x="317" y="389"/>
                                <a:pt x="334" y="369"/>
                                <a:pt x="328" y="358"/>
                              </a:cubicBezTo>
                              <a:cubicBezTo>
                                <a:pt x="322" y="347"/>
                                <a:pt x="291" y="334"/>
                                <a:pt x="275" y="331"/>
                              </a:cubicBezTo>
                              <a:cubicBezTo>
                                <a:pt x="259" y="328"/>
                                <a:pt x="239" y="336"/>
                                <a:pt x="229" y="342"/>
                              </a:cubicBezTo>
                              <a:cubicBezTo>
                                <a:pt x="219" y="348"/>
                                <a:pt x="220" y="358"/>
                                <a:pt x="213" y="366"/>
                              </a:cubicBezTo>
                              <a:cubicBezTo>
                                <a:pt x="206" y="374"/>
                                <a:pt x="196" y="386"/>
                                <a:pt x="189" y="392"/>
                              </a:cubicBezTo>
                              <a:cubicBezTo>
                                <a:pt x="182" y="398"/>
                                <a:pt x="175" y="400"/>
                                <a:pt x="168" y="403"/>
                              </a:cubicBezTo>
                              <a:cubicBezTo>
                                <a:pt x="161" y="406"/>
                                <a:pt x="151" y="412"/>
                                <a:pt x="144" y="411"/>
                              </a:cubicBezTo>
                              <a:cubicBezTo>
                                <a:pt x="137" y="410"/>
                                <a:pt x="124" y="405"/>
                                <a:pt x="123" y="398"/>
                              </a:cubicBezTo>
                              <a:cubicBezTo>
                                <a:pt x="122" y="391"/>
                                <a:pt x="138" y="382"/>
                                <a:pt x="141" y="371"/>
                              </a:cubicBezTo>
                              <a:cubicBezTo>
                                <a:pt x="144" y="360"/>
                                <a:pt x="142" y="343"/>
                                <a:pt x="139" y="331"/>
                              </a:cubicBezTo>
                              <a:cubicBezTo>
                                <a:pt x="136" y="319"/>
                                <a:pt x="127" y="307"/>
                                <a:pt x="120" y="299"/>
                              </a:cubicBezTo>
                              <a:cubicBezTo>
                                <a:pt x="113" y="291"/>
                                <a:pt x="106" y="287"/>
                                <a:pt x="99" y="280"/>
                              </a:cubicBezTo>
                              <a:cubicBezTo>
                                <a:pt x="92" y="273"/>
                                <a:pt x="82" y="264"/>
                                <a:pt x="77" y="259"/>
                              </a:cubicBezTo>
                              <a:cubicBezTo>
                                <a:pt x="72" y="254"/>
                                <a:pt x="70" y="254"/>
                                <a:pt x="69" y="251"/>
                              </a:cubicBezTo>
                              <a:cubicBezTo>
                                <a:pt x="68" y="248"/>
                                <a:pt x="0" y="285"/>
                                <a:pt x="69" y="243"/>
                              </a:cubicBezTo>
                              <a:cubicBezTo>
                                <a:pt x="138" y="201"/>
                                <a:pt x="308" y="100"/>
                                <a:pt x="48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  <p:grpSp>
                      <p:nvGrpSpPr>
                        <p:cNvPr id="35" name="Group 33">
                          <a:extLst>
                            <a:ext uri="{FF2B5EF4-FFF2-40B4-BE49-F238E27FC236}">
                              <a16:creationId xmlns:a16="http://schemas.microsoft.com/office/drawing/2014/main" id="{57B088E9-FCA5-EC4D-935E-312C24E1977A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17" y="2088"/>
                          <a:ext cx="411" cy="741"/>
                          <a:chOff x="3017" y="2088"/>
                          <a:chExt cx="411" cy="741"/>
                        </a:xfrm>
                      </p:grpSpPr>
                      <p:sp>
                        <p:nvSpPr>
                          <p:cNvPr id="37" name="Freeform 36">
                            <a:extLst>
                              <a:ext uri="{FF2B5EF4-FFF2-40B4-BE49-F238E27FC236}">
                                <a16:creationId xmlns:a16="http://schemas.microsoft.com/office/drawing/2014/main" id="{F39AF007-093B-FD4B-84C0-A9B8505FE56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17" y="2089"/>
                            <a:ext cx="109" cy="740"/>
                          </a:xfrm>
                          <a:custGeom>
                            <a:avLst/>
                            <a:gdLst>
                              <a:gd name="T0" fmla="*/ 68 w 109"/>
                              <a:gd name="T1" fmla="*/ 740 h 740"/>
                              <a:gd name="T2" fmla="*/ 63 w 109"/>
                              <a:gd name="T3" fmla="*/ 724 h 740"/>
                              <a:gd name="T4" fmla="*/ 63 w 109"/>
                              <a:gd name="T5" fmla="*/ 700 h 740"/>
                              <a:gd name="T6" fmla="*/ 63 w 109"/>
                              <a:gd name="T7" fmla="*/ 676 h 740"/>
                              <a:gd name="T8" fmla="*/ 55 w 109"/>
                              <a:gd name="T9" fmla="*/ 655 h 740"/>
                              <a:gd name="T10" fmla="*/ 36 w 109"/>
                              <a:gd name="T11" fmla="*/ 634 h 740"/>
                              <a:gd name="T12" fmla="*/ 28 w 109"/>
                              <a:gd name="T13" fmla="*/ 620 h 740"/>
                              <a:gd name="T14" fmla="*/ 39 w 109"/>
                              <a:gd name="T15" fmla="*/ 596 h 740"/>
                              <a:gd name="T16" fmla="*/ 20 w 109"/>
                              <a:gd name="T17" fmla="*/ 575 h 740"/>
                              <a:gd name="T18" fmla="*/ 7 w 109"/>
                              <a:gd name="T19" fmla="*/ 562 h 740"/>
                              <a:gd name="T20" fmla="*/ 2 w 109"/>
                              <a:gd name="T21" fmla="*/ 538 h 740"/>
                              <a:gd name="T22" fmla="*/ 2 w 109"/>
                              <a:gd name="T23" fmla="*/ 514 h 740"/>
                              <a:gd name="T24" fmla="*/ 15 w 109"/>
                              <a:gd name="T25" fmla="*/ 495 h 740"/>
                              <a:gd name="T26" fmla="*/ 23 w 109"/>
                              <a:gd name="T27" fmla="*/ 476 h 740"/>
                              <a:gd name="T28" fmla="*/ 20 w 109"/>
                              <a:gd name="T29" fmla="*/ 442 h 740"/>
                              <a:gd name="T30" fmla="*/ 20 w 109"/>
                              <a:gd name="T31" fmla="*/ 423 h 740"/>
                              <a:gd name="T32" fmla="*/ 20 w 109"/>
                              <a:gd name="T33" fmla="*/ 394 h 740"/>
                              <a:gd name="T34" fmla="*/ 31 w 109"/>
                              <a:gd name="T35" fmla="*/ 378 h 740"/>
                              <a:gd name="T36" fmla="*/ 42 w 109"/>
                              <a:gd name="T37" fmla="*/ 354 h 740"/>
                              <a:gd name="T38" fmla="*/ 28 w 109"/>
                              <a:gd name="T39" fmla="*/ 324 h 740"/>
                              <a:gd name="T40" fmla="*/ 23 w 109"/>
                              <a:gd name="T41" fmla="*/ 306 h 740"/>
                              <a:gd name="T42" fmla="*/ 28 w 109"/>
                              <a:gd name="T43" fmla="*/ 276 h 740"/>
                              <a:gd name="T44" fmla="*/ 36 w 109"/>
                              <a:gd name="T45" fmla="*/ 260 h 740"/>
                              <a:gd name="T46" fmla="*/ 10 w 109"/>
                              <a:gd name="T47" fmla="*/ 242 h 740"/>
                              <a:gd name="T48" fmla="*/ 26 w 109"/>
                              <a:gd name="T49" fmla="*/ 231 h 740"/>
                              <a:gd name="T50" fmla="*/ 26 w 109"/>
                              <a:gd name="T51" fmla="*/ 207 h 740"/>
                              <a:gd name="T52" fmla="*/ 42 w 109"/>
                              <a:gd name="T53" fmla="*/ 194 h 740"/>
                              <a:gd name="T54" fmla="*/ 44 w 109"/>
                              <a:gd name="T55" fmla="*/ 178 h 740"/>
                              <a:gd name="T56" fmla="*/ 68 w 109"/>
                              <a:gd name="T57" fmla="*/ 167 h 740"/>
                              <a:gd name="T58" fmla="*/ 79 w 109"/>
                              <a:gd name="T59" fmla="*/ 148 h 740"/>
                              <a:gd name="T60" fmla="*/ 106 w 109"/>
                              <a:gd name="T61" fmla="*/ 116 h 740"/>
                              <a:gd name="T62" fmla="*/ 100 w 109"/>
                              <a:gd name="T63" fmla="*/ 98 h 740"/>
                              <a:gd name="T64" fmla="*/ 90 w 109"/>
                              <a:gd name="T65" fmla="*/ 82 h 740"/>
                              <a:gd name="T66" fmla="*/ 84 w 109"/>
                              <a:gd name="T67" fmla="*/ 66 h 740"/>
                              <a:gd name="T68" fmla="*/ 103 w 109"/>
                              <a:gd name="T69" fmla="*/ 34 h 740"/>
                              <a:gd name="T70" fmla="*/ 100 w 109"/>
                              <a:gd name="T71" fmla="*/ 15 h 740"/>
                              <a:gd name="T72" fmla="*/ 87 w 109"/>
                              <a:gd name="T73" fmla="*/ 2 h 740"/>
                              <a:gd name="T74" fmla="*/ 90 w 109"/>
                              <a:gd name="T75" fmla="*/ 2 h 740"/>
                              <a:gd name="T76" fmla="*/ 84 w 109"/>
                              <a:gd name="T77" fmla="*/ 4 h 740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w 109"/>
                              <a:gd name="T118" fmla="*/ 0 h 740"/>
                              <a:gd name="T119" fmla="*/ 109 w 109"/>
                              <a:gd name="T120" fmla="*/ 740 h 740"/>
                            </a:gdLst>
                            <a:ahLst/>
                            <a:cxnLst>
                              <a:cxn ang="T78">
                                <a:pos x="T0" y="T1"/>
                              </a:cxn>
                              <a:cxn ang="T79">
                                <a:pos x="T2" y="T3"/>
                              </a:cxn>
                              <a:cxn ang="T80">
                                <a:pos x="T4" y="T5"/>
                              </a:cxn>
                              <a:cxn ang="T81">
                                <a:pos x="T6" y="T7"/>
                              </a:cxn>
                              <a:cxn ang="T82">
                                <a:pos x="T8" y="T9"/>
                              </a:cxn>
                              <a:cxn ang="T83">
                                <a:pos x="T10" y="T11"/>
                              </a:cxn>
                              <a:cxn ang="T84">
                                <a:pos x="T12" y="T13"/>
                              </a:cxn>
                              <a:cxn ang="T85">
                                <a:pos x="T14" y="T15"/>
                              </a:cxn>
                              <a:cxn ang="T86">
                                <a:pos x="T16" y="T17"/>
                              </a:cxn>
                              <a:cxn ang="T87">
                                <a:pos x="T18" y="T19"/>
                              </a:cxn>
                              <a:cxn ang="T88">
                                <a:pos x="T20" y="T21"/>
                              </a:cxn>
                              <a:cxn ang="T89">
                                <a:pos x="T22" y="T23"/>
                              </a:cxn>
                              <a:cxn ang="T90">
                                <a:pos x="T24" y="T25"/>
                              </a:cxn>
                              <a:cxn ang="T91">
                                <a:pos x="T26" y="T27"/>
                              </a:cxn>
                              <a:cxn ang="T92">
                                <a:pos x="T28" y="T29"/>
                              </a:cxn>
                              <a:cxn ang="T93">
                                <a:pos x="T30" y="T31"/>
                              </a:cxn>
                              <a:cxn ang="T94">
                                <a:pos x="T32" y="T33"/>
                              </a:cxn>
                              <a:cxn ang="T95">
                                <a:pos x="T34" y="T35"/>
                              </a:cxn>
                              <a:cxn ang="T96">
                                <a:pos x="T36" y="T37"/>
                              </a:cxn>
                              <a:cxn ang="T97">
                                <a:pos x="T38" y="T39"/>
                              </a:cxn>
                              <a:cxn ang="T98">
                                <a:pos x="T40" y="T41"/>
                              </a:cxn>
                              <a:cxn ang="T99">
                                <a:pos x="T42" y="T43"/>
                              </a:cxn>
                              <a:cxn ang="T100">
                                <a:pos x="T44" y="T45"/>
                              </a:cxn>
                              <a:cxn ang="T101">
                                <a:pos x="T46" y="T47"/>
                              </a:cxn>
                              <a:cxn ang="T102">
                                <a:pos x="T48" y="T49"/>
                              </a:cxn>
                              <a:cxn ang="T103">
                                <a:pos x="T50" y="T51"/>
                              </a:cxn>
                              <a:cxn ang="T104">
                                <a:pos x="T52" y="T53"/>
                              </a:cxn>
                              <a:cxn ang="T105">
                                <a:pos x="T54" y="T55"/>
                              </a:cxn>
                              <a:cxn ang="T106">
                                <a:pos x="T56" y="T57"/>
                              </a:cxn>
                              <a:cxn ang="T107">
                                <a:pos x="T58" y="T59"/>
                              </a:cxn>
                              <a:cxn ang="T108">
                                <a:pos x="T60" y="T61"/>
                              </a:cxn>
                              <a:cxn ang="T109">
                                <a:pos x="T62" y="T63"/>
                              </a:cxn>
                              <a:cxn ang="T110">
                                <a:pos x="T64" y="T65"/>
                              </a:cxn>
                              <a:cxn ang="T111">
                                <a:pos x="T66" y="T67"/>
                              </a:cxn>
                              <a:cxn ang="T112">
                                <a:pos x="T68" y="T69"/>
                              </a:cxn>
                              <a:cxn ang="T113">
                                <a:pos x="T70" y="T71"/>
                              </a:cxn>
                              <a:cxn ang="T114">
                                <a:pos x="T72" y="T73"/>
                              </a:cxn>
                              <a:cxn ang="T115">
                                <a:pos x="T74" y="T75"/>
                              </a:cxn>
                              <a:cxn ang="T116">
                                <a:pos x="T76" y="T77"/>
                              </a:cxn>
                            </a:cxnLst>
                            <a:rect l="T117" t="T118" r="T119" b="T120"/>
                            <a:pathLst>
                              <a:path w="109" h="740">
                                <a:moveTo>
                                  <a:pt x="68" y="740"/>
                                </a:moveTo>
                                <a:cubicBezTo>
                                  <a:pt x="67" y="737"/>
                                  <a:pt x="64" y="731"/>
                                  <a:pt x="63" y="724"/>
                                </a:cubicBezTo>
                                <a:cubicBezTo>
                                  <a:pt x="62" y="717"/>
                                  <a:pt x="63" y="708"/>
                                  <a:pt x="63" y="700"/>
                                </a:cubicBezTo>
                                <a:cubicBezTo>
                                  <a:pt x="63" y="692"/>
                                  <a:pt x="64" y="683"/>
                                  <a:pt x="63" y="676"/>
                                </a:cubicBezTo>
                                <a:cubicBezTo>
                                  <a:pt x="62" y="669"/>
                                  <a:pt x="59" y="662"/>
                                  <a:pt x="55" y="655"/>
                                </a:cubicBezTo>
                                <a:cubicBezTo>
                                  <a:pt x="51" y="648"/>
                                  <a:pt x="41" y="640"/>
                                  <a:pt x="36" y="634"/>
                                </a:cubicBezTo>
                                <a:cubicBezTo>
                                  <a:pt x="31" y="628"/>
                                  <a:pt x="27" y="626"/>
                                  <a:pt x="28" y="620"/>
                                </a:cubicBezTo>
                                <a:cubicBezTo>
                                  <a:pt x="29" y="614"/>
                                  <a:pt x="40" y="603"/>
                                  <a:pt x="39" y="596"/>
                                </a:cubicBezTo>
                                <a:cubicBezTo>
                                  <a:pt x="38" y="589"/>
                                  <a:pt x="25" y="581"/>
                                  <a:pt x="20" y="575"/>
                                </a:cubicBezTo>
                                <a:cubicBezTo>
                                  <a:pt x="15" y="569"/>
                                  <a:pt x="10" y="568"/>
                                  <a:pt x="7" y="562"/>
                                </a:cubicBezTo>
                                <a:cubicBezTo>
                                  <a:pt x="4" y="556"/>
                                  <a:pt x="3" y="546"/>
                                  <a:pt x="2" y="538"/>
                                </a:cubicBezTo>
                                <a:cubicBezTo>
                                  <a:pt x="1" y="530"/>
                                  <a:pt x="0" y="521"/>
                                  <a:pt x="2" y="514"/>
                                </a:cubicBezTo>
                                <a:cubicBezTo>
                                  <a:pt x="4" y="507"/>
                                  <a:pt x="11" y="501"/>
                                  <a:pt x="15" y="495"/>
                                </a:cubicBezTo>
                                <a:cubicBezTo>
                                  <a:pt x="19" y="489"/>
                                  <a:pt x="22" y="485"/>
                                  <a:pt x="23" y="476"/>
                                </a:cubicBezTo>
                                <a:cubicBezTo>
                                  <a:pt x="24" y="467"/>
                                  <a:pt x="20" y="451"/>
                                  <a:pt x="20" y="442"/>
                                </a:cubicBezTo>
                                <a:cubicBezTo>
                                  <a:pt x="20" y="433"/>
                                  <a:pt x="20" y="431"/>
                                  <a:pt x="20" y="423"/>
                                </a:cubicBezTo>
                                <a:cubicBezTo>
                                  <a:pt x="20" y="415"/>
                                  <a:pt x="18" y="401"/>
                                  <a:pt x="20" y="394"/>
                                </a:cubicBezTo>
                                <a:cubicBezTo>
                                  <a:pt x="22" y="387"/>
                                  <a:pt x="27" y="385"/>
                                  <a:pt x="31" y="378"/>
                                </a:cubicBezTo>
                                <a:cubicBezTo>
                                  <a:pt x="35" y="371"/>
                                  <a:pt x="43" y="363"/>
                                  <a:pt x="42" y="354"/>
                                </a:cubicBezTo>
                                <a:cubicBezTo>
                                  <a:pt x="41" y="345"/>
                                  <a:pt x="31" y="332"/>
                                  <a:pt x="28" y="324"/>
                                </a:cubicBezTo>
                                <a:cubicBezTo>
                                  <a:pt x="25" y="316"/>
                                  <a:pt x="23" y="314"/>
                                  <a:pt x="23" y="306"/>
                                </a:cubicBezTo>
                                <a:cubicBezTo>
                                  <a:pt x="23" y="298"/>
                                  <a:pt x="26" y="284"/>
                                  <a:pt x="28" y="276"/>
                                </a:cubicBezTo>
                                <a:cubicBezTo>
                                  <a:pt x="30" y="268"/>
                                  <a:pt x="39" y="266"/>
                                  <a:pt x="36" y="260"/>
                                </a:cubicBezTo>
                                <a:cubicBezTo>
                                  <a:pt x="33" y="254"/>
                                  <a:pt x="12" y="247"/>
                                  <a:pt x="10" y="242"/>
                                </a:cubicBezTo>
                                <a:cubicBezTo>
                                  <a:pt x="8" y="237"/>
                                  <a:pt x="23" y="237"/>
                                  <a:pt x="26" y="231"/>
                                </a:cubicBezTo>
                                <a:cubicBezTo>
                                  <a:pt x="29" y="225"/>
                                  <a:pt x="23" y="213"/>
                                  <a:pt x="26" y="207"/>
                                </a:cubicBezTo>
                                <a:cubicBezTo>
                                  <a:pt x="29" y="201"/>
                                  <a:pt x="39" y="199"/>
                                  <a:pt x="42" y="194"/>
                                </a:cubicBezTo>
                                <a:cubicBezTo>
                                  <a:pt x="45" y="189"/>
                                  <a:pt x="40" y="183"/>
                                  <a:pt x="44" y="178"/>
                                </a:cubicBezTo>
                                <a:cubicBezTo>
                                  <a:pt x="48" y="173"/>
                                  <a:pt x="62" y="172"/>
                                  <a:pt x="68" y="167"/>
                                </a:cubicBezTo>
                                <a:cubicBezTo>
                                  <a:pt x="74" y="162"/>
                                  <a:pt x="73" y="156"/>
                                  <a:pt x="79" y="148"/>
                                </a:cubicBezTo>
                                <a:cubicBezTo>
                                  <a:pt x="85" y="140"/>
                                  <a:pt x="103" y="124"/>
                                  <a:pt x="106" y="116"/>
                                </a:cubicBezTo>
                                <a:cubicBezTo>
                                  <a:pt x="109" y="108"/>
                                  <a:pt x="103" y="104"/>
                                  <a:pt x="100" y="98"/>
                                </a:cubicBezTo>
                                <a:cubicBezTo>
                                  <a:pt x="97" y="92"/>
                                  <a:pt x="93" y="87"/>
                                  <a:pt x="90" y="82"/>
                                </a:cubicBezTo>
                                <a:cubicBezTo>
                                  <a:pt x="87" y="77"/>
                                  <a:pt x="82" y="74"/>
                                  <a:pt x="84" y="66"/>
                                </a:cubicBezTo>
                                <a:cubicBezTo>
                                  <a:pt x="86" y="58"/>
                                  <a:pt x="100" y="42"/>
                                  <a:pt x="103" y="34"/>
                                </a:cubicBezTo>
                                <a:cubicBezTo>
                                  <a:pt x="106" y="26"/>
                                  <a:pt x="103" y="20"/>
                                  <a:pt x="100" y="15"/>
                                </a:cubicBezTo>
                                <a:cubicBezTo>
                                  <a:pt x="97" y="10"/>
                                  <a:pt x="89" y="4"/>
                                  <a:pt x="87" y="2"/>
                                </a:cubicBezTo>
                                <a:cubicBezTo>
                                  <a:pt x="85" y="0"/>
                                  <a:pt x="90" y="2"/>
                                  <a:pt x="90" y="2"/>
                                </a:cubicBezTo>
                                <a:cubicBezTo>
                                  <a:pt x="90" y="2"/>
                                  <a:pt x="85" y="4"/>
                                  <a:pt x="84" y="4"/>
                                </a:cubicBez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 w="38100">
                            <a:solidFill>
                              <a:srgbClr val="FF0626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  <p:sp>
                        <p:nvSpPr>
                          <p:cNvPr id="38" name="Freeform 37">
                            <a:extLst>
                              <a:ext uri="{FF2B5EF4-FFF2-40B4-BE49-F238E27FC236}">
                                <a16:creationId xmlns:a16="http://schemas.microsoft.com/office/drawing/2014/main" id="{7AF0390D-A375-6948-A3E0-779AD1AD328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80" y="2088"/>
                            <a:ext cx="348" cy="739"/>
                          </a:xfrm>
                          <a:custGeom>
                            <a:avLst/>
                            <a:gdLst>
                              <a:gd name="T0" fmla="*/ 0 w 348"/>
                              <a:gd name="T1" fmla="*/ 0 h 739"/>
                              <a:gd name="T2" fmla="*/ 152 w 348"/>
                              <a:gd name="T3" fmla="*/ 11 h 739"/>
                              <a:gd name="T4" fmla="*/ 152 w 348"/>
                              <a:gd name="T5" fmla="*/ 53 h 739"/>
                              <a:gd name="T6" fmla="*/ 144 w 348"/>
                              <a:gd name="T7" fmla="*/ 91 h 739"/>
                              <a:gd name="T8" fmla="*/ 171 w 348"/>
                              <a:gd name="T9" fmla="*/ 120 h 739"/>
                              <a:gd name="T10" fmla="*/ 197 w 348"/>
                              <a:gd name="T11" fmla="*/ 139 h 739"/>
                              <a:gd name="T12" fmla="*/ 200 w 348"/>
                              <a:gd name="T13" fmla="*/ 179 h 739"/>
                              <a:gd name="T14" fmla="*/ 221 w 348"/>
                              <a:gd name="T15" fmla="*/ 219 h 739"/>
                              <a:gd name="T16" fmla="*/ 237 w 348"/>
                              <a:gd name="T17" fmla="*/ 248 h 739"/>
                              <a:gd name="T18" fmla="*/ 245 w 348"/>
                              <a:gd name="T19" fmla="*/ 296 h 739"/>
                              <a:gd name="T20" fmla="*/ 256 w 348"/>
                              <a:gd name="T21" fmla="*/ 347 h 739"/>
                              <a:gd name="T22" fmla="*/ 251 w 348"/>
                              <a:gd name="T23" fmla="*/ 392 h 739"/>
                              <a:gd name="T24" fmla="*/ 256 w 348"/>
                              <a:gd name="T25" fmla="*/ 416 h 739"/>
                              <a:gd name="T26" fmla="*/ 264 w 348"/>
                              <a:gd name="T27" fmla="*/ 448 h 739"/>
                              <a:gd name="T28" fmla="*/ 283 w 348"/>
                              <a:gd name="T29" fmla="*/ 467 h 739"/>
                              <a:gd name="T30" fmla="*/ 267 w 348"/>
                              <a:gd name="T31" fmla="*/ 504 h 739"/>
                              <a:gd name="T32" fmla="*/ 285 w 348"/>
                              <a:gd name="T33" fmla="*/ 517 h 739"/>
                              <a:gd name="T34" fmla="*/ 301 w 348"/>
                              <a:gd name="T35" fmla="*/ 547 h 739"/>
                              <a:gd name="T36" fmla="*/ 299 w 348"/>
                              <a:gd name="T37" fmla="*/ 579 h 739"/>
                              <a:gd name="T38" fmla="*/ 8 w 348"/>
                              <a:gd name="T39" fmla="*/ 739 h 739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w 348"/>
                              <a:gd name="T61" fmla="*/ 0 h 739"/>
                              <a:gd name="T62" fmla="*/ 348 w 348"/>
                              <a:gd name="T63" fmla="*/ 739 h 739"/>
                            </a:gdLst>
                            <a:ahLst/>
                            <a:cxnLst>
                              <a:cxn ang="T40">
                                <a:pos x="T0" y="T1"/>
                              </a:cxn>
                              <a:cxn ang="T41">
                                <a:pos x="T2" y="T3"/>
                              </a:cxn>
                              <a:cxn ang="T42">
                                <a:pos x="T4" y="T5"/>
                              </a:cxn>
                              <a:cxn ang="T43">
                                <a:pos x="T6" y="T7"/>
                              </a:cxn>
                              <a:cxn ang="T44">
                                <a:pos x="T8" y="T9"/>
                              </a:cxn>
                              <a:cxn ang="T45">
                                <a:pos x="T10" y="T11"/>
                              </a:cxn>
                              <a:cxn ang="T46">
                                <a:pos x="T12" y="T13"/>
                              </a:cxn>
                              <a:cxn ang="T47">
                                <a:pos x="T14" y="T15"/>
                              </a:cxn>
                              <a:cxn ang="T48">
                                <a:pos x="T16" y="T17"/>
                              </a:cxn>
                              <a:cxn ang="T49">
                                <a:pos x="T18" y="T19"/>
                              </a:cxn>
                              <a:cxn ang="T50">
                                <a:pos x="T20" y="T21"/>
                              </a:cxn>
                              <a:cxn ang="T51">
                                <a:pos x="T22" y="T23"/>
                              </a:cxn>
                              <a:cxn ang="T52">
                                <a:pos x="T24" y="T25"/>
                              </a:cxn>
                              <a:cxn ang="T53">
                                <a:pos x="T26" y="T27"/>
                              </a:cxn>
                              <a:cxn ang="T54">
                                <a:pos x="T28" y="T29"/>
                              </a:cxn>
                              <a:cxn ang="T55">
                                <a:pos x="T30" y="T31"/>
                              </a:cxn>
                              <a:cxn ang="T56">
                                <a:pos x="T32" y="T33"/>
                              </a:cxn>
                              <a:cxn ang="T57">
                                <a:pos x="T34" y="T35"/>
                              </a:cxn>
                              <a:cxn ang="T58">
                                <a:pos x="T36" y="T37"/>
                              </a:cxn>
                              <a:cxn ang="T59">
                                <a:pos x="T38" y="T39"/>
                              </a:cxn>
                            </a:cxnLst>
                            <a:rect l="T60" t="T61" r="T62" b="T63"/>
                            <a:pathLst>
                              <a:path w="348" h="739">
                                <a:moveTo>
                                  <a:pt x="0" y="0"/>
                                </a:moveTo>
                                <a:cubicBezTo>
                                  <a:pt x="26" y="2"/>
                                  <a:pt x="127" y="2"/>
                                  <a:pt x="152" y="11"/>
                                </a:cubicBezTo>
                                <a:cubicBezTo>
                                  <a:pt x="177" y="20"/>
                                  <a:pt x="153" y="40"/>
                                  <a:pt x="152" y="53"/>
                                </a:cubicBezTo>
                                <a:cubicBezTo>
                                  <a:pt x="151" y="66"/>
                                  <a:pt x="141" y="80"/>
                                  <a:pt x="144" y="91"/>
                                </a:cubicBezTo>
                                <a:cubicBezTo>
                                  <a:pt x="147" y="102"/>
                                  <a:pt x="162" y="112"/>
                                  <a:pt x="171" y="120"/>
                                </a:cubicBezTo>
                                <a:cubicBezTo>
                                  <a:pt x="180" y="128"/>
                                  <a:pt x="192" y="129"/>
                                  <a:pt x="197" y="139"/>
                                </a:cubicBezTo>
                                <a:cubicBezTo>
                                  <a:pt x="202" y="149"/>
                                  <a:pt x="196" y="166"/>
                                  <a:pt x="200" y="179"/>
                                </a:cubicBezTo>
                                <a:cubicBezTo>
                                  <a:pt x="204" y="192"/>
                                  <a:pt x="215" y="208"/>
                                  <a:pt x="221" y="219"/>
                                </a:cubicBezTo>
                                <a:cubicBezTo>
                                  <a:pt x="227" y="230"/>
                                  <a:pt x="233" y="235"/>
                                  <a:pt x="237" y="248"/>
                                </a:cubicBezTo>
                                <a:cubicBezTo>
                                  <a:pt x="241" y="261"/>
                                  <a:pt x="242" y="280"/>
                                  <a:pt x="245" y="296"/>
                                </a:cubicBezTo>
                                <a:cubicBezTo>
                                  <a:pt x="248" y="312"/>
                                  <a:pt x="255" y="331"/>
                                  <a:pt x="256" y="347"/>
                                </a:cubicBezTo>
                                <a:cubicBezTo>
                                  <a:pt x="257" y="363"/>
                                  <a:pt x="251" y="381"/>
                                  <a:pt x="251" y="392"/>
                                </a:cubicBezTo>
                                <a:cubicBezTo>
                                  <a:pt x="251" y="403"/>
                                  <a:pt x="254" y="407"/>
                                  <a:pt x="256" y="416"/>
                                </a:cubicBezTo>
                                <a:cubicBezTo>
                                  <a:pt x="258" y="425"/>
                                  <a:pt x="260" y="440"/>
                                  <a:pt x="264" y="448"/>
                                </a:cubicBezTo>
                                <a:cubicBezTo>
                                  <a:pt x="268" y="456"/>
                                  <a:pt x="282" y="458"/>
                                  <a:pt x="283" y="467"/>
                                </a:cubicBezTo>
                                <a:cubicBezTo>
                                  <a:pt x="284" y="476"/>
                                  <a:pt x="267" y="496"/>
                                  <a:pt x="267" y="504"/>
                                </a:cubicBezTo>
                                <a:cubicBezTo>
                                  <a:pt x="267" y="512"/>
                                  <a:pt x="279" y="510"/>
                                  <a:pt x="285" y="517"/>
                                </a:cubicBezTo>
                                <a:cubicBezTo>
                                  <a:pt x="291" y="524"/>
                                  <a:pt x="299" y="537"/>
                                  <a:pt x="301" y="547"/>
                                </a:cubicBezTo>
                                <a:cubicBezTo>
                                  <a:pt x="303" y="557"/>
                                  <a:pt x="348" y="547"/>
                                  <a:pt x="299" y="579"/>
                                </a:cubicBezTo>
                                <a:cubicBezTo>
                                  <a:pt x="250" y="611"/>
                                  <a:pt x="69" y="706"/>
                                  <a:pt x="8" y="739"/>
                                </a:cubicBez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</p:grpSp>
                    <p:sp>
                      <p:nvSpPr>
                        <p:cNvPr id="36" name="Freeform 36">
                          <a:extLst>
                            <a:ext uri="{FF2B5EF4-FFF2-40B4-BE49-F238E27FC236}">
                              <a16:creationId xmlns:a16="http://schemas.microsoft.com/office/drawing/2014/main" id="{F402353C-1414-9340-9633-05A76E69E761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80" y="2524"/>
                          <a:ext cx="628" cy="699"/>
                        </a:xfrm>
                        <a:custGeom>
                          <a:avLst/>
                          <a:gdLst>
                            <a:gd name="T0" fmla="*/ 628 w 628"/>
                            <a:gd name="T1" fmla="*/ 0 h 699"/>
                            <a:gd name="T2" fmla="*/ 624 w 628"/>
                            <a:gd name="T3" fmla="*/ 52 h 699"/>
                            <a:gd name="T4" fmla="*/ 612 w 628"/>
                            <a:gd name="T5" fmla="*/ 80 h 699"/>
                            <a:gd name="T6" fmla="*/ 604 w 628"/>
                            <a:gd name="T7" fmla="*/ 104 h 699"/>
                            <a:gd name="T8" fmla="*/ 592 w 628"/>
                            <a:gd name="T9" fmla="*/ 132 h 699"/>
                            <a:gd name="T10" fmla="*/ 580 w 628"/>
                            <a:gd name="T11" fmla="*/ 176 h 699"/>
                            <a:gd name="T12" fmla="*/ 572 w 628"/>
                            <a:gd name="T13" fmla="*/ 204 h 699"/>
                            <a:gd name="T14" fmla="*/ 556 w 628"/>
                            <a:gd name="T15" fmla="*/ 228 h 699"/>
                            <a:gd name="T16" fmla="*/ 540 w 628"/>
                            <a:gd name="T17" fmla="*/ 256 h 699"/>
                            <a:gd name="T18" fmla="*/ 520 w 628"/>
                            <a:gd name="T19" fmla="*/ 276 h 699"/>
                            <a:gd name="T20" fmla="*/ 516 w 628"/>
                            <a:gd name="T21" fmla="*/ 300 h 699"/>
                            <a:gd name="T22" fmla="*/ 500 w 628"/>
                            <a:gd name="T23" fmla="*/ 328 h 699"/>
                            <a:gd name="T24" fmla="*/ 480 w 628"/>
                            <a:gd name="T25" fmla="*/ 360 h 699"/>
                            <a:gd name="T26" fmla="*/ 456 w 628"/>
                            <a:gd name="T27" fmla="*/ 388 h 699"/>
                            <a:gd name="T28" fmla="*/ 424 w 628"/>
                            <a:gd name="T29" fmla="*/ 404 h 699"/>
                            <a:gd name="T30" fmla="*/ 396 w 628"/>
                            <a:gd name="T31" fmla="*/ 416 h 699"/>
                            <a:gd name="T32" fmla="*/ 364 w 628"/>
                            <a:gd name="T33" fmla="*/ 424 h 699"/>
                            <a:gd name="T34" fmla="*/ 360 w 628"/>
                            <a:gd name="T35" fmla="*/ 452 h 699"/>
                            <a:gd name="T36" fmla="*/ 344 w 628"/>
                            <a:gd name="T37" fmla="*/ 496 h 699"/>
                            <a:gd name="T38" fmla="*/ 320 w 628"/>
                            <a:gd name="T39" fmla="*/ 504 h 699"/>
                            <a:gd name="T40" fmla="*/ 304 w 628"/>
                            <a:gd name="T41" fmla="*/ 524 h 699"/>
                            <a:gd name="T42" fmla="*/ 288 w 628"/>
                            <a:gd name="T43" fmla="*/ 548 h 699"/>
                            <a:gd name="T44" fmla="*/ 268 w 628"/>
                            <a:gd name="T45" fmla="*/ 568 h 699"/>
                            <a:gd name="T46" fmla="*/ 220 w 628"/>
                            <a:gd name="T47" fmla="*/ 596 h 699"/>
                            <a:gd name="T48" fmla="*/ 188 w 628"/>
                            <a:gd name="T49" fmla="*/ 620 h 699"/>
                            <a:gd name="T50" fmla="*/ 164 w 628"/>
                            <a:gd name="T51" fmla="*/ 636 h 699"/>
                            <a:gd name="T52" fmla="*/ 136 w 628"/>
                            <a:gd name="T53" fmla="*/ 652 h 699"/>
                            <a:gd name="T54" fmla="*/ 112 w 628"/>
                            <a:gd name="T55" fmla="*/ 660 h 699"/>
                            <a:gd name="T56" fmla="*/ 88 w 628"/>
                            <a:gd name="T57" fmla="*/ 664 h 699"/>
                            <a:gd name="T58" fmla="*/ 56 w 628"/>
                            <a:gd name="T59" fmla="*/ 672 h 699"/>
                            <a:gd name="T60" fmla="*/ 32 w 628"/>
                            <a:gd name="T61" fmla="*/ 696 h 699"/>
                            <a:gd name="T62" fmla="*/ 0 w 628"/>
                            <a:gd name="T63" fmla="*/ 692 h 699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w 628"/>
                            <a:gd name="T97" fmla="*/ 0 h 699"/>
                            <a:gd name="T98" fmla="*/ 628 w 628"/>
                            <a:gd name="T99" fmla="*/ 699 h 699"/>
                          </a:gdLst>
                          <a:ahLst/>
                          <a:cxnLst>
                            <a:cxn ang="T64">
                              <a:pos x="T0" y="T1"/>
                            </a:cxn>
                            <a:cxn ang="T65">
                              <a:pos x="T2" y="T3"/>
                            </a:cxn>
                            <a:cxn ang="T66">
                              <a:pos x="T4" y="T5"/>
                            </a:cxn>
                            <a:cxn ang="T67">
                              <a:pos x="T6" y="T7"/>
                            </a:cxn>
                            <a:cxn ang="T68">
                              <a:pos x="T8" y="T9"/>
                            </a:cxn>
                            <a:cxn ang="T69">
                              <a:pos x="T10" y="T11"/>
                            </a:cxn>
                            <a:cxn ang="T70">
                              <a:pos x="T12" y="T13"/>
                            </a:cxn>
                            <a:cxn ang="T71">
                              <a:pos x="T14" y="T15"/>
                            </a:cxn>
                            <a:cxn ang="T72">
                              <a:pos x="T16" y="T17"/>
                            </a:cxn>
                            <a:cxn ang="T73">
                              <a:pos x="T18" y="T19"/>
                            </a:cxn>
                            <a:cxn ang="T74">
                              <a:pos x="T20" y="T21"/>
                            </a:cxn>
                            <a:cxn ang="T75">
                              <a:pos x="T22" y="T23"/>
                            </a:cxn>
                            <a:cxn ang="T76">
                              <a:pos x="T24" y="T25"/>
                            </a:cxn>
                            <a:cxn ang="T77">
                              <a:pos x="T26" y="T27"/>
                            </a:cxn>
                            <a:cxn ang="T78">
                              <a:pos x="T28" y="T29"/>
                            </a:cxn>
                            <a:cxn ang="T79">
                              <a:pos x="T30" y="T31"/>
                            </a:cxn>
                            <a:cxn ang="T80">
                              <a:pos x="T32" y="T33"/>
                            </a:cxn>
                            <a:cxn ang="T81">
                              <a:pos x="T34" y="T35"/>
                            </a:cxn>
                            <a:cxn ang="T82">
                              <a:pos x="T36" y="T37"/>
                            </a:cxn>
                            <a:cxn ang="T83">
                              <a:pos x="T38" y="T39"/>
                            </a:cxn>
                            <a:cxn ang="T84">
                              <a:pos x="T40" y="T41"/>
                            </a:cxn>
                            <a:cxn ang="T85">
                              <a:pos x="T42" y="T43"/>
                            </a:cxn>
                            <a:cxn ang="T86">
                              <a:pos x="T44" y="T45"/>
                            </a:cxn>
                            <a:cxn ang="T87">
                              <a:pos x="T46" y="T47"/>
                            </a:cxn>
                            <a:cxn ang="T88">
                              <a:pos x="T48" y="T49"/>
                            </a:cxn>
                            <a:cxn ang="T89">
                              <a:pos x="T50" y="T51"/>
                            </a:cxn>
                            <a:cxn ang="T90">
                              <a:pos x="T52" y="T53"/>
                            </a:cxn>
                            <a:cxn ang="T91">
                              <a:pos x="T54" y="T55"/>
                            </a:cxn>
                            <a:cxn ang="T92">
                              <a:pos x="T56" y="T57"/>
                            </a:cxn>
                            <a:cxn ang="T93">
                              <a:pos x="T58" y="T59"/>
                            </a:cxn>
                            <a:cxn ang="T94">
                              <a:pos x="T60" y="T61"/>
                            </a:cxn>
                            <a:cxn ang="T95">
                              <a:pos x="T62" y="T63"/>
                            </a:cxn>
                          </a:cxnLst>
                          <a:rect l="T96" t="T97" r="T98" b="T99"/>
                          <a:pathLst>
                            <a:path w="628" h="699">
                              <a:moveTo>
                                <a:pt x="628" y="0"/>
                              </a:moveTo>
                              <a:cubicBezTo>
                                <a:pt x="627" y="19"/>
                                <a:pt x="627" y="39"/>
                                <a:pt x="624" y="52"/>
                              </a:cubicBezTo>
                              <a:cubicBezTo>
                                <a:pt x="621" y="65"/>
                                <a:pt x="615" y="71"/>
                                <a:pt x="612" y="80"/>
                              </a:cubicBezTo>
                              <a:cubicBezTo>
                                <a:pt x="609" y="89"/>
                                <a:pt x="607" y="95"/>
                                <a:pt x="604" y="104"/>
                              </a:cubicBezTo>
                              <a:cubicBezTo>
                                <a:pt x="601" y="113"/>
                                <a:pt x="596" y="120"/>
                                <a:pt x="592" y="132"/>
                              </a:cubicBezTo>
                              <a:cubicBezTo>
                                <a:pt x="588" y="144"/>
                                <a:pt x="583" y="164"/>
                                <a:pt x="580" y="176"/>
                              </a:cubicBezTo>
                              <a:cubicBezTo>
                                <a:pt x="577" y="188"/>
                                <a:pt x="576" y="195"/>
                                <a:pt x="572" y="204"/>
                              </a:cubicBezTo>
                              <a:cubicBezTo>
                                <a:pt x="568" y="213"/>
                                <a:pt x="561" y="219"/>
                                <a:pt x="556" y="228"/>
                              </a:cubicBezTo>
                              <a:cubicBezTo>
                                <a:pt x="551" y="237"/>
                                <a:pt x="546" y="248"/>
                                <a:pt x="540" y="256"/>
                              </a:cubicBezTo>
                              <a:cubicBezTo>
                                <a:pt x="534" y="264"/>
                                <a:pt x="524" y="269"/>
                                <a:pt x="520" y="276"/>
                              </a:cubicBezTo>
                              <a:cubicBezTo>
                                <a:pt x="516" y="283"/>
                                <a:pt x="519" y="291"/>
                                <a:pt x="516" y="300"/>
                              </a:cubicBezTo>
                              <a:cubicBezTo>
                                <a:pt x="513" y="309"/>
                                <a:pt x="506" y="318"/>
                                <a:pt x="500" y="328"/>
                              </a:cubicBezTo>
                              <a:cubicBezTo>
                                <a:pt x="494" y="338"/>
                                <a:pt x="487" y="350"/>
                                <a:pt x="480" y="360"/>
                              </a:cubicBezTo>
                              <a:cubicBezTo>
                                <a:pt x="473" y="370"/>
                                <a:pt x="465" y="381"/>
                                <a:pt x="456" y="388"/>
                              </a:cubicBezTo>
                              <a:cubicBezTo>
                                <a:pt x="447" y="395"/>
                                <a:pt x="434" y="399"/>
                                <a:pt x="424" y="404"/>
                              </a:cubicBezTo>
                              <a:cubicBezTo>
                                <a:pt x="414" y="409"/>
                                <a:pt x="406" y="413"/>
                                <a:pt x="396" y="416"/>
                              </a:cubicBezTo>
                              <a:cubicBezTo>
                                <a:pt x="386" y="419"/>
                                <a:pt x="370" y="418"/>
                                <a:pt x="364" y="424"/>
                              </a:cubicBezTo>
                              <a:cubicBezTo>
                                <a:pt x="358" y="430"/>
                                <a:pt x="363" y="440"/>
                                <a:pt x="360" y="452"/>
                              </a:cubicBezTo>
                              <a:cubicBezTo>
                                <a:pt x="357" y="464"/>
                                <a:pt x="351" y="487"/>
                                <a:pt x="344" y="496"/>
                              </a:cubicBezTo>
                              <a:cubicBezTo>
                                <a:pt x="337" y="505"/>
                                <a:pt x="327" y="499"/>
                                <a:pt x="320" y="504"/>
                              </a:cubicBezTo>
                              <a:cubicBezTo>
                                <a:pt x="313" y="509"/>
                                <a:pt x="309" y="517"/>
                                <a:pt x="304" y="524"/>
                              </a:cubicBezTo>
                              <a:cubicBezTo>
                                <a:pt x="299" y="531"/>
                                <a:pt x="294" y="541"/>
                                <a:pt x="288" y="548"/>
                              </a:cubicBezTo>
                              <a:cubicBezTo>
                                <a:pt x="282" y="555"/>
                                <a:pt x="279" y="560"/>
                                <a:pt x="268" y="568"/>
                              </a:cubicBezTo>
                              <a:cubicBezTo>
                                <a:pt x="257" y="576"/>
                                <a:pt x="233" y="587"/>
                                <a:pt x="220" y="596"/>
                              </a:cubicBezTo>
                              <a:cubicBezTo>
                                <a:pt x="207" y="605"/>
                                <a:pt x="197" y="613"/>
                                <a:pt x="188" y="620"/>
                              </a:cubicBezTo>
                              <a:cubicBezTo>
                                <a:pt x="179" y="627"/>
                                <a:pt x="173" y="631"/>
                                <a:pt x="164" y="636"/>
                              </a:cubicBezTo>
                              <a:cubicBezTo>
                                <a:pt x="155" y="641"/>
                                <a:pt x="145" y="648"/>
                                <a:pt x="136" y="652"/>
                              </a:cubicBezTo>
                              <a:cubicBezTo>
                                <a:pt x="127" y="656"/>
                                <a:pt x="120" y="658"/>
                                <a:pt x="112" y="660"/>
                              </a:cubicBezTo>
                              <a:cubicBezTo>
                                <a:pt x="104" y="662"/>
                                <a:pt x="97" y="662"/>
                                <a:pt x="88" y="664"/>
                              </a:cubicBezTo>
                              <a:cubicBezTo>
                                <a:pt x="79" y="666"/>
                                <a:pt x="65" y="667"/>
                                <a:pt x="56" y="672"/>
                              </a:cubicBezTo>
                              <a:cubicBezTo>
                                <a:pt x="47" y="677"/>
                                <a:pt x="41" y="693"/>
                                <a:pt x="32" y="696"/>
                              </a:cubicBezTo>
                              <a:cubicBezTo>
                                <a:pt x="23" y="699"/>
                                <a:pt x="5" y="693"/>
                                <a:pt x="0" y="692"/>
                              </a:cubicBezTo>
                            </a:path>
                          </a:pathLst>
                        </a:custGeom>
                        <a:noFill/>
                        <a:ln w="28575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14" name="Line 39">
                <a:extLst>
                  <a:ext uri="{FF2B5EF4-FFF2-40B4-BE49-F238E27FC236}">
                    <a16:creationId xmlns:a16="http://schemas.microsoft.com/office/drawing/2014/main" id="{E738FD0F-1F82-E14D-A1C1-29BC4E6AEA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3" y="2475"/>
                <a:ext cx="153" cy="1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00">
                  <a:latin typeface="Candara"/>
                  <a:cs typeface="Candara"/>
                </a:endParaRPr>
              </a:p>
            </p:txBody>
          </p:sp>
          <p:sp>
            <p:nvSpPr>
              <p:cNvPr id="15" name="Line 40">
                <a:extLst>
                  <a:ext uri="{FF2B5EF4-FFF2-40B4-BE49-F238E27FC236}">
                    <a16:creationId xmlns:a16="http://schemas.microsoft.com/office/drawing/2014/main" id="{A09DCDD1-C6D0-EC44-A1CB-31C1D4534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5" y="1316"/>
                <a:ext cx="233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00">
                  <a:latin typeface="Candara"/>
                  <a:cs typeface="Candara"/>
                </a:endParaRPr>
              </a:p>
            </p:txBody>
          </p:sp>
          <p:sp>
            <p:nvSpPr>
              <p:cNvPr id="16" name="Line 41">
                <a:extLst>
                  <a:ext uri="{FF2B5EF4-FFF2-40B4-BE49-F238E27FC236}">
                    <a16:creationId xmlns:a16="http://schemas.microsoft.com/office/drawing/2014/main" id="{2F549892-9294-F344-9C03-43B6CDC406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1622"/>
                <a:ext cx="128" cy="18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00">
                  <a:latin typeface="Candara"/>
                  <a:cs typeface="Candara"/>
                </a:endParaRPr>
              </a:p>
            </p:txBody>
          </p:sp>
          <p:sp>
            <p:nvSpPr>
              <p:cNvPr id="17" name="Line 42">
                <a:extLst>
                  <a:ext uri="{FF2B5EF4-FFF2-40B4-BE49-F238E27FC236}">
                    <a16:creationId xmlns:a16="http://schemas.microsoft.com/office/drawing/2014/main" id="{05862FE4-E2F8-E841-B9FB-932E52DB9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3" y="2337"/>
                <a:ext cx="105" cy="23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00">
                  <a:latin typeface="Candara"/>
                  <a:cs typeface="Candara"/>
                </a:endParaRPr>
              </a:p>
            </p:txBody>
          </p:sp>
        </p:grpSp>
        <p:sp>
          <p:nvSpPr>
            <p:cNvPr id="10" name="Text Box 47">
              <a:extLst>
                <a:ext uri="{FF2B5EF4-FFF2-40B4-BE49-F238E27FC236}">
                  <a16:creationId xmlns:a16="http://schemas.microsoft.com/office/drawing/2014/main" id="{B0370D3B-938B-0043-AEC2-2CED04AA9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3454" y="3575892"/>
              <a:ext cx="972500" cy="163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 dirty="0">
                  <a:latin typeface="Candara"/>
                  <a:cs typeface="Candara"/>
                </a:rPr>
                <a:t>Doug Martinson, LDEO</a:t>
              </a:r>
            </a:p>
          </p:txBody>
        </p:sp>
        <p:sp>
          <p:nvSpPr>
            <p:cNvPr id="11" name="Rectangle 49">
              <a:extLst>
                <a:ext uri="{FF2B5EF4-FFF2-40B4-BE49-F238E27FC236}">
                  <a16:creationId xmlns:a16="http://schemas.microsoft.com/office/drawing/2014/main" id="{0F71E3A4-BAD4-D846-82B5-52A571C7F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9693" y="3561120"/>
              <a:ext cx="1137381" cy="19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andara"/>
                  <a:cs typeface="Candara"/>
                </a:rPr>
                <a:t>Gray shading, &lt; 300m</a:t>
              </a:r>
              <a:endParaRPr lang="en-US" sz="1400" dirty="0">
                <a:latin typeface="Candara"/>
                <a:cs typeface="Canda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906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010F47F3-C2B3-C44D-86A3-8E81A2D18AEE}"/>
              </a:ext>
            </a:extLst>
          </p:cNvPr>
          <p:cNvSpPr txBox="1"/>
          <p:nvPr/>
        </p:nvSpPr>
        <p:spPr>
          <a:xfrm>
            <a:off x="2816299" y="308112"/>
            <a:ext cx="6650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Theme: Bottom topography is critical to circulation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8373452-FF2D-E342-BF2F-64713E3D2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681" y="769777"/>
            <a:ext cx="7308815" cy="58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8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616CFD-3717-3A48-AC9F-9514620A5CEA}"/>
              </a:ext>
            </a:extLst>
          </p:cNvPr>
          <p:cNvSpPr txBox="1"/>
          <p:nvPr/>
        </p:nvSpPr>
        <p:spPr>
          <a:xfrm>
            <a:off x="3801783" y="497298"/>
            <a:ext cx="4514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Theme: System is showing change</a:t>
            </a:r>
          </a:p>
        </p:txBody>
      </p:sp>
      <p:pic>
        <p:nvPicPr>
          <p:cNvPr id="3" name="Picture 2" descr="fv_sat_jja_trnds.tiff">
            <a:extLst>
              <a:ext uri="{FF2B5EF4-FFF2-40B4-BE49-F238E27FC236}">
                <a16:creationId xmlns:a16="http://schemas.microsoft.com/office/drawing/2014/main" id="{8D164365-CDDF-4044-AFE5-E9E9F4F5D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5" y="1576552"/>
            <a:ext cx="5720173" cy="3407195"/>
          </a:xfrm>
          <a:prstGeom prst="rect">
            <a:avLst/>
          </a:prstGeom>
        </p:spPr>
      </p:pic>
      <p:pic>
        <p:nvPicPr>
          <p:cNvPr id="4" name="Picture 3" descr="pal_dur_trnds.tiff">
            <a:extLst>
              <a:ext uri="{FF2B5EF4-FFF2-40B4-BE49-F238E27FC236}">
                <a16:creationId xmlns:a16="http://schemas.microsoft.com/office/drawing/2014/main" id="{65C5B0B0-BFFB-1F46-B6B5-2A78D407C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68" y="1428782"/>
            <a:ext cx="5810504" cy="37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3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F2FB27-37F3-8143-BBCD-98C5448EA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3" b="50181"/>
          <a:stretch/>
        </p:blipFill>
        <p:spPr>
          <a:xfrm>
            <a:off x="0" y="1018229"/>
            <a:ext cx="6292652" cy="2134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46B49D-FEAD-5E4F-AB52-71C1FDF03285}"/>
              </a:ext>
            </a:extLst>
          </p:cNvPr>
          <p:cNvSpPr txBox="1"/>
          <p:nvPr/>
        </p:nvSpPr>
        <p:spPr>
          <a:xfrm>
            <a:off x="2871618" y="323877"/>
            <a:ext cx="6639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Theme: Changes altering the physical environment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13C028-544C-A742-8774-F3A49AE32411}"/>
              </a:ext>
            </a:extLst>
          </p:cNvPr>
          <p:cNvGrpSpPr/>
          <p:nvPr/>
        </p:nvGrpSpPr>
        <p:grpSpPr>
          <a:xfrm>
            <a:off x="6191501" y="2379197"/>
            <a:ext cx="5787341" cy="4132163"/>
            <a:chOff x="335667" y="4370890"/>
            <a:chExt cx="6227179" cy="46703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C365EE-63A3-5845-9BDF-656057F78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67" y="4370890"/>
              <a:ext cx="6227179" cy="46703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6B2373-2B78-3C43-8055-53119F3BC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21"/>
            <a:stretch/>
          </p:blipFill>
          <p:spPr>
            <a:xfrm>
              <a:off x="335667" y="4636241"/>
              <a:ext cx="6227179" cy="4571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FD7960-4988-E649-8593-EB03B9A60BE7}"/>
              </a:ext>
            </a:extLst>
          </p:cNvPr>
          <p:cNvSpPr txBox="1"/>
          <p:nvPr/>
        </p:nvSpPr>
        <p:spPr>
          <a:xfrm>
            <a:off x="9288180" y="5708743"/>
            <a:ext cx="11935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Lowest sea ice</a:t>
            </a:r>
          </a:p>
        </p:txBody>
      </p:sp>
    </p:spTree>
    <p:extLst>
      <p:ext uri="{BB962C8B-B14F-4D97-AF65-F5344CB8AC3E}">
        <p14:creationId xmlns:p14="http://schemas.microsoft.com/office/powerpoint/2010/main" val="104628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1999A-7534-BA43-94E2-4B68E3EDE68C}"/>
              </a:ext>
            </a:extLst>
          </p:cNvPr>
          <p:cNvSpPr txBox="1"/>
          <p:nvPr/>
        </p:nvSpPr>
        <p:spPr>
          <a:xfrm>
            <a:off x="3155398" y="308111"/>
            <a:ext cx="6160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Theme: Regional change in primary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7B6A8-41CE-0445-BF95-86BF930D1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61"/>
          <a:stretch/>
        </p:blipFill>
        <p:spPr>
          <a:xfrm>
            <a:off x="753271" y="2151319"/>
            <a:ext cx="5303558" cy="4099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7FE497-C46D-3040-A718-6399282836FE}"/>
              </a:ext>
            </a:extLst>
          </p:cNvPr>
          <p:cNvSpPr txBox="1"/>
          <p:nvPr/>
        </p:nvSpPr>
        <p:spPr>
          <a:xfrm>
            <a:off x="113230" y="1264681"/>
            <a:ext cx="6432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cs typeface="Times New Roman"/>
              </a:rPr>
              <a:t> Over decadal scales (30 years), trended changes observed in MLD in South but not in the North.</a:t>
            </a:r>
          </a:p>
          <a:p>
            <a:pPr algn="ctr"/>
            <a:r>
              <a:rPr lang="en-US" sz="1600" b="1" i="1" dirty="0">
                <a:cs typeface="Times New Roman"/>
              </a:rPr>
              <a:t>Associated with MLD increased phytoplankton in south, not on north.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62BB2D-149D-D94D-A1CE-CF13DB14D2E1}"/>
              </a:ext>
            </a:extLst>
          </p:cNvPr>
          <p:cNvSpPr/>
          <p:nvPr/>
        </p:nvSpPr>
        <p:spPr>
          <a:xfrm>
            <a:off x="5205492" y="2264628"/>
            <a:ext cx="551793" cy="27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679075-35C3-7246-A8DB-6264EE5C5E42}"/>
              </a:ext>
            </a:extLst>
          </p:cNvPr>
          <p:cNvSpPr/>
          <p:nvPr/>
        </p:nvSpPr>
        <p:spPr>
          <a:xfrm>
            <a:off x="5205492" y="4016532"/>
            <a:ext cx="725214" cy="313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C690E-9336-1F4A-B462-D6D4D74AA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07" y="2209180"/>
            <a:ext cx="2239741" cy="3463517"/>
          </a:xfrm>
          <a:prstGeom prst="rect">
            <a:avLst/>
          </a:prstGeom>
        </p:spPr>
      </p:pic>
      <p:sp>
        <p:nvSpPr>
          <p:cNvPr id="8" name="Sun 7">
            <a:extLst>
              <a:ext uri="{FF2B5EF4-FFF2-40B4-BE49-F238E27FC236}">
                <a16:creationId xmlns:a16="http://schemas.microsoft.com/office/drawing/2014/main" id="{848FFB5C-612D-0649-9FD1-BD513B831096}"/>
              </a:ext>
            </a:extLst>
          </p:cNvPr>
          <p:cNvSpPr/>
          <p:nvPr/>
        </p:nvSpPr>
        <p:spPr>
          <a:xfrm>
            <a:off x="7811691" y="2609853"/>
            <a:ext cx="100084" cy="109182"/>
          </a:xfrm>
          <a:prstGeom prst="su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>
            <a:extLst>
              <a:ext uri="{FF2B5EF4-FFF2-40B4-BE49-F238E27FC236}">
                <a16:creationId xmlns:a16="http://schemas.microsoft.com/office/drawing/2014/main" id="{382F7336-AC12-5C4B-8BF9-37E9BEAE7CA4}"/>
              </a:ext>
            </a:extLst>
          </p:cNvPr>
          <p:cNvSpPr/>
          <p:nvPr/>
        </p:nvSpPr>
        <p:spPr>
          <a:xfrm>
            <a:off x="7247039" y="3158038"/>
            <a:ext cx="100084" cy="109182"/>
          </a:xfrm>
          <a:prstGeom prst="su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56230395-A2E1-6A4C-9B03-D0EB7B82D8B3}"/>
              </a:ext>
            </a:extLst>
          </p:cNvPr>
          <p:cNvSpPr/>
          <p:nvPr/>
        </p:nvSpPr>
        <p:spPr>
          <a:xfrm>
            <a:off x="6918948" y="3831756"/>
            <a:ext cx="100084" cy="109182"/>
          </a:xfrm>
          <a:prstGeom prst="su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" descr="Kim_etal_Final_for_Submission_Figure4">
            <a:extLst>
              <a:ext uri="{FF2B5EF4-FFF2-40B4-BE49-F238E27FC236}">
                <a16:creationId xmlns:a16="http://schemas.microsoft.com/office/drawing/2014/main" id="{A9F9E1CE-8CE8-6B48-A37B-64B1A320B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b="65321"/>
          <a:stretch/>
        </p:blipFill>
        <p:spPr bwMode="auto">
          <a:xfrm>
            <a:off x="8560235" y="2836365"/>
            <a:ext cx="3509443" cy="9073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Kim_etal_Final_for_Submission_Figure4">
            <a:extLst>
              <a:ext uri="{FF2B5EF4-FFF2-40B4-BE49-F238E27FC236}">
                <a16:creationId xmlns:a16="http://schemas.microsoft.com/office/drawing/2014/main" id="{086BFEB7-8CB4-1D4F-A0F7-A2D5C5283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36561" b="30743"/>
          <a:stretch/>
        </p:blipFill>
        <p:spPr bwMode="auto">
          <a:xfrm>
            <a:off x="8560235" y="3860487"/>
            <a:ext cx="3509443" cy="85546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Kim_etal_Final_for_Submission_Figure4">
            <a:extLst>
              <a:ext uri="{FF2B5EF4-FFF2-40B4-BE49-F238E27FC236}">
                <a16:creationId xmlns:a16="http://schemas.microsoft.com/office/drawing/2014/main" id="{7EA4CFA5-8F82-5E47-90B0-472F19886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69378"/>
          <a:stretch/>
        </p:blipFill>
        <p:spPr bwMode="auto">
          <a:xfrm>
            <a:off x="8560235" y="4810306"/>
            <a:ext cx="3509443" cy="80120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0EF914-E461-CC40-A449-C7A8177CEA0D}"/>
              </a:ext>
            </a:extLst>
          </p:cNvPr>
          <p:cNvCxnSpPr>
            <a:endCxn id="14" idx="2"/>
          </p:cNvCxnSpPr>
          <p:nvPr/>
        </p:nvCxnSpPr>
        <p:spPr>
          <a:xfrm flipH="1" flipV="1">
            <a:off x="6968990" y="3940938"/>
            <a:ext cx="1591245" cy="869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34B54C-D1A3-1547-B8F0-DD43F5796ECA}"/>
              </a:ext>
            </a:extLst>
          </p:cNvPr>
          <p:cNvCxnSpPr>
            <a:endCxn id="13" idx="3"/>
          </p:cNvCxnSpPr>
          <p:nvPr/>
        </p:nvCxnSpPr>
        <p:spPr>
          <a:xfrm flipH="1" flipV="1">
            <a:off x="7347123" y="3212629"/>
            <a:ext cx="1213112" cy="6478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FDD96A-6F75-8344-85A2-F0CB00453AC9}"/>
              </a:ext>
            </a:extLst>
          </p:cNvPr>
          <p:cNvCxnSpPr/>
          <p:nvPr/>
        </p:nvCxnSpPr>
        <p:spPr>
          <a:xfrm>
            <a:off x="7811691" y="2631586"/>
            <a:ext cx="748544" cy="1879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D61957-E76D-3545-B7AF-61B54D896287}"/>
              </a:ext>
            </a:extLst>
          </p:cNvPr>
          <p:cNvSpPr txBox="1"/>
          <p:nvPr/>
        </p:nvSpPr>
        <p:spPr>
          <a:xfrm>
            <a:off x="8674972" y="2095678"/>
            <a:ext cx="327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Comparison of decadal times series of chlorophyll </a:t>
            </a:r>
            <a:r>
              <a:rPr lang="en-US" sz="1800" u="sng" dirty="0">
                <a:solidFill>
                  <a:srgbClr val="FF0000"/>
                </a:solidFill>
              </a:rPr>
              <a:t>a</a:t>
            </a:r>
            <a:r>
              <a:rPr lang="en-US" sz="1800" dirty="0">
                <a:solidFill>
                  <a:srgbClr val="FF0000"/>
                </a:solidFill>
              </a:rPr>
              <a:t> across the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9194C2-D386-D043-B168-462A6BCA8D57}"/>
              </a:ext>
            </a:extLst>
          </p:cNvPr>
          <p:cNvSpPr txBox="1"/>
          <p:nvPr/>
        </p:nvSpPr>
        <p:spPr>
          <a:xfrm>
            <a:off x="8741687" y="2920048"/>
            <a:ext cx="1306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Argentinean Base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92C728-47F4-364B-B3D8-228433846879}"/>
              </a:ext>
            </a:extLst>
          </p:cNvPr>
          <p:cNvSpPr txBox="1"/>
          <p:nvPr/>
        </p:nvSpPr>
        <p:spPr>
          <a:xfrm>
            <a:off x="8793728" y="3875332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US Base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56DD94-D068-0A4B-842A-008BC1B635C2}"/>
              </a:ext>
            </a:extLst>
          </p:cNvPr>
          <p:cNvSpPr txBox="1"/>
          <p:nvPr/>
        </p:nvSpPr>
        <p:spPr>
          <a:xfrm>
            <a:off x="8790014" y="4830616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UK Base</a:t>
            </a:r>
          </a:p>
        </p:txBody>
      </p:sp>
    </p:spTree>
    <p:extLst>
      <p:ext uri="{BB962C8B-B14F-4D97-AF65-F5344CB8AC3E}">
        <p14:creationId xmlns:p14="http://schemas.microsoft.com/office/powerpoint/2010/main" val="356653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63FF21-865A-5446-BCB6-CC27C50E951E}"/>
              </a:ext>
            </a:extLst>
          </p:cNvPr>
          <p:cNvGrpSpPr>
            <a:grpSpLocks noChangeAspect="1"/>
          </p:cNvGrpSpPr>
          <p:nvPr/>
        </p:nvGrpSpPr>
        <p:grpSpPr>
          <a:xfrm>
            <a:off x="2322915" y="1767307"/>
            <a:ext cx="7711642" cy="4036774"/>
            <a:chOff x="29582" y="777665"/>
            <a:chExt cx="9276477" cy="48559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7E7DAB-9EDE-E04F-BEFF-F818684B20B1}"/>
                </a:ext>
              </a:extLst>
            </p:cNvPr>
            <p:cNvGrpSpPr/>
            <p:nvPr/>
          </p:nvGrpSpPr>
          <p:grpSpPr>
            <a:xfrm>
              <a:off x="29582" y="2082060"/>
              <a:ext cx="4512303" cy="2241868"/>
              <a:chOff x="1374148" y="195848"/>
              <a:chExt cx="4512303" cy="224186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FE22327-DC52-DE45-8E68-FE6318622B1A}"/>
                  </a:ext>
                </a:extLst>
              </p:cNvPr>
              <p:cNvSpPr/>
              <p:nvPr/>
            </p:nvSpPr>
            <p:spPr>
              <a:xfrm>
                <a:off x="2311401" y="361950"/>
                <a:ext cx="3575050" cy="19431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C2A0ACA-E126-534C-9FC3-6ADBAD5CC3EC}"/>
                  </a:ext>
                </a:extLst>
              </p:cNvPr>
              <p:cNvSpPr/>
              <p:nvPr/>
            </p:nvSpPr>
            <p:spPr>
              <a:xfrm>
                <a:off x="2476502" y="1666874"/>
                <a:ext cx="77258" cy="33972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ACF2967-0F1E-2845-AC6D-82EB9DF4C008}"/>
                  </a:ext>
                </a:extLst>
              </p:cNvPr>
              <p:cNvSpPr/>
              <p:nvPr/>
            </p:nvSpPr>
            <p:spPr>
              <a:xfrm>
                <a:off x="2662767" y="1667944"/>
                <a:ext cx="77258" cy="4085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713F780-D172-FF4B-B475-FB2D1145B41F}"/>
                  </a:ext>
                </a:extLst>
              </p:cNvPr>
              <p:cNvSpPr/>
              <p:nvPr/>
            </p:nvSpPr>
            <p:spPr>
              <a:xfrm>
                <a:off x="2815167" y="1663699"/>
                <a:ext cx="77258" cy="2476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ECDD47C-87B2-8346-B7B7-B64952145071}"/>
                  </a:ext>
                </a:extLst>
              </p:cNvPr>
              <p:cNvSpPr/>
              <p:nvPr/>
            </p:nvSpPr>
            <p:spPr>
              <a:xfrm>
                <a:off x="2967567" y="873125"/>
                <a:ext cx="77258" cy="78104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FCC26CA-ABDB-DD47-A0D9-4F560755ED53}"/>
                  </a:ext>
                </a:extLst>
              </p:cNvPr>
              <p:cNvSpPr/>
              <p:nvPr/>
            </p:nvSpPr>
            <p:spPr>
              <a:xfrm>
                <a:off x="3147482" y="1664769"/>
                <a:ext cx="77258" cy="1989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3C3AABA-C9C0-A64F-A9B2-D6DEECA80051}"/>
                  </a:ext>
                </a:extLst>
              </p:cNvPr>
              <p:cNvSpPr/>
              <p:nvPr/>
            </p:nvSpPr>
            <p:spPr>
              <a:xfrm>
                <a:off x="3327397" y="1663698"/>
                <a:ext cx="77258" cy="2476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8AC093B-E67E-9D4E-B2B1-B9300924553B}"/>
                  </a:ext>
                </a:extLst>
              </p:cNvPr>
              <p:cNvSpPr/>
              <p:nvPr/>
            </p:nvSpPr>
            <p:spPr>
              <a:xfrm>
                <a:off x="3489322" y="1666873"/>
                <a:ext cx="77258" cy="4667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9518889-4ABF-DC40-80E7-8B8831C43B66}"/>
                  </a:ext>
                </a:extLst>
              </p:cNvPr>
              <p:cNvSpPr/>
              <p:nvPr/>
            </p:nvSpPr>
            <p:spPr>
              <a:xfrm>
                <a:off x="3661824" y="1663699"/>
                <a:ext cx="77258" cy="37465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200AED1-0A07-C84F-858D-6BF9F9EEB2AF}"/>
                  </a:ext>
                </a:extLst>
              </p:cNvPr>
              <p:cNvSpPr/>
              <p:nvPr/>
            </p:nvSpPr>
            <p:spPr>
              <a:xfrm>
                <a:off x="3841739" y="1663698"/>
                <a:ext cx="77258" cy="5715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B187CC2-FF6C-8243-AFBE-4828382C5689}"/>
                  </a:ext>
                </a:extLst>
              </p:cNvPr>
              <p:cNvSpPr/>
              <p:nvPr/>
            </p:nvSpPr>
            <p:spPr>
              <a:xfrm>
                <a:off x="3994138" y="946150"/>
                <a:ext cx="82561" cy="70802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0568407-00B2-A24D-8C88-DCC3D52CEA6E}"/>
                  </a:ext>
                </a:extLst>
              </p:cNvPr>
              <p:cNvSpPr/>
              <p:nvPr/>
            </p:nvSpPr>
            <p:spPr>
              <a:xfrm>
                <a:off x="4146538" y="1666874"/>
                <a:ext cx="82561" cy="46672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3F5096F-82A7-0047-A0B8-6622EB5C5E34}"/>
                  </a:ext>
                </a:extLst>
              </p:cNvPr>
              <p:cNvCxnSpPr/>
              <p:nvPr/>
            </p:nvCxnSpPr>
            <p:spPr>
              <a:xfrm>
                <a:off x="2346325" y="1654174"/>
                <a:ext cx="47625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E9F62EC-8579-6D41-9914-8DC3F7B7CA5C}"/>
                  </a:ext>
                </a:extLst>
              </p:cNvPr>
              <p:cNvSpPr/>
              <p:nvPr/>
            </p:nvSpPr>
            <p:spPr>
              <a:xfrm>
                <a:off x="4340218" y="1666874"/>
                <a:ext cx="82561" cy="20002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73D59EC-1E60-B44F-85C2-6C39220DF191}"/>
                  </a:ext>
                </a:extLst>
              </p:cNvPr>
              <p:cNvSpPr/>
              <p:nvPr/>
            </p:nvSpPr>
            <p:spPr>
              <a:xfrm>
                <a:off x="4533898" y="1663698"/>
                <a:ext cx="82561" cy="2476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3856B42-558D-F449-BB82-940C97DBAAE1}"/>
                  </a:ext>
                </a:extLst>
              </p:cNvPr>
              <p:cNvSpPr/>
              <p:nvPr/>
            </p:nvSpPr>
            <p:spPr>
              <a:xfrm>
                <a:off x="4686298" y="949325"/>
                <a:ext cx="82561" cy="7111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31AFA05-6857-EF47-9C1E-C7C1832D7308}"/>
                  </a:ext>
                </a:extLst>
              </p:cNvPr>
              <p:cNvSpPr/>
              <p:nvPr/>
            </p:nvSpPr>
            <p:spPr>
              <a:xfrm>
                <a:off x="4838698" y="1454149"/>
                <a:ext cx="82561" cy="20002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48AF2FE-A7B5-3B48-B309-7D142F53A54A}"/>
                  </a:ext>
                </a:extLst>
              </p:cNvPr>
              <p:cNvSpPr/>
              <p:nvPr/>
            </p:nvSpPr>
            <p:spPr>
              <a:xfrm>
                <a:off x="5168898" y="1663699"/>
                <a:ext cx="82561" cy="3556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8C9E39E-18C5-C04B-9B88-028A43A858F1}"/>
                  </a:ext>
                </a:extLst>
              </p:cNvPr>
              <p:cNvSpPr/>
              <p:nvPr/>
            </p:nvSpPr>
            <p:spPr>
              <a:xfrm>
                <a:off x="5362578" y="644525"/>
                <a:ext cx="82561" cy="10159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7A3D874-988D-C444-8CC9-CDC3163F270A}"/>
                  </a:ext>
                </a:extLst>
              </p:cNvPr>
              <p:cNvSpPr/>
              <p:nvPr/>
            </p:nvSpPr>
            <p:spPr>
              <a:xfrm>
                <a:off x="5514977" y="1390649"/>
                <a:ext cx="82561" cy="2666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12C3BDA-854C-DA4D-8962-211B8FBBC16E}"/>
                  </a:ext>
                </a:extLst>
              </p:cNvPr>
              <p:cNvCxnSpPr/>
              <p:nvPr/>
            </p:nvCxnSpPr>
            <p:spPr>
              <a:xfrm flipV="1">
                <a:off x="2311401" y="1657348"/>
                <a:ext cx="3575050" cy="3176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1DC8102-5112-C545-9398-36817015722C}"/>
                  </a:ext>
                </a:extLst>
              </p:cNvPr>
              <p:cNvSpPr txBox="1"/>
              <p:nvPr/>
            </p:nvSpPr>
            <p:spPr>
              <a:xfrm>
                <a:off x="1911351" y="2104509"/>
                <a:ext cx="468958" cy="333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-80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90CFF25-FC0A-BC49-9766-47A6215E3A4A}"/>
                  </a:ext>
                </a:extLst>
              </p:cNvPr>
              <p:cNvSpPr txBox="1"/>
              <p:nvPr/>
            </p:nvSpPr>
            <p:spPr>
              <a:xfrm>
                <a:off x="2079623" y="1460499"/>
                <a:ext cx="314696" cy="333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97EA6CC-4CBB-C343-A4E0-ECC1A04D22CE}"/>
                  </a:ext>
                </a:extLst>
              </p:cNvPr>
              <p:cNvSpPr txBox="1"/>
              <p:nvPr/>
            </p:nvSpPr>
            <p:spPr>
              <a:xfrm>
                <a:off x="1956473" y="821809"/>
                <a:ext cx="407253" cy="333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80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37F3A9C-3831-E641-8CB1-9A1A6E0EF1B2}"/>
                  </a:ext>
                </a:extLst>
              </p:cNvPr>
              <p:cNvSpPr txBox="1"/>
              <p:nvPr/>
            </p:nvSpPr>
            <p:spPr>
              <a:xfrm>
                <a:off x="1852453" y="195848"/>
                <a:ext cx="499810" cy="333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160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96AE08A-E7C8-554D-968E-2D9D47F2B756}"/>
                  </a:ext>
                </a:extLst>
              </p:cNvPr>
              <p:cNvSpPr txBox="1"/>
              <p:nvPr/>
            </p:nvSpPr>
            <p:spPr>
              <a:xfrm rot="16200000">
                <a:off x="716218" y="1077138"/>
                <a:ext cx="1834181" cy="518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Anomaly of </a:t>
                </a:r>
              </a:p>
              <a:p>
                <a:pPr algn="ctr"/>
                <a:r>
                  <a:rPr lang="en-US" sz="11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chlorophyll a (mg m</a:t>
                </a:r>
                <a:r>
                  <a:rPr lang="en-US" sz="1100" b="1" baseline="30000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-2</a:t>
                </a:r>
                <a:r>
                  <a:rPr lang="en-US" sz="11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)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DAEB39-A87C-EB45-AA8F-2CC319B45D2E}"/>
                </a:ext>
              </a:extLst>
            </p:cNvPr>
            <p:cNvGrpSpPr/>
            <p:nvPr/>
          </p:nvGrpSpPr>
          <p:grpSpPr>
            <a:xfrm>
              <a:off x="4747697" y="793155"/>
              <a:ext cx="2291181" cy="4840420"/>
              <a:chOff x="3822804" y="1663700"/>
              <a:chExt cx="2291181" cy="4840420"/>
            </a:xfrm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35090B8-1C47-7D47-BD42-732055D62F35}"/>
                  </a:ext>
                </a:extLst>
              </p:cNvPr>
              <p:cNvSpPr/>
              <p:nvPr/>
            </p:nvSpPr>
            <p:spPr>
              <a:xfrm>
                <a:off x="4527643" y="1667935"/>
                <a:ext cx="419100" cy="1045633"/>
              </a:xfrm>
              <a:custGeom>
                <a:avLst/>
                <a:gdLst>
                  <a:gd name="connsiteX0" fmla="*/ 419100 w 419100"/>
                  <a:gd name="connsiteY0" fmla="*/ 0 h 1045633"/>
                  <a:gd name="connsiteX1" fmla="*/ 414867 w 419100"/>
                  <a:gd name="connsiteY1" fmla="*/ 1045633 h 1045633"/>
                  <a:gd name="connsiteX2" fmla="*/ 0 w 419100"/>
                  <a:gd name="connsiteY2" fmla="*/ 67733 h 1045633"/>
                  <a:gd name="connsiteX3" fmla="*/ 55034 w 419100"/>
                  <a:gd name="connsiteY3" fmla="*/ 50800 h 1045633"/>
                  <a:gd name="connsiteX4" fmla="*/ 105834 w 419100"/>
                  <a:gd name="connsiteY4" fmla="*/ 42333 h 1045633"/>
                  <a:gd name="connsiteX5" fmla="*/ 156634 w 419100"/>
                  <a:gd name="connsiteY5" fmla="*/ 29633 h 1045633"/>
                  <a:gd name="connsiteX6" fmla="*/ 220134 w 419100"/>
                  <a:gd name="connsiteY6" fmla="*/ 21167 h 1045633"/>
                  <a:gd name="connsiteX7" fmla="*/ 266700 w 419100"/>
                  <a:gd name="connsiteY7" fmla="*/ 12700 h 1045633"/>
                  <a:gd name="connsiteX8" fmla="*/ 330200 w 419100"/>
                  <a:gd name="connsiteY8" fmla="*/ 8467 h 1045633"/>
                  <a:gd name="connsiteX9" fmla="*/ 419100 w 419100"/>
                  <a:gd name="connsiteY9" fmla="*/ 0 h 1045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9100" h="1045633">
                    <a:moveTo>
                      <a:pt x="419100" y="0"/>
                    </a:moveTo>
                    <a:lnTo>
                      <a:pt x="414867" y="1045633"/>
                    </a:lnTo>
                    <a:lnTo>
                      <a:pt x="0" y="67733"/>
                    </a:lnTo>
                    <a:lnTo>
                      <a:pt x="55034" y="50800"/>
                    </a:lnTo>
                    <a:lnTo>
                      <a:pt x="105834" y="42333"/>
                    </a:lnTo>
                    <a:lnTo>
                      <a:pt x="156634" y="29633"/>
                    </a:lnTo>
                    <a:lnTo>
                      <a:pt x="220134" y="21167"/>
                    </a:lnTo>
                    <a:lnTo>
                      <a:pt x="266700" y="12700"/>
                    </a:lnTo>
                    <a:lnTo>
                      <a:pt x="330200" y="8467"/>
                    </a:lnTo>
                    <a:lnTo>
                      <a:pt x="41910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37C44C7-21C5-1F4E-8CEA-9450AE1243DE}"/>
                  </a:ext>
                </a:extLst>
              </p:cNvPr>
              <p:cNvSpPr/>
              <p:nvPr/>
            </p:nvSpPr>
            <p:spPr>
              <a:xfrm>
                <a:off x="4045043" y="1739902"/>
                <a:ext cx="897467" cy="965200"/>
              </a:xfrm>
              <a:custGeom>
                <a:avLst/>
                <a:gdLst>
                  <a:gd name="connsiteX0" fmla="*/ 465667 w 897467"/>
                  <a:gd name="connsiteY0" fmla="*/ 0 h 965200"/>
                  <a:gd name="connsiteX1" fmla="*/ 897467 w 897467"/>
                  <a:gd name="connsiteY1" fmla="*/ 965200 h 965200"/>
                  <a:gd name="connsiteX2" fmla="*/ 0 w 897467"/>
                  <a:gd name="connsiteY2" fmla="*/ 342900 h 965200"/>
                  <a:gd name="connsiteX3" fmla="*/ 46567 w 897467"/>
                  <a:gd name="connsiteY3" fmla="*/ 292100 h 965200"/>
                  <a:gd name="connsiteX4" fmla="*/ 93134 w 897467"/>
                  <a:gd name="connsiteY4" fmla="*/ 249766 h 965200"/>
                  <a:gd name="connsiteX5" fmla="*/ 139700 w 897467"/>
                  <a:gd name="connsiteY5" fmla="*/ 211666 h 965200"/>
                  <a:gd name="connsiteX6" fmla="*/ 182034 w 897467"/>
                  <a:gd name="connsiteY6" fmla="*/ 177800 h 965200"/>
                  <a:gd name="connsiteX7" fmla="*/ 237067 w 897467"/>
                  <a:gd name="connsiteY7" fmla="*/ 127000 h 965200"/>
                  <a:gd name="connsiteX8" fmla="*/ 279400 w 897467"/>
                  <a:gd name="connsiteY8" fmla="*/ 93133 h 965200"/>
                  <a:gd name="connsiteX9" fmla="*/ 368300 w 897467"/>
                  <a:gd name="connsiteY9" fmla="*/ 59266 h 965200"/>
                  <a:gd name="connsiteX10" fmla="*/ 465667 w 897467"/>
                  <a:gd name="connsiteY10" fmla="*/ 0 h 96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7467" h="965200">
                    <a:moveTo>
                      <a:pt x="465667" y="0"/>
                    </a:moveTo>
                    <a:lnTo>
                      <a:pt x="897467" y="965200"/>
                    </a:lnTo>
                    <a:lnTo>
                      <a:pt x="0" y="342900"/>
                    </a:lnTo>
                    <a:lnTo>
                      <a:pt x="46567" y="292100"/>
                    </a:lnTo>
                    <a:lnTo>
                      <a:pt x="93134" y="249766"/>
                    </a:lnTo>
                    <a:lnTo>
                      <a:pt x="139700" y="211666"/>
                    </a:lnTo>
                    <a:lnTo>
                      <a:pt x="182034" y="177800"/>
                    </a:lnTo>
                    <a:lnTo>
                      <a:pt x="237067" y="127000"/>
                    </a:lnTo>
                    <a:lnTo>
                      <a:pt x="279400" y="93133"/>
                    </a:lnTo>
                    <a:lnTo>
                      <a:pt x="368300" y="59266"/>
                    </a:lnTo>
                    <a:lnTo>
                      <a:pt x="465667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F8828DA-9112-D443-BAF4-03B073E64D3B}"/>
                  </a:ext>
                </a:extLst>
              </p:cNvPr>
              <p:cNvSpPr/>
              <p:nvPr/>
            </p:nvSpPr>
            <p:spPr>
              <a:xfrm>
                <a:off x="3879943" y="2087034"/>
                <a:ext cx="1071034" cy="635000"/>
              </a:xfrm>
              <a:custGeom>
                <a:avLst/>
                <a:gdLst>
                  <a:gd name="connsiteX0" fmla="*/ 165100 w 1071034"/>
                  <a:gd name="connsiteY0" fmla="*/ 0 h 635000"/>
                  <a:gd name="connsiteX1" fmla="*/ 1071034 w 1071034"/>
                  <a:gd name="connsiteY1" fmla="*/ 635000 h 635000"/>
                  <a:gd name="connsiteX2" fmla="*/ 0 w 1071034"/>
                  <a:gd name="connsiteY2" fmla="*/ 292100 h 635000"/>
                  <a:gd name="connsiteX3" fmla="*/ 50800 w 1071034"/>
                  <a:gd name="connsiteY3" fmla="*/ 194734 h 635000"/>
                  <a:gd name="connsiteX4" fmla="*/ 76200 w 1071034"/>
                  <a:gd name="connsiteY4" fmla="*/ 135467 h 635000"/>
                  <a:gd name="connsiteX5" fmla="*/ 110067 w 1071034"/>
                  <a:gd name="connsiteY5" fmla="*/ 88900 h 635000"/>
                  <a:gd name="connsiteX6" fmla="*/ 131234 w 1071034"/>
                  <a:gd name="connsiteY6" fmla="*/ 55034 h 635000"/>
                  <a:gd name="connsiteX7" fmla="*/ 165100 w 1071034"/>
                  <a:gd name="connsiteY7" fmla="*/ 0 h 6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1034" h="635000">
                    <a:moveTo>
                      <a:pt x="165100" y="0"/>
                    </a:moveTo>
                    <a:lnTo>
                      <a:pt x="1071034" y="635000"/>
                    </a:lnTo>
                    <a:lnTo>
                      <a:pt x="0" y="292100"/>
                    </a:lnTo>
                    <a:lnTo>
                      <a:pt x="50800" y="194734"/>
                    </a:lnTo>
                    <a:lnTo>
                      <a:pt x="76200" y="135467"/>
                    </a:lnTo>
                    <a:lnTo>
                      <a:pt x="110067" y="88900"/>
                    </a:lnTo>
                    <a:lnTo>
                      <a:pt x="131234" y="55034"/>
                    </a:lnTo>
                    <a:lnTo>
                      <a:pt x="165100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F662E97-05C8-4049-8848-05497B22BF52}"/>
                  </a:ext>
                </a:extLst>
              </p:cNvPr>
              <p:cNvSpPr/>
              <p:nvPr/>
            </p:nvSpPr>
            <p:spPr>
              <a:xfrm>
                <a:off x="3833376" y="2374902"/>
                <a:ext cx="1092200" cy="965200"/>
              </a:xfrm>
              <a:custGeom>
                <a:avLst/>
                <a:gdLst>
                  <a:gd name="connsiteX0" fmla="*/ 1092200 w 1092200"/>
                  <a:gd name="connsiteY0" fmla="*/ 342900 h 965200"/>
                  <a:gd name="connsiteX1" fmla="*/ 46567 w 1092200"/>
                  <a:gd name="connsiteY1" fmla="*/ 0 h 965200"/>
                  <a:gd name="connsiteX2" fmla="*/ 25400 w 1092200"/>
                  <a:gd name="connsiteY2" fmla="*/ 80433 h 965200"/>
                  <a:gd name="connsiteX3" fmla="*/ 12700 w 1092200"/>
                  <a:gd name="connsiteY3" fmla="*/ 143933 h 965200"/>
                  <a:gd name="connsiteX4" fmla="*/ 0 w 1092200"/>
                  <a:gd name="connsiteY4" fmla="*/ 279400 h 965200"/>
                  <a:gd name="connsiteX5" fmla="*/ 4233 w 1092200"/>
                  <a:gd name="connsiteY5" fmla="*/ 431800 h 965200"/>
                  <a:gd name="connsiteX6" fmla="*/ 12700 w 1092200"/>
                  <a:gd name="connsiteY6" fmla="*/ 520700 h 965200"/>
                  <a:gd name="connsiteX7" fmla="*/ 63500 w 1092200"/>
                  <a:gd name="connsiteY7" fmla="*/ 681566 h 965200"/>
                  <a:gd name="connsiteX8" fmla="*/ 122767 w 1092200"/>
                  <a:gd name="connsiteY8" fmla="*/ 829733 h 965200"/>
                  <a:gd name="connsiteX9" fmla="*/ 228600 w 1092200"/>
                  <a:gd name="connsiteY9" fmla="*/ 965200 h 965200"/>
                  <a:gd name="connsiteX10" fmla="*/ 1092200 w 1092200"/>
                  <a:gd name="connsiteY10" fmla="*/ 342900 h 96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2200" h="965200">
                    <a:moveTo>
                      <a:pt x="1092200" y="342900"/>
                    </a:moveTo>
                    <a:lnTo>
                      <a:pt x="46567" y="0"/>
                    </a:lnTo>
                    <a:lnTo>
                      <a:pt x="25400" y="80433"/>
                    </a:lnTo>
                    <a:lnTo>
                      <a:pt x="12700" y="143933"/>
                    </a:lnTo>
                    <a:lnTo>
                      <a:pt x="0" y="279400"/>
                    </a:lnTo>
                    <a:lnTo>
                      <a:pt x="4233" y="431800"/>
                    </a:lnTo>
                    <a:lnTo>
                      <a:pt x="12700" y="520700"/>
                    </a:lnTo>
                    <a:lnTo>
                      <a:pt x="63500" y="681566"/>
                    </a:lnTo>
                    <a:lnTo>
                      <a:pt x="122767" y="829733"/>
                    </a:lnTo>
                    <a:lnTo>
                      <a:pt x="228600" y="965200"/>
                    </a:lnTo>
                    <a:lnTo>
                      <a:pt x="1092200" y="3429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C57830A-53B1-B34E-BFB6-A5777281C48D}"/>
                  </a:ext>
                </a:extLst>
              </p:cNvPr>
              <p:cNvSpPr/>
              <p:nvPr/>
            </p:nvSpPr>
            <p:spPr>
              <a:xfrm>
                <a:off x="4066210" y="1672168"/>
                <a:ext cx="1972733" cy="2074334"/>
              </a:xfrm>
              <a:custGeom>
                <a:avLst/>
                <a:gdLst>
                  <a:gd name="connsiteX0" fmla="*/ 872067 w 1972733"/>
                  <a:gd name="connsiteY0" fmla="*/ 1054100 h 2074334"/>
                  <a:gd name="connsiteX1" fmla="*/ 0 w 1972733"/>
                  <a:gd name="connsiteY1" fmla="*/ 1680634 h 2074334"/>
                  <a:gd name="connsiteX2" fmla="*/ 63500 w 1972733"/>
                  <a:gd name="connsiteY2" fmla="*/ 1756834 h 2074334"/>
                  <a:gd name="connsiteX3" fmla="*/ 139700 w 1972733"/>
                  <a:gd name="connsiteY3" fmla="*/ 1820334 h 2074334"/>
                  <a:gd name="connsiteX4" fmla="*/ 266700 w 1972733"/>
                  <a:gd name="connsiteY4" fmla="*/ 1913467 h 2074334"/>
                  <a:gd name="connsiteX5" fmla="*/ 440267 w 1972733"/>
                  <a:gd name="connsiteY5" fmla="*/ 1989667 h 2074334"/>
                  <a:gd name="connsiteX6" fmla="*/ 579967 w 1972733"/>
                  <a:gd name="connsiteY6" fmla="*/ 2044700 h 2074334"/>
                  <a:gd name="connsiteX7" fmla="*/ 694267 w 1972733"/>
                  <a:gd name="connsiteY7" fmla="*/ 2074334 h 2074334"/>
                  <a:gd name="connsiteX8" fmla="*/ 884767 w 1972733"/>
                  <a:gd name="connsiteY8" fmla="*/ 2074334 h 2074334"/>
                  <a:gd name="connsiteX9" fmla="*/ 1117600 w 1972733"/>
                  <a:gd name="connsiteY9" fmla="*/ 2065867 h 2074334"/>
                  <a:gd name="connsiteX10" fmla="*/ 1270000 w 1972733"/>
                  <a:gd name="connsiteY10" fmla="*/ 2015067 h 2074334"/>
                  <a:gd name="connsiteX11" fmla="*/ 1413933 w 1972733"/>
                  <a:gd name="connsiteY11" fmla="*/ 1951567 h 2074334"/>
                  <a:gd name="connsiteX12" fmla="*/ 1540933 w 1972733"/>
                  <a:gd name="connsiteY12" fmla="*/ 1866900 h 2074334"/>
                  <a:gd name="connsiteX13" fmla="*/ 1646767 w 1972733"/>
                  <a:gd name="connsiteY13" fmla="*/ 1778000 h 2074334"/>
                  <a:gd name="connsiteX14" fmla="*/ 1748367 w 1972733"/>
                  <a:gd name="connsiteY14" fmla="*/ 1667934 h 2074334"/>
                  <a:gd name="connsiteX15" fmla="*/ 1849967 w 1972733"/>
                  <a:gd name="connsiteY15" fmla="*/ 1532467 h 2074334"/>
                  <a:gd name="connsiteX16" fmla="*/ 1930400 w 1972733"/>
                  <a:gd name="connsiteY16" fmla="*/ 1341967 h 2074334"/>
                  <a:gd name="connsiteX17" fmla="*/ 1972733 w 1972733"/>
                  <a:gd name="connsiteY17" fmla="*/ 1181100 h 2074334"/>
                  <a:gd name="connsiteX18" fmla="*/ 1972733 w 1972733"/>
                  <a:gd name="connsiteY18" fmla="*/ 977900 h 2074334"/>
                  <a:gd name="connsiteX19" fmla="*/ 1955800 w 1972733"/>
                  <a:gd name="connsiteY19" fmla="*/ 833967 h 2074334"/>
                  <a:gd name="connsiteX20" fmla="*/ 1913467 w 1972733"/>
                  <a:gd name="connsiteY20" fmla="*/ 694267 h 2074334"/>
                  <a:gd name="connsiteX21" fmla="*/ 1833033 w 1972733"/>
                  <a:gd name="connsiteY21" fmla="*/ 520700 h 2074334"/>
                  <a:gd name="connsiteX22" fmla="*/ 1735667 w 1972733"/>
                  <a:gd name="connsiteY22" fmla="*/ 372534 h 2074334"/>
                  <a:gd name="connsiteX23" fmla="*/ 1612900 w 1972733"/>
                  <a:gd name="connsiteY23" fmla="*/ 262467 h 2074334"/>
                  <a:gd name="connsiteX24" fmla="*/ 1468967 w 1972733"/>
                  <a:gd name="connsiteY24" fmla="*/ 156634 h 2074334"/>
                  <a:gd name="connsiteX25" fmla="*/ 1375833 w 1972733"/>
                  <a:gd name="connsiteY25" fmla="*/ 105834 h 2074334"/>
                  <a:gd name="connsiteX26" fmla="*/ 1198033 w 1972733"/>
                  <a:gd name="connsiteY26" fmla="*/ 38100 h 2074334"/>
                  <a:gd name="connsiteX27" fmla="*/ 1079500 w 1972733"/>
                  <a:gd name="connsiteY27" fmla="*/ 8467 h 2074334"/>
                  <a:gd name="connsiteX28" fmla="*/ 960967 w 1972733"/>
                  <a:gd name="connsiteY28" fmla="*/ 0 h 2074334"/>
                  <a:gd name="connsiteX29" fmla="*/ 880533 w 1972733"/>
                  <a:gd name="connsiteY29" fmla="*/ 4234 h 2074334"/>
                  <a:gd name="connsiteX30" fmla="*/ 872067 w 1972733"/>
                  <a:gd name="connsiteY30" fmla="*/ 1054100 h 2074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72733" h="2074334">
                    <a:moveTo>
                      <a:pt x="872067" y="1054100"/>
                    </a:moveTo>
                    <a:lnTo>
                      <a:pt x="0" y="1680634"/>
                    </a:lnTo>
                    <a:lnTo>
                      <a:pt x="63500" y="1756834"/>
                    </a:lnTo>
                    <a:lnTo>
                      <a:pt x="139700" y="1820334"/>
                    </a:lnTo>
                    <a:lnTo>
                      <a:pt x="266700" y="1913467"/>
                    </a:lnTo>
                    <a:lnTo>
                      <a:pt x="440267" y="1989667"/>
                    </a:lnTo>
                    <a:lnTo>
                      <a:pt x="579967" y="2044700"/>
                    </a:lnTo>
                    <a:lnTo>
                      <a:pt x="694267" y="2074334"/>
                    </a:lnTo>
                    <a:lnTo>
                      <a:pt x="884767" y="2074334"/>
                    </a:lnTo>
                    <a:lnTo>
                      <a:pt x="1117600" y="2065867"/>
                    </a:lnTo>
                    <a:lnTo>
                      <a:pt x="1270000" y="2015067"/>
                    </a:lnTo>
                    <a:lnTo>
                      <a:pt x="1413933" y="1951567"/>
                    </a:lnTo>
                    <a:lnTo>
                      <a:pt x="1540933" y="1866900"/>
                    </a:lnTo>
                    <a:lnTo>
                      <a:pt x="1646767" y="1778000"/>
                    </a:lnTo>
                    <a:lnTo>
                      <a:pt x="1748367" y="1667934"/>
                    </a:lnTo>
                    <a:lnTo>
                      <a:pt x="1849967" y="1532467"/>
                    </a:lnTo>
                    <a:lnTo>
                      <a:pt x="1930400" y="1341967"/>
                    </a:lnTo>
                    <a:lnTo>
                      <a:pt x="1972733" y="1181100"/>
                    </a:lnTo>
                    <a:lnTo>
                      <a:pt x="1972733" y="977900"/>
                    </a:lnTo>
                    <a:lnTo>
                      <a:pt x="1955800" y="833967"/>
                    </a:lnTo>
                    <a:lnTo>
                      <a:pt x="1913467" y="694267"/>
                    </a:lnTo>
                    <a:lnTo>
                      <a:pt x="1833033" y="520700"/>
                    </a:lnTo>
                    <a:lnTo>
                      <a:pt x="1735667" y="372534"/>
                    </a:lnTo>
                    <a:lnTo>
                      <a:pt x="1612900" y="262467"/>
                    </a:lnTo>
                    <a:lnTo>
                      <a:pt x="1468967" y="156634"/>
                    </a:lnTo>
                    <a:lnTo>
                      <a:pt x="1375833" y="105834"/>
                    </a:lnTo>
                    <a:lnTo>
                      <a:pt x="1198033" y="38100"/>
                    </a:lnTo>
                    <a:lnTo>
                      <a:pt x="1079500" y="8467"/>
                    </a:lnTo>
                    <a:lnTo>
                      <a:pt x="960967" y="0"/>
                    </a:lnTo>
                    <a:lnTo>
                      <a:pt x="880533" y="4234"/>
                    </a:lnTo>
                    <a:lnTo>
                      <a:pt x="872067" y="10541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CBAB49A-BA81-7147-AC11-1AAC828F43F7}"/>
                  </a:ext>
                </a:extLst>
              </p:cNvPr>
              <p:cNvSpPr/>
              <p:nvPr/>
            </p:nvSpPr>
            <p:spPr>
              <a:xfrm>
                <a:off x="3822804" y="1663700"/>
                <a:ext cx="2233071" cy="2108200"/>
              </a:xfrm>
              <a:prstGeom prst="ellipse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FD821DA8-7DF4-5C4F-83F5-CF48156B3AF4}"/>
                  </a:ext>
                </a:extLst>
              </p:cNvPr>
              <p:cNvSpPr/>
              <p:nvPr/>
            </p:nvSpPr>
            <p:spPr>
              <a:xfrm>
                <a:off x="4867275" y="4406900"/>
                <a:ext cx="1228725" cy="2076450"/>
              </a:xfrm>
              <a:custGeom>
                <a:avLst/>
                <a:gdLst>
                  <a:gd name="connsiteX0" fmla="*/ 130175 w 1228725"/>
                  <a:gd name="connsiteY0" fmla="*/ 0 h 2076450"/>
                  <a:gd name="connsiteX1" fmla="*/ 127000 w 1228725"/>
                  <a:gd name="connsiteY1" fmla="*/ 1044575 h 2076450"/>
                  <a:gd name="connsiteX2" fmla="*/ 0 w 1228725"/>
                  <a:gd name="connsiteY2" fmla="*/ 2076450 h 2076450"/>
                  <a:gd name="connsiteX3" fmla="*/ 127000 w 1228725"/>
                  <a:gd name="connsiteY3" fmla="*/ 2076450 h 2076450"/>
                  <a:gd name="connsiteX4" fmla="*/ 212725 w 1228725"/>
                  <a:gd name="connsiteY4" fmla="*/ 2073275 h 2076450"/>
                  <a:gd name="connsiteX5" fmla="*/ 304800 w 1228725"/>
                  <a:gd name="connsiteY5" fmla="*/ 2060575 h 2076450"/>
                  <a:gd name="connsiteX6" fmla="*/ 434975 w 1228725"/>
                  <a:gd name="connsiteY6" fmla="*/ 2038350 h 2076450"/>
                  <a:gd name="connsiteX7" fmla="*/ 530225 w 1228725"/>
                  <a:gd name="connsiteY7" fmla="*/ 2003425 h 2076450"/>
                  <a:gd name="connsiteX8" fmla="*/ 635000 w 1228725"/>
                  <a:gd name="connsiteY8" fmla="*/ 1955800 h 2076450"/>
                  <a:gd name="connsiteX9" fmla="*/ 730250 w 1228725"/>
                  <a:gd name="connsiteY9" fmla="*/ 1898650 h 2076450"/>
                  <a:gd name="connsiteX10" fmla="*/ 866775 w 1228725"/>
                  <a:gd name="connsiteY10" fmla="*/ 1806575 h 2076450"/>
                  <a:gd name="connsiteX11" fmla="*/ 955675 w 1228725"/>
                  <a:gd name="connsiteY11" fmla="*/ 1720850 h 2076450"/>
                  <a:gd name="connsiteX12" fmla="*/ 1050925 w 1228725"/>
                  <a:gd name="connsiteY12" fmla="*/ 1609725 h 2076450"/>
                  <a:gd name="connsiteX13" fmla="*/ 1111250 w 1228725"/>
                  <a:gd name="connsiteY13" fmla="*/ 1511300 h 2076450"/>
                  <a:gd name="connsiteX14" fmla="*/ 1165225 w 1228725"/>
                  <a:gd name="connsiteY14" fmla="*/ 1397000 h 2076450"/>
                  <a:gd name="connsiteX15" fmla="*/ 1203325 w 1228725"/>
                  <a:gd name="connsiteY15" fmla="*/ 1276350 h 2076450"/>
                  <a:gd name="connsiteX16" fmla="*/ 1219200 w 1228725"/>
                  <a:gd name="connsiteY16" fmla="*/ 1136650 h 2076450"/>
                  <a:gd name="connsiteX17" fmla="*/ 1228725 w 1228725"/>
                  <a:gd name="connsiteY17" fmla="*/ 981075 h 2076450"/>
                  <a:gd name="connsiteX18" fmla="*/ 1222375 w 1228725"/>
                  <a:gd name="connsiteY18" fmla="*/ 876300 h 2076450"/>
                  <a:gd name="connsiteX19" fmla="*/ 1200150 w 1228725"/>
                  <a:gd name="connsiteY19" fmla="*/ 771525 h 2076450"/>
                  <a:gd name="connsiteX20" fmla="*/ 1158875 w 1228725"/>
                  <a:gd name="connsiteY20" fmla="*/ 650875 h 2076450"/>
                  <a:gd name="connsiteX21" fmla="*/ 1101725 w 1228725"/>
                  <a:gd name="connsiteY21" fmla="*/ 542925 h 2076450"/>
                  <a:gd name="connsiteX22" fmla="*/ 1050925 w 1228725"/>
                  <a:gd name="connsiteY22" fmla="*/ 463550 h 2076450"/>
                  <a:gd name="connsiteX23" fmla="*/ 1019175 w 1228725"/>
                  <a:gd name="connsiteY23" fmla="*/ 422275 h 2076450"/>
                  <a:gd name="connsiteX24" fmla="*/ 958850 w 1228725"/>
                  <a:gd name="connsiteY24" fmla="*/ 352425 h 2076450"/>
                  <a:gd name="connsiteX25" fmla="*/ 911225 w 1228725"/>
                  <a:gd name="connsiteY25" fmla="*/ 301625 h 2076450"/>
                  <a:gd name="connsiteX26" fmla="*/ 835025 w 1228725"/>
                  <a:gd name="connsiteY26" fmla="*/ 231775 h 2076450"/>
                  <a:gd name="connsiteX27" fmla="*/ 752475 w 1228725"/>
                  <a:gd name="connsiteY27" fmla="*/ 177800 h 2076450"/>
                  <a:gd name="connsiteX28" fmla="*/ 641350 w 1228725"/>
                  <a:gd name="connsiteY28" fmla="*/ 117475 h 2076450"/>
                  <a:gd name="connsiteX29" fmla="*/ 574675 w 1228725"/>
                  <a:gd name="connsiteY29" fmla="*/ 85725 h 2076450"/>
                  <a:gd name="connsiteX30" fmla="*/ 425450 w 1228725"/>
                  <a:gd name="connsiteY30" fmla="*/ 38100 h 2076450"/>
                  <a:gd name="connsiteX31" fmla="*/ 342900 w 1228725"/>
                  <a:gd name="connsiteY31" fmla="*/ 15875 h 2076450"/>
                  <a:gd name="connsiteX32" fmla="*/ 279400 w 1228725"/>
                  <a:gd name="connsiteY32" fmla="*/ 12700 h 2076450"/>
                  <a:gd name="connsiteX33" fmla="*/ 130175 w 1228725"/>
                  <a:gd name="connsiteY33" fmla="*/ 0 h 207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28725" h="2076450">
                    <a:moveTo>
                      <a:pt x="130175" y="0"/>
                    </a:moveTo>
                    <a:cubicBezTo>
                      <a:pt x="129117" y="348192"/>
                      <a:pt x="128058" y="696383"/>
                      <a:pt x="127000" y="1044575"/>
                    </a:cubicBezTo>
                    <a:lnTo>
                      <a:pt x="0" y="2076450"/>
                    </a:lnTo>
                    <a:lnTo>
                      <a:pt x="127000" y="2076450"/>
                    </a:lnTo>
                    <a:lnTo>
                      <a:pt x="212725" y="2073275"/>
                    </a:lnTo>
                    <a:lnTo>
                      <a:pt x="304800" y="2060575"/>
                    </a:lnTo>
                    <a:lnTo>
                      <a:pt x="434975" y="2038350"/>
                    </a:lnTo>
                    <a:lnTo>
                      <a:pt x="530225" y="2003425"/>
                    </a:lnTo>
                    <a:lnTo>
                      <a:pt x="635000" y="1955800"/>
                    </a:lnTo>
                    <a:lnTo>
                      <a:pt x="730250" y="1898650"/>
                    </a:lnTo>
                    <a:lnTo>
                      <a:pt x="866775" y="1806575"/>
                    </a:lnTo>
                    <a:lnTo>
                      <a:pt x="955675" y="1720850"/>
                    </a:lnTo>
                    <a:lnTo>
                      <a:pt x="1050925" y="1609725"/>
                    </a:lnTo>
                    <a:lnTo>
                      <a:pt x="1111250" y="1511300"/>
                    </a:lnTo>
                    <a:lnTo>
                      <a:pt x="1165225" y="1397000"/>
                    </a:lnTo>
                    <a:lnTo>
                      <a:pt x="1203325" y="1276350"/>
                    </a:lnTo>
                    <a:lnTo>
                      <a:pt x="1219200" y="1136650"/>
                    </a:lnTo>
                    <a:lnTo>
                      <a:pt x="1228725" y="981075"/>
                    </a:lnTo>
                    <a:lnTo>
                      <a:pt x="1222375" y="876300"/>
                    </a:lnTo>
                    <a:lnTo>
                      <a:pt x="1200150" y="771525"/>
                    </a:lnTo>
                    <a:lnTo>
                      <a:pt x="1158875" y="650875"/>
                    </a:lnTo>
                    <a:lnTo>
                      <a:pt x="1101725" y="542925"/>
                    </a:lnTo>
                    <a:lnTo>
                      <a:pt x="1050925" y="463550"/>
                    </a:lnTo>
                    <a:lnTo>
                      <a:pt x="1019175" y="422275"/>
                    </a:lnTo>
                    <a:lnTo>
                      <a:pt x="958850" y="352425"/>
                    </a:lnTo>
                    <a:lnTo>
                      <a:pt x="911225" y="301625"/>
                    </a:lnTo>
                    <a:lnTo>
                      <a:pt x="835025" y="231775"/>
                    </a:lnTo>
                    <a:lnTo>
                      <a:pt x="752475" y="177800"/>
                    </a:lnTo>
                    <a:lnTo>
                      <a:pt x="641350" y="117475"/>
                    </a:lnTo>
                    <a:lnTo>
                      <a:pt x="574675" y="85725"/>
                    </a:lnTo>
                    <a:lnTo>
                      <a:pt x="425450" y="38100"/>
                    </a:lnTo>
                    <a:lnTo>
                      <a:pt x="342900" y="15875"/>
                    </a:lnTo>
                    <a:lnTo>
                      <a:pt x="279400" y="12700"/>
                    </a:lnTo>
                    <a:lnTo>
                      <a:pt x="13017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5C7F5B6-F818-854C-B62D-186E20F868C6}"/>
                  </a:ext>
                </a:extLst>
              </p:cNvPr>
              <p:cNvSpPr/>
              <p:nvPr/>
            </p:nvSpPr>
            <p:spPr>
              <a:xfrm>
                <a:off x="4679950" y="4398434"/>
                <a:ext cx="314325" cy="1035050"/>
              </a:xfrm>
              <a:custGeom>
                <a:avLst/>
                <a:gdLst>
                  <a:gd name="connsiteX0" fmla="*/ 0 w 314325"/>
                  <a:gd name="connsiteY0" fmla="*/ 44450 h 1035050"/>
                  <a:gd name="connsiteX1" fmla="*/ 307975 w 314325"/>
                  <a:gd name="connsiteY1" fmla="*/ 1035050 h 1035050"/>
                  <a:gd name="connsiteX2" fmla="*/ 314325 w 314325"/>
                  <a:gd name="connsiteY2" fmla="*/ 0 h 1035050"/>
                  <a:gd name="connsiteX3" fmla="*/ 238125 w 314325"/>
                  <a:gd name="connsiteY3" fmla="*/ 3175 h 1035050"/>
                  <a:gd name="connsiteX4" fmla="*/ 168275 w 314325"/>
                  <a:gd name="connsiteY4" fmla="*/ 6350 h 1035050"/>
                  <a:gd name="connsiteX5" fmla="*/ 107950 w 314325"/>
                  <a:gd name="connsiteY5" fmla="*/ 12700 h 1035050"/>
                  <a:gd name="connsiteX6" fmla="*/ 47625 w 314325"/>
                  <a:gd name="connsiteY6" fmla="*/ 19050 h 1035050"/>
                  <a:gd name="connsiteX7" fmla="*/ 0 w 314325"/>
                  <a:gd name="connsiteY7" fmla="*/ 44450 h 103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325" h="1035050">
                    <a:moveTo>
                      <a:pt x="0" y="44450"/>
                    </a:moveTo>
                    <a:lnTo>
                      <a:pt x="307975" y="1035050"/>
                    </a:lnTo>
                    <a:cubicBezTo>
                      <a:pt x="310092" y="690033"/>
                      <a:pt x="312208" y="345017"/>
                      <a:pt x="314325" y="0"/>
                    </a:cubicBezTo>
                    <a:lnTo>
                      <a:pt x="238125" y="3175"/>
                    </a:lnTo>
                    <a:lnTo>
                      <a:pt x="168275" y="6350"/>
                    </a:lnTo>
                    <a:lnTo>
                      <a:pt x="107950" y="12700"/>
                    </a:lnTo>
                    <a:lnTo>
                      <a:pt x="47625" y="19050"/>
                    </a:lnTo>
                    <a:lnTo>
                      <a:pt x="0" y="4445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135CE70-40FF-4B4B-8C18-E16444C1B4A2}"/>
                  </a:ext>
                </a:extLst>
              </p:cNvPr>
              <p:cNvSpPr/>
              <p:nvPr/>
            </p:nvSpPr>
            <p:spPr>
              <a:xfrm>
                <a:off x="4159251" y="4440767"/>
                <a:ext cx="835025" cy="981075"/>
              </a:xfrm>
              <a:custGeom>
                <a:avLst/>
                <a:gdLst>
                  <a:gd name="connsiteX0" fmla="*/ 501650 w 835025"/>
                  <a:gd name="connsiteY0" fmla="*/ 0 h 981075"/>
                  <a:gd name="connsiteX1" fmla="*/ 835025 w 835025"/>
                  <a:gd name="connsiteY1" fmla="*/ 981075 h 981075"/>
                  <a:gd name="connsiteX2" fmla="*/ 0 w 835025"/>
                  <a:gd name="connsiteY2" fmla="*/ 288925 h 981075"/>
                  <a:gd name="connsiteX3" fmla="*/ 69850 w 835025"/>
                  <a:gd name="connsiteY3" fmla="*/ 231775 h 981075"/>
                  <a:gd name="connsiteX4" fmla="*/ 120650 w 835025"/>
                  <a:gd name="connsiteY4" fmla="*/ 187325 h 981075"/>
                  <a:gd name="connsiteX5" fmla="*/ 187325 w 835025"/>
                  <a:gd name="connsiteY5" fmla="*/ 146050 h 981075"/>
                  <a:gd name="connsiteX6" fmla="*/ 266700 w 835025"/>
                  <a:gd name="connsiteY6" fmla="*/ 104775 h 981075"/>
                  <a:gd name="connsiteX7" fmla="*/ 346075 w 835025"/>
                  <a:gd name="connsiteY7" fmla="*/ 69850 h 981075"/>
                  <a:gd name="connsiteX8" fmla="*/ 403225 w 835025"/>
                  <a:gd name="connsiteY8" fmla="*/ 44450 h 981075"/>
                  <a:gd name="connsiteX9" fmla="*/ 501650 w 835025"/>
                  <a:gd name="connsiteY9" fmla="*/ 0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5025" h="981075">
                    <a:moveTo>
                      <a:pt x="501650" y="0"/>
                    </a:moveTo>
                    <a:lnTo>
                      <a:pt x="835025" y="981075"/>
                    </a:lnTo>
                    <a:lnTo>
                      <a:pt x="0" y="288925"/>
                    </a:lnTo>
                    <a:lnTo>
                      <a:pt x="69850" y="231775"/>
                    </a:lnTo>
                    <a:lnTo>
                      <a:pt x="120650" y="187325"/>
                    </a:lnTo>
                    <a:lnTo>
                      <a:pt x="187325" y="146050"/>
                    </a:lnTo>
                    <a:lnTo>
                      <a:pt x="266700" y="104775"/>
                    </a:lnTo>
                    <a:lnTo>
                      <a:pt x="346075" y="69850"/>
                    </a:lnTo>
                    <a:lnTo>
                      <a:pt x="403225" y="44450"/>
                    </a:lnTo>
                    <a:lnTo>
                      <a:pt x="50165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C3E89AB-ADAC-D94B-A3D7-9BD0B5497865}"/>
                  </a:ext>
                </a:extLst>
              </p:cNvPr>
              <p:cNvSpPr/>
              <p:nvPr/>
            </p:nvSpPr>
            <p:spPr>
              <a:xfrm>
                <a:off x="3906309" y="4740275"/>
                <a:ext cx="1095375" cy="679450"/>
              </a:xfrm>
              <a:custGeom>
                <a:avLst/>
                <a:gdLst>
                  <a:gd name="connsiteX0" fmla="*/ 254000 w 1095375"/>
                  <a:gd name="connsiteY0" fmla="*/ 0 h 679450"/>
                  <a:gd name="connsiteX1" fmla="*/ 1095375 w 1095375"/>
                  <a:gd name="connsiteY1" fmla="*/ 679450 h 679450"/>
                  <a:gd name="connsiteX2" fmla="*/ 0 w 1095375"/>
                  <a:gd name="connsiteY2" fmla="*/ 450850 h 679450"/>
                  <a:gd name="connsiteX3" fmla="*/ 28575 w 1095375"/>
                  <a:gd name="connsiteY3" fmla="*/ 371475 h 679450"/>
                  <a:gd name="connsiteX4" fmla="*/ 73025 w 1095375"/>
                  <a:gd name="connsiteY4" fmla="*/ 276225 h 679450"/>
                  <a:gd name="connsiteX5" fmla="*/ 114300 w 1095375"/>
                  <a:gd name="connsiteY5" fmla="*/ 190500 h 679450"/>
                  <a:gd name="connsiteX6" fmla="*/ 165100 w 1095375"/>
                  <a:gd name="connsiteY6" fmla="*/ 111125 h 679450"/>
                  <a:gd name="connsiteX7" fmla="*/ 212725 w 1095375"/>
                  <a:gd name="connsiteY7" fmla="*/ 60325 h 679450"/>
                  <a:gd name="connsiteX8" fmla="*/ 254000 w 1095375"/>
                  <a:gd name="connsiteY8" fmla="*/ 0 h 67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5375" h="679450">
                    <a:moveTo>
                      <a:pt x="254000" y="0"/>
                    </a:moveTo>
                    <a:lnTo>
                      <a:pt x="1095375" y="679450"/>
                    </a:lnTo>
                    <a:lnTo>
                      <a:pt x="0" y="450850"/>
                    </a:lnTo>
                    <a:lnTo>
                      <a:pt x="28575" y="371475"/>
                    </a:lnTo>
                    <a:lnTo>
                      <a:pt x="73025" y="276225"/>
                    </a:lnTo>
                    <a:lnTo>
                      <a:pt x="114300" y="190500"/>
                    </a:lnTo>
                    <a:lnTo>
                      <a:pt x="165100" y="111125"/>
                    </a:lnTo>
                    <a:lnTo>
                      <a:pt x="212725" y="60325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995145D-D19B-D048-BC7B-B7E5F689AE8B}"/>
                  </a:ext>
                </a:extLst>
              </p:cNvPr>
              <p:cNvSpPr/>
              <p:nvPr/>
            </p:nvSpPr>
            <p:spPr>
              <a:xfrm>
                <a:off x="3889376" y="5197475"/>
                <a:ext cx="1101725" cy="1289050"/>
              </a:xfrm>
              <a:custGeom>
                <a:avLst/>
                <a:gdLst>
                  <a:gd name="connsiteX0" fmla="*/ 1101725 w 1101725"/>
                  <a:gd name="connsiteY0" fmla="*/ 228600 h 1289050"/>
                  <a:gd name="connsiteX1" fmla="*/ 968375 w 1101725"/>
                  <a:gd name="connsiteY1" fmla="*/ 1289050 h 1289050"/>
                  <a:gd name="connsiteX2" fmla="*/ 835025 w 1101725"/>
                  <a:gd name="connsiteY2" fmla="*/ 1266825 h 1289050"/>
                  <a:gd name="connsiteX3" fmla="*/ 698500 w 1101725"/>
                  <a:gd name="connsiteY3" fmla="*/ 1225550 h 1289050"/>
                  <a:gd name="connsiteX4" fmla="*/ 577850 w 1101725"/>
                  <a:gd name="connsiteY4" fmla="*/ 1168400 h 1289050"/>
                  <a:gd name="connsiteX5" fmla="*/ 485775 w 1101725"/>
                  <a:gd name="connsiteY5" fmla="*/ 1111250 h 1289050"/>
                  <a:gd name="connsiteX6" fmla="*/ 441325 w 1101725"/>
                  <a:gd name="connsiteY6" fmla="*/ 1085850 h 1289050"/>
                  <a:gd name="connsiteX7" fmla="*/ 361950 w 1101725"/>
                  <a:gd name="connsiteY7" fmla="*/ 1022350 h 1289050"/>
                  <a:gd name="connsiteX8" fmla="*/ 298450 w 1101725"/>
                  <a:gd name="connsiteY8" fmla="*/ 962025 h 1289050"/>
                  <a:gd name="connsiteX9" fmla="*/ 222250 w 1101725"/>
                  <a:gd name="connsiteY9" fmla="*/ 879475 h 1289050"/>
                  <a:gd name="connsiteX10" fmla="*/ 168275 w 1101725"/>
                  <a:gd name="connsiteY10" fmla="*/ 809625 h 1289050"/>
                  <a:gd name="connsiteX11" fmla="*/ 114300 w 1101725"/>
                  <a:gd name="connsiteY11" fmla="*/ 711200 h 1289050"/>
                  <a:gd name="connsiteX12" fmla="*/ 79375 w 1101725"/>
                  <a:gd name="connsiteY12" fmla="*/ 638175 h 1289050"/>
                  <a:gd name="connsiteX13" fmla="*/ 38100 w 1101725"/>
                  <a:gd name="connsiteY13" fmla="*/ 533400 h 1289050"/>
                  <a:gd name="connsiteX14" fmla="*/ 15875 w 1101725"/>
                  <a:gd name="connsiteY14" fmla="*/ 434975 h 1289050"/>
                  <a:gd name="connsiteX15" fmla="*/ 6350 w 1101725"/>
                  <a:gd name="connsiteY15" fmla="*/ 342900 h 1289050"/>
                  <a:gd name="connsiteX16" fmla="*/ 0 w 1101725"/>
                  <a:gd name="connsiteY16" fmla="*/ 279400 h 1289050"/>
                  <a:gd name="connsiteX17" fmla="*/ 3175 w 1101725"/>
                  <a:gd name="connsiteY17" fmla="*/ 161925 h 1289050"/>
                  <a:gd name="connsiteX18" fmla="*/ 22225 w 1101725"/>
                  <a:gd name="connsiteY18" fmla="*/ 57150 h 1289050"/>
                  <a:gd name="connsiteX19" fmla="*/ 31750 w 1101725"/>
                  <a:gd name="connsiteY19" fmla="*/ 0 h 1289050"/>
                  <a:gd name="connsiteX20" fmla="*/ 1101725 w 1101725"/>
                  <a:gd name="connsiteY20" fmla="*/ 228600 h 128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01725" h="1289050">
                    <a:moveTo>
                      <a:pt x="1101725" y="228600"/>
                    </a:moveTo>
                    <a:lnTo>
                      <a:pt x="968375" y="1289050"/>
                    </a:lnTo>
                    <a:lnTo>
                      <a:pt x="835025" y="1266825"/>
                    </a:lnTo>
                    <a:lnTo>
                      <a:pt x="698500" y="1225550"/>
                    </a:lnTo>
                    <a:lnTo>
                      <a:pt x="577850" y="1168400"/>
                    </a:lnTo>
                    <a:lnTo>
                      <a:pt x="485775" y="1111250"/>
                    </a:lnTo>
                    <a:lnTo>
                      <a:pt x="441325" y="1085850"/>
                    </a:lnTo>
                    <a:lnTo>
                      <a:pt x="361950" y="1022350"/>
                    </a:lnTo>
                    <a:lnTo>
                      <a:pt x="298450" y="962025"/>
                    </a:lnTo>
                    <a:lnTo>
                      <a:pt x="222250" y="879475"/>
                    </a:lnTo>
                    <a:lnTo>
                      <a:pt x="168275" y="809625"/>
                    </a:lnTo>
                    <a:lnTo>
                      <a:pt x="114300" y="711200"/>
                    </a:lnTo>
                    <a:lnTo>
                      <a:pt x="79375" y="638175"/>
                    </a:lnTo>
                    <a:lnTo>
                      <a:pt x="38100" y="533400"/>
                    </a:lnTo>
                    <a:lnTo>
                      <a:pt x="15875" y="434975"/>
                    </a:lnTo>
                    <a:lnTo>
                      <a:pt x="6350" y="342900"/>
                    </a:lnTo>
                    <a:lnTo>
                      <a:pt x="0" y="279400"/>
                    </a:lnTo>
                    <a:cubicBezTo>
                      <a:pt x="1058" y="240242"/>
                      <a:pt x="2117" y="201083"/>
                      <a:pt x="3175" y="161925"/>
                    </a:cubicBezTo>
                    <a:lnTo>
                      <a:pt x="22225" y="57150"/>
                    </a:lnTo>
                    <a:lnTo>
                      <a:pt x="31750" y="0"/>
                    </a:lnTo>
                    <a:lnTo>
                      <a:pt x="1101725" y="2286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0B25BC2-8A7A-DA41-AF91-9946FE62BB74}"/>
                  </a:ext>
                </a:extLst>
              </p:cNvPr>
              <p:cNvSpPr/>
              <p:nvPr/>
            </p:nvSpPr>
            <p:spPr>
              <a:xfrm>
                <a:off x="3880914" y="4395920"/>
                <a:ext cx="2233071" cy="2108200"/>
              </a:xfrm>
              <a:prstGeom prst="ellipse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2631C-D53A-854A-9833-A05555A4CB3B}"/>
                </a:ext>
              </a:extLst>
            </p:cNvPr>
            <p:cNvGrpSpPr/>
            <p:nvPr/>
          </p:nvGrpSpPr>
          <p:grpSpPr>
            <a:xfrm>
              <a:off x="7001944" y="2198359"/>
              <a:ext cx="2304115" cy="1860293"/>
              <a:chOff x="7535333" y="2549728"/>
              <a:chExt cx="2304115" cy="1860293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A99543-CAB3-B04C-A1D5-542EBACEE585}"/>
                  </a:ext>
                </a:extLst>
              </p:cNvPr>
              <p:cNvSpPr/>
              <p:nvPr/>
            </p:nvSpPr>
            <p:spPr>
              <a:xfrm>
                <a:off x="7535333" y="2702362"/>
                <a:ext cx="254000" cy="1932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506895B-7F2A-F745-9C94-F44A581F7BD3}"/>
                  </a:ext>
                </a:extLst>
              </p:cNvPr>
              <p:cNvSpPr/>
              <p:nvPr/>
            </p:nvSpPr>
            <p:spPr>
              <a:xfrm>
                <a:off x="7535336" y="3074891"/>
                <a:ext cx="254000" cy="1932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32F71E8-2F68-C04C-8B7B-C49A62B80FEB}"/>
                  </a:ext>
                </a:extLst>
              </p:cNvPr>
              <p:cNvSpPr/>
              <p:nvPr/>
            </p:nvSpPr>
            <p:spPr>
              <a:xfrm>
                <a:off x="7535339" y="3430487"/>
                <a:ext cx="254000" cy="19321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391411B-80EC-794F-9BF1-80C26DD6724E}"/>
                  </a:ext>
                </a:extLst>
              </p:cNvPr>
              <p:cNvSpPr/>
              <p:nvPr/>
            </p:nvSpPr>
            <p:spPr>
              <a:xfrm>
                <a:off x="7535345" y="4124746"/>
                <a:ext cx="254000" cy="1932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2798C1B-31AE-154E-8B5A-1B2DE8972B3D}"/>
                  </a:ext>
                </a:extLst>
              </p:cNvPr>
              <p:cNvSpPr/>
              <p:nvPr/>
            </p:nvSpPr>
            <p:spPr>
              <a:xfrm>
                <a:off x="7535342" y="3769150"/>
                <a:ext cx="254000" cy="1932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995DEC-6959-F944-9D5D-12C1AAC079C5}"/>
                  </a:ext>
                </a:extLst>
              </p:cNvPr>
              <p:cNvSpPr txBox="1"/>
              <p:nvPr/>
            </p:nvSpPr>
            <p:spPr>
              <a:xfrm>
                <a:off x="7812436" y="2549728"/>
                <a:ext cx="1409960" cy="407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% Diatoms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2251C7-633E-2445-B73C-2B85183257E7}"/>
                  </a:ext>
                </a:extLst>
              </p:cNvPr>
              <p:cNvSpPr txBox="1"/>
              <p:nvPr/>
            </p:nvSpPr>
            <p:spPr>
              <a:xfrm>
                <a:off x="7789333" y="4002768"/>
                <a:ext cx="1971091" cy="407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% </a:t>
                </a:r>
                <a:r>
                  <a:rPr lang="en-US" sz="1600" b="1" dirty="0" err="1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Cryptophytes</a:t>
                </a:r>
                <a:endParaRPr lang="en-US" sz="1600" b="1" dirty="0">
                  <a:solidFill>
                    <a:srgbClr val="C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5BE384-AAE7-C141-A6BC-69CAA1660E74}"/>
                  </a:ext>
                </a:extLst>
              </p:cNvPr>
              <p:cNvSpPr txBox="1"/>
              <p:nvPr/>
            </p:nvSpPr>
            <p:spPr>
              <a:xfrm>
                <a:off x="7812438" y="2956123"/>
                <a:ext cx="2027010" cy="407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% </a:t>
                </a:r>
                <a:r>
                  <a:rPr lang="en-US" sz="1600" b="1" dirty="0" err="1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Prasinophytes</a:t>
                </a:r>
                <a:endParaRPr lang="en-US" sz="1600" b="1" dirty="0">
                  <a:solidFill>
                    <a:srgbClr val="C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A7E308-1A54-D947-B67F-C6386204A21B}"/>
                  </a:ext>
                </a:extLst>
              </p:cNvPr>
              <p:cNvSpPr txBox="1"/>
              <p:nvPr/>
            </p:nvSpPr>
            <p:spPr>
              <a:xfrm>
                <a:off x="7812442" y="3311719"/>
                <a:ext cx="1876604" cy="407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% </a:t>
                </a:r>
                <a:r>
                  <a:rPr lang="en-US" sz="1600" b="1" dirty="0" err="1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Haptophytes</a:t>
                </a:r>
                <a:endParaRPr lang="en-US" sz="1600" b="1" dirty="0">
                  <a:solidFill>
                    <a:srgbClr val="C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3F3241-5423-8643-AE11-290769EAC73D}"/>
                  </a:ext>
                </a:extLst>
              </p:cNvPr>
              <p:cNvSpPr txBox="1"/>
              <p:nvPr/>
            </p:nvSpPr>
            <p:spPr>
              <a:xfrm>
                <a:off x="7812445" y="3650383"/>
                <a:ext cx="1658709" cy="407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% Flagellates</a:t>
                </a: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F9A8BB5-F4B7-9B46-B311-B0EE6E93D5BC}"/>
                </a:ext>
              </a:extLst>
            </p:cNvPr>
            <p:cNvCxnSpPr/>
            <p:nvPr/>
          </p:nvCxnSpPr>
          <p:spPr>
            <a:xfrm flipV="1">
              <a:off x="3925930" y="1885356"/>
              <a:ext cx="717553" cy="3638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26E899-FD4A-AE48-A358-E2336E87AB93}"/>
                </a:ext>
              </a:extLst>
            </p:cNvPr>
            <p:cNvSpPr txBox="1"/>
            <p:nvPr/>
          </p:nvSpPr>
          <p:spPr>
            <a:xfrm>
              <a:off x="2306190" y="1666823"/>
              <a:ext cx="1645210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Big Chlorophyll Year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EFB9E8-9A1D-C141-A231-9C8400446ED3}"/>
                </a:ext>
              </a:extLst>
            </p:cNvPr>
            <p:cNvSpPr txBox="1"/>
            <p:nvPr/>
          </p:nvSpPr>
          <p:spPr>
            <a:xfrm>
              <a:off x="2183175" y="4383406"/>
              <a:ext cx="1716558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Low Chlorophyll Year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26EDA67-E9B0-A947-B2A3-62DFD2201E42}"/>
                </a:ext>
              </a:extLst>
            </p:cNvPr>
            <p:cNvCxnSpPr/>
            <p:nvPr/>
          </p:nvCxnSpPr>
          <p:spPr>
            <a:xfrm>
              <a:off x="3853481" y="4194692"/>
              <a:ext cx="823868" cy="3682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5C320B-4AD6-F840-8C24-C24EBFAB8601}"/>
                </a:ext>
              </a:extLst>
            </p:cNvPr>
            <p:cNvSpPr txBox="1"/>
            <p:nvPr/>
          </p:nvSpPr>
          <p:spPr>
            <a:xfrm>
              <a:off x="6226076" y="1668346"/>
              <a:ext cx="517166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65%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515FA4-8C47-624D-99A3-90D13115E802}"/>
                </a:ext>
              </a:extLst>
            </p:cNvPr>
            <p:cNvSpPr txBox="1"/>
            <p:nvPr/>
          </p:nvSpPr>
          <p:spPr>
            <a:xfrm>
              <a:off x="6226076" y="4549180"/>
              <a:ext cx="517166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52%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919C09-8049-6944-AA40-AC42756BC209}"/>
                </a:ext>
              </a:extLst>
            </p:cNvPr>
            <p:cNvSpPr txBox="1"/>
            <p:nvPr/>
          </p:nvSpPr>
          <p:spPr>
            <a:xfrm>
              <a:off x="4868873" y="1712728"/>
              <a:ext cx="517166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16%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BE6E1D-2859-4049-9DED-2D132F6CF50A}"/>
                </a:ext>
              </a:extLst>
            </p:cNvPr>
            <p:cNvSpPr txBox="1"/>
            <p:nvPr/>
          </p:nvSpPr>
          <p:spPr>
            <a:xfrm>
              <a:off x="5449200" y="777665"/>
              <a:ext cx="430392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5%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2FEAD7-3AFC-BA45-8391-11BE375F03BB}"/>
                </a:ext>
              </a:extLst>
            </p:cNvPr>
            <p:cNvSpPr txBox="1"/>
            <p:nvPr/>
          </p:nvSpPr>
          <p:spPr>
            <a:xfrm>
              <a:off x="5042811" y="930065"/>
              <a:ext cx="430392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9%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1DA92F-A8FB-7B42-B91A-A79787D41BAD}"/>
                </a:ext>
              </a:extLst>
            </p:cNvPr>
            <p:cNvSpPr txBox="1"/>
            <p:nvPr/>
          </p:nvSpPr>
          <p:spPr>
            <a:xfrm>
              <a:off x="4822686" y="1217930"/>
              <a:ext cx="430392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5%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C25DE0-304E-4148-9284-A5027041E09E}"/>
                </a:ext>
              </a:extLst>
            </p:cNvPr>
            <p:cNvSpPr txBox="1"/>
            <p:nvPr/>
          </p:nvSpPr>
          <p:spPr>
            <a:xfrm>
              <a:off x="5106569" y="4649181"/>
              <a:ext cx="517166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27%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90AFD8-1583-2B44-8A73-8E3F62EEC9D7}"/>
                </a:ext>
              </a:extLst>
            </p:cNvPr>
            <p:cNvSpPr txBox="1"/>
            <p:nvPr/>
          </p:nvSpPr>
          <p:spPr>
            <a:xfrm>
              <a:off x="5575571" y="3500598"/>
              <a:ext cx="430392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4%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B70FF8-168B-984D-8830-5377E506472D}"/>
                </a:ext>
              </a:extLst>
            </p:cNvPr>
            <p:cNvSpPr txBox="1"/>
            <p:nvPr/>
          </p:nvSpPr>
          <p:spPr>
            <a:xfrm>
              <a:off x="5236913" y="3619133"/>
              <a:ext cx="430392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9%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8656D3-F306-DE43-9DDD-67DCABB6B263}"/>
                </a:ext>
              </a:extLst>
            </p:cNvPr>
            <p:cNvSpPr txBox="1"/>
            <p:nvPr/>
          </p:nvSpPr>
          <p:spPr>
            <a:xfrm>
              <a:off x="4965988" y="3974729"/>
              <a:ext cx="430392" cy="31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8%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102821-200F-7D44-AA54-97864193E6D1}"/>
                </a:ext>
              </a:extLst>
            </p:cNvPr>
            <p:cNvSpPr txBox="1"/>
            <p:nvPr/>
          </p:nvSpPr>
          <p:spPr>
            <a:xfrm>
              <a:off x="7974985" y="4383406"/>
              <a:ext cx="222215" cy="333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5772C1-9361-5845-8489-112A9D1D220C}"/>
                </a:ext>
              </a:extLst>
            </p:cNvPr>
            <p:cNvSpPr txBox="1"/>
            <p:nvPr/>
          </p:nvSpPr>
          <p:spPr>
            <a:xfrm>
              <a:off x="7910818" y="1023582"/>
              <a:ext cx="222215" cy="333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35D036AA-F47C-734F-BF3D-1D8E4B007CEF}"/>
              </a:ext>
            </a:extLst>
          </p:cNvPr>
          <p:cNvSpPr txBox="1"/>
          <p:nvPr/>
        </p:nvSpPr>
        <p:spPr>
          <a:xfrm>
            <a:off x="2181429" y="562959"/>
            <a:ext cx="812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Theme: Shifting biomass associated with shifting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363467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1C273-F28E-7749-8C42-A751D0BAA7C3}"/>
              </a:ext>
            </a:extLst>
          </p:cNvPr>
          <p:cNvSpPr txBox="1"/>
          <p:nvPr/>
        </p:nvSpPr>
        <p:spPr>
          <a:xfrm>
            <a:off x="2792791" y="292346"/>
            <a:ext cx="740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Theme: Primary productivity Ripples Through Food Web </a:t>
            </a:r>
          </a:p>
        </p:txBody>
      </p:sp>
      <p:pic>
        <p:nvPicPr>
          <p:cNvPr id="3" name="Picture 2" descr="saba_fig3.tiff">
            <a:extLst>
              <a:ext uri="{FF2B5EF4-FFF2-40B4-BE49-F238E27FC236}">
                <a16:creationId xmlns:a16="http://schemas.microsoft.com/office/drawing/2014/main" id="{526DA01C-1DF3-CC4A-BC03-A95BCEEEE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769" y="944303"/>
            <a:ext cx="6931071" cy="553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39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273</Words>
  <Application>Microsoft Macintosh PowerPoint</Application>
  <PresentationFormat>Widescreen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ＭＳ Ｐゴシック</vt:lpstr>
      <vt:lpstr>Arial</vt:lpstr>
      <vt:lpstr>Calibri</vt:lpstr>
      <vt:lpstr>Calibri Light</vt:lpstr>
      <vt:lpstr>Candara</vt:lpstr>
      <vt:lpstr>Helvetica</vt:lpstr>
      <vt:lpstr>Lucida Grande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 Schofield</dc:creator>
  <cp:lastModifiedBy>Oscar Schofield</cp:lastModifiedBy>
  <cp:revision>10</cp:revision>
  <dcterms:created xsi:type="dcterms:W3CDTF">2018-10-01T13:54:04Z</dcterms:created>
  <dcterms:modified xsi:type="dcterms:W3CDTF">2018-10-01T20:27:45Z</dcterms:modified>
</cp:coreProperties>
</file>