
<file path=[Content_Types].xml><?xml version="1.0" encoding="utf-8"?>
<Types xmlns="http://schemas.openxmlformats.org/package/2006/content-types">
  <Default Extension="xml" ContentType="application/xml"/>
  <Default Extension="(null)" ContentType="image/x-emf"/>
  <Default Extension="jpeg" ContentType="image/jpeg"/>
  <Default Extension="jpg" ContentType="image/jpeg"/>
  <Default Extension="tiff" ContentType="image/tiff"/>
  <Default Extension="emf" ContentType="image/x-emf"/>
  <Default Extension="rels" ContentType="application/vnd.openxmlformats-package.relationships+xml"/>
  <Default Extension="wdp" ContentType="image/vnd.ms-photo"/>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 id="2147483696" r:id="rId4"/>
    <p:sldMasterId id="2147483709" r:id="rId5"/>
  </p:sldMasterIdLst>
  <p:notesMasterIdLst>
    <p:notesMasterId r:id="rId63"/>
  </p:notesMasterIdLst>
  <p:sldIdLst>
    <p:sldId id="425" r:id="rId6"/>
    <p:sldId id="485" r:id="rId7"/>
    <p:sldId id="465" r:id="rId8"/>
    <p:sldId id="466" r:id="rId9"/>
    <p:sldId id="498" r:id="rId10"/>
    <p:sldId id="467" r:id="rId11"/>
    <p:sldId id="470" r:id="rId12"/>
    <p:sldId id="471" r:id="rId13"/>
    <p:sldId id="472" r:id="rId14"/>
    <p:sldId id="473" r:id="rId15"/>
    <p:sldId id="495" r:id="rId16"/>
    <p:sldId id="496" r:id="rId17"/>
    <p:sldId id="491" r:id="rId18"/>
    <p:sldId id="474" r:id="rId19"/>
    <p:sldId id="497" r:id="rId20"/>
    <p:sldId id="475" r:id="rId21"/>
    <p:sldId id="469" r:id="rId22"/>
    <p:sldId id="492" r:id="rId23"/>
    <p:sldId id="476" r:id="rId24"/>
    <p:sldId id="477" r:id="rId25"/>
    <p:sldId id="493" r:id="rId26"/>
    <p:sldId id="494" r:id="rId27"/>
    <p:sldId id="478" r:id="rId28"/>
    <p:sldId id="479" r:id="rId29"/>
    <p:sldId id="480" r:id="rId30"/>
    <p:sldId id="481" r:id="rId31"/>
    <p:sldId id="482" r:id="rId32"/>
    <p:sldId id="483" r:id="rId33"/>
    <p:sldId id="484" r:id="rId34"/>
    <p:sldId id="452" r:id="rId35"/>
    <p:sldId id="436" r:id="rId36"/>
    <p:sldId id="435" r:id="rId37"/>
    <p:sldId id="439" r:id="rId38"/>
    <p:sldId id="438" r:id="rId39"/>
    <p:sldId id="455" r:id="rId40"/>
    <p:sldId id="453" r:id="rId41"/>
    <p:sldId id="454" r:id="rId42"/>
    <p:sldId id="440" r:id="rId43"/>
    <p:sldId id="441" r:id="rId44"/>
    <p:sldId id="442" r:id="rId45"/>
    <p:sldId id="443" r:id="rId46"/>
    <p:sldId id="444" r:id="rId47"/>
    <p:sldId id="489" r:id="rId48"/>
    <p:sldId id="490" r:id="rId49"/>
    <p:sldId id="460" r:id="rId50"/>
    <p:sldId id="461" r:id="rId51"/>
    <p:sldId id="447" r:id="rId52"/>
    <p:sldId id="464" r:id="rId53"/>
    <p:sldId id="486" r:id="rId54"/>
    <p:sldId id="448" r:id="rId55"/>
    <p:sldId id="458" r:id="rId56"/>
    <p:sldId id="488" r:id="rId57"/>
    <p:sldId id="449" r:id="rId58"/>
    <p:sldId id="459" r:id="rId59"/>
    <p:sldId id="487" r:id="rId60"/>
    <p:sldId id="456" r:id="rId61"/>
    <p:sldId id="434" r:id="rId62"/>
  </p:sldIdLst>
  <p:sldSz cx="9144000" cy="6858000" type="letter"/>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224">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5AC1"/>
    <a:srgbClr val="0070C0"/>
    <a:srgbClr val="26EEEB"/>
    <a:srgbClr val="00F5FF"/>
    <a:srgbClr val="95FFCF"/>
    <a:srgbClr val="00D2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61" autoAdjust="0"/>
    <p:restoredTop sz="91369" autoAdjust="0"/>
  </p:normalViewPr>
  <p:slideViewPr>
    <p:cSldViewPr snapToGrid="0" snapToObjects="1">
      <p:cViewPr>
        <p:scale>
          <a:sx n="100" d="100"/>
          <a:sy n="100" d="100"/>
        </p:scale>
        <p:origin x="928" y="296"/>
      </p:cViewPr>
      <p:guideLst>
        <p:guide orient="horz" pos="2160"/>
        <p:guide pos="2880"/>
        <p:guide orient="horz" pos="2224"/>
      </p:guideLst>
    </p:cSldViewPr>
  </p:slid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63" Type="http://schemas.openxmlformats.org/officeDocument/2006/relationships/notesMaster" Target="notesMasters/notesMaster1.xml"/><Relationship Id="rId64" Type="http://schemas.openxmlformats.org/officeDocument/2006/relationships/commentAuthors" Target="commentAuthors.xml"/><Relationship Id="rId65" Type="http://schemas.openxmlformats.org/officeDocument/2006/relationships/presProps" Target="presProps.xml"/><Relationship Id="rId66" Type="http://schemas.openxmlformats.org/officeDocument/2006/relationships/viewProps" Target="viewProps.xml"/><Relationship Id="rId67" Type="http://schemas.openxmlformats.org/officeDocument/2006/relationships/theme" Target="theme/theme1.xml"/><Relationship Id="rId68" Type="http://schemas.openxmlformats.org/officeDocument/2006/relationships/tableStyles" Target="tableStyles.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6DD909-2F51-7547-8A64-C6AB3805D149}" type="datetimeFigureOut">
              <a:rPr lang="en-US" smtClean="0"/>
              <a:t>3/13/18</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6F56A8-3947-CB48-851B-CA834101CBEC}" type="slidenum">
              <a:rPr lang="en-US" smtClean="0"/>
              <a:t>‹#›</a:t>
            </a:fld>
            <a:endParaRPr lang="en-US" dirty="0"/>
          </a:p>
        </p:txBody>
      </p:sp>
    </p:spTree>
    <p:extLst>
      <p:ext uri="{BB962C8B-B14F-4D97-AF65-F5344CB8AC3E}">
        <p14:creationId xmlns:p14="http://schemas.microsoft.com/office/powerpoint/2010/main" val="1929901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8" tIns="45719" rIns="91438" bIns="45719" anchor="b"/>
          <a:lstStyle>
            <a:lvl1pPr defTabSz="904875">
              <a:defRPr sz="2400">
                <a:solidFill>
                  <a:schemeClr val="tx1"/>
                </a:solidFill>
                <a:latin typeface="Arial" charset="0"/>
                <a:ea typeface="ＭＳ Ｐゴシック" charset="0"/>
                <a:cs typeface="ＭＳ Ｐゴシック" charset="0"/>
              </a:defRPr>
            </a:lvl1pPr>
            <a:lvl2pPr marL="742950" indent="-285750" defTabSz="904875">
              <a:defRPr sz="2400">
                <a:solidFill>
                  <a:schemeClr val="tx1"/>
                </a:solidFill>
                <a:latin typeface="Arial" charset="0"/>
                <a:ea typeface="ＭＳ Ｐゴシック" charset="0"/>
              </a:defRPr>
            </a:lvl2pPr>
            <a:lvl3pPr marL="1143000" indent="-228600" defTabSz="904875">
              <a:defRPr sz="2400">
                <a:solidFill>
                  <a:schemeClr val="tx1"/>
                </a:solidFill>
                <a:latin typeface="Arial" charset="0"/>
                <a:ea typeface="ＭＳ Ｐゴシック" charset="0"/>
              </a:defRPr>
            </a:lvl3pPr>
            <a:lvl4pPr marL="1600200" indent="-228600" defTabSz="904875">
              <a:defRPr sz="2400">
                <a:solidFill>
                  <a:schemeClr val="tx1"/>
                </a:solidFill>
                <a:latin typeface="Arial" charset="0"/>
                <a:ea typeface="ＭＳ Ｐゴシック" charset="0"/>
              </a:defRPr>
            </a:lvl4pPr>
            <a:lvl5pPr marL="2057400" indent="-228600" defTabSz="904875">
              <a:defRPr sz="2400">
                <a:solidFill>
                  <a:schemeClr val="tx1"/>
                </a:solidFill>
                <a:latin typeface="Arial" charset="0"/>
                <a:ea typeface="ＭＳ Ｐゴシック" charset="0"/>
              </a:defRPr>
            </a:lvl5pPr>
            <a:lvl6pPr marL="2514600" indent="-228600" defTabSz="90487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0487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0487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04875" eaLnBrk="0" fontAlgn="base" hangingPunct="0">
              <a:spcBef>
                <a:spcPct val="0"/>
              </a:spcBef>
              <a:spcAft>
                <a:spcPct val="0"/>
              </a:spcAft>
              <a:defRPr sz="2400">
                <a:solidFill>
                  <a:schemeClr val="tx1"/>
                </a:solidFill>
                <a:latin typeface="Arial" charset="0"/>
                <a:ea typeface="ＭＳ Ｐゴシック" charset="0"/>
              </a:defRPr>
            </a:lvl9pPr>
          </a:lstStyle>
          <a:p>
            <a:pPr algn="r"/>
            <a:fld id="{345E6C78-BE92-D24C-811C-0E8BA2E94712}" type="slidenum">
              <a:rPr lang="en-US" sz="1200">
                <a:solidFill>
                  <a:prstClr val="black"/>
                </a:solidFill>
                <a:latin typeface="Calibri" charset="0"/>
              </a:rPr>
              <a:pPr algn="r"/>
              <a:t>2</a:t>
            </a:fld>
            <a:endParaRPr lang="en-US" sz="1200">
              <a:solidFill>
                <a:prstClr val="black"/>
              </a:solidFill>
              <a:latin typeface="Calibri" charset="0"/>
            </a:endParaRPr>
          </a:p>
        </p:txBody>
      </p:sp>
      <p:sp>
        <p:nvSpPr>
          <p:cNvPr id="15362"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5363" name="Rectangle 3"/>
          <p:cNvSpPr>
            <a:spLocks noGrp="1" noChangeArrowheads="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8" tIns="45719" rIns="91438" bIns="45719" numCol="1" anchor="t" anchorCtr="0" compatLnSpc="1">
            <a:prstTxWarp prst="textNoShape">
              <a:avLst/>
            </a:prstTxWarp>
          </a:bodyPr>
          <a:lstStyle/>
          <a:p>
            <a:pPr eaLnBrk="1" hangingPunct="1">
              <a:spcBef>
                <a:spcPct val="0"/>
              </a:spcBef>
            </a:pPr>
            <a:endParaRPr lang="en-US" dirty="0">
              <a:latin typeface="Calibri" charset="0"/>
            </a:endParaRPr>
          </a:p>
        </p:txBody>
      </p:sp>
    </p:spTree>
    <p:extLst>
      <p:ext uri="{BB962C8B-B14F-4D97-AF65-F5344CB8AC3E}">
        <p14:creationId xmlns:p14="http://schemas.microsoft.com/office/powerpoint/2010/main" val="607160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Fall 2009 the</a:t>
            </a:r>
            <a:r>
              <a:rPr lang="en-US" baseline="0" dirty="0" smtClean="0"/>
              <a:t> wind was out of the NE (normally it is out of the NW).  This drove the flow </a:t>
            </a:r>
            <a:r>
              <a:rPr lang="en-US" baseline="0" dirty="0" err="1" smtClean="0"/>
              <a:t>downshelf</a:t>
            </a:r>
            <a:r>
              <a:rPr lang="en-US" baseline="0" dirty="0" smtClean="0"/>
              <a:t>.</a:t>
            </a:r>
            <a:endParaRPr lang="en-US" dirty="0"/>
          </a:p>
        </p:txBody>
      </p:sp>
      <p:sp>
        <p:nvSpPr>
          <p:cNvPr id="4" name="Slide Number Placeholder 3"/>
          <p:cNvSpPr>
            <a:spLocks noGrp="1"/>
          </p:cNvSpPr>
          <p:nvPr>
            <p:ph type="sldNum" sz="quarter" idx="10"/>
          </p:nvPr>
        </p:nvSpPr>
        <p:spPr/>
        <p:txBody>
          <a:bodyPr/>
          <a:lstStyle/>
          <a:p>
            <a:pPr>
              <a:defRPr/>
            </a:pPr>
            <a:fld id="{501353D0-8B26-E140-96DA-771793AAEFE5}" type="slidenum">
              <a:rPr lang="en-US" smtClean="0"/>
              <a:pPr>
                <a:defRPr/>
              </a:pPr>
              <a:t>52</a:t>
            </a:fld>
            <a:endParaRPr lang="en-US"/>
          </a:p>
        </p:txBody>
      </p:sp>
    </p:spTree>
    <p:extLst>
      <p:ext uri="{BB962C8B-B14F-4D97-AF65-F5344CB8AC3E}">
        <p14:creationId xmlns:p14="http://schemas.microsoft.com/office/powerpoint/2010/main" val="10750602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Fall 2011 had the highest river discharge,</a:t>
            </a:r>
            <a:r>
              <a:rPr lang="en-US" baseline="0" dirty="0" smtClean="0"/>
              <a:t> this was seen as the plumes in the fall 2011 map</a:t>
            </a:r>
            <a:endParaRPr lang="en-US" dirty="0"/>
          </a:p>
        </p:txBody>
      </p:sp>
      <p:sp>
        <p:nvSpPr>
          <p:cNvPr id="4" name="Slide Number Placeholder 3"/>
          <p:cNvSpPr>
            <a:spLocks noGrp="1"/>
          </p:cNvSpPr>
          <p:nvPr>
            <p:ph type="sldNum" sz="quarter" idx="10"/>
          </p:nvPr>
        </p:nvSpPr>
        <p:spPr/>
        <p:txBody>
          <a:bodyPr/>
          <a:lstStyle/>
          <a:p>
            <a:pPr>
              <a:defRPr/>
            </a:pPr>
            <a:fld id="{501353D0-8B26-E140-96DA-771793AAEFE5}" type="slidenum">
              <a:rPr lang="en-US" smtClean="0"/>
              <a:pPr>
                <a:defRPr/>
              </a:pPr>
              <a:t>55</a:t>
            </a:fld>
            <a:endParaRPr lang="en-US"/>
          </a:p>
        </p:txBody>
      </p:sp>
    </p:spTree>
    <p:extLst>
      <p:ext uri="{BB962C8B-B14F-4D97-AF65-F5344CB8AC3E}">
        <p14:creationId xmlns:p14="http://schemas.microsoft.com/office/powerpoint/2010/main" val="1622702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6146" name="Notes Placeholder 2"/>
          <p:cNvSpPr>
            <a:spLocks noGrp="1"/>
          </p:cNvSpPr>
          <p:nvPr>
            <p:ph type="body" idx="1"/>
          </p:nvPr>
        </p:nvSpPr>
        <p:spPr bwMode="auto">
          <a:noFill/>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GB" dirty="0">
              <a:latin typeface="Calibri" charset="0"/>
              <a:ea typeface="ＭＳ Ｐゴシック" charset="0"/>
              <a:cs typeface="ＭＳ Ｐゴシック" charset="0"/>
            </a:endParaRPr>
          </a:p>
        </p:txBody>
      </p:sp>
      <p:sp>
        <p:nvSpPr>
          <p:cNvPr id="614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455613" eaLnBrk="0" hangingPunct="0">
              <a:defRPr sz="2400">
                <a:solidFill>
                  <a:schemeClr val="tx1"/>
                </a:solidFill>
                <a:latin typeface="Arial" charset="0"/>
                <a:ea typeface="ＭＳ Ｐゴシック" charset="0"/>
                <a:cs typeface="ＭＳ Ｐゴシック" charset="0"/>
              </a:defRPr>
            </a:lvl1pPr>
            <a:lvl2pPr marL="742950" indent="-285750" defTabSz="455613" eaLnBrk="0" hangingPunct="0">
              <a:defRPr sz="2400">
                <a:solidFill>
                  <a:schemeClr val="tx1"/>
                </a:solidFill>
                <a:latin typeface="Arial" charset="0"/>
                <a:ea typeface="ＭＳ Ｐゴシック" charset="0"/>
              </a:defRPr>
            </a:lvl2pPr>
            <a:lvl3pPr marL="1143000" indent="-228600" defTabSz="455613" eaLnBrk="0" hangingPunct="0">
              <a:defRPr sz="2400">
                <a:solidFill>
                  <a:schemeClr val="tx1"/>
                </a:solidFill>
                <a:latin typeface="Arial" charset="0"/>
                <a:ea typeface="ＭＳ Ｐゴシック" charset="0"/>
              </a:defRPr>
            </a:lvl3pPr>
            <a:lvl4pPr marL="1600200" indent="-228600" defTabSz="455613" eaLnBrk="0" hangingPunct="0">
              <a:defRPr sz="2400">
                <a:solidFill>
                  <a:schemeClr val="tx1"/>
                </a:solidFill>
                <a:latin typeface="Arial" charset="0"/>
                <a:ea typeface="ＭＳ Ｐゴシック" charset="0"/>
              </a:defRPr>
            </a:lvl4pPr>
            <a:lvl5pPr marL="2057400" indent="-228600" defTabSz="455613" eaLnBrk="0" hangingPunct="0">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CBCFE2-6652-6645-B0A0-4A1D0B1A4B5A}" type="slidenum">
              <a:rPr lang="en-GB" sz="1200">
                <a:latin typeface="Calibri" charset="0"/>
              </a:rPr>
              <a:pPr eaLnBrk="1" hangingPunct="1"/>
              <a:t>57</a:t>
            </a:fld>
            <a:endParaRPr lang="en-GB" sz="1200" dirty="0">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28165" indent="-280064">
              <a:defRPr sz="2400">
                <a:solidFill>
                  <a:schemeClr val="tx1"/>
                </a:solidFill>
                <a:latin typeface="Arial" panose="020B0604020202020204" pitchFamily="34" charset="0"/>
                <a:ea typeface="ＭＳ Ｐゴシック" panose="020B0600070205080204" pitchFamily="34" charset="-128"/>
              </a:defRPr>
            </a:lvl2pPr>
            <a:lvl3pPr marL="1120254" indent="-224051">
              <a:defRPr sz="2400">
                <a:solidFill>
                  <a:schemeClr val="tx1"/>
                </a:solidFill>
                <a:latin typeface="Arial" panose="020B0604020202020204" pitchFamily="34" charset="0"/>
                <a:ea typeface="ＭＳ Ｐゴシック" panose="020B0600070205080204" pitchFamily="34" charset="-128"/>
              </a:defRPr>
            </a:lvl3pPr>
            <a:lvl4pPr marL="1568356" indent="-224051">
              <a:defRPr sz="2400">
                <a:solidFill>
                  <a:schemeClr val="tx1"/>
                </a:solidFill>
                <a:latin typeface="Arial" panose="020B0604020202020204" pitchFamily="34" charset="0"/>
                <a:ea typeface="ＭＳ Ｐゴシック" panose="020B0600070205080204" pitchFamily="34" charset="-128"/>
              </a:defRPr>
            </a:lvl4pPr>
            <a:lvl5pPr marL="2016458" indent="-224051">
              <a:defRPr sz="2400">
                <a:solidFill>
                  <a:schemeClr val="tx1"/>
                </a:solidFill>
                <a:latin typeface="Arial" panose="020B0604020202020204" pitchFamily="34" charset="0"/>
                <a:ea typeface="ＭＳ Ｐゴシック" panose="020B0600070205080204" pitchFamily="34" charset="-128"/>
              </a:defRPr>
            </a:lvl5pPr>
            <a:lvl6pPr marL="2464559"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12661"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360763"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08865" indent="-224051"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E2673DD-E951-4646-8F71-709CB0F43F96}" type="slidenum">
              <a:rPr lang="en-US" altLang="en-US" sz="1200">
                <a:solidFill>
                  <a:srgbClr val="000000"/>
                </a:solidFill>
              </a:rPr>
              <a:pPr/>
              <a:t>3</a:t>
            </a:fld>
            <a:endParaRPr lang="en-US" altLang="en-US" sz="1200">
              <a:solidFill>
                <a:srgbClr val="000000"/>
              </a:solidFill>
            </a:endParaRPr>
          </a:p>
        </p:txBody>
      </p:sp>
      <p:sp>
        <p:nvSpPr>
          <p:cNvPr id="25602" name="Rectangle 7"/>
          <p:cNvSpPr txBox="1">
            <a:spLocks noGrp="1" noChangeArrowheads="1"/>
          </p:cNvSpPr>
          <p:nvPr/>
        </p:nvSpPr>
        <p:spPr bwMode="auto">
          <a:xfrm>
            <a:off x="3883409" y="8685396"/>
            <a:ext cx="2973041" cy="457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4" tIns="45707" rIns="91414" bIns="45707" anchor="b"/>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fld id="{A542C233-426B-47FE-803C-37877A3AE584}" type="slidenum">
              <a:rPr lang="en-US" altLang="en-US" sz="1200">
                <a:solidFill>
                  <a:srgbClr val="000000"/>
                </a:solidFill>
              </a:rPr>
              <a:pPr algn="r"/>
              <a:t>3</a:t>
            </a:fld>
            <a:endParaRPr lang="en-US" altLang="en-US" sz="1200">
              <a:solidFill>
                <a:srgbClr val="000000"/>
              </a:solidFill>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xfrm>
            <a:off x="687041" y="4342699"/>
            <a:ext cx="5483919" cy="411495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4" tIns="45707" rIns="91414" bIns="45707"/>
          <a:lstStyle/>
          <a:p>
            <a:pPr eaLnBrk="1" hangingPunct="1"/>
            <a:endParaRPr lang="en-US" altLang="en-US" smtClean="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9198038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018390-19C9-164D-906B-1E144A313501}"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34520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018390-19C9-164D-906B-1E144A313501}"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367257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81EC4E88-BC0C-FB44-9068-ED8F89B6E415}" type="slidenum">
              <a:rPr lang="en-US">
                <a:solidFill>
                  <a:prstClr val="black"/>
                </a:solidFill>
                <a:latin typeface="Calibri"/>
              </a:rPr>
              <a:pPr/>
              <a:t>21</a:t>
            </a:fld>
            <a:endParaRPr lang="en-US">
              <a:solidFill>
                <a:prstClr val="black"/>
              </a:solidFill>
              <a:latin typeface="Calibri"/>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pPr eaLnBrk="1" hangingPunct="1"/>
            <a:r>
              <a:rPr lang="en-US">
                <a:ea typeface="ＭＳ Ｐゴシック" charset="-128"/>
              </a:rPr>
              <a:t>HYCOM (Low Conf) 48 hours</a:t>
            </a:r>
          </a:p>
        </p:txBody>
      </p:sp>
    </p:spTree>
    <p:extLst>
      <p:ext uri="{BB962C8B-B14F-4D97-AF65-F5344CB8AC3E}">
        <p14:creationId xmlns:p14="http://schemas.microsoft.com/office/powerpoint/2010/main" val="894301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E6A788C1-AC34-0141-8B02-4CB7A32A559D}" type="slidenum">
              <a:rPr lang="en-US">
                <a:solidFill>
                  <a:prstClr val="black"/>
                </a:solidFill>
                <a:latin typeface="Calibri"/>
              </a:rPr>
              <a:pPr/>
              <a:t>22</a:t>
            </a:fld>
            <a:endParaRPr lang="en-US">
              <a:solidFill>
                <a:prstClr val="black"/>
              </a:solidFill>
              <a:latin typeface="Calibri"/>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endParaRPr lang="en-US">
              <a:ea typeface="ＭＳ Ｐゴシック" charset="-128"/>
            </a:endParaRPr>
          </a:p>
        </p:txBody>
      </p:sp>
    </p:spTree>
    <p:extLst>
      <p:ext uri="{BB962C8B-B14F-4D97-AF65-F5344CB8AC3E}">
        <p14:creationId xmlns:p14="http://schemas.microsoft.com/office/powerpoint/2010/main" val="1927745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 previous studies</a:t>
            </a:r>
            <a:r>
              <a:rPr lang="en-US" baseline="0" dirty="0" smtClean="0"/>
              <a:t> flow is alongshelf and towards the south</a:t>
            </a:r>
          </a:p>
          <a:p>
            <a:endParaRPr lang="en-US" baseline="0" dirty="0" smtClean="0"/>
          </a:p>
          <a:p>
            <a:r>
              <a:rPr lang="en-US" baseline="0" dirty="0" smtClean="0"/>
              <a:t>As observed by Steve Lentz The flow speed increases with water depth reaching a maximum at the shelf break</a:t>
            </a:r>
          </a:p>
          <a:p>
            <a:endParaRPr lang="en-US" baseline="0" dirty="0" smtClean="0"/>
          </a:p>
          <a:p>
            <a:r>
              <a:rPr lang="en-US" baseline="0" dirty="0" smtClean="0"/>
              <a:t>You can also observe this low velocity zone near the bight apex that was first observed by Donglai Gong in his 2010 paper of the surface currents on the NJ shelf</a:t>
            </a:r>
            <a:endParaRPr lang="en-US" dirty="0"/>
          </a:p>
        </p:txBody>
      </p:sp>
      <p:sp>
        <p:nvSpPr>
          <p:cNvPr id="4" name="Slide Number Placeholder 3"/>
          <p:cNvSpPr>
            <a:spLocks noGrp="1"/>
          </p:cNvSpPr>
          <p:nvPr>
            <p:ph type="sldNum" sz="quarter" idx="10"/>
          </p:nvPr>
        </p:nvSpPr>
        <p:spPr/>
        <p:txBody>
          <a:bodyPr/>
          <a:lstStyle/>
          <a:p>
            <a:fld id="{356F56A8-3947-CB48-851B-CA834101CBEC}" type="slidenum">
              <a:rPr lang="en-US" smtClean="0"/>
              <a:t>32</a:t>
            </a:fld>
            <a:endParaRPr lang="en-US" dirty="0"/>
          </a:p>
        </p:txBody>
      </p:sp>
    </p:spTree>
    <p:extLst>
      <p:ext uri="{BB962C8B-B14F-4D97-AF65-F5344CB8AC3E}">
        <p14:creationId xmlns:p14="http://schemas.microsoft.com/office/powerpoint/2010/main" val="21975633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Seasonal </a:t>
            </a:r>
            <a:r>
              <a:rPr lang="en-US" dirty="0" err="1" smtClean="0"/>
              <a:t>varibaility</a:t>
            </a:r>
            <a:r>
              <a:rPr lang="en-US" dirty="0" smtClean="0"/>
              <a:t> of the temperature,</a:t>
            </a:r>
            <a:r>
              <a:rPr lang="en-US" baseline="0" dirty="0" smtClean="0"/>
              <a:t> break up the </a:t>
            </a:r>
          </a:p>
          <a:p>
            <a:endParaRPr lang="en-US" baseline="0" dirty="0" smtClean="0"/>
          </a:p>
          <a:p>
            <a:r>
              <a:rPr lang="en-US" baseline="0" dirty="0" smtClean="0"/>
              <a:t>Inter is same </a:t>
            </a:r>
            <a:r>
              <a:rPr lang="en-US" baseline="0" dirty="0" err="1" smtClean="0"/>
              <a:t>varibaility</a:t>
            </a:r>
            <a:r>
              <a:rPr lang="en-US" baseline="0" dirty="0" smtClean="0"/>
              <a:t> is in the alongshelf</a:t>
            </a:r>
          </a:p>
          <a:p>
            <a:endParaRPr lang="en-US" baseline="0" dirty="0" smtClean="0"/>
          </a:p>
          <a:p>
            <a:r>
              <a:rPr lang="en-US" baseline="0" dirty="0" smtClean="0"/>
              <a:t>Add river discharge for season in the winter wind plot</a:t>
            </a:r>
            <a:endParaRPr lang="en-US" dirty="0"/>
          </a:p>
        </p:txBody>
      </p:sp>
      <p:sp>
        <p:nvSpPr>
          <p:cNvPr id="4" name="Slide Number Placeholder 3"/>
          <p:cNvSpPr>
            <a:spLocks noGrp="1"/>
          </p:cNvSpPr>
          <p:nvPr>
            <p:ph type="sldNum" sz="quarter" idx="10"/>
          </p:nvPr>
        </p:nvSpPr>
        <p:spPr/>
        <p:txBody>
          <a:bodyPr/>
          <a:lstStyle/>
          <a:p>
            <a:pPr>
              <a:defRPr/>
            </a:pPr>
            <a:fld id="{501353D0-8B26-E140-96DA-771793AAEFE5}" type="slidenum">
              <a:rPr lang="en-US" smtClean="0"/>
              <a:pPr>
                <a:defRPr/>
              </a:pPr>
              <a:t>45</a:t>
            </a:fld>
            <a:endParaRPr lang="en-US"/>
          </a:p>
        </p:txBody>
      </p:sp>
    </p:spTree>
    <p:extLst>
      <p:ext uri="{BB962C8B-B14F-4D97-AF65-F5344CB8AC3E}">
        <p14:creationId xmlns:p14="http://schemas.microsoft.com/office/powerpoint/2010/main" val="1417791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Seasonal </a:t>
            </a:r>
            <a:r>
              <a:rPr lang="en-US" dirty="0" err="1" smtClean="0"/>
              <a:t>varibaility</a:t>
            </a:r>
            <a:r>
              <a:rPr lang="en-US" dirty="0" smtClean="0"/>
              <a:t> of the temperature,</a:t>
            </a:r>
            <a:r>
              <a:rPr lang="en-US" baseline="0" dirty="0" smtClean="0"/>
              <a:t> break up the </a:t>
            </a:r>
          </a:p>
          <a:p>
            <a:endParaRPr lang="en-US" baseline="0" dirty="0" smtClean="0"/>
          </a:p>
          <a:p>
            <a:r>
              <a:rPr lang="en-US" baseline="0" dirty="0" smtClean="0"/>
              <a:t>Inter is same </a:t>
            </a:r>
            <a:r>
              <a:rPr lang="en-US" baseline="0" dirty="0" err="1" smtClean="0"/>
              <a:t>varibaility</a:t>
            </a:r>
            <a:r>
              <a:rPr lang="en-US" baseline="0" dirty="0" smtClean="0"/>
              <a:t> is in the alongshelf</a:t>
            </a:r>
          </a:p>
          <a:p>
            <a:endParaRPr lang="en-US" baseline="0" dirty="0" smtClean="0"/>
          </a:p>
          <a:p>
            <a:r>
              <a:rPr lang="en-US" baseline="0" dirty="0" smtClean="0"/>
              <a:t>Add river discharge for season in the winter wind plot</a:t>
            </a:r>
            <a:endParaRPr lang="en-US" dirty="0"/>
          </a:p>
        </p:txBody>
      </p:sp>
      <p:sp>
        <p:nvSpPr>
          <p:cNvPr id="4" name="Slide Number Placeholder 3"/>
          <p:cNvSpPr>
            <a:spLocks noGrp="1"/>
          </p:cNvSpPr>
          <p:nvPr>
            <p:ph type="sldNum" sz="quarter" idx="10"/>
          </p:nvPr>
        </p:nvSpPr>
        <p:spPr/>
        <p:txBody>
          <a:bodyPr/>
          <a:lstStyle/>
          <a:p>
            <a:pPr>
              <a:defRPr/>
            </a:pPr>
            <a:fld id="{501353D0-8B26-E140-96DA-771793AAEFE5}" type="slidenum">
              <a:rPr lang="en-US" smtClean="0"/>
              <a:pPr>
                <a:defRPr/>
              </a:pPr>
              <a:t>46</a:t>
            </a:fld>
            <a:endParaRPr lang="en-US"/>
          </a:p>
        </p:txBody>
      </p:sp>
    </p:spTree>
    <p:extLst>
      <p:ext uri="{BB962C8B-B14F-4D97-AF65-F5344CB8AC3E}">
        <p14:creationId xmlns:p14="http://schemas.microsoft.com/office/powerpoint/2010/main" val="264684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t>3/13/18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D2FF28-CA7D-7C43-9A20-D5417BC9563B}"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t>3/13/18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D2FF28-CA7D-7C43-9A20-D5417BC9563B}"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t>3/13/18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D2FF28-CA7D-7C43-9A20-D5417BC9563B}"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solidFill>
                  <a:prstClr val="black">
                    <a:tint val="75000"/>
                  </a:prstClr>
                </a:solidFill>
              </a:rPr>
              <a:pPr/>
              <a:t>3/13/18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solidFill>
                  <a:prstClr val="black">
                    <a:tint val="75000"/>
                  </a:prstClr>
                </a:solidFill>
              </a:rPr>
              <a:pPr/>
              <a:t>3/13/18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F73A2C-5F0F-3D44-B91C-536AC49F26C9}" type="datetimeFigureOut">
              <a:rPr lang="en-US" smtClean="0">
                <a:solidFill>
                  <a:prstClr val="black">
                    <a:tint val="75000"/>
                  </a:prstClr>
                </a:solidFill>
              </a:rPr>
              <a:pPr/>
              <a:t>3/13/18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BF73A2C-5F0F-3D44-B91C-536AC49F26C9}" type="datetimeFigureOut">
              <a:rPr lang="en-US" smtClean="0">
                <a:solidFill>
                  <a:prstClr val="black">
                    <a:tint val="75000"/>
                  </a:prstClr>
                </a:solidFill>
              </a:rPr>
              <a:pPr/>
              <a:t>3/13/18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BF73A2C-5F0F-3D44-B91C-536AC49F26C9}" type="datetimeFigureOut">
              <a:rPr lang="en-US" smtClean="0">
                <a:solidFill>
                  <a:prstClr val="black">
                    <a:tint val="75000"/>
                  </a:prstClr>
                </a:solidFill>
              </a:rPr>
              <a:pPr/>
              <a:t>3/13/18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BF73A2C-5F0F-3D44-B91C-536AC49F26C9}" type="datetimeFigureOut">
              <a:rPr lang="en-US" smtClean="0">
                <a:solidFill>
                  <a:prstClr val="black">
                    <a:tint val="75000"/>
                  </a:prstClr>
                </a:solidFill>
              </a:rPr>
              <a:pPr/>
              <a:t>3/13/18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F73A2C-5F0F-3D44-B91C-536AC49F26C9}" type="datetimeFigureOut">
              <a:rPr lang="en-US" smtClean="0">
                <a:solidFill>
                  <a:prstClr val="black">
                    <a:tint val="75000"/>
                  </a:prstClr>
                </a:solidFill>
              </a:rPr>
              <a:pPr/>
              <a:t>3/13/18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F73A2C-5F0F-3D44-B91C-536AC49F26C9}" type="datetimeFigureOut">
              <a:rPr lang="en-US" smtClean="0">
                <a:solidFill>
                  <a:prstClr val="black">
                    <a:tint val="75000"/>
                  </a:prstClr>
                </a:solidFill>
              </a:rPr>
              <a:pPr/>
              <a:t>3/13/18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t>3/13/18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D2FF28-CA7D-7C43-9A20-D5417BC9563B}"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F73A2C-5F0F-3D44-B91C-536AC49F26C9}" type="datetimeFigureOut">
              <a:rPr lang="en-US" smtClean="0">
                <a:solidFill>
                  <a:prstClr val="black">
                    <a:tint val="75000"/>
                  </a:prstClr>
                </a:solidFill>
              </a:rPr>
              <a:pPr/>
              <a:t>3/13/18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solidFill>
                  <a:prstClr val="black">
                    <a:tint val="75000"/>
                  </a:prstClr>
                </a:solidFill>
              </a:rPr>
              <a:pPr/>
              <a:t>3/13/18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solidFill>
                  <a:prstClr val="black">
                    <a:tint val="75000"/>
                  </a:prstClr>
                </a:solidFill>
              </a:rPr>
              <a:pPr/>
              <a:t>3/13/18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104" indent="0" algn="ctr">
              <a:buNone/>
              <a:defRPr sz="2000"/>
            </a:lvl2pPr>
            <a:lvl3pPr marL="914208" indent="0" algn="ctr">
              <a:buNone/>
              <a:defRPr sz="1800"/>
            </a:lvl3pPr>
            <a:lvl4pPr marL="1371312" indent="0" algn="ctr">
              <a:buNone/>
              <a:defRPr sz="1600"/>
            </a:lvl4pPr>
            <a:lvl5pPr marL="1828418" indent="0" algn="ctr">
              <a:buNone/>
              <a:defRPr sz="1600"/>
            </a:lvl5pPr>
            <a:lvl6pPr marL="2285522" indent="0" algn="ctr">
              <a:buNone/>
              <a:defRPr sz="1600"/>
            </a:lvl6pPr>
            <a:lvl7pPr marL="2742626" indent="0" algn="ctr">
              <a:buNone/>
              <a:defRPr sz="1600"/>
            </a:lvl7pPr>
            <a:lvl8pPr marL="3199730" indent="0" algn="ctr">
              <a:buNone/>
              <a:defRPr sz="1600"/>
            </a:lvl8pPr>
            <a:lvl9pPr marL="3656834"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solidFill>
                  <a:prstClr val="black">
                    <a:tint val="75000"/>
                  </a:prstClr>
                </a:solidFill>
              </a:rPr>
              <a:pPr/>
              <a:t>3/13/18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solidFill>
                  <a:prstClr val="black">
                    <a:tint val="75000"/>
                  </a:prstClr>
                </a:solidFill>
              </a:rPr>
              <a:pPr/>
              <a:t>3/13/18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104" indent="0">
              <a:buNone/>
              <a:defRPr sz="2000">
                <a:solidFill>
                  <a:schemeClr val="tx1">
                    <a:tint val="75000"/>
                  </a:schemeClr>
                </a:solidFill>
              </a:defRPr>
            </a:lvl2pPr>
            <a:lvl3pPr marL="914208" indent="0">
              <a:buNone/>
              <a:defRPr sz="1800">
                <a:solidFill>
                  <a:schemeClr val="tx1">
                    <a:tint val="75000"/>
                  </a:schemeClr>
                </a:solidFill>
              </a:defRPr>
            </a:lvl3pPr>
            <a:lvl4pPr marL="1371312" indent="0">
              <a:buNone/>
              <a:defRPr sz="1600">
                <a:solidFill>
                  <a:schemeClr val="tx1">
                    <a:tint val="75000"/>
                  </a:schemeClr>
                </a:solidFill>
              </a:defRPr>
            </a:lvl4pPr>
            <a:lvl5pPr marL="1828418" indent="0">
              <a:buNone/>
              <a:defRPr sz="1600">
                <a:solidFill>
                  <a:schemeClr val="tx1">
                    <a:tint val="75000"/>
                  </a:schemeClr>
                </a:solidFill>
              </a:defRPr>
            </a:lvl5pPr>
            <a:lvl6pPr marL="2285522" indent="0">
              <a:buNone/>
              <a:defRPr sz="1600">
                <a:solidFill>
                  <a:schemeClr val="tx1">
                    <a:tint val="75000"/>
                  </a:schemeClr>
                </a:solidFill>
              </a:defRPr>
            </a:lvl6pPr>
            <a:lvl7pPr marL="2742626" indent="0">
              <a:buNone/>
              <a:defRPr sz="1600">
                <a:solidFill>
                  <a:schemeClr val="tx1">
                    <a:tint val="75000"/>
                  </a:schemeClr>
                </a:solidFill>
              </a:defRPr>
            </a:lvl7pPr>
            <a:lvl8pPr marL="3199730" indent="0">
              <a:buNone/>
              <a:defRPr sz="1600">
                <a:solidFill>
                  <a:schemeClr val="tx1">
                    <a:tint val="75000"/>
                  </a:schemeClr>
                </a:solidFill>
              </a:defRPr>
            </a:lvl8pPr>
            <a:lvl9pPr marL="3656834"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F73A2C-5F0F-3D44-B91C-536AC49F26C9}" type="datetimeFigureOut">
              <a:rPr lang="en-US" smtClean="0">
                <a:solidFill>
                  <a:prstClr val="black">
                    <a:tint val="75000"/>
                  </a:prstClr>
                </a:solidFill>
              </a:rPr>
              <a:pPr/>
              <a:t>3/13/18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BF73A2C-5F0F-3D44-B91C-536AC49F26C9}" type="datetimeFigureOut">
              <a:rPr lang="en-US" smtClean="0">
                <a:solidFill>
                  <a:prstClr val="black">
                    <a:tint val="75000"/>
                  </a:prstClr>
                </a:solidFill>
              </a:rPr>
              <a:pPr/>
              <a:t>3/13/18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104" indent="0">
              <a:buNone/>
              <a:defRPr sz="2000" b="1"/>
            </a:lvl2pPr>
            <a:lvl3pPr marL="914208" indent="0">
              <a:buNone/>
              <a:defRPr sz="1800" b="1"/>
            </a:lvl3pPr>
            <a:lvl4pPr marL="1371312" indent="0">
              <a:buNone/>
              <a:defRPr sz="1600" b="1"/>
            </a:lvl4pPr>
            <a:lvl5pPr marL="1828418" indent="0">
              <a:buNone/>
              <a:defRPr sz="1600" b="1"/>
            </a:lvl5pPr>
            <a:lvl6pPr marL="2285522" indent="0">
              <a:buNone/>
              <a:defRPr sz="1600" b="1"/>
            </a:lvl6pPr>
            <a:lvl7pPr marL="2742626" indent="0">
              <a:buNone/>
              <a:defRPr sz="1600" b="1"/>
            </a:lvl7pPr>
            <a:lvl8pPr marL="3199730" indent="0">
              <a:buNone/>
              <a:defRPr sz="1600" b="1"/>
            </a:lvl8pPr>
            <a:lvl9pPr marL="365683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104" indent="0">
              <a:buNone/>
              <a:defRPr sz="2000" b="1"/>
            </a:lvl2pPr>
            <a:lvl3pPr marL="914208" indent="0">
              <a:buNone/>
              <a:defRPr sz="1800" b="1"/>
            </a:lvl3pPr>
            <a:lvl4pPr marL="1371312" indent="0">
              <a:buNone/>
              <a:defRPr sz="1600" b="1"/>
            </a:lvl4pPr>
            <a:lvl5pPr marL="1828418" indent="0">
              <a:buNone/>
              <a:defRPr sz="1600" b="1"/>
            </a:lvl5pPr>
            <a:lvl6pPr marL="2285522" indent="0">
              <a:buNone/>
              <a:defRPr sz="1600" b="1"/>
            </a:lvl6pPr>
            <a:lvl7pPr marL="2742626" indent="0">
              <a:buNone/>
              <a:defRPr sz="1600" b="1"/>
            </a:lvl7pPr>
            <a:lvl8pPr marL="3199730" indent="0">
              <a:buNone/>
              <a:defRPr sz="1600" b="1"/>
            </a:lvl8pPr>
            <a:lvl9pPr marL="365683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BF73A2C-5F0F-3D44-B91C-536AC49F26C9}" type="datetimeFigureOut">
              <a:rPr lang="en-US" smtClean="0">
                <a:solidFill>
                  <a:prstClr val="black">
                    <a:tint val="75000"/>
                  </a:prstClr>
                </a:solidFill>
              </a:rPr>
              <a:pPr/>
              <a:t>3/13/18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BF73A2C-5F0F-3D44-B91C-536AC49F26C9}" type="datetimeFigureOut">
              <a:rPr lang="en-US" smtClean="0">
                <a:solidFill>
                  <a:prstClr val="black">
                    <a:tint val="75000"/>
                  </a:prstClr>
                </a:solidFill>
              </a:rPr>
              <a:pPr/>
              <a:t>3/13/18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F73A2C-5F0F-3D44-B91C-536AC49F26C9}" type="datetimeFigureOut">
              <a:rPr lang="en-US" smtClean="0">
                <a:solidFill>
                  <a:prstClr val="black">
                    <a:tint val="75000"/>
                  </a:prstClr>
                </a:solidFill>
              </a:rPr>
              <a:pPr/>
              <a:t>3/13/18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F73A2C-5F0F-3D44-B91C-536AC49F26C9}" type="datetimeFigureOut">
              <a:rPr lang="en-US" smtClean="0"/>
              <a:t>3/13/18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ED2FF28-CA7D-7C43-9A20-D5417BC9563B}"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104" indent="0">
              <a:buNone/>
              <a:defRPr sz="1400"/>
            </a:lvl2pPr>
            <a:lvl3pPr marL="914208" indent="0">
              <a:buNone/>
              <a:defRPr sz="1200"/>
            </a:lvl3pPr>
            <a:lvl4pPr marL="1371312" indent="0">
              <a:buNone/>
              <a:defRPr sz="1000"/>
            </a:lvl4pPr>
            <a:lvl5pPr marL="1828418" indent="0">
              <a:buNone/>
              <a:defRPr sz="1000"/>
            </a:lvl5pPr>
            <a:lvl6pPr marL="2285522" indent="0">
              <a:buNone/>
              <a:defRPr sz="1000"/>
            </a:lvl6pPr>
            <a:lvl7pPr marL="2742626" indent="0">
              <a:buNone/>
              <a:defRPr sz="1000"/>
            </a:lvl7pPr>
            <a:lvl8pPr marL="3199730" indent="0">
              <a:buNone/>
              <a:defRPr sz="1000"/>
            </a:lvl8pPr>
            <a:lvl9pPr marL="3656834"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F73A2C-5F0F-3D44-B91C-536AC49F26C9}" type="datetimeFigureOut">
              <a:rPr lang="en-US" smtClean="0">
                <a:solidFill>
                  <a:prstClr val="black">
                    <a:tint val="75000"/>
                  </a:prstClr>
                </a:solidFill>
              </a:rPr>
              <a:pPr/>
              <a:t>3/13/18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104" indent="0">
              <a:buNone/>
              <a:defRPr sz="2800"/>
            </a:lvl2pPr>
            <a:lvl3pPr marL="914208" indent="0">
              <a:buNone/>
              <a:defRPr sz="2400"/>
            </a:lvl3pPr>
            <a:lvl4pPr marL="1371312" indent="0">
              <a:buNone/>
              <a:defRPr sz="2000"/>
            </a:lvl4pPr>
            <a:lvl5pPr marL="1828418" indent="0">
              <a:buNone/>
              <a:defRPr sz="2000"/>
            </a:lvl5pPr>
            <a:lvl6pPr marL="2285522" indent="0">
              <a:buNone/>
              <a:defRPr sz="2000"/>
            </a:lvl6pPr>
            <a:lvl7pPr marL="2742626" indent="0">
              <a:buNone/>
              <a:defRPr sz="2000"/>
            </a:lvl7pPr>
            <a:lvl8pPr marL="3199730" indent="0">
              <a:buNone/>
              <a:defRPr sz="2000"/>
            </a:lvl8pPr>
            <a:lvl9pPr marL="3656834"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104" indent="0">
              <a:buNone/>
              <a:defRPr sz="1400"/>
            </a:lvl2pPr>
            <a:lvl3pPr marL="914208" indent="0">
              <a:buNone/>
              <a:defRPr sz="1200"/>
            </a:lvl3pPr>
            <a:lvl4pPr marL="1371312" indent="0">
              <a:buNone/>
              <a:defRPr sz="1000"/>
            </a:lvl4pPr>
            <a:lvl5pPr marL="1828418" indent="0">
              <a:buNone/>
              <a:defRPr sz="1000"/>
            </a:lvl5pPr>
            <a:lvl6pPr marL="2285522" indent="0">
              <a:buNone/>
              <a:defRPr sz="1000"/>
            </a:lvl6pPr>
            <a:lvl7pPr marL="2742626" indent="0">
              <a:buNone/>
              <a:defRPr sz="1000"/>
            </a:lvl7pPr>
            <a:lvl8pPr marL="3199730" indent="0">
              <a:buNone/>
              <a:defRPr sz="1000"/>
            </a:lvl8pPr>
            <a:lvl9pPr marL="3656834"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F73A2C-5F0F-3D44-B91C-536AC49F26C9}" type="datetimeFigureOut">
              <a:rPr lang="en-US" smtClean="0">
                <a:solidFill>
                  <a:prstClr val="black">
                    <a:tint val="75000"/>
                  </a:prstClr>
                </a:solidFill>
              </a:rPr>
              <a:pPr/>
              <a:t>3/13/18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solidFill>
                  <a:prstClr val="black">
                    <a:tint val="75000"/>
                  </a:prstClr>
                </a:solidFill>
              </a:rPr>
              <a:pPr/>
              <a:t>3/13/18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solidFill>
                  <a:prstClr val="black">
                    <a:tint val="75000"/>
                  </a:prstClr>
                </a:solidFill>
              </a:rPr>
              <a:pPr/>
              <a:t>3/13/18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solidFill>
                  <a:prstClr val="black">
                    <a:tint val="75000"/>
                  </a:prstClr>
                </a:solidFill>
              </a:rPr>
              <a:pPr/>
              <a:t>3/13/18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solidFill>
                  <a:prstClr val="black">
                    <a:tint val="75000"/>
                  </a:prstClr>
                </a:solidFill>
              </a:rPr>
              <a:pPr/>
              <a:t>3/13/18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F73A2C-5F0F-3D44-B91C-536AC49F26C9}" type="datetimeFigureOut">
              <a:rPr lang="en-US" smtClean="0">
                <a:solidFill>
                  <a:prstClr val="black">
                    <a:tint val="75000"/>
                  </a:prstClr>
                </a:solidFill>
              </a:rPr>
              <a:pPr/>
              <a:t>3/13/18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BF73A2C-5F0F-3D44-B91C-536AC49F26C9}" type="datetimeFigureOut">
              <a:rPr lang="en-US" smtClean="0">
                <a:solidFill>
                  <a:prstClr val="black">
                    <a:tint val="75000"/>
                  </a:prstClr>
                </a:solidFill>
              </a:rPr>
              <a:pPr/>
              <a:t>3/13/18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BF73A2C-5F0F-3D44-B91C-536AC49F26C9}" type="datetimeFigureOut">
              <a:rPr lang="en-US" smtClean="0">
                <a:solidFill>
                  <a:prstClr val="black">
                    <a:tint val="75000"/>
                  </a:prstClr>
                </a:solidFill>
              </a:rPr>
              <a:pPr/>
              <a:t>3/13/18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BF73A2C-5F0F-3D44-B91C-536AC49F26C9}" type="datetimeFigureOut">
              <a:rPr lang="en-US" smtClean="0">
                <a:solidFill>
                  <a:prstClr val="black">
                    <a:tint val="75000"/>
                  </a:prstClr>
                </a:solidFill>
              </a:rPr>
              <a:pPr/>
              <a:t>3/13/18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BF73A2C-5F0F-3D44-B91C-536AC49F26C9}" type="datetimeFigureOut">
              <a:rPr lang="en-US" smtClean="0"/>
              <a:t>3/13/18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ED2FF28-CA7D-7C43-9A20-D5417BC9563B}" type="slidenum">
              <a:rPr lang="en-US" smtClean="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F73A2C-5F0F-3D44-B91C-536AC49F26C9}" type="datetimeFigureOut">
              <a:rPr lang="en-US" smtClean="0">
                <a:solidFill>
                  <a:prstClr val="black">
                    <a:tint val="75000"/>
                  </a:prstClr>
                </a:solidFill>
              </a:rPr>
              <a:pPr/>
              <a:t>3/13/18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F73A2C-5F0F-3D44-B91C-536AC49F26C9}" type="datetimeFigureOut">
              <a:rPr lang="en-US" smtClean="0">
                <a:solidFill>
                  <a:prstClr val="black">
                    <a:tint val="75000"/>
                  </a:prstClr>
                </a:solidFill>
              </a:rPr>
              <a:pPr/>
              <a:t>3/13/18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F73A2C-5F0F-3D44-B91C-536AC49F26C9}" type="datetimeFigureOut">
              <a:rPr lang="en-US" smtClean="0">
                <a:solidFill>
                  <a:prstClr val="black">
                    <a:tint val="75000"/>
                  </a:prstClr>
                </a:solidFill>
              </a:rPr>
              <a:pPr/>
              <a:t>3/13/18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solidFill>
                  <a:prstClr val="black">
                    <a:tint val="75000"/>
                  </a:prstClr>
                </a:solidFill>
              </a:rPr>
              <a:pPr/>
              <a:t>3/13/18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solidFill>
                  <a:prstClr val="black">
                    <a:tint val="75000"/>
                  </a:prstClr>
                </a:solidFill>
              </a:rPr>
              <a:pPr/>
              <a:t>3/13/18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5625"/>
              <a:t>Title Text</a:t>
            </a:r>
          </a:p>
        </p:txBody>
      </p:sp>
      <p:sp>
        <p:nvSpPr>
          <p:cNvPr id="19" name="Shape 19"/>
          <p:cNvSpPr>
            <a:spLocks noGrp="1"/>
          </p:cNvSpPr>
          <p:nvPr>
            <p:ph type="body" idx="1"/>
          </p:nvPr>
        </p:nvSpPr>
        <p:spPr>
          <a:prstGeom prst="rect">
            <a:avLst/>
          </a:prstGeom>
        </p:spPr>
        <p:txBody>
          <a:bodyPr/>
          <a:lstStyle/>
          <a:p>
            <a:pPr lvl="0">
              <a:defRPr sz="1800"/>
            </a:pPr>
            <a:r>
              <a:rPr sz="2531"/>
              <a:t>Body Level One</a:t>
            </a:r>
          </a:p>
          <a:p>
            <a:pPr lvl="1">
              <a:defRPr sz="1800"/>
            </a:pPr>
            <a:r>
              <a:rPr sz="2531"/>
              <a:t>Body Level Two</a:t>
            </a:r>
          </a:p>
          <a:p>
            <a:pPr lvl="2">
              <a:defRPr sz="1800"/>
            </a:pPr>
            <a:r>
              <a:rPr sz="2531"/>
              <a:t>Body Level Three</a:t>
            </a:r>
          </a:p>
          <a:p>
            <a:pPr lvl="3">
              <a:defRPr sz="1800"/>
            </a:pPr>
            <a:r>
              <a:rPr sz="2531"/>
              <a:t>Body Level Four</a:t>
            </a:r>
          </a:p>
          <a:p>
            <a:pPr lvl="4">
              <a:defRPr sz="1800"/>
            </a:pPr>
            <a:r>
              <a:rPr sz="2531"/>
              <a:t>Body Level Five</a:t>
            </a:r>
          </a:p>
        </p:txBody>
      </p:sp>
    </p:spTree>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solidFill>
                  <a:prstClr val="black">
                    <a:tint val="75000"/>
                  </a:prstClr>
                </a:solidFill>
              </a:rPr>
              <a:pPr/>
              <a:t>3/13/18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solidFill>
                  <a:prstClr val="black">
                    <a:tint val="75000"/>
                  </a:prstClr>
                </a:solidFill>
              </a:rPr>
              <a:pPr/>
              <a:t>3/13/18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F73A2C-5F0F-3D44-B91C-536AC49F26C9}" type="datetimeFigureOut">
              <a:rPr lang="en-US" smtClean="0">
                <a:solidFill>
                  <a:prstClr val="black">
                    <a:tint val="75000"/>
                  </a:prstClr>
                </a:solidFill>
              </a:rPr>
              <a:pPr/>
              <a:t>3/13/18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BF73A2C-5F0F-3D44-B91C-536AC49F26C9}" type="datetimeFigureOut">
              <a:rPr lang="en-US" smtClean="0">
                <a:solidFill>
                  <a:prstClr val="black">
                    <a:tint val="75000"/>
                  </a:prstClr>
                </a:solidFill>
              </a:rPr>
              <a:pPr/>
              <a:t>3/13/18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BF73A2C-5F0F-3D44-B91C-536AC49F26C9}" type="datetimeFigureOut">
              <a:rPr lang="en-US" smtClean="0"/>
              <a:t>3/13/18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ED2FF28-CA7D-7C43-9A20-D5417BC9563B}" type="slidenum">
              <a:rPr lang="en-US" smtClean="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BF73A2C-5F0F-3D44-B91C-536AC49F26C9}" type="datetimeFigureOut">
              <a:rPr lang="en-US" smtClean="0">
                <a:solidFill>
                  <a:prstClr val="black">
                    <a:tint val="75000"/>
                  </a:prstClr>
                </a:solidFill>
              </a:rPr>
              <a:pPr/>
              <a:t>3/13/18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BF73A2C-5F0F-3D44-B91C-536AC49F26C9}" type="datetimeFigureOut">
              <a:rPr lang="en-US" smtClean="0">
                <a:solidFill>
                  <a:prstClr val="black">
                    <a:tint val="75000"/>
                  </a:prstClr>
                </a:solidFill>
              </a:rPr>
              <a:pPr/>
              <a:t>3/13/18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F73A2C-5F0F-3D44-B91C-536AC49F26C9}" type="datetimeFigureOut">
              <a:rPr lang="en-US" smtClean="0">
                <a:solidFill>
                  <a:prstClr val="black">
                    <a:tint val="75000"/>
                  </a:prstClr>
                </a:solidFill>
              </a:rPr>
              <a:pPr/>
              <a:t>3/13/18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F73A2C-5F0F-3D44-B91C-536AC49F26C9}" type="datetimeFigureOut">
              <a:rPr lang="en-US" smtClean="0">
                <a:solidFill>
                  <a:prstClr val="black">
                    <a:tint val="75000"/>
                  </a:prstClr>
                </a:solidFill>
              </a:rPr>
              <a:pPr/>
              <a:t>3/13/18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F73A2C-5F0F-3D44-B91C-536AC49F26C9}" type="datetimeFigureOut">
              <a:rPr lang="en-US" smtClean="0">
                <a:solidFill>
                  <a:prstClr val="black">
                    <a:tint val="75000"/>
                  </a:prstClr>
                </a:solidFill>
              </a:rPr>
              <a:pPr/>
              <a:t>3/13/18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solidFill>
                  <a:prstClr val="black">
                    <a:tint val="75000"/>
                  </a:prstClr>
                </a:solidFill>
              </a:rPr>
              <a:pPr/>
              <a:t>3/13/18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F73A2C-5F0F-3D44-B91C-536AC49F26C9}" type="datetimeFigureOut">
              <a:rPr lang="en-US" smtClean="0">
                <a:solidFill>
                  <a:prstClr val="black">
                    <a:tint val="75000"/>
                  </a:prstClr>
                </a:solidFill>
              </a:rPr>
              <a:pPr/>
              <a:t>3/13/18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a:lstStyle/>
          <a:p>
            <a:pPr lvl="0">
              <a:defRPr sz="1800"/>
            </a:pPr>
            <a:r>
              <a:rPr sz="5625"/>
              <a:t>Title Text</a:t>
            </a:r>
          </a:p>
        </p:txBody>
      </p:sp>
      <p:sp>
        <p:nvSpPr>
          <p:cNvPr id="19" name="Shape 19"/>
          <p:cNvSpPr>
            <a:spLocks noGrp="1"/>
          </p:cNvSpPr>
          <p:nvPr>
            <p:ph type="body" idx="1"/>
          </p:nvPr>
        </p:nvSpPr>
        <p:spPr>
          <a:prstGeom prst="rect">
            <a:avLst/>
          </a:prstGeom>
        </p:spPr>
        <p:txBody>
          <a:bodyPr/>
          <a:lstStyle/>
          <a:p>
            <a:pPr lvl="0">
              <a:defRPr sz="1800"/>
            </a:pPr>
            <a:r>
              <a:rPr sz="2531"/>
              <a:t>Body Level One</a:t>
            </a:r>
          </a:p>
          <a:p>
            <a:pPr lvl="1">
              <a:defRPr sz="1800"/>
            </a:pPr>
            <a:r>
              <a:rPr sz="2531"/>
              <a:t>Body Level Two</a:t>
            </a:r>
          </a:p>
          <a:p>
            <a:pPr lvl="2">
              <a:defRPr sz="1800"/>
            </a:pPr>
            <a:r>
              <a:rPr sz="2531"/>
              <a:t>Body Level Three</a:t>
            </a:r>
          </a:p>
          <a:p>
            <a:pPr lvl="3">
              <a:defRPr sz="1800"/>
            </a:pPr>
            <a:r>
              <a:rPr sz="2531"/>
              <a:t>Body Level Four</a:t>
            </a:r>
          </a:p>
          <a:p>
            <a:pPr lvl="4">
              <a:defRPr sz="1800"/>
            </a:pPr>
            <a:r>
              <a:rPr sz="2531"/>
              <a:t>Body Level Five</a:t>
            </a:r>
          </a:p>
        </p:txBody>
      </p:sp>
    </p:spTree>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BF73A2C-5F0F-3D44-B91C-536AC49F26C9}" type="datetimeFigureOut">
              <a:rPr lang="en-US" smtClean="0"/>
              <a:t>3/13/18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ED2FF28-CA7D-7C43-9A20-D5417BC9563B}"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F73A2C-5F0F-3D44-B91C-536AC49F26C9}" type="datetimeFigureOut">
              <a:rPr lang="en-US" smtClean="0"/>
              <a:t>3/13/18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ED2FF28-CA7D-7C43-9A20-D5417BC9563B}"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F73A2C-5F0F-3D44-B91C-536AC49F26C9}" type="datetimeFigureOut">
              <a:rPr lang="en-US" smtClean="0"/>
              <a:t>3/13/18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ED2FF28-CA7D-7C43-9A20-D5417BC9563B}"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F73A2C-5F0F-3D44-B91C-536AC49F26C9}" type="datetimeFigureOut">
              <a:rPr lang="en-US" smtClean="0"/>
              <a:t>3/13/18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ED2FF28-CA7D-7C43-9A20-D5417BC9563B}"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png"/><Relationship Id="rId1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theme" Target="../theme/theme4.xml"/><Relationship Id="rId14" Type="http://schemas.openxmlformats.org/officeDocument/2006/relationships/image" Target="../media/image2.png"/><Relationship Id="rId15" Type="http://schemas.openxmlformats.org/officeDocument/2006/relationships/image" Target="../media/image1.jpeg"/><Relationship Id="rId16" Type="http://schemas.openxmlformats.org/officeDocument/2006/relationships/image" Target="../media/image3.pn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theme" Target="../theme/theme5.xml"/><Relationship Id="rId14" Type="http://schemas.openxmlformats.org/officeDocument/2006/relationships/image" Target="../media/image2.png"/><Relationship Id="rId15" Type="http://schemas.openxmlformats.org/officeDocument/2006/relationships/image" Target="../media/image1.jpeg"/><Relationship Id="rId16" Type="http://schemas.openxmlformats.org/officeDocument/2006/relationships/image" Target="../media/image3.png"/><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F73A2C-5F0F-3D44-B91C-536AC49F26C9}" type="datetimeFigureOut">
              <a:rPr lang="en-US" smtClean="0"/>
              <a:t>3/13/18</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D2FF28-CA7D-7C43-9A20-D5417BC9563B}" type="slidenum">
              <a:rPr lang="en-US" smtClean="0"/>
              <a:t>‹#›</a:t>
            </a:fld>
            <a:endParaRPr lang="en-US" dirty="0"/>
          </a:p>
        </p:txBody>
      </p:sp>
      <p:grpSp>
        <p:nvGrpSpPr>
          <p:cNvPr id="7" name="Group 6"/>
          <p:cNvGrpSpPr/>
          <p:nvPr userDrawn="1"/>
        </p:nvGrpSpPr>
        <p:grpSpPr>
          <a:xfrm>
            <a:off x="-11615" y="6234591"/>
            <a:ext cx="9155615" cy="628440"/>
            <a:chOff x="-11615" y="6234591"/>
            <a:chExt cx="9155615" cy="628440"/>
          </a:xfrm>
        </p:grpSpPr>
        <p:sp>
          <p:nvSpPr>
            <p:cNvPr id="8" name="Rectangle 7"/>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777121" y="6243911"/>
              <a:ext cx="2939989" cy="614089"/>
            </a:xfrm>
            <a:prstGeom prst="rect">
              <a:avLst/>
            </a:prstGeom>
          </p:spPr>
        </p:pic>
        <p:pic>
          <p:nvPicPr>
            <p:cNvPr id="10" name="Picture 9"/>
            <p:cNvPicPr>
              <a:picLocks noChangeAspect="1"/>
            </p:cNvPicPr>
            <p:nvPr/>
          </p:nvPicPr>
          <p:blipFill rotWithShape="1">
            <a:blip r:embed="rId14" cstate="email">
              <a:extLst>
                <a:ext uri="{28A0092B-C50C-407E-A947-70E740481C1C}">
                  <a14:useLocalDpi xmlns:a14="http://schemas.microsoft.com/office/drawing/2010/main"/>
                </a:ext>
              </a:extLst>
            </a:blip>
            <a:srcRect l="-1"/>
            <a:stretch/>
          </p:blipFill>
          <p:spPr>
            <a:xfrm>
              <a:off x="-11615" y="6247440"/>
              <a:ext cx="5409983" cy="615591"/>
            </a:xfrm>
            <a:prstGeom prst="rect">
              <a:avLst/>
            </a:prstGeom>
          </p:spPr>
        </p:pic>
        <p:pic>
          <p:nvPicPr>
            <p:cNvPr id="11" name="Picture 10"/>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4668248" y="6261566"/>
              <a:ext cx="540613" cy="557002"/>
            </a:xfrm>
            <a:prstGeom prst="rect">
              <a:avLst/>
            </a:prstGeom>
          </p:spPr>
        </p:pic>
      </p:grpSp>
    </p:spTree>
    <p:extLst>
      <p:ext uri="{BB962C8B-B14F-4D97-AF65-F5344CB8AC3E}">
        <p14:creationId xmlns:p14="http://schemas.microsoft.com/office/powerpoint/2010/main" val="2183973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F73A2C-5F0F-3D44-B91C-536AC49F26C9}" type="datetimeFigureOut">
              <a:rPr lang="en-US" smtClean="0">
                <a:solidFill>
                  <a:prstClr val="black">
                    <a:tint val="75000"/>
                  </a:prstClr>
                </a:solidFill>
              </a:rPr>
              <a:pPr/>
              <a:t>3/13/18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65970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20" tIns="45710" rIns="91420" bIns="4571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20" tIns="45710" rIns="91420" bIns="4571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20" tIns="45710" rIns="91420" bIns="45710" rtlCol="0" anchor="ctr"/>
          <a:lstStyle>
            <a:lvl1pPr algn="l">
              <a:defRPr sz="1200">
                <a:solidFill>
                  <a:schemeClr val="tx1">
                    <a:tint val="75000"/>
                  </a:schemeClr>
                </a:solidFill>
              </a:defRPr>
            </a:lvl1pPr>
          </a:lstStyle>
          <a:p>
            <a:pPr defTabSz="914208"/>
            <a:fld id="{5BF73A2C-5F0F-3D44-B91C-536AC49F26C9}" type="datetimeFigureOut">
              <a:rPr lang="en-US" smtClean="0">
                <a:solidFill>
                  <a:prstClr val="black">
                    <a:tint val="75000"/>
                  </a:prstClr>
                </a:solidFill>
              </a:rPr>
              <a:pPr defTabSz="914208"/>
              <a:t>3/13/18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20" tIns="45710" rIns="91420" bIns="45710" rtlCol="0" anchor="ctr"/>
          <a:lstStyle>
            <a:lvl1pPr algn="ctr">
              <a:defRPr sz="1200">
                <a:solidFill>
                  <a:schemeClr val="tx1">
                    <a:tint val="75000"/>
                  </a:schemeClr>
                </a:solidFill>
              </a:defRPr>
            </a:lvl1pPr>
          </a:lstStyle>
          <a:p>
            <a:pPr defTabSz="914208"/>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20" tIns="45710" rIns="91420" bIns="45710" rtlCol="0" anchor="ctr"/>
          <a:lstStyle>
            <a:lvl1pPr algn="r">
              <a:defRPr sz="1200">
                <a:solidFill>
                  <a:schemeClr val="tx1">
                    <a:tint val="75000"/>
                  </a:schemeClr>
                </a:solidFill>
              </a:defRPr>
            </a:lvl1pPr>
          </a:lstStyle>
          <a:p>
            <a:pPr defTabSz="914208"/>
            <a:fld id="{DED2FF28-CA7D-7C43-9A20-D5417BC9563B}" type="slidenum">
              <a:rPr lang="en-US" smtClean="0">
                <a:solidFill>
                  <a:prstClr val="black">
                    <a:tint val="75000"/>
                  </a:prstClr>
                </a:solidFill>
              </a:rPr>
              <a:pPr defTabSz="914208"/>
              <a:t>‹#›</a:t>
            </a:fld>
            <a:endParaRPr lang="en-US">
              <a:solidFill>
                <a:prstClr val="black">
                  <a:tint val="75000"/>
                </a:prstClr>
              </a:solidFill>
            </a:endParaRPr>
          </a:p>
        </p:txBody>
      </p:sp>
    </p:spTree>
    <p:extLst>
      <p:ext uri="{BB962C8B-B14F-4D97-AF65-F5344CB8AC3E}">
        <p14:creationId xmlns:p14="http://schemas.microsoft.com/office/powerpoint/2010/main" val="18260701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20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52" indent="-228552" algn="l" defTabSz="91420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656" indent="-228552" algn="l" defTabSz="91420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760" indent="-228552" algn="l" defTabSz="91420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864" indent="-228552" algn="l" defTabSz="91420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970" indent="-228552" algn="l" defTabSz="91420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074" indent="-228552" algn="l" defTabSz="91420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178" indent="-228552" algn="l" defTabSz="91420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282" indent="-228552" algn="l" defTabSz="91420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386" indent="-228552" algn="l" defTabSz="91420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08" rtl="0" eaLnBrk="1" latinLnBrk="0" hangingPunct="1">
        <a:defRPr sz="1800" kern="1200">
          <a:solidFill>
            <a:schemeClr val="tx1"/>
          </a:solidFill>
          <a:latin typeface="+mn-lt"/>
          <a:ea typeface="+mn-ea"/>
          <a:cs typeface="+mn-cs"/>
        </a:defRPr>
      </a:lvl1pPr>
      <a:lvl2pPr marL="457104" algn="l" defTabSz="914208" rtl="0" eaLnBrk="1" latinLnBrk="0" hangingPunct="1">
        <a:defRPr sz="1800" kern="1200">
          <a:solidFill>
            <a:schemeClr val="tx1"/>
          </a:solidFill>
          <a:latin typeface="+mn-lt"/>
          <a:ea typeface="+mn-ea"/>
          <a:cs typeface="+mn-cs"/>
        </a:defRPr>
      </a:lvl2pPr>
      <a:lvl3pPr marL="914208" algn="l" defTabSz="914208" rtl="0" eaLnBrk="1" latinLnBrk="0" hangingPunct="1">
        <a:defRPr sz="1800" kern="1200">
          <a:solidFill>
            <a:schemeClr val="tx1"/>
          </a:solidFill>
          <a:latin typeface="+mn-lt"/>
          <a:ea typeface="+mn-ea"/>
          <a:cs typeface="+mn-cs"/>
        </a:defRPr>
      </a:lvl3pPr>
      <a:lvl4pPr marL="1371312" algn="l" defTabSz="914208" rtl="0" eaLnBrk="1" latinLnBrk="0" hangingPunct="1">
        <a:defRPr sz="1800" kern="1200">
          <a:solidFill>
            <a:schemeClr val="tx1"/>
          </a:solidFill>
          <a:latin typeface="+mn-lt"/>
          <a:ea typeface="+mn-ea"/>
          <a:cs typeface="+mn-cs"/>
        </a:defRPr>
      </a:lvl4pPr>
      <a:lvl5pPr marL="1828418" algn="l" defTabSz="914208" rtl="0" eaLnBrk="1" latinLnBrk="0" hangingPunct="1">
        <a:defRPr sz="1800" kern="1200">
          <a:solidFill>
            <a:schemeClr val="tx1"/>
          </a:solidFill>
          <a:latin typeface="+mn-lt"/>
          <a:ea typeface="+mn-ea"/>
          <a:cs typeface="+mn-cs"/>
        </a:defRPr>
      </a:lvl5pPr>
      <a:lvl6pPr marL="2285522" algn="l" defTabSz="914208" rtl="0" eaLnBrk="1" latinLnBrk="0" hangingPunct="1">
        <a:defRPr sz="1800" kern="1200">
          <a:solidFill>
            <a:schemeClr val="tx1"/>
          </a:solidFill>
          <a:latin typeface="+mn-lt"/>
          <a:ea typeface="+mn-ea"/>
          <a:cs typeface="+mn-cs"/>
        </a:defRPr>
      </a:lvl6pPr>
      <a:lvl7pPr marL="2742626" algn="l" defTabSz="914208" rtl="0" eaLnBrk="1" latinLnBrk="0" hangingPunct="1">
        <a:defRPr sz="1800" kern="1200">
          <a:solidFill>
            <a:schemeClr val="tx1"/>
          </a:solidFill>
          <a:latin typeface="+mn-lt"/>
          <a:ea typeface="+mn-ea"/>
          <a:cs typeface="+mn-cs"/>
        </a:defRPr>
      </a:lvl7pPr>
      <a:lvl8pPr marL="3199730" algn="l" defTabSz="914208" rtl="0" eaLnBrk="1" latinLnBrk="0" hangingPunct="1">
        <a:defRPr sz="1800" kern="1200">
          <a:solidFill>
            <a:schemeClr val="tx1"/>
          </a:solidFill>
          <a:latin typeface="+mn-lt"/>
          <a:ea typeface="+mn-ea"/>
          <a:cs typeface="+mn-cs"/>
        </a:defRPr>
      </a:lvl8pPr>
      <a:lvl9pPr marL="3656834" algn="l" defTabSz="91420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F73A2C-5F0F-3D44-B91C-536AC49F26C9}" type="datetimeFigureOut">
              <a:rPr lang="en-US" smtClean="0">
                <a:solidFill>
                  <a:prstClr val="black">
                    <a:tint val="75000"/>
                  </a:prstClr>
                </a:solidFill>
              </a:rPr>
              <a:pPr/>
              <a:t>3/13/18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rotWithShape="1">
          <a:blip r:embed="rId14" cstate="email">
            <a:extLst>
              <a:ext uri="{28A0092B-C50C-407E-A947-70E740481C1C}">
                <a14:useLocalDpi xmlns:a14="http://schemas.microsoft.com/office/drawing/2010/main"/>
              </a:ext>
            </a:extLst>
          </a:blip>
          <a:srcRect l="-1"/>
          <a:stretch/>
        </p:blipFill>
        <p:spPr>
          <a:xfrm>
            <a:off x="-11615" y="6247440"/>
            <a:ext cx="5409983" cy="615591"/>
          </a:xfrm>
          <a:prstGeom prst="rect">
            <a:avLst/>
          </a:prstGeom>
        </p:spPr>
      </p:pic>
      <p:pic>
        <p:nvPicPr>
          <p:cNvPr id="8" name="Picture 7"/>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5777121" y="6243911"/>
            <a:ext cx="2939989" cy="614089"/>
          </a:xfrm>
          <a:prstGeom prst="rect">
            <a:avLst/>
          </a:prstGeom>
        </p:spPr>
      </p:pic>
      <p:pic>
        <p:nvPicPr>
          <p:cNvPr id="9" name="Picture 8"/>
          <p:cNvPicPr>
            <a:picLocks noChangeAspect="1"/>
          </p:cNvPicPr>
          <p:nvPr userDrawn="1"/>
        </p:nvPicPr>
        <p:blipFill rotWithShape="1">
          <a:blip r:embed="rId16" cstate="email">
            <a:extLst>
              <a:ext uri="{28A0092B-C50C-407E-A947-70E740481C1C}">
                <a14:useLocalDpi xmlns:a14="http://schemas.microsoft.com/office/drawing/2010/main"/>
              </a:ext>
            </a:extLst>
          </a:blip>
          <a:srcRect/>
          <a:stretch/>
        </p:blipFill>
        <p:spPr>
          <a:xfrm>
            <a:off x="4668248" y="6261566"/>
            <a:ext cx="540613" cy="557002"/>
          </a:xfrm>
          <a:prstGeom prst="rect">
            <a:avLst/>
          </a:prstGeom>
        </p:spPr>
      </p:pic>
    </p:spTree>
    <p:extLst>
      <p:ext uri="{BB962C8B-B14F-4D97-AF65-F5344CB8AC3E}">
        <p14:creationId xmlns:p14="http://schemas.microsoft.com/office/powerpoint/2010/main" val="95863623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F73A2C-5F0F-3D44-B91C-536AC49F26C9}" type="datetimeFigureOut">
              <a:rPr lang="en-US" smtClean="0">
                <a:solidFill>
                  <a:prstClr val="black">
                    <a:tint val="75000"/>
                  </a:prstClr>
                </a:solidFill>
              </a:rPr>
              <a:pPr/>
              <a:t>3/13/18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D2FF28-CA7D-7C43-9A20-D5417BC9563B}"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rotWithShape="1">
          <a:blip r:embed="rId14" cstate="email">
            <a:extLst>
              <a:ext uri="{28A0092B-C50C-407E-A947-70E740481C1C}">
                <a14:useLocalDpi xmlns:a14="http://schemas.microsoft.com/office/drawing/2010/main"/>
              </a:ext>
            </a:extLst>
          </a:blip>
          <a:srcRect l="-1"/>
          <a:stretch/>
        </p:blipFill>
        <p:spPr>
          <a:xfrm>
            <a:off x="-11615" y="6247440"/>
            <a:ext cx="5409983" cy="615591"/>
          </a:xfrm>
          <a:prstGeom prst="rect">
            <a:avLst/>
          </a:prstGeom>
        </p:spPr>
      </p:pic>
      <p:pic>
        <p:nvPicPr>
          <p:cNvPr id="8" name="Picture 7"/>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5777121" y="6243911"/>
            <a:ext cx="2939989" cy="614089"/>
          </a:xfrm>
          <a:prstGeom prst="rect">
            <a:avLst/>
          </a:prstGeom>
        </p:spPr>
      </p:pic>
      <p:pic>
        <p:nvPicPr>
          <p:cNvPr id="9" name="Picture 8"/>
          <p:cNvPicPr>
            <a:picLocks noChangeAspect="1"/>
          </p:cNvPicPr>
          <p:nvPr userDrawn="1"/>
        </p:nvPicPr>
        <p:blipFill rotWithShape="1">
          <a:blip r:embed="rId16" cstate="email">
            <a:extLst>
              <a:ext uri="{28A0092B-C50C-407E-A947-70E740481C1C}">
                <a14:useLocalDpi xmlns:a14="http://schemas.microsoft.com/office/drawing/2010/main"/>
              </a:ext>
            </a:extLst>
          </a:blip>
          <a:srcRect/>
          <a:stretch/>
        </p:blipFill>
        <p:spPr>
          <a:xfrm>
            <a:off x="4668248" y="6261566"/>
            <a:ext cx="540613" cy="557002"/>
          </a:xfrm>
          <a:prstGeom prst="rect">
            <a:avLst/>
          </a:prstGeom>
        </p:spPr>
      </p:pic>
    </p:spTree>
    <p:extLst>
      <p:ext uri="{BB962C8B-B14F-4D97-AF65-F5344CB8AC3E}">
        <p14:creationId xmlns:p14="http://schemas.microsoft.com/office/powerpoint/2010/main" val="164255640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jpeg"/><Relationship Id="rId6" Type="http://schemas.openxmlformats.org/officeDocument/2006/relationships/image" Target="../media/image8.png"/><Relationship Id="rId7" Type="http://schemas.microsoft.com/office/2007/relationships/hdphoto" Target="../media/hdphoto1.wdp"/><Relationship Id="rId8" Type="http://schemas.openxmlformats.org/officeDocument/2006/relationships/image" Target="../media/image9.png"/><Relationship Id="rId9" Type="http://schemas.openxmlformats.org/officeDocument/2006/relationships/image" Target="../media/image10.png"/><Relationship Id="rId10" Type="http://schemas.openxmlformats.org/officeDocument/2006/relationships/image" Target="../media/image11.png"/><Relationship Id="rId11"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png"/><Relationship Id="rId1" Type="http://schemas.openxmlformats.org/officeDocument/2006/relationships/slideLayout" Target="../slideLayouts/slideLayout28.xml"/><Relationship Id="rId2" Type="http://schemas.openxmlformats.org/officeDocument/2006/relationships/image" Target="../media/image78.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png"/><Relationship Id="rId1" Type="http://schemas.openxmlformats.org/officeDocument/2006/relationships/slideLayout" Target="../slideLayouts/slideLayout28.xml"/><Relationship Id="rId2" Type="http://schemas.openxmlformats.org/officeDocument/2006/relationships/image" Target="../media/image79.JPG"/></Relationships>
</file>

<file path=ppt/slides/_rels/slide12.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png"/><Relationship Id="rId1" Type="http://schemas.openxmlformats.org/officeDocument/2006/relationships/slideLayout" Target="../slideLayouts/slideLayout28.xml"/><Relationship Id="rId2" Type="http://schemas.openxmlformats.org/officeDocument/2006/relationships/image" Target="../media/image80.pn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png"/><Relationship Id="rId1" Type="http://schemas.openxmlformats.org/officeDocument/2006/relationships/slideLayout" Target="../slideLayouts/slideLayout28.xml"/><Relationship Id="rId2" Type="http://schemas.openxmlformats.org/officeDocument/2006/relationships/image" Target="../media/image81.png"/></Relationships>
</file>

<file path=ppt/slides/_rels/slide14.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1.jpeg"/><Relationship Id="rId5" Type="http://schemas.openxmlformats.org/officeDocument/2006/relationships/image" Target="../media/image2.png"/><Relationship Id="rId6" Type="http://schemas.openxmlformats.org/officeDocument/2006/relationships/image" Target="../media/image3.png"/><Relationship Id="rId1" Type="http://schemas.openxmlformats.org/officeDocument/2006/relationships/slideLayout" Target="../slideLayouts/slideLayout17.xml"/><Relationship Id="rId2" Type="http://schemas.openxmlformats.org/officeDocument/2006/relationships/image" Target="../media/image8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84.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7.xml"/><Relationship Id="rId2" Type="http://schemas.openxmlformats.org/officeDocument/2006/relationships/image" Target="../media/image85.png"/></Relationships>
</file>

<file path=ppt/slides/_rels/slide17.xml.rels><?xml version="1.0" encoding="UTF-8" standalone="yes"?>
<Relationships xmlns="http://schemas.openxmlformats.org/package/2006/relationships"><Relationship Id="rId3" Type="http://schemas.openxmlformats.org/officeDocument/2006/relationships/image" Target="../media/image87.jpeg"/><Relationship Id="rId4" Type="http://schemas.openxmlformats.org/officeDocument/2006/relationships/image" Target="../media/image88.png"/><Relationship Id="rId5" Type="http://schemas.openxmlformats.org/officeDocument/2006/relationships/image" Target="../media/image1.jpeg"/><Relationship Id="rId6" Type="http://schemas.openxmlformats.org/officeDocument/2006/relationships/image" Target="../media/image2.png"/><Relationship Id="rId7" Type="http://schemas.openxmlformats.org/officeDocument/2006/relationships/image" Target="../media/image3.png"/><Relationship Id="rId1" Type="http://schemas.openxmlformats.org/officeDocument/2006/relationships/slideLayout" Target="../slideLayouts/slideLayout17.xml"/><Relationship Id="rId2" Type="http://schemas.openxmlformats.org/officeDocument/2006/relationships/image" Target="../media/image86.jpeg"/></Relationships>
</file>

<file path=ppt/slides/_rels/slide18.xml.rels><?xml version="1.0" encoding="UTF-8" standalone="yes"?>
<Relationships xmlns="http://schemas.openxmlformats.org/package/2006/relationships"><Relationship Id="rId3" Type="http://schemas.openxmlformats.org/officeDocument/2006/relationships/image" Target="../media/image90.jpeg"/><Relationship Id="rId4" Type="http://schemas.openxmlformats.org/officeDocument/2006/relationships/image" Target="../media/image91.jpeg"/><Relationship Id="rId5" Type="http://schemas.openxmlformats.org/officeDocument/2006/relationships/image" Target="../media/image92.jpeg"/><Relationship Id="rId6" Type="http://schemas.openxmlformats.org/officeDocument/2006/relationships/image" Target="../media/image93.jpeg"/><Relationship Id="rId7" Type="http://schemas.openxmlformats.org/officeDocument/2006/relationships/image" Target="../media/image94.jpeg"/><Relationship Id="rId8" Type="http://schemas.openxmlformats.org/officeDocument/2006/relationships/image" Target="../media/image1.jpeg"/><Relationship Id="rId9" Type="http://schemas.openxmlformats.org/officeDocument/2006/relationships/image" Target="../media/image2.png"/><Relationship Id="rId10" Type="http://schemas.openxmlformats.org/officeDocument/2006/relationships/image" Target="../media/image3.png"/><Relationship Id="rId1" Type="http://schemas.openxmlformats.org/officeDocument/2006/relationships/slideLayout" Target="../slideLayouts/slideLayout15.xml"/><Relationship Id="rId2" Type="http://schemas.openxmlformats.org/officeDocument/2006/relationships/image" Target="../media/image89.jpeg"/></Relationships>
</file>

<file path=ppt/slides/_rels/slide19.xml.rels><?xml version="1.0" encoding="UTF-8" standalone="yes"?>
<Relationships xmlns="http://schemas.openxmlformats.org/package/2006/relationships"><Relationship Id="rId3" Type="http://schemas.openxmlformats.org/officeDocument/2006/relationships/image" Target="../media/image96.tiff"/><Relationship Id="rId4" Type="http://schemas.openxmlformats.org/officeDocument/2006/relationships/image" Target="../media/image1.jpeg"/><Relationship Id="rId5" Type="http://schemas.openxmlformats.org/officeDocument/2006/relationships/image" Target="../media/image2.png"/><Relationship Id="rId6" Type="http://schemas.openxmlformats.org/officeDocument/2006/relationships/image" Target="../media/image3.png"/><Relationship Id="rId1" Type="http://schemas.openxmlformats.org/officeDocument/2006/relationships/slideLayout" Target="../slideLayouts/slideLayout15.xml"/><Relationship Id="rId2" Type="http://schemas.openxmlformats.org/officeDocument/2006/relationships/image" Target="../media/image95.png"/></Relationships>
</file>

<file path=ppt/slides/_rels/slide2.xml.rels><?xml version="1.0" encoding="UTF-8" standalone="yes"?>
<Relationships xmlns="http://schemas.openxmlformats.org/package/2006/relationships"><Relationship Id="rId9" Type="http://schemas.openxmlformats.org/officeDocument/2006/relationships/image" Target="../media/image19.png"/><Relationship Id="rId20" Type="http://schemas.openxmlformats.org/officeDocument/2006/relationships/image" Target="../media/image30.png"/><Relationship Id="rId21" Type="http://schemas.openxmlformats.org/officeDocument/2006/relationships/image" Target="../media/image31.jpg"/><Relationship Id="rId22" Type="http://schemas.openxmlformats.org/officeDocument/2006/relationships/image" Target="../media/image32.png"/><Relationship Id="rId23" Type="http://schemas.openxmlformats.org/officeDocument/2006/relationships/image" Target="../media/image33.tiff"/><Relationship Id="rId10" Type="http://schemas.openxmlformats.org/officeDocument/2006/relationships/image" Target="../media/image20.png"/><Relationship Id="rId11" Type="http://schemas.openxmlformats.org/officeDocument/2006/relationships/image" Target="../media/image21.png"/><Relationship Id="rId12" Type="http://schemas.openxmlformats.org/officeDocument/2006/relationships/image" Target="../media/image22.png"/><Relationship Id="rId13" Type="http://schemas.openxmlformats.org/officeDocument/2006/relationships/image" Target="../media/image23.png"/><Relationship Id="rId14" Type="http://schemas.openxmlformats.org/officeDocument/2006/relationships/image" Target="../media/image24.png"/><Relationship Id="rId15" Type="http://schemas.openxmlformats.org/officeDocument/2006/relationships/image" Target="../media/image25.png"/><Relationship Id="rId16" Type="http://schemas.openxmlformats.org/officeDocument/2006/relationships/image" Target="../media/image26.png"/><Relationship Id="rId17" Type="http://schemas.openxmlformats.org/officeDocument/2006/relationships/image" Target="../media/image27.png"/><Relationship Id="rId18" Type="http://schemas.openxmlformats.org/officeDocument/2006/relationships/image" Target="../media/image28.png"/><Relationship Id="rId19" Type="http://schemas.openxmlformats.org/officeDocument/2006/relationships/image" Target="../media/image29.jpg"/><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3.jpe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98.jpeg"/><Relationship Id="rId4" Type="http://schemas.openxmlformats.org/officeDocument/2006/relationships/image" Target="../media/image99.png"/><Relationship Id="rId5" Type="http://schemas.openxmlformats.org/officeDocument/2006/relationships/image" Target="../media/image21.png"/><Relationship Id="rId6" Type="http://schemas.openxmlformats.org/officeDocument/2006/relationships/image" Target="../media/image100.png"/><Relationship Id="rId7" Type="http://schemas.openxmlformats.org/officeDocument/2006/relationships/image" Target="../media/image101.png"/><Relationship Id="rId8" Type="http://schemas.openxmlformats.org/officeDocument/2006/relationships/image" Target="../media/image102.png"/><Relationship Id="rId1" Type="http://schemas.openxmlformats.org/officeDocument/2006/relationships/slideLayout" Target="../slideLayouts/slideLayout35.xml"/><Relationship Id="rId2" Type="http://schemas.openxmlformats.org/officeDocument/2006/relationships/image" Target="../media/image97.png"/></Relationships>
</file>

<file path=ppt/slides/_rels/slide21.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1" Type="http://schemas.openxmlformats.org/officeDocument/2006/relationships/slideLayout" Target="../slideLayouts/slideLayout39.xml"/><Relationship Id="rId2" Type="http://schemas.openxmlformats.org/officeDocument/2006/relationships/notesSlide" Target="../notesSlides/notesSlide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6.xml"/><Relationship Id="rId3" Type="http://schemas.openxmlformats.org/officeDocument/2006/relationships/image" Target="../media/image106.png"/></Relationships>
</file>

<file path=ppt/slides/_rels/slide23.xml.rels><?xml version="1.0" encoding="UTF-8" standalone="yes"?>
<Relationships xmlns="http://schemas.openxmlformats.org/package/2006/relationships"><Relationship Id="rId3" Type="http://schemas.openxmlformats.org/officeDocument/2006/relationships/image" Target="../media/image108.emf"/><Relationship Id="rId4" Type="http://schemas.openxmlformats.org/officeDocument/2006/relationships/image" Target="../media/image1.jpeg"/><Relationship Id="rId5" Type="http://schemas.openxmlformats.org/officeDocument/2006/relationships/image" Target="../media/image2.png"/><Relationship Id="rId6" Type="http://schemas.openxmlformats.org/officeDocument/2006/relationships/image" Target="../media/image3.png"/><Relationship Id="rId1" Type="http://schemas.openxmlformats.org/officeDocument/2006/relationships/slideLayout" Target="../slideLayouts/slideLayout17.xml"/><Relationship Id="rId2" Type="http://schemas.openxmlformats.org/officeDocument/2006/relationships/image" Target="../media/image107.emf"/></Relationships>
</file>

<file path=ppt/slides/_rels/slide24.xml.rels><?xml version="1.0" encoding="UTF-8" standalone="yes"?>
<Relationships xmlns="http://schemas.openxmlformats.org/package/2006/relationships"><Relationship Id="rId11" Type="http://schemas.openxmlformats.org/officeDocument/2006/relationships/image" Target="../media/image1.jpeg"/><Relationship Id="rId12" Type="http://schemas.openxmlformats.org/officeDocument/2006/relationships/image" Target="../media/image2.png"/><Relationship Id="rId13" Type="http://schemas.openxmlformats.org/officeDocument/2006/relationships/image" Target="../media/image3.png"/><Relationship Id="rId1" Type="http://schemas.openxmlformats.org/officeDocument/2006/relationships/slideLayout" Target="../slideLayouts/slideLayout17.xml"/><Relationship Id="rId2" Type="http://schemas.openxmlformats.org/officeDocument/2006/relationships/image" Target="../media/image109.png"/><Relationship Id="rId3" Type="http://schemas.openxmlformats.org/officeDocument/2006/relationships/image" Target="../media/image110.png"/><Relationship Id="rId4" Type="http://schemas.openxmlformats.org/officeDocument/2006/relationships/image" Target="../media/image111.png"/><Relationship Id="rId5" Type="http://schemas.openxmlformats.org/officeDocument/2006/relationships/image" Target="../media/image112.png"/><Relationship Id="rId6" Type="http://schemas.openxmlformats.org/officeDocument/2006/relationships/image" Target="../media/image113.jpeg"/><Relationship Id="rId7" Type="http://schemas.openxmlformats.org/officeDocument/2006/relationships/image" Target="../media/image114.jpeg"/><Relationship Id="rId8" Type="http://schemas.openxmlformats.org/officeDocument/2006/relationships/image" Target="../media/image115.png"/><Relationship Id="rId9" Type="http://schemas.openxmlformats.org/officeDocument/2006/relationships/image" Target="../media/image116.jpeg"/><Relationship Id="rId10" Type="http://schemas.openxmlformats.org/officeDocument/2006/relationships/image" Target="../media/image1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18.emf"/></Relationships>
</file>

<file path=ppt/slides/_rels/slide26.xml.rels><?xml version="1.0" encoding="UTF-8" standalone="yes"?>
<Relationships xmlns="http://schemas.openxmlformats.org/package/2006/relationships"><Relationship Id="rId3" Type="http://schemas.openxmlformats.org/officeDocument/2006/relationships/image" Target="../media/image120.png"/><Relationship Id="rId4" Type="http://schemas.openxmlformats.org/officeDocument/2006/relationships/image" Target="../media/image121.png"/><Relationship Id="rId5" Type="http://schemas.openxmlformats.org/officeDocument/2006/relationships/image" Target="../media/image122.png"/><Relationship Id="rId6" Type="http://schemas.openxmlformats.org/officeDocument/2006/relationships/image" Target="../media/image123.png"/><Relationship Id="rId7" Type="http://schemas.openxmlformats.org/officeDocument/2006/relationships/image" Target="../media/image124.png"/><Relationship Id="rId8" Type="http://schemas.openxmlformats.org/officeDocument/2006/relationships/image" Target="../media/image125.png"/><Relationship Id="rId9" Type="http://schemas.openxmlformats.org/officeDocument/2006/relationships/image" Target="../media/image1.jpeg"/><Relationship Id="rId10" Type="http://schemas.openxmlformats.org/officeDocument/2006/relationships/image" Target="../media/image2.png"/><Relationship Id="rId11" Type="http://schemas.openxmlformats.org/officeDocument/2006/relationships/image" Target="../media/image3.png"/><Relationship Id="rId1" Type="http://schemas.openxmlformats.org/officeDocument/2006/relationships/slideLayout" Target="../slideLayouts/slideLayout17.xml"/><Relationship Id="rId2" Type="http://schemas.openxmlformats.org/officeDocument/2006/relationships/image" Target="../media/image119.png"/></Relationships>
</file>

<file path=ppt/slides/_rels/slide27.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png"/><Relationship Id="rId5" Type="http://schemas.openxmlformats.org/officeDocument/2006/relationships/image" Target="../media/image1.jpeg"/><Relationship Id="rId6" Type="http://schemas.openxmlformats.org/officeDocument/2006/relationships/image" Target="../media/image2.png"/><Relationship Id="rId7" Type="http://schemas.openxmlformats.org/officeDocument/2006/relationships/image" Target="../media/image3.png"/><Relationship Id="rId1" Type="http://schemas.openxmlformats.org/officeDocument/2006/relationships/slideLayout" Target="../slideLayouts/slideLayout13.xml"/><Relationship Id="rId2" Type="http://schemas.openxmlformats.org/officeDocument/2006/relationships/image" Target="../media/image126.png"/></Relationships>
</file>

<file path=ppt/slides/_rels/slide28.xml.rels><?xml version="1.0" encoding="UTF-8" standalone="yes"?>
<Relationships xmlns="http://schemas.openxmlformats.org/package/2006/relationships"><Relationship Id="rId3" Type="http://schemas.openxmlformats.org/officeDocument/2006/relationships/image" Target="../media/image130.png"/><Relationship Id="rId4" Type="http://schemas.openxmlformats.org/officeDocument/2006/relationships/image" Target="../media/image131.png"/><Relationship Id="rId5" Type="http://schemas.openxmlformats.org/officeDocument/2006/relationships/image" Target="../media/image132.png"/><Relationship Id="rId6" Type="http://schemas.openxmlformats.org/officeDocument/2006/relationships/image" Target="../media/image133.png"/><Relationship Id="rId7" Type="http://schemas.openxmlformats.org/officeDocument/2006/relationships/image" Target="../media/image134.png"/><Relationship Id="rId8" Type="http://schemas.openxmlformats.org/officeDocument/2006/relationships/image" Target="../media/image135.png"/><Relationship Id="rId1" Type="http://schemas.openxmlformats.org/officeDocument/2006/relationships/slideLayout" Target="../slideLayouts/slideLayout57.xml"/><Relationship Id="rId2" Type="http://schemas.openxmlformats.org/officeDocument/2006/relationships/image" Target="../media/image129.png"/></Relationships>
</file>

<file path=ppt/slides/_rels/slide29.xml.rels><?xml version="1.0" encoding="UTF-8" standalone="yes"?>
<Relationships xmlns="http://schemas.openxmlformats.org/package/2006/relationships"><Relationship Id="rId3" Type="http://schemas.openxmlformats.org/officeDocument/2006/relationships/image" Target="../media/image137.png"/><Relationship Id="rId4" Type="http://schemas.openxmlformats.org/officeDocument/2006/relationships/image" Target="../media/image138.png"/><Relationship Id="rId5" Type="http://schemas.openxmlformats.org/officeDocument/2006/relationships/image" Target="../media/image139.png"/><Relationship Id="rId6" Type="http://schemas.openxmlformats.org/officeDocument/2006/relationships/image" Target="../media/image140.png"/><Relationship Id="rId1" Type="http://schemas.openxmlformats.org/officeDocument/2006/relationships/slideLayout" Target="../slideLayouts/slideLayout52.xml"/><Relationship Id="rId2" Type="http://schemas.openxmlformats.org/officeDocument/2006/relationships/image" Target="../media/image136.png"/></Relationships>
</file>

<file path=ppt/slides/_rels/slide3.xml.rels><?xml version="1.0" encoding="UTF-8" standalone="yes"?>
<Relationships xmlns="http://schemas.openxmlformats.org/package/2006/relationships"><Relationship Id="rId9" Type="http://schemas.openxmlformats.org/officeDocument/2006/relationships/image" Target="../media/image40.png"/><Relationship Id="rId20" Type="http://schemas.openxmlformats.org/officeDocument/2006/relationships/image" Target="../media/image51.jpeg"/><Relationship Id="rId21" Type="http://schemas.openxmlformats.org/officeDocument/2006/relationships/image" Target="../media/image1.jpeg"/><Relationship Id="rId22" Type="http://schemas.openxmlformats.org/officeDocument/2006/relationships/image" Target="../media/image2.png"/><Relationship Id="rId23" Type="http://schemas.openxmlformats.org/officeDocument/2006/relationships/image" Target="../media/image3.png"/><Relationship Id="rId10" Type="http://schemas.openxmlformats.org/officeDocument/2006/relationships/image" Target="../media/image41.png"/><Relationship Id="rId11" Type="http://schemas.openxmlformats.org/officeDocument/2006/relationships/image" Target="../media/image42.png"/><Relationship Id="rId12" Type="http://schemas.openxmlformats.org/officeDocument/2006/relationships/image" Target="../media/image43.png"/><Relationship Id="rId13" Type="http://schemas.openxmlformats.org/officeDocument/2006/relationships/image" Target="../media/image44.png"/><Relationship Id="rId14" Type="http://schemas.openxmlformats.org/officeDocument/2006/relationships/image" Target="../media/image45.png"/><Relationship Id="rId15" Type="http://schemas.openxmlformats.org/officeDocument/2006/relationships/image" Target="../media/image46.png"/><Relationship Id="rId16" Type="http://schemas.openxmlformats.org/officeDocument/2006/relationships/image" Target="../media/image47.png"/><Relationship Id="rId17" Type="http://schemas.openxmlformats.org/officeDocument/2006/relationships/image" Target="../media/image48.jpeg"/><Relationship Id="rId18" Type="http://schemas.openxmlformats.org/officeDocument/2006/relationships/image" Target="../media/image49.png"/><Relationship Id="rId19" Type="http://schemas.openxmlformats.org/officeDocument/2006/relationships/image" Target="../media/image50.png"/><Relationship Id="rId1" Type="http://schemas.openxmlformats.org/officeDocument/2006/relationships/slideLayout" Target="../slideLayouts/slideLayout18.xml"/><Relationship Id="rId2" Type="http://schemas.openxmlformats.org/officeDocument/2006/relationships/notesSlide" Target="../notesSlides/notesSlide2.xml"/><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jpeg"/><Relationship Id="rId6" Type="http://schemas.openxmlformats.org/officeDocument/2006/relationships/image" Target="../media/image37.jpeg"/><Relationship Id="rId7" Type="http://schemas.openxmlformats.org/officeDocument/2006/relationships/image" Target="../media/image38.png"/><Relationship Id="rId8" Type="http://schemas.openxmlformats.org/officeDocument/2006/relationships/image" Target="../media/image3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1.png"/><Relationship Id="rId3" Type="http://schemas.openxmlformats.org/officeDocument/2006/relationships/image" Target="../media/image14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3.png"/><Relationship Id="rId3" Type="http://schemas.openxmlformats.org/officeDocument/2006/relationships/image" Target="../media/image1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4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6.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7.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49.png"/><Relationship Id="rId4" Type="http://schemas.openxmlformats.org/officeDocument/2006/relationships/image" Target="../media/image150.png"/><Relationship Id="rId5" Type="http://schemas.openxmlformats.org/officeDocument/2006/relationships/image" Target="../media/image151.png"/><Relationship Id="rId1" Type="http://schemas.openxmlformats.org/officeDocument/2006/relationships/slideLayout" Target="../slideLayouts/slideLayout7.xml"/><Relationship Id="rId2" Type="http://schemas.openxmlformats.org/officeDocument/2006/relationships/image" Target="../media/image14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2.png"/><Relationship Id="rId3" Type="http://schemas.openxmlformats.org/officeDocument/2006/relationships/image" Target="../media/image15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9.png"/><Relationship Id="rId3" Type="http://schemas.openxmlformats.org/officeDocument/2006/relationships/image" Target="../media/image154.png"/></Relationships>
</file>

<file path=ppt/slides/_rels/slide4.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5" Type="http://schemas.openxmlformats.org/officeDocument/2006/relationships/image" Target="../media/image54.jpeg"/><Relationship Id="rId6" Type="http://schemas.openxmlformats.org/officeDocument/2006/relationships/image" Target="../media/image55.jpeg"/><Relationship Id="rId7" Type="http://schemas.openxmlformats.org/officeDocument/2006/relationships/image" Target="../media/image56.jpeg"/><Relationship Id="rId8" Type="http://schemas.openxmlformats.org/officeDocument/2006/relationships/image" Target="../media/image57.jpeg"/><Relationship Id="rId9" Type="http://schemas.openxmlformats.org/officeDocument/2006/relationships/image" Target="../media/image1.jpeg"/><Relationship Id="rId10" Type="http://schemas.openxmlformats.org/officeDocument/2006/relationships/image" Target="../media/image2.png"/><Relationship Id="rId11"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8.png"/><Relationship Id="rId3" Type="http://schemas.openxmlformats.org/officeDocument/2006/relationships/image" Target="../media/image15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1.png"/><Relationship Id="rId3" Type="http://schemas.openxmlformats.org/officeDocument/2006/relationships/image" Target="../media/image15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0.png"/><Relationship Id="rId3" Type="http://schemas.openxmlformats.org/officeDocument/2006/relationships/image" Target="../media/image15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8.png"/><Relationship Id="rId3" Type="http://schemas.openxmlformats.org/officeDocument/2006/relationships/image" Target="../media/image15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0.png"/><Relationship Id="rId3" Type="http://schemas.openxmlformats.org/officeDocument/2006/relationships/image" Target="../media/image161.png"/></Relationships>
</file>

<file path=ppt/slides/_rels/slide45.xml.rels><?xml version="1.0" encoding="UTF-8" standalone="yes"?>
<Relationships xmlns="http://schemas.openxmlformats.org/package/2006/relationships"><Relationship Id="rId3" Type="http://schemas.openxmlformats.org/officeDocument/2006/relationships/image" Target="../media/image162.tiff"/><Relationship Id="rId4" Type="http://schemas.openxmlformats.org/officeDocument/2006/relationships/image" Target="../media/image163.tiff"/><Relationship Id="rId5" Type="http://schemas.openxmlformats.org/officeDocument/2006/relationships/image" Target="../media/image164.tiff"/><Relationship Id="rId6" Type="http://schemas.openxmlformats.org/officeDocument/2006/relationships/image" Target="../media/image165.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46.xml.rels><?xml version="1.0" encoding="UTF-8" standalone="yes"?>
<Relationships xmlns="http://schemas.openxmlformats.org/package/2006/relationships"><Relationship Id="rId3" Type="http://schemas.openxmlformats.org/officeDocument/2006/relationships/image" Target="../media/image166.tiff"/><Relationship Id="rId4" Type="http://schemas.openxmlformats.org/officeDocument/2006/relationships/image" Target="../media/image167.tiff"/><Relationship Id="rId5" Type="http://schemas.openxmlformats.org/officeDocument/2006/relationships/image" Target="../media/image168.tiff"/><Relationship Id="rId6" Type="http://schemas.openxmlformats.org/officeDocument/2006/relationships/image" Target="../media/image169.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0.png"/><Relationship Id="rId3" Type="http://schemas.openxmlformats.org/officeDocument/2006/relationships/image" Target="../media/image170.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71.png"/></Relationships>
</file>

<file path=ppt/slides/_rels/slide5.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5" Type="http://schemas.openxmlformats.org/officeDocument/2006/relationships/image" Target="../media/image54.jpeg"/><Relationship Id="rId6" Type="http://schemas.openxmlformats.org/officeDocument/2006/relationships/image" Target="../media/image55.jpeg"/><Relationship Id="rId7" Type="http://schemas.openxmlformats.org/officeDocument/2006/relationships/image" Target="../media/image56.jpeg"/><Relationship Id="rId8" Type="http://schemas.openxmlformats.org/officeDocument/2006/relationships/image" Target="../media/image57.jpeg"/><Relationship Id="rId9" Type="http://schemas.openxmlformats.org/officeDocument/2006/relationships/image" Target="../media/image1.jpeg"/><Relationship Id="rId10" Type="http://schemas.openxmlformats.org/officeDocument/2006/relationships/image" Target="../media/image2.png"/><Relationship Id="rId11"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2.png"/><Relationship Id="rId3" Type="http://schemas.openxmlformats.org/officeDocument/2006/relationships/image" Target="../media/image157.png"/></Relationships>
</file>

<file path=ppt/slides/_rels/slide51.xml.rels><?xml version="1.0" encoding="UTF-8" standalone="yes"?>
<Relationships xmlns="http://schemas.openxmlformats.org/package/2006/relationships"><Relationship Id="rId3" Type="http://schemas.openxmlformats.org/officeDocument/2006/relationships/image" Target="../media/image174.emf"/><Relationship Id="rId4" Type="http://schemas.openxmlformats.org/officeDocument/2006/relationships/image" Target="../media/image175.(null)"/><Relationship Id="rId5" Type="http://schemas.openxmlformats.org/officeDocument/2006/relationships/image" Target="../media/image29.jpg"/><Relationship Id="rId6"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173.emf"/></Relationships>
</file>

<file path=ppt/slides/_rels/slide52.xml.rels><?xml version="1.0" encoding="UTF-8" standalone="yes"?>
<Relationships xmlns="http://schemas.openxmlformats.org/package/2006/relationships"><Relationship Id="rId3" Type="http://schemas.openxmlformats.org/officeDocument/2006/relationships/image" Target="../media/image176.png"/><Relationship Id="rId4" Type="http://schemas.openxmlformats.org/officeDocument/2006/relationships/image" Target="../media/image177.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8.png"/><Relationship Id="rId3" Type="http://schemas.openxmlformats.org/officeDocument/2006/relationships/image" Target="../media/image157.png"/></Relationships>
</file>

<file path=ppt/slides/_rels/slide54.xml.rels><?xml version="1.0" encoding="UTF-8" standalone="yes"?>
<Relationships xmlns="http://schemas.openxmlformats.org/package/2006/relationships"><Relationship Id="rId3" Type="http://schemas.openxmlformats.org/officeDocument/2006/relationships/image" Target="../media/image180.gif"/><Relationship Id="rId4" Type="http://schemas.openxmlformats.org/officeDocument/2006/relationships/image" Target="../media/image181.gif"/><Relationship Id="rId5" Type="http://schemas.openxmlformats.org/officeDocument/2006/relationships/image" Target="../media/image182.gif"/><Relationship Id="rId1" Type="http://schemas.openxmlformats.org/officeDocument/2006/relationships/slideLayout" Target="../slideLayouts/slideLayout1.xml"/><Relationship Id="rId2" Type="http://schemas.openxmlformats.org/officeDocument/2006/relationships/image" Target="../media/image179.png"/></Relationships>
</file>

<file path=ppt/slides/_rels/slide55.xml.rels><?xml version="1.0" encoding="UTF-8" standalone="yes"?>
<Relationships xmlns="http://schemas.openxmlformats.org/package/2006/relationships"><Relationship Id="rId3" Type="http://schemas.openxmlformats.org/officeDocument/2006/relationships/image" Target="../media/image183.png"/><Relationship Id="rId4" Type="http://schemas.openxmlformats.org/officeDocument/2006/relationships/image" Target="../media/image184.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5.png"/></Relationships>
</file>

<file path=ppt/slides/_rels/slide57.xml.rels><?xml version="1.0" encoding="UTF-8" standalone="yes"?>
<Relationships xmlns="http://schemas.openxmlformats.org/package/2006/relationships"><Relationship Id="rId3" Type="http://schemas.openxmlformats.org/officeDocument/2006/relationships/image" Target="../media/image186.jpe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59.jpeg"/><Relationship Id="rId1" Type="http://schemas.openxmlformats.org/officeDocument/2006/relationships/slideLayout" Target="../slideLayouts/slideLayout18.xml"/><Relationship Id="rId2" Type="http://schemas.openxmlformats.org/officeDocument/2006/relationships/image" Target="../media/image58.emf"/></Relationships>
</file>

<file path=ppt/slides/_rels/slide7.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1.jpeg"/><Relationship Id="rId5" Type="http://schemas.openxmlformats.org/officeDocument/2006/relationships/image" Target="../media/image2.png"/><Relationship Id="rId6" Type="http://schemas.openxmlformats.org/officeDocument/2006/relationships/image" Target="../media/image3.png"/><Relationship Id="rId1" Type="http://schemas.openxmlformats.org/officeDocument/2006/relationships/slideLayout" Target="../slideLayouts/slideLayout17.xml"/><Relationship Id="rId2" Type="http://schemas.openxmlformats.org/officeDocument/2006/relationships/image" Target="../media/image60.png"/></Relationships>
</file>

<file path=ppt/slides/_rels/slide8.xml.rels><?xml version="1.0" encoding="UTF-8" standalone="yes"?>
<Relationships xmlns="http://schemas.openxmlformats.org/package/2006/relationships"><Relationship Id="rId11" Type="http://schemas.openxmlformats.org/officeDocument/2006/relationships/image" Target="../media/image70.png"/><Relationship Id="rId12" Type="http://schemas.openxmlformats.org/officeDocument/2006/relationships/image" Target="../media/image71.png"/><Relationship Id="rId13" Type="http://schemas.openxmlformats.org/officeDocument/2006/relationships/image" Target="../media/image72.jpeg"/><Relationship Id="rId14" Type="http://schemas.openxmlformats.org/officeDocument/2006/relationships/image" Target="../media/image73.png"/><Relationship Id="rId15" Type="http://schemas.openxmlformats.org/officeDocument/2006/relationships/image" Target="../media/image1.jpeg"/><Relationship Id="rId16" Type="http://schemas.openxmlformats.org/officeDocument/2006/relationships/image" Target="../media/image2.png"/><Relationship Id="rId17" Type="http://schemas.openxmlformats.org/officeDocument/2006/relationships/image" Target="../media/image3.png"/><Relationship Id="rId1" Type="http://schemas.openxmlformats.org/officeDocument/2006/relationships/slideLayout" Target="../slideLayouts/slideLayout13.xml"/><Relationship Id="rId2" Type="http://schemas.openxmlformats.org/officeDocument/2006/relationships/image" Target="../media/image62.jpeg"/><Relationship Id="rId3" Type="http://schemas.openxmlformats.org/officeDocument/2006/relationships/image" Target="../media/image63.jpeg"/><Relationship Id="rId4" Type="http://schemas.openxmlformats.org/officeDocument/2006/relationships/image" Target="../media/image64.jpeg"/><Relationship Id="rId5" Type="http://schemas.openxmlformats.org/officeDocument/2006/relationships/image" Target="../media/image65.jpeg"/><Relationship Id="rId6" Type="http://schemas.openxmlformats.org/officeDocument/2006/relationships/image" Target="../media/image66.jpeg"/><Relationship Id="rId7" Type="http://schemas.openxmlformats.org/officeDocument/2006/relationships/image" Target="../media/image67.jpeg"/><Relationship Id="rId8" Type="http://schemas.openxmlformats.org/officeDocument/2006/relationships/image" Target="../media/image68.jpeg"/><Relationship Id="rId9" Type="http://schemas.openxmlformats.org/officeDocument/2006/relationships/image" Target="../media/image69.png"/><Relationship Id="rId10"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1.jpeg"/><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77.png"/><Relationship Id="rId1" Type="http://schemas.openxmlformats.org/officeDocument/2006/relationships/slideLayout" Target="../slideLayouts/slideLayout17.xml"/><Relationship Id="rId2" Type="http://schemas.openxmlformats.org/officeDocument/2006/relationships/image" Target="../media/image7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descr="DSCN4531.jpg"/>
          <p:cNvPicPr>
            <a:picLocks noChangeAspect="1"/>
          </p:cNvPicPr>
          <p:nvPr/>
        </p:nvPicPr>
        <p:blipFill>
          <a:blip r:embed="rId2" cstate="email">
            <a:alphaModFix amt="50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074" name="Title 6"/>
          <p:cNvSpPr>
            <a:spLocks noGrp="1"/>
          </p:cNvSpPr>
          <p:nvPr>
            <p:ph type="ctrTitle"/>
          </p:nvPr>
        </p:nvSpPr>
        <p:spPr>
          <a:xfrm>
            <a:off x="0" y="0"/>
            <a:ext cx="9144000" cy="2057400"/>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l" eaLnBrk="1" hangingPunct="1"/>
            <a:r>
              <a:rPr lang="en-US" sz="4400" b="1" spc="50" dirty="0" smtClean="0">
                <a:ln w="11430"/>
                <a:effectLst>
                  <a:outerShdw blurRad="76200" dist="50800" dir="5400000" algn="tl" rotWithShape="0">
                    <a:srgbClr val="000000">
                      <a:alpha val="65000"/>
                    </a:srgbClr>
                  </a:outerShdw>
                </a:effectLst>
                <a:latin typeface="Arial" charset="0"/>
                <a:ea typeface="ＭＳ Ｐゴシック" charset="0"/>
              </a:rPr>
              <a:t>A Decade of Surface Current Measurements Over the Mid Atlantic Continental Shelf</a:t>
            </a:r>
            <a:endParaRPr lang="en-US" sz="2800" b="1" i="1" spc="50" dirty="0">
              <a:ln w="11430"/>
              <a:effectLst>
                <a:outerShdw blurRad="76200" dist="50800" dir="5400000" algn="tl" rotWithShape="0">
                  <a:srgbClr val="000000">
                    <a:alpha val="65000"/>
                  </a:srgbClr>
                </a:outerShdw>
              </a:effectLst>
              <a:latin typeface="Arial" charset="0"/>
              <a:ea typeface="ＭＳ Ｐゴシック" charset="0"/>
            </a:endParaRPr>
          </a:p>
        </p:txBody>
      </p:sp>
      <p:sp>
        <p:nvSpPr>
          <p:cNvPr id="3075" name="Subtitle 7"/>
          <p:cNvSpPr>
            <a:spLocks noGrp="1"/>
          </p:cNvSpPr>
          <p:nvPr>
            <p:ph type="subTitle" idx="1"/>
          </p:nvPr>
        </p:nvSpPr>
        <p:spPr>
          <a:xfrm>
            <a:off x="25565" y="2245386"/>
            <a:ext cx="1490709" cy="1837426"/>
          </a:xfrm>
        </p:spPr>
        <p:txBody>
          <a:bodyPr>
            <a:spAutoFit/>
          </a:bodyPr>
          <a:lstStyle/>
          <a:p>
            <a:pPr algn="l" eaLnBrk="1" hangingPunct="1">
              <a:spcBef>
                <a:spcPts val="0"/>
              </a:spcBef>
            </a:pPr>
            <a:r>
              <a:rPr lang="en-US" sz="1400" dirty="0" smtClean="0">
                <a:latin typeface="Arial" charset="0"/>
                <a:ea typeface="ＭＳ Ｐゴシック" charset="0"/>
              </a:rPr>
              <a:t>Hugh Roarty Josh Kohut Scott Glenn Mike Smith  Laura </a:t>
            </a:r>
            <a:r>
              <a:rPr lang="en-US" sz="1400" dirty="0" err="1" smtClean="0">
                <a:latin typeface="Arial" charset="0"/>
                <a:ea typeface="ＭＳ Ｐゴシック" charset="0"/>
              </a:rPr>
              <a:t>Nazzaro</a:t>
            </a:r>
            <a:endParaRPr lang="en-US" sz="1400" dirty="0" smtClean="0">
              <a:latin typeface="Arial" charset="0"/>
              <a:ea typeface="ＭＳ Ｐゴシック" charset="0"/>
            </a:endParaRPr>
          </a:p>
          <a:p>
            <a:pPr algn="l" eaLnBrk="1" hangingPunct="1">
              <a:spcBef>
                <a:spcPts val="0"/>
              </a:spcBef>
            </a:pPr>
            <a:r>
              <a:rPr lang="en-US" sz="1400" dirty="0" smtClean="0">
                <a:latin typeface="Arial" charset="0"/>
                <a:ea typeface="ＭＳ Ｐゴシック" charset="0"/>
              </a:rPr>
              <a:t>Ethan Handel</a:t>
            </a:r>
          </a:p>
          <a:p>
            <a:pPr algn="l" eaLnBrk="1" hangingPunct="1">
              <a:spcBef>
                <a:spcPts val="0"/>
              </a:spcBef>
            </a:pPr>
            <a:r>
              <a:rPr lang="en-US" sz="1400" dirty="0" smtClean="0">
                <a:latin typeface="Arial" charset="0"/>
                <a:ea typeface="ＭＳ Ｐゴシック" charset="0"/>
              </a:rPr>
              <a:t>Travis Miles</a:t>
            </a:r>
          </a:p>
          <a:p>
            <a:pPr algn="l" eaLnBrk="1" hangingPunct="1">
              <a:spcBef>
                <a:spcPts val="0"/>
              </a:spcBef>
            </a:pPr>
            <a:r>
              <a:rPr lang="en-US" sz="1400" dirty="0" smtClean="0">
                <a:latin typeface="Arial" charset="0"/>
                <a:ea typeface="ＭＳ Ｐゴシック" charset="0"/>
              </a:rPr>
              <a:t>Joe Brodie</a:t>
            </a:r>
          </a:p>
          <a:p>
            <a:pPr algn="l" eaLnBrk="1" hangingPunct="1">
              <a:spcBef>
                <a:spcPts val="0"/>
              </a:spcBef>
            </a:pPr>
            <a:endParaRPr lang="en-US" sz="1400" dirty="0" smtClean="0">
              <a:latin typeface="Arial" charset="0"/>
              <a:ea typeface="ＭＳ Ｐゴシック" charset="0"/>
            </a:endParaRPr>
          </a:p>
        </p:txBody>
      </p:sp>
      <p:pic>
        <p:nvPicPr>
          <p:cNvPr id="6" name="Picture 5" descr="MARACOOS_Logo.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1902" y="5568130"/>
            <a:ext cx="5858455" cy="1010470"/>
          </a:xfrm>
          <a:prstGeom prst="rect">
            <a:avLst/>
          </a:prstGeom>
        </p:spPr>
      </p:pic>
      <p:pic>
        <p:nvPicPr>
          <p:cNvPr id="7" name="Picture 6" descr="IOOS.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66000" y="2057400"/>
            <a:ext cx="1396999" cy="2538101"/>
          </a:xfrm>
          <a:prstGeom prst="rect">
            <a:avLst/>
          </a:prstGeom>
        </p:spPr>
      </p:pic>
      <p:sp>
        <p:nvSpPr>
          <p:cNvPr id="2" name="TextBox 1"/>
          <p:cNvSpPr txBox="1"/>
          <p:nvPr/>
        </p:nvSpPr>
        <p:spPr>
          <a:xfrm>
            <a:off x="1284019" y="4777258"/>
            <a:ext cx="3081292" cy="646331"/>
          </a:xfrm>
          <a:prstGeom prst="rect">
            <a:avLst/>
          </a:prstGeom>
          <a:noFill/>
        </p:spPr>
        <p:txBody>
          <a:bodyPr wrap="none" rtlCol="0">
            <a:spAutoFit/>
          </a:bodyPr>
          <a:lstStyle/>
          <a:p>
            <a:pPr algn="ctr"/>
            <a:r>
              <a:rPr lang="en-US" dirty="0" smtClean="0"/>
              <a:t>Oceanology International </a:t>
            </a:r>
            <a:r>
              <a:rPr lang="en-US" dirty="0" smtClean="0"/>
              <a:t>2018</a:t>
            </a:r>
          </a:p>
          <a:p>
            <a:pPr algn="ctr"/>
            <a:r>
              <a:rPr lang="en-US" dirty="0" smtClean="0"/>
              <a:t>London, UK</a:t>
            </a:r>
            <a:endParaRPr lang="en-US" dirty="0"/>
          </a:p>
        </p:txBody>
      </p:sp>
      <p:sp>
        <p:nvSpPr>
          <p:cNvPr id="10" name="Subtitle 7"/>
          <p:cNvSpPr txBox="1">
            <a:spLocks/>
          </p:cNvSpPr>
          <p:nvPr/>
        </p:nvSpPr>
        <p:spPr>
          <a:xfrm>
            <a:off x="1463615" y="2626506"/>
            <a:ext cx="1508397" cy="483722"/>
          </a:xfrm>
          <a:prstGeom prst="rect">
            <a:avLst/>
          </a:prstGeom>
        </p:spPr>
        <p:txBody>
          <a:bodyPr vert="horz" wrap="square" lIns="91440" tIns="45720" rIns="91440" bIns="45720" rtlCol="0">
            <a:sp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1400" dirty="0" smtClean="0">
                <a:latin typeface="Arial" charset="0"/>
                <a:ea typeface="ＭＳ Ｐゴシック" charset="0"/>
              </a:rPr>
              <a:t>Larry Atkinson</a:t>
            </a:r>
          </a:p>
          <a:p>
            <a:pPr algn="l">
              <a:spcBef>
                <a:spcPts val="0"/>
              </a:spcBef>
            </a:pPr>
            <a:r>
              <a:rPr lang="en-US" sz="1400" dirty="0" smtClean="0">
                <a:latin typeface="Arial" charset="0"/>
                <a:ea typeface="ＭＳ Ｐゴシック" charset="0"/>
              </a:rPr>
              <a:t>Teresa Updyke</a:t>
            </a:r>
          </a:p>
        </p:txBody>
      </p:sp>
      <p:sp>
        <p:nvSpPr>
          <p:cNvPr id="11" name="Subtitle 7"/>
          <p:cNvSpPr txBox="1">
            <a:spLocks/>
          </p:cNvSpPr>
          <p:nvPr/>
        </p:nvSpPr>
        <p:spPr>
          <a:xfrm>
            <a:off x="2925535" y="2590983"/>
            <a:ext cx="1329719" cy="55476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1400" dirty="0" smtClean="0">
                <a:latin typeface="Arial" charset="0"/>
                <a:ea typeface="ＭＳ Ｐゴシック" charset="0"/>
              </a:rPr>
              <a:t>Donglai Gong</a:t>
            </a:r>
          </a:p>
        </p:txBody>
      </p:sp>
      <p:sp>
        <p:nvSpPr>
          <p:cNvPr id="12" name="Subtitle 7"/>
          <p:cNvSpPr txBox="1">
            <a:spLocks/>
          </p:cNvSpPr>
          <p:nvPr/>
        </p:nvSpPr>
        <p:spPr>
          <a:xfrm>
            <a:off x="5614757" y="2590983"/>
            <a:ext cx="1319443" cy="55476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1400" dirty="0" smtClean="0">
                <a:latin typeface="Arial" charset="0"/>
                <a:ea typeface="ＭＳ Ｐゴシック" charset="0"/>
              </a:rPr>
              <a:t>Harvey Seim</a:t>
            </a:r>
          </a:p>
          <a:p>
            <a:pPr algn="l">
              <a:spcBef>
                <a:spcPts val="0"/>
              </a:spcBef>
            </a:pPr>
            <a:r>
              <a:rPr lang="en-US" sz="1400" dirty="0" smtClean="0">
                <a:latin typeface="Arial" charset="0"/>
                <a:ea typeface="ＭＳ Ｐゴシック" charset="0"/>
              </a:rPr>
              <a:t>Mike Muglia</a:t>
            </a:r>
          </a:p>
        </p:txBody>
      </p:sp>
      <p:sp>
        <p:nvSpPr>
          <p:cNvPr id="13" name="Subtitle 7"/>
          <p:cNvSpPr txBox="1">
            <a:spLocks/>
          </p:cNvSpPr>
          <p:nvPr/>
        </p:nvSpPr>
        <p:spPr>
          <a:xfrm>
            <a:off x="4208777" y="2590983"/>
            <a:ext cx="1452459" cy="55476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1400" dirty="0" smtClean="0">
                <a:latin typeface="Arial" charset="0"/>
                <a:ea typeface="ＭＳ Ｐゴシック" charset="0"/>
              </a:rPr>
              <a:t>Wendell Brown</a:t>
            </a:r>
          </a:p>
        </p:txBody>
      </p:sp>
      <p:pic>
        <p:nvPicPr>
          <p:cNvPr id="14" name="Picture 20" descr="ODU_cropped"/>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07499" y="3945021"/>
            <a:ext cx="1006321" cy="545801"/>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22" descr="unc-logo"/>
          <p:cNvPicPr>
            <a:picLocks noChangeAspect="1" noChangeArrowheads="1"/>
          </p:cNvPicPr>
          <p:nvPr/>
        </p:nvPicPr>
        <p:blipFill>
          <a:blip r:embed="rId6" cstate="email">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5989620" y="4000923"/>
            <a:ext cx="538728" cy="433996"/>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15" descr="umass_dartmouth_logo2.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726860" y="3942197"/>
            <a:ext cx="593831" cy="551448"/>
          </a:xfrm>
          <a:prstGeom prst="rect">
            <a:avLst/>
          </a:prstGeom>
        </p:spPr>
      </p:pic>
      <p:pic>
        <p:nvPicPr>
          <p:cNvPr id="17" name="Picture 16" descr="rutgers_R.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6220" y="3933051"/>
            <a:ext cx="569741" cy="569741"/>
          </a:xfrm>
          <a:prstGeom prst="rect">
            <a:avLst/>
          </a:prstGeom>
        </p:spPr>
      </p:pic>
      <p:pic>
        <p:nvPicPr>
          <p:cNvPr id="9" name="Picture 8" descr="vims.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72012" y="3997515"/>
            <a:ext cx="1607671" cy="440813"/>
          </a:xfrm>
          <a:prstGeom prst="rect">
            <a:avLst/>
          </a:prstGeom>
        </p:spPr>
      </p:pic>
      <p:pic>
        <p:nvPicPr>
          <p:cNvPr id="8" name="Picture 7" descr="NOAA.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23760" y="4777258"/>
            <a:ext cx="1645920" cy="1645920"/>
          </a:xfrm>
          <a:prstGeom prst="rect">
            <a:avLst/>
          </a:prstGeom>
        </p:spPr>
      </p:pic>
    </p:spTree>
    <p:extLst>
      <p:ext uri="{BB962C8B-B14F-4D97-AF65-F5344CB8AC3E}">
        <p14:creationId xmlns:p14="http://schemas.microsoft.com/office/powerpoint/2010/main" val="41718296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Screen Shot 2017-11-16 at 3.43.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425" y="552584"/>
            <a:ext cx="5089906" cy="5633382"/>
          </a:xfrm>
          <a:prstGeom prst="rect">
            <a:avLst/>
          </a:prstGeom>
        </p:spPr>
      </p:pic>
      <p:grpSp>
        <p:nvGrpSpPr>
          <p:cNvPr id="10" name="Group 9"/>
          <p:cNvGrpSpPr/>
          <p:nvPr/>
        </p:nvGrpSpPr>
        <p:grpSpPr>
          <a:xfrm>
            <a:off x="-11615" y="6234591"/>
            <a:ext cx="9155615" cy="628440"/>
            <a:chOff x="-11615" y="6234591"/>
            <a:chExt cx="9155615" cy="628440"/>
          </a:xfrm>
        </p:grpSpPr>
        <p:sp>
          <p:nvSpPr>
            <p:cNvPr id="11" name="Rectangle 10"/>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08"/>
              <a:endParaRPr lang="en-US">
                <a:solidFill>
                  <a:prstClr val="white"/>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cxnSp>
        <p:nvCxnSpPr>
          <p:cNvPr id="17" name="Straight Connector 16"/>
          <p:cNvCxnSpPr/>
          <p:nvPr/>
        </p:nvCxnSpPr>
        <p:spPr>
          <a:xfrm>
            <a:off x="89425" y="1710477"/>
            <a:ext cx="8944156"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89425" y="4214786"/>
            <a:ext cx="8944156"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66334" y="5460716"/>
            <a:ext cx="8944156"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6334" y="1391158"/>
            <a:ext cx="694063" cy="292378"/>
          </a:xfrm>
          <a:prstGeom prst="rect">
            <a:avLst/>
          </a:prstGeom>
          <a:noFill/>
        </p:spPr>
        <p:txBody>
          <a:bodyPr wrap="none" lIns="91430" tIns="45715" rIns="91430" bIns="45715" rtlCol="0">
            <a:spAutoFit/>
          </a:bodyPr>
          <a:lstStyle/>
          <a:p>
            <a:pPr defTabSz="914208"/>
            <a:r>
              <a:rPr lang="en-US" sz="1300" dirty="0">
                <a:solidFill>
                  <a:prstClr val="black"/>
                </a:solidFill>
              </a:rPr>
              <a:t> Level 0</a:t>
            </a:r>
          </a:p>
        </p:txBody>
      </p:sp>
      <p:sp>
        <p:nvSpPr>
          <p:cNvPr id="24" name="Title 14"/>
          <p:cNvSpPr>
            <a:spLocks noGrp="1"/>
          </p:cNvSpPr>
          <p:nvPr>
            <p:ph type="title"/>
          </p:nvPr>
        </p:nvSpPr>
        <p:spPr>
          <a:xfrm>
            <a:off x="0" y="-21551"/>
            <a:ext cx="8252367" cy="375003"/>
          </a:xfrm>
        </p:spPr>
        <p:txBody>
          <a:bodyPr anchor="t">
            <a:noAutofit/>
          </a:bodyPr>
          <a:lstStyle/>
          <a:p>
            <a:pPr algn="l"/>
            <a:r>
              <a:rPr lang="en-US" sz="3300" dirty="0">
                <a:latin typeface="Charter Roman"/>
                <a:cs typeface="Charter Roman"/>
              </a:rPr>
              <a:t>HF Radar Data </a:t>
            </a:r>
            <a:r>
              <a:rPr lang="en-US" sz="3300" b="1" u="sng" dirty="0">
                <a:latin typeface="Charter Roman"/>
                <a:cs typeface="Charter Roman"/>
              </a:rPr>
              <a:t>Real Time</a:t>
            </a:r>
            <a:r>
              <a:rPr lang="en-US" sz="3300" b="1" dirty="0">
                <a:latin typeface="Charter Roman"/>
                <a:cs typeface="Charter Roman"/>
              </a:rPr>
              <a:t> </a:t>
            </a:r>
            <a:r>
              <a:rPr lang="en-US" sz="3300" dirty="0">
                <a:latin typeface="Charter Roman"/>
                <a:cs typeface="Charter Roman"/>
              </a:rPr>
              <a:t>Flow Chart</a:t>
            </a:r>
          </a:p>
        </p:txBody>
      </p:sp>
      <p:sp>
        <p:nvSpPr>
          <p:cNvPr id="25" name="TextBox 24"/>
          <p:cNvSpPr txBox="1"/>
          <p:nvPr/>
        </p:nvSpPr>
        <p:spPr>
          <a:xfrm>
            <a:off x="8189425" y="-7820"/>
            <a:ext cx="889967" cy="292378"/>
          </a:xfrm>
          <a:prstGeom prst="rect">
            <a:avLst/>
          </a:prstGeom>
          <a:noFill/>
        </p:spPr>
        <p:txBody>
          <a:bodyPr wrap="none" lIns="91430" tIns="45715" rIns="91430" bIns="45715" rtlCol="0">
            <a:spAutoFit/>
          </a:bodyPr>
          <a:lstStyle/>
          <a:p>
            <a:pPr defTabSz="914208"/>
            <a:r>
              <a:rPr lang="en-US" sz="1300" b="1" dirty="0">
                <a:solidFill>
                  <a:prstClr val="black"/>
                </a:solidFill>
                <a:cs typeface="Calibri"/>
              </a:rPr>
              <a:t>Nov. 2017</a:t>
            </a:r>
          </a:p>
        </p:txBody>
      </p:sp>
      <p:cxnSp>
        <p:nvCxnSpPr>
          <p:cNvPr id="26" name="Straight Connector 25"/>
          <p:cNvCxnSpPr/>
          <p:nvPr/>
        </p:nvCxnSpPr>
        <p:spPr>
          <a:xfrm>
            <a:off x="89425" y="2893836"/>
            <a:ext cx="8944156"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5780048" y="6010310"/>
            <a:ext cx="3253533" cy="200045"/>
          </a:xfrm>
          <a:prstGeom prst="rect">
            <a:avLst/>
          </a:prstGeom>
          <a:noFill/>
          <a:ln>
            <a:noFill/>
          </a:ln>
        </p:spPr>
        <p:txBody>
          <a:bodyPr wrap="square" lIns="91430" tIns="45715" rIns="91430" bIns="45715" rtlCol="0">
            <a:spAutoFit/>
          </a:bodyPr>
          <a:lstStyle/>
          <a:p>
            <a:pPr defTabSz="914208"/>
            <a:r>
              <a:rPr lang="en-US" sz="700" dirty="0">
                <a:solidFill>
                  <a:prstClr val="black"/>
                </a:solidFill>
              </a:rPr>
              <a:t>Data levels defined by NASA Earth Science Reference Handbook ( 2006, p.31)</a:t>
            </a:r>
          </a:p>
        </p:txBody>
      </p:sp>
      <p:sp>
        <p:nvSpPr>
          <p:cNvPr id="32" name="TextBox 31"/>
          <p:cNvSpPr txBox="1"/>
          <p:nvPr/>
        </p:nvSpPr>
        <p:spPr>
          <a:xfrm>
            <a:off x="4713550" y="2804910"/>
            <a:ext cx="3538817" cy="261600"/>
          </a:xfrm>
          <a:prstGeom prst="rect">
            <a:avLst/>
          </a:prstGeom>
          <a:noFill/>
        </p:spPr>
        <p:txBody>
          <a:bodyPr wrap="square" lIns="91430" tIns="45715" rIns="91430" bIns="45715" rtlCol="0">
            <a:spAutoFit/>
          </a:bodyPr>
          <a:lstStyle/>
          <a:p>
            <a:pPr defTabSz="914208"/>
            <a:endParaRPr lang="en-US" sz="1100" dirty="0">
              <a:solidFill>
                <a:srgbClr val="008000"/>
              </a:solidFill>
            </a:endParaRPr>
          </a:p>
        </p:txBody>
      </p:sp>
      <p:sp>
        <p:nvSpPr>
          <p:cNvPr id="36" name="TextBox 35"/>
          <p:cNvSpPr txBox="1"/>
          <p:nvPr/>
        </p:nvSpPr>
        <p:spPr>
          <a:xfrm>
            <a:off x="66334" y="2615938"/>
            <a:ext cx="694063" cy="292378"/>
          </a:xfrm>
          <a:prstGeom prst="rect">
            <a:avLst/>
          </a:prstGeom>
          <a:noFill/>
        </p:spPr>
        <p:txBody>
          <a:bodyPr wrap="none" lIns="91430" tIns="45715" rIns="91430" bIns="45715" rtlCol="0">
            <a:spAutoFit/>
          </a:bodyPr>
          <a:lstStyle/>
          <a:p>
            <a:pPr defTabSz="914208"/>
            <a:r>
              <a:rPr lang="en-US" sz="1300" dirty="0">
                <a:solidFill>
                  <a:prstClr val="black"/>
                </a:solidFill>
              </a:rPr>
              <a:t> Level 1</a:t>
            </a:r>
          </a:p>
        </p:txBody>
      </p:sp>
      <p:sp>
        <p:nvSpPr>
          <p:cNvPr id="37" name="TextBox 36"/>
          <p:cNvSpPr txBox="1"/>
          <p:nvPr/>
        </p:nvSpPr>
        <p:spPr>
          <a:xfrm>
            <a:off x="66334" y="3953536"/>
            <a:ext cx="694063" cy="292378"/>
          </a:xfrm>
          <a:prstGeom prst="rect">
            <a:avLst/>
          </a:prstGeom>
          <a:noFill/>
        </p:spPr>
        <p:txBody>
          <a:bodyPr wrap="none" lIns="91430" tIns="45715" rIns="91430" bIns="45715" rtlCol="0">
            <a:spAutoFit/>
          </a:bodyPr>
          <a:lstStyle/>
          <a:p>
            <a:pPr defTabSz="914208"/>
            <a:r>
              <a:rPr lang="en-US" sz="1300" dirty="0">
                <a:solidFill>
                  <a:prstClr val="black"/>
                </a:solidFill>
              </a:rPr>
              <a:t> Level 2</a:t>
            </a:r>
          </a:p>
        </p:txBody>
      </p:sp>
      <p:sp>
        <p:nvSpPr>
          <p:cNvPr id="38" name="TextBox 37"/>
          <p:cNvSpPr txBox="1"/>
          <p:nvPr/>
        </p:nvSpPr>
        <p:spPr>
          <a:xfrm>
            <a:off x="66334" y="5136166"/>
            <a:ext cx="694063" cy="292378"/>
          </a:xfrm>
          <a:prstGeom prst="rect">
            <a:avLst/>
          </a:prstGeom>
          <a:noFill/>
        </p:spPr>
        <p:txBody>
          <a:bodyPr wrap="none" lIns="91430" tIns="45715" rIns="91430" bIns="45715" rtlCol="0">
            <a:spAutoFit/>
          </a:bodyPr>
          <a:lstStyle/>
          <a:p>
            <a:pPr defTabSz="914208"/>
            <a:r>
              <a:rPr lang="en-US" sz="1300" dirty="0">
                <a:solidFill>
                  <a:prstClr val="black"/>
                </a:solidFill>
              </a:rPr>
              <a:t> Level 3</a:t>
            </a:r>
          </a:p>
        </p:txBody>
      </p:sp>
      <p:sp>
        <p:nvSpPr>
          <p:cNvPr id="39" name="TextBox 38"/>
          <p:cNvSpPr txBox="1"/>
          <p:nvPr/>
        </p:nvSpPr>
        <p:spPr>
          <a:xfrm>
            <a:off x="66334" y="5933329"/>
            <a:ext cx="697607" cy="292378"/>
          </a:xfrm>
          <a:prstGeom prst="rect">
            <a:avLst/>
          </a:prstGeom>
          <a:noFill/>
        </p:spPr>
        <p:txBody>
          <a:bodyPr wrap="none" lIns="91430" tIns="45715" rIns="91430" bIns="45715" rtlCol="0">
            <a:spAutoFit/>
          </a:bodyPr>
          <a:lstStyle/>
          <a:p>
            <a:pPr defTabSz="914208"/>
            <a:r>
              <a:rPr lang="en-US" sz="1300" dirty="0">
                <a:solidFill>
                  <a:prstClr val="black"/>
                </a:solidFill>
              </a:rPr>
              <a:t> Level 4</a:t>
            </a:r>
          </a:p>
        </p:txBody>
      </p:sp>
      <p:cxnSp>
        <p:nvCxnSpPr>
          <p:cNvPr id="40" name="Straight Connector 39"/>
          <p:cNvCxnSpPr/>
          <p:nvPr/>
        </p:nvCxnSpPr>
        <p:spPr>
          <a:xfrm>
            <a:off x="-11614" y="6243911"/>
            <a:ext cx="9177771" cy="0"/>
          </a:xfrm>
          <a:prstGeom prst="line">
            <a:avLst/>
          </a:prstGeom>
          <a:ln w="38100" cmpd="sng">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4265306" y="5595011"/>
            <a:ext cx="1411977" cy="553988"/>
          </a:xfrm>
          <a:prstGeom prst="rect">
            <a:avLst/>
          </a:prstGeom>
          <a:solidFill>
            <a:schemeClr val="bg1">
              <a:lumMod val="85000"/>
            </a:schemeClr>
          </a:solidFill>
          <a:ln>
            <a:solidFill>
              <a:schemeClr val="tx1"/>
            </a:solidFill>
          </a:ln>
        </p:spPr>
        <p:txBody>
          <a:bodyPr wrap="square" lIns="91430" tIns="45715" rIns="91430" bIns="45715" rtlCol="0">
            <a:spAutoFit/>
          </a:bodyPr>
          <a:lstStyle/>
          <a:p>
            <a:pPr defTabSz="914208"/>
            <a:r>
              <a:rPr lang="en-US" sz="1000" dirty="0">
                <a:solidFill>
                  <a:srgbClr val="008000"/>
                </a:solidFill>
              </a:rPr>
              <a:t>Green</a:t>
            </a:r>
            <a:r>
              <a:rPr lang="en-US" sz="1000" dirty="0">
                <a:solidFill>
                  <a:prstClr val="black"/>
                </a:solidFill>
              </a:rPr>
              <a:t> – Operational</a:t>
            </a:r>
          </a:p>
          <a:p>
            <a:pPr defTabSz="914208"/>
            <a:r>
              <a:rPr lang="en-US" sz="1000" dirty="0">
                <a:solidFill>
                  <a:srgbClr val="FFFF00"/>
                </a:solidFill>
              </a:rPr>
              <a:t>Yellow</a:t>
            </a:r>
            <a:r>
              <a:rPr lang="en-US" sz="1000" dirty="0">
                <a:solidFill>
                  <a:srgbClr val="FF6600"/>
                </a:solidFill>
              </a:rPr>
              <a:t> </a:t>
            </a:r>
            <a:r>
              <a:rPr lang="en-US" sz="1000" dirty="0">
                <a:solidFill>
                  <a:prstClr val="black"/>
                </a:solidFill>
              </a:rPr>
              <a:t>– Development</a:t>
            </a:r>
          </a:p>
          <a:p>
            <a:pPr defTabSz="914208"/>
            <a:r>
              <a:rPr lang="en-US" sz="1000" dirty="0">
                <a:solidFill>
                  <a:srgbClr val="FF0000"/>
                </a:solidFill>
              </a:rPr>
              <a:t>Red </a:t>
            </a:r>
            <a:r>
              <a:rPr lang="en-US" sz="1000" dirty="0">
                <a:solidFill>
                  <a:prstClr val="black"/>
                </a:solidFill>
              </a:rPr>
              <a:t>- Planned</a:t>
            </a:r>
          </a:p>
        </p:txBody>
      </p:sp>
      <p:sp>
        <p:nvSpPr>
          <p:cNvPr id="29" name="TextBox 28"/>
          <p:cNvSpPr txBox="1"/>
          <p:nvPr/>
        </p:nvSpPr>
        <p:spPr>
          <a:xfrm>
            <a:off x="4805750" y="835612"/>
            <a:ext cx="4360407" cy="784820"/>
          </a:xfrm>
          <a:prstGeom prst="rect">
            <a:avLst/>
          </a:prstGeom>
          <a:noFill/>
        </p:spPr>
        <p:txBody>
          <a:bodyPr wrap="square" lIns="91430" tIns="45715" rIns="91430" bIns="45715" rtlCol="0">
            <a:spAutoFit/>
          </a:bodyPr>
          <a:lstStyle/>
          <a:p>
            <a:pPr defTabSz="914208"/>
            <a:r>
              <a:rPr lang="en-US" b="1" dirty="0">
                <a:solidFill>
                  <a:prstClr val="black"/>
                </a:solidFill>
                <a:cs typeface="Calibri"/>
              </a:rPr>
              <a:t>Quality Assurance</a:t>
            </a:r>
            <a:endParaRPr lang="en-US" dirty="0">
              <a:solidFill>
                <a:prstClr val="black"/>
              </a:solidFill>
            </a:endParaRPr>
          </a:p>
          <a:p>
            <a:pPr defTabSz="914208"/>
            <a:r>
              <a:rPr lang="en-US" sz="900" dirty="0">
                <a:solidFill>
                  <a:srgbClr val="008000"/>
                </a:solidFill>
              </a:rPr>
              <a:t>Manufacturer recommended Antenna Patterns not older than 1 year</a:t>
            </a:r>
          </a:p>
          <a:p>
            <a:pPr defTabSz="914208"/>
            <a:r>
              <a:rPr lang="en-US" sz="900" dirty="0">
                <a:solidFill>
                  <a:srgbClr val="008000"/>
                </a:solidFill>
              </a:rPr>
              <a:t>Weekly 11-point remote site inspections</a:t>
            </a:r>
          </a:p>
          <a:p>
            <a:pPr defTabSz="914208"/>
            <a:r>
              <a:rPr lang="en-US" sz="900" dirty="0">
                <a:solidFill>
                  <a:srgbClr val="008000"/>
                </a:solidFill>
              </a:rPr>
              <a:t>Physical site inspection every 6 months</a:t>
            </a:r>
          </a:p>
        </p:txBody>
      </p:sp>
      <p:sp>
        <p:nvSpPr>
          <p:cNvPr id="30" name="TextBox 29"/>
          <p:cNvSpPr txBox="1"/>
          <p:nvPr/>
        </p:nvSpPr>
        <p:spPr>
          <a:xfrm>
            <a:off x="4805750" y="1803298"/>
            <a:ext cx="3498369" cy="1061819"/>
          </a:xfrm>
          <a:prstGeom prst="rect">
            <a:avLst/>
          </a:prstGeom>
          <a:noFill/>
        </p:spPr>
        <p:txBody>
          <a:bodyPr wrap="square" lIns="91430" tIns="45715" rIns="91430" bIns="45715" rtlCol="0">
            <a:spAutoFit/>
          </a:bodyPr>
          <a:lstStyle/>
          <a:p>
            <a:pPr defTabSz="914208"/>
            <a:r>
              <a:rPr lang="en-US" b="1" dirty="0">
                <a:solidFill>
                  <a:prstClr val="black"/>
                </a:solidFill>
              </a:rPr>
              <a:t>QARTOD</a:t>
            </a:r>
            <a:endParaRPr lang="en-US" dirty="0">
              <a:solidFill>
                <a:srgbClr val="008000"/>
              </a:solidFill>
            </a:endParaRPr>
          </a:p>
          <a:p>
            <a:pPr defTabSz="914208"/>
            <a:r>
              <a:rPr lang="en-US" sz="900" dirty="0">
                <a:solidFill>
                  <a:srgbClr val="008000"/>
                </a:solidFill>
              </a:rPr>
              <a:t>R Test 1: SNR Ratio, Filter &lt; 7dB</a:t>
            </a:r>
          </a:p>
          <a:p>
            <a:pPr defTabSz="914208"/>
            <a:r>
              <a:rPr lang="en-US" sz="900" dirty="0">
                <a:solidFill>
                  <a:srgbClr val="00B0F0"/>
                </a:solidFill>
              </a:rPr>
              <a:t>S Test 2: Cross Spectra Covariance Matrix Eigenvalue</a:t>
            </a:r>
          </a:p>
          <a:p>
            <a:pPr defTabSz="914208"/>
            <a:r>
              <a:rPr lang="en-US" sz="900" dirty="0">
                <a:solidFill>
                  <a:srgbClr val="00B0F0"/>
                </a:solidFill>
              </a:rPr>
              <a:t>S Test 3: Direction of Arrival Magnitude</a:t>
            </a:r>
          </a:p>
          <a:p>
            <a:pPr defTabSz="914208"/>
            <a:r>
              <a:rPr lang="en-US" sz="900" dirty="0">
                <a:solidFill>
                  <a:srgbClr val="00B0F0"/>
                </a:solidFill>
              </a:rPr>
              <a:t>S Test 4: Direction of Arrival Signal Width</a:t>
            </a:r>
          </a:p>
          <a:p>
            <a:pPr defTabSz="914208"/>
            <a:r>
              <a:rPr lang="en-US" sz="900" dirty="0">
                <a:solidFill>
                  <a:srgbClr val="00B0F0"/>
                </a:solidFill>
              </a:rPr>
              <a:t>S Test 5: Positive Definiteness 2x2 Signal Matrix</a:t>
            </a:r>
          </a:p>
        </p:txBody>
      </p:sp>
      <p:sp>
        <p:nvSpPr>
          <p:cNvPr id="33" name="TextBox 32"/>
          <p:cNvSpPr txBox="1"/>
          <p:nvPr/>
        </p:nvSpPr>
        <p:spPr>
          <a:xfrm>
            <a:off x="4805750" y="2898111"/>
            <a:ext cx="4227831" cy="1200319"/>
          </a:xfrm>
          <a:prstGeom prst="rect">
            <a:avLst/>
          </a:prstGeom>
          <a:noFill/>
        </p:spPr>
        <p:txBody>
          <a:bodyPr wrap="square" lIns="91430" tIns="45715" rIns="91430" bIns="45715" rtlCol="0">
            <a:spAutoFit/>
          </a:bodyPr>
          <a:lstStyle/>
          <a:p>
            <a:pPr defTabSz="914208"/>
            <a:r>
              <a:rPr lang="en-US" sz="900" dirty="0">
                <a:solidFill>
                  <a:srgbClr val="008000"/>
                </a:solidFill>
              </a:rPr>
              <a:t>R Test 6: Syntax, Filter</a:t>
            </a:r>
          </a:p>
          <a:p>
            <a:pPr defTabSz="914208"/>
            <a:r>
              <a:rPr lang="en-US" sz="900" dirty="0">
                <a:solidFill>
                  <a:srgbClr val="008000"/>
                </a:solidFill>
              </a:rPr>
              <a:t>R Test 7: Max Threshold, Filter &gt;  150 cm/s  (13/25 MHz)   300 cm/s (5 MHz)</a:t>
            </a:r>
          </a:p>
          <a:p>
            <a:pPr defTabSz="914208"/>
            <a:r>
              <a:rPr lang="en-US" sz="900" dirty="0">
                <a:solidFill>
                  <a:srgbClr val="008000"/>
                </a:solidFill>
              </a:rPr>
              <a:t>R Test 8: Radial Valid Location, Filter</a:t>
            </a:r>
          </a:p>
          <a:p>
            <a:pPr defTabSz="914208"/>
            <a:r>
              <a:rPr lang="en-US" sz="900" dirty="0">
                <a:solidFill>
                  <a:srgbClr val="00B0F0"/>
                </a:solidFill>
              </a:rPr>
              <a:t>D Test 9: Radial Count, Filter &lt; 300</a:t>
            </a:r>
          </a:p>
          <a:p>
            <a:pPr defTabSz="914208"/>
            <a:r>
              <a:rPr lang="en-US" sz="900" dirty="0">
                <a:solidFill>
                  <a:srgbClr val="00B0F0"/>
                </a:solidFill>
              </a:rPr>
              <a:t>S Test 10: Spatial Median Test </a:t>
            </a:r>
          </a:p>
          <a:p>
            <a:pPr defTabSz="914208"/>
            <a:r>
              <a:rPr lang="en-US" sz="900" dirty="0">
                <a:solidFill>
                  <a:srgbClr val="00B0F0"/>
                </a:solidFill>
              </a:rPr>
              <a:t>S Test 11: Temporal Gradient</a:t>
            </a:r>
          </a:p>
          <a:p>
            <a:pPr defTabSz="914208"/>
            <a:r>
              <a:rPr lang="en-US" sz="900" dirty="0">
                <a:solidFill>
                  <a:srgbClr val="00B0F0"/>
                </a:solidFill>
              </a:rPr>
              <a:t>S Test 12: Average Radial Bearing </a:t>
            </a:r>
          </a:p>
          <a:p>
            <a:pPr defTabSz="914208"/>
            <a:r>
              <a:rPr lang="en-US" sz="900" dirty="0">
                <a:solidFill>
                  <a:srgbClr val="00B0F0"/>
                </a:solidFill>
              </a:rPr>
              <a:t>S Test 13: Synthetic Radial </a:t>
            </a:r>
          </a:p>
        </p:txBody>
      </p:sp>
      <p:sp>
        <p:nvSpPr>
          <p:cNvPr id="34" name="TextBox 33"/>
          <p:cNvSpPr txBox="1"/>
          <p:nvPr/>
        </p:nvSpPr>
        <p:spPr>
          <a:xfrm>
            <a:off x="4805749" y="4238003"/>
            <a:ext cx="4305842" cy="1061819"/>
          </a:xfrm>
          <a:prstGeom prst="rect">
            <a:avLst/>
          </a:prstGeom>
          <a:noFill/>
        </p:spPr>
        <p:txBody>
          <a:bodyPr wrap="square" lIns="91430" tIns="45715" rIns="91430" bIns="45715" rtlCol="0">
            <a:spAutoFit/>
          </a:bodyPr>
          <a:lstStyle/>
          <a:p>
            <a:pPr defTabSz="914208"/>
            <a:r>
              <a:rPr lang="en-US" sz="900" dirty="0">
                <a:solidFill>
                  <a:srgbClr val="008000"/>
                </a:solidFill>
              </a:rPr>
              <a:t>R Test 14: Data Density Threshold, Filter, At least 3 vectors from 2 separate stations</a:t>
            </a:r>
          </a:p>
          <a:p>
            <a:pPr defTabSz="914208"/>
            <a:r>
              <a:rPr lang="en-US" sz="900" dirty="0">
                <a:solidFill>
                  <a:srgbClr val="008000"/>
                </a:solidFill>
              </a:rPr>
              <a:t>R Test 15: GDOP, OI Uncertainty, Flag &gt; 0.6 in U or V Velocity</a:t>
            </a:r>
          </a:p>
          <a:p>
            <a:pPr defTabSz="914208"/>
            <a:r>
              <a:rPr lang="en-US" sz="900" dirty="0">
                <a:solidFill>
                  <a:srgbClr val="008000"/>
                </a:solidFill>
              </a:rPr>
              <a:t>R Test 16: Max. Speed Threshold , Filter &gt;  150 cm/s  (13/25 MHz)   300 cm/s (5 MHz)</a:t>
            </a:r>
          </a:p>
          <a:p>
            <a:pPr defTabSz="914208"/>
            <a:r>
              <a:rPr lang="en-US" sz="900" dirty="0">
                <a:solidFill>
                  <a:srgbClr val="00B0F0"/>
                </a:solidFill>
              </a:rPr>
              <a:t>S Test 17: Spatial Median Test </a:t>
            </a:r>
          </a:p>
          <a:p>
            <a:pPr defTabSz="914208"/>
            <a:endParaRPr lang="en-US" sz="900" dirty="0">
              <a:solidFill>
                <a:srgbClr val="008000"/>
              </a:solidFill>
            </a:endParaRPr>
          </a:p>
          <a:p>
            <a:pPr defTabSz="914208"/>
            <a:r>
              <a:rPr lang="en-US" sz="900" dirty="0">
                <a:solidFill>
                  <a:srgbClr val="008000"/>
                </a:solidFill>
              </a:rPr>
              <a:t> </a:t>
            </a:r>
          </a:p>
          <a:p>
            <a:pPr defTabSz="914208"/>
            <a:r>
              <a:rPr lang="en-US" sz="900" dirty="0">
                <a:solidFill>
                  <a:srgbClr val="008000"/>
                </a:solidFill>
              </a:rPr>
              <a:t> </a:t>
            </a:r>
          </a:p>
        </p:txBody>
      </p:sp>
      <p:sp>
        <p:nvSpPr>
          <p:cNvPr id="3" name="Right Brace 2"/>
          <p:cNvSpPr/>
          <p:nvPr/>
        </p:nvSpPr>
        <p:spPr>
          <a:xfrm>
            <a:off x="7296728" y="2209800"/>
            <a:ext cx="265545" cy="595110"/>
          </a:xfrm>
          <a:prstGeom prst="rightBrace">
            <a:avLst/>
          </a:prstGeom>
          <a:ln>
            <a:solidFill>
              <a:srgbClr val="00B0F0"/>
            </a:solidFill>
          </a:ln>
        </p:spPr>
        <p:style>
          <a:lnRef idx="2">
            <a:schemeClr val="accent1"/>
          </a:lnRef>
          <a:fillRef idx="0">
            <a:schemeClr val="accent1"/>
          </a:fillRef>
          <a:effectRef idx="1">
            <a:schemeClr val="accent1"/>
          </a:effectRef>
          <a:fontRef idx="minor">
            <a:schemeClr val="tx1"/>
          </a:fontRef>
        </p:style>
        <p:txBody>
          <a:bodyPr lIns="20254" tIns="10127" rIns="20254" bIns="10127" rtlCol="0" anchor="ctr"/>
          <a:lstStyle/>
          <a:p>
            <a:pPr algn="ctr" defTabSz="914208"/>
            <a:endParaRPr lang="en-US">
              <a:solidFill>
                <a:prstClr val="black"/>
              </a:solidFill>
            </a:endParaRPr>
          </a:p>
        </p:txBody>
      </p:sp>
      <p:sp>
        <p:nvSpPr>
          <p:cNvPr id="4" name="TextBox 3"/>
          <p:cNvSpPr txBox="1"/>
          <p:nvPr/>
        </p:nvSpPr>
        <p:spPr>
          <a:xfrm>
            <a:off x="7649485" y="2362200"/>
            <a:ext cx="1205763" cy="297451"/>
          </a:xfrm>
          <a:prstGeom prst="rect">
            <a:avLst/>
          </a:prstGeom>
          <a:noFill/>
          <a:ln>
            <a:noFill/>
          </a:ln>
        </p:spPr>
        <p:txBody>
          <a:bodyPr wrap="square" lIns="20254" tIns="10127" rIns="20254" bIns="10127" rtlCol="0">
            <a:spAutoFit/>
          </a:bodyPr>
          <a:lstStyle/>
          <a:p>
            <a:pPr defTabSz="914208"/>
            <a:r>
              <a:rPr lang="en-US" sz="900" dirty="0">
                <a:solidFill>
                  <a:srgbClr val="00B0F0"/>
                </a:solidFill>
              </a:rPr>
              <a:t>Requires SeaSonde Radial Metric Processing</a:t>
            </a:r>
          </a:p>
        </p:txBody>
      </p:sp>
      <p:sp>
        <p:nvSpPr>
          <p:cNvPr id="5" name="TextBox 4"/>
          <p:cNvSpPr txBox="1"/>
          <p:nvPr/>
        </p:nvSpPr>
        <p:spPr>
          <a:xfrm>
            <a:off x="4912085" y="4862465"/>
            <a:ext cx="1530395" cy="574450"/>
          </a:xfrm>
          <a:prstGeom prst="rect">
            <a:avLst/>
          </a:prstGeom>
          <a:noFill/>
        </p:spPr>
        <p:txBody>
          <a:bodyPr wrap="square" lIns="20254" tIns="10127" rIns="20254" bIns="10127" rtlCol="0">
            <a:spAutoFit/>
          </a:bodyPr>
          <a:lstStyle/>
          <a:p>
            <a:pPr defTabSz="914208"/>
            <a:r>
              <a:rPr lang="en-US" sz="900">
                <a:solidFill>
                  <a:prstClr val="black"/>
                </a:solidFill>
              </a:rPr>
              <a:t>R    Required</a:t>
            </a:r>
            <a:endParaRPr lang="en-US" sz="900" dirty="0">
              <a:solidFill>
                <a:prstClr val="black"/>
              </a:solidFill>
            </a:endParaRPr>
          </a:p>
          <a:p>
            <a:pPr defTabSz="914208"/>
            <a:r>
              <a:rPr lang="en-US" sz="900" dirty="0">
                <a:solidFill>
                  <a:prstClr val="black"/>
                </a:solidFill>
              </a:rPr>
              <a:t>SR  Strongly Recommended</a:t>
            </a:r>
          </a:p>
          <a:p>
            <a:pPr defTabSz="914208"/>
            <a:r>
              <a:rPr lang="en-US" sz="900" dirty="0">
                <a:solidFill>
                  <a:prstClr val="black"/>
                </a:solidFill>
              </a:rPr>
              <a:t>S    Suggested</a:t>
            </a:r>
          </a:p>
          <a:p>
            <a:pPr defTabSz="914208"/>
            <a:r>
              <a:rPr lang="en-US" sz="900" dirty="0">
                <a:solidFill>
                  <a:prstClr val="black"/>
                </a:solidFill>
              </a:rPr>
              <a:t>D   Development</a:t>
            </a:r>
          </a:p>
        </p:txBody>
      </p:sp>
      <p:sp>
        <p:nvSpPr>
          <p:cNvPr id="2" name="TextBox 1"/>
          <p:cNvSpPr txBox="1"/>
          <p:nvPr/>
        </p:nvSpPr>
        <p:spPr>
          <a:xfrm>
            <a:off x="4587269" y="465924"/>
            <a:ext cx="2447273" cy="461665"/>
          </a:xfrm>
          <a:prstGeom prst="rect">
            <a:avLst/>
          </a:prstGeom>
          <a:noFill/>
        </p:spPr>
        <p:txBody>
          <a:bodyPr wrap="none" rtlCol="0">
            <a:spAutoFit/>
          </a:bodyPr>
          <a:lstStyle/>
          <a:p>
            <a:r>
              <a:rPr lang="en-US" sz="2400" dirty="0" smtClean="0"/>
              <a:t>For IOOS HFR DAC</a:t>
            </a:r>
            <a:endParaRPr lang="en-US" sz="2400" dirty="0"/>
          </a:p>
        </p:txBody>
      </p:sp>
    </p:spTree>
    <p:extLst>
      <p:ext uri="{BB962C8B-B14F-4D97-AF65-F5344CB8AC3E}">
        <p14:creationId xmlns:p14="http://schemas.microsoft.com/office/powerpoint/2010/main" val="3219863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Radial Web Server</a:t>
            </a:r>
            <a:endParaRPr lang="en-US"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1518" t="22186" r="11992" b="19369"/>
          <a:stretch/>
        </p:blipFill>
        <p:spPr>
          <a:xfrm>
            <a:off x="131372" y="700717"/>
            <a:ext cx="8750410" cy="5014511"/>
          </a:xfrm>
          <a:prstGeom prst="rect">
            <a:avLst/>
          </a:prstGeom>
        </p:spPr>
      </p:pic>
      <p:sp>
        <p:nvSpPr>
          <p:cNvPr id="4" name="TextBox 3"/>
          <p:cNvSpPr txBox="1"/>
          <p:nvPr/>
        </p:nvSpPr>
        <p:spPr>
          <a:xfrm>
            <a:off x="2914650" y="5731042"/>
            <a:ext cx="3314700" cy="369332"/>
          </a:xfrm>
          <a:prstGeom prst="rect">
            <a:avLst/>
          </a:prstGeom>
          <a:noFill/>
        </p:spPr>
        <p:txBody>
          <a:bodyPr wrap="square" rtlCol="0">
            <a:spAutoFit/>
          </a:bodyPr>
          <a:lstStyle/>
          <a:p>
            <a:pPr algn="ctr"/>
            <a:r>
              <a:rPr lang="en-US" dirty="0" smtClean="0"/>
              <a:t>Rutgers </a:t>
            </a:r>
            <a:r>
              <a:rPr lang="en-US" dirty="0" err="1" smtClean="0"/>
              <a:t>COOLroom</a:t>
            </a:r>
            <a:r>
              <a:rPr lang="en-US" dirty="0" smtClean="0"/>
              <a:t> CODAR Wall</a:t>
            </a:r>
            <a:endParaRPr lang="en-US" dirty="0"/>
          </a:p>
        </p:txBody>
      </p:sp>
      <p:sp>
        <p:nvSpPr>
          <p:cNvPr id="5" name="TextBox 4"/>
          <p:cNvSpPr txBox="1"/>
          <p:nvPr/>
        </p:nvSpPr>
        <p:spPr>
          <a:xfrm>
            <a:off x="131372" y="54386"/>
            <a:ext cx="5295039" cy="646331"/>
          </a:xfrm>
          <a:prstGeom prst="rect">
            <a:avLst/>
          </a:prstGeom>
          <a:noFill/>
        </p:spPr>
        <p:txBody>
          <a:bodyPr wrap="none" rtlCol="0">
            <a:spAutoFit/>
          </a:bodyPr>
          <a:lstStyle/>
          <a:p>
            <a:r>
              <a:rPr lang="en-US" sz="3600" b="1" dirty="0" smtClean="0"/>
              <a:t>Human in </a:t>
            </a:r>
            <a:r>
              <a:rPr lang="en-US" sz="3600" b="1" smtClean="0"/>
              <a:t>the Loop </a:t>
            </a:r>
            <a:r>
              <a:rPr lang="en-US" sz="3600" b="1" dirty="0" smtClean="0"/>
              <a:t>QA/QC</a:t>
            </a:r>
            <a:endParaRPr lang="en-US" sz="3600" b="1" dirty="0"/>
          </a:p>
        </p:txBody>
      </p:sp>
      <p:grpSp>
        <p:nvGrpSpPr>
          <p:cNvPr id="6" name="Group 5"/>
          <p:cNvGrpSpPr/>
          <p:nvPr/>
        </p:nvGrpSpPr>
        <p:grpSpPr>
          <a:xfrm>
            <a:off x="-11615" y="6234591"/>
            <a:ext cx="9155615" cy="628440"/>
            <a:chOff x="-11615" y="6234591"/>
            <a:chExt cx="9155615" cy="628440"/>
          </a:xfrm>
        </p:grpSpPr>
        <p:sp>
          <p:nvSpPr>
            <p:cNvPr id="7" name="Rectangle 6"/>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spTree>
    <p:extLst>
      <p:ext uri="{BB962C8B-B14F-4D97-AF65-F5344CB8AC3E}">
        <p14:creationId xmlns:p14="http://schemas.microsoft.com/office/powerpoint/2010/main" val="5390884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3333853" cy="904769"/>
          </a:xfrm>
        </p:spPr>
        <p:txBody>
          <a:bodyPr>
            <a:noAutofit/>
          </a:bodyPr>
          <a:lstStyle/>
          <a:p>
            <a:r>
              <a:rPr lang="en-US" sz="3600" dirty="0" smtClean="0"/>
              <a:t>Radial Diagnostic</a:t>
            </a:r>
            <a:endParaRPr lang="en-US" sz="3600" dirty="0"/>
          </a:p>
        </p:txBody>
      </p:sp>
      <p:pic>
        <p:nvPicPr>
          <p:cNvPr id="3" name="Picture 2" descr="Screen Shot 2017-08-10 at 10.36.5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3853" y="27986"/>
            <a:ext cx="5810147" cy="6237465"/>
          </a:xfrm>
          <a:prstGeom prst="rect">
            <a:avLst/>
          </a:prstGeom>
        </p:spPr>
      </p:pic>
      <p:sp>
        <p:nvSpPr>
          <p:cNvPr id="6" name="Rounded Rectangle 5"/>
          <p:cNvSpPr/>
          <p:nvPr/>
        </p:nvSpPr>
        <p:spPr>
          <a:xfrm>
            <a:off x="401636" y="1131087"/>
            <a:ext cx="2013568" cy="112130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Displays Most Recent Radial File</a:t>
            </a:r>
            <a:endParaRPr lang="en-US" dirty="0"/>
          </a:p>
        </p:txBody>
      </p:sp>
      <p:sp>
        <p:nvSpPr>
          <p:cNvPr id="9" name="Rounded Rectangle 8"/>
          <p:cNvSpPr/>
          <p:nvPr/>
        </p:nvSpPr>
        <p:spPr>
          <a:xfrm>
            <a:off x="439590" y="4985232"/>
            <a:ext cx="2013568" cy="112130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Displays Preferred Radial Type for Total Processing</a:t>
            </a:r>
            <a:endParaRPr lang="en-US" dirty="0"/>
          </a:p>
        </p:txBody>
      </p:sp>
      <p:sp>
        <p:nvSpPr>
          <p:cNvPr id="10" name="Rounded Rectangle 9"/>
          <p:cNvSpPr/>
          <p:nvPr/>
        </p:nvSpPr>
        <p:spPr>
          <a:xfrm>
            <a:off x="401636" y="3704699"/>
            <a:ext cx="2013568" cy="112130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If radial file older than 12 hours </a:t>
            </a:r>
            <a:endParaRPr lang="en-US" dirty="0"/>
          </a:p>
        </p:txBody>
      </p:sp>
      <p:sp>
        <p:nvSpPr>
          <p:cNvPr id="11" name="Rounded Rectangle 10"/>
          <p:cNvSpPr/>
          <p:nvPr/>
        </p:nvSpPr>
        <p:spPr>
          <a:xfrm>
            <a:off x="439590" y="2402453"/>
            <a:ext cx="2013568" cy="112130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If radial count drops below 200 </a:t>
            </a:r>
            <a:endParaRPr lang="en-US" dirty="0"/>
          </a:p>
        </p:txBody>
      </p:sp>
      <p:cxnSp>
        <p:nvCxnSpPr>
          <p:cNvPr id="13" name="Straight Arrow Connector 12"/>
          <p:cNvCxnSpPr>
            <a:stCxn id="6" idx="3"/>
          </p:cNvCxnSpPr>
          <p:nvPr/>
        </p:nvCxnSpPr>
        <p:spPr>
          <a:xfrm flipV="1">
            <a:off x="2415204" y="1131087"/>
            <a:ext cx="3707029" cy="560655"/>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11" idx="3"/>
          </p:cNvCxnSpPr>
          <p:nvPr/>
        </p:nvCxnSpPr>
        <p:spPr>
          <a:xfrm>
            <a:off x="2453158" y="2963108"/>
            <a:ext cx="5101938" cy="467249"/>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10" idx="3"/>
          </p:cNvCxnSpPr>
          <p:nvPr/>
        </p:nvCxnSpPr>
        <p:spPr>
          <a:xfrm>
            <a:off x="2415204" y="4265354"/>
            <a:ext cx="3707029" cy="85847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9" idx="3"/>
          </p:cNvCxnSpPr>
          <p:nvPr/>
        </p:nvCxnSpPr>
        <p:spPr>
          <a:xfrm>
            <a:off x="2453158" y="5545887"/>
            <a:ext cx="5720674" cy="359538"/>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12" name="Group 11"/>
          <p:cNvGrpSpPr/>
          <p:nvPr/>
        </p:nvGrpSpPr>
        <p:grpSpPr>
          <a:xfrm>
            <a:off x="-11615" y="6234591"/>
            <a:ext cx="9155615" cy="628440"/>
            <a:chOff x="-11615" y="6234591"/>
            <a:chExt cx="9155615" cy="628440"/>
          </a:xfrm>
        </p:grpSpPr>
        <p:sp>
          <p:nvSpPr>
            <p:cNvPr id="17" name="Rectangle 16"/>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spTree>
    <p:extLst>
      <p:ext uri="{BB962C8B-B14F-4D97-AF65-F5344CB8AC3E}">
        <p14:creationId xmlns:p14="http://schemas.microsoft.com/office/powerpoint/2010/main" val="2254842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11-16 at 3.41.1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4848" y="1710478"/>
            <a:ext cx="1898795" cy="4440395"/>
          </a:xfrm>
          <a:prstGeom prst="rect">
            <a:avLst/>
          </a:prstGeom>
        </p:spPr>
      </p:pic>
      <p:grpSp>
        <p:nvGrpSpPr>
          <p:cNvPr id="10" name="Group 9"/>
          <p:cNvGrpSpPr/>
          <p:nvPr/>
        </p:nvGrpSpPr>
        <p:grpSpPr>
          <a:xfrm>
            <a:off x="-11615" y="6234591"/>
            <a:ext cx="9155615" cy="628440"/>
            <a:chOff x="-11615" y="6234591"/>
            <a:chExt cx="9155615" cy="628440"/>
          </a:xfrm>
        </p:grpSpPr>
        <p:sp>
          <p:nvSpPr>
            <p:cNvPr id="11" name="Rectangle 10"/>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cxnSp>
        <p:nvCxnSpPr>
          <p:cNvPr id="17" name="Straight Connector 16"/>
          <p:cNvCxnSpPr/>
          <p:nvPr/>
        </p:nvCxnSpPr>
        <p:spPr>
          <a:xfrm>
            <a:off x="89425" y="1761276"/>
            <a:ext cx="8944156"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89425" y="4265585"/>
            <a:ext cx="8944156"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66334" y="5511515"/>
            <a:ext cx="8944156"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6335" y="1391158"/>
            <a:ext cx="694042" cy="292368"/>
          </a:xfrm>
          <a:prstGeom prst="rect">
            <a:avLst/>
          </a:prstGeom>
          <a:noFill/>
        </p:spPr>
        <p:txBody>
          <a:bodyPr wrap="none" lIns="91420" tIns="45710" rIns="91420" bIns="45710" rtlCol="0">
            <a:spAutoFit/>
          </a:bodyPr>
          <a:lstStyle/>
          <a:p>
            <a:r>
              <a:rPr lang="en-US" sz="1300" dirty="0"/>
              <a:t> Level 0</a:t>
            </a:r>
          </a:p>
        </p:txBody>
      </p:sp>
      <p:sp>
        <p:nvSpPr>
          <p:cNvPr id="24" name="Title 14"/>
          <p:cNvSpPr>
            <a:spLocks noGrp="1"/>
          </p:cNvSpPr>
          <p:nvPr>
            <p:ph type="title"/>
          </p:nvPr>
        </p:nvSpPr>
        <p:spPr>
          <a:xfrm>
            <a:off x="1" y="-21551"/>
            <a:ext cx="8252367" cy="375003"/>
          </a:xfrm>
        </p:spPr>
        <p:txBody>
          <a:bodyPr anchor="t">
            <a:noAutofit/>
          </a:bodyPr>
          <a:lstStyle/>
          <a:p>
            <a:pPr algn="l"/>
            <a:r>
              <a:rPr lang="en-US" sz="3300" dirty="0">
                <a:latin typeface="Charter Roman"/>
                <a:cs typeface="Charter Roman"/>
              </a:rPr>
              <a:t>HF Radar Data </a:t>
            </a:r>
            <a:r>
              <a:rPr lang="en-US" sz="3300" b="1" u="sng" dirty="0">
                <a:latin typeface="Charter Roman"/>
                <a:cs typeface="Charter Roman"/>
              </a:rPr>
              <a:t>Delayed Mode</a:t>
            </a:r>
            <a:r>
              <a:rPr lang="en-US" sz="3300" b="1" dirty="0">
                <a:latin typeface="Charter Roman"/>
                <a:cs typeface="Charter Roman"/>
              </a:rPr>
              <a:t> </a:t>
            </a:r>
            <a:r>
              <a:rPr lang="en-US" sz="3300" dirty="0">
                <a:latin typeface="Charter Roman"/>
                <a:cs typeface="Charter Roman"/>
              </a:rPr>
              <a:t>Flow Chart</a:t>
            </a:r>
          </a:p>
        </p:txBody>
      </p:sp>
      <p:sp>
        <p:nvSpPr>
          <p:cNvPr id="25" name="TextBox 24"/>
          <p:cNvSpPr txBox="1"/>
          <p:nvPr/>
        </p:nvSpPr>
        <p:spPr>
          <a:xfrm>
            <a:off x="8189426" y="-7820"/>
            <a:ext cx="889947" cy="292368"/>
          </a:xfrm>
          <a:prstGeom prst="rect">
            <a:avLst/>
          </a:prstGeom>
          <a:noFill/>
        </p:spPr>
        <p:txBody>
          <a:bodyPr wrap="none" lIns="91420" tIns="45710" rIns="91420" bIns="45710" rtlCol="0">
            <a:spAutoFit/>
          </a:bodyPr>
          <a:lstStyle/>
          <a:p>
            <a:r>
              <a:rPr lang="en-US" sz="1300" b="1" dirty="0">
                <a:latin typeface="Calibri"/>
                <a:cs typeface="Calibri"/>
              </a:rPr>
              <a:t>Nov. 2017</a:t>
            </a:r>
          </a:p>
        </p:txBody>
      </p:sp>
      <p:cxnSp>
        <p:nvCxnSpPr>
          <p:cNvPr id="26" name="Straight Connector 25"/>
          <p:cNvCxnSpPr/>
          <p:nvPr/>
        </p:nvCxnSpPr>
        <p:spPr>
          <a:xfrm>
            <a:off x="89425" y="2944635"/>
            <a:ext cx="8944156" cy="0"/>
          </a:xfrm>
          <a:prstGeom prst="line">
            <a:avLst/>
          </a:prstGeom>
          <a:ln w="1270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5780049" y="6010311"/>
            <a:ext cx="3253533" cy="200045"/>
          </a:xfrm>
          <a:prstGeom prst="rect">
            <a:avLst/>
          </a:prstGeom>
          <a:noFill/>
          <a:ln>
            <a:noFill/>
          </a:ln>
        </p:spPr>
        <p:txBody>
          <a:bodyPr wrap="square" lIns="91420" tIns="45710" rIns="91420" bIns="45710" rtlCol="0">
            <a:spAutoFit/>
          </a:bodyPr>
          <a:lstStyle/>
          <a:p>
            <a:r>
              <a:rPr lang="en-US" sz="700" dirty="0"/>
              <a:t>Data levels defined by NASA Earth Science Reference Handbook ( 2006, p.31)</a:t>
            </a:r>
          </a:p>
        </p:txBody>
      </p:sp>
      <p:sp>
        <p:nvSpPr>
          <p:cNvPr id="31" name="TextBox 30"/>
          <p:cNvSpPr txBox="1"/>
          <p:nvPr/>
        </p:nvSpPr>
        <p:spPr>
          <a:xfrm>
            <a:off x="4202547" y="1775527"/>
            <a:ext cx="4065761" cy="3831809"/>
          </a:xfrm>
          <a:prstGeom prst="rect">
            <a:avLst/>
          </a:prstGeom>
          <a:noFill/>
        </p:spPr>
        <p:txBody>
          <a:bodyPr wrap="square" lIns="91420" tIns="45710" rIns="91420" bIns="45710" rtlCol="0">
            <a:spAutoFit/>
          </a:bodyPr>
          <a:lstStyle/>
          <a:p>
            <a:pPr marL="253149" indent="-253149">
              <a:buFont typeface="Arial"/>
              <a:buChar char="•"/>
            </a:pPr>
            <a:r>
              <a:rPr lang="en-US" b="1" dirty="0"/>
              <a:t>Plot hardware diagnostic data to identify questionable time periods.</a:t>
            </a:r>
          </a:p>
          <a:p>
            <a:pPr marL="253149" indent="-253149">
              <a:buFont typeface="Arial"/>
              <a:buChar char="•"/>
            </a:pPr>
            <a:r>
              <a:rPr lang="en-US" b="1" dirty="0"/>
              <a:t>Plot radial diagnostic data to identify questionable time periods.</a:t>
            </a:r>
          </a:p>
          <a:p>
            <a:pPr marL="253149" indent="-253149">
              <a:buFont typeface="Arial"/>
              <a:buChar char="•"/>
            </a:pPr>
            <a:r>
              <a:rPr lang="en-US" b="1"/>
              <a:t>Determine what stations need to be reprocessed for specific time periods</a:t>
            </a:r>
            <a:endParaRPr lang="en-US" b="1" dirty="0"/>
          </a:p>
          <a:p>
            <a:pPr marL="253149" indent="-253149">
              <a:buFont typeface="Arial"/>
              <a:buChar char="•"/>
            </a:pPr>
            <a:r>
              <a:rPr lang="en-US" b="1" dirty="0"/>
              <a:t>Generate reprocessing time line with appropriate file type (ideal or measured) and antenna patterns.</a:t>
            </a:r>
          </a:p>
          <a:p>
            <a:pPr marL="253149" indent="-253149">
              <a:buFont typeface="Arial"/>
              <a:buChar char="•"/>
            </a:pPr>
            <a:r>
              <a:rPr lang="en-US" b="1" dirty="0"/>
              <a:t>Generate archived best radial data set.</a:t>
            </a:r>
          </a:p>
          <a:p>
            <a:pPr marL="253149" indent="-253149">
              <a:buFont typeface="Arial"/>
              <a:buChar char="•"/>
            </a:pPr>
            <a:r>
              <a:rPr lang="en-US" b="1" dirty="0"/>
              <a:t>Create totals from best radial data set.</a:t>
            </a:r>
          </a:p>
          <a:p>
            <a:pPr marL="126574" indent="-126574">
              <a:buFont typeface="Arial"/>
              <a:buChar char="•"/>
            </a:pPr>
            <a:endParaRPr lang="en-US" sz="900" dirty="0"/>
          </a:p>
        </p:txBody>
      </p:sp>
      <p:sp>
        <p:nvSpPr>
          <p:cNvPr id="32" name="TextBox 31"/>
          <p:cNvSpPr txBox="1"/>
          <p:nvPr/>
        </p:nvSpPr>
        <p:spPr>
          <a:xfrm>
            <a:off x="4713551" y="2804910"/>
            <a:ext cx="3538817" cy="261600"/>
          </a:xfrm>
          <a:prstGeom prst="rect">
            <a:avLst/>
          </a:prstGeom>
          <a:noFill/>
        </p:spPr>
        <p:txBody>
          <a:bodyPr wrap="square" lIns="91420" tIns="45710" rIns="91420" bIns="45710" rtlCol="0">
            <a:spAutoFit/>
          </a:bodyPr>
          <a:lstStyle/>
          <a:p>
            <a:endParaRPr lang="en-US" sz="1100" dirty="0">
              <a:solidFill>
                <a:srgbClr val="008000"/>
              </a:solidFill>
            </a:endParaRPr>
          </a:p>
        </p:txBody>
      </p:sp>
      <p:sp>
        <p:nvSpPr>
          <p:cNvPr id="36" name="TextBox 35"/>
          <p:cNvSpPr txBox="1"/>
          <p:nvPr/>
        </p:nvSpPr>
        <p:spPr>
          <a:xfrm>
            <a:off x="66335" y="2615938"/>
            <a:ext cx="694042" cy="292368"/>
          </a:xfrm>
          <a:prstGeom prst="rect">
            <a:avLst/>
          </a:prstGeom>
          <a:noFill/>
        </p:spPr>
        <p:txBody>
          <a:bodyPr wrap="none" lIns="91420" tIns="45710" rIns="91420" bIns="45710" rtlCol="0">
            <a:spAutoFit/>
          </a:bodyPr>
          <a:lstStyle/>
          <a:p>
            <a:r>
              <a:rPr lang="en-US" sz="1300" dirty="0"/>
              <a:t> Level 1</a:t>
            </a:r>
          </a:p>
        </p:txBody>
      </p:sp>
      <p:sp>
        <p:nvSpPr>
          <p:cNvPr id="37" name="TextBox 36"/>
          <p:cNvSpPr txBox="1"/>
          <p:nvPr/>
        </p:nvSpPr>
        <p:spPr>
          <a:xfrm>
            <a:off x="66335" y="3953536"/>
            <a:ext cx="694042" cy="292368"/>
          </a:xfrm>
          <a:prstGeom prst="rect">
            <a:avLst/>
          </a:prstGeom>
          <a:noFill/>
        </p:spPr>
        <p:txBody>
          <a:bodyPr wrap="none" lIns="91420" tIns="45710" rIns="91420" bIns="45710" rtlCol="0">
            <a:spAutoFit/>
          </a:bodyPr>
          <a:lstStyle/>
          <a:p>
            <a:r>
              <a:rPr lang="en-US" sz="1300" dirty="0"/>
              <a:t> Level 2</a:t>
            </a:r>
          </a:p>
        </p:txBody>
      </p:sp>
      <p:sp>
        <p:nvSpPr>
          <p:cNvPr id="38" name="TextBox 37"/>
          <p:cNvSpPr txBox="1"/>
          <p:nvPr/>
        </p:nvSpPr>
        <p:spPr>
          <a:xfrm>
            <a:off x="66335" y="5136166"/>
            <a:ext cx="694042" cy="292368"/>
          </a:xfrm>
          <a:prstGeom prst="rect">
            <a:avLst/>
          </a:prstGeom>
          <a:noFill/>
        </p:spPr>
        <p:txBody>
          <a:bodyPr wrap="none" lIns="91420" tIns="45710" rIns="91420" bIns="45710" rtlCol="0">
            <a:spAutoFit/>
          </a:bodyPr>
          <a:lstStyle/>
          <a:p>
            <a:r>
              <a:rPr lang="en-US" sz="1300" dirty="0"/>
              <a:t> Level 3</a:t>
            </a:r>
          </a:p>
        </p:txBody>
      </p:sp>
      <p:sp>
        <p:nvSpPr>
          <p:cNvPr id="39" name="TextBox 38"/>
          <p:cNvSpPr txBox="1"/>
          <p:nvPr/>
        </p:nvSpPr>
        <p:spPr>
          <a:xfrm>
            <a:off x="66335" y="5933329"/>
            <a:ext cx="697586" cy="292368"/>
          </a:xfrm>
          <a:prstGeom prst="rect">
            <a:avLst/>
          </a:prstGeom>
          <a:noFill/>
        </p:spPr>
        <p:txBody>
          <a:bodyPr wrap="none" lIns="91420" tIns="45710" rIns="91420" bIns="45710" rtlCol="0">
            <a:spAutoFit/>
          </a:bodyPr>
          <a:lstStyle/>
          <a:p>
            <a:r>
              <a:rPr lang="en-US" sz="1300" dirty="0"/>
              <a:t> Level 4</a:t>
            </a:r>
          </a:p>
        </p:txBody>
      </p:sp>
      <p:cxnSp>
        <p:nvCxnSpPr>
          <p:cNvPr id="40" name="Straight Connector 39"/>
          <p:cNvCxnSpPr/>
          <p:nvPr/>
        </p:nvCxnSpPr>
        <p:spPr>
          <a:xfrm>
            <a:off x="-11613" y="6243911"/>
            <a:ext cx="9177771" cy="0"/>
          </a:xfrm>
          <a:prstGeom prst="line">
            <a:avLst/>
          </a:prstGeom>
          <a:ln w="38100" cmpd="sng">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1286580" y="5626272"/>
            <a:ext cx="1411977" cy="553988"/>
          </a:xfrm>
          <a:prstGeom prst="rect">
            <a:avLst/>
          </a:prstGeom>
          <a:solidFill>
            <a:schemeClr val="bg1">
              <a:lumMod val="85000"/>
            </a:schemeClr>
          </a:solidFill>
          <a:ln>
            <a:solidFill>
              <a:schemeClr val="tx1"/>
            </a:solidFill>
          </a:ln>
        </p:spPr>
        <p:txBody>
          <a:bodyPr wrap="square" lIns="91420" tIns="45710" rIns="91420" bIns="45710" rtlCol="0">
            <a:spAutoFit/>
          </a:bodyPr>
          <a:lstStyle/>
          <a:p>
            <a:r>
              <a:rPr lang="en-US" sz="1000" dirty="0">
                <a:solidFill>
                  <a:srgbClr val="008000"/>
                </a:solidFill>
              </a:rPr>
              <a:t>Green</a:t>
            </a:r>
            <a:r>
              <a:rPr lang="en-US" sz="1000" dirty="0"/>
              <a:t> – Operational</a:t>
            </a:r>
          </a:p>
          <a:p>
            <a:r>
              <a:rPr lang="en-US" sz="1000" dirty="0">
                <a:solidFill>
                  <a:srgbClr val="FFFF00"/>
                </a:solidFill>
              </a:rPr>
              <a:t>Yellow</a:t>
            </a:r>
            <a:r>
              <a:rPr lang="en-US" sz="1000" dirty="0">
                <a:solidFill>
                  <a:srgbClr val="FF6600"/>
                </a:solidFill>
              </a:rPr>
              <a:t> </a:t>
            </a:r>
            <a:r>
              <a:rPr lang="en-US" sz="1000" dirty="0"/>
              <a:t>– Development</a:t>
            </a:r>
          </a:p>
          <a:p>
            <a:r>
              <a:rPr lang="en-US" sz="1000" dirty="0">
                <a:solidFill>
                  <a:srgbClr val="FF0000"/>
                </a:solidFill>
              </a:rPr>
              <a:t>Red </a:t>
            </a:r>
            <a:r>
              <a:rPr lang="en-US" sz="1000" dirty="0"/>
              <a:t>- Planned</a:t>
            </a:r>
          </a:p>
        </p:txBody>
      </p:sp>
      <p:sp>
        <p:nvSpPr>
          <p:cNvPr id="27" name="TextBox 26"/>
          <p:cNvSpPr txBox="1"/>
          <p:nvPr/>
        </p:nvSpPr>
        <p:spPr>
          <a:xfrm>
            <a:off x="4587269" y="465924"/>
            <a:ext cx="2252733" cy="461665"/>
          </a:xfrm>
          <a:prstGeom prst="rect">
            <a:avLst/>
          </a:prstGeom>
          <a:noFill/>
        </p:spPr>
        <p:txBody>
          <a:bodyPr wrap="none" rtlCol="0">
            <a:spAutoFit/>
          </a:bodyPr>
          <a:lstStyle/>
          <a:p>
            <a:r>
              <a:rPr lang="en-US" sz="2400" dirty="0" smtClean="0"/>
              <a:t>For NCEI Archive</a:t>
            </a:r>
            <a:endParaRPr lang="en-US" sz="2400" dirty="0"/>
          </a:p>
        </p:txBody>
      </p:sp>
    </p:spTree>
    <p:extLst>
      <p:ext uri="{BB962C8B-B14F-4D97-AF65-F5344CB8AC3E}">
        <p14:creationId xmlns:p14="http://schemas.microsoft.com/office/powerpoint/2010/main" val="1858102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decadal_mean_surface_currents.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00451" y="463138"/>
            <a:ext cx="4631669" cy="5490630"/>
          </a:xfrm>
          <a:prstGeom prst="rect">
            <a:avLst/>
          </a:prstGeom>
        </p:spPr>
      </p:pic>
      <p:sp>
        <p:nvSpPr>
          <p:cNvPr id="2" name="Title 1"/>
          <p:cNvSpPr>
            <a:spLocks noGrp="1"/>
          </p:cNvSpPr>
          <p:nvPr>
            <p:ph type="title"/>
          </p:nvPr>
        </p:nvSpPr>
        <p:spPr>
          <a:xfrm>
            <a:off x="0" y="2"/>
            <a:ext cx="9144000" cy="806824"/>
          </a:xfrm>
        </p:spPr>
        <p:txBody>
          <a:bodyPr anchor="t">
            <a:normAutofit fontScale="90000"/>
          </a:bodyPr>
          <a:lstStyle/>
          <a:p>
            <a:pPr algn="ctr"/>
            <a:r>
              <a:rPr lang="en-US" sz="3200" b="1" dirty="0" smtClean="0"/>
              <a:t>Generate Surface Current Maps Every Hour for a </a:t>
            </a:r>
            <a:r>
              <a:rPr lang="en-US" sz="3200" b="1" dirty="0"/>
              <a:t>D</a:t>
            </a:r>
            <a:r>
              <a:rPr lang="en-US" sz="3200" b="1" dirty="0" smtClean="0"/>
              <a:t>ecade</a:t>
            </a:r>
            <a:endParaRPr lang="en-US" sz="3200" b="1" dirty="0"/>
          </a:p>
        </p:txBody>
      </p:sp>
      <p:grpSp>
        <p:nvGrpSpPr>
          <p:cNvPr id="4" name="Group 3"/>
          <p:cNvGrpSpPr>
            <a:grpSpLocks noChangeAspect="1"/>
          </p:cNvGrpSpPr>
          <p:nvPr/>
        </p:nvGrpSpPr>
        <p:grpSpPr>
          <a:xfrm>
            <a:off x="211065" y="873631"/>
            <a:ext cx="4353534" cy="4782812"/>
            <a:chOff x="211065" y="873631"/>
            <a:chExt cx="4887886" cy="5369854"/>
          </a:xfrm>
        </p:grpSpPr>
        <p:pic>
          <p:nvPicPr>
            <p:cNvPr id="5" name="Picture 4" descr="Screen Shot 2016-12-02 at 12.06.00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1065" y="873631"/>
              <a:ext cx="4887886" cy="5369854"/>
            </a:xfrm>
            <a:prstGeom prst="rect">
              <a:avLst/>
            </a:prstGeom>
            <a:ln>
              <a:solidFill>
                <a:srgbClr val="000000"/>
              </a:solidFill>
            </a:ln>
          </p:spPr>
        </p:pic>
        <p:sp>
          <p:nvSpPr>
            <p:cNvPr id="6" name="Oval 5"/>
            <p:cNvSpPr/>
            <p:nvPr/>
          </p:nvSpPr>
          <p:spPr>
            <a:xfrm>
              <a:off x="3762835" y="1578276"/>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normAutofit fontScale="25000" lnSpcReduction="20000"/>
            </a:bodyPr>
            <a:lstStyle/>
            <a:p>
              <a:pPr algn="ctr"/>
              <a:endParaRPr lang="en-US">
                <a:solidFill>
                  <a:prstClr val="white"/>
                </a:solidFill>
              </a:endParaRPr>
            </a:p>
          </p:txBody>
        </p:sp>
        <p:sp>
          <p:nvSpPr>
            <p:cNvPr id="7" name="Oval 6"/>
            <p:cNvSpPr/>
            <p:nvPr/>
          </p:nvSpPr>
          <p:spPr>
            <a:xfrm>
              <a:off x="3797820" y="1142429"/>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normAutofit fontScale="25000" lnSpcReduction="20000"/>
            </a:bodyPr>
            <a:lstStyle/>
            <a:p>
              <a:pPr algn="ctr"/>
              <a:endParaRPr lang="en-US">
                <a:solidFill>
                  <a:prstClr val="white"/>
                </a:solidFill>
              </a:endParaRPr>
            </a:p>
          </p:txBody>
        </p:sp>
        <p:sp>
          <p:nvSpPr>
            <p:cNvPr id="8" name="Oval 7"/>
            <p:cNvSpPr/>
            <p:nvPr/>
          </p:nvSpPr>
          <p:spPr>
            <a:xfrm>
              <a:off x="2018846" y="1962158"/>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normAutofit fontScale="25000" lnSpcReduction="20000"/>
            </a:bodyPr>
            <a:lstStyle/>
            <a:p>
              <a:pPr algn="ctr"/>
              <a:endParaRPr lang="en-US">
                <a:solidFill>
                  <a:prstClr val="white"/>
                </a:solidFill>
              </a:endParaRPr>
            </a:p>
          </p:txBody>
        </p:sp>
        <p:sp>
          <p:nvSpPr>
            <p:cNvPr id="9" name="Oval 8"/>
            <p:cNvSpPr/>
            <p:nvPr/>
          </p:nvSpPr>
          <p:spPr>
            <a:xfrm>
              <a:off x="2840508" y="1644248"/>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normAutofit fontScale="25000" lnSpcReduction="20000"/>
            </a:bodyPr>
            <a:lstStyle/>
            <a:p>
              <a:pPr algn="ctr"/>
              <a:endParaRPr lang="en-US">
                <a:solidFill>
                  <a:prstClr val="white"/>
                </a:solidFill>
              </a:endParaRPr>
            </a:p>
          </p:txBody>
        </p:sp>
        <p:sp>
          <p:nvSpPr>
            <p:cNvPr id="10" name="Oval 9"/>
            <p:cNvSpPr/>
            <p:nvPr/>
          </p:nvSpPr>
          <p:spPr>
            <a:xfrm>
              <a:off x="2412568" y="1839270"/>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normAutofit fontScale="25000" lnSpcReduction="20000"/>
            </a:bodyPr>
            <a:lstStyle/>
            <a:p>
              <a:pPr algn="ctr"/>
              <a:endParaRPr lang="en-US">
                <a:solidFill>
                  <a:prstClr val="white"/>
                </a:solidFill>
              </a:endParaRPr>
            </a:p>
          </p:txBody>
        </p:sp>
        <p:sp>
          <p:nvSpPr>
            <p:cNvPr id="11" name="Oval 10"/>
            <p:cNvSpPr/>
            <p:nvPr/>
          </p:nvSpPr>
          <p:spPr>
            <a:xfrm flipH="1">
              <a:off x="1409720" y="2237431"/>
              <a:ext cx="61413" cy="67288"/>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normAutofit fontScale="25000" lnSpcReduction="20000"/>
            </a:bodyPr>
            <a:lstStyle/>
            <a:p>
              <a:pPr algn="ctr"/>
              <a:endParaRPr lang="en-US">
                <a:solidFill>
                  <a:prstClr val="white"/>
                </a:solidFill>
              </a:endParaRPr>
            </a:p>
          </p:txBody>
        </p:sp>
        <p:sp>
          <p:nvSpPr>
            <p:cNvPr id="12" name="Oval 11"/>
            <p:cNvSpPr/>
            <p:nvPr/>
          </p:nvSpPr>
          <p:spPr>
            <a:xfrm>
              <a:off x="1563098" y="2076205"/>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normAutofit fontScale="25000" lnSpcReduction="20000"/>
            </a:bodyPr>
            <a:lstStyle/>
            <a:p>
              <a:pPr algn="ctr"/>
              <a:endParaRPr lang="en-US">
                <a:solidFill>
                  <a:prstClr val="white"/>
                </a:solidFill>
              </a:endParaRPr>
            </a:p>
          </p:txBody>
        </p:sp>
        <p:sp>
          <p:nvSpPr>
            <p:cNvPr id="13" name="Oval 12"/>
            <p:cNvSpPr/>
            <p:nvPr/>
          </p:nvSpPr>
          <p:spPr>
            <a:xfrm>
              <a:off x="3420709" y="1493780"/>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normAutofit fontScale="25000" lnSpcReduction="20000"/>
            </a:bodyPr>
            <a:lstStyle/>
            <a:p>
              <a:pPr algn="ctr"/>
              <a:endParaRPr lang="en-US">
                <a:solidFill>
                  <a:prstClr val="white"/>
                </a:solidFill>
              </a:endParaRPr>
            </a:p>
          </p:txBody>
        </p:sp>
        <p:sp>
          <p:nvSpPr>
            <p:cNvPr id="14" name="Oval 13"/>
            <p:cNvSpPr/>
            <p:nvPr/>
          </p:nvSpPr>
          <p:spPr>
            <a:xfrm>
              <a:off x="936115" y="3226596"/>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normAutofit fontScale="25000" lnSpcReduction="20000"/>
            </a:bodyPr>
            <a:lstStyle/>
            <a:p>
              <a:pPr algn="ctr"/>
              <a:endParaRPr lang="en-US">
                <a:solidFill>
                  <a:prstClr val="white"/>
                </a:solidFill>
              </a:endParaRPr>
            </a:p>
          </p:txBody>
        </p:sp>
        <p:sp>
          <p:nvSpPr>
            <p:cNvPr id="15" name="Oval 14"/>
            <p:cNvSpPr/>
            <p:nvPr/>
          </p:nvSpPr>
          <p:spPr>
            <a:xfrm>
              <a:off x="753603" y="3675021"/>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normAutofit fontScale="25000" lnSpcReduction="20000"/>
            </a:bodyPr>
            <a:lstStyle/>
            <a:p>
              <a:pPr algn="ctr"/>
              <a:endParaRPr lang="en-US">
                <a:solidFill>
                  <a:prstClr val="white"/>
                </a:solidFill>
              </a:endParaRPr>
            </a:p>
          </p:txBody>
        </p:sp>
        <p:sp>
          <p:nvSpPr>
            <p:cNvPr id="16" name="Oval 15"/>
            <p:cNvSpPr/>
            <p:nvPr/>
          </p:nvSpPr>
          <p:spPr>
            <a:xfrm>
              <a:off x="1339750" y="2661495"/>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normAutofit fontScale="25000" lnSpcReduction="20000"/>
            </a:bodyPr>
            <a:lstStyle/>
            <a:p>
              <a:pPr algn="ctr"/>
              <a:endParaRPr lang="en-US">
                <a:solidFill>
                  <a:prstClr val="white"/>
                </a:solidFill>
              </a:endParaRPr>
            </a:p>
          </p:txBody>
        </p:sp>
        <p:sp>
          <p:nvSpPr>
            <p:cNvPr id="17" name="Oval 16"/>
            <p:cNvSpPr/>
            <p:nvPr/>
          </p:nvSpPr>
          <p:spPr>
            <a:xfrm>
              <a:off x="1234794" y="2921231"/>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normAutofit fontScale="25000" lnSpcReduction="20000"/>
            </a:bodyPr>
            <a:lstStyle/>
            <a:p>
              <a:pPr algn="ctr"/>
              <a:endParaRPr lang="en-US">
                <a:solidFill>
                  <a:prstClr val="white"/>
                </a:solidFill>
              </a:endParaRPr>
            </a:p>
          </p:txBody>
        </p:sp>
        <p:sp>
          <p:nvSpPr>
            <p:cNvPr id="18" name="Oval 17"/>
            <p:cNvSpPr/>
            <p:nvPr/>
          </p:nvSpPr>
          <p:spPr>
            <a:xfrm>
              <a:off x="428843" y="5339138"/>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normAutofit fontScale="25000" lnSpcReduction="20000"/>
            </a:bodyPr>
            <a:lstStyle/>
            <a:p>
              <a:pPr algn="ctr"/>
              <a:endParaRPr lang="en-US">
                <a:solidFill>
                  <a:prstClr val="white"/>
                </a:solidFill>
              </a:endParaRPr>
            </a:p>
          </p:txBody>
        </p:sp>
        <p:sp>
          <p:nvSpPr>
            <p:cNvPr id="19" name="Oval 18"/>
            <p:cNvSpPr/>
            <p:nvPr/>
          </p:nvSpPr>
          <p:spPr>
            <a:xfrm>
              <a:off x="560666" y="5656443"/>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normAutofit fontScale="25000" lnSpcReduction="20000"/>
            </a:bodyPr>
            <a:lstStyle/>
            <a:p>
              <a:pPr algn="ctr"/>
              <a:endParaRPr lang="en-US">
                <a:solidFill>
                  <a:prstClr val="white"/>
                </a:solidFill>
              </a:endParaRPr>
            </a:p>
          </p:txBody>
        </p:sp>
        <p:sp>
          <p:nvSpPr>
            <p:cNvPr id="20" name="Oval 19"/>
            <p:cNvSpPr/>
            <p:nvPr/>
          </p:nvSpPr>
          <p:spPr>
            <a:xfrm>
              <a:off x="258550" y="4890287"/>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normAutofit fontScale="25000" lnSpcReduction="20000"/>
            </a:bodyPr>
            <a:lstStyle/>
            <a:p>
              <a:pPr algn="ctr"/>
              <a:endParaRPr lang="en-US">
                <a:solidFill>
                  <a:prstClr val="white"/>
                </a:solidFill>
              </a:endParaRPr>
            </a:p>
          </p:txBody>
        </p:sp>
        <p:sp>
          <p:nvSpPr>
            <p:cNvPr id="21" name="Oval 20"/>
            <p:cNvSpPr/>
            <p:nvPr/>
          </p:nvSpPr>
          <p:spPr>
            <a:xfrm>
              <a:off x="498813" y="4136553"/>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normAutofit fontScale="25000" lnSpcReduction="20000"/>
            </a:bodyPr>
            <a:lstStyle/>
            <a:p>
              <a:pPr algn="ctr"/>
              <a:endParaRPr lang="en-US">
                <a:solidFill>
                  <a:prstClr val="white"/>
                </a:solidFill>
              </a:endParaRPr>
            </a:p>
          </p:txBody>
        </p:sp>
        <p:sp>
          <p:nvSpPr>
            <p:cNvPr id="22" name="Oval 21"/>
            <p:cNvSpPr/>
            <p:nvPr/>
          </p:nvSpPr>
          <p:spPr>
            <a:xfrm>
              <a:off x="358873" y="5897945"/>
              <a:ext cx="69970" cy="65972"/>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lIns="20254" tIns="10127" rIns="20254" bIns="10127" rtlCol="0" anchor="ctr">
              <a:normAutofit fontScale="25000" lnSpcReduction="20000"/>
            </a:bodyPr>
            <a:lstStyle/>
            <a:p>
              <a:pPr algn="ctr"/>
              <a:endParaRPr lang="en-US">
                <a:solidFill>
                  <a:prstClr val="white"/>
                </a:solidFill>
              </a:endParaRPr>
            </a:p>
          </p:txBody>
        </p:sp>
        <p:sp>
          <p:nvSpPr>
            <p:cNvPr id="24" name="TextBox 23"/>
            <p:cNvSpPr txBox="1"/>
            <p:nvPr/>
          </p:nvSpPr>
          <p:spPr>
            <a:xfrm>
              <a:off x="233419" y="1052049"/>
              <a:ext cx="1542683" cy="943781"/>
            </a:xfrm>
            <a:prstGeom prst="rect">
              <a:avLst/>
            </a:prstGeom>
            <a:noFill/>
          </p:spPr>
          <p:txBody>
            <a:bodyPr wrap="none" lIns="20254" tIns="10127" rIns="20254" bIns="10127" rtlCol="0">
              <a:normAutofit fontScale="92500" lnSpcReduction="10000"/>
            </a:bodyPr>
            <a:lstStyle/>
            <a:p>
              <a:r>
                <a:rPr lang="en-US" sz="1200" dirty="0">
                  <a:solidFill>
                    <a:prstClr val="black"/>
                  </a:solidFill>
                  <a:latin typeface="American Typewriter"/>
                  <a:cs typeface="American Typewriter"/>
                </a:rPr>
                <a:t>  </a:t>
              </a:r>
              <a:r>
                <a:rPr lang="en-US" sz="1200" dirty="0">
                  <a:solidFill>
                    <a:srgbClr val="FF0000"/>
                  </a:solidFill>
                  <a:latin typeface="American Typewriter"/>
                  <a:cs typeface="American Typewriter"/>
                </a:rPr>
                <a:t>5 MHz- 17 Stations</a:t>
              </a:r>
            </a:p>
            <a:p>
              <a:r>
                <a:rPr lang="en-US" sz="1200" dirty="0">
                  <a:solidFill>
                    <a:srgbClr val="FF6600"/>
                  </a:solidFill>
                  <a:latin typeface="American Typewriter"/>
                  <a:cs typeface="American Typewriter"/>
                </a:rPr>
                <a:t>13 MHz-   7 Stations</a:t>
              </a:r>
            </a:p>
            <a:p>
              <a:r>
                <a:rPr lang="en-US" sz="1200" dirty="0">
                  <a:solidFill>
                    <a:srgbClr val="008000"/>
                  </a:solidFill>
                  <a:latin typeface="American Typewriter"/>
                  <a:cs typeface="American Typewriter"/>
                </a:rPr>
                <a:t>25 MHz- 16 Stations</a:t>
              </a:r>
            </a:p>
            <a:p>
              <a:r>
                <a:rPr lang="en-US" sz="1200" dirty="0">
                  <a:solidFill>
                    <a:prstClr val="black"/>
                  </a:solidFill>
                  <a:latin typeface="American Typewriter"/>
                  <a:cs typeface="American Typewriter"/>
                </a:rPr>
                <a:t>Outside-   6 Stations</a:t>
              </a:r>
            </a:p>
            <a:p>
              <a:r>
                <a:rPr lang="en-US" sz="1200" dirty="0">
                  <a:solidFill>
                    <a:prstClr val="black"/>
                  </a:solidFill>
                  <a:latin typeface="American Typewriter"/>
                  <a:cs typeface="American Typewriter"/>
                </a:rPr>
                <a:t>TOTAL – 46 Stations</a:t>
              </a:r>
            </a:p>
          </p:txBody>
        </p:sp>
        <p:sp>
          <p:nvSpPr>
            <p:cNvPr id="25" name="TextBox 24"/>
            <p:cNvSpPr txBox="1"/>
            <p:nvPr/>
          </p:nvSpPr>
          <p:spPr>
            <a:xfrm>
              <a:off x="3490679" y="3663512"/>
              <a:ext cx="1246362" cy="251284"/>
            </a:xfrm>
            <a:prstGeom prst="rect">
              <a:avLst/>
            </a:prstGeom>
            <a:noFill/>
          </p:spPr>
          <p:txBody>
            <a:bodyPr wrap="none" lIns="20254" tIns="10127" rIns="20254" bIns="10127" rtlCol="0">
              <a:noAutofit/>
            </a:bodyPr>
            <a:lstStyle/>
            <a:p>
              <a:r>
                <a:rPr lang="en-US" sz="900" dirty="0">
                  <a:solidFill>
                    <a:prstClr val="black"/>
                  </a:solidFill>
                  <a:latin typeface="Bangla MN"/>
                  <a:cs typeface="Bangla MN"/>
                </a:rPr>
                <a:t>Winter Storm Jonas</a:t>
              </a:r>
            </a:p>
            <a:p>
              <a:r>
                <a:rPr lang="en-US" sz="700" dirty="0">
                  <a:solidFill>
                    <a:prstClr val="black"/>
                  </a:solidFill>
                  <a:latin typeface="Bangla MN"/>
                  <a:cs typeface="Bangla MN"/>
                </a:rPr>
                <a:t>2016/01/23 20:00 UTC</a:t>
              </a:r>
            </a:p>
          </p:txBody>
        </p:sp>
        <p:cxnSp>
          <p:nvCxnSpPr>
            <p:cNvPr id="26" name="Straight Connector 25"/>
            <p:cNvCxnSpPr/>
            <p:nvPr/>
          </p:nvCxnSpPr>
          <p:spPr>
            <a:xfrm>
              <a:off x="233419" y="1754011"/>
              <a:ext cx="1520271" cy="0"/>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a:off x="2008688" y="3815106"/>
              <a:ext cx="1412020" cy="50680"/>
            </a:xfrm>
            <a:prstGeom prst="straightConnector1">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29" name="Group 28"/>
          <p:cNvGrpSpPr/>
          <p:nvPr/>
        </p:nvGrpSpPr>
        <p:grpSpPr>
          <a:xfrm>
            <a:off x="-11615" y="6234591"/>
            <a:ext cx="9155615" cy="628440"/>
            <a:chOff x="-11615" y="6234591"/>
            <a:chExt cx="9155615" cy="628440"/>
          </a:xfrm>
        </p:grpSpPr>
        <p:sp>
          <p:nvSpPr>
            <p:cNvPr id="30" name="Rectangle 29"/>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1" name="Picture 3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77121" y="6243911"/>
              <a:ext cx="2939989" cy="614089"/>
            </a:xfrm>
            <a:prstGeom prst="rect">
              <a:avLst/>
            </a:prstGeom>
          </p:spPr>
        </p:pic>
        <p:pic>
          <p:nvPicPr>
            <p:cNvPr id="32" name="Picture 31"/>
            <p:cNvPicPr>
              <a:picLocks noChangeAspect="1"/>
            </p:cNvPicPr>
            <p:nvPr/>
          </p:nvPicPr>
          <p:blipFill rotWithShape="1">
            <a:blip r:embed="rId5" cstate="email">
              <a:extLst>
                <a:ext uri="{28A0092B-C50C-407E-A947-70E740481C1C}">
                  <a14:useLocalDpi xmlns:a14="http://schemas.microsoft.com/office/drawing/2010/main"/>
                </a:ext>
              </a:extLst>
            </a:blip>
            <a:srcRect l="-1"/>
            <a:stretch/>
          </p:blipFill>
          <p:spPr>
            <a:xfrm>
              <a:off x="-11615" y="6247440"/>
              <a:ext cx="5409983" cy="615591"/>
            </a:xfrm>
            <a:prstGeom prst="rect">
              <a:avLst/>
            </a:prstGeom>
          </p:spPr>
        </p:pic>
        <p:pic>
          <p:nvPicPr>
            <p:cNvPr id="33" name="Picture 32"/>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668248" y="6261566"/>
              <a:ext cx="540613" cy="557002"/>
            </a:xfrm>
            <a:prstGeom prst="rect">
              <a:avLst/>
            </a:prstGeom>
          </p:spPr>
        </p:pic>
      </p:grpSp>
      <p:sp>
        <p:nvSpPr>
          <p:cNvPr id="35" name="TextBox 34"/>
          <p:cNvSpPr txBox="1"/>
          <p:nvPr/>
        </p:nvSpPr>
        <p:spPr>
          <a:xfrm>
            <a:off x="5827656" y="4653385"/>
            <a:ext cx="2634376" cy="707886"/>
          </a:xfrm>
          <a:prstGeom prst="rect">
            <a:avLst/>
          </a:prstGeom>
          <a:noFill/>
        </p:spPr>
        <p:txBody>
          <a:bodyPr wrap="none" rtlCol="0">
            <a:spAutoFit/>
          </a:bodyPr>
          <a:lstStyle/>
          <a:p>
            <a:pPr algn="ctr"/>
            <a:r>
              <a:rPr lang="en-US" sz="2000" dirty="0" smtClean="0">
                <a:solidFill>
                  <a:prstClr val="black"/>
                </a:solidFill>
              </a:rPr>
              <a:t>Decadal Mean Currents</a:t>
            </a:r>
          </a:p>
          <a:p>
            <a:pPr algn="ctr"/>
            <a:r>
              <a:rPr lang="en-US" sz="2000" dirty="0" smtClean="0">
                <a:solidFill>
                  <a:prstClr val="black"/>
                </a:solidFill>
              </a:rPr>
              <a:t>for </a:t>
            </a:r>
            <a:r>
              <a:rPr lang="en-US" sz="2000" dirty="0" smtClean="0">
                <a:solidFill>
                  <a:prstClr val="black"/>
                </a:solidFill>
              </a:rPr>
              <a:t>Scientific Analysis</a:t>
            </a:r>
            <a:endParaRPr lang="en-US" sz="2000" dirty="0">
              <a:solidFill>
                <a:prstClr val="black"/>
              </a:solidFill>
            </a:endParaRPr>
          </a:p>
        </p:txBody>
      </p:sp>
      <p:sp>
        <p:nvSpPr>
          <p:cNvPr id="36" name="TextBox 35"/>
          <p:cNvSpPr txBox="1"/>
          <p:nvPr/>
        </p:nvSpPr>
        <p:spPr>
          <a:xfrm>
            <a:off x="2209311" y="4699552"/>
            <a:ext cx="2203109" cy="707886"/>
          </a:xfrm>
          <a:prstGeom prst="rect">
            <a:avLst/>
          </a:prstGeom>
          <a:noFill/>
        </p:spPr>
        <p:txBody>
          <a:bodyPr wrap="square" rtlCol="0">
            <a:spAutoFit/>
          </a:bodyPr>
          <a:lstStyle/>
          <a:p>
            <a:pPr algn="ctr"/>
            <a:r>
              <a:rPr lang="en-US" sz="2000" dirty="0" smtClean="0">
                <a:solidFill>
                  <a:prstClr val="black"/>
                </a:solidFill>
              </a:rPr>
              <a:t>Hourly Maps for </a:t>
            </a:r>
          </a:p>
          <a:p>
            <a:pPr algn="ctr"/>
            <a:r>
              <a:rPr lang="en-US" sz="2000" dirty="0" smtClean="0">
                <a:solidFill>
                  <a:prstClr val="black"/>
                </a:solidFill>
              </a:rPr>
              <a:t>Search And Rescue</a:t>
            </a:r>
            <a:endParaRPr lang="en-US" sz="2000" dirty="0">
              <a:solidFill>
                <a:prstClr val="black"/>
              </a:solidFill>
            </a:endParaRPr>
          </a:p>
        </p:txBody>
      </p:sp>
    </p:spTree>
    <p:extLst>
      <p:ext uri="{BB962C8B-B14F-4D97-AF65-F5344CB8AC3E}">
        <p14:creationId xmlns:p14="http://schemas.microsoft.com/office/powerpoint/2010/main" val="21132608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RACOOS_6km_grid_15bathy_150di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673100"/>
            <a:ext cx="7324527" cy="5493395"/>
          </a:xfrm>
          <a:prstGeom prst="rect">
            <a:avLst/>
          </a:prstGeom>
        </p:spPr>
      </p:pic>
      <p:sp>
        <p:nvSpPr>
          <p:cNvPr id="3" name="TextBox 2"/>
          <p:cNvSpPr txBox="1"/>
          <p:nvPr/>
        </p:nvSpPr>
        <p:spPr>
          <a:xfrm>
            <a:off x="0" y="117920"/>
            <a:ext cx="9144000" cy="584776"/>
          </a:xfrm>
          <a:prstGeom prst="rect">
            <a:avLst/>
          </a:prstGeom>
          <a:noFill/>
        </p:spPr>
        <p:txBody>
          <a:bodyPr wrap="square" rtlCol="0">
            <a:spAutoFit/>
          </a:bodyPr>
          <a:lstStyle/>
          <a:p>
            <a:pPr algn="ctr"/>
            <a:r>
              <a:rPr lang="en-US" sz="3200" b="1" dirty="0" smtClean="0"/>
              <a:t>Grid Points for USCG 80-80 Metric</a:t>
            </a:r>
            <a:endParaRPr lang="en-US" sz="3200" b="1" dirty="0"/>
          </a:p>
        </p:txBody>
      </p:sp>
      <p:sp>
        <p:nvSpPr>
          <p:cNvPr id="4" name="TextBox 3"/>
          <p:cNvSpPr txBox="1"/>
          <p:nvPr/>
        </p:nvSpPr>
        <p:spPr>
          <a:xfrm>
            <a:off x="5638800" y="838200"/>
            <a:ext cx="3276600" cy="3139321"/>
          </a:xfrm>
          <a:prstGeom prst="rect">
            <a:avLst/>
          </a:prstGeom>
          <a:noFill/>
        </p:spPr>
        <p:txBody>
          <a:bodyPr wrap="square" rtlCol="0">
            <a:spAutoFit/>
          </a:bodyPr>
          <a:lstStyle/>
          <a:p>
            <a:r>
              <a:rPr lang="en-US" b="1" dirty="0" smtClean="0"/>
              <a:t>U.S. Coast Guard</a:t>
            </a:r>
          </a:p>
          <a:p>
            <a:r>
              <a:rPr lang="en-US" b="1" dirty="0" smtClean="0"/>
              <a:t>HF Radar Metrics</a:t>
            </a:r>
          </a:p>
          <a:p>
            <a:endParaRPr lang="en-US" dirty="0" smtClean="0"/>
          </a:p>
          <a:p>
            <a:pPr marL="342900" indent="-342900">
              <a:buAutoNum type="arabicParenR"/>
            </a:pPr>
            <a:r>
              <a:rPr lang="en-US" dirty="0" smtClean="0"/>
              <a:t>Data quality: Produce better results than existing products (Proven in the </a:t>
            </a:r>
            <a:r>
              <a:rPr lang="en-US" smtClean="0"/>
              <a:t>USCG tests)</a:t>
            </a:r>
            <a:endParaRPr lang="en-US" dirty="0" smtClean="0"/>
          </a:p>
          <a:p>
            <a:endParaRPr lang="en-US" dirty="0"/>
          </a:p>
          <a:p>
            <a:r>
              <a:rPr lang="en-US" dirty="0" smtClean="0"/>
              <a:t>2) Data availability:</a:t>
            </a:r>
          </a:p>
          <a:p>
            <a:r>
              <a:rPr lang="en-US" dirty="0" smtClean="0"/>
              <a:t>Total Current Vectors:</a:t>
            </a:r>
            <a:endParaRPr lang="en-US" dirty="0"/>
          </a:p>
          <a:p>
            <a:r>
              <a:rPr lang="en-US" dirty="0" smtClean="0"/>
              <a:t>80% Spatial Coverage</a:t>
            </a:r>
          </a:p>
          <a:p>
            <a:r>
              <a:rPr lang="en-US" dirty="0" smtClean="0"/>
              <a:t>80% of the Time</a:t>
            </a:r>
            <a:endParaRPr lang="en-US" dirty="0"/>
          </a:p>
        </p:txBody>
      </p:sp>
      <p:sp>
        <p:nvSpPr>
          <p:cNvPr id="5" name="TextBox 4"/>
          <p:cNvSpPr txBox="1"/>
          <p:nvPr/>
        </p:nvSpPr>
        <p:spPr>
          <a:xfrm>
            <a:off x="3181318" y="4876800"/>
            <a:ext cx="2070323" cy="646331"/>
          </a:xfrm>
          <a:prstGeom prst="rect">
            <a:avLst/>
          </a:prstGeom>
          <a:noFill/>
        </p:spPr>
        <p:txBody>
          <a:bodyPr wrap="none" rtlCol="0">
            <a:spAutoFit/>
          </a:bodyPr>
          <a:lstStyle/>
          <a:p>
            <a:pPr algn="r"/>
            <a:r>
              <a:rPr lang="en-US" sz="1800" dirty="0">
                <a:solidFill>
                  <a:srgbClr val="000000"/>
                </a:solidFill>
              </a:rPr>
              <a:t>USCG SAR </a:t>
            </a:r>
            <a:r>
              <a:rPr lang="en-US" sz="1800" dirty="0" smtClean="0">
                <a:solidFill>
                  <a:srgbClr val="000000"/>
                </a:solidFill>
              </a:rPr>
              <a:t>Grid</a:t>
            </a:r>
          </a:p>
          <a:p>
            <a:pPr algn="r"/>
            <a:r>
              <a:rPr lang="en-US" sz="1800" dirty="0" smtClean="0">
                <a:solidFill>
                  <a:srgbClr val="FF0000"/>
                </a:solidFill>
              </a:rPr>
              <a:t>National HFR Grid</a:t>
            </a:r>
          </a:p>
        </p:txBody>
      </p:sp>
    </p:spTree>
    <p:extLst>
      <p:ext uri="{BB962C8B-B14F-4D97-AF65-F5344CB8AC3E}">
        <p14:creationId xmlns:p14="http://schemas.microsoft.com/office/powerpoint/2010/main" val="14133731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9144000" cy="806824"/>
          </a:xfrm>
        </p:spPr>
        <p:txBody>
          <a:bodyPr anchor="t">
            <a:normAutofit fontScale="90000"/>
          </a:bodyPr>
          <a:lstStyle/>
          <a:p>
            <a:pPr algn="ctr"/>
            <a:r>
              <a:rPr lang="en-US" b="1" dirty="0" smtClean="0"/>
              <a:t>Search And Rescue Data Availability Metrics</a:t>
            </a:r>
            <a:endParaRPr lang="en-US" b="1" dirty="0"/>
          </a:p>
        </p:txBody>
      </p:sp>
      <p:pic>
        <p:nvPicPr>
          <p:cNvPr id="28" name="Picture 27" descr="MARACOOS_Coverage_2010_2016.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93913" y="868599"/>
            <a:ext cx="5341711" cy="5081652"/>
          </a:xfrm>
          <a:prstGeom prst="rect">
            <a:avLst/>
          </a:prstGeom>
          <a:ln>
            <a:solidFill>
              <a:srgbClr val="000000"/>
            </a:solidFill>
          </a:ln>
        </p:spPr>
      </p:pic>
      <p:sp>
        <p:nvSpPr>
          <p:cNvPr id="3" name="TextBox 2"/>
          <p:cNvSpPr txBox="1"/>
          <p:nvPr/>
        </p:nvSpPr>
        <p:spPr>
          <a:xfrm>
            <a:off x="5777121" y="770625"/>
            <a:ext cx="3258022" cy="5447645"/>
          </a:xfrm>
          <a:prstGeom prst="rect">
            <a:avLst/>
          </a:prstGeom>
          <a:noFill/>
        </p:spPr>
        <p:txBody>
          <a:bodyPr wrap="square" rtlCol="0">
            <a:spAutoFit/>
          </a:bodyPr>
          <a:lstStyle/>
          <a:p>
            <a:r>
              <a:rPr lang="en-US" sz="2400" b="1" dirty="0" smtClean="0">
                <a:solidFill>
                  <a:prstClr val="black"/>
                </a:solidFill>
              </a:rPr>
              <a:t>MARACOOS 17-Site Long Range Network:</a:t>
            </a:r>
            <a:r>
              <a:rPr lang="en-US" sz="2400" dirty="0" smtClean="0">
                <a:solidFill>
                  <a:prstClr val="black"/>
                </a:solidFill>
              </a:rPr>
              <a:t> </a:t>
            </a:r>
          </a:p>
          <a:p>
            <a:endParaRPr lang="en-US" sz="1200" dirty="0" smtClean="0">
              <a:solidFill>
                <a:prstClr val="black"/>
              </a:solidFill>
            </a:endParaRPr>
          </a:p>
          <a:p>
            <a:pPr marL="342900" indent="-342900">
              <a:buFont typeface="Arial" charset="0"/>
              <a:buChar char="•"/>
            </a:pPr>
            <a:r>
              <a:rPr lang="en-US" sz="2400" dirty="0" smtClean="0">
                <a:solidFill>
                  <a:prstClr val="black"/>
                </a:solidFill>
              </a:rPr>
              <a:t>Consistently exceeds</a:t>
            </a:r>
            <a:r>
              <a:rPr lang="en-US" sz="2400" dirty="0">
                <a:solidFill>
                  <a:prstClr val="black"/>
                </a:solidFill>
              </a:rPr>
              <a:t> </a:t>
            </a:r>
            <a:r>
              <a:rPr lang="en-US" sz="2400" dirty="0" smtClean="0">
                <a:solidFill>
                  <a:prstClr val="black"/>
                </a:solidFill>
              </a:rPr>
              <a:t>U.S. Coast Guard  80-80 Metric </a:t>
            </a:r>
          </a:p>
          <a:p>
            <a:pPr marL="342900" indent="-342900">
              <a:buFont typeface="Arial" charset="0"/>
              <a:buChar char="•"/>
            </a:pPr>
            <a:endParaRPr lang="en-US" sz="1200" dirty="0" smtClean="0">
              <a:solidFill>
                <a:prstClr val="black"/>
              </a:solidFill>
            </a:endParaRPr>
          </a:p>
          <a:p>
            <a:pPr marL="342900" indent="-342900">
              <a:buFont typeface="Arial" charset="0"/>
              <a:buChar char="•"/>
            </a:pPr>
            <a:r>
              <a:rPr lang="en-US" sz="2400" dirty="0" smtClean="0">
                <a:solidFill>
                  <a:prstClr val="black"/>
                </a:solidFill>
              </a:rPr>
              <a:t>80 % spatial </a:t>
            </a:r>
            <a:r>
              <a:rPr lang="en-US" sz="2400" dirty="0">
                <a:solidFill>
                  <a:prstClr val="black"/>
                </a:solidFill>
              </a:rPr>
              <a:t>c</a:t>
            </a:r>
            <a:r>
              <a:rPr lang="en-US" sz="2400" dirty="0" smtClean="0">
                <a:solidFill>
                  <a:prstClr val="black"/>
                </a:solidFill>
              </a:rPr>
              <a:t>overage 80% of the time</a:t>
            </a:r>
          </a:p>
          <a:p>
            <a:pPr marL="342900" indent="-342900">
              <a:buFont typeface="Arial" charset="0"/>
              <a:buChar char="•"/>
            </a:pPr>
            <a:endParaRPr lang="en-US" sz="1200" dirty="0" smtClean="0">
              <a:solidFill>
                <a:prstClr val="black"/>
              </a:solidFill>
            </a:endParaRPr>
          </a:p>
          <a:p>
            <a:pPr marL="342900" indent="-342900">
              <a:buFont typeface="Arial" charset="0"/>
              <a:buChar char="•"/>
            </a:pPr>
            <a:r>
              <a:rPr lang="en-US" sz="2400" dirty="0" smtClean="0">
                <a:solidFill>
                  <a:prstClr val="black"/>
                </a:solidFill>
              </a:rPr>
              <a:t>Achieved through site resiliency and active spares approach.</a:t>
            </a:r>
          </a:p>
          <a:p>
            <a:pPr marL="342900" indent="-342900">
              <a:buFont typeface="Arial" charset="0"/>
              <a:buChar char="•"/>
            </a:pPr>
            <a:endParaRPr lang="en-US" sz="1200" dirty="0">
              <a:solidFill>
                <a:prstClr val="black"/>
              </a:solidFill>
            </a:endParaRPr>
          </a:p>
          <a:p>
            <a:pPr marL="342900" indent="-342900">
              <a:buFont typeface="Arial" charset="0"/>
              <a:buChar char="•"/>
            </a:pPr>
            <a:r>
              <a:rPr lang="en-US" sz="2400" dirty="0" smtClean="0">
                <a:solidFill>
                  <a:prstClr val="black"/>
                </a:solidFill>
              </a:rPr>
              <a:t>Accomplished with 2.5 Field Technicians</a:t>
            </a:r>
            <a:endParaRPr lang="en-US" sz="2400" dirty="0">
              <a:solidFill>
                <a:prstClr val="black"/>
              </a:solidFill>
            </a:endParaRPr>
          </a:p>
        </p:txBody>
      </p:sp>
      <p:grpSp>
        <p:nvGrpSpPr>
          <p:cNvPr id="29" name="Group 28"/>
          <p:cNvGrpSpPr/>
          <p:nvPr/>
        </p:nvGrpSpPr>
        <p:grpSpPr>
          <a:xfrm>
            <a:off x="-11615" y="6234591"/>
            <a:ext cx="9155615" cy="628440"/>
            <a:chOff x="-11615" y="6234591"/>
            <a:chExt cx="9155615" cy="628440"/>
          </a:xfrm>
        </p:grpSpPr>
        <p:sp>
          <p:nvSpPr>
            <p:cNvPr id="30" name="Rectangle 29"/>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1" name="Picture 3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77121" y="6243911"/>
              <a:ext cx="2939989" cy="614089"/>
            </a:xfrm>
            <a:prstGeom prst="rect">
              <a:avLst/>
            </a:prstGeom>
          </p:spPr>
        </p:pic>
        <p:pic>
          <p:nvPicPr>
            <p:cNvPr id="32" name="Picture 31"/>
            <p:cNvPicPr>
              <a:picLocks noChangeAspect="1"/>
            </p:cNvPicPr>
            <p:nvPr/>
          </p:nvPicPr>
          <p:blipFill rotWithShape="1">
            <a:blip r:embed="rId4" cstate="email">
              <a:extLst>
                <a:ext uri="{28A0092B-C50C-407E-A947-70E740481C1C}">
                  <a14:useLocalDpi xmlns:a14="http://schemas.microsoft.com/office/drawing/2010/main"/>
                </a:ext>
              </a:extLst>
            </a:blip>
            <a:srcRect l="-1"/>
            <a:stretch/>
          </p:blipFill>
          <p:spPr>
            <a:xfrm>
              <a:off x="-11615" y="6247440"/>
              <a:ext cx="5409983" cy="615591"/>
            </a:xfrm>
            <a:prstGeom prst="rect">
              <a:avLst/>
            </a:prstGeom>
          </p:spPr>
        </p:pic>
        <p:pic>
          <p:nvPicPr>
            <p:cNvPr id="33" name="Picture 3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668248" y="6261566"/>
              <a:ext cx="540613" cy="557002"/>
            </a:xfrm>
            <a:prstGeom prst="rect">
              <a:avLst/>
            </a:prstGeom>
          </p:spPr>
        </p:pic>
      </p:grpSp>
      <p:sp>
        <p:nvSpPr>
          <p:cNvPr id="34" name="TextBox 33"/>
          <p:cNvSpPr txBox="1"/>
          <p:nvPr/>
        </p:nvSpPr>
        <p:spPr>
          <a:xfrm>
            <a:off x="2122713" y="4354285"/>
            <a:ext cx="1306287" cy="923330"/>
          </a:xfrm>
          <a:prstGeom prst="rect">
            <a:avLst/>
          </a:prstGeom>
          <a:noFill/>
        </p:spPr>
        <p:txBody>
          <a:bodyPr wrap="square" rtlCol="0">
            <a:spAutoFit/>
          </a:bodyPr>
          <a:lstStyle/>
          <a:p>
            <a:r>
              <a:rPr lang="en-US" dirty="0" smtClean="0">
                <a:solidFill>
                  <a:prstClr val="black"/>
                </a:solidFill>
              </a:rPr>
              <a:t>Every </a:t>
            </a:r>
          </a:p>
          <a:p>
            <a:r>
              <a:rPr lang="en-US" dirty="0" smtClean="0">
                <a:solidFill>
                  <a:prstClr val="black"/>
                </a:solidFill>
              </a:rPr>
              <a:t>6 Months since 2011</a:t>
            </a:r>
            <a:endParaRPr lang="en-US" dirty="0">
              <a:solidFill>
                <a:prstClr val="black"/>
              </a:solidFill>
            </a:endParaRPr>
          </a:p>
        </p:txBody>
      </p:sp>
    </p:spTree>
    <p:extLst>
      <p:ext uri="{BB962C8B-B14F-4D97-AF65-F5344CB8AC3E}">
        <p14:creationId xmlns:p14="http://schemas.microsoft.com/office/powerpoint/2010/main" val="3430682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0" y="88372"/>
            <a:ext cx="9144000" cy="1143000"/>
          </a:xfrm>
        </p:spPr>
        <p:txBody>
          <a:bodyPr>
            <a:normAutofit fontScale="90000"/>
          </a:bodyPr>
          <a:lstStyle/>
          <a:p>
            <a:r>
              <a:rPr lang="en-US" dirty="0" smtClean="0">
                <a:latin typeface="Calibri" charset="0"/>
                <a:ea typeface="ＭＳ Ｐゴシック" charset="0"/>
                <a:cs typeface="ＭＳ Ｐゴシック" charset="0"/>
              </a:rPr>
              <a:t>Resilient CODAR Shore Site</a:t>
            </a:r>
            <a:r>
              <a:rPr lang="en-US" dirty="0" smtClean="0">
                <a:latin typeface="Calibri" charset="0"/>
                <a:ea typeface="ＭＳ Ｐゴシック" charset="0"/>
                <a:cs typeface="ＭＳ Ｐゴシック" charset="0"/>
              </a:rPr>
              <a:t>: Phase 1 </a:t>
            </a:r>
            <a:r>
              <a:rPr lang="en-US" dirty="0" smtClean="0">
                <a:latin typeface="Calibri" charset="0"/>
                <a:ea typeface="ＭＳ Ｐゴシック" charset="0"/>
                <a:cs typeface="ＭＳ Ｐゴシック" charset="0"/>
              </a:rPr>
              <a:t/>
            </a:r>
            <a:br>
              <a:rPr lang="en-US" dirty="0" smtClean="0">
                <a:latin typeface="Calibri" charset="0"/>
                <a:ea typeface="ＭＳ Ｐゴシック" charset="0"/>
                <a:cs typeface="ＭＳ Ｐゴシック" charset="0"/>
              </a:rPr>
            </a:br>
            <a:r>
              <a:rPr lang="en-US" sz="3200" dirty="0" smtClean="0">
                <a:latin typeface="Calibri" charset="0"/>
                <a:ea typeface="ＭＳ Ｐゴシック" charset="0"/>
                <a:cs typeface="ＭＳ Ｐゴシック" charset="0"/>
              </a:rPr>
              <a:t>Shed, Enclosure, </a:t>
            </a:r>
            <a:r>
              <a:rPr lang="en-US" sz="3200" dirty="0" err="1" smtClean="0">
                <a:latin typeface="Calibri" charset="0"/>
                <a:ea typeface="ＭＳ Ｐゴシック" charset="0"/>
                <a:cs typeface="ＭＳ Ｐゴシック" charset="0"/>
              </a:rPr>
              <a:t>Tx</a:t>
            </a:r>
            <a:r>
              <a:rPr lang="en-US" sz="3200" dirty="0" smtClean="0">
                <a:latin typeface="Calibri" charset="0"/>
                <a:ea typeface="ＭＳ Ｐゴシック" charset="0"/>
                <a:cs typeface="ＭＳ Ｐゴシック" charset="0"/>
              </a:rPr>
              <a:t>/Rx, </a:t>
            </a:r>
            <a:r>
              <a:rPr lang="en-US" sz="3200" dirty="0" err="1" smtClean="0">
                <a:latin typeface="Calibri" charset="0"/>
                <a:ea typeface="ＭＳ Ｐゴシック" charset="0"/>
                <a:cs typeface="ＭＳ Ｐゴシック" charset="0"/>
              </a:rPr>
              <a:t>Comms</a:t>
            </a:r>
            <a:r>
              <a:rPr lang="en-US" sz="3200" dirty="0" smtClean="0">
                <a:latin typeface="Calibri" charset="0"/>
                <a:ea typeface="ＭＳ Ｐゴシック" charset="0"/>
                <a:cs typeface="ＭＳ Ｐゴシック" charset="0"/>
              </a:rPr>
              <a:t>, Power, GPS, AIS</a:t>
            </a:r>
            <a:r>
              <a:rPr lang="en-US" dirty="0" smtClean="0">
                <a:latin typeface="Calibri" charset="0"/>
                <a:ea typeface="ＭＳ Ｐゴシック" charset="0"/>
                <a:cs typeface="ＭＳ Ｐゴシック" charset="0"/>
              </a:rPr>
              <a:t> </a:t>
            </a:r>
            <a:endParaRPr lang="en-US" dirty="0">
              <a:latin typeface="Calibri" charset="0"/>
              <a:ea typeface="ＭＳ Ｐゴシック" charset="0"/>
              <a:cs typeface="ＭＳ Ｐゴシック" charset="0"/>
            </a:endParaRPr>
          </a:p>
        </p:txBody>
      </p:sp>
      <p:pic>
        <p:nvPicPr>
          <p:cNvPr id="15362"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97513" y="1377950"/>
            <a:ext cx="2182812" cy="404018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5363" name="TextBox 3"/>
          <p:cNvSpPr txBox="1">
            <a:spLocks noChangeArrowheads="1"/>
          </p:cNvSpPr>
          <p:nvPr/>
        </p:nvSpPr>
        <p:spPr bwMode="auto">
          <a:xfrm>
            <a:off x="6043613" y="5353050"/>
            <a:ext cx="2089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en-US" sz="1800">
                <a:solidFill>
                  <a:prstClr val="black"/>
                </a:solidFill>
              </a:rPr>
              <a:t>Enclosure</a:t>
            </a:r>
          </a:p>
        </p:txBody>
      </p:sp>
      <p:pic>
        <p:nvPicPr>
          <p:cNvPr id="1536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61950" y="1389063"/>
            <a:ext cx="3195638" cy="40068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5365" name="TextBox 7"/>
          <p:cNvSpPr txBox="1">
            <a:spLocks noChangeArrowheads="1"/>
          </p:cNvSpPr>
          <p:nvPr/>
        </p:nvSpPr>
        <p:spPr bwMode="auto">
          <a:xfrm>
            <a:off x="1633538" y="5335588"/>
            <a:ext cx="84137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en-US" sz="1800">
                <a:solidFill>
                  <a:prstClr val="black"/>
                </a:solidFill>
              </a:rPr>
              <a:t>Shed</a:t>
            </a:r>
          </a:p>
        </p:txBody>
      </p:sp>
      <p:cxnSp>
        <p:nvCxnSpPr>
          <p:cNvPr id="12" name="Straight Arrow Connector 11"/>
          <p:cNvCxnSpPr>
            <a:cxnSpLocks noChangeShapeType="1"/>
          </p:cNvCxnSpPr>
          <p:nvPr/>
        </p:nvCxnSpPr>
        <p:spPr bwMode="auto">
          <a:xfrm>
            <a:off x="5022850" y="2020888"/>
            <a:ext cx="1141413" cy="536575"/>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14" name="Straight Arrow Connector 13"/>
          <p:cNvCxnSpPr>
            <a:cxnSpLocks noChangeShapeType="1"/>
          </p:cNvCxnSpPr>
          <p:nvPr/>
        </p:nvCxnSpPr>
        <p:spPr bwMode="auto">
          <a:xfrm flipH="1">
            <a:off x="6680200" y="3132138"/>
            <a:ext cx="1295400" cy="50800"/>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16" name="Straight Arrow Connector 15"/>
          <p:cNvCxnSpPr>
            <a:cxnSpLocks noChangeShapeType="1"/>
          </p:cNvCxnSpPr>
          <p:nvPr/>
        </p:nvCxnSpPr>
        <p:spPr bwMode="auto">
          <a:xfrm>
            <a:off x="4800600" y="2801938"/>
            <a:ext cx="990600" cy="398462"/>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18" name="Straight Arrow Connector 17"/>
          <p:cNvCxnSpPr>
            <a:cxnSpLocks noChangeShapeType="1"/>
          </p:cNvCxnSpPr>
          <p:nvPr/>
        </p:nvCxnSpPr>
        <p:spPr bwMode="auto">
          <a:xfrm>
            <a:off x="4859338" y="3598863"/>
            <a:ext cx="1447800" cy="152400"/>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23" name="Straight Arrow Connector 22"/>
          <p:cNvCxnSpPr>
            <a:cxnSpLocks noChangeShapeType="1"/>
          </p:cNvCxnSpPr>
          <p:nvPr/>
        </p:nvCxnSpPr>
        <p:spPr bwMode="auto">
          <a:xfrm flipH="1" flipV="1">
            <a:off x="6713538" y="4005263"/>
            <a:ext cx="1270000" cy="66675"/>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37" name="Straight Arrow Connector 36"/>
          <p:cNvCxnSpPr>
            <a:cxnSpLocks noChangeShapeType="1"/>
          </p:cNvCxnSpPr>
          <p:nvPr/>
        </p:nvCxnSpPr>
        <p:spPr bwMode="auto">
          <a:xfrm flipH="1">
            <a:off x="6781800" y="2387600"/>
            <a:ext cx="1084263" cy="482600"/>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15372" name="TextBox 39"/>
          <p:cNvSpPr txBox="1">
            <a:spLocks noChangeArrowheads="1"/>
          </p:cNvSpPr>
          <p:nvPr/>
        </p:nvSpPr>
        <p:spPr bwMode="auto">
          <a:xfrm>
            <a:off x="4148138" y="1727200"/>
            <a:ext cx="1109662"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en-US" sz="1800">
                <a:solidFill>
                  <a:prstClr val="black"/>
                </a:solidFill>
              </a:rPr>
              <a:t>monitor</a:t>
            </a:r>
          </a:p>
        </p:txBody>
      </p:sp>
      <p:sp>
        <p:nvSpPr>
          <p:cNvPr id="15373" name="TextBox 40"/>
          <p:cNvSpPr txBox="1">
            <a:spLocks noChangeArrowheads="1"/>
          </p:cNvSpPr>
          <p:nvPr/>
        </p:nvSpPr>
        <p:spPr bwMode="auto">
          <a:xfrm>
            <a:off x="3860800" y="2506663"/>
            <a:ext cx="1109663"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en-US" sz="1800">
                <a:solidFill>
                  <a:prstClr val="black"/>
                </a:solidFill>
              </a:rPr>
              <a:t>A.C. unit</a:t>
            </a:r>
          </a:p>
        </p:txBody>
      </p:sp>
      <p:sp>
        <p:nvSpPr>
          <p:cNvPr id="15374" name="TextBox 41"/>
          <p:cNvSpPr txBox="1">
            <a:spLocks noChangeArrowheads="1"/>
          </p:cNvSpPr>
          <p:nvPr/>
        </p:nvSpPr>
        <p:spPr bwMode="auto">
          <a:xfrm>
            <a:off x="3802063" y="3284538"/>
            <a:ext cx="143827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en-US" sz="1800">
                <a:solidFill>
                  <a:prstClr val="black"/>
                </a:solidFill>
              </a:rPr>
              <a:t>transmitter</a:t>
            </a:r>
          </a:p>
        </p:txBody>
      </p:sp>
      <p:sp>
        <p:nvSpPr>
          <p:cNvPr id="15375" name="TextBox 42"/>
          <p:cNvSpPr txBox="1">
            <a:spLocks noChangeArrowheads="1"/>
          </p:cNvSpPr>
          <p:nvPr/>
        </p:nvSpPr>
        <p:spPr bwMode="auto">
          <a:xfrm>
            <a:off x="7874000" y="1752600"/>
            <a:ext cx="12954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en-US" sz="1800">
                <a:solidFill>
                  <a:prstClr val="black"/>
                </a:solidFill>
              </a:rPr>
              <a:t>computer &amp; external hard drive</a:t>
            </a:r>
          </a:p>
        </p:txBody>
      </p:sp>
      <p:sp>
        <p:nvSpPr>
          <p:cNvPr id="15376" name="TextBox 45"/>
          <p:cNvSpPr txBox="1">
            <a:spLocks noChangeArrowheads="1"/>
          </p:cNvSpPr>
          <p:nvPr/>
        </p:nvSpPr>
        <p:spPr bwMode="auto">
          <a:xfrm>
            <a:off x="7958138" y="2921000"/>
            <a:ext cx="1109662"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en-US" sz="1800">
                <a:solidFill>
                  <a:prstClr val="black"/>
                </a:solidFill>
              </a:rPr>
              <a:t>UPS system</a:t>
            </a:r>
          </a:p>
        </p:txBody>
      </p:sp>
      <p:sp>
        <p:nvSpPr>
          <p:cNvPr id="15377" name="TextBox 47"/>
          <p:cNvSpPr txBox="1">
            <a:spLocks noChangeArrowheads="1"/>
          </p:cNvSpPr>
          <p:nvPr/>
        </p:nvSpPr>
        <p:spPr bwMode="auto">
          <a:xfrm>
            <a:off x="7916863" y="3894138"/>
            <a:ext cx="1108075"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en-US" sz="1800">
                <a:solidFill>
                  <a:prstClr val="black"/>
                </a:solidFill>
              </a:rPr>
              <a:t>receiver</a:t>
            </a:r>
          </a:p>
        </p:txBody>
      </p:sp>
      <p:cxnSp>
        <p:nvCxnSpPr>
          <p:cNvPr id="50" name="Straight Arrow Connector 49"/>
          <p:cNvCxnSpPr>
            <a:cxnSpLocks noChangeShapeType="1"/>
          </p:cNvCxnSpPr>
          <p:nvPr/>
        </p:nvCxnSpPr>
        <p:spPr bwMode="auto">
          <a:xfrm flipH="1">
            <a:off x="6654800" y="4826000"/>
            <a:ext cx="1236663" cy="169863"/>
          </a:xfrm>
          <a:prstGeom prst="straightConnector1">
            <a:avLst/>
          </a:prstGeom>
          <a:noFill/>
          <a:ln w="25400">
            <a:solidFill>
              <a:schemeClr val="tx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sp>
        <p:nvSpPr>
          <p:cNvPr id="15379" name="TextBox 51"/>
          <p:cNvSpPr txBox="1">
            <a:spLocks noChangeArrowheads="1"/>
          </p:cNvSpPr>
          <p:nvPr/>
        </p:nvSpPr>
        <p:spPr bwMode="auto">
          <a:xfrm>
            <a:off x="7715303" y="4572000"/>
            <a:ext cx="1428697"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en-US" sz="1800" dirty="0" smtClean="0">
                <a:solidFill>
                  <a:prstClr val="black"/>
                </a:solidFill>
              </a:rPr>
              <a:t>Two lines of </a:t>
            </a:r>
            <a:r>
              <a:rPr lang="en-US" sz="1400" dirty="0" smtClean="0">
                <a:solidFill>
                  <a:prstClr val="black"/>
                </a:solidFill>
              </a:rPr>
              <a:t>Communication</a:t>
            </a:r>
            <a:endParaRPr lang="en-US" sz="1400" dirty="0">
              <a:solidFill>
                <a:prstClr val="black"/>
              </a:solidFill>
            </a:endParaRPr>
          </a:p>
        </p:txBody>
      </p:sp>
      <p:pic>
        <p:nvPicPr>
          <p:cNvPr id="15380" name="Picture 1"/>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868738" y="4086225"/>
            <a:ext cx="1879600" cy="14097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5381" name="TextBox 41"/>
          <p:cNvSpPr txBox="1">
            <a:spLocks noChangeArrowheads="1"/>
          </p:cNvSpPr>
          <p:nvPr/>
        </p:nvSpPr>
        <p:spPr bwMode="auto">
          <a:xfrm>
            <a:off x="3646488" y="5540375"/>
            <a:ext cx="22383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r>
              <a:rPr lang="en-US" sz="1800">
                <a:solidFill>
                  <a:prstClr val="black"/>
                </a:solidFill>
              </a:rPr>
              <a:t>Lightning Protection</a:t>
            </a:r>
          </a:p>
        </p:txBody>
      </p:sp>
      <p:grpSp>
        <p:nvGrpSpPr>
          <p:cNvPr id="24" name="Group 23"/>
          <p:cNvGrpSpPr/>
          <p:nvPr/>
        </p:nvGrpSpPr>
        <p:grpSpPr>
          <a:xfrm>
            <a:off x="-11615" y="6234591"/>
            <a:ext cx="9155615" cy="628440"/>
            <a:chOff x="-11615" y="6234591"/>
            <a:chExt cx="9155615" cy="628440"/>
          </a:xfrm>
        </p:grpSpPr>
        <p:sp>
          <p:nvSpPr>
            <p:cNvPr id="25" name="Rectangle 24"/>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6" name="Picture 2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77121" y="6243911"/>
              <a:ext cx="2939989" cy="614089"/>
            </a:xfrm>
            <a:prstGeom prst="rect">
              <a:avLst/>
            </a:prstGeom>
          </p:spPr>
        </p:pic>
        <p:pic>
          <p:nvPicPr>
            <p:cNvPr id="27" name="Picture 26"/>
            <p:cNvPicPr>
              <a:picLocks noChangeAspect="1"/>
            </p:cNvPicPr>
            <p:nvPr/>
          </p:nvPicPr>
          <p:blipFill rotWithShape="1">
            <a:blip r:embed="rId6" cstate="email">
              <a:extLst>
                <a:ext uri="{28A0092B-C50C-407E-A947-70E740481C1C}">
                  <a14:useLocalDpi xmlns:a14="http://schemas.microsoft.com/office/drawing/2010/main"/>
                </a:ext>
              </a:extLst>
            </a:blip>
            <a:srcRect l="-1"/>
            <a:stretch/>
          </p:blipFill>
          <p:spPr>
            <a:xfrm>
              <a:off x="-11615" y="6247440"/>
              <a:ext cx="5409983" cy="615591"/>
            </a:xfrm>
            <a:prstGeom prst="rect">
              <a:avLst/>
            </a:prstGeom>
          </p:spPr>
        </p:pic>
        <p:pic>
          <p:nvPicPr>
            <p:cNvPr id="28" name="Picture 27"/>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668248" y="6261566"/>
              <a:ext cx="540613" cy="557002"/>
            </a:xfrm>
            <a:prstGeom prst="rect">
              <a:avLst/>
            </a:prstGeom>
          </p:spPr>
        </p:pic>
      </p:grpSp>
    </p:spTree>
    <p:extLst>
      <p:ext uri="{BB962C8B-B14F-4D97-AF65-F5344CB8AC3E}">
        <p14:creationId xmlns:p14="http://schemas.microsoft.com/office/powerpoint/2010/main" val="1331918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0934.jp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4876800" y="910278"/>
            <a:ext cx="2006864" cy="2675818"/>
          </a:xfrm>
          <a:prstGeom prst="rect">
            <a:avLst/>
          </a:prstGeom>
          <a:ln>
            <a:solidFill>
              <a:srgbClr val="000000"/>
            </a:solidFill>
          </a:ln>
        </p:spPr>
      </p:pic>
      <p:pic>
        <p:nvPicPr>
          <p:cNvPr id="6" name="Picture 5" descr="IMG_6124.jp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7084778" y="910278"/>
            <a:ext cx="1970986" cy="2645722"/>
          </a:xfrm>
          <a:prstGeom prst="rect">
            <a:avLst/>
          </a:prstGeom>
          <a:ln>
            <a:solidFill>
              <a:srgbClr val="000000"/>
            </a:solidFill>
          </a:ln>
        </p:spPr>
      </p:pic>
      <p:sp>
        <p:nvSpPr>
          <p:cNvPr id="7" name="TextBox 6"/>
          <p:cNvSpPr txBox="1"/>
          <p:nvPr/>
        </p:nvSpPr>
        <p:spPr>
          <a:xfrm>
            <a:off x="5465526" y="3550641"/>
            <a:ext cx="919881" cy="369332"/>
          </a:xfrm>
          <a:prstGeom prst="rect">
            <a:avLst/>
          </a:prstGeom>
          <a:noFill/>
        </p:spPr>
        <p:txBody>
          <a:bodyPr wrap="none" rtlCol="0">
            <a:spAutoFit/>
          </a:bodyPr>
          <a:lstStyle/>
          <a:p>
            <a:r>
              <a:rPr lang="en-US" dirty="0" smtClean="0">
                <a:solidFill>
                  <a:prstClr val="black"/>
                </a:solidFill>
              </a:rPr>
              <a:t>BEFORE</a:t>
            </a:r>
            <a:endParaRPr lang="en-US" dirty="0">
              <a:solidFill>
                <a:prstClr val="black"/>
              </a:solidFill>
            </a:endParaRPr>
          </a:p>
        </p:txBody>
      </p:sp>
      <p:sp>
        <p:nvSpPr>
          <p:cNvPr id="8" name="TextBox 7"/>
          <p:cNvSpPr txBox="1"/>
          <p:nvPr/>
        </p:nvSpPr>
        <p:spPr>
          <a:xfrm>
            <a:off x="7728095" y="3550641"/>
            <a:ext cx="774822" cy="369332"/>
          </a:xfrm>
          <a:prstGeom prst="rect">
            <a:avLst/>
          </a:prstGeom>
          <a:noFill/>
        </p:spPr>
        <p:txBody>
          <a:bodyPr wrap="none" rtlCol="0">
            <a:spAutoFit/>
          </a:bodyPr>
          <a:lstStyle/>
          <a:p>
            <a:r>
              <a:rPr lang="en-US" dirty="0" smtClean="0">
                <a:solidFill>
                  <a:prstClr val="black"/>
                </a:solidFill>
              </a:rPr>
              <a:t>AFTER</a:t>
            </a:r>
            <a:endParaRPr lang="en-US" dirty="0">
              <a:solidFill>
                <a:prstClr val="black"/>
              </a:solidFill>
            </a:endParaRPr>
          </a:p>
        </p:txBody>
      </p:sp>
      <p:sp>
        <p:nvSpPr>
          <p:cNvPr id="9" name="TextBox 8"/>
          <p:cNvSpPr txBox="1"/>
          <p:nvPr/>
        </p:nvSpPr>
        <p:spPr>
          <a:xfrm>
            <a:off x="141817" y="933851"/>
            <a:ext cx="4409863" cy="3785652"/>
          </a:xfrm>
          <a:prstGeom prst="rect">
            <a:avLst/>
          </a:prstGeom>
          <a:noFill/>
        </p:spPr>
        <p:txBody>
          <a:bodyPr wrap="square">
            <a:spAutoFit/>
          </a:bodyPr>
          <a:lstStyle/>
          <a:p>
            <a:pPr marL="285750" indent="-285750">
              <a:buFont typeface="Arial"/>
              <a:buChar char="•"/>
              <a:defRPr/>
            </a:pPr>
            <a:r>
              <a:rPr lang="en-US" sz="2000" dirty="0" smtClean="0">
                <a:solidFill>
                  <a:prstClr val="black"/>
                </a:solidFill>
                <a:ea typeface="ＭＳ Ｐゴシック" charset="0"/>
                <a:cs typeface="Geneva" charset="0"/>
              </a:rPr>
              <a:t>Raised Platforms</a:t>
            </a:r>
          </a:p>
          <a:p>
            <a:pPr marL="285750" indent="-285750">
              <a:buFont typeface="Arial"/>
              <a:buChar char="•"/>
              <a:defRPr/>
            </a:pPr>
            <a:r>
              <a:rPr lang="en-US" sz="2000" dirty="0">
                <a:solidFill>
                  <a:prstClr val="black"/>
                </a:solidFill>
              </a:rPr>
              <a:t>Shed Lightning Protection</a:t>
            </a:r>
          </a:p>
          <a:p>
            <a:pPr marL="285750" indent="-285750">
              <a:buFont typeface="Arial"/>
              <a:buChar char="•"/>
              <a:defRPr/>
            </a:pPr>
            <a:r>
              <a:rPr lang="en-US" sz="2000" dirty="0">
                <a:solidFill>
                  <a:prstClr val="black"/>
                </a:solidFill>
              </a:rPr>
              <a:t>Uninterruptible Power Supplies</a:t>
            </a:r>
          </a:p>
          <a:p>
            <a:pPr marL="285750" indent="-285750">
              <a:buFont typeface="Arial"/>
              <a:buChar char="•"/>
              <a:defRPr/>
            </a:pPr>
            <a:r>
              <a:rPr lang="en-US" sz="2000" dirty="0">
                <a:solidFill>
                  <a:prstClr val="black"/>
                </a:solidFill>
              </a:rPr>
              <a:t>Antenna Bases 6’ Deep</a:t>
            </a:r>
          </a:p>
          <a:p>
            <a:pPr marL="285750" indent="-285750">
              <a:buFont typeface="Arial"/>
              <a:buChar char="•"/>
              <a:defRPr/>
            </a:pPr>
            <a:r>
              <a:rPr lang="en-US" sz="2000" dirty="0">
                <a:solidFill>
                  <a:prstClr val="black"/>
                </a:solidFill>
              </a:rPr>
              <a:t>Radar Lightning Protection</a:t>
            </a:r>
          </a:p>
          <a:p>
            <a:pPr marL="285750" indent="-285750">
              <a:buFont typeface="Arial"/>
              <a:buChar char="•"/>
              <a:defRPr/>
            </a:pPr>
            <a:endParaRPr lang="en-US" sz="2000" dirty="0" smtClean="0">
              <a:solidFill>
                <a:prstClr val="black"/>
              </a:solidFill>
              <a:ea typeface="ＭＳ Ｐゴシック" charset="0"/>
              <a:cs typeface="Geneva" charset="0"/>
            </a:endParaRPr>
          </a:p>
          <a:p>
            <a:pPr marL="285750" indent="-285750">
              <a:buFont typeface="Arial"/>
              <a:buChar char="•"/>
              <a:defRPr/>
            </a:pPr>
            <a:endParaRPr lang="en-US" sz="2000" dirty="0" smtClean="0">
              <a:solidFill>
                <a:prstClr val="black"/>
              </a:solidFill>
              <a:ea typeface="ＭＳ Ｐゴシック" charset="0"/>
              <a:cs typeface="Geneva" charset="0"/>
            </a:endParaRPr>
          </a:p>
          <a:p>
            <a:pPr marL="285750" indent="-285750">
              <a:buFont typeface="Arial"/>
              <a:buChar char="•"/>
              <a:defRPr/>
            </a:pPr>
            <a:endParaRPr lang="en-US" sz="2000" dirty="0" smtClean="0">
              <a:solidFill>
                <a:prstClr val="black"/>
              </a:solidFill>
              <a:ea typeface="ＭＳ Ｐゴシック" charset="0"/>
              <a:cs typeface="Geneva" charset="0"/>
            </a:endParaRPr>
          </a:p>
          <a:p>
            <a:pPr marL="285750" indent="-285750">
              <a:buFont typeface="Arial"/>
              <a:buChar char="•"/>
              <a:defRPr/>
            </a:pPr>
            <a:endParaRPr lang="en-US" sz="2000" dirty="0" smtClean="0">
              <a:solidFill>
                <a:prstClr val="black"/>
              </a:solidFill>
              <a:ea typeface="ＭＳ Ｐゴシック" charset="0"/>
              <a:cs typeface="Geneva" charset="0"/>
            </a:endParaRPr>
          </a:p>
          <a:p>
            <a:pPr marL="285750" indent="-285750">
              <a:buFont typeface="Arial"/>
              <a:buChar char="•"/>
              <a:defRPr/>
            </a:pPr>
            <a:endParaRPr lang="en-US" sz="2000" dirty="0" smtClean="0">
              <a:solidFill>
                <a:prstClr val="black"/>
              </a:solidFill>
              <a:ea typeface="ＭＳ Ｐゴシック" charset="0"/>
              <a:cs typeface="Geneva" charset="0"/>
            </a:endParaRPr>
          </a:p>
          <a:p>
            <a:pPr>
              <a:defRPr/>
            </a:pPr>
            <a:endParaRPr lang="en-US" sz="2000" dirty="0">
              <a:solidFill>
                <a:prstClr val="black"/>
              </a:solidFill>
              <a:ea typeface="ＭＳ Ｐゴシック" charset="0"/>
              <a:cs typeface="Geneva" charset="0"/>
            </a:endParaRPr>
          </a:p>
          <a:p>
            <a:pPr>
              <a:defRPr/>
            </a:pPr>
            <a:endParaRPr lang="en-US" sz="2000" dirty="0">
              <a:solidFill>
                <a:prstClr val="black"/>
              </a:solidFill>
              <a:ea typeface="ＭＳ Ｐゴシック" charset="0"/>
              <a:cs typeface="Geneva" charset="0"/>
            </a:endParaRPr>
          </a:p>
        </p:txBody>
      </p:sp>
      <p:pic>
        <p:nvPicPr>
          <p:cNvPr id="10" name="Picture 9" descr="IMG_7368.jpg"/>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74767" y="2691324"/>
            <a:ext cx="2864264" cy="1378386"/>
          </a:xfrm>
          <a:prstGeom prst="rect">
            <a:avLst/>
          </a:prstGeom>
          <a:ln>
            <a:solidFill>
              <a:srgbClr val="000000"/>
            </a:solidFill>
          </a:ln>
        </p:spPr>
      </p:pic>
      <p:pic>
        <p:nvPicPr>
          <p:cNvPr id="11" name="Picture 10" descr="DSCN4896.jpg"/>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212382" y="4174685"/>
            <a:ext cx="2595628" cy="1946721"/>
          </a:xfrm>
          <a:prstGeom prst="rect">
            <a:avLst/>
          </a:prstGeom>
          <a:ln>
            <a:solidFill>
              <a:srgbClr val="000000"/>
            </a:solidFill>
          </a:ln>
        </p:spPr>
      </p:pic>
      <p:pic>
        <p:nvPicPr>
          <p:cNvPr id="12" name="Picture 11" descr="IMG_7359.jpg"/>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141817" y="4196154"/>
            <a:ext cx="2567002" cy="1925252"/>
          </a:xfrm>
          <a:prstGeom prst="rect">
            <a:avLst/>
          </a:prstGeom>
          <a:ln>
            <a:solidFill>
              <a:srgbClr val="000000"/>
            </a:solidFill>
          </a:ln>
        </p:spPr>
      </p:pic>
      <p:pic>
        <p:nvPicPr>
          <p:cNvPr id="13" name="Picture 12" descr="IMG_4905.JPG"/>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6323071" y="4131741"/>
            <a:ext cx="2652886" cy="1989665"/>
          </a:xfrm>
          <a:prstGeom prst="rect">
            <a:avLst/>
          </a:prstGeom>
          <a:ln>
            <a:solidFill>
              <a:srgbClr val="000000"/>
            </a:solidFill>
          </a:ln>
        </p:spPr>
      </p:pic>
      <p:grpSp>
        <p:nvGrpSpPr>
          <p:cNvPr id="14" name="Group 13"/>
          <p:cNvGrpSpPr/>
          <p:nvPr/>
        </p:nvGrpSpPr>
        <p:grpSpPr>
          <a:xfrm>
            <a:off x="-11615" y="6234591"/>
            <a:ext cx="9155615" cy="628440"/>
            <a:chOff x="-11615" y="6234591"/>
            <a:chExt cx="9155615" cy="628440"/>
          </a:xfrm>
        </p:grpSpPr>
        <p:sp>
          <p:nvSpPr>
            <p:cNvPr id="15" name="Rectangle 14"/>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6" name="Picture 1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777121" y="6243911"/>
              <a:ext cx="2939989" cy="614089"/>
            </a:xfrm>
            <a:prstGeom prst="rect">
              <a:avLst/>
            </a:prstGeom>
          </p:spPr>
        </p:pic>
        <p:pic>
          <p:nvPicPr>
            <p:cNvPr id="17" name="Picture 16"/>
            <p:cNvPicPr>
              <a:picLocks noChangeAspect="1"/>
            </p:cNvPicPr>
            <p:nvPr/>
          </p:nvPicPr>
          <p:blipFill rotWithShape="1">
            <a:blip r:embed="rId9" cstate="email">
              <a:extLst>
                <a:ext uri="{28A0092B-C50C-407E-A947-70E740481C1C}">
                  <a14:useLocalDpi xmlns:a14="http://schemas.microsoft.com/office/drawing/2010/main"/>
                </a:ext>
              </a:extLst>
            </a:blip>
            <a:srcRect l="-1"/>
            <a:stretch/>
          </p:blipFill>
          <p:spPr>
            <a:xfrm>
              <a:off x="-11615" y="6247440"/>
              <a:ext cx="5409983" cy="615591"/>
            </a:xfrm>
            <a:prstGeom prst="rect">
              <a:avLst/>
            </a:prstGeom>
          </p:spPr>
        </p:pic>
        <p:pic>
          <p:nvPicPr>
            <p:cNvPr id="18" name="Picture 17"/>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668248" y="6261566"/>
              <a:ext cx="540613" cy="557002"/>
            </a:xfrm>
            <a:prstGeom prst="rect">
              <a:avLst/>
            </a:prstGeom>
          </p:spPr>
        </p:pic>
      </p:grpSp>
      <p:sp>
        <p:nvSpPr>
          <p:cNvPr id="19" name="Title 1"/>
          <p:cNvSpPr>
            <a:spLocks noGrp="1"/>
          </p:cNvSpPr>
          <p:nvPr>
            <p:ph type="title"/>
          </p:nvPr>
        </p:nvSpPr>
        <p:spPr>
          <a:xfrm>
            <a:off x="-11615" y="-180485"/>
            <a:ext cx="9144000" cy="1143000"/>
          </a:xfrm>
        </p:spPr>
        <p:txBody>
          <a:bodyPr>
            <a:normAutofit/>
          </a:bodyPr>
          <a:lstStyle/>
          <a:p>
            <a:r>
              <a:rPr lang="en-US" dirty="0" smtClean="0">
                <a:latin typeface="Calibri" charset="0"/>
                <a:ea typeface="ＭＳ Ｐゴシック" charset="0"/>
                <a:cs typeface="ＭＳ Ｐゴシック" charset="0"/>
              </a:rPr>
              <a:t>Resilient CODAR Shore Site</a:t>
            </a:r>
            <a:r>
              <a:rPr lang="en-US" dirty="0" smtClean="0">
                <a:latin typeface="Calibri" charset="0"/>
                <a:ea typeface="ＭＳ Ｐゴシック" charset="0"/>
                <a:cs typeface="ＭＳ Ｐゴシック" charset="0"/>
              </a:rPr>
              <a:t>: Phase 2 </a:t>
            </a: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4927945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7430042" y="2712958"/>
            <a:ext cx="1664403" cy="646331"/>
          </a:xfrm>
          <a:prstGeom prst="rect">
            <a:avLst/>
          </a:prstGeom>
          <a:solidFill>
            <a:schemeClr val="bg1"/>
          </a:solidFill>
        </p:spPr>
        <p:txBody>
          <a:bodyPr wrap="square" rtlCol="0">
            <a:spAutoFit/>
          </a:bodyPr>
          <a:lstStyle/>
          <a:p>
            <a:pPr algn="r" defTabSz="457200"/>
            <a:r>
              <a:rPr lang="en-US" dirty="0">
                <a:solidFill>
                  <a:prstClr val="black"/>
                </a:solidFill>
              </a:rPr>
              <a:t>Bottom temperature</a:t>
            </a:r>
          </a:p>
        </p:txBody>
      </p:sp>
      <p:pic>
        <p:nvPicPr>
          <p:cNvPr id="7" name="Picture 3" descr="kk5"/>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989871" y="183467"/>
            <a:ext cx="1635556" cy="30584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30" name="Content Placeholder 2"/>
          <p:cNvSpPr>
            <a:spLocks noGrp="1"/>
          </p:cNvSpPr>
          <p:nvPr>
            <p:ph sz="half" idx="1"/>
          </p:nvPr>
        </p:nvSpPr>
        <p:spPr>
          <a:xfrm>
            <a:off x="113894" y="3622882"/>
            <a:ext cx="6256097" cy="2926327"/>
          </a:xfrm>
        </p:spPr>
        <p:txBody>
          <a:bodyPr>
            <a:normAutofit/>
          </a:bodyPr>
          <a:lstStyle/>
          <a:p>
            <a:pPr eaLnBrk="1" hangingPunct="1">
              <a:buNone/>
            </a:pPr>
            <a:r>
              <a:rPr lang="en-US" sz="1600" i="1" dirty="0" smtClean="0">
                <a:latin typeface="Calibri" charset="0"/>
                <a:ea typeface="ＭＳ Ｐゴシック" charset="0"/>
                <a:cs typeface="Arial" charset="0"/>
              </a:rPr>
              <a:t>Data used</a:t>
            </a:r>
            <a:r>
              <a:rPr lang="en-US" sz="1600" i="1" dirty="0">
                <a:latin typeface="Calibri" charset="0"/>
                <a:ea typeface="ＭＳ Ｐゴシック" charset="0"/>
                <a:cs typeface="Arial" charset="0"/>
              </a:rPr>
              <a:t> </a:t>
            </a:r>
            <a:r>
              <a:rPr lang="en-US" sz="1600" i="1" dirty="0" smtClean="0">
                <a:latin typeface="Calibri" charset="0"/>
                <a:ea typeface="ＭＳ Ｐゴシック" charset="0"/>
                <a:cs typeface="Arial" charset="0"/>
              </a:rPr>
              <a:t>                                                                [… real-time SOURCE]</a:t>
            </a:r>
            <a:br>
              <a:rPr lang="en-US" sz="1600" i="1" dirty="0" smtClean="0">
                <a:latin typeface="Calibri" charset="0"/>
                <a:ea typeface="ＭＳ Ｐゴシック" charset="0"/>
                <a:cs typeface="Arial" charset="0"/>
              </a:rPr>
            </a:br>
            <a:r>
              <a:rPr lang="en-US" sz="1600" i="1" dirty="0" smtClean="0">
                <a:latin typeface="Calibri" charset="0"/>
                <a:ea typeface="ＭＳ Ｐゴシック" charset="0"/>
                <a:cs typeface="Arial" charset="0"/>
              </a:rPr>
              <a:t>                                                                                </a:t>
            </a:r>
            <a:r>
              <a:rPr lang="en-US" sz="1600" i="1" dirty="0">
                <a:latin typeface="Calibri" charset="0"/>
                <a:ea typeface="ＭＳ Ｐゴシック" charset="0"/>
                <a:cs typeface="Arial" charset="0"/>
              </a:rPr>
              <a:t> </a:t>
            </a:r>
            <a:r>
              <a:rPr lang="en-US" sz="1600" i="1" dirty="0" smtClean="0">
                <a:latin typeface="Calibri" charset="0"/>
                <a:ea typeface="ＭＳ Ｐゴシック" charset="0"/>
                <a:cs typeface="Arial" charset="0"/>
              </a:rPr>
              <a:t>     </a:t>
            </a:r>
            <a:r>
              <a:rPr lang="en-US" sz="1050" i="1" dirty="0" smtClean="0">
                <a:solidFill>
                  <a:prstClr val="black"/>
                </a:solidFill>
                <a:latin typeface="Calibri" charset="0"/>
                <a:ea typeface="ＭＳ Ｐゴシック" charset="0"/>
                <a:cs typeface="Arial" charset="0"/>
              </a:rPr>
              <a:t>*</a:t>
            </a:r>
            <a:r>
              <a:rPr lang="en-US" sz="1050" i="1" dirty="0">
                <a:solidFill>
                  <a:prstClr val="black"/>
                </a:solidFill>
                <a:latin typeface="Calibri" charset="0"/>
                <a:ea typeface="ＭＳ Ｐゴシック" charset="0"/>
                <a:cs typeface="Arial" charset="0"/>
              </a:rPr>
              <a:t>THREDDS Data </a:t>
            </a:r>
            <a:r>
              <a:rPr lang="en-US" sz="1050" i="1" dirty="0" smtClean="0">
                <a:solidFill>
                  <a:prstClr val="black"/>
                </a:solidFill>
                <a:latin typeface="Calibri" charset="0"/>
                <a:ea typeface="ＭＳ Ｐゴシック" charset="0"/>
                <a:cs typeface="Arial" charset="0"/>
              </a:rPr>
              <a:t>Server</a:t>
            </a:r>
            <a:endParaRPr lang="en-US" sz="1600" dirty="0">
              <a:latin typeface="Calibri" charset="0"/>
              <a:ea typeface="ＭＳ Ｐゴシック" charset="0"/>
              <a:cs typeface="Arial" charset="0"/>
            </a:endParaRPr>
          </a:p>
          <a:p>
            <a:pPr eaLnBrk="1" hangingPunct="1">
              <a:spcBef>
                <a:spcPts val="0"/>
              </a:spcBef>
              <a:spcAft>
                <a:spcPts val="0"/>
              </a:spcAft>
            </a:pPr>
            <a:r>
              <a:rPr lang="en-US" sz="1600" dirty="0">
                <a:latin typeface="Calibri" charset="0"/>
                <a:ea typeface="ＭＳ Ｐゴシック" charset="0"/>
                <a:cs typeface="Arial" charset="0"/>
              </a:rPr>
              <a:t>72-hour forecast </a:t>
            </a:r>
            <a:r>
              <a:rPr lang="en-US" sz="1600" dirty="0" smtClean="0">
                <a:latin typeface="Calibri" charset="0"/>
                <a:ea typeface="ＭＳ Ｐゴシック" charset="0"/>
                <a:cs typeface="Arial" charset="0"/>
              </a:rPr>
              <a:t>NAM 0Z </a:t>
            </a:r>
            <a:r>
              <a:rPr lang="en-US" sz="1600" dirty="0">
                <a:latin typeface="Calibri" charset="0"/>
                <a:ea typeface="ＭＳ Ｐゴシック" charset="0"/>
                <a:cs typeface="Arial" charset="0"/>
              </a:rPr>
              <a:t>cycle at 2</a:t>
            </a:r>
            <a:r>
              <a:rPr lang="en-US" sz="1600" dirty="0" smtClean="0">
                <a:latin typeface="Calibri" charset="0"/>
                <a:ea typeface="ＭＳ Ｐゴシック" charset="0"/>
                <a:cs typeface="Arial" charset="0"/>
              </a:rPr>
              <a:t> am EST       </a:t>
            </a:r>
            <a:r>
              <a:rPr lang="en-US" sz="1600" i="1" dirty="0" smtClean="0">
                <a:latin typeface="Calibri" charset="0"/>
                <a:ea typeface="ＭＳ Ｐゴシック" charset="0"/>
                <a:cs typeface="Arial" charset="0"/>
              </a:rPr>
              <a:t>[NCEP NOMADS]</a:t>
            </a:r>
            <a:endParaRPr lang="en-US" sz="1600" i="1" dirty="0">
              <a:latin typeface="Calibri" charset="0"/>
              <a:ea typeface="ＭＳ Ｐゴシック" charset="0"/>
              <a:cs typeface="Arial" charset="0"/>
            </a:endParaRPr>
          </a:p>
          <a:p>
            <a:pPr eaLnBrk="1" hangingPunct="1">
              <a:spcBef>
                <a:spcPts val="0"/>
              </a:spcBef>
              <a:spcAft>
                <a:spcPts val="0"/>
              </a:spcAft>
            </a:pPr>
            <a:r>
              <a:rPr lang="en-US" sz="1600" b="1" dirty="0">
                <a:latin typeface="Calibri" charset="0"/>
                <a:ea typeface="ＭＳ Ｐゴシック" charset="0"/>
                <a:cs typeface="Arial" charset="0"/>
              </a:rPr>
              <a:t>RU </a:t>
            </a:r>
            <a:r>
              <a:rPr lang="en-US" sz="1600" b="1" dirty="0" smtClean="0">
                <a:latin typeface="Calibri" charset="0"/>
                <a:ea typeface="ＭＳ Ｐゴシック" charset="0"/>
                <a:cs typeface="Arial" charset="0"/>
              </a:rPr>
              <a:t>regional CODAR hourly</a:t>
            </a:r>
            <a:r>
              <a:rPr lang="en-US" sz="1600" dirty="0">
                <a:latin typeface="Calibri" charset="0"/>
                <a:ea typeface="ＭＳ Ｐゴシック" charset="0"/>
                <a:cs typeface="Arial" charset="0"/>
              </a:rPr>
              <a:t> </a:t>
            </a:r>
            <a:r>
              <a:rPr lang="en-US" sz="1600" dirty="0" smtClean="0">
                <a:latin typeface="Calibri" charset="0"/>
                <a:ea typeface="ＭＳ Ｐゴシック" charset="0"/>
                <a:cs typeface="Arial" charset="0"/>
              </a:rPr>
              <a:t>                                               </a:t>
            </a:r>
            <a:r>
              <a:rPr lang="en-US" sz="1600" i="1" dirty="0" smtClean="0">
                <a:latin typeface="Calibri" charset="0"/>
                <a:ea typeface="ＭＳ Ｐゴシック" charset="0"/>
                <a:cs typeface="Arial" charset="0"/>
              </a:rPr>
              <a:t>[RU TDS*]</a:t>
            </a:r>
            <a:endParaRPr lang="en-US" sz="1600" i="1" dirty="0">
              <a:latin typeface="Calibri" charset="0"/>
              <a:ea typeface="ＭＳ Ｐゴシック" charset="0"/>
              <a:cs typeface="Arial" charset="0"/>
            </a:endParaRPr>
          </a:p>
          <a:p>
            <a:pPr eaLnBrk="1" hangingPunct="1">
              <a:spcBef>
                <a:spcPts val="0"/>
              </a:spcBef>
              <a:spcAft>
                <a:spcPts val="0"/>
              </a:spcAft>
            </a:pPr>
            <a:r>
              <a:rPr lang="en-US" sz="1600" b="1" dirty="0">
                <a:latin typeface="Calibri" charset="0"/>
                <a:ea typeface="ＭＳ Ｐゴシック" charset="0"/>
                <a:cs typeface="Arial" charset="0"/>
              </a:rPr>
              <a:t>RU glider T,S  </a:t>
            </a:r>
            <a:r>
              <a:rPr lang="en-US" sz="1600" b="1" dirty="0" smtClean="0">
                <a:latin typeface="Calibri" charset="0"/>
                <a:ea typeface="ＭＳ Ｐゴシック" charset="0"/>
                <a:cs typeface="Arial" charset="0"/>
              </a:rPr>
              <a:t>                         </a:t>
            </a:r>
            <a:r>
              <a:rPr lang="en-US" sz="1600" dirty="0" smtClean="0">
                <a:latin typeface="Calibri" charset="0"/>
                <a:ea typeface="ＭＳ Ｐゴシック" charset="0"/>
                <a:cs typeface="Arial" charset="0"/>
              </a:rPr>
              <a:t>                                               </a:t>
            </a:r>
            <a:r>
              <a:rPr lang="en-US" sz="1600" i="1" dirty="0" smtClean="0">
                <a:latin typeface="Calibri" charset="0"/>
                <a:ea typeface="ＭＳ Ｐゴシック" charset="0"/>
                <a:cs typeface="Arial" charset="0"/>
              </a:rPr>
              <a:t>[RU TDS]</a:t>
            </a:r>
            <a:endParaRPr lang="en-US" sz="1600" i="1" dirty="0">
              <a:latin typeface="Calibri" charset="0"/>
              <a:ea typeface="ＭＳ Ｐゴシック" charset="0"/>
              <a:cs typeface="Arial" charset="0"/>
            </a:endParaRPr>
          </a:p>
          <a:p>
            <a:pPr eaLnBrk="1" hangingPunct="1">
              <a:spcBef>
                <a:spcPts val="0"/>
              </a:spcBef>
              <a:spcAft>
                <a:spcPts val="0"/>
              </a:spcAft>
            </a:pPr>
            <a:r>
              <a:rPr lang="en-US" sz="1600" dirty="0">
                <a:latin typeface="Calibri" charset="0"/>
                <a:ea typeface="ＭＳ Ｐゴシック" charset="0"/>
                <a:cs typeface="Arial" charset="0"/>
              </a:rPr>
              <a:t>USGS daily average flow available 11:00 </a:t>
            </a:r>
            <a:r>
              <a:rPr lang="en-US" sz="1600" dirty="0" smtClean="0">
                <a:latin typeface="Calibri" charset="0"/>
                <a:ea typeface="ＭＳ Ｐゴシック" charset="0"/>
                <a:cs typeface="Arial" charset="0"/>
              </a:rPr>
              <a:t>EST   </a:t>
            </a:r>
            <a:r>
              <a:rPr lang="en-US" sz="1600" i="1" dirty="0" smtClean="0">
                <a:latin typeface="Calibri" charset="0"/>
                <a:ea typeface="ＭＳ Ｐゴシック" charset="0"/>
                <a:cs typeface="Arial" charset="0"/>
              </a:rPr>
              <a:t>[USGS </a:t>
            </a:r>
            <a:r>
              <a:rPr lang="en-US" sz="1600" i="1" dirty="0" err="1" smtClean="0">
                <a:latin typeface="Calibri" charset="0"/>
                <a:ea typeface="ＭＳ Ｐゴシック" charset="0"/>
                <a:cs typeface="Arial" charset="0"/>
              </a:rPr>
              <a:t>waterdata</a:t>
            </a:r>
            <a:r>
              <a:rPr lang="en-US" sz="1600" i="1" dirty="0" smtClean="0">
                <a:latin typeface="Calibri" charset="0"/>
                <a:ea typeface="ＭＳ Ｐゴシック" charset="0"/>
                <a:cs typeface="Arial" charset="0"/>
              </a:rPr>
              <a:t>]</a:t>
            </a:r>
            <a:endParaRPr lang="en-US" sz="1600" i="1" dirty="0">
              <a:latin typeface="Calibri" charset="0"/>
              <a:ea typeface="ＭＳ Ｐゴシック" charset="0"/>
              <a:cs typeface="Arial" charset="0"/>
            </a:endParaRPr>
          </a:p>
          <a:p>
            <a:pPr eaLnBrk="1" hangingPunct="1">
              <a:spcBef>
                <a:spcPts val="0"/>
              </a:spcBef>
              <a:spcAft>
                <a:spcPts val="0"/>
              </a:spcAft>
            </a:pPr>
            <a:r>
              <a:rPr lang="en-US" sz="1600" b="1" dirty="0">
                <a:latin typeface="Calibri" charset="0"/>
                <a:ea typeface="ＭＳ Ｐゴシック" charset="0"/>
                <a:cs typeface="Arial" charset="0"/>
              </a:rPr>
              <a:t>AVHRR IR passes 6-8 per day</a:t>
            </a:r>
            <a:r>
              <a:rPr lang="en-US" sz="1600" dirty="0">
                <a:latin typeface="Calibri" charset="0"/>
                <a:ea typeface="ＭＳ Ｐゴシック" charset="0"/>
                <a:cs typeface="Arial" charset="0"/>
              </a:rPr>
              <a:t>  </a:t>
            </a:r>
            <a:r>
              <a:rPr lang="en-US" sz="1600" dirty="0" smtClean="0">
                <a:latin typeface="Calibri" charset="0"/>
                <a:ea typeface="ＭＳ Ｐゴシック" charset="0"/>
                <a:cs typeface="Arial" charset="0"/>
              </a:rPr>
              <a:t>                            </a:t>
            </a:r>
            <a:r>
              <a:rPr lang="en-US" sz="1600" i="1" dirty="0" smtClean="0">
                <a:latin typeface="Calibri" charset="0"/>
                <a:ea typeface="ＭＳ Ｐゴシック" charset="0"/>
                <a:cs typeface="Arial" charset="0"/>
              </a:rPr>
              <a:t>[MARACOOS TDS]</a:t>
            </a:r>
          </a:p>
          <a:p>
            <a:pPr eaLnBrk="1" hangingPunct="1">
              <a:spcBef>
                <a:spcPts val="0"/>
              </a:spcBef>
              <a:spcAft>
                <a:spcPts val="0"/>
              </a:spcAft>
            </a:pPr>
            <a:r>
              <a:rPr lang="en-US" sz="1600" dirty="0" smtClean="0">
                <a:latin typeface="Calibri" charset="0"/>
                <a:ea typeface="ＭＳ Ｐゴシック" charset="0"/>
                <a:cs typeface="Arial" charset="0"/>
              </a:rPr>
              <a:t>REMSS MW-IR blended SST daily average         </a:t>
            </a:r>
            <a:r>
              <a:rPr lang="en-US" sz="1600" i="1" dirty="0" smtClean="0">
                <a:latin typeface="Calibri" charset="0"/>
                <a:ea typeface="ＭＳ Ｐゴシック" charset="0"/>
                <a:cs typeface="Arial" charset="0"/>
              </a:rPr>
              <a:t>[NASA PO-DAAC]</a:t>
            </a:r>
            <a:endParaRPr lang="en-US" sz="1600" i="1" dirty="0">
              <a:latin typeface="Calibri" charset="0"/>
              <a:ea typeface="ＭＳ Ｐゴシック" charset="0"/>
              <a:cs typeface="Arial" charset="0"/>
            </a:endParaRPr>
          </a:p>
          <a:p>
            <a:pPr eaLnBrk="1" hangingPunct="1">
              <a:spcBef>
                <a:spcPts val="0"/>
              </a:spcBef>
              <a:spcAft>
                <a:spcPts val="0"/>
              </a:spcAft>
            </a:pPr>
            <a:r>
              <a:rPr lang="en-US" sz="1600" dirty="0" smtClean="0">
                <a:latin typeface="Calibri" charset="0"/>
                <a:ea typeface="ＭＳ Ｐゴシック" charset="0"/>
                <a:cs typeface="Arial" charset="0"/>
              </a:rPr>
              <a:t>HYCOM </a:t>
            </a:r>
            <a:r>
              <a:rPr lang="en-US" sz="1600" dirty="0">
                <a:latin typeface="Calibri" charset="0"/>
                <a:ea typeface="ＭＳ Ｐゴシック" charset="0"/>
                <a:cs typeface="Arial" charset="0"/>
              </a:rPr>
              <a:t>NCODA 7-day forecast updated </a:t>
            </a:r>
            <a:r>
              <a:rPr lang="en-US" sz="1600" dirty="0" smtClean="0">
                <a:latin typeface="Calibri" charset="0"/>
                <a:ea typeface="ＭＳ Ｐゴシック" charset="0"/>
                <a:cs typeface="Arial" charset="0"/>
              </a:rPr>
              <a:t>daily                       </a:t>
            </a:r>
            <a:r>
              <a:rPr lang="en-US" sz="1600" i="1" dirty="0" smtClean="0">
                <a:latin typeface="Calibri" charset="0"/>
                <a:ea typeface="ＭＳ Ｐゴシック" charset="0"/>
                <a:cs typeface="Arial" charset="0"/>
              </a:rPr>
              <a:t>[NRL]</a:t>
            </a:r>
            <a:endParaRPr lang="en-US" sz="1600" i="1" dirty="0">
              <a:latin typeface="Calibri" charset="0"/>
              <a:ea typeface="ＭＳ Ｐゴシック" charset="0"/>
              <a:cs typeface="Arial" charset="0"/>
            </a:endParaRPr>
          </a:p>
          <a:p>
            <a:pPr eaLnBrk="1" hangingPunct="1">
              <a:spcBef>
                <a:spcPts val="0"/>
              </a:spcBef>
              <a:spcAft>
                <a:spcPts val="0"/>
              </a:spcAft>
            </a:pPr>
            <a:r>
              <a:rPr lang="en-US" sz="1600" dirty="0" smtClean="0">
                <a:latin typeface="Calibri" charset="0"/>
                <a:ea typeface="ＭＳ Ｐゴシック" charset="0"/>
                <a:cs typeface="Arial" charset="0"/>
              </a:rPr>
              <a:t>Jason-2, </a:t>
            </a:r>
            <a:r>
              <a:rPr lang="en-US" sz="1600" dirty="0" err="1" smtClean="0">
                <a:latin typeface="Calibri" charset="0"/>
                <a:ea typeface="ＭＳ Ｐゴシック" charset="0"/>
                <a:cs typeface="Arial" charset="0"/>
              </a:rPr>
              <a:t>CryoSat</a:t>
            </a:r>
            <a:r>
              <a:rPr lang="en-US" sz="1600" dirty="0" smtClean="0">
                <a:latin typeface="Calibri" charset="0"/>
                <a:ea typeface="ＭＳ Ｐゴシック" charset="0"/>
                <a:cs typeface="Arial" charset="0"/>
              </a:rPr>
              <a:t>, </a:t>
            </a:r>
            <a:r>
              <a:rPr lang="en-US" sz="1600" dirty="0" err="1" smtClean="0">
                <a:latin typeface="Calibri" charset="0"/>
                <a:ea typeface="ＭＳ Ｐゴシック" charset="0"/>
                <a:cs typeface="Arial" charset="0"/>
              </a:rPr>
              <a:t>AltiKa</a:t>
            </a:r>
            <a:r>
              <a:rPr lang="en-US" sz="1600" dirty="0" smtClean="0">
                <a:latin typeface="Calibri" charset="0"/>
                <a:ea typeface="ＭＳ Ｐゴシック" charset="0"/>
                <a:cs typeface="Arial" charset="0"/>
              </a:rPr>
              <a:t> </a:t>
            </a:r>
            <a:r>
              <a:rPr lang="en-US" sz="1600" dirty="0">
                <a:latin typeface="Calibri" charset="0"/>
                <a:ea typeface="ＭＳ Ｐゴシック" charset="0"/>
                <a:cs typeface="Arial" charset="0"/>
              </a:rPr>
              <a:t>along-track </a:t>
            </a:r>
            <a:r>
              <a:rPr lang="en-US" sz="1600" dirty="0" smtClean="0">
                <a:latin typeface="Calibri" charset="0"/>
                <a:ea typeface="ＭＳ Ｐゴシック" charset="0"/>
                <a:cs typeface="Arial" charset="0"/>
              </a:rPr>
              <a:t>altimeter OGDR    </a:t>
            </a:r>
            <a:r>
              <a:rPr lang="en-US" sz="1600" i="1" dirty="0" smtClean="0">
                <a:latin typeface="Calibri" charset="0"/>
                <a:ea typeface="ＭＳ Ｐゴシック" charset="0"/>
                <a:cs typeface="Arial" charset="0"/>
              </a:rPr>
              <a:t>[</a:t>
            </a:r>
            <a:r>
              <a:rPr lang="en-US" sz="1600" i="1" dirty="0" err="1" smtClean="0">
                <a:latin typeface="Calibri" charset="0"/>
                <a:ea typeface="ＭＳ Ｐゴシック" charset="0"/>
                <a:cs typeface="Arial" charset="0"/>
              </a:rPr>
              <a:t>RADS.nl</a:t>
            </a:r>
            <a:r>
              <a:rPr lang="en-US" sz="1600" i="1" dirty="0" smtClean="0">
                <a:latin typeface="Calibri" charset="0"/>
                <a:ea typeface="ＭＳ Ｐゴシック" charset="0"/>
                <a:cs typeface="Arial" charset="0"/>
              </a:rPr>
              <a:t>]</a:t>
            </a:r>
            <a:endParaRPr lang="en-US" sz="1600" i="1" dirty="0">
              <a:latin typeface="Calibri" charset="0"/>
              <a:ea typeface="ＭＳ Ｐゴシック" charset="0"/>
              <a:cs typeface="Arial" charset="0"/>
            </a:endParaRPr>
          </a:p>
          <a:p>
            <a:pPr eaLnBrk="1" hangingPunct="1">
              <a:spcBef>
                <a:spcPts val="0"/>
              </a:spcBef>
              <a:spcAft>
                <a:spcPts val="0"/>
              </a:spcAft>
            </a:pPr>
            <a:r>
              <a:rPr lang="en-US" sz="1600" dirty="0" smtClean="0">
                <a:latin typeface="Calibri" charset="0"/>
                <a:ea typeface="ＭＳ Ｐゴシック" charset="0"/>
                <a:cs typeface="Arial" charset="0"/>
              </a:rPr>
              <a:t>SOOP </a:t>
            </a:r>
            <a:r>
              <a:rPr lang="en-US" sz="1600" dirty="0">
                <a:latin typeface="Calibri" charset="0"/>
                <a:ea typeface="ＭＳ Ｐゴシック" charset="0"/>
                <a:cs typeface="Arial" charset="0"/>
              </a:rPr>
              <a:t>XBT/CTD, Argo floats</a:t>
            </a:r>
            <a:r>
              <a:rPr lang="en-US" sz="1600" dirty="0" smtClean="0">
                <a:latin typeface="Calibri" charset="0"/>
                <a:ea typeface="ＭＳ Ｐゴシック" charset="0"/>
                <a:cs typeface="Arial" charset="0"/>
              </a:rPr>
              <a:t>, on GTS         </a:t>
            </a:r>
            <a:r>
              <a:rPr lang="en-US" sz="1600" i="1" dirty="0" smtClean="0">
                <a:latin typeface="Calibri" charset="0"/>
                <a:ea typeface="ＭＳ Ｐゴシック" charset="0"/>
                <a:cs typeface="Arial" charset="0"/>
              </a:rPr>
              <a:t>[NOAA OSMC ERDDAP]</a:t>
            </a:r>
            <a:r>
              <a:rPr lang="en-US" sz="2000" i="1" dirty="0" smtClean="0">
                <a:latin typeface="Calibri" charset="0"/>
                <a:ea typeface="ＭＳ Ｐゴシック" charset="0"/>
                <a:cs typeface="Arial" charset="0"/>
              </a:rPr>
              <a:t/>
            </a:r>
            <a:br>
              <a:rPr lang="en-US" sz="2000" i="1" dirty="0" smtClean="0">
                <a:latin typeface="Calibri" charset="0"/>
                <a:ea typeface="ＭＳ Ｐゴシック" charset="0"/>
                <a:cs typeface="Arial" charset="0"/>
              </a:rPr>
            </a:br>
            <a:endParaRPr lang="en-US" sz="2000" i="1" dirty="0">
              <a:latin typeface="Calibri" charset="0"/>
              <a:ea typeface="ＭＳ Ｐゴシック" charset="0"/>
              <a:cs typeface="Arial" charset="0"/>
            </a:endParaRPr>
          </a:p>
        </p:txBody>
      </p:sp>
      <p:sp>
        <p:nvSpPr>
          <p:cNvPr id="5" name="Slide Number Placeholder 3"/>
          <p:cNvSpPr>
            <a:spLocks noGrp="1"/>
          </p:cNvSpPr>
          <p:nvPr>
            <p:ph type="sldNum" sz="quarter" idx="12"/>
          </p:nvPr>
        </p:nvSpPr>
        <p:spPr>
          <a:xfrm>
            <a:off x="8446324" y="5978237"/>
            <a:ext cx="685800" cy="3810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989DD56-F4A9-0446-85C1-7E31F7689E86}" type="slidenum">
              <a:rPr lang="en-US" sz="1400">
                <a:solidFill>
                  <a:srgbClr val="000000"/>
                </a:solidFill>
                <a:latin typeface="Calibri" charset="0"/>
                <a:cs typeface="Calibri" charset="0"/>
              </a:rPr>
              <a:pPr/>
              <a:t>19</a:t>
            </a:fld>
            <a:endParaRPr lang="en-US" sz="1400" dirty="0">
              <a:solidFill>
                <a:srgbClr val="000000"/>
              </a:solidFill>
              <a:latin typeface="Calibri" charset="0"/>
              <a:cs typeface="Calibri" charset="0"/>
            </a:endParaRPr>
          </a:p>
        </p:txBody>
      </p:sp>
      <p:sp>
        <p:nvSpPr>
          <p:cNvPr id="6" name="Rectangle 3"/>
          <p:cNvSpPr txBox="1">
            <a:spLocks noChangeArrowheads="1"/>
          </p:cNvSpPr>
          <p:nvPr/>
        </p:nvSpPr>
        <p:spPr bwMode="auto">
          <a:xfrm>
            <a:off x="228600" y="72622"/>
            <a:ext cx="5790701"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spcBef>
                <a:spcPct val="0"/>
              </a:spcBef>
              <a:spcAft>
                <a:spcPts val="600"/>
              </a:spcAft>
              <a:buFont typeface="Arial" charset="0"/>
              <a:buNone/>
            </a:pPr>
            <a:r>
              <a:rPr lang="en-US" sz="2200" b="1" dirty="0" smtClean="0">
                <a:solidFill>
                  <a:prstClr val="black"/>
                </a:solidFill>
                <a:ea typeface="ＭＳ Ｐゴシック" charset="0"/>
                <a:cs typeface="ＭＳ Ｐゴシック" charset="0"/>
              </a:rPr>
              <a:t>Rutgers ROMS 4DVAR uses all available data </a:t>
            </a:r>
            <a:br>
              <a:rPr lang="en-US" sz="2200" b="1" dirty="0" smtClean="0">
                <a:solidFill>
                  <a:prstClr val="black"/>
                </a:solidFill>
                <a:ea typeface="ＭＳ Ｐゴシック" charset="0"/>
                <a:cs typeface="ＭＳ Ｐゴシック" charset="0"/>
              </a:rPr>
            </a:br>
            <a:r>
              <a:rPr lang="en-US" sz="2200" b="1" dirty="0" smtClean="0">
                <a:solidFill>
                  <a:prstClr val="black"/>
                </a:solidFill>
                <a:ea typeface="ＭＳ Ｐゴシック" charset="0"/>
                <a:cs typeface="ＭＳ Ｐゴシック" charset="0"/>
              </a:rPr>
              <a:t>from a modern coastal ocean observing system </a:t>
            </a:r>
          </a:p>
          <a:p>
            <a:pPr marL="295275" lvl="1" indent="-239713" eaLnBrk="1" hangingPunct="1">
              <a:spcBef>
                <a:spcPct val="0"/>
              </a:spcBef>
              <a:spcAft>
                <a:spcPts val="600"/>
              </a:spcAft>
            </a:pPr>
            <a:r>
              <a:rPr lang="en-US" sz="2000" dirty="0" smtClean="0">
                <a:solidFill>
                  <a:prstClr val="black"/>
                </a:solidFill>
                <a:ea typeface="ＭＳ Ｐゴシック" charset="0"/>
              </a:rPr>
              <a:t>more and diverse data is better (T, S, </a:t>
            </a:r>
            <a:r>
              <a:rPr lang="en-US" sz="2000" b="1" dirty="0" smtClean="0">
                <a:solidFill>
                  <a:prstClr val="black"/>
                </a:solidFill>
                <a:ea typeface="ＭＳ Ｐゴシック" charset="0"/>
              </a:rPr>
              <a:t>u</a:t>
            </a:r>
            <a:r>
              <a:rPr lang="en-US" sz="2000" dirty="0" smtClean="0">
                <a:solidFill>
                  <a:prstClr val="black"/>
                </a:solidFill>
                <a:ea typeface="ＭＳ Ｐゴシック" charset="0"/>
              </a:rPr>
              <a:t>, sea level)</a:t>
            </a:r>
          </a:p>
          <a:p>
            <a:pPr marL="295275" lvl="1" indent="-239713" eaLnBrk="1" hangingPunct="1">
              <a:spcBef>
                <a:spcPct val="0"/>
              </a:spcBef>
              <a:spcAft>
                <a:spcPts val="600"/>
              </a:spcAft>
            </a:pPr>
            <a:r>
              <a:rPr lang="en-US" sz="2000" dirty="0" smtClean="0">
                <a:solidFill>
                  <a:prstClr val="black"/>
                </a:solidFill>
                <a:ea typeface="ＭＳ Ｐゴシック" charset="0"/>
              </a:rPr>
              <a:t>bias correction to OBC and MDT is essential</a:t>
            </a:r>
          </a:p>
          <a:p>
            <a:pPr marL="0" indent="0" eaLnBrk="1" hangingPunct="1">
              <a:spcBef>
                <a:spcPct val="0"/>
              </a:spcBef>
              <a:spcAft>
                <a:spcPts val="600"/>
              </a:spcAft>
              <a:buFont typeface="Arial" charset="0"/>
              <a:buNone/>
            </a:pPr>
            <a:r>
              <a:rPr lang="en-US" sz="2000" dirty="0" smtClean="0">
                <a:solidFill>
                  <a:prstClr val="black"/>
                </a:solidFill>
                <a:ea typeface="ＭＳ Ｐゴシック" charset="0"/>
                <a:cs typeface="ＭＳ Ｐゴシック" charset="0"/>
              </a:rPr>
              <a:t>Useful subsurface skill for real-time applications:</a:t>
            </a:r>
          </a:p>
          <a:p>
            <a:pPr marL="295275" lvl="1" indent="-239713" eaLnBrk="1" hangingPunct="1">
              <a:spcBef>
                <a:spcPct val="0"/>
              </a:spcBef>
              <a:spcAft>
                <a:spcPts val="600"/>
              </a:spcAft>
            </a:pPr>
            <a:r>
              <a:rPr lang="en-US" sz="2000" dirty="0" smtClean="0">
                <a:solidFill>
                  <a:prstClr val="black"/>
                </a:solidFill>
                <a:ea typeface="ＭＳ Ｐゴシック" charset="0"/>
              </a:rPr>
              <a:t>4 days for temperature and salinity; </a:t>
            </a:r>
          </a:p>
          <a:p>
            <a:pPr marL="295275" lvl="1" indent="-239713" eaLnBrk="1" hangingPunct="1">
              <a:spcBef>
                <a:spcPct val="0"/>
              </a:spcBef>
              <a:spcAft>
                <a:spcPts val="600"/>
              </a:spcAft>
            </a:pPr>
            <a:r>
              <a:rPr lang="en-US" sz="2000" dirty="0" smtClean="0">
                <a:solidFill>
                  <a:prstClr val="black"/>
                </a:solidFill>
                <a:ea typeface="ＭＳ Ｐゴシック" charset="0"/>
              </a:rPr>
              <a:t>1-2 days for velocity</a:t>
            </a:r>
          </a:p>
          <a:p>
            <a:pPr marL="0" indent="0" eaLnBrk="1" hangingPunct="1">
              <a:spcBef>
                <a:spcPct val="0"/>
              </a:spcBef>
              <a:spcAft>
                <a:spcPts val="600"/>
              </a:spcAft>
              <a:buFont typeface="Arial" charset="0"/>
              <a:buNone/>
            </a:pPr>
            <a:r>
              <a:rPr lang="en-US" sz="2000" b="1" u="sng" dirty="0" smtClean="0">
                <a:solidFill>
                  <a:prstClr val="black"/>
                </a:solidFill>
                <a:ea typeface="ＭＳ Ｐゴシック" charset="0"/>
                <a:cs typeface="ＭＳ Ｐゴシック" charset="0"/>
              </a:rPr>
              <a:t>Future directions</a:t>
            </a:r>
            <a:r>
              <a:rPr lang="en-US" sz="2000" b="1" dirty="0" smtClean="0">
                <a:solidFill>
                  <a:prstClr val="black"/>
                </a:solidFill>
                <a:ea typeface="ＭＳ Ｐゴシック" charset="0"/>
                <a:cs typeface="ＭＳ Ｐゴシック" charset="0"/>
              </a:rPr>
              <a:t>: variational methods for </a:t>
            </a:r>
            <a:br>
              <a:rPr lang="en-US" sz="2000" b="1" dirty="0" smtClean="0">
                <a:solidFill>
                  <a:prstClr val="black"/>
                </a:solidFill>
                <a:ea typeface="ＭＳ Ｐゴシック" charset="0"/>
                <a:cs typeface="ＭＳ Ｐゴシック" charset="0"/>
              </a:rPr>
            </a:br>
            <a:r>
              <a:rPr lang="en-US" sz="2000" b="1" dirty="0" smtClean="0">
                <a:solidFill>
                  <a:prstClr val="black"/>
                </a:solidFill>
                <a:ea typeface="ＭＳ Ｐゴシック" charset="0"/>
                <a:cs typeface="ＭＳ Ｐゴシック" charset="0"/>
              </a:rPr>
              <a:t>observing system design; coupling; ecosystems</a:t>
            </a:r>
            <a:r>
              <a:rPr lang="en-US" sz="2000" b="1" dirty="0" smtClean="0">
                <a:solidFill>
                  <a:srgbClr val="000000"/>
                </a:solidFill>
                <a:ea typeface="ＭＳ Ｐゴシック" charset="0"/>
              </a:rPr>
              <a:t> </a:t>
            </a:r>
          </a:p>
          <a:p>
            <a:pPr marL="273050" indent="-273050" eaLnBrk="1" hangingPunct="1">
              <a:spcAft>
                <a:spcPts val="600"/>
              </a:spcAft>
              <a:buFontTx/>
              <a:buNone/>
            </a:pPr>
            <a:r>
              <a:rPr lang="en-US" sz="2000" dirty="0" smtClean="0">
                <a:solidFill>
                  <a:prstClr val="black"/>
                </a:solidFill>
                <a:ea typeface="ＭＳ Ｐゴシック" charset="0"/>
                <a:cs typeface="ＭＳ Ｐゴシック" charset="0"/>
              </a:rPr>
              <a:t>   </a:t>
            </a:r>
            <a:endParaRPr lang="en-US" sz="2000" dirty="0">
              <a:solidFill>
                <a:prstClr val="black"/>
              </a:solidFill>
              <a:ea typeface="ＭＳ Ｐゴシック" charset="0"/>
              <a:cs typeface="ＭＳ Ｐゴシック" charset="0"/>
            </a:endParaRPr>
          </a:p>
        </p:txBody>
      </p:sp>
      <p:sp>
        <p:nvSpPr>
          <p:cNvPr id="8" name="Rectangle 7"/>
          <p:cNvSpPr/>
          <p:nvPr/>
        </p:nvSpPr>
        <p:spPr>
          <a:xfrm>
            <a:off x="7618894" y="1935020"/>
            <a:ext cx="2000590" cy="307777"/>
          </a:xfrm>
          <a:prstGeom prst="rect">
            <a:avLst/>
          </a:prstGeom>
        </p:spPr>
        <p:txBody>
          <a:bodyPr wrap="square">
            <a:spAutoFit/>
          </a:bodyPr>
          <a:lstStyle/>
          <a:p>
            <a:pPr defTabSz="457200">
              <a:defRPr/>
            </a:pPr>
            <a:r>
              <a:rPr lang="en-US" sz="1400" b="1" dirty="0">
                <a:solidFill>
                  <a:srgbClr val="9900FF"/>
                </a:solidFill>
              </a:rPr>
              <a:t>4-day forecast</a:t>
            </a:r>
          </a:p>
        </p:txBody>
      </p:sp>
      <p:sp>
        <p:nvSpPr>
          <p:cNvPr id="9" name="Rectangle 8"/>
          <p:cNvSpPr/>
          <p:nvPr/>
        </p:nvSpPr>
        <p:spPr>
          <a:xfrm>
            <a:off x="7634069" y="1628048"/>
            <a:ext cx="2305231" cy="307777"/>
          </a:xfrm>
          <a:prstGeom prst="rect">
            <a:avLst/>
          </a:prstGeom>
        </p:spPr>
        <p:txBody>
          <a:bodyPr wrap="square">
            <a:spAutoFit/>
          </a:bodyPr>
          <a:lstStyle/>
          <a:p>
            <a:pPr defTabSz="457200">
              <a:defRPr/>
            </a:pPr>
            <a:r>
              <a:rPr lang="en-US" sz="1400" b="1" dirty="0">
                <a:solidFill>
                  <a:srgbClr val="00CCCC"/>
                </a:solidFill>
              </a:rPr>
              <a:t>2-day forecast</a:t>
            </a:r>
          </a:p>
        </p:txBody>
      </p:sp>
      <p:sp>
        <p:nvSpPr>
          <p:cNvPr id="10" name="Rectangle 9"/>
          <p:cNvSpPr/>
          <p:nvPr/>
        </p:nvSpPr>
        <p:spPr>
          <a:xfrm>
            <a:off x="7615661" y="1104767"/>
            <a:ext cx="2740142" cy="523220"/>
          </a:xfrm>
          <a:prstGeom prst="rect">
            <a:avLst/>
          </a:prstGeom>
        </p:spPr>
        <p:txBody>
          <a:bodyPr wrap="square">
            <a:spAutoFit/>
          </a:bodyPr>
          <a:lstStyle/>
          <a:p>
            <a:pPr defTabSz="457200">
              <a:defRPr/>
            </a:pPr>
            <a:r>
              <a:rPr lang="en-US" sz="1400" b="1" dirty="0">
                <a:solidFill>
                  <a:srgbClr val="FF0000"/>
                </a:solidFill>
              </a:rPr>
              <a:t>Data assimilation</a:t>
            </a:r>
            <a:br>
              <a:rPr lang="en-US" sz="1400" b="1" dirty="0">
                <a:solidFill>
                  <a:srgbClr val="FF0000"/>
                </a:solidFill>
              </a:rPr>
            </a:br>
            <a:r>
              <a:rPr lang="en-US" sz="1400" b="1" dirty="0">
                <a:solidFill>
                  <a:srgbClr val="FF0000"/>
                </a:solidFill>
              </a:rPr>
              <a:t>analysis/</a:t>
            </a:r>
            <a:r>
              <a:rPr lang="en-US" sz="1400" b="1" dirty="0" err="1">
                <a:solidFill>
                  <a:srgbClr val="FF0000"/>
                </a:solidFill>
              </a:rPr>
              <a:t>hindcast</a:t>
            </a:r>
            <a:endParaRPr lang="en-US" sz="1400" b="1" dirty="0">
              <a:solidFill>
                <a:srgbClr val="FF0000"/>
              </a:solidFill>
            </a:endParaRPr>
          </a:p>
        </p:txBody>
      </p:sp>
      <p:sp>
        <p:nvSpPr>
          <p:cNvPr id="11" name="Rectangle 10"/>
          <p:cNvSpPr/>
          <p:nvPr/>
        </p:nvSpPr>
        <p:spPr>
          <a:xfrm>
            <a:off x="7615661" y="655167"/>
            <a:ext cx="2568662" cy="523220"/>
          </a:xfrm>
          <a:prstGeom prst="rect">
            <a:avLst/>
          </a:prstGeom>
        </p:spPr>
        <p:txBody>
          <a:bodyPr wrap="square">
            <a:spAutoFit/>
          </a:bodyPr>
          <a:lstStyle/>
          <a:p>
            <a:pPr defTabSz="457200">
              <a:defRPr/>
            </a:pPr>
            <a:r>
              <a:rPr lang="en-US" sz="1400" b="1" dirty="0">
                <a:solidFill>
                  <a:srgbClr val="008000"/>
                </a:solidFill>
              </a:rPr>
              <a:t>Forward model</a:t>
            </a:r>
            <a:br>
              <a:rPr lang="en-US" sz="1400" b="1" dirty="0">
                <a:solidFill>
                  <a:srgbClr val="008000"/>
                </a:solidFill>
              </a:rPr>
            </a:br>
            <a:r>
              <a:rPr lang="en-US" sz="1400" b="1" dirty="0">
                <a:solidFill>
                  <a:srgbClr val="008000"/>
                </a:solidFill>
              </a:rPr>
              <a:t>after bias removal</a:t>
            </a:r>
          </a:p>
        </p:txBody>
      </p:sp>
      <p:sp>
        <p:nvSpPr>
          <p:cNvPr id="12" name="Rectangle 11"/>
          <p:cNvSpPr/>
          <p:nvPr/>
        </p:nvSpPr>
        <p:spPr>
          <a:xfrm>
            <a:off x="7604446" y="347390"/>
            <a:ext cx="3410452" cy="307777"/>
          </a:xfrm>
          <a:prstGeom prst="rect">
            <a:avLst/>
          </a:prstGeom>
        </p:spPr>
        <p:txBody>
          <a:bodyPr wrap="square">
            <a:spAutoFit/>
          </a:bodyPr>
          <a:lstStyle/>
          <a:p>
            <a:pPr defTabSz="457200">
              <a:defRPr/>
            </a:pPr>
            <a:r>
              <a:rPr lang="en-US" sz="1400" b="1" dirty="0">
                <a:solidFill>
                  <a:srgbClr val="0000FF"/>
                </a:solidFill>
              </a:rPr>
              <a:t>Forward model</a:t>
            </a:r>
          </a:p>
        </p:txBody>
      </p:sp>
      <p:sp>
        <p:nvSpPr>
          <p:cNvPr id="4" name="TextBox 3"/>
          <p:cNvSpPr txBox="1"/>
          <p:nvPr/>
        </p:nvSpPr>
        <p:spPr>
          <a:xfrm rot="16200000">
            <a:off x="5600582" y="1749540"/>
            <a:ext cx="740670" cy="369332"/>
          </a:xfrm>
          <a:prstGeom prst="rect">
            <a:avLst/>
          </a:prstGeom>
          <a:noFill/>
        </p:spPr>
        <p:txBody>
          <a:bodyPr wrap="none" rtlCol="0">
            <a:spAutoFit/>
          </a:bodyPr>
          <a:lstStyle/>
          <a:p>
            <a:pPr defTabSz="457200"/>
            <a:r>
              <a:rPr lang="en-US" dirty="0">
                <a:solidFill>
                  <a:prstClr val="black"/>
                </a:solidFill>
              </a:rPr>
              <a:t>depth</a:t>
            </a:r>
          </a:p>
        </p:txBody>
      </p:sp>
      <p:sp>
        <p:nvSpPr>
          <p:cNvPr id="13" name="TextBox 12"/>
          <p:cNvSpPr txBox="1"/>
          <p:nvPr/>
        </p:nvSpPr>
        <p:spPr>
          <a:xfrm>
            <a:off x="6250880" y="-3295"/>
            <a:ext cx="1664403" cy="369332"/>
          </a:xfrm>
          <a:prstGeom prst="rect">
            <a:avLst/>
          </a:prstGeom>
          <a:solidFill>
            <a:schemeClr val="bg1"/>
          </a:solidFill>
        </p:spPr>
        <p:txBody>
          <a:bodyPr wrap="square" rtlCol="0">
            <a:spAutoFit/>
          </a:bodyPr>
          <a:lstStyle/>
          <a:p>
            <a:pPr defTabSz="457200"/>
            <a:r>
              <a:rPr lang="en-US" dirty="0">
                <a:solidFill>
                  <a:prstClr val="black"/>
                </a:solidFill>
              </a:rPr>
              <a:t>correlation</a:t>
            </a:r>
          </a:p>
        </p:txBody>
      </p:sp>
      <p:pic>
        <p:nvPicPr>
          <p:cNvPr id="15" name="Picture 14" descr="EspressoV2_MemDayForecastBottomTemp.tif"/>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t="5703"/>
          <a:stretch/>
        </p:blipFill>
        <p:spPr>
          <a:xfrm>
            <a:off x="5273587" y="3310981"/>
            <a:ext cx="4369241" cy="3089160"/>
          </a:xfrm>
          <a:prstGeom prst="rect">
            <a:avLst/>
          </a:prstGeom>
        </p:spPr>
      </p:pic>
      <p:grpSp>
        <p:nvGrpSpPr>
          <p:cNvPr id="18" name="Group 17"/>
          <p:cNvGrpSpPr/>
          <p:nvPr/>
        </p:nvGrpSpPr>
        <p:grpSpPr>
          <a:xfrm>
            <a:off x="-11615" y="6234591"/>
            <a:ext cx="9155615" cy="628440"/>
            <a:chOff x="-11615" y="6234591"/>
            <a:chExt cx="9155615" cy="628440"/>
          </a:xfrm>
        </p:grpSpPr>
        <p:sp>
          <p:nvSpPr>
            <p:cNvPr id="19" name="Rectangle 18"/>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0" name="Picture 1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77121" y="6243911"/>
              <a:ext cx="2939989" cy="614089"/>
            </a:xfrm>
            <a:prstGeom prst="rect">
              <a:avLst/>
            </a:prstGeom>
          </p:spPr>
        </p:pic>
        <p:pic>
          <p:nvPicPr>
            <p:cNvPr id="21" name="Picture 20"/>
            <p:cNvPicPr>
              <a:picLocks noChangeAspect="1"/>
            </p:cNvPicPr>
            <p:nvPr/>
          </p:nvPicPr>
          <p:blipFill rotWithShape="1">
            <a:blip r:embed="rId5" cstate="email">
              <a:extLst>
                <a:ext uri="{28A0092B-C50C-407E-A947-70E740481C1C}">
                  <a14:useLocalDpi xmlns:a14="http://schemas.microsoft.com/office/drawing/2010/main"/>
                </a:ext>
              </a:extLst>
            </a:blip>
            <a:srcRect l="-1"/>
            <a:stretch/>
          </p:blipFill>
          <p:spPr>
            <a:xfrm>
              <a:off x="-11615" y="6247440"/>
              <a:ext cx="5409983" cy="615591"/>
            </a:xfrm>
            <a:prstGeom prst="rect">
              <a:avLst/>
            </a:prstGeom>
          </p:spPr>
        </p:pic>
        <p:pic>
          <p:nvPicPr>
            <p:cNvPr id="22" name="Picture 2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668248" y="6261566"/>
              <a:ext cx="540613" cy="557002"/>
            </a:xfrm>
            <a:prstGeom prst="rect">
              <a:avLst/>
            </a:prstGeom>
          </p:spPr>
        </p:pic>
      </p:grpSp>
    </p:spTree>
    <p:extLst>
      <p:ext uri="{BB962C8B-B14F-4D97-AF65-F5344CB8AC3E}">
        <p14:creationId xmlns:p14="http://schemas.microsoft.com/office/powerpoint/2010/main" val="21014145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11529"/>
            <a:ext cx="9144000" cy="6248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FFFFFF"/>
                </a:solidFill>
                <a:latin typeface="Arial"/>
                <a:ea typeface="ＭＳ Ｐゴシック"/>
              </a:rPr>
              <a:t>U..</a:t>
            </a:r>
          </a:p>
        </p:txBody>
      </p:sp>
      <p:pic>
        <p:nvPicPr>
          <p:cNvPr id="14338" name="Picture 2" descr="mab_vue7c"/>
          <p:cNvPicPr>
            <a:picLocks noChangeAspect="1" noChangeArrowheads="1"/>
          </p:cNvPicPr>
          <p:nvPr/>
        </p:nvPicPr>
        <p:blipFill>
          <a:blip r:embed="rId3">
            <a:extLst>
              <a:ext uri="{28A0092B-C50C-407E-A947-70E740481C1C}">
                <a14:useLocalDpi xmlns:a14="http://schemas.microsoft.com/office/drawing/2010/main" val="0"/>
              </a:ext>
            </a:extLst>
          </a:blip>
          <a:srcRect l="9773" t="6015" b="3760"/>
          <a:stretch>
            <a:fillRect/>
          </a:stretch>
        </p:blipFill>
        <p:spPr bwMode="auto">
          <a:xfrm>
            <a:off x="812800" y="13871"/>
            <a:ext cx="8331200" cy="6223000"/>
          </a:xfrm>
          <a:prstGeom prst="rect">
            <a:avLst/>
          </a:prstGeom>
          <a:solidFill>
            <a:srgbClr val="D00000"/>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4339" name="Text Box 7"/>
          <p:cNvSpPr txBox="1">
            <a:spLocks noChangeArrowheads="1"/>
          </p:cNvSpPr>
          <p:nvPr/>
        </p:nvSpPr>
        <p:spPr bwMode="auto">
          <a:xfrm>
            <a:off x="7191673" y="0"/>
            <a:ext cx="968078"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dirty="0">
                <a:solidFill>
                  <a:srgbClr val="FFFFFF"/>
                </a:solidFill>
                <a:latin typeface="Calibri" charset="0"/>
              </a:rPr>
              <a:t>Cape</a:t>
            </a:r>
          </a:p>
          <a:p>
            <a:pPr algn="ctr"/>
            <a:r>
              <a:rPr lang="en-US" sz="2000" b="1" dirty="0">
                <a:solidFill>
                  <a:srgbClr val="FFFFFF"/>
                </a:solidFill>
                <a:latin typeface="Calibri" charset="0"/>
              </a:rPr>
              <a:t>Cod</a:t>
            </a:r>
          </a:p>
        </p:txBody>
      </p:sp>
      <p:sp>
        <p:nvSpPr>
          <p:cNvPr id="14340" name="Text Box 8"/>
          <p:cNvSpPr txBox="1">
            <a:spLocks noChangeArrowheads="1"/>
          </p:cNvSpPr>
          <p:nvPr/>
        </p:nvSpPr>
        <p:spPr bwMode="auto">
          <a:xfrm>
            <a:off x="1301852" y="5299075"/>
            <a:ext cx="1095172"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dirty="0">
                <a:solidFill>
                  <a:srgbClr val="FFFFFF"/>
                </a:solidFill>
                <a:latin typeface="Calibri" charset="0"/>
              </a:rPr>
              <a:t>Cape</a:t>
            </a:r>
          </a:p>
          <a:p>
            <a:pPr algn="ctr"/>
            <a:r>
              <a:rPr lang="en-US" sz="2000" b="1" dirty="0">
                <a:solidFill>
                  <a:srgbClr val="FFFFFF"/>
                </a:solidFill>
                <a:latin typeface="Calibri" charset="0"/>
              </a:rPr>
              <a:t>Hatteras</a:t>
            </a:r>
          </a:p>
        </p:txBody>
      </p:sp>
      <p:sp>
        <p:nvSpPr>
          <p:cNvPr id="14341" name="Text Box 9"/>
          <p:cNvSpPr txBox="1">
            <a:spLocks noChangeArrowheads="1"/>
          </p:cNvSpPr>
          <p:nvPr/>
        </p:nvSpPr>
        <p:spPr bwMode="auto">
          <a:xfrm>
            <a:off x="3579813" y="1219200"/>
            <a:ext cx="411162"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FFFFFF"/>
                </a:solidFill>
                <a:latin typeface="Calibri" charset="0"/>
              </a:rPr>
              <a:t>NJ</a:t>
            </a:r>
          </a:p>
        </p:txBody>
      </p:sp>
      <p:sp>
        <p:nvSpPr>
          <p:cNvPr id="14342" name="Text Box 9"/>
          <p:cNvSpPr txBox="1">
            <a:spLocks noChangeArrowheads="1"/>
          </p:cNvSpPr>
          <p:nvPr/>
        </p:nvSpPr>
        <p:spPr bwMode="auto">
          <a:xfrm>
            <a:off x="6553200" y="152400"/>
            <a:ext cx="522287"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latin typeface="Calibri" charset="0"/>
              </a:rPr>
              <a:t>MA</a:t>
            </a:r>
          </a:p>
        </p:txBody>
      </p:sp>
      <p:sp>
        <p:nvSpPr>
          <p:cNvPr id="14343" name="Text Box 9"/>
          <p:cNvSpPr txBox="1">
            <a:spLocks noChangeArrowheads="1"/>
          </p:cNvSpPr>
          <p:nvPr/>
        </p:nvSpPr>
        <p:spPr bwMode="auto">
          <a:xfrm>
            <a:off x="5005388" y="0"/>
            <a:ext cx="417512"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latin typeface="Calibri" charset="0"/>
              </a:rPr>
              <a:t>CT</a:t>
            </a:r>
          </a:p>
        </p:txBody>
      </p:sp>
      <p:sp>
        <p:nvSpPr>
          <p:cNvPr id="14344" name="Text Box 9"/>
          <p:cNvSpPr txBox="1">
            <a:spLocks noChangeArrowheads="1"/>
          </p:cNvSpPr>
          <p:nvPr/>
        </p:nvSpPr>
        <p:spPr bwMode="auto">
          <a:xfrm>
            <a:off x="1428750" y="4171950"/>
            <a:ext cx="762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latin typeface="Calibri" charset="0"/>
              </a:rPr>
              <a:t>VA</a:t>
            </a:r>
          </a:p>
        </p:txBody>
      </p:sp>
      <p:sp>
        <p:nvSpPr>
          <p:cNvPr id="14345" name="Text Box 9"/>
          <p:cNvSpPr txBox="1">
            <a:spLocks noChangeArrowheads="1"/>
          </p:cNvSpPr>
          <p:nvPr/>
        </p:nvSpPr>
        <p:spPr bwMode="auto">
          <a:xfrm>
            <a:off x="2754313" y="1974850"/>
            <a:ext cx="439737"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latin typeface="Calibri" charset="0"/>
              </a:rPr>
              <a:t>DE</a:t>
            </a:r>
          </a:p>
        </p:txBody>
      </p:sp>
      <p:sp>
        <p:nvSpPr>
          <p:cNvPr id="14346" name="Text Box 9"/>
          <p:cNvSpPr txBox="1">
            <a:spLocks noChangeArrowheads="1"/>
          </p:cNvSpPr>
          <p:nvPr/>
        </p:nvSpPr>
        <p:spPr bwMode="auto">
          <a:xfrm>
            <a:off x="4370388" y="574675"/>
            <a:ext cx="45402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latin typeface="Calibri" charset="0"/>
              </a:rPr>
              <a:t>NY</a:t>
            </a:r>
          </a:p>
        </p:txBody>
      </p:sp>
      <p:sp>
        <p:nvSpPr>
          <p:cNvPr id="14347" name="Text Box 9"/>
          <p:cNvSpPr txBox="1">
            <a:spLocks noChangeArrowheads="1"/>
          </p:cNvSpPr>
          <p:nvPr/>
        </p:nvSpPr>
        <p:spPr bwMode="auto">
          <a:xfrm>
            <a:off x="992188" y="5029200"/>
            <a:ext cx="455612"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FFFFFF"/>
                </a:solidFill>
                <a:latin typeface="Calibri" charset="0"/>
              </a:rPr>
              <a:t>NC</a:t>
            </a:r>
          </a:p>
        </p:txBody>
      </p:sp>
      <p:sp>
        <p:nvSpPr>
          <p:cNvPr id="14348" name="Text Box 9"/>
          <p:cNvSpPr txBox="1">
            <a:spLocks noChangeArrowheads="1"/>
          </p:cNvSpPr>
          <p:nvPr/>
        </p:nvSpPr>
        <p:spPr bwMode="auto">
          <a:xfrm>
            <a:off x="5835650" y="-112713"/>
            <a:ext cx="6032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latin typeface="Calibri" charset="0"/>
              </a:rPr>
              <a:t>RI</a:t>
            </a:r>
          </a:p>
        </p:txBody>
      </p:sp>
      <p:sp>
        <p:nvSpPr>
          <p:cNvPr id="14349" name="Text Box 9"/>
          <p:cNvSpPr txBox="1">
            <a:spLocks noChangeArrowheads="1"/>
          </p:cNvSpPr>
          <p:nvPr/>
        </p:nvSpPr>
        <p:spPr bwMode="auto">
          <a:xfrm>
            <a:off x="2227263" y="2305050"/>
            <a:ext cx="528637"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latin typeface="Calibri" charset="0"/>
              </a:rPr>
              <a:t>MD</a:t>
            </a:r>
          </a:p>
        </p:txBody>
      </p:sp>
      <p:sp>
        <p:nvSpPr>
          <p:cNvPr id="14350" name="Text Box 9"/>
          <p:cNvSpPr txBox="1">
            <a:spLocks noChangeArrowheads="1"/>
          </p:cNvSpPr>
          <p:nvPr/>
        </p:nvSpPr>
        <p:spPr bwMode="auto">
          <a:xfrm>
            <a:off x="2660650" y="990600"/>
            <a:ext cx="4445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FFFFFF"/>
                </a:solidFill>
                <a:latin typeface="Calibri" charset="0"/>
              </a:rPr>
              <a:t>PA</a:t>
            </a:r>
          </a:p>
        </p:txBody>
      </p:sp>
      <p:sp>
        <p:nvSpPr>
          <p:cNvPr id="14351" name="Text Box 9"/>
          <p:cNvSpPr txBox="1">
            <a:spLocks noChangeArrowheads="1"/>
          </p:cNvSpPr>
          <p:nvPr/>
        </p:nvSpPr>
        <p:spPr bwMode="auto">
          <a:xfrm>
            <a:off x="1120775" y="0"/>
            <a:ext cx="38100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dirty="0" smtClean="0">
                <a:solidFill>
                  <a:srgbClr val="FFFFFF"/>
                </a:solidFill>
                <a:latin typeface="Calibri" charset="0"/>
              </a:rPr>
              <a:t>10 States -</a:t>
            </a:r>
            <a:r>
              <a:rPr lang="en-US" sz="2000" b="1" dirty="0">
                <a:solidFill>
                  <a:srgbClr val="FFFFFF"/>
                </a:solidFill>
                <a:latin typeface="Calibri" charset="0"/>
              </a:rPr>
              <a:t> </a:t>
            </a:r>
            <a:r>
              <a:rPr lang="en-US" sz="2000" b="1" dirty="0" smtClean="0">
                <a:solidFill>
                  <a:srgbClr val="FFFFFF"/>
                </a:solidFill>
                <a:latin typeface="Calibri" charset="0"/>
              </a:rPr>
              <a:t>78 </a:t>
            </a:r>
            <a:r>
              <a:rPr lang="en-US" sz="2000" b="1" dirty="0">
                <a:solidFill>
                  <a:srgbClr val="FFFFFF"/>
                </a:solidFill>
                <a:latin typeface="Calibri" charset="0"/>
              </a:rPr>
              <a:t>Million </a:t>
            </a:r>
            <a:r>
              <a:rPr lang="en-US" sz="2000" b="1" dirty="0" smtClean="0">
                <a:solidFill>
                  <a:srgbClr val="FFFFFF"/>
                </a:solidFill>
                <a:latin typeface="Calibri" charset="0"/>
              </a:rPr>
              <a:t>People</a:t>
            </a:r>
          </a:p>
          <a:p>
            <a:pPr algn="ctr"/>
            <a:r>
              <a:rPr lang="en-US" sz="2000" b="1" dirty="0">
                <a:solidFill>
                  <a:srgbClr val="FFFFFF"/>
                </a:solidFill>
                <a:latin typeface="Calibri" charset="0"/>
              </a:rPr>
              <a:t>1000 km Cape to Cape</a:t>
            </a:r>
          </a:p>
        </p:txBody>
      </p:sp>
      <p:sp>
        <p:nvSpPr>
          <p:cNvPr id="19" name="TextBox 18"/>
          <p:cNvSpPr txBox="1"/>
          <p:nvPr/>
        </p:nvSpPr>
        <p:spPr>
          <a:xfrm>
            <a:off x="0" y="0"/>
            <a:ext cx="1808163" cy="2308324"/>
          </a:xfrm>
          <a:prstGeom prst="rect">
            <a:avLst/>
          </a:prstGeom>
          <a:noFill/>
        </p:spPr>
        <p:txBody>
          <a:bodyPr wrap="square">
            <a:spAutoFit/>
          </a:bodyPr>
          <a:lstStyle/>
          <a:p>
            <a:pPr fontAlgn="auto">
              <a:spcBef>
                <a:spcPts val="0"/>
              </a:spcBef>
              <a:spcAft>
                <a:spcPts val="0"/>
              </a:spcAft>
              <a:defRPr/>
            </a:pPr>
            <a:r>
              <a:rPr lang="en-US" b="1" u="sng" cap="small" dirty="0">
                <a:solidFill>
                  <a:srgbClr val="FFFF00"/>
                </a:solidFill>
                <a:latin typeface="Arial"/>
                <a:ea typeface="ＭＳ Ｐゴシック"/>
              </a:rPr>
              <a:t>M</a:t>
            </a:r>
            <a:r>
              <a:rPr lang="en-US" cap="small" dirty="0">
                <a:solidFill>
                  <a:srgbClr val="FF0000"/>
                </a:solidFill>
                <a:latin typeface="Arial"/>
                <a:ea typeface="ＭＳ Ｐゴシック"/>
              </a:rPr>
              <a:t>iddle </a:t>
            </a:r>
            <a:r>
              <a:rPr lang="en-US" b="1" u="sng" cap="small" dirty="0">
                <a:solidFill>
                  <a:srgbClr val="FFFF00"/>
                </a:solidFill>
                <a:latin typeface="Arial"/>
                <a:ea typeface="ＭＳ Ｐゴシック"/>
              </a:rPr>
              <a:t>A</a:t>
            </a:r>
            <a:r>
              <a:rPr lang="en-US" cap="small" dirty="0">
                <a:solidFill>
                  <a:srgbClr val="FF0000"/>
                </a:solidFill>
                <a:latin typeface="Arial"/>
                <a:ea typeface="ＭＳ Ｐゴシック"/>
              </a:rPr>
              <a:t>tlantic</a:t>
            </a:r>
          </a:p>
          <a:p>
            <a:pPr fontAlgn="auto">
              <a:spcBef>
                <a:spcPts val="0"/>
              </a:spcBef>
              <a:spcAft>
                <a:spcPts val="0"/>
              </a:spcAft>
              <a:defRPr/>
            </a:pPr>
            <a:r>
              <a:rPr lang="en-US" b="1" u="sng" cap="small" dirty="0">
                <a:solidFill>
                  <a:srgbClr val="FFFF00"/>
                </a:solidFill>
                <a:latin typeface="Arial"/>
                <a:ea typeface="ＭＳ Ｐゴシック"/>
              </a:rPr>
              <a:t>R</a:t>
            </a:r>
            <a:r>
              <a:rPr lang="en-US" cap="small" dirty="0">
                <a:solidFill>
                  <a:srgbClr val="FF0000"/>
                </a:solidFill>
                <a:latin typeface="Arial"/>
                <a:ea typeface="ＭＳ Ｐゴシック"/>
              </a:rPr>
              <a:t>egional </a:t>
            </a:r>
            <a:r>
              <a:rPr lang="en-US" b="1" u="sng" cap="small" dirty="0">
                <a:solidFill>
                  <a:srgbClr val="FFFF00"/>
                </a:solidFill>
                <a:latin typeface="Arial"/>
                <a:ea typeface="ＭＳ Ｐゴシック"/>
              </a:rPr>
              <a:t>A</a:t>
            </a:r>
            <a:r>
              <a:rPr lang="en-US" cap="small" dirty="0">
                <a:solidFill>
                  <a:srgbClr val="FF0000"/>
                </a:solidFill>
                <a:latin typeface="Arial"/>
                <a:ea typeface="ＭＳ Ｐゴシック"/>
              </a:rPr>
              <a:t>ssociation </a:t>
            </a:r>
          </a:p>
          <a:p>
            <a:pPr fontAlgn="auto">
              <a:spcBef>
                <a:spcPts val="0"/>
              </a:spcBef>
              <a:spcAft>
                <a:spcPts val="0"/>
              </a:spcAft>
              <a:defRPr/>
            </a:pPr>
            <a:r>
              <a:rPr lang="en-US" b="1" u="sng" cap="small" dirty="0">
                <a:solidFill>
                  <a:srgbClr val="FFFF00"/>
                </a:solidFill>
                <a:latin typeface="Arial"/>
                <a:ea typeface="ＭＳ Ｐゴシック"/>
              </a:rPr>
              <a:t>C</a:t>
            </a:r>
            <a:r>
              <a:rPr lang="en-US" cap="small" dirty="0">
                <a:solidFill>
                  <a:srgbClr val="FF0000"/>
                </a:solidFill>
                <a:latin typeface="Arial"/>
                <a:ea typeface="ＭＳ Ｐゴシック"/>
              </a:rPr>
              <a:t>oastal </a:t>
            </a:r>
          </a:p>
          <a:p>
            <a:pPr fontAlgn="auto">
              <a:spcBef>
                <a:spcPts val="0"/>
              </a:spcBef>
              <a:spcAft>
                <a:spcPts val="0"/>
              </a:spcAft>
              <a:defRPr/>
            </a:pPr>
            <a:r>
              <a:rPr lang="en-US" b="1" u="sng" cap="small" dirty="0">
                <a:solidFill>
                  <a:srgbClr val="FFFF00"/>
                </a:solidFill>
                <a:latin typeface="Arial"/>
                <a:ea typeface="ＭＳ Ｐゴシック"/>
              </a:rPr>
              <a:t>O</a:t>
            </a:r>
            <a:r>
              <a:rPr lang="en-US" cap="small" dirty="0">
                <a:solidFill>
                  <a:srgbClr val="FF0000"/>
                </a:solidFill>
                <a:latin typeface="Arial"/>
                <a:ea typeface="ＭＳ Ｐゴシック"/>
              </a:rPr>
              <a:t>cean </a:t>
            </a:r>
            <a:r>
              <a:rPr lang="en-US" b="1" u="sng" cap="small" dirty="0">
                <a:solidFill>
                  <a:srgbClr val="FFFF00"/>
                </a:solidFill>
                <a:latin typeface="Arial"/>
                <a:ea typeface="ＭＳ Ｐゴシック"/>
              </a:rPr>
              <a:t>O</a:t>
            </a:r>
            <a:r>
              <a:rPr lang="en-US" cap="small" dirty="0">
                <a:solidFill>
                  <a:srgbClr val="FF0000"/>
                </a:solidFill>
                <a:latin typeface="Arial"/>
                <a:ea typeface="ＭＳ Ｐゴシック"/>
              </a:rPr>
              <a:t>bserving </a:t>
            </a:r>
            <a:r>
              <a:rPr lang="en-US" b="1" u="sng" cap="small" dirty="0">
                <a:solidFill>
                  <a:srgbClr val="FFFF00"/>
                </a:solidFill>
                <a:latin typeface="Arial"/>
                <a:ea typeface="ＭＳ Ｐゴシック"/>
              </a:rPr>
              <a:t>S</a:t>
            </a:r>
            <a:r>
              <a:rPr lang="en-US" cap="small" dirty="0">
                <a:solidFill>
                  <a:srgbClr val="FF0000"/>
                </a:solidFill>
                <a:latin typeface="Arial"/>
                <a:ea typeface="ＭＳ Ｐゴシック"/>
              </a:rPr>
              <a:t>ystem</a:t>
            </a:r>
          </a:p>
        </p:txBody>
      </p:sp>
      <p:sp>
        <p:nvSpPr>
          <p:cNvPr id="14353" name="Text Box 3"/>
          <p:cNvSpPr txBox="1">
            <a:spLocks noChangeArrowheads="1"/>
          </p:cNvSpPr>
          <p:nvPr/>
        </p:nvSpPr>
        <p:spPr bwMode="auto">
          <a:xfrm>
            <a:off x="700088" y="350838"/>
            <a:ext cx="1841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b="1">
              <a:solidFill>
                <a:srgbClr val="000000"/>
              </a:solidFill>
              <a:latin typeface="Calibri" charset="0"/>
            </a:endParaRPr>
          </a:p>
        </p:txBody>
      </p:sp>
      <p:sp>
        <p:nvSpPr>
          <p:cNvPr id="14354" name="TextBox 26"/>
          <p:cNvSpPr txBox="1">
            <a:spLocks noChangeArrowheads="1"/>
          </p:cNvSpPr>
          <p:nvPr/>
        </p:nvSpPr>
        <p:spPr bwMode="auto">
          <a:xfrm>
            <a:off x="5326063" y="6545263"/>
            <a:ext cx="18415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a:solidFill>
                <a:srgbClr val="000000"/>
              </a:solidFill>
            </a:endParaRPr>
          </a:p>
        </p:txBody>
      </p:sp>
      <p:sp>
        <p:nvSpPr>
          <p:cNvPr id="14355" name="TextBox 41"/>
          <p:cNvSpPr txBox="1">
            <a:spLocks noChangeArrowheads="1"/>
          </p:cNvSpPr>
          <p:nvPr/>
        </p:nvSpPr>
        <p:spPr bwMode="auto">
          <a:xfrm>
            <a:off x="4930775" y="1819268"/>
            <a:ext cx="4233082"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dirty="0" smtClean="0">
                <a:solidFill>
                  <a:srgbClr val="FFFFFF"/>
                </a:solidFill>
              </a:rPr>
              <a:t>MARACOOS:</a:t>
            </a:r>
          </a:p>
          <a:p>
            <a:pPr algn="ctr"/>
            <a:r>
              <a:rPr lang="en-US" sz="2800" b="1" dirty="0" smtClean="0">
                <a:solidFill>
                  <a:srgbClr val="FFFFFF"/>
                </a:solidFill>
              </a:rPr>
              <a:t>An Integrated,  Sustained &amp; Certified  Real-time Observation and Forecast System</a:t>
            </a:r>
            <a:endParaRPr lang="en-US" sz="2800" b="1" dirty="0">
              <a:solidFill>
                <a:srgbClr val="FFFFFF"/>
              </a:solidFill>
            </a:endParaRPr>
          </a:p>
        </p:txBody>
      </p:sp>
      <p:pic>
        <p:nvPicPr>
          <p:cNvPr id="43" name="Picture 41" descr="13"/>
          <p:cNvPicPr>
            <a:picLocks noChangeAspect="1" noChangeArrowheads="1"/>
          </p:cNvPicPr>
          <p:nvPr/>
        </p:nvPicPr>
        <p:blipFill>
          <a:blip r:embed="rId4"/>
          <a:stretch>
            <a:fillRect/>
          </a:stretch>
        </p:blipFill>
        <p:spPr bwMode="auto">
          <a:xfrm>
            <a:off x="6251575" y="5610225"/>
            <a:ext cx="506413" cy="509588"/>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44" name="Picture 42" descr="1"/>
          <p:cNvPicPr>
            <a:picLocks noChangeAspect="1" noChangeArrowheads="1"/>
          </p:cNvPicPr>
          <p:nvPr/>
        </p:nvPicPr>
        <p:blipFill>
          <a:blip r:embed="rId5"/>
          <a:srcRect/>
          <a:stretch>
            <a:fillRect/>
          </a:stretch>
        </p:blipFill>
        <p:spPr bwMode="auto">
          <a:xfrm>
            <a:off x="7712075" y="4259263"/>
            <a:ext cx="1119188"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46" name="Picture 44" descr="3"/>
          <p:cNvPicPr>
            <a:picLocks noChangeAspect="1" noChangeArrowheads="1"/>
          </p:cNvPicPr>
          <p:nvPr/>
        </p:nvPicPr>
        <p:blipFill>
          <a:blip r:embed="rId6"/>
          <a:stretch>
            <a:fillRect/>
          </a:stretch>
        </p:blipFill>
        <p:spPr bwMode="auto">
          <a:xfrm>
            <a:off x="7069138" y="4286250"/>
            <a:ext cx="542925" cy="5302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47" name="Picture 45" descr="4"/>
          <p:cNvPicPr>
            <a:picLocks noChangeAspect="1" noChangeArrowheads="1"/>
          </p:cNvPicPr>
          <p:nvPr/>
        </p:nvPicPr>
        <p:blipFill>
          <a:blip r:embed="rId7"/>
          <a:srcRect/>
          <a:stretch>
            <a:fillRect/>
          </a:stretch>
        </p:blipFill>
        <p:spPr bwMode="auto">
          <a:xfrm>
            <a:off x="7697788" y="4879975"/>
            <a:ext cx="1119187"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48" name="Picture 46" descr="5"/>
          <p:cNvPicPr>
            <a:picLocks noChangeAspect="1" noChangeArrowheads="1"/>
          </p:cNvPicPr>
          <p:nvPr/>
        </p:nvPicPr>
        <p:blipFill>
          <a:blip r:embed="rId8"/>
          <a:srcRect/>
          <a:stretch>
            <a:fillRect/>
          </a:stretch>
        </p:blipFill>
        <p:spPr bwMode="auto">
          <a:xfrm>
            <a:off x="7759700" y="5610225"/>
            <a:ext cx="1117600" cy="541338"/>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49" name="Picture 47" descr="6"/>
          <p:cNvPicPr>
            <a:picLocks noChangeAspect="1" noChangeArrowheads="1"/>
          </p:cNvPicPr>
          <p:nvPr/>
        </p:nvPicPr>
        <p:blipFill>
          <a:blip r:embed="rId9"/>
          <a:srcRect/>
          <a:stretch>
            <a:fillRect/>
          </a:stretch>
        </p:blipFill>
        <p:spPr bwMode="auto">
          <a:xfrm>
            <a:off x="6176963" y="4186238"/>
            <a:ext cx="631825" cy="6064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50" name="Picture 48" descr="7"/>
          <p:cNvPicPr>
            <a:picLocks noChangeAspect="1" noChangeArrowheads="1"/>
          </p:cNvPicPr>
          <p:nvPr/>
        </p:nvPicPr>
        <p:blipFill>
          <a:blip r:embed="rId10"/>
          <a:srcRect/>
          <a:stretch>
            <a:fillRect/>
          </a:stretch>
        </p:blipFill>
        <p:spPr bwMode="auto">
          <a:xfrm>
            <a:off x="6188075" y="4857750"/>
            <a:ext cx="614363" cy="590550"/>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51" name="Picture 49" descr="8"/>
          <p:cNvPicPr>
            <a:picLocks noChangeAspect="1" noChangeArrowheads="1"/>
          </p:cNvPicPr>
          <p:nvPr/>
        </p:nvPicPr>
        <p:blipFill>
          <a:blip r:embed="rId11"/>
          <a:srcRect/>
          <a:stretch>
            <a:fillRect/>
          </a:stretch>
        </p:blipFill>
        <p:spPr bwMode="auto">
          <a:xfrm>
            <a:off x="5334000" y="4221163"/>
            <a:ext cx="593725"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52" name="Picture 52" descr="11"/>
          <p:cNvPicPr>
            <a:picLocks noChangeAspect="1" noChangeArrowheads="1"/>
          </p:cNvPicPr>
          <p:nvPr/>
        </p:nvPicPr>
        <p:blipFill>
          <a:blip r:embed="rId12"/>
          <a:srcRect/>
          <a:stretch>
            <a:fillRect/>
          </a:stretch>
        </p:blipFill>
        <p:spPr bwMode="auto">
          <a:xfrm>
            <a:off x="7100888" y="5607050"/>
            <a:ext cx="533400" cy="509588"/>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53" name="Picture 53" descr="12"/>
          <p:cNvPicPr>
            <a:picLocks noChangeAspect="1" noChangeArrowheads="1"/>
          </p:cNvPicPr>
          <p:nvPr/>
        </p:nvPicPr>
        <p:blipFill>
          <a:blip r:embed="rId13"/>
          <a:srcRect/>
          <a:stretch>
            <a:fillRect/>
          </a:stretch>
        </p:blipFill>
        <p:spPr bwMode="auto">
          <a:xfrm>
            <a:off x="5367338" y="4857750"/>
            <a:ext cx="593725"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4367" name="Picture 30" descr="2.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367338" y="5610225"/>
            <a:ext cx="539750" cy="50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68" name="Picture 31" descr="IOOS_logo_white.gif"/>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148138" y="4306888"/>
            <a:ext cx="1012825" cy="409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369" name="Picture 55" descr="Screen shot 2012-02-19 at 1.29.16 PM.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321175" y="4933950"/>
            <a:ext cx="741363" cy="379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 name="Picture 57"/>
          <p:cNvPicPr>
            <a:picLocks noChangeAspect="1"/>
          </p:cNvPicPr>
          <p:nvPr/>
        </p:nvPicPr>
        <p:blipFill>
          <a:blip r:embed="rId17"/>
          <a:stretch>
            <a:fillRect/>
          </a:stretch>
        </p:blipFill>
        <p:spPr>
          <a:xfrm>
            <a:off x="7141021" y="4942798"/>
            <a:ext cx="455385" cy="455385"/>
          </a:xfrm>
          <a:prstGeom prst="ellipse">
            <a:avLst/>
          </a:prstGeom>
        </p:spPr>
      </p:pic>
      <p:sp>
        <p:nvSpPr>
          <p:cNvPr id="14372" name="Freeform 10"/>
          <p:cNvSpPr>
            <a:spLocks/>
          </p:cNvSpPr>
          <p:nvPr/>
        </p:nvSpPr>
        <p:spPr bwMode="auto">
          <a:xfrm>
            <a:off x="4343400" y="1752600"/>
            <a:ext cx="1236663" cy="1608138"/>
          </a:xfrm>
          <a:custGeom>
            <a:avLst/>
            <a:gdLst>
              <a:gd name="T0" fmla="*/ 0 w 1236134"/>
              <a:gd name="T1" fmla="*/ 1607610 h 1608666"/>
              <a:gd name="T2" fmla="*/ 898235 w 1236134"/>
              <a:gd name="T3" fmla="*/ 524589 h 1608666"/>
              <a:gd name="T4" fmla="*/ 1237192 w 1236134"/>
              <a:gd name="T5" fmla="*/ 0 h 1608666"/>
              <a:gd name="T6" fmla="*/ 0 60000 65536"/>
              <a:gd name="T7" fmla="*/ 0 60000 65536"/>
              <a:gd name="T8" fmla="*/ 0 60000 65536"/>
            </a:gdLst>
            <a:ahLst/>
            <a:cxnLst>
              <a:cxn ang="T6">
                <a:pos x="T0" y="T1"/>
              </a:cxn>
              <a:cxn ang="T7">
                <a:pos x="T2" y="T3"/>
              </a:cxn>
              <a:cxn ang="T8">
                <a:pos x="T4" y="T5"/>
              </a:cxn>
            </a:cxnLst>
            <a:rect l="0" t="0" r="r" b="b"/>
            <a:pathLst>
              <a:path w="1236134" h="1608666">
                <a:moveTo>
                  <a:pt x="0" y="1608666"/>
                </a:moveTo>
                <a:cubicBezTo>
                  <a:pt x="345722" y="1200855"/>
                  <a:pt x="691445" y="793044"/>
                  <a:pt x="897467" y="524933"/>
                </a:cubicBezTo>
                <a:cubicBezTo>
                  <a:pt x="1103489" y="256822"/>
                  <a:pt x="1236134" y="0"/>
                  <a:pt x="1236134" y="0"/>
                </a:cubicBez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000000"/>
              </a:solidFill>
            </a:endParaRPr>
          </a:p>
        </p:txBody>
      </p:sp>
      <p:cxnSp>
        <p:nvCxnSpPr>
          <p:cNvPr id="54" name="Straight Connector 53"/>
          <p:cNvCxnSpPr>
            <a:cxnSpLocks noChangeShapeType="1"/>
          </p:cNvCxnSpPr>
          <p:nvPr/>
        </p:nvCxnSpPr>
        <p:spPr bwMode="auto">
          <a:xfrm flipH="1">
            <a:off x="609600" y="990600"/>
            <a:ext cx="1905000" cy="4648200"/>
          </a:xfrm>
          <a:prstGeom prst="line">
            <a:avLst/>
          </a:prstGeom>
          <a:noFill/>
          <a:ln w="38100">
            <a:solidFill>
              <a:schemeClr val="bg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cxnSp>
        <p:nvCxnSpPr>
          <p:cNvPr id="55" name="Straight Connector 54"/>
          <p:cNvCxnSpPr>
            <a:cxnSpLocks noChangeShapeType="1"/>
          </p:cNvCxnSpPr>
          <p:nvPr/>
        </p:nvCxnSpPr>
        <p:spPr bwMode="auto">
          <a:xfrm flipV="1">
            <a:off x="2514600" y="152400"/>
            <a:ext cx="4419600" cy="838200"/>
          </a:xfrm>
          <a:prstGeom prst="line">
            <a:avLst/>
          </a:prstGeom>
          <a:noFill/>
          <a:ln w="38100">
            <a:solidFill>
              <a:schemeClr val="bg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xmlns="">
                <a:noFill/>
              </a14:hiddenFill>
            </a:ext>
          </a:extLst>
        </p:spPr>
      </p:cxnSp>
      <p:pic>
        <p:nvPicPr>
          <p:cNvPr id="2" name="Picture 1" descr="certStamp.p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522" y="2418699"/>
            <a:ext cx="1024253" cy="1041522"/>
          </a:xfrm>
          <a:prstGeom prst="rect">
            <a:avLst/>
          </a:prstGeom>
          <a:solidFill>
            <a:srgbClr val="FFFFFF"/>
          </a:solidFill>
        </p:spPr>
      </p:pic>
      <p:grpSp>
        <p:nvGrpSpPr>
          <p:cNvPr id="40" name="Group 39"/>
          <p:cNvGrpSpPr/>
          <p:nvPr/>
        </p:nvGrpSpPr>
        <p:grpSpPr>
          <a:xfrm>
            <a:off x="-11615" y="6234591"/>
            <a:ext cx="9155615" cy="628440"/>
            <a:chOff x="-11615" y="6234591"/>
            <a:chExt cx="9155615" cy="628440"/>
          </a:xfrm>
        </p:grpSpPr>
        <p:sp>
          <p:nvSpPr>
            <p:cNvPr id="42" name="Rectangle 41"/>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56" name="Picture 55"/>
            <p:cNvPicPr>
              <a:picLocks noChangeAspect="1"/>
            </p:cNvPicPr>
            <p:nvPr/>
          </p:nvPicPr>
          <p:blipFill rotWithShape="1">
            <a:blip r:embed="rId20">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57" name="Picture 56"/>
            <p:cNvPicPr>
              <a:picLocks noChangeAspect="1"/>
            </p:cNvPicPr>
            <p:nvPr/>
          </p:nvPicPr>
          <p:blipFill rotWithShape="1">
            <a:blip r:embed="rId20">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pic>
        <p:nvPicPr>
          <p:cNvPr id="59" name="Picture 58" descr="CinarLogo.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007690" y="5638800"/>
            <a:ext cx="1129460" cy="575891"/>
          </a:xfrm>
          <a:prstGeom prst="rect">
            <a:avLst/>
          </a:prstGeom>
        </p:spPr>
      </p:pic>
      <p:pic>
        <p:nvPicPr>
          <p:cNvPr id="60" name="Picture 59" descr="Screen Shot 2016-02-25 at 9.57.48 AM.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008608" y="5418988"/>
            <a:ext cx="1128542" cy="219811"/>
          </a:xfrm>
          <a:prstGeom prst="rect">
            <a:avLst/>
          </a:prstGeom>
        </p:spPr>
      </p:pic>
      <p:pic>
        <p:nvPicPr>
          <p:cNvPr id="61" name="Picture 60"/>
          <p:cNvPicPr>
            <a:picLocks noChangeAspect="1"/>
          </p:cNvPicPr>
          <p:nvPr/>
        </p:nvPicPr>
        <p:blipFill>
          <a:blip r:embed="rId23"/>
          <a:stretch>
            <a:fillRect/>
          </a:stretch>
        </p:blipFill>
        <p:spPr>
          <a:xfrm>
            <a:off x="47333" y="3561104"/>
            <a:ext cx="1140117" cy="714474"/>
          </a:xfrm>
          <a:prstGeom prst="rect">
            <a:avLst/>
          </a:prstGeom>
        </p:spPr>
      </p:pic>
    </p:spTree>
    <p:extLst>
      <p:ext uri="{BB962C8B-B14F-4D97-AF65-F5344CB8AC3E}">
        <p14:creationId xmlns:p14="http://schemas.microsoft.com/office/powerpoint/2010/main" val="90760894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1" name="Picture 6" descr="Screen shot 2010-11-12 at 4.38.20 PM.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3641402" y="593865"/>
            <a:ext cx="5157672" cy="2918157"/>
          </a:xfrm>
          <a:prstGeom prst="rect">
            <a:avLst/>
          </a:prstGeom>
          <a:noFill/>
          <a:ln>
            <a:noFill/>
          </a:ln>
        </p:spPr>
      </p:pic>
      <p:pic>
        <p:nvPicPr>
          <p:cNvPr id="24578" name="Picture 4" descr="Figure04_colo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838200"/>
            <a:ext cx="3200400" cy="2690813"/>
          </a:xfrm>
          <a:prstGeom prst="rect">
            <a:avLst/>
          </a:prstGeom>
          <a:noFill/>
          <a:ln w="9525">
            <a:noFill/>
            <a:miter lim="800000"/>
            <a:headEnd/>
            <a:tailEnd/>
          </a:ln>
        </p:spPr>
      </p:pic>
      <p:sp>
        <p:nvSpPr>
          <p:cNvPr id="24579" name="Slide Number Placeholder 3"/>
          <p:cNvSpPr>
            <a:spLocks noGrp="1"/>
          </p:cNvSpPr>
          <p:nvPr>
            <p:ph type="sldNum" sz="quarter" idx="12"/>
          </p:nvPr>
        </p:nvSpPr>
        <p:spPr>
          <a:xfrm>
            <a:off x="457200" y="6584950"/>
            <a:ext cx="2133600" cy="365125"/>
          </a:xfrm>
          <a:noFill/>
        </p:spPr>
        <p:txBody>
          <a:bodyPr/>
          <a:lstStyle/>
          <a:p>
            <a:pPr algn="l"/>
            <a:fld id="{6A00C64A-9FCA-1E4D-815C-FA28E9FD70B4}" type="slidenum">
              <a:rPr lang="en-US">
                <a:solidFill>
                  <a:srgbClr val="898989"/>
                </a:solidFill>
              </a:rPr>
              <a:pPr algn="l"/>
              <a:t>20</a:t>
            </a:fld>
            <a:endParaRPr lang="en-US">
              <a:solidFill>
                <a:srgbClr val="898989"/>
              </a:solidFill>
            </a:endParaRPr>
          </a:p>
        </p:txBody>
      </p:sp>
      <p:sp>
        <p:nvSpPr>
          <p:cNvPr id="24580" name="TextBox 7"/>
          <p:cNvSpPr txBox="1">
            <a:spLocks noChangeArrowheads="1"/>
          </p:cNvSpPr>
          <p:nvPr/>
        </p:nvSpPr>
        <p:spPr bwMode="auto">
          <a:xfrm>
            <a:off x="0" y="0"/>
            <a:ext cx="9144000" cy="707886"/>
          </a:xfrm>
          <a:prstGeom prst="rect">
            <a:avLst/>
          </a:prstGeom>
          <a:noFill/>
          <a:ln w="9525">
            <a:noFill/>
            <a:miter lim="800000"/>
            <a:headEnd/>
            <a:tailEnd/>
          </a:ln>
        </p:spPr>
        <p:txBody>
          <a:bodyPr>
            <a:prstTxWarp prst="textNoShape">
              <a:avLst/>
            </a:prstTxWarp>
            <a:spAutoFit/>
          </a:bodyPr>
          <a:lstStyle/>
          <a:p>
            <a:pPr algn="ctr"/>
            <a:r>
              <a:rPr lang="en-US" sz="2000" b="1" u="sng" dirty="0">
                <a:solidFill>
                  <a:prstClr val="black"/>
                </a:solidFill>
                <a:ea typeface="Arial" charset="0"/>
                <a:cs typeface="Arial" charset="0"/>
              </a:rPr>
              <a:t>Transition</a:t>
            </a:r>
            <a:r>
              <a:rPr lang="en-US" sz="2000" b="1" dirty="0">
                <a:solidFill>
                  <a:prstClr val="black"/>
                </a:solidFill>
                <a:ea typeface="Arial" charset="0"/>
                <a:cs typeface="Arial" charset="0"/>
              </a:rPr>
              <a:t> Objective –</a:t>
            </a:r>
            <a:r>
              <a:rPr lang="en-US" sz="2000" b="1" dirty="0" smtClean="0">
                <a:solidFill>
                  <a:prstClr val="black"/>
                </a:solidFill>
                <a:ea typeface="Arial" charset="0"/>
                <a:cs typeface="Arial" charset="0"/>
              </a:rPr>
              <a:t> </a:t>
            </a:r>
          </a:p>
          <a:p>
            <a:pPr algn="ctr"/>
            <a:r>
              <a:rPr lang="en-US" sz="2000" b="1" i="1" dirty="0" smtClean="0">
                <a:solidFill>
                  <a:prstClr val="black"/>
                </a:solidFill>
                <a:ea typeface="Arial" charset="0"/>
                <a:cs typeface="Arial" charset="0"/>
              </a:rPr>
              <a:t>Operational Use of HF Radar Surface Currents for Search And Rescue</a:t>
            </a:r>
          </a:p>
        </p:txBody>
      </p:sp>
      <p:pic>
        <p:nvPicPr>
          <p:cNvPr id="24582"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37200" y="3820026"/>
            <a:ext cx="3250276" cy="2352174"/>
          </a:xfrm>
          <a:prstGeom prst="rect">
            <a:avLst/>
          </a:prstGeom>
          <a:noFill/>
          <a:ln w="9525">
            <a:noFill/>
            <a:miter lim="800000"/>
            <a:headEnd/>
            <a:tailEnd/>
          </a:ln>
        </p:spPr>
      </p:pic>
      <p:sp>
        <p:nvSpPr>
          <p:cNvPr id="14" name="Up Arrow 13"/>
          <p:cNvSpPr/>
          <p:nvPr/>
        </p:nvSpPr>
        <p:spPr>
          <a:xfrm rot="5400000">
            <a:off x="3352800" y="1600200"/>
            <a:ext cx="363538" cy="363538"/>
          </a:xfrm>
          <a:prstGeom prst="up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prstClr val="white"/>
              </a:solidFill>
            </a:endParaRPr>
          </a:p>
        </p:txBody>
      </p:sp>
      <p:sp>
        <p:nvSpPr>
          <p:cNvPr id="15" name="Up Arrow 14"/>
          <p:cNvSpPr/>
          <p:nvPr/>
        </p:nvSpPr>
        <p:spPr>
          <a:xfrm rot="10800000">
            <a:off x="7899400" y="3268134"/>
            <a:ext cx="363538" cy="355600"/>
          </a:xfrm>
          <a:prstGeom prst="up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prstClr val="white"/>
              </a:solidFill>
            </a:endParaRPr>
          </a:p>
        </p:txBody>
      </p:sp>
      <p:sp>
        <p:nvSpPr>
          <p:cNvPr id="19" name="Up Arrow 18"/>
          <p:cNvSpPr/>
          <p:nvPr/>
        </p:nvSpPr>
        <p:spPr>
          <a:xfrm rot="16200000">
            <a:off x="3903134" y="4809067"/>
            <a:ext cx="363538" cy="355600"/>
          </a:xfrm>
          <a:prstGeom prst="up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prstClr val="white"/>
              </a:solidFill>
            </a:endParaRPr>
          </a:p>
        </p:txBody>
      </p:sp>
      <p:sp>
        <p:nvSpPr>
          <p:cNvPr id="24590" name="TextBox 19"/>
          <p:cNvSpPr txBox="1">
            <a:spLocks noChangeArrowheads="1"/>
          </p:cNvSpPr>
          <p:nvPr/>
        </p:nvSpPr>
        <p:spPr bwMode="auto">
          <a:xfrm>
            <a:off x="3276600" y="762000"/>
            <a:ext cx="1503363" cy="708025"/>
          </a:xfrm>
          <a:prstGeom prst="rect">
            <a:avLst/>
          </a:prstGeom>
          <a:noFill/>
          <a:ln w="9525">
            <a:noFill/>
            <a:miter lim="800000"/>
            <a:headEnd/>
            <a:tailEnd/>
          </a:ln>
        </p:spPr>
        <p:txBody>
          <a:bodyPr>
            <a:prstTxWarp prst="textNoShape">
              <a:avLst/>
            </a:prstTxWarp>
            <a:spAutoFit/>
          </a:bodyPr>
          <a:lstStyle/>
          <a:p>
            <a:r>
              <a:rPr lang="en-US" sz="2000">
                <a:solidFill>
                  <a:prstClr val="black"/>
                </a:solidFill>
                <a:ea typeface="Arial" charset="0"/>
                <a:cs typeface="Arial" charset="0"/>
              </a:rPr>
              <a:t>Surface Currents</a:t>
            </a:r>
          </a:p>
        </p:txBody>
      </p:sp>
      <p:pic>
        <p:nvPicPr>
          <p:cNvPr id="24" name="Picture 23" descr="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32200" y="2286001"/>
            <a:ext cx="831850" cy="7969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24594" name="Picture 24"/>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3420533" y="4224866"/>
            <a:ext cx="1752600" cy="419100"/>
          </a:xfrm>
          <a:prstGeom prst="rect">
            <a:avLst/>
          </a:prstGeom>
          <a:noFill/>
          <a:ln w="9525">
            <a:noFill/>
            <a:miter lim="800000"/>
            <a:headEnd/>
            <a:tailEnd/>
          </a:ln>
        </p:spPr>
      </p:pic>
      <p:sp>
        <p:nvSpPr>
          <p:cNvPr id="21" name="Up Arrow 20"/>
          <p:cNvSpPr/>
          <p:nvPr/>
        </p:nvSpPr>
        <p:spPr>
          <a:xfrm>
            <a:off x="1617134" y="3496734"/>
            <a:ext cx="363538" cy="355600"/>
          </a:xfrm>
          <a:prstGeom prst="upArrow">
            <a:avLst/>
          </a:prstGeom>
          <a:solidFill>
            <a:srgbClr val="008000"/>
          </a:solidFill>
        </p:spPr>
        <p:style>
          <a:lnRef idx="1">
            <a:schemeClr val="accent1"/>
          </a:lnRef>
          <a:fillRef idx="3">
            <a:schemeClr val="accent1"/>
          </a:fillRef>
          <a:effectRef idx="2">
            <a:schemeClr val="accent1"/>
          </a:effectRef>
          <a:fontRef idx="minor">
            <a:schemeClr val="lt1"/>
          </a:fontRef>
        </p:style>
        <p:txBody>
          <a:bodyPr anchor="ctr"/>
          <a:lstStyle/>
          <a:p>
            <a:pPr>
              <a:defRPr/>
            </a:pPr>
            <a:endParaRPr lang="en-US">
              <a:solidFill>
                <a:prstClr val="white"/>
              </a:solidFill>
            </a:endParaRPr>
          </a:p>
        </p:txBody>
      </p:sp>
      <p:pic>
        <p:nvPicPr>
          <p:cNvPr id="22" name="Picture 5"/>
          <p:cNvPicPr>
            <a:picLocks noChangeAspect="1" noChangeArrowheads="1"/>
          </p:cNvPicPr>
          <p:nvPr/>
        </p:nvPicPr>
        <p:blipFill>
          <a:blip r:embed="rId7" cstate="print"/>
          <a:srcRect/>
          <a:stretch>
            <a:fillRect/>
          </a:stretch>
        </p:blipFill>
        <p:spPr bwMode="auto">
          <a:xfrm>
            <a:off x="185055" y="4217104"/>
            <a:ext cx="3032278" cy="1768829"/>
          </a:xfrm>
          <a:prstGeom prst="rect">
            <a:avLst/>
          </a:prstGeom>
          <a:noFill/>
          <a:ln w="9525">
            <a:solidFill>
              <a:schemeClr val="tx1"/>
            </a:solidFill>
            <a:miter lim="800000"/>
            <a:headEnd/>
            <a:tailEnd/>
          </a:ln>
        </p:spPr>
      </p:pic>
      <p:sp>
        <p:nvSpPr>
          <p:cNvPr id="23" name="TextBox 22"/>
          <p:cNvSpPr txBox="1"/>
          <p:nvPr/>
        </p:nvSpPr>
        <p:spPr>
          <a:xfrm>
            <a:off x="3124201" y="5113864"/>
            <a:ext cx="2438399" cy="923330"/>
          </a:xfrm>
          <a:prstGeom prst="rect">
            <a:avLst/>
          </a:prstGeom>
          <a:noFill/>
        </p:spPr>
        <p:txBody>
          <a:bodyPr wrap="square" rtlCol="0">
            <a:spAutoFit/>
          </a:bodyPr>
          <a:lstStyle/>
          <a:p>
            <a:pPr algn="ctr"/>
            <a:r>
              <a:rPr lang="en-US" dirty="0" smtClean="0">
                <a:solidFill>
                  <a:prstClr val="black"/>
                </a:solidFill>
                <a:ea typeface="ＭＳ Ｐゴシック" charset="-128"/>
                <a:cs typeface="ＭＳ Ｐゴシック" charset="-128"/>
              </a:rPr>
              <a:t>Search And Rescue Optimal Planning System (SAROPS)</a:t>
            </a:r>
            <a:endParaRPr lang="en-US" dirty="0">
              <a:solidFill>
                <a:prstClr val="black"/>
              </a:solidFill>
              <a:ea typeface="ＭＳ Ｐゴシック" charset="-128"/>
              <a:cs typeface="ＭＳ Ｐゴシック" charset="-128"/>
            </a:endParaRPr>
          </a:p>
        </p:txBody>
      </p:sp>
      <p:sp>
        <p:nvSpPr>
          <p:cNvPr id="25" name="TextBox 24"/>
          <p:cNvSpPr txBox="1"/>
          <p:nvPr/>
        </p:nvSpPr>
        <p:spPr>
          <a:xfrm>
            <a:off x="1337732" y="2336800"/>
            <a:ext cx="1286935" cy="646331"/>
          </a:xfrm>
          <a:prstGeom prst="rect">
            <a:avLst/>
          </a:prstGeom>
          <a:noFill/>
        </p:spPr>
        <p:txBody>
          <a:bodyPr wrap="square" rtlCol="0">
            <a:spAutoFit/>
          </a:bodyPr>
          <a:lstStyle/>
          <a:p>
            <a:pPr algn="ctr"/>
            <a:r>
              <a:rPr lang="en-US" dirty="0" smtClean="0">
                <a:solidFill>
                  <a:prstClr val="black"/>
                </a:solidFill>
                <a:ea typeface="ＭＳ Ｐゴシック" charset="-128"/>
                <a:cs typeface="ＭＳ Ｐゴシック" charset="-128"/>
              </a:rPr>
              <a:t>Data Acquisition</a:t>
            </a:r>
            <a:endParaRPr lang="en-US" dirty="0">
              <a:solidFill>
                <a:prstClr val="black"/>
              </a:solidFill>
              <a:ea typeface="ＭＳ Ｐゴシック" charset="-128"/>
              <a:cs typeface="ＭＳ Ｐゴシック" charset="-128"/>
            </a:endParaRPr>
          </a:p>
        </p:txBody>
      </p:sp>
      <p:sp>
        <p:nvSpPr>
          <p:cNvPr id="26" name="TextBox 25"/>
          <p:cNvSpPr txBox="1"/>
          <p:nvPr/>
        </p:nvSpPr>
        <p:spPr>
          <a:xfrm>
            <a:off x="7222067" y="2243667"/>
            <a:ext cx="1566333" cy="923330"/>
          </a:xfrm>
          <a:prstGeom prst="rect">
            <a:avLst/>
          </a:prstGeom>
          <a:noFill/>
        </p:spPr>
        <p:txBody>
          <a:bodyPr wrap="square" rtlCol="0">
            <a:spAutoFit/>
          </a:bodyPr>
          <a:lstStyle/>
          <a:p>
            <a:r>
              <a:rPr lang="en-US" dirty="0" smtClean="0">
                <a:solidFill>
                  <a:prstClr val="black"/>
                </a:solidFill>
                <a:ea typeface="ＭＳ Ｐゴシック" charset="-128"/>
                <a:cs typeface="ＭＳ Ｐゴシック" charset="-128"/>
              </a:rPr>
              <a:t>Data Product Generation &amp; Management</a:t>
            </a:r>
            <a:endParaRPr lang="en-US" dirty="0">
              <a:solidFill>
                <a:prstClr val="black"/>
              </a:solidFill>
              <a:ea typeface="ＭＳ Ｐゴシック" charset="-128"/>
              <a:cs typeface="ＭＳ Ｐゴシック" charset="-128"/>
            </a:endParaRPr>
          </a:p>
        </p:txBody>
      </p:sp>
      <p:pic>
        <p:nvPicPr>
          <p:cNvPr id="28" name="Picture 2"/>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105933" y="3259667"/>
            <a:ext cx="2011915" cy="812800"/>
          </a:xfrm>
          <a:prstGeom prst="rect">
            <a:avLst/>
          </a:prstGeom>
          <a:solidFill>
            <a:schemeClr val="bg1"/>
          </a:solidFill>
          <a:ln w="9525">
            <a:noFill/>
            <a:miter lim="800000"/>
            <a:headEnd/>
            <a:tailEnd/>
          </a:ln>
          <a:effectLst>
            <a:outerShdw blurRad="63500" dist="50800" algn="ctr" rotWithShape="0">
              <a:srgbClr val="000000">
                <a:alpha val="20999"/>
              </a:srgbClr>
            </a:outerShdw>
          </a:effectLst>
        </p:spPr>
      </p:pic>
    </p:spTree>
    <p:extLst>
      <p:ext uri="{BB962C8B-B14F-4D97-AF65-F5344CB8AC3E}">
        <p14:creationId xmlns:p14="http://schemas.microsoft.com/office/powerpoint/2010/main" val="1376881851"/>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a:srcRect/>
          <a:stretch>
            <a:fillRect/>
          </a:stretch>
        </p:blipFill>
        <p:spPr bwMode="auto">
          <a:xfrm>
            <a:off x="146050" y="2019300"/>
            <a:ext cx="4295775" cy="3109913"/>
          </a:xfrm>
          <a:prstGeom prst="rect">
            <a:avLst/>
          </a:prstGeom>
          <a:noFill/>
          <a:ln w="9525">
            <a:noFill/>
            <a:miter lim="800000"/>
            <a:headEnd/>
            <a:tailEnd/>
          </a:ln>
        </p:spPr>
      </p:pic>
      <p:pic>
        <p:nvPicPr>
          <p:cNvPr id="41987" name="Picture 3"/>
          <p:cNvPicPr>
            <a:picLocks noChangeAspect="1" noChangeArrowheads="1"/>
          </p:cNvPicPr>
          <p:nvPr/>
        </p:nvPicPr>
        <p:blipFill>
          <a:blip r:embed="rId4"/>
          <a:srcRect/>
          <a:stretch>
            <a:fillRect/>
          </a:stretch>
        </p:blipFill>
        <p:spPr bwMode="auto">
          <a:xfrm>
            <a:off x="4789488" y="2009775"/>
            <a:ext cx="4295775" cy="3109913"/>
          </a:xfrm>
          <a:prstGeom prst="rect">
            <a:avLst/>
          </a:prstGeom>
          <a:noFill/>
          <a:ln w="9525">
            <a:noFill/>
            <a:miter lim="800000"/>
            <a:headEnd/>
            <a:tailEnd/>
          </a:ln>
        </p:spPr>
      </p:pic>
      <p:sp>
        <p:nvSpPr>
          <p:cNvPr id="41988" name="Rectangle 4"/>
          <p:cNvSpPr>
            <a:spLocks noGrp="1" noChangeArrowheads="1"/>
          </p:cNvSpPr>
          <p:nvPr>
            <p:ph type="title"/>
          </p:nvPr>
        </p:nvSpPr>
        <p:spPr>
          <a:xfrm>
            <a:off x="1765300" y="280193"/>
            <a:ext cx="7378700" cy="1325563"/>
          </a:xfrm>
          <a:ln>
            <a:miter lim="800000"/>
            <a:headEnd/>
            <a:tailEnd/>
          </a:ln>
        </p:spPr>
        <p:txBody>
          <a:bodyPr>
            <a:normAutofit fontScale="90000"/>
          </a:bodyPr>
          <a:lstStyle/>
          <a:p>
            <a:pPr eaLnBrk="1" hangingPunct="1"/>
            <a:r>
              <a:rPr lang="en-US" sz="3600" b="1" dirty="0" smtClean="0">
                <a:solidFill>
                  <a:srgbClr val="000000"/>
                </a:solidFill>
                <a:latin typeface="+mn-lt"/>
                <a:ea typeface="ＭＳ Ｐゴシック" charset="-128"/>
              </a:rPr>
              <a:t>USCG Evaluation Process - </a:t>
            </a:r>
            <a:br>
              <a:rPr lang="en-US" sz="3600" b="1" dirty="0" smtClean="0">
                <a:solidFill>
                  <a:srgbClr val="000000"/>
                </a:solidFill>
                <a:latin typeface="+mn-lt"/>
                <a:ea typeface="ＭＳ Ｐゴシック" charset="-128"/>
              </a:rPr>
            </a:br>
            <a:r>
              <a:rPr lang="en-US" sz="3600" b="1" dirty="0" smtClean="0">
                <a:solidFill>
                  <a:srgbClr val="000000"/>
                </a:solidFill>
                <a:latin typeface="+mn-lt"/>
                <a:ea typeface="ＭＳ Ｐゴシック" charset="-128"/>
              </a:rPr>
              <a:t>5000 Virtual Drifters &amp; 1 Real Drifter: </a:t>
            </a:r>
            <a:br>
              <a:rPr lang="en-US" sz="3600" b="1" dirty="0" smtClean="0">
                <a:solidFill>
                  <a:srgbClr val="000000"/>
                </a:solidFill>
                <a:latin typeface="+mn-lt"/>
                <a:ea typeface="ＭＳ Ｐゴシック" charset="-128"/>
              </a:rPr>
            </a:br>
            <a:r>
              <a:rPr lang="en-US" sz="3600" b="1" dirty="0" smtClean="0">
                <a:solidFill>
                  <a:srgbClr val="000000"/>
                </a:solidFill>
                <a:latin typeface="+mn-lt"/>
                <a:ea typeface="ＭＳ Ｐゴシック" charset="-128"/>
              </a:rPr>
              <a:t>Compare Search Areas </a:t>
            </a:r>
            <a:r>
              <a:rPr lang="en-US" sz="3600" b="1" dirty="0">
                <a:solidFill>
                  <a:srgbClr val="000000"/>
                </a:solidFill>
                <a:latin typeface="+mn-lt"/>
                <a:ea typeface="ＭＳ Ｐゴシック" charset="-128"/>
              </a:rPr>
              <a:t>a</a:t>
            </a:r>
            <a:r>
              <a:rPr lang="en-US" sz="3600" b="1" dirty="0" smtClean="0">
                <a:solidFill>
                  <a:srgbClr val="000000"/>
                </a:solidFill>
                <a:latin typeface="+mn-lt"/>
                <a:ea typeface="ＭＳ Ｐゴシック" charset="-128"/>
              </a:rPr>
              <a:t>fter </a:t>
            </a:r>
            <a:r>
              <a:rPr lang="en-US" sz="3600" b="1" dirty="0">
                <a:solidFill>
                  <a:srgbClr val="000000"/>
                </a:solidFill>
                <a:latin typeface="+mn-lt"/>
                <a:ea typeface="ＭＳ Ｐゴシック" charset="-128"/>
              </a:rPr>
              <a:t>X</a:t>
            </a:r>
            <a:r>
              <a:rPr lang="en-US" sz="3600" b="1" dirty="0" smtClean="0">
                <a:solidFill>
                  <a:srgbClr val="000000"/>
                </a:solidFill>
                <a:latin typeface="+mn-lt"/>
                <a:ea typeface="ＭＳ Ｐゴシック" charset="-128"/>
              </a:rPr>
              <a:t> </a:t>
            </a:r>
            <a:r>
              <a:rPr lang="en-US" sz="3600" b="1" dirty="0">
                <a:solidFill>
                  <a:srgbClr val="000000"/>
                </a:solidFill>
                <a:latin typeface="+mn-lt"/>
                <a:ea typeface="ＭＳ Ｐゴシック" charset="-128"/>
              </a:rPr>
              <a:t>Hours</a:t>
            </a:r>
          </a:p>
        </p:txBody>
      </p:sp>
      <p:sp>
        <p:nvSpPr>
          <p:cNvPr id="41989" name="Text Box 5"/>
          <p:cNvSpPr txBox="1">
            <a:spLocks noChangeArrowheads="1"/>
          </p:cNvSpPr>
          <p:nvPr/>
        </p:nvSpPr>
        <p:spPr bwMode="auto">
          <a:xfrm>
            <a:off x="1019174" y="5181600"/>
            <a:ext cx="2627539" cy="784830"/>
          </a:xfrm>
          <a:prstGeom prst="rect">
            <a:avLst/>
          </a:prstGeom>
          <a:noFill/>
          <a:ln w="9525">
            <a:noFill/>
            <a:miter lim="800000"/>
            <a:headEnd/>
            <a:tailEnd/>
          </a:ln>
        </p:spPr>
        <p:txBody>
          <a:bodyPr wrap="square">
            <a:prstTxWarp prst="textNoShape">
              <a:avLst/>
            </a:prstTxWarp>
            <a:spAutoFit/>
          </a:bodyPr>
          <a:lstStyle/>
          <a:p>
            <a:pPr algn="ctr" eaLnBrk="1" hangingPunct="1">
              <a:spcBef>
                <a:spcPct val="50000"/>
              </a:spcBef>
            </a:pPr>
            <a:r>
              <a:rPr lang="en-US" dirty="0">
                <a:solidFill>
                  <a:srgbClr val="000000"/>
                </a:solidFill>
                <a:ea typeface="ＭＳ Ｐゴシック" charset="-128"/>
                <a:cs typeface="ＭＳ Ｐゴシック" charset="-128"/>
              </a:rPr>
              <a:t>HYCOM </a:t>
            </a:r>
            <a:r>
              <a:rPr lang="en-US" dirty="0" smtClean="0">
                <a:solidFill>
                  <a:srgbClr val="000000"/>
                </a:solidFill>
                <a:ea typeface="ＭＳ Ｐゴシック" charset="-128"/>
                <a:cs typeface="ＭＳ Ｐゴシック" charset="-128"/>
              </a:rPr>
              <a:t>@ 96 Hours</a:t>
            </a:r>
            <a:endParaRPr lang="en-US" dirty="0">
              <a:solidFill>
                <a:srgbClr val="000000"/>
              </a:solidFill>
              <a:ea typeface="ＭＳ Ｐゴシック" charset="-128"/>
              <a:cs typeface="ＭＳ Ｐゴシック" charset="-128"/>
            </a:endParaRPr>
          </a:p>
          <a:p>
            <a:pPr algn="ctr" eaLnBrk="1" hangingPunct="1">
              <a:spcBef>
                <a:spcPct val="50000"/>
              </a:spcBef>
            </a:pPr>
            <a:r>
              <a:rPr lang="en-US" dirty="0" smtClean="0">
                <a:solidFill>
                  <a:srgbClr val="000000"/>
                </a:solidFill>
                <a:ea typeface="ＭＳ Ｐゴシック" charset="-128"/>
                <a:cs typeface="ＭＳ Ｐゴシック" charset="-128"/>
              </a:rPr>
              <a:t>Search Area = 36,000 </a:t>
            </a:r>
            <a:r>
              <a:rPr lang="en-US" dirty="0">
                <a:solidFill>
                  <a:srgbClr val="000000"/>
                </a:solidFill>
                <a:ea typeface="ＭＳ Ｐゴシック" charset="-128"/>
                <a:cs typeface="ＭＳ Ｐゴシック" charset="-128"/>
              </a:rPr>
              <a:t>km</a:t>
            </a:r>
            <a:r>
              <a:rPr lang="en-US" baseline="30000" dirty="0">
                <a:solidFill>
                  <a:srgbClr val="000000"/>
                </a:solidFill>
                <a:ea typeface="ＭＳ Ｐゴシック" charset="-128"/>
                <a:cs typeface="ＭＳ Ｐゴシック" charset="-128"/>
              </a:rPr>
              <a:t>2</a:t>
            </a:r>
          </a:p>
        </p:txBody>
      </p:sp>
      <p:sp>
        <p:nvSpPr>
          <p:cNvPr id="41990" name="Text Box 6"/>
          <p:cNvSpPr txBox="1">
            <a:spLocks noChangeArrowheads="1"/>
          </p:cNvSpPr>
          <p:nvPr/>
        </p:nvSpPr>
        <p:spPr bwMode="auto">
          <a:xfrm>
            <a:off x="5486400" y="5181600"/>
            <a:ext cx="2579913" cy="784830"/>
          </a:xfrm>
          <a:prstGeom prst="rect">
            <a:avLst/>
          </a:prstGeom>
          <a:noFill/>
          <a:ln w="9525">
            <a:noFill/>
            <a:miter lim="800000"/>
            <a:headEnd/>
            <a:tailEnd/>
          </a:ln>
        </p:spPr>
        <p:txBody>
          <a:bodyPr wrap="square">
            <a:prstTxWarp prst="textNoShape">
              <a:avLst/>
            </a:prstTxWarp>
            <a:spAutoFit/>
          </a:bodyPr>
          <a:lstStyle/>
          <a:p>
            <a:pPr algn="ctr" eaLnBrk="1" hangingPunct="1">
              <a:spcBef>
                <a:spcPct val="50000"/>
              </a:spcBef>
            </a:pPr>
            <a:r>
              <a:rPr lang="en-US" dirty="0" smtClean="0">
                <a:solidFill>
                  <a:srgbClr val="000000"/>
                </a:solidFill>
                <a:ea typeface="ＭＳ Ｐゴシック" charset="-128"/>
                <a:cs typeface="ＭＳ Ｐゴシック" charset="-128"/>
              </a:rPr>
              <a:t>CODAR @ 96 Hours</a:t>
            </a:r>
            <a:endParaRPr lang="en-US" dirty="0">
              <a:solidFill>
                <a:srgbClr val="000000"/>
              </a:solidFill>
              <a:ea typeface="ＭＳ Ｐゴシック" charset="-128"/>
              <a:cs typeface="ＭＳ Ｐゴシック" charset="-128"/>
            </a:endParaRPr>
          </a:p>
          <a:p>
            <a:pPr algn="ctr" eaLnBrk="1" hangingPunct="1">
              <a:spcBef>
                <a:spcPct val="50000"/>
              </a:spcBef>
            </a:pPr>
            <a:r>
              <a:rPr lang="en-US" dirty="0" smtClean="0">
                <a:solidFill>
                  <a:srgbClr val="000000"/>
                </a:solidFill>
                <a:ea typeface="ＭＳ Ｐゴシック" charset="-128"/>
                <a:cs typeface="ＭＳ Ｐゴシック" charset="-128"/>
              </a:rPr>
              <a:t>Search Area = 12,000 </a:t>
            </a:r>
            <a:r>
              <a:rPr lang="en-US" dirty="0">
                <a:solidFill>
                  <a:srgbClr val="000000"/>
                </a:solidFill>
                <a:ea typeface="ＭＳ Ｐゴシック" charset="-128"/>
                <a:cs typeface="ＭＳ Ｐゴシック" charset="-128"/>
              </a:rPr>
              <a:t>km</a:t>
            </a:r>
            <a:r>
              <a:rPr lang="en-US" baseline="30000" dirty="0">
                <a:solidFill>
                  <a:srgbClr val="000000"/>
                </a:solidFill>
                <a:ea typeface="ＭＳ Ｐゴシック" charset="-128"/>
                <a:cs typeface="ＭＳ Ｐゴシック" charset="-128"/>
              </a:rPr>
              <a:t>2</a:t>
            </a:r>
            <a:r>
              <a:rPr lang="en-US" dirty="0">
                <a:solidFill>
                  <a:srgbClr val="000000"/>
                </a:solidFill>
                <a:ea typeface="ＭＳ Ｐゴシック" charset="-128"/>
                <a:cs typeface="ＭＳ Ｐゴシック" charset="-128"/>
              </a:rPr>
              <a:t> </a:t>
            </a:r>
          </a:p>
        </p:txBody>
      </p:sp>
      <p:sp>
        <p:nvSpPr>
          <p:cNvPr id="41991" name="Text Box 7"/>
          <p:cNvSpPr txBox="1">
            <a:spLocks noChangeArrowheads="1"/>
          </p:cNvSpPr>
          <p:nvPr/>
        </p:nvSpPr>
        <p:spPr bwMode="auto">
          <a:xfrm>
            <a:off x="2292350" y="4340225"/>
            <a:ext cx="1179513" cy="366713"/>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en-US" sz="1800" b="1">
                <a:solidFill>
                  <a:srgbClr val="FF3300"/>
                </a:solidFill>
                <a:ea typeface="ＭＳ Ｐゴシック" charset="-128"/>
                <a:cs typeface="ＭＳ Ｐゴシック" charset="-128"/>
              </a:rPr>
              <a:t>232 km</a:t>
            </a:r>
          </a:p>
        </p:txBody>
      </p:sp>
      <p:sp>
        <p:nvSpPr>
          <p:cNvPr id="41992" name="Line 8"/>
          <p:cNvSpPr>
            <a:spLocks noChangeShapeType="1"/>
          </p:cNvSpPr>
          <p:nvPr/>
        </p:nvSpPr>
        <p:spPr bwMode="auto">
          <a:xfrm>
            <a:off x="3171825" y="4537075"/>
            <a:ext cx="1006475" cy="0"/>
          </a:xfrm>
          <a:prstGeom prst="line">
            <a:avLst/>
          </a:prstGeom>
          <a:noFill/>
          <a:ln w="57150">
            <a:solidFill>
              <a:srgbClr val="FF3300"/>
            </a:solidFill>
            <a:round/>
            <a:headEnd/>
            <a:tailEnd type="triangle" w="med" len="med"/>
          </a:ln>
        </p:spPr>
        <p:txBody>
          <a:bodyPr>
            <a:prstTxWarp prst="textNoShape">
              <a:avLst/>
            </a:prstTxWarp>
          </a:bodyPr>
          <a:lstStyle/>
          <a:p>
            <a:pPr eaLnBrk="1" hangingPunct="1"/>
            <a:endParaRPr lang="en-US" sz="1800">
              <a:solidFill>
                <a:prstClr val="black"/>
              </a:solidFill>
              <a:ea typeface="ＭＳ Ｐゴシック" charset="-128"/>
              <a:cs typeface="ＭＳ Ｐゴシック" charset="-128"/>
            </a:endParaRPr>
          </a:p>
        </p:txBody>
      </p:sp>
      <p:sp>
        <p:nvSpPr>
          <p:cNvPr id="41993" name="Line 9"/>
          <p:cNvSpPr>
            <a:spLocks noChangeShapeType="1"/>
          </p:cNvSpPr>
          <p:nvPr/>
        </p:nvSpPr>
        <p:spPr bwMode="auto">
          <a:xfrm flipH="1">
            <a:off x="1743075" y="4533900"/>
            <a:ext cx="625475" cy="0"/>
          </a:xfrm>
          <a:prstGeom prst="line">
            <a:avLst/>
          </a:prstGeom>
          <a:noFill/>
          <a:ln w="57150">
            <a:solidFill>
              <a:srgbClr val="FF3300"/>
            </a:solidFill>
            <a:round/>
            <a:headEnd/>
            <a:tailEnd type="triangle" w="med" len="med"/>
          </a:ln>
        </p:spPr>
        <p:txBody>
          <a:bodyPr>
            <a:prstTxWarp prst="textNoShape">
              <a:avLst/>
            </a:prstTxWarp>
          </a:bodyPr>
          <a:lstStyle/>
          <a:p>
            <a:pPr eaLnBrk="1" hangingPunct="1"/>
            <a:endParaRPr lang="en-US" sz="1800">
              <a:solidFill>
                <a:prstClr val="black"/>
              </a:solidFill>
              <a:ea typeface="ＭＳ Ｐゴシック" charset="-128"/>
              <a:cs typeface="ＭＳ Ｐゴシック" charset="-128"/>
            </a:endParaRPr>
          </a:p>
        </p:txBody>
      </p:sp>
      <p:sp>
        <p:nvSpPr>
          <p:cNvPr id="41994" name="Text Box 10"/>
          <p:cNvSpPr txBox="1">
            <a:spLocks noChangeArrowheads="1"/>
          </p:cNvSpPr>
          <p:nvPr/>
        </p:nvSpPr>
        <p:spPr bwMode="auto">
          <a:xfrm>
            <a:off x="1079500" y="3429000"/>
            <a:ext cx="1179513" cy="366713"/>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en-US" sz="1800" b="1">
                <a:solidFill>
                  <a:srgbClr val="FF3300"/>
                </a:solidFill>
                <a:ea typeface="ＭＳ Ｐゴシック" charset="-128"/>
                <a:cs typeface="ＭＳ Ｐゴシック" charset="-128"/>
              </a:rPr>
              <a:t>154 km</a:t>
            </a:r>
          </a:p>
        </p:txBody>
      </p:sp>
      <p:sp>
        <p:nvSpPr>
          <p:cNvPr id="41995" name="Line 11"/>
          <p:cNvSpPr>
            <a:spLocks noChangeShapeType="1"/>
          </p:cNvSpPr>
          <p:nvPr/>
        </p:nvSpPr>
        <p:spPr bwMode="auto">
          <a:xfrm>
            <a:off x="1538288" y="3744913"/>
            <a:ext cx="0" cy="534987"/>
          </a:xfrm>
          <a:prstGeom prst="line">
            <a:avLst/>
          </a:prstGeom>
          <a:noFill/>
          <a:ln w="57150">
            <a:solidFill>
              <a:srgbClr val="FF3300"/>
            </a:solidFill>
            <a:round/>
            <a:headEnd/>
            <a:tailEnd type="triangle" w="med" len="med"/>
          </a:ln>
        </p:spPr>
        <p:txBody>
          <a:bodyPr>
            <a:prstTxWarp prst="textNoShape">
              <a:avLst/>
            </a:prstTxWarp>
          </a:bodyPr>
          <a:lstStyle/>
          <a:p>
            <a:pPr eaLnBrk="1" hangingPunct="1"/>
            <a:endParaRPr lang="en-US" sz="1800">
              <a:solidFill>
                <a:prstClr val="black"/>
              </a:solidFill>
              <a:ea typeface="ＭＳ Ｐゴシック" charset="-128"/>
              <a:cs typeface="ＭＳ Ｐゴシック" charset="-128"/>
            </a:endParaRPr>
          </a:p>
        </p:txBody>
      </p:sp>
      <p:sp>
        <p:nvSpPr>
          <p:cNvPr id="41996" name="Line 12"/>
          <p:cNvSpPr>
            <a:spLocks noChangeShapeType="1"/>
          </p:cNvSpPr>
          <p:nvPr/>
        </p:nvSpPr>
        <p:spPr bwMode="auto">
          <a:xfrm flipH="1" flipV="1">
            <a:off x="1541463" y="2709863"/>
            <a:ext cx="3175" cy="719137"/>
          </a:xfrm>
          <a:prstGeom prst="line">
            <a:avLst/>
          </a:prstGeom>
          <a:noFill/>
          <a:ln w="57150">
            <a:solidFill>
              <a:srgbClr val="FF3300"/>
            </a:solidFill>
            <a:round/>
            <a:headEnd/>
            <a:tailEnd type="triangle" w="med" len="med"/>
          </a:ln>
        </p:spPr>
        <p:txBody>
          <a:bodyPr>
            <a:prstTxWarp prst="textNoShape">
              <a:avLst/>
            </a:prstTxWarp>
          </a:bodyPr>
          <a:lstStyle/>
          <a:p>
            <a:pPr eaLnBrk="1" hangingPunct="1"/>
            <a:endParaRPr lang="en-US" sz="1800">
              <a:solidFill>
                <a:prstClr val="black"/>
              </a:solidFill>
              <a:ea typeface="ＭＳ Ｐゴシック" charset="-128"/>
              <a:cs typeface="ＭＳ Ｐゴシック" charset="-128"/>
            </a:endParaRPr>
          </a:p>
        </p:txBody>
      </p:sp>
      <p:sp>
        <p:nvSpPr>
          <p:cNvPr id="41997" name="Text Box 13"/>
          <p:cNvSpPr txBox="1">
            <a:spLocks noChangeArrowheads="1"/>
          </p:cNvSpPr>
          <p:nvPr/>
        </p:nvSpPr>
        <p:spPr bwMode="auto">
          <a:xfrm>
            <a:off x="6389688" y="4391025"/>
            <a:ext cx="1179512" cy="366713"/>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en-US" sz="1800" b="1">
                <a:solidFill>
                  <a:srgbClr val="C0504D"/>
                </a:solidFill>
                <a:ea typeface="ＭＳ Ｐゴシック" charset="-128"/>
                <a:cs typeface="ＭＳ Ｐゴシック" charset="-128"/>
              </a:rPr>
              <a:t>123 km</a:t>
            </a:r>
          </a:p>
        </p:txBody>
      </p:sp>
      <p:sp>
        <p:nvSpPr>
          <p:cNvPr id="41998" name="Line 14"/>
          <p:cNvSpPr>
            <a:spLocks noChangeShapeType="1"/>
          </p:cNvSpPr>
          <p:nvPr/>
        </p:nvSpPr>
        <p:spPr bwMode="auto">
          <a:xfrm>
            <a:off x="7275513" y="4597400"/>
            <a:ext cx="261937" cy="0"/>
          </a:xfrm>
          <a:prstGeom prst="line">
            <a:avLst/>
          </a:prstGeom>
          <a:noFill/>
          <a:ln w="57150">
            <a:solidFill>
              <a:schemeClr val="accent2"/>
            </a:solidFill>
            <a:round/>
            <a:headEnd/>
            <a:tailEnd type="triangle" w="med" len="med"/>
          </a:ln>
        </p:spPr>
        <p:txBody>
          <a:bodyPr>
            <a:prstTxWarp prst="textNoShape">
              <a:avLst/>
            </a:prstTxWarp>
          </a:bodyPr>
          <a:lstStyle/>
          <a:p>
            <a:pPr eaLnBrk="1" hangingPunct="1"/>
            <a:endParaRPr lang="en-US" sz="1800">
              <a:solidFill>
                <a:prstClr val="black"/>
              </a:solidFill>
              <a:ea typeface="ＭＳ Ｐゴシック" charset="-128"/>
              <a:cs typeface="ＭＳ Ｐゴシック" charset="-128"/>
            </a:endParaRPr>
          </a:p>
        </p:txBody>
      </p:sp>
      <p:sp>
        <p:nvSpPr>
          <p:cNvPr id="41999" name="Line 15"/>
          <p:cNvSpPr>
            <a:spLocks noChangeShapeType="1"/>
          </p:cNvSpPr>
          <p:nvPr/>
        </p:nvSpPr>
        <p:spPr bwMode="auto">
          <a:xfrm flipH="1" flipV="1">
            <a:off x="6230938" y="4606925"/>
            <a:ext cx="252412" cy="3175"/>
          </a:xfrm>
          <a:prstGeom prst="line">
            <a:avLst/>
          </a:prstGeom>
          <a:noFill/>
          <a:ln w="57150">
            <a:solidFill>
              <a:schemeClr val="accent2"/>
            </a:solidFill>
            <a:round/>
            <a:headEnd/>
            <a:tailEnd type="triangle" w="med" len="med"/>
          </a:ln>
        </p:spPr>
        <p:txBody>
          <a:bodyPr>
            <a:prstTxWarp prst="textNoShape">
              <a:avLst/>
            </a:prstTxWarp>
          </a:bodyPr>
          <a:lstStyle/>
          <a:p>
            <a:pPr eaLnBrk="1" hangingPunct="1"/>
            <a:endParaRPr lang="en-US" sz="1800">
              <a:solidFill>
                <a:prstClr val="black"/>
              </a:solidFill>
              <a:ea typeface="ＭＳ Ｐゴシック" charset="-128"/>
              <a:cs typeface="ＭＳ Ｐゴシック" charset="-128"/>
            </a:endParaRPr>
          </a:p>
        </p:txBody>
      </p:sp>
      <p:sp>
        <p:nvSpPr>
          <p:cNvPr id="42000" name="Text Box 16"/>
          <p:cNvSpPr txBox="1">
            <a:spLocks noChangeArrowheads="1"/>
          </p:cNvSpPr>
          <p:nvPr/>
        </p:nvSpPr>
        <p:spPr bwMode="auto">
          <a:xfrm>
            <a:off x="5708650" y="3581400"/>
            <a:ext cx="1179513" cy="366713"/>
          </a:xfrm>
          <a:prstGeom prst="rect">
            <a:avLst/>
          </a:prstGeom>
          <a:noFill/>
          <a:ln w="9525">
            <a:noFill/>
            <a:miter lim="800000"/>
            <a:headEnd/>
            <a:tailEnd/>
          </a:ln>
        </p:spPr>
        <p:txBody>
          <a:bodyPr>
            <a:prstTxWarp prst="textNoShape">
              <a:avLst/>
            </a:prstTxWarp>
            <a:spAutoFit/>
          </a:bodyPr>
          <a:lstStyle/>
          <a:p>
            <a:pPr eaLnBrk="1" hangingPunct="1">
              <a:spcBef>
                <a:spcPct val="50000"/>
              </a:spcBef>
            </a:pPr>
            <a:r>
              <a:rPr lang="en-US" sz="1800" b="1">
                <a:solidFill>
                  <a:srgbClr val="C0504D"/>
                </a:solidFill>
                <a:ea typeface="ＭＳ Ｐゴシック" charset="-128"/>
                <a:cs typeface="ＭＳ Ｐゴシック" charset="-128"/>
              </a:rPr>
              <a:t>100 km</a:t>
            </a:r>
          </a:p>
        </p:txBody>
      </p:sp>
      <p:sp>
        <p:nvSpPr>
          <p:cNvPr id="42001" name="Line 17"/>
          <p:cNvSpPr>
            <a:spLocks noChangeShapeType="1"/>
          </p:cNvSpPr>
          <p:nvPr/>
        </p:nvSpPr>
        <p:spPr bwMode="auto">
          <a:xfrm>
            <a:off x="6167438" y="3897313"/>
            <a:ext cx="0" cy="428625"/>
          </a:xfrm>
          <a:prstGeom prst="line">
            <a:avLst/>
          </a:prstGeom>
          <a:noFill/>
          <a:ln w="57150">
            <a:solidFill>
              <a:schemeClr val="accent2"/>
            </a:solidFill>
            <a:round/>
            <a:headEnd/>
            <a:tailEnd type="triangle" w="med" len="med"/>
          </a:ln>
        </p:spPr>
        <p:txBody>
          <a:bodyPr>
            <a:prstTxWarp prst="textNoShape">
              <a:avLst/>
            </a:prstTxWarp>
          </a:bodyPr>
          <a:lstStyle/>
          <a:p>
            <a:pPr eaLnBrk="1" hangingPunct="1"/>
            <a:endParaRPr lang="en-US" sz="1800">
              <a:solidFill>
                <a:prstClr val="black"/>
              </a:solidFill>
              <a:ea typeface="ＭＳ Ｐゴシック" charset="-128"/>
              <a:cs typeface="ＭＳ Ｐゴシック" charset="-128"/>
            </a:endParaRPr>
          </a:p>
        </p:txBody>
      </p:sp>
      <p:sp>
        <p:nvSpPr>
          <p:cNvPr id="42002" name="Line 18"/>
          <p:cNvSpPr>
            <a:spLocks noChangeShapeType="1"/>
          </p:cNvSpPr>
          <p:nvPr/>
        </p:nvSpPr>
        <p:spPr bwMode="auto">
          <a:xfrm flipH="1" flipV="1">
            <a:off x="6170613" y="3317875"/>
            <a:ext cx="3175" cy="263525"/>
          </a:xfrm>
          <a:prstGeom prst="line">
            <a:avLst/>
          </a:prstGeom>
          <a:noFill/>
          <a:ln w="57150">
            <a:solidFill>
              <a:schemeClr val="accent2"/>
            </a:solidFill>
            <a:round/>
            <a:headEnd/>
            <a:tailEnd type="triangle" w="med" len="med"/>
          </a:ln>
        </p:spPr>
        <p:txBody>
          <a:bodyPr>
            <a:prstTxWarp prst="textNoShape">
              <a:avLst/>
            </a:prstTxWarp>
          </a:bodyPr>
          <a:lstStyle/>
          <a:p>
            <a:pPr eaLnBrk="1" hangingPunct="1"/>
            <a:endParaRPr lang="en-US" sz="1800">
              <a:solidFill>
                <a:prstClr val="black"/>
              </a:solidFill>
              <a:ea typeface="ＭＳ Ｐゴシック" charset="-128"/>
              <a:cs typeface="ＭＳ Ｐゴシック" charset="-128"/>
            </a:endParaRPr>
          </a:p>
        </p:txBody>
      </p:sp>
      <p:pic>
        <p:nvPicPr>
          <p:cNvPr id="19" name="Picture 7"/>
          <p:cNvPicPr>
            <a:picLocks noChangeAspect="1" noChangeArrowheads="1"/>
          </p:cNvPicPr>
          <p:nvPr/>
        </p:nvPicPr>
        <p:blipFill>
          <a:blip r:embed="rId5"/>
          <a:srcRect/>
          <a:stretch>
            <a:fillRect/>
          </a:stretch>
        </p:blipFill>
        <p:spPr bwMode="auto">
          <a:xfrm>
            <a:off x="389466" y="160867"/>
            <a:ext cx="1289050" cy="1371600"/>
          </a:xfrm>
          <a:prstGeom prst="rect">
            <a:avLst/>
          </a:prstGeom>
          <a:noFill/>
          <a:ln w="9525">
            <a:noFill/>
            <a:miter lim="800000"/>
            <a:headEnd/>
            <a:tailEnd/>
          </a:ln>
        </p:spPr>
      </p:pic>
    </p:spTree>
    <p:extLst>
      <p:ext uri="{BB962C8B-B14F-4D97-AF65-F5344CB8AC3E}">
        <p14:creationId xmlns:p14="http://schemas.microsoft.com/office/powerpoint/2010/main" val="5611051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5" descr="doc_front_page_050509"/>
          <p:cNvPicPr>
            <a:picLocks noChangeAspect="1" noChangeArrowheads="1"/>
          </p:cNvPicPr>
          <p:nvPr/>
        </p:nvPicPr>
        <p:blipFill>
          <a:blip r:embed="rId3"/>
          <a:srcRect/>
          <a:stretch>
            <a:fillRect/>
          </a:stretch>
        </p:blipFill>
        <p:spPr bwMode="auto">
          <a:xfrm>
            <a:off x="0" y="1397000"/>
            <a:ext cx="7010400" cy="5537200"/>
          </a:xfrm>
          <a:prstGeom prst="rect">
            <a:avLst/>
          </a:prstGeom>
          <a:noFill/>
          <a:ln w="9525">
            <a:noFill/>
            <a:miter lim="800000"/>
            <a:headEnd/>
            <a:tailEnd/>
          </a:ln>
        </p:spPr>
      </p:pic>
      <p:sp>
        <p:nvSpPr>
          <p:cNvPr id="44035" name="Text Box 6"/>
          <p:cNvSpPr txBox="1">
            <a:spLocks noChangeArrowheads="1"/>
          </p:cNvSpPr>
          <p:nvPr/>
        </p:nvSpPr>
        <p:spPr bwMode="auto">
          <a:xfrm>
            <a:off x="0" y="39688"/>
            <a:ext cx="9504363" cy="1200329"/>
          </a:xfrm>
          <a:prstGeom prst="rect">
            <a:avLst/>
          </a:prstGeom>
          <a:noFill/>
          <a:ln w="9525">
            <a:noFill/>
            <a:miter lim="800000"/>
            <a:headEnd/>
            <a:tailEnd/>
          </a:ln>
        </p:spPr>
        <p:txBody>
          <a:bodyPr>
            <a:prstTxWarp prst="textNoShape">
              <a:avLst/>
            </a:prstTxWarp>
            <a:spAutoFit/>
          </a:bodyPr>
          <a:lstStyle/>
          <a:p>
            <a:pPr eaLnBrk="1" hangingPunct="1"/>
            <a:r>
              <a:rPr lang="en-US" sz="2400" b="1" dirty="0">
                <a:solidFill>
                  <a:prstClr val="black"/>
                </a:solidFill>
                <a:ea typeface="ＭＳ Ｐゴシック" charset="-128"/>
                <a:cs typeface="ＭＳ Ｐゴシック" charset="-128"/>
              </a:rPr>
              <a:t>May 4, 2009: After a year of </a:t>
            </a:r>
            <a:r>
              <a:rPr lang="en-US" sz="2400" b="1" dirty="0" smtClean="0">
                <a:solidFill>
                  <a:prstClr val="black"/>
                </a:solidFill>
                <a:ea typeface="ＭＳ Ｐゴシック" charset="-128"/>
                <a:cs typeface="ＭＳ Ｐゴシック" charset="-128"/>
              </a:rPr>
              <a:t>USCG testing</a:t>
            </a:r>
            <a:r>
              <a:rPr lang="en-US" sz="2400" b="1" dirty="0">
                <a:solidFill>
                  <a:prstClr val="black"/>
                </a:solidFill>
                <a:ea typeface="ＭＳ Ｐゴシック" charset="-128"/>
                <a:cs typeface="ＭＳ Ｐゴシック" charset="-128"/>
              </a:rPr>
              <a:t>, NOAA a</a:t>
            </a:r>
            <a:r>
              <a:rPr lang="en-US" sz="2400" b="1" dirty="0" smtClean="0">
                <a:solidFill>
                  <a:prstClr val="black"/>
                </a:solidFill>
                <a:ea typeface="ＭＳ Ｐゴシック" charset="-128"/>
                <a:cs typeface="ＭＳ Ｐゴシック" charset="-128"/>
              </a:rPr>
              <a:t>nnounces </a:t>
            </a:r>
            <a:r>
              <a:rPr lang="en-US" sz="2400" b="1" dirty="0">
                <a:solidFill>
                  <a:prstClr val="black"/>
                </a:solidFill>
                <a:ea typeface="ＭＳ Ｐゴシック" charset="-128"/>
                <a:cs typeface="ＭＳ Ｐゴシック" charset="-128"/>
              </a:rPr>
              <a:t>on </a:t>
            </a:r>
          </a:p>
          <a:p>
            <a:pPr eaLnBrk="1" hangingPunct="1"/>
            <a:r>
              <a:rPr lang="en-US" sz="2400" b="1" dirty="0">
                <a:solidFill>
                  <a:prstClr val="black"/>
                </a:solidFill>
                <a:ea typeface="ＭＳ Ｐゴシック" charset="-128"/>
                <a:cs typeface="ＭＳ Ｐゴシック" charset="-128"/>
              </a:rPr>
              <a:t>U.S. Department of Commerce Website that</a:t>
            </a:r>
          </a:p>
          <a:p>
            <a:pPr eaLnBrk="1" hangingPunct="1"/>
            <a:r>
              <a:rPr lang="en-US" sz="2400" b="1" dirty="0">
                <a:solidFill>
                  <a:prstClr val="black"/>
                </a:solidFill>
                <a:ea typeface="ＭＳ Ｐゴシック" charset="-128"/>
                <a:cs typeface="ＭＳ Ｐゴシック" charset="-128"/>
              </a:rPr>
              <a:t>MARACOOS CODAR is Operational in </a:t>
            </a:r>
            <a:r>
              <a:rPr lang="en-US" sz="2400" b="1" dirty="0" smtClean="0">
                <a:solidFill>
                  <a:prstClr val="black"/>
                </a:solidFill>
                <a:ea typeface="ＭＳ Ｐゴシック" charset="-128"/>
                <a:cs typeface="ＭＳ Ｐゴシック" charset="-128"/>
              </a:rPr>
              <a:t>USCG SAROPS</a:t>
            </a:r>
            <a:endParaRPr lang="en-US" sz="2400" b="1" dirty="0">
              <a:solidFill>
                <a:prstClr val="black"/>
              </a:solidFill>
              <a:ea typeface="ＭＳ Ｐゴシック" charset="-128"/>
              <a:cs typeface="ＭＳ Ｐゴシック" charset="-128"/>
            </a:endParaRPr>
          </a:p>
        </p:txBody>
      </p:sp>
      <p:sp>
        <p:nvSpPr>
          <p:cNvPr id="44036" name="TextBox 3"/>
          <p:cNvSpPr txBox="1">
            <a:spLocks noChangeArrowheads="1"/>
          </p:cNvSpPr>
          <p:nvPr/>
        </p:nvSpPr>
        <p:spPr bwMode="auto">
          <a:xfrm>
            <a:off x="7086600" y="1371600"/>
            <a:ext cx="2057400" cy="4247317"/>
          </a:xfrm>
          <a:prstGeom prst="rect">
            <a:avLst/>
          </a:prstGeom>
          <a:noFill/>
          <a:ln w="9525">
            <a:noFill/>
            <a:miter lim="800000"/>
            <a:headEnd/>
            <a:tailEnd/>
          </a:ln>
        </p:spPr>
        <p:txBody>
          <a:bodyPr>
            <a:prstTxWarp prst="textNoShape">
              <a:avLst/>
            </a:prstTxWarp>
            <a:spAutoFit/>
          </a:bodyPr>
          <a:lstStyle/>
          <a:p>
            <a:pPr eaLnBrk="1" hangingPunct="1"/>
            <a:r>
              <a:rPr lang="en-US" sz="1800" dirty="0" smtClean="0">
                <a:solidFill>
                  <a:srgbClr val="000000"/>
                </a:solidFill>
                <a:ea typeface="ＭＳ Ｐゴシック" charset="-128"/>
                <a:cs typeface="ＭＳ Ｐゴシック" charset="-128"/>
              </a:rPr>
              <a:t>2009-2010 Activity:</a:t>
            </a:r>
          </a:p>
          <a:p>
            <a:pPr eaLnBrk="1" hangingPunct="1"/>
            <a:endParaRPr lang="en-US" sz="1800" dirty="0" smtClean="0">
              <a:solidFill>
                <a:srgbClr val="000000"/>
              </a:solidFill>
              <a:ea typeface="ＭＳ Ｐゴシック" charset="-128"/>
              <a:cs typeface="ＭＳ Ｐゴシック" charset="-128"/>
            </a:endParaRPr>
          </a:p>
          <a:p>
            <a:pPr eaLnBrk="1" hangingPunct="1"/>
            <a:r>
              <a:rPr lang="en-US" sz="1800" dirty="0">
                <a:solidFill>
                  <a:srgbClr val="000000"/>
                </a:solidFill>
                <a:ea typeface="ＭＳ Ｐゴシック" charset="-128"/>
                <a:cs typeface="ＭＳ Ｐゴシック" charset="-128"/>
              </a:rPr>
              <a:t>Bring all</a:t>
            </a:r>
          </a:p>
          <a:p>
            <a:pPr eaLnBrk="1" hangingPunct="1"/>
            <a:r>
              <a:rPr lang="en-US" sz="1800" dirty="0">
                <a:solidFill>
                  <a:srgbClr val="000000"/>
                </a:solidFill>
                <a:ea typeface="ＭＳ Ｐゴシック" charset="-128"/>
                <a:cs typeface="ＭＳ Ｐゴシック" charset="-128"/>
              </a:rPr>
              <a:t>sustained regional-scale  HFR networks up to operational status in USCG SAROPS</a:t>
            </a:r>
          </a:p>
          <a:p>
            <a:pPr eaLnBrk="1" hangingPunct="1"/>
            <a:endParaRPr lang="en-US" sz="1800" dirty="0">
              <a:solidFill>
                <a:srgbClr val="000000"/>
              </a:solidFill>
              <a:ea typeface="ＭＳ Ｐゴシック" charset="-128"/>
              <a:cs typeface="ＭＳ Ｐゴシック" charset="-128"/>
            </a:endParaRPr>
          </a:p>
          <a:p>
            <a:pPr eaLnBrk="1" hangingPunct="1"/>
            <a:r>
              <a:rPr lang="en-US" sz="1800" dirty="0">
                <a:solidFill>
                  <a:srgbClr val="000000"/>
                </a:solidFill>
                <a:ea typeface="ＭＳ Ｐゴシック" charset="-128"/>
                <a:cs typeface="ＭＳ Ｐゴシック" charset="-128"/>
              </a:rPr>
              <a:t>3 West Coast Regions for </a:t>
            </a:r>
          </a:p>
          <a:p>
            <a:pPr eaLnBrk="1" hangingPunct="1"/>
            <a:r>
              <a:rPr lang="en-US" sz="1800" dirty="0">
                <a:solidFill>
                  <a:srgbClr val="000000"/>
                </a:solidFill>
                <a:ea typeface="ＭＳ Ｐゴシック" charset="-128"/>
                <a:cs typeface="ＭＳ Ｐゴシック" charset="-128"/>
              </a:rPr>
              <a:t>California &amp; </a:t>
            </a:r>
            <a:r>
              <a:rPr lang="en-US" sz="1800" dirty="0" smtClean="0">
                <a:solidFill>
                  <a:srgbClr val="000000"/>
                </a:solidFill>
                <a:ea typeface="ＭＳ Ｐゴシック" charset="-128"/>
                <a:cs typeface="ＭＳ Ｐゴシック" charset="-128"/>
              </a:rPr>
              <a:t>Oregon are ready.</a:t>
            </a:r>
            <a:endParaRPr lang="en-US" sz="1800" dirty="0">
              <a:solidFill>
                <a:srgbClr val="000000"/>
              </a:solidFill>
              <a:ea typeface="ＭＳ Ｐゴシック" charset="-128"/>
              <a:cs typeface="ＭＳ Ｐゴシック" charset="-128"/>
            </a:endParaRPr>
          </a:p>
        </p:txBody>
      </p:sp>
      <p:sp>
        <p:nvSpPr>
          <p:cNvPr id="2" name="Oval 1"/>
          <p:cNvSpPr/>
          <p:nvPr/>
        </p:nvSpPr>
        <p:spPr>
          <a:xfrm>
            <a:off x="990600" y="1981200"/>
            <a:ext cx="4953000" cy="21336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265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03375"/>
            <a:ext cx="8983231" cy="828675"/>
          </a:xfrm>
        </p:spPr>
        <p:txBody>
          <a:bodyPr anchor="t">
            <a:normAutofit/>
          </a:bodyPr>
          <a:lstStyle/>
          <a:p>
            <a:r>
              <a:rPr lang="en-US" sz="3600" dirty="0" smtClean="0">
                <a:solidFill>
                  <a:schemeClr val="tx1"/>
                </a:solidFill>
              </a:rPr>
              <a:t>             2011-2014                       2016-2017</a:t>
            </a:r>
            <a:endParaRPr lang="en-US" sz="3600" dirty="0">
              <a:solidFill>
                <a:schemeClr val="tx1"/>
              </a:solidFill>
            </a:endParaRPr>
          </a:p>
        </p:txBody>
      </p:sp>
      <p:sp>
        <p:nvSpPr>
          <p:cNvPr id="6" name="Title 1"/>
          <p:cNvSpPr txBox="1">
            <a:spLocks/>
          </p:cNvSpPr>
          <p:nvPr/>
        </p:nvSpPr>
        <p:spPr>
          <a:xfrm>
            <a:off x="1257300" y="43399"/>
            <a:ext cx="7886700"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endParaRPr lang="en-US" sz="3600" dirty="0">
              <a:solidFill>
                <a:prstClr val="black"/>
              </a:solidFill>
            </a:endParaRPr>
          </a:p>
        </p:txBody>
      </p:sp>
      <p:pic>
        <p:nvPicPr>
          <p:cNvPr id="8" name="Picture 7"/>
          <p:cNvPicPr>
            <a:picLocks noChangeAspect="1"/>
          </p:cNvPicPr>
          <p:nvPr/>
        </p:nvPicPr>
        <p:blipFill>
          <a:blip r:embed="rId2"/>
          <a:stretch>
            <a:fillRect/>
          </a:stretch>
        </p:blipFill>
        <p:spPr>
          <a:xfrm>
            <a:off x="122663" y="1503679"/>
            <a:ext cx="3979908" cy="2656718"/>
          </a:xfrm>
          <a:prstGeom prst="rect">
            <a:avLst/>
          </a:prstGeom>
        </p:spPr>
      </p:pic>
      <p:sp>
        <p:nvSpPr>
          <p:cNvPr id="4" name="TextBox 3"/>
          <p:cNvSpPr txBox="1"/>
          <p:nvPr/>
        </p:nvSpPr>
        <p:spPr>
          <a:xfrm>
            <a:off x="1" y="28568"/>
            <a:ext cx="9144000" cy="646331"/>
          </a:xfrm>
          <a:prstGeom prst="rect">
            <a:avLst/>
          </a:prstGeom>
          <a:noFill/>
        </p:spPr>
        <p:txBody>
          <a:bodyPr wrap="square" rtlCol="0">
            <a:spAutoFit/>
          </a:bodyPr>
          <a:lstStyle/>
          <a:p>
            <a:pPr algn="ctr"/>
            <a:r>
              <a:rPr lang="en-US" sz="3600" dirty="0" smtClean="0">
                <a:solidFill>
                  <a:prstClr val="black"/>
                </a:solidFill>
              </a:rPr>
              <a:t>USCG SAROPS Ocean Current Product Requests</a:t>
            </a:r>
            <a:endParaRPr lang="en-US" sz="3600" dirty="0">
              <a:solidFill>
                <a:prstClr val="black"/>
              </a:solidFill>
            </a:endParaRPr>
          </a:p>
        </p:txBody>
      </p:sp>
      <p:pic>
        <p:nvPicPr>
          <p:cNvPr id="9" name="Picture 8"/>
          <p:cNvPicPr>
            <a:picLocks noChangeAspect="1"/>
          </p:cNvPicPr>
          <p:nvPr/>
        </p:nvPicPr>
        <p:blipFill>
          <a:blip r:embed="rId3"/>
          <a:stretch>
            <a:fillRect/>
          </a:stretch>
        </p:blipFill>
        <p:spPr>
          <a:xfrm>
            <a:off x="4521322" y="1497438"/>
            <a:ext cx="4293588" cy="2669536"/>
          </a:xfrm>
          <a:prstGeom prst="rect">
            <a:avLst/>
          </a:prstGeom>
        </p:spPr>
      </p:pic>
      <p:sp>
        <p:nvSpPr>
          <p:cNvPr id="5" name="TextBox 4"/>
          <p:cNvSpPr txBox="1"/>
          <p:nvPr/>
        </p:nvSpPr>
        <p:spPr>
          <a:xfrm>
            <a:off x="122663" y="4475644"/>
            <a:ext cx="4092496" cy="2031325"/>
          </a:xfrm>
          <a:prstGeom prst="rect">
            <a:avLst/>
          </a:prstGeom>
          <a:noFill/>
        </p:spPr>
        <p:txBody>
          <a:bodyPr wrap="square" rtlCol="0">
            <a:spAutoFit/>
          </a:bodyPr>
          <a:lstStyle/>
          <a:p>
            <a:pPr marL="285750" indent="-285750">
              <a:buFont typeface="Arial" charset="0"/>
              <a:buChar char="•"/>
            </a:pPr>
            <a:r>
              <a:rPr lang="en-US" dirty="0" smtClean="0">
                <a:solidFill>
                  <a:prstClr val="black"/>
                </a:solidFill>
              </a:rPr>
              <a:t>Global HYCOM Products                           </a:t>
            </a:r>
            <a:r>
              <a:rPr lang="mr-IN" dirty="0" smtClean="0">
                <a:solidFill>
                  <a:prstClr val="black"/>
                </a:solidFill>
              </a:rPr>
              <a:t>–</a:t>
            </a:r>
            <a:r>
              <a:rPr lang="en-US" dirty="0" smtClean="0">
                <a:solidFill>
                  <a:prstClr val="black"/>
                </a:solidFill>
              </a:rPr>
              <a:t>  Always there “100-100” metric</a:t>
            </a:r>
          </a:p>
          <a:p>
            <a:pPr marL="285750" indent="-285750">
              <a:buFont typeface="Arial" charset="0"/>
              <a:buChar char="•"/>
            </a:pPr>
            <a:r>
              <a:rPr lang="en-US" dirty="0" smtClean="0">
                <a:solidFill>
                  <a:prstClr val="black"/>
                </a:solidFill>
              </a:rPr>
              <a:t>HF Radar Data &amp; Statistical Predictions </a:t>
            </a:r>
            <a:r>
              <a:rPr lang="mr-IN" dirty="0" smtClean="0">
                <a:solidFill>
                  <a:prstClr val="black"/>
                </a:solidFill>
              </a:rPr>
              <a:t>–</a:t>
            </a:r>
            <a:r>
              <a:rPr lang="en-US" dirty="0" smtClean="0">
                <a:solidFill>
                  <a:prstClr val="black"/>
                </a:solidFill>
              </a:rPr>
              <a:t> #8 </a:t>
            </a:r>
          </a:p>
          <a:p>
            <a:pPr marL="285750" indent="-285750">
              <a:buFont typeface="Arial" charset="0"/>
              <a:buChar char="•"/>
            </a:pPr>
            <a:r>
              <a:rPr lang="en-US" dirty="0" smtClean="0">
                <a:solidFill>
                  <a:prstClr val="black"/>
                </a:solidFill>
              </a:rPr>
              <a:t>Assimilative Regional Espresso ROMS                          -  not on the list</a:t>
            </a:r>
          </a:p>
          <a:p>
            <a:endParaRPr lang="en-US" dirty="0">
              <a:solidFill>
                <a:prstClr val="black"/>
              </a:solidFill>
            </a:endParaRPr>
          </a:p>
        </p:txBody>
      </p:sp>
      <p:sp>
        <p:nvSpPr>
          <p:cNvPr id="10" name="TextBox 9"/>
          <p:cNvSpPr txBox="1"/>
          <p:nvPr/>
        </p:nvSpPr>
        <p:spPr>
          <a:xfrm>
            <a:off x="4572001" y="4475643"/>
            <a:ext cx="4092496" cy="2031325"/>
          </a:xfrm>
          <a:prstGeom prst="rect">
            <a:avLst/>
          </a:prstGeom>
          <a:noFill/>
        </p:spPr>
        <p:txBody>
          <a:bodyPr wrap="square" rtlCol="0">
            <a:spAutoFit/>
          </a:bodyPr>
          <a:lstStyle/>
          <a:p>
            <a:pPr marL="285750" indent="-285750">
              <a:buFont typeface="Arial" charset="0"/>
              <a:buChar char="•"/>
            </a:pPr>
            <a:r>
              <a:rPr lang="en-US" dirty="0" smtClean="0">
                <a:solidFill>
                  <a:prstClr val="black"/>
                </a:solidFill>
              </a:rPr>
              <a:t>Global HYCOM Products                           </a:t>
            </a:r>
            <a:r>
              <a:rPr lang="mr-IN" dirty="0" smtClean="0">
                <a:solidFill>
                  <a:prstClr val="black"/>
                </a:solidFill>
              </a:rPr>
              <a:t>–</a:t>
            </a:r>
            <a:r>
              <a:rPr lang="en-US" dirty="0" smtClean="0">
                <a:solidFill>
                  <a:prstClr val="black"/>
                </a:solidFill>
              </a:rPr>
              <a:t>  Still Always there “100-100” metric</a:t>
            </a:r>
          </a:p>
          <a:p>
            <a:pPr marL="285750" indent="-285750">
              <a:buFont typeface="Arial" charset="0"/>
              <a:buChar char="•"/>
            </a:pPr>
            <a:r>
              <a:rPr lang="en-US" dirty="0" smtClean="0">
                <a:solidFill>
                  <a:prstClr val="black"/>
                </a:solidFill>
              </a:rPr>
              <a:t>HF Radar Data &amp; Statistical Predictions </a:t>
            </a:r>
            <a:r>
              <a:rPr lang="mr-IN" dirty="0" smtClean="0">
                <a:solidFill>
                  <a:prstClr val="black"/>
                </a:solidFill>
              </a:rPr>
              <a:t>–</a:t>
            </a:r>
            <a:r>
              <a:rPr lang="en-US" dirty="0" smtClean="0">
                <a:solidFill>
                  <a:prstClr val="black"/>
                </a:solidFill>
              </a:rPr>
              <a:t> up to #6 </a:t>
            </a:r>
          </a:p>
          <a:p>
            <a:pPr marL="285750" indent="-285750">
              <a:buFont typeface="Arial" charset="0"/>
              <a:buChar char="•"/>
            </a:pPr>
            <a:r>
              <a:rPr lang="en-US" dirty="0" smtClean="0">
                <a:solidFill>
                  <a:prstClr val="black"/>
                </a:solidFill>
              </a:rPr>
              <a:t>Assimilative Regional Espresso ROMS                         -  up to #4</a:t>
            </a:r>
          </a:p>
          <a:p>
            <a:endParaRPr lang="en-US" dirty="0">
              <a:solidFill>
                <a:prstClr val="black"/>
              </a:solidFill>
            </a:endParaRPr>
          </a:p>
        </p:txBody>
      </p:sp>
      <p:grpSp>
        <p:nvGrpSpPr>
          <p:cNvPr id="11" name="Group 10"/>
          <p:cNvGrpSpPr/>
          <p:nvPr/>
        </p:nvGrpSpPr>
        <p:grpSpPr>
          <a:xfrm>
            <a:off x="-11615" y="6234591"/>
            <a:ext cx="9155615" cy="628440"/>
            <a:chOff x="-11615" y="6234591"/>
            <a:chExt cx="9155615" cy="628440"/>
          </a:xfrm>
        </p:grpSpPr>
        <p:sp>
          <p:nvSpPr>
            <p:cNvPr id="12" name="Rectangle 11"/>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77121" y="6243911"/>
              <a:ext cx="2939989" cy="614089"/>
            </a:xfrm>
            <a:prstGeom prst="rect">
              <a:avLst/>
            </a:prstGeom>
          </p:spPr>
        </p:pic>
        <p:pic>
          <p:nvPicPr>
            <p:cNvPr id="14" name="Picture 13"/>
            <p:cNvPicPr>
              <a:picLocks noChangeAspect="1"/>
            </p:cNvPicPr>
            <p:nvPr/>
          </p:nvPicPr>
          <p:blipFill rotWithShape="1">
            <a:blip r:embed="rId5" cstate="email">
              <a:extLst>
                <a:ext uri="{28A0092B-C50C-407E-A947-70E740481C1C}">
                  <a14:useLocalDpi xmlns:a14="http://schemas.microsoft.com/office/drawing/2010/main"/>
                </a:ext>
              </a:extLst>
            </a:blip>
            <a:srcRect l="-1"/>
            <a:stretch/>
          </p:blipFill>
          <p:spPr>
            <a:xfrm>
              <a:off x="-11615" y="6247440"/>
              <a:ext cx="5409983" cy="615591"/>
            </a:xfrm>
            <a:prstGeom prst="rect">
              <a:avLst/>
            </a:prstGeom>
          </p:spPr>
        </p:pic>
        <p:pic>
          <p:nvPicPr>
            <p:cNvPr id="15" name="Picture 14"/>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668248" y="6261566"/>
              <a:ext cx="540613" cy="557002"/>
            </a:xfrm>
            <a:prstGeom prst="rect">
              <a:avLst/>
            </a:prstGeom>
          </p:spPr>
        </p:pic>
      </p:grpSp>
    </p:spTree>
    <p:extLst>
      <p:ext uri="{BB962C8B-B14F-4D97-AF65-F5344CB8AC3E}">
        <p14:creationId xmlns:p14="http://schemas.microsoft.com/office/powerpoint/2010/main" val="21169733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kill_score_HFR_ts_43411.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064" y="519437"/>
            <a:ext cx="4333494" cy="3549015"/>
          </a:xfrm>
          <a:prstGeom prst="rect">
            <a:avLst/>
          </a:prstGeom>
        </p:spPr>
      </p:pic>
      <p:pic>
        <p:nvPicPr>
          <p:cNvPr id="2" name="Picture 1" descr="skill_score_HFR_map_4341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6933" y="2273706"/>
            <a:ext cx="1493171" cy="1208290"/>
          </a:xfrm>
          <a:prstGeom prst="rect">
            <a:avLst/>
          </a:prstGeom>
        </p:spPr>
      </p:pic>
      <p:pic>
        <p:nvPicPr>
          <p:cNvPr id="5" name="Picture 4" descr="skill_score_HYCOM_ts_43411.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621998" y="577037"/>
            <a:ext cx="4436133" cy="3549015"/>
          </a:xfrm>
          <a:prstGeom prst="rect">
            <a:avLst/>
          </a:prstGeom>
        </p:spPr>
      </p:pic>
      <p:sp>
        <p:nvSpPr>
          <p:cNvPr id="6" name="TextBox 5"/>
          <p:cNvSpPr txBox="1"/>
          <p:nvPr/>
        </p:nvSpPr>
        <p:spPr>
          <a:xfrm>
            <a:off x="2475544" y="2897221"/>
            <a:ext cx="1528495" cy="523220"/>
          </a:xfrm>
          <a:prstGeom prst="rect">
            <a:avLst/>
          </a:prstGeom>
          <a:noFill/>
        </p:spPr>
        <p:txBody>
          <a:bodyPr wrap="none" rtlCol="0">
            <a:spAutoFit/>
          </a:bodyPr>
          <a:lstStyle/>
          <a:p>
            <a:r>
              <a:rPr lang="en-US" sz="2800" dirty="0" smtClean="0">
                <a:solidFill>
                  <a:prstClr val="black"/>
                </a:solidFill>
              </a:rPr>
              <a:t>HFR Data</a:t>
            </a:r>
            <a:endParaRPr lang="en-US" sz="2800" dirty="0">
              <a:solidFill>
                <a:prstClr val="black"/>
              </a:solidFill>
            </a:endParaRPr>
          </a:p>
        </p:txBody>
      </p:sp>
      <p:pic>
        <p:nvPicPr>
          <p:cNvPr id="8" name="Picture 7" descr="skill_score_HYCOM_map_43411.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49161" y="1235034"/>
            <a:ext cx="2009433" cy="1625609"/>
          </a:xfrm>
          <a:prstGeom prst="rect">
            <a:avLst/>
          </a:prstGeom>
        </p:spPr>
      </p:pic>
      <p:sp>
        <p:nvSpPr>
          <p:cNvPr id="9" name="TextBox 8"/>
          <p:cNvSpPr txBox="1"/>
          <p:nvPr/>
        </p:nvSpPr>
        <p:spPr>
          <a:xfrm>
            <a:off x="4976019" y="911503"/>
            <a:ext cx="2983381" cy="461665"/>
          </a:xfrm>
          <a:prstGeom prst="rect">
            <a:avLst/>
          </a:prstGeom>
          <a:noFill/>
        </p:spPr>
        <p:txBody>
          <a:bodyPr wrap="none" rtlCol="0">
            <a:spAutoFit/>
          </a:bodyPr>
          <a:lstStyle/>
          <a:p>
            <a:r>
              <a:rPr lang="en-US" sz="2400" dirty="0" smtClean="0">
                <a:solidFill>
                  <a:prstClr val="black"/>
                </a:solidFill>
              </a:rPr>
              <a:t>Navy HYCOM Region 1</a:t>
            </a:r>
            <a:endParaRPr lang="en-US" sz="2400" dirty="0">
              <a:solidFill>
                <a:prstClr val="black"/>
              </a:solidFill>
            </a:endParaRPr>
          </a:p>
        </p:txBody>
      </p:sp>
      <p:pic>
        <p:nvPicPr>
          <p:cNvPr id="10" name="Picture 6" descr="1490972357_d86649c7e2_o"/>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990530" y="49861"/>
            <a:ext cx="1136134" cy="1230974"/>
          </a:xfrm>
          <a:prstGeom prst="rect">
            <a:avLst/>
          </a:prstGeom>
          <a:noFill/>
          <a:ln w="3810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2" name="TextBox 11"/>
          <p:cNvSpPr txBox="1"/>
          <p:nvPr/>
        </p:nvSpPr>
        <p:spPr>
          <a:xfrm>
            <a:off x="419817" y="49861"/>
            <a:ext cx="9144000" cy="584775"/>
          </a:xfrm>
          <a:prstGeom prst="rect">
            <a:avLst/>
          </a:prstGeom>
          <a:noFill/>
        </p:spPr>
        <p:txBody>
          <a:bodyPr wrap="square" rtlCol="0">
            <a:spAutoFit/>
          </a:bodyPr>
          <a:lstStyle/>
          <a:p>
            <a:r>
              <a:rPr lang="en-US" sz="3200" dirty="0" smtClean="0">
                <a:solidFill>
                  <a:prstClr val="black"/>
                </a:solidFill>
              </a:rPr>
              <a:t>2016 Surface Current Drifter Skill Score</a:t>
            </a:r>
            <a:endParaRPr lang="en-US" sz="3200" dirty="0">
              <a:solidFill>
                <a:prstClr val="black"/>
              </a:solidFill>
            </a:endParaRPr>
          </a:p>
        </p:txBody>
      </p:sp>
      <p:grpSp>
        <p:nvGrpSpPr>
          <p:cNvPr id="14" name="Group 13"/>
          <p:cNvGrpSpPr>
            <a:grpSpLocks noChangeAspect="1"/>
          </p:cNvGrpSpPr>
          <p:nvPr/>
        </p:nvGrpSpPr>
        <p:grpSpPr>
          <a:xfrm>
            <a:off x="632441" y="4177712"/>
            <a:ext cx="3371598" cy="2451346"/>
            <a:chOff x="-87254" y="4256112"/>
            <a:chExt cx="7023783" cy="5106696"/>
          </a:xfrm>
        </p:grpSpPr>
        <p:pic>
          <p:nvPicPr>
            <p:cNvPr id="15" name="Picture 14" descr="IMG_0563 (1).jp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7254" y="4256112"/>
              <a:ext cx="7023783" cy="5045451"/>
            </a:xfrm>
            <a:prstGeom prst="rect">
              <a:avLst/>
            </a:prstGeom>
            <a:ln>
              <a:solidFill>
                <a:srgbClr val="000000"/>
              </a:solidFill>
            </a:ln>
          </p:spPr>
        </p:pic>
        <p:pic>
          <p:nvPicPr>
            <p:cNvPr id="16" name="Picture 15" descr="Coast Guard SAR School.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2808" y="7815069"/>
              <a:ext cx="1481541" cy="1486495"/>
            </a:xfrm>
            <a:prstGeom prst="rect">
              <a:avLst/>
            </a:prstGeom>
            <a:ln>
              <a:noFill/>
            </a:ln>
          </p:spPr>
        </p:pic>
        <p:sp>
          <p:nvSpPr>
            <p:cNvPr id="17" name="TextBox 16"/>
            <p:cNvSpPr txBox="1"/>
            <p:nvPr/>
          </p:nvSpPr>
          <p:spPr>
            <a:xfrm>
              <a:off x="3195952" y="8439478"/>
              <a:ext cx="3525988" cy="923330"/>
            </a:xfrm>
            <a:prstGeom prst="rect">
              <a:avLst/>
            </a:prstGeom>
            <a:noFill/>
            <a:ln>
              <a:noFill/>
            </a:ln>
          </p:spPr>
          <p:txBody>
            <a:bodyPr wrap="none" rtlCol="0">
              <a:normAutofit fontScale="47500" lnSpcReduction="20000"/>
            </a:bodyPr>
            <a:lstStyle/>
            <a:p>
              <a:r>
                <a:rPr lang="en-US" b="1" dirty="0" smtClean="0">
                  <a:solidFill>
                    <a:prstClr val="white"/>
                  </a:solidFill>
                </a:rPr>
                <a:t>National Search and Rescue School</a:t>
              </a:r>
            </a:p>
            <a:p>
              <a:r>
                <a:rPr lang="en-US" b="1" dirty="0" smtClean="0">
                  <a:solidFill>
                    <a:prstClr val="white"/>
                  </a:solidFill>
                </a:rPr>
                <a:t>Yorktown, VA</a:t>
              </a:r>
            </a:p>
            <a:p>
              <a:r>
                <a:rPr lang="en-US" b="1" dirty="0" smtClean="0">
                  <a:solidFill>
                    <a:prstClr val="white"/>
                  </a:solidFill>
                </a:rPr>
                <a:t>January 19, 2017</a:t>
              </a:r>
              <a:endParaRPr lang="en-US" b="1" dirty="0">
                <a:solidFill>
                  <a:prstClr val="white"/>
                </a:solidFill>
              </a:endParaRPr>
            </a:p>
          </p:txBody>
        </p:sp>
      </p:grpSp>
      <p:pic>
        <p:nvPicPr>
          <p:cNvPr id="18" name="Picture 17" descr="IMG_1035.jpg"/>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4536691" y="4202427"/>
            <a:ext cx="1880727" cy="2426631"/>
          </a:xfrm>
          <a:prstGeom prst="rect">
            <a:avLst/>
          </a:prstGeom>
          <a:ln>
            <a:solidFill>
              <a:srgbClr val="000000"/>
            </a:solidFill>
          </a:ln>
        </p:spPr>
      </p:pic>
      <p:sp>
        <p:nvSpPr>
          <p:cNvPr id="19" name="TextBox 18"/>
          <p:cNvSpPr txBox="1"/>
          <p:nvPr/>
        </p:nvSpPr>
        <p:spPr>
          <a:xfrm>
            <a:off x="5477054" y="6185323"/>
            <a:ext cx="780189" cy="352841"/>
          </a:xfrm>
          <a:prstGeom prst="rect">
            <a:avLst/>
          </a:prstGeom>
          <a:noFill/>
        </p:spPr>
        <p:txBody>
          <a:bodyPr wrap="none" rtlCol="0">
            <a:normAutofit fontScale="62500" lnSpcReduction="20000"/>
          </a:bodyPr>
          <a:lstStyle/>
          <a:p>
            <a:r>
              <a:rPr lang="en-US" sz="1100" b="1" dirty="0" smtClean="0">
                <a:solidFill>
                  <a:prstClr val="white"/>
                </a:solidFill>
              </a:rPr>
              <a:t>Coast Guard Sector NY</a:t>
            </a:r>
          </a:p>
          <a:p>
            <a:r>
              <a:rPr lang="en-US" sz="1100" b="1" dirty="0" smtClean="0">
                <a:solidFill>
                  <a:prstClr val="white"/>
                </a:solidFill>
              </a:rPr>
              <a:t>Staten Island, NY</a:t>
            </a:r>
          </a:p>
          <a:p>
            <a:r>
              <a:rPr lang="en-US" sz="1100" b="1" dirty="0" smtClean="0">
                <a:solidFill>
                  <a:prstClr val="white"/>
                </a:solidFill>
              </a:rPr>
              <a:t>March 21, 2017</a:t>
            </a:r>
            <a:endParaRPr lang="en-US" sz="1100" b="1" dirty="0">
              <a:solidFill>
                <a:prstClr val="white"/>
              </a:solidFill>
            </a:endParaRPr>
          </a:p>
        </p:txBody>
      </p:sp>
      <p:pic>
        <p:nvPicPr>
          <p:cNvPr id="20" name="Picture 19" descr="Coast Guard Sector NY.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689043" y="5980159"/>
            <a:ext cx="537715" cy="537715"/>
          </a:xfrm>
          <a:prstGeom prst="rect">
            <a:avLst/>
          </a:prstGeom>
        </p:spPr>
      </p:pic>
      <p:sp>
        <p:nvSpPr>
          <p:cNvPr id="21" name="TextBox 20"/>
          <p:cNvSpPr txBox="1"/>
          <p:nvPr/>
        </p:nvSpPr>
        <p:spPr>
          <a:xfrm>
            <a:off x="6587044" y="4402919"/>
            <a:ext cx="2355250" cy="1938992"/>
          </a:xfrm>
          <a:prstGeom prst="rect">
            <a:avLst/>
          </a:prstGeom>
          <a:noFill/>
        </p:spPr>
        <p:txBody>
          <a:bodyPr wrap="square" rtlCol="0">
            <a:spAutoFit/>
          </a:bodyPr>
          <a:lstStyle/>
          <a:p>
            <a:r>
              <a:rPr lang="en-US" sz="2000" dirty="0" smtClean="0">
                <a:solidFill>
                  <a:prstClr val="black"/>
                </a:solidFill>
              </a:rPr>
              <a:t>Active Education &amp; Outreach to USCG Users of the HFR Data &amp; Data Assimilative Products</a:t>
            </a:r>
            <a:endParaRPr lang="en-US" sz="2000" dirty="0">
              <a:solidFill>
                <a:prstClr val="black"/>
              </a:solidFill>
            </a:endParaRPr>
          </a:p>
        </p:txBody>
      </p:sp>
      <p:grpSp>
        <p:nvGrpSpPr>
          <p:cNvPr id="22" name="Group 21"/>
          <p:cNvGrpSpPr/>
          <p:nvPr/>
        </p:nvGrpSpPr>
        <p:grpSpPr>
          <a:xfrm>
            <a:off x="-11615" y="6234591"/>
            <a:ext cx="9155615" cy="628440"/>
            <a:chOff x="-11615" y="6234591"/>
            <a:chExt cx="9155615" cy="628440"/>
          </a:xfrm>
        </p:grpSpPr>
        <p:sp>
          <p:nvSpPr>
            <p:cNvPr id="23" name="Rectangle 22"/>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4" name="Picture 23"/>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77121" y="6243911"/>
              <a:ext cx="2939989" cy="614089"/>
            </a:xfrm>
            <a:prstGeom prst="rect">
              <a:avLst/>
            </a:prstGeom>
          </p:spPr>
        </p:pic>
        <p:pic>
          <p:nvPicPr>
            <p:cNvPr id="25" name="Picture 24"/>
            <p:cNvPicPr>
              <a:picLocks noChangeAspect="1"/>
            </p:cNvPicPr>
            <p:nvPr/>
          </p:nvPicPr>
          <p:blipFill rotWithShape="1">
            <a:blip r:embed="rId12" cstate="email">
              <a:extLst>
                <a:ext uri="{28A0092B-C50C-407E-A947-70E740481C1C}">
                  <a14:useLocalDpi xmlns:a14="http://schemas.microsoft.com/office/drawing/2010/main"/>
                </a:ext>
              </a:extLst>
            </a:blip>
            <a:srcRect l="-1"/>
            <a:stretch/>
          </p:blipFill>
          <p:spPr>
            <a:xfrm>
              <a:off x="-11615" y="6247440"/>
              <a:ext cx="5409983" cy="615591"/>
            </a:xfrm>
            <a:prstGeom prst="rect">
              <a:avLst/>
            </a:prstGeom>
          </p:spPr>
        </p:pic>
        <p:pic>
          <p:nvPicPr>
            <p:cNvPr id="26" name="Picture 25"/>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4668248" y="6261566"/>
              <a:ext cx="540613" cy="557002"/>
            </a:xfrm>
            <a:prstGeom prst="rect">
              <a:avLst/>
            </a:prstGeom>
          </p:spPr>
        </p:pic>
      </p:grpSp>
      <p:sp>
        <p:nvSpPr>
          <p:cNvPr id="4" name="TextBox 3"/>
          <p:cNvSpPr txBox="1"/>
          <p:nvPr/>
        </p:nvSpPr>
        <p:spPr>
          <a:xfrm>
            <a:off x="6049161" y="2749355"/>
            <a:ext cx="2074158" cy="369332"/>
          </a:xfrm>
          <a:prstGeom prst="rect">
            <a:avLst/>
          </a:prstGeom>
          <a:noFill/>
        </p:spPr>
        <p:txBody>
          <a:bodyPr wrap="none" rtlCol="0">
            <a:spAutoFit/>
          </a:bodyPr>
          <a:lstStyle/>
          <a:p>
            <a:r>
              <a:rPr lang="en-US" dirty="0" smtClean="0">
                <a:solidFill>
                  <a:prstClr val="black"/>
                </a:solidFill>
              </a:rPr>
              <a:t>No </a:t>
            </a:r>
            <a:r>
              <a:rPr lang="en-US" smtClean="0">
                <a:solidFill>
                  <a:prstClr val="black"/>
                </a:solidFill>
              </a:rPr>
              <a:t>HFR Assimilation</a:t>
            </a:r>
            <a:endParaRPr lang="en-US">
              <a:solidFill>
                <a:prstClr val="black"/>
              </a:solidFill>
            </a:endParaRPr>
          </a:p>
        </p:txBody>
      </p:sp>
    </p:spTree>
    <p:extLst>
      <p:ext uri="{BB962C8B-B14F-4D97-AF65-F5344CB8AC3E}">
        <p14:creationId xmlns:p14="http://schemas.microsoft.com/office/powerpoint/2010/main" val="4617274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Coast Guard </a:t>
            </a:r>
            <a:r>
              <a:rPr lang="en-US" sz="3200" dirty="0" smtClean="0"/>
              <a:t>Wind &amp; Current </a:t>
            </a:r>
            <a:r>
              <a:rPr lang="en-US" sz="3200" dirty="0"/>
              <a:t>Data Requests</a:t>
            </a:r>
          </a:p>
        </p:txBody>
      </p:sp>
      <p:sp>
        <p:nvSpPr>
          <p:cNvPr id="3" name="Title 1"/>
          <p:cNvSpPr txBox="1">
            <a:spLocks/>
          </p:cNvSpPr>
          <p:nvPr/>
        </p:nvSpPr>
        <p:spPr>
          <a:xfrm>
            <a:off x="1" y="122967"/>
            <a:ext cx="9143999" cy="78152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smtClean="0">
                <a:solidFill>
                  <a:srgbClr val="000000"/>
                </a:solidFill>
              </a:rPr>
              <a:t>Requests June 1 to December 1, 2017</a:t>
            </a:r>
            <a:endParaRPr lang="en-US" sz="3600" dirty="0">
              <a:solidFill>
                <a:srgbClr val="000000"/>
              </a:solidFill>
            </a:endParaRPr>
          </a:p>
        </p:txBody>
      </p:sp>
      <p:pic>
        <p:nvPicPr>
          <p:cNvPr id="5" name="Picture 4"/>
          <p:cNvPicPr>
            <a:picLocks noChangeAspect="1"/>
          </p:cNvPicPr>
          <p:nvPr/>
        </p:nvPicPr>
        <p:blipFill>
          <a:blip r:embed="rId2"/>
          <a:stretch>
            <a:fillRect/>
          </a:stretch>
        </p:blipFill>
        <p:spPr>
          <a:xfrm>
            <a:off x="845903" y="1443858"/>
            <a:ext cx="6879115" cy="4074445"/>
          </a:xfrm>
          <a:prstGeom prst="rect">
            <a:avLst/>
          </a:prstGeom>
        </p:spPr>
      </p:pic>
    </p:spTree>
    <p:extLst>
      <p:ext uri="{BB962C8B-B14F-4D97-AF65-F5344CB8AC3E}">
        <p14:creationId xmlns:p14="http://schemas.microsoft.com/office/powerpoint/2010/main" val="13944657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Group 91"/>
          <p:cNvGrpSpPr/>
          <p:nvPr/>
        </p:nvGrpSpPr>
        <p:grpSpPr>
          <a:xfrm>
            <a:off x="152527" y="885463"/>
            <a:ext cx="4281907" cy="4604209"/>
            <a:chOff x="120119" y="873632"/>
            <a:chExt cx="4281907" cy="4604209"/>
          </a:xfrm>
        </p:grpSpPr>
        <p:grpSp>
          <p:nvGrpSpPr>
            <p:cNvPr id="91" name="Group 90"/>
            <p:cNvGrpSpPr/>
            <p:nvPr/>
          </p:nvGrpSpPr>
          <p:grpSpPr>
            <a:xfrm>
              <a:off x="211065" y="873632"/>
              <a:ext cx="4190961" cy="4604209"/>
              <a:chOff x="211065" y="873632"/>
              <a:chExt cx="4190961" cy="4604209"/>
            </a:xfrm>
          </p:grpSpPr>
          <p:grpSp>
            <p:nvGrpSpPr>
              <p:cNvPr id="78" name="Group 77"/>
              <p:cNvGrpSpPr>
                <a:grpSpLocks noChangeAspect="1"/>
              </p:cNvGrpSpPr>
              <p:nvPr/>
            </p:nvGrpSpPr>
            <p:grpSpPr>
              <a:xfrm>
                <a:off x="211065" y="873632"/>
                <a:ext cx="4190961" cy="4604209"/>
                <a:chOff x="928684" y="4076946"/>
                <a:chExt cx="21506700" cy="25059318"/>
              </a:xfrm>
            </p:grpSpPr>
            <p:pic>
              <p:nvPicPr>
                <p:cNvPr id="74" name="Picture 73" descr="Screen Shot 2016-12-02 at 12.06.00 P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28684" y="4076946"/>
                  <a:ext cx="21506700" cy="25059318"/>
                </a:xfrm>
                <a:prstGeom prst="rect">
                  <a:avLst/>
                </a:prstGeom>
                <a:ln>
                  <a:solidFill>
                    <a:srgbClr val="000000"/>
                  </a:solidFill>
                </a:ln>
              </p:spPr>
            </p:pic>
            <p:sp>
              <p:nvSpPr>
                <p:cNvPr id="15" name="Oval 14"/>
                <p:cNvSpPr/>
                <p:nvPr/>
              </p:nvSpPr>
              <p:spPr>
                <a:xfrm>
                  <a:off x="16556475" y="7365289"/>
                  <a:ext cx="307869" cy="307869"/>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6" name="Oval 15"/>
                <p:cNvSpPr/>
                <p:nvPr/>
              </p:nvSpPr>
              <p:spPr>
                <a:xfrm>
                  <a:off x="16710409" y="5331335"/>
                  <a:ext cx="307869" cy="307869"/>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7" name="Oval 16"/>
                <p:cNvSpPr/>
                <p:nvPr/>
              </p:nvSpPr>
              <p:spPr>
                <a:xfrm>
                  <a:off x="8882920" y="9156739"/>
                  <a:ext cx="307869" cy="307869"/>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8" name="Oval 17"/>
                <p:cNvSpPr/>
                <p:nvPr/>
              </p:nvSpPr>
              <p:spPr>
                <a:xfrm>
                  <a:off x="12498234" y="7673158"/>
                  <a:ext cx="307869" cy="307869"/>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9" name="Oval 18"/>
                <p:cNvSpPr/>
                <p:nvPr/>
              </p:nvSpPr>
              <p:spPr>
                <a:xfrm>
                  <a:off x="10615298" y="8583260"/>
                  <a:ext cx="307869" cy="307869"/>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p:nvSpPr>
              <p:spPr>
                <a:xfrm flipH="1">
                  <a:off x="6202766" y="10441346"/>
                  <a:ext cx="270217" cy="314009"/>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1" name="Oval 20"/>
                <p:cNvSpPr/>
                <p:nvPr/>
              </p:nvSpPr>
              <p:spPr>
                <a:xfrm>
                  <a:off x="6877632" y="9688956"/>
                  <a:ext cx="307869" cy="307869"/>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2" name="Oval 21"/>
                <p:cNvSpPr/>
                <p:nvPr/>
              </p:nvSpPr>
              <p:spPr>
                <a:xfrm>
                  <a:off x="15051120" y="6970974"/>
                  <a:ext cx="307869" cy="307869"/>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3" name="Oval 22"/>
                <p:cNvSpPr/>
                <p:nvPr/>
              </p:nvSpPr>
              <p:spPr>
                <a:xfrm>
                  <a:off x="4118906" y="15057446"/>
                  <a:ext cx="307869" cy="307869"/>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4" name="Oval 23"/>
                <p:cNvSpPr/>
                <p:nvPr/>
              </p:nvSpPr>
              <p:spPr>
                <a:xfrm>
                  <a:off x="3315853" y="17150097"/>
                  <a:ext cx="307869" cy="307869"/>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5" name="Oval 24"/>
                <p:cNvSpPr/>
                <p:nvPr/>
              </p:nvSpPr>
              <p:spPr>
                <a:xfrm>
                  <a:off x="5894897" y="12420308"/>
                  <a:ext cx="307869" cy="307869"/>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6" name="Oval 25"/>
                <p:cNvSpPr/>
                <p:nvPr/>
              </p:nvSpPr>
              <p:spPr>
                <a:xfrm>
                  <a:off x="5433094" y="13632409"/>
                  <a:ext cx="307869" cy="307869"/>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7" name="Oval 26"/>
                <p:cNvSpPr/>
                <p:nvPr/>
              </p:nvSpPr>
              <p:spPr>
                <a:xfrm>
                  <a:off x="1886909" y="24915978"/>
                  <a:ext cx="307869" cy="307869"/>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8" name="Oval 27"/>
                <p:cNvSpPr/>
                <p:nvPr/>
              </p:nvSpPr>
              <p:spPr>
                <a:xfrm>
                  <a:off x="2466929" y="26396733"/>
                  <a:ext cx="307869" cy="307869"/>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9" name="Oval 28"/>
                <p:cNvSpPr/>
                <p:nvPr/>
              </p:nvSpPr>
              <p:spPr>
                <a:xfrm>
                  <a:off x="1137621" y="22821338"/>
                  <a:ext cx="307869" cy="307869"/>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0" name="Oval 29"/>
                <p:cNvSpPr/>
                <p:nvPr/>
              </p:nvSpPr>
              <p:spPr>
                <a:xfrm>
                  <a:off x="2194778" y="19303915"/>
                  <a:ext cx="307869" cy="307869"/>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1" name="Oval 30"/>
                <p:cNvSpPr/>
                <p:nvPr/>
              </p:nvSpPr>
              <p:spPr>
                <a:xfrm>
                  <a:off x="1579040" y="27523741"/>
                  <a:ext cx="307869" cy="307869"/>
                </a:xfrm>
                <a:prstGeom prst="ellipse">
                  <a:avLst/>
                </a:prstGeom>
                <a:solidFill>
                  <a:srgbClr val="F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75" name="TextBox 74"/>
                <p:cNvSpPr txBox="1"/>
                <p:nvPr/>
              </p:nvSpPr>
              <p:spPr>
                <a:xfrm>
                  <a:off x="9117163" y="21028359"/>
                  <a:ext cx="5525672" cy="1138776"/>
                </a:xfrm>
                <a:prstGeom prst="rect">
                  <a:avLst/>
                </a:prstGeom>
                <a:noFill/>
              </p:spPr>
              <p:txBody>
                <a:bodyPr wrap="none" rtlCol="0">
                  <a:noAutofit/>
                </a:bodyPr>
                <a:lstStyle/>
                <a:p>
                  <a:r>
                    <a:rPr lang="en-US" sz="1600" dirty="0" smtClean="0">
                      <a:solidFill>
                        <a:prstClr val="black"/>
                      </a:solidFill>
                      <a:latin typeface="Bangla MN"/>
                      <a:cs typeface="Bangla MN"/>
                    </a:rPr>
                    <a:t>Winter Storm Jonas</a:t>
                  </a:r>
                </a:p>
                <a:p>
                  <a:r>
                    <a:rPr lang="en-US" sz="1600" dirty="0" smtClean="0">
                      <a:solidFill>
                        <a:prstClr val="black"/>
                      </a:solidFill>
                      <a:latin typeface="Bangla MN"/>
                      <a:cs typeface="Bangla MN"/>
                    </a:rPr>
                    <a:t>2016/01/23 20:00 UTC</a:t>
                  </a:r>
                  <a:endParaRPr lang="en-US" sz="1600" dirty="0">
                    <a:solidFill>
                      <a:prstClr val="black"/>
                    </a:solidFill>
                    <a:latin typeface="Bangla MN"/>
                    <a:cs typeface="Bangla MN"/>
                  </a:endParaRPr>
                </a:p>
              </p:txBody>
            </p:sp>
            <p:cxnSp>
              <p:nvCxnSpPr>
                <p:cNvPr id="69" name="Straight Arrow Connector 68"/>
                <p:cNvCxnSpPr/>
                <p:nvPr/>
              </p:nvCxnSpPr>
              <p:spPr>
                <a:xfrm flipH="1" flipV="1">
                  <a:off x="8190308" y="18935103"/>
                  <a:ext cx="5465714" cy="1789526"/>
                </a:xfrm>
                <a:prstGeom prst="straightConnector1">
                  <a:avLst/>
                </a:prstGeom>
                <a:ln w="127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63" name="TextBox 62"/>
              <p:cNvSpPr txBox="1"/>
              <p:nvPr/>
            </p:nvSpPr>
            <p:spPr>
              <a:xfrm>
                <a:off x="246536" y="911695"/>
                <a:ext cx="1292387" cy="789893"/>
              </a:xfrm>
              <a:prstGeom prst="rect">
                <a:avLst/>
              </a:prstGeom>
              <a:noFill/>
            </p:spPr>
            <p:txBody>
              <a:bodyPr wrap="none" lIns="20254" tIns="10127" rIns="20254" bIns="10127" rtlCol="0">
                <a:spAutoFit/>
              </a:bodyPr>
              <a:lstStyle/>
              <a:p>
                <a:r>
                  <a:rPr lang="en-US" sz="1000" dirty="0">
                    <a:solidFill>
                      <a:prstClr val="black"/>
                    </a:solidFill>
                    <a:latin typeface="American Typewriter"/>
                    <a:cs typeface="American Typewriter"/>
                  </a:rPr>
                  <a:t>  </a:t>
                </a:r>
                <a:r>
                  <a:rPr lang="en-US" sz="1000" dirty="0">
                    <a:solidFill>
                      <a:srgbClr val="FF0000"/>
                    </a:solidFill>
                    <a:latin typeface="American Typewriter"/>
                    <a:cs typeface="American Typewriter"/>
                  </a:rPr>
                  <a:t>5 MHz- 17 Stations</a:t>
                </a:r>
              </a:p>
              <a:p>
                <a:r>
                  <a:rPr lang="en-US" sz="1000" dirty="0">
                    <a:solidFill>
                      <a:srgbClr val="FF6600"/>
                    </a:solidFill>
                    <a:latin typeface="American Typewriter"/>
                    <a:cs typeface="American Typewriter"/>
                  </a:rPr>
                  <a:t>13 MHz-   7 Stations</a:t>
                </a:r>
              </a:p>
              <a:p>
                <a:r>
                  <a:rPr lang="en-US" sz="1000" dirty="0">
                    <a:solidFill>
                      <a:srgbClr val="008000"/>
                    </a:solidFill>
                    <a:latin typeface="American Typewriter"/>
                    <a:cs typeface="American Typewriter"/>
                  </a:rPr>
                  <a:t>25 MHz- 16 Stations</a:t>
                </a:r>
              </a:p>
              <a:p>
                <a:r>
                  <a:rPr lang="en-US" sz="1000" dirty="0">
                    <a:solidFill>
                      <a:prstClr val="black"/>
                    </a:solidFill>
                    <a:latin typeface="American Typewriter"/>
                    <a:cs typeface="American Typewriter"/>
                  </a:rPr>
                  <a:t>Outside-   6 Stations</a:t>
                </a:r>
              </a:p>
              <a:p>
                <a:r>
                  <a:rPr lang="en-US" sz="1000" dirty="0">
                    <a:solidFill>
                      <a:prstClr val="black"/>
                    </a:solidFill>
                    <a:latin typeface="American Typewriter"/>
                    <a:cs typeface="American Typewriter"/>
                  </a:rPr>
                  <a:t>TOTAL – 46 Stations</a:t>
                </a:r>
              </a:p>
            </p:txBody>
          </p:sp>
        </p:grpSp>
        <p:cxnSp>
          <p:nvCxnSpPr>
            <p:cNvPr id="77" name="Straight Connector 76"/>
            <p:cNvCxnSpPr/>
            <p:nvPr/>
          </p:nvCxnSpPr>
          <p:spPr>
            <a:xfrm>
              <a:off x="120119" y="1534373"/>
              <a:ext cx="1356994" cy="0"/>
            </a:xfrm>
            <a:prstGeom prst="line">
              <a:avLst/>
            </a:prstGeom>
            <a:ln w="12700" cmpd="sng">
              <a:solidFill>
                <a:srgbClr val="000000"/>
              </a:solidFill>
            </a:ln>
          </p:spPr>
          <p:style>
            <a:lnRef idx="2">
              <a:schemeClr val="accent1"/>
            </a:lnRef>
            <a:fillRef idx="0">
              <a:schemeClr val="accent1"/>
            </a:fillRef>
            <a:effectRef idx="1">
              <a:schemeClr val="accent1"/>
            </a:effectRef>
            <a:fontRef idx="minor">
              <a:schemeClr val="tx1"/>
            </a:fontRef>
          </p:style>
        </p:cxnSp>
      </p:grpSp>
      <p:pic>
        <p:nvPicPr>
          <p:cNvPr id="93" name="Picture 92" descr="Screen Shot 2017-05-01 at 3.07.17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80297" y="906061"/>
            <a:ext cx="2392724" cy="1988504"/>
          </a:xfrm>
          <a:prstGeom prst="rect">
            <a:avLst/>
          </a:prstGeom>
          <a:ln>
            <a:solidFill>
              <a:schemeClr val="tx1"/>
            </a:solidFill>
          </a:ln>
        </p:spPr>
      </p:pic>
      <p:pic>
        <p:nvPicPr>
          <p:cNvPr id="94" name="Picture 93" descr="Screen Shot 2017-05-01 at 3.07.58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83538" y="3669888"/>
            <a:ext cx="2489484" cy="2089937"/>
          </a:xfrm>
          <a:prstGeom prst="rect">
            <a:avLst/>
          </a:prstGeom>
          <a:ln>
            <a:solidFill>
              <a:srgbClr val="000000"/>
            </a:solidFill>
          </a:ln>
        </p:spPr>
      </p:pic>
      <p:sp>
        <p:nvSpPr>
          <p:cNvPr id="95" name="Rounded Rectangle 94"/>
          <p:cNvSpPr/>
          <p:nvPr/>
        </p:nvSpPr>
        <p:spPr>
          <a:xfrm>
            <a:off x="1121237" y="1713419"/>
            <a:ext cx="341488" cy="485591"/>
          </a:xfrm>
          <a:prstGeom prst="roundRect">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6" name="Rounded Rectangle 95"/>
          <p:cNvSpPr/>
          <p:nvPr/>
        </p:nvSpPr>
        <p:spPr>
          <a:xfrm>
            <a:off x="624335" y="2801834"/>
            <a:ext cx="341488" cy="485591"/>
          </a:xfrm>
          <a:prstGeom prst="roundRect">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97" name="Rounded Rectangle 96"/>
          <p:cNvSpPr/>
          <p:nvPr/>
        </p:nvSpPr>
        <p:spPr>
          <a:xfrm>
            <a:off x="113444" y="4086619"/>
            <a:ext cx="341488" cy="485591"/>
          </a:xfrm>
          <a:prstGeom prst="roundRect">
            <a:avLst/>
          </a:prstGeom>
          <a:noFill/>
          <a:ln w="3810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98" name="Picture 97" descr="CHES_BAY.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073020" y="4742552"/>
            <a:ext cx="1982689" cy="802989"/>
          </a:xfrm>
          <a:prstGeom prst="rect">
            <a:avLst/>
          </a:prstGeom>
          <a:ln>
            <a:solidFill>
              <a:srgbClr val="000000"/>
            </a:solidFill>
          </a:ln>
        </p:spPr>
      </p:pic>
      <p:pic>
        <p:nvPicPr>
          <p:cNvPr id="99" name="Picture 98" descr="NYH.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84440" y="1178849"/>
            <a:ext cx="2093436" cy="847841"/>
          </a:xfrm>
          <a:prstGeom prst="rect">
            <a:avLst/>
          </a:prstGeom>
          <a:ln>
            <a:solidFill>
              <a:srgbClr val="000000"/>
            </a:solidFill>
          </a:ln>
        </p:spPr>
      </p:pic>
      <p:cxnSp>
        <p:nvCxnSpPr>
          <p:cNvPr id="101" name="Straight Connector 100"/>
          <p:cNvCxnSpPr>
            <a:stCxn id="21" idx="1"/>
            <a:endCxn id="93" idx="1"/>
          </p:cNvCxnSpPr>
          <p:nvPr/>
        </p:nvCxnSpPr>
        <p:spPr>
          <a:xfrm flipV="1">
            <a:off x="1411517" y="1900313"/>
            <a:ext cx="3268780" cy="2454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2" name="Straight Connector 101"/>
          <p:cNvCxnSpPr>
            <a:stCxn id="96" idx="3"/>
            <a:endCxn id="106" idx="1"/>
          </p:cNvCxnSpPr>
          <p:nvPr/>
        </p:nvCxnSpPr>
        <p:spPr>
          <a:xfrm>
            <a:off x="965823" y="3044630"/>
            <a:ext cx="4252050" cy="299361"/>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03" name="Straight Connector 102"/>
          <p:cNvCxnSpPr>
            <a:stCxn id="97" idx="3"/>
            <a:endCxn id="94" idx="1"/>
          </p:cNvCxnSpPr>
          <p:nvPr/>
        </p:nvCxnSpPr>
        <p:spPr>
          <a:xfrm>
            <a:off x="454932" y="4329415"/>
            <a:ext cx="4128606" cy="385442"/>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06" name="Picture 105" descr="Screen Shot 2017-05-01 at 3.35.33 PM.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217873" y="2351861"/>
            <a:ext cx="2124967" cy="1984259"/>
          </a:xfrm>
          <a:prstGeom prst="rect">
            <a:avLst/>
          </a:prstGeom>
          <a:ln>
            <a:solidFill>
              <a:srgbClr val="000000"/>
            </a:solidFill>
          </a:ln>
        </p:spPr>
      </p:pic>
      <p:pic>
        <p:nvPicPr>
          <p:cNvPr id="109" name="Picture 108" descr="Screen Shot 2017-05-01 at 3.41.29 PM.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156722" y="2634377"/>
            <a:ext cx="1921154" cy="1519392"/>
          </a:xfrm>
          <a:prstGeom prst="rect">
            <a:avLst/>
          </a:prstGeom>
          <a:ln>
            <a:solidFill>
              <a:srgbClr val="000000"/>
            </a:solidFill>
          </a:ln>
        </p:spPr>
      </p:pic>
      <p:sp>
        <p:nvSpPr>
          <p:cNvPr id="4" name="TextBox 3"/>
          <p:cNvSpPr txBox="1"/>
          <p:nvPr/>
        </p:nvSpPr>
        <p:spPr>
          <a:xfrm>
            <a:off x="0" y="0"/>
            <a:ext cx="9144000" cy="584775"/>
          </a:xfrm>
          <a:prstGeom prst="rect">
            <a:avLst/>
          </a:prstGeom>
          <a:noFill/>
        </p:spPr>
        <p:txBody>
          <a:bodyPr wrap="square" rtlCol="0">
            <a:spAutoFit/>
          </a:bodyPr>
          <a:lstStyle/>
          <a:p>
            <a:pPr algn="ctr"/>
            <a:r>
              <a:rPr lang="en-US" sz="3200" b="1" dirty="0" smtClean="0">
                <a:solidFill>
                  <a:prstClr val="black"/>
                </a:solidFill>
              </a:rPr>
              <a:t>Nested High Resolution HF Radars in NOAA PORTS</a:t>
            </a:r>
            <a:endParaRPr lang="en-US" sz="3200" b="1" dirty="0">
              <a:solidFill>
                <a:prstClr val="black"/>
              </a:solidFill>
            </a:endParaRPr>
          </a:p>
        </p:txBody>
      </p:sp>
      <p:grpSp>
        <p:nvGrpSpPr>
          <p:cNvPr id="40" name="Group 39"/>
          <p:cNvGrpSpPr/>
          <p:nvPr/>
        </p:nvGrpSpPr>
        <p:grpSpPr>
          <a:xfrm>
            <a:off x="-11615" y="6234591"/>
            <a:ext cx="9155615" cy="628440"/>
            <a:chOff x="-11615" y="6234591"/>
            <a:chExt cx="9155615" cy="628440"/>
          </a:xfrm>
        </p:grpSpPr>
        <p:sp>
          <p:nvSpPr>
            <p:cNvPr id="41" name="Rectangle 40"/>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42" name="Picture 4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777121" y="6243911"/>
              <a:ext cx="2939989" cy="614089"/>
            </a:xfrm>
            <a:prstGeom prst="rect">
              <a:avLst/>
            </a:prstGeom>
          </p:spPr>
        </p:pic>
        <p:pic>
          <p:nvPicPr>
            <p:cNvPr id="43" name="Picture 42"/>
            <p:cNvPicPr>
              <a:picLocks noChangeAspect="1"/>
            </p:cNvPicPr>
            <p:nvPr/>
          </p:nvPicPr>
          <p:blipFill rotWithShape="1">
            <a:blip r:embed="rId10" cstate="email">
              <a:extLst>
                <a:ext uri="{28A0092B-C50C-407E-A947-70E740481C1C}">
                  <a14:useLocalDpi xmlns:a14="http://schemas.microsoft.com/office/drawing/2010/main"/>
                </a:ext>
              </a:extLst>
            </a:blip>
            <a:srcRect l="-1"/>
            <a:stretch/>
          </p:blipFill>
          <p:spPr>
            <a:xfrm>
              <a:off x="-11615" y="6247440"/>
              <a:ext cx="5409983" cy="615591"/>
            </a:xfrm>
            <a:prstGeom prst="rect">
              <a:avLst/>
            </a:prstGeom>
          </p:spPr>
        </p:pic>
        <p:pic>
          <p:nvPicPr>
            <p:cNvPr id="44" name="Picture 43"/>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4668248" y="6261566"/>
              <a:ext cx="540613" cy="557002"/>
            </a:xfrm>
            <a:prstGeom prst="rect">
              <a:avLst/>
            </a:prstGeom>
          </p:spPr>
        </p:pic>
      </p:grpSp>
    </p:spTree>
    <p:extLst>
      <p:ext uri="{BB962C8B-B14F-4D97-AF65-F5344CB8AC3E}">
        <p14:creationId xmlns:p14="http://schemas.microsoft.com/office/powerpoint/2010/main" val="12974087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 name="Group 118"/>
          <p:cNvGrpSpPr>
            <a:grpSpLocks noChangeAspect="1"/>
          </p:cNvGrpSpPr>
          <p:nvPr/>
        </p:nvGrpSpPr>
        <p:grpSpPr>
          <a:xfrm>
            <a:off x="133506" y="956645"/>
            <a:ext cx="3336195" cy="4538369"/>
            <a:chOff x="133506" y="1115995"/>
            <a:chExt cx="7655560" cy="10414185"/>
          </a:xfrm>
        </p:grpSpPr>
        <p:pic>
          <p:nvPicPr>
            <p:cNvPr id="110" name="Picture 109" descr="Screen Shot 2016-11-29 at 3.33.22 P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3506" y="1115995"/>
              <a:ext cx="7655560" cy="10414185"/>
            </a:xfrm>
            <a:prstGeom prst="rect">
              <a:avLst/>
            </a:prstGeom>
            <a:ln>
              <a:solidFill>
                <a:schemeClr val="tx1"/>
              </a:solidFill>
            </a:ln>
          </p:spPr>
        </p:pic>
        <p:sp>
          <p:nvSpPr>
            <p:cNvPr id="111" name="Oval 110"/>
            <p:cNvSpPr/>
            <p:nvPr/>
          </p:nvSpPr>
          <p:spPr>
            <a:xfrm>
              <a:off x="1963185" y="9660195"/>
              <a:ext cx="307869" cy="307869"/>
            </a:xfrm>
            <a:prstGeom prst="ellipse">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pPr algn="ctr"/>
              <a:endParaRPr lang="en-US">
                <a:solidFill>
                  <a:prstClr val="white"/>
                </a:solidFill>
              </a:endParaRPr>
            </a:p>
          </p:txBody>
        </p:sp>
        <p:sp>
          <p:nvSpPr>
            <p:cNvPr id="112" name="Oval 111"/>
            <p:cNvSpPr/>
            <p:nvPr/>
          </p:nvSpPr>
          <p:spPr>
            <a:xfrm>
              <a:off x="2674385" y="8551476"/>
              <a:ext cx="307869" cy="307869"/>
            </a:xfrm>
            <a:prstGeom prst="ellipse">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pPr algn="ctr"/>
              <a:endParaRPr lang="en-US">
                <a:solidFill>
                  <a:prstClr val="white"/>
                </a:solidFill>
              </a:endParaRPr>
            </a:p>
          </p:txBody>
        </p:sp>
        <p:sp>
          <p:nvSpPr>
            <p:cNvPr id="113" name="Oval 112"/>
            <p:cNvSpPr/>
            <p:nvPr/>
          </p:nvSpPr>
          <p:spPr>
            <a:xfrm>
              <a:off x="4347715" y="5732076"/>
              <a:ext cx="307869" cy="307869"/>
            </a:xfrm>
            <a:prstGeom prst="ellipse">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pPr algn="ctr"/>
              <a:endParaRPr lang="en-US">
                <a:solidFill>
                  <a:prstClr val="white"/>
                </a:solidFill>
              </a:endParaRPr>
            </a:p>
          </p:txBody>
        </p:sp>
        <p:sp>
          <p:nvSpPr>
            <p:cNvPr id="114" name="Oval 113"/>
            <p:cNvSpPr/>
            <p:nvPr/>
          </p:nvSpPr>
          <p:spPr>
            <a:xfrm>
              <a:off x="4040090" y="6739195"/>
              <a:ext cx="307869" cy="307869"/>
            </a:xfrm>
            <a:prstGeom prst="ellipse">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pPr algn="ctr"/>
              <a:endParaRPr lang="en-US">
                <a:solidFill>
                  <a:prstClr val="white"/>
                </a:solidFill>
              </a:endParaRPr>
            </a:p>
          </p:txBody>
        </p:sp>
        <p:sp>
          <p:nvSpPr>
            <p:cNvPr id="115" name="Oval 114"/>
            <p:cNvSpPr/>
            <p:nvPr/>
          </p:nvSpPr>
          <p:spPr>
            <a:xfrm>
              <a:off x="4501650" y="4639876"/>
              <a:ext cx="307869" cy="307869"/>
            </a:xfrm>
            <a:prstGeom prst="ellipse">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pPr algn="ctr"/>
              <a:endParaRPr lang="en-US">
                <a:solidFill>
                  <a:prstClr val="white"/>
                </a:solidFill>
              </a:endParaRPr>
            </a:p>
          </p:txBody>
        </p:sp>
        <p:sp>
          <p:nvSpPr>
            <p:cNvPr id="116" name="Oval 115"/>
            <p:cNvSpPr/>
            <p:nvPr/>
          </p:nvSpPr>
          <p:spPr>
            <a:xfrm>
              <a:off x="3588785" y="7561998"/>
              <a:ext cx="307869" cy="307869"/>
            </a:xfrm>
            <a:prstGeom prst="ellipse">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pPr algn="ctr"/>
              <a:endParaRPr lang="en-US">
                <a:solidFill>
                  <a:prstClr val="white"/>
                </a:solidFill>
              </a:endParaRPr>
            </a:p>
          </p:txBody>
        </p:sp>
        <p:sp>
          <p:nvSpPr>
            <p:cNvPr id="117" name="Oval 116"/>
            <p:cNvSpPr/>
            <p:nvPr/>
          </p:nvSpPr>
          <p:spPr>
            <a:xfrm>
              <a:off x="4655585" y="3639985"/>
              <a:ext cx="307869" cy="307869"/>
            </a:xfrm>
            <a:prstGeom prst="ellipse">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normAutofit fontScale="25000" lnSpcReduction="20000"/>
            </a:bodyPr>
            <a:lstStyle/>
            <a:p>
              <a:pPr algn="ctr"/>
              <a:endParaRPr lang="en-US">
                <a:solidFill>
                  <a:prstClr val="white"/>
                </a:solidFill>
              </a:endParaRPr>
            </a:p>
          </p:txBody>
        </p:sp>
        <p:sp>
          <p:nvSpPr>
            <p:cNvPr id="118" name="TextBox 117"/>
            <p:cNvSpPr txBox="1"/>
            <p:nvPr/>
          </p:nvSpPr>
          <p:spPr>
            <a:xfrm>
              <a:off x="1382952" y="1462953"/>
              <a:ext cx="5076224" cy="707886"/>
            </a:xfrm>
            <a:prstGeom prst="rect">
              <a:avLst/>
            </a:prstGeom>
            <a:noFill/>
          </p:spPr>
          <p:txBody>
            <a:bodyPr wrap="none" rtlCol="0">
              <a:normAutofit fontScale="40000" lnSpcReduction="20000"/>
            </a:bodyPr>
            <a:lstStyle/>
            <a:p>
              <a:r>
                <a:rPr lang="en-US" sz="4000" dirty="0" smtClean="0">
                  <a:solidFill>
                    <a:prstClr val="black"/>
                  </a:solidFill>
                  <a:latin typeface="American Typewriter"/>
                  <a:cs typeface="American Typewriter"/>
                </a:rPr>
                <a:t>New Jersey 13 MHz</a:t>
              </a:r>
              <a:endParaRPr lang="en-US" sz="4000" dirty="0">
                <a:solidFill>
                  <a:prstClr val="black"/>
                </a:solidFill>
                <a:latin typeface="American Typewriter"/>
                <a:cs typeface="American Typewriter"/>
              </a:endParaRPr>
            </a:p>
          </p:txBody>
        </p:sp>
      </p:grpSp>
      <p:pic>
        <p:nvPicPr>
          <p:cNvPr id="120" name="Picture 119" descr="Screen Shot 2017-05-01 at 3.55.52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00296" y="969557"/>
            <a:ext cx="4149787" cy="2784907"/>
          </a:xfrm>
          <a:prstGeom prst="rect">
            <a:avLst/>
          </a:prstGeom>
          <a:ln>
            <a:solidFill>
              <a:srgbClr val="000000"/>
            </a:solidFill>
          </a:ln>
        </p:spPr>
      </p:pic>
      <p:pic>
        <p:nvPicPr>
          <p:cNvPr id="2" name="Picture 1" descr="Screen Shot 2017-05-01 at 4.34.46 PM.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700296" y="3899896"/>
            <a:ext cx="2561516" cy="2074159"/>
          </a:xfrm>
          <a:prstGeom prst="rect">
            <a:avLst/>
          </a:prstGeom>
          <a:ln>
            <a:solidFill>
              <a:schemeClr val="tx1"/>
            </a:solidFill>
          </a:ln>
        </p:spPr>
      </p:pic>
      <p:sp>
        <p:nvSpPr>
          <p:cNvPr id="5" name="TextBox 4"/>
          <p:cNvSpPr txBox="1"/>
          <p:nvPr/>
        </p:nvSpPr>
        <p:spPr>
          <a:xfrm>
            <a:off x="0" y="10941"/>
            <a:ext cx="9423820" cy="523220"/>
          </a:xfrm>
          <a:prstGeom prst="rect">
            <a:avLst/>
          </a:prstGeom>
          <a:noFill/>
        </p:spPr>
        <p:txBody>
          <a:bodyPr wrap="square" rtlCol="0">
            <a:spAutoFit/>
          </a:bodyPr>
          <a:lstStyle/>
          <a:p>
            <a:r>
              <a:rPr lang="en-US" sz="2800" b="1" dirty="0" smtClean="0">
                <a:solidFill>
                  <a:prstClr val="black"/>
                </a:solidFill>
              </a:rPr>
              <a:t>Medium Range HF Radar Network </a:t>
            </a:r>
            <a:r>
              <a:rPr lang="mr-IN" sz="2800" b="1" dirty="0" smtClean="0">
                <a:solidFill>
                  <a:prstClr val="black"/>
                </a:solidFill>
              </a:rPr>
              <a:t>–</a:t>
            </a:r>
            <a:r>
              <a:rPr lang="en-US" sz="2800" b="1" dirty="0" smtClean="0">
                <a:solidFill>
                  <a:prstClr val="black"/>
                </a:solidFill>
              </a:rPr>
              <a:t> Nearshore Waves</a:t>
            </a:r>
            <a:endParaRPr lang="en-US" sz="2800" b="1" dirty="0">
              <a:solidFill>
                <a:prstClr val="black"/>
              </a:solidFill>
            </a:endParaRPr>
          </a:p>
        </p:txBody>
      </p:sp>
      <p:sp>
        <p:nvSpPr>
          <p:cNvPr id="6" name="TextBox 5"/>
          <p:cNvSpPr txBox="1"/>
          <p:nvPr/>
        </p:nvSpPr>
        <p:spPr>
          <a:xfrm>
            <a:off x="6400800" y="3769271"/>
            <a:ext cx="2743199" cy="2554545"/>
          </a:xfrm>
          <a:prstGeom prst="rect">
            <a:avLst/>
          </a:prstGeom>
          <a:noFill/>
        </p:spPr>
        <p:txBody>
          <a:bodyPr wrap="square" rtlCol="0">
            <a:spAutoFit/>
          </a:bodyPr>
          <a:lstStyle/>
          <a:p>
            <a:pPr marL="285750" indent="-285750">
              <a:buFont typeface="Arial" charset="0"/>
              <a:buChar char="•"/>
            </a:pPr>
            <a:r>
              <a:rPr lang="en-US" sz="2000" dirty="0" smtClean="0">
                <a:solidFill>
                  <a:prstClr val="black"/>
                </a:solidFill>
              </a:rPr>
              <a:t>HFR wave observations combined with co-located </a:t>
            </a:r>
            <a:r>
              <a:rPr lang="en-US" sz="2000" dirty="0" err="1" smtClean="0">
                <a:solidFill>
                  <a:prstClr val="black"/>
                </a:solidFill>
              </a:rPr>
              <a:t>Surfcams</a:t>
            </a:r>
            <a:endParaRPr lang="en-US" sz="2000" dirty="0" smtClean="0">
              <a:solidFill>
                <a:prstClr val="black"/>
              </a:solidFill>
            </a:endParaRPr>
          </a:p>
          <a:p>
            <a:pPr marL="285750" indent="-285750">
              <a:buFont typeface="Arial" charset="0"/>
              <a:buChar char="•"/>
            </a:pPr>
            <a:r>
              <a:rPr lang="en-US" sz="2000" dirty="0" smtClean="0">
                <a:solidFill>
                  <a:prstClr val="black"/>
                </a:solidFill>
              </a:rPr>
              <a:t>Gap fills a sparse buoy network in regions of high variability &amp; interest</a:t>
            </a:r>
            <a:endParaRPr lang="en-US" sz="2000" dirty="0">
              <a:solidFill>
                <a:prstClr val="black"/>
              </a:solidFill>
            </a:endParaRPr>
          </a:p>
        </p:txBody>
      </p:sp>
      <p:grpSp>
        <p:nvGrpSpPr>
          <p:cNvPr id="16" name="Group 15"/>
          <p:cNvGrpSpPr/>
          <p:nvPr/>
        </p:nvGrpSpPr>
        <p:grpSpPr>
          <a:xfrm>
            <a:off x="-11615" y="6234591"/>
            <a:ext cx="9155615" cy="628440"/>
            <a:chOff x="-11615" y="6234591"/>
            <a:chExt cx="9155615" cy="628440"/>
          </a:xfrm>
        </p:grpSpPr>
        <p:sp>
          <p:nvSpPr>
            <p:cNvPr id="17" name="Rectangle 16"/>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8" name="Picture 1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77121" y="6243911"/>
              <a:ext cx="2939989" cy="614089"/>
            </a:xfrm>
            <a:prstGeom prst="rect">
              <a:avLst/>
            </a:prstGeom>
          </p:spPr>
        </p:pic>
        <p:pic>
          <p:nvPicPr>
            <p:cNvPr id="19" name="Picture 18"/>
            <p:cNvPicPr>
              <a:picLocks noChangeAspect="1"/>
            </p:cNvPicPr>
            <p:nvPr/>
          </p:nvPicPr>
          <p:blipFill rotWithShape="1">
            <a:blip r:embed="rId6" cstate="email">
              <a:extLst>
                <a:ext uri="{28A0092B-C50C-407E-A947-70E740481C1C}">
                  <a14:useLocalDpi xmlns:a14="http://schemas.microsoft.com/office/drawing/2010/main"/>
                </a:ext>
              </a:extLst>
            </a:blip>
            <a:srcRect l="-1"/>
            <a:stretch/>
          </p:blipFill>
          <p:spPr>
            <a:xfrm>
              <a:off x="-11615" y="6247440"/>
              <a:ext cx="5409983" cy="615591"/>
            </a:xfrm>
            <a:prstGeom prst="rect">
              <a:avLst/>
            </a:prstGeom>
          </p:spPr>
        </p:pic>
        <p:pic>
          <p:nvPicPr>
            <p:cNvPr id="20" name="Picture 19"/>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668248" y="6261566"/>
              <a:ext cx="540613" cy="557002"/>
            </a:xfrm>
            <a:prstGeom prst="rect">
              <a:avLst/>
            </a:prstGeom>
          </p:spPr>
        </p:pic>
      </p:grpSp>
    </p:spTree>
    <p:extLst>
      <p:ext uri="{BB962C8B-B14F-4D97-AF65-F5344CB8AC3E}">
        <p14:creationId xmlns:p14="http://schemas.microsoft.com/office/powerpoint/2010/main" val="4810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 name="figMOVIEWOOD.png"/>
          <p:cNvPicPr/>
          <p:nvPr/>
        </p:nvPicPr>
        <p:blipFill>
          <a:blip r:embed="rId2" cstate="email">
            <a:extLst>
              <a:ext uri="{28A0092B-C50C-407E-A947-70E740481C1C}">
                <a14:useLocalDpi xmlns:a14="http://schemas.microsoft.com/office/drawing/2010/main"/>
              </a:ext>
            </a:extLst>
          </a:blip>
          <a:stretch>
            <a:fillRect/>
          </a:stretch>
        </p:blipFill>
        <p:spPr>
          <a:xfrm>
            <a:off x="-2136" y="5125302"/>
            <a:ext cx="2161740" cy="1621304"/>
          </a:xfrm>
          <a:prstGeom prst="rect">
            <a:avLst/>
          </a:prstGeom>
          <a:ln w="12700">
            <a:miter lim="400000"/>
          </a:ln>
        </p:spPr>
      </p:pic>
      <p:pic>
        <p:nvPicPr>
          <p:cNvPr id="116" name="figMOVIESPRK.png"/>
          <p:cNvPicPr/>
          <p:nvPr/>
        </p:nvPicPr>
        <p:blipFill>
          <a:blip r:embed="rId3" cstate="email">
            <a:extLst>
              <a:ext uri="{28A0092B-C50C-407E-A947-70E740481C1C}">
                <a14:useLocalDpi xmlns:a14="http://schemas.microsoft.com/office/drawing/2010/main"/>
              </a:ext>
            </a:extLst>
          </a:blip>
          <a:stretch>
            <a:fillRect/>
          </a:stretch>
        </p:blipFill>
        <p:spPr>
          <a:xfrm>
            <a:off x="-8806" y="1853130"/>
            <a:ext cx="2172620" cy="1629465"/>
          </a:xfrm>
          <a:prstGeom prst="rect">
            <a:avLst/>
          </a:prstGeom>
          <a:ln w="12700">
            <a:miter lim="400000"/>
          </a:ln>
        </p:spPr>
      </p:pic>
      <p:pic>
        <p:nvPicPr>
          <p:cNvPr id="117" name="figMOVIE44091.png"/>
          <p:cNvPicPr/>
          <p:nvPr/>
        </p:nvPicPr>
        <p:blipFill>
          <a:blip r:embed="rId4" cstate="email">
            <a:extLst>
              <a:ext uri="{28A0092B-C50C-407E-A947-70E740481C1C}">
                <a14:useLocalDpi xmlns:a14="http://schemas.microsoft.com/office/drawing/2010/main"/>
              </a:ext>
            </a:extLst>
          </a:blip>
          <a:stretch>
            <a:fillRect/>
          </a:stretch>
        </p:blipFill>
        <p:spPr>
          <a:xfrm>
            <a:off x="6911728" y="2093181"/>
            <a:ext cx="2181059" cy="1635794"/>
          </a:xfrm>
          <a:prstGeom prst="rect">
            <a:avLst/>
          </a:prstGeom>
          <a:ln w="12700">
            <a:miter lim="400000"/>
          </a:ln>
        </p:spPr>
      </p:pic>
      <p:pic>
        <p:nvPicPr>
          <p:cNvPr id="118" name="figMOVIE44065.png"/>
          <p:cNvPicPr/>
          <p:nvPr/>
        </p:nvPicPr>
        <p:blipFill>
          <a:blip r:embed="rId5" cstate="email">
            <a:extLst>
              <a:ext uri="{28A0092B-C50C-407E-A947-70E740481C1C}">
                <a14:useLocalDpi xmlns:a14="http://schemas.microsoft.com/office/drawing/2010/main"/>
              </a:ext>
            </a:extLst>
          </a:blip>
          <a:stretch>
            <a:fillRect/>
          </a:stretch>
        </p:blipFill>
        <p:spPr>
          <a:xfrm>
            <a:off x="6911797" y="257135"/>
            <a:ext cx="2180921" cy="1635691"/>
          </a:xfrm>
          <a:prstGeom prst="rect">
            <a:avLst/>
          </a:prstGeom>
          <a:ln w="12700">
            <a:miter lim="400000"/>
          </a:ln>
        </p:spPr>
      </p:pic>
      <p:pic>
        <p:nvPicPr>
          <p:cNvPr id="119" name="figMOVIEBRNT.png"/>
          <p:cNvPicPr/>
          <p:nvPr/>
        </p:nvPicPr>
        <p:blipFill>
          <a:blip r:embed="rId6" cstate="email">
            <a:extLst>
              <a:ext uri="{28A0092B-C50C-407E-A947-70E740481C1C}">
                <a14:useLocalDpi xmlns:a14="http://schemas.microsoft.com/office/drawing/2010/main"/>
              </a:ext>
            </a:extLst>
          </a:blip>
          <a:stretch>
            <a:fillRect/>
          </a:stretch>
        </p:blipFill>
        <p:spPr>
          <a:xfrm>
            <a:off x="-11029" y="3496416"/>
            <a:ext cx="2165437" cy="1624078"/>
          </a:xfrm>
          <a:prstGeom prst="rect">
            <a:avLst/>
          </a:prstGeom>
          <a:ln w="12700">
            <a:miter lim="400000"/>
          </a:ln>
        </p:spPr>
      </p:pic>
      <p:pic>
        <p:nvPicPr>
          <p:cNvPr id="120" name="figMOVIESEAB.png"/>
          <p:cNvPicPr/>
          <p:nvPr/>
        </p:nvPicPr>
        <p:blipFill>
          <a:blip r:embed="rId7" cstate="email">
            <a:extLst>
              <a:ext uri="{28A0092B-C50C-407E-A947-70E740481C1C}">
                <a14:useLocalDpi xmlns:a14="http://schemas.microsoft.com/office/drawing/2010/main"/>
              </a:ext>
            </a:extLst>
          </a:blip>
          <a:stretch>
            <a:fillRect/>
          </a:stretch>
        </p:blipFill>
        <p:spPr>
          <a:xfrm>
            <a:off x="-25978" y="265415"/>
            <a:ext cx="2174712" cy="1631034"/>
          </a:xfrm>
          <a:prstGeom prst="rect">
            <a:avLst/>
          </a:prstGeom>
          <a:ln w="12700">
            <a:miter lim="400000"/>
          </a:ln>
        </p:spPr>
      </p:pic>
      <p:pic>
        <p:nvPicPr>
          <p:cNvPr id="121" name="SeaDisplay_NJNYP.pdf"/>
          <p:cNvPicPr/>
          <p:nvPr/>
        </p:nvPicPr>
        <p:blipFill>
          <a:blip r:embed="rId8" cstate="email">
            <a:extLst>
              <a:ext uri="{28A0092B-C50C-407E-A947-70E740481C1C}">
                <a14:useLocalDpi xmlns:a14="http://schemas.microsoft.com/office/drawing/2010/main"/>
              </a:ext>
            </a:extLst>
          </a:blip>
          <a:srcRect t="103" b="103"/>
          <a:stretch>
            <a:fillRect/>
          </a:stretch>
        </p:blipFill>
        <p:spPr>
          <a:xfrm>
            <a:off x="2228515" y="787746"/>
            <a:ext cx="4686872" cy="5901576"/>
          </a:xfrm>
          <a:prstGeom prst="rect">
            <a:avLst/>
          </a:prstGeom>
          <a:ln w="12700">
            <a:miter lim="400000"/>
          </a:ln>
        </p:spPr>
      </p:pic>
      <p:sp>
        <p:nvSpPr>
          <p:cNvPr id="122" name="Shape 122"/>
          <p:cNvSpPr/>
          <p:nvPr/>
        </p:nvSpPr>
        <p:spPr>
          <a:xfrm>
            <a:off x="2216899" y="803672"/>
            <a:ext cx="4681878" cy="5899489"/>
          </a:xfrm>
          <a:prstGeom prst="rect">
            <a:avLst/>
          </a:prstGeom>
          <a:ln w="50800">
            <a:solidFill/>
            <a:miter lim="400000"/>
          </a:ln>
        </p:spPr>
        <p:txBody>
          <a:bodyPr lIns="0" tIns="0" rIns="0" bIns="0" anchor="ctr"/>
          <a:lstStyle/>
          <a:p>
            <a:pPr>
              <a:defRPr sz="2400"/>
            </a:pPr>
            <a:endParaRPr sz="1687">
              <a:solidFill>
                <a:prstClr val="black"/>
              </a:solidFill>
            </a:endParaRPr>
          </a:p>
        </p:txBody>
      </p:sp>
      <p:sp>
        <p:nvSpPr>
          <p:cNvPr id="123" name="Shape 123"/>
          <p:cNvSpPr/>
          <p:nvPr/>
        </p:nvSpPr>
        <p:spPr>
          <a:xfrm>
            <a:off x="257809" y="387406"/>
            <a:ext cx="1688120" cy="1205809"/>
          </a:xfrm>
          <a:prstGeom prst="rect">
            <a:avLst/>
          </a:prstGeom>
          <a:ln w="25400">
            <a:solidFill/>
            <a:miter lim="400000"/>
          </a:ln>
        </p:spPr>
        <p:txBody>
          <a:bodyPr lIns="0" tIns="0" rIns="0" bIns="0" anchor="ctr"/>
          <a:lstStyle/>
          <a:p>
            <a:pPr>
              <a:defRPr sz="2400"/>
            </a:pPr>
            <a:endParaRPr sz="1687">
              <a:solidFill>
                <a:prstClr val="black"/>
              </a:solidFill>
            </a:endParaRPr>
          </a:p>
        </p:txBody>
      </p:sp>
      <p:sp>
        <p:nvSpPr>
          <p:cNvPr id="124" name="Shape 124"/>
          <p:cNvSpPr/>
          <p:nvPr/>
        </p:nvSpPr>
        <p:spPr>
          <a:xfrm>
            <a:off x="279826" y="1972977"/>
            <a:ext cx="1679574" cy="1205809"/>
          </a:xfrm>
          <a:prstGeom prst="rect">
            <a:avLst/>
          </a:prstGeom>
          <a:ln w="25400">
            <a:solidFill/>
            <a:miter lim="400000"/>
          </a:ln>
        </p:spPr>
        <p:txBody>
          <a:bodyPr lIns="0" tIns="0" rIns="0" bIns="0" anchor="ctr"/>
          <a:lstStyle/>
          <a:p>
            <a:pPr>
              <a:defRPr sz="2400"/>
            </a:pPr>
            <a:endParaRPr sz="1687">
              <a:solidFill>
                <a:prstClr val="black"/>
              </a:solidFill>
            </a:endParaRPr>
          </a:p>
        </p:txBody>
      </p:sp>
      <p:sp>
        <p:nvSpPr>
          <p:cNvPr id="125" name="Shape 125"/>
          <p:cNvSpPr/>
          <p:nvPr/>
        </p:nvSpPr>
        <p:spPr>
          <a:xfrm>
            <a:off x="279826" y="3618723"/>
            <a:ext cx="1679574" cy="1205809"/>
          </a:xfrm>
          <a:prstGeom prst="rect">
            <a:avLst/>
          </a:prstGeom>
          <a:ln w="25400">
            <a:solidFill/>
            <a:miter lim="400000"/>
          </a:ln>
        </p:spPr>
        <p:txBody>
          <a:bodyPr lIns="0" tIns="0" rIns="0" bIns="0" anchor="ctr"/>
          <a:lstStyle/>
          <a:p>
            <a:pPr>
              <a:defRPr sz="2400"/>
            </a:pPr>
            <a:endParaRPr sz="1687">
              <a:solidFill>
                <a:prstClr val="black"/>
              </a:solidFill>
            </a:endParaRPr>
          </a:p>
        </p:txBody>
      </p:sp>
      <p:sp>
        <p:nvSpPr>
          <p:cNvPr id="126" name="Shape 126"/>
          <p:cNvSpPr/>
          <p:nvPr/>
        </p:nvSpPr>
        <p:spPr>
          <a:xfrm>
            <a:off x="4191904" y="1331895"/>
            <a:ext cx="740524" cy="461601"/>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b="1">
                <a:latin typeface="Calibri"/>
                <a:ea typeface="Calibri"/>
                <a:cs typeface="Calibri"/>
                <a:sym typeface="Calibri"/>
              </a:defRPr>
            </a:lvl1pPr>
          </a:lstStyle>
          <a:p>
            <a:pPr>
              <a:defRPr sz="1800" b="0"/>
            </a:pPr>
            <a:r>
              <a:rPr sz="2531" b="0">
                <a:solidFill>
                  <a:prstClr val="black"/>
                </a:solidFill>
              </a:rPr>
              <a:t>SEAB</a:t>
            </a:r>
          </a:p>
        </p:txBody>
      </p:sp>
      <p:sp>
        <p:nvSpPr>
          <p:cNvPr id="127" name="Shape 127"/>
          <p:cNvSpPr/>
          <p:nvPr/>
        </p:nvSpPr>
        <p:spPr>
          <a:xfrm>
            <a:off x="5919354" y="1331895"/>
            <a:ext cx="897683" cy="461601"/>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b="1">
                <a:latin typeface="Calibri"/>
                <a:ea typeface="Calibri"/>
                <a:cs typeface="Calibri"/>
                <a:sym typeface="Calibri"/>
              </a:defRPr>
            </a:lvl1pPr>
          </a:lstStyle>
          <a:p>
            <a:pPr>
              <a:defRPr sz="1800" b="0"/>
            </a:pPr>
            <a:r>
              <a:rPr sz="2531" b="0">
                <a:solidFill>
                  <a:prstClr val="black"/>
                </a:solidFill>
              </a:rPr>
              <a:t>44065</a:t>
            </a:r>
          </a:p>
        </p:txBody>
      </p:sp>
      <p:sp>
        <p:nvSpPr>
          <p:cNvPr id="128" name="Shape 128"/>
          <p:cNvSpPr/>
          <p:nvPr/>
        </p:nvSpPr>
        <p:spPr>
          <a:xfrm>
            <a:off x="3977592" y="2520369"/>
            <a:ext cx="734176" cy="461601"/>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b="1">
                <a:latin typeface="Calibri"/>
                <a:ea typeface="Calibri"/>
                <a:cs typeface="Calibri"/>
                <a:sym typeface="Calibri"/>
              </a:defRPr>
            </a:lvl1pPr>
          </a:lstStyle>
          <a:p>
            <a:pPr>
              <a:defRPr sz="1800" b="0"/>
            </a:pPr>
            <a:r>
              <a:rPr sz="2531" b="0">
                <a:solidFill>
                  <a:prstClr val="black"/>
                </a:solidFill>
              </a:rPr>
              <a:t>SPRK</a:t>
            </a:r>
          </a:p>
        </p:txBody>
      </p:sp>
      <p:sp>
        <p:nvSpPr>
          <p:cNvPr id="129" name="Shape 129"/>
          <p:cNvSpPr/>
          <p:nvPr/>
        </p:nvSpPr>
        <p:spPr>
          <a:xfrm>
            <a:off x="5803268" y="3082114"/>
            <a:ext cx="897683" cy="461601"/>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b="1">
                <a:latin typeface="Calibri"/>
                <a:ea typeface="Calibri"/>
                <a:cs typeface="Calibri"/>
                <a:sym typeface="Calibri"/>
              </a:defRPr>
            </a:lvl1pPr>
          </a:lstStyle>
          <a:p>
            <a:pPr>
              <a:defRPr sz="1800" b="0"/>
            </a:pPr>
            <a:r>
              <a:rPr sz="2531" b="0">
                <a:solidFill>
                  <a:prstClr val="black"/>
                </a:solidFill>
              </a:rPr>
              <a:t>44091</a:t>
            </a:r>
          </a:p>
        </p:txBody>
      </p:sp>
      <p:sp>
        <p:nvSpPr>
          <p:cNvPr id="130" name="Shape 130"/>
          <p:cNvSpPr/>
          <p:nvPr/>
        </p:nvSpPr>
        <p:spPr>
          <a:xfrm>
            <a:off x="3710355" y="3367864"/>
            <a:ext cx="793487" cy="461601"/>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b="1">
                <a:latin typeface="Calibri"/>
                <a:ea typeface="Calibri"/>
                <a:cs typeface="Calibri"/>
                <a:sym typeface="Calibri"/>
              </a:defRPr>
            </a:lvl1pPr>
          </a:lstStyle>
          <a:p>
            <a:pPr>
              <a:defRPr sz="1800" b="0"/>
            </a:pPr>
            <a:r>
              <a:rPr sz="2531" b="0">
                <a:solidFill>
                  <a:prstClr val="black"/>
                </a:solidFill>
              </a:rPr>
              <a:t>BRNT</a:t>
            </a:r>
          </a:p>
        </p:txBody>
      </p:sp>
      <p:sp>
        <p:nvSpPr>
          <p:cNvPr id="131" name="Shape 131"/>
          <p:cNvSpPr/>
          <p:nvPr/>
        </p:nvSpPr>
        <p:spPr>
          <a:xfrm>
            <a:off x="2372750" y="5046645"/>
            <a:ext cx="987386" cy="461601"/>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b="1">
                <a:latin typeface="Calibri"/>
                <a:ea typeface="Calibri"/>
                <a:cs typeface="Calibri"/>
                <a:sym typeface="Calibri"/>
              </a:defRPr>
            </a:lvl1pPr>
          </a:lstStyle>
          <a:p>
            <a:pPr>
              <a:defRPr sz="1800" b="0"/>
            </a:pPr>
            <a:r>
              <a:rPr sz="2531" b="0">
                <a:solidFill>
                  <a:prstClr val="black"/>
                </a:solidFill>
              </a:rPr>
              <a:t>WOOD</a:t>
            </a:r>
          </a:p>
        </p:txBody>
      </p:sp>
      <p:sp>
        <p:nvSpPr>
          <p:cNvPr id="132" name="Shape 132"/>
          <p:cNvSpPr/>
          <p:nvPr/>
        </p:nvSpPr>
        <p:spPr>
          <a:xfrm>
            <a:off x="279826" y="5243926"/>
            <a:ext cx="1679574" cy="1205810"/>
          </a:xfrm>
          <a:prstGeom prst="rect">
            <a:avLst/>
          </a:prstGeom>
          <a:ln w="25400">
            <a:solidFill/>
            <a:miter lim="400000"/>
          </a:ln>
        </p:spPr>
        <p:txBody>
          <a:bodyPr lIns="0" tIns="0" rIns="0" bIns="0" anchor="ctr"/>
          <a:lstStyle/>
          <a:p>
            <a:pPr>
              <a:defRPr sz="2400"/>
            </a:pPr>
            <a:endParaRPr sz="1687">
              <a:solidFill>
                <a:prstClr val="black"/>
              </a:solidFill>
            </a:endParaRPr>
          </a:p>
        </p:txBody>
      </p:sp>
      <p:sp>
        <p:nvSpPr>
          <p:cNvPr id="133" name="Shape 133"/>
          <p:cNvSpPr/>
          <p:nvPr/>
        </p:nvSpPr>
        <p:spPr>
          <a:xfrm>
            <a:off x="7198071" y="386176"/>
            <a:ext cx="1679574" cy="1205810"/>
          </a:xfrm>
          <a:prstGeom prst="rect">
            <a:avLst/>
          </a:prstGeom>
          <a:ln w="25400">
            <a:solidFill/>
            <a:miter lim="400000"/>
          </a:ln>
        </p:spPr>
        <p:txBody>
          <a:bodyPr lIns="0" tIns="0" rIns="0" bIns="0" anchor="ctr"/>
          <a:lstStyle/>
          <a:p>
            <a:pPr>
              <a:defRPr sz="2400"/>
            </a:pPr>
            <a:endParaRPr sz="1687">
              <a:solidFill>
                <a:prstClr val="black"/>
              </a:solidFill>
            </a:endParaRPr>
          </a:p>
        </p:txBody>
      </p:sp>
      <p:sp>
        <p:nvSpPr>
          <p:cNvPr id="134" name="Shape 134"/>
          <p:cNvSpPr/>
          <p:nvPr/>
        </p:nvSpPr>
        <p:spPr>
          <a:xfrm>
            <a:off x="7198071" y="2225692"/>
            <a:ext cx="1679574" cy="1205810"/>
          </a:xfrm>
          <a:prstGeom prst="rect">
            <a:avLst/>
          </a:prstGeom>
          <a:ln w="25400">
            <a:solidFill/>
            <a:miter lim="400000"/>
          </a:ln>
        </p:spPr>
        <p:txBody>
          <a:bodyPr lIns="0" tIns="0" rIns="0" bIns="0" anchor="ctr"/>
          <a:lstStyle/>
          <a:p>
            <a:pPr>
              <a:defRPr sz="2400"/>
            </a:pPr>
            <a:endParaRPr sz="1687">
              <a:solidFill>
                <a:prstClr val="black"/>
              </a:solidFill>
            </a:endParaRPr>
          </a:p>
        </p:txBody>
      </p:sp>
      <p:sp>
        <p:nvSpPr>
          <p:cNvPr id="135" name="Shape 135"/>
          <p:cNvSpPr/>
          <p:nvPr/>
        </p:nvSpPr>
        <p:spPr>
          <a:xfrm>
            <a:off x="6951777" y="3942773"/>
            <a:ext cx="2151371" cy="2517870"/>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p>
            <a:pPr>
              <a:defRPr sz="1800"/>
            </a:pPr>
            <a:r>
              <a:rPr sz="1266" b="1">
                <a:solidFill>
                  <a:srgbClr val="941100"/>
                </a:solidFill>
                <a:ea typeface="Calibri"/>
                <a:cs typeface="Calibri"/>
                <a:sym typeface="Calibri"/>
              </a:rPr>
              <a:t>Winds become seaward at the times listed below, shown in time series plots with vertical lines. The first transition occurs at WOOD and progresses northward: </a:t>
            </a:r>
          </a:p>
          <a:p>
            <a:pPr>
              <a:defRPr sz="1800"/>
            </a:pPr>
            <a:endParaRPr sz="1266" b="1">
              <a:solidFill>
                <a:srgbClr val="941100"/>
              </a:solidFill>
              <a:ea typeface="Calibri"/>
              <a:cs typeface="Calibri"/>
              <a:sym typeface="Calibri"/>
            </a:endParaRPr>
          </a:p>
          <a:p>
            <a:pPr marL="573464" indent="-243077">
              <a:buSzPct val="75000"/>
              <a:buFontTx/>
              <a:buChar char="•"/>
              <a:defRPr sz="1800"/>
            </a:pPr>
            <a:r>
              <a:rPr sz="1266" b="1">
                <a:solidFill>
                  <a:srgbClr val="941100"/>
                </a:solidFill>
                <a:ea typeface="Calibri"/>
                <a:cs typeface="Calibri"/>
                <a:sym typeface="Calibri"/>
              </a:rPr>
              <a:t>SEAB (19:00)</a:t>
            </a:r>
          </a:p>
          <a:p>
            <a:pPr marL="573464" indent="-243077">
              <a:buSzPct val="75000"/>
              <a:buFontTx/>
              <a:buChar char="•"/>
              <a:defRPr sz="1800"/>
            </a:pPr>
            <a:r>
              <a:rPr sz="1266" b="1">
                <a:solidFill>
                  <a:srgbClr val="941100"/>
                </a:solidFill>
                <a:ea typeface="Calibri"/>
                <a:cs typeface="Calibri"/>
                <a:sym typeface="Calibri"/>
              </a:rPr>
              <a:t>SPRK (18:00) </a:t>
            </a:r>
          </a:p>
          <a:p>
            <a:pPr marL="573464" indent="-243077">
              <a:buSzPct val="75000"/>
              <a:buFontTx/>
              <a:buChar char="•"/>
              <a:defRPr sz="1800"/>
            </a:pPr>
            <a:r>
              <a:rPr sz="1266" b="1">
                <a:solidFill>
                  <a:srgbClr val="941100"/>
                </a:solidFill>
                <a:ea typeface="Calibri"/>
                <a:cs typeface="Calibri"/>
                <a:sym typeface="Calibri"/>
              </a:rPr>
              <a:t>44065 (17:00 / 18:00) </a:t>
            </a:r>
          </a:p>
          <a:p>
            <a:pPr marL="573464" indent="-243077">
              <a:buSzPct val="75000"/>
              <a:buFontTx/>
              <a:buChar char="•"/>
              <a:defRPr sz="1800"/>
            </a:pPr>
            <a:r>
              <a:rPr sz="1266" b="1">
                <a:solidFill>
                  <a:srgbClr val="941100"/>
                </a:solidFill>
                <a:ea typeface="Calibri"/>
                <a:cs typeface="Calibri"/>
                <a:sym typeface="Calibri"/>
              </a:rPr>
              <a:t>BRNT (17:00)</a:t>
            </a:r>
          </a:p>
          <a:p>
            <a:pPr marL="573464" indent="-243077">
              <a:buSzPct val="75000"/>
              <a:buFontTx/>
              <a:buChar char="•"/>
              <a:defRPr sz="1800"/>
            </a:pPr>
            <a:r>
              <a:rPr sz="1266" b="1">
                <a:solidFill>
                  <a:srgbClr val="941100"/>
                </a:solidFill>
                <a:ea typeface="Calibri"/>
                <a:cs typeface="Calibri"/>
                <a:sym typeface="Calibri"/>
              </a:rPr>
              <a:t>WOOD (14:00)</a:t>
            </a:r>
          </a:p>
          <a:p>
            <a:pPr>
              <a:defRPr sz="1800"/>
            </a:pPr>
            <a:endParaRPr sz="703" b="1">
              <a:solidFill>
                <a:srgbClr val="941100"/>
              </a:solidFill>
              <a:ea typeface="Calibri"/>
              <a:cs typeface="Calibri"/>
              <a:sym typeface="Calibri"/>
            </a:endParaRPr>
          </a:p>
        </p:txBody>
      </p:sp>
      <p:sp>
        <p:nvSpPr>
          <p:cNvPr id="136" name="Shape 136"/>
          <p:cNvSpPr/>
          <p:nvPr/>
        </p:nvSpPr>
        <p:spPr>
          <a:xfrm>
            <a:off x="2372750" y="20836"/>
            <a:ext cx="4554254" cy="1013683"/>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defTabSz="369675">
              <a:defRPr sz="1800"/>
            </a:pPr>
            <a:r>
              <a:rPr sz="2025" b="1" dirty="0">
                <a:solidFill>
                  <a:prstClr val="black"/>
                </a:solidFill>
                <a:ea typeface="Calibri"/>
                <a:cs typeface="Calibri"/>
                <a:sym typeface="Calibri"/>
              </a:rPr>
              <a:t>Significant Wave Height (m) Versus Time</a:t>
            </a:r>
            <a:r>
              <a:rPr sz="1709" b="1" dirty="0">
                <a:solidFill>
                  <a:prstClr val="black"/>
                </a:solidFill>
                <a:ea typeface="Calibri"/>
                <a:cs typeface="Calibri"/>
                <a:sym typeface="Calibri"/>
              </a:rPr>
              <a:t> </a:t>
            </a:r>
          </a:p>
          <a:p>
            <a:pPr defTabSz="369675">
              <a:defRPr sz="1800"/>
            </a:pPr>
            <a:r>
              <a:rPr sz="1709" b="1" dirty="0">
                <a:solidFill>
                  <a:prstClr val="black"/>
                </a:solidFill>
                <a:ea typeface="Calibri"/>
                <a:cs typeface="Calibri"/>
                <a:sym typeface="Calibri"/>
              </a:rPr>
              <a:t>Landward Winds For First Half+ of March 14, 2017</a:t>
            </a:r>
            <a:r>
              <a:rPr sz="2025" b="1" dirty="0">
                <a:solidFill>
                  <a:prstClr val="black"/>
                </a:solidFill>
                <a:ea typeface="Calibri"/>
                <a:cs typeface="Calibri"/>
                <a:sym typeface="Calibri"/>
              </a:rPr>
              <a:t/>
            </a:r>
            <a:br>
              <a:rPr sz="2025" b="1" dirty="0">
                <a:solidFill>
                  <a:prstClr val="black"/>
                </a:solidFill>
                <a:ea typeface="Calibri"/>
                <a:cs typeface="Calibri"/>
                <a:sym typeface="Calibri"/>
              </a:rPr>
            </a:br>
            <a:endParaRPr sz="2025" b="1" dirty="0">
              <a:solidFill>
                <a:prstClr val="black"/>
              </a:solidFill>
              <a:ea typeface="Calibri"/>
              <a:cs typeface="Calibri"/>
              <a:sym typeface="Calibri"/>
            </a:endParaRPr>
          </a:p>
        </p:txBody>
      </p:sp>
      <p:sp>
        <p:nvSpPr>
          <p:cNvPr id="137" name="Shape 137"/>
          <p:cNvSpPr/>
          <p:nvPr/>
        </p:nvSpPr>
        <p:spPr>
          <a:xfrm flipV="1">
            <a:off x="1315848" y="5248459"/>
            <a:ext cx="4658" cy="1195942"/>
          </a:xfrm>
          <a:prstGeom prst="line">
            <a:avLst/>
          </a:prstGeom>
          <a:ln w="12700">
            <a:solidFill>
              <a:srgbClr val="941751"/>
            </a:solidFill>
            <a:miter lim="400000"/>
          </a:ln>
        </p:spPr>
        <p:txBody>
          <a:bodyPr lIns="0" tIns="0" rIns="0" bIns="0" anchor="ctr"/>
          <a:lstStyle/>
          <a:p>
            <a:pPr>
              <a:defRPr sz="2400"/>
            </a:pPr>
            <a:endParaRPr sz="1687">
              <a:solidFill>
                <a:prstClr val="black"/>
              </a:solidFill>
            </a:endParaRPr>
          </a:p>
        </p:txBody>
      </p:sp>
      <p:sp>
        <p:nvSpPr>
          <p:cNvPr id="138" name="Shape 138"/>
          <p:cNvSpPr/>
          <p:nvPr/>
        </p:nvSpPr>
        <p:spPr>
          <a:xfrm flipV="1">
            <a:off x="1458723" y="3623657"/>
            <a:ext cx="4658" cy="1195942"/>
          </a:xfrm>
          <a:prstGeom prst="line">
            <a:avLst/>
          </a:prstGeom>
          <a:ln w="12700">
            <a:solidFill>
              <a:srgbClr val="941751"/>
            </a:solidFill>
            <a:miter lim="400000"/>
          </a:ln>
        </p:spPr>
        <p:txBody>
          <a:bodyPr lIns="0" tIns="0" rIns="0" bIns="0" anchor="ctr"/>
          <a:lstStyle/>
          <a:p>
            <a:pPr>
              <a:defRPr sz="2400"/>
            </a:pPr>
            <a:endParaRPr sz="1687">
              <a:solidFill>
                <a:prstClr val="black"/>
              </a:solidFill>
            </a:endParaRPr>
          </a:p>
        </p:txBody>
      </p:sp>
      <p:sp>
        <p:nvSpPr>
          <p:cNvPr id="139" name="Shape 139"/>
          <p:cNvSpPr/>
          <p:nvPr/>
        </p:nvSpPr>
        <p:spPr>
          <a:xfrm flipV="1">
            <a:off x="1534625" y="1977911"/>
            <a:ext cx="4658" cy="1195942"/>
          </a:xfrm>
          <a:prstGeom prst="line">
            <a:avLst/>
          </a:prstGeom>
          <a:ln w="12700">
            <a:solidFill>
              <a:srgbClr val="941751"/>
            </a:solidFill>
            <a:miter lim="400000"/>
          </a:ln>
        </p:spPr>
        <p:txBody>
          <a:bodyPr lIns="0" tIns="0" rIns="0" bIns="0" anchor="ctr"/>
          <a:lstStyle/>
          <a:p>
            <a:pPr>
              <a:defRPr sz="2400"/>
            </a:pPr>
            <a:endParaRPr sz="1687">
              <a:solidFill>
                <a:prstClr val="black"/>
              </a:solidFill>
            </a:endParaRPr>
          </a:p>
        </p:txBody>
      </p:sp>
      <p:sp>
        <p:nvSpPr>
          <p:cNvPr id="140" name="Shape 140"/>
          <p:cNvSpPr/>
          <p:nvPr/>
        </p:nvSpPr>
        <p:spPr>
          <a:xfrm flipV="1">
            <a:off x="1583738" y="392339"/>
            <a:ext cx="4658" cy="1195942"/>
          </a:xfrm>
          <a:prstGeom prst="line">
            <a:avLst/>
          </a:prstGeom>
          <a:ln w="12700">
            <a:solidFill>
              <a:srgbClr val="941751"/>
            </a:solidFill>
            <a:miter lim="400000"/>
          </a:ln>
        </p:spPr>
        <p:txBody>
          <a:bodyPr lIns="0" tIns="0" rIns="0" bIns="0" anchor="ctr"/>
          <a:lstStyle/>
          <a:p>
            <a:pPr>
              <a:defRPr sz="2400"/>
            </a:pPr>
            <a:endParaRPr sz="1687">
              <a:solidFill>
                <a:prstClr val="black"/>
              </a:solidFill>
            </a:endParaRPr>
          </a:p>
        </p:txBody>
      </p:sp>
      <p:sp>
        <p:nvSpPr>
          <p:cNvPr id="141" name="Shape 141"/>
          <p:cNvSpPr/>
          <p:nvPr/>
        </p:nvSpPr>
        <p:spPr>
          <a:xfrm flipV="1">
            <a:off x="8392625" y="391110"/>
            <a:ext cx="4658" cy="1195942"/>
          </a:xfrm>
          <a:prstGeom prst="line">
            <a:avLst/>
          </a:prstGeom>
          <a:ln w="12700">
            <a:solidFill>
              <a:srgbClr val="941751"/>
            </a:solidFill>
            <a:miter lim="400000"/>
          </a:ln>
        </p:spPr>
        <p:txBody>
          <a:bodyPr lIns="0" tIns="0" rIns="0" bIns="0" anchor="ctr"/>
          <a:lstStyle/>
          <a:p>
            <a:pPr>
              <a:defRPr sz="2400"/>
            </a:pPr>
            <a:endParaRPr sz="1687">
              <a:solidFill>
                <a:prstClr val="black"/>
              </a:solidFill>
            </a:endParaRPr>
          </a:p>
        </p:txBody>
      </p:sp>
    </p:spTree>
    <p:extLst>
      <p:ext uri="{BB962C8B-B14F-4D97-AF65-F5344CB8AC3E}">
        <p14:creationId xmlns:p14="http://schemas.microsoft.com/office/powerpoint/2010/main" val="543283878"/>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 name="FIG1aSPRK2c.png"/>
          <p:cNvPicPr/>
          <p:nvPr/>
        </p:nvPicPr>
        <p:blipFill>
          <a:blip r:embed="rId2" cstate="email">
            <a:extLst>
              <a:ext uri="{28A0092B-C50C-407E-A947-70E740481C1C}">
                <a14:useLocalDpi xmlns:a14="http://schemas.microsoft.com/office/drawing/2010/main"/>
              </a:ext>
            </a:extLst>
          </a:blip>
          <a:srcRect/>
          <a:stretch>
            <a:fillRect/>
          </a:stretch>
        </p:blipFill>
        <p:spPr>
          <a:xfrm>
            <a:off x="897155" y="1114366"/>
            <a:ext cx="6566018" cy="1843122"/>
          </a:xfrm>
          <a:prstGeom prst="rect">
            <a:avLst/>
          </a:prstGeom>
          <a:ln w="12700">
            <a:miter lim="400000"/>
          </a:ln>
        </p:spPr>
      </p:pic>
      <p:pic>
        <p:nvPicPr>
          <p:cNvPr id="144" name="SiteMap_NJNYmSPRK_.pdf"/>
          <p:cNvPicPr/>
          <p:nvPr/>
        </p:nvPicPr>
        <p:blipFill>
          <a:blip r:embed="rId3" cstate="email">
            <a:extLst>
              <a:ext uri="{28A0092B-C50C-407E-A947-70E740481C1C}">
                <a14:useLocalDpi xmlns:a14="http://schemas.microsoft.com/office/drawing/2010/main"/>
              </a:ext>
            </a:extLst>
          </a:blip>
          <a:stretch>
            <a:fillRect/>
          </a:stretch>
        </p:blipFill>
        <p:spPr>
          <a:xfrm>
            <a:off x="1366474" y="2956607"/>
            <a:ext cx="4292686" cy="3689918"/>
          </a:xfrm>
          <a:prstGeom prst="rect">
            <a:avLst/>
          </a:prstGeom>
          <a:ln w="12700">
            <a:miter lim="400000"/>
          </a:ln>
        </p:spPr>
      </p:pic>
      <p:sp>
        <p:nvSpPr>
          <p:cNvPr id="168" name="Shape 168"/>
          <p:cNvSpPr/>
          <p:nvPr/>
        </p:nvSpPr>
        <p:spPr>
          <a:xfrm>
            <a:off x="2644653" y="4778856"/>
            <a:ext cx="844106" cy="70474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1491" y="20979"/>
                  <a:pt x="18691" y="13779"/>
                  <a:pt x="21600" y="0"/>
                </a:cubicBezTo>
              </a:path>
            </a:pathLst>
          </a:custGeom>
          <a:ln w="215900">
            <a:solidFill>
              <a:srgbClr val="00FDFF"/>
            </a:solidFill>
            <a:miter lim="400000"/>
          </a:ln>
        </p:spPr>
        <p:txBody>
          <a:bodyPr/>
          <a:lstStyle/>
          <a:p>
            <a:endParaRPr sz="1266">
              <a:solidFill>
                <a:prstClr val="black"/>
              </a:solidFill>
            </a:endParaRPr>
          </a:p>
        </p:txBody>
      </p:sp>
      <p:sp>
        <p:nvSpPr>
          <p:cNvPr id="169" name="Shape 169"/>
          <p:cNvSpPr/>
          <p:nvPr/>
        </p:nvSpPr>
        <p:spPr>
          <a:xfrm>
            <a:off x="2817486" y="3889304"/>
            <a:ext cx="672524" cy="908162"/>
          </a:xfrm>
          <a:custGeom>
            <a:avLst/>
            <a:gdLst/>
            <a:ahLst/>
            <a:cxnLst>
              <a:cxn ang="0">
                <a:pos x="wd2" y="hd2"/>
              </a:cxn>
              <a:cxn ang="5400000">
                <a:pos x="wd2" y="hd2"/>
              </a:cxn>
              <a:cxn ang="10800000">
                <a:pos x="wd2" y="hd2"/>
              </a:cxn>
              <a:cxn ang="16200000">
                <a:pos x="wd2" y="hd2"/>
              </a:cxn>
            </a:cxnLst>
            <a:rect l="0" t="0" r="r" b="b"/>
            <a:pathLst>
              <a:path w="21443" h="21600" extrusionOk="0">
                <a:moveTo>
                  <a:pt x="0" y="0"/>
                </a:moveTo>
                <a:cubicBezTo>
                  <a:pt x="14453" y="2263"/>
                  <a:pt x="21600" y="9463"/>
                  <a:pt x="21440" y="21600"/>
                </a:cubicBezTo>
              </a:path>
            </a:pathLst>
          </a:custGeom>
          <a:ln w="215900">
            <a:solidFill>
              <a:srgbClr val="00FDFF"/>
            </a:solidFill>
            <a:miter lim="400000"/>
          </a:ln>
        </p:spPr>
        <p:txBody>
          <a:bodyPr/>
          <a:lstStyle/>
          <a:p>
            <a:endParaRPr sz="1266">
              <a:solidFill>
                <a:prstClr val="black"/>
              </a:solidFill>
            </a:endParaRPr>
          </a:p>
        </p:txBody>
      </p:sp>
      <p:sp>
        <p:nvSpPr>
          <p:cNvPr id="170" name="Shape 170"/>
          <p:cNvSpPr/>
          <p:nvPr/>
        </p:nvSpPr>
        <p:spPr>
          <a:xfrm>
            <a:off x="2617863" y="4638281"/>
            <a:ext cx="1668599" cy="164452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4098" y="20245"/>
                  <a:pt x="21298" y="13045"/>
                  <a:pt x="21600" y="0"/>
                </a:cubicBezTo>
              </a:path>
            </a:pathLst>
          </a:custGeom>
          <a:ln w="254000">
            <a:solidFill>
              <a:srgbClr val="0433FF"/>
            </a:solidFill>
            <a:miter lim="400000"/>
          </a:ln>
        </p:spPr>
        <p:txBody>
          <a:bodyPr/>
          <a:lstStyle/>
          <a:p>
            <a:endParaRPr sz="1266">
              <a:solidFill>
                <a:prstClr val="black"/>
              </a:solidFill>
            </a:endParaRPr>
          </a:p>
        </p:txBody>
      </p:sp>
      <p:sp>
        <p:nvSpPr>
          <p:cNvPr id="171" name="Shape 171"/>
          <p:cNvSpPr/>
          <p:nvPr/>
        </p:nvSpPr>
        <p:spPr>
          <a:xfrm>
            <a:off x="2967264" y="3077074"/>
            <a:ext cx="1320173" cy="1570138"/>
          </a:xfrm>
          <a:custGeom>
            <a:avLst/>
            <a:gdLst/>
            <a:ahLst/>
            <a:cxnLst>
              <a:cxn ang="0">
                <a:pos x="wd2" y="hd2"/>
              </a:cxn>
              <a:cxn ang="5400000">
                <a:pos x="wd2" y="hd2"/>
              </a:cxn>
              <a:cxn ang="10800000">
                <a:pos x="wd2" y="hd2"/>
              </a:cxn>
              <a:cxn ang="16200000">
                <a:pos x="wd2" y="hd2"/>
              </a:cxn>
            </a:cxnLst>
            <a:rect l="0" t="0" r="r" b="b"/>
            <a:pathLst>
              <a:path w="21221" h="21600" extrusionOk="0">
                <a:moveTo>
                  <a:pt x="21205" y="21600"/>
                </a:moveTo>
                <a:cubicBezTo>
                  <a:pt x="21600" y="11430"/>
                  <a:pt x="14532" y="4230"/>
                  <a:pt x="0" y="0"/>
                </a:cubicBezTo>
              </a:path>
            </a:pathLst>
          </a:custGeom>
          <a:ln w="254000">
            <a:solidFill>
              <a:srgbClr val="0433FF"/>
            </a:solidFill>
            <a:miter lim="400000"/>
          </a:ln>
        </p:spPr>
        <p:txBody>
          <a:bodyPr/>
          <a:lstStyle/>
          <a:p>
            <a:endParaRPr sz="1266">
              <a:solidFill>
                <a:prstClr val="black"/>
              </a:solidFill>
            </a:endParaRPr>
          </a:p>
        </p:txBody>
      </p:sp>
      <p:sp>
        <p:nvSpPr>
          <p:cNvPr id="172" name="Shape 172"/>
          <p:cNvSpPr/>
          <p:nvPr/>
        </p:nvSpPr>
        <p:spPr>
          <a:xfrm>
            <a:off x="2658047" y="4630772"/>
            <a:ext cx="519534" cy="521381"/>
          </a:xfrm>
          <a:custGeom>
            <a:avLst/>
            <a:gdLst/>
            <a:ahLst/>
            <a:cxnLst>
              <a:cxn ang="0">
                <a:pos x="wd2" y="hd2"/>
              </a:cxn>
              <a:cxn ang="5400000">
                <a:pos x="wd2" y="hd2"/>
              </a:cxn>
              <a:cxn ang="10800000">
                <a:pos x="wd2" y="hd2"/>
              </a:cxn>
              <a:cxn ang="16200000">
                <a:pos x="wd2" y="hd2"/>
              </a:cxn>
            </a:cxnLst>
            <a:rect l="0" t="0" r="r" b="b"/>
            <a:pathLst>
              <a:path w="21382" h="21600" extrusionOk="0">
                <a:moveTo>
                  <a:pt x="0" y="21600"/>
                </a:moveTo>
                <a:cubicBezTo>
                  <a:pt x="14474" y="19466"/>
                  <a:pt x="21600" y="12266"/>
                  <a:pt x="21377" y="0"/>
                </a:cubicBezTo>
              </a:path>
            </a:pathLst>
          </a:custGeom>
          <a:ln w="203200">
            <a:solidFill>
              <a:srgbClr val="00F900"/>
            </a:solidFill>
            <a:miter lim="400000"/>
          </a:ln>
        </p:spPr>
        <p:txBody>
          <a:bodyPr/>
          <a:lstStyle/>
          <a:p>
            <a:endParaRPr sz="1266">
              <a:solidFill>
                <a:prstClr val="black"/>
              </a:solidFill>
            </a:endParaRPr>
          </a:p>
        </p:txBody>
      </p:sp>
      <p:sp>
        <p:nvSpPr>
          <p:cNvPr id="173" name="Shape 173"/>
          <p:cNvSpPr/>
          <p:nvPr/>
        </p:nvSpPr>
        <p:spPr>
          <a:xfrm>
            <a:off x="2759250" y="4199170"/>
            <a:ext cx="418208" cy="44053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0225" y="10144"/>
                  <a:pt x="13025" y="2944"/>
                  <a:pt x="0" y="0"/>
                </a:cubicBezTo>
              </a:path>
            </a:pathLst>
          </a:custGeom>
          <a:ln w="203200">
            <a:solidFill>
              <a:srgbClr val="00F900"/>
            </a:solidFill>
            <a:miter lim="400000"/>
          </a:ln>
        </p:spPr>
        <p:txBody>
          <a:bodyPr/>
          <a:lstStyle/>
          <a:p>
            <a:endParaRPr sz="1266">
              <a:solidFill>
                <a:prstClr val="black"/>
              </a:solidFill>
            </a:endParaRPr>
          </a:p>
        </p:txBody>
      </p:sp>
      <p:sp>
        <p:nvSpPr>
          <p:cNvPr id="151" name="Shape 151"/>
          <p:cNvSpPr/>
          <p:nvPr/>
        </p:nvSpPr>
        <p:spPr>
          <a:xfrm>
            <a:off x="3986547" y="5512911"/>
            <a:ext cx="171862" cy="2070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FFFB00"/>
          </a:solidFill>
          <a:ln w="25400">
            <a:solidFill>
              <a:srgbClr val="212121"/>
            </a:solidFill>
            <a:miter lim="400000"/>
          </a:ln>
        </p:spPr>
        <p:txBody>
          <a:bodyPr lIns="0" tIns="0" rIns="0" bIns="0" anchor="ctr"/>
          <a:lstStyle/>
          <a:p>
            <a:pPr>
              <a:defRPr sz="2400"/>
            </a:pPr>
            <a:endParaRPr sz="1687">
              <a:solidFill>
                <a:prstClr val="black"/>
              </a:solidFill>
            </a:endParaRPr>
          </a:p>
        </p:txBody>
      </p:sp>
      <p:sp>
        <p:nvSpPr>
          <p:cNvPr id="152" name="Shape 152"/>
          <p:cNvSpPr/>
          <p:nvPr/>
        </p:nvSpPr>
        <p:spPr>
          <a:xfrm>
            <a:off x="2414673" y="2891572"/>
            <a:ext cx="591099" cy="331758"/>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lvl1pPr>
              <a:defRPr sz="2400" b="1">
                <a:latin typeface="Calibri"/>
                <a:ea typeface="Calibri"/>
                <a:cs typeface="Calibri"/>
                <a:sym typeface="Calibri"/>
              </a:defRPr>
            </a:lvl1pPr>
          </a:lstStyle>
          <a:p>
            <a:pPr>
              <a:defRPr sz="1800" b="0"/>
            </a:pPr>
            <a:r>
              <a:rPr sz="1687" b="0">
                <a:solidFill>
                  <a:prstClr val="black"/>
                </a:solidFill>
              </a:rPr>
              <a:t>RC10</a:t>
            </a:r>
          </a:p>
        </p:txBody>
      </p:sp>
      <p:sp>
        <p:nvSpPr>
          <p:cNvPr id="153" name="Shape 153"/>
          <p:cNvSpPr/>
          <p:nvPr/>
        </p:nvSpPr>
        <p:spPr>
          <a:xfrm>
            <a:off x="2313469" y="3695244"/>
            <a:ext cx="591100" cy="331758"/>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lvl1pPr>
              <a:defRPr sz="2400" b="1">
                <a:latin typeface="Calibri"/>
                <a:ea typeface="Calibri"/>
                <a:cs typeface="Calibri"/>
                <a:sym typeface="Calibri"/>
              </a:defRPr>
            </a:lvl1pPr>
          </a:lstStyle>
          <a:p>
            <a:pPr>
              <a:defRPr sz="1800" b="0"/>
            </a:pPr>
            <a:r>
              <a:rPr sz="1687" b="0">
                <a:solidFill>
                  <a:prstClr val="black"/>
                </a:solidFill>
              </a:rPr>
              <a:t>RC5</a:t>
            </a:r>
          </a:p>
        </p:txBody>
      </p:sp>
      <p:sp>
        <p:nvSpPr>
          <p:cNvPr id="154" name="Shape 154"/>
          <p:cNvSpPr/>
          <p:nvPr/>
        </p:nvSpPr>
        <p:spPr>
          <a:xfrm>
            <a:off x="2259891" y="3986947"/>
            <a:ext cx="591100" cy="331758"/>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lvl1pPr>
              <a:defRPr sz="2400" b="1">
                <a:latin typeface="Calibri"/>
                <a:ea typeface="Calibri"/>
                <a:cs typeface="Calibri"/>
                <a:sym typeface="Calibri"/>
              </a:defRPr>
            </a:lvl1pPr>
          </a:lstStyle>
          <a:p>
            <a:pPr>
              <a:defRPr sz="1800" b="0"/>
            </a:pPr>
            <a:r>
              <a:rPr sz="1687" b="0">
                <a:solidFill>
                  <a:prstClr val="black"/>
                </a:solidFill>
              </a:rPr>
              <a:t>RC3</a:t>
            </a:r>
          </a:p>
        </p:txBody>
      </p:sp>
      <p:sp>
        <p:nvSpPr>
          <p:cNvPr id="155" name="Shape 155"/>
          <p:cNvSpPr/>
          <p:nvPr/>
        </p:nvSpPr>
        <p:spPr>
          <a:xfrm>
            <a:off x="4090569" y="5418056"/>
            <a:ext cx="921111" cy="396712"/>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lvl1pPr>
              <a:defRPr sz="3000" b="1">
                <a:latin typeface="Calibri"/>
                <a:ea typeface="Calibri"/>
                <a:cs typeface="Calibri"/>
                <a:sym typeface="Calibri"/>
              </a:defRPr>
            </a:lvl1pPr>
          </a:lstStyle>
          <a:p>
            <a:pPr>
              <a:defRPr sz="1800" b="0"/>
            </a:pPr>
            <a:r>
              <a:rPr sz="2109" b="0">
                <a:solidFill>
                  <a:prstClr val="black"/>
                </a:solidFill>
              </a:rPr>
              <a:t>44091</a:t>
            </a:r>
          </a:p>
        </p:txBody>
      </p:sp>
      <p:sp>
        <p:nvSpPr>
          <p:cNvPr id="156" name="Shape 156"/>
          <p:cNvSpPr/>
          <p:nvPr/>
        </p:nvSpPr>
        <p:spPr>
          <a:xfrm>
            <a:off x="1872407" y="4403288"/>
            <a:ext cx="764018" cy="396712"/>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lvl1pPr>
              <a:defRPr sz="3000" b="1">
                <a:latin typeface="Calibri"/>
                <a:ea typeface="Calibri"/>
                <a:cs typeface="Calibri"/>
                <a:sym typeface="Calibri"/>
              </a:defRPr>
            </a:lvl1pPr>
          </a:lstStyle>
          <a:p>
            <a:pPr>
              <a:defRPr sz="1800" b="0"/>
            </a:pPr>
            <a:r>
              <a:rPr sz="2109" b="0">
                <a:solidFill>
                  <a:prstClr val="black"/>
                </a:solidFill>
              </a:rPr>
              <a:t>SPRK</a:t>
            </a:r>
          </a:p>
        </p:txBody>
      </p:sp>
      <p:sp>
        <p:nvSpPr>
          <p:cNvPr id="157" name="Shape 157"/>
          <p:cNvSpPr/>
          <p:nvPr/>
        </p:nvSpPr>
        <p:spPr>
          <a:xfrm>
            <a:off x="2053829" y="887085"/>
            <a:ext cx="5176339" cy="285351"/>
          </a:xfrm>
          <a:prstGeom prst="rect">
            <a:avLst/>
          </a:prstGeom>
          <a:solidFill>
            <a:srgbClr val="FFFFFF"/>
          </a:solidFill>
          <a:ln w="12700">
            <a:miter lim="400000"/>
          </a:ln>
        </p:spPr>
        <p:txBody>
          <a:bodyPr lIns="0" tIns="0" rIns="0" bIns="0" anchor="ctr"/>
          <a:lstStyle/>
          <a:p>
            <a:pPr>
              <a:defRPr sz="2400">
                <a:solidFill>
                  <a:srgbClr val="FFFFFF"/>
                </a:solidFill>
              </a:defRPr>
            </a:pPr>
            <a:endParaRPr sz="1687">
              <a:solidFill>
                <a:srgbClr val="FFFFFF"/>
              </a:solidFill>
            </a:endParaRPr>
          </a:p>
        </p:txBody>
      </p:sp>
      <p:sp>
        <p:nvSpPr>
          <p:cNvPr id="158" name="Shape 158"/>
          <p:cNvSpPr/>
          <p:nvPr/>
        </p:nvSpPr>
        <p:spPr>
          <a:xfrm>
            <a:off x="5953801" y="994690"/>
            <a:ext cx="89438" cy="10220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4"/>
          </a:blipFill>
          <a:ln w="12700">
            <a:miter lim="400000"/>
          </a:ln>
        </p:spPr>
        <p:txBody>
          <a:bodyPr lIns="0" tIns="0" rIns="0" bIns="0" anchor="ctr"/>
          <a:lstStyle/>
          <a:p>
            <a:pPr>
              <a:defRPr sz="2400">
                <a:solidFill>
                  <a:srgbClr val="FFFFFF"/>
                </a:solidFill>
              </a:defRPr>
            </a:pPr>
            <a:endParaRPr sz="1687">
              <a:solidFill>
                <a:srgbClr val="FFFFFF"/>
              </a:solidFill>
            </a:endParaRPr>
          </a:p>
        </p:txBody>
      </p:sp>
      <p:sp>
        <p:nvSpPr>
          <p:cNvPr id="159" name="Shape 159"/>
          <p:cNvSpPr/>
          <p:nvPr/>
        </p:nvSpPr>
        <p:spPr>
          <a:xfrm>
            <a:off x="3648073" y="975772"/>
            <a:ext cx="75799" cy="12079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10800" y="21600"/>
                </a:lnTo>
                <a:lnTo>
                  <a:pt x="21600" y="10800"/>
                </a:lnTo>
                <a:lnTo>
                  <a:pt x="10800" y="0"/>
                </a:lnTo>
                <a:close/>
              </a:path>
            </a:pathLst>
          </a:custGeom>
          <a:solidFill>
            <a:srgbClr val="FFFB00"/>
          </a:solidFill>
          <a:ln w="25400">
            <a:solidFill/>
            <a:miter lim="400000"/>
          </a:ln>
        </p:spPr>
        <p:txBody>
          <a:bodyPr lIns="0" tIns="0" rIns="0" bIns="0" anchor="ctr"/>
          <a:lstStyle/>
          <a:p>
            <a:pPr>
              <a:defRPr sz="2400"/>
            </a:pPr>
            <a:endParaRPr sz="1687">
              <a:solidFill>
                <a:prstClr val="black"/>
              </a:solidFill>
            </a:endParaRPr>
          </a:p>
        </p:txBody>
      </p:sp>
      <p:sp>
        <p:nvSpPr>
          <p:cNvPr id="160" name="Shape 160"/>
          <p:cNvSpPr/>
          <p:nvPr/>
        </p:nvSpPr>
        <p:spPr>
          <a:xfrm>
            <a:off x="5444809" y="990071"/>
            <a:ext cx="89438" cy="10220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5"/>
          </a:blipFill>
          <a:ln w="12700">
            <a:miter lim="400000"/>
          </a:ln>
        </p:spPr>
        <p:txBody>
          <a:bodyPr lIns="0" tIns="0" rIns="0" bIns="0" anchor="ctr"/>
          <a:lstStyle/>
          <a:p>
            <a:pPr>
              <a:defRPr sz="2400">
                <a:solidFill>
                  <a:srgbClr val="FFFFFF"/>
                </a:solidFill>
              </a:defRPr>
            </a:pPr>
            <a:endParaRPr sz="1687">
              <a:solidFill>
                <a:srgbClr val="FFFFFF"/>
              </a:solidFill>
            </a:endParaRPr>
          </a:p>
        </p:txBody>
      </p:sp>
      <p:sp>
        <p:nvSpPr>
          <p:cNvPr id="161" name="Shape 161"/>
          <p:cNvSpPr/>
          <p:nvPr/>
        </p:nvSpPr>
        <p:spPr>
          <a:xfrm>
            <a:off x="4953676" y="985760"/>
            <a:ext cx="89438" cy="102203"/>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blipFill>
            <a:blip r:embed="rId6"/>
          </a:blipFill>
          <a:ln w="12700">
            <a:miter lim="400000"/>
          </a:ln>
        </p:spPr>
        <p:txBody>
          <a:bodyPr lIns="0" tIns="0" rIns="0" bIns="0" anchor="ctr"/>
          <a:lstStyle/>
          <a:p>
            <a:pPr>
              <a:defRPr sz="2400">
                <a:solidFill>
                  <a:srgbClr val="FFFFFF"/>
                </a:solidFill>
              </a:defRPr>
            </a:pPr>
            <a:endParaRPr sz="1687">
              <a:solidFill>
                <a:srgbClr val="FFFFFF"/>
              </a:solidFill>
            </a:endParaRPr>
          </a:p>
        </p:txBody>
      </p:sp>
      <p:sp>
        <p:nvSpPr>
          <p:cNvPr id="162" name="Shape 162"/>
          <p:cNvSpPr/>
          <p:nvPr/>
        </p:nvSpPr>
        <p:spPr>
          <a:xfrm>
            <a:off x="2543762" y="847658"/>
            <a:ext cx="3435942" cy="364203"/>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1800"/>
            </a:pPr>
            <a:r>
              <a:rPr sz="1687" b="1">
                <a:solidFill>
                  <a:prstClr val="black"/>
                </a:solidFill>
                <a:ea typeface="Calibri"/>
                <a:cs typeface="Calibri"/>
                <a:sym typeface="Calibri"/>
              </a:rPr>
              <a:t>Buoy 44091</a:t>
            </a:r>
            <a:r>
              <a:rPr sz="1898" b="1">
                <a:solidFill>
                  <a:prstClr val="black"/>
                </a:solidFill>
                <a:ea typeface="Calibri"/>
                <a:cs typeface="Calibri"/>
                <a:sym typeface="Calibri"/>
              </a:rPr>
              <a:t>  ,  </a:t>
            </a:r>
            <a:r>
              <a:rPr sz="1687" b="1">
                <a:solidFill>
                  <a:prstClr val="black"/>
                </a:solidFill>
                <a:ea typeface="Calibri"/>
                <a:cs typeface="Calibri"/>
                <a:sym typeface="Calibri"/>
              </a:rPr>
              <a:t>SPRK: RC10</a:t>
            </a:r>
            <a:r>
              <a:rPr sz="1898" b="1">
                <a:solidFill>
                  <a:prstClr val="black"/>
                </a:solidFill>
                <a:ea typeface="Calibri"/>
                <a:cs typeface="Calibri"/>
                <a:sym typeface="Calibri"/>
              </a:rPr>
              <a:t>   </a:t>
            </a:r>
            <a:r>
              <a:rPr sz="1687" b="1">
                <a:solidFill>
                  <a:prstClr val="black"/>
                </a:solidFill>
                <a:ea typeface="Calibri"/>
                <a:cs typeface="Calibri"/>
                <a:sym typeface="Calibri"/>
              </a:rPr>
              <a:t>RC5</a:t>
            </a:r>
            <a:r>
              <a:rPr sz="1898" b="1">
                <a:solidFill>
                  <a:prstClr val="black"/>
                </a:solidFill>
                <a:ea typeface="Calibri"/>
                <a:cs typeface="Calibri"/>
                <a:sym typeface="Calibri"/>
              </a:rPr>
              <a:t>   </a:t>
            </a:r>
            <a:r>
              <a:rPr sz="1687" b="1">
                <a:solidFill>
                  <a:prstClr val="black"/>
                </a:solidFill>
                <a:ea typeface="Calibri"/>
                <a:cs typeface="Calibri"/>
                <a:sym typeface="Calibri"/>
              </a:rPr>
              <a:t>RC3</a:t>
            </a:r>
          </a:p>
        </p:txBody>
      </p:sp>
      <p:sp>
        <p:nvSpPr>
          <p:cNvPr id="163" name="Shape 163"/>
          <p:cNvSpPr/>
          <p:nvPr/>
        </p:nvSpPr>
        <p:spPr>
          <a:xfrm>
            <a:off x="2313469" y="-112522"/>
            <a:ext cx="6818812" cy="1013683"/>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a:defRPr sz="1800"/>
            </a:pPr>
            <a:r>
              <a:rPr sz="2250" b="1">
                <a:solidFill>
                  <a:prstClr val="black"/>
                </a:solidFill>
                <a:ea typeface="Calibri"/>
                <a:cs typeface="Calibri"/>
                <a:sym typeface="Calibri"/>
              </a:rPr>
              <a:t>Significant Wave Height (m) Versus Time</a:t>
            </a:r>
            <a:r>
              <a:rPr sz="1898" b="1">
                <a:solidFill>
                  <a:prstClr val="black"/>
                </a:solidFill>
                <a:ea typeface="Calibri"/>
                <a:cs typeface="Calibri"/>
                <a:sym typeface="Calibri"/>
              </a:rPr>
              <a:t> </a:t>
            </a:r>
          </a:p>
          <a:p>
            <a:pPr>
              <a:defRPr sz="1800"/>
            </a:pPr>
            <a:r>
              <a:rPr sz="1898" b="1" dirty="0">
                <a:solidFill>
                  <a:prstClr val="black"/>
                </a:solidFill>
                <a:ea typeface="Calibri"/>
                <a:cs typeface="Calibri"/>
                <a:sym typeface="Calibri"/>
              </a:rPr>
              <a:t>Seaward Winds: March 22-23, 2017</a:t>
            </a:r>
          </a:p>
        </p:txBody>
      </p:sp>
      <p:sp>
        <p:nvSpPr>
          <p:cNvPr id="164" name="Shape 164"/>
          <p:cNvSpPr/>
          <p:nvPr/>
        </p:nvSpPr>
        <p:spPr>
          <a:xfrm flipV="1">
            <a:off x="2378481" y="1164389"/>
            <a:ext cx="1" cy="1546850"/>
          </a:xfrm>
          <a:prstGeom prst="line">
            <a:avLst/>
          </a:prstGeom>
          <a:ln w="25400">
            <a:solidFill>
              <a:srgbClr val="941751"/>
            </a:solidFill>
            <a:miter lim="400000"/>
          </a:ln>
        </p:spPr>
        <p:txBody>
          <a:bodyPr lIns="0" tIns="0" rIns="0" bIns="0" anchor="ctr"/>
          <a:lstStyle/>
          <a:p>
            <a:pPr>
              <a:defRPr sz="2400"/>
            </a:pPr>
            <a:endParaRPr sz="1687">
              <a:solidFill>
                <a:prstClr val="black"/>
              </a:solidFill>
            </a:endParaRPr>
          </a:p>
        </p:txBody>
      </p:sp>
      <p:sp>
        <p:nvSpPr>
          <p:cNvPr id="165" name="Shape 165"/>
          <p:cNvSpPr/>
          <p:nvPr/>
        </p:nvSpPr>
        <p:spPr>
          <a:xfrm>
            <a:off x="1446545" y="1147639"/>
            <a:ext cx="921112" cy="331758"/>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lvl1pPr>
              <a:defRPr sz="2400">
                <a:solidFill>
                  <a:srgbClr val="941751"/>
                </a:solidFill>
                <a:latin typeface="Calibri"/>
                <a:ea typeface="Calibri"/>
                <a:cs typeface="Calibri"/>
                <a:sym typeface="Calibri"/>
              </a:defRPr>
            </a:lvl1pPr>
          </a:lstStyle>
          <a:p>
            <a:pPr>
              <a:defRPr sz="1800">
                <a:solidFill>
                  <a:srgbClr val="000000"/>
                </a:solidFill>
              </a:defRPr>
            </a:pPr>
            <a:r>
              <a:rPr sz="1687">
                <a:solidFill>
                  <a:srgbClr val="000000"/>
                </a:solidFill>
              </a:rPr>
              <a:t>landward</a:t>
            </a:r>
          </a:p>
        </p:txBody>
      </p:sp>
      <p:sp>
        <p:nvSpPr>
          <p:cNvPr id="166" name="Shape 166"/>
          <p:cNvSpPr/>
          <p:nvPr/>
        </p:nvSpPr>
        <p:spPr>
          <a:xfrm>
            <a:off x="2386072" y="1147639"/>
            <a:ext cx="809453" cy="331758"/>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defRPr sz="2400">
                <a:solidFill>
                  <a:srgbClr val="941751"/>
                </a:solidFill>
                <a:latin typeface="Calibri"/>
                <a:ea typeface="Calibri"/>
                <a:cs typeface="Calibri"/>
                <a:sym typeface="Calibri"/>
              </a:defRPr>
            </a:lvl1pPr>
          </a:lstStyle>
          <a:p>
            <a:pPr>
              <a:defRPr sz="1800">
                <a:solidFill>
                  <a:srgbClr val="000000"/>
                </a:solidFill>
              </a:defRPr>
            </a:pPr>
            <a:r>
              <a:rPr sz="1687">
                <a:solidFill>
                  <a:srgbClr val="000000"/>
                </a:solidFill>
              </a:rPr>
              <a:t>seaward</a:t>
            </a:r>
          </a:p>
        </p:txBody>
      </p:sp>
      <p:sp>
        <p:nvSpPr>
          <p:cNvPr id="167" name="Shape 167"/>
          <p:cNvSpPr/>
          <p:nvPr/>
        </p:nvSpPr>
        <p:spPr>
          <a:xfrm>
            <a:off x="5916019" y="3271940"/>
            <a:ext cx="2151371" cy="2538965"/>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p>
            <a:pPr marL="164945" indent="-164945">
              <a:buSzPct val="75000"/>
              <a:buFontTx/>
              <a:buChar char="•"/>
              <a:defRPr sz="1800"/>
            </a:pPr>
            <a:r>
              <a:rPr sz="1336" b="1">
                <a:solidFill>
                  <a:srgbClr val="941100"/>
                </a:solidFill>
                <a:ea typeface="Calibri"/>
                <a:cs typeface="Calibri"/>
                <a:sym typeface="Calibri"/>
              </a:rPr>
              <a:t>Significant wave height data are displayed for RC10, RC5, and RC3 and for buoy 44091. </a:t>
            </a:r>
          </a:p>
          <a:p>
            <a:pPr marL="164945" indent="-164945">
              <a:buSzPct val="75000"/>
              <a:buFontTx/>
              <a:buChar char="•"/>
              <a:defRPr sz="1800"/>
            </a:pPr>
            <a:endParaRPr sz="1336" b="1">
              <a:solidFill>
                <a:srgbClr val="941100"/>
              </a:solidFill>
              <a:ea typeface="Calibri"/>
              <a:cs typeface="Calibri"/>
              <a:sym typeface="Calibri"/>
            </a:endParaRPr>
          </a:p>
          <a:p>
            <a:pPr marL="164945" indent="-164945">
              <a:buSzPct val="75000"/>
              <a:buFontTx/>
              <a:buChar char="•"/>
              <a:defRPr sz="1800"/>
            </a:pPr>
            <a:r>
              <a:rPr sz="1336" b="1">
                <a:solidFill>
                  <a:srgbClr val="941100"/>
                </a:solidFill>
                <a:ea typeface="Calibri"/>
                <a:cs typeface="Calibri"/>
                <a:sym typeface="Calibri"/>
              </a:rPr>
              <a:t>Seaward winds are reflected in a seaward increase in wave height extending through SPRK range cells and the buoy. </a:t>
            </a:r>
          </a:p>
          <a:p>
            <a:pPr>
              <a:defRPr sz="1800"/>
            </a:pPr>
            <a:endParaRPr sz="1336" b="1">
              <a:solidFill>
                <a:srgbClr val="941100"/>
              </a:solidFill>
              <a:ea typeface="Calibri"/>
              <a:cs typeface="Calibri"/>
              <a:sym typeface="Calibri"/>
            </a:endParaRPr>
          </a:p>
          <a:p>
            <a:pPr>
              <a:defRPr sz="1800"/>
            </a:pPr>
            <a:endParaRPr sz="1336" b="1">
              <a:solidFill>
                <a:srgbClr val="941100"/>
              </a:solidFill>
              <a:ea typeface="Calibri"/>
              <a:cs typeface="Calibri"/>
              <a:sym typeface="Calibri"/>
            </a:endParaRPr>
          </a:p>
        </p:txBody>
      </p:sp>
    </p:spTree>
    <p:extLst>
      <p:ext uri="{BB962C8B-B14F-4D97-AF65-F5344CB8AC3E}">
        <p14:creationId xmlns:p14="http://schemas.microsoft.com/office/powerpoint/2010/main" val="2019154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7" name="Text Box 3"/>
          <p:cNvSpPr txBox="1">
            <a:spLocks noChangeArrowheads="1"/>
          </p:cNvSpPr>
          <p:nvPr/>
        </p:nvSpPr>
        <p:spPr bwMode="auto">
          <a:xfrm>
            <a:off x="3352800" y="4506684"/>
            <a:ext cx="18288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600" b="1" smtClean="0">
                <a:solidFill>
                  <a:srgbClr val="000000"/>
                </a:solidFill>
              </a:rPr>
              <a:t>CODAR Network</a:t>
            </a:r>
          </a:p>
        </p:txBody>
      </p:sp>
      <p:sp>
        <p:nvSpPr>
          <p:cNvPr id="24578" name="Text Box 4"/>
          <p:cNvSpPr txBox="1">
            <a:spLocks noChangeArrowheads="1"/>
          </p:cNvSpPr>
          <p:nvPr/>
        </p:nvSpPr>
        <p:spPr bwMode="auto">
          <a:xfrm>
            <a:off x="5413375" y="4506684"/>
            <a:ext cx="144145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b="1" smtClean="0">
                <a:solidFill>
                  <a:srgbClr val="000000"/>
                </a:solidFill>
              </a:rPr>
              <a:t>Glider Fleet</a:t>
            </a:r>
          </a:p>
        </p:txBody>
      </p:sp>
      <p:sp>
        <p:nvSpPr>
          <p:cNvPr id="24579" name="Text Box 5"/>
          <p:cNvSpPr txBox="1">
            <a:spLocks noChangeArrowheads="1"/>
          </p:cNvSpPr>
          <p:nvPr/>
        </p:nvSpPr>
        <p:spPr bwMode="auto">
          <a:xfrm>
            <a:off x="136525" y="4506684"/>
            <a:ext cx="2933700"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600" b="1" smtClean="0">
                <a:solidFill>
                  <a:srgbClr val="000000"/>
                </a:solidFill>
              </a:rPr>
              <a:t>L-Band &amp; X-Band Satellite Receivers</a:t>
            </a:r>
          </a:p>
        </p:txBody>
      </p:sp>
      <p:sp>
        <p:nvSpPr>
          <p:cNvPr id="24580" name="Rectangle 7"/>
          <p:cNvSpPr>
            <a:spLocks noChangeArrowheads="1"/>
          </p:cNvSpPr>
          <p:nvPr/>
        </p:nvSpPr>
        <p:spPr bwMode="auto">
          <a:xfrm>
            <a:off x="8277225" y="4697184"/>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0" hangingPunct="0"/>
            <a:endParaRPr lang="en-US" altLang="en-US" smtClean="0">
              <a:solidFill>
                <a:srgbClr val="000000"/>
              </a:solidFill>
            </a:endParaRPr>
          </a:p>
        </p:txBody>
      </p:sp>
      <p:pic>
        <p:nvPicPr>
          <p:cNvPr id="111624" name="Picture 8" descr="SideBySideGliders1"/>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5270500" y="3225572"/>
            <a:ext cx="1739900" cy="1312862"/>
          </a:xfrm>
          <a:prstGeom prst="rect">
            <a:avLst/>
          </a:prstGeom>
          <a:noFill/>
          <a:ln w="25400">
            <a:solidFill>
              <a:schemeClr val="tx1">
                <a:lumMod val="85000"/>
              </a:schemeClr>
            </a:solidFill>
            <a:miter lim="800000"/>
            <a:headEnd/>
            <a:tailEnd/>
          </a:ln>
        </p:spPr>
      </p:pic>
      <p:sp>
        <p:nvSpPr>
          <p:cNvPr id="24582" name="Text Box 10"/>
          <p:cNvSpPr txBox="1">
            <a:spLocks noChangeArrowheads="1"/>
          </p:cNvSpPr>
          <p:nvPr/>
        </p:nvSpPr>
        <p:spPr bwMode="auto">
          <a:xfrm>
            <a:off x="7162800" y="4506684"/>
            <a:ext cx="1876425"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600" b="1" smtClean="0">
                <a:solidFill>
                  <a:srgbClr val="000000"/>
                </a:solidFill>
              </a:rPr>
              <a:t>3-D Nowcasts</a:t>
            </a:r>
          </a:p>
          <a:p>
            <a:pPr algn="ctr"/>
            <a:r>
              <a:rPr lang="en-US" altLang="en-US" sz="1600" b="1" smtClean="0">
                <a:solidFill>
                  <a:srgbClr val="000000"/>
                </a:solidFill>
              </a:rPr>
              <a:t>&amp; Forecasts</a:t>
            </a:r>
          </a:p>
        </p:txBody>
      </p:sp>
      <p:sp>
        <p:nvSpPr>
          <p:cNvPr id="24583" name="Text Box 18"/>
          <p:cNvSpPr txBox="1">
            <a:spLocks noChangeArrowheads="1"/>
          </p:cNvSpPr>
          <p:nvPr/>
        </p:nvSpPr>
        <p:spPr bwMode="auto">
          <a:xfrm>
            <a:off x="0" y="10884"/>
            <a:ext cx="91440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dirty="0" smtClean="0">
                <a:solidFill>
                  <a:srgbClr val="000000"/>
                </a:solidFill>
              </a:rPr>
              <a:t>Rutgers University  -  Coastal Ocean Observation Lab</a:t>
            </a:r>
          </a:p>
          <a:p>
            <a:pPr algn="ctr"/>
            <a:r>
              <a:rPr lang="en-US" altLang="en-US" sz="2000" b="1" dirty="0" smtClean="0">
                <a:solidFill>
                  <a:srgbClr val="000000"/>
                </a:solidFill>
              </a:rPr>
              <a:t>Observatory Operations, Data Fusion &amp; Training Center </a:t>
            </a:r>
          </a:p>
        </p:txBody>
      </p:sp>
      <p:pic>
        <p:nvPicPr>
          <p:cNvPr id="111650" name="Picture 34" descr="XBand_SatelliteDish"/>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1358900" y="3225572"/>
            <a:ext cx="1765300" cy="1316037"/>
          </a:xfrm>
          <a:prstGeom prst="rect">
            <a:avLst/>
          </a:prstGeom>
          <a:noFill/>
          <a:ln w="25400">
            <a:solidFill>
              <a:schemeClr val="tx1">
                <a:lumMod val="85000"/>
              </a:schemeClr>
            </a:solidFill>
            <a:miter lim="800000"/>
            <a:headEnd/>
            <a:tailEnd/>
          </a:ln>
        </p:spPr>
      </p:pic>
      <p:pic>
        <p:nvPicPr>
          <p:cNvPr id="111651" name="Picture 35" descr="1468414560_d638cdb7d2_o"/>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3357563" y="3228747"/>
            <a:ext cx="1746250" cy="1309687"/>
          </a:xfrm>
          <a:prstGeom prst="rect">
            <a:avLst/>
          </a:prstGeom>
          <a:noFill/>
          <a:ln w="25400">
            <a:solidFill>
              <a:schemeClr val="tx1">
                <a:lumMod val="85000"/>
              </a:schemeClr>
            </a:solidFill>
            <a:miter lim="800000"/>
            <a:headEnd/>
            <a:tailEnd/>
          </a:ln>
        </p:spPr>
      </p:pic>
      <p:pic>
        <p:nvPicPr>
          <p:cNvPr id="111652" name="Picture 36" descr="20070928 093"/>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7210425" y="3225572"/>
            <a:ext cx="1755775" cy="1316037"/>
          </a:xfrm>
          <a:prstGeom prst="rect">
            <a:avLst/>
          </a:prstGeom>
          <a:noFill/>
          <a:ln w="25400">
            <a:solidFill>
              <a:schemeClr val="tx1">
                <a:lumMod val="85000"/>
              </a:schemeClr>
            </a:solidFill>
            <a:miter lim="800000"/>
            <a:headEnd/>
            <a:tailEnd/>
          </a:ln>
        </p:spPr>
      </p:pic>
      <p:pic>
        <p:nvPicPr>
          <p:cNvPr id="111657" name="Picture 41" descr="13"/>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3151188" y="5678259"/>
            <a:ext cx="506412" cy="509588"/>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11658" name="Picture 42" descr="1"/>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729413" y="5135334"/>
            <a:ext cx="1119187"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11660" name="Picture 44" descr="3"/>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4368800" y="5154384"/>
            <a:ext cx="542925" cy="5302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11661" name="Picture 45" descr="4"/>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054600" y="5649684"/>
            <a:ext cx="1119188"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11662" name="Picture 46" descr="5"/>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3886200" y="5722709"/>
            <a:ext cx="1117600" cy="42227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11663" name="Picture 47" descr="6"/>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2701925" y="5116284"/>
            <a:ext cx="631825" cy="6064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11664" name="Picture 48" descr="7"/>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132388" y="5124222"/>
            <a:ext cx="614362" cy="590550"/>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11665" name="Picture 49" descr="8"/>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3554413" y="5135334"/>
            <a:ext cx="593725"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11668" name="Picture 52" descr="11"/>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6324600" y="5678259"/>
            <a:ext cx="533400" cy="509588"/>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11669" name="Picture 53" descr="12"/>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5967413" y="5135334"/>
            <a:ext cx="593725"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11622" name="Picture 6" descr="jen"/>
          <p:cNvPicPr>
            <a:picLocks noChangeAspect="1" noChangeArrowheads="1"/>
          </p:cNvPicPr>
          <p:nvPr/>
        </p:nvPicPr>
        <p:blipFill>
          <a:blip r:embed="rId17" cstate="email">
            <a:extLst>
              <a:ext uri="{28A0092B-C50C-407E-A947-70E740481C1C}">
                <a14:useLocalDpi xmlns:a14="http://schemas.microsoft.com/office/drawing/2010/main"/>
              </a:ext>
            </a:extLst>
          </a:blip>
          <a:stretch>
            <a:fillRect/>
          </a:stretch>
        </p:blipFill>
        <p:spPr bwMode="auto">
          <a:xfrm>
            <a:off x="95250" y="3225572"/>
            <a:ext cx="1079500" cy="1316037"/>
          </a:xfrm>
          <a:prstGeom prst="rect">
            <a:avLst/>
          </a:prstGeom>
          <a:noFill/>
          <a:ln w="25400">
            <a:solidFill>
              <a:schemeClr val="tx1">
                <a:lumMod val="85000"/>
              </a:schemeClr>
            </a:solidFill>
            <a:miter lim="800000"/>
            <a:headEnd/>
            <a:tailEnd/>
          </a:ln>
        </p:spPr>
      </p:pic>
      <p:pic>
        <p:nvPicPr>
          <p:cNvPr id="24598" name="Picture 30" descr="2.png"/>
          <p:cNvPicPr>
            <a:picLocks noChangeAspect="1"/>
          </p:cNvPicPr>
          <p:nvPr/>
        </p:nvPicPr>
        <p:blipFill>
          <a:blip r:embed="rId18" cstate="email">
            <a:extLst>
              <a:ext uri="{28A0092B-C50C-407E-A947-70E740481C1C}">
                <a14:useLocalDpi xmlns:a14="http://schemas.microsoft.com/office/drawing/2010/main"/>
              </a:ext>
            </a:extLst>
          </a:blip>
          <a:srcRect/>
          <a:stretch>
            <a:fillRect/>
          </a:stretch>
        </p:blipFill>
        <p:spPr bwMode="auto">
          <a:xfrm>
            <a:off x="2355850" y="5679847"/>
            <a:ext cx="539750" cy="50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99" name="Picture 31" descr="IOOS_logo_white.gif"/>
          <p:cNvPicPr>
            <a:picLocks noChangeAspect="1"/>
          </p:cNvPicPr>
          <p:nvPr/>
        </p:nvPicPr>
        <p:blipFill>
          <a:blip r:embed="rId19" cstate="email">
            <a:extLst>
              <a:ext uri="{28A0092B-C50C-407E-A947-70E740481C1C}">
                <a14:useLocalDpi xmlns:a14="http://schemas.microsoft.com/office/drawing/2010/main"/>
              </a:ext>
            </a:extLst>
          </a:blip>
          <a:srcRect/>
          <a:stretch>
            <a:fillRect/>
          </a:stretch>
        </p:blipFill>
        <p:spPr bwMode="auto">
          <a:xfrm>
            <a:off x="1577975" y="5214709"/>
            <a:ext cx="1012825" cy="409575"/>
          </a:xfrm>
          <a:prstGeom prst="rect">
            <a:avLst/>
          </a:prstGeom>
          <a:solidFill>
            <a:srgbClr val="3366FF"/>
          </a:solid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24600" name="Picture 30" descr="11311385685_21a7a0201d_b.jpg"/>
          <p:cNvPicPr>
            <a:picLocks noChangeAspect="1"/>
          </p:cNvPicPr>
          <p:nvPr/>
        </p:nvPicPr>
        <p:blipFill>
          <a:blip r:embed="rId20" cstate="email">
            <a:extLst>
              <a:ext uri="{28A0092B-C50C-407E-A947-70E740481C1C}">
                <a14:useLocalDpi xmlns:a14="http://schemas.microsoft.com/office/drawing/2010/main"/>
              </a:ext>
            </a:extLst>
          </a:blip>
          <a:srcRect/>
          <a:stretch>
            <a:fillRect/>
          </a:stretch>
        </p:blipFill>
        <p:spPr bwMode="auto">
          <a:xfrm>
            <a:off x="0" y="772884"/>
            <a:ext cx="9144000" cy="2179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8" name="Group 27"/>
          <p:cNvGrpSpPr/>
          <p:nvPr/>
        </p:nvGrpSpPr>
        <p:grpSpPr>
          <a:xfrm>
            <a:off x="-11615" y="6234591"/>
            <a:ext cx="9155615" cy="628440"/>
            <a:chOff x="-11615" y="6234591"/>
            <a:chExt cx="9155615" cy="628440"/>
          </a:xfrm>
        </p:grpSpPr>
        <p:sp>
          <p:nvSpPr>
            <p:cNvPr id="29" name="Rectangle 28"/>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0" name="Picture 29"/>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5777121" y="6243911"/>
              <a:ext cx="2939989" cy="614089"/>
            </a:xfrm>
            <a:prstGeom prst="rect">
              <a:avLst/>
            </a:prstGeom>
          </p:spPr>
        </p:pic>
        <p:pic>
          <p:nvPicPr>
            <p:cNvPr id="31" name="Picture 30"/>
            <p:cNvPicPr>
              <a:picLocks noChangeAspect="1"/>
            </p:cNvPicPr>
            <p:nvPr/>
          </p:nvPicPr>
          <p:blipFill rotWithShape="1">
            <a:blip r:embed="rId22" cstate="email">
              <a:extLst>
                <a:ext uri="{28A0092B-C50C-407E-A947-70E740481C1C}">
                  <a14:useLocalDpi xmlns:a14="http://schemas.microsoft.com/office/drawing/2010/main"/>
                </a:ext>
              </a:extLst>
            </a:blip>
            <a:srcRect l="-1"/>
            <a:stretch/>
          </p:blipFill>
          <p:spPr>
            <a:xfrm>
              <a:off x="-11615" y="6247440"/>
              <a:ext cx="5409983" cy="615591"/>
            </a:xfrm>
            <a:prstGeom prst="rect">
              <a:avLst/>
            </a:prstGeom>
          </p:spPr>
        </p:pic>
        <p:pic>
          <p:nvPicPr>
            <p:cNvPr id="32" name="Picture 31"/>
            <p:cNvPicPr>
              <a:picLocks noChangeAspect="1"/>
            </p:cNvPicPr>
            <p:nvPr/>
          </p:nvPicPr>
          <p:blipFill rotWithShape="1">
            <a:blip r:embed="rId23" cstate="email">
              <a:extLst>
                <a:ext uri="{28A0092B-C50C-407E-A947-70E740481C1C}">
                  <a14:useLocalDpi xmlns:a14="http://schemas.microsoft.com/office/drawing/2010/main"/>
                </a:ext>
              </a:extLst>
            </a:blip>
            <a:srcRect/>
            <a:stretch/>
          </p:blipFill>
          <p:spPr>
            <a:xfrm>
              <a:off x="4668248" y="6261566"/>
              <a:ext cx="540613" cy="557002"/>
            </a:xfrm>
            <a:prstGeom prst="rect">
              <a:avLst/>
            </a:prstGeom>
          </p:spPr>
        </p:pic>
      </p:grpSp>
    </p:spTree>
    <p:extLst>
      <p:ext uri="{BB962C8B-B14F-4D97-AF65-F5344CB8AC3E}">
        <p14:creationId xmlns:p14="http://schemas.microsoft.com/office/powerpoint/2010/main" val="16474936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82" name="Picture 2" descr="0707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57150"/>
            <a:ext cx="6223000" cy="6137047"/>
          </a:xfrm>
          <a:prstGeom prst="rect">
            <a:avLst/>
          </a:prstGeom>
          <a:noFill/>
          <a:extLst>
            <a:ext uri="{909E8E84-426E-40dd-AFC4-6F175D3DCCD1}">
              <a14:hiddenFill xmlns:a14="http://schemas.microsoft.com/office/drawing/2010/main" xmlns="">
                <a:solidFill>
                  <a:srgbClr val="FFFFFF"/>
                </a:solidFill>
              </a14:hiddenFill>
            </a:ext>
          </a:extLst>
        </p:spPr>
      </p:pic>
      <p:sp>
        <p:nvSpPr>
          <p:cNvPr id="532493" name="Text Box 13"/>
          <p:cNvSpPr txBox="1">
            <a:spLocks noChangeArrowheads="1"/>
          </p:cNvSpPr>
          <p:nvPr/>
        </p:nvSpPr>
        <p:spPr bwMode="auto">
          <a:xfrm>
            <a:off x="1954213" y="284163"/>
            <a:ext cx="2599728" cy="17543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5400" b="1" dirty="0" smtClean="0">
                <a:solidFill>
                  <a:srgbClr val="FF0000"/>
                </a:solidFill>
              </a:rPr>
              <a:t>12 </a:t>
            </a:r>
            <a:r>
              <a:rPr lang="en-US" sz="3600" b="1" dirty="0" smtClean="0">
                <a:solidFill>
                  <a:srgbClr val="FF0000"/>
                </a:solidFill>
              </a:rPr>
              <a:t>Stations</a:t>
            </a:r>
            <a:endParaRPr lang="en-US" sz="3600" b="1" dirty="0">
              <a:solidFill>
                <a:srgbClr val="FF0000"/>
              </a:solidFill>
            </a:endParaRPr>
          </a:p>
          <a:p>
            <a:endParaRPr lang="en-US" sz="5400" b="1" dirty="0">
              <a:solidFill>
                <a:srgbClr val="FF0000"/>
              </a:solidFill>
            </a:endParaRPr>
          </a:p>
        </p:txBody>
      </p:sp>
      <p:sp>
        <p:nvSpPr>
          <p:cNvPr id="15" name="TextBox 14"/>
          <p:cNvSpPr txBox="1"/>
          <p:nvPr/>
        </p:nvSpPr>
        <p:spPr>
          <a:xfrm>
            <a:off x="1954213" y="354569"/>
            <a:ext cx="888999" cy="738664"/>
          </a:xfrm>
          <a:prstGeom prst="rect">
            <a:avLst/>
          </a:prstGeom>
          <a:solidFill>
            <a:srgbClr val="95FFCF"/>
          </a:solidFill>
        </p:spPr>
        <p:txBody>
          <a:bodyPr wrap="square" lIns="0" tIns="0" rIns="0" bIns="0" rtlCol="0">
            <a:noAutofit/>
          </a:bodyPr>
          <a:lstStyle/>
          <a:p>
            <a:pPr algn="ctr"/>
            <a:r>
              <a:rPr lang="en-US" sz="4800" b="1" dirty="0" smtClean="0">
                <a:solidFill>
                  <a:srgbClr val="FF0000"/>
                </a:solidFill>
              </a:rPr>
              <a:t>17</a:t>
            </a:r>
            <a:endParaRPr lang="en-US" sz="4800" b="1" dirty="0">
              <a:solidFill>
                <a:srgbClr val="FF0000"/>
              </a:solidFill>
            </a:endParaRPr>
          </a:p>
        </p:txBody>
      </p:sp>
      <p:sp>
        <p:nvSpPr>
          <p:cNvPr id="2" name="Isosceles Triangle 1"/>
          <p:cNvSpPr/>
          <p:nvPr/>
        </p:nvSpPr>
        <p:spPr>
          <a:xfrm>
            <a:off x="4299941" y="1124983"/>
            <a:ext cx="266700" cy="241300"/>
          </a:xfrm>
          <a:prstGeom prst="triangle">
            <a:avLst/>
          </a:prstGeom>
          <a:solidFill>
            <a:schemeClr val="tx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Isosceles Triangle 16"/>
          <p:cNvSpPr/>
          <p:nvPr/>
        </p:nvSpPr>
        <p:spPr>
          <a:xfrm>
            <a:off x="5257800" y="1060450"/>
            <a:ext cx="266700" cy="241300"/>
          </a:xfrm>
          <a:prstGeom prst="triangle">
            <a:avLst/>
          </a:prstGeom>
          <a:solidFill>
            <a:schemeClr val="tx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Isosceles Triangle 17"/>
          <p:cNvSpPr/>
          <p:nvPr/>
        </p:nvSpPr>
        <p:spPr>
          <a:xfrm>
            <a:off x="2298700" y="3346450"/>
            <a:ext cx="266700" cy="241300"/>
          </a:xfrm>
          <a:prstGeom prst="triangle">
            <a:avLst/>
          </a:prstGeom>
          <a:solidFill>
            <a:schemeClr val="tx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Isosceles Triangle 18"/>
          <p:cNvSpPr/>
          <p:nvPr/>
        </p:nvSpPr>
        <p:spPr>
          <a:xfrm>
            <a:off x="3611563" y="1422400"/>
            <a:ext cx="266700" cy="241300"/>
          </a:xfrm>
          <a:prstGeom prst="triangle">
            <a:avLst/>
          </a:prstGeom>
          <a:solidFill>
            <a:schemeClr val="tx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Isosceles Triangle 19"/>
          <p:cNvSpPr/>
          <p:nvPr/>
        </p:nvSpPr>
        <p:spPr>
          <a:xfrm>
            <a:off x="1987550" y="3911600"/>
            <a:ext cx="266700" cy="241300"/>
          </a:xfrm>
          <a:prstGeom prst="triangle">
            <a:avLst/>
          </a:prstGeom>
          <a:solidFill>
            <a:schemeClr val="tx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Isosceles Triangle 20"/>
          <p:cNvSpPr/>
          <p:nvPr/>
        </p:nvSpPr>
        <p:spPr>
          <a:xfrm>
            <a:off x="3021012" y="1778140"/>
            <a:ext cx="266700" cy="241300"/>
          </a:xfrm>
          <a:prstGeom prst="triangle">
            <a:avLst/>
          </a:prstGeom>
          <a:solidFill>
            <a:schemeClr val="tx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Isosceles Triangle 21"/>
          <p:cNvSpPr/>
          <p:nvPr/>
        </p:nvSpPr>
        <p:spPr>
          <a:xfrm>
            <a:off x="2913062" y="2101850"/>
            <a:ext cx="266700" cy="241300"/>
          </a:xfrm>
          <a:prstGeom prst="triangle">
            <a:avLst/>
          </a:prstGeom>
          <a:solidFill>
            <a:schemeClr val="tx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Isosceles Triangle 22"/>
          <p:cNvSpPr/>
          <p:nvPr/>
        </p:nvSpPr>
        <p:spPr>
          <a:xfrm>
            <a:off x="2779712" y="2343150"/>
            <a:ext cx="266700" cy="241300"/>
          </a:xfrm>
          <a:prstGeom prst="triangle">
            <a:avLst/>
          </a:prstGeom>
          <a:solidFill>
            <a:schemeClr val="tx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Isosceles Triangle 23"/>
          <p:cNvSpPr/>
          <p:nvPr/>
        </p:nvSpPr>
        <p:spPr>
          <a:xfrm>
            <a:off x="2513012" y="2749550"/>
            <a:ext cx="266700" cy="241300"/>
          </a:xfrm>
          <a:prstGeom prst="triangle">
            <a:avLst/>
          </a:prstGeom>
          <a:solidFill>
            <a:schemeClr val="tx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Isosceles Triangle 24"/>
          <p:cNvSpPr/>
          <p:nvPr/>
        </p:nvSpPr>
        <p:spPr>
          <a:xfrm>
            <a:off x="1962150" y="4819650"/>
            <a:ext cx="266700" cy="241300"/>
          </a:xfrm>
          <a:prstGeom prst="triangle">
            <a:avLst/>
          </a:prstGeom>
          <a:solidFill>
            <a:schemeClr val="tx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Isosceles Triangle 25"/>
          <p:cNvSpPr/>
          <p:nvPr/>
        </p:nvSpPr>
        <p:spPr>
          <a:xfrm>
            <a:off x="2095500" y="5492750"/>
            <a:ext cx="266700" cy="241300"/>
          </a:xfrm>
          <a:prstGeom prst="triangle">
            <a:avLst/>
          </a:prstGeom>
          <a:solidFill>
            <a:schemeClr val="tx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Isosceles Triangle 26"/>
          <p:cNvSpPr/>
          <p:nvPr/>
        </p:nvSpPr>
        <p:spPr>
          <a:xfrm>
            <a:off x="5257800" y="698500"/>
            <a:ext cx="266700" cy="241300"/>
          </a:xfrm>
          <a:prstGeom prst="triangle">
            <a:avLst/>
          </a:prstGeom>
          <a:solidFill>
            <a:schemeClr val="tx1"/>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Isosceles Triangle 27"/>
          <p:cNvSpPr/>
          <p:nvPr/>
        </p:nvSpPr>
        <p:spPr>
          <a:xfrm>
            <a:off x="4940300" y="971550"/>
            <a:ext cx="266700" cy="241300"/>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Isosceles Triangle 28"/>
          <p:cNvSpPr/>
          <p:nvPr/>
        </p:nvSpPr>
        <p:spPr>
          <a:xfrm>
            <a:off x="4033241" y="1295540"/>
            <a:ext cx="266700" cy="241300"/>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Isosceles Triangle 29"/>
          <p:cNvSpPr/>
          <p:nvPr/>
        </p:nvSpPr>
        <p:spPr>
          <a:xfrm>
            <a:off x="3236912" y="1536840"/>
            <a:ext cx="266700" cy="241300"/>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Isosceles Triangle 30"/>
          <p:cNvSpPr/>
          <p:nvPr/>
        </p:nvSpPr>
        <p:spPr>
          <a:xfrm>
            <a:off x="1854200" y="4381500"/>
            <a:ext cx="266700" cy="241300"/>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Isosceles Triangle 31"/>
          <p:cNvSpPr/>
          <p:nvPr/>
        </p:nvSpPr>
        <p:spPr>
          <a:xfrm>
            <a:off x="1447800" y="5902097"/>
            <a:ext cx="266700" cy="241300"/>
          </a:xfrm>
          <a:prstGeom prs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RDLMeasured_WOOD_2014_11_27_0000.png"/>
          <p:cNvPicPr>
            <a:picLocks noChangeAspect="1"/>
          </p:cNvPicPr>
          <p:nvPr/>
        </p:nvPicPr>
        <p:blipFill rotWithShape="1">
          <a:blip r:embed="rId3">
            <a:extLst>
              <a:ext uri="{28A0092B-C50C-407E-A947-70E740481C1C}">
                <a14:useLocalDpi xmlns:a14="http://schemas.microsoft.com/office/drawing/2010/main" val="0"/>
              </a:ext>
            </a:extLst>
          </a:blip>
          <a:srcRect l="8888" t="4144" r="10695" b="6666"/>
          <a:stretch/>
        </p:blipFill>
        <p:spPr>
          <a:xfrm>
            <a:off x="3611562" y="3257549"/>
            <a:ext cx="3030537" cy="2520867"/>
          </a:xfrm>
          <a:prstGeom prst="rect">
            <a:avLst/>
          </a:prstGeom>
        </p:spPr>
      </p:pic>
    </p:spTree>
    <p:extLst>
      <p:ext uri="{BB962C8B-B14F-4D97-AF65-F5344CB8AC3E}">
        <p14:creationId xmlns:p14="http://schemas.microsoft.com/office/powerpoint/2010/main" val="56466856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500" fill="hold"/>
                                        <p:tgtEl>
                                          <p:spTgt spid="30"/>
                                        </p:tgtEl>
                                        <p:attrNameLst>
                                          <p:attrName>ppt_x</p:attrName>
                                        </p:attrNameLst>
                                      </p:cBhvr>
                                      <p:tavLst>
                                        <p:tav tm="0">
                                          <p:val>
                                            <p:strVal val="#ppt_x"/>
                                          </p:val>
                                        </p:tav>
                                        <p:tav tm="100000">
                                          <p:val>
                                            <p:strVal val="#ppt_x"/>
                                          </p:val>
                                        </p:tav>
                                      </p:tavLst>
                                    </p:anim>
                                    <p:anim calcmode="lin" valueType="num">
                                      <p:cBhvr additive="base">
                                        <p:cTn id="16" dur="500" fill="hold"/>
                                        <p:tgtEl>
                                          <p:spTgt spid="3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ppt_x"/>
                                          </p:val>
                                        </p:tav>
                                        <p:tav tm="100000">
                                          <p:val>
                                            <p:strVal val="#ppt_x"/>
                                          </p:val>
                                        </p:tav>
                                      </p:tavLst>
                                    </p:anim>
                                    <p:anim calcmode="lin" valueType="num">
                                      <p:cBhvr additive="base">
                                        <p:cTn id="24" dur="500" fill="hold"/>
                                        <p:tgtEl>
                                          <p:spTgt spid="32"/>
                                        </p:tgtEl>
                                        <p:attrNameLst>
                                          <p:attrName>ppt_y</p:attrName>
                                        </p:attrNameLst>
                                      </p:cBhvr>
                                      <p:tavLst>
                                        <p:tav tm="0">
                                          <p:val>
                                            <p:strVal val="1+#ppt_h/2"/>
                                          </p:val>
                                        </p:tav>
                                        <p:tav tm="100000">
                                          <p:val>
                                            <p:strVal val="#ppt_y"/>
                                          </p:val>
                                        </p:tav>
                                      </p:tavLst>
                                    </p:anim>
                                  </p:childTnLst>
                                </p:cTn>
                              </p:par>
                              <p:par>
                                <p:cTn id="25" presetID="31" presetClass="entr" presetSubtype="0" fill="hold" grpId="1" nodeType="withEffect">
                                  <p:stCondLst>
                                    <p:cond delay="0"/>
                                  </p:stCondLst>
                                  <p:iterate type="lt">
                                    <p:tmPct val="0"/>
                                  </p:iterate>
                                  <p:childTnLst>
                                    <p:set>
                                      <p:cBhvr>
                                        <p:cTn id="26" dur="1" fill="hold">
                                          <p:stCondLst>
                                            <p:cond delay="0"/>
                                          </p:stCondLst>
                                        </p:cTn>
                                        <p:tgtEl>
                                          <p:spTgt spid="15"/>
                                        </p:tgtEl>
                                        <p:attrNameLst>
                                          <p:attrName>style.visibility</p:attrName>
                                        </p:attrNameLst>
                                      </p:cBhvr>
                                      <p:to>
                                        <p:strVal val="visible"/>
                                      </p:to>
                                    </p:set>
                                    <p:anim calcmode="lin" valueType="num">
                                      <p:cBhvr>
                                        <p:cTn id="27" dur="1000" fill="hold"/>
                                        <p:tgtEl>
                                          <p:spTgt spid="15"/>
                                        </p:tgtEl>
                                        <p:attrNameLst>
                                          <p:attrName>ppt_w</p:attrName>
                                        </p:attrNameLst>
                                      </p:cBhvr>
                                      <p:tavLst>
                                        <p:tav tm="0">
                                          <p:val>
                                            <p:fltVal val="0"/>
                                          </p:val>
                                        </p:tav>
                                        <p:tav tm="100000">
                                          <p:val>
                                            <p:strVal val="#ppt_w"/>
                                          </p:val>
                                        </p:tav>
                                      </p:tavLst>
                                    </p:anim>
                                    <p:anim calcmode="lin" valueType="num">
                                      <p:cBhvr>
                                        <p:cTn id="28" dur="1000" fill="hold"/>
                                        <p:tgtEl>
                                          <p:spTgt spid="15"/>
                                        </p:tgtEl>
                                        <p:attrNameLst>
                                          <p:attrName>ppt_h</p:attrName>
                                        </p:attrNameLst>
                                      </p:cBhvr>
                                      <p:tavLst>
                                        <p:tav tm="0">
                                          <p:val>
                                            <p:fltVal val="0"/>
                                          </p:val>
                                        </p:tav>
                                        <p:tav tm="100000">
                                          <p:val>
                                            <p:strVal val="#ppt_h"/>
                                          </p:val>
                                        </p:tav>
                                      </p:tavLst>
                                    </p:anim>
                                    <p:anim calcmode="lin" valueType="num">
                                      <p:cBhvr>
                                        <p:cTn id="29" dur="1000" fill="hold"/>
                                        <p:tgtEl>
                                          <p:spTgt spid="15"/>
                                        </p:tgtEl>
                                        <p:attrNameLst>
                                          <p:attrName>style.rotation</p:attrName>
                                        </p:attrNameLst>
                                      </p:cBhvr>
                                      <p:tavLst>
                                        <p:tav tm="0">
                                          <p:val>
                                            <p:fltVal val="90"/>
                                          </p:val>
                                        </p:tav>
                                        <p:tav tm="100000">
                                          <p:val>
                                            <p:fltVal val="0"/>
                                          </p:val>
                                        </p:tav>
                                      </p:tavLst>
                                    </p:anim>
                                    <p:animEffect transition="in" filter="fade">
                                      <p:cBhvr>
                                        <p:cTn id="30"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1" animBg="1"/>
      <p:bldP spid="28" grpId="0" animBg="1"/>
      <p:bldP spid="29" grpId="0" animBg="1"/>
      <p:bldP spid="30" grpId="0" animBg="1"/>
      <p:bldP spid="31" grpId="0" animBg="1"/>
      <p:bldP spid="3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mount_raw_data_timeseries.png"/>
          <p:cNvPicPr>
            <a:picLocks noChangeAspect="1"/>
          </p:cNvPicPr>
          <p:nvPr/>
        </p:nvPicPr>
        <p:blipFill rotWithShape="1">
          <a:blip r:embed="rId2">
            <a:extLst>
              <a:ext uri="{28A0092B-C50C-407E-A947-70E740481C1C}">
                <a14:useLocalDpi xmlns:a14="http://schemas.microsoft.com/office/drawing/2010/main" val="0"/>
              </a:ext>
            </a:extLst>
          </a:blip>
          <a:srcRect l="3889" t="4814" r="14432" b="9444"/>
          <a:stretch/>
        </p:blipFill>
        <p:spPr>
          <a:xfrm>
            <a:off x="3035300" y="991118"/>
            <a:ext cx="6096000" cy="4800082"/>
          </a:xfrm>
          <a:prstGeom prst="rect">
            <a:avLst/>
          </a:prstGeom>
        </p:spPr>
      </p:pic>
      <p:pic>
        <p:nvPicPr>
          <p:cNvPr id="4" name="Picture 3" descr="MARACOOS_6km_grid_15bathy_150dist_v3.png"/>
          <p:cNvPicPr>
            <a:picLocks noChangeAspect="1"/>
          </p:cNvPicPr>
          <p:nvPr/>
        </p:nvPicPr>
        <p:blipFill rotWithShape="1">
          <a:blip r:embed="rId3">
            <a:extLst>
              <a:ext uri="{28A0092B-C50C-407E-A947-70E740481C1C}">
                <a14:useLocalDpi xmlns:a14="http://schemas.microsoft.com/office/drawing/2010/main" val="0"/>
              </a:ext>
            </a:extLst>
          </a:blip>
          <a:srcRect l="22744" t="7175" r="22065" b="6251"/>
          <a:stretch/>
        </p:blipFill>
        <p:spPr>
          <a:xfrm>
            <a:off x="12701" y="1701800"/>
            <a:ext cx="3022600" cy="3556000"/>
          </a:xfrm>
          <a:prstGeom prst="rect">
            <a:avLst/>
          </a:prstGeom>
        </p:spPr>
      </p:pic>
      <p:sp>
        <p:nvSpPr>
          <p:cNvPr id="5" name="Title 4"/>
          <p:cNvSpPr>
            <a:spLocks noGrp="1"/>
          </p:cNvSpPr>
          <p:nvPr>
            <p:ph type="title"/>
          </p:nvPr>
        </p:nvSpPr>
        <p:spPr>
          <a:xfrm>
            <a:off x="628650" y="9526"/>
            <a:ext cx="7886700" cy="1325563"/>
          </a:xfrm>
        </p:spPr>
        <p:txBody>
          <a:bodyPr/>
          <a:lstStyle/>
          <a:p>
            <a:pPr algn="ctr"/>
            <a:r>
              <a:rPr lang="en-US" dirty="0" smtClean="0"/>
              <a:t>Data Coverage</a:t>
            </a:r>
            <a:endParaRPr lang="en-US" dirty="0"/>
          </a:p>
        </p:txBody>
      </p:sp>
      <p:sp>
        <p:nvSpPr>
          <p:cNvPr id="8" name="TextBox 7"/>
          <p:cNvSpPr txBox="1"/>
          <p:nvPr/>
        </p:nvSpPr>
        <p:spPr>
          <a:xfrm>
            <a:off x="3759200" y="1150423"/>
            <a:ext cx="3399413" cy="369332"/>
          </a:xfrm>
          <a:prstGeom prst="rect">
            <a:avLst/>
          </a:prstGeom>
          <a:noFill/>
        </p:spPr>
        <p:txBody>
          <a:bodyPr wrap="none" rtlCol="0">
            <a:spAutoFit/>
          </a:bodyPr>
          <a:lstStyle/>
          <a:p>
            <a:r>
              <a:rPr lang="en-US" dirty="0" smtClean="0"/>
              <a:t>Each hexagon represents a season</a:t>
            </a:r>
            <a:endParaRPr lang="en-US" dirty="0"/>
          </a:p>
        </p:txBody>
      </p:sp>
      <p:sp>
        <p:nvSpPr>
          <p:cNvPr id="2" name="TextBox 1"/>
          <p:cNvSpPr txBox="1"/>
          <p:nvPr/>
        </p:nvSpPr>
        <p:spPr>
          <a:xfrm>
            <a:off x="3568700" y="5791200"/>
            <a:ext cx="5327036" cy="369332"/>
          </a:xfrm>
          <a:prstGeom prst="rect">
            <a:avLst/>
          </a:prstGeom>
          <a:noFill/>
        </p:spPr>
        <p:txBody>
          <a:bodyPr wrap="none" rtlCol="0">
            <a:spAutoFit/>
          </a:bodyPr>
          <a:lstStyle/>
          <a:p>
            <a:r>
              <a:rPr lang="en-US" dirty="0" smtClean="0"/>
              <a:t>(24 maps/day) * (90 days/season) = 2160 maps/season</a:t>
            </a:r>
            <a:endParaRPr lang="en-US" dirty="0"/>
          </a:p>
        </p:txBody>
      </p:sp>
    </p:spTree>
    <p:extLst>
      <p:ext uri="{BB962C8B-B14F-4D97-AF65-F5344CB8AC3E}">
        <p14:creationId xmlns:p14="http://schemas.microsoft.com/office/powerpoint/2010/main" val="247116741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an_current.png"/>
          <p:cNvPicPr>
            <a:picLocks noChangeAspect="1"/>
          </p:cNvPicPr>
          <p:nvPr/>
        </p:nvPicPr>
        <p:blipFill rotWithShape="1">
          <a:blip r:embed="rId3">
            <a:extLst>
              <a:ext uri="{28A0092B-C50C-407E-A947-70E740481C1C}">
                <a14:useLocalDpi xmlns:a14="http://schemas.microsoft.com/office/drawing/2010/main" val="0"/>
              </a:ext>
            </a:extLst>
          </a:blip>
          <a:srcRect l="13209" t="4287" r="13566" b="5714"/>
          <a:stretch/>
        </p:blipFill>
        <p:spPr>
          <a:xfrm>
            <a:off x="2400300" y="0"/>
            <a:ext cx="6743700" cy="6217362"/>
          </a:xfrm>
          <a:prstGeom prst="rect">
            <a:avLst/>
          </a:prstGeom>
        </p:spPr>
      </p:pic>
      <p:sp>
        <p:nvSpPr>
          <p:cNvPr id="3" name="TextBox 2"/>
          <p:cNvSpPr txBox="1"/>
          <p:nvPr/>
        </p:nvSpPr>
        <p:spPr>
          <a:xfrm>
            <a:off x="0" y="1244600"/>
            <a:ext cx="2616200" cy="3847207"/>
          </a:xfrm>
          <a:prstGeom prst="rect">
            <a:avLst/>
          </a:prstGeom>
          <a:noFill/>
        </p:spPr>
        <p:txBody>
          <a:bodyPr wrap="square" rtlCol="0">
            <a:spAutoFit/>
          </a:bodyPr>
          <a:lstStyle/>
          <a:p>
            <a:pPr algn="ctr"/>
            <a:r>
              <a:rPr lang="en-US" sz="2800" b="1" dirty="0" smtClean="0"/>
              <a:t>Decadal Mean</a:t>
            </a:r>
          </a:p>
          <a:p>
            <a:endParaRPr lang="en-US" dirty="0"/>
          </a:p>
          <a:p>
            <a:pPr marL="285750" indent="-285750">
              <a:buFont typeface="Arial"/>
              <a:buChar char="•"/>
            </a:pPr>
            <a:r>
              <a:rPr lang="en-US" dirty="0" smtClean="0"/>
              <a:t>Detided using t_tide</a:t>
            </a:r>
          </a:p>
          <a:p>
            <a:pPr marL="285750" indent="-285750">
              <a:buFont typeface="Arial"/>
              <a:buChar char="•"/>
            </a:pPr>
            <a:r>
              <a:rPr lang="en-US" dirty="0" smtClean="0"/>
              <a:t>30 hour low pass filter applied</a:t>
            </a:r>
          </a:p>
          <a:p>
            <a:pPr marL="285750" indent="-285750">
              <a:buFont typeface="Arial"/>
              <a:buChar char="•"/>
            </a:pPr>
            <a:r>
              <a:rPr lang="en-US" dirty="0" smtClean="0"/>
              <a:t>50% temporal coverage per year required</a:t>
            </a:r>
          </a:p>
          <a:p>
            <a:pPr marL="285750" indent="-285750">
              <a:buFont typeface="Arial"/>
              <a:buChar char="•"/>
            </a:pPr>
            <a:endParaRPr lang="en-US" dirty="0"/>
          </a:p>
          <a:p>
            <a:pPr marL="285750" indent="-285750">
              <a:buFont typeface="Arial"/>
              <a:buChar char="•"/>
            </a:pPr>
            <a:endParaRPr lang="en-US" dirty="0" smtClean="0"/>
          </a:p>
          <a:p>
            <a:r>
              <a:rPr lang="en-US" b="1" dirty="0" smtClean="0"/>
              <a:t>Major Features:</a:t>
            </a:r>
          </a:p>
          <a:p>
            <a:pPr marL="285750" indent="-285750">
              <a:buFont typeface="Arial" charset="0"/>
              <a:buChar char="•"/>
            </a:pPr>
            <a:r>
              <a:rPr lang="en-US" dirty="0" smtClean="0"/>
              <a:t>Shelf Slope Front</a:t>
            </a:r>
          </a:p>
          <a:p>
            <a:pPr marL="285750" indent="-285750">
              <a:buFont typeface="Arial" charset="0"/>
              <a:buChar char="•"/>
            </a:pPr>
            <a:r>
              <a:rPr lang="en-US" dirty="0" smtClean="0"/>
              <a:t>4 River Outflows</a:t>
            </a:r>
            <a:endParaRPr lang="en-US" dirty="0"/>
          </a:p>
        </p:txBody>
      </p:sp>
    </p:spTree>
    <p:extLst>
      <p:ext uri="{BB962C8B-B14F-4D97-AF65-F5344CB8AC3E}">
        <p14:creationId xmlns:p14="http://schemas.microsoft.com/office/powerpoint/2010/main" val="3311122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3159" t="4304" r="13556" b="5628"/>
          <a:stretch/>
        </p:blipFill>
        <p:spPr>
          <a:xfrm>
            <a:off x="2404872" y="0"/>
            <a:ext cx="6748272" cy="6217920"/>
          </a:xfrm>
          <a:prstGeom prst="rect">
            <a:avLst/>
          </a:prstGeom>
        </p:spPr>
      </p:pic>
      <p:sp>
        <p:nvSpPr>
          <p:cNvPr id="3" name="TextBox 2"/>
          <p:cNvSpPr txBox="1"/>
          <p:nvPr/>
        </p:nvSpPr>
        <p:spPr>
          <a:xfrm>
            <a:off x="0" y="1244600"/>
            <a:ext cx="2616200" cy="2616101"/>
          </a:xfrm>
          <a:prstGeom prst="rect">
            <a:avLst/>
          </a:prstGeom>
          <a:noFill/>
        </p:spPr>
        <p:txBody>
          <a:bodyPr wrap="square" rtlCol="0">
            <a:spAutoFit/>
          </a:bodyPr>
          <a:lstStyle/>
          <a:p>
            <a:pPr algn="ctr"/>
            <a:r>
              <a:rPr lang="en-US" sz="2800" b="1" dirty="0" smtClean="0"/>
              <a:t>Inter-Annual Variability</a:t>
            </a:r>
          </a:p>
          <a:p>
            <a:endParaRPr lang="en-US" dirty="0"/>
          </a:p>
          <a:p>
            <a:pPr marL="285750" indent="-285750">
              <a:buFont typeface="Arial"/>
              <a:buChar char="•"/>
            </a:pPr>
            <a:r>
              <a:rPr lang="en-US" dirty="0" smtClean="0"/>
              <a:t>Variability </a:t>
            </a:r>
            <a:r>
              <a:rPr lang="en-US" b="1" u="sng" dirty="0" smtClean="0"/>
              <a:t>between</a:t>
            </a:r>
            <a:r>
              <a:rPr lang="en-US" dirty="0" smtClean="0"/>
              <a:t> years averaged over the decade</a:t>
            </a:r>
          </a:p>
          <a:p>
            <a:pPr marL="285750" indent="-285750">
              <a:buFont typeface="Arial"/>
              <a:buChar char="•"/>
            </a:pPr>
            <a:r>
              <a:rPr lang="en-US" dirty="0"/>
              <a:t>Tides not included</a:t>
            </a:r>
          </a:p>
          <a:p>
            <a:pPr marL="285750" indent="-285750">
              <a:buFont typeface="Arial"/>
              <a:buChar char="•"/>
            </a:pPr>
            <a:endParaRPr lang="en-US" dirty="0"/>
          </a:p>
        </p:txBody>
      </p:sp>
    </p:spTree>
    <p:extLst>
      <p:ext uri="{BB962C8B-B14F-4D97-AF65-F5344CB8AC3E}">
        <p14:creationId xmlns:p14="http://schemas.microsoft.com/office/powerpoint/2010/main" val="36276428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3159" t="4304" r="13556" b="5628"/>
          <a:stretch/>
        </p:blipFill>
        <p:spPr>
          <a:xfrm>
            <a:off x="2404872" y="0"/>
            <a:ext cx="6748272" cy="6217920"/>
          </a:xfrm>
          <a:prstGeom prst="rect">
            <a:avLst/>
          </a:prstGeom>
        </p:spPr>
      </p:pic>
      <p:sp>
        <p:nvSpPr>
          <p:cNvPr id="3" name="TextBox 2"/>
          <p:cNvSpPr txBox="1"/>
          <p:nvPr/>
        </p:nvSpPr>
        <p:spPr>
          <a:xfrm>
            <a:off x="0" y="1244600"/>
            <a:ext cx="2616200" cy="2339102"/>
          </a:xfrm>
          <a:prstGeom prst="rect">
            <a:avLst/>
          </a:prstGeom>
          <a:noFill/>
        </p:spPr>
        <p:txBody>
          <a:bodyPr wrap="square" rtlCol="0">
            <a:spAutoFit/>
          </a:bodyPr>
          <a:lstStyle/>
          <a:p>
            <a:pPr algn="ctr"/>
            <a:r>
              <a:rPr lang="en-US" sz="2800" b="1" dirty="0" smtClean="0"/>
              <a:t>Intra-Annual Variability</a:t>
            </a:r>
          </a:p>
          <a:p>
            <a:endParaRPr lang="en-US" dirty="0"/>
          </a:p>
          <a:p>
            <a:pPr marL="285750" indent="-285750">
              <a:buFont typeface="Arial"/>
              <a:buChar char="•"/>
            </a:pPr>
            <a:r>
              <a:rPr lang="en-US" dirty="0" smtClean="0"/>
              <a:t>Variability </a:t>
            </a:r>
            <a:r>
              <a:rPr lang="en-US" b="1" u="sng" dirty="0" smtClean="0"/>
              <a:t>within</a:t>
            </a:r>
            <a:r>
              <a:rPr lang="en-US" dirty="0" smtClean="0"/>
              <a:t> a year averaged over the decade</a:t>
            </a:r>
          </a:p>
          <a:p>
            <a:pPr marL="285750" indent="-285750">
              <a:buFont typeface="Arial"/>
              <a:buChar char="•"/>
            </a:pPr>
            <a:r>
              <a:rPr lang="en-US" dirty="0" smtClean="0"/>
              <a:t>Tides not included</a:t>
            </a:r>
            <a:endParaRPr lang="en-US" dirty="0"/>
          </a:p>
        </p:txBody>
      </p:sp>
    </p:spTree>
    <p:extLst>
      <p:ext uri="{BB962C8B-B14F-4D97-AF65-F5344CB8AC3E}">
        <p14:creationId xmlns:p14="http://schemas.microsoft.com/office/powerpoint/2010/main" val="3161196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Intra-Annual Forcing</a:t>
            </a:r>
            <a:endParaRPr lang="en-US" dirty="0"/>
          </a:p>
        </p:txBody>
      </p:sp>
      <p:sp>
        <p:nvSpPr>
          <p:cNvPr id="3" name="Text Placeholder 2"/>
          <p:cNvSpPr>
            <a:spLocks noGrp="1"/>
          </p:cNvSpPr>
          <p:nvPr>
            <p:ph type="body" idx="1"/>
          </p:nvPr>
        </p:nvSpPr>
        <p:spPr/>
        <p:txBody>
          <a:bodyPr anchor="ctr">
            <a:normAutofit/>
          </a:bodyPr>
          <a:lstStyle/>
          <a:p>
            <a:r>
              <a:rPr lang="en-US" sz="3200" dirty="0" smtClean="0"/>
              <a:t>Winds and River Discharge</a:t>
            </a:r>
            <a:endParaRPr lang="en-US" sz="3200" dirty="0"/>
          </a:p>
        </p:txBody>
      </p:sp>
    </p:spTree>
    <p:extLst>
      <p:ext uri="{BB962C8B-B14F-4D97-AF65-F5344CB8AC3E}">
        <p14:creationId xmlns:p14="http://schemas.microsoft.com/office/powerpoint/2010/main" val="28786907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AB_Wind_Vectors_Spring_2007_201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1050" y="-1"/>
            <a:ext cx="4389120" cy="3291840"/>
          </a:xfrm>
          <a:prstGeom prst="rect">
            <a:avLst/>
          </a:prstGeom>
        </p:spPr>
      </p:pic>
      <p:pic>
        <p:nvPicPr>
          <p:cNvPr id="10" name="Picture 9" descr="MAB_Wind_Vectors_Winter_2007_201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049" y="0"/>
            <a:ext cx="4389120" cy="3291840"/>
          </a:xfrm>
          <a:prstGeom prst="rect">
            <a:avLst/>
          </a:prstGeom>
        </p:spPr>
      </p:pic>
      <p:pic>
        <p:nvPicPr>
          <p:cNvPr id="9" name="Picture 8" descr="MAB_Wind_Vectors_Autumn_2007_201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1050" y="3022600"/>
            <a:ext cx="4389120" cy="3291840"/>
          </a:xfrm>
          <a:prstGeom prst="rect">
            <a:avLst/>
          </a:prstGeom>
        </p:spPr>
      </p:pic>
      <p:pic>
        <p:nvPicPr>
          <p:cNvPr id="12" name="Picture 11" descr="MAB_Wind_Vectors_Summer_2007_201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049" y="3025140"/>
            <a:ext cx="4389120" cy="3291840"/>
          </a:xfrm>
          <a:prstGeom prst="rect">
            <a:avLst/>
          </a:prstGeom>
        </p:spPr>
      </p:pic>
    </p:spTree>
    <p:extLst>
      <p:ext uri="{BB962C8B-B14F-4D97-AF65-F5344CB8AC3E}">
        <p14:creationId xmlns:p14="http://schemas.microsoft.com/office/powerpoint/2010/main" val="28050550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B_River_Discharge_Seasonal.png"/>
          <p:cNvPicPr>
            <a:picLocks noChangeAspect="1"/>
          </p:cNvPicPr>
          <p:nvPr/>
        </p:nvPicPr>
        <p:blipFill rotWithShape="1">
          <a:blip r:embed="rId2">
            <a:extLst>
              <a:ext uri="{28A0092B-C50C-407E-A947-70E740481C1C}">
                <a14:useLocalDpi xmlns:a14="http://schemas.microsoft.com/office/drawing/2010/main" val="0"/>
              </a:ext>
            </a:extLst>
          </a:blip>
          <a:srcRect l="4871" r="7465" b="6713"/>
          <a:stretch/>
        </p:blipFill>
        <p:spPr>
          <a:xfrm>
            <a:off x="0" y="12700"/>
            <a:ext cx="7772400" cy="6203176"/>
          </a:xfrm>
          <a:prstGeom prst="rect">
            <a:avLst/>
          </a:prstGeom>
        </p:spPr>
      </p:pic>
      <p:grpSp>
        <p:nvGrpSpPr>
          <p:cNvPr id="8" name="Group 7"/>
          <p:cNvGrpSpPr/>
          <p:nvPr/>
        </p:nvGrpSpPr>
        <p:grpSpPr>
          <a:xfrm>
            <a:off x="6437176" y="1435100"/>
            <a:ext cx="2670448" cy="2856932"/>
            <a:chOff x="6437176" y="1435100"/>
            <a:chExt cx="2670448" cy="2856932"/>
          </a:xfrm>
        </p:grpSpPr>
        <p:pic>
          <p:nvPicPr>
            <p:cNvPr id="3" name="Picture 2" descr="Blank_Map.png"/>
            <p:cNvPicPr>
              <a:picLocks noChangeAspect="1"/>
            </p:cNvPicPr>
            <p:nvPr/>
          </p:nvPicPr>
          <p:blipFill rotWithShape="1">
            <a:blip r:embed="rId3">
              <a:extLst>
                <a:ext uri="{28A0092B-C50C-407E-A947-70E740481C1C}">
                  <a14:useLocalDpi xmlns:a14="http://schemas.microsoft.com/office/drawing/2010/main" val="0"/>
                </a:ext>
              </a:extLst>
            </a:blip>
            <a:srcRect l="19098" t="5092" r="18750" b="6250"/>
            <a:stretch/>
          </p:blipFill>
          <p:spPr>
            <a:xfrm>
              <a:off x="6437176" y="1435100"/>
              <a:ext cx="2670448" cy="2856932"/>
            </a:xfrm>
            <a:prstGeom prst="rect">
              <a:avLst/>
            </a:prstGeom>
          </p:spPr>
        </p:pic>
        <p:sp>
          <p:nvSpPr>
            <p:cNvPr id="4" name="Right Arrow 3"/>
            <p:cNvSpPr/>
            <p:nvPr/>
          </p:nvSpPr>
          <p:spPr>
            <a:xfrm rot="2880000">
              <a:off x="6553200" y="3111500"/>
              <a:ext cx="647700" cy="381000"/>
            </a:xfrm>
            <a:prstGeom prst="right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ight Arrow 4"/>
            <p:cNvSpPr/>
            <p:nvPr/>
          </p:nvSpPr>
          <p:spPr>
            <a:xfrm rot="2880000">
              <a:off x="7049677" y="2537696"/>
              <a:ext cx="371283" cy="233207"/>
            </a:xfrm>
            <a:prstGeom prst="rightArrow">
              <a:avLst/>
            </a:prstGeom>
            <a:solidFill>
              <a:srgbClr val="00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ight Arrow 5"/>
            <p:cNvSpPr/>
            <p:nvPr/>
          </p:nvSpPr>
          <p:spPr>
            <a:xfrm rot="5040000">
              <a:off x="7887876" y="1534477"/>
              <a:ext cx="371283" cy="233207"/>
            </a:xfrm>
            <a:prstGeom prst="righ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ight Arrow 6"/>
            <p:cNvSpPr/>
            <p:nvPr/>
          </p:nvSpPr>
          <p:spPr>
            <a:xfrm rot="2880000">
              <a:off x="7315338" y="1928097"/>
              <a:ext cx="371283" cy="233207"/>
            </a:xfrm>
            <a:prstGeom prst="rightArrow">
              <a:avLst/>
            </a:prstGeom>
            <a:solidFill>
              <a:srgbClr val="0000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066094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Seasonal Means</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403792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B_Wind_Vectors_Winter_2007_201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1" y="2959101"/>
            <a:ext cx="3593253" cy="2694940"/>
          </a:xfrm>
          <a:prstGeom prst="rect">
            <a:avLst/>
          </a:prstGeom>
        </p:spPr>
      </p:pic>
      <p:pic>
        <p:nvPicPr>
          <p:cNvPr id="2" name="Picture 1" descr="mean_current_winter.png"/>
          <p:cNvPicPr>
            <a:picLocks noChangeAspect="1"/>
          </p:cNvPicPr>
          <p:nvPr/>
        </p:nvPicPr>
        <p:blipFill rotWithShape="1">
          <a:blip r:embed="rId3">
            <a:extLst>
              <a:ext uri="{28A0092B-C50C-407E-A947-70E740481C1C}">
                <a14:useLocalDpi xmlns:a14="http://schemas.microsoft.com/office/drawing/2010/main" val="0"/>
              </a:ext>
            </a:extLst>
          </a:blip>
          <a:srcRect l="13158" t="4306" r="13556" b="5630"/>
          <a:stretch/>
        </p:blipFill>
        <p:spPr>
          <a:xfrm>
            <a:off x="2404872" y="0"/>
            <a:ext cx="6748272" cy="6217920"/>
          </a:xfrm>
          <a:prstGeom prst="rect">
            <a:avLst/>
          </a:prstGeom>
        </p:spPr>
      </p:pic>
      <p:sp>
        <p:nvSpPr>
          <p:cNvPr id="3" name="TextBox 2"/>
          <p:cNvSpPr txBox="1"/>
          <p:nvPr/>
        </p:nvSpPr>
        <p:spPr>
          <a:xfrm>
            <a:off x="0" y="1244600"/>
            <a:ext cx="2616200" cy="1354217"/>
          </a:xfrm>
          <a:prstGeom prst="rect">
            <a:avLst/>
          </a:prstGeom>
          <a:noFill/>
        </p:spPr>
        <p:txBody>
          <a:bodyPr wrap="square" rtlCol="0">
            <a:spAutoFit/>
          </a:bodyPr>
          <a:lstStyle/>
          <a:p>
            <a:pPr algn="ctr"/>
            <a:r>
              <a:rPr lang="en-US" sz="2800" b="1" dirty="0" smtClean="0"/>
              <a:t>Winter</a:t>
            </a:r>
          </a:p>
          <a:p>
            <a:endParaRPr lang="en-US" dirty="0"/>
          </a:p>
          <a:p>
            <a:pPr marL="285750" indent="-285750">
              <a:buFont typeface="Arial"/>
              <a:buChar char="•"/>
            </a:pPr>
            <a:r>
              <a:rPr lang="en-US" dirty="0" smtClean="0"/>
              <a:t>December, January and February</a:t>
            </a:r>
            <a:endParaRPr lang="en-US" dirty="0"/>
          </a:p>
        </p:txBody>
      </p:sp>
    </p:spTree>
    <p:extLst>
      <p:ext uri="{BB962C8B-B14F-4D97-AF65-F5344CB8AC3E}">
        <p14:creationId xmlns:p14="http://schemas.microsoft.com/office/powerpoint/2010/main" val="3801858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6" descr="map_codar.bmp"/>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75538" y="1135063"/>
            <a:ext cx="117475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pic>
        <p:nvPicPr>
          <p:cNvPr id="28675" name="Picture 2" descr="C:\Documents and Settings\RUCool\Desktop\marcoos_dot.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88088" y="1143000"/>
            <a:ext cx="1177925" cy="636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5" name="Picture 4" descr="map_satellite.bmp"/>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auto">
          <a:xfrm>
            <a:off x="5108575" y="1143000"/>
            <a:ext cx="1176338" cy="633413"/>
          </a:xfrm>
          <a:prstGeom prst="rect">
            <a:avLst/>
          </a:prstGeom>
          <a:ln w="25400">
            <a:noFill/>
          </a:ln>
          <a:effectLst/>
          <a:scene3d>
            <a:camera prst="orthographicFront"/>
            <a:lightRig rig="threePt" dir="t"/>
          </a:scene3d>
          <a:sp3d/>
        </p:spPr>
      </p:pic>
      <p:pic>
        <p:nvPicPr>
          <p:cNvPr id="28677" name="Picture 3" descr="map_codar.bmp"/>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746375" y="1141413"/>
            <a:ext cx="1179513" cy="639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round/>
                <a:headEnd/>
                <a:tailEnd/>
              </a14:hiddenLine>
            </a:ext>
          </a:extLst>
        </p:spPr>
      </p:pic>
      <p:pic>
        <p:nvPicPr>
          <p:cNvPr id="28678" name="Picture 6" descr="map_codar.bmp"/>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1570038" y="1135063"/>
            <a:ext cx="1174750"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pic>
        <p:nvPicPr>
          <p:cNvPr id="28679" name="Picture 8" descr="map_codar.bmp"/>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3929063" y="1143000"/>
            <a:ext cx="1174750" cy="636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graphicFrame>
        <p:nvGraphicFramePr>
          <p:cNvPr id="2619" name="Group 571"/>
          <p:cNvGraphicFramePr>
            <a:graphicFrameLocks noGrp="1"/>
          </p:cNvGraphicFramePr>
          <p:nvPr>
            <p:extLst/>
          </p:nvPr>
        </p:nvGraphicFramePr>
        <p:xfrm>
          <a:off x="508000" y="685800"/>
          <a:ext cx="8140700" cy="5259390"/>
        </p:xfrm>
        <a:graphic>
          <a:graphicData uri="http://schemas.openxmlformats.org/drawingml/2006/table">
            <a:tbl>
              <a:tblPr/>
              <a:tblGrid>
                <a:gridCol w="1054100"/>
                <a:gridCol w="1181100"/>
                <a:gridCol w="1181100"/>
                <a:gridCol w="1181100"/>
                <a:gridCol w="1181100"/>
                <a:gridCol w="1181100"/>
                <a:gridCol w="1181100"/>
              </a:tblGrid>
              <a:tr h="449263">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333399"/>
                          </a:solidFill>
                          <a:effectLst/>
                          <a:latin typeface="Arial" charset="0"/>
                          <a:ea typeface="MS PGothic" charset="0"/>
                          <a:cs typeface="Arial" charset="0"/>
                        </a:rPr>
                        <a:t>Regional</a:t>
                      </a:r>
                    </a:p>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333399"/>
                          </a:solidFill>
                          <a:effectLst/>
                          <a:latin typeface="Arial" charset="0"/>
                          <a:ea typeface="MS PGothic" charset="0"/>
                          <a:cs typeface="Arial" charset="0"/>
                        </a:rPr>
                        <a:t>Priority Themes</a:t>
                      </a:r>
                      <a:endParaRPr kumimoji="0" lang="en-US" sz="14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6">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MS PGothic" charset="0"/>
                          <a:cs typeface="Arial" charset="0"/>
                        </a:rPr>
                        <a:t>Regional Observation &amp; Modeling Capabilities</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47700">
                <a:tc vMerge="1">
                  <a:txBody>
                    <a:bodyPr/>
                    <a:lstStyle/>
                    <a:p>
                      <a:endParaRPr lang="en-US"/>
                    </a:p>
                  </a:txBody>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Weather Mesonet</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HF Radar Network</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Statistical </a:t>
                      </a:r>
                    </a:p>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STPS</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tx1"/>
                          </a:solidFill>
                          <a:effectLst/>
                          <a:latin typeface="Arial" charset="0"/>
                          <a:ea typeface="MS PGothic" charset="0"/>
                          <a:cs typeface="Arial" charset="0"/>
                        </a:rPr>
                        <a:t>Satellite Imagery</a:t>
                      </a:r>
                      <a:endParaRPr kumimoji="0" lang="en-US" sz="1100" b="0" i="0" u="none" strike="noStrike" cap="none" normalizeH="0" baseline="0">
                        <a:ln>
                          <a:noFill/>
                        </a:ln>
                        <a:solidFill>
                          <a:schemeClr val="tx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Glider </a:t>
                      </a:r>
                    </a:p>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Surveys</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Dynamical Ocean Forecasts</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508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333399"/>
                          </a:solidFill>
                          <a:effectLst/>
                          <a:latin typeface="Arial" charset="0"/>
                          <a:ea typeface="MS PGothic" charset="0"/>
                          <a:cs typeface="Arial" charset="0"/>
                        </a:rPr>
                        <a:t>Theme 1. </a:t>
                      </a:r>
                      <a:br>
                        <a:rPr kumimoji="0" lang="en-US" sz="1000" b="1" i="0" u="none" strike="noStrike" cap="none" normalizeH="0" baseline="0" dirty="0">
                          <a:ln>
                            <a:noFill/>
                          </a:ln>
                          <a:solidFill>
                            <a:srgbClr val="333399"/>
                          </a:solidFill>
                          <a:effectLst/>
                          <a:latin typeface="Arial" charset="0"/>
                          <a:ea typeface="MS PGothic" charset="0"/>
                          <a:cs typeface="Arial" charset="0"/>
                        </a:rPr>
                      </a:br>
                      <a:r>
                        <a:rPr kumimoji="0" lang="en-US" sz="1000" b="1" i="0" u="none" strike="noStrike" cap="none" normalizeH="0" baseline="0" dirty="0">
                          <a:ln>
                            <a:noFill/>
                          </a:ln>
                          <a:solidFill>
                            <a:srgbClr val="333399"/>
                          </a:solidFill>
                          <a:effectLst/>
                          <a:latin typeface="Arial" charset="0"/>
                          <a:ea typeface="MS PGothic" charset="0"/>
                          <a:cs typeface="Arial" charset="0"/>
                        </a:rPr>
                        <a:t>Maritime </a:t>
                      </a:r>
                      <a:r>
                        <a:rPr kumimoji="0" lang="en-US" sz="1000" b="1" i="0" u="none" strike="noStrike" cap="none" normalizeH="0" baseline="0" dirty="0" smtClean="0">
                          <a:ln>
                            <a:noFill/>
                          </a:ln>
                          <a:solidFill>
                            <a:srgbClr val="333399"/>
                          </a:solidFill>
                          <a:effectLst/>
                          <a:latin typeface="Arial" charset="0"/>
                          <a:ea typeface="MS PGothic" charset="0"/>
                          <a:cs typeface="Arial" charset="0"/>
                        </a:rPr>
                        <a:t>Commerce &amp; Safety</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FFC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Operational Input to USCG SAROPS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Operational input to USCG SAROPS</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FFC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Operational input to USCG SAROPS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SST for survivability planning</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Assimilation dataset for forecast models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Surface currents for SAROPS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270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333399"/>
                          </a:solidFill>
                          <a:effectLst/>
                          <a:latin typeface="Arial" charset="0"/>
                          <a:ea typeface="MS PGothic" charset="0"/>
                          <a:cs typeface="Arial" charset="0"/>
                        </a:rPr>
                        <a:t>Theme 2. </a:t>
                      </a:r>
                      <a:br>
                        <a:rPr kumimoji="0" lang="en-US" sz="1000" b="1" i="0" u="none" strike="noStrike" cap="none" normalizeH="0" baseline="0" dirty="0">
                          <a:ln>
                            <a:noFill/>
                          </a:ln>
                          <a:solidFill>
                            <a:srgbClr val="333399"/>
                          </a:solidFill>
                          <a:effectLst/>
                          <a:latin typeface="Arial" charset="0"/>
                          <a:ea typeface="MS PGothic" charset="0"/>
                          <a:cs typeface="Arial" charset="0"/>
                        </a:rPr>
                      </a:br>
                      <a:r>
                        <a:rPr kumimoji="0" lang="en-US" sz="1000" b="1" i="0" u="none" strike="noStrike" cap="none" normalizeH="0" baseline="0" dirty="0" smtClean="0">
                          <a:ln>
                            <a:noFill/>
                          </a:ln>
                          <a:solidFill>
                            <a:srgbClr val="333399"/>
                          </a:solidFill>
                          <a:effectLst/>
                          <a:latin typeface="Arial" charset="0"/>
                          <a:ea typeface="MS PGothic" charset="0"/>
                          <a:cs typeface="Arial" charset="0"/>
                        </a:rPr>
                        <a:t>Fisheries</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Weather forecast ensemble validation</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Circulation and divergence maps for habitat</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 </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SST &amp; Color for habitat</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Subsurface T &amp; S for habitat</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3-D fields of T, S, circulation for habitat</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270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333399"/>
                          </a:solidFill>
                          <a:effectLst/>
                          <a:latin typeface="Arial" charset="0"/>
                          <a:ea typeface="MS PGothic" charset="0"/>
                          <a:cs typeface="Arial" charset="0"/>
                        </a:rPr>
                        <a:t>Theme 3. </a:t>
                      </a:r>
                      <a:br>
                        <a:rPr kumimoji="0" lang="en-US" sz="1000" b="1" i="0" u="none" strike="noStrike" cap="none" normalizeH="0" baseline="0" dirty="0">
                          <a:ln>
                            <a:noFill/>
                          </a:ln>
                          <a:solidFill>
                            <a:srgbClr val="333399"/>
                          </a:solidFill>
                          <a:effectLst/>
                          <a:latin typeface="Arial" charset="0"/>
                          <a:ea typeface="MS PGothic" charset="0"/>
                          <a:cs typeface="Arial" charset="0"/>
                        </a:rPr>
                      </a:br>
                      <a:r>
                        <a:rPr kumimoji="0" lang="en-US" sz="1000" b="1" i="0" u="none" strike="noStrike" cap="none" normalizeH="0" baseline="0" dirty="0" smtClean="0">
                          <a:ln>
                            <a:noFill/>
                          </a:ln>
                          <a:solidFill>
                            <a:srgbClr val="333399"/>
                          </a:solidFill>
                          <a:effectLst/>
                          <a:latin typeface="Arial" charset="0"/>
                          <a:ea typeface="MS PGothic" charset="0"/>
                          <a:cs typeface="Arial" charset="0"/>
                        </a:rPr>
                        <a:t>Public Health &amp; Water </a:t>
                      </a:r>
                      <a:r>
                        <a:rPr kumimoji="0" lang="en-US" sz="1000" b="1" i="0" u="none" strike="noStrike" cap="none" normalizeH="0" baseline="0" dirty="0">
                          <a:ln>
                            <a:noFill/>
                          </a:ln>
                          <a:solidFill>
                            <a:srgbClr val="333399"/>
                          </a:solidFill>
                          <a:effectLst/>
                          <a:latin typeface="Arial" charset="0"/>
                          <a:ea typeface="MS PGothic" charset="0"/>
                          <a:cs typeface="Arial" charset="0"/>
                        </a:rPr>
                        <a:t>Quality</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Winds for transport, river plumes, &amp; upwelling</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Surface currents for </a:t>
                      </a:r>
                      <a:r>
                        <a:rPr kumimoji="0" lang="en-US" sz="1000" b="0" i="0" u="none" strike="noStrike" cap="none" normalizeH="0" baseline="0" dirty="0" smtClean="0">
                          <a:ln>
                            <a:noFill/>
                          </a:ln>
                          <a:solidFill>
                            <a:schemeClr val="tx1"/>
                          </a:solidFill>
                          <a:effectLst/>
                          <a:latin typeface="Arial" charset="0"/>
                          <a:ea typeface="MS PGothic" charset="0"/>
                          <a:cs typeface="Arial" charset="0"/>
                        </a:rPr>
                        <a:t>floatables</a:t>
                      </a:r>
                      <a:r>
                        <a:rPr kumimoji="0" lang="en-US" sz="1000" b="0" i="0" u="none" strike="noStrike" cap="none" normalizeH="0" baseline="0" dirty="0">
                          <a:ln>
                            <a:noFill/>
                          </a:ln>
                          <a:solidFill>
                            <a:schemeClr val="tx1"/>
                          </a:solidFill>
                          <a:effectLst/>
                          <a:latin typeface="Arial" charset="0"/>
                          <a:ea typeface="MS PGothic" charset="0"/>
                          <a:cs typeface="Arial" charset="0"/>
                        </a:rPr>
                        <a:t>, bacteria, spill response</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Surface currents for </a:t>
                      </a:r>
                      <a:r>
                        <a:rPr kumimoji="0" lang="en-US" sz="1000" b="0" i="0" u="none" strike="noStrike" cap="none" normalizeH="0" baseline="0" dirty="0" smtClean="0">
                          <a:ln>
                            <a:noFill/>
                          </a:ln>
                          <a:solidFill>
                            <a:schemeClr val="tx1"/>
                          </a:solidFill>
                          <a:effectLst/>
                          <a:latin typeface="Arial" charset="0"/>
                          <a:ea typeface="MS PGothic" charset="0"/>
                          <a:cs typeface="Arial" charset="0"/>
                        </a:rPr>
                        <a:t>floatables</a:t>
                      </a:r>
                      <a:r>
                        <a:rPr kumimoji="0" lang="en-US" sz="1000" b="0" i="0" u="none" strike="noStrike" cap="none" normalizeH="0" baseline="0" dirty="0">
                          <a:ln>
                            <a:noFill/>
                          </a:ln>
                          <a:solidFill>
                            <a:schemeClr val="tx1"/>
                          </a:solidFill>
                          <a:effectLst/>
                          <a:latin typeface="Arial" charset="0"/>
                          <a:ea typeface="MS PGothic" charset="0"/>
                          <a:cs typeface="Arial" charset="0"/>
                        </a:rPr>
                        <a:t>, bacteria, spill response</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Ocean color for river plumes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Nearshore dissolved oxygen surveys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Surface currents for floatables, bacteria, spill response</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508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333399"/>
                          </a:solidFill>
                          <a:effectLst/>
                          <a:latin typeface="Arial" charset="0"/>
                          <a:ea typeface="MS PGothic" charset="0"/>
                          <a:cs typeface="Arial" charset="0"/>
                        </a:rPr>
                        <a:t>Theme 4. </a:t>
                      </a:r>
                      <a:br>
                        <a:rPr kumimoji="0" lang="en-US" sz="1000" b="1" i="0" u="none" strike="noStrike" cap="none" normalizeH="0" baseline="0" dirty="0">
                          <a:ln>
                            <a:noFill/>
                          </a:ln>
                          <a:solidFill>
                            <a:srgbClr val="333399"/>
                          </a:solidFill>
                          <a:effectLst/>
                          <a:latin typeface="Arial" charset="0"/>
                          <a:ea typeface="MS PGothic" charset="0"/>
                          <a:cs typeface="Arial" charset="0"/>
                        </a:rPr>
                      </a:br>
                      <a:r>
                        <a:rPr kumimoji="0" lang="en-US" sz="1000" b="1" i="0" u="none" strike="noStrike" cap="none" normalizeH="0" baseline="0" dirty="0" smtClean="0">
                          <a:ln>
                            <a:noFill/>
                          </a:ln>
                          <a:solidFill>
                            <a:srgbClr val="333399"/>
                          </a:solidFill>
                          <a:effectLst/>
                          <a:latin typeface="Arial" charset="0"/>
                          <a:ea typeface="MS PGothic" charset="0"/>
                          <a:cs typeface="Arial" charset="0"/>
                        </a:rPr>
                        <a:t>Coastal Flooding</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Weather forecast ensemble validation</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PGothic" charset="0"/>
                          <a:cs typeface="Arial" charset="0"/>
                        </a:rPr>
                        <a:t>Assimilation dataset for forecast models</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 </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SSTs assimilation into forecast models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Assimilation dataset for forecast models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Nested forecast ensembles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064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333399"/>
                          </a:solidFill>
                          <a:effectLst/>
                          <a:latin typeface="Arial" charset="0"/>
                          <a:ea typeface="MS PGothic" charset="0"/>
                          <a:cs typeface="Arial" charset="0"/>
                        </a:rPr>
                        <a:t>Theme 5. </a:t>
                      </a:r>
                      <a:br>
                        <a:rPr kumimoji="0" lang="en-US" sz="1000" b="1" i="0" u="none" strike="noStrike" cap="none" normalizeH="0" baseline="0">
                          <a:ln>
                            <a:noFill/>
                          </a:ln>
                          <a:solidFill>
                            <a:srgbClr val="333399"/>
                          </a:solidFill>
                          <a:effectLst/>
                          <a:latin typeface="Arial" charset="0"/>
                          <a:ea typeface="MS PGothic" charset="0"/>
                          <a:cs typeface="Arial" charset="0"/>
                        </a:rPr>
                      </a:br>
                      <a:r>
                        <a:rPr kumimoji="0" lang="en-US" sz="1000" b="1" i="0" u="none" strike="noStrike" cap="none" normalizeH="0" baseline="0">
                          <a:ln>
                            <a:noFill/>
                          </a:ln>
                          <a:solidFill>
                            <a:srgbClr val="333399"/>
                          </a:solidFill>
                          <a:effectLst/>
                          <a:latin typeface="Arial" charset="0"/>
                          <a:ea typeface="MS PGothic" charset="0"/>
                          <a:cs typeface="Arial" charset="0"/>
                        </a:rPr>
                        <a:t>Offshore Energy</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Historical analysis &amp; wind model validation</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Historical current analysis &amp; wind model validation</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 </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Historical analysis surface fronts &amp; plumes for siting</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Historical analysis of subsurface fronts &amp; plumes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Coupled ocean-atmosphere models for resource estimates</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8741" name="TextBox 5"/>
          <p:cNvSpPr txBox="1">
            <a:spLocks noChangeArrowheads="1"/>
          </p:cNvSpPr>
          <p:nvPr/>
        </p:nvSpPr>
        <p:spPr bwMode="auto">
          <a:xfrm>
            <a:off x="0" y="113771"/>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37931725" indent="-37474525" eaLnBrk="0" hangingPunct="0">
              <a:defRPr sz="2400">
                <a:solidFill>
                  <a:schemeClr val="tx1"/>
                </a:solidFill>
                <a:latin typeface="Calibri" charset="0"/>
                <a:ea typeface="MS PGothic" charset="0"/>
                <a:cs typeface="MS PGothic" charset="0"/>
              </a:defRPr>
            </a:lvl2pPr>
            <a:lvl3pPr eaLnBrk="0" hangingPunct="0">
              <a:defRPr sz="2400">
                <a:solidFill>
                  <a:schemeClr val="tx1"/>
                </a:solidFill>
                <a:latin typeface="Calibri" charset="0"/>
                <a:ea typeface="MS PGothic" charset="0"/>
                <a:cs typeface="MS PGothic" charset="0"/>
              </a:defRPr>
            </a:lvl3pPr>
            <a:lvl4pPr eaLnBrk="0" hangingPunct="0">
              <a:defRPr sz="2400">
                <a:solidFill>
                  <a:schemeClr val="tx1"/>
                </a:solidFill>
                <a:latin typeface="Calibri" charset="0"/>
                <a:ea typeface="MS PGothic" charset="0"/>
                <a:cs typeface="MS PGothic" charset="0"/>
              </a:defRPr>
            </a:lvl4pPr>
            <a:lvl5pPr eaLnBrk="0" hangingPunct="0">
              <a:defRPr sz="2400">
                <a:solidFill>
                  <a:schemeClr val="tx1"/>
                </a:solidFill>
                <a:latin typeface="Calibri" charset="0"/>
                <a:ea typeface="MS PGothic" charset="0"/>
                <a:cs typeface="MS PGothic" charset="0"/>
              </a:defRPr>
            </a:lvl5pPr>
            <a:lvl6pPr marL="457200" eaLnBrk="0" fontAlgn="base" hangingPunct="0">
              <a:spcBef>
                <a:spcPct val="0"/>
              </a:spcBef>
              <a:spcAft>
                <a:spcPct val="0"/>
              </a:spcAft>
              <a:defRPr sz="2400">
                <a:solidFill>
                  <a:schemeClr val="tx1"/>
                </a:solidFill>
                <a:latin typeface="Calibri" charset="0"/>
                <a:ea typeface="MS PGothic" charset="0"/>
                <a:cs typeface="MS PGothic" charset="0"/>
              </a:defRPr>
            </a:lvl6pPr>
            <a:lvl7pPr marL="914400" eaLnBrk="0" fontAlgn="base" hangingPunct="0">
              <a:spcBef>
                <a:spcPct val="0"/>
              </a:spcBef>
              <a:spcAft>
                <a:spcPct val="0"/>
              </a:spcAft>
              <a:defRPr sz="2400">
                <a:solidFill>
                  <a:schemeClr val="tx1"/>
                </a:solidFill>
                <a:latin typeface="Calibri" charset="0"/>
                <a:ea typeface="MS PGothic" charset="0"/>
                <a:cs typeface="MS PGothic" charset="0"/>
              </a:defRPr>
            </a:lvl7pPr>
            <a:lvl8pPr marL="1371600" eaLnBrk="0" fontAlgn="base" hangingPunct="0">
              <a:spcBef>
                <a:spcPct val="0"/>
              </a:spcBef>
              <a:spcAft>
                <a:spcPct val="0"/>
              </a:spcAft>
              <a:defRPr sz="2400">
                <a:solidFill>
                  <a:schemeClr val="tx1"/>
                </a:solidFill>
                <a:latin typeface="Calibri" charset="0"/>
                <a:ea typeface="MS PGothic" charset="0"/>
                <a:cs typeface="MS PGothic" charset="0"/>
              </a:defRPr>
            </a:lvl8pPr>
            <a:lvl9pPr marL="18288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fontAlgn="base" hangingPunct="1">
              <a:spcBef>
                <a:spcPct val="0"/>
              </a:spcBef>
              <a:spcAft>
                <a:spcPct val="0"/>
              </a:spcAft>
            </a:pPr>
            <a:r>
              <a:rPr lang="en-US" sz="2800" b="1" dirty="0" smtClean="0">
                <a:solidFill>
                  <a:prstClr val="white"/>
                </a:solidFill>
                <a:latin typeface="Calibri"/>
              </a:rPr>
              <a:t>Integration Matrix: Capabilities Support </a:t>
            </a:r>
            <a:r>
              <a:rPr lang="en-US" sz="2800" b="1" dirty="0">
                <a:solidFill>
                  <a:prstClr val="white"/>
                </a:solidFill>
                <a:latin typeface="Calibri"/>
              </a:rPr>
              <a:t>M</a:t>
            </a:r>
            <a:r>
              <a:rPr lang="en-US" sz="2800" b="1" dirty="0" smtClean="0">
                <a:solidFill>
                  <a:prstClr val="white"/>
                </a:solidFill>
                <a:latin typeface="Calibri"/>
              </a:rPr>
              <a:t>ultiple Themes</a:t>
            </a:r>
            <a:endParaRPr lang="en-US" sz="2800" b="1" dirty="0">
              <a:solidFill>
                <a:prstClr val="white"/>
              </a:solidFill>
              <a:latin typeface="Calibri"/>
            </a:endParaRPr>
          </a:p>
        </p:txBody>
      </p:sp>
      <p:cxnSp>
        <p:nvCxnSpPr>
          <p:cNvPr id="3" name="Straight Arrow Connector 2"/>
          <p:cNvCxnSpPr/>
          <p:nvPr/>
        </p:nvCxnSpPr>
        <p:spPr>
          <a:xfrm>
            <a:off x="1384302" y="2451100"/>
            <a:ext cx="1435098" cy="0"/>
          </a:xfrm>
          <a:prstGeom prst="straightConnector1">
            <a:avLst/>
          </a:prstGeom>
          <a:ln w="38100" cmpd="sng">
            <a:solidFill>
              <a:srgbClr val="01FF09"/>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0" y="48455"/>
            <a:ext cx="9144000" cy="584775"/>
          </a:xfrm>
          <a:prstGeom prst="rect">
            <a:avLst/>
          </a:prstGeom>
          <a:noFill/>
        </p:spPr>
        <p:txBody>
          <a:bodyPr wrap="square" rtlCol="0">
            <a:spAutoFit/>
          </a:bodyPr>
          <a:lstStyle/>
          <a:p>
            <a:pPr algn="ctr"/>
            <a:r>
              <a:rPr lang="en-US" sz="3200" b="1" dirty="0" smtClean="0">
                <a:solidFill>
                  <a:prstClr val="black"/>
                </a:solidFill>
              </a:rPr>
              <a:t>MARACOOS Integration Matrix</a:t>
            </a:r>
            <a:endParaRPr lang="en-US" sz="3200" b="1" dirty="0">
              <a:solidFill>
                <a:prstClr val="black"/>
              </a:solidFill>
            </a:endParaRPr>
          </a:p>
        </p:txBody>
      </p:sp>
      <p:grpSp>
        <p:nvGrpSpPr>
          <p:cNvPr id="13" name="Group 12"/>
          <p:cNvGrpSpPr/>
          <p:nvPr/>
        </p:nvGrpSpPr>
        <p:grpSpPr>
          <a:xfrm>
            <a:off x="-11615" y="6234591"/>
            <a:ext cx="9155615" cy="628440"/>
            <a:chOff x="-11615" y="6234591"/>
            <a:chExt cx="9155615" cy="628440"/>
          </a:xfrm>
        </p:grpSpPr>
        <p:sp>
          <p:nvSpPr>
            <p:cNvPr id="14" name="Rectangle 13"/>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5" name="Picture 1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777121" y="6243911"/>
              <a:ext cx="2939989" cy="614089"/>
            </a:xfrm>
            <a:prstGeom prst="rect">
              <a:avLst/>
            </a:prstGeom>
          </p:spPr>
        </p:pic>
        <p:pic>
          <p:nvPicPr>
            <p:cNvPr id="16" name="Picture 15"/>
            <p:cNvPicPr>
              <a:picLocks noChangeAspect="1"/>
            </p:cNvPicPr>
            <p:nvPr/>
          </p:nvPicPr>
          <p:blipFill rotWithShape="1">
            <a:blip r:embed="rId10" cstate="email">
              <a:extLst>
                <a:ext uri="{28A0092B-C50C-407E-A947-70E740481C1C}">
                  <a14:useLocalDpi xmlns:a14="http://schemas.microsoft.com/office/drawing/2010/main"/>
                </a:ext>
              </a:extLst>
            </a:blip>
            <a:srcRect l="-1"/>
            <a:stretch/>
          </p:blipFill>
          <p:spPr>
            <a:xfrm>
              <a:off x="-11615" y="6247440"/>
              <a:ext cx="5409983" cy="615591"/>
            </a:xfrm>
            <a:prstGeom prst="rect">
              <a:avLst/>
            </a:prstGeom>
          </p:spPr>
        </p:pic>
        <p:pic>
          <p:nvPicPr>
            <p:cNvPr id="17" name="Picture 16"/>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4668248" y="6261566"/>
              <a:ext cx="540613" cy="557002"/>
            </a:xfrm>
            <a:prstGeom prst="rect">
              <a:avLst/>
            </a:prstGeom>
          </p:spPr>
        </p:pic>
      </p:grpSp>
    </p:spTree>
    <p:extLst>
      <p:ext uri="{BB962C8B-B14F-4D97-AF65-F5344CB8AC3E}">
        <p14:creationId xmlns:p14="http://schemas.microsoft.com/office/powerpoint/2010/main" val="2017796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B_Wind_Vectors_Spring_2007_201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575" y="3023522"/>
            <a:ext cx="3689350" cy="2767013"/>
          </a:xfrm>
          <a:prstGeom prst="rect">
            <a:avLst/>
          </a:prstGeom>
        </p:spPr>
      </p:pic>
      <p:pic>
        <p:nvPicPr>
          <p:cNvPr id="2" name="Picture 1" descr="mean_current_spring.png"/>
          <p:cNvPicPr>
            <a:picLocks noChangeAspect="1"/>
          </p:cNvPicPr>
          <p:nvPr/>
        </p:nvPicPr>
        <p:blipFill rotWithShape="1">
          <a:blip r:embed="rId3">
            <a:extLst>
              <a:ext uri="{28A0092B-C50C-407E-A947-70E740481C1C}">
                <a14:useLocalDpi xmlns:a14="http://schemas.microsoft.com/office/drawing/2010/main" val="0"/>
              </a:ext>
            </a:extLst>
          </a:blip>
          <a:srcRect l="13158" t="4306" r="13556" b="5630"/>
          <a:stretch/>
        </p:blipFill>
        <p:spPr>
          <a:xfrm>
            <a:off x="2404872" y="0"/>
            <a:ext cx="6748272" cy="6217920"/>
          </a:xfrm>
          <a:prstGeom prst="rect">
            <a:avLst/>
          </a:prstGeom>
        </p:spPr>
      </p:pic>
      <p:sp>
        <p:nvSpPr>
          <p:cNvPr id="3" name="TextBox 2"/>
          <p:cNvSpPr txBox="1"/>
          <p:nvPr/>
        </p:nvSpPr>
        <p:spPr>
          <a:xfrm>
            <a:off x="0" y="1244600"/>
            <a:ext cx="2616200" cy="1077218"/>
          </a:xfrm>
          <a:prstGeom prst="rect">
            <a:avLst/>
          </a:prstGeom>
          <a:noFill/>
        </p:spPr>
        <p:txBody>
          <a:bodyPr wrap="square" rtlCol="0">
            <a:spAutoFit/>
          </a:bodyPr>
          <a:lstStyle/>
          <a:p>
            <a:pPr algn="ctr"/>
            <a:r>
              <a:rPr lang="en-US" sz="2800" b="1" dirty="0" smtClean="0"/>
              <a:t>Spring</a:t>
            </a:r>
          </a:p>
          <a:p>
            <a:endParaRPr lang="en-US" dirty="0"/>
          </a:p>
          <a:p>
            <a:pPr marL="285750" indent="-285750">
              <a:buFont typeface="Arial"/>
              <a:buChar char="•"/>
            </a:pPr>
            <a:r>
              <a:rPr lang="en-US" dirty="0" smtClean="0"/>
              <a:t>March, April and May</a:t>
            </a:r>
            <a:endParaRPr lang="en-US" dirty="0"/>
          </a:p>
        </p:txBody>
      </p:sp>
    </p:spTree>
    <p:extLst>
      <p:ext uri="{BB962C8B-B14F-4D97-AF65-F5344CB8AC3E}">
        <p14:creationId xmlns:p14="http://schemas.microsoft.com/office/powerpoint/2010/main" val="18146454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B_Wind_Vectors_Summer_2007_201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299" y="3255963"/>
            <a:ext cx="3776556" cy="2832417"/>
          </a:xfrm>
          <a:prstGeom prst="rect">
            <a:avLst/>
          </a:prstGeom>
        </p:spPr>
      </p:pic>
      <p:pic>
        <p:nvPicPr>
          <p:cNvPr id="3" name="Picture 2" descr="mean_current_summer.png"/>
          <p:cNvPicPr>
            <a:picLocks noChangeAspect="1"/>
          </p:cNvPicPr>
          <p:nvPr/>
        </p:nvPicPr>
        <p:blipFill rotWithShape="1">
          <a:blip r:embed="rId3">
            <a:extLst>
              <a:ext uri="{28A0092B-C50C-407E-A947-70E740481C1C}">
                <a14:useLocalDpi xmlns:a14="http://schemas.microsoft.com/office/drawing/2010/main" val="0"/>
              </a:ext>
            </a:extLst>
          </a:blip>
          <a:srcRect l="13157" t="4306" r="13555" b="5630"/>
          <a:stretch/>
        </p:blipFill>
        <p:spPr>
          <a:xfrm>
            <a:off x="2404872" y="0"/>
            <a:ext cx="6748272" cy="6217920"/>
          </a:xfrm>
          <a:prstGeom prst="rect">
            <a:avLst/>
          </a:prstGeom>
        </p:spPr>
      </p:pic>
      <p:sp>
        <p:nvSpPr>
          <p:cNvPr id="4" name="TextBox 3"/>
          <p:cNvSpPr txBox="1"/>
          <p:nvPr/>
        </p:nvSpPr>
        <p:spPr>
          <a:xfrm>
            <a:off x="0" y="1244600"/>
            <a:ext cx="2616200" cy="1077218"/>
          </a:xfrm>
          <a:prstGeom prst="rect">
            <a:avLst/>
          </a:prstGeom>
          <a:noFill/>
        </p:spPr>
        <p:txBody>
          <a:bodyPr wrap="square" rtlCol="0">
            <a:spAutoFit/>
          </a:bodyPr>
          <a:lstStyle/>
          <a:p>
            <a:pPr algn="ctr"/>
            <a:r>
              <a:rPr lang="en-US" sz="2800" b="1" dirty="0" smtClean="0"/>
              <a:t>Summer</a:t>
            </a:r>
          </a:p>
          <a:p>
            <a:endParaRPr lang="en-US" dirty="0"/>
          </a:p>
          <a:p>
            <a:pPr marL="285750" indent="-285750">
              <a:buFont typeface="Arial"/>
              <a:buChar char="•"/>
            </a:pPr>
            <a:r>
              <a:rPr lang="en-US" dirty="0" smtClean="0"/>
              <a:t>June, July and August</a:t>
            </a:r>
            <a:endParaRPr lang="en-US" dirty="0"/>
          </a:p>
        </p:txBody>
      </p:sp>
    </p:spTree>
    <p:extLst>
      <p:ext uri="{BB962C8B-B14F-4D97-AF65-F5344CB8AC3E}">
        <p14:creationId xmlns:p14="http://schemas.microsoft.com/office/powerpoint/2010/main" val="4816117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B_Wind_Vectors_Autumn_2007_201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950" y="3162300"/>
            <a:ext cx="3855984" cy="2891988"/>
          </a:xfrm>
          <a:prstGeom prst="rect">
            <a:avLst/>
          </a:prstGeom>
        </p:spPr>
      </p:pic>
      <p:pic>
        <p:nvPicPr>
          <p:cNvPr id="2" name="Picture 1" descr="mean_current_fall.png"/>
          <p:cNvPicPr>
            <a:picLocks noChangeAspect="1"/>
          </p:cNvPicPr>
          <p:nvPr/>
        </p:nvPicPr>
        <p:blipFill rotWithShape="1">
          <a:blip r:embed="rId3">
            <a:extLst>
              <a:ext uri="{28A0092B-C50C-407E-A947-70E740481C1C}">
                <a14:useLocalDpi xmlns:a14="http://schemas.microsoft.com/office/drawing/2010/main" val="0"/>
              </a:ext>
            </a:extLst>
          </a:blip>
          <a:srcRect l="13158" t="4306" r="13556" b="5630"/>
          <a:stretch/>
        </p:blipFill>
        <p:spPr>
          <a:xfrm>
            <a:off x="2404872" y="0"/>
            <a:ext cx="6748272" cy="6217920"/>
          </a:xfrm>
          <a:prstGeom prst="rect">
            <a:avLst/>
          </a:prstGeom>
        </p:spPr>
      </p:pic>
      <p:sp>
        <p:nvSpPr>
          <p:cNvPr id="3" name="TextBox 2"/>
          <p:cNvSpPr txBox="1"/>
          <p:nvPr/>
        </p:nvSpPr>
        <p:spPr>
          <a:xfrm>
            <a:off x="0" y="1244600"/>
            <a:ext cx="2616200" cy="1354217"/>
          </a:xfrm>
          <a:prstGeom prst="rect">
            <a:avLst/>
          </a:prstGeom>
          <a:noFill/>
        </p:spPr>
        <p:txBody>
          <a:bodyPr wrap="square" rtlCol="0">
            <a:spAutoFit/>
          </a:bodyPr>
          <a:lstStyle/>
          <a:p>
            <a:pPr algn="ctr"/>
            <a:r>
              <a:rPr lang="en-US" sz="2800" b="1" dirty="0" smtClean="0"/>
              <a:t>Autumn</a:t>
            </a:r>
          </a:p>
          <a:p>
            <a:endParaRPr lang="en-US" dirty="0"/>
          </a:p>
          <a:p>
            <a:pPr marL="285750" indent="-285750">
              <a:buFont typeface="Arial"/>
              <a:buChar char="•"/>
            </a:pPr>
            <a:r>
              <a:rPr lang="en-US" dirty="0" smtClean="0"/>
              <a:t>September, October and November</a:t>
            </a:r>
            <a:endParaRPr lang="en-US" dirty="0"/>
          </a:p>
        </p:txBody>
      </p:sp>
    </p:spTree>
    <p:extLst>
      <p:ext uri="{BB962C8B-B14F-4D97-AF65-F5344CB8AC3E}">
        <p14:creationId xmlns:p14="http://schemas.microsoft.com/office/powerpoint/2010/main" val="27061341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ximum_Seasonal_AlongShelfCurrent_Line_200m_2007-2016_grid_Smooth_Speed_Line.png"/>
          <p:cNvPicPr>
            <a:picLocks noChangeAspect="1"/>
          </p:cNvPicPr>
          <p:nvPr/>
        </p:nvPicPr>
        <p:blipFill rotWithShape="1">
          <a:blip r:embed="rId2">
            <a:extLst>
              <a:ext uri="{28A0092B-C50C-407E-A947-70E740481C1C}">
                <a14:useLocalDpi xmlns:a14="http://schemas.microsoft.com/office/drawing/2010/main" val="0"/>
              </a:ext>
            </a:extLst>
          </a:blip>
          <a:srcRect l="4647"/>
          <a:stretch/>
        </p:blipFill>
        <p:spPr>
          <a:xfrm>
            <a:off x="4064306" y="1231900"/>
            <a:ext cx="5037667" cy="3962400"/>
          </a:xfrm>
          <a:prstGeom prst="rect">
            <a:avLst/>
          </a:prstGeom>
        </p:spPr>
      </p:pic>
      <p:pic>
        <p:nvPicPr>
          <p:cNvPr id="4" name="Picture 3" descr="Maximum_Seasonal_AlongShelfCurrent_Map_200m_2007-2016_grid_Smooth_Speed_Line.png"/>
          <p:cNvPicPr>
            <a:picLocks noChangeAspect="1"/>
          </p:cNvPicPr>
          <p:nvPr/>
        </p:nvPicPr>
        <p:blipFill rotWithShape="1">
          <a:blip r:embed="rId3">
            <a:extLst>
              <a:ext uri="{28A0092B-C50C-407E-A947-70E740481C1C}">
                <a14:useLocalDpi xmlns:a14="http://schemas.microsoft.com/office/drawing/2010/main" val="0"/>
              </a:ext>
            </a:extLst>
          </a:blip>
          <a:srcRect l="15625" r="14584" b="6172"/>
          <a:stretch/>
        </p:blipFill>
        <p:spPr>
          <a:xfrm>
            <a:off x="16934" y="1012686"/>
            <a:ext cx="4047372" cy="4080933"/>
          </a:xfrm>
          <a:prstGeom prst="rect">
            <a:avLst/>
          </a:prstGeom>
        </p:spPr>
      </p:pic>
      <p:sp>
        <p:nvSpPr>
          <p:cNvPr id="2" name="TextBox 1"/>
          <p:cNvSpPr txBox="1"/>
          <p:nvPr/>
        </p:nvSpPr>
        <p:spPr>
          <a:xfrm>
            <a:off x="353034" y="304800"/>
            <a:ext cx="3711272" cy="707886"/>
          </a:xfrm>
          <a:prstGeom prst="rect">
            <a:avLst/>
          </a:prstGeom>
          <a:noFill/>
        </p:spPr>
        <p:txBody>
          <a:bodyPr wrap="none" rtlCol="0">
            <a:spAutoFit/>
          </a:bodyPr>
          <a:lstStyle/>
          <a:p>
            <a:r>
              <a:rPr lang="en-US" sz="4000" dirty="0" smtClean="0"/>
              <a:t>Shelf Slope Front</a:t>
            </a:r>
            <a:endParaRPr lang="en-US" sz="4000" dirty="0"/>
          </a:p>
        </p:txBody>
      </p:sp>
      <p:sp>
        <p:nvSpPr>
          <p:cNvPr id="3" name="TextBox 2"/>
          <p:cNvSpPr txBox="1"/>
          <p:nvPr/>
        </p:nvSpPr>
        <p:spPr>
          <a:xfrm>
            <a:off x="17172" y="5413514"/>
            <a:ext cx="4382995" cy="369332"/>
          </a:xfrm>
          <a:prstGeom prst="rect">
            <a:avLst/>
          </a:prstGeom>
          <a:noFill/>
        </p:spPr>
        <p:txBody>
          <a:bodyPr wrap="none" rtlCol="0">
            <a:spAutoFit/>
          </a:bodyPr>
          <a:lstStyle/>
          <a:p>
            <a:r>
              <a:rPr lang="en-US" dirty="0" smtClean="0"/>
              <a:t>Furthest offshore extent in winter </a:t>
            </a:r>
            <a:r>
              <a:rPr lang="en-US" smtClean="0"/>
              <a:t>and spring</a:t>
            </a:r>
            <a:endParaRPr lang="en-US"/>
          </a:p>
        </p:txBody>
      </p:sp>
      <p:sp>
        <p:nvSpPr>
          <p:cNvPr id="6" name="TextBox 5"/>
          <p:cNvSpPr txBox="1"/>
          <p:nvPr/>
        </p:nvSpPr>
        <p:spPr>
          <a:xfrm>
            <a:off x="5257800" y="5275014"/>
            <a:ext cx="2910156" cy="646331"/>
          </a:xfrm>
          <a:prstGeom prst="rect">
            <a:avLst/>
          </a:prstGeom>
          <a:noFill/>
        </p:spPr>
        <p:txBody>
          <a:bodyPr wrap="none" rtlCol="0">
            <a:spAutoFit/>
          </a:bodyPr>
          <a:lstStyle/>
          <a:p>
            <a:r>
              <a:rPr lang="en-US" dirty="0"/>
              <a:t>I</a:t>
            </a:r>
            <a:r>
              <a:rPr lang="en-US" dirty="0" smtClean="0"/>
              <a:t>ncrease in alongshore speed</a:t>
            </a:r>
          </a:p>
          <a:p>
            <a:r>
              <a:rPr lang="en-US" dirty="0" smtClean="0"/>
              <a:t>From north to south </a:t>
            </a:r>
            <a:endParaRPr lang="en-US" dirty="0"/>
          </a:p>
        </p:txBody>
      </p:sp>
    </p:spTree>
    <p:extLst>
      <p:ext uri="{BB962C8B-B14F-4D97-AF65-F5344CB8AC3E}">
        <p14:creationId xmlns:p14="http://schemas.microsoft.com/office/powerpoint/2010/main" val="19107064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long_Isobath_Flow_50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524000"/>
            <a:ext cx="4389120" cy="3291840"/>
          </a:xfrm>
          <a:prstGeom prst="rect">
            <a:avLst/>
          </a:prstGeom>
        </p:spPr>
      </p:pic>
      <p:pic>
        <p:nvPicPr>
          <p:cNvPr id="4" name="Picture 3" descr="Cross_Isobath_Flow_50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1524000"/>
            <a:ext cx="4389120" cy="3291840"/>
          </a:xfrm>
          <a:prstGeom prst="rect">
            <a:avLst/>
          </a:prstGeom>
        </p:spPr>
      </p:pic>
      <p:sp>
        <p:nvSpPr>
          <p:cNvPr id="5" name="TextBox 4"/>
          <p:cNvSpPr txBox="1"/>
          <p:nvPr/>
        </p:nvSpPr>
        <p:spPr>
          <a:xfrm>
            <a:off x="0" y="3733800"/>
            <a:ext cx="1074232" cy="338554"/>
          </a:xfrm>
          <a:prstGeom prst="rect">
            <a:avLst/>
          </a:prstGeom>
          <a:noFill/>
        </p:spPr>
        <p:txBody>
          <a:bodyPr wrap="none" rtlCol="0">
            <a:spAutoFit/>
          </a:bodyPr>
          <a:lstStyle/>
          <a:p>
            <a:pPr algn="r"/>
            <a:r>
              <a:rPr lang="en-US" sz="1600" dirty="0" err="1" smtClean="0"/>
              <a:t>Ches</a:t>
            </a:r>
            <a:r>
              <a:rPr lang="en-US" sz="1600" dirty="0" smtClean="0"/>
              <a:t> Bay</a:t>
            </a:r>
            <a:endParaRPr lang="en-US" sz="1600" dirty="0"/>
          </a:p>
        </p:txBody>
      </p:sp>
      <p:sp>
        <p:nvSpPr>
          <p:cNvPr id="6" name="TextBox 5"/>
          <p:cNvSpPr txBox="1"/>
          <p:nvPr/>
        </p:nvSpPr>
        <p:spPr>
          <a:xfrm>
            <a:off x="581589" y="2438400"/>
            <a:ext cx="492643" cy="338554"/>
          </a:xfrm>
          <a:prstGeom prst="rect">
            <a:avLst/>
          </a:prstGeom>
          <a:noFill/>
        </p:spPr>
        <p:txBody>
          <a:bodyPr wrap="none" rtlCol="0">
            <a:spAutoFit/>
          </a:bodyPr>
          <a:lstStyle/>
          <a:p>
            <a:pPr algn="r"/>
            <a:r>
              <a:rPr lang="en-US" sz="1600" dirty="0" smtClean="0"/>
              <a:t>LIS</a:t>
            </a:r>
            <a:endParaRPr lang="en-US" sz="1600" dirty="0"/>
          </a:p>
        </p:txBody>
      </p:sp>
      <p:sp>
        <p:nvSpPr>
          <p:cNvPr id="7" name="TextBox 6"/>
          <p:cNvSpPr txBox="1"/>
          <p:nvPr/>
        </p:nvSpPr>
        <p:spPr>
          <a:xfrm>
            <a:off x="466373" y="2895600"/>
            <a:ext cx="607859" cy="338554"/>
          </a:xfrm>
          <a:prstGeom prst="rect">
            <a:avLst/>
          </a:prstGeom>
          <a:noFill/>
        </p:spPr>
        <p:txBody>
          <a:bodyPr wrap="none" rtlCol="0">
            <a:spAutoFit/>
          </a:bodyPr>
          <a:lstStyle/>
          <a:p>
            <a:pPr algn="r"/>
            <a:r>
              <a:rPr lang="en-US" sz="1600" dirty="0" smtClean="0"/>
              <a:t>HSV</a:t>
            </a:r>
            <a:endParaRPr lang="en-US" sz="1600" dirty="0"/>
          </a:p>
        </p:txBody>
      </p:sp>
      <p:sp>
        <p:nvSpPr>
          <p:cNvPr id="8" name="TextBox 7"/>
          <p:cNvSpPr txBox="1"/>
          <p:nvPr/>
        </p:nvSpPr>
        <p:spPr>
          <a:xfrm>
            <a:off x="171120" y="3276600"/>
            <a:ext cx="903112" cy="338554"/>
          </a:xfrm>
          <a:prstGeom prst="rect">
            <a:avLst/>
          </a:prstGeom>
          <a:noFill/>
        </p:spPr>
        <p:txBody>
          <a:bodyPr wrap="none" rtlCol="0">
            <a:spAutoFit/>
          </a:bodyPr>
          <a:lstStyle/>
          <a:p>
            <a:pPr algn="r"/>
            <a:r>
              <a:rPr lang="en-US" sz="1600" dirty="0" smtClean="0"/>
              <a:t>Del Bay</a:t>
            </a:r>
            <a:endParaRPr lang="en-US" sz="1600" dirty="0"/>
          </a:p>
        </p:txBody>
      </p:sp>
      <p:cxnSp>
        <p:nvCxnSpPr>
          <p:cNvPr id="10" name="Straight Connector 9"/>
          <p:cNvCxnSpPr/>
          <p:nvPr/>
        </p:nvCxnSpPr>
        <p:spPr>
          <a:xfrm>
            <a:off x="1143000" y="2667000"/>
            <a:ext cx="7848600" cy="0"/>
          </a:xfrm>
          <a:prstGeom prst="line">
            <a:avLst/>
          </a:prstGeom>
          <a:ln>
            <a:solidFill>
              <a:schemeClr val="tx1"/>
            </a:solidFill>
            <a:prstDash val="dot"/>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295400" y="3886200"/>
            <a:ext cx="7848600" cy="0"/>
          </a:xfrm>
          <a:prstGeom prst="line">
            <a:avLst/>
          </a:prstGeom>
          <a:ln>
            <a:solidFill>
              <a:schemeClr val="tx1"/>
            </a:solidFill>
            <a:prstDash val="dot"/>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1219200" y="3048000"/>
            <a:ext cx="7848600" cy="0"/>
          </a:xfrm>
          <a:prstGeom prst="line">
            <a:avLst/>
          </a:prstGeom>
          <a:ln>
            <a:solidFill>
              <a:schemeClr val="tx1"/>
            </a:solidFill>
            <a:prstDash val="dot"/>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1143000" y="3505200"/>
            <a:ext cx="7848600" cy="0"/>
          </a:xfrm>
          <a:prstGeom prst="line">
            <a:avLst/>
          </a:prstGeom>
          <a:ln>
            <a:solidFill>
              <a:schemeClr val="tx1"/>
            </a:solidFill>
            <a:prstDash val="dot"/>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466" y="99080"/>
            <a:ext cx="9148466" cy="523220"/>
          </a:xfrm>
          <a:prstGeom prst="rect">
            <a:avLst/>
          </a:prstGeom>
          <a:noFill/>
        </p:spPr>
        <p:txBody>
          <a:bodyPr wrap="none" rtlCol="0">
            <a:spAutoFit/>
          </a:bodyPr>
          <a:lstStyle/>
          <a:p>
            <a:r>
              <a:rPr lang="en-US" sz="2800" b="1" dirty="0" smtClean="0"/>
              <a:t>Alongshore and Cross-shore currents along the 50 m </a:t>
            </a:r>
            <a:r>
              <a:rPr lang="en-US" sz="2800" b="1" dirty="0" err="1" smtClean="0"/>
              <a:t>isobath</a:t>
            </a:r>
            <a:endParaRPr lang="en-US" sz="2800" b="1" dirty="0"/>
          </a:p>
        </p:txBody>
      </p:sp>
      <p:sp>
        <p:nvSpPr>
          <p:cNvPr id="11" name="TextBox 10"/>
          <p:cNvSpPr txBox="1"/>
          <p:nvPr/>
        </p:nvSpPr>
        <p:spPr>
          <a:xfrm>
            <a:off x="1602160" y="5054602"/>
            <a:ext cx="2967607" cy="1200329"/>
          </a:xfrm>
          <a:prstGeom prst="rect">
            <a:avLst/>
          </a:prstGeom>
          <a:noFill/>
        </p:spPr>
        <p:txBody>
          <a:bodyPr wrap="none" rtlCol="0">
            <a:spAutoFit/>
          </a:bodyPr>
          <a:lstStyle/>
          <a:p>
            <a:r>
              <a:rPr lang="en-US" dirty="0" smtClean="0"/>
              <a:t>Alongshore current increases </a:t>
            </a:r>
          </a:p>
          <a:p>
            <a:r>
              <a:rPr lang="en-US" dirty="0" smtClean="0"/>
              <a:t>From North to South</a:t>
            </a:r>
          </a:p>
          <a:p>
            <a:r>
              <a:rPr lang="en-US" dirty="0" smtClean="0"/>
              <a:t>Spring </a:t>
            </a:r>
            <a:r>
              <a:rPr lang="mr-IN" dirty="0" smtClean="0"/>
              <a:t>–</a:t>
            </a:r>
            <a:r>
              <a:rPr lang="en-US" dirty="0" smtClean="0"/>
              <a:t> least increase</a:t>
            </a:r>
          </a:p>
          <a:p>
            <a:r>
              <a:rPr lang="en-US" dirty="0" smtClean="0"/>
              <a:t>Fall </a:t>
            </a:r>
            <a:r>
              <a:rPr lang="mr-IN" dirty="0" smtClean="0"/>
              <a:t>–</a:t>
            </a:r>
            <a:r>
              <a:rPr lang="en-US" dirty="0" smtClean="0"/>
              <a:t> most increase</a:t>
            </a:r>
            <a:endParaRPr lang="en-US" dirty="0"/>
          </a:p>
        </p:txBody>
      </p:sp>
      <p:sp>
        <p:nvSpPr>
          <p:cNvPr id="12" name="TextBox 11"/>
          <p:cNvSpPr txBox="1"/>
          <p:nvPr/>
        </p:nvSpPr>
        <p:spPr>
          <a:xfrm>
            <a:off x="5512442" y="5051476"/>
            <a:ext cx="3479158" cy="646331"/>
          </a:xfrm>
          <a:prstGeom prst="rect">
            <a:avLst/>
          </a:prstGeom>
          <a:noFill/>
        </p:spPr>
        <p:txBody>
          <a:bodyPr wrap="none" rtlCol="0">
            <a:spAutoFit/>
          </a:bodyPr>
          <a:lstStyle/>
          <a:p>
            <a:r>
              <a:rPr lang="en-US" dirty="0" smtClean="0"/>
              <a:t>Cross-shore current has local peaks</a:t>
            </a:r>
          </a:p>
          <a:p>
            <a:r>
              <a:rPr lang="en-US" dirty="0" smtClean="0"/>
              <a:t>Associated with River inflows </a:t>
            </a:r>
            <a:endParaRPr lang="en-US" dirty="0"/>
          </a:p>
        </p:txBody>
      </p:sp>
    </p:spTree>
    <p:extLst>
      <p:ext uri="{BB962C8B-B14F-4D97-AF65-F5344CB8AC3E}">
        <p14:creationId xmlns:p14="http://schemas.microsoft.com/office/powerpoint/2010/main" val="191996180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935115" y="1627112"/>
            <a:ext cx="1840585" cy="2031325"/>
          </a:xfrm>
          <a:prstGeom prst="rect">
            <a:avLst/>
          </a:prstGeom>
          <a:noFill/>
        </p:spPr>
        <p:txBody>
          <a:bodyPr wrap="square" rtlCol="0">
            <a:spAutoFit/>
          </a:bodyPr>
          <a:lstStyle/>
          <a:p>
            <a:r>
              <a:rPr lang="en-US" dirty="0" smtClean="0"/>
              <a:t>Figure 5: Average 10 year intra-annual Variability: winter, spring, summer, Autumn</a:t>
            </a:r>
          </a:p>
          <a:p>
            <a:endParaRPr lang="en-US" dirty="0"/>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2092" y="213494"/>
            <a:ext cx="2936745" cy="2832049"/>
          </a:xfrm>
          <a:prstGeom prst="rect">
            <a:avLst/>
          </a:prstGeom>
        </p:spPr>
      </p:pic>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515248" y="274949"/>
            <a:ext cx="2943757" cy="2770594"/>
          </a:xfrm>
          <a:prstGeom prst="rect">
            <a:avLst/>
          </a:prstGeom>
        </p:spPr>
      </p:pic>
      <p:pic>
        <p:nvPicPr>
          <p:cNvPr id="11" name="Picture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42092" y="3160648"/>
            <a:ext cx="2897869" cy="2729388"/>
          </a:xfrm>
          <a:prstGeom prst="rect">
            <a:avLst/>
          </a:prstGeom>
        </p:spPr>
      </p:pic>
      <p:pic>
        <p:nvPicPr>
          <p:cNvPr id="12" name="Picture 1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523194" y="3151221"/>
            <a:ext cx="2935811" cy="2729388"/>
          </a:xfrm>
          <a:prstGeom prst="rect">
            <a:avLst/>
          </a:prstGeom>
        </p:spPr>
      </p:pic>
      <p:sp>
        <p:nvSpPr>
          <p:cNvPr id="2" name="TextBox 1"/>
          <p:cNvSpPr txBox="1"/>
          <p:nvPr/>
        </p:nvSpPr>
        <p:spPr>
          <a:xfrm>
            <a:off x="6731457" y="419100"/>
            <a:ext cx="2247900" cy="954107"/>
          </a:xfrm>
          <a:prstGeom prst="rect">
            <a:avLst/>
          </a:prstGeom>
          <a:noFill/>
        </p:spPr>
        <p:txBody>
          <a:bodyPr wrap="square" rtlCol="0">
            <a:spAutoFit/>
          </a:bodyPr>
          <a:lstStyle/>
          <a:p>
            <a:r>
              <a:rPr lang="en-US" sz="2800" b="1" dirty="0" smtClean="0"/>
              <a:t>Intra-Annual Variability</a:t>
            </a:r>
            <a:endParaRPr lang="en-US" sz="2800" b="1" dirty="0"/>
          </a:p>
        </p:txBody>
      </p:sp>
    </p:spTree>
    <p:extLst>
      <p:ext uri="{BB962C8B-B14F-4D97-AF65-F5344CB8AC3E}">
        <p14:creationId xmlns:p14="http://schemas.microsoft.com/office/powerpoint/2010/main" val="3558048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912649" y="1762894"/>
            <a:ext cx="1840585" cy="1754326"/>
          </a:xfrm>
          <a:prstGeom prst="rect">
            <a:avLst/>
          </a:prstGeom>
          <a:noFill/>
        </p:spPr>
        <p:txBody>
          <a:bodyPr wrap="square" rtlCol="0">
            <a:spAutoFit/>
          </a:bodyPr>
          <a:lstStyle/>
          <a:p>
            <a:r>
              <a:rPr lang="en-US" dirty="0" smtClean="0"/>
              <a:t>Figure 6: 10 year </a:t>
            </a:r>
            <a:r>
              <a:rPr lang="en-US" dirty="0" err="1" smtClean="0"/>
              <a:t>interannual</a:t>
            </a:r>
            <a:r>
              <a:rPr lang="en-US" dirty="0" smtClean="0"/>
              <a:t> variability: Winter, Spring, Summer, Autumn</a:t>
            </a:r>
          </a:p>
          <a:p>
            <a:endParaRPr lang="en-US" dirty="0"/>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7686" y="106713"/>
            <a:ext cx="4037947" cy="3028893"/>
          </a:xfrm>
          <a:prstGeom prst="rect">
            <a:avLst/>
          </a:prstGeom>
        </p:spPr>
      </p:pic>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722016" y="194640"/>
            <a:ext cx="2878301" cy="2808098"/>
          </a:xfrm>
          <a:prstGeom prst="rect">
            <a:avLst/>
          </a:prstGeom>
        </p:spPr>
      </p:pic>
      <p:pic>
        <p:nvPicPr>
          <p:cNvPr id="11" name="Picture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51420" y="3090665"/>
            <a:ext cx="2830477" cy="2695692"/>
          </a:xfrm>
          <a:prstGeom prst="rect">
            <a:avLst/>
          </a:prstGeom>
        </p:spPr>
      </p:pic>
      <p:pic>
        <p:nvPicPr>
          <p:cNvPr id="12" name="Picture 1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788004" y="3090665"/>
            <a:ext cx="2918538" cy="2697393"/>
          </a:xfrm>
          <a:prstGeom prst="rect">
            <a:avLst/>
          </a:prstGeom>
        </p:spPr>
      </p:pic>
      <p:sp>
        <p:nvSpPr>
          <p:cNvPr id="7" name="TextBox 6"/>
          <p:cNvSpPr txBox="1"/>
          <p:nvPr/>
        </p:nvSpPr>
        <p:spPr>
          <a:xfrm>
            <a:off x="6731457" y="419100"/>
            <a:ext cx="2247900" cy="954107"/>
          </a:xfrm>
          <a:prstGeom prst="rect">
            <a:avLst/>
          </a:prstGeom>
          <a:noFill/>
        </p:spPr>
        <p:txBody>
          <a:bodyPr wrap="square" rtlCol="0">
            <a:spAutoFit/>
          </a:bodyPr>
          <a:lstStyle/>
          <a:p>
            <a:r>
              <a:rPr lang="en-US" sz="2800" b="1" dirty="0" smtClean="0"/>
              <a:t>Inter-Annual Variability</a:t>
            </a:r>
            <a:endParaRPr lang="en-US" sz="2800" b="1" dirty="0"/>
          </a:p>
        </p:txBody>
      </p:sp>
    </p:spTree>
    <p:extLst>
      <p:ext uri="{BB962C8B-B14F-4D97-AF65-F5344CB8AC3E}">
        <p14:creationId xmlns:p14="http://schemas.microsoft.com/office/powerpoint/2010/main" val="3510086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Individual Autumns</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4656242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B_Wind_Vectors_Autumn_2007_201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9362" y="0"/>
            <a:ext cx="6715762" cy="5036822"/>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0176" t="15370" r="26448" b="17222"/>
          <a:stretch/>
        </p:blipFill>
        <p:spPr>
          <a:xfrm>
            <a:off x="3759200" y="993529"/>
            <a:ext cx="5384800" cy="5254871"/>
          </a:xfrm>
          <a:prstGeom prst="rect">
            <a:avLst/>
          </a:prstGeom>
        </p:spPr>
      </p:pic>
      <p:sp>
        <p:nvSpPr>
          <p:cNvPr id="6" name="Oval 5"/>
          <p:cNvSpPr/>
          <p:nvPr/>
        </p:nvSpPr>
        <p:spPr>
          <a:xfrm>
            <a:off x="5486400" y="1638300"/>
            <a:ext cx="520700" cy="41021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813300" y="103556"/>
            <a:ext cx="3604769" cy="646331"/>
          </a:xfrm>
          <a:prstGeom prst="rect">
            <a:avLst/>
          </a:prstGeom>
          <a:noFill/>
        </p:spPr>
        <p:txBody>
          <a:bodyPr wrap="none" rtlCol="0">
            <a:spAutoFit/>
          </a:bodyPr>
          <a:lstStyle/>
          <a:p>
            <a:r>
              <a:rPr lang="en-US" sz="3600" dirty="0" smtClean="0"/>
              <a:t>Mean </a:t>
            </a:r>
            <a:r>
              <a:rPr lang="en-US" sz="3600" smtClean="0"/>
              <a:t>Buoy Winds</a:t>
            </a:r>
            <a:endParaRPr lang="en-US" sz="3600" dirty="0"/>
          </a:p>
        </p:txBody>
      </p:sp>
      <p:sp>
        <p:nvSpPr>
          <p:cNvPr id="8" name="TextBox 7"/>
          <p:cNvSpPr txBox="1"/>
          <p:nvPr/>
        </p:nvSpPr>
        <p:spPr>
          <a:xfrm>
            <a:off x="774700" y="5065445"/>
            <a:ext cx="2583015" cy="523220"/>
          </a:xfrm>
          <a:prstGeom prst="rect">
            <a:avLst/>
          </a:prstGeom>
          <a:noFill/>
        </p:spPr>
        <p:txBody>
          <a:bodyPr wrap="none" rtlCol="0">
            <a:spAutoFit/>
          </a:bodyPr>
          <a:lstStyle/>
          <a:p>
            <a:r>
              <a:rPr lang="en-US" sz="2800" dirty="0" smtClean="0"/>
              <a:t>Fall 2009 Outlier</a:t>
            </a:r>
            <a:endParaRPr lang="en-US" sz="2800" dirty="0"/>
          </a:p>
        </p:txBody>
      </p:sp>
    </p:spTree>
    <p:extLst>
      <p:ext uri="{BB962C8B-B14F-4D97-AF65-F5344CB8AC3E}">
        <p14:creationId xmlns:p14="http://schemas.microsoft.com/office/powerpoint/2010/main" val="12758856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B_River_Discharge_Season_fall.png"/>
          <p:cNvPicPr>
            <a:picLocks noChangeAspect="1"/>
          </p:cNvPicPr>
          <p:nvPr/>
        </p:nvPicPr>
        <p:blipFill rotWithShape="1">
          <a:blip r:embed="rId2">
            <a:extLst>
              <a:ext uri="{28A0092B-C50C-407E-A947-70E740481C1C}">
                <a14:useLocalDpi xmlns:a14="http://schemas.microsoft.com/office/drawing/2010/main" val="0"/>
              </a:ext>
            </a:extLst>
          </a:blip>
          <a:srcRect l="5035" t="2778" r="6944" b="6713"/>
          <a:stretch/>
        </p:blipFill>
        <p:spPr>
          <a:xfrm>
            <a:off x="1244600" y="965200"/>
            <a:ext cx="6438900" cy="4965700"/>
          </a:xfrm>
          <a:prstGeom prst="rect">
            <a:avLst/>
          </a:prstGeom>
          <a:ln>
            <a:solidFill>
              <a:schemeClr val="tx1"/>
            </a:solidFill>
          </a:ln>
        </p:spPr>
      </p:pic>
      <p:sp>
        <p:nvSpPr>
          <p:cNvPr id="5" name="TextBox 4"/>
          <p:cNvSpPr txBox="1"/>
          <p:nvPr/>
        </p:nvSpPr>
        <p:spPr>
          <a:xfrm>
            <a:off x="101600" y="0"/>
            <a:ext cx="9042400" cy="707886"/>
          </a:xfrm>
          <a:prstGeom prst="rect">
            <a:avLst/>
          </a:prstGeom>
          <a:noFill/>
        </p:spPr>
        <p:txBody>
          <a:bodyPr wrap="square" rtlCol="0">
            <a:spAutoFit/>
          </a:bodyPr>
          <a:lstStyle/>
          <a:p>
            <a:r>
              <a:rPr lang="en-US" sz="4000" dirty="0" smtClean="0"/>
              <a:t>River Discharge Fall Means </a:t>
            </a:r>
            <a:r>
              <a:rPr lang="mr-IN" sz="4000" dirty="0" smtClean="0"/>
              <a:t>–</a:t>
            </a:r>
            <a:r>
              <a:rPr lang="en-US" sz="4000" dirty="0" smtClean="0"/>
              <a:t> 2011 Outlier</a:t>
            </a:r>
            <a:endParaRPr lang="en-US" sz="4000" dirty="0"/>
          </a:p>
        </p:txBody>
      </p:sp>
    </p:spTree>
    <p:extLst>
      <p:ext uri="{BB962C8B-B14F-4D97-AF65-F5344CB8AC3E}">
        <p14:creationId xmlns:p14="http://schemas.microsoft.com/office/powerpoint/2010/main" val="18827862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6" descr="map_codar.bmp"/>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7475538" y="1135063"/>
            <a:ext cx="117475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pic>
        <p:nvPicPr>
          <p:cNvPr id="28675" name="Picture 2" descr="C:\Documents and Settings\RUCool\Desktop\marcoos_dot.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88088" y="1143000"/>
            <a:ext cx="1177925" cy="636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5" name="Picture 4" descr="map_satellite.bmp"/>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auto">
          <a:xfrm>
            <a:off x="5108575" y="1143000"/>
            <a:ext cx="1176338" cy="633413"/>
          </a:xfrm>
          <a:prstGeom prst="rect">
            <a:avLst/>
          </a:prstGeom>
          <a:ln w="25400">
            <a:noFill/>
          </a:ln>
          <a:effectLst/>
          <a:scene3d>
            <a:camera prst="orthographicFront"/>
            <a:lightRig rig="threePt" dir="t"/>
          </a:scene3d>
          <a:sp3d/>
        </p:spPr>
      </p:pic>
      <p:pic>
        <p:nvPicPr>
          <p:cNvPr id="28677" name="Picture 3" descr="map_codar.bmp"/>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746375" y="1141413"/>
            <a:ext cx="1179513" cy="639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round/>
                <a:headEnd/>
                <a:tailEnd/>
              </a14:hiddenLine>
            </a:ext>
          </a:extLst>
        </p:spPr>
      </p:pic>
      <p:pic>
        <p:nvPicPr>
          <p:cNvPr id="28678" name="Picture 6" descr="map_codar.bmp"/>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1570038" y="1135063"/>
            <a:ext cx="1174750" cy="64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pic>
        <p:nvPicPr>
          <p:cNvPr id="28679" name="Picture 8" descr="map_codar.bmp"/>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3929063" y="1143000"/>
            <a:ext cx="1174750" cy="636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pic>
      <p:graphicFrame>
        <p:nvGraphicFramePr>
          <p:cNvPr id="2619" name="Group 571"/>
          <p:cNvGraphicFramePr>
            <a:graphicFrameLocks noGrp="1"/>
          </p:cNvGraphicFramePr>
          <p:nvPr>
            <p:extLst/>
          </p:nvPr>
        </p:nvGraphicFramePr>
        <p:xfrm>
          <a:off x="508000" y="685800"/>
          <a:ext cx="8140700" cy="5259390"/>
        </p:xfrm>
        <a:graphic>
          <a:graphicData uri="http://schemas.openxmlformats.org/drawingml/2006/table">
            <a:tbl>
              <a:tblPr/>
              <a:tblGrid>
                <a:gridCol w="1054100"/>
                <a:gridCol w="1181100"/>
                <a:gridCol w="1181100"/>
                <a:gridCol w="1181100"/>
                <a:gridCol w="1181100"/>
                <a:gridCol w="1181100"/>
                <a:gridCol w="1181100"/>
              </a:tblGrid>
              <a:tr h="449263">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333399"/>
                          </a:solidFill>
                          <a:effectLst/>
                          <a:latin typeface="Arial" charset="0"/>
                          <a:ea typeface="MS PGothic" charset="0"/>
                          <a:cs typeface="Arial" charset="0"/>
                        </a:rPr>
                        <a:t>Regional</a:t>
                      </a:r>
                    </a:p>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333399"/>
                          </a:solidFill>
                          <a:effectLst/>
                          <a:latin typeface="Arial" charset="0"/>
                          <a:ea typeface="MS PGothic" charset="0"/>
                          <a:cs typeface="Arial" charset="0"/>
                        </a:rPr>
                        <a:t>Priority Themes</a:t>
                      </a:r>
                      <a:endParaRPr kumimoji="0" lang="en-US" sz="14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6">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MS PGothic" charset="0"/>
                          <a:cs typeface="Arial" charset="0"/>
                        </a:rPr>
                        <a:t>Regional Observation &amp; Modeling Capabilities</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647700">
                <a:tc vMerge="1">
                  <a:txBody>
                    <a:bodyPr/>
                    <a:lstStyle/>
                    <a:p>
                      <a:endParaRPr lang="en-US"/>
                    </a:p>
                  </a:txBody>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Weather Mesonet</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HF Radar Network</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Statistical </a:t>
                      </a:r>
                    </a:p>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STPS</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tx1"/>
                          </a:solidFill>
                          <a:effectLst/>
                          <a:latin typeface="Arial" charset="0"/>
                          <a:ea typeface="MS PGothic" charset="0"/>
                          <a:cs typeface="Arial" charset="0"/>
                        </a:rPr>
                        <a:t>Satellite Imagery</a:t>
                      </a:r>
                      <a:endParaRPr kumimoji="0" lang="en-US" sz="1100" b="0" i="0" u="none" strike="noStrike" cap="none" normalizeH="0" baseline="0">
                        <a:ln>
                          <a:noFill/>
                        </a:ln>
                        <a:solidFill>
                          <a:schemeClr val="tx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Glider </a:t>
                      </a:r>
                    </a:p>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Surveys</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0" lang="en-US" sz="1100" b="1" i="0" u="none" strike="noStrike" cap="none" normalizeH="0" baseline="0">
                          <a:ln>
                            <a:noFill/>
                          </a:ln>
                          <a:solidFill>
                            <a:schemeClr val="bg1"/>
                          </a:solidFill>
                          <a:effectLst/>
                          <a:latin typeface="Arial" charset="0"/>
                          <a:ea typeface="MS PGothic" charset="0"/>
                          <a:cs typeface="Arial" charset="0"/>
                        </a:rPr>
                        <a:t>Dynamical Ocean Forecasts</a:t>
                      </a:r>
                      <a:endParaRPr kumimoji="0" lang="en-US" sz="1100" b="0" i="0" u="none" strike="noStrike" cap="none" normalizeH="0" baseline="0">
                        <a:ln>
                          <a:noFill/>
                        </a:ln>
                        <a:solidFill>
                          <a:schemeClr val="bg1"/>
                        </a:solidFill>
                        <a:effectLst/>
                        <a:latin typeface="Arial" charset="0"/>
                        <a:ea typeface="MS PGothic" charset="0"/>
                        <a:cs typeface="Arial" charset="0"/>
                      </a:endParaRPr>
                    </a:p>
                  </a:txBody>
                  <a:tcPr marT="45713" marB="4571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508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333399"/>
                          </a:solidFill>
                          <a:effectLst/>
                          <a:latin typeface="Arial" charset="0"/>
                          <a:ea typeface="MS PGothic" charset="0"/>
                          <a:cs typeface="Arial" charset="0"/>
                        </a:rPr>
                        <a:t>Theme 1. </a:t>
                      </a:r>
                      <a:br>
                        <a:rPr kumimoji="0" lang="en-US" sz="1000" b="1" i="0" u="none" strike="noStrike" cap="none" normalizeH="0" baseline="0" dirty="0">
                          <a:ln>
                            <a:noFill/>
                          </a:ln>
                          <a:solidFill>
                            <a:srgbClr val="333399"/>
                          </a:solidFill>
                          <a:effectLst/>
                          <a:latin typeface="Arial" charset="0"/>
                          <a:ea typeface="MS PGothic" charset="0"/>
                          <a:cs typeface="Arial" charset="0"/>
                        </a:rPr>
                      </a:br>
                      <a:r>
                        <a:rPr kumimoji="0" lang="en-US" sz="1000" b="1" i="0" u="none" strike="noStrike" cap="none" normalizeH="0" baseline="0" dirty="0">
                          <a:ln>
                            <a:noFill/>
                          </a:ln>
                          <a:solidFill>
                            <a:srgbClr val="333399"/>
                          </a:solidFill>
                          <a:effectLst/>
                          <a:latin typeface="Arial" charset="0"/>
                          <a:ea typeface="MS PGothic" charset="0"/>
                          <a:cs typeface="Arial" charset="0"/>
                        </a:rPr>
                        <a:t>Maritime </a:t>
                      </a:r>
                      <a:r>
                        <a:rPr kumimoji="0" lang="en-US" sz="1000" b="1" i="0" u="none" strike="noStrike" cap="none" normalizeH="0" baseline="0" dirty="0" smtClean="0">
                          <a:ln>
                            <a:noFill/>
                          </a:ln>
                          <a:solidFill>
                            <a:srgbClr val="333399"/>
                          </a:solidFill>
                          <a:effectLst/>
                          <a:latin typeface="Arial" charset="0"/>
                          <a:ea typeface="MS PGothic" charset="0"/>
                          <a:cs typeface="Arial" charset="0"/>
                        </a:rPr>
                        <a:t>Commerce &amp; Safety</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FFC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Operational Input to USCG SAROPS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Operational input to USCG SAROPS</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5FFCF"/>
                    </a:solid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Operational input to USCG SAROPS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SST for survivability planning</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Assimilation dataset for forecast models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Surface currents for SAROPS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270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333399"/>
                          </a:solidFill>
                          <a:effectLst/>
                          <a:latin typeface="Arial" charset="0"/>
                          <a:ea typeface="MS PGothic" charset="0"/>
                          <a:cs typeface="Arial" charset="0"/>
                        </a:rPr>
                        <a:t>Theme 2. </a:t>
                      </a:r>
                      <a:br>
                        <a:rPr kumimoji="0" lang="en-US" sz="1000" b="1" i="0" u="none" strike="noStrike" cap="none" normalizeH="0" baseline="0" dirty="0">
                          <a:ln>
                            <a:noFill/>
                          </a:ln>
                          <a:solidFill>
                            <a:srgbClr val="333399"/>
                          </a:solidFill>
                          <a:effectLst/>
                          <a:latin typeface="Arial" charset="0"/>
                          <a:ea typeface="MS PGothic" charset="0"/>
                          <a:cs typeface="Arial" charset="0"/>
                        </a:rPr>
                      </a:br>
                      <a:r>
                        <a:rPr kumimoji="0" lang="en-US" sz="1000" b="1" i="0" u="none" strike="noStrike" cap="none" normalizeH="0" baseline="0" dirty="0" smtClean="0">
                          <a:ln>
                            <a:noFill/>
                          </a:ln>
                          <a:solidFill>
                            <a:srgbClr val="333399"/>
                          </a:solidFill>
                          <a:effectLst/>
                          <a:latin typeface="Arial" charset="0"/>
                          <a:ea typeface="MS PGothic" charset="0"/>
                          <a:cs typeface="Arial" charset="0"/>
                        </a:rPr>
                        <a:t>Fisheries</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Weather forecast ensemble validation</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Circulation and divergence maps for habitat</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 </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SST &amp; Color for habitat</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Subsurface T &amp; S for habitat</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3-D fields of T, S, circulation for habitat</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270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333399"/>
                          </a:solidFill>
                          <a:effectLst/>
                          <a:latin typeface="Arial" charset="0"/>
                          <a:ea typeface="MS PGothic" charset="0"/>
                          <a:cs typeface="Arial" charset="0"/>
                        </a:rPr>
                        <a:t>Theme 3. </a:t>
                      </a:r>
                      <a:br>
                        <a:rPr kumimoji="0" lang="en-US" sz="1000" b="1" i="0" u="none" strike="noStrike" cap="none" normalizeH="0" baseline="0" dirty="0">
                          <a:ln>
                            <a:noFill/>
                          </a:ln>
                          <a:solidFill>
                            <a:srgbClr val="333399"/>
                          </a:solidFill>
                          <a:effectLst/>
                          <a:latin typeface="Arial" charset="0"/>
                          <a:ea typeface="MS PGothic" charset="0"/>
                          <a:cs typeface="Arial" charset="0"/>
                        </a:rPr>
                      </a:br>
                      <a:r>
                        <a:rPr kumimoji="0" lang="en-US" sz="1000" b="1" i="0" u="none" strike="noStrike" cap="none" normalizeH="0" baseline="0" dirty="0" smtClean="0">
                          <a:ln>
                            <a:noFill/>
                          </a:ln>
                          <a:solidFill>
                            <a:srgbClr val="333399"/>
                          </a:solidFill>
                          <a:effectLst/>
                          <a:latin typeface="Arial" charset="0"/>
                          <a:ea typeface="MS PGothic" charset="0"/>
                          <a:cs typeface="Arial" charset="0"/>
                        </a:rPr>
                        <a:t>Public Health &amp; Water </a:t>
                      </a:r>
                      <a:r>
                        <a:rPr kumimoji="0" lang="en-US" sz="1000" b="1" i="0" u="none" strike="noStrike" cap="none" normalizeH="0" baseline="0" dirty="0">
                          <a:ln>
                            <a:noFill/>
                          </a:ln>
                          <a:solidFill>
                            <a:srgbClr val="333399"/>
                          </a:solidFill>
                          <a:effectLst/>
                          <a:latin typeface="Arial" charset="0"/>
                          <a:ea typeface="MS PGothic" charset="0"/>
                          <a:cs typeface="Arial" charset="0"/>
                        </a:rPr>
                        <a:t>Quality</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Winds for transport, river plumes, &amp; upwelling</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Surface currents for </a:t>
                      </a:r>
                      <a:r>
                        <a:rPr kumimoji="0" lang="en-US" sz="1000" b="0" i="0" u="none" strike="noStrike" cap="none" normalizeH="0" baseline="0" dirty="0" smtClean="0">
                          <a:ln>
                            <a:noFill/>
                          </a:ln>
                          <a:solidFill>
                            <a:schemeClr val="tx1"/>
                          </a:solidFill>
                          <a:effectLst/>
                          <a:latin typeface="Arial" charset="0"/>
                          <a:ea typeface="MS PGothic" charset="0"/>
                          <a:cs typeface="Arial" charset="0"/>
                        </a:rPr>
                        <a:t>floatables</a:t>
                      </a:r>
                      <a:r>
                        <a:rPr kumimoji="0" lang="en-US" sz="1000" b="0" i="0" u="none" strike="noStrike" cap="none" normalizeH="0" baseline="0" dirty="0">
                          <a:ln>
                            <a:noFill/>
                          </a:ln>
                          <a:solidFill>
                            <a:schemeClr val="tx1"/>
                          </a:solidFill>
                          <a:effectLst/>
                          <a:latin typeface="Arial" charset="0"/>
                          <a:ea typeface="MS PGothic" charset="0"/>
                          <a:cs typeface="Arial" charset="0"/>
                        </a:rPr>
                        <a:t>, bacteria, spill response</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Surface currents for </a:t>
                      </a:r>
                      <a:r>
                        <a:rPr kumimoji="0" lang="en-US" sz="1000" b="0" i="0" u="none" strike="noStrike" cap="none" normalizeH="0" baseline="0" dirty="0" smtClean="0">
                          <a:ln>
                            <a:noFill/>
                          </a:ln>
                          <a:solidFill>
                            <a:schemeClr val="tx1"/>
                          </a:solidFill>
                          <a:effectLst/>
                          <a:latin typeface="Arial" charset="0"/>
                          <a:ea typeface="MS PGothic" charset="0"/>
                          <a:cs typeface="Arial" charset="0"/>
                        </a:rPr>
                        <a:t>floatables</a:t>
                      </a:r>
                      <a:r>
                        <a:rPr kumimoji="0" lang="en-US" sz="1000" b="0" i="0" u="none" strike="noStrike" cap="none" normalizeH="0" baseline="0" dirty="0">
                          <a:ln>
                            <a:noFill/>
                          </a:ln>
                          <a:solidFill>
                            <a:schemeClr val="tx1"/>
                          </a:solidFill>
                          <a:effectLst/>
                          <a:latin typeface="Arial" charset="0"/>
                          <a:ea typeface="MS PGothic" charset="0"/>
                          <a:cs typeface="Arial" charset="0"/>
                        </a:rPr>
                        <a:t>, bacteria, spill response</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Ocean color for river plumes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Nearshore dissolved oxygen surveys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Surface currents for floatables, bacteria, spill response</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5088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dirty="0">
                          <a:ln>
                            <a:noFill/>
                          </a:ln>
                          <a:solidFill>
                            <a:srgbClr val="333399"/>
                          </a:solidFill>
                          <a:effectLst/>
                          <a:latin typeface="Arial" charset="0"/>
                          <a:ea typeface="MS PGothic" charset="0"/>
                          <a:cs typeface="Arial" charset="0"/>
                        </a:rPr>
                        <a:t>Theme 4. </a:t>
                      </a:r>
                      <a:br>
                        <a:rPr kumimoji="0" lang="en-US" sz="1000" b="1" i="0" u="none" strike="noStrike" cap="none" normalizeH="0" baseline="0" dirty="0">
                          <a:ln>
                            <a:noFill/>
                          </a:ln>
                          <a:solidFill>
                            <a:srgbClr val="333399"/>
                          </a:solidFill>
                          <a:effectLst/>
                          <a:latin typeface="Arial" charset="0"/>
                          <a:ea typeface="MS PGothic" charset="0"/>
                          <a:cs typeface="Arial" charset="0"/>
                        </a:rPr>
                      </a:br>
                      <a:r>
                        <a:rPr kumimoji="0" lang="en-US" sz="1000" b="1" i="0" u="none" strike="noStrike" cap="none" normalizeH="0" baseline="0" dirty="0" smtClean="0">
                          <a:ln>
                            <a:noFill/>
                          </a:ln>
                          <a:solidFill>
                            <a:srgbClr val="333399"/>
                          </a:solidFill>
                          <a:effectLst/>
                          <a:latin typeface="Arial" charset="0"/>
                          <a:ea typeface="MS PGothic" charset="0"/>
                          <a:cs typeface="Arial" charset="0"/>
                        </a:rPr>
                        <a:t>Coastal Flooding</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Weather forecast ensemble validation</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chemeClr val="tx1"/>
                          </a:solidFill>
                          <a:effectLst/>
                          <a:latin typeface="Arial" charset="0"/>
                          <a:ea typeface="MS PGothic" charset="0"/>
                          <a:cs typeface="Arial" charset="0"/>
                        </a:rPr>
                        <a:t>Assimilation dataset for forecast models</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 </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SSTs assimilation into forecast models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Assimilation dataset for forecast models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Nested forecast ensembles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0647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333399"/>
                          </a:solidFill>
                          <a:effectLst/>
                          <a:latin typeface="Arial" charset="0"/>
                          <a:ea typeface="MS PGothic" charset="0"/>
                          <a:cs typeface="Arial" charset="0"/>
                        </a:rPr>
                        <a:t>Theme 5. </a:t>
                      </a:r>
                      <a:br>
                        <a:rPr kumimoji="0" lang="en-US" sz="1000" b="1" i="0" u="none" strike="noStrike" cap="none" normalizeH="0" baseline="0">
                          <a:ln>
                            <a:noFill/>
                          </a:ln>
                          <a:solidFill>
                            <a:srgbClr val="333399"/>
                          </a:solidFill>
                          <a:effectLst/>
                          <a:latin typeface="Arial" charset="0"/>
                          <a:ea typeface="MS PGothic" charset="0"/>
                          <a:cs typeface="Arial" charset="0"/>
                        </a:rPr>
                      </a:br>
                      <a:r>
                        <a:rPr kumimoji="0" lang="en-US" sz="1000" b="1" i="0" u="none" strike="noStrike" cap="none" normalizeH="0" baseline="0">
                          <a:ln>
                            <a:noFill/>
                          </a:ln>
                          <a:solidFill>
                            <a:srgbClr val="333399"/>
                          </a:solidFill>
                          <a:effectLst/>
                          <a:latin typeface="Arial" charset="0"/>
                          <a:ea typeface="MS PGothic" charset="0"/>
                          <a:cs typeface="Arial" charset="0"/>
                        </a:rPr>
                        <a:t>Offshore Energy</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Historical analysis &amp; wind model validation</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Historical current analysis &amp; wind model validation</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 </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Historical analysis surface fronts &amp; plumes for siting</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tx1"/>
                          </a:solidFill>
                          <a:effectLst/>
                          <a:latin typeface="Arial" charset="0"/>
                          <a:ea typeface="MS PGothic" charset="0"/>
                          <a:cs typeface="Arial" charset="0"/>
                        </a:rPr>
                        <a:t>Historical analysis of subsurface fronts &amp; plumes</a:t>
                      </a:r>
                      <a:endParaRPr kumimoji="0" lang="en-US" sz="1800" b="0" i="0" u="none" strike="noStrike" cap="none" normalizeH="0" baseline="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chemeClr val="tx1"/>
                          </a:solidFill>
                          <a:effectLst/>
                          <a:latin typeface="Arial" charset="0"/>
                          <a:ea typeface="MS PGothic" charset="0"/>
                          <a:cs typeface="Arial" charset="0"/>
                        </a:rPr>
                        <a:t>Coupled ocean-atmosphere models for resource estimates</a:t>
                      </a:r>
                      <a:endParaRPr kumimoji="0" lang="en-US" sz="1800" b="0" i="0" u="none" strike="noStrike" cap="none" normalizeH="0" baseline="0" dirty="0">
                        <a:ln>
                          <a:noFill/>
                        </a:ln>
                        <a:solidFill>
                          <a:schemeClr val="tx1"/>
                        </a:solidFill>
                        <a:effectLst/>
                        <a:latin typeface="Arial" charset="0"/>
                        <a:ea typeface="MS PGothic" charset="0"/>
                        <a:cs typeface="Arial" charset="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8741" name="TextBox 5"/>
          <p:cNvSpPr txBox="1">
            <a:spLocks noChangeArrowheads="1"/>
          </p:cNvSpPr>
          <p:nvPr/>
        </p:nvSpPr>
        <p:spPr bwMode="auto">
          <a:xfrm>
            <a:off x="0" y="113771"/>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MS PGothic" charset="0"/>
                <a:cs typeface="MS PGothic" charset="0"/>
              </a:defRPr>
            </a:lvl1pPr>
            <a:lvl2pPr marL="37931725" indent="-37474525" eaLnBrk="0" hangingPunct="0">
              <a:defRPr sz="2400">
                <a:solidFill>
                  <a:schemeClr val="tx1"/>
                </a:solidFill>
                <a:latin typeface="Calibri" charset="0"/>
                <a:ea typeface="MS PGothic" charset="0"/>
                <a:cs typeface="MS PGothic" charset="0"/>
              </a:defRPr>
            </a:lvl2pPr>
            <a:lvl3pPr eaLnBrk="0" hangingPunct="0">
              <a:defRPr sz="2400">
                <a:solidFill>
                  <a:schemeClr val="tx1"/>
                </a:solidFill>
                <a:latin typeface="Calibri" charset="0"/>
                <a:ea typeface="MS PGothic" charset="0"/>
                <a:cs typeface="MS PGothic" charset="0"/>
              </a:defRPr>
            </a:lvl3pPr>
            <a:lvl4pPr eaLnBrk="0" hangingPunct="0">
              <a:defRPr sz="2400">
                <a:solidFill>
                  <a:schemeClr val="tx1"/>
                </a:solidFill>
                <a:latin typeface="Calibri" charset="0"/>
                <a:ea typeface="MS PGothic" charset="0"/>
                <a:cs typeface="MS PGothic" charset="0"/>
              </a:defRPr>
            </a:lvl4pPr>
            <a:lvl5pPr eaLnBrk="0" hangingPunct="0">
              <a:defRPr sz="2400">
                <a:solidFill>
                  <a:schemeClr val="tx1"/>
                </a:solidFill>
                <a:latin typeface="Calibri" charset="0"/>
                <a:ea typeface="MS PGothic" charset="0"/>
                <a:cs typeface="MS PGothic" charset="0"/>
              </a:defRPr>
            </a:lvl5pPr>
            <a:lvl6pPr marL="457200" eaLnBrk="0" fontAlgn="base" hangingPunct="0">
              <a:spcBef>
                <a:spcPct val="0"/>
              </a:spcBef>
              <a:spcAft>
                <a:spcPct val="0"/>
              </a:spcAft>
              <a:defRPr sz="2400">
                <a:solidFill>
                  <a:schemeClr val="tx1"/>
                </a:solidFill>
                <a:latin typeface="Calibri" charset="0"/>
                <a:ea typeface="MS PGothic" charset="0"/>
                <a:cs typeface="MS PGothic" charset="0"/>
              </a:defRPr>
            </a:lvl6pPr>
            <a:lvl7pPr marL="914400" eaLnBrk="0" fontAlgn="base" hangingPunct="0">
              <a:spcBef>
                <a:spcPct val="0"/>
              </a:spcBef>
              <a:spcAft>
                <a:spcPct val="0"/>
              </a:spcAft>
              <a:defRPr sz="2400">
                <a:solidFill>
                  <a:schemeClr val="tx1"/>
                </a:solidFill>
                <a:latin typeface="Calibri" charset="0"/>
                <a:ea typeface="MS PGothic" charset="0"/>
                <a:cs typeface="MS PGothic" charset="0"/>
              </a:defRPr>
            </a:lvl7pPr>
            <a:lvl8pPr marL="1371600" eaLnBrk="0" fontAlgn="base" hangingPunct="0">
              <a:spcBef>
                <a:spcPct val="0"/>
              </a:spcBef>
              <a:spcAft>
                <a:spcPct val="0"/>
              </a:spcAft>
              <a:defRPr sz="2400">
                <a:solidFill>
                  <a:schemeClr val="tx1"/>
                </a:solidFill>
                <a:latin typeface="Calibri" charset="0"/>
                <a:ea typeface="MS PGothic" charset="0"/>
                <a:cs typeface="MS PGothic" charset="0"/>
              </a:defRPr>
            </a:lvl8pPr>
            <a:lvl9pPr marL="18288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ctr" eaLnBrk="1" fontAlgn="base" hangingPunct="1">
              <a:spcBef>
                <a:spcPct val="0"/>
              </a:spcBef>
              <a:spcAft>
                <a:spcPct val="0"/>
              </a:spcAft>
            </a:pPr>
            <a:r>
              <a:rPr lang="en-US" sz="2800" b="1" dirty="0" smtClean="0">
                <a:solidFill>
                  <a:prstClr val="white"/>
                </a:solidFill>
                <a:latin typeface="Calibri"/>
              </a:rPr>
              <a:t>Integration Matrix: Capabilities Support </a:t>
            </a:r>
            <a:r>
              <a:rPr lang="en-US" sz="2800" b="1" dirty="0">
                <a:solidFill>
                  <a:prstClr val="white"/>
                </a:solidFill>
                <a:latin typeface="Calibri"/>
              </a:rPr>
              <a:t>M</a:t>
            </a:r>
            <a:r>
              <a:rPr lang="en-US" sz="2800" b="1" dirty="0" smtClean="0">
                <a:solidFill>
                  <a:prstClr val="white"/>
                </a:solidFill>
                <a:latin typeface="Calibri"/>
              </a:rPr>
              <a:t>ultiple Themes</a:t>
            </a:r>
            <a:endParaRPr lang="en-US" sz="2800" b="1" dirty="0">
              <a:solidFill>
                <a:prstClr val="white"/>
              </a:solidFill>
              <a:latin typeface="Calibri"/>
            </a:endParaRPr>
          </a:p>
        </p:txBody>
      </p:sp>
      <p:cxnSp>
        <p:nvCxnSpPr>
          <p:cNvPr id="3" name="Straight Arrow Connector 2"/>
          <p:cNvCxnSpPr/>
          <p:nvPr/>
        </p:nvCxnSpPr>
        <p:spPr>
          <a:xfrm>
            <a:off x="1384302" y="2451100"/>
            <a:ext cx="1435098" cy="0"/>
          </a:xfrm>
          <a:prstGeom prst="straightConnector1">
            <a:avLst/>
          </a:prstGeom>
          <a:ln w="38100" cmpd="sng">
            <a:solidFill>
              <a:srgbClr val="01FF09"/>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0" y="48455"/>
            <a:ext cx="9144000" cy="584775"/>
          </a:xfrm>
          <a:prstGeom prst="rect">
            <a:avLst/>
          </a:prstGeom>
          <a:noFill/>
        </p:spPr>
        <p:txBody>
          <a:bodyPr wrap="square" rtlCol="0">
            <a:spAutoFit/>
          </a:bodyPr>
          <a:lstStyle/>
          <a:p>
            <a:pPr algn="ctr"/>
            <a:r>
              <a:rPr lang="en-US" sz="3200" b="1" dirty="0" smtClean="0">
                <a:solidFill>
                  <a:prstClr val="black"/>
                </a:solidFill>
              </a:rPr>
              <a:t>MARACOOS Integration Matrix</a:t>
            </a:r>
            <a:endParaRPr lang="en-US" sz="3200" b="1" dirty="0">
              <a:solidFill>
                <a:prstClr val="black"/>
              </a:solidFill>
            </a:endParaRPr>
          </a:p>
        </p:txBody>
      </p:sp>
      <p:grpSp>
        <p:nvGrpSpPr>
          <p:cNvPr id="13" name="Group 12"/>
          <p:cNvGrpSpPr/>
          <p:nvPr/>
        </p:nvGrpSpPr>
        <p:grpSpPr>
          <a:xfrm>
            <a:off x="-11615" y="6234591"/>
            <a:ext cx="9155615" cy="628440"/>
            <a:chOff x="-11615" y="6234591"/>
            <a:chExt cx="9155615" cy="628440"/>
          </a:xfrm>
        </p:grpSpPr>
        <p:sp>
          <p:nvSpPr>
            <p:cNvPr id="14" name="Rectangle 13"/>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5" name="Picture 1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777121" y="6243911"/>
              <a:ext cx="2939989" cy="614089"/>
            </a:xfrm>
            <a:prstGeom prst="rect">
              <a:avLst/>
            </a:prstGeom>
          </p:spPr>
        </p:pic>
        <p:pic>
          <p:nvPicPr>
            <p:cNvPr id="16" name="Picture 15"/>
            <p:cNvPicPr>
              <a:picLocks noChangeAspect="1"/>
            </p:cNvPicPr>
            <p:nvPr/>
          </p:nvPicPr>
          <p:blipFill rotWithShape="1">
            <a:blip r:embed="rId10" cstate="email">
              <a:extLst>
                <a:ext uri="{28A0092B-C50C-407E-A947-70E740481C1C}">
                  <a14:useLocalDpi xmlns:a14="http://schemas.microsoft.com/office/drawing/2010/main"/>
                </a:ext>
              </a:extLst>
            </a:blip>
            <a:srcRect l="-1"/>
            <a:stretch/>
          </p:blipFill>
          <p:spPr>
            <a:xfrm>
              <a:off x="-11615" y="6247440"/>
              <a:ext cx="5409983" cy="615591"/>
            </a:xfrm>
            <a:prstGeom prst="rect">
              <a:avLst/>
            </a:prstGeom>
          </p:spPr>
        </p:pic>
        <p:pic>
          <p:nvPicPr>
            <p:cNvPr id="17" name="Picture 16"/>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4668248" y="6261566"/>
              <a:ext cx="540613" cy="557002"/>
            </a:xfrm>
            <a:prstGeom prst="rect">
              <a:avLst/>
            </a:prstGeom>
          </p:spPr>
        </p:pic>
      </p:grpSp>
      <p:cxnSp>
        <p:nvCxnSpPr>
          <p:cNvPr id="4" name="Straight Arrow Connector 3"/>
          <p:cNvCxnSpPr/>
          <p:nvPr/>
        </p:nvCxnSpPr>
        <p:spPr>
          <a:xfrm>
            <a:off x="2819400" y="2616200"/>
            <a:ext cx="0" cy="3467100"/>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2819400" y="5924664"/>
            <a:ext cx="2977097" cy="369332"/>
          </a:xfrm>
          <a:prstGeom prst="rect">
            <a:avLst/>
          </a:prstGeom>
          <a:noFill/>
        </p:spPr>
        <p:txBody>
          <a:bodyPr wrap="none" rtlCol="0">
            <a:spAutoFit/>
          </a:bodyPr>
          <a:lstStyle/>
          <a:p>
            <a:r>
              <a:rPr lang="en-US" dirty="0" smtClean="0"/>
              <a:t>+ Long-term Scientific Archive</a:t>
            </a:r>
            <a:endParaRPr lang="en-US" dirty="0"/>
          </a:p>
        </p:txBody>
      </p:sp>
    </p:spTree>
    <p:extLst>
      <p:ext uri="{BB962C8B-B14F-4D97-AF65-F5344CB8AC3E}">
        <p14:creationId xmlns:p14="http://schemas.microsoft.com/office/powerpoint/2010/main" val="17488532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ean_current_fall2009.png"/>
          <p:cNvPicPr>
            <a:picLocks noChangeAspect="1"/>
          </p:cNvPicPr>
          <p:nvPr/>
        </p:nvPicPr>
        <p:blipFill rotWithShape="1">
          <a:blip r:embed="rId2">
            <a:extLst>
              <a:ext uri="{28A0092B-C50C-407E-A947-70E740481C1C}">
                <a14:useLocalDpi xmlns:a14="http://schemas.microsoft.com/office/drawing/2010/main" val="0"/>
              </a:ext>
            </a:extLst>
          </a:blip>
          <a:srcRect l="13157" t="4306" r="13555" b="5630"/>
          <a:stretch/>
        </p:blipFill>
        <p:spPr>
          <a:xfrm>
            <a:off x="2404872" y="0"/>
            <a:ext cx="6748272" cy="6217920"/>
          </a:xfrm>
          <a:prstGeom prst="rect">
            <a:avLst/>
          </a:prstGeom>
        </p:spPr>
      </p:pic>
      <p:sp>
        <p:nvSpPr>
          <p:cNvPr id="5" name="TextBox 4"/>
          <p:cNvSpPr txBox="1"/>
          <p:nvPr/>
        </p:nvSpPr>
        <p:spPr>
          <a:xfrm>
            <a:off x="0" y="1244600"/>
            <a:ext cx="2616200" cy="800219"/>
          </a:xfrm>
          <a:prstGeom prst="rect">
            <a:avLst/>
          </a:prstGeom>
          <a:noFill/>
        </p:spPr>
        <p:txBody>
          <a:bodyPr wrap="square" rtlCol="0">
            <a:spAutoFit/>
          </a:bodyPr>
          <a:lstStyle/>
          <a:p>
            <a:pPr algn="ctr"/>
            <a:r>
              <a:rPr lang="en-US" sz="2800" b="1" dirty="0" smtClean="0"/>
              <a:t>Autumn 2009</a:t>
            </a:r>
          </a:p>
          <a:p>
            <a:endParaRPr lang="en-US" dirty="0"/>
          </a:p>
        </p:txBody>
      </p:sp>
      <p:pic>
        <p:nvPicPr>
          <p:cNvPr id="7" name="Picture 6" descr="mean_current_fall.png"/>
          <p:cNvPicPr>
            <a:picLocks noChangeAspect="1"/>
          </p:cNvPicPr>
          <p:nvPr/>
        </p:nvPicPr>
        <p:blipFill rotWithShape="1">
          <a:blip r:embed="rId3">
            <a:extLst>
              <a:ext uri="{28A0092B-C50C-407E-A947-70E740481C1C}">
                <a14:useLocalDpi xmlns:a14="http://schemas.microsoft.com/office/drawing/2010/main" val="0"/>
              </a:ext>
            </a:extLst>
          </a:blip>
          <a:srcRect l="13158" t="4306" r="13556" b="5630"/>
          <a:stretch/>
        </p:blipFill>
        <p:spPr>
          <a:xfrm>
            <a:off x="0" y="3289418"/>
            <a:ext cx="2599389" cy="2395101"/>
          </a:xfrm>
          <a:prstGeom prst="rect">
            <a:avLst/>
          </a:prstGeom>
        </p:spPr>
      </p:pic>
    </p:spTree>
    <p:extLst>
      <p:ext uri="{BB962C8B-B14F-4D97-AF65-F5344CB8AC3E}">
        <p14:creationId xmlns:p14="http://schemas.microsoft.com/office/powerpoint/2010/main" val="110691823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93A15290-0DB2-A644-846F-2E34DEB517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4342594" y="3504605"/>
            <a:ext cx="2624156" cy="3395967"/>
          </a:xfrm>
          <a:prstGeom prst="rect">
            <a:avLst/>
          </a:prstGeom>
        </p:spPr>
      </p:pic>
      <p:pic>
        <p:nvPicPr>
          <p:cNvPr id="18" name="Picture 17">
            <a:extLst>
              <a:ext uri="{FF2B5EF4-FFF2-40B4-BE49-F238E27FC236}">
                <a16:creationId xmlns:a16="http://schemas.microsoft.com/office/drawing/2014/main" xmlns="" id="{0888FF1F-5CDD-7D4A-A949-431973801F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436283" y="3352892"/>
            <a:ext cx="2666529" cy="3450803"/>
          </a:xfrm>
          <a:prstGeom prst="rect">
            <a:avLst/>
          </a:prstGeom>
        </p:spPr>
      </p:pic>
      <p:pic>
        <p:nvPicPr>
          <p:cNvPr id="10" name="Picture 9">
            <a:extLst>
              <a:ext uri="{FF2B5EF4-FFF2-40B4-BE49-F238E27FC236}">
                <a16:creationId xmlns:a16="http://schemas.microsoft.com/office/drawing/2014/main" xmlns="" id="{B293C0AB-E7DC-9346-817E-D754D23AA6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502" y="580300"/>
            <a:ext cx="10058400" cy="3288323"/>
          </a:xfrm>
          <a:prstGeom prst="rect">
            <a:avLst/>
          </a:prstGeom>
        </p:spPr>
      </p:pic>
      <p:sp>
        <p:nvSpPr>
          <p:cNvPr id="5" name="TextBox 4"/>
          <p:cNvSpPr txBox="1"/>
          <p:nvPr/>
        </p:nvSpPr>
        <p:spPr>
          <a:xfrm>
            <a:off x="-11615" y="0"/>
            <a:ext cx="9155615" cy="584775"/>
          </a:xfrm>
          <a:prstGeom prst="rect">
            <a:avLst/>
          </a:prstGeom>
          <a:noFill/>
        </p:spPr>
        <p:txBody>
          <a:bodyPr wrap="square" rtlCol="0">
            <a:spAutoFit/>
          </a:bodyPr>
          <a:lstStyle/>
          <a:p>
            <a:pPr algn="ctr"/>
            <a:r>
              <a:rPr lang="en-US" sz="3200" b="1" dirty="0" smtClean="0"/>
              <a:t>Synoptic Wind Types </a:t>
            </a:r>
            <a:r>
              <a:rPr lang="mr-IN" sz="3200" b="1" dirty="0" smtClean="0"/>
              <a:t>–</a:t>
            </a:r>
            <a:r>
              <a:rPr lang="en-US" sz="3200" b="1" dirty="0" smtClean="0"/>
              <a:t> Delaware State Climatologist</a:t>
            </a:r>
            <a:endParaRPr lang="en-US" sz="3200" b="1" dirty="0"/>
          </a:p>
        </p:txBody>
      </p:sp>
      <p:grpSp>
        <p:nvGrpSpPr>
          <p:cNvPr id="11" name="Group 10"/>
          <p:cNvGrpSpPr/>
          <p:nvPr/>
        </p:nvGrpSpPr>
        <p:grpSpPr>
          <a:xfrm>
            <a:off x="-11615" y="6234591"/>
            <a:ext cx="9155615" cy="628440"/>
            <a:chOff x="-11615" y="6234591"/>
            <a:chExt cx="9155615" cy="628440"/>
          </a:xfrm>
        </p:grpSpPr>
        <p:sp>
          <p:nvSpPr>
            <p:cNvPr id="12" name="Rectangle 11"/>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77121" y="6243911"/>
              <a:ext cx="2939989" cy="614089"/>
            </a:xfrm>
            <a:prstGeom prst="rect">
              <a:avLst/>
            </a:prstGeom>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1" r="12508" b="3262"/>
            <a:stretch/>
          </p:blipFill>
          <p:spPr>
            <a:xfrm>
              <a:off x="-11615" y="6247440"/>
              <a:ext cx="5409983" cy="615591"/>
            </a:xfrm>
            <a:prstGeom prst="rect">
              <a:avLst/>
            </a:prstGeom>
          </p:spPr>
        </p:pic>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l="88113" r="811" b="1760"/>
            <a:stretch/>
          </p:blipFill>
          <p:spPr>
            <a:xfrm>
              <a:off x="4668248" y="6261566"/>
              <a:ext cx="540613" cy="557002"/>
            </a:xfrm>
            <a:prstGeom prst="rect">
              <a:avLst/>
            </a:prstGeom>
          </p:spPr>
        </p:pic>
      </p:grpSp>
      <p:cxnSp>
        <p:nvCxnSpPr>
          <p:cNvPr id="9" name="Straight Arrow Connector 8"/>
          <p:cNvCxnSpPr/>
          <p:nvPr/>
        </p:nvCxnSpPr>
        <p:spPr>
          <a:xfrm flipH="1">
            <a:off x="6645375" y="3646048"/>
            <a:ext cx="896061" cy="41795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2968155" y="3647342"/>
            <a:ext cx="737801" cy="28753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3565663" y="1838442"/>
            <a:ext cx="782048" cy="190658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467600" y="2712985"/>
            <a:ext cx="671344" cy="101090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36308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l="14734" r="13828"/>
          <a:stretch/>
        </p:blipFill>
        <p:spPr>
          <a:xfrm>
            <a:off x="0" y="0"/>
            <a:ext cx="5309809" cy="5575300"/>
          </a:xfrm>
          <a:prstGeom prst="rect">
            <a:avLst/>
          </a:prstGeom>
        </p:spPr>
      </p:pic>
      <p:sp>
        <p:nvSpPr>
          <p:cNvPr id="3" name="TextBox 2"/>
          <p:cNvSpPr txBox="1"/>
          <p:nvPr/>
        </p:nvSpPr>
        <p:spPr>
          <a:xfrm>
            <a:off x="5309809" y="226981"/>
            <a:ext cx="3681791" cy="1815882"/>
          </a:xfrm>
          <a:prstGeom prst="rect">
            <a:avLst/>
          </a:prstGeom>
          <a:noFill/>
        </p:spPr>
        <p:txBody>
          <a:bodyPr wrap="square" rtlCol="0">
            <a:spAutoFit/>
          </a:bodyPr>
          <a:lstStyle/>
          <a:p>
            <a:r>
              <a:rPr lang="en-US" sz="2800" b="1" dirty="0" smtClean="0"/>
              <a:t>Wind</a:t>
            </a:r>
            <a:r>
              <a:rPr lang="en-US" sz="2800" b="1" dirty="0" smtClean="0"/>
              <a:t>y Fall of 2009</a:t>
            </a:r>
          </a:p>
          <a:p>
            <a:pPr marL="457200" indent="-457200">
              <a:buFont typeface="Arial" charset="0"/>
              <a:buChar char="•"/>
            </a:pPr>
            <a:r>
              <a:rPr lang="en-US" sz="2800" dirty="0" smtClean="0"/>
              <a:t>Alongshore Currents</a:t>
            </a:r>
          </a:p>
          <a:p>
            <a:pPr marL="457200" indent="-457200">
              <a:buFont typeface="Arial" charset="0"/>
              <a:buChar char="•"/>
            </a:pPr>
            <a:r>
              <a:rPr lang="en-US" sz="2800" dirty="0" smtClean="0"/>
              <a:t>Cool Surface Layer </a:t>
            </a:r>
          </a:p>
          <a:p>
            <a:pPr marL="457200" indent="-457200">
              <a:buFont typeface="Arial" charset="0"/>
              <a:buChar char="•"/>
            </a:pPr>
            <a:r>
              <a:rPr lang="en-US" sz="2800" dirty="0" smtClean="0"/>
              <a:t>Nearshore Mixed</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19500" y="2244443"/>
            <a:ext cx="5372100" cy="4029650"/>
          </a:xfrm>
          <a:prstGeom prst="rect">
            <a:avLst/>
          </a:prstGeom>
        </p:spPr>
      </p:pic>
    </p:spTree>
    <p:extLst>
      <p:ext uri="{BB962C8B-B14F-4D97-AF65-F5344CB8AC3E}">
        <p14:creationId xmlns:p14="http://schemas.microsoft.com/office/powerpoint/2010/main" val="39909957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an_current_fall2011.png"/>
          <p:cNvPicPr>
            <a:picLocks noChangeAspect="1"/>
          </p:cNvPicPr>
          <p:nvPr/>
        </p:nvPicPr>
        <p:blipFill rotWithShape="1">
          <a:blip r:embed="rId2">
            <a:extLst>
              <a:ext uri="{28A0092B-C50C-407E-A947-70E740481C1C}">
                <a14:useLocalDpi xmlns:a14="http://schemas.microsoft.com/office/drawing/2010/main" val="0"/>
              </a:ext>
            </a:extLst>
          </a:blip>
          <a:srcRect l="13158" t="4307" r="13555" b="5631"/>
          <a:stretch/>
        </p:blipFill>
        <p:spPr>
          <a:xfrm>
            <a:off x="2404872" y="0"/>
            <a:ext cx="6748272" cy="6217920"/>
          </a:xfrm>
          <a:prstGeom prst="rect">
            <a:avLst/>
          </a:prstGeom>
        </p:spPr>
      </p:pic>
      <p:sp>
        <p:nvSpPr>
          <p:cNvPr id="3" name="TextBox 2"/>
          <p:cNvSpPr txBox="1"/>
          <p:nvPr/>
        </p:nvSpPr>
        <p:spPr>
          <a:xfrm>
            <a:off x="0" y="1244600"/>
            <a:ext cx="2616200" cy="800219"/>
          </a:xfrm>
          <a:prstGeom prst="rect">
            <a:avLst/>
          </a:prstGeom>
          <a:noFill/>
        </p:spPr>
        <p:txBody>
          <a:bodyPr wrap="square" rtlCol="0">
            <a:spAutoFit/>
          </a:bodyPr>
          <a:lstStyle/>
          <a:p>
            <a:pPr algn="ctr"/>
            <a:r>
              <a:rPr lang="en-US" sz="2800" b="1" dirty="0" smtClean="0"/>
              <a:t>Autumn 2011</a:t>
            </a:r>
          </a:p>
          <a:p>
            <a:endParaRPr lang="en-US" dirty="0"/>
          </a:p>
        </p:txBody>
      </p:sp>
      <p:pic>
        <p:nvPicPr>
          <p:cNvPr id="7" name="Picture 6" descr="mean_current_fall.png"/>
          <p:cNvPicPr>
            <a:picLocks noChangeAspect="1"/>
          </p:cNvPicPr>
          <p:nvPr/>
        </p:nvPicPr>
        <p:blipFill rotWithShape="1">
          <a:blip r:embed="rId3">
            <a:extLst>
              <a:ext uri="{28A0092B-C50C-407E-A947-70E740481C1C}">
                <a14:useLocalDpi xmlns:a14="http://schemas.microsoft.com/office/drawing/2010/main" val="0"/>
              </a:ext>
            </a:extLst>
          </a:blip>
          <a:srcRect l="13158" t="4306" r="13556" b="5630"/>
          <a:stretch/>
        </p:blipFill>
        <p:spPr>
          <a:xfrm>
            <a:off x="0" y="3289418"/>
            <a:ext cx="2599389" cy="2395101"/>
          </a:xfrm>
          <a:prstGeom prst="rect">
            <a:avLst/>
          </a:prstGeom>
        </p:spPr>
      </p:pic>
    </p:spTree>
    <p:extLst>
      <p:ext uri="{BB962C8B-B14F-4D97-AF65-F5344CB8AC3E}">
        <p14:creationId xmlns:p14="http://schemas.microsoft.com/office/powerpoint/2010/main" val="277845703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B5EB333-3D2A-724E-986F-9FBFB79287E4}"/>
              </a:ext>
            </a:extLst>
          </p:cNvPr>
          <p:cNvPicPr>
            <a:picLocks noChangeAspect="1"/>
          </p:cNvPicPr>
          <p:nvPr/>
        </p:nvPicPr>
        <p:blipFill>
          <a:blip r:embed="rId2"/>
          <a:stretch>
            <a:fillRect/>
          </a:stretch>
        </p:blipFill>
        <p:spPr>
          <a:xfrm>
            <a:off x="176320" y="117614"/>
            <a:ext cx="4114800" cy="3291840"/>
          </a:xfrm>
          <a:prstGeom prst="rect">
            <a:avLst/>
          </a:prstGeom>
        </p:spPr>
      </p:pic>
      <p:pic>
        <p:nvPicPr>
          <p:cNvPr id="1026" name="Picture 2" descr="Click Image For Station Plots">
            <a:extLst>
              <a:ext uri="{FF2B5EF4-FFF2-40B4-BE49-F238E27FC236}">
                <a16:creationId xmlns:a16="http://schemas.microsoft.com/office/drawing/2014/main" xmlns="" id="{EA953F5E-BA51-8446-B212-72BD74AFB6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2278" y="3633585"/>
            <a:ext cx="3587934" cy="255640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B7E8C115-BFF2-584D-8464-C4CBF797B250}"/>
              </a:ext>
            </a:extLst>
          </p:cNvPr>
          <p:cNvSpPr txBox="1"/>
          <p:nvPr/>
        </p:nvSpPr>
        <p:spPr>
          <a:xfrm>
            <a:off x="5350889" y="3317209"/>
            <a:ext cx="2897579" cy="369332"/>
          </a:xfrm>
          <a:prstGeom prst="rect">
            <a:avLst/>
          </a:prstGeom>
          <a:noFill/>
        </p:spPr>
        <p:txBody>
          <a:bodyPr wrap="square" rtlCol="0">
            <a:spAutoFit/>
          </a:bodyPr>
          <a:lstStyle/>
          <a:p>
            <a:pPr algn="ctr"/>
            <a:r>
              <a:rPr lang="en-US" dirty="0"/>
              <a:t>September 27 2011</a:t>
            </a:r>
          </a:p>
        </p:txBody>
      </p:sp>
      <p:pic>
        <p:nvPicPr>
          <p:cNvPr id="1028" name="Picture 4" descr="Click Image For Station Plots">
            <a:extLst>
              <a:ext uri="{FF2B5EF4-FFF2-40B4-BE49-F238E27FC236}">
                <a16:creationId xmlns:a16="http://schemas.microsoft.com/office/drawing/2014/main" xmlns="" id="{009A4F20-D82F-E340-A47B-67AC43EF09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032" y="3712935"/>
            <a:ext cx="3476566" cy="247705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FA0458F0-FF2B-1B45-B64E-D63640F8F0F5}"/>
              </a:ext>
            </a:extLst>
          </p:cNvPr>
          <p:cNvSpPr txBox="1"/>
          <p:nvPr/>
        </p:nvSpPr>
        <p:spPr>
          <a:xfrm>
            <a:off x="665018" y="3317209"/>
            <a:ext cx="2897579" cy="369332"/>
          </a:xfrm>
          <a:prstGeom prst="rect">
            <a:avLst/>
          </a:prstGeom>
          <a:noFill/>
        </p:spPr>
        <p:txBody>
          <a:bodyPr wrap="square" rtlCol="0">
            <a:spAutoFit/>
          </a:bodyPr>
          <a:lstStyle/>
          <a:p>
            <a:pPr algn="ctr"/>
            <a:r>
              <a:rPr lang="en-US" dirty="0"/>
              <a:t>TC Lee Sept 5 2011</a:t>
            </a:r>
          </a:p>
        </p:txBody>
      </p:sp>
      <p:pic>
        <p:nvPicPr>
          <p:cNvPr id="1030" name="Picture 6" descr="Click Image For Station Plots">
            <a:extLst>
              <a:ext uri="{FF2B5EF4-FFF2-40B4-BE49-F238E27FC236}">
                <a16:creationId xmlns:a16="http://schemas.microsoft.com/office/drawing/2014/main" xmlns="" id="{C22904A8-584F-9F46-A643-41AA15623A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9643" y="780660"/>
            <a:ext cx="3560069" cy="253654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C2260DA4-324D-8646-BDDE-ED45229EBD52}"/>
              </a:ext>
            </a:extLst>
          </p:cNvPr>
          <p:cNvSpPr txBox="1"/>
          <p:nvPr/>
        </p:nvSpPr>
        <p:spPr>
          <a:xfrm>
            <a:off x="5432633" y="351142"/>
            <a:ext cx="2897579" cy="369332"/>
          </a:xfrm>
          <a:prstGeom prst="rect">
            <a:avLst/>
          </a:prstGeom>
          <a:noFill/>
        </p:spPr>
        <p:txBody>
          <a:bodyPr wrap="square" rtlCol="0">
            <a:spAutoFit/>
          </a:bodyPr>
          <a:lstStyle/>
          <a:p>
            <a:pPr algn="ctr"/>
            <a:r>
              <a:rPr lang="en-US" dirty="0"/>
              <a:t>Hurricane Irene Aug 25 2011</a:t>
            </a:r>
          </a:p>
        </p:txBody>
      </p:sp>
      <p:sp>
        <p:nvSpPr>
          <p:cNvPr id="2" name="TextBox 1"/>
          <p:cNvSpPr txBox="1"/>
          <p:nvPr/>
        </p:nvSpPr>
        <p:spPr>
          <a:xfrm>
            <a:off x="847343" y="839289"/>
            <a:ext cx="672172" cy="369332"/>
          </a:xfrm>
          <a:prstGeom prst="rect">
            <a:avLst/>
          </a:prstGeom>
          <a:noFill/>
        </p:spPr>
        <p:txBody>
          <a:bodyPr wrap="none" rtlCol="0">
            <a:spAutoFit/>
          </a:bodyPr>
          <a:lstStyle/>
          <a:p>
            <a:r>
              <a:rPr lang="en-US"/>
              <a:t>I</a:t>
            </a:r>
            <a:r>
              <a:rPr lang="en-US" smtClean="0"/>
              <a:t>rene</a:t>
            </a:r>
            <a:endParaRPr lang="en-US" dirty="0"/>
          </a:p>
        </p:txBody>
      </p:sp>
      <p:sp>
        <p:nvSpPr>
          <p:cNvPr id="3" name="TextBox 2"/>
          <p:cNvSpPr txBox="1"/>
          <p:nvPr/>
        </p:nvSpPr>
        <p:spPr>
          <a:xfrm>
            <a:off x="1519515" y="351142"/>
            <a:ext cx="558800" cy="369332"/>
          </a:xfrm>
          <a:prstGeom prst="rect">
            <a:avLst/>
          </a:prstGeom>
          <a:noFill/>
        </p:spPr>
        <p:txBody>
          <a:bodyPr wrap="square" rtlCol="0">
            <a:spAutoFit/>
          </a:bodyPr>
          <a:lstStyle/>
          <a:p>
            <a:r>
              <a:rPr lang="en-US" smtClean="0"/>
              <a:t>Lee</a:t>
            </a:r>
            <a:endParaRPr lang="en-US"/>
          </a:p>
        </p:txBody>
      </p:sp>
      <p:sp>
        <p:nvSpPr>
          <p:cNvPr id="4" name="TextBox 3"/>
          <p:cNvSpPr txBox="1"/>
          <p:nvPr/>
        </p:nvSpPr>
        <p:spPr>
          <a:xfrm>
            <a:off x="2078315" y="839289"/>
            <a:ext cx="625492" cy="369332"/>
          </a:xfrm>
          <a:prstGeom prst="rect">
            <a:avLst/>
          </a:prstGeom>
          <a:noFill/>
        </p:spPr>
        <p:txBody>
          <a:bodyPr wrap="none" rtlCol="0">
            <a:spAutoFit/>
          </a:bodyPr>
          <a:lstStyle/>
          <a:p>
            <a:r>
              <a:rPr lang="en-US" smtClean="0"/>
              <a:t>9/27</a:t>
            </a:r>
            <a:endParaRPr lang="en-US"/>
          </a:p>
        </p:txBody>
      </p:sp>
    </p:spTree>
    <p:extLst>
      <p:ext uri="{BB962C8B-B14F-4D97-AF65-F5344CB8AC3E}">
        <p14:creationId xmlns:p14="http://schemas.microsoft.com/office/powerpoint/2010/main" val="132028019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l="15002" r="13738"/>
          <a:stretch/>
        </p:blipFill>
        <p:spPr>
          <a:xfrm>
            <a:off x="0" y="304800"/>
            <a:ext cx="5067300" cy="5334000"/>
          </a:xfrm>
          <a:prstGeom prst="rect">
            <a:avLst/>
          </a:prstGeom>
        </p:spPr>
      </p:pic>
      <p:sp>
        <p:nvSpPr>
          <p:cNvPr id="3" name="TextBox 2"/>
          <p:cNvSpPr txBox="1"/>
          <p:nvPr/>
        </p:nvSpPr>
        <p:spPr>
          <a:xfrm>
            <a:off x="2667000" y="3454400"/>
            <a:ext cx="1724300" cy="369332"/>
          </a:xfrm>
          <a:prstGeom prst="rect">
            <a:avLst/>
          </a:prstGeom>
          <a:noFill/>
        </p:spPr>
        <p:txBody>
          <a:bodyPr wrap="none" rtlCol="0">
            <a:spAutoFit/>
          </a:bodyPr>
          <a:lstStyle/>
          <a:p>
            <a:r>
              <a:rPr lang="en-US" dirty="0" smtClean="0"/>
              <a:t>River Influence</a:t>
            </a:r>
            <a:endParaRPr lang="en-US" dirty="0"/>
          </a:p>
        </p:txBody>
      </p:sp>
      <p:cxnSp>
        <p:nvCxnSpPr>
          <p:cNvPr id="5" name="Straight Arrow Connector 4"/>
          <p:cNvCxnSpPr/>
          <p:nvPr/>
        </p:nvCxnSpPr>
        <p:spPr>
          <a:xfrm flipH="1" flipV="1">
            <a:off x="2209800" y="2743200"/>
            <a:ext cx="457200" cy="9144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a:stCxn id="3" idx="1"/>
          </p:cNvCxnSpPr>
          <p:nvPr/>
        </p:nvCxnSpPr>
        <p:spPr>
          <a:xfrm flipH="1" flipV="1">
            <a:off x="1676400" y="3479800"/>
            <a:ext cx="990600" cy="15926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a:stCxn id="3" idx="1"/>
          </p:cNvCxnSpPr>
          <p:nvPr/>
        </p:nvCxnSpPr>
        <p:spPr>
          <a:xfrm flipH="1">
            <a:off x="1447800" y="3639066"/>
            <a:ext cx="1219200" cy="55193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2667000" y="1752600"/>
            <a:ext cx="152400" cy="190500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4637" y="2551569"/>
            <a:ext cx="4838126" cy="3629113"/>
          </a:xfrm>
          <a:prstGeom prst="rect">
            <a:avLst/>
          </a:prstGeom>
        </p:spPr>
      </p:pic>
      <p:sp>
        <p:nvSpPr>
          <p:cNvPr id="13" name="TextBox 12"/>
          <p:cNvSpPr txBox="1"/>
          <p:nvPr/>
        </p:nvSpPr>
        <p:spPr>
          <a:xfrm>
            <a:off x="5067300" y="64381"/>
            <a:ext cx="3681791" cy="2246769"/>
          </a:xfrm>
          <a:prstGeom prst="rect">
            <a:avLst/>
          </a:prstGeom>
          <a:noFill/>
        </p:spPr>
        <p:txBody>
          <a:bodyPr wrap="square" rtlCol="0">
            <a:spAutoFit/>
          </a:bodyPr>
          <a:lstStyle/>
          <a:p>
            <a:r>
              <a:rPr lang="en-US" sz="2800" b="1" dirty="0" smtClean="0"/>
              <a:t>Rainy Fall of 2009</a:t>
            </a:r>
          </a:p>
          <a:p>
            <a:pPr marL="457200" indent="-457200">
              <a:buFont typeface="Arial" charset="0"/>
              <a:buChar char="•"/>
            </a:pPr>
            <a:r>
              <a:rPr lang="en-US" sz="2800" dirty="0" smtClean="0"/>
              <a:t>Cross-shore Currents</a:t>
            </a:r>
          </a:p>
          <a:p>
            <a:pPr marL="457200" indent="-457200">
              <a:buFont typeface="Arial" charset="0"/>
              <a:buChar char="•"/>
            </a:pPr>
            <a:r>
              <a:rPr lang="en-US" sz="2800" dirty="0" smtClean="0"/>
              <a:t>Warm </a:t>
            </a:r>
            <a:r>
              <a:rPr lang="en-US" sz="2800" dirty="0"/>
              <a:t>S</a:t>
            </a:r>
            <a:r>
              <a:rPr lang="en-US" sz="2800" dirty="0" smtClean="0"/>
              <a:t>urface Layer</a:t>
            </a:r>
          </a:p>
          <a:p>
            <a:pPr marL="457200" indent="-457200">
              <a:buFont typeface="Arial" charset="0"/>
              <a:buChar char="•"/>
            </a:pPr>
            <a:r>
              <a:rPr lang="en-US" sz="2800" dirty="0" smtClean="0"/>
              <a:t>Two layers across entire shelf</a:t>
            </a:r>
            <a:endParaRPr lang="en-US" sz="2800" dirty="0"/>
          </a:p>
        </p:txBody>
      </p:sp>
    </p:spTree>
    <p:extLst>
      <p:ext uri="{BB962C8B-B14F-4D97-AF65-F5344CB8AC3E}">
        <p14:creationId xmlns:p14="http://schemas.microsoft.com/office/powerpoint/2010/main" val="89118662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2"/>
          <p:cNvPicPr>
            <a:picLocks noChangeAspect="1"/>
          </p:cNvPicPr>
          <p:nvPr/>
        </p:nvPicPr>
        <p:blipFill rotWithShape="1">
          <a:blip r:embed="rId2"/>
          <a:srcRect l="6374" t="51496" r="51333" b="7011"/>
          <a:stretch/>
        </p:blipFill>
        <p:spPr>
          <a:xfrm>
            <a:off x="835025" y="406400"/>
            <a:ext cx="7332752" cy="5394066"/>
          </a:xfrm>
          <a:prstGeom prst="rect">
            <a:avLst/>
          </a:prstGeom>
        </p:spPr>
      </p:pic>
      <p:sp>
        <p:nvSpPr>
          <p:cNvPr id="3" name="TextBox 2"/>
          <p:cNvSpPr txBox="1"/>
          <p:nvPr/>
        </p:nvSpPr>
        <p:spPr>
          <a:xfrm>
            <a:off x="1030546" y="144790"/>
            <a:ext cx="6941709" cy="523220"/>
          </a:xfrm>
          <a:prstGeom prst="rect">
            <a:avLst/>
          </a:prstGeom>
          <a:noFill/>
        </p:spPr>
        <p:txBody>
          <a:bodyPr wrap="none" rtlCol="0">
            <a:spAutoFit/>
          </a:bodyPr>
          <a:lstStyle/>
          <a:p>
            <a:r>
              <a:rPr lang="en-US" sz="2800" b="1" dirty="0" smtClean="0"/>
              <a:t>Biological </a:t>
            </a:r>
            <a:r>
              <a:rPr lang="en-US" sz="2800" b="1" dirty="0" smtClean="0"/>
              <a:t>Response </a:t>
            </a:r>
            <a:r>
              <a:rPr lang="mr-IN" sz="2800" b="1" dirty="0" smtClean="0"/>
              <a:t>–</a:t>
            </a:r>
            <a:r>
              <a:rPr lang="en-US" sz="2800" b="1" dirty="0" smtClean="0"/>
              <a:t> 20 years of Satellite </a:t>
            </a:r>
            <a:r>
              <a:rPr lang="en-US" sz="2800" b="1" dirty="0" err="1" smtClean="0"/>
              <a:t>Chl</a:t>
            </a:r>
            <a:endParaRPr lang="en-US" sz="2800" b="1" dirty="0"/>
          </a:p>
        </p:txBody>
      </p:sp>
    </p:spTree>
    <p:extLst>
      <p:ext uri="{BB962C8B-B14F-4D97-AF65-F5344CB8AC3E}">
        <p14:creationId xmlns:p14="http://schemas.microsoft.com/office/powerpoint/2010/main" val="111970408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8209356886_4c69c3222f_b.jpg"/>
          <p:cNvPicPr>
            <a:picLocks noChangeAspect="1"/>
          </p:cNvPicPr>
          <p:nvPr/>
        </p:nvPicPr>
        <p:blipFill rotWithShape="1">
          <a:blip r:embed="rId3" cstate="email">
            <a:alphaModFix amt="76000"/>
            <a:extLst>
              <a:ext uri="{28A0092B-C50C-407E-A947-70E740481C1C}">
                <a14:useLocalDpi xmlns:a14="http://schemas.microsoft.com/office/drawing/2010/main"/>
              </a:ext>
            </a:extLst>
          </a:blip>
          <a:srcRect/>
          <a:stretch/>
        </p:blipFill>
        <p:spPr>
          <a:xfrm>
            <a:off x="0" y="0"/>
            <a:ext cx="9144000" cy="6858000"/>
          </a:xfrm>
          <a:prstGeom prst="rect">
            <a:avLst/>
          </a:prstGeom>
          <a:solidFill>
            <a:schemeClr val="bg1">
              <a:alpha val="50000"/>
            </a:schemeClr>
          </a:solidFill>
        </p:spPr>
      </p:pic>
      <p:sp>
        <p:nvSpPr>
          <p:cNvPr id="8" name="Rectangle 7"/>
          <p:cNvSpPr/>
          <p:nvPr/>
        </p:nvSpPr>
        <p:spPr>
          <a:xfrm>
            <a:off x="0" y="5805196"/>
            <a:ext cx="9144000" cy="114300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MARACOOS_Logo.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5101" y="5494438"/>
            <a:ext cx="5900166" cy="1010984"/>
          </a:xfrm>
          <a:prstGeom prst="rect">
            <a:avLst/>
          </a:prstGeom>
        </p:spPr>
      </p:pic>
      <p:sp>
        <p:nvSpPr>
          <p:cNvPr id="13" name="Title 12"/>
          <p:cNvSpPr>
            <a:spLocks noGrp="1"/>
          </p:cNvSpPr>
          <p:nvPr>
            <p:ph type="title"/>
          </p:nvPr>
        </p:nvSpPr>
        <p:spPr>
          <a:xfrm>
            <a:off x="0" y="-13996"/>
            <a:ext cx="9144000" cy="1325563"/>
          </a:xfrm>
        </p:spPr>
        <p:txBody>
          <a:bodyPr>
            <a:noAutofit/>
          </a:bodyPr>
          <a:lstStyle/>
          <a:p>
            <a:pPr algn="ctr"/>
            <a:r>
              <a:rPr lang="en-US" sz="3200" b="1" spc="50" dirty="0" smtClean="0">
                <a:ln w="11430"/>
                <a:solidFill>
                  <a:schemeClr val="bg1"/>
                </a:solidFill>
                <a:effectLst>
                  <a:outerShdw blurRad="76200" dist="50800" dir="5400000" algn="tl" rotWithShape="0">
                    <a:srgbClr val="000000">
                      <a:alpha val="65000"/>
                    </a:srgbClr>
                  </a:outerShdw>
                </a:effectLst>
                <a:latin typeface="Arial" charset="0"/>
                <a:ea typeface="ＭＳ Ｐゴシック" charset="0"/>
              </a:rPr>
              <a:t>A </a:t>
            </a:r>
            <a:r>
              <a:rPr lang="en-US" sz="3200" b="1" spc="50" dirty="0">
                <a:ln w="11430"/>
                <a:solidFill>
                  <a:schemeClr val="bg1"/>
                </a:solidFill>
                <a:effectLst>
                  <a:outerShdw blurRad="76200" dist="50800" dir="5400000" algn="tl" rotWithShape="0">
                    <a:srgbClr val="000000">
                      <a:alpha val="65000"/>
                    </a:srgbClr>
                  </a:outerShdw>
                </a:effectLst>
                <a:latin typeface="Arial" charset="0"/>
                <a:ea typeface="ＭＳ Ｐゴシック" charset="0"/>
              </a:rPr>
              <a:t>Decade of Surface Current Measurements Over the Mid Atlantic Continental Shelf</a:t>
            </a:r>
            <a:endParaRPr lang="en-US" sz="3200" dirty="0">
              <a:solidFill>
                <a:schemeClr val="bg1"/>
              </a:solidFill>
            </a:endParaRPr>
          </a:p>
        </p:txBody>
      </p:sp>
      <p:sp>
        <p:nvSpPr>
          <p:cNvPr id="2" name="Content Placeholder 1"/>
          <p:cNvSpPr>
            <a:spLocks noGrp="1"/>
          </p:cNvSpPr>
          <p:nvPr>
            <p:ph idx="1"/>
          </p:nvPr>
        </p:nvSpPr>
        <p:spPr>
          <a:xfrm>
            <a:off x="1678823" y="1253331"/>
            <a:ext cx="6106277" cy="3587427"/>
          </a:xfrm>
        </p:spPr>
        <p:txBody>
          <a:bodyPr>
            <a:normAutofit fontScale="92500" lnSpcReduction="20000"/>
          </a:bodyPr>
          <a:lstStyle/>
          <a:p>
            <a:r>
              <a:rPr lang="en-US" dirty="0" smtClean="0">
                <a:solidFill>
                  <a:schemeClr val="bg1"/>
                </a:solidFill>
              </a:rPr>
              <a:t>Mean surface flow is cross shelf nearshore rotating to alongshelf with a maximum near the shelf </a:t>
            </a:r>
            <a:r>
              <a:rPr lang="en-US" dirty="0" smtClean="0">
                <a:solidFill>
                  <a:schemeClr val="bg1"/>
                </a:solidFill>
              </a:rPr>
              <a:t>break</a:t>
            </a:r>
          </a:p>
          <a:p>
            <a:r>
              <a:rPr lang="en-US" dirty="0">
                <a:solidFill>
                  <a:schemeClr val="bg1"/>
                </a:solidFill>
              </a:rPr>
              <a:t>Wind and river inputs play a role in the spatial, seasonal, </a:t>
            </a:r>
            <a:r>
              <a:rPr lang="en-US" dirty="0" smtClean="0">
                <a:solidFill>
                  <a:schemeClr val="bg1"/>
                </a:solidFill>
              </a:rPr>
              <a:t>annual variability</a:t>
            </a:r>
          </a:p>
          <a:p>
            <a:r>
              <a:rPr lang="en-US" dirty="0" smtClean="0">
                <a:solidFill>
                  <a:schemeClr val="bg1"/>
                </a:solidFill>
              </a:rPr>
              <a:t>Inter-annual </a:t>
            </a:r>
            <a:r>
              <a:rPr lang="en-US" dirty="0">
                <a:solidFill>
                  <a:schemeClr val="bg1"/>
                </a:solidFill>
              </a:rPr>
              <a:t>variability relatively small </a:t>
            </a:r>
            <a:endParaRPr lang="en-US" dirty="0" smtClean="0">
              <a:solidFill>
                <a:schemeClr val="bg1"/>
              </a:solidFill>
            </a:endParaRPr>
          </a:p>
          <a:p>
            <a:r>
              <a:rPr lang="en-US" dirty="0" smtClean="0">
                <a:solidFill>
                  <a:schemeClr val="bg1"/>
                </a:solidFill>
              </a:rPr>
              <a:t>Mean and intra-annual variability is highest in </a:t>
            </a:r>
            <a:r>
              <a:rPr lang="en-US" dirty="0" smtClean="0">
                <a:solidFill>
                  <a:schemeClr val="bg1"/>
                </a:solidFill>
              </a:rPr>
              <a:t>fall &amp; winter</a:t>
            </a:r>
          </a:p>
          <a:p>
            <a:r>
              <a:rPr lang="en-US" smtClean="0">
                <a:solidFill>
                  <a:schemeClr val="bg1"/>
                </a:solidFill>
              </a:rPr>
              <a:t>Fall variability impacts </a:t>
            </a:r>
            <a:r>
              <a:rPr lang="en-US" dirty="0" smtClean="0">
                <a:solidFill>
                  <a:schemeClr val="bg1"/>
                </a:solidFill>
              </a:rPr>
              <a:t>Hurricane Forecasting</a:t>
            </a:r>
            <a:endParaRPr lang="en-US" dirty="0" smtClean="0">
              <a:solidFill>
                <a:schemeClr val="bg1"/>
              </a:solidFill>
            </a:endParaRPr>
          </a:p>
          <a:p>
            <a:endParaRPr lang="en-US" dirty="0">
              <a:solidFill>
                <a:schemeClr val="bg1"/>
              </a:solidFill>
            </a:endParaRPr>
          </a:p>
        </p:txBody>
      </p:sp>
      <p:pic>
        <p:nvPicPr>
          <p:cNvPr id="10" name="Picture 9" descr="IOOS.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416800" y="1901929"/>
            <a:ext cx="1460499" cy="2653469"/>
          </a:xfrm>
          <a:prstGeom prst="rect">
            <a:avLst/>
          </a:prstGeom>
        </p:spPr>
      </p:pic>
      <p:pic>
        <p:nvPicPr>
          <p:cNvPr id="11" name="Picture 10" descr="NOA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87260" y="4840758"/>
            <a:ext cx="1645920" cy="1645920"/>
          </a:xfrm>
          <a:prstGeom prst="rect">
            <a:avLst/>
          </a:prstGeom>
        </p:spPr>
      </p:pic>
    </p:spTree>
    <p:extLst>
      <p:ext uri="{BB962C8B-B14F-4D97-AF65-F5344CB8AC3E}">
        <p14:creationId xmlns:p14="http://schemas.microsoft.com/office/powerpoint/2010/main" val="158767765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703981"/>
            <a:ext cx="9144000" cy="6506308"/>
          </a:xfrm>
          <a:prstGeom prst="rect">
            <a:avLst/>
          </a:prstGeom>
        </p:spPr>
      </p:pic>
      <p:graphicFrame>
        <p:nvGraphicFramePr>
          <p:cNvPr id="7" name="Table 6"/>
          <p:cNvGraphicFramePr>
            <a:graphicFrameLocks noGrp="1"/>
          </p:cNvGraphicFramePr>
          <p:nvPr>
            <p:extLst/>
          </p:nvPr>
        </p:nvGraphicFramePr>
        <p:xfrm>
          <a:off x="2912533" y="3297307"/>
          <a:ext cx="6096000" cy="2397760"/>
        </p:xfrm>
        <a:graphic>
          <a:graphicData uri="http://schemas.openxmlformats.org/drawingml/2006/table">
            <a:tbl>
              <a:tblPr firstRow="1" bandRow="1">
                <a:tableStyleId>{7E9639D4-E3E2-4D34-9284-5A2195B3D0D7}</a:tableStyleId>
              </a:tblPr>
              <a:tblGrid>
                <a:gridCol w="1524000">
                  <a:extLst>
                    <a:ext uri="{9D8B030D-6E8A-4147-A177-3AD203B41FA5}">
                      <a16:colId xmlns:a16="http://schemas.microsoft.com/office/drawing/2014/main" xmlns="" val="20000"/>
                    </a:ext>
                  </a:extLst>
                </a:gridCol>
                <a:gridCol w="1524000">
                  <a:extLst>
                    <a:ext uri="{9D8B030D-6E8A-4147-A177-3AD203B41FA5}">
                      <a16:colId xmlns:a16="http://schemas.microsoft.com/office/drawing/2014/main" xmlns="" val="20001"/>
                    </a:ext>
                  </a:extLst>
                </a:gridCol>
                <a:gridCol w="1947334">
                  <a:extLst>
                    <a:ext uri="{9D8B030D-6E8A-4147-A177-3AD203B41FA5}">
                      <a16:colId xmlns:a16="http://schemas.microsoft.com/office/drawing/2014/main" xmlns="" val="20002"/>
                    </a:ext>
                  </a:extLst>
                </a:gridCol>
                <a:gridCol w="1100666">
                  <a:extLst>
                    <a:ext uri="{9D8B030D-6E8A-4147-A177-3AD203B41FA5}">
                      <a16:colId xmlns:a16="http://schemas.microsoft.com/office/drawing/2014/main" xmlns="" val="20003"/>
                    </a:ext>
                  </a:extLst>
                </a:gridCol>
              </a:tblGrid>
              <a:tr h="370840">
                <a:tc>
                  <a:txBody>
                    <a:bodyPr/>
                    <a:lstStyle/>
                    <a:p>
                      <a:pPr algn="ctr"/>
                      <a:endParaRPr lang="en-US" dirty="0"/>
                    </a:p>
                  </a:txBody>
                  <a:tcPr/>
                </a:tc>
                <a:tc>
                  <a:txBody>
                    <a:bodyPr/>
                    <a:lstStyle/>
                    <a:p>
                      <a:pPr algn="ctr"/>
                      <a:r>
                        <a:rPr lang="en-US" dirty="0" smtClean="0"/>
                        <a:t>Bays, Rivers, Near Shore</a:t>
                      </a:r>
                    </a:p>
                    <a:p>
                      <a:pPr algn="ctr"/>
                      <a:r>
                        <a:rPr lang="en-US" dirty="0" smtClean="0"/>
                        <a:t> (&lt; 3</a:t>
                      </a:r>
                      <a:r>
                        <a:rPr lang="en-US" baseline="0" dirty="0" smtClean="0"/>
                        <a:t> NM)</a:t>
                      </a:r>
                      <a:endParaRPr lang="en-US" dirty="0"/>
                    </a:p>
                  </a:txBody>
                  <a:tcPr/>
                </a:tc>
                <a:tc>
                  <a:txBody>
                    <a:bodyPr/>
                    <a:lstStyle/>
                    <a:p>
                      <a:pPr algn="ctr"/>
                      <a:r>
                        <a:rPr lang="en-US" dirty="0" smtClean="0"/>
                        <a:t>Offshore</a:t>
                      </a:r>
                    </a:p>
                    <a:p>
                      <a:pPr algn="ctr"/>
                      <a:r>
                        <a:rPr lang="en-US" dirty="0" smtClean="0"/>
                        <a:t>(&gt; 3 NM to 200 NM)</a:t>
                      </a:r>
                      <a:endParaRPr lang="en-US" dirty="0"/>
                    </a:p>
                  </a:txBody>
                  <a:tcPr/>
                </a:tc>
                <a:tc>
                  <a:txBody>
                    <a:bodyPr/>
                    <a:lstStyle/>
                    <a:p>
                      <a:pPr algn="ctr"/>
                      <a:r>
                        <a:rPr lang="en-US" dirty="0" smtClean="0"/>
                        <a:t>Total</a:t>
                      </a:r>
                      <a:endParaRPr lang="en-US" dirty="0"/>
                    </a:p>
                  </a:txBody>
                  <a:tcPr anchor="ctr"/>
                </a:tc>
                <a:extLst>
                  <a:ext uri="{0D108BD9-81ED-4DB2-BD59-A6C34878D82A}">
                    <a16:rowId xmlns:a16="http://schemas.microsoft.com/office/drawing/2014/main" xmlns="" val="10000"/>
                  </a:ext>
                </a:extLst>
              </a:tr>
              <a:tr h="370840">
                <a:tc>
                  <a:txBody>
                    <a:bodyPr/>
                    <a:lstStyle/>
                    <a:p>
                      <a:pPr algn="ctr"/>
                      <a:r>
                        <a:rPr lang="en-US" dirty="0" smtClean="0"/>
                        <a:t>Cases</a:t>
                      </a:r>
                      <a:endParaRPr lang="en-US" dirty="0"/>
                    </a:p>
                  </a:txBody>
                  <a:tcPr/>
                </a:tc>
                <a:tc>
                  <a:txBody>
                    <a:bodyPr/>
                    <a:lstStyle/>
                    <a:p>
                      <a:pPr algn="ctr"/>
                      <a:r>
                        <a:rPr lang="en-US" dirty="0" smtClean="0"/>
                        <a:t>2,433</a:t>
                      </a:r>
                      <a:endParaRPr lang="en-US" dirty="0"/>
                    </a:p>
                  </a:txBody>
                  <a:tcPr/>
                </a:tc>
                <a:tc>
                  <a:txBody>
                    <a:bodyPr/>
                    <a:lstStyle/>
                    <a:p>
                      <a:pPr algn="ctr"/>
                      <a:r>
                        <a:rPr lang="en-US" dirty="0" smtClean="0"/>
                        <a:t>247</a:t>
                      </a:r>
                      <a:endParaRPr lang="en-US" dirty="0"/>
                    </a:p>
                  </a:txBody>
                  <a:tcPr/>
                </a:tc>
                <a:tc>
                  <a:txBody>
                    <a:bodyPr/>
                    <a:lstStyle/>
                    <a:p>
                      <a:pPr algn="ctr"/>
                      <a:r>
                        <a:rPr lang="en-US" dirty="0" smtClean="0"/>
                        <a:t>2,688</a:t>
                      </a:r>
                      <a:endParaRPr lang="en-US" dirty="0"/>
                    </a:p>
                  </a:txBody>
                  <a:tcPr/>
                </a:tc>
                <a:extLst>
                  <a:ext uri="{0D108BD9-81ED-4DB2-BD59-A6C34878D82A}">
                    <a16:rowId xmlns:a16="http://schemas.microsoft.com/office/drawing/2014/main" xmlns="" val="10001"/>
                  </a:ext>
                </a:extLst>
              </a:tr>
              <a:tr h="370840">
                <a:tc>
                  <a:txBody>
                    <a:bodyPr/>
                    <a:lstStyle/>
                    <a:p>
                      <a:pPr algn="ctr"/>
                      <a:r>
                        <a:rPr lang="en-US" dirty="0" smtClean="0"/>
                        <a:t>Lives Saved</a:t>
                      </a:r>
                      <a:endParaRPr lang="en-US" dirty="0"/>
                    </a:p>
                  </a:txBody>
                  <a:tcPr/>
                </a:tc>
                <a:tc>
                  <a:txBody>
                    <a:bodyPr/>
                    <a:lstStyle/>
                    <a:p>
                      <a:pPr algn="ctr"/>
                      <a:r>
                        <a:rPr lang="en-US" dirty="0" smtClean="0"/>
                        <a:t>500</a:t>
                      </a:r>
                      <a:endParaRPr lang="en-US" dirty="0"/>
                    </a:p>
                  </a:txBody>
                  <a:tcPr/>
                </a:tc>
                <a:tc>
                  <a:txBody>
                    <a:bodyPr/>
                    <a:lstStyle/>
                    <a:p>
                      <a:pPr algn="ctr"/>
                      <a:r>
                        <a:rPr lang="en-US" dirty="0" smtClean="0"/>
                        <a:t>96</a:t>
                      </a:r>
                      <a:endParaRPr lang="en-US" dirty="0"/>
                    </a:p>
                  </a:txBody>
                  <a:tcPr/>
                </a:tc>
                <a:tc>
                  <a:txBody>
                    <a:bodyPr/>
                    <a:lstStyle/>
                    <a:p>
                      <a:pPr algn="ctr"/>
                      <a:r>
                        <a:rPr lang="en-US" dirty="0" smtClean="0"/>
                        <a:t>596</a:t>
                      </a:r>
                      <a:endParaRPr lang="en-US" dirty="0"/>
                    </a:p>
                  </a:txBody>
                  <a:tcPr/>
                </a:tc>
                <a:extLst>
                  <a:ext uri="{0D108BD9-81ED-4DB2-BD59-A6C34878D82A}">
                    <a16:rowId xmlns:a16="http://schemas.microsoft.com/office/drawing/2014/main" xmlns="" val="10002"/>
                  </a:ext>
                </a:extLst>
              </a:tr>
              <a:tr h="370840">
                <a:tc>
                  <a:txBody>
                    <a:bodyPr/>
                    <a:lstStyle/>
                    <a:p>
                      <a:pPr algn="ctr"/>
                      <a:r>
                        <a:rPr lang="en-US" dirty="0" smtClean="0"/>
                        <a:t>Lives Assisted</a:t>
                      </a:r>
                      <a:endParaRPr lang="en-US" dirty="0"/>
                    </a:p>
                  </a:txBody>
                  <a:tcPr/>
                </a:tc>
                <a:tc>
                  <a:txBody>
                    <a:bodyPr/>
                    <a:lstStyle/>
                    <a:p>
                      <a:pPr algn="ctr"/>
                      <a:r>
                        <a:rPr lang="en-US" dirty="0" smtClean="0"/>
                        <a:t>3,332</a:t>
                      </a:r>
                      <a:endParaRPr lang="en-US" dirty="0"/>
                    </a:p>
                  </a:txBody>
                  <a:tcPr/>
                </a:tc>
                <a:tc>
                  <a:txBody>
                    <a:bodyPr/>
                    <a:lstStyle/>
                    <a:p>
                      <a:pPr algn="ctr"/>
                      <a:r>
                        <a:rPr lang="en-US" dirty="0" smtClean="0"/>
                        <a:t>319</a:t>
                      </a:r>
                      <a:endParaRPr lang="en-US" dirty="0"/>
                    </a:p>
                  </a:txBody>
                  <a:tcPr/>
                </a:tc>
                <a:tc>
                  <a:txBody>
                    <a:bodyPr/>
                    <a:lstStyle/>
                    <a:p>
                      <a:pPr algn="ctr"/>
                      <a:r>
                        <a:rPr lang="en-US" dirty="0" smtClean="0"/>
                        <a:t>3,651</a:t>
                      </a:r>
                      <a:endParaRPr lang="en-US" dirty="0"/>
                    </a:p>
                  </a:txBody>
                  <a:tcPr/>
                </a:tc>
                <a:extLst>
                  <a:ext uri="{0D108BD9-81ED-4DB2-BD59-A6C34878D82A}">
                    <a16:rowId xmlns:a16="http://schemas.microsoft.com/office/drawing/2014/main" xmlns="" val="10003"/>
                  </a:ext>
                </a:extLst>
              </a:tr>
              <a:tr h="370840">
                <a:tc>
                  <a:txBody>
                    <a:bodyPr/>
                    <a:lstStyle/>
                    <a:p>
                      <a:pPr algn="ctr"/>
                      <a:r>
                        <a:rPr lang="en-US" dirty="0" smtClean="0"/>
                        <a:t>Lives Lost</a:t>
                      </a:r>
                      <a:endParaRPr lang="en-US" dirty="0"/>
                    </a:p>
                  </a:txBody>
                  <a:tcPr/>
                </a:tc>
                <a:tc>
                  <a:txBody>
                    <a:bodyPr/>
                    <a:lstStyle/>
                    <a:p>
                      <a:pPr algn="ctr"/>
                      <a:r>
                        <a:rPr lang="en-US" dirty="0" smtClean="0"/>
                        <a:t>160</a:t>
                      </a:r>
                      <a:endParaRPr lang="en-US" dirty="0"/>
                    </a:p>
                  </a:txBody>
                  <a:tcPr/>
                </a:tc>
                <a:tc>
                  <a:txBody>
                    <a:bodyPr/>
                    <a:lstStyle/>
                    <a:p>
                      <a:pPr algn="ctr"/>
                      <a:r>
                        <a:rPr lang="en-US" dirty="0" smtClean="0"/>
                        <a:t>14</a:t>
                      </a:r>
                      <a:endParaRPr lang="en-US" dirty="0"/>
                    </a:p>
                  </a:txBody>
                  <a:tcPr/>
                </a:tc>
                <a:tc>
                  <a:txBody>
                    <a:bodyPr/>
                    <a:lstStyle/>
                    <a:p>
                      <a:pPr algn="ctr"/>
                      <a:r>
                        <a:rPr lang="en-US" dirty="0" smtClean="0"/>
                        <a:t>174</a:t>
                      </a:r>
                      <a:endParaRPr lang="en-US" dirty="0"/>
                    </a:p>
                  </a:txBody>
                  <a:tcPr/>
                </a:tc>
                <a:extLst>
                  <a:ext uri="{0D108BD9-81ED-4DB2-BD59-A6C34878D82A}">
                    <a16:rowId xmlns:a16="http://schemas.microsoft.com/office/drawing/2014/main" xmlns="" val="10004"/>
                  </a:ext>
                </a:extLst>
              </a:tr>
            </a:tbl>
          </a:graphicData>
        </a:graphic>
      </p:graphicFrame>
      <p:sp>
        <p:nvSpPr>
          <p:cNvPr id="9" name="TextBox 8"/>
          <p:cNvSpPr txBox="1"/>
          <p:nvPr/>
        </p:nvSpPr>
        <p:spPr>
          <a:xfrm>
            <a:off x="3115735" y="2159696"/>
            <a:ext cx="6096000" cy="1107996"/>
          </a:xfrm>
          <a:prstGeom prst="rect">
            <a:avLst/>
          </a:prstGeom>
          <a:noFill/>
        </p:spPr>
        <p:txBody>
          <a:bodyPr wrap="square" rtlCol="0">
            <a:spAutoFit/>
          </a:bodyPr>
          <a:lstStyle/>
          <a:p>
            <a:pPr algn="ctr" hangingPunct="0"/>
            <a:r>
              <a:rPr lang="en-US" sz="2400" b="1" dirty="0">
                <a:solidFill>
                  <a:prstClr val="black"/>
                </a:solidFill>
              </a:rPr>
              <a:t>Search </a:t>
            </a:r>
            <a:r>
              <a:rPr lang="en-US" sz="2400" b="1" dirty="0" smtClean="0">
                <a:solidFill>
                  <a:prstClr val="black"/>
                </a:solidFill>
              </a:rPr>
              <a:t>And </a:t>
            </a:r>
            <a:r>
              <a:rPr lang="en-US" sz="2400" b="1" dirty="0">
                <a:solidFill>
                  <a:prstClr val="black"/>
                </a:solidFill>
              </a:rPr>
              <a:t>Rescue Cases </a:t>
            </a:r>
            <a:endParaRPr lang="en-US" sz="2400" b="1" dirty="0" smtClean="0">
              <a:solidFill>
                <a:prstClr val="black"/>
              </a:solidFill>
            </a:endParaRPr>
          </a:p>
          <a:p>
            <a:pPr algn="ctr" hangingPunct="0"/>
            <a:r>
              <a:rPr lang="en-US" sz="2400" b="1" dirty="0" smtClean="0">
                <a:solidFill>
                  <a:prstClr val="black"/>
                </a:solidFill>
              </a:rPr>
              <a:t>in MARACOOS Region</a:t>
            </a:r>
            <a:endParaRPr lang="en-US" sz="2400" dirty="0">
              <a:solidFill>
                <a:prstClr val="black"/>
              </a:solidFill>
            </a:endParaRPr>
          </a:p>
          <a:p>
            <a:pPr algn="ctr" hangingPunct="0"/>
            <a:r>
              <a:rPr lang="en-US" b="1" dirty="0">
                <a:solidFill>
                  <a:prstClr val="black"/>
                </a:solidFill>
              </a:rPr>
              <a:t>U.S. Coast Guard Search </a:t>
            </a:r>
            <a:r>
              <a:rPr lang="en-US" b="1" dirty="0" smtClean="0">
                <a:solidFill>
                  <a:prstClr val="black"/>
                </a:solidFill>
              </a:rPr>
              <a:t>And </a:t>
            </a:r>
            <a:r>
              <a:rPr lang="en-US" b="1" dirty="0">
                <a:solidFill>
                  <a:prstClr val="black"/>
                </a:solidFill>
              </a:rPr>
              <a:t>Rescue </a:t>
            </a:r>
            <a:r>
              <a:rPr lang="en-US" b="1" dirty="0" smtClean="0">
                <a:solidFill>
                  <a:prstClr val="black"/>
                </a:solidFill>
              </a:rPr>
              <a:t>Data, FY2014</a:t>
            </a:r>
            <a:endParaRPr lang="en-US" dirty="0">
              <a:solidFill>
                <a:prstClr val="black"/>
              </a:solidFill>
            </a:endParaRPr>
          </a:p>
        </p:txBody>
      </p:sp>
      <p:grpSp>
        <p:nvGrpSpPr>
          <p:cNvPr id="5" name="Group 4"/>
          <p:cNvGrpSpPr/>
          <p:nvPr/>
        </p:nvGrpSpPr>
        <p:grpSpPr>
          <a:xfrm>
            <a:off x="-11615" y="6234591"/>
            <a:ext cx="9155615" cy="628440"/>
            <a:chOff x="-11615" y="6234591"/>
            <a:chExt cx="9155615" cy="628440"/>
          </a:xfrm>
        </p:grpSpPr>
        <p:sp>
          <p:nvSpPr>
            <p:cNvPr id="6" name="Rectangle 5"/>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77121" y="6243911"/>
              <a:ext cx="2939989" cy="614089"/>
            </a:xfrm>
            <a:prstGeom prst="rect">
              <a:avLst/>
            </a:prstGeom>
          </p:spPr>
        </p:pic>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l="-1"/>
            <a:stretch/>
          </p:blipFill>
          <p:spPr>
            <a:xfrm>
              <a:off x="-11615" y="6247440"/>
              <a:ext cx="5409983" cy="615591"/>
            </a:xfrm>
            <a:prstGeom prst="rect">
              <a:avLst/>
            </a:prstGeom>
          </p:spPr>
        </p:pic>
        <p:pic>
          <p:nvPicPr>
            <p:cNvPr id="11" name="Picture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668248" y="6261566"/>
              <a:ext cx="540613" cy="557002"/>
            </a:xfrm>
            <a:prstGeom prst="rect">
              <a:avLst/>
            </a:prstGeom>
          </p:spPr>
        </p:pic>
      </p:grpSp>
      <p:pic>
        <p:nvPicPr>
          <p:cNvPr id="12" name="Picture 2" descr="1118206426_2340b3d5e9_o"/>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 y="-222853"/>
            <a:ext cx="2328598" cy="1746853"/>
          </a:xfrm>
          <a:prstGeom prst="rect">
            <a:avLst/>
          </a:prstGeom>
          <a:noFill/>
          <a:ln w="9525">
            <a:noFill/>
            <a:miter lim="800000"/>
            <a:headEnd/>
            <a:tailEnd/>
          </a:ln>
        </p:spPr>
      </p:pic>
    </p:spTree>
    <p:extLst>
      <p:ext uri="{BB962C8B-B14F-4D97-AF65-F5344CB8AC3E}">
        <p14:creationId xmlns:p14="http://schemas.microsoft.com/office/powerpoint/2010/main" val="15466185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requency_Comparison_plot.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5400" y="1219200"/>
            <a:ext cx="4131733" cy="4914901"/>
          </a:xfrm>
          <a:prstGeom prst="rect">
            <a:avLst/>
          </a:prstGeom>
        </p:spPr>
      </p:pic>
      <p:sp>
        <p:nvSpPr>
          <p:cNvPr id="6" name="TextBox 5"/>
          <p:cNvSpPr txBox="1"/>
          <p:nvPr/>
        </p:nvSpPr>
        <p:spPr>
          <a:xfrm>
            <a:off x="4157133" y="1485900"/>
            <a:ext cx="4986867" cy="4154984"/>
          </a:xfrm>
          <a:prstGeom prst="rect">
            <a:avLst/>
          </a:prstGeom>
          <a:noFill/>
        </p:spPr>
        <p:txBody>
          <a:bodyPr wrap="square">
            <a:spAutoFit/>
          </a:bodyPr>
          <a:lstStyle/>
          <a:p>
            <a:pPr>
              <a:defRPr/>
            </a:pPr>
            <a:r>
              <a:rPr lang="en-US" sz="4000" dirty="0">
                <a:solidFill>
                  <a:srgbClr val="33FF00"/>
                </a:solidFill>
              </a:rPr>
              <a:t>25 MHz</a:t>
            </a:r>
          </a:p>
          <a:p>
            <a:pPr>
              <a:defRPr/>
            </a:pPr>
            <a:r>
              <a:rPr lang="en-US" sz="2400" dirty="0">
                <a:solidFill>
                  <a:srgbClr val="33FF00"/>
                </a:solidFill>
              </a:rPr>
              <a:t>Radar </a:t>
            </a:r>
            <a:r>
              <a:rPr lang="en-US" sz="2400" dirty="0">
                <a:solidFill>
                  <a:srgbClr val="33FF00"/>
                </a:solidFill>
                <a:latin typeface="Symbol" charset="2"/>
                <a:cs typeface="Symbol" charset="2"/>
              </a:rPr>
              <a:t>l</a:t>
            </a:r>
            <a:r>
              <a:rPr lang="en-US" sz="2400" dirty="0">
                <a:solidFill>
                  <a:srgbClr val="33FF00"/>
                </a:solidFill>
              </a:rPr>
              <a:t>: 12 m   Ocean </a:t>
            </a:r>
            <a:r>
              <a:rPr lang="en-US" sz="2400" dirty="0">
                <a:solidFill>
                  <a:srgbClr val="33FF00"/>
                </a:solidFill>
                <a:latin typeface="Symbol" charset="2"/>
                <a:cs typeface="Symbol" charset="2"/>
              </a:rPr>
              <a:t>l: </a:t>
            </a:r>
            <a:r>
              <a:rPr lang="en-US" sz="2400" dirty="0">
                <a:solidFill>
                  <a:srgbClr val="33FF00"/>
                </a:solidFill>
                <a:latin typeface="Arial"/>
                <a:cs typeface="Arial"/>
              </a:rPr>
              <a:t>6 m</a:t>
            </a:r>
          </a:p>
          <a:p>
            <a:pPr>
              <a:defRPr/>
            </a:pPr>
            <a:r>
              <a:rPr lang="en-US" sz="2400" dirty="0" smtClean="0">
                <a:solidFill>
                  <a:srgbClr val="33FF00"/>
                </a:solidFill>
                <a:latin typeface="Arial"/>
                <a:cs typeface="Arial"/>
              </a:rPr>
              <a:t>Range</a:t>
            </a:r>
            <a:r>
              <a:rPr lang="en-US" sz="2400" dirty="0">
                <a:solidFill>
                  <a:srgbClr val="33FF00"/>
                </a:solidFill>
                <a:latin typeface="Arial"/>
                <a:cs typeface="Arial"/>
              </a:rPr>
              <a:t>: </a:t>
            </a:r>
            <a:r>
              <a:rPr lang="en-US" sz="2400" dirty="0" smtClean="0">
                <a:solidFill>
                  <a:srgbClr val="33FF00"/>
                </a:solidFill>
                <a:latin typeface="Arial"/>
                <a:cs typeface="Arial"/>
              </a:rPr>
              <a:t>&gt;30 </a:t>
            </a:r>
            <a:r>
              <a:rPr lang="en-US" sz="2400" dirty="0">
                <a:solidFill>
                  <a:srgbClr val="33FF00"/>
                </a:solidFill>
                <a:latin typeface="Arial"/>
                <a:cs typeface="Arial"/>
              </a:rPr>
              <a:t>km   Resolution: 1 km</a:t>
            </a:r>
          </a:p>
          <a:p>
            <a:pPr>
              <a:defRPr/>
            </a:pPr>
            <a:r>
              <a:rPr lang="en-US" sz="4000" dirty="0">
                <a:solidFill>
                  <a:srgbClr val="0000FF"/>
                </a:solidFill>
              </a:rPr>
              <a:t>13 MHz</a:t>
            </a:r>
          </a:p>
          <a:p>
            <a:pPr>
              <a:defRPr/>
            </a:pPr>
            <a:r>
              <a:rPr lang="en-US" sz="2400" dirty="0">
                <a:solidFill>
                  <a:srgbClr val="0000FF"/>
                </a:solidFill>
              </a:rPr>
              <a:t>Radar </a:t>
            </a:r>
            <a:r>
              <a:rPr lang="en-US" sz="2400" dirty="0">
                <a:solidFill>
                  <a:srgbClr val="0000FF"/>
                </a:solidFill>
                <a:latin typeface="Symbol" charset="2"/>
                <a:cs typeface="Symbol" charset="2"/>
              </a:rPr>
              <a:t>l</a:t>
            </a:r>
            <a:r>
              <a:rPr lang="en-US" sz="2400" dirty="0">
                <a:solidFill>
                  <a:srgbClr val="0000FF"/>
                </a:solidFill>
              </a:rPr>
              <a:t>: 23 </a:t>
            </a:r>
            <a:r>
              <a:rPr lang="en-US" sz="2400" dirty="0" smtClean="0">
                <a:solidFill>
                  <a:srgbClr val="0000FF"/>
                </a:solidFill>
              </a:rPr>
              <a:t>m  </a:t>
            </a:r>
            <a:r>
              <a:rPr lang="en-US" sz="2400" dirty="0">
                <a:solidFill>
                  <a:srgbClr val="0000FF"/>
                </a:solidFill>
              </a:rPr>
              <a:t>Ocean </a:t>
            </a:r>
            <a:r>
              <a:rPr lang="en-US" sz="2400" dirty="0">
                <a:solidFill>
                  <a:srgbClr val="0000FF"/>
                </a:solidFill>
                <a:latin typeface="Symbol" charset="2"/>
                <a:cs typeface="Symbol" charset="2"/>
              </a:rPr>
              <a:t>l: </a:t>
            </a:r>
            <a:r>
              <a:rPr lang="en-US" sz="2400" dirty="0">
                <a:solidFill>
                  <a:srgbClr val="0000FF"/>
                </a:solidFill>
                <a:latin typeface="Arial"/>
                <a:cs typeface="Arial"/>
              </a:rPr>
              <a:t>12 m</a:t>
            </a:r>
          </a:p>
          <a:p>
            <a:pPr>
              <a:defRPr/>
            </a:pPr>
            <a:r>
              <a:rPr lang="en-US" sz="2400" dirty="0" smtClean="0">
                <a:solidFill>
                  <a:srgbClr val="0000FF"/>
                </a:solidFill>
                <a:latin typeface="Arial"/>
                <a:cs typeface="Arial"/>
              </a:rPr>
              <a:t>Range</a:t>
            </a:r>
            <a:r>
              <a:rPr lang="en-US" sz="2400" dirty="0">
                <a:solidFill>
                  <a:srgbClr val="0000FF"/>
                </a:solidFill>
                <a:latin typeface="Arial"/>
                <a:cs typeface="Arial"/>
              </a:rPr>
              <a:t>: </a:t>
            </a:r>
            <a:r>
              <a:rPr lang="en-US" sz="2400" dirty="0" smtClean="0">
                <a:solidFill>
                  <a:srgbClr val="0000FF"/>
                </a:solidFill>
                <a:latin typeface="Arial"/>
                <a:cs typeface="Arial"/>
              </a:rPr>
              <a:t>&gt;80 </a:t>
            </a:r>
            <a:r>
              <a:rPr lang="en-US" sz="2400" dirty="0">
                <a:solidFill>
                  <a:srgbClr val="0000FF"/>
                </a:solidFill>
                <a:latin typeface="Arial"/>
                <a:cs typeface="Arial"/>
              </a:rPr>
              <a:t>km   Resolution: 3 km</a:t>
            </a:r>
          </a:p>
          <a:p>
            <a:pPr>
              <a:defRPr/>
            </a:pPr>
            <a:r>
              <a:rPr lang="en-US" sz="4000" dirty="0">
                <a:solidFill>
                  <a:srgbClr val="FF0000"/>
                </a:solidFill>
              </a:rPr>
              <a:t>05 MHz</a:t>
            </a:r>
          </a:p>
          <a:p>
            <a:pPr>
              <a:defRPr/>
            </a:pPr>
            <a:r>
              <a:rPr lang="en-US" sz="2400" dirty="0">
                <a:solidFill>
                  <a:srgbClr val="FF0000"/>
                </a:solidFill>
              </a:rPr>
              <a:t>Radar </a:t>
            </a:r>
            <a:r>
              <a:rPr lang="en-US" sz="2400" dirty="0">
                <a:solidFill>
                  <a:srgbClr val="FF0000"/>
                </a:solidFill>
                <a:latin typeface="Symbol" charset="2"/>
                <a:cs typeface="Symbol" charset="2"/>
              </a:rPr>
              <a:t>l</a:t>
            </a:r>
            <a:r>
              <a:rPr lang="en-US" sz="2400" dirty="0">
                <a:solidFill>
                  <a:srgbClr val="FF0000"/>
                </a:solidFill>
              </a:rPr>
              <a:t>: 60m   Ocean </a:t>
            </a:r>
            <a:r>
              <a:rPr lang="en-US" sz="2400" dirty="0">
                <a:solidFill>
                  <a:srgbClr val="FF0000"/>
                </a:solidFill>
                <a:latin typeface="Symbol" charset="2"/>
                <a:cs typeface="Symbol" charset="2"/>
              </a:rPr>
              <a:t>l: </a:t>
            </a:r>
            <a:r>
              <a:rPr lang="en-US" sz="2400" dirty="0">
                <a:solidFill>
                  <a:srgbClr val="FF0000"/>
                </a:solidFill>
                <a:latin typeface="Arial"/>
                <a:cs typeface="Arial"/>
              </a:rPr>
              <a:t>30 m</a:t>
            </a:r>
          </a:p>
          <a:p>
            <a:pPr>
              <a:defRPr/>
            </a:pPr>
            <a:r>
              <a:rPr lang="en-US" sz="2400" dirty="0" smtClean="0">
                <a:solidFill>
                  <a:srgbClr val="FF0000"/>
                </a:solidFill>
                <a:latin typeface="Arial"/>
                <a:cs typeface="Arial"/>
              </a:rPr>
              <a:t>Range</a:t>
            </a:r>
            <a:r>
              <a:rPr lang="en-US" sz="2400" dirty="0">
                <a:solidFill>
                  <a:srgbClr val="FF0000"/>
                </a:solidFill>
                <a:latin typeface="Arial"/>
                <a:cs typeface="Arial"/>
              </a:rPr>
              <a:t>: </a:t>
            </a:r>
            <a:r>
              <a:rPr lang="en-US" sz="2400" dirty="0" smtClean="0">
                <a:solidFill>
                  <a:srgbClr val="FF0000"/>
                </a:solidFill>
                <a:latin typeface="Arial"/>
                <a:cs typeface="Arial"/>
              </a:rPr>
              <a:t>&gt;180 </a:t>
            </a:r>
            <a:r>
              <a:rPr lang="en-US" sz="2400" dirty="0">
                <a:solidFill>
                  <a:srgbClr val="FF0000"/>
                </a:solidFill>
                <a:latin typeface="Arial"/>
                <a:cs typeface="Arial"/>
              </a:rPr>
              <a:t>km   Resolution: 6 km</a:t>
            </a:r>
          </a:p>
        </p:txBody>
      </p:sp>
      <p:sp>
        <p:nvSpPr>
          <p:cNvPr id="23556" name="Title 2"/>
          <p:cNvSpPr>
            <a:spLocks noGrp="1"/>
          </p:cNvSpPr>
          <p:nvPr>
            <p:ph type="title"/>
          </p:nvPr>
        </p:nvSpPr>
        <p:spPr>
          <a:xfrm>
            <a:off x="25400" y="-50218"/>
            <a:ext cx="9118600" cy="1143000"/>
          </a:xfrm>
          <a:noFill/>
          <a:ln>
            <a:noFill/>
          </a:ln>
        </p:spPr>
        <p:txBody>
          <a:bodyPr/>
          <a:lstStyle/>
          <a:p>
            <a:pPr algn="ctr"/>
            <a:r>
              <a:rPr lang="en-US" dirty="0">
                <a:latin typeface="Calibri" charset="0"/>
                <a:ea typeface="ＭＳ Ｐゴシック" charset="0"/>
                <a:cs typeface="ＭＳ Ｐゴシック" charset="0"/>
              </a:rPr>
              <a:t>Surface Current</a:t>
            </a:r>
            <a:r>
              <a:rPr lang="en-US" dirty="0" smtClean="0">
                <a:latin typeface="Calibri" charset="0"/>
                <a:ea typeface="ＭＳ Ｐゴシック" charset="0"/>
                <a:cs typeface="ＭＳ Ｐゴシック" charset="0"/>
              </a:rPr>
              <a:t> Mapping Capability</a:t>
            </a:r>
            <a:endParaRPr lang="en-US" dirty="0">
              <a:latin typeface="Calibri" charset="0"/>
              <a:ea typeface="ＭＳ Ｐゴシック" charset="0"/>
              <a:cs typeface="ＭＳ Ｐゴシック" charset="0"/>
            </a:endParaRPr>
          </a:p>
        </p:txBody>
      </p:sp>
      <p:pic>
        <p:nvPicPr>
          <p:cNvPr id="5" name="Picture 4" descr="PORT_radial_grid_plot2.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143000"/>
            <a:ext cx="1600200" cy="1331734"/>
          </a:xfrm>
          <a:prstGeom prst="rect">
            <a:avLst/>
          </a:prstGeom>
        </p:spPr>
      </p:pic>
      <p:grpSp>
        <p:nvGrpSpPr>
          <p:cNvPr id="7" name="Group 6"/>
          <p:cNvGrpSpPr/>
          <p:nvPr/>
        </p:nvGrpSpPr>
        <p:grpSpPr>
          <a:xfrm>
            <a:off x="-11615" y="6234591"/>
            <a:ext cx="9155615" cy="628440"/>
            <a:chOff x="-11615" y="6234591"/>
            <a:chExt cx="9155615" cy="628440"/>
          </a:xfrm>
        </p:grpSpPr>
        <p:sp>
          <p:nvSpPr>
            <p:cNvPr id="8" name="Rectangle 7"/>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77121" y="6243911"/>
              <a:ext cx="2939989" cy="614089"/>
            </a:xfrm>
            <a:prstGeom prst="rect">
              <a:avLst/>
            </a:prstGeom>
          </p:spPr>
        </p:pic>
        <p:pic>
          <p:nvPicPr>
            <p:cNvPr id="10" name="Picture 9"/>
            <p:cNvPicPr>
              <a:picLocks noChangeAspect="1"/>
            </p:cNvPicPr>
            <p:nvPr/>
          </p:nvPicPr>
          <p:blipFill rotWithShape="1">
            <a:blip r:embed="rId5" cstate="email">
              <a:extLst>
                <a:ext uri="{28A0092B-C50C-407E-A947-70E740481C1C}">
                  <a14:useLocalDpi xmlns:a14="http://schemas.microsoft.com/office/drawing/2010/main"/>
                </a:ext>
              </a:extLst>
            </a:blip>
            <a:srcRect l="-1"/>
            <a:stretch/>
          </p:blipFill>
          <p:spPr>
            <a:xfrm>
              <a:off x="-11615" y="6247440"/>
              <a:ext cx="5409983" cy="615591"/>
            </a:xfrm>
            <a:prstGeom prst="rect">
              <a:avLst/>
            </a:prstGeom>
          </p:spPr>
        </p:pic>
        <p:pic>
          <p:nvPicPr>
            <p:cNvPr id="11" name="Picture 10"/>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668248" y="6261566"/>
              <a:ext cx="540613" cy="557002"/>
            </a:xfrm>
            <a:prstGeom prst="rect">
              <a:avLst/>
            </a:prstGeom>
          </p:spPr>
        </p:pic>
      </p:grpSp>
    </p:spTree>
    <p:extLst>
      <p:ext uri="{BB962C8B-B14F-4D97-AF65-F5344CB8AC3E}">
        <p14:creationId xmlns:p14="http://schemas.microsoft.com/office/powerpoint/2010/main" val="878067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76200" y="685800"/>
            <a:ext cx="8991600" cy="5090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7147560" y="5130483"/>
            <a:ext cx="1920240" cy="6324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0" name="TextBox 7"/>
          <p:cNvSpPr txBox="1">
            <a:spLocks noChangeArrowheads="1"/>
          </p:cNvSpPr>
          <p:nvPr/>
        </p:nvSpPr>
        <p:spPr bwMode="auto">
          <a:xfrm>
            <a:off x="62706" y="35938"/>
            <a:ext cx="7336314"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3600" dirty="0">
                <a:solidFill>
                  <a:prstClr val="black"/>
                </a:solidFill>
                <a:latin typeface="Calibri"/>
                <a:cs typeface="Times New Roman"/>
              </a:rPr>
              <a:t>Mid-Atlantic Bight HF Radar Network</a:t>
            </a:r>
            <a:endParaRPr lang="en-US" sz="3200" dirty="0">
              <a:solidFill>
                <a:prstClr val="black"/>
              </a:solidFill>
              <a:latin typeface="Calibri"/>
              <a:cs typeface="Times New Roman"/>
            </a:endParaRPr>
          </a:p>
        </p:txBody>
      </p:sp>
      <p:sp>
        <p:nvSpPr>
          <p:cNvPr id="22532" name="TextBox 7"/>
          <p:cNvSpPr txBox="1">
            <a:spLocks noChangeArrowheads="1"/>
          </p:cNvSpPr>
          <p:nvPr/>
        </p:nvSpPr>
        <p:spPr bwMode="auto">
          <a:xfrm>
            <a:off x="4378508" y="2578139"/>
            <a:ext cx="4196983" cy="2523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1600" b="1" u="sng" dirty="0">
                <a:solidFill>
                  <a:prstClr val="white"/>
                </a:solidFill>
              </a:rPr>
              <a:t>Mid-Atlantic HF Radar Network</a:t>
            </a:r>
          </a:p>
          <a:p>
            <a:pPr fontAlgn="base">
              <a:spcBef>
                <a:spcPct val="0"/>
              </a:spcBef>
              <a:spcAft>
                <a:spcPct val="0"/>
              </a:spcAft>
            </a:pPr>
            <a:r>
              <a:rPr lang="en-US" sz="1600" b="1" dirty="0" smtClean="0">
                <a:solidFill>
                  <a:srgbClr val="FF0000"/>
                </a:solidFill>
              </a:rPr>
              <a:t>17 </a:t>
            </a:r>
            <a:r>
              <a:rPr lang="en-US" sz="1600" b="1" dirty="0">
                <a:solidFill>
                  <a:srgbClr val="FF0000"/>
                </a:solidFill>
              </a:rPr>
              <a:t>Long-Range CODARs</a:t>
            </a:r>
          </a:p>
          <a:p>
            <a:pPr fontAlgn="base">
              <a:spcBef>
                <a:spcPct val="0"/>
              </a:spcBef>
              <a:spcAft>
                <a:spcPct val="0"/>
              </a:spcAft>
            </a:pPr>
            <a:r>
              <a:rPr lang="en-US" sz="1600" b="1" dirty="0">
                <a:solidFill>
                  <a:prstClr val="white"/>
                </a:solidFill>
              </a:rPr>
              <a:t> </a:t>
            </a:r>
            <a:r>
              <a:rPr lang="en-US" sz="1600" b="1" dirty="0">
                <a:solidFill>
                  <a:srgbClr val="FFFF00"/>
                </a:solidFill>
              </a:rPr>
              <a:t> 8</a:t>
            </a:r>
            <a:r>
              <a:rPr lang="en-US" sz="1600" b="1" dirty="0" smtClean="0">
                <a:solidFill>
                  <a:srgbClr val="FFFF00"/>
                </a:solidFill>
              </a:rPr>
              <a:t> </a:t>
            </a:r>
            <a:r>
              <a:rPr lang="en-US" sz="1600" b="1" dirty="0">
                <a:solidFill>
                  <a:srgbClr val="FFFF00"/>
                </a:solidFill>
              </a:rPr>
              <a:t>Medium-Range CODARs</a:t>
            </a:r>
          </a:p>
          <a:p>
            <a:pPr fontAlgn="base">
              <a:spcBef>
                <a:spcPct val="0"/>
              </a:spcBef>
              <a:spcAft>
                <a:spcPct val="0"/>
              </a:spcAft>
            </a:pPr>
            <a:r>
              <a:rPr lang="en-US" sz="1600" b="1" u="sng" dirty="0" smtClean="0">
                <a:solidFill>
                  <a:srgbClr val="00FF00"/>
                </a:solidFill>
              </a:rPr>
              <a:t>16</a:t>
            </a:r>
            <a:r>
              <a:rPr lang="en-US" sz="1600" b="1" dirty="0" smtClean="0">
                <a:solidFill>
                  <a:srgbClr val="00FF00"/>
                </a:solidFill>
              </a:rPr>
              <a:t> </a:t>
            </a:r>
            <a:r>
              <a:rPr lang="en-US" sz="1600" b="1" dirty="0">
                <a:solidFill>
                  <a:srgbClr val="00FF00"/>
                </a:solidFill>
              </a:rPr>
              <a:t>Short-Range CODARs</a:t>
            </a:r>
          </a:p>
          <a:p>
            <a:pPr fontAlgn="base">
              <a:spcBef>
                <a:spcPct val="0"/>
              </a:spcBef>
              <a:spcAft>
                <a:spcPct val="0"/>
              </a:spcAft>
            </a:pPr>
            <a:r>
              <a:rPr lang="en-US" sz="1600" b="1" dirty="0">
                <a:solidFill>
                  <a:prstClr val="white"/>
                </a:solidFill>
              </a:rPr>
              <a:t>41 </a:t>
            </a:r>
            <a:r>
              <a:rPr lang="en-US" sz="1600" b="1" dirty="0" smtClean="0">
                <a:solidFill>
                  <a:prstClr val="white"/>
                </a:solidFill>
              </a:rPr>
              <a:t>Total CODARs in Region</a:t>
            </a:r>
          </a:p>
          <a:p>
            <a:pPr fontAlgn="base">
              <a:spcBef>
                <a:spcPct val="0"/>
              </a:spcBef>
              <a:spcAft>
                <a:spcPct val="0"/>
              </a:spcAft>
            </a:pPr>
            <a:endParaRPr lang="en-US" sz="700" b="1" dirty="0">
              <a:solidFill>
                <a:prstClr val="white"/>
              </a:solidFill>
            </a:endParaRPr>
          </a:p>
          <a:p>
            <a:pPr fontAlgn="base">
              <a:spcBef>
                <a:spcPct val="0"/>
              </a:spcBef>
              <a:spcAft>
                <a:spcPct val="0"/>
              </a:spcAft>
            </a:pPr>
            <a:r>
              <a:rPr lang="en-US" sz="1600" b="1" i="1" u="sng" dirty="0" smtClean="0">
                <a:solidFill>
                  <a:prstClr val="white"/>
                </a:solidFill>
              </a:rPr>
              <a:t>+5</a:t>
            </a:r>
            <a:r>
              <a:rPr lang="en-US" sz="1600" b="1" i="1" dirty="0" smtClean="0">
                <a:solidFill>
                  <a:prstClr val="white"/>
                </a:solidFill>
              </a:rPr>
              <a:t> CODARs Roaming</a:t>
            </a:r>
          </a:p>
          <a:p>
            <a:pPr fontAlgn="base">
              <a:spcBef>
                <a:spcPct val="0"/>
              </a:spcBef>
              <a:spcAft>
                <a:spcPct val="0"/>
              </a:spcAft>
            </a:pPr>
            <a:r>
              <a:rPr lang="en-US" sz="1600" b="1" i="1" dirty="0" smtClean="0">
                <a:solidFill>
                  <a:prstClr val="white"/>
                </a:solidFill>
              </a:rPr>
              <a:t> 46 Total CODARs</a:t>
            </a:r>
          </a:p>
          <a:p>
            <a:pPr fontAlgn="base">
              <a:spcBef>
                <a:spcPct val="0"/>
              </a:spcBef>
              <a:spcAft>
                <a:spcPct val="0"/>
              </a:spcAft>
            </a:pPr>
            <a:endParaRPr lang="en-US" sz="700" b="1" dirty="0">
              <a:solidFill>
                <a:prstClr val="white"/>
              </a:solidFill>
            </a:endParaRPr>
          </a:p>
          <a:p>
            <a:pPr fontAlgn="base">
              <a:spcBef>
                <a:spcPct val="0"/>
              </a:spcBef>
              <a:spcAft>
                <a:spcPct val="0"/>
              </a:spcAft>
            </a:pPr>
            <a:r>
              <a:rPr lang="en-US" sz="1600" b="1" dirty="0">
                <a:solidFill>
                  <a:prstClr val="white"/>
                </a:solidFill>
              </a:rPr>
              <a:t>Triple Nested, Multi-static, Multi-use</a:t>
            </a:r>
          </a:p>
          <a:p>
            <a:pPr fontAlgn="base">
              <a:spcBef>
                <a:spcPct val="0"/>
              </a:spcBef>
              <a:spcAft>
                <a:spcPct val="0"/>
              </a:spcAft>
            </a:pPr>
            <a:r>
              <a:rPr lang="en-US" sz="1600" b="1" dirty="0">
                <a:solidFill>
                  <a:prstClr val="white"/>
                </a:solidFill>
              </a:rPr>
              <a:t>Industry Partner: CODAR Ocean Sensors</a:t>
            </a:r>
          </a:p>
        </p:txBody>
      </p:sp>
      <p:cxnSp>
        <p:nvCxnSpPr>
          <p:cNvPr id="10" name="Straight Connector 9"/>
          <p:cNvCxnSpPr/>
          <p:nvPr/>
        </p:nvCxnSpPr>
        <p:spPr>
          <a:xfrm rot="10800000" flipV="1">
            <a:off x="2624138" y="922338"/>
            <a:ext cx="2557462" cy="873125"/>
          </a:xfrm>
          <a:prstGeom prst="line">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a:off x="261938" y="2760663"/>
            <a:ext cx="3352800" cy="1422400"/>
          </a:xfrm>
          <a:prstGeom prst="line">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2253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7000" y="3908425"/>
            <a:ext cx="1079500" cy="1538288"/>
          </a:xfrm>
          <a:prstGeom prst="rect">
            <a:avLst/>
          </a:prstGeom>
          <a:noFill/>
          <a:ln w="38100">
            <a:solidFill>
              <a:srgbClr val="008000"/>
            </a:solidFill>
            <a:miter lim="800000"/>
            <a:headEnd/>
            <a:tailEnd/>
          </a:ln>
          <a:extLst>
            <a:ext uri="{909E8E84-426E-40dd-AFC4-6F175D3DCCD1}">
              <a14:hiddenFill xmlns:a14="http://schemas.microsoft.com/office/drawing/2010/main" xmlns="">
                <a:solidFill>
                  <a:srgbClr val="FFFFFF"/>
                </a:solidFill>
              </a14:hiddenFill>
            </a:ext>
          </a:extLst>
        </p:spPr>
      </p:pic>
      <p:pic>
        <p:nvPicPr>
          <p:cNvPr id="22536"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2713" y="2081213"/>
            <a:ext cx="1143000" cy="1582737"/>
          </a:xfrm>
          <a:prstGeom prst="rect">
            <a:avLst/>
          </a:prstGeom>
          <a:noFill/>
          <a:ln w="38100">
            <a:solidFill>
              <a:srgbClr val="FFFF00"/>
            </a:solidFill>
            <a:miter lim="800000"/>
            <a:headEnd/>
            <a:tailEnd/>
          </a:ln>
          <a:extLst>
            <a:ext uri="{909E8E84-426E-40dd-AFC4-6F175D3DCCD1}">
              <a14:hiddenFill xmlns:a14="http://schemas.microsoft.com/office/drawing/2010/main" xmlns="">
                <a:solidFill>
                  <a:srgbClr val="FFFFFF"/>
                </a:solidFill>
              </a14:hiddenFill>
            </a:ext>
          </a:extLst>
        </p:spPr>
      </p:pic>
      <p:grpSp>
        <p:nvGrpSpPr>
          <p:cNvPr id="22537" name="Group 9"/>
          <p:cNvGrpSpPr>
            <a:grpSpLocks/>
          </p:cNvGrpSpPr>
          <p:nvPr/>
        </p:nvGrpSpPr>
        <p:grpSpPr bwMode="auto">
          <a:xfrm>
            <a:off x="152400" y="776288"/>
            <a:ext cx="1963738" cy="993775"/>
            <a:chOff x="5204177" y="1478844"/>
            <a:chExt cx="3766629" cy="3127024"/>
          </a:xfrm>
        </p:grpSpPr>
        <p:pic>
          <p:nvPicPr>
            <p:cNvPr id="22544"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204177" y="1478846"/>
              <a:ext cx="1341012" cy="3127022"/>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pic>
          <p:nvPicPr>
            <p:cNvPr id="22545" name="Picture 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590235" y="1478844"/>
              <a:ext cx="2380571" cy="3127023"/>
            </a:xfrm>
            <a:prstGeom prst="rect">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pic>
      </p:grpSp>
      <p:pic>
        <p:nvPicPr>
          <p:cNvPr id="22538" name="Picture 15" descr="IMG_9578.jp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7639050" y="838200"/>
            <a:ext cx="1219200" cy="1671637"/>
          </a:xfrm>
          <a:prstGeom prst="rect">
            <a:avLst/>
          </a:prstGeom>
          <a:noFill/>
          <a:ln w="38100">
            <a:solidFill>
              <a:srgbClr val="FFFF00"/>
            </a:solidFill>
            <a:miter lim="800000"/>
            <a:headEnd/>
            <a:tailEnd/>
          </a:ln>
          <a:extLst>
            <a:ext uri="{909E8E84-426E-40dd-AFC4-6F175D3DCCD1}">
              <a14:hiddenFill xmlns:a14="http://schemas.microsoft.com/office/drawing/2010/main" xmlns="">
                <a:solidFill>
                  <a:srgbClr val="FFFFFF"/>
                </a:solidFill>
              </a14:hiddenFill>
            </a:ext>
          </a:extLst>
        </p:spPr>
      </p:pic>
      <p:pic>
        <p:nvPicPr>
          <p:cNvPr id="17" name="Picture 44" descr="3"/>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6580188" y="5049202"/>
            <a:ext cx="582613" cy="569913"/>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18" name="Picture 49" descr="8"/>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5889626" y="5066665"/>
            <a:ext cx="593725"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22542" name="Picture 19" descr="USCG.gif"/>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305676" y="5066665"/>
            <a:ext cx="590550" cy="59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43" name="Text Box 9"/>
          <p:cNvSpPr txBox="1">
            <a:spLocks noChangeArrowheads="1"/>
          </p:cNvSpPr>
          <p:nvPr/>
        </p:nvSpPr>
        <p:spPr bwMode="auto">
          <a:xfrm>
            <a:off x="2195513" y="704850"/>
            <a:ext cx="1938337"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0"/>
              </a:spcBef>
              <a:spcAft>
                <a:spcPct val="0"/>
              </a:spcAft>
            </a:pPr>
            <a:r>
              <a:rPr lang="en-US" sz="2000" b="1">
                <a:solidFill>
                  <a:srgbClr val="FFFF00"/>
                </a:solidFill>
                <a:latin typeface="Calibri" charset="0"/>
              </a:rPr>
              <a:t>1000 km </a:t>
            </a:r>
          </a:p>
          <a:p>
            <a:pPr algn="ctr" fontAlgn="base">
              <a:spcBef>
                <a:spcPct val="0"/>
              </a:spcBef>
              <a:spcAft>
                <a:spcPct val="0"/>
              </a:spcAft>
            </a:pPr>
            <a:r>
              <a:rPr lang="en-US" sz="2000" b="1">
                <a:solidFill>
                  <a:srgbClr val="FFFF00"/>
                </a:solidFill>
                <a:latin typeface="Calibri" charset="0"/>
              </a:rPr>
              <a:t>Cape to Cape</a:t>
            </a:r>
          </a:p>
        </p:txBody>
      </p:sp>
      <p:pic>
        <p:nvPicPr>
          <p:cNvPr id="2" name="Picture 1" descr="Screen Shot 2013-10-21 at 8.16.35 PM.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588250" y="3039577"/>
            <a:ext cx="1260078" cy="802172"/>
          </a:xfrm>
          <a:prstGeom prst="rect">
            <a:avLst/>
          </a:prstGeom>
        </p:spPr>
      </p:pic>
      <p:pic>
        <p:nvPicPr>
          <p:cNvPr id="20" name="Picture 1"/>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bwMode="auto">
          <a:xfrm>
            <a:off x="3847097" y="5406392"/>
            <a:ext cx="1458103" cy="352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41" name="Picture 31" descr="IOOS_logo_white.gif"/>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4773613" y="5134927"/>
            <a:ext cx="1012825" cy="398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2" name="Group 21"/>
          <p:cNvGrpSpPr/>
          <p:nvPr/>
        </p:nvGrpSpPr>
        <p:grpSpPr>
          <a:xfrm>
            <a:off x="-11615" y="6234591"/>
            <a:ext cx="9155615" cy="628440"/>
            <a:chOff x="-11615" y="6234591"/>
            <a:chExt cx="9155615" cy="628440"/>
          </a:xfrm>
        </p:grpSpPr>
        <p:sp>
          <p:nvSpPr>
            <p:cNvPr id="23" name="Rectangle 22"/>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4" name="Picture 23"/>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777121" y="6243911"/>
              <a:ext cx="2939989" cy="614089"/>
            </a:xfrm>
            <a:prstGeom prst="rect">
              <a:avLst/>
            </a:prstGeom>
          </p:spPr>
        </p:pic>
        <p:pic>
          <p:nvPicPr>
            <p:cNvPr id="25" name="Picture 24"/>
            <p:cNvPicPr>
              <a:picLocks noChangeAspect="1"/>
            </p:cNvPicPr>
            <p:nvPr/>
          </p:nvPicPr>
          <p:blipFill rotWithShape="1">
            <a:blip r:embed="rId16" cstate="email">
              <a:extLst>
                <a:ext uri="{28A0092B-C50C-407E-A947-70E740481C1C}">
                  <a14:useLocalDpi xmlns:a14="http://schemas.microsoft.com/office/drawing/2010/main"/>
                </a:ext>
              </a:extLst>
            </a:blip>
            <a:srcRect l="-1"/>
            <a:stretch/>
          </p:blipFill>
          <p:spPr>
            <a:xfrm>
              <a:off x="-11615" y="6247440"/>
              <a:ext cx="5409983" cy="615591"/>
            </a:xfrm>
            <a:prstGeom prst="rect">
              <a:avLst/>
            </a:prstGeom>
          </p:spPr>
        </p:pic>
        <p:pic>
          <p:nvPicPr>
            <p:cNvPr id="26" name="Picture 25"/>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4668248" y="6261566"/>
              <a:ext cx="540613" cy="557002"/>
            </a:xfrm>
            <a:prstGeom prst="rect">
              <a:avLst/>
            </a:prstGeom>
          </p:spPr>
        </p:pic>
      </p:grpSp>
    </p:spTree>
    <p:extLst>
      <p:ext uri="{BB962C8B-B14F-4D97-AF65-F5344CB8AC3E}">
        <p14:creationId xmlns:p14="http://schemas.microsoft.com/office/powerpoint/2010/main" val="178363012"/>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5-05 at 3.43.44 P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5326" y="523224"/>
            <a:ext cx="6936059" cy="2894183"/>
          </a:xfrm>
          <a:prstGeom prst="rect">
            <a:avLst/>
          </a:prstGeom>
        </p:spPr>
      </p:pic>
      <p:sp>
        <p:nvSpPr>
          <p:cNvPr id="5" name="TextBox 4"/>
          <p:cNvSpPr txBox="1"/>
          <p:nvPr/>
        </p:nvSpPr>
        <p:spPr>
          <a:xfrm>
            <a:off x="-1" y="4"/>
            <a:ext cx="9144001" cy="523220"/>
          </a:xfrm>
          <a:prstGeom prst="rect">
            <a:avLst/>
          </a:prstGeom>
          <a:noFill/>
        </p:spPr>
        <p:txBody>
          <a:bodyPr wrap="square" rtlCol="0">
            <a:spAutoFit/>
          </a:bodyPr>
          <a:lstStyle/>
          <a:p>
            <a:pPr algn="ctr"/>
            <a:r>
              <a:rPr lang="en-US" sz="2800" b="1" dirty="0" smtClean="0">
                <a:solidFill>
                  <a:prstClr val="black"/>
                </a:solidFill>
              </a:rPr>
              <a:t>HFR Data Quality Assurance/Quality Control (QA/QC)</a:t>
            </a:r>
            <a:r>
              <a:rPr lang="en-US" dirty="0" smtClean="0">
                <a:solidFill>
                  <a:prstClr val="black"/>
                </a:solidFill>
              </a:rPr>
              <a:t> </a:t>
            </a:r>
            <a:endParaRPr lang="en-US" dirty="0">
              <a:solidFill>
                <a:prstClr val="black"/>
              </a:solidFill>
            </a:endParaRPr>
          </a:p>
        </p:txBody>
      </p:sp>
      <p:pic>
        <p:nvPicPr>
          <p:cNvPr id="6" name="Picture 5" descr="Screen Shot 2017-05-08 at 9.35.09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89419" y="3045636"/>
            <a:ext cx="4254581" cy="3594387"/>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8893" y="3655275"/>
            <a:ext cx="2255201" cy="1691401"/>
          </a:xfrm>
          <a:prstGeom prst="rect">
            <a:avLst/>
          </a:prstGeom>
        </p:spPr>
      </p:pic>
      <p:sp>
        <p:nvSpPr>
          <p:cNvPr id="8" name="TextBox 7"/>
          <p:cNvSpPr txBox="1"/>
          <p:nvPr/>
        </p:nvSpPr>
        <p:spPr>
          <a:xfrm>
            <a:off x="268892" y="5408917"/>
            <a:ext cx="2255201" cy="646331"/>
          </a:xfrm>
          <a:prstGeom prst="rect">
            <a:avLst/>
          </a:prstGeom>
          <a:noFill/>
        </p:spPr>
        <p:txBody>
          <a:bodyPr wrap="square" rtlCol="0">
            <a:spAutoFit/>
          </a:bodyPr>
          <a:lstStyle/>
          <a:p>
            <a:pPr algn="ctr"/>
            <a:r>
              <a:rPr lang="en-US" dirty="0" smtClean="0">
                <a:solidFill>
                  <a:prstClr val="black"/>
                </a:solidFill>
              </a:rPr>
              <a:t>Plotting QC flags in real time</a:t>
            </a:r>
            <a:endParaRPr lang="en-US" dirty="0">
              <a:solidFill>
                <a:prstClr val="black"/>
              </a:solidFill>
            </a:endParaRPr>
          </a:p>
        </p:txBody>
      </p:sp>
      <p:sp>
        <p:nvSpPr>
          <p:cNvPr id="9" name="TextBox 8"/>
          <p:cNvSpPr txBox="1"/>
          <p:nvPr/>
        </p:nvSpPr>
        <p:spPr>
          <a:xfrm>
            <a:off x="2902781" y="3593035"/>
            <a:ext cx="1793311" cy="1815882"/>
          </a:xfrm>
          <a:prstGeom prst="rect">
            <a:avLst/>
          </a:prstGeom>
          <a:noFill/>
        </p:spPr>
        <p:txBody>
          <a:bodyPr wrap="none" rtlCol="0">
            <a:spAutoFit/>
          </a:bodyPr>
          <a:lstStyle/>
          <a:p>
            <a:pPr algn="ctr"/>
            <a:r>
              <a:rPr lang="en-US" sz="2800" dirty="0" smtClean="0">
                <a:solidFill>
                  <a:prstClr val="black"/>
                </a:solidFill>
              </a:rPr>
              <a:t>From</a:t>
            </a:r>
          </a:p>
          <a:p>
            <a:pPr algn="ctr"/>
            <a:r>
              <a:rPr lang="en-US" sz="2800" dirty="0" smtClean="0">
                <a:solidFill>
                  <a:prstClr val="black"/>
                </a:solidFill>
              </a:rPr>
              <a:t>QARTOD</a:t>
            </a:r>
          </a:p>
          <a:p>
            <a:pPr algn="ctr"/>
            <a:r>
              <a:rPr lang="en-US" sz="2800" dirty="0" smtClean="0">
                <a:solidFill>
                  <a:prstClr val="black"/>
                </a:solidFill>
              </a:rPr>
              <a:t>Manual for</a:t>
            </a:r>
          </a:p>
          <a:p>
            <a:pPr algn="ctr"/>
            <a:r>
              <a:rPr lang="en-US" sz="2800" dirty="0" smtClean="0">
                <a:solidFill>
                  <a:prstClr val="black"/>
                </a:solidFill>
              </a:rPr>
              <a:t>HF Radar</a:t>
            </a:r>
            <a:endParaRPr lang="en-US" sz="2800" dirty="0">
              <a:solidFill>
                <a:prstClr val="black"/>
              </a:solidFill>
            </a:endParaRPr>
          </a:p>
        </p:txBody>
      </p:sp>
      <p:grpSp>
        <p:nvGrpSpPr>
          <p:cNvPr id="10" name="Group 9"/>
          <p:cNvGrpSpPr/>
          <p:nvPr/>
        </p:nvGrpSpPr>
        <p:grpSpPr>
          <a:xfrm>
            <a:off x="-11615" y="6234591"/>
            <a:ext cx="9155615" cy="628440"/>
            <a:chOff x="-11615" y="6234591"/>
            <a:chExt cx="9155615" cy="628440"/>
          </a:xfrm>
        </p:grpSpPr>
        <p:sp>
          <p:nvSpPr>
            <p:cNvPr id="11" name="Rectangle 10"/>
            <p:cNvSpPr/>
            <p:nvPr/>
          </p:nvSpPr>
          <p:spPr>
            <a:xfrm>
              <a:off x="5398368" y="6234591"/>
              <a:ext cx="3745632" cy="6234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77121" y="6243911"/>
              <a:ext cx="2939989" cy="614089"/>
            </a:xfrm>
            <a:prstGeom prst="rect">
              <a:avLst/>
            </a:prstGeom>
          </p:spPr>
        </p:pic>
        <p:pic>
          <p:nvPicPr>
            <p:cNvPr id="13" name="Picture 12"/>
            <p:cNvPicPr>
              <a:picLocks noChangeAspect="1"/>
            </p:cNvPicPr>
            <p:nvPr/>
          </p:nvPicPr>
          <p:blipFill rotWithShape="1">
            <a:blip r:embed="rId6" cstate="email">
              <a:extLst>
                <a:ext uri="{28A0092B-C50C-407E-A947-70E740481C1C}">
                  <a14:useLocalDpi xmlns:a14="http://schemas.microsoft.com/office/drawing/2010/main"/>
                </a:ext>
              </a:extLst>
            </a:blip>
            <a:srcRect l="-1"/>
            <a:stretch/>
          </p:blipFill>
          <p:spPr>
            <a:xfrm>
              <a:off x="-11615" y="6247440"/>
              <a:ext cx="5409983" cy="615591"/>
            </a:xfrm>
            <a:prstGeom prst="rect">
              <a:avLst/>
            </a:prstGeom>
          </p:spPr>
        </p:pic>
        <p:pic>
          <p:nvPicPr>
            <p:cNvPr id="14" name="Picture 13"/>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668248" y="6261566"/>
              <a:ext cx="540613" cy="557002"/>
            </a:xfrm>
            <a:prstGeom prst="rect">
              <a:avLst/>
            </a:prstGeom>
          </p:spPr>
        </p:pic>
      </p:grpSp>
      <p:pic>
        <p:nvPicPr>
          <p:cNvPr id="15" name="Picture 14" descr="certStamp.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426712" y="532544"/>
            <a:ext cx="1465882" cy="1490597"/>
          </a:xfrm>
          <a:prstGeom prst="rect">
            <a:avLst/>
          </a:prstGeom>
          <a:solidFill>
            <a:srgbClr val="FFFFFF"/>
          </a:solidFill>
        </p:spPr>
      </p:pic>
      <p:sp>
        <p:nvSpPr>
          <p:cNvPr id="2" name="TextBox 1"/>
          <p:cNvSpPr txBox="1"/>
          <p:nvPr/>
        </p:nvSpPr>
        <p:spPr>
          <a:xfrm>
            <a:off x="7181385" y="2032461"/>
            <a:ext cx="1962837" cy="830997"/>
          </a:xfrm>
          <a:prstGeom prst="rect">
            <a:avLst/>
          </a:prstGeom>
          <a:noFill/>
        </p:spPr>
        <p:txBody>
          <a:bodyPr wrap="square" rtlCol="0">
            <a:spAutoFit/>
          </a:bodyPr>
          <a:lstStyle/>
          <a:p>
            <a:pPr algn="ctr"/>
            <a:r>
              <a:rPr lang="en-US" sz="1600" dirty="0" smtClean="0">
                <a:solidFill>
                  <a:prstClr val="black"/>
                </a:solidFill>
              </a:rPr>
              <a:t>Regional Information Coordination Entity -</a:t>
            </a:r>
          </a:p>
          <a:p>
            <a:pPr algn="ctr"/>
            <a:r>
              <a:rPr lang="en-US" sz="1600" dirty="0" smtClean="0">
                <a:solidFill>
                  <a:prstClr val="black"/>
                </a:solidFill>
              </a:rPr>
              <a:t>RICE</a:t>
            </a:r>
            <a:endParaRPr lang="en-US" sz="1600" dirty="0">
              <a:solidFill>
                <a:prstClr val="black"/>
              </a:solidFill>
            </a:endParaRPr>
          </a:p>
        </p:txBody>
      </p:sp>
    </p:spTree>
    <p:extLst>
      <p:ext uri="{BB962C8B-B14F-4D97-AF65-F5344CB8AC3E}">
        <p14:creationId xmlns:p14="http://schemas.microsoft.com/office/powerpoint/2010/main" val="200745511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11413</TotalTime>
  <Words>2373</Words>
  <Application>Microsoft Macintosh PowerPoint</Application>
  <PresentationFormat>Letter Paper (8.5x11 in)</PresentationFormat>
  <Paragraphs>555</Paragraphs>
  <Slides>57</Slides>
  <Notes>12</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57</vt:i4>
      </vt:variant>
    </vt:vector>
  </HeadingPairs>
  <TitlesOfParts>
    <vt:vector size="74" baseType="lpstr">
      <vt:lpstr>American Typewriter</vt:lpstr>
      <vt:lpstr>Bangla MN</vt:lpstr>
      <vt:lpstr>Calibri</vt:lpstr>
      <vt:lpstr>Calibri Light</vt:lpstr>
      <vt:lpstr>Charter Roman</vt:lpstr>
      <vt:lpstr>Geneva</vt:lpstr>
      <vt:lpstr>Mangal</vt:lpstr>
      <vt:lpstr>MS PGothic</vt:lpstr>
      <vt:lpstr>ＭＳ Ｐゴシック</vt:lpstr>
      <vt:lpstr>Symbol</vt:lpstr>
      <vt:lpstr>Times New Roman</vt:lpstr>
      <vt:lpstr>Arial</vt:lpstr>
      <vt:lpstr>Office Theme</vt:lpstr>
      <vt:lpstr>1_Office Theme</vt:lpstr>
      <vt:lpstr>3_Office Theme</vt:lpstr>
      <vt:lpstr>2_Office Theme</vt:lpstr>
      <vt:lpstr>4_Office Theme</vt:lpstr>
      <vt:lpstr>A Decade of Surface Current Measurements Over the Mid Atlantic Continental Shelf</vt:lpstr>
      <vt:lpstr>PowerPoint Presentation</vt:lpstr>
      <vt:lpstr>PowerPoint Presentation</vt:lpstr>
      <vt:lpstr>PowerPoint Presentation</vt:lpstr>
      <vt:lpstr>PowerPoint Presentation</vt:lpstr>
      <vt:lpstr>PowerPoint Presentation</vt:lpstr>
      <vt:lpstr>Surface Current Mapping Capability</vt:lpstr>
      <vt:lpstr>PowerPoint Presentation</vt:lpstr>
      <vt:lpstr>PowerPoint Presentation</vt:lpstr>
      <vt:lpstr>HF Radar Data Real Time Flow Chart</vt:lpstr>
      <vt:lpstr>Radial Web Server</vt:lpstr>
      <vt:lpstr>Radial Diagnostic</vt:lpstr>
      <vt:lpstr>HF Radar Data Delayed Mode Flow Chart</vt:lpstr>
      <vt:lpstr>Generate Surface Current Maps Every Hour for a Decade</vt:lpstr>
      <vt:lpstr>PowerPoint Presentation</vt:lpstr>
      <vt:lpstr>Search And Rescue Data Availability Metrics</vt:lpstr>
      <vt:lpstr>Resilient CODAR Shore Site: Phase 1  Shed, Enclosure, Tx/Rx, Comms, Power, GPS, AIS </vt:lpstr>
      <vt:lpstr>Resilient CODAR Shore Site: Phase 2 </vt:lpstr>
      <vt:lpstr>PowerPoint Presentation</vt:lpstr>
      <vt:lpstr>PowerPoint Presentation</vt:lpstr>
      <vt:lpstr>USCG Evaluation Process -  5000 Virtual Drifters &amp; 1 Real Drifter:  Compare Search Areas after X Hours</vt:lpstr>
      <vt:lpstr>PowerPoint Presentation</vt:lpstr>
      <vt:lpstr>             2011-2014                       2016-2017</vt:lpstr>
      <vt:lpstr>PowerPoint Presentation</vt:lpstr>
      <vt:lpstr>Coast Guard Wind &amp; Current Data Requests</vt:lpstr>
      <vt:lpstr>PowerPoint Presentation</vt:lpstr>
      <vt:lpstr>PowerPoint Presentation</vt:lpstr>
      <vt:lpstr>PowerPoint Presentation</vt:lpstr>
      <vt:lpstr>PowerPoint Presentation</vt:lpstr>
      <vt:lpstr>PowerPoint Presentation</vt:lpstr>
      <vt:lpstr>Data Coverage</vt:lpstr>
      <vt:lpstr>PowerPoint Presentation</vt:lpstr>
      <vt:lpstr>PowerPoint Presentation</vt:lpstr>
      <vt:lpstr>PowerPoint Presentation</vt:lpstr>
      <vt:lpstr>Intra-Annual Forcing</vt:lpstr>
      <vt:lpstr>PowerPoint Presentation</vt:lpstr>
      <vt:lpstr>PowerPoint Presentation</vt:lpstr>
      <vt:lpstr>Seasonal Means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Individual Autumns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Decade of Surface Current Measurements Over the Mid Atlantic Continental Shelf</vt:lpstr>
    </vt:vector>
  </TitlesOfParts>
  <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Scott Glenn</cp:lastModifiedBy>
  <cp:revision>300</cp:revision>
  <dcterms:created xsi:type="dcterms:W3CDTF">2017-03-13T02:58:54Z</dcterms:created>
  <dcterms:modified xsi:type="dcterms:W3CDTF">2018-03-14T07:07:47Z</dcterms:modified>
</cp:coreProperties>
</file>