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47" r:id="rId1"/>
    <p:sldMasterId id="2147484399" r:id="rId2"/>
    <p:sldMasterId id="2147484437" r:id="rId3"/>
  </p:sldMasterIdLst>
  <p:notesMasterIdLst>
    <p:notesMasterId r:id="rId32"/>
  </p:notesMasterIdLst>
  <p:sldIdLst>
    <p:sldId id="1382" r:id="rId4"/>
    <p:sldId id="1443" r:id="rId5"/>
    <p:sldId id="1444" r:id="rId6"/>
    <p:sldId id="1446" r:id="rId7"/>
    <p:sldId id="1462" r:id="rId8"/>
    <p:sldId id="1471" r:id="rId9"/>
    <p:sldId id="1449" r:id="rId10"/>
    <p:sldId id="1475" r:id="rId11"/>
    <p:sldId id="1476" r:id="rId12"/>
    <p:sldId id="1452" r:id="rId13"/>
    <p:sldId id="1288" r:id="rId14"/>
    <p:sldId id="1453" r:id="rId15"/>
    <p:sldId id="1473" r:id="rId16"/>
    <p:sldId id="1431" r:id="rId17"/>
    <p:sldId id="1432" r:id="rId18"/>
    <p:sldId id="1433" r:id="rId19"/>
    <p:sldId id="1434" r:id="rId20"/>
    <p:sldId id="1465" r:id="rId21"/>
    <p:sldId id="1474" r:id="rId22"/>
    <p:sldId id="1424" r:id="rId23"/>
    <p:sldId id="1454" r:id="rId24"/>
    <p:sldId id="1456" r:id="rId25"/>
    <p:sldId id="1415" r:id="rId26"/>
    <p:sldId id="1395" r:id="rId27"/>
    <p:sldId id="1407" r:id="rId28"/>
    <p:sldId id="1408" r:id="rId29"/>
    <p:sldId id="1438" r:id="rId30"/>
    <p:sldId id="1387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FDFF"/>
    <a:srgbClr val="95FFCF"/>
    <a:srgbClr val="0058C1"/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4" autoAdjust="0"/>
    <p:restoredTop sz="91518" autoAdjust="0"/>
  </p:normalViewPr>
  <p:slideViewPr>
    <p:cSldViewPr>
      <p:cViewPr varScale="1">
        <p:scale>
          <a:sx n="68" d="100"/>
          <a:sy n="68" d="100"/>
        </p:scale>
        <p:origin x="108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8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0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4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3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0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F0D5D-806C-CD42-A27B-F8B3D072A01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44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378" indent="-232378">
              <a:buFontTx/>
              <a:buAutoNum type="arabicParenR"/>
              <a:defRPr>
                <a:uFillTx/>
              </a:defRPr>
            </a:pPr>
            <a:r>
              <a:rPr lang="en-US" sz="1200" dirty="0" smtClean="0"/>
              <a:t>NOAA is the Lead Federal Agency</a:t>
            </a:r>
          </a:p>
          <a:p>
            <a:pPr marL="232378" indent="-232378">
              <a:buFontTx/>
              <a:buAutoNum type="arabicParenR"/>
              <a:defRPr>
                <a:uFillTx/>
              </a:defRPr>
            </a:pPr>
            <a:r>
              <a:rPr lang="en-US" sz="1200" dirty="0" smtClean="0"/>
              <a:t>US IOOS program office is within NOAA, but intended to be a multi agency network and federal to non-federal so we use the term U.S. IOOS.</a:t>
            </a:r>
          </a:p>
          <a:p>
            <a:endParaRPr lang="en-US" dirty="0" smtClean="0"/>
          </a:p>
          <a:p>
            <a:pPr>
              <a:defRPr>
                <a:uFillTx/>
              </a:defRPr>
            </a:pPr>
            <a:r>
              <a:rPr lang="en-US" sz="1200" dirty="0" smtClean="0"/>
              <a:t>Additional Background:</a:t>
            </a:r>
          </a:p>
          <a:p>
            <a:pPr>
              <a:defRPr>
                <a:uFillTx/>
              </a:defRPr>
            </a:pPr>
            <a:r>
              <a:rPr lang="en-US" sz="1200" dirty="0" smtClean="0"/>
              <a:t>US IOOS is a national endeavor and spans from global to coastal, with federal and non-federal partners.  The majority of non-federal partners are represented by 11 Regional Associations  (RAs) that represent the US EEZ and Great Lakes.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85DF1-2C37-418E-A9CC-87C79827C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97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12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8344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42C9B-72B6-544B-B16C-DFAB36AC94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23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060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2345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gif"/><Relationship Id="rId18" Type="http://schemas.openxmlformats.org/officeDocument/2006/relationships/image" Target="../media/image47.gif"/><Relationship Id="rId3" Type="http://schemas.openxmlformats.org/officeDocument/2006/relationships/image" Target="../media/image32.jpeg"/><Relationship Id="rId21" Type="http://schemas.openxmlformats.org/officeDocument/2006/relationships/image" Target="../media/image50.gif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gif"/><Relationship Id="rId20" Type="http://schemas.openxmlformats.org/officeDocument/2006/relationships/image" Target="../media/image4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gif"/><Relationship Id="rId19" Type="http://schemas.openxmlformats.org/officeDocument/2006/relationships/image" Target="../media/image48.gif"/><Relationship Id="rId4" Type="http://schemas.openxmlformats.org/officeDocument/2006/relationships/image" Target="../media/image33.png"/><Relationship Id="rId9" Type="http://schemas.openxmlformats.org/officeDocument/2006/relationships/image" Target="../media/image38.gif"/><Relationship Id="rId14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png"/><Relationship Id="rId17" Type="http://schemas.openxmlformats.org/officeDocument/2006/relationships/image" Target="../media/image72.png"/><Relationship Id="rId2" Type="http://schemas.openxmlformats.org/officeDocument/2006/relationships/image" Target="../media/image75.jpe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5" Type="http://schemas.openxmlformats.org/officeDocument/2006/relationships/image" Target="../media/image70.jpe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1.png"/><Relationship Id="rId7" Type="http://schemas.openxmlformats.org/officeDocument/2006/relationships/image" Target="../media/image57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dc.noaa.gov/billions/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dc.noaa.gov/billions/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0" y="0"/>
            <a:ext cx="11049000" cy="62669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85376" y="585331"/>
            <a:ext cx="59266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smtClean="0">
                <a:solidFill>
                  <a:srgbClr val="FFFF00"/>
                </a:solidFill>
              </a:rPr>
              <a:t>Expanding 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International Partnerships 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for Integrated Ocean Observing </a:t>
            </a:r>
            <a:endParaRPr lang="en-US" b="1" dirty="0">
              <a:solidFill>
                <a:srgbClr val="FFFF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supporting Sustainable Development 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along the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Caribbean Corridor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91" y="1869615"/>
            <a:ext cx="457200" cy="3422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70570" y="1847125"/>
            <a:ext cx="273242" cy="342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20" y="2806700"/>
            <a:ext cx="477680" cy="317500"/>
          </a:xfrm>
          <a:prstGeom prst="rect">
            <a:avLst/>
          </a:prstGeom>
        </p:spPr>
      </p:pic>
      <p:pic>
        <p:nvPicPr>
          <p:cNvPr id="14" name="Picture 13" descr="RU_LOGOTYPE_CMYK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091" y="914399"/>
            <a:ext cx="1148459" cy="309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99" y="5065800"/>
            <a:ext cx="2600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MarCuba</a:t>
            </a:r>
            <a:r>
              <a:rPr lang="en-US" dirty="0" smtClean="0">
                <a:solidFill>
                  <a:srgbClr val="FFFF00"/>
                </a:solidFill>
              </a:rPr>
              <a:t> 2018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La Habana, Cuba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2895600"/>
            <a:ext cx="51244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u="sng" dirty="0" smtClean="0">
                <a:solidFill>
                  <a:srgbClr val="FFFF00"/>
                </a:solidFill>
              </a:rPr>
              <a:t>Scott Glenn</a:t>
            </a:r>
            <a:r>
              <a:rPr lang="en-US" sz="2000" dirty="0" smtClean="0">
                <a:solidFill>
                  <a:srgbClr val="FFFF00"/>
                </a:solidFill>
              </a:rPr>
              <a:t>, Josh </a:t>
            </a:r>
            <a:r>
              <a:rPr lang="en-US" sz="2000" dirty="0" err="1" smtClean="0">
                <a:solidFill>
                  <a:srgbClr val="FFFF00"/>
                </a:solidFill>
              </a:rPr>
              <a:t>Kohut</a:t>
            </a:r>
            <a:r>
              <a:rPr lang="en-US" sz="2000" dirty="0" smtClean="0">
                <a:solidFill>
                  <a:srgbClr val="FFFF00"/>
                </a:solidFill>
              </a:rPr>
              <a:t>, Travis Miles (RU)</a:t>
            </a:r>
          </a:p>
          <a:p>
            <a:pPr algn="r"/>
            <a:r>
              <a:rPr lang="en-US" sz="2000" u="sng" dirty="0" smtClean="0">
                <a:solidFill>
                  <a:srgbClr val="FFFF00"/>
                </a:solidFill>
              </a:rPr>
              <a:t>Anthony Knap</a:t>
            </a:r>
            <a:r>
              <a:rPr lang="en-US" sz="2000" dirty="0" smtClean="0">
                <a:solidFill>
                  <a:srgbClr val="FFFF00"/>
                </a:solidFill>
              </a:rPr>
              <a:t>, Steve </a:t>
            </a:r>
            <a:r>
              <a:rPr lang="en-US" sz="2000" dirty="0" err="1" smtClean="0">
                <a:solidFill>
                  <a:srgbClr val="FFFF00"/>
                </a:solidFill>
              </a:rPr>
              <a:t>DiMarco</a:t>
            </a:r>
            <a:r>
              <a:rPr lang="en-US" sz="2000" dirty="0" smtClean="0">
                <a:solidFill>
                  <a:srgbClr val="FFFF00"/>
                </a:solidFill>
              </a:rPr>
              <a:t> (TAMU)</a:t>
            </a:r>
          </a:p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Elva Escobar Briones, David Salas (UNAM)</a:t>
            </a:r>
          </a:p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Cliff </a:t>
            </a:r>
            <a:r>
              <a:rPr lang="en-US" sz="2000" dirty="0" err="1" smtClean="0">
                <a:solidFill>
                  <a:srgbClr val="FFFF00"/>
                </a:solidFill>
              </a:rPr>
              <a:t>Merz</a:t>
            </a:r>
            <a:r>
              <a:rPr lang="en-US" sz="2000" dirty="0" smtClean="0">
                <a:solidFill>
                  <a:srgbClr val="FFFF00"/>
                </a:solidFill>
              </a:rPr>
              <a:t>, Bob Weisberg (USF) </a:t>
            </a:r>
          </a:p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Stephan </a:t>
            </a:r>
            <a:r>
              <a:rPr lang="en-US" sz="2000" dirty="0" err="1" smtClean="0">
                <a:solidFill>
                  <a:srgbClr val="FFFF00"/>
                </a:solidFill>
              </a:rPr>
              <a:t>Howden</a:t>
            </a:r>
            <a:r>
              <a:rPr lang="en-US" sz="2000" dirty="0" smtClean="0">
                <a:solidFill>
                  <a:srgbClr val="FFFF00"/>
                </a:solidFill>
              </a:rPr>
              <a:t> (USM)</a:t>
            </a:r>
          </a:p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Nick Shay (UM)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2399979"/>
            <a:ext cx="595794" cy="419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55"/>
          <a:stretch/>
        </p:blipFill>
        <p:spPr>
          <a:xfrm>
            <a:off x="471687" y="2701347"/>
            <a:ext cx="544904" cy="594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9887" y="4981533"/>
            <a:ext cx="3521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“The LOOP Consortium</a:t>
            </a:r>
            <a:r>
              <a:rPr lang="en-US" dirty="0" smtClean="0">
                <a:solidFill>
                  <a:srgbClr val="FFFF00"/>
                </a:solidFill>
              </a:rPr>
              <a:t>”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>
            <a:extLst>
              <a:ext uri="{FF2B5EF4-FFF2-40B4-BE49-F238E27FC236}">
                <a16:creationId xmlns:a16="http://schemas.microsoft.com/office/drawing/2014/main" id="{35A7CBB5-09D2-8347-9EB1-07B71A6D222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80757" y="461963"/>
            <a:ext cx="7582486" cy="5372881"/>
          </a:xfrm>
          <a:prstGeom prst="rect">
            <a:avLst/>
          </a:prstGeom>
          <a:ln/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B038BEC5-A658-994E-8C4A-4E7CE55B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cs typeface=""/>
              </a:rPr>
              <a:t>Locations of Hurricane Rapid Intensification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b="1" u="sng" dirty="0">
              <a:solidFill>
                <a:srgbClr val="000000"/>
              </a:solidFill>
              <a:cs typeface=""/>
            </a:endParaRPr>
          </a:p>
        </p:txBody>
      </p:sp>
      <p:pic>
        <p:nvPicPr>
          <p:cNvPr id="6" name="Picture 49" descr="8">
            <a:extLst>
              <a:ext uri="{FF2B5EF4-FFF2-40B4-BE49-F238E27FC236}">
                <a16:creationId xmlns:a16="http://schemas.microsoft.com/office/drawing/2014/main" id="{1E0E5D14-B3BC-7148-B87A-A6C7EE7FA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5416551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6172200"/>
            <a:ext cx="9119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2017, 39 cases of rapid intensification observed, only </a:t>
            </a:r>
            <a:r>
              <a:rPr lang="en-US" smtClean="0"/>
              <a:t>6 forecast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1261311"/>
            <a:ext cx="4800600" cy="791610"/>
          </a:xfrm>
          <a:prstGeom prst="rect">
            <a:avLst/>
          </a:prstGeom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8929" y="1318390"/>
            <a:ext cx="4657295" cy="529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1" tIns="45700" rIns="91401" bIns="45700">
            <a:spAutoFit/>
          </a:bodyPr>
          <a:lstStyle>
            <a:lvl1pPr marL="517525" indent="-28575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461963" indent="-230188" eaLnBrk="0" hangingPunct="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31775" lvl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altLang="en-US" sz="2000" b="1" dirty="0">
                <a:solidFill>
                  <a:srgbClr val="053285"/>
                </a:solidFill>
                <a:latin typeface="Century Gothic"/>
                <a:cs typeface="Arial" charset="0"/>
              </a:rPr>
              <a:t>Global Component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US contribution to Global Ocean Observing System (GOOS)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 of 15 Regional Alliances of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GOOS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1800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9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231775" lvl="1" indent="-231775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>National </a:t>
            </a:r>
            <a:r>
              <a:rPr lang="en-US" altLang="en-US" sz="2000" b="1" dirty="0">
                <a:solidFill>
                  <a:srgbClr val="053285"/>
                </a:solidFill>
                <a:latin typeface="Century Gothic"/>
                <a:cs typeface="Arial" charset="0"/>
              </a:rPr>
              <a:t>Component</a:t>
            </a:r>
            <a:endParaRPr lang="en-US" altLang="en-US" sz="2000" b="1" baseline="500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17 Federal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agencies</a:t>
            </a:r>
            <a:b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</a:b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/>
            </a:r>
            <a:b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</a:br>
            <a:endParaRPr lang="en-US" altLang="en-US" sz="2000" b="1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2000" b="1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463550" indent="-460375" fontAlgn="auto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>Regional Component</a:t>
            </a:r>
            <a:endParaRPr lang="en-US" altLang="en-US" sz="2000" b="1" baseline="500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11 Regional Associations</a:t>
            </a:r>
          </a:p>
          <a:p>
            <a:pPr marL="682625" lvl="2" indent="-230188">
              <a:lnSpc>
                <a:spcPct val="90000"/>
              </a:lnSpc>
              <a:spcBef>
                <a:spcPct val="40000"/>
              </a:spcBef>
              <a:buFontTx/>
              <a:buChar char="–"/>
              <a:defRPr/>
            </a:pP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Stakeholder driven</a:t>
            </a:r>
          </a:p>
          <a:p>
            <a:pPr marL="682625" lvl="2" indent="-230188">
              <a:lnSpc>
                <a:spcPct val="90000"/>
              </a:lnSpc>
              <a:spcBef>
                <a:spcPct val="40000"/>
              </a:spcBef>
              <a:buFontTx/>
              <a:buChar char="–"/>
              <a:defRPr/>
            </a:pP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Academia</a:t>
            </a: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, state/local/tribal government, private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industry</a:t>
            </a:r>
          </a:p>
        </p:txBody>
      </p:sp>
      <p:sp>
        <p:nvSpPr>
          <p:cNvPr id="5" name="Up Arrow 4"/>
          <p:cNvSpPr/>
          <p:nvPr/>
        </p:nvSpPr>
        <p:spPr>
          <a:xfrm>
            <a:off x="1524000" y="4119446"/>
            <a:ext cx="243226" cy="3763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rgbClr val="F5F5F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88" y="6430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1800" i="1" dirty="0">
                <a:solidFill>
                  <a:srgbClr val="053285"/>
                </a:solidFill>
                <a:latin typeface="Century Gothic" panose="020B0502020202020204" pitchFamily="34" charset="0"/>
                <a:ea typeface=""/>
                <a:cs typeface="Arial" panose="020B0604020202020204" pitchFamily="34" charset="0"/>
              </a:rPr>
              <a:t>Partnership effort that leverages dispersed national investments to deliver ocean, coastal and Great Lakes data relevant to </a:t>
            </a:r>
            <a:r>
              <a:rPr lang="en-US" altLang="en-US" sz="1800" i="1" dirty="0" smtClean="0">
                <a:solidFill>
                  <a:srgbClr val="053285"/>
                </a:solidFill>
                <a:latin typeface="Century Gothic" panose="020B0502020202020204" pitchFamily="34" charset="0"/>
                <a:ea typeface=""/>
                <a:cs typeface="Arial" panose="020B0604020202020204" pitchFamily="34" charset="0"/>
              </a:rPr>
              <a:t>decision-makers.         </a:t>
            </a:r>
            <a:endParaRPr lang="en-US" altLang="en-US" sz="1800" i="1" dirty="0">
              <a:solidFill>
                <a:srgbClr val="053285"/>
              </a:solidFill>
              <a:latin typeface="Century Gothic" panose="020B0502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" r="4286" b="8836"/>
          <a:stretch/>
        </p:blipFill>
        <p:spPr bwMode="auto">
          <a:xfrm>
            <a:off x="4685371" y="4060556"/>
            <a:ext cx="4277216" cy="272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Up Arrow 28"/>
          <p:cNvSpPr/>
          <p:nvPr/>
        </p:nvSpPr>
        <p:spPr>
          <a:xfrm>
            <a:off x="1524000" y="2753367"/>
            <a:ext cx="243226" cy="3708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rgbClr val="F5F5F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9000" y="2801623"/>
            <a:ext cx="5602510" cy="1107806"/>
            <a:chOff x="3183898" y="2753158"/>
            <a:chExt cx="5847612" cy="1156271"/>
          </a:xfrm>
        </p:grpSpPr>
        <p:pic>
          <p:nvPicPr>
            <p:cNvPr id="9" name="Picture 8" descr="NAS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2544" y="2753158"/>
              <a:ext cx="659241" cy="659241"/>
            </a:xfrm>
            <a:prstGeom prst="rect">
              <a:avLst/>
            </a:prstGeom>
          </p:spPr>
        </p:pic>
        <p:pic>
          <p:nvPicPr>
            <p:cNvPr id="10" name="Picture 9" descr="NOA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2768412"/>
              <a:ext cx="644957" cy="644957"/>
            </a:xfrm>
            <a:prstGeom prst="rect">
              <a:avLst/>
            </a:prstGeom>
          </p:spPr>
        </p:pic>
        <p:pic>
          <p:nvPicPr>
            <p:cNvPr id="11" name="Picture 10" descr="NSF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374" y="2764039"/>
              <a:ext cx="601952" cy="601952"/>
            </a:xfrm>
            <a:prstGeom prst="rect">
              <a:avLst/>
            </a:prstGeom>
          </p:spPr>
        </p:pic>
        <p:pic>
          <p:nvPicPr>
            <p:cNvPr id="12" name="Picture 11" descr="USACE.g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6704" y="3358055"/>
              <a:ext cx="525806" cy="525806"/>
            </a:xfrm>
            <a:prstGeom prst="rect">
              <a:avLst/>
            </a:prstGeom>
          </p:spPr>
        </p:pic>
        <p:pic>
          <p:nvPicPr>
            <p:cNvPr id="13" name="Picture 12" descr="USGS.gi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3898" y="3473237"/>
              <a:ext cx="946265" cy="348035"/>
            </a:xfrm>
            <a:prstGeom prst="rect">
              <a:avLst/>
            </a:prstGeom>
          </p:spPr>
        </p:pic>
        <p:pic>
          <p:nvPicPr>
            <p:cNvPr id="14" name="Picture 13" descr="DOE.gi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4040" y="2792894"/>
              <a:ext cx="559256" cy="559256"/>
            </a:xfrm>
            <a:prstGeom prst="rect">
              <a:avLst/>
            </a:prstGeom>
          </p:spPr>
        </p:pic>
        <p:pic>
          <p:nvPicPr>
            <p:cNvPr id="15" name="Picture 14" descr="ONR.gif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6471" y="3393034"/>
              <a:ext cx="1005303" cy="451618"/>
            </a:xfrm>
            <a:prstGeom prst="rect">
              <a:avLst/>
            </a:prstGeom>
          </p:spPr>
        </p:pic>
        <p:pic>
          <p:nvPicPr>
            <p:cNvPr id="16" name="Picture 15" descr="EPA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5071" y="2782663"/>
              <a:ext cx="534477" cy="534475"/>
            </a:xfrm>
            <a:prstGeom prst="rect">
              <a:avLst/>
            </a:prstGeom>
          </p:spPr>
        </p:pic>
        <p:pic>
          <p:nvPicPr>
            <p:cNvPr id="17" name="Picture 16" descr="MMC.gif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1530" y="2792894"/>
              <a:ext cx="534475" cy="534475"/>
            </a:xfrm>
            <a:prstGeom prst="rect">
              <a:avLst/>
            </a:prstGeom>
          </p:spPr>
        </p:pic>
        <p:pic>
          <p:nvPicPr>
            <p:cNvPr id="18" name="Picture 17" descr="USCG.g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325" y="2786926"/>
              <a:ext cx="594183" cy="59418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841" y="3456906"/>
              <a:ext cx="917074" cy="363215"/>
            </a:xfrm>
            <a:prstGeom prst="rect">
              <a:avLst/>
            </a:prstGeom>
          </p:spPr>
        </p:pic>
        <p:pic>
          <p:nvPicPr>
            <p:cNvPr id="22" name="Picture 21" descr="CSREES.gif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1591" y="3431054"/>
              <a:ext cx="404858" cy="404858"/>
            </a:xfrm>
            <a:prstGeom prst="rect">
              <a:avLst/>
            </a:prstGeom>
          </p:spPr>
        </p:pic>
        <p:pic>
          <p:nvPicPr>
            <p:cNvPr id="23" name="Picture 22" descr="DOS.gif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2107" y="3360026"/>
              <a:ext cx="549403" cy="549403"/>
            </a:xfrm>
            <a:prstGeom prst="rect">
              <a:avLst/>
            </a:prstGeom>
          </p:spPr>
        </p:pic>
        <p:pic>
          <p:nvPicPr>
            <p:cNvPr id="24" name="Picture 23" descr="DOT.gif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1666" y="3364240"/>
              <a:ext cx="526191" cy="526191"/>
            </a:xfrm>
            <a:prstGeom prst="rect">
              <a:avLst/>
            </a:prstGeom>
          </p:spPr>
        </p:pic>
        <p:pic>
          <p:nvPicPr>
            <p:cNvPr id="25" name="Picture 24" descr="FDA.gif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6266" y="3488814"/>
              <a:ext cx="716628" cy="289339"/>
            </a:xfrm>
            <a:prstGeom prst="rect">
              <a:avLst/>
            </a:prstGeom>
          </p:spPr>
        </p:pic>
        <p:pic>
          <p:nvPicPr>
            <p:cNvPr id="26" name="Picture 25" descr="JCS.gif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9143" y="2786006"/>
              <a:ext cx="589119" cy="589119"/>
            </a:xfrm>
            <a:prstGeom prst="rect">
              <a:avLst/>
            </a:prstGeom>
          </p:spPr>
        </p:pic>
        <p:pic>
          <p:nvPicPr>
            <p:cNvPr id="28" name="Picture 27" descr="USARC.gif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0520" y="2809853"/>
              <a:ext cx="537468" cy="537468"/>
            </a:xfrm>
            <a:prstGeom prst="rect">
              <a:avLst/>
            </a:prstGeom>
          </p:spPr>
        </p:pic>
      </p:grpSp>
      <p:sp>
        <p:nvSpPr>
          <p:cNvPr id="30" name="Oval 29"/>
          <p:cNvSpPr/>
          <p:nvPr/>
        </p:nvSpPr>
        <p:spPr>
          <a:xfrm>
            <a:off x="7650660" y="5638800"/>
            <a:ext cx="1417140" cy="9717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388" y="12710"/>
            <a:ext cx="9130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Integrated Ocean Observing System (IOOS)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632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2334386" y="4443184"/>
            <a:ext cx="2333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46 </a:t>
            </a:r>
            <a:r>
              <a:rPr lang="en-US" altLang="en-US" sz="1600" b="1" dirty="0">
                <a:solidFill>
                  <a:srgbClr val="000000"/>
                </a:solidFill>
              </a:rPr>
              <a:t>Site </a:t>
            </a:r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410784" y="5063333"/>
            <a:ext cx="18129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&gt;480 </a:t>
            </a:r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Glider</a:t>
            </a:r>
          </a:p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32186" y="4520129"/>
            <a:ext cx="20224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469718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23" y="5120827"/>
            <a:ext cx="1337261" cy="1009046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4881" y="3161279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70574" y="3152240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2162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4E2BAE2B-294A-3444-B220-E6CEE998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962" y="5902663"/>
            <a:ext cx="1268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</a:rPr>
              <a:t>Glider Lab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99D7E4A-6701-F245-B50A-8C1E98A8FE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659" y="3144868"/>
            <a:ext cx="4136689" cy="27577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356" y="5102795"/>
            <a:ext cx="1793756" cy="1114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1555241" y="5650738"/>
            <a:ext cx="13153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Met-Ocean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  <a:p>
            <a:pPr algn="r"/>
            <a:r>
              <a:rPr lang="en-US" altLang="en-US" sz="1600" b="1" dirty="0">
                <a:solidFill>
                  <a:srgbClr val="000000"/>
                </a:solidFill>
              </a:rPr>
              <a:t>Modeling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720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MARACOOS Operations Center:</a:t>
            </a:r>
          </a:p>
          <a:p>
            <a:pPr algn="ctr"/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Rutgers University Center </a:t>
            </a:r>
            <a:r>
              <a:rPr lang="en-US" altLang="en-US" b="1" dirty="0">
                <a:solidFill>
                  <a:srgbClr val="000000"/>
                </a:solidFill>
                <a:cs typeface="+mn-cs"/>
              </a:rPr>
              <a:t>for Ocean Observing </a:t>
            </a:r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Leadership</a:t>
            </a:r>
            <a:endParaRPr lang="en-US" altLang="en-US" b="1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8" name="Rectangle 1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7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054078"/>
            <a:ext cx="2405229" cy="1803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5F9A97-2998-9D42-A951-F80C7A8DD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4623" y="5080317"/>
            <a:ext cx="1899377" cy="1777683"/>
          </a:xfrm>
          <a:prstGeom prst="rect">
            <a:avLst/>
          </a:prstGeom>
        </p:spPr>
      </p:pic>
      <p:pic>
        <p:nvPicPr>
          <p:cNvPr id="3" name="Picture 3" descr="Rutgers Glider Sandy sm.jpg">
            <a:extLst>
              <a:ext uri="{FF2B5EF4-FFF2-40B4-BE49-F238E27FC236}">
                <a16:creationId xmlns:a16="http://schemas.microsoft.com/office/drawing/2014/main" id="{3AFA57B3-CC91-2D44-A817-0C853EF698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700" y="5080318"/>
            <a:ext cx="2388295" cy="17912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76718" y="5089048"/>
            <a:ext cx="2767905" cy="177376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17114" cy="50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09356886_4c69c3222f_b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39284" y="0"/>
            <a:ext cx="5304450" cy="487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68580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188800" y="75555"/>
            <a:ext cx="498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Weathertight </a:t>
            </a:r>
            <a:r>
              <a:rPr lang="en-US" dirty="0" err="1" smtClean="0">
                <a:solidFill>
                  <a:prstClr val="black"/>
                </a:solidFill>
              </a:rPr>
              <a:t>SeaSonde</a:t>
            </a:r>
            <a:r>
              <a:rPr lang="en-US" dirty="0" smtClean="0">
                <a:solidFill>
                  <a:prstClr val="black"/>
                </a:solidFill>
              </a:rPr>
              <a:t> Enclosure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5022850" y="132873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H="1">
            <a:off x="6680200" y="243998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4800600" y="210978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859338" y="290671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 flipV="1">
            <a:off x="6713538" y="331311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6781800" y="169545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4148138" y="103505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monitor</a:t>
            </a:r>
          </a:p>
        </p:txBody>
      </p:sp>
      <p:sp>
        <p:nvSpPr>
          <p:cNvPr id="13" name="TextBox 40"/>
          <p:cNvSpPr txBox="1">
            <a:spLocks noChangeArrowheads="1"/>
          </p:cNvSpPr>
          <p:nvPr/>
        </p:nvSpPr>
        <p:spPr bwMode="auto">
          <a:xfrm>
            <a:off x="4098186" y="1799866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A.C. </a:t>
            </a:r>
            <a:r>
              <a:rPr lang="en-US" sz="1800" dirty="0">
                <a:solidFill>
                  <a:prstClr val="black"/>
                </a:solidFill>
              </a:rPr>
              <a:t>unit</a:t>
            </a:r>
          </a:p>
        </p:txBody>
      </p:sp>
      <p:sp>
        <p:nvSpPr>
          <p:cNvPr id="14" name="TextBox 41"/>
          <p:cNvSpPr txBox="1">
            <a:spLocks noChangeArrowheads="1"/>
          </p:cNvSpPr>
          <p:nvPr/>
        </p:nvSpPr>
        <p:spPr bwMode="auto">
          <a:xfrm>
            <a:off x="3953850" y="2563094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transmitter</a:t>
            </a:r>
          </a:p>
        </p:txBody>
      </p: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7874000" y="106045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computer &amp; external hard drive</a:t>
            </a:r>
          </a:p>
        </p:txBody>
      </p:sp>
      <p:sp>
        <p:nvSpPr>
          <p:cNvPr id="16" name="TextBox 45"/>
          <p:cNvSpPr txBox="1">
            <a:spLocks noChangeArrowheads="1"/>
          </p:cNvSpPr>
          <p:nvPr/>
        </p:nvSpPr>
        <p:spPr bwMode="auto">
          <a:xfrm>
            <a:off x="7958138" y="222885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UPS system</a:t>
            </a:r>
          </a:p>
        </p:txBody>
      </p:sp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7916863" y="320198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receiver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>
            <a:off x="6654800" y="413385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" name="TextBox 51"/>
          <p:cNvSpPr txBox="1">
            <a:spLocks noChangeArrowheads="1"/>
          </p:cNvSpPr>
          <p:nvPr/>
        </p:nvSpPr>
        <p:spPr bwMode="auto">
          <a:xfrm>
            <a:off x="7833722" y="387985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t</a:t>
            </a:r>
            <a:r>
              <a:rPr lang="en-US" sz="1800" smtClean="0">
                <a:solidFill>
                  <a:prstClr val="black"/>
                </a:solidFill>
              </a:rPr>
              <a:t>wo </a:t>
            </a:r>
            <a:r>
              <a:rPr lang="en-US" sz="1800" dirty="0" smtClean="0">
                <a:solidFill>
                  <a:prstClr val="black"/>
                </a:solidFill>
              </a:rPr>
              <a:t>lines of </a:t>
            </a:r>
            <a:r>
              <a:rPr lang="en-US" sz="1400" dirty="0" smtClean="0">
                <a:solidFill>
                  <a:prstClr val="black"/>
                </a:solidFill>
              </a:rPr>
              <a:t>Communication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1" name="TextBox 41"/>
          <p:cNvSpPr txBox="1">
            <a:spLocks noChangeArrowheads="1"/>
          </p:cNvSpPr>
          <p:nvPr/>
        </p:nvSpPr>
        <p:spPr bwMode="auto">
          <a:xfrm>
            <a:off x="4037862" y="3486115"/>
            <a:ext cx="1230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l</a:t>
            </a:r>
            <a:r>
              <a:rPr lang="en-US" sz="1800" dirty="0" smtClean="0">
                <a:solidFill>
                  <a:prstClr val="black"/>
                </a:solidFill>
              </a:rPr>
              <a:t>ightning </a:t>
            </a:r>
            <a:r>
              <a:rPr lang="en-US" sz="1800" dirty="0">
                <a:solidFill>
                  <a:prstClr val="black"/>
                </a:solidFill>
              </a:rPr>
              <a:t>p</a:t>
            </a:r>
            <a:r>
              <a:rPr lang="en-US" sz="1800" dirty="0" smtClean="0">
                <a:solidFill>
                  <a:prstClr val="black"/>
                </a:solidFill>
              </a:rPr>
              <a:t>rotection</a:t>
            </a:r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>
            <a:cxnSpLocks noChangeShapeType="1"/>
            <a:stCxn id="21" idx="3"/>
          </p:cNvCxnSpPr>
          <p:nvPr/>
        </p:nvCxnSpPr>
        <p:spPr bwMode="auto">
          <a:xfrm>
            <a:off x="5268175" y="3809281"/>
            <a:ext cx="1128713" cy="14505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" name="Title 3"/>
          <p:cNvSpPr txBox="1">
            <a:spLocks/>
          </p:cNvSpPr>
          <p:nvPr/>
        </p:nvSpPr>
        <p:spPr>
          <a:xfrm>
            <a:off x="61259" y="116780"/>
            <a:ext cx="1462741" cy="9182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13 MHz Transmit and </a:t>
            </a:r>
            <a:r>
              <a:rPr lang="en-US" sz="2800" smtClean="0">
                <a:solidFill>
                  <a:schemeClr val="bg1"/>
                </a:solidFill>
              </a:rPr>
              <a:t>Receive Antenna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23969" y="2957090"/>
            <a:ext cx="218462" cy="388155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45939" y="4257752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 </a:t>
            </a:r>
            <a:r>
              <a:rPr lang="en-US" sz="2800" dirty="0" smtClean="0"/>
              <a:t>m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489689-3B1F-B34A-A6BE-A9C70B3E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48" y="2508403"/>
            <a:ext cx="3140928" cy="182183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143000" y="198437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1965906" y="966409"/>
            <a:ext cx="1797844" cy="111200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Doppler </a:t>
            </a:r>
            <a:r>
              <a:rPr lang="en-US" sz="2800" smtClean="0">
                <a:solidFill>
                  <a:schemeClr val="bg1"/>
                </a:solidFill>
              </a:rPr>
              <a:t>shift gives ocean </a:t>
            </a:r>
            <a:r>
              <a:rPr lang="en-US" sz="2800" dirty="0" smtClean="0">
                <a:solidFill>
                  <a:schemeClr val="bg1"/>
                </a:solidFill>
              </a:rPr>
              <a:t>currents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0681" y="4347625"/>
            <a:ext cx="1709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SeaSonde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HF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quency_Comparison_plo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" y="1219200"/>
            <a:ext cx="4131733" cy="491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7133" y="1485900"/>
            <a:ext cx="498686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33FF00"/>
                </a:solidFill>
                <a:latin typeface="Calibri"/>
                <a:ea typeface=""/>
                <a:cs typeface=""/>
              </a:rPr>
              <a:t>25 MHz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FF00"/>
                </a:solidFill>
                <a:latin typeface="Calibri"/>
                <a:ea typeface=""/>
                <a:cs typeface=""/>
              </a:rPr>
              <a:t>Radar </a:t>
            </a:r>
            <a:r>
              <a:rPr lang="en-US" dirty="0">
                <a:solidFill>
                  <a:srgbClr val="33FF00"/>
                </a:solidFill>
                <a:latin typeface="Symbol" charset="2"/>
                <a:ea typeface=""/>
                <a:cs typeface="Symbol" charset="2"/>
              </a:rPr>
              <a:t>l</a:t>
            </a:r>
            <a:r>
              <a:rPr lang="en-US" dirty="0">
                <a:solidFill>
                  <a:srgbClr val="33FF00"/>
                </a:solidFill>
                <a:latin typeface="Calibri"/>
                <a:ea typeface=""/>
                <a:cs typeface=""/>
              </a:rPr>
              <a:t>: 12 m   Ocean </a:t>
            </a:r>
            <a:r>
              <a:rPr lang="en-US" dirty="0">
                <a:solidFill>
                  <a:srgbClr val="33FF00"/>
                </a:solidFill>
                <a:latin typeface="Symbol" charset="2"/>
                <a:ea typeface=""/>
                <a:cs typeface="Symbol" charset="2"/>
              </a:rPr>
              <a:t>l: </a:t>
            </a:r>
            <a:r>
              <a:rPr lang="en-US" dirty="0">
                <a:solidFill>
                  <a:srgbClr val="33FF00"/>
                </a:solidFill>
                <a:latin typeface="Arial"/>
                <a:ea typeface=""/>
                <a:cs typeface="Arial"/>
              </a:rPr>
              <a:t>6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33FF00"/>
                </a:solidFill>
                <a:latin typeface="Arial"/>
                <a:ea typeface=""/>
                <a:cs typeface="Arial"/>
              </a:rPr>
              <a:t>Range</a:t>
            </a:r>
            <a:r>
              <a:rPr lang="en-US" dirty="0">
                <a:solidFill>
                  <a:srgbClr val="33FF00"/>
                </a:solidFill>
                <a:latin typeface="Arial"/>
                <a:ea typeface=""/>
                <a:cs typeface="Arial"/>
              </a:rPr>
              <a:t>: </a:t>
            </a:r>
            <a:r>
              <a:rPr lang="en-US" dirty="0" smtClean="0">
                <a:solidFill>
                  <a:srgbClr val="33FF00"/>
                </a:solidFill>
                <a:latin typeface="Arial"/>
                <a:ea typeface=""/>
                <a:cs typeface="Arial"/>
              </a:rPr>
              <a:t>&gt;30 </a:t>
            </a:r>
            <a:r>
              <a:rPr lang="en-US" dirty="0">
                <a:solidFill>
                  <a:srgbClr val="33FF00"/>
                </a:solidFill>
                <a:latin typeface="Arial"/>
                <a:ea typeface=""/>
                <a:cs typeface="Arial"/>
              </a:rPr>
              <a:t>km   Resolution: 1 km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00FF"/>
                </a:solidFill>
                <a:latin typeface="Calibri"/>
                <a:ea typeface=""/>
                <a:cs typeface=""/>
              </a:rPr>
              <a:t>13 MHz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"/>
                <a:cs typeface=""/>
              </a:rPr>
              <a:t>Radar 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"/>
                <a:cs typeface="Symbol" charset="2"/>
              </a:rPr>
              <a:t>l</a:t>
            </a:r>
            <a:r>
              <a:rPr lang="en-US" dirty="0">
                <a:solidFill>
                  <a:srgbClr val="0000FF"/>
                </a:solidFill>
                <a:latin typeface="Calibri"/>
                <a:ea typeface=""/>
                <a:cs typeface=""/>
              </a:rPr>
              <a:t>: 23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"/>
                <a:cs typeface=""/>
              </a:rPr>
              <a:t>m  </a:t>
            </a:r>
            <a:r>
              <a:rPr lang="en-US" dirty="0">
                <a:solidFill>
                  <a:srgbClr val="0000FF"/>
                </a:solidFill>
                <a:latin typeface="Calibri"/>
                <a:ea typeface=""/>
                <a:cs typeface=""/>
              </a:rPr>
              <a:t>Ocean 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"/>
                <a:cs typeface="Symbol" charset="2"/>
              </a:rPr>
              <a:t>l: </a:t>
            </a:r>
            <a:r>
              <a:rPr lang="en-US" dirty="0">
                <a:solidFill>
                  <a:srgbClr val="0000FF"/>
                </a:solidFill>
                <a:latin typeface="Arial"/>
                <a:ea typeface=""/>
                <a:cs typeface="Arial"/>
              </a:rPr>
              <a:t>12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latin typeface="Arial"/>
                <a:ea typeface=""/>
                <a:cs typeface="Arial"/>
              </a:rPr>
              <a:t>Range</a:t>
            </a:r>
            <a:r>
              <a:rPr lang="en-US" dirty="0">
                <a:solidFill>
                  <a:srgbClr val="0000FF"/>
                </a:solidFill>
                <a:latin typeface="Arial"/>
                <a:ea typeface=""/>
                <a:cs typeface="Arial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"/>
                <a:cs typeface="Arial"/>
              </a:rPr>
              <a:t>&gt;80 </a:t>
            </a:r>
            <a:r>
              <a:rPr lang="en-US" dirty="0">
                <a:solidFill>
                  <a:srgbClr val="0000FF"/>
                </a:solidFill>
                <a:latin typeface="Arial"/>
                <a:ea typeface=""/>
                <a:cs typeface="Arial"/>
              </a:rPr>
              <a:t>km   Resolution: 3 km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Calibri"/>
                <a:ea typeface=""/>
                <a:cs typeface=""/>
              </a:rPr>
              <a:t>05 MHz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ea typeface=""/>
                <a:cs typeface=""/>
              </a:rPr>
              <a:t>Radar </a:t>
            </a:r>
            <a:r>
              <a:rPr lang="en-US" dirty="0">
                <a:solidFill>
                  <a:srgbClr val="FF0000"/>
                </a:solidFill>
                <a:latin typeface="Symbol" charset="2"/>
                <a:ea typeface=""/>
                <a:cs typeface="Symbol" charset="2"/>
              </a:rPr>
              <a:t>l</a:t>
            </a:r>
            <a:r>
              <a:rPr lang="en-US" dirty="0">
                <a:solidFill>
                  <a:srgbClr val="FF0000"/>
                </a:solidFill>
                <a:latin typeface="Calibri"/>
                <a:ea typeface=""/>
                <a:cs typeface=""/>
              </a:rPr>
              <a:t>: 60m   Ocean </a:t>
            </a:r>
            <a:r>
              <a:rPr lang="en-US" dirty="0">
                <a:solidFill>
                  <a:srgbClr val="FF0000"/>
                </a:solidFill>
                <a:latin typeface="Symbol" charset="2"/>
                <a:ea typeface=""/>
                <a:cs typeface="Symbol" charset="2"/>
              </a:rPr>
              <a:t>l: </a:t>
            </a:r>
            <a:r>
              <a:rPr lang="en-US" dirty="0">
                <a:solidFill>
                  <a:srgbClr val="FF0000"/>
                </a:solidFill>
                <a:latin typeface="Arial"/>
                <a:ea typeface=""/>
                <a:cs typeface="Arial"/>
              </a:rPr>
              <a:t>30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latin typeface="Arial"/>
                <a:ea typeface=""/>
                <a:cs typeface="Arial"/>
              </a:rPr>
              <a:t>Range</a:t>
            </a:r>
            <a:r>
              <a:rPr lang="en-US" dirty="0">
                <a:solidFill>
                  <a:srgbClr val="FF0000"/>
                </a:solidFill>
                <a:latin typeface="Arial"/>
                <a:ea typeface=""/>
                <a:cs typeface="Arial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"/>
                <a:cs typeface="Arial"/>
              </a:rPr>
              <a:t>&gt;180 </a:t>
            </a:r>
            <a:r>
              <a:rPr lang="en-US" dirty="0">
                <a:solidFill>
                  <a:srgbClr val="FF0000"/>
                </a:solidFill>
                <a:latin typeface="Arial"/>
                <a:ea typeface=""/>
                <a:cs typeface="Arial"/>
              </a:rPr>
              <a:t>km   Resolution: 6 km</a:t>
            </a:r>
          </a:p>
        </p:txBody>
      </p:sp>
      <p:pic>
        <p:nvPicPr>
          <p:cNvPr id="5" name="Picture 4" descr="PORT_radial_grid_plot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1600200" cy="133173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8" name="Rectangle 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-11616" y="36106"/>
            <a:ext cx="9155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Individual HF Radar Sites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algn="ctr" eaLnBrk="1" hangingPunct="1"/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Generate </a:t>
            </a:r>
            <a:r>
              <a:rPr lang="en-US" sz="3600" u="sng" dirty="0" smtClean="0">
                <a:solidFill>
                  <a:prstClr val="black"/>
                </a:solidFill>
                <a:latin typeface="Calibri"/>
                <a:cs typeface="Times New Roman"/>
              </a:rPr>
              <a:t>Radial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 Vector Surface Current Maps</a:t>
            </a:r>
            <a:endParaRPr lang="en-US" sz="32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4" name="Pie 3"/>
          <p:cNvSpPr/>
          <p:nvPr/>
        </p:nvSpPr>
        <p:spPr>
          <a:xfrm rot="20014928">
            <a:off x="-412905" y="1295206"/>
            <a:ext cx="3950007" cy="4209082"/>
          </a:xfrm>
          <a:prstGeom prst="pie">
            <a:avLst>
              <a:gd name="adj1" fmla="val 20331616"/>
              <a:gd name="adj2" fmla="val 82013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B_13MHz_Radial_Map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077"/>
            <a:ext cx="4049486" cy="6214533"/>
          </a:xfrm>
          <a:prstGeom prst="rect">
            <a:avLst/>
          </a:prstGeom>
        </p:spPr>
      </p:pic>
      <p:pic>
        <p:nvPicPr>
          <p:cNvPr id="4" name="Picture 3" descr="TUV_MARACOOS_50perc_13MHz_ALL_20161027T2200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2" r="21684"/>
          <a:stretch/>
        </p:blipFill>
        <p:spPr>
          <a:xfrm>
            <a:off x="4386943" y="-10886"/>
            <a:ext cx="4757057" cy="6254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576942"/>
            <a:ext cx="979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Radial Current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Vectors from Multiple Sites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1858" y="587828"/>
            <a:ext cx="116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Combined into Total Vectors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b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 UWLS or OI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7" name="Rectangle 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1" name="Right Arrow 10"/>
          <p:cNvSpPr/>
          <p:nvPr/>
        </p:nvSpPr>
        <p:spPr>
          <a:xfrm>
            <a:off x="3937365" y="2331268"/>
            <a:ext cx="730883" cy="1551432"/>
          </a:xfrm>
          <a:prstGeom prst="rightArrow">
            <a:avLst>
              <a:gd name="adj1" fmla="val 50000"/>
              <a:gd name="adj2" fmla="val 5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1158240"/>
            <a:ext cx="8991600" cy="50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7560" y="5602923"/>
            <a:ext cx="192024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-11616" y="36106"/>
            <a:ext cx="9155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black"/>
                </a:solidFill>
                <a:latin typeface="Calibri"/>
                <a:cs typeface="Times New Roman"/>
              </a:rPr>
              <a:t>Mid-Atlantic Bight HF Radar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Network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algn="ctr" eaLnBrk="1" hangingPunct="1"/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Generates </a:t>
            </a:r>
            <a:r>
              <a:rPr lang="en-US" sz="3600" u="sng" dirty="0" smtClean="0">
                <a:solidFill>
                  <a:prstClr val="black"/>
                </a:solidFill>
                <a:latin typeface="Calibri"/>
                <a:cs typeface="Times New Roman"/>
              </a:rPr>
              <a:t>Total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 Vector Surface Current Maps</a:t>
            </a:r>
            <a:endParaRPr lang="en-US" sz="32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78508" y="3050579"/>
            <a:ext cx="4196983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eaLnBrk="1" hangingPunct="1"/>
            <a:r>
              <a:rPr lang="en-US" sz="1600" b="1" dirty="0" smtClean="0">
                <a:solidFill>
                  <a:srgbClr val="FF0000"/>
                </a:solidFill>
              </a:rPr>
              <a:t>17 </a:t>
            </a:r>
            <a:r>
              <a:rPr lang="en-US" sz="1600" b="1" dirty="0">
                <a:solidFill>
                  <a:srgbClr val="FF0000"/>
                </a:solidFill>
              </a:rPr>
              <a:t>Long-Range CODARs</a:t>
            </a: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 8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Medium-Range CODARs</a:t>
            </a:r>
          </a:p>
          <a:p>
            <a:pPr eaLnBrk="1" hangingPunct="1"/>
            <a:r>
              <a:rPr lang="en-US" sz="1600" b="1" u="sng" dirty="0" smtClean="0">
                <a:solidFill>
                  <a:srgbClr val="00FF00"/>
                </a:solidFill>
              </a:rPr>
              <a:t>16</a:t>
            </a:r>
            <a:r>
              <a:rPr lang="en-US" sz="1600" b="1" dirty="0" smtClean="0">
                <a:solidFill>
                  <a:srgbClr val="00FF00"/>
                </a:solidFill>
              </a:rPr>
              <a:t> </a:t>
            </a:r>
            <a:r>
              <a:rPr lang="en-US" sz="1600" b="1" dirty="0">
                <a:solidFill>
                  <a:srgbClr val="00FF00"/>
                </a:solidFill>
              </a:rPr>
              <a:t>Short-Range CODARs</a:t>
            </a: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41 </a:t>
            </a:r>
            <a:r>
              <a:rPr lang="en-US" sz="1600" b="1" dirty="0" smtClean="0">
                <a:solidFill>
                  <a:prstClr val="white"/>
                </a:solidFill>
              </a:rPr>
              <a:t>Total CODARs in Region</a:t>
            </a:r>
          </a:p>
          <a:p>
            <a:pPr eaLnBrk="1" hangingPunct="1"/>
            <a:endParaRPr lang="en-US" sz="700" b="1" dirty="0">
              <a:solidFill>
                <a:prstClr val="white"/>
              </a:solidFill>
            </a:endParaRPr>
          </a:p>
          <a:p>
            <a:pPr eaLnBrk="1" hangingPunct="1"/>
            <a:r>
              <a:rPr lang="en-US" sz="1600" b="1" i="1" u="sng" dirty="0" smtClean="0">
                <a:solidFill>
                  <a:prstClr val="white"/>
                </a:solidFill>
              </a:rPr>
              <a:t>+5</a:t>
            </a:r>
            <a:r>
              <a:rPr lang="en-US" sz="1600" b="1" i="1" dirty="0" smtClean="0">
                <a:solidFill>
                  <a:prstClr val="white"/>
                </a:solidFill>
              </a:rPr>
              <a:t> CODARs Roaming</a:t>
            </a:r>
          </a:p>
          <a:p>
            <a:pPr eaLnBrk="1" hangingPunct="1"/>
            <a:r>
              <a:rPr lang="en-US" sz="1600" b="1" i="1" dirty="0" smtClean="0">
                <a:solidFill>
                  <a:prstClr val="white"/>
                </a:solidFill>
              </a:rPr>
              <a:t> 46 Total CODARs</a:t>
            </a:r>
          </a:p>
          <a:p>
            <a:pPr eaLnBrk="1" hangingPunct="1"/>
            <a:endParaRPr lang="en-US" sz="700" b="1" dirty="0">
              <a:solidFill>
                <a:prstClr val="white"/>
              </a:solidFill>
            </a:endParaRP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139477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323310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38086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255365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124872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050" y="1310640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80188" y="5521642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26" y="5539105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676" y="5539105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117729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50" y="3512017"/>
            <a:ext cx="1260078" cy="802172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7097" y="5878832"/>
            <a:ext cx="1458103" cy="3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5607367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3" name="Rectangle 2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49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382826" y="0"/>
            <a:ext cx="365837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NOAA/NHC </a:t>
            </a:r>
            <a:r>
              <a:rPr lang="en-US" dirty="0">
                <a:solidFill>
                  <a:srgbClr val="000000"/>
                </a:solidFill>
              </a:rPr>
              <a:t>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&gt;$15 Billion, #14.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NOAA/NHC </a:t>
            </a:r>
            <a:r>
              <a:rPr lang="en-US" dirty="0">
                <a:solidFill>
                  <a:srgbClr val="000000"/>
                </a:solidFill>
              </a:rPr>
              <a:t>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&gt;$72 Billion, #4.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J. Mar. Sci. &amp; Engr.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92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3218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488" y="19050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050" y="19050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19050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7310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1905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1905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29565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49567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WHY?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3865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1945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>
                <a:solidFill>
                  <a:srgbClr val="000000"/>
                </a:solidFill>
              </a:rPr>
              <a:t>WHEN?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3700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0211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3180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</a:rPr>
              <a:t>11C max Cooling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FC60F2-EE00-1A4E-A9D5-96524FA38E63}"/>
              </a:ext>
            </a:extLst>
          </p:cNvPr>
          <p:cNvGrpSpPr/>
          <p:nvPr/>
        </p:nvGrpSpPr>
        <p:grpSpPr>
          <a:xfrm>
            <a:off x="0" y="6218716"/>
            <a:ext cx="9155615" cy="639284"/>
            <a:chOff x="-11615" y="6218716"/>
            <a:chExt cx="9155615" cy="63928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400CFC-96EA-DE48-8F81-4CEAE39CEB2C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808F95-D749-E540-B222-EC1924C6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30356"/>
              <a:ext cx="2939989" cy="6140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909B5F-36E7-4641-8D55-E2B707A57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18716"/>
              <a:ext cx="5409983" cy="6155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35A3CF-E6E7-D940-91FB-895105639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48011"/>
              <a:ext cx="540613" cy="557002"/>
            </a:xfrm>
            <a:prstGeom prst="rect">
              <a:avLst/>
            </a:prstGeom>
          </p:spPr>
        </p:pic>
      </p:grp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V="1">
            <a:off x="1689100" y="4762500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0" y="6027003"/>
            <a:ext cx="91440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Essential Ocean Processes: </a:t>
            </a:r>
          </a:p>
          <a:p>
            <a:r>
              <a:rPr lang="en-US" b="1" dirty="0" smtClean="0"/>
              <a:t>Ahead of eye center </a:t>
            </a:r>
            <a:r>
              <a:rPr lang="mr-IN" b="1" dirty="0" smtClean="0"/>
              <a:t>–</a:t>
            </a:r>
            <a:r>
              <a:rPr lang="en-US" b="1" dirty="0" smtClean="0"/>
              <a:t> Vertical Shear &gt; Mixing &gt; Cooling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262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15" y="685800"/>
            <a:ext cx="4819924" cy="5548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97" y="0"/>
            <a:ext cx="91556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  <a:ea typeface="Arial" charset="0"/>
                <a:cs typeface="Arial" charset="0"/>
              </a:rPr>
              <a:t>Atlantic Meridional Overturning Circulation (AMOC)</a:t>
            </a:r>
            <a:endParaRPr lang="en-US" sz="3200" b="1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306" y="874095"/>
            <a:ext cx="3433495" cy="2162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406" y="2630462"/>
            <a:ext cx="3506005" cy="26902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0668" y="453957"/>
            <a:ext cx="348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 11 April 2018: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11615" y="4279087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2"/>
                </a:solidFill>
              </a:rPr>
              <a:t>Warm Surface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Water Transported North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1615" y="594095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Cold Deep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Water Transported South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308" y="4739213"/>
            <a:ext cx="4335691" cy="2118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0599" y="3167807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Loop </a:t>
            </a:r>
          </a:p>
          <a:p>
            <a:pPr algn="ctr"/>
            <a:r>
              <a:rPr lang="en-US" sz="1600" dirty="0" smtClean="0"/>
              <a:t>Current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060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D47D9-C85E-5440-90E6-60C8CBB26BA6}"/>
              </a:ext>
            </a:extLst>
          </p:cNvPr>
          <p:cNvSpPr txBox="1"/>
          <p:nvPr/>
        </p:nvSpPr>
        <p:spPr>
          <a:xfrm>
            <a:off x="0" y="790363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coastal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Mid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Atlantic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discovered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Seasonally warmed surface water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Cold Pool bottom water.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processes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ahead-of-eye 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mixing/cooling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ahead-of-eye 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advection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impacts on the atmosphere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ocean mixing/cooling reduces storm intensity - Irene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offshore advection acts to increase intensity - Sandy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E85A2-106D-8648-876D-4E453CD590FF}"/>
              </a:ext>
            </a:extLst>
          </p:cNvPr>
          <p:cNvSpPr txBox="1"/>
          <p:nvPr/>
        </p:nvSpPr>
        <p:spPr>
          <a:xfrm>
            <a:off x="139699" y="144032"/>
            <a:ext cx="560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Scientific Understanding: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105" y="0"/>
            <a:ext cx="3385195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86401" y="4060142"/>
            <a:ext cx="3641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+ Monthly Weather Review (2016)</a:t>
            </a:r>
          </a:p>
          <a:p>
            <a:r>
              <a:rPr lang="en-US" sz="1800" dirty="0" smtClean="0"/>
              <a:t>+ JGR-Oceans (2017) </a:t>
            </a:r>
          </a:p>
          <a:p>
            <a:r>
              <a:rPr lang="en-US" sz="1800" dirty="0" smtClean="0"/>
              <a:t>+ JGR-Oceans (2017)</a:t>
            </a:r>
            <a:endParaRPr lang="en-US" sz="1800" dirty="0"/>
          </a:p>
        </p:txBody>
      </p:sp>
      <p:pic>
        <p:nvPicPr>
          <p:cNvPr id="7" name="Picture 6" descr="Cinar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619098"/>
            <a:ext cx="955127" cy="487002"/>
          </a:xfrm>
          <a:prstGeom prst="rect">
            <a:avLst/>
          </a:prstGeom>
        </p:spPr>
      </p:pic>
      <p:pic>
        <p:nvPicPr>
          <p:cNvPr id="8" name="Picture 7" descr="Screen Shot 2016-02-25 at 9.57.48 AM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419600"/>
            <a:ext cx="954351" cy="1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1" y="1223287"/>
            <a:ext cx="4021822" cy="3165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6"/>
          <a:stretch/>
        </p:blipFill>
        <p:spPr>
          <a:xfrm>
            <a:off x="134471" y="100853"/>
            <a:ext cx="8875059" cy="1122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920" y="1223287"/>
            <a:ext cx="4746438" cy="3156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303" y="4428267"/>
            <a:ext cx="2981819" cy="2236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0124" y="4866192"/>
            <a:ext cx="4473280" cy="1798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135" y="4464423"/>
            <a:ext cx="859531" cy="674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3" dirty="0"/>
              <a:t>Since </a:t>
            </a:r>
          </a:p>
          <a:p>
            <a:r>
              <a:rPr lang="en-US" sz="1893" dirty="0"/>
              <a:t>1946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6287" y="4401419"/>
            <a:ext cx="4011034" cy="383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3" dirty="0"/>
              <a:t>Hurricane Sentinels </a:t>
            </a:r>
            <a:r>
              <a:rPr lang="mr-IN" sz="1893" dirty="0"/>
              <a:t>–</a:t>
            </a:r>
            <a:r>
              <a:rPr lang="en-US" sz="1893" dirty="0"/>
              <a:t> Starting 2018</a:t>
            </a:r>
          </a:p>
        </p:txBody>
      </p:sp>
    </p:spTree>
    <p:extLst>
      <p:ext uri="{BB962C8B-B14F-4D97-AF65-F5344CB8AC3E}">
        <p14:creationId xmlns:p14="http://schemas.microsoft.com/office/powerpoint/2010/main" val="7268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10"/>
          <a:stretch/>
        </p:blipFill>
        <p:spPr bwMode="auto">
          <a:xfrm>
            <a:off x="0" y="597930"/>
            <a:ext cx="9144000" cy="56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010400" y="3720037"/>
            <a:ext cx="792465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6" name="Oval 5"/>
          <p:cNvSpPr/>
          <p:nvPr/>
        </p:nvSpPr>
        <p:spPr>
          <a:xfrm rot="2232917">
            <a:off x="3181717" y="3484201"/>
            <a:ext cx="918554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7" name="Oval 6"/>
          <p:cNvSpPr/>
          <p:nvPr/>
        </p:nvSpPr>
        <p:spPr>
          <a:xfrm rot="3235392">
            <a:off x="1931286" y="307743"/>
            <a:ext cx="839450" cy="3959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8" name="TextBox 7"/>
          <p:cNvSpPr txBox="1"/>
          <p:nvPr/>
        </p:nvSpPr>
        <p:spPr>
          <a:xfrm>
            <a:off x="7265700" y="3336050"/>
            <a:ext cx="107433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Helene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970" y="4205073"/>
            <a:ext cx="862737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Isaac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1101" y="2374177"/>
            <a:ext cx="1317990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Florence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3999" cy="8691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77" dirty="0"/>
              <a:t>Hurricane Sentinel Gliders deployed in 3 Picket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815086"/>
            <a:ext cx="9144000" cy="10429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&gt;</a:t>
            </a:r>
            <a:r>
              <a:rPr lang="en-US" sz="1765" dirty="0" smtClean="0">
                <a:solidFill>
                  <a:schemeClr val="bg1"/>
                </a:solidFill>
              </a:rPr>
              <a:t>30 </a:t>
            </a:r>
            <a:r>
              <a:rPr lang="en-US" sz="1765" dirty="0">
                <a:solidFill>
                  <a:schemeClr val="bg1"/>
                </a:solidFill>
              </a:rPr>
              <a:t>Hurricane Sentinel Gliders from the Navy, NOAA, NSF, Academic &amp; </a:t>
            </a:r>
            <a:r>
              <a:rPr lang="en-US" sz="1765" dirty="0" smtClean="0">
                <a:solidFill>
                  <a:schemeClr val="bg1"/>
                </a:solidFill>
              </a:rPr>
              <a:t>Industry Partners </a:t>
            </a:r>
            <a:endParaRPr lang="en-US" sz="1765" dirty="0">
              <a:solidFill>
                <a:schemeClr val="bg1"/>
              </a:solidFill>
            </a:endParaRP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reporting ocean conditions through the U.S. IOOS Glider Data Assembly Center (DAC) </a:t>
            </a: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ahead of Hurricanes Florence, Isaac and Helene on September 11, 2018.</a:t>
            </a:r>
          </a:p>
          <a:p>
            <a:pPr algn="ctr"/>
            <a:endParaRPr lang="en-US" sz="88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9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900"/>
            <a:ext cx="9144000" cy="565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2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WMO/IOC JCOMM Global HF Radar Network</a:t>
            </a:r>
            <a:endParaRPr lang="en-US" sz="2800" b="1" dirty="0"/>
          </a:p>
        </p:txBody>
      </p:sp>
      <p:sp>
        <p:nvSpPr>
          <p:cNvPr id="6" name="Oval 5"/>
          <p:cNvSpPr/>
          <p:nvPr/>
        </p:nvSpPr>
        <p:spPr>
          <a:xfrm>
            <a:off x="4267200" y="457200"/>
            <a:ext cx="1981200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385545">
            <a:off x="897323" y="2698471"/>
            <a:ext cx="6393850" cy="3767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19323" y="3342760"/>
            <a:ext cx="1739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IOCARIBE </a:t>
            </a:r>
          </a:p>
          <a:p>
            <a:pPr algn="ctr"/>
            <a:r>
              <a:rPr lang="en-US" dirty="0" smtClean="0"/>
              <a:t> &gt; GOOS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902306"/>
            <a:ext cx="2488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MARACOOS </a:t>
            </a:r>
          </a:p>
          <a:p>
            <a:pPr algn="ctr"/>
            <a:r>
              <a:rPr lang="en-US" dirty="0" smtClean="0"/>
              <a:t>&gt; IOOS &gt; GOOS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345411"/>
            <a:ext cx="3453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http://global-</a:t>
            </a:r>
            <a:r>
              <a:rPr lang="en-US" dirty="0" err="1"/>
              <a:t>hfradar.org</a:t>
            </a:r>
            <a:r>
              <a:rPr lang="en-US" dirty="0"/>
              <a:t>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035" y="5489203"/>
            <a:ext cx="1625600" cy="13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465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-29497"/>
            <a:ext cx="388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NASEM Loop Current Recommendations:</a:t>
            </a:r>
          </a:p>
          <a:p>
            <a:endParaRPr lang="en-US" sz="1200" dirty="0" smtClean="0"/>
          </a:p>
          <a:p>
            <a:r>
              <a:rPr lang="en-US" dirty="0" smtClean="0"/>
              <a:t>#3) Install HFRs on the oil platforms in the northern Gulf of Mexico</a:t>
            </a:r>
          </a:p>
          <a:p>
            <a:endParaRPr lang="en-US" sz="1200" dirty="0" smtClean="0"/>
          </a:p>
          <a:p>
            <a:r>
              <a:rPr lang="en-US" dirty="0" smtClean="0"/>
              <a:t>#10) Install HFRs for the Loop Current Outflow</a:t>
            </a:r>
          </a:p>
          <a:p>
            <a:endParaRPr lang="en-US" sz="1200" dirty="0" smtClean="0"/>
          </a:p>
          <a:p>
            <a:r>
              <a:rPr lang="en-US" dirty="0" smtClean="0"/>
              <a:t>#11) Install HFRs for the Loop Current Inflow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940821"/>
            <a:ext cx="3200400" cy="270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4419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#3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7527746" y="461751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#10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278473" y="5574268"/>
            <a:ext cx="54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#11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299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590550"/>
            <a:ext cx="8001000" cy="6267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CODAR </a:t>
            </a:r>
            <a:r>
              <a:rPr lang="en-US" b="1" dirty="0" err="1" smtClean="0"/>
              <a:t>SeaSondes</a:t>
            </a:r>
            <a:r>
              <a:rPr lang="en-US" b="1" dirty="0" smtClean="0"/>
              <a:t> in the Gulf of Mexico: Existing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3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590550"/>
            <a:ext cx="8001000" cy="6267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CODAR </a:t>
            </a:r>
            <a:r>
              <a:rPr lang="en-US" b="1" dirty="0" err="1" smtClean="0"/>
              <a:t>SeaSondes</a:t>
            </a:r>
            <a:r>
              <a:rPr lang="en-US" b="1" dirty="0" smtClean="0"/>
              <a:t> in the Gulf of Mexico: </a:t>
            </a:r>
            <a:r>
              <a:rPr lang="en-US" b="1" dirty="0" err="1" smtClean="0"/>
              <a:t>Existing+Proposed</a:t>
            </a:r>
            <a:endParaRPr lang="en-US" b="1" dirty="0"/>
          </a:p>
        </p:txBody>
      </p:sp>
      <p:sp>
        <p:nvSpPr>
          <p:cNvPr id="4" name="Pie 3"/>
          <p:cNvSpPr/>
          <p:nvPr/>
        </p:nvSpPr>
        <p:spPr>
          <a:xfrm rot="12096357">
            <a:off x="5483849" y="4099748"/>
            <a:ext cx="1678578" cy="1548084"/>
          </a:xfrm>
          <a:prstGeom prst="pie">
            <a:avLst>
              <a:gd name="adj1" fmla="val 20331616"/>
              <a:gd name="adj2" fmla="val 82013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e 4"/>
          <p:cNvSpPr/>
          <p:nvPr/>
        </p:nvSpPr>
        <p:spPr>
          <a:xfrm rot="6734342">
            <a:off x="4081022" y="4867767"/>
            <a:ext cx="1678578" cy="1548084"/>
          </a:xfrm>
          <a:prstGeom prst="pie">
            <a:avLst>
              <a:gd name="adj1" fmla="val 20331616"/>
              <a:gd name="adj2" fmla="val 82013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311" y="5584480"/>
            <a:ext cx="148173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Cabo San </a:t>
            </a:r>
            <a:r>
              <a:rPr lang="en-US" b="1" dirty="0" smtClean="0">
                <a:solidFill>
                  <a:srgbClr val="FF0000"/>
                </a:solidFill>
              </a:rPr>
              <a:t>Antonio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4540" y="4827540"/>
            <a:ext cx="174118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 Habana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920" y="3837747"/>
            <a:ext cx="4448680" cy="30202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7940"/>
            <a:ext cx="4448680" cy="30200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920" y="658805"/>
            <a:ext cx="4448680" cy="30485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1160"/>
            <a:ext cx="4448679" cy="30416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270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Many </a:t>
            </a:r>
            <a:r>
              <a:rPr lang="en-US" b="1" dirty="0" smtClean="0"/>
              <a:t>Ocean Observing </a:t>
            </a:r>
            <a:r>
              <a:rPr lang="en-US" b="1" smtClean="0"/>
              <a:t>Education &amp; Training </a:t>
            </a:r>
            <a:r>
              <a:rPr lang="en-US" b="1" dirty="0" smtClean="0"/>
              <a:t>Opportunities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46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28.JPG"/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48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5105400"/>
            <a:ext cx="3745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CODAR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SeaSonde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Mona Island, Puerto Rico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Rutgers &amp; UPRM Partnership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90" y="19878"/>
            <a:ext cx="912081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Summary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b="1" dirty="0" smtClean="0"/>
              <a:t>Caribbean Corridor is a key component of the global climate system </a:t>
            </a:r>
            <a:r>
              <a:rPr lang="mr-IN" b="1" dirty="0" smtClean="0"/>
              <a:t>–</a:t>
            </a:r>
            <a:r>
              <a:rPr lang="en-US" b="1" dirty="0" smtClean="0"/>
              <a:t> AMOC heat transport, hurricane intensity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b="1" dirty="0" smtClean="0"/>
              <a:t>Gliders and HF Radar are recently added observing system elements in the Global Ocean Observing System (GOOS)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b="1" dirty="0" smtClean="0"/>
              <a:t>We can expand partnerships now </a:t>
            </a:r>
            <a:r>
              <a:rPr lang="mr-IN" b="1" dirty="0" smtClean="0"/>
              <a:t>–</a:t>
            </a:r>
            <a:r>
              <a:rPr lang="en-US" b="1" dirty="0" smtClean="0"/>
              <a:t> education programs &gt; HF Radar operations &gt; improved hurricane forecasts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78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5" y="913176"/>
            <a:ext cx="3888465" cy="321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298" y="1002215"/>
            <a:ext cx="4718177" cy="2459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265833"/>
            <a:ext cx="1193604" cy="1936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8068" y="3350161"/>
            <a:ext cx="5035932" cy="2554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23323" y="3484126"/>
            <a:ext cx="1559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RAPID Array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534" y="4278167"/>
            <a:ext cx="1489980" cy="19720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997" y="0"/>
            <a:ext cx="915561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  <a:ea typeface="Arial" charset="0"/>
                <a:cs typeface="Arial" charset="0"/>
              </a:rPr>
              <a:t>Atlantic Meridional Overturning Circulation (AMOC)</a:t>
            </a:r>
          </a:p>
          <a:p>
            <a:pPr algn="ctr"/>
            <a:r>
              <a:rPr lang="en-US" sz="3200" b="1" dirty="0" smtClean="0">
                <a:latin typeface="+mn-lt"/>
                <a:ea typeface="Arial" charset="0"/>
                <a:cs typeface="Arial" charset="0"/>
              </a:rPr>
              <a:t>How do we currently monitor heat transport?</a:t>
            </a:r>
            <a:endParaRPr lang="en-US" sz="32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9553" y="5737783"/>
            <a:ext cx="573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Moorings &amp; Ships </a:t>
            </a:r>
            <a:r>
              <a:rPr lang="mr-IN" dirty="0" smtClean="0"/>
              <a:t>–</a:t>
            </a:r>
            <a:r>
              <a:rPr lang="en-US" dirty="0" smtClean="0"/>
              <a:t> Expensive &amp; Limited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741761">
            <a:off x="12157" y="3207565"/>
            <a:ext cx="1771927" cy="814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5" y="685800"/>
            <a:ext cx="9173612" cy="5598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97" y="0"/>
            <a:ext cx="91556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NOAA Historical Hurricane Tracks:</a:t>
            </a:r>
            <a:r>
              <a:rPr lang="en-US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1851 - previous season</a:t>
            </a:r>
            <a:endParaRPr lang="en-US" sz="2800" b="1" dirty="0"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5" y="685800"/>
            <a:ext cx="9173612" cy="5598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97" y="0"/>
            <a:ext cx="91556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NOAA Historical Hurricane Tracks:</a:t>
            </a:r>
            <a:r>
              <a:rPr lang="en-US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1851 - previous season</a:t>
            </a:r>
            <a:endParaRPr lang="en-US" sz="28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13D125-A07F-7840-B8D2-1F5EA461A764}"/>
              </a:ext>
            </a:extLst>
          </p:cNvPr>
          <p:cNvSpPr/>
          <p:nvPr/>
        </p:nvSpPr>
        <p:spPr>
          <a:xfrm>
            <a:off x="-12700" y="5867400"/>
            <a:ext cx="917361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Hurricanes cause more damage and deaths than all other natural disasters combined.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04" y="1020008"/>
            <a:ext cx="8077200" cy="469487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419600" y="3886200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8498" y="5213975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96205" y="3886200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7200" y="5144988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007" y="3886200"/>
            <a:ext cx="137638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1007" y="5213975"/>
            <a:ext cx="137638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3D125-A07F-7840-B8D2-1F5EA461A764}"/>
              </a:ext>
            </a:extLst>
          </p:cNvPr>
          <p:cNvSpPr/>
          <p:nvPr/>
        </p:nvSpPr>
        <p:spPr>
          <a:xfrm>
            <a:off x="-12700" y="6211669"/>
            <a:ext cx="917361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Source: NOAA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National Centers for Environmental Information (NCEI) 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U.S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. Billion-Dollar </a:t>
            </a:r>
            <a:endParaRPr lang="en-US" sz="1800" dirty="0" smtClean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Weather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and Climate Disasters (2018).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  <a:hlinkClick r:id="rId5"/>
              </a:rPr>
              <a:t>https://www.ncdc.noaa.gov/billions/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3683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3" r="5617"/>
          <a:stretch/>
        </p:blipFill>
        <p:spPr>
          <a:xfrm>
            <a:off x="2971800" y="869163"/>
            <a:ext cx="6134100" cy="53514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2702" y="1175066"/>
            <a:ext cx="397430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&gt;$400 </a:t>
            </a:r>
            <a:r>
              <a:rPr lang="en-US" dirty="0" smtClean="0"/>
              <a:t>Billion in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3532 Deceased </a:t>
            </a:r>
          </a:p>
        </p:txBody>
      </p:sp>
      <p:sp>
        <p:nvSpPr>
          <p:cNvPr id="5" name="Oval 4"/>
          <p:cNvSpPr/>
          <p:nvPr/>
        </p:nvSpPr>
        <p:spPr>
          <a:xfrm>
            <a:off x="6767830" y="2123346"/>
            <a:ext cx="640080" cy="600962"/>
          </a:xfrm>
          <a:prstGeom prst="ellipse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Sandy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2012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$72b</a:t>
            </a:r>
          </a:p>
        </p:txBody>
      </p:sp>
      <p:sp>
        <p:nvSpPr>
          <p:cNvPr id="6" name="Oval 5"/>
          <p:cNvSpPr/>
          <p:nvPr/>
        </p:nvSpPr>
        <p:spPr>
          <a:xfrm>
            <a:off x="6096000" y="3113946"/>
            <a:ext cx="640080" cy="600962"/>
          </a:xfrm>
          <a:prstGeom prst="ellipse">
            <a:avLst/>
          </a:prstGeom>
          <a:solidFill>
            <a:srgbClr val="FFC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Florence 2018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TBD</a:t>
            </a:r>
          </a:p>
        </p:txBody>
      </p:sp>
      <p:sp>
        <p:nvSpPr>
          <p:cNvPr id="7" name="Oval 6"/>
          <p:cNvSpPr/>
          <p:nvPr/>
        </p:nvSpPr>
        <p:spPr>
          <a:xfrm>
            <a:off x="7832090" y="5471066"/>
            <a:ext cx="640080" cy="600962"/>
          </a:xfrm>
          <a:prstGeom prst="ellipse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Maria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2017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$92b</a:t>
            </a:r>
          </a:p>
        </p:txBody>
      </p:sp>
      <p:sp>
        <p:nvSpPr>
          <p:cNvPr id="8" name="Oval 7"/>
          <p:cNvSpPr/>
          <p:nvPr/>
        </p:nvSpPr>
        <p:spPr>
          <a:xfrm>
            <a:off x="3776980" y="3835306"/>
            <a:ext cx="640080" cy="600962"/>
          </a:xfrm>
          <a:prstGeom prst="ellipse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Harvey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2017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$128b</a:t>
            </a:r>
          </a:p>
        </p:txBody>
      </p:sp>
      <p:sp>
        <p:nvSpPr>
          <p:cNvPr id="9" name="Oval 8"/>
          <p:cNvSpPr/>
          <p:nvPr/>
        </p:nvSpPr>
        <p:spPr>
          <a:xfrm>
            <a:off x="5594350" y="4541426"/>
            <a:ext cx="640080" cy="600962"/>
          </a:xfrm>
          <a:prstGeom prst="ellipse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Irma</a:t>
            </a:r>
          </a:p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2017</a:t>
            </a:r>
          </a:p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$51</a:t>
            </a:r>
          </a:p>
        </p:txBody>
      </p:sp>
      <p:sp>
        <p:nvSpPr>
          <p:cNvPr id="10" name="Oval 9"/>
          <p:cNvSpPr/>
          <p:nvPr/>
        </p:nvSpPr>
        <p:spPr>
          <a:xfrm>
            <a:off x="5946775" y="3768903"/>
            <a:ext cx="640080" cy="612246"/>
          </a:xfrm>
          <a:prstGeom prst="ellipse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Matthew</a:t>
            </a:r>
          </a:p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2016</a:t>
            </a:r>
          </a:p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$11</a:t>
            </a:r>
          </a:p>
        </p:txBody>
      </p:sp>
      <p:sp>
        <p:nvSpPr>
          <p:cNvPr id="11" name="Oval 10"/>
          <p:cNvSpPr/>
          <p:nvPr/>
        </p:nvSpPr>
        <p:spPr>
          <a:xfrm>
            <a:off x="4507230" y="4030125"/>
            <a:ext cx="640080" cy="600962"/>
          </a:xfrm>
          <a:prstGeom prst="ellipse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Isaac</a:t>
            </a:r>
          </a:p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2018</a:t>
            </a:r>
          </a:p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$3</a:t>
            </a:r>
          </a:p>
        </p:txBody>
      </p:sp>
      <p:sp>
        <p:nvSpPr>
          <p:cNvPr id="12" name="Oval 11"/>
          <p:cNvSpPr/>
          <p:nvPr/>
        </p:nvSpPr>
        <p:spPr>
          <a:xfrm>
            <a:off x="4768850" y="3694260"/>
            <a:ext cx="640080" cy="600962"/>
          </a:xfrm>
          <a:prstGeom prst="ellipse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Lee</a:t>
            </a:r>
          </a:p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2011</a:t>
            </a:r>
          </a:p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$3</a:t>
            </a:r>
          </a:p>
        </p:txBody>
      </p:sp>
      <p:sp>
        <p:nvSpPr>
          <p:cNvPr id="13" name="Oval 12"/>
          <p:cNvSpPr/>
          <p:nvPr/>
        </p:nvSpPr>
        <p:spPr>
          <a:xfrm>
            <a:off x="5182870" y="3835306"/>
            <a:ext cx="640080" cy="600962"/>
          </a:xfrm>
          <a:prstGeom prst="ellipse">
            <a:avLst/>
          </a:prstGeom>
          <a:solidFill>
            <a:srgbClr val="FFC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Michael 2018</a:t>
            </a:r>
          </a:p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TBD</a:t>
            </a:r>
          </a:p>
        </p:txBody>
      </p:sp>
      <p:sp>
        <p:nvSpPr>
          <p:cNvPr id="14" name="Oval 13"/>
          <p:cNvSpPr/>
          <p:nvPr/>
        </p:nvSpPr>
        <p:spPr>
          <a:xfrm>
            <a:off x="6416040" y="2501700"/>
            <a:ext cx="640080" cy="612246"/>
          </a:xfrm>
          <a:prstGeom prst="ellipse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Irene</a:t>
            </a:r>
          </a:p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2011</a:t>
            </a:r>
          </a:p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$15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78" y="988479"/>
            <a:ext cx="2780298" cy="1564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85" y="2773668"/>
            <a:ext cx="2321510" cy="15518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8019" y="592009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Michael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72389" y="2873653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Harvey</a:t>
            </a:r>
            <a:endParaRPr lang="en-US" dirty="0"/>
          </a:p>
        </p:txBody>
      </p:sp>
      <p:pic>
        <p:nvPicPr>
          <p:cNvPr id="19" name="Picture 2" descr="Image result for hurricane maria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1205"/>
            <a:ext cx="2701727" cy="151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63" y="426175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126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 panose="020F0704030504030204" pitchFamily="34" charset="0"/>
              </a:rPr>
              <a:t>Tropical Cyclone Damage in the U.S. </a:t>
            </a:r>
            <a:r>
              <a:rPr lang="en-US" sz="2800" dirty="0">
                <a:latin typeface="Arial Rounded MT Bold" panose="020F0704030504030204" pitchFamily="34" charset="0"/>
              </a:rPr>
              <a:t>s</a:t>
            </a:r>
            <a:r>
              <a:rPr lang="en-US" sz="2800" dirty="0" smtClean="0">
                <a:latin typeface="Arial Rounded MT Bold" panose="020F0704030504030204" pitchFamily="34" charset="0"/>
              </a:rPr>
              <a:t>ince 2011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13D125-A07F-7840-B8D2-1F5EA461A764}"/>
              </a:ext>
            </a:extLst>
          </p:cNvPr>
          <p:cNvSpPr/>
          <p:nvPr/>
        </p:nvSpPr>
        <p:spPr>
          <a:xfrm>
            <a:off x="-12700" y="6211669"/>
            <a:ext cx="917361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Source: NOAA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National Centers for Environmental Information (NCEI) 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U.S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. Billion-Dollar </a:t>
            </a:r>
            <a:endParaRPr lang="en-US" sz="1800" dirty="0" smtClean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Weather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and Climate Disasters (2018).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  <a:hlinkClick r:id="rId6"/>
              </a:rPr>
              <a:t>https://www.ncdc.noaa.gov/billions/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985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90D7892-F758-8F4F-9779-3DFF0944C522}"/>
              </a:ext>
            </a:extLst>
          </p:cNvPr>
          <p:cNvSpPr txBox="1"/>
          <p:nvPr/>
        </p:nvSpPr>
        <p:spPr>
          <a:xfrm>
            <a:off x="2" y="22451"/>
            <a:ext cx="476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Track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E03BD-6C8B-E64C-8508-48A25F134BB3}"/>
              </a:ext>
            </a:extLst>
          </p:cNvPr>
          <p:cNvSpPr txBox="1"/>
          <p:nvPr/>
        </p:nvSpPr>
        <p:spPr>
          <a:xfrm>
            <a:off x="6260123" y="6550223"/>
            <a:ext cx="30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Cangialosi</a:t>
            </a:r>
            <a:r>
              <a:rPr lang="en-US" sz="1800" i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Franklin 2017</a:t>
            </a:r>
          </a:p>
        </p:txBody>
      </p:sp>
      <p:pic>
        <p:nvPicPr>
          <p:cNvPr id="17" name="Picture 2" descr="https://www.nhc.noaa.gov/verification/figs/ALtkerrtrd.jpg">
            <a:extLst>
              <a:ext uri="{FF2B5EF4-FFF2-40B4-BE49-F238E27FC236}">
                <a16:creationId xmlns:a16="http://schemas.microsoft.com/office/drawing/2014/main" id="{8D4C5A33-69E5-074F-B9EA-246149EA3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01" y="1094148"/>
            <a:ext cx="4601633" cy="37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61E304-F021-F24B-9503-8C62D2E51F95}"/>
              </a:ext>
            </a:extLst>
          </p:cNvPr>
          <p:cNvSpPr txBox="1"/>
          <p:nvPr/>
        </p:nvSpPr>
        <p:spPr>
          <a:xfrm>
            <a:off x="4311126" y="22451"/>
            <a:ext cx="476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Intensity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pic>
        <p:nvPicPr>
          <p:cNvPr id="21" name="Picture 2" descr="https://www.nhc.noaa.gov/verification/figs/ALinerrtrd.jpg">
            <a:extLst>
              <a:ext uri="{FF2B5EF4-FFF2-40B4-BE49-F238E27FC236}">
                <a16:creationId xmlns:a16="http://schemas.microsoft.com/office/drawing/2014/main" id="{EA6F7858-5465-514C-9D4B-B255A67C5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3406" y="1098324"/>
            <a:ext cx="4360127" cy="37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58DFF8-27E5-F24E-A9BB-CEB38D16DD62}"/>
              </a:ext>
            </a:extLst>
          </p:cNvPr>
          <p:cNvSpPr txBox="1"/>
          <p:nvPr/>
        </p:nvSpPr>
        <p:spPr>
          <a:xfrm>
            <a:off x="79394" y="4888230"/>
            <a:ext cx="9004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Limitations on Hurricane 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Intensity </a:t>
            </a:r>
            <a:r>
              <a:rPr lang="en-US" sz="200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Forecast Improvement: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Computing resources and model resolution (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Rotunno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Poor understanding of the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atmospheric boundary layer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(</a:t>
            </a:r>
            <a:r>
              <a:rPr lang="nb-NO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Nolan</a:t>
            </a:r>
            <a:r>
              <a:rPr lang="nb-NO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2009; Andreas et al., 2015)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dirty="0">
              <a:solidFill>
                <a:srgbClr val="FF0000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Difficulty in modeling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the upper ocean response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to storm forcing (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Yablonsky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Ginis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, 2009)</a:t>
            </a:r>
            <a:r>
              <a:rPr lang="en-US" sz="1600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376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9560"/>
            <a:ext cx="6520606" cy="535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308" y="3064057"/>
            <a:ext cx="6239692" cy="2892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256" y="4267200"/>
            <a:ext cx="3725288" cy="866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1347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Hurricane Michael </a:t>
            </a:r>
            <a:r>
              <a:rPr lang="mr-IN" b="1" dirty="0" smtClean="0"/>
              <a:t>–</a:t>
            </a:r>
            <a:r>
              <a:rPr lang="en-US" b="1" dirty="0" smtClean="0"/>
              <a:t> Rapid Intensification before US Landfall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04308" y="5842337"/>
            <a:ext cx="623969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“Where do we focus attention?</a:t>
            </a:r>
          </a:p>
          <a:p>
            <a:r>
              <a:rPr lang="en-US" sz="2000" dirty="0" smtClean="0"/>
              <a:t>Increasingly, with Michael as the latest example, the answer is </a:t>
            </a:r>
            <a:r>
              <a:rPr lang="en-US" sz="2000" u="sng" dirty="0" smtClean="0"/>
              <a:t>ocean</a:t>
            </a:r>
            <a:r>
              <a:rPr lang="en-US" sz="2000" dirty="0" smtClean="0"/>
              <a:t>.”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601062" y="760777"/>
            <a:ext cx="2462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cycles of rapid intensification:</a:t>
            </a:r>
          </a:p>
          <a:p>
            <a:r>
              <a:rPr lang="en-US" dirty="0" smtClean="0"/>
              <a:t>&gt;35 mph increase in less than 24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Hurricane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modulated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upper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cean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ontent</a:t>
            </a:r>
            <a:endParaRPr lang="en-US" altLang="en-US" sz="28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25400" y="5820875"/>
            <a:ext cx="911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intensification </a:t>
            </a:r>
            <a:r>
              <a:rPr lang="en-US" alt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where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</a:t>
            </a:r>
            <a:r>
              <a:rPr lang="en-US" alt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deep warm layers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ttps://isotherm.rsmas.miami.edu/heat/images/maria/ohc_aQG3_2017_264_1200.maria.int.gif">
            <a:extLst>
              <a:ext uri="{FF2B5EF4-FFF2-40B4-BE49-F238E27FC236}">
                <a16:creationId xmlns:a16="http://schemas.microsoft.com/office/drawing/2014/main" id="{509107CF-6092-2F4A-AA4C-8D35D4EE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20983"/>
            <a:ext cx="4331592" cy="45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927490"/>
            <a:ext cx="4469593" cy="3048051"/>
          </a:xfrm>
          <a:prstGeom prst="rect">
            <a:avLst/>
          </a:prstGeom>
        </p:spPr>
      </p:pic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5943600" y="2415644"/>
            <a:ext cx="1905000" cy="1981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9360" y="3979403"/>
            <a:ext cx="335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Katrina 2005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21790" y="5221495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Hurricane Maria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35124</TotalTime>
  <Words>1235</Words>
  <Application>Microsoft Office PowerPoint</Application>
  <PresentationFormat>On-screen Show (4:3)</PresentationFormat>
  <Paragraphs>267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ＭＳ Ｐゴシック</vt:lpstr>
      <vt:lpstr>Arial</vt:lpstr>
      <vt:lpstr>Arial Rounded MT Bold</vt:lpstr>
      <vt:lpstr>Calibri</vt:lpstr>
      <vt:lpstr>Calibri Light</vt:lpstr>
      <vt:lpstr>Century Gothic</vt:lpstr>
      <vt:lpstr>Courier New</vt:lpstr>
      <vt:lpstr>Symbol</vt:lpstr>
      <vt:lpstr>Times New Roman</vt:lpstr>
      <vt:lpstr>8_Office Theme</vt:lpstr>
      <vt:lpstr>2_Office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Michael Crowley</cp:lastModifiedBy>
  <cp:revision>833</cp:revision>
  <dcterms:created xsi:type="dcterms:W3CDTF">2010-02-22T17:26:58Z</dcterms:created>
  <dcterms:modified xsi:type="dcterms:W3CDTF">2018-11-26T21:51:43Z</dcterms:modified>
  <cp:category/>
</cp:coreProperties>
</file>