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58" r:id="rId2"/>
  </p:sldMasterIdLst>
  <p:notesMasterIdLst>
    <p:notesMasterId r:id="rId30"/>
  </p:notesMasterIdLst>
  <p:handoutMasterIdLst>
    <p:handoutMasterId r:id="rId31"/>
  </p:handoutMasterIdLst>
  <p:sldIdLst>
    <p:sldId id="357" r:id="rId3"/>
    <p:sldId id="313" r:id="rId4"/>
    <p:sldId id="375" r:id="rId5"/>
    <p:sldId id="363" r:id="rId6"/>
    <p:sldId id="260" r:id="rId7"/>
    <p:sldId id="274" r:id="rId8"/>
    <p:sldId id="306" r:id="rId9"/>
    <p:sldId id="282" r:id="rId10"/>
    <p:sldId id="361" r:id="rId11"/>
    <p:sldId id="327" r:id="rId12"/>
    <p:sldId id="345" r:id="rId13"/>
    <p:sldId id="372" r:id="rId14"/>
    <p:sldId id="349" r:id="rId15"/>
    <p:sldId id="359" r:id="rId16"/>
    <p:sldId id="377" r:id="rId17"/>
    <p:sldId id="362" r:id="rId18"/>
    <p:sldId id="347" r:id="rId19"/>
    <p:sldId id="348" r:id="rId20"/>
    <p:sldId id="358" r:id="rId21"/>
    <p:sldId id="351" r:id="rId22"/>
    <p:sldId id="354" r:id="rId23"/>
    <p:sldId id="353" r:id="rId24"/>
    <p:sldId id="344" r:id="rId25"/>
    <p:sldId id="365" r:id="rId26"/>
    <p:sldId id="356" r:id="rId27"/>
    <p:sldId id="368" r:id="rId28"/>
    <p:sldId id="366" r:id="rId29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 Culpepper" initials="KC" lastIdx="16" clrIdx="0">
    <p:extLst>
      <p:ext uri="{19B8F6BF-5375-455C-9EA6-DF929625EA0E}">
        <p15:presenceInfo xmlns:p15="http://schemas.microsoft.com/office/powerpoint/2012/main" userId="Kate Culpepper" providerId="None"/>
      </p:ext>
    </p:extLst>
  </p:cmAuthor>
  <p:cmAuthor id="2" name="CGouldman" initials="CG" lastIdx="6" clrIdx="1">
    <p:extLst>
      <p:ext uri="{19B8F6BF-5375-455C-9EA6-DF929625EA0E}">
        <p15:presenceInfo xmlns:p15="http://schemas.microsoft.com/office/powerpoint/2012/main" userId="CGould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FF"/>
    <a:srgbClr val="00FF00"/>
    <a:srgbClr val="FF7C80"/>
    <a:srgbClr val="000066"/>
    <a:srgbClr val="187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88717" autoAdjust="0"/>
  </p:normalViewPr>
  <p:slideViewPr>
    <p:cSldViewPr>
      <p:cViewPr varScale="1">
        <p:scale>
          <a:sx n="75" d="100"/>
          <a:sy n="75" d="100"/>
        </p:scale>
        <p:origin x="155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240" y="96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O:\Gliders\2016_09_19%20Rutgers%20Glider%20History%20&amp;%20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Rutgers &amp; Affiliated Glider Missions per Year</a:t>
            </a:r>
          </a:p>
        </c:rich>
      </c:tx>
      <c:layout>
        <c:manualLayout>
          <c:xMode val="edge"/>
          <c:yMode val="edge"/>
          <c:x val="0.14786667152857097"/>
          <c:y val="9.012617380470693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171717630796187"/>
          <c:y val="0.27921322830819123"/>
          <c:w val="0.89262903873797805"/>
          <c:h val="0.493030692007213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'Deployment Categories By Year'!$B$1</c:f>
              <c:strCache>
                <c:ptCount val="1"/>
                <c:pt idx="0">
                  <c:v>RUCOOL (325)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'Deployment Categories By Year'!$A$2:$A$16</c:f>
              <c:numCache>
                <c:formatCode>General</c:formatCode>
                <c:ptCount val="15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</c:numCache>
            </c:numRef>
          </c:cat>
          <c:val>
            <c:numRef>
              <c:f>'Deployment Categories By Year'!$B$2:$B$16</c:f>
              <c:numCache>
                <c:formatCode>General</c:formatCode>
                <c:ptCount val="15"/>
                <c:pt idx="0">
                  <c:v>6</c:v>
                </c:pt>
                <c:pt idx="1">
                  <c:v>26</c:v>
                </c:pt>
                <c:pt idx="2">
                  <c:v>16</c:v>
                </c:pt>
                <c:pt idx="3">
                  <c:v>37</c:v>
                </c:pt>
                <c:pt idx="4">
                  <c:v>27</c:v>
                </c:pt>
                <c:pt idx="5">
                  <c:v>24</c:v>
                </c:pt>
                <c:pt idx="6">
                  <c:v>29</c:v>
                </c:pt>
                <c:pt idx="7">
                  <c:v>35</c:v>
                </c:pt>
                <c:pt idx="8">
                  <c:v>33</c:v>
                </c:pt>
                <c:pt idx="9">
                  <c:v>25</c:v>
                </c:pt>
                <c:pt idx="10">
                  <c:v>12</c:v>
                </c:pt>
                <c:pt idx="11">
                  <c:v>20</c:v>
                </c:pt>
                <c:pt idx="12">
                  <c:v>12</c:v>
                </c:pt>
                <c:pt idx="13">
                  <c:v>16</c:v>
                </c:pt>
                <c:pt idx="1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B0-4B32-AB59-79BDFF7612C1}"/>
            </c:ext>
          </c:extLst>
        </c:ser>
        <c:ser>
          <c:idx val="1"/>
          <c:order val="1"/>
          <c:tx>
            <c:strRef>
              <c:f>'Deployment Categories By Year'!$C$1</c:f>
              <c:strCache>
                <c:ptCount val="1"/>
                <c:pt idx="0">
                  <c:v>Prepared for Deployment (19)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'Deployment Categories By Year'!$A$2:$A$16</c:f>
              <c:numCache>
                <c:formatCode>General</c:formatCode>
                <c:ptCount val="15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</c:numCache>
            </c:numRef>
          </c:cat>
          <c:val>
            <c:numRef>
              <c:f>'Deployment Categories By Year'!$C$2:$C$16</c:f>
              <c:numCache>
                <c:formatCode>General</c:formatCode>
                <c:ptCount val="15"/>
                <c:pt idx="5">
                  <c:v>4</c:v>
                </c:pt>
                <c:pt idx="11">
                  <c:v>2</c:v>
                </c:pt>
                <c:pt idx="12">
                  <c:v>5</c:v>
                </c:pt>
                <c:pt idx="13">
                  <c:v>4</c:v>
                </c:pt>
                <c:pt idx="1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B0-4B32-AB59-79BDFF7612C1}"/>
            </c:ext>
          </c:extLst>
        </c:ser>
        <c:ser>
          <c:idx val="2"/>
          <c:order val="2"/>
          <c:tx>
            <c:strRef>
              <c:f>'Deployment Categories By Year'!$D$1</c:f>
              <c:strCache>
                <c:ptCount val="1"/>
                <c:pt idx="0">
                  <c:v>Piloted (29)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'Deployment Categories By Year'!$A$2:$A$16</c:f>
              <c:numCache>
                <c:formatCode>General</c:formatCode>
                <c:ptCount val="15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</c:numCache>
            </c:numRef>
          </c:cat>
          <c:val>
            <c:numRef>
              <c:f>'Deployment Categories By Year'!$D$2:$D$16</c:f>
              <c:numCache>
                <c:formatCode>General</c:formatCode>
                <c:ptCount val="15"/>
                <c:pt idx="9">
                  <c:v>6</c:v>
                </c:pt>
                <c:pt idx="10">
                  <c:v>4</c:v>
                </c:pt>
                <c:pt idx="11">
                  <c:v>3</c:v>
                </c:pt>
                <c:pt idx="12">
                  <c:v>7</c:v>
                </c:pt>
                <c:pt idx="13">
                  <c:v>4</c:v>
                </c:pt>
                <c:pt idx="1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B0-4B32-AB59-79BDFF7612C1}"/>
            </c:ext>
          </c:extLst>
        </c:ser>
        <c:ser>
          <c:idx val="3"/>
          <c:order val="3"/>
          <c:tx>
            <c:strRef>
              <c:f>'Deployment Categories By Year'!$E$1</c:f>
              <c:strCache>
                <c:ptCount val="1"/>
                <c:pt idx="0">
                  <c:v>Data Mirror Service (63)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'Deployment Categories By Year'!$A$2:$A$16</c:f>
              <c:numCache>
                <c:formatCode>General</c:formatCode>
                <c:ptCount val="15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</c:numCache>
            </c:numRef>
          </c:cat>
          <c:val>
            <c:numRef>
              <c:f>'Deployment Categories By Year'!$E$2:$E$16</c:f>
              <c:numCache>
                <c:formatCode>General</c:formatCode>
                <c:ptCount val="15"/>
                <c:pt idx="3">
                  <c:v>1</c:v>
                </c:pt>
                <c:pt idx="6">
                  <c:v>1</c:v>
                </c:pt>
                <c:pt idx="7">
                  <c:v>11</c:v>
                </c:pt>
                <c:pt idx="8">
                  <c:v>4</c:v>
                </c:pt>
                <c:pt idx="9">
                  <c:v>4</c:v>
                </c:pt>
                <c:pt idx="10">
                  <c:v>11</c:v>
                </c:pt>
                <c:pt idx="11">
                  <c:v>10</c:v>
                </c:pt>
                <c:pt idx="12">
                  <c:v>2</c:v>
                </c:pt>
                <c:pt idx="13">
                  <c:v>5</c:v>
                </c:pt>
                <c:pt idx="1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B0-4B32-AB59-79BDFF761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606316400"/>
        <c:axId val="514799296"/>
      </c:barChart>
      <c:catAx>
        <c:axId val="60631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799296"/>
        <c:crosses val="autoZero"/>
        <c:auto val="1"/>
        <c:lblAlgn val="ctr"/>
        <c:lblOffset val="100"/>
        <c:noMultiLvlLbl val="0"/>
      </c:catAx>
      <c:valAx>
        <c:axId val="514799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Missions</a:t>
                </a:r>
              </a:p>
            </c:rich>
          </c:tx>
          <c:layout>
            <c:manualLayout>
              <c:xMode val="edge"/>
              <c:yMode val="edge"/>
              <c:x val="0"/>
              <c:y val="0.346206545556438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316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5563566086269949E-2"/>
          <c:y val="9.9729153106344059E-2"/>
          <c:w val="0.86342831379511553"/>
          <c:h val="0.140168767292516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A74B06AE-AFD3-4B58-AF35-EFA6D35A8CDB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61161C26-6347-47DC-80F1-147677C0A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85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648BE528-F691-43EC-AA77-3D9FC007B522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55D35C12-45DF-456C-BD81-50A3BD0E7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40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75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0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69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very high set of success rates for two different types of gliders as compared to other groups…. Why??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3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59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</a:t>
            </a:r>
            <a:r>
              <a:rPr lang="en-US" dirty="0" err="1" smtClean="0"/>
              <a:t>MC’d</a:t>
            </a:r>
            <a:r>
              <a:rPr lang="en-US" dirty="0" smtClean="0"/>
              <a:t> the session on reliability. </a:t>
            </a:r>
          </a:p>
          <a:p>
            <a:r>
              <a:rPr lang="en-US" dirty="0" smtClean="0"/>
              <a:t>Note the last two slides here are issues that Rutgers had</a:t>
            </a:r>
            <a:r>
              <a:rPr lang="en-US" baseline="0" dirty="0" smtClean="0"/>
              <a:t> with two of our lost gliders. Kuwaiti tanker and oil platform.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71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01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</a:t>
            </a:r>
            <a:r>
              <a:rPr lang="en-US" baseline="0" dirty="0" smtClean="0"/>
              <a:t> the last 15 years, Rutgers has transitioned from only performing deployments within the team, to supporting multiple glider teams in multiple ways including piloting, glider prep and data mirroring.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37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can achieve these 4-10</a:t>
            </a:r>
            <a:r>
              <a:rPr lang="en-US" baseline="0" dirty="0" smtClean="0"/>
              <a:t> year goals, these will be the glider technicians and pilots of tomorrow.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70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Dedicated person, follow process, learns from others, does homework</a:t>
            </a:r>
            <a:r>
              <a:rPr lang="en-US" sz="1400" baseline="0" dirty="0" smtClean="0"/>
              <a:t> = success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77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Dedicated person, follow process, learns from others, does homework</a:t>
            </a:r>
            <a:r>
              <a:rPr lang="en-US" sz="1400" baseline="0" dirty="0" smtClean="0"/>
              <a:t> = success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31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04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36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67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16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r>
              <a:rPr lang="en-US" sz="1400" dirty="0" smtClean="0"/>
              <a:t>IOOS has used</a:t>
            </a:r>
            <a:r>
              <a:rPr lang="en-US" sz="1400" baseline="0" dirty="0" smtClean="0"/>
              <a:t> QARTOD for gliders as a minimum requirement for data quality. A list of data quality tests for all Glider data is shown at the right. MARACOOS has implemented the first 9 (required and strongly Recommended). This was not a big leap for MARACOOS as a glider QC document had been implemented in 2011 for the NJDEP, called a QAPP. This was QA AND QC. In addition to CTD, there were tests for DO as well.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60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8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</a:p>
          <a:p>
            <a:r>
              <a:rPr lang="en-US" sz="800" dirty="0" smtClean="0"/>
              <a:t>crowley@Rutgers.edu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263878"/>
            <a:ext cx="9144000" cy="12708"/>
          </a:xfrm>
          <a:prstGeom prst="line">
            <a:avLst/>
          </a:prstGeom>
          <a:ln w="412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82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514600"/>
            <a:ext cx="6705600" cy="762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276600"/>
            <a:ext cx="6705600" cy="4572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187F9F"/>
                </a:solidFill>
              </a:defRPr>
            </a:lvl1pPr>
          </a:lstStyle>
          <a:p>
            <a:pPr lvl="0"/>
            <a:r>
              <a:rPr lang="en-US" dirty="0" smtClean="0"/>
              <a:t>DATE | DETAILS</a:t>
            </a:r>
          </a:p>
        </p:txBody>
      </p:sp>
    </p:spTree>
    <p:extLst>
      <p:ext uri="{BB962C8B-B14F-4D97-AF65-F5344CB8AC3E}">
        <p14:creationId xmlns:p14="http://schemas.microsoft.com/office/powerpoint/2010/main" val="255374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</a:p>
          <a:p>
            <a:r>
              <a:rPr lang="en-US" sz="800" dirty="0" smtClean="0"/>
              <a:t>crowley@Rutgers.edu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263878"/>
            <a:ext cx="9144000" cy="12708"/>
          </a:xfrm>
          <a:prstGeom prst="line">
            <a:avLst/>
          </a:prstGeom>
          <a:ln w="412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166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</a:p>
          <a:p>
            <a:r>
              <a:rPr lang="en-US" sz="800" dirty="0" smtClean="0"/>
              <a:t>crowley@Rutgers.edu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32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</a:p>
          <a:p>
            <a:r>
              <a:rPr lang="en-US" sz="800" dirty="0" smtClean="0"/>
              <a:t>crowley@Rutgers.edu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2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</a:p>
          <a:p>
            <a:r>
              <a:rPr lang="en-US" sz="800" dirty="0" smtClean="0"/>
              <a:t>crowley@Rutgers.edu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83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82550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</a:p>
          <a:p>
            <a:r>
              <a:rPr lang="en-US" sz="800" dirty="0" smtClean="0"/>
              <a:t>crowley@Rutgers.edu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3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</a:p>
          <a:p>
            <a:r>
              <a:rPr lang="en-US" sz="800" dirty="0" smtClean="0"/>
              <a:t>crowley@Rutgers.edu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1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</a:p>
          <a:p>
            <a:r>
              <a:rPr lang="en-US" sz="800" dirty="0" smtClean="0"/>
              <a:t>crowley@Rutgers.edu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53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638800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</a:p>
          <a:p>
            <a:r>
              <a:rPr lang="en-US" sz="800" dirty="0" smtClean="0"/>
              <a:t>crowley@Rutgers.edu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5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1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Top Level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0637"/>
            <a:ext cx="236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Ocean Sciences 2018</a:t>
            </a:r>
          </a:p>
          <a:p>
            <a:r>
              <a:rPr lang="en-US" sz="1050" dirty="0" smtClean="0"/>
              <a:t>crowley@Rutgers.edu</a:t>
            </a: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76679" y="6613525"/>
            <a:ext cx="375136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1893" b="16027"/>
          <a:stretch/>
        </p:blipFill>
        <p:spPr>
          <a:xfrm>
            <a:off x="28578" y="6293495"/>
            <a:ext cx="3593015" cy="5343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3" r="811" b="1760"/>
          <a:stretch/>
        </p:blipFill>
        <p:spPr>
          <a:xfrm>
            <a:off x="3080980" y="6295671"/>
            <a:ext cx="540613" cy="53218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8686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9" r:id="rId3"/>
    <p:sldLayoutId id="2147483670" r:id="rId4"/>
    <p:sldLayoutId id="2147483671" r:id="rId5"/>
    <p:sldLayoutId id="2147483673" r:id="rId6"/>
    <p:sldLayoutId id="2147483674" r:id="rId7"/>
    <p:sldLayoutId id="2147483675" r:id="rId8"/>
    <p:sldLayoutId id="2147483676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48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bg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175/JTECH-D-15-0252.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png"/><Relationship Id="rId18" Type="http://schemas.openxmlformats.org/officeDocument/2006/relationships/image" Target="../media/image26.gif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17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gif"/><Relationship Id="rId20" Type="http://schemas.openxmlformats.org/officeDocument/2006/relationships/image" Target="../media/image2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5" Type="http://schemas.openxmlformats.org/officeDocument/2006/relationships/image" Target="../media/image23.png"/><Relationship Id="rId10" Type="http://schemas.openxmlformats.org/officeDocument/2006/relationships/image" Target="../media/image18.gif"/><Relationship Id="rId19" Type="http://schemas.openxmlformats.org/officeDocument/2006/relationships/image" Target="../media/image27.gif"/><Relationship Id="rId4" Type="http://schemas.openxmlformats.org/officeDocument/2006/relationships/image" Target="../media/image12.gif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980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02561" y="2511581"/>
            <a:ext cx="8305800" cy="1066800"/>
          </a:xfrm>
        </p:spPr>
        <p:txBody>
          <a:bodyPr/>
          <a:lstStyle/>
          <a:p>
            <a:r>
              <a:rPr lang="en-US" sz="2000" dirty="0" smtClean="0"/>
              <a:t>Mike Crowley, David Aragon, Scott Glenn, John Kerfoot, Gerhard Kuska, Josh Kohut, Laura Nazzaro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34261" y="4687558"/>
            <a:ext cx="2895600" cy="1179842"/>
          </a:xfrm>
        </p:spPr>
        <p:txBody>
          <a:bodyPr/>
          <a:lstStyle/>
          <a:p>
            <a:r>
              <a:rPr lang="en-US" dirty="0" smtClean="0"/>
              <a:t>February 2018</a:t>
            </a:r>
          </a:p>
          <a:p>
            <a:r>
              <a:rPr lang="en-US" dirty="0" smtClean="0"/>
              <a:t>Ocean Sciences</a:t>
            </a:r>
          </a:p>
          <a:p>
            <a:r>
              <a:rPr lang="en-US" dirty="0" smtClean="0"/>
              <a:t>Portland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517694" y="4737538"/>
            <a:ext cx="5626306" cy="906293"/>
            <a:chOff x="-11615" y="6247440"/>
            <a:chExt cx="3821615" cy="6155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38196" b="3262"/>
            <a:stretch/>
          </p:blipFill>
          <p:spPr>
            <a:xfrm>
              <a:off x="-11615" y="6247440"/>
              <a:ext cx="3821615" cy="61559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3048000" y="6287860"/>
              <a:ext cx="540613" cy="557002"/>
            </a:xfrm>
            <a:prstGeom prst="rect">
              <a:avLst/>
            </a:prstGeom>
          </p:spPr>
        </p:pic>
      </p:grpSp>
      <p:sp>
        <p:nvSpPr>
          <p:cNvPr id="7" name="Text Placeholder 1"/>
          <p:cNvSpPr txBox="1">
            <a:spLocks/>
          </p:cNvSpPr>
          <p:nvPr/>
        </p:nvSpPr>
        <p:spPr>
          <a:xfrm>
            <a:off x="723900" y="870926"/>
            <a:ext cx="8305800" cy="16038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Pathways Toward Successful Underwater Glider Deployments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Rutgers Slocum Gliders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3"/>
          <a:stretch/>
        </p:blipFill>
        <p:spPr>
          <a:xfrm>
            <a:off x="-8907" y="990600"/>
            <a:ext cx="9146708" cy="4650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0357" y="5702101"/>
            <a:ext cx="5607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MARACOOS leverages Teledyne Webb Slocum Gliders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051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54068"/>
            <a:ext cx="8319478" cy="45995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Rutgers/Partner Glider Experience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52600" y="21336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Mid-Atlantic: ~1/2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279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667000"/>
            <a:ext cx="9144000" cy="16002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Glider Success Statistics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47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Some success statistics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20747"/>
            <a:ext cx="3915703" cy="432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5714821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Brito, M., </a:t>
            </a:r>
            <a:r>
              <a:rPr lang="en-US" sz="12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Smeed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D., Griffiths, G., 2014: Underwater Glider Reliability and Implications for Survey Design. Journal of </a:t>
            </a:r>
            <a:r>
              <a:rPr lang="en-US" sz="12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Atmosphereic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Oceanic Technology, 31, 2858-2870.,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DOI: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10.1175/JTECH-D-13-00138.1.</a:t>
            </a:r>
            <a:endParaRPr lang="en-US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52400" y="1136123"/>
            <a:ext cx="5029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General success rates with gliders has varied considerably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estimate basis varies (what is considered failure)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Some examples</a:t>
            </a:r>
          </a:p>
          <a:p>
            <a:pPr lvl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Europe** (Brito 2014) 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success deep gliders, 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59%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shallow (Slocum, Sea, Spray)</a:t>
            </a:r>
          </a:p>
          <a:p>
            <a:pPr lvl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OOI approximately 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56%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success (Slocum)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32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5178" y="4953196"/>
            <a:ext cx="8131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 smtClean="0">
                <a:solidFill>
                  <a:srgbClr val="FF0000"/>
                </a:solidFill>
              </a:rPr>
              <a:t>Note: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Gliders listed here are only gliders prepared, deployed and piloted by Rutgers and Scripps</a:t>
            </a:r>
            <a:endParaRPr lang="en-US" sz="16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422817"/>
              </p:ext>
            </p:extLst>
          </p:nvPr>
        </p:nvGraphicFramePr>
        <p:xfrm>
          <a:off x="2364377" y="2570906"/>
          <a:ext cx="3367314" cy="2105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5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191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Scripps Spray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7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# of Missions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297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51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# Missions</a:t>
                      </a:r>
                      <a:r>
                        <a:rPr lang="en-US" sz="1400" b="1" baseline="0" dirty="0" smtClean="0"/>
                        <a:t> Ending with critical problems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49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07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Success Rate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84%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07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#</a:t>
                      </a:r>
                      <a:r>
                        <a:rPr lang="en-US" sz="1400" b="1" baseline="0" dirty="0" smtClean="0"/>
                        <a:t> Gliders Lost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64562" y="5715000"/>
            <a:ext cx="7419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hlinkClick r:id="rId3" tooltip="http://doi.org/10.1175/JTECH-D-15-0252.1"/>
              </a:rPr>
              <a:t>** Rudnick</a:t>
            </a:r>
            <a:r>
              <a:rPr lang="en-US" sz="1100" dirty="0">
                <a:hlinkClick r:id="rId3" tooltip="http://doi.org/10.1175/JTECH-D-15-0252.1"/>
              </a:rPr>
              <a:t>, D. L., R. E. Davis, and J. T. Sherman, 2016: Spray underwater glider operations. Journal of Atmospheric and Oceanic Technology, 33, 1113-1122, </a:t>
            </a:r>
            <a:r>
              <a:rPr lang="en-US" sz="1100" dirty="0" err="1">
                <a:hlinkClick r:id="rId3" tooltip="http://doi.org/10.1175/JTECH-D-15-0252.1"/>
              </a:rPr>
              <a:t>doi</a:t>
            </a:r>
            <a:r>
              <a:rPr lang="en-US" sz="1100" dirty="0">
                <a:hlinkClick r:id="rId3" tooltip="http://doi.org/10.1175/JTECH-D-15-0252.1"/>
              </a:rPr>
              <a:t>: 10.1175/JTECH-D-15-0252.1.</a:t>
            </a:r>
            <a:endParaRPr lang="en-US" sz="11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Success Stats: Scripps Spray &amp; Rutgers Slocum Gliders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81770" y="1209526"/>
            <a:ext cx="79248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Successful missions either completed the planned deployment or completed science mission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Does </a:t>
            </a:r>
            <a:r>
              <a:rPr lang="en-US" b="1" dirty="0" smtClean="0">
                <a:solidFill>
                  <a:srgbClr val="FF0000"/>
                </a:solidFill>
              </a:rPr>
              <a:t>not</a:t>
            </a:r>
            <a:r>
              <a:rPr lang="en-US" dirty="0" smtClean="0">
                <a:solidFill>
                  <a:srgbClr val="FF0000"/>
                </a:solidFill>
              </a:rPr>
              <a:t> include missions that failed within 48 hours (IM)</a:t>
            </a:r>
            <a:r>
              <a:rPr lang="en-US" dirty="0" smtClean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522127"/>
              </p:ext>
            </p:extLst>
          </p:nvPr>
        </p:nvGraphicFramePr>
        <p:xfrm>
          <a:off x="5731691" y="2570905"/>
          <a:ext cx="1052286" cy="2105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191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Rutgers Slocum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274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5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0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84%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0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523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Statistics: Comparing apples to apples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52400" y="1066800"/>
            <a:ext cx="7239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Europe** (Brito 2014)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success deep gliders,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59%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shallow (Slocum, Sea, Spray)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OOI approximately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56%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success (Slocum)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Rudnick 84% (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79%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success (Spray)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Rutgers 84% (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79%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success (Slocum)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Why the success gap?</a:t>
            </a: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7"/>
          <a:stretch/>
        </p:blipFill>
        <p:spPr>
          <a:xfrm>
            <a:off x="4574177" y="3242469"/>
            <a:ext cx="4128479" cy="274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8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667000"/>
            <a:ext cx="9144000" cy="16002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US Underwater Glider Workshop: Glider Reliability Working Group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105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60" y="813983"/>
            <a:ext cx="8471879" cy="388919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815" y="4893582"/>
            <a:ext cx="9144000" cy="160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January </a:t>
            </a:r>
            <a:r>
              <a:rPr lang="en-US" sz="2000" dirty="0">
                <a:solidFill>
                  <a:schemeClr val="tx1"/>
                </a:solidFill>
              </a:rPr>
              <a:t>18-19, 2017 at the INFINITY Science Center, LA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298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Breakout Session on Reliability</a:t>
            </a:r>
            <a:endParaRPr lang="en-US" dirty="0"/>
          </a:p>
        </p:txBody>
      </p:sp>
      <p:sp>
        <p:nvSpPr>
          <p:cNvPr id="5" name="Shape 85"/>
          <p:cNvSpPr txBox="1">
            <a:spLocks/>
          </p:cNvSpPr>
          <p:nvPr/>
        </p:nvSpPr>
        <p:spPr>
          <a:xfrm>
            <a:off x="281803" y="754473"/>
            <a:ext cx="8229600" cy="160273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Bef>
                <a:spcPts val="434"/>
              </a:spcBef>
              <a:spcAft>
                <a:spcPts val="600"/>
              </a:spcAft>
              <a:buClr>
                <a:schemeClr val="dk1"/>
              </a:buClr>
              <a:buSzPct val="98636"/>
            </a:pPr>
            <a:endParaRPr lang="en-US" sz="2170" dirty="0" smtClean="0">
              <a:solidFill>
                <a:schemeClr val="dk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  <a:p>
            <a:pPr marL="742950" lvl="1" indent="-285750" algn="l">
              <a:spcBef>
                <a:spcPts val="434"/>
              </a:spcBef>
              <a:spcAft>
                <a:spcPts val="600"/>
              </a:spcAft>
              <a:buClr>
                <a:schemeClr val="dk1"/>
              </a:buClr>
              <a:buSzPct val="98636"/>
              <a:buFont typeface="Arial"/>
              <a:buChar char="–"/>
            </a:pPr>
            <a:r>
              <a:rPr lang="en-US" sz="217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Purpose of breakout is to </a:t>
            </a:r>
            <a:r>
              <a:rPr lang="en-US" sz="2170" b="1" i="1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determine how to implement strategies towards minimizing operational reliability risks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10" name="Picture 6" descr="DSC012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0"/>
          <a:stretch>
            <a:fillRect/>
          </a:stretch>
        </p:blipFill>
        <p:spPr bwMode="auto">
          <a:xfrm>
            <a:off x="3063593" y="2652426"/>
            <a:ext cx="1872517" cy="1212310"/>
          </a:xfrm>
          <a:prstGeom prst="rect">
            <a:avLst/>
          </a:prstGeom>
          <a:noFill/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lider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3" y="2643175"/>
            <a:ext cx="1872516" cy="1406201"/>
          </a:xfrm>
          <a:prstGeom prst="rect">
            <a:avLst/>
          </a:prstGeom>
          <a:noFill/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320" y="3704124"/>
            <a:ext cx="1872516" cy="1404387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071" y="2643175"/>
            <a:ext cx="1872516" cy="1404387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025" y="3645766"/>
            <a:ext cx="1872516" cy="1416827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749" y="3809481"/>
            <a:ext cx="1865802" cy="1231068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9652" y="4982480"/>
            <a:ext cx="1801907" cy="9322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41" y="4592004"/>
            <a:ext cx="1865997" cy="1399498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 descr="4704114740_f0c768c8f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23" y="4592004"/>
            <a:ext cx="1869645" cy="1400920"/>
          </a:xfrm>
          <a:prstGeom prst="rect">
            <a:avLst/>
          </a:prstGeom>
          <a:noFill/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95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First we identified causes of failure: Examples</a:t>
            </a:r>
            <a:endParaRPr lang="en-US" dirty="0"/>
          </a:p>
        </p:txBody>
      </p:sp>
      <p:sp>
        <p:nvSpPr>
          <p:cNvPr id="5" name="Shape 94"/>
          <p:cNvSpPr txBox="1">
            <a:spLocks/>
          </p:cNvSpPr>
          <p:nvPr/>
        </p:nvSpPr>
        <p:spPr>
          <a:xfrm>
            <a:off x="-264523" y="924274"/>
            <a:ext cx="4876800" cy="4632518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1" i="1" u="sng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Inexperienced people/lack of available prep time/rush</a:t>
            </a:r>
          </a:p>
          <a:p>
            <a:pPr marL="1200150" lvl="2" indent="-28575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Time between deployments</a:t>
            </a:r>
          </a:p>
          <a:p>
            <a:pPr marL="742950" lvl="1" indent="-28575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Deployment team separate from prep team, not focused solely on glider work</a:t>
            </a:r>
          </a:p>
          <a:p>
            <a:pPr marL="742950" lvl="1" indent="-28575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Biofouling or biological impact (shark, remora)</a:t>
            </a:r>
          </a:p>
          <a:p>
            <a:pPr marL="742950" lvl="1" indent="-28575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Leaks</a:t>
            </a:r>
          </a:p>
          <a:p>
            <a:pPr marL="742950" lvl="1" indent="-28575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Sensor failure (</a:t>
            </a:r>
            <a:r>
              <a:rPr lang="en-US" sz="1600" dirty="0" err="1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eg</a:t>
            </a: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. </a:t>
            </a:r>
            <a:r>
              <a:rPr lang="en-US" sz="1600" dirty="0" err="1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ctd</a:t>
            </a: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 pump, or a pressure leak)</a:t>
            </a:r>
          </a:p>
          <a:p>
            <a:pPr marL="742950" lvl="1" indent="-28575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Buoyancy (fresh water lens)</a:t>
            </a:r>
          </a:p>
          <a:p>
            <a:pPr marL="742950" lvl="1" indent="-28575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Length of deployment (up to a year difficult, biology happens)</a:t>
            </a:r>
          </a:p>
          <a:p>
            <a:pPr marL="742950" lvl="1" indent="-28575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90 day cutoff (battery)</a:t>
            </a:r>
          </a:p>
          <a:p>
            <a:pPr marL="742950" lvl="1" indent="-28575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Damage in shipping</a:t>
            </a:r>
          </a:p>
          <a:p>
            <a:pPr marL="742950" lvl="1" indent="-28575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Environment challenges (currents)</a:t>
            </a:r>
          </a:p>
          <a:p>
            <a:pPr marL="800100" lvl="1" indent="-34290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dk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  <a:p>
            <a:pPr marL="914400" lvl="1" indent="-45720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dk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  <a:p>
            <a:pPr marL="571500" indent="-571500" algn="l">
              <a:spcBef>
                <a:spcPts val="64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dk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  <a:p>
            <a:pPr marL="571500" indent="-571500" algn="l">
              <a:spcBef>
                <a:spcPts val="640"/>
              </a:spcBef>
              <a:buClr>
                <a:schemeClr val="dk1"/>
              </a:buClr>
              <a:buSzPct val="25000"/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 </a:t>
            </a:r>
          </a:p>
          <a:p>
            <a:pPr marL="571500" indent="-571500" algn="l">
              <a:spcBef>
                <a:spcPts val="64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dk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  <a:p>
            <a:pPr marL="571500" indent="-571500" algn="l">
              <a:spcBef>
                <a:spcPts val="64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dk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7"/>
          <a:stretch/>
        </p:blipFill>
        <p:spPr>
          <a:xfrm>
            <a:off x="4864100" y="3559304"/>
            <a:ext cx="4049346" cy="2603151"/>
          </a:xfrm>
          <a:prstGeom prst="rect">
            <a:avLst/>
          </a:prstGeom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fca35fb6-052b-4d4f-b024-9e7a04dc82a6@namprd1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1"/>
          <a:stretch/>
        </p:blipFill>
        <p:spPr bwMode="auto">
          <a:xfrm>
            <a:off x="4876800" y="886174"/>
            <a:ext cx="4049347" cy="2512670"/>
          </a:xfrm>
          <a:prstGeom prst="rect">
            <a:avLst/>
          </a:prstGeom>
          <a:noFill/>
          <a:ln>
            <a:noFill/>
          </a:ln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17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sz="3100" dirty="0" smtClean="0"/>
              <a:t>Just to clarify something before we get started…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0" y="638176"/>
            <a:ext cx="9144000" cy="56102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62807"/>
            <a:ext cx="3638716" cy="23060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36446" y="3390725"/>
            <a:ext cx="4957472" cy="1797496"/>
            <a:chOff x="4081753" y="3129531"/>
            <a:chExt cx="4957472" cy="179749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" r="53648" b="3262"/>
            <a:stretch/>
          </p:blipFill>
          <p:spPr>
            <a:xfrm>
              <a:off x="6237355" y="4025759"/>
              <a:ext cx="2801870" cy="72995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0722" y="3659350"/>
              <a:ext cx="1267677" cy="1267677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4081753" y="3129531"/>
              <a:ext cx="718847" cy="732304"/>
            </a:xfrm>
            <a:prstGeom prst="straightConnector1">
              <a:avLst/>
            </a:prstGeom>
            <a:ln w="476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042818" y="1752600"/>
            <a:ext cx="4898362" cy="1504070"/>
            <a:chOff x="-1808015" y="3552374"/>
            <a:chExt cx="4898362" cy="150407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02565" y="3552374"/>
              <a:ext cx="1495425" cy="150407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 flipV="1">
              <a:off x="-1808015" y="4496962"/>
              <a:ext cx="864875" cy="544732"/>
            </a:xfrm>
            <a:prstGeom prst="straightConnector1">
              <a:avLst/>
            </a:prstGeom>
            <a:ln w="476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4" descr="Ocean Observatories Initiativ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46" r="75849" b="4710"/>
            <a:stretch/>
          </p:blipFill>
          <p:spPr bwMode="auto">
            <a:xfrm>
              <a:off x="854406" y="3811184"/>
              <a:ext cx="2235941" cy="114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4295904"/>
            <a:ext cx="3638715" cy="9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4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7417"/>
            <a:ext cx="8991600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Ingredients for Success: The big 2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2657" y="913558"/>
            <a:ext cx="85344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Some (not all) keys for success: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single person or small team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prepares,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deploys and pilots (communication)</a:t>
            </a:r>
          </a:p>
          <a:p>
            <a:pPr lvl="2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75-100% time focused on gliders (Scripps &amp; Rutgers)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Regional expertise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 your homework!!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Fishermen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hallow bathymetry</a:t>
            </a:r>
          </a:p>
          <a:p>
            <a:pPr lvl="2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Currents</a:t>
            </a:r>
          </a:p>
          <a:p>
            <a:pPr lvl="2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Fresh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water (river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outflows, ice melt)</a:t>
            </a:r>
          </a:p>
          <a:p>
            <a:pPr lvl="2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Wrecks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ea ice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hipping lanes</a:t>
            </a:r>
          </a:p>
          <a:p>
            <a:pPr lvl="2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Models </a:t>
            </a:r>
          </a:p>
          <a:p>
            <a:pPr lvl="2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HF-RADAR </a:t>
            </a:r>
          </a:p>
          <a:p>
            <a:pPr lvl="2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378" y="1957038"/>
            <a:ext cx="2468301" cy="33007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629400" y="5321521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Leverage ocean model guidance for remote locations (RTOFS)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34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smtClean="0"/>
              <a:t>Challenges to future success</a:t>
            </a:r>
            <a:endParaRPr lang="en-US" sz="3100" dirty="0"/>
          </a:p>
        </p:txBody>
      </p:sp>
      <p:sp>
        <p:nvSpPr>
          <p:cNvPr id="5" name="Shape 103"/>
          <p:cNvSpPr txBox="1">
            <a:spLocks/>
          </p:cNvSpPr>
          <p:nvPr/>
        </p:nvSpPr>
        <p:spPr>
          <a:xfrm>
            <a:off x="152400" y="990600"/>
            <a:ext cx="5486400" cy="47547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What are some of the </a:t>
            </a:r>
            <a:r>
              <a:rPr lang="en-US" sz="2000" b="1" u="sng" dirty="0" smtClean="0">
                <a:solidFill>
                  <a:schemeClr val="tx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challenges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 in achieving these opportunities?</a:t>
            </a:r>
          </a:p>
          <a:p>
            <a:pPr marL="800100" lvl="1" indent="-34290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$$</a:t>
            </a:r>
          </a:p>
          <a:p>
            <a:pPr marL="1257300" lvl="2" indent="-34290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Dedicated personnel</a:t>
            </a:r>
          </a:p>
          <a:p>
            <a:pPr marL="1257300" lvl="2" indent="-34290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Training</a:t>
            </a:r>
          </a:p>
          <a:p>
            <a:pPr marL="1257300" lvl="2" indent="-34290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Testing</a:t>
            </a:r>
          </a:p>
          <a:p>
            <a:pPr marL="1257300" lvl="2" indent="-34290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Technology refresh</a:t>
            </a:r>
          </a:p>
          <a:p>
            <a:pPr marL="1257300" lvl="2" indent="-34290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Configuration management</a:t>
            </a:r>
          </a:p>
          <a:p>
            <a:pPr marL="1257300" lvl="2" indent="-34290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You name it</a:t>
            </a:r>
          </a:p>
          <a:p>
            <a:pPr marL="742950" lvl="1" indent="-285750" algn="l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Centralized feedback organization does not exist (user groups)…..</a:t>
            </a:r>
          </a:p>
          <a:p>
            <a:pPr marL="742950" lvl="1" indent="-285750" algn="l">
              <a:spcBef>
                <a:spcPts val="560"/>
              </a:spcBef>
              <a:buClr>
                <a:schemeClr val="dk1"/>
              </a:buClr>
              <a:buSzPct val="100000"/>
            </a:pPr>
            <a:endParaRPr lang="en-US" dirty="0" smtClean="0">
              <a:solidFill>
                <a:schemeClr val="dk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  <a:p>
            <a:pPr marL="342900" indent="-342900" algn="l">
              <a:spcBef>
                <a:spcPts val="640"/>
              </a:spcBef>
              <a:buClr>
                <a:schemeClr val="dk1"/>
              </a:buClr>
              <a:buSzPct val="100000"/>
            </a:pPr>
            <a:endParaRPr lang="en-US" sz="2000" dirty="0" smtClean="0">
              <a:solidFill>
                <a:schemeClr val="dk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  <a:p>
            <a:pPr marL="342900" indent="-342900" algn="l">
              <a:spcBef>
                <a:spcPts val="640"/>
              </a:spcBef>
              <a:buClr>
                <a:schemeClr val="dk1"/>
              </a:buClr>
              <a:buSzPct val="100000"/>
            </a:pPr>
            <a:endParaRPr lang="en-US" sz="2800" dirty="0">
              <a:solidFill>
                <a:schemeClr val="dk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425" y="1611264"/>
            <a:ext cx="2826295" cy="3798936"/>
          </a:xfrm>
          <a:prstGeom prst="rect">
            <a:avLst/>
          </a:prstGeom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340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Glider reliability breakout: 1-3 year goals</a:t>
            </a:r>
            <a:endParaRPr lang="en-US" dirty="0"/>
          </a:p>
        </p:txBody>
      </p:sp>
      <p:sp>
        <p:nvSpPr>
          <p:cNvPr id="5" name="Shape 94"/>
          <p:cNvSpPr txBox="1">
            <a:spLocks/>
          </p:cNvSpPr>
          <p:nvPr/>
        </p:nvSpPr>
        <p:spPr>
          <a:xfrm>
            <a:off x="-22820" y="864142"/>
            <a:ext cx="5018930" cy="47547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algn="l">
              <a:spcBef>
                <a:spcPts val="56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Create a user working group</a:t>
            </a:r>
          </a:p>
          <a:p>
            <a:pPr marL="742950" lvl="1" indent="-285750" algn="l">
              <a:spcBef>
                <a:spcPts val="56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Resource pools (local expertise)</a:t>
            </a:r>
          </a:p>
          <a:p>
            <a:pPr marL="742950" lvl="1" indent="-285750" algn="l">
              <a:spcBef>
                <a:spcPts val="56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Training courses</a:t>
            </a:r>
          </a:p>
          <a:p>
            <a:pPr marL="742950" lvl="1" indent="-285750" algn="l">
              <a:spcBef>
                <a:spcPts val="56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Environmental testing process early, especially new sensors (vendors)</a:t>
            </a:r>
          </a:p>
          <a:p>
            <a:pPr marL="742950" lvl="1" indent="-285750" algn="l">
              <a:spcBef>
                <a:spcPts val="56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Formalize preparation procedures (users &amp; providers)</a:t>
            </a:r>
          </a:p>
          <a:p>
            <a:pPr marL="742950" lvl="1" indent="-285750" algn="l">
              <a:spcBef>
                <a:spcPts val="56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Improved piloting software</a:t>
            </a:r>
          </a:p>
          <a:p>
            <a:pPr marL="742950" lvl="1" indent="-285750" algn="l">
              <a:spcBef>
                <a:spcPts val="56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Detailed feedback to glider producers to improve process </a:t>
            </a:r>
          </a:p>
          <a:p>
            <a:pPr marL="1200150" lvl="2" indent="-285750" algn="l">
              <a:spcBef>
                <a:spcPts val="56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Root cause analysis (RCA)</a:t>
            </a:r>
          </a:p>
          <a:p>
            <a:pPr marL="1200150" lvl="2" indent="-285750" algn="l">
              <a:spcBef>
                <a:spcPts val="56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Detailed record keeping by users</a:t>
            </a:r>
          </a:p>
          <a:p>
            <a:pPr marL="457200" indent="-457200" algn="l"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dk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  <a:p>
            <a:pPr marL="457200" indent="-457200" algn="l"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SzPct val="25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 </a:t>
            </a:r>
          </a:p>
          <a:p>
            <a:pPr marL="457200" indent="-457200" algn="l"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dk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  <a:p>
            <a:pPr marL="457200" indent="-457200" algn="l"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dk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022"/>
          <a:stretch/>
        </p:blipFill>
        <p:spPr>
          <a:xfrm>
            <a:off x="5665044" y="3581400"/>
            <a:ext cx="3097178" cy="1842814"/>
          </a:xfrm>
          <a:prstGeom prst="rect">
            <a:avLst/>
          </a:prstGeom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043" y="864142"/>
            <a:ext cx="3141020" cy="2200342"/>
          </a:xfrm>
          <a:prstGeom prst="rect">
            <a:avLst/>
          </a:prstGeom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57317" y="5565502"/>
            <a:ext cx="84337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PROCESS, COMMUNICATIONS &amp; SHARING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7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3993098"/>
              </p:ext>
            </p:extLst>
          </p:nvPr>
        </p:nvGraphicFramePr>
        <p:xfrm>
          <a:off x="381000" y="1524000"/>
          <a:ext cx="7246814" cy="4479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RU Trending toward support of other groups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4347" t="13896" r="31200" b="58178"/>
          <a:stretch/>
        </p:blipFill>
        <p:spPr>
          <a:xfrm>
            <a:off x="7020352" y="914400"/>
            <a:ext cx="1943895" cy="1555116"/>
          </a:xfrm>
          <a:prstGeom prst="rect">
            <a:avLst/>
          </a:prstGeom>
          <a:effectLst>
            <a:outerShdw blurRad="114300" dist="114300" dir="2700000" algn="tl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168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Success Path Step 1: User Group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170" y="1066800"/>
            <a:ext cx="4377869" cy="4876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14300" dist="1143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" name="Shape 103"/>
          <p:cNvSpPr txBox="1">
            <a:spLocks/>
          </p:cNvSpPr>
          <p:nvPr/>
        </p:nvSpPr>
        <p:spPr>
          <a:xfrm>
            <a:off x="316771" y="911684"/>
            <a:ext cx="4060236" cy="47547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latin typeface="PT Sans"/>
                <a:ea typeface="PT Sans"/>
                <a:cs typeface="PT Sans"/>
                <a:sym typeface="PT Sans"/>
              </a:rPr>
              <a:t>Gliders.IOOS.us</a:t>
            </a:r>
          </a:p>
          <a:p>
            <a:pPr marL="342900" indent="-34290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latin typeface="PT Sans"/>
                <a:ea typeface="PT Sans"/>
                <a:cs typeface="PT Sans"/>
                <a:sym typeface="PT Sans"/>
              </a:rPr>
              <a:t>It’s a start</a:t>
            </a:r>
            <a:endParaRPr lang="en-US" sz="2400" dirty="0" smtClean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342900" indent="-342900" algn="l">
              <a:spcBef>
                <a:spcPts val="640"/>
              </a:spcBef>
              <a:buClr>
                <a:schemeClr val="dk1"/>
              </a:buClr>
              <a:buSzPct val="100000"/>
            </a:pPr>
            <a:endParaRPr lang="en-US" sz="2800" dirty="0" smtClean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342900" indent="-342900" algn="l">
              <a:spcBef>
                <a:spcPts val="640"/>
              </a:spcBef>
              <a:buClr>
                <a:schemeClr val="dk1"/>
              </a:buClr>
              <a:buSzPct val="100000"/>
            </a:pPr>
            <a:endParaRPr lang="en-US" sz="2800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93" y="4273275"/>
            <a:ext cx="3112229" cy="16703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14300" dist="1143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1576"/>
          <a:stretch/>
        </p:blipFill>
        <p:spPr>
          <a:xfrm>
            <a:off x="762000" y="1676400"/>
            <a:ext cx="2715017" cy="23959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14300" dist="1143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96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Glider reliability </a:t>
            </a:r>
            <a:r>
              <a:rPr lang="en-US" dirty="0" err="1" smtClean="0"/>
              <a:t>breatkout</a:t>
            </a:r>
            <a:r>
              <a:rPr lang="en-US" dirty="0" smtClean="0"/>
              <a:t>: Long Term Goals</a:t>
            </a:r>
            <a:endParaRPr lang="en-US" dirty="0"/>
          </a:p>
        </p:txBody>
      </p:sp>
      <p:sp>
        <p:nvSpPr>
          <p:cNvPr id="5" name="Shape 112"/>
          <p:cNvSpPr txBox="1">
            <a:spLocks/>
          </p:cNvSpPr>
          <p:nvPr/>
        </p:nvSpPr>
        <p:spPr>
          <a:xfrm>
            <a:off x="144236" y="899250"/>
            <a:ext cx="8190272" cy="47547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4-10 year goals to minimize risk: The clock is our enemy, but time is our friend</a:t>
            </a:r>
          </a:p>
          <a:p>
            <a:pPr marL="1257300" lvl="2" indent="-34290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Current technology needs to become more commercial</a:t>
            </a:r>
          </a:p>
          <a:p>
            <a:pPr marL="1257300" lvl="2" indent="-34290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Improved power/batteries</a:t>
            </a:r>
          </a:p>
          <a:p>
            <a:pPr marL="1257300" lvl="2" indent="-34290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Biofouling improvements (including remora)</a:t>
            </a:r>
          </a:p>
          <a:p>
            <a:pPr marL="1714500" lvl="3" indent="-34290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Chlorine generation</a:t>
            </a:r>
          </a:p>
          <a:p>
            <a:pPr marL="1714500" lvl="3" indent="-34290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Snails on a tether</a:t>
            </a:r>
          </a:p>
          <a:p>
            <a:pPr marL="1257300" lvl="2" indent="-34290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Improved sensor calibrations</a:t>
            </a:r>
          </a:p>
          <a:p>
            <a:pPr marL="1257300" lvl="2" indent="-34290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Minimized sensor drift</a:t>
            </a:r>
          </a:p>
          <a:p>
            <a:pPr marL="1257300" lvl="2" indent="-34290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sensor/software redundancy where available</a:t>
            </a:r>
          </a:p>
          <a:p>
            <a:pPr marL="1257300" lvl="2" indent="-34290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Configuration management – shared database of what sensors are used, how calibrated,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etc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714500" lvl="3" indent="-34290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Cross agency collaboration</a:t>
            </a:r>
          </a:p>
          <a:p>
            <a:pPr marL="1257300" lvl="2" indent="-34290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2000" dirty="0" smtClean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742950" lvl="1" indent="-285750" algn="l">
              <a:spcBef>
                <a:spcPts val="560"/>
              </a:spcBef>
              <a:buClr>
                <a:schemeClr val="dk1"/>
              </a:buClr>
              <a:buSzPct val="100000"/>
            </a:pPr>
            <a:endParaRPr lang="en-US" dirty="0" smtClean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342900" indent="-342900" algn="l">
              <a:spcBef>
                <a:spcPts val="640"/>
              </a:spcBef>
              <a:buClr>
                <a:schemeClr val="dk1"/>
              </a:buClr>
              <a:buSzPct val="100000"/>
            </a:pPr>
            <a:endParaRPr lang="en-US" sz="2000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038600" y="2895600"/>
            <a:ext cx="1676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133600" y="5105400"/>
            <a:ext cx="2590797" cy="304800"/>
            <a:chOff x="2105773" y="5334001"/>
            <a:chExt cx="2590797" cy="304800"/>
          </a:xfrm>
          <a:solidFill>
            <a:srgbClr val="FF0000"/>
          </a:solidFill>
        </p:grpSpPr>
        <p:sp>
          <p:nvSpPr>
            <p:cNvPr id="9" name="Down Arrow 8"/>
            <p:cNvSpPr/>
            <p:nvPr/>
          </p:nvSpPr>
          <p:spPr>
            <a:xfrm rot="10800000">
              <a:off x="2105773" y="5334001"/>
              <a:ext cx="304800" cy="304800"/>
            </a:xfrm>
            <a:prstGeom prst="down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 rot="10800000">
              <a:off x="2562973" y="5334001"/>
              <a:ext cx="304800" cy="304800"/>
            </a:xfrm>
            <a:prstGeom prst="down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own Arrow 10"/>
            <p:cNvSpPr/>
            <p:nvPr/>
          </p:nvSpPr>
          <p:spPr>
            <a:xfrm rot="10800000">
              <a:off x="3020173" y="5334001"/>
              <a:ext cx="304800" cy="304800"/>
            </a:xfrm>
            <a:prstGeom prst="down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/>
            <p:cNvSpPr/>
            <p:nvPr/>
          </p:nvSpPr>
          <p:spPr>
            <a:xfrm rot="10800000">
              <a:off x="3477373" y="5334001"/>
              <a:ext cx="304800" cy="304800"/>
            </a:xfrm>
            <a:prstGeom prst="down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 rot="10800000">
              <a:off x="3934572" y="5334001"/>
              <a:ext cx="304800" cy="304800"/>
            </a:xfrm>
            <a:prstGeom prst="down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 rot="10800000">
              <a:off x="4391770" y="5334001"/>
              <a:ext cx="304800" cy="304800"/>
            </a:xfrm>
            <a:prstGeom prst="down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211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847" y="1066800"/>
            <a:ext cx="3314700" cy="4419600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19212" r="3506"/>
          <a:stretch/>
        </p:blipFill>
        <p:spPr>
          <a:xfrm>
            <a:off x="228600" y="1676400"/>
            <a:ext cx="5146472" cy="3344042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Because in 4-10 years….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66800" y="5672292"/>
            <a:ext cx="673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 they can be more successful due to work we put in now.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97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050" name="Picture 2" descr="https://s3.amazonaws.com/ioos-us-gliders/wp-content/uploads/2017/08/30235907/1000w_q9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902" r="18797"/>
          <a:stretch/>
        </p:blipFill>
        <p:spPr bwMode="auto">
          <a:xfrm>
            <a:off x="24938" y="609600"/>
            <a:ext cx="911906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0" y="609600"/>
            <a:ext cx="9144000" cy="56388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Success Path</a:t>
            </a:r>
            <a:endParaRPr lang="en-US" dirty="0"/>
          </a:p>
        </p:txBody>
      </p:sp>
      <p:sp>
        <p:nvSpPr>
          <p:cNvPr id="8" name="Shape 94"/>
          <p:cNvSpPr txBox="1">
            <a:spLocks/>
          </p:cNvSpPr>
          <p:nvPr/>
        </p:nvSpPr>
        <p:spPr>
          <a:xfrm>
            <a:off x="0" y="751795"/>
            <a:ext cx="8188320" cy="313935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algn="l">
              <a:spcBef>
                <a:spcPts val="560"/>
              </a:spcBef>
              <a:spcAft>
                <a:spcPts val="5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Preparation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, preparation, preparation: Do your homework</a:t>
            </a:r>
          </a:p>
          <a:p>
            <a:pPr marL="742950" lvl="1" indent="-285750" algn="l">
              <a:spcBef>
                <a:spcPts val="560"/>
              </a:spcBef>
              <a:spcAft>
                <a:spcPts val="5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Don’t be shy: Leverage other groups’ expertise (both success and failure)</a:t>
            </a:r>
          </a:p>
          <a:p>
            <a:pPr marL="742950" lvl="1" indent="-285750" algn="l">
              <a:spcBef>
                <a:spcPts val="560"/>
              </a:spcBef>
              <a:spcAft>
                <a:spcPts val="5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Communication is a two way street (preaching to the choir)</a:t>
            </a:r>
          </a:p>
          <a:p>
            <a:pPr marL="742950" lvl="1" indent="-285750" algn="l">
              <a:spcBef>
                <a:spcPts val="560"/>
              </a:spcBef>
              <a:spcAft>
                <a:spcPts val="5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The more we share the knowledge, the more successful we will be TOGETHER</a:t>
            </a:r>
            <a:r>
              <a:rPr lang="en-US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!! – Glider.IOOS.us is just getting started.</a:t>
            </a:r>
            <a:endParaRPr lang="en-US" dirty="0">
              <a:solidFill>
                <a:schemeClr val="dk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  <a:p>
            <a:pPr marL="742950" lvl="1" indent="-285750" algn="l">
              <a:spcBef>
                <a:spcPts val="560"/>
              </a:spcBef>
              <a:spcAft>
                <a:spcPts val="5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person that follows a process, learns from others’ </a:t>
            </a:r>
            <a:r>
              <a:rPr 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experiencs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their homework, is everything!</a:t>
            </a:r>
          </a:p>
          <a:p>
            <a:pPr marL="457200" indent="-457200" algn="l">
              <a:spcBef>
                <a:spcPts val="640"/>
              </a:spcBef>
              <a:spcAft>
                <a:spcPts val="500"/>
              </a:spcAft>
              <a:buClr>
                <a:schemeClr val="dk1"/>
              </a:buClr>
              <a:buSzPct val="25000"/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rPr>
              <a:t> </a:t>
            </a:r>
          </a:p>
          <a:p>
            <a:pPr marL="457200" indent="-457200" algn="l">
              <a:spcBef>
                <a:spcPts val="640"/>
              </a:spcBef>
              <a:spcAft>
                <a:spcPts val="5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dk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  <a:p>
            <a:pPr marL="457200" indent="-457200" algn="l">
              <a:spcBef>
                <a:spcPts val="640"/>
              </a:spcBef>
              <a:spcAft>
                <a:spcPts val="5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dk1"/>
              </a:solidFill>
              <a:latin typeface="Arial" panose="020B0604020202020204" pitchFamily="34" charset="0"/>
              <a:ea typeface="PT Sans"/>
              <a:cs typeface="Arial" panose="020B0604020202020204" pitchFamily="34" charset="0"/>
              <a:sym typeface="PT San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228600" y="3870156"/>
            <a:ext cx="9203733" cy="2270197"/>
            <a:chOff x="-265878" y="3810000"/>
            <a:chExt cx="9203733" cy="2270197"/>
          </a:xfrm>
        </p:grpSpPr>
        <p:sp>
          <p:nvSpPr>
            <p:cNvPr id="9" name="Shape 94"/>
            <p:cNvSpPr txBox="1">
              <a:spLocks/>
            </p:cNvSpPr>
            <p:nvPr/>
          </p:nvSpPr>
          <p:spPr>
            <a:xfrm>
              <a:off x="-265878" y="3822363"/>
              <a:ext cx="8188320" cy="1729351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25" tIns="45700" rIns="91425" bIns="45700" rtlCol="0" anchor="t" anchorCtr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42950" lvl="1" indent="-285750" algn="l">
                <a:spcBef>
                  <a:spcPts val="560"/>
                </a:spcBef>
                <a:spcAft>
                  <a:spcPts val="600"/>
                </a:spcAft>
                <a:buClr>
                  <a:schemeClr val="dk1"/>
                </a:buClr>
                <a:buSzPct val="100000"/>
                <a:buFont typeface="Arial" panose="020B0604020202020204" pitchFamily="34" charset="0"/>
                <a:buChar char="•"/>
              </a:pPr>
              <a:endParaRPr lang="en-US" sz="2800" b="1" dirty="0">
                <a:solidFill>
                  <a:schemeClr val="dk1"/>
                </a:solidFill>
                <a:latin typeface="Blackadder ITC" panose="04020505051007020D02" pitchFamily="82" charset="0"/>
                <a:ea typeface="PT Sans"/>
                <a:cs typeface="Arial" panose="020B0604020202020204" pitchFamily="34" charset="0"/>
                <a:sym typeface="PT Sans"/>
              </a:endParaRPr>
            </a:p>
            <a:p>
              <a:pPr lvl="1" algn="l">
                <a:spcBef>
                  <a:spcPts val="560"/>
                </a:spcBef>
                <a:spcAft>
                  <a:spcPts val="600"/>
                </a:spcAft>
                <a:buClr>
                  <a:schemeClr val="dk1"/>
                </a:buClr>
                <a:buSzPct val="100000"/>
              </a:pPr>
              <a:r>
                <a:rPr lang="en-US" sz="2800" b="1" dirty="0" smtClean="0">
                  <a:solidFill>
                    <a:schemeClr val="dk1"/>
                  </a:solidFill>
                  <a:latin typeface="Blackadder ITC" panose="04020505051007020D02" pitchFamily="82" charset="0"/>
                  <a:ea typeface="PT Sans"/>
                  <a:cs typeface="Arial" panose="020B0604020202020204" pitchFamily="34" charset="0"/>
                  <a:sym typeface="PT Sans"/>
                </a:rPr>
                <a:t>“</a:t>
              </a:r>
              <a:r>
                <a:rPr lang="en-US" sz="3200" b="1" dirty="0" smtClean="0">
                  <a:solidFill>
                    <a:schemeClr val="dk1"/>
                  </a:solidFill>
                  <a:latin typeface="Edwardian Script ITC" panose="030303020407070D0804" pitchFamily="66" charset="0"/>
                  <a:ea typeface="PT Sans"/>
                  <a:cs typeface="Arial" panose="020B0604020202020204" pitchFamily="34" charset="0"/>
                  <a:sym typeface="PT Sans"/>
                </a:rPr>
                <a:t>Work hard, have fun, change the world” </a:t>
              </a:r>
            </a:p>
            <a:p>
              <a:pPr lvl="1" algn="l">
                <a:spcBef>
                  <a:spcPts val="560"/>
                </a:spcBef>
                <a:spcAft>
                  <a:spcPts val="600"/>
                </a:spcAft>
                <a:buClr>
                  <a:schemeClr val="dk1"/>
                </a:buClr>
                <a:buSzPct val="100000"/>
              </a:pPr>
              <a:r>
                <a:rPr lang="en-US" sz="3200" b="1" dirty="0">
                  <a:solidFill>
                    <a:schemeClr val="dk1"/>
                  </a:solidFill>
                  <a:latin typeface="Edwardian Script ITC" panose="030303020407070D0804" pitchFamily="66" charset="0"/>
                  <a:ea typeface="PT Sans"/>
                  <a:cs typeface="Arial" panose="020B0604020202020204" pitchFamily="34" charset="0"/>
                  <a:sym typeface="PT Sans"/>
                </a:rPr>
                <a:t>	</a:t>
              </a:r>
              <a:r>
                <a:rPr lang="en-US" sz="3200" b="1" dirty="0" smtClean="0">
                  <a:solidFill>
                    <a:schemeClr val="dk1"/>
                  </a:solidFill>
                  <a:latin typeface="Edwardian Script ITC" panose="030303020407070D0804" pitchFamily="66" charset="0"/>
                  <a:ea typeface="PT Sans"/>
                  <a:cs typeface="Arial" panose="020B0604020202020204" pitchFamily="34" charset="0"/>
                  <a:sym typeface="PT Sans"/>
                </a:rPr>
                <a:t>– Doug Webb</a:t>
              </a:r>
              <a:endParaRPr lang="en-US" sz="4400" b="1" dirty="0" smtClean="0">
                <a:solidFill>
                  <a:schemeClr val="dk1"/>
                </a:solidFill>
                <a:latin typeface="Edwardian Script ITC" panose="030303020407070D0804" pitchFamily="66" charset="0"/>
                <a:ea typeface="PT Sans"/>
                <a:cs typeface="Arial" panose="020B0604020202020204" pitchFamily="34" charset="0"/>
                <a:sym typeface="PT Sans"/>
              </a:endParaRPr>
            </a:p>
            <a:p>
              <a:pPr marL="457200" indent="-457200" algn="l">
                <a:spcBef>
                  <a:spcPts val="640"/>
                </a:spcBef>
                <a:spcAft>
                  <a:spcPts val="600"/>
                </a:spcAft>
                <a:buClr>
                  <a:schemeClr val="dk1"/>
                </a:buClr>
                <a:buSzPct val="25000"/>
                <a:buFont typeface="Arial" panose="020B0604020202020204" pitchFamily="34" charset="0"/>
                <a:buChar char="•"/>
              </a:pPr>
              <a:r>
                <a:rPr lang="en-US" sz="3600" b="1" dirty="0" smtClean="0">
                  <a:solidFill>
                    <a:schemeClr val="dk1"/>
                  </a:solidFill>
                  <a:latin typeface="Edwardian Script ITC" panose="030303020407070D0804" pitchFamily="66" charset="0"/>
                  <a:ea typeface="PT Sans"/>
                  <a:cs typeface="Arial" panose="020B0604020202020204" pitchFamily="34" charset="0"/>
                  <a:sym typeface="PT Sans"/>
                </a:rPr>
                <a:t> </a:t>
              </a:r>
            </a:p>
            <a:p>
              <a:pPr marL="457200" indent="-457200" algn="l">
                <a:spcBef>
                  <a:spcPts val="640"/>
                </a:spcBef>
                <a:spcAft>
                  <a:spcPts val="600"/>
                </a:spcAft>
                <a:buClr>
                  <a:schemeClr val="dk1"/>
                </a:buClr>
                <a:buSzPct val="100000"/>
                <a:buFont typeface="Arial" panose="020B0604020202020204" pitchFamily="34" charset="0"/>
                <a:buChar char="•"/>
              </a:pPr>
              <a:endParaRPr lang="en-US" sz="3200" b="1" dirty="0" smtClean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endParaRPr>
            </a:p>
            <a:p>
              <a:pPr marL="457200" indent="-457200" algn="l">
                <a:spcBef>
                  <a:spcPts val="640"/>
                </a:spcBef>
                <a:spcAft>
                  <a:spcPts val="600"/>
                </a:spcAft>
                <a:buClr>
                  <a:schemeClr val="dk1"/>
                </a:buClr>
                <a:buSzPct val="100000"/>
                <a:buFont typeface="Arial" panose="020B0604020202020204" pitchFamily="34" charset="0"/>
                <a:buChar char="•"/>
              </a:pPr>
              <a:endParaRPr lang="en-US" sz="3200" b="1" dirty="0">
                <a:solidFill>
                  <a:schemeClr val="dk1"/>
                </a:solidFill>
                <a:latin typeface="Arial" panose="020B0604020202020204" pitchFamily="34" charset="0"/>
                <a:ea typeface="PT Sans"/>
                <a:cs typeface="Arial" panose="020B0604020202020204" pitchFamily="34" charset="0"/>
                <a:sym typeface="PT San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8800" y="3810000"/>
              <a:ext cx="3299055" cy="2270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806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next 12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143000"/>
            <a:ext cx="7924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 of MARACOOS</a:t>
            </a:r>
          </a:p>
          <a:p>
            <a:pPr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IOOS Certification and QARTOD</a:t>
            </a:r>
          </a:p>
          <a:p>
            <a:pPr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Rutgers/MARACOOS Glider Experience</a:t>
            </a:r>
          </a:p>
          <a:p>
            <a:pPr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Glider Success Statistics</a:t>
            </a:r>
          </a:p>
          <a:p>
            <a:pPr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 Underwater Glider Workshop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11777" y="4038600"/>
            <a:ext cx="79247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Take Home Message:</a:t>
            </a:r>
          </a:p>
          <a:p>
            <a:r>
              <a:rPr lang="en-US" sz="2000" b="1" dirty="0" smtClean="0"/>
              <a:t>A </a:t>
            </a:r>
            <a:r>
              <a:rPr lang="en-US" sz="2000" b="1" u="sng" dirty="0" smtClean="0"/>
              <a:t>dedicated </a:t>
            </a:r>
            <a:r>
              <a:rPr lang="en-US" sz="2000" b="1" dirty="0" smtClean="0"/>
              <a:t>person that follows a </a:t>
            </a:r>
            <a:r>
              <a:rPr lang="en-US" sz="2000" b="1" u="sng" dirty="0" smtClean="0"/>
              <a:t>process</a:t>
            </a:r>
            <a:r>
              <a:rPr lang="en-US" sz="2000" b="1" dirty="0" smtClean="0"/>
              <a:t>, learns from others’ </a:t>
            </a:r>
            <a:r>
              <a:rPr lang="en-US" sz="2000" b="1" u="sng" dirty="0" smtClean="0"/>
              <a:t>experiences</a:t>
            </a:r>
            <a:r>
              <a:rPr lang="en-US" sz="2000" b="1" dirty="0" smtClean="0"/>
              <a:t>, and does their </a:t>
            </a:r>
            <a:r>
              <a:rPr lang="en-US" sz="2000" b="1" u="sng" dirty="0" smtClean="0"/>
              <a:t>homework</a:t>
            </a:r>
            <a:r>
              <a:rPr lang="en-US" sz="2000" b="1" dirty="0" smtClean="0"/>
              <a:t>, is everything!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8338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667000"/>
            <a:ext cx="9144000" cy="59218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IOOS MARACOOS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701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 smtClean="0"/>
              <a:t>NOAA-led U.S. Integrated Ocean Observing System (IOOS)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Calibri"/>
              </a:rPr>
              <a:t>Vessels - </a:t>
            </a:r>
          </a:p>
          <a:p>
            <a:endParaRPr lang="en-US" sz="1400">
              <a:solidFill>
                <a:srgbClr val="FFFFFF"/>
              </a:solidFill>
              <a:latin typeface="Calibri"/>
            </a:endParaRPr>
          </a:p>
          <a:p>
            <a:r>
              <a:rPr lang="en-US" sz="1400">
                <a:solidFill>
                  <a:srgbClr val="FFFFFF"/>
                </a:solidFill>
                <a:latin typeface="Calibri"/>
              </a:rPr>
              <a:t>Satellite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Satellite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Ships/ Vessels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REMUS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Modeling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Leadership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CODAR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Glider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alibri"/>
              </a:rPr>
              <a:t>Data Vis.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Security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Education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Global Component</a:t>
            </a:r>
          </a:p>
        </p:txBody>
      </p:sp>
      <p:sp>
        <p:nvSpPr>
          <p:cNvPr id="22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National Component</a:t>
            </a:r>
          </a:p>
        </p:txBody>
      </p:sp>
      <p:sp>
        <p:nvSpPr>
          <p:cNvPr id="23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Regional Component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" name="Right Arrow 2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" name="Right Arrow 2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17 U.S. Federal Agencies</a:t>
            </a:r>
          </a:p>
        </p:txBody>
      </p:sp>
      <p:sp>
        <p:nvSpPr>
          <p:cNvPr id="29" name="TextBox 39"/>
          <p:cNvSpPr txBox="1">
            <a:spLocks noChangeArrowheads="1"/>
          </p:cNvSpPr>
          <p:nvPr/>
        </p:nvSpPr>
        <p:spPr bwMode="auto">
          <a:xfrm>
            <a:off x="336957" y="5779572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11 Regional Associations</a:t>
            </a:r>
          </a:p>
        </p:txBody>
      </p:sp>
      <p:pic>
        <p:nvPicPr>
          <p:cNvPr id="30" name="Picture 29" descr="BOEMRE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1" name="Picture 30" descr="CSREES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32" name="Picture 31" descr="DO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33" name="Picture 32" descr="DOS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34" name="Picture 33" descr="DOT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35" name="Picture 34" descr="EPA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36" name="Picture 35" descr="FDA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37" name="Picture 36" descr="JCS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38" name="Picture 37" descr="MMC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39" name="Picture 38" descr="NASA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40" name="Picture 39" descr="NOAA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41" name="Picture 40" descr="NSF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42" name="Picture 41" descr="ONR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43" name="Picture 42" descr="USACE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44" name="Picture 43" descr="USARC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45" name="Picture 44" descr="USCG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46" name="Picture 45" descr="USGS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sp>
        <p:nvSpPr>
          <p:cNvPr id="47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15 Regional Alliances in GOOS</a:t>
            </a:r>
          </a:p>
        </p:txBody>
      </p:sp>
      <p:pic>
        <p:nvPicPr>
          <p:cNvPr id="48" name="Picture 47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gramap2013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Oval 49"/>
          <p:cNvSpPr/>
          <p:nvPr/>
        </p:nvSpPr>
        <p:spPr>
          <a:xfrm>
            <a:off x="2717799" y="4588923"/>
            <a:ext cx="914400" cy="21167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48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 smtClean="0"/>
              <a:t>NOAA-led U.S. Integrated Ocean Observing System (IOOS)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0" y="-11529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53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13871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57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59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62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65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0" y="0"/>
            <a:ext cx="18081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chemeClr val="bg1"/>
                </a:solidFill>
                <a:latin typeface="Arial"/>
                <a:ea typeface="ＭＳ Ｐゴシック"/>
              </a:rPr>
              <a:t>M</a:t>
            </a:r>
            <a:r>
              <a:rPr lang="en-US" cap="small" dirty="0">
                <a:solidFill>
                  <a:schemeClr val="bg1"/>
                </a:solidFill>
                <a:latin typeface="Arial"/>
                <a:ea typeface="ＭＳ Ｐゴシック"/>
              </a:rPr>
              <a:t>iddle </a:t>
            </a:r>
            <a:r>
              <a:rPr lang="en-US" b="1" u="sng" cap="small" dirty="0">
                <a:solidFill>
                  <a:schemeClr val="bg1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chemeClr val="bg1"/>
                </a:solidFill>
                <a:latin typeface="Arial"/>
                <a:ea typeface="ＭＳ Ｐゴシック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chemeClr val="bg1"/>
                </a:solidFill>
                <a:latin typeface="Arial"/>
                <a:ea typeface="ＭＳ Ｐゴシック"/>
              </a:rPr>
              <a:t>R</a:t>
            </a:r>
            <a:r>
              <a:rPr lang="en-US" cap="small" dirty="0">
                <a:solidFill>
                  <a:schemeClr val="bg1"/>
                </a:solidFill>
                <a:latin typeface="Arial"/>
                <a:ea typeface="ＭＳ Ｐゴシック"/>
              </a:rPr>
              <a:t>egional </a:t>
            </a:r>
            <a:r>
              <a:rPr lang="en-US" b="1" u="sng" cap="small" dirty="0">
                <a:solidFill>
                  <a:schemeClr val="bg1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chemeClr val="bg1"/>
                </a:solidFill>
                <a:latin typeface="Arial"/>
                <a:ea typeface="ＭＳ Ｐゴシック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chemeClr val="bg1"/>
                </a:solidFill>
                <a:latin typeface="Arial"/>
                <a:ea typeface="ＭＳ Ｐゴシック"/>
              </a:rPr>
              <a:t>C</a:t>
            </a:r>
            <a:r>
              <a:rPr lang="en-US" cap="small" dirty="0">
                <a:solidFill>
                  <a:schemeClr val="bg1"/>
                </a:solidFill>
                <a:latin typeface="Arial"/>
                <a:ea typeface="ＭＳ Ｐゴシック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chemeClr val="bg1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chemeClr val="bg1"/>
                </a:solidFill>
                <a:latin typeface="Arial"/>
                <a:ea typeface="ＭＳ Ｐゴシック"/>
              </a:rPr>
              <a:t>cean </a:t>
            </a:r>
            <a:r>
              <a:rPr lang="en-US" b="1" u="sng" cap="small" dirty="0">
                <a:solidFill>
                  <a:schemeClr val="bg1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chemeClr val="bg1"/>
                </a:solidFill>
                <a:latin typeface="Arial"/>
                <a:ea typeface="ＭＳ Ｐゴシック"/>
              </a:rPr>
              <a:t>bserving </a:t>
            </a:r>
            <a:r>
              <a:rPr lang="en-US" b="1" u="sng" cap="small" dirty="0">
                <a:solidFill>
                  <a:schemeClr val="bg1"/>
                </a:solidFill>
                <a:latin typeface="Arial"/>
                <a:ea typeface="ＭＳ Ｐゴシック"/>
              </a:rPr>
              <a:t>S</a:t>
            </a:r>
            <a:r>
              <a:rPr lang="en-US" cap="small" dirty="0">
                <a:solidFill>
                  <a:schemeClr val="bg1"/>
                </a:solidFill>
                <a:latin typeface="Arial"/>
                <a:ea typeface="ＭＳ Ｐゴシック"/>
              </a:rPr>
              <a:t>ystem</a:t>
            </a:r>
          </a:p>
        </p:txBody>
      </p:sp>
      <p:sp>
        <p:nvSpPr>
          <p:cNvPr id="68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9" name="TextBox 41"/>
          <p:cNvSpPr txBox="1">
            <a:spLocks noChangeArrowheads="1"/>
          </p:cNvSpPr>
          <p:nvPr/>
        </p:nvSpPr>
        <p:spPr bwMode="auto">
          <a:xfrm>
            <a:off x="4788853" y="2327841"/>
            <a:ext cx="423308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</a:rPr>
              <a:t>MARACOOS: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An Integrated,  Sustained &amp; Certified  Real-time Observation System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4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5" name="Straight Connector 84"/>
          <p:cNvCxnSpPr>
            <a:cxnSpLocks noChangeShapeType="1"/>
          </p:cNvCxnSpPr>
          <p:nvPr/>
        </p:nvCxnSpPr>
        <p:spPr bwMode="auto">
          <a:xfrm flipH="1">
            <a:off x="609600" y="990600"/>
            <a:ext cx="1905000" cy="464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6" name="Straight Connector 85"/>
          <p:cNvCxnSpPr>
            <a:cxnSpLocks noChangeShapeType="1"/>
          </p:cNvCxnSpPr>
          <p:nvPr/>
        </p:nvCxnSpPr>
        <p:spPr bwMode="auto">
          <a:xfrm flipV="1">
            <a:off x="2514600" y="152400"/>
            <a:ext cx="4419600" cy="83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4235024" y="4419506"/>
            <a:ext cx="4875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501(c)3 association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25 universities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21 state/federal </a:t>
            </a:r>
            <a:r>
              <a:rPr lang="en-US" altLang="en-US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government </a:t>
            </a:r>
            <a:r>
              <a:rPr lang="en-US" altLang="en-US" dirty="0" smtClean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agencies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18 </a:t>
            </a:r>
            <a:r>
              <a:rPr lang="en-US" altLang="en-US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private sector </a:t>
            </a:r>
            <a:r>
              <a:rPr lang="en-US" altLang="en-US" dirty="0" smtClean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partners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12 </a:t>
            </a:r>
            <a:r>
              <a:rPr lang="en-US" altLang="en-US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non-governmental </a:t>
            </a:r>
            <a:r>
              <a:rPr lang="en-US" altLang="en-US" dirty="0" smtClean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entities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719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MARACOOS Certification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4300" y="1144942"/>
            <a:ext cx="6172200" cy="183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505" tIns="76176" rIns="0" bIns="3808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r>
              <a:rPr kumimoji="0" lang="en-US" altLang="en-US" sz="1600" b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MARACOOS’ ability to achieve and consistently maintain federal data quality standards led to its certification as a Regional Information Coordination Entity (RICE) in December 2016.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endParaRPr lang="en-US" altLang="en-US" sz="1600" dirty="0" smtClean="0"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endParaRPr lang="en-US" altLang="en-US" sz="1600" dirty="0"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r>
              <a:rPr kumimoji="0" lang="en-US" altLang="en-US" sz="1600" b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What does that all mean?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6249" t="33697" r="730" b="28989"/>
          <a:stretch/>
        </p:blipFill>
        <p:spPr>
          <a:xfrm>
            <a:off x="6781800" y="913106"/>
            <a:ext cx="2105025" cy="2057400"/>
          </a:xfrm>
          <a:prstGeom prst="rect">
            <a:avLst/>
          </a:prstGeom>
          <a:ln>
            <a:noFill/>
          </a:ln>
          <a:effectLst>
            <a:outerShdw blurRad="50800" dist="1143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3750" t="29427" r="26250" b="22894"/>
          <a:stretch/>
        </p:blipFill>
        <p:spPr>
          <a:xfrm>
            <a:off x="6096001" y="3274012"/>
            <a:ext cx="2819400" cy="2701925"/>
          </a:xfrm>
          <a:prstGeom prst="rect">
            <a:avLst/>
          </a:prstGeom>
          <a:ln>
            <a:noFill/>
          </a:ln>
          <a:effectLst>
            <a:outerShdw blurRad="50800" dist="1143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57200" y="3048000"/>
            <a:ext cx="5486400" cy="233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505" tIns="76176" rIns="0" bIns="3808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en-US" altLang="en-US" sz="1600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en-US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ssures users </a:t>
            </a:r>
            <a:r>
              <a:rPr lang="en-US" altLang="en-US" sz="1600" dirty="0" smtClean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that </a:t>
            </a:r>
            <a:r>
              <a:rPr kumimoji="0" lang="en-US" alt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MARACOOS data meet or exceed federal standards for quality (</a:t>
            </a:r>
            <a:r>
              <a:rPr kumimoji="0" lang="en-US" altLang="en-US" sz="1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names names!</a:t>
            </a:r>
            <a:r>
              <a:rPr kumimoji="0" lang="en-US" alt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en-US" altLang="en-US" sz="1600" dirty="0">
              <a:solidFill>
                <a:srgbClr val="000000"/>
              </a:solidFill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en-US" sz="1600" dirty="0" smtClean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nsures </a:t>
            </a:r>
            <a:r>
              <a:rPr lang="en-US" altLang="en-US" sz="1600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that the data collected and distributed by the RICE are managed according to the best practices, as identified by NOAA</a:t>
            </a:r>
            <a:r>
              <a:rPr lang="en-US" altLang="en-US" sz="1600" dirty="0" smtClean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altLang="en-US" sz="16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2563" algn="l"/>
              </a:tabLst>
            </a:pPr>
            <a:endParaRPr lang="en-US" altLang="en-US" sz="1600" dirty="0">
              <a:solidFill>
                <a:srgbClr val="000000"/>
              </a:solidFill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en-US" altLang="en-US" sz="1600" dirty="0" smtClean="0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MARACOOS.org/certification</a:t>
            </a:r>
            <a:endParaRPr lang="en-US" altLang="en-US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5100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Glider Data QA/QC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436532" y="928407"/>
            <a:ext cx="4737100" cy="5135119"/>
            <a:chOff x="4436532" y="928407"/>
            <a:chExt cx="4737100" cy="51351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5708"/>
            <a:stretch/>
          </p:blipFill>
          <p:spPr>
            <a:xfrm>
              <a:off x="6299332" y="2902004"/>
              <a:ext cx="2472267" cy="316152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14300" dist="114300" dir="30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436532" y="928407"/>
              <a:ext cx="47371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EPA Quality Assurance Project Plan:</a:t>
              </a:r>
            </a:p>
            <a:p>
              <a:endParaRPr lang="en-US" sz="30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  <a:p>
              <a:pPr marL="800100" indent="-279400">
                <a:buFont typeface="Arial"/>
                <a:buChar char="•"/>
              </a:pPr>
              <a:r>
                <a:rPr lang="en-US" sz="1600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Glider Mission Planning</a:t>
              </a:r>
            </a:p>
            <a:p>
              <a:pPr marL="800100" indent="-279400">
                <a:buFont typeface="Arial"/>
                <a:buChar char="•"/>
              </a:pPr>
              <a:endParaRPr lang="en-US" sz="50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  <a:p>
              <a:pPr marL="800100" indent="-279400">
                <a:buFont typeface="Arial"/>
                <a:buChar char="•"/>
              </a:pPr>
              <a:r>
                <a:rPr lang="en-US" sz="1600" dirty="0" err="1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SeaBird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  CTD </a:t>
              </a:r>
            </a:p>
            <a:p>
              <a:pPr marL="800100" indent="-279400">
                <a:buFont typeface="Arial"/>
                <a:buChar char="•"/>
              </a:pPr>
              <a:endParaRPr lang="en-US" sz="50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  <a:p>
              <a:pPr marL="800100" indent="-279400">
                <a:buFont typeface="Arial"/>
                <a:buChar char="•"/>
              </a:pPr>
              <a:r>
                <a:rPr lang="en-US" sz="1600" dirty="0" err="1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Aanderra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600" dirty="0" err="1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Optode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 3835</a:t>
              </a:r>
            </a:p>
            <a:p>
              <a:pPr marL="800100" indent="-279400">
                <a:buFont typeface="Arial"/>
                <a:buChar char="•"/>
              </a:pPr>
              <a:endParaRPr lang="en-US" sz="50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  <a:p>
              <a:pPr marL="800100" indent="-279400">
                <a:buFont typeface="Arial"/>
                <a:buChar char="•"/>
              </a:pPr>
              <a:r>
                <a:rPr lang="en-US" sz="1600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Documents for  pre- and </a:t>
              </a:r>
            </a:p>
            <a:p>
              <a:pPr marL="520700"/>
              <a:r>
                <a:rPr lang="en-US" sz="1600" dirty="0">
                  <a:solidFill>
                    <a:prstClr val="black"/>
                  </a:solidFill>
                  <a:latin typeface="Times New Roman"/>
                  <a:cs typeface="Times New Roman"/>
                </a:rPr>
                <a:t>	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post- deployment glider, CTD  and DO QA</a:t>
              </a:r>
              <a:endParaRPr lang="en-US" sz="160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6200" y="893802"/>
            <a:ext cx="473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QARTOD (thanks Mark 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05" y="1447800"/>
            <a:ext cx="2608319" cy="3362257"/>
          </a:xfrm>
          <a:prstGeom prst="rect">
            <a:avLst/>
          </a:prstGeom>
          <a:effectLst>
            <a:outerShdw blurRad="114300" dist="114300" dir="30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044" y="3405642"/>
            <a:ext cx="3290368" cy="2626017"/>
          </a:xfrm>
          <a:prstGeom prst="rect">
            <a:avLst/>
          </a:prstGeom>
          <a:effectLst>
            <a:outerShdw blurRad="114300" dist="114300" dir="30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137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667000"/>
            <a:ext cx="9144000" cy="59218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Rutgers Glider Experience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44170" y="6322916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Ocean Sciences 2018</a:t>
            </a:r>
          </a:p>
          <a:p>
            <a:r>
              <a:rPr lang="en-US" sz="1200" dirty="0" smtClean="0"/>
              <a:t>crowley@Rutgers.edu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738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OOS PowerPoint Masters_012716">
  <a:themeElements>
    <a:clrScheme name="IOOS Custom">
      <a:dk1>
        <a:sysClr val="windowText" lastClr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IOOS Powerpoint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OS Title Slides">
  <a:themeElements>
    <a:clrScheme name="IOOS Custom">
      <a:dk1>
        <a:sysClr val="windowText" lastClr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IOOS Powerpoint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IOOS PowerPoint Masters_012716</Template>
  <TotalTime>6426</TotalTime>
  <Words>1496</Words>
  <Application>Microsoft Office PowerPoint</Application>
  <PresentationFormat>On-screen Show (4:3)</PresentationFormat>
  <Paragraphs>335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ＭＳ Ｐゴシック</vt:lpstr>
      <vt:lpstr>SimSun</vt:lpstr>
      <vt:lpstr>Arial</vt:lpstr>
      <vt:lpstr>Blackadder ITC</vt:lpstr>
      <vt:lpstr>Calibri</vt:lpstr>
      <vt:lpstr>Century Gothic</vt:lpstr>
      <vt:lpstr>Courier New</vt:lpstr>
      <vt:lpstr>Edwardian Script ITC</vt:lpstr>
      <vt:lpstr>PT Sans</vt:lpstr>
      <vt:lpstr>Rockwell</vt:lpstr>
      <vt:lpstr>Times New Roman</vt:lpstr>
      <vt:lpstr>IOOS PowerPoint Masters_012716</vt:lpstr>
      <vt:lpstr>IOOS Title Slides</vt:lpstr>
      <vt:lpstr>PowerPoint Presentation</vt:lpstr>
      <vt:lpstr>Just to clarify something before we get started…</vt:lpstr>
      <vt:lpstr>The next 12 minutes</vt:lpstr>
      <vt:lpstr>IOOS MARACOOS</vt:lpstr>
      <vt:lpstr>NOAA-led U.S. Integrated Ocean Observing System (IOOS)</vt:lpstr>
      <vt:lpstr>NOAA-led U.S. Integrated Ocean Observing System (IOOS)</vt:lpstr>
      <vt:lpstr>MARACOOS Certification</vt:lpstr>
      <vt:lpstr>Glider Data QA/QC</vt:lpstr>
      <vt:lpstr>Rutgers Glider Experience</vt:lpstr>
      <vt:lpstr>Rutgers Slocum Gliders</vt:lpstr>
      <vt:lpstr>PowerPoint Presentation</vt:lpstr>
      <vt:lpstr>Glider Success Statistics</vt:lpstr>
      <vt:lpstr>PowerPoint Presentation</vt:lpstr>
      <vt:lpstr>PowerPoint Presentation</vt:lpstr>
      <vt:lpstr>PowerPoint Presentation</vt:lpstr>
      <vt:lpstr>US Underwater Glider Workshop: Glider Reliability Working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Culpepper</dc:creator>
  <cp:lastModifiedBy>Michael Crowley</cp:lastModifiedBy>
  <cp:revision>407</cp:revision>
  <cp:lastPrinted>2017-03-13T22:20:35Z</cp:lastPrinted>
  <dcterms:created xsi:type="dcterms:W3CDTF">2017-03-06T19:56:40Z</dcterms:created>
  <dcterms:modified xsi:type="dcterms:W3CDTF">2018-02-18T21:56:32Z</dcterms:modified>
</cp:coreProperties>
</file>