
<file path=[Content_Types].xml><?xml version="1.0" encoding="utf-8"?>
<Types xmlns="http://schemas.openxmlformats.org/package/2006/content-types">
  <Default Extension="xml" ContentType="application/xml"/>
  <Default Extension="(null)" ContentType="image/x-emf"/>
  <Default Extension="jpe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425" r:id="rId2"/>
    <p:sldId id="452" r:id="rId3"/>
    <p:sldId id="436" r:id="rId4"/>
    <p:sldId id="435" r:id="rId5"/>
    <p:sldId id="439" r:id="rId6"/>
    <p:sldId id="438" r:id="rId7"/>
    <p:sldId id="455" r:id="rId8"/>
    <p:sldId id="453" r:id="rId9"/>
    <p:sldId id="454" r:id="rId10"/>
    <p:sldId id="440" r:id="rId11"/>
    <p:sldId id="441" r:id="rId12"/>
    <p:sldId id="442" r:id="rId13"/>
    <p:sldId id="443" r:id="rId14"/>
    <p:sldId id="444" r:id="rId15"/>
    <p:sldId id="447" r:id="rId16"/>
    <p:sldId id="448" r:id="rId17"/>
    <p:sldId id="449" r:id="rId18"/>
    <p:sldId id="457" r:id="rId19"/>
    <p:sldId id="456" r:id="rId20"/>
    <p:sldId id="434" r:id="rId21"/>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5AC1"/>
    <a:srgbClr val="0070C0"/>
    <a:srgbClr val="26EEEB"/>
    <a:srgbClr val="00F5FF"/>
    <a:srgbClr val="95FFCF"/>
    <a:srgbClr val="00D2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6" autoAdjust="0"/>
    <p:restoredTop sz="91369" autoAdjust="0"/>
  </p:normalViewPr>
  <p:slideViewPr>
    <p:cSldViewPr snapToGrid="0" snapToObjects="1">
      <p:cViewPr>
        <p:scale>
          <a:sx n="100" d="100"/>
          <a:sy n="100" d="100"/>
        </p:scale>
        <p:origin x="920" y="296"/>
      </p:cViewPr>
      <p:guideLst>
        <p:guide orient="horz" pos="2160"/>
        <p:guide pos="2880"/>
        <p:guide orient="horz" pos="2224"/>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commentAuthors" Target="commentAuthor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DD909-2F51-7547-8A64-C6AB3805D149}" type="datetimeFigureOut">
              <a:rPr lang="en-US" smtClean="0"/>
              <a:t>2/19/18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F56A8-3947-CB48-851B-CA834101CBEC}" type="slidenum">
              <a:rPr lang="en-US" smtClean="0"/>
              <a:t>‹#›</a:t>
            </a:fld>
            <a:endParaRPr lang="en-US" dirty="0"/>
          </a:p>
        </p:txBody>
      </p:sp>
    </p:spTree>
    <p:extLst>
      <p:ext uri="{BB962C8B-B14F-4D97-AF65-F5344CB8AC3E}">
        <p14:creationId xmlns:p14="http://schemas.microsoft.com/office/powerpoint/2010/main" val="192990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previous studies</a:t>
            </a:r>
            <a:r>
              <a:rPr lang="en-US" baseline="0" dirty="0" smtClean="0"/>
              <a:t> flow is alongshelf and towards the south</a:t>
            </a:r>
          </a:p>
          <a:p>
            <a:endParaRPr lang="en-US" baseline="0" dirty="0" smtClean="0"/>
          </a:p>
          <a:p>
            <a:r>
              <a:rPr lang="en-US" baseline="0" dirty="0" smtClean="0"/>
              <a:t>As observed by Steve Lentz The flow speed increases with water depth reaching a maximum at the shelf break</a:t>
            </a:r>
          </a:p>
          <a:p>
            <a:endParaRPr lang="en-US" baseline="0" dirty="0" smtClean="0"/>
          </a:p>
          <a:p>
            <a:r>
              <a:rPr lang="en-US" baseline="0" dirty="0" smtClean="0"/>
              <a:t>You can also observe this low velocity zone near the bight apex that was first observed by Donglai Gong in his 2010 paper of the surface currents on the NJ shelf</a:t>
            </a:r>
            <a:endParaRPr lang="en-US" dirty="0"/>
          </a:p>
        </p:txBody>
      </p:sp>
      <p:sp>
        <p:nvSpPr>
          <p:cNvPr id="4" name="Slide Number Placeholder 3"/>
          <p:cNvSpPr>
            <a:spLocks noGrp="1"/>
          </p:cNvSpPr>
          <p:nvPr>
            <p:ph type="sldNum" sz="quarter" idx="10"/>
          </p:nvPr>
        </p:nvSpPr>
        <p:spPr/>
        <p:txBody>
          <a:bodyPr/>
          <a:lstStyle/>
          <a:p>
            <a:fld id="{356F56A8-3947-CB48-851B-CA834101CBEC}" type="slidenum">
              <a:rPr lang="en-US" smtClean="0"/>
              <a:t>4</a:t>
            </a:fld>
            <a:endParaRPr lang="en-US" dirty="0"/>
          </a:p>
        </p:txBody>
      </p:sp>
    </p:spTree>
    <p:extLst>
      <p:ext uri="{BB962C8B-B14F-4D97-AF65-F5344CB8AC3E}">
        <p14:creationId xmlns:p14="http://schemas.microsoft.com/office/powerpoint/2010/main" val="219756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614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BCFE2-6652-6645-B0A0-4A1D0B1A4B5A}" type="slidenum">
              <a:rPr lang="en-GB" sz="1200">
                <a:latin typeface="Calibri" charset="0"/>
              </a:rPr>
              <a:pPr eaLnBrk="1" hangingPunct="1"/>
              <a:t>20</a:t>
            </a:fld>
            <a:endParaRPr lang="en-GB" sz="1200"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2/19/18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2/19/18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2/19/18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2/19/18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t>2/19/18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t>2/19/18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t>2/19/18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t>2/19/18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t>2/19/18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t>2/19/18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t>2/19/18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73A2C-5F0F-3D44-B91C-536AC49F26C9}" type="datetimeFigureOut">
              <a:rPr lang="en-US" smtClean="0"/>
              <a:t>2/19/18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2FF28-CA7D-7C43-9A20-D5417BC9563B}" type="slidenum">
              <a:rPr lang="en-US" smtClean="0"/>
              <a:t>‹#›</a:t>
            </a:fld>
            <a:endParaRPr lang="en-US" dirty="0"/>
          </a:p>
        </p:txBody>
      </p:sp>
      <p:grpSp>
        <p:nvGrpSpPr>
          <p:cNvPr id="7" name="Group 6"/>
          <p:cNvGrpSpPr/>
          <p:nvPr userDrawn="1"/>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1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1" name="Picture 10"/>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218397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png"/><Relationship Id="rId7" Type="http://schemas.microsoft.com/office/2007/relationships/hdphoto" Target="../media/hdphoto1.wdp"/><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nul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DSCN4531.jpg"/>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74" name="Title 6"/>
          <p:cNvSpPr>
            <a:spLocks noGrp="1"/>
          </p:cNvSpPr>
          <p:nvPr>
            <p:ph type="ctrTitle"/>
          </p:nvPr>
        </p:nvSpPr>
        <p:spPr>
          <a:xfrm>
            <a:off x="0" y="0"/>
            <a:ext cx="9144000" cy="20574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eaLnBrk="1" hangingPunct="1"/>
            <a:r>
              <a:rPr lang="en-US" sz="4400" b="1" spc="50" dirty="0" smtClean="0">
                <a:ln w="11430"/>
                <a:effectLst>
                  <a:outerShdw blurRad="76200" dist="50800" dir="5400000" algn="tl" rotWithShape="0">
                    <a:srgbClr val="000000">
                      <a:alpha val="65000"/>
                    </a:srgbClr>
                  </a:outerShdw>
                </a:effectLst>
                <a:latin typeface="Arial" charset="0"/>
                <a:ea typeface="ＭＳ Ｐゴシック" charset="0"/>
              </a:rPr>
              <a:t>A Decade of Surface Current Measurements Over the Mid Atlantic Continental Shelf</a:t>
            </a:r>
            <a:endParaRPr lang="en-US" sz="2800" b="1" i="1" spc="50" dirty="0">
              <a:ln w="11430"/>
              <a:effectLst>
                <a:outerShdw blurRad="76200" dist="50800" dir="5400000" algn="tl" rotWithShape="0">
                  <a:srgbClr val="000000">
                    <a:alpha val="65000"/>
                  </a:srgbClr>
                </a:outerShdw>
              </a:effectLst>
              <a:latin typeface="Arial" charset="0"/>
              <a:ea typeface="ＭＳ Ｐゴシック" charset="0"/>
            </a:endParaRPr>
          </a:p>
        </p:txBody>
      </p:sp>
      <p:sp>
        <p:nvSpPr>
          <p:cNvPr id="3075" name="Subtitle 7"/>
          <p:cNvSpPr>
            <a:spLocks noGrp="1"/>
          </p:cNvSpPr>
          <p:nvPr>
            <p:ph type="subTitle" idx="1"/>
          </p:nvPr>
        </p:nvSpPr>
        <p:spPr>
          <a:xfrm>
            <a:off x="19383" y="2335657"/>
            <a:ext cx="1490709" cy="1065420"/>
          </a:xfrm>
        </p:spPr>
        <p:txBody>
          <a:bodyPr>
            <a:spAutoFit/>
          </a:bodyPr>
          <a:lstStyle/>
          <a:p>
            <a:pPr algn="l" eaLnBrk="1" hangingPunct="1">
              <a:spcBef>
                <a:spcPts val="0"/>
              </a:spcBef>
            </a:pPr>
            <a:r>
              <a:rPr lang="en-US" sz="1400" dirty="0" smtClean="0">
                <a:latin typeface="Arial" charset="0"/>
                <a:ea typeface="ＭＳ Ｐゴシック" charset="0"/>
              </a:rPr>
              <a:t>Hugh Roarty Josh Kohut Scott Glenn Mike Smith  Laura Nazzaro</a:t>
            </a:r>
          </a:p>
        </p:txBody>
      </p:sp>
      <p:pic>
        <p:nvPicPr>
          <p:cNvPr id="6" name="Picture 5" descr="MARACOOS_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902" y="5568130"/>
            <a:ext cx="5858455" cy="1010470"/>
          </a:xfrm>
          <a:prstGeom prst="rect">
            <a:avLst/>
          </a:prstGeom>
        </p:spPr>
      </p:pic>
      <p:pic>
        <p:nvPicPr>
          <p:cNvPr id="7" name="Picture 6" descr="IOO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6000" y="2057400"/>
            <a:ext cx="1396999" cy="2538101"/>
          </a:xfrm>
          <a:prstGeom prst="rect">
            <a:avLst/>
          </a:prstGeom>
        </p:spPr>
      </p:pic>
      <p:sp>
        <p:nvSpPr>
          <p:cNvPr id="2" name="TextBox 1"/>
          <p:cNvSpPr txBox="1"/>
          <p:nvPr/>
        </p:nvSpPr>
        <p:spPr>
          <a:xfrm>
            <a:off x="1510092" y="4777258"/>
            <a:ext cx="2629145" cy="646331"/>
          </a:xfrm>
          <a:prstGeom prst="rect">
            <a:avLst/>
          </a:prstGeom>
          <a:noFill/>
        </p:spPr>
        <p:txBody>
          <a:bodyPr wrap="none" rtlCol="0">
            <a:spAutoFit/>
          </a:bodyPr>
          <a:lstStyle/>
          <a:p>
            <a:pPr algn="ctr"/>
            <a:r>
              <a:rPr lang="en-US" dirty="0" smtClean="0"/>
              <a:t>AGU Ocean Sciences 2018</a:t>
            </a:r>
          </a:p>
          <a:p>
            <a:pPr algn="ctr"/>
            <a:r>
              <a:rPr lang="en-US" dirty="0" smtClean="0"/>
              <a:t>Portland, Oregon</a:t>
            </a:r>
            <a:endParaRPr lang="en-US" dirty="0"/>
          </a:p>
        </p:txBody>
      </p:sp>
      <p:sp>
        <p:nvSpPr>
          <p:cNvPr id="10" name="Subtitle 7"/>
          <p:cNvSpPr txBox="1">
            <a:spLocks/>
          </p:cNvSpPr>
          <p:nvPr/>
        </p:nvSpPr>
        <p:spPr>
          <a:xfrm>
            <a:off x="1463615" y="2626506"/>
            <a:ext cx="1508397" cy="483722"/>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Larry Atkinson</a:t>
            </a:r>
          </a:p>
          <a:p>
            <a:pPr algn="l">
              <a:spcBef>
                <a:spcPts val="0"/>
              </a:spcBef>
            </a:pPr>
            <a:r>
              <a:rPr lang="en-US" sz="1400" dirty="0" smtClean="0">
                <a:latin typeface="Arial" charset="0"/>
                <a:ea typeface="ＭＳ Ｐゴシック" charset="0"/>
              </a:rPr>
              <a:t>Teresa Updyke</a:t>
            </a:r>
          </a:p>
        </p:txBody>
      </p:sp>
      <p:sp>
        <p:nvSpPr>
          <p:cNvPr id="11" name="Subtitle 7"/>
          <p:cNvSpPr txBox="1">
            <a:spLocks/>
          </p:cNvSpPr>
          <p:nvPr/>
        </p:nvSpPr>
        <p:spPr>
          <a:xfrm>
            <a:off x="2925535" y="2590983"/>
            <a:ext cx="1329719" cy="5547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Donglai Gong</a:t>
            </a:r>
          </a:p>
        </p:txBody>
      </p:sp>
      <p:sp>
        <p:nvSpPr>
          <p:cNvPr id="12" name="Subtitle 7"/>
          <p:cNvSpPr txBox="1">
            <a:spLocks/>
          </p:cNvSpPr>
          <p:nvPr/>
        </p:nvSpPr>
        <p:spPr>
          <a:xfrm>
            <a:off x="5614757" y="2590983"/>
            <a:ext cx="1319443" cy="5547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Harvey Seim</a:t>
            </a:r>
          </a:p>
          <a:p>
            <a:pPr algn="l">
              <a:spcBef>
                <a:spcPts val="0"/>
              </a:spcBef>
            </a:pPr>
            <a:r>
              <a:rPr lang="en-US" sz="1400" dirty="0" smtClean="0">
                <a:latin typeface="Arial" charset="0"/>
                <a:ea typeface="ＭＳ Ｐゴシック" charset="0"/>
              </a:rPr>
              <a:t>Mike Muglia</a:t>
            </a:r>
          </a:p>
        </p:txBody>
      </p:sp>
      <p:sp>
        <p:nvSpPr>
          <p:cNvPr id="13" name="Subtitle 7"/>
          <p:cNvSpPr txBox="1">
            <a:spLocks/>
          </p:cNvSpPr>
          <p:nvPr/>
        </p:nvSpPr>
        <p:spPr>
          <a:xfrm>
            <a:off x="4208777" y="2590983"/>
            <a:ext cx="1452459" cy="5547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Wendell Brown</a:t>
            </a:r>
          </a:p>
        </p:txBody>
      </p:sp>
      <p:pic>
        <p:nvPicPr>
          <p:cNvPr id="14" name="Picture 20" descr="ODU_croppe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7499" y="3462421"/>
            <a:ext cx="1006321" cy="54580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2" descr="unc-logo"/>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989620" y="3518323"/>
            <a:ext cx="538728" cy="43399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umass_dartmouth_logo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26860" y="3459597"/>
            <a:ext cx="593831" cy="551448"/>
          </a:xfrm>
          <a:prstGeom prst="rect">
            <a:avLst/>
          </a:prstGeom>
        </p:spPr>
      </p:pic>
      <p:pic>
        <p:nvPicPr>
          <p:cNvPr id="17" name="Picture 16" descr="rutgers_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220" y="3450451"/>
            <a:ext cx="569741" cy="569741"/>
          </a:xfrm>
          <a:prstGeom prst="rect">
            <a:avLst/>
          </a:prstGeom>
        </p:spPr>
      </p:pic>
      <p:pic>
        <p:nvPicPr>
          <p:cNvPr id="9" name="Picture 8" descr="vim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2012" y="3514915"/>
            <a:ext cx="1607671" cy="440813"/>
          </a:xfrm>
          <a:prstGeom prst="rect">
            <a:avLst/>
          </a:prstGeom>
        </p:spPr>
      </p:pic>
      <p:pic>
        <p:nvPicPr>
          <p:cNvPr id="8" name="Picture 7" descr="NOAA.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3760" y="4777258"/>
            <a:ext cx="1645920" cy="1645920"/>
          </a:xfrm>
          <a:prstGeom prst="rect">
            <a:avLst/>
          </a:prstGeom>
        </p:spPr>
      </p:pic>
    </p:spTree>
    <p:extLst>
      <p:ext uri="{BB962C8B-B14F-4D97-AF65-F5344CB8AC3E}">
        <p14:creationId xmlns:p14="http://schemas.microsoft.com/office/powerpoint/2010/main" val="41718296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Seasonal Means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0379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current_winter.png"/>
          <p:cNvPicPr>
            <a:picLocks noChangeAspect="1"/>
          </p:cNvPicPr>
          <p:nvPr/>
        </p:nvPicPr>
        <p:blipFill rotWithShape="1">
          <a:blip r:embed="rId2">
            <a:extLst>
              <a:ext uri="{28A0092B-C50C-407E-A947-70E740481C1C}">
                <a14:useLocalDpi xmlns:a14="http://schemas.microsoft.com/office/drawing/2010/main" val="0"/>
              </a:ext>
            </a:extLst>
          </a:blip>
          <a:srcRect l="13158" t="4306" r="13556" b="5630"/>
          <a:stretch/>
        </p:blipFill>
        <p:spPr>
          <a:xfrm>
            <a:off x="2404872" y="0"/>
            <a:ext cx="6748272" cy="6217920"/>
          </a:xfrm>
          <a:prstGeom prst="rect">
            <a:avLst/>
          </a:prstGeom>
        </p:spPr>
      </p:pic>
      <p:sp>
        <p:nvSpPr>
          <p:cNvPr id="3" name="TextBox 2"/>
          <p:cNvSpPr txBox="1"/>
          <p:nvPr/>
        </p:nvSpPr>
        <p:spPr>
          <a:xfrm>
            <a:off x="0" y="1244600"/>
            <a:ext cx="2616200" cy="1354217"/>
          </a:xfrm>
          <a:prstGeom prst="rect">
            <a:avLst/>
          </a:prstGeom>
          <a:noFill/>
        </p:spPr>
        <p:txBody>
          <a:bodyPr wrap="square" rtlCol="0">
            <a:spAutoFit/>
          </a:bodyPr>
          <a:lstStyle/>
          <a:p>
            <a:pPr algn="ctr"/>
            <a:r>
              <a:rPr lang="en-US" sz="2800" b="1" dirty="0" smtClean="0"/>
              <a:t>Winter</a:t>
            </a:r>
          </a:p>
          <a:p>
            <a:endParaRPr lang="en-US" dirty="0"/>
          </a:p>
          <a:p>
            <a:pPr marL="285750" indent="-285750">
              <a:buFont typeface="Arial"/>
              <a:buChar char="•"/>
            </a:pPr>
            <a:r>
              <a:rPr lang="en-US" dirty="0" smtClean="0"/>
              <a:t>December, January and February</a:t>
            </a:r>
            <a:endParaRPr lang="en-US" dirty="0"/>
          </a:p>
        </p:txBody>
      </p:sp>
    </p:spTree>
    <p:extLst>
      <p:ext uri="{BB962C8B-B14F-4D97-AF65-F5344CB8AC3E}">
        <p14:creationId xmlns:p14="http://schemas.microsoft.com/office/powerpoint/2010/main" val="380185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current_spring.png"/>
          <p:cNvPicPr>
            <a:picLocks noChangeAspect="1"/>
          </p:cNvPicPr>
          <p:nvPr/>
        </p:nvPicPr>
        <p:blipFill rotWithShape="1">
          <a:blip r:embed="rId2">
            <a:extLst>
              <a:ext uri="{28A0092B-C50C-407E-A947-70E740481C1C}">
                <a14:useLocalDpi xmlns:a14="http://schemas.microsoft.com/office/drawing/2010/main" val="0"/>
              </a:ext>
            </a:extLst>
          </a:blip>
          <a:srcRect l="13158" t="4306" r="13556" b="5630"/>
          <a:stretch/>
        </p:blipFill>
        <p:spPr>
          <a:xfrm>
            <a:off x="2404872" y="0"/>
            <a:ext cx="6748272" cy="6217920"/>
          </a:xfrm>
          <a:prstGeom prst="rect">
            <a:avLst/>
          </a:prstGeom>
        </p:spPr>
      </p:pic>
      <p:sp>
        <p:nvSpPr>
          <p:cNvPr id="3" name="TextBox 2"/>
          <p:cNvSpPr txBox="1"/>
          <p:nvPr/>
        </p:nvSpPr>
        <p:spPr>
          <a:xfrm>
            <a:off x="0" y="1244600"/>
            <a:ext cx="2616200" cy="1077218"/>
          </a:xfrm>
          <a:prstGeom prst="rect">
            <a:avLst/>
          </a:prstGeom>
          <a:noFill/>
        </p:spPr>
        <p:txBody>
          <a:bodyPr wrap="square" rtlCol="0">
            <a:spAutoFit/>
          </a:bodyPr>
          <a:lstStyle/>
          <a:p>
            <a:pPr algn="ctr"/>
            <a:r>
              <a:rPr lang="en-US" sz="2800" b="1" dirty="0" smtClean="0"/>
              <a:t>Spring</a:t>
            </a:r>
          </a:p>
          <a:p>
            <a:endParaRPr lang="en-US" dirty="0"/>
          </a:p>
          <a:p>
            <a:pPr marL="285750" indent="-285750">
              <a:buFont typeface="Arial"/>
              <a:buChar char="•"/>
            </a:pPr>
            <a:r>
              <a:rPr lang="en-US" dirty="0" smtClean="0"/>
              <a:t>March, April and May</a:t>
            </a:r>
            <a:endParaRPr lang="en-US" dirty="0"/>
          </a:p>
        </p:txBody>
      </p:sp>
    </p:spTree>
    <p:extLst>
      <p:ext uri="{BB962C8B-B14F-4D97-AF65-F5344CB8AC3E}">
        <p14:creationId xmlns:p14="http://schemas.microsoft.com/office/powerpoint/2010/main" val="1814645406"/>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an_current_summer.png"/>
          <p:cNvPicPr>
            <a:picLocks noChangeAspect="1"/>
          </p:cNvPicPr>
          <p:nvPr/>
        </p:nvPicPr>
        <p:blipFill rotWithShape="1">
          <a:blip r:embed="rId2">
            <a:extLst>
              <a:ext uri="{28A0092B-C50C-407E-A947-70E740481C1C}">
                <a14:useLocalDpi xmlns:a14="http://schemas.microsoft.com/office/drawing/2010/main" val="0"/>
              </a:ext>
            </a:extLst>
          </a:blip>
          <a:srcRect l="13157" t="4306" r="13555" b="5630"/>
          <a:stretch/>
        </p:blipFill>
        <p:spPr>
          <a:xfrm>
            <a:off x="2404872" y="0"/>
            <a:ext cx="6748272" cy="6217920"/>
          </a:xfrm>
          <a:prstGeom prst="rect">
            <a:avLst/>
          </a:prstGeom>
        </p:spPr>
      </p:pic>
      <p:sp>
        <p:nvSpPr>
          <p:cNvPr id="4" name="TextBox 3"/>
          <p:cNvSpPr txBox="1"/>
          <p:nvPr/>
        </p:nvSpPr>
        <p:spPr>
          <a:xfrm>
            <a:off x="0" y="1244600"/>
            <a:ext cx="2616200" cy="1077218"/>
          </a:xfrm>
          <a:prstGeom prst="rect">
            <a:avLst/>
          </a:prstGeom>
          <a:noFill/>
        </p:spPr>
        <p:txBody>
          <a:bodyPr wrap="square" rtlCol="0">
            <a:spAutoFit/>
          </a:bodyPr>
          <a:lstStyle/>
          <a:p>
            <a:pPr algn="ctr"/>
            <a:r>
              <a:rPr lang="en-US" sz="2800" b="1" dirty="0" smtClean="0"/>
              <a:t>Summer</a:t>
            </a:r>
          </a:p>
          <a:p>
            <a:endParaRPr lang="en-US" dirty="0"/>
          </a:p>
          <a:p>
            <a:pPr marL="285750" indent="-285750">
              <a:buFont typeface="Arial"/>
              <a:buChar char="•"/>
            </a:pPr>
            <a:r>
              <a:rPr lang="en-US" dirty="0" smtClean="0"/>
              <a:t>June, July and August</a:t>
            </a:r>
            <a:endParaRPr lang="en-US" dirty="0"/>
          </a:p>
        </p:txBody>
      </p:sp>
    </p:spTree>
    <p:extLst>
      <p:ext uri="{BB962C8B-B14F-4D97-AF65-F5344CB8AC3E}">
        <p14:creationId xmlns:p14="http://schemas.microsoft.com/office/powerpoint/2010/main" val="4816117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current_fall.png"/>
          <p:cNvPicPr>
            <a:picLocks noChangeAspect="1"/>
          </p:cNvPicPr>
          <p:nvPr/>
        </p:nvPicPr>
        <p:blipFill rotWithShape="1">
          <a:blip r:embed="rId2">
            <a:extLst>
              <a:ext uri="{28A0092B-C50C-407E-A947-70E740481C1C}">
                <a14:useLocalDpi xmlns:a14="http://schemas.microsoft.com/office/drawing/2010/main" val="0"/>
              </a:ext>
            </a:extLst>
          </a:blip>
          <a:srcRect l="13158" t="4306" r="13556" b="5630"/>
          <a:stretch/>
        </p:blipFill>
        <p:spPr>
          <a:xfrm>
            <a:off x="2404872" y="0"/>
            <a:ext cx="6748272" cy="6217920"/>
          </a:xfrm>
          <a:prstGeom prst="rect">
            <a:avLst/>
          </a:prstGeom>
        </p:spPr>
      </p:pic>
      <p:sp>
        <p:nvSpPr>
          <p:cNvPr id="3" name="TextBox 2"/>
          <p:cNvSpPr txBox="1"/>
          <p:nvPr/>
        </p:nvSpPr>
        <p:spPr>
          <a:xfrm>
            <a:off x="0" y="1244600"/>
            <a:ext cx="2616200" cy="1354217"/>
          </a:xfrm>
          <a:prstGeom prst="rect">
            <a:avLst/>
          </a:prstGeom>
          <a:noFill/>
        </p:spPr>
        <p:txBody>
          <a:bodyPr wrap="square" rtlCol="0">
            <a:spAutoFit/>
          </a:bodyPr>
          <a:lstStyle/>
          <a:p>
            <a:pPr algn="ctr"/>
            <a:r>
              <a:rPr lang="en-US" sz="2800" b="1" dirty="0" smtClean="0"/>
              <a:t>Autumn</a:t>
            </a:r>
          </a:p>
          <a:p>
            <a:endParaRPr lang="en-US" dirty="0"/>
          </a:p>
          <a:p>
            <a:pPr marL="285750" indent="-285750">
              <a:buFont typeface="Arial"/>
              <a:buChar char="•"/>
            </a:pPr>
            <a:r>
              <a:rPr lang="en-US" dirty="0" smtClean="0"/>
              <a:t>September, October and November</a:t>
            </a:r>
            <a:endParaRPr lang="en-US" dirty="0"/>
          </a:p>
        </p:txBody>
      </p:sp>
    </p:spTree>
    <p:extLst>
      <p:ext uri="{BB962C8B-B14F-4D97-AF65-F5344CB8AC3E}">
        <p14:creationId xmlns:p14="http://schemas.microsoft.com/office/powerpoint/2010/main" val="2706134167"/>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Autumns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6562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an_current_fall2009.png"/>
          <p:cNvPicPr>
            <a:picLocks noChangeAspect="1"/>
          </p:cNvPicPr>
          <p:nvPr/>
        </p:nvPicPr>
        <p:blipFill rotWithShape="1">
          <a:blip r:embed="rId2">
            <a:extLst>
              <a:ext uri="{28A0092B-C50C-407E-A947-70E740481C1C}">
                <a14:useLocalDpi xmlns:a14="http://schemas.microsoft.com/office/drawing/2010/main" val="0"/>
              </a:ext>
            </a:extLst>
          </a:blip>
          <a:srcRect l="13157" t="4306" r="13555" b="5630"/>
          <a:stretch/>
        </p:blipFill>
        <p:spPr>
          <a:xfrm>
            <a:off x="2404872" y="0"/>
            <a:ext cx="6748272" cy="6217920"/>
          </a:xfrm>
          <a:prstGeom prst="rect">
            <a:avLst/>
          </a:prstGeom>
        </p:spPr>
      </p:pic>
      <p:sp>
        <p:nvSpPr>
          <p:cNvPr id="5" name="TextBox 4"/>
          <p:cNvSpPr txBox="1"/>
          <p:nvPr/>
        </p:nvSpPr>
        <p:spPr>
          <a:xfrm>
            <a:off x="0" y="1244600"/>
            <a:ext cx="2616200" cy="800219"/>
          </a:xfrm>
          <a:prstGeom prst="rect">
            <a:avLst/>
          </a:prstGeom>
          <a:noFill/>
        </p:spPr>
        <p:txBody>
          <a:bodyPr wrap="square" rtlCol="0">
            <a:spAutoFit/>
          </a:bodyPr>
          <a:lstStyle/>
          <a:p>
            <a:pPr algn="ctr"/>
            <a:r>
              <a:rPr lang="en-US" sz="2800" b="1" dirty="0" smtClean="0"/>
              <a:t>Autumn 2009</a:t>
            </a:r>
          </a:p>
          <a:p>
            <a:endParaRPr lang="en-US" dirty="0"/>
          </a:p>
        </p:txBody>
      </p:sp>
      <p:pic>
        <p:nvPicPr>
          <p:cNvPr id="2" name="Picture 1" descr="NARR_annual_2009_4Fall.png"/>
          <p:cNvPicPr>
            <a:picLocks noChangeAspect="1"/>
          </p:cNvPicPr>
          <p:nvPr/>
        </p:nvPicPr>
        <p:blipFill rotWithShape="1">
          <a:blip r:embed="rId3">
            <a:extLst>
              <a:ext uri="{28A0092B-C50C-407E-A947-70E740481C1C}">
                <a14:useLocalDpi xmlns:a14="http://schemas.microsoft.com/office/drawing/2010/main" val="0"/>
              </a:ext>
            </a:extLst>
          </a:blip>
          <a:srcRect l="25393" t="4259" r="6587" b="7408"/>
          <a:stretch/>
        </p:blipFill>
        <p:spPr>
          <a:xfrm>
            <a:off x="2616200" y="0"/>
            <a:ext cx="6527800" cy="6555286"/>
          </a:xfrm>
          <a:prstGeom prst="rect">
            <a:avLst/>
          </a:prstGeom>
          <a:ln>
            <a:solidFill>
              <a:srgbClr val="000000"/>
            </a:solidFill>
          </a:ln>
        </p:spPr>
      </p:pic>
    </p:spTree>
    <p:extLst>
      <p:ext uri="{BB962C8B-B14F-4D97-AF65-F5344CB8AC3E}">
        <p14:creationId xmlns:p14="http://schemas.microsoft.com/office/powerpoint/2010/main" val="1106918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current_fall2011.png"/>
          <p:cNvPicPr>
            <a:picLocks noChangeAspect="1"/>
          </p:cNvPicPr>
          <p:nvPr/>
        </p:nvPicPr>
        <p:blipFill rotWithShape="1">
          <a:blip r:embed="rId2">
            <a:extLst>
              <a:ext uri="{28A0092B-C50C-407E-A947-70E740481C1C}">
                <a14:useLocalDpi xmlns:a14="http://schemas.microsoft.com/office/drawing/2010/main" val="0"/>
              </a:ext>
            </a:extLst>
          </a:blip>
          <a:srcRect l="13158" t="4307" r="13555" b="5631"/>
          <a:stretch/>
        </p:blipFill>
        <p:spPr>
          <a:xfrm>
            <a:off x="2404872" y="0"/>
            <a:ext cx="6748272" cy="6217920"/>
          </a:xfrm>
          <a:prstGeom prst="rect">
            <a:avLst/>
          </a:prstGeom>
        </p:spPr>
      </p:pic>
      <p:sp>
        <p:nvSpPr>
          <p:cNvPr id="3" name="TextBox 2"/>
          <p:cNvSpPr txBox="1"/>
          <p:nvPr/>
        </p:nvSpPr>
        <p:spPr>
          <a:xfrm>
            <a:off x="0" y="1244600"/>
            <a:ext cx="2616200" cy="800219"/>
          </a:xfrm>
          <a:prstGeom prst="rect">
            <a:avLst/>
          </a:prstGeom>
          <a:noFill/>
        </p:spPr>
        <p:txBody>
          <a:bodyPr wrap="square" rtlCol="0">
            <a:spAutoFit/>
          </a:bodyPr>
          <a:lstStyle/>
          <a:p>
            <a:pPr algn="ctr"/>
            <a:r>
              <a:rPr lang="en-US" sz="2800" b="1" dirty="0" smtClean="0"/>
              <a:t>Autumn 2011</a:t>
            </a:r>
          </a:p>
          <a:p>
            <a:endParaRPr lang="en-US" dirty="0"/>
          </a:p>
        </p:txBody>
      </p:sp>
      <p:pic>
        <p:nvPicPr>
          <p:cNvPr id="5" name="Picture 4" descr="MAB_River_Discharge_Season_fall.png"/>
          <p:cNvPicPr>
            <a:picLocks noChangeAspect="1"/>
          </p:cNvPicPr>
          <p:nvPr/>
        </p:nvPicPr>
        <p:blipFill rotWithShape="1">
          <a:blip r:embed="rId3">
            <a:extLst>
              <a:ext uri="{28A0092B-C50C-407E-A947-70E740481C1C}">
                <a14:useLocalDpi xmlns:a14="http://schemas.microsoft.com/office/drawing/2010/main" val="0"/>
              </a:ext>
            </a:extLst>
          </a:blip>
          <a:srcRect l="5035" t="2778" r="6944" b="6713"/>
          <a:stretch/>
        </p:blipFill>
        <p:spPr>
          <a:xfrm>
            <a:off x="2616200" y="1244600"/>
            <a:ext cx="6438900" cy="4965700"/>
          </a:xfrm>
          <a:prstGeom prst="rect">
            <a:avLst/>
          </a:prstGeom>
          <a:ln>
            <a:solidFill>
              <a:schemeClr val="tx1"/>
            </a:solidFill>
          </a:ln>
        </p:spPr>
      </p:pic>
    </p:spTree>
    <p:extLst>
      <p:ext uri="{BB962C8B-B14F-4D97-AF65-F5344CB8AC3E}">
        <p14:creationId xmlns:p14="http://schemas.microsoft.com/office/powerpoint/2010/main" val="2778457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60EADDB-668C-1542-A0FF-34DDD6EEEE5C}"/>
              </a:ext>
            </a:extLst>
          </p:cNvPr>
          <p:cNvSpPr>
            <a:spLocks noGrp="1"/>
          </p:cNvSpPr>
          <p:nvPr>
            <p:ph type="title"/>
          </p:nvPr>
        </p:nvSpPr>
        <p:spPr>
          <a:xfrm>
            <a:off x="628649" y="0"/>
            <a:ext cx="7886700" cy="1325563"/>
          </a:xfrm>
        </p:spPr>
        <p:txBody>
          <a:bodyPr>
            <a:normAutofit/>
          </a:bodyPr>
          <a:lstStyle/>
          <a:p>
            <a:pPr algn="ctr"/>
            <a:r>
              <a:rPr lang="en-US" sz="3600" dirty="0"/>
              <a:t>2009 and 2011 are Anomalous Years</a:t>
            </a:r>
          </a:p>
        </p:txBody>
      </p:sp>
      <p:pic>
        <p:nvPicPr>
          <p:cNvPr id="6" name="Picture 5">
            <a:extLst>
              <a:ext uri="{FF2B5EF4-FFF2-40B4-BE49-F238E27FC236}">
                <a16:creationId xmlns:a16="http://schemas.microsoft.com/office/drawing/2014/main" xmlns="" id="{F0A7E484-CC39-DB43-B254-5F69BDA7FEDF}"/>
              </a:ext>
            </a:extLst>
          </p:cNvPr>
          <p:cNvPicPr>
            <a:picLocks noChangeAspect="1"/>
          </p:cNvPicPr>
          <p:nvPr/>
        </p:nvPicPr>
        <p:blipFill>
          <a:blip r:embed="rId2"/>
          <a:stretch>
            <a:fillRect/>
          </a:stretch>
        </p:blipFill>
        <p:spPr>
          <a:xfrm>
            <a:off x="283609" y="1172795"/>
            <a:ext cx="8576779" cy="3471554"/>
          </a:xfrm>
          <a:prstGeom prst="rect">
            <a:avLst/>
          </a:prstGeom>
        </p:spPr>
      </p:pic>
      <p:sp>
        <p:nvSpPr>
          <p:cNvPr id="7" name="TextBox 6">
            <a:extLst>
              <a:ext uri="{FF2B5EF4-FFF2-40B4-BE49-F238E27FC236}">
                <a16:creationId xmlns:a16="http://schemas.microsoft.com/office/drawing/2014/main" xmlns="" id="{D849B341-22C1-594B-B5F8-052F44698717}"/>
              </a:ext>
            </a:extLst>
          </p:cNvPr>
          <p:cNvSpPr txBox="1"/>
          <p:nvPr/>
        </p:nvSpPr>
        <p:spPr>
          <a:xfrm>
            <a:off x="4402477" y="4893814"/>
            <a:ext cx="2496620" cy="923330"/>
          </a:xfrm>
          <a:prstGeom prst="rect">
            <a:avLst/>
          </a:prstGeom>
          <a:noFill/>
        </p:spPr>
        <p:txBody>
          <a:bodyPr wrap="square" rtlCol="0">
            <a:spAutoFit/>
          </a:bodyPr>
          <a:lstStyle/>
          <a:p>
            <a:r>
              <a:rPr lang="en-US" dirty="0"/>
              <a:t>2009: unusual high prevalence of New England high pressure</a:t>
            </a:r>
          </a:p>
        </p:txBody>
      </p:sp>
      <p:sp>
        <p:nvSpPr>
          <p:cNvPr id="8" name="TextBox 7">
            <a:extLst>
              <a:ext uri="{FF2B5EF4-FFF2-40B4-BE49-F238E27FC236}">
                <a16:creationId xmlns:a16="http://schemas.microsoft.com/office/drawing/2014/main" xmlns="" id="{D7B659AD-2E07-4B49-BD2E-907A9AD19C4D}"/>
              </a:ext>
            </a:extLst>
          </p:cNvPr>
          <p:cNvSpPr txBox="1"/>
          <p:nvPr/>
        </p:nvSpPr>
        <p:spPr>
          <a:xfrm>
            <a:off x="1435814" y="4893814"/>
            <a:ext cx="2745768" cy="923330"/>
          </a:xfrm>
          <a:prstGeom prst="rect">
            <a:avLst/>
          </a:prstGeom>
          <a:noFill/>
        </p:spPr>
        <p:txBody>
          <a:bodyPr wrap="square" rtlCol="0">
            <a:spAutoFit/>
          </a:bodyPr>
          <a:lstStyle/>
          <a:p>
            <a:r>
              <a:rPr lang="en-US" dirty="0"/>
              <a:t>2011: unusual high prevalence of western Pennsylvania high pressure</a:t>
            </a:r>
          </a:p>
        </p:txBody>
      </p:sp>
      <p:cxnSp>
        <p:nvCxnSpPr>
          <p:cNvPr id="10" name="Straight Arrow Connector 9">
            <a:extLst>
              <a:ext uri="{FF2B5EF4-FFF2-40B4-BE49-F238E27FC236}">
                <a16:creationId xmlns:a16="http://schemas.microsoft.com/office/drawing/2014/main" xmlns="" id="{0A07EECD-926C-4045-854B-7A7DFA73073F}"/>
              </a:ext>
            </a:extLst>
          </p:cNvPr>
          <p:cNvCxnSpPr>
            <a:cxnSpLocks/>
            <a:stCxn id="8" idx="0"/>
          </p:cNvCxnSpPr>
          <p:nvPr/>
        </p:nvCxnSpPr>
        <p:spPr>
          <a:xfrm flipV="1">
            <a:off x="2808698" y="2054832"/>
            <a:ext cx="160533" cy="283898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xmlns="" id="{88C1F834-8917-CE41-A35E-3FFAEFB8D96C}"/>
              </a:ext>
            </a:extLst>
          </p:cNvPr>
          <p:cNvCxnSpPr>
            <a:cxnSpLocks/>
            <a:stCxn id="7" idx="0"/>
          </p:cNvCxnSpPr>
          <p:nvPr/>
        </p:nvCxnSpPr>
        <p:spPr>
          <a:xfrm flipH="1" flipV="1">
            <a:off x="4089115" y="3390472"/>
            <a:ext cx="1561672" cy="150334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xmlns="" id="{7C4A675F-5DD9-8C48-BA5D-C2670BE90BE8}"/>
              </a:ext>
            </a:extLst>
          </p:cNvPr>
          <p:cNvSpPr txBox="1"/>
          <p:nvPr/>
        </p:nvSpPr>
        <p:spPr>
          <a:xfrm>
            <a:off x="518843" y="5881943"/>
            <a:ext cx="8106310" cy="369332"/>
          </a:xfrm>
          <a:prstGeom prst="rect">
            <a:avLst/>
          </a:prstGeom>
          <a:noFill/>
        </p:spPr>
        <p:txBody>
          <a:bodyPr wrap="square" rtlCol="0">
            <a:spAutoFit/>
          </a:bodyPr>
          <a:lstStyle/>
          <a:p>
            <a:pPr algn="ctr"/>
            <a:r>
              <a:rPr lang="en-US" b="1" i="1" dirty="0"/>
              <a:t>What is driving these anomalies? How does it influence the storms in these years?</a:t>
            </a:r>
          </a:p>
        </p:txBody>
      </p:sp>
    </p:spTree>
    <p:extLst>
      <p:ext uri="{BB962C8B-B14F-4D97-AF65-F5344CB8AC3E}">
        <p14:creationId xmlns:p14="http://schemas.microsoft.com/office/powerpoint/2010/main" val="177305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nvPicPr>
        <p:blipFill rotWithShape="1">
          <a:blip r:embed="rId2"/>
          <a:srcRect l="6374" t="51496" r="51333" b="7011"/>
          <a:stretch/>
        </p:blipFill>
        <p:spPr>
          <a:xfrm>
            <a:off x="835025" y="406400"/>
            <a:ext cx="7332752" cy="5394066"/>
          </a:xfrm>
          <a:prstGeom prst="rect">
            <a:avLst/>
          </a:prstGeom>
        </p:spPr>
      </p:pic>
      <p:sp>
        <p:nvSpPr>
          <p:cNvPr id="3" name="TextBox 2"/>
          <p:cNvSpPr txBox="1"/>
          <p:nvPr/>
        </p:nvSpPr>
        <p:spPr>
          <a:xfrm>
            <a:off x="1117600" y="215900"/>
            <a:ext cx="3124189" cy="523220"/>
          </a:xfrm>
          <a:prstGeom prst="rect">
            <a:avLst/>
          </a:prstGeom>
          <a:noFill/>
        </p:spPr>
        <p:txBody>
          <a:bodyPr wrap="none" rtlCol="0">
            <a:spAutoFit/>
          </a:bodyPr>
          <a:lstStyle/>
          <a:p>
            <a:r>
              <a:rPr lang="en-US" sz="2800" b="1" dirty="0" smtClean="0"/>
              <a:t>Biological Response</a:t>
            </a:r>
            <a:endParaRPr lang="en-US" sz="2800" b="1" dirty="0"/>
          </a:p>
        </p:txBody>
      </p:sp>
    </p:spTree>
    <p:extLst>
      <p:ext uri="{BB962C8B-B14F-4D97-AF65-F5344CB8AC3E}">
        <p14:creationId xmlns:p14="http://schemas.microsoft.com/office/powerpoint/2010/main" val="1119704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descr="0707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57150"/>
            <a:ext cx="6223000" cy="6137047"/>
          </a:xfrm>
          <a:prstGeom prst="rect">
            <a:avLst/>
          </a:prstGeom>
          <a:noFill/>
          <a:extLst>
            <a:ext uri="{909E8E84-426E-40dd-AFC4-6F175D3DCCD1}">
              <a14:hiddenFill xmlns="" xmlns:a14="http://schemas.microsoft.com/office/drawing/2010/main">
                <a:solidFill>
                  <a:srgbClr val="FFFFFF"/>
                </a:solidFill>
              </a14:hiddenFill>
            </a:ext>
          </a:extLst>
        </p:spPr>
      </p:pic>
      <p:sp>
        <p:nvSpPr>
          <p:cNvPr id="532493" name="Text Box 13"/>
          <p:cNvSpPr txBox="1">
            <a:spLocks noChangeArrowheads="1"/>
          </p:cNvSpPr>
          <p:nvPr/>
        </p:nvSpPr>
        <p:spPr bwMode="auto">
          <a:xfrm>
            <a:off x="1954213" y="284163"/>
            <a:ext cx="2599728" cy="1754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5400" b="1" dirty="0" smtClean="0">
                <a:solidFill>
                  <a:srgbClr val="FF0000"/>
                </a:solidFill>
              </a:rPr>
              <a:t>12 </a:t>
            </a:r>
            <a:r>
              <a:rPr lang="en-US" sz="3600" b="1" dirty="0" smtClean="0">
                <a:solidFill>
                  <a:srgbClr val="FF0000"/>
                </a:solidFill>
              </a:rPr>
              <a:t>Stations</a:t>
            </a:r>
            <a:endParaRPr lang="en-US" sz="3600" b="1" dirty="0">
              <a:solidFill>
                <a:srgbClr val="FF0000"/>
              </a:solidFill>
            </a:endParaRPr>
          </a:p>
          <a:p>
            <a:endParaRPr lang="en-US" sz="5400" b="1" dirty="0">
              <a:solidFill>
                <a:srgbClr val="FF0000"/>
              </a:solidFill>
            </a:endParaRPr>
          </a:p>
        </p:txBody>
      </p:sp>
      <p:sp>
        <p:nvSpPr>
          <p:cNvPr id="15" name="TextBox 14"/>
          <p:cNvSpPr txBox="1"/>
          <p:nvPr/>
        </p:nvSpPr>
        <p:spPr>
          <a:xfrm>
            <a:off x="1954213" y="354569"/>
            <a:ext cx="888999" cy="738664"/>
          </a:xfrm>
          <a:prstGeom prst="rect">
            <a:avLst/>
          </a:prstGeom>
          <a:solidFill>
            <a:srgbClr val="95FFCF"/>
          </a:solidFill>
        </p:spPr>
        <p:txBody>
          <a:bodyPr wrap="square" lIns="0" tIns="0" rIns="0" bIns="0" rtlCol="0">
            <a:noAutofit/>
          </a:bodyPr>
          <a:lstStyle/>
          <a:p>
            <a:pPr algn="ctr"/>
            <a:r>
              <a:rPr lang="en-US" sz="4800" b="1" dirty="0" smtClean="0">
                <a:solidFill>
                  <a:srgbClr val="FF0000"/>
                </a:solidFill>
              </a:rPr>
              <a:t>17</a:t>
            </a:r>
            <a:endParaRPr lang="en-US" sz="4800" b="1" dirty="0">
              <a:solidFill>
                <a:srgbClr val="FF0000"/>
              </a:solidFill>
            </a:endParaRPr>
          </a:p>
        </p:txBody>
      </p:sp>
      <p:sp>
        <p:nvSpPr>
          <p:cNvPr id="2" name="Isosceles Triangle 1"/>
          <p:cNvSpPr/>
          <p:nvPr/>
        </p:nvSpPr>
        <p:spPr>
          <a:xfrm>
            <a:off x="4299941" y="1124983"/>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a:off x="5257800" y="10604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a:off x="2298700" y="33464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a:off x="3611563" y="142240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a:off x="1987550" y="391160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a:off x="3021012" y="177814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a:off x="2913062" y="21018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a:off x="2779712" y="23431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a:off x="2513012" y="27495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1962150" y="48196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25"/>
          <p:cNvSpPr/>
          <p:nvPr/>
        </p:nvSpPr>
        <p:spPr>
          <a:xfrm>
            <a:off x="2095500" y="54927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Isosceles Triangle 26"/>
          <p:cNvSpPr/>
          <p:nvPr/>
        </p:nvSpPr>
        <p:spPr>
          <a:xfrm>
            <a:off x="5257800" y="69850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a:off x="4940300" y="97155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p:cNvSpPr/>
          <p:nvPr/>
        </p:nvSpPr>
        <p:spPr>
          <a:xfrm>
            <a:off x="4033241" y="129554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a:off x="3236912" y="153684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1854200" y="438150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Isosceles Triangle 31"/>
          <p:cNvSpPr/>
          <p:nvPr/>
        </p:nvSpPr>
        <p:spPr>
          <a:xfrm>
            <a:off x="1447800" y="5902097"/>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RDLMeasured_WOOD_2014_11_27_0000.png"/>
          <p:cNvPicPr>
            <a:picLocks noChangeAspect="1"/>
          </p:cNvPicPr>
          <p:nvPr/>
        </p:nvPicPr>
        <p:blipFill rotWithShape="1">
          <a:blip r:embed="rId3">
            <a:extLst>
              <a:ext uri="{28A0092B-C50C-407E-A947-70E740481C1C}">
                <a14:useLocalDpi xmlns:a14="http://schemas.microsoft.com/office/drawing/2010/main" val="0"/>
              </a:ext>
            </a:extLst>
          </a:blip>
          <a:srcRect l="8888" t="4144" r="10695" b="6666"/>
          <a:stretch/>
        </p:blipFill>
        <p:spPr>
          <a:xfrm>
            <a:off x="3611562" y="3257549"/>
            <a:ext cx="3030537" cy="2520867"/>
          </a:xfrm>
          <a:prstGeom prst="rect">
            <a:avLst/>
          </a:prstGeom>
        </p:spPr>
      </p:pic>
    </p:spTree>
    <p:extLst>
      <p:ext uri="{BB962C8B-B14F-4D97-AF65-F5344CB8AC3E}">
        <p14:creationId xmlns:p14="http://schemas.microsoft.com/office/powerpoint/2010/main" val="564668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80">
                                          <p:stCondLst>
                                            <p:cond delay="0"/>
                                          </p:stCondLst>
                                        </p:cTn>
                                        <p:tgtEl>
                                          <p:spTgt spid="29"/>
                                        </p:tgtEl>
                                      </p:cBhvr>
                                    </p:animEffect>
                                    <p:anim calcmode="lin" valueType="num">
                                      <p:cBhvr>
                                        <p:cTn id="2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9" dur="26">
                                          <p:stCondLst>
                                            <p:cond delay="650"/>
                                          </p:stCondLst>
                                        </p:cTn>
                                        <p:tgtEl>
                                          <p:spTgt spid="29"/>
                                        </p:tgtEl>
                                      </p:cBhvr>
                                      <p:to x="100000" y="60000"/>
                                    </p:animScale>
                                    <p:animScale>
                                      <p:cBhvr>
                                        <p:cTn id="30" dur="166" decel="50000">
                                          <p:stCondLst>
                                            <p:cond delay="676"/>
                                          </p:stCondLst>
                                        </p:cTn>
                                        <p:tgtEl>
                                          <p:spTgt spid="29"/>
                                        </p:tgtEl>
                                      </p:cBhvr>
                                      <p:to x="100000" y="100000"/>
                                    </p:animScale>
                                    <p:animScale>
                                      <p:cBhvr>
                                        <p:cTn id="31" dur="26">
                                          <p:stCondLst>
                                            <p:cond delay="1312"/>
                                          </p:stCondLst>
                                        </p:cTn>
                                        <p:tgtEl>
                                          <p:spTgt spid="29"/>
                                        </p:tgtEl>
                                      </p:cBhvr>
                                      <p:to x="100000" y="80000"/>
                                    </p:animScale>
                                    <p:animScale>
                                      <p:cBhvr>
                                        <p:cTn id="32" dur="166" decel="50000">
                                          <p:stCondLst>
                                            <p:cond delay="1338"/>
                                          </p:stCondLst>
                                        </p:cTn>
                                        <p:tgtEl>
                                          <p:spTgt spid="29"/>
                                        </p:tgtEl>
                                      </p:cBhvr>
                                      <p:to x="100000" y="100000"/>
                                    </p:animScale>
                                    <p:animScale>
                                      <p:cBhvr>
                                        <p:cTn id="33" dur="26">
                                          <p:stCondLst>
                                            <p:cond delay="1642"/>
                                          </p:stCondLst>
                                        </p:cTn>
                                        <p:tgtEl>
                                          <p:spTgt spid="29"/>
                                        </p:tgtEl>
                                      </p:cBhvr>
                                      <p:to x="100000" y="90000"/>
                                    </p:animScale>
                                    <p:animScale>
                                      <p:cBhvr>
                                        <p:cTn id="34" dur="166" decel="50000">
                                          <p:stCondLst>
                                            <p:cond delay="1668"/>
                                          </p:stCondLst>
                                        </p:cTn>
                                        <p:tgtEl>
                                          <p:spTgt spid="29"/>
                                        </p:tgtEl>
                                      </p:cBhvr>
                                      <p:to x="100000" y="100000"/>
                                    </p:animScale>
                                    <p:animScale>
                                      <p:cBhvr>
                                        <p:cTn id="35" dur="26">
                                          <p:stCondLst>
                                            <p:cond delay="1808"/>
                                          </p:stCondLst>
                                        </p:cTn>
                                        <p:tgtEl>
                                          <p:spTgt spid="29"/>
                                        </p:tgtEl>
                                      </p:cBhvr>
                                      <p:to x="100000" y="95000"/>
                                    </p:animScale>
                                    <p:animScale>
                                      <p:cBhvr>
                                        <p:cTn id="36" dur="166" decel="50000">
                                          <p:stCondLst>
                                            <p:cond delay="1834"/>
                                          </p:stCondLst>
                                        </p:cTn>
                                        <p:tgtEl>
                                          <p:spTgt spid="2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80">
                                          <p:stCondLst>
                                            <p:cond delay="0"/>
                                          </p:stCondLst>
                                        </p:cTn>
                                        <p:tgtEl>
                                          <p:spTgt spid="30"/>
                                        </p:tgtEl>
                                      </p:cBhvr>
                                    </p:animEffect>
                                    <p:anim calcmode="lin" valueType="num">
                                      <p:cBhvr>
                                        <p:cTn id="4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5" dur="26">
                                          <p:stCondLst>
                                            <p:cond delay="650"/>
                                          </p:stCondLst>
                                        </p:cTn>
                                        <p:tgtEl>
                                          <p:spTgt spid="30"/>
                                        </p:tgtEl>
                                      </p:cBhvr>
                                      <p:to x="100000" y="60000"/>
                                    </p:animScale>
                                    <p:animScale>
                                      <p:cBhvr>
                                        <p:cTn id="46" dur="166" decel="50000">
                                          <p:stCondLst>
                                            <p:cond delay="676"/>
                                          </p:stCondLst>
                                        </p:cTn>
                                        <p:tgtEl>
                                          <p:spTgt spid="30"/>
                                        </p:tgtEl>
                                      </p:cBhvr>
                                      <p:to x="100000" y="100000"/>
                                    </p:animScale>
                                    <p:animScale>
                                      <p:cBhvr>
                                        <p:cTn id="47" dur="26">
                                          <p:stCondLst>
                                            <p:cond delay="1312"/>
                                          </p:stCondLst>
                                        </p:cTn>
                                        <p:tgtEl>
                                          <p:spTgt spid="30"/>
                                        </p:tgtEl>
                                      </p:cBhvr>
                                      <p:to x="100000" y="80000"/>
                                    </p:animScale>
                                    <p:animScale>
                                      <p:cBhvr>
                                        <p:cTn id="48" dur="166" decel="50000">
                                          <p:stCondLst>
                                            <p:cond delay="1338"/>
                                          </p:stCondLst>
                                        </p:cTn>
                                        <p:tgtEl>
                                          <p:spTgt spid="30"/>
                                        </p:tgtEl>
                                      </p:cBhvr>
                                      <p:to x="100000" y="100000"/>
                                    </p:animScale>
                                    <p:animScale>
                                      <p:cBhvr>
                                        <p:cTn id="49" dur="26">
                                          <p:stCondLst>
                                            <p:cond delay="1642"/>
                                          </p:stCondLst>
                                        </p:cTn>
                                        <p:tgtEl>
                                          <p:spTgt spid="30"/>
                                        </p:tgtEl>
                                      </p:cBhvr>
                                      <p:to x="100000" y="90000"/>
                                    </p:animScale>
                                    <p:animScale>
                                      <p:cBhvr>
                                        <p:cTn id="50" dur="166" decel="50000">
                                          <p:stCondLst>
                                            <p:cond delay="1668"/>
                                          </p:stCondLst>
                                        </p:cTn>
                                        <p:tgtEl>
                                          <p:spTgt spid="30"/>
                                        </p:tgtEl>
                                      </p:cBhvr>
                                      <p:to x="100000" y="100000"/>
                                    </p:animScale>
                                    <p:animScale>
                                      <p:cBhvr>
                                        <p:cTn id="51" dur="26">
                                          <p:stCondLst>
                                            <p:cond delay="1808"/>
                                          </p:stCondLst>
                                        </p:cTn>
                                        <p:tgtEl>
                                          <p:spTgt spid="30"/>
                                        </p:tgtEl>
                                      </p:cBhvr>
                                      <p:to x="100000" y="95000"/>
                                    </p:animScale>
                                    <p:animScale>
                                      <p:cBhvr>
                                        <p:cTn id="52" dur="166" decel="50000">
                                          <p:stCondLst>
                                            <p:cond delay="1834"/>
                                          </p:stCondLst>
                                        </p:cTn>
                                        <p:tgtEl>
                                          <p:spTgt spid="30"/>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80">
                                          <p:stCondLst>
                                            <p:cond delay="0"/>
                                          </p:stCondLst>
                                        </p:cTn>
                                        <p:tgtEl>
                                          <p:spTgt spid="31"/>
                                        </p:tgtEl>
                                      </p:cBhvr>
                                    </p:animEffect>
                                    <p:anim calcmode="lin" valueType="num">
                                      <p:cBhvr>
                                        <p:cTn id="5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61" dur="26">
                                          <p:stCondLst>
                                            <p:cond delay="650"/>
                                          </p:stCondLst>
                                        </p:cTn>
                                        <p:tgtEl>
                                          <p:spTgt spid="31"/>
                                        </p:tgtEl>
                                      </p:cBhvr>
                                      <p:to x="100000" y="60000"/>
                                    </p:animScale>
                                    <p:animScale>
                                      <p:cBhvr>
                                        <p:cTn id="62" dur="166" decel="50000">
                                          <p:stCondLst>
                                            <p:cond delay="676"/>
                                          </p:stCondLst>
                                        </p:cTn>
                                        <p:tgtEl>
                                          <p:spTgt spid="31"/>
                                        </p:tgtEl>
                                      </p:cBhvr>
                                      <p:to x="100000" y="100000"/>
                                    </p:animScale>
                                    <p:animScale>
                                      <p:cBhvr>
                                        <p:cTn id="63" dur="26">
                                          <p:stCondLst>
                                            <p:cond delay="1312"/>
                                          </p:stCondLst>
                                        </p:cTn>
                                        <p:tgtEl>
                                          <p:spTgt spid="31"/>
                                        </p:tgtEl>
                                      </p:cBhvr>
                                      <p:to x="100000" y="80000"/>
                                    </p:animScale>
                                    <p:animScale>
                                      <p:cBhvr>
                                        <p:cTn id="64" dur="166" decel="50000">
                                          <p:stCondLst>
                                            <p:cond delay="1338"/>
                                          </p:stCondLst>
                                        </p:cTn>
                                        <p:tgtEl>
                                          <p:spTgt spid="31"/>
                                        </p:tgtEl>
                                      </p:cBhvr>
                                      <p:to x="100000" y="100000"/>
                                    </p:animScale>
                                    <p:animScale>
                                      <p:cBhvr>
                                        <p:cTn id="65" dur="26">
                                          <p:stCondLst>
                                            <p:cond delay="1642"/>
                                          </p:stCondLst>
                                        </p:cTn>
                                        <p:tgtEl>
                                          <p:spTgt spid="31"/>
                                        </p:tgtEl>
                                      </p:cBhvr>
                                      <p:to x="100000" y="90000"/>
                                    </p:animScale>
                                    <p:animScale>
                                      <p:cBhvr>
                                        <p:cTn id="66" dur="166" decel="50000">
                                          <p:stCondLst>
                                            <p:cond delay="1668"/>
                                          </p:stCondLst>
                                        </p:cTn>
                                        <p:tgtEl>
                                          <p:spTgt spid="31"/>
                                        </p:tgtEl>
                                      </p:cBhvr>
                                      <p:to x="100000" y="100000"/>
                                    </p:animScale>
                                    <p:animScale>
                                      <p:cBhvr>
                                        <p:cTn id="67" dur="26">
                                          <p:stCondLst>
                                            <p:cond delay="1808"/>
                                          </p:stCondLst>
                                        </p:cTn>
                                        <p:tgtEl>
                                          <p:spTgt spid="31"/>
                                        </p:tgtEl>
                                      </p:cBhvr>
                                      <p:to x="100000" y="95000"/>
                                    </p:animScale>
                                    <p:animScale>
                                      <p:cBhvr>
                                        <p:cTn id="68" dur="166" decel="50000">
                                          <p:stCondLst>
                                            <p:cond delay="1834"/>
                                          </p:stCondLst>
                                        </p:cTn>
                                        <p:tgtEl>
                                          <p:spTgt spid="31"/>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80">
                                          <p:stCondLst>
                                            <p:cond delay="0"/>
                                          </p:stCondLst>
                                        </p:cTn>
                                        <p:tgtEl>
                                          <p:spTgt spid="32"/>
                                        </p:tgtEl>
                                      </p:cBhvr>
                                    </p:animEffect>
                                    <p:anim calcmode="lin" valueType="num">
                                      <p:cBhvr>
                                        <p:cTn id="7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77" dur="26">
                                          <p:stCondLst>
                                            <p:cond delay="650"/>
                                          </p:stCondLst>
                                        </p:cTn>
                                        <p:tgtEl>
                                          <p:spTgt spid="32"/>
                                        </p:tgtEl>
                                      </p:cBhvr>
                                      <p:to x="100000" y="60000"/>
                                    </p:animScale>
                                    <p:animScale>
                                      <p:cBhvr>
                                        <p:cTn id="78" dur="166" decel="50000">
                                          <p:stCondLst>
                                            <p:cond delay="676"/>
                                          </p:stCondLst>
                                        </p:cTn>
                                        <p:tgtEl>
                                          <p:spTgt spid="32"/>
                                        </p:tgtEl>
                                      </p:cBhvr>
                                      <p:to x="100000" y="100000"/>
                                    </p:animScale>
                                    <p:animScale>
                                      <p:cBhvr>
                                        <p:cTn id="79" dur="26">
                                          <p:stCondLst>
                                            <p:cond delay="1312"/>
                                          </p:stCondLst>
                                        </p:cTn>
                                        <p:tgtEl>
                                          <p:spTgt spid="32"/>
                                        </p:tgtEl>
                                      </p:cBhvr>
                                      <p:to x="100000" y="80000"/>
                                    </p:animScale>
                                    <p:animScale>
                                      <p:cBhvr>
                                        <p:cTn id="80" dur="166" decel="50000">
                                          <p:stCondLst>
                                            <p:cond delay="1338"/>
                                          </p:stCondLst>
                                        </p:cTn>
                                        <p:tgtEl>
                                          <p:spTgt spid="32"/>
                                        </p:tgtEl>
                                      </p:cBhvr>
                                      <p:to x="100000" y="100000"/>
                                    </p:animScale>
                                    <p:animScale>
                                      <p:cBhvr>
                                        <p:cTn id="81" dur="26">
                                          <p:stCondLst>
                                            <p:cond delay="1642"/>
                                          </p:stCondLst>
                                        </p:cTn>
                                        <p:tgtEl>
                                          <p:spTgt spid="32"/>
                                        </p:tgtEl>
                                      </p:cBhvr>
                                      <p:to x="100000" y="90000"/>
                                    </p:animScale>
                                    <p:animScale>
                                      <p:cBhvr>
                                        <p:cTn id="82" dur="166" decel="50000">
                                          <p:stCondLst>
                                            <p:cond delay="1668"/>
                                          </p:stCondLst>
                                        </p:cTn>
                                        <p:tgtEl>
                                          <p:spTgt spid="32"/>
                                        </p:tgtEl>
                                      </p:cBhvr>
                                      <p:to x="100000" y="100000"/>
                                    </p:animScale>
                                    <p:animScale>
                                      <p:cBhvr>
                                        <p:cTn id="83" dur="26">
                                          <p:stCondLst>
                                            <p:cond delay="1808"/>
                                          </p:stCondLst>
                                        </p:cTn>
                                        <p:tgtEl>
                                          <p:spTgt spid="32"/>
                                        </p:tgtEl>
                                      </p:cBhvr>
                                      <p:to x="100000" y="95000"/>
                                    </p:animScale>
                                    <p:animScale>
                                      <p:cBhvr>
                                        <p:cTn id="84" dur="166" decel="50000">
                                          <p:stCondLst>
                                            <p:cond delay="1834"/>
                                          </p:stCondLst>
                                        </p:cTn>
                                        <p:tgtEl>
                                          <p:spTgt spid="32"/>
                                        </p:tgtEl>
                                      </p:cBhvr>
                                      <p:to x="100000" y="100000"/>
                                    </p:animScale>
                                  </p:childTnLst>
                                </p:cTn>
                              </p:par>
                              <p:par>
                                <p:cTn id="85" presetID="31" presetClass="entr" presetSubtype="0" fill="hold" grpId="1" nodeType="withEffect">
                                  <p:stCondLst>
                                    <p:cond delay="0"/>
                                  </p:stCondLst>
                                  <p:iterate type="lt">
                                    <p:tmPct val="0"/>
                                  </p:iterate>
                                  <p:childTnLst>
                                    <p:set>
                                      <p:cBhvr>
                                        <p:cTn id="86" dur="1" fill="hold">
                                          <p:stCondLst>
                                            <p:cond delay="0"/>
                                          </p:stCondLst>
                                        </p:cTn>
                                        <p:tgtEl>
                                          <p:spTgt spid="15"/>
                                        </p:tgtEl>
                                        <p:attrNameLst>
                                          <p:attrName>style.visibility</p:attrName>
                                        </p:attrNameLst>
                                      </p:cBhvr>
                                      <p:to>
                                        <p:strVal val="visible"/>
                                      </p:to>
                                    </p:set>
                                    <p:anim calcmode="lin" valueType="num">
                                      <p:cBhvr>
                                        <p:cTn id="87" dur="1000" fill="hold"/>
                                        <p:tgtEl>
                                          <p:spTgt spid="15"/>
                                        </p:tgtEl>
                                        <p:attrNameLst>
                                          <p:attrName>ppt_w</p:attrName>
                                        </p:attrNameLst>
                                      </p:cBhvr>
                                      <p:tavLst>
                                        <p:tav tm="0">
                                          <p:val>
                                            <p:fltVal val="0"/>
                                          </p:val>
                                        </p:tav>
                                        <p:tav tm="100000">
                                          <p:val>
                                            <p:strVal val="#ppt_w"/>
                                          </p:val>
                                        </p:tav>
                                      </p:tavLst>
                                    </p:anim>
                                    <p:anim calcmode="lin" valueType="num">
                                      <p:cBhvr>
                                        <p:cTn id="88" dur="1000" fill="hold"/>
                                        <p:tgtEl>
                                          <p:spTgt spid="15"/>
                                        </p:tgtEl>
                                        <p:attrNameLst>
                                          <p:attrName>ppt_h</p:attrName>
                                        </p:attrNameLst>
                                      </p:cBhvr>
                                      <p:tavLst>
                                        <p:tav tm="0">
                                          <p:val>
                                            <p:fltVal val="0"/>
                                          </p:val>
                                        </p:tav>
                                        <p:tav tm="100000">
                                          <p:val>
                                            <p:strVal val="#ppt_h"/>
                                          </p:val>
                                        </p:tav>
                                      </p:tavLst>
                                    </p:anim>
                                    <p:anim calcmode="lin" valueType="num">
                                      <p:cBhvr>
                                        <p:cTn id="89" dur="1000" fill="hold"/>
                                        <p:tgtEl>
                                          <p:spTgt spid="15"/>
                                        </p:tgtEl>
                                        <p:attrNameLst>
                                          <p:attrName>style.rotation</p:attrName>
                                        </p:attrNameLst>
                                      </p:cBhvr>
                                      <p:tavLst>
                                        <p:tav tm="0">
                                          <p:val>
                                            <p:fltVal val="90"/>
                                          </p:val>
                                        </p:tav>
                                        <p:tav tm="100000">
                                          <p:val>
                                            <p:fltVal val="0"/>
                                          </p:val>
                                        </p:tav>
                                      </p:tavLst>
                                    </p:anim>
                                    <p:animEffect transition="in" filter="fade">
                                      <p:cBhvr>
                                        <p:cTn id="9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28" grpId="0" animBg="1"/>
      <p:bldP spid="29" grpId="0" animBg="1"/>
      <p:bldP spid="30" grpId="0" animBg="1"/>
      <p:bldP spid="31"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3" cstate="email">
            <a:alphaModFix amt="76000"/>
            <a:extLst>
              <a:ext uri="{28A0092B-C50C-407E-A947-70E740481C1C}">
                <a14:useLocalDpi xmlns:a14="http://schemas.microsoft.com/office/drawing/2010/main"/>
              </a:ext>
            </a:extLst>
          </a:blip>
          <a:srcRect/>
          <a:stretch/>
        </p:blipFill>
        <p:spPr>
          <a:xfrm>
            <a:off x="0" y="0"/>
            <a:ext cx="9144000" cy="6858000"/>
          </a:xfrm>
          <a:prstGeom prst="rect">
            <a:avLst/>
          </a:prstGeom>
          <a:solidFill>
            <a:schemeClr val="bg1">
              <a:alpha val="50000"/>
            </a:schemeClr>
          </a:solidFill>
        </p:spPr>
      </p:pic>
      <p:sp>
        <p:nvSpPr>
          <p:cNvPr id="8" name="Rectangle 7"/>
          <p:cNvSpPr/>
          <p:nvPr/>
        </p:nvSpPr>
        <p:spPr>
          <a:xfrm>
            <a:off x="0" y="5805196"/>
            <a:ext cx="9144000" cy="11430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MARACOOS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101" y="5494438"/>
            <a:ext cx="5900166" cy="1010984"/>
          </a:xfrm>
          <a:prstGeom prst="rect">
            <a:avLst/>
          </a:prstGeom>
        </p:spPr>
      </p:pic>
      <p:sp>
        <p:nvSpPr>
          <p:cNvPr id="13" name="Title 12"/>
          <p:cNvSpPr>
            <a:spLocks noGrp="1"/>
          </p:cNvSpPr>
          <p:nvPr>
            <p:ph type="title"/>
          </p:nvPr>
        </p:nvSpPr>
        <p:spPr>
          <a:xfrm>
            <a:off x="0" y="365126"/>
            <a:ext cx="9144000" cy="1325563"/>
          </a:xfrm>
        </p:spPr>
        <p:txBody>
          <a:bodyPr>
            <a:noAutofit/>
          </a:bodyPr>
          <a:lstStyle/>
          <a:p>
            <a:pPr algn="ctr"/>
            <a:r>
              <a:rPr lang="en-US" sz="3200" b="1" spc="50" dirty="0" smtClean="0">
                <a:ln w="11430"/>
                <a:solidFill>
                  <a:schemeClr val="bg1"/>
                </a:solidFill>
                <a:effectLst>
                  <a:outerShdw blurRad="76200" dist="50800" dir="5400000" algn="tl" rotWithShape="0">
                    <a:srgbClr val="000000">
                      <a:alpha val="65000"/>
                    </a:srgbClr>
                  </a:outerShdw>
                </a:effectLst>
                <a:latin typeface="Arial" charset="0"/>
                <a:ea typeface="ＭＳ Ｐゴシック" charset="0"/>
              </a:rPr>
              <a:t>A </a:t>
            </a:r>
            <a:r>
              <a:rPr lang="en-US" sz="3200" b="1" spc="50" dirty="0">
                <a:ln w="11430"/>
                <a:solidFill>
                  <a:schemeClr val="bg1"/>
                </a:solidFill>
                <a:effectLst>
                  <a:outerShdw blurRad="76200" dist="50800" dir="5400000" algn="tl" rotWithShape="0">
                    <a:srgbClr val="000000">
                      <a:alpha val="65000"/>
                    </a:srgbClr>
                  </a:outerShdw>
                </a:effectLst>
                <a:latin typeface="Arial" charset="0"/>
                <a:ea typeface="ＭＳ Ｐゴシック" charset="0"/>
              </a:rPr>
              <a:t>Decade of Surface Current Measurements Over the Mid Atlantic Continental Shelf</a:t>
            </a:r>
            <a:endParaRPr lang="en-US" sz="3200" dirty="0">
              <a:solidFill>
                <a:schemeClr val="bg1"/>
              </a:solidFill>
            </a:endParaRPr>
          </a:p>
        </p:txBody>
      </p:sp>
      <p:sp>
        <p:nvSpPr>
          <p:cNvPr id="2" name="Content Placeholder 1"/>
          <p:cNvSpPr>
            <a:spLocks noGrp="1"/>
          </p:cNvSpPr>
          <p:nvPr>
            <p:ph idx="1"/>
          </p:nvPr>
        </p:nvSpPr>
        <p:spPr>
          <a:xfrm>
            <a:off x="1727200" y="1825625"/>
            <a:ext cx="5737977" cy="4351338"/>
          </a:xfrm>
        </p:spPr>
        <p:txBody>
          <a:bodyPr/>
          <a:lstStyle/>
          <a:p>
            <a:r>
              <a:rPr lang="en-US" dirty="0" smtClean="0">
                <a:solidFill>
                  <a:schemeClr val="bg1"/>
                </a:solidFill>
              </a:rPr>
              <a:t>Mean surface flow is cross shelf nearshore rotating to alongshelf with a maximum near the shelf break</a:t>
            </a:r>
          </a:p>
          <a:p>
            <a:r>
              <a:rPr lang="en-US" dirty="0" smtClean="0">
                <a:solidFill>
                  <a:schemeClr val="bg1"/>
                </a:solidFill>
              </a:rPr>
              <a:t>Mean and intra-annual variability is highest in autumn and winter</a:t>
            </a:r>
          </a:p>
          <a:p>
            <a:r>
              <a:rPr lang="en-US" dirty="0" smtClean="0">
                <a:solidFill>
                  <a:schemeClr val="bg1"/>
                </a:solidFill>
              </a:rPr>
              <a:t>Wind and river inputs play a role in the seasonal variability</a:t>
            </a:r>
            <a:endParaRPr lang="en-US" dirty="0">
              <a:solidFill>
                <a:schemeClr val="bg1"/>
              </a:solidFill>
            </a:endParaRPr>
          </a:p>
        </p:txBody>
      </p:sp>
      <p:pic>
        <p:nvPicPr>
          <p:cNvPr id="10" name="Picture 9" descr="IOO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16800" y="1901929"/>
            <a:ext cx="1460499" cy="2653469"/>
          </a:xfrm>
          <a:prstGeom prst="rect">
            <a:avLst/>
          </a:prstGeom>
        </p:spPr>
      </p:pic>
      <p:pic>
        <p:nvPicPr>
          <p:cNvPr id="11" name="Picture 10" descr="NOA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7260" y="4840758"/>
            <a:ext cx="1645920" cy="1645920"/>
          </a:xfrm>
          <a:prstGeom prst="rect">
            <a:avLst/>
          </a:prstGeom>
        </p:spPr>
      </p:pic>
    </p:spTree>
    <p:extLst>
      <p:ext uri="{BB962C8B-B14F-4D97-AF65-F5344CB8AC3E}">
        <p14:creationId xmlns:p14="http://schemas.microsoft.com/office/powerpoint/2010/main" val="15876776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ount_raw_data_timeseries.png"/>
          <p:cNvPicPr>
            <a:picLocks noChangeAspect="1"/>
          </p:cNvPicPr>
          <p:nvPr/>
        </p:nvPicPr>
        <p:blipFill rotWithShape="1">
          <a:blip r:embed="rId2">
            <a:extLst>
              <a:ext uri="{28A0092B-C50C-407E-A947-70E740481C1C}">
                <a14:useLocalDpi xmlns:a14="http://schemas.microsoft.com/office/drawing/2010/main" val="0"/>
              </a:ext>
            </a:extLst>
          </a:blip>
          <a:srcRect l="3889" t="4814" r="14432" b="9444"/>
          <a:stretch/>
        </p:blipFill>
        <p:spPr>
          <a:xfrm>
            <a:off x="3035300" y="991118"/>
            <a:ext cx="6096000" cy="4800082"/>
          </a:xfrm>
          <a:prstGeom prst="rect">
            <a:avLst/>
          </a:prstGeom>
        </p:spPr>
      </p:pic>
      <p:pic>
        <p:nvPicPr>
          <p:cNvPr id="4" name="Picture 3" descr="MARACOOS_6km_grid_15bathy_150dist_v3.png"/>
          <p:cNvPicPr>
            <a:picLocks noChangeAspect="1"/>
          </p:cNvPicPr>
          <p:nvPr/>
        </p:nvPicPr>
        <p:blipFill rotWithShape="1">
          <a:blip r:embed="rId3">
            <a:extLst>
              <a:ext uri="{28A0092B-C50C-407E-A947-70E740481C1C}">
                <a14:useLocalDpi xmlns:a14="http://schemas.microsoft.com/office/drawing/2010/main" val="0"/>
              </a:ext>
            </a:extLst>
          </a:blip>
          <a:srcRect l="22744" t="7175" r="22065" b="6251"/>
          <a:stretch/>
        </p:blipFill>
        <p:spPr>
          <a:xfrm>
            <a:off x="12701" y="1701800"/>
            <a:ext cx="3022600" cy="3556000"/>
          </a:xfrm>
          <a:prstGeom prst="rect">
            <a:avLst/>
          </a:prstGeom>
        </p:spPr>
      </p:pic>
      <p:sp>
        <p:nvSpPr>
          <p:cNvPr id="5" name="Title 4"/>
          <p:cNvSpPr>
            <a:spLocks noGrp="1"/>
          </p:cNvSpPr>
          <p:nvPr>
            <p:ph type="title"/>
          </p:nvPr>
        </p:nvSpPr>
        <p:spPr>
          <a:xfrm>
            <a:off x="628650" y="9526"/>
            <a:ext cx="7886700" cy="1325563"/>
          </a:xfrm>
        </p:spPr>
        <p:txBody>
          <a:bodyPr/>
          <a:lstStyle/>
          <a:p>
            <a:pPr algn="ctr"/>
            <a:r>
              <a:rPr lang="en-US" dirty="0" smtClean="0"/>
              <a:t>Data Coverage</a:t>
            </a:r>
            <a:endParaRPr lang="en-US" dirty="0"/>
          </a:p>
        </p:txBody>
      </p:sp>
      <p:cxnSp>
        <p:nvCxnSpPr>
          <p:cNvPr id="7" name="Straight Connector 6"/>
          <p:cNvCxnSpPr/>
          <p:nvPr/>
        </p:nvCxnSpPr>
        <p:spPr>
          <a:xfrm>
            <a:off x="3606800" y="2882900"/>
            <a:ext cx="4584700"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759200" y="1150423"/>
            <a:ext cx="3399413" cy="369332"/>
          </a:xfrm>
          <a:prstGeom prst="rect">
            <a:avLst/>
          </a:prstGeom>
          <a:noFill/>
        </p:spPr>
        <p:txBody>
          <a:bodyPr wrap="none" rtlCol="0">
            <a:spAutoFit/>
          </a:bodyPr>
          <a:lstStyle/>
          <a:p>
            <a:r>
              <a:rPr lang="en-US" dirty="0" smtClean="0"/>
              <a:t>Each hexagon represents a season</a:t>
            </a:r>
            <a:endParaRPr lang="en-US" dirty="0"/>
          </a:p>
        </p:txBody>
      </p:sp>
    </p:spTree>
    <p:extLst>
      <p:ext uri="{BB962C8B-B14F-4D97-AF65-F5344CB8AC3E}">
        <p14:creationId xmlns:p14="http://schemas.microsoft.com/office/powerpoint/2010/main" val="2471167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current.png"/>
          <p:cNvPicPr>
            <a:picLocks noChangeAspect="1"/>
          </p:cNvPicPr>
          <p:nvPr/>
        </p:nvPicPr>
        <p:blipFill rotWithShape="1">
          <a:blip r:embed="rId3">
            <a:extLst>
              <a:ext uri="{28A0092B-C50C-407E-A947-70E740481C1C}">
                <a14:useLocalDpi xmlns:a14="http://schemas.microsoft.com/office/drawing/2010/main" val="0"/>
              </a:ext>
            </a:extLst>
          </a:blip>
          <a:srcRect l="13209" t="4287" r="13566" b="5714"/>
          <a:stretch/>
        </p:blipFill>
        <p:spPr>
          <a:xfrm>
            <a:off x="2400300" y="0"/>
            <a:ext cx="6743700" cy="6217362"/>
          </a:xfrm>
          <a:prstGeom prst="rect">
            <a:avLst/>
          </a:prstGeom>
        </p:spPr>
      </p:pic>
      <p:sp>
        <p:nvSpPr>
          <p:cNvPr id="3" name="TextBox 2"/>
          <p:cNvSpPr txBox="1"/>
          <p:nvPr/>
        </p:nvSpPr>
        <p:spPr>
          <a:xfrm>
            <a:off x="0" y="1244600"/>
            <a:ext cx="2616200" cy="3847207"/>
          </a:xfrm>
          <a:prstGeom prst="rect">
            <a:avLst/>
          </a:prstGeom>
          <a:noFill/>
        </p:spPr>
        <p:txBody>
          <a:bodyPr wrap="square" rtlCol="0">
            <a:spAutoFit/>
          </a:bodyPr>
          <a:lstStyle/>
          <a:p>
            <a:pPr algn="ctr"/>
            <a:r>
              <a:rPr lang="en-US" sz="2800" b="1" dirty="0" smtClean="0"/>
              <a:t>Decadal Mean</a:t>
            </a:r>
          </a:p>
          <a:p>
            <a:endParaRPr lang="en-US" dirty="0"/>
          </a:p>
          <a:p>
            <a:pPr marL="285750" indent="-285750">
              <a:buFont typeface="Arial"/>
              <a:buChar char="•"/>
            </a:pPr>
            <a:r>
              <a:rPr lang="en-US" dirty="0" smtClean="0"/>
              <a:t>Detided using t_tide</a:t>
            </a:r>
          </a:p>
          <a:p>
            <a:pPr marL="285750" indent="-285750">
              <a:buFont typeface="Arial"/>
              <a:buChar char="•"/>
            </a:pPr>
            <a:r>
              <a:rPr lang="en-US" dirty="0" smtClean="0"/>
              <a:t>30 hour low pass filter applied</a:t>
            </a:r>
          </a:p>
          <a:p>
            <a:pPr marL="285750" indent="-285750">
              <a:buFont typeface="Arial"/>
              <a:buChar char="•"/>
            </a:pPr>
            <a:r>
              <a:rPr lang="en-US" dirty="0" smtClean="0"/>
              <a:t>50% temporal coverage per year </a:t>
            </a:r>
            <a:r>
              <a:rPr lang="en-US" dirty="0" smtClean="0"/>
              <a:t>required</a:t>
            </a:r>
          </a:p>
          <a:p>
            <a:pPr marL="285750" indent="-285750">
              <a:buFont typeface="Arial"/>
              <a:buChar char="•"/>
            </a:pPr>
            <a:endParaRPr lang="en-US" dirty="0"/>
          </a:p>
          <a:p>
            <a:pPr marL="285750" indent="-285750">
              <a:buFont typeface="Arial"/>
              <a:buChar char="•"/>
            </a:pPr>
            <a:endParaRPr lang="en-US" dirty="0" smtClean="0"/>
          </a:p>
          <a:p>
            <a:r>
              <a:rPr lang="en-US" b="1" dirty="0" smtClean="0"/>
              <a:t>Major Features:</a:t>
            </a:r>
          </a:p>
          <a:p>
            <a:pPr marL="285750" indent="-285750">
              <a:buFont typeface="Arial" charset="0"/>
              <a:buChar char="•"/>
            </a:pPr>
            <a:r>
              <a:rPr lang="en-US" dirty="0" smtClean="0"/>
              <a:t>Shelf Slope Front</a:t>
            </a:r>
          </a:p>
          <a:p>
            <a:pPr marL="285750" indent="-285750">
              <a:buFont typeface="Arial" charset="0"/>
              <a:buChar char="•"/>
            </a:pPr>
            <a:r>
              <a:rPr lang="en-US" dirty="0" smtClean="0"/>
              <a:t>4 River Outflows</a:t>
            </a:r>
            <a:endParaRPr lang="en-US" dirty="0"/>
          </a:p>
        </p:txBody>
      </p:sp>
    </p:spTree>
    <p:extLst>
      <p:ext uri="{BB962C8B-B14F-4D97-AF65-F5344CB8AC3E}">
        <p14:creationId xmlns:p14="http://schemas.microsoft.com/office/powerpoint/2010/main" val="331112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59" t="4304" r="13556" b="5628"/>
          <a:stretch/>
        </p:blipFill>
        <p:spPr>
          <a:xfrm>
            <a:off x="2404872" y="0"/>
            <a:ext cx="6748272" cy="6217920"/>
          </a:xfrm>
          <a:prstGeom prst="rect">
            <a:avLst/>
          </a:prstGeom>
        </p:spPr>
      </p:pic>
      <p:sp>
        <p:nvSpPr>
          <p:cNvPr id="3" name="TextBox 2"/>
          <p:cNvSpPr txBox="1"/>
          <p:nvPr/>
        </p:nvSpPr>
        <p:spPr>
          <a:xfrm>
            <a:off x="0" y="1244600"/>
            <a:ext cx="2616200" cy="2616101"/>
          </a:xfrm>
          <a:prstGeom prst="rect">
            <a:avLst/>
          </a:prstGeom>
          <a:noFill/>
        </p:spPr>
        <p:txBody>
          <a:bodyPr wrap="square" rtlCol="0">
            <a:spAutoFit/>
          </a:bodyPr>
          <a:lstStyle/>
          <a:p>
            <a:pPr algn="ctr"/>
            <a:r>
              <a:rPr lang="en-US" sz="2800" b="1" dirty="0" smtClean="0"/>
              <a:t>Inter-Annual Variability</a:t>
            </a:r>
          </a:p>
          <a:p>
            <a:endParaRPr lang="en-US" dirty="0"/>
          </a:p>
          <a:p>
            <a:pPr marL="285750" indent="-285750">
              <a:buFont typeface="Arial"/>
              <a:buChar char="•"/>
            </a:pPr>
            <a:r>
              <a:rPr lang="en-US" dirty="0" smtClean="0"/>
              <a:t>Variability </a:t>
            </a:r>
            <a:r>
              <a:rPr lang="en-US" b="1" u="sng" dirty="0" smtClean="0"/>
              <a:t>between</a:t>
            </a:r>
            <a:r>
              <a:rPr lang="en-US" dirty="0" smtClean="0"/>
              <a:t> years averaged over the decade</a:t>
            </a:r>
          </a:p>
          <a:p>
            <a:pPr marL="285750" indent="-285750">
              <a:buFont typeface="Arial"/>
              <a:buChar char="•"/>
            </a:pPr>
            <a:r>
              <a:rPr lang="en-US" dirty="0"/>
              <a:t>Tides not included</a:t>
            </a:r>
          </a:p>
          <a:p>
            <a:pPr marL="285750" indent="-285750">
              <a:buFont typeface="Arial"/>
              <a:buChar char="•"/>
            </a:pPr>
            <a:endParaRPr lang="en-US" dirty="0"/>
          </a:p>
        </p:txBody>
      </p:sp>
    </p:spTree>
    <p:extLst>
      <p:ext uri="{BB962C8B-B14F-4D97-AF65-F5344CB8AC3E}">
        <p14:creationId xmlns:p14="http://schemas.microsoft.com/office/powerpoint/2010/main" val="3627642819"/>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59" t="4304" r="13556" b="5628"/>
          <a:stretch/>
        </p:blipFill>
        <p:spPr>
          <a:xfrm>
            <a:off x="2404872" y="0"/>
            <a:ext cx="6748272" cy="6217920"/>
          </a:xfrm>
          <a:prstGeom prst="rect">
            <a:avLst/>
          </a:prstGeom>
        </p:spPr>
      </p:pic>
      <p:sp>
        <p:nvSpPr>
          <p:cNvPr id="3" name="TextBox 2"/>
          <p:cNvSpPr txBox="1"/>
          <p:nvPr/>
        </p:nvSpPr>
        <p:spPr>
          <a:xfrm>
            <a:off x="0" y="1244600"/>
            <a:ext cx="2616200" cy="2339102"/>
          </a:xfrm>
          <a:prstGeom prst="rect">
            <a:avLst/>
          </a:prstGeom>
          <a:noFill/>
        </p:spPr>
        <p:txBody>
          <a:bodyPr wrap="square" rtlCol="0">
            <a:spAutoFit/>
          </a:bodyPr>
          <a:lstStyle/>
          <a:p>
            <a:pPr algn="ctr"/>
            <a:r>
              <a:rPr lang="en-US" sz="2800" b="1" dirty="0" smtClean="0"/>
              <a:t>Intra-Annual Variability</a:t>
            </a:r>
          </a:p>
          <a:p>
            <a:endParaRPr lang="en-US" dirty="0"/>
          </a:p>
          <a:p>
            <a:pPr marL="285750" indent="-285750">
              <a:buFont typeface="Arial"/>
              <a:buChar char="•"/>
            </a:pPr>
            <a:r>
              <a:rPr lang="en-US" dirty="0" smtClean="0"/>
              <a:t>Variability </a:t>
            </a:r>
            <a:r>
              <a:rPr lang="en-US" b="1" u="sng" dirty="0" smtClean="0"/>
              <a:t>within</a:t>
            </a:r>
            <a:r>
              <a:rPr lang="en-US" dirty="0" smtClean="0"/>
              <a:t> a year averaged over the decade</a:t>
            </a:r>
          </a:p>
          <a:p>
            <a:pPr marL="285750" indent="-285750">
              <a:buFont typeface="Arial"/>
              <a:buChar char="•"/>
            </a:pPr>
            <a:r>
              <a:rPr lang="en-US" dirty="0" smtClean="0"/>
              <a:t>Tides not included</a:t>
            </a:r>
            <a:endParaRPr lang="en-US" dirty="0"/>
          </a:p>
        </p:txBody>
      </p:sp>
    </p:spTree>
    <p:extLst>
      <p:ext uri="{BB962C8B-B14F-4D97-AF65-F5344CB8AC3E}">
        <p14:creationId xmlns:p14="http://schemas.microsoft.com/office/powerpoint/2010/main" val="31611966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Intra-Annual Forcing</a:t>
            </a:r>
            <a:endParaRPr lang="en-US" dirty="0"/>
          </a:p>
        </p:txBody>
      </p:sp>
      <p:sp>
        <p:nvSpPr>
          <p:cNvPr id="3" name="Text Placeholder 2"/>
          <p:cNvSpPr>
            <a:spLocks noGrp="1"/>
          </p:cNvSpPr>
          <p:nvPr>
            <p:ph type="body" idx="1"/>
          </p:nvPr>
        </p:nvSpPr>
        <p:spPr/>
        <p:txBody>
          <a:bodyPr anchor="ctr">
            <a:normAutofit/>
          </a:bodyPr>
          <a:lstStyle/>
          <a:p>
            <a:r>
              <a:rPr lang="en-US" sz="3200" dirty="0" smtClean="0"/>
              <a:t>Winds and River Discharge</a:t>
            </a:r>
            <a:endParaRPr lang="en-US" sz="3200" dirty="0"/>
          </a:p>
        </p:txBody>
      </p:sp>
    </p:spTree>
    <p:extLst>
      <p:ext uri="{BB962C8B-B14F-4D97-AF65-F5344CB8AC3E}">
        <p14:creationId xmlns:p14="http://schemas.microsoft.com/office/powerpoint/2010/main" val="2878690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B_Wind_Vectors_Spring_2007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050" y="-1"/>
            <a:ext cx="4389120" cy="3291840"/>
          </a:xfrm>
          <a:prstGeom prst="rect">
            <a:avLst/>
          </a:prstGeom>
        </p:spPr>
      </p:pic>
      <p:pic>
        <p:nvPicPr>
          <p:cNvPr id="10" name="Picture 9" descr="MAB_Wind_Vectors_Winter_2007_2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49" y="0"/>
            <a:ext cx="4389120" cy="3291840"/>
          </a:xfrm>
          <a:prstGeom prst="rect">
            <a:avLst/>
          </a:prstGeom>
        </p:spPr>
      </p:pic>
      <p:pic>
        <p:nvPicPr>
          <p:cNvPr id="9" name="Picture 8" descr="MAB_Wind_Vectors_Autumn_2007_2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050" y="3022600"/>
            <a:ext cx="4389120" cy="3291840"/>
          </a:xfrm>
          <a:prstGeom prst="rect">
            <a:avLst/>
          </a:prstGeom>
        </p:spPr>
      </p:pic>
      <p:pic>
        <p:nvPicPr>
          <p:cNvPr id="12" name="Picture 11" descr="MAB_Wind_Vectors_Summer_2007_20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049" y="3025140"/>
            <a:ext cx="4389120" cy="3291840"/>
          </a:xfrm>
          <a:prstGeom prst="rect">
            <a:avLst/>
          </a:prstGeom>
        </p:spPr>
      </p:pic>
    </p:spTree>
    <p:extLst>
      <p:ext uri="{BB962C8B-B14F-4D97-AF65-F5344CB8AC3E}">
        <p14:creationId xmlns:p14="http://schemas.microsoft.com/office/powerpoint/2010/main" val="2805055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B_River_Discharge_Seasonal.png"/>
          <p:cNvPicPr>
            <a:picLocks noChangeAspect="1"/>
          </p:cNvPicPr>
          <p:nvPr/>
        </p:nvPicPr>
        <p:blipFill rotWithShape="1">
          <a:blip r:embed="rId2">
            <a:extLst>
              <a:ext uri="{28A0092B-C50C-407E-A947-70E740481C1C}">
                <a14:useLocalDpi xmlns:a14="http://schemas.microsoft.com/office/drawing/2010/main" val="0"/>
              </a:ext>
            </a:extLst>
          </a:blip>
          <a:srcRect l="4871" r="7465" b="6713"/>
          <a:stretch/>
        </p:blipFill>
        <p:spPr>
          <a:xfrm>
            <a:off x="0" y="12700"/>
            <a:ext cx="7772400" cy="6203176"/>
          </a:xfrm>
          <a:prstGeom prst="rect">
            <a:avLst/>
          </a:prstGeom>
        </p:spPr>
      </p:pic>
      <p:grpSp>
        <p:nvGrpSpPr>
          <p:cNvPr id="8" name="Group 7"/>
          <p:cNvGrpSpPr/>
          <p:nvPr/>
        </p:nvGrpSpPr>
        <p:grpSpPr>
          <a:xfrm>
            <a:off x="6437176" y="1435100"/>
            <a:ext cx="2670448" cy="2856932"/>
            <a:chOff x="6437176" y="1435100"/>
            <a:chExt cx="2670448" cy="2856932"/>
          </a:xfrm>
        </p:grpSpPr>
        <p:pic>
          <p:nvPicPr>
            <p:cNvPr id="3" name="Picture 2" descr="Blank_Map.png"/>
            <p:cNvPicPr>
              <a:picLocks noChangeAspect="1"/>
            </p:cNvPicPr>
            <p:nvPr/>
          </p:nvPicPr>
          <p:blipFill rotWithShape="1">
            <a:blip r:embed="rId3">
              <a:extLst>
                <a:ext uri="{28A0092B-C50C-407E-A947-70E740481C1C}">
                  <a14:useLocalDpi xmlns:a14="http://schemas.microsoft.com/office/drawing/2010/main" val="0"/>
                </a:ext>
              </a:extLst>
            </a:blip>
            <a:srcRect l="19098" t="5092" r="18750" b="6250"/>
            <a:stretch/>
          </p:blipFill>
          <p:spPr>
            <a:xfrm>
              <a:off x="6437176" y="1435100"/>
              <a:ext cx="2670448" cy="2856932"/>
            </a:xfrm>
            <a:prstGeom prst="rect">
              <a:avLst/>
            </a:prstGeom>
          </p:spPr>
        </p:pic>
        <p:sp>
          <p:nvSpPr>
            <p:cNvPr id="4" name="Right Arrow 3"/>
            <p:cNvSpPr/>
            <p:nvPr/>
          </p:nvSpPr>
          <p:spPr>
            <a:xfrm rot="2880000">
              <a:off x="6553200" y="3111500"/>
              <a:ext cx="647700" cy="38100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2880000">
              <a:off x="7049677" y="2537696"/>
              <a:ext cx="371283" cy="233207"/>
            </a:xfrm>
            <a:prstGeom prst="rightArrow">
              <a:avLst/>
            </a:prstGeom>
            <a:solidFill>
              <a:srgbClr val="00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5040000">
              <a:off x="7887876" y="1534477"/>
              <a:ext cx="371283" cy="233207"/>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2880000">
              <a:off x="7315338" y="1928097"/>
              <a:ext cx="371283" cy="233207"/>
            </a:xfrm>
            <a:prstGeom prst="rightArrow">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6609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10190</TotalTime>
  <Words>297</Words>
  <Application>Microsoft Macintosh PowerPoint</Application>
  <PresentationFormat>Letter Paper (8.5x11 in)</PresentationFormat>
  <Paragraphs>66</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Calibri Light</vt:lpstr>
      <vt:lpstr>ＭＳ Ｐゴシック</vt:lpstr>
      <vt:lpstr>Arial</vt:lpstr>
      <vt:lpstr>Office Theme</vt:lpstr>
      <vt:lpstr>A Decade of Surface Current Measurements Over the Mid Atlantic Continental Shelf</vt:lpstr>
      <vt:lpstr>PowerPoint Presentation</vt:lpstr>
      <vt:lpstr>Data Coverage</vt:lpstr>
      <vt:lpstr>PowerPoint Presentation</vt:lpstr>
      <vt:lpstr>PowerPoint Presentation</vt:lpstr>
      <vt:lpstr>PowerPoint Presentation</vt:lpstr>
      <vt:lpstr>Intra-Annual Forcing</vt:lpstr>
      <vt:lpstr>PowerPoint Presentation</vt:lpstr>
      <vt:lpstr>PowerPoint Presentation</vt:lpstr>
      <vt:lpstr>Seasonal Means</vt:lpstr>
      <vt:lpstr>PowerPoint Presentation</vt:lpstr>
      <vt:lpstr>PowerPoint Presentation</vt:lpstr>
      <vt:lpstr>PowerPoint Presentation</vt:lpstr>
      <vt:lpstr>PowerPoint Presentation</vt:lpstr>
      <vt:lpstr>Individual Autumns</vt:lpstr>
      <vt:lpstr>PowerPoint Presentation</vt:lpstr>
      <vt:lpstr>PowerPoint Presentation</vt:lpstr>
      <vt:lpstr>2009 and 2011 are Anomalous Years</vt:lpstr>
      <vt:lpstr>PowerPoint Presentation</vt:lpstr>
      <vt:lpstr>A Decade of Surface Current Measurements Over the Mid Atlantic Continental Shelf</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Scott Glenn</cp:lastModifiedBy>
  <cp:revision>273</cp:revision>
  <dcterms:created xsi:type="dcterms:W3CDTF">2017-03-13T02:58:54Z</dcterms:created>
  <dcterms:modified xsi:type="dcterms:W3CDTF">2018-02-19T16:40:34Z</dcterms:modified>
</cp:coreProperties>
</file>