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412" r:id="rId4"/>
    <p:sldId id="362" r:id="rId5"/>
    <p:sldId id="311" r:id="rId6"/>
    <p:sldId id="408" r:id="rId7"/>
    <p:sldId id="393" r:id="rId8"/>
    <p:sldId id="409" r:id="rId9"/>
    <p:sldId id="312" r:id="rId10"/>
    <p:sldId id="383" r:id="rId11"/>
    <p:sldId id="316" r:id="rId12"/>
    <p:sldId id="417" r:id="rId13"/>
    <p:sldId id="418" r:id="rId14"/>
    <p:sldId id="422" r:id="rId15"/>
    <p:sldId id="317" r:id="rId16"/>
    <p:sldId id="318" r:id="rId17"/>
    <p:sldId id="419" r:id="rId18"/>
    <p:sldId id="320" r:id="rId19"/>
    <p:sldId id="322" r:id="rId20"/>
    <p:sldId id="420" r:id="rId21"/>
    <p:sldId id="421" r:id="rId22"/>
    <p:sldId id="323" r:id="rId23"/>
    <p:sldId id="288" r:id="rId24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C1"/>
    <a:srgbClr val="0070C0"/>
    <a:srgbClr val="26EEEB"/>
    <a:srgbClr val="00F5FF"/>
    <a:srgbClr val="95FFCF"/>
    <a:srgbClr val="00D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9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109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DD909-2F51-7547-8A64-C6AB3805D14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F56A8-3947-CB48-851B-CA834101C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0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25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/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  <p:extLst/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508" b="3262"/>
          <a:stretch/>
        </p:blipFill>
        <p:spPr>
          <a:xfrm>
            <a:off x="-11615" y="6247440"/>
            <a:ext cx="5409983" cy="615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21" y="6243911"/>
            <a:ext cx="2939989" cy="614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3" r="811" b="1760"/>
          <a:stretch/>
        </p:blipFill>
        <p:spPr>
          <a:xfrm>
            <a:off x="4668248" y="6261566"/>
            <a:ext cx="540613" cy="5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73A2C-5F0F-3D44-B91C-536AC49F26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FF28-CA7D-7C43-9A20-D5417BC956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508" b="3262"/>
          <a:stretch/>
        </p:blipFill>
        <p:spPr>
          <a:xfrm>
            <a:off x="-11615" y="6247440"/>
            <a:ext cx="5409983" cy="615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21" y="6243911"/>
            <a:ext cx="2939989" cy="614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3" r="811" b="1760"/>
          <a:stretch/>
        </p:blipFill>
        <p:spPr>
          <a:xfrm>
            <a:off x="4668248" y="6261566"/>
            <a:ext cx="540613" cy="5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4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jpg"/><Relationship Id="rId21" Type="http://schemas.openxmlformats.org/officeDocument/2006/relationships/image" Target="../media/image2.jpg"/><Relationship Id="rId22" Type="http://schemas.openxmlformats.org/officeDocument/2006/relationships/image" Target="../media/image1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jpe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1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png"/><Relationship Id="rId9" Type="http://schemas.openxmlformats.org/officeDocument/2006/relationships/image" Target="../media/image67.jpeg"/><Relationship Id="rId10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2.jp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2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.jpg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jpg"/><Relationship Id="rId6" Type="http://schemas.openxmlformats.org/officeDocument/2006/relationships/image" Target="../media/image2.jp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2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19.png"/><Relationship Id="rId13" Type="http://schemas.openxmlformats.org/officeDocument/2006/relationships/image" Target="../media/image2.jpg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9.png"/><Relationship Id="rId9" Type="http://schemas.openxmlformats.org/officeDocument/2006/relationships/image" Target="../media/image14.png"/><Relationship Id="rId10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2.jpg"/><Relationship Id="rId6" Type="http://schemas.openxmlformats.org/officeDocument/2006/relationships/image" Target="../media/image1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352800" y="4506684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5413375" y="4506684"/>
            <a:ext cx="1441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Glider Fleet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6525" y="4506684"/>
            <a:ext cx="2933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L-Band &amp; X-Band 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8277225" y="469718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70500" y="3225572"/>
            <a:ext cx="1739900" cy="131286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162800" y="4506684"/>
            <a:ext cx="1876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3-D Nowcasts</a:t>
            </a:r>
          </a:p>
          <a:p>
            <a:pPr algn="ctr"/>
            <a:r>
              <a:rPr lang="en-US" altLang="en-US" sz="1600" b="1" smtClean="0">
                <a:solidFill>
                  <a:srgbClr val="000000"/>
                </a:solidFill>
                <a:cs typeface="+mn-cs"/>
              </a:rPr>
              <a:t>&amp; Forecasts</a:t>
            </a:r>
          </a:p>
        </p:txBody>
      </p:sp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0" y="108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000000"/>
                </a:solidFill>
                <a:cs typeface="+mn-cs"/>
              </a:rPr>
              <a:t>Rutgers University  -  Coastal Ocean Observation Lab</a:t>
            </a:r>
          </a:p>
          <a:p>
            <a:pPr algn="ctr"/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Observatory Operations, Data Fusion &amp; Training Center 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58900" y="3225572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7563" y="3228747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2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10425" y="3225572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7" name="Picture 41" descr="1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151188" y="5678259"/>
            <a:ext cx="506412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58" name="Picture 42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29413" y="5135334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0" name="Picture 44" descr="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368800" y="5154384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1" name="Picture 45" descr="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4600" y="5649684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2" name="Picture 46" descr="5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886200" y="5722709"/>
            <a:ext cx="1117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3" name="Picture 47" descr="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01925" y="5116284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4" name="Picture 48" descr="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2388" y="5124222"/>
            <a:ext cx="614362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5" name="Picture 49" descr="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54413" y="5135334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8" name="Picture 52" descr="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24600" y="5678259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69" name="Picture 53" descr="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67413" y="5135334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1622" name="Picture 6" descr="jen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95250" y="3225572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598" name="Picture 30" descr="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5679847"/>
            <a:ext cx="5397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1" descr="IOOS_logo_white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5214709"/>
            <a:ext cx="1012825" cy="4095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84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9" name="Rectangle 28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8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1" dirty="0" smtClean="0"/>
              <a:t>Search And Rescue Data Availability Metrics</a:t>
            </a:r>
            <a:endParaRPr lang="en-US" b="1" dirty="0"/>
          </a:p>
        </p:txBody>
      </p:sp>
      <p:pic>
        <p:nvPicPr>
          <p:cNvPr id="28" name="Picture 27" descr="MARACOOS_Coverage_2010_201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13" y="868599"/>
            <a:ext cx="5341711" cy="50816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777121" y="770625"/>
            <a:ext cx="32580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MARACOOS 17-Site Long Range Network:</a:t>
            </a:r>
            <a:r>
              <a:rPr lang="en-US" sz="2400" dirty="0" smtClean="0"/>
              <a:t> </a:t>
            </a:r>
          </a:p>
          <a:p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Consistently exceeds</a:t>
            </a:r>
            <a:r>
              <a:rPr lang="en-US" sz="2400" dirty="0"/>
              <a:t> </a:t>
            </a:r>
            <a:r>
              <a:rPr lang="en-US" sz="2400" dirty="0" smtClean="0"/>
              <a:t>U.S. Coast Guard  80-80 Metric 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80 % spatial </a:t>
            </a:r>
            <a:r>
              <a:rPr lang="en-US" sz="2400" dirty="0"/>
              <a:t>c</a:t>
            </a:r>
            <a:r>
              <a:rPr lang="en-US" sz="2400" dirty="0" smtClean="0"/>
              <a:t>overage 80% of the time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Achieved through site resiliency and active spares approach.</a:t>
            </a:r>
          </a:p>
          <a:p>
            <a:pPr marL="342900" indent="-342900">
              <a:buFont typeface="Arial" charset="0"/>
              <a:buChar char="•"/>
            </a:pPr>
            <a:endParaRPr lang="en-US" sz="12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Accomplished with 2.5 Field Technicians</a:t>
            </a:r>
            <a:endParaRPr lang="en-US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2122713" y="4354285"/>
            <a:ext cx="130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</a:t>
            </a:r>
          </a:p>
          <a:p>
            <a:r>
              <a:rPr lang="en-US" dirty="0" smtClean="0"/>
              <a:t>6 Months since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dirty="0">
                <a:solidFill>
                  <a:prstClr val="black"/>
                </a:solidFill>
              </a:rPr>
              <a:t>Bottom temperature</a:t>
            </a:r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9" t="5655" r="63966"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b="1" dirty="0" smtClean="0">
                <a:latin typeface="Calibri" charset="0"/>
                <a:ea typeface="ＭＳ Ｐゴシック" charset="0"/>
                <a:cs typeface="Arial" charset="0"/>
              </a:rPr>
              <a:t>regional CODAR hourly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 charset="0"/>
                <a:ea typeface="ＭＳ Ｐゴシック" charset="0"/>
                <a:cs typeface="Arial" charset="0"/>
              </a:rPr>
              <a:t>RU glider T,S  </a:t>
            </a:r>
            <a:r>
              <a:rPr lang="en-US" sz="1600" b="1" dirty="0" smtClean="0">
                <a:latin typeface="Calibri" charset="0"/>
                <a:ea typeface="ＭＳ Ｐゴシック" charset="0"/>
                <a:cs typeface="Arial" charset="0"/>
              </a:rPr>
              <a:t>                        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EST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Calibri" charset="0"/>
                <a:ea typeface="ＭＳ Ｐゴシック" charset="0"/>
                <a:cs typeface="Arial" charset="0"/>
              </a:rPr>
              <a:t>AVHRR IR passes 6-8 per day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 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    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REMSS MW-IR blended SST daily average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altimeter OGDR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on GTS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11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72622"/>
            <a:ext cx="5790701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</a:rPr>
              <a:t>u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u="sng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0"/>
              </a:rPr>
              <a:t> </a:t>
            </a:r>
          </a:p>
          <a:p>
            <a:pPr marL="273050" indent="-273050" eaLnBrk="1" hangingPunct="1">
              <a:spcAft>
                <a:spcPts val="600"/>
              </a:spcAft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9900FF"/>
                </a:solidFill>
              </a:rPr>
              <a:t>4-day forecast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CCCC"/>
                </a:solidFill>
              </a:rPr>
              <a:t>2-day forecast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FF0000"/>
                </a:solidFill>
              </a:rPr>
              <a:t>Data assimilation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analysis/</a:t>
            </a:r>
            <a:r>
              <a:rPr lang="en-US" sz="1400" b="1" dirty="0" err="1">
                <a:solidFill>
                  <a:srgbClr val="FF0000"/>
                </a:solidFill>
              </a:rPr>
              <a:t>hindcast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8000"/>
                </a:solidFill>
              </a:rPr>
              <a:t>Forward model</a:t>
            </a:r>
            <a:br>
              <a:rPr lang="en-US" sz="1400" b="1" dirty="0">
                <a:solidFill>
                  <a:srgbClr val="008000"/>
                </a:solidFill>
              </a:rPr>
            </a:br>
            <a:r>
              <a:rPr lang="en-US" sz="1400" b="1" dirty="0">
                <a:solidFill>
                  <a:srgbClr val="008000"/>
                </a:solidFill>
              </a:rPr>
              <a:t>after bias removal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dirty="0">
                <a:solidFill>
                  <a:srgbClr val="0000FF"/>
                </a:solidFill>
              </a:rPr>
              <a:t>Forward model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correlation</a:t>
            </a:r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9" name="Rectangle 18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7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 rotWithShape="1">
          <a:blip r:embed="rId2"/>
          <a:srcRect l="1103" t="1725" r="4115" b="762"/>
          <a:stretch/>
        </p:blipFill>
        <p:spPr bwMode="auto">
          <a:xfrm>
            <a:off x="3641402" y="593865"/>
            <a:ext cx="5157672" cy="291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</a:rPr>
              <a:pPr algn="l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solidFill>
                  <a:prstClr val="black"/>
                </a:solidFill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9092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3375"/>
            <a:ext cx="8983231" cy="828675"/>
          </a:xfrm>
        </p:spPr>
        <p:txBody>
          <a:bodyPr anchor="t"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             2011-2014                       2016-2017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57300" y="433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503679"/>
            <a:ext cx="3979908" cy="2656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85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USCG SAROPS Ocean Current Product Requests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322" y="1497438"/>
            <a:ext cx="4293588" cy="2669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63" y="4475644"/>
            <a:ext cx="4092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Global HYCOM Products                           </a:t>
            </a:r>
            <a:r>
              <a:rPr lang="mr-IN" dirty="0" smtClean="0"/>
              <a:t>–</a:t>
            </a:r>
            <a:r>
              <a:rPr lang="en-US" dirty="0" smtClean="0"/>
              <a:t>  Always there “100-100” metric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HF Radar Data &amp; Statistical Predictions </a:t>
            </a:r>
            <a:r>
              <a:rPr lang="mr-IN" dirty="0" smtClean="0"/>
              <a:t>–</a:t>
            </a:r>
            <a:r>
              <a:rPr lang="en-US" dirty="0" smtClean="0"/>
              <a:t> #8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Assimilative Regional Espresso ROMS                          -  not on the list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1" y="4475643"/>
            <a:ext cx="4092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Global HYCOM Products                           </a:t>
            </a:r>
            <a:r>
              <a:rPr lang="mr-IN" dirty="0" smtClean="0"/>
              <a:t>–</a:t>
            </a:r>
            <a:r>
              <a:rPr lang="en-US" dirty="0" smtClean="0"/>
              <a:t>  Still Always there “100-100” metric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HF Radar Data &amp; Statistical Predictions </a:t>
            </a:r>
            <a:r>
              <a:rPr lang="mr-IN" dirty="0" smtClean="0"/>
              <a:t>–</a:t>
            </a:r>
            <a:r>
              <a:rPr lang="en-US" dirty="0" smtClean="0"/>
              <a:t> up to #6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Assimilative Regional Espresso ROMS                         -  up to #4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2" name="Rectangle 11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0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ill_score_HFR_ts_4341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" y="519437"/>
            <a:ext cx="4333494" cy="3549015"/>
          </a:xfrm>
          <a:prstGeom prst="rect">
            <a:avLst/>
          </a:prstGeom>
        </p:spPr>
      </p:pic>
      <p:pic>
        <p:nvPicPr>
          <p:cNvPr id="2" name="Picture 1" descr="skill_score_HFR_map_4341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33" y="2273706"/>
            <a:ext cx="1493171" cy="1208290"/>
          </a:xfrm>
          <a:prstGeom prst="rect">
            <a:avLst/>
          </a:prstGeom>
        </p:spPr>
      </p:pic>
      <p:pic>
        <p:nvPicPr>
          <p:cNvPr id="5" name="Picture 4" descr="skill_score_HYCOM_ts_4341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998" y="577037"/>
            <a:ext cx="4436133" cy="354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544" y="2897221"/>
            <a:ext cx="15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HFR Data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8" name="Picture 7" descr="skill_score_HYCOM_map_4341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61" y="1235034"/>
            <a:ext cx="2009433" cy="1625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6019" y="911503"/>
            <a:ext cx="2983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Navy HYCOM Region 1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" name="Picture 6" descr="1490972357_d86649c7e2_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530" y="49861"/>
            <a:ext cx="1136134" cy="123097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17" y="498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2016 Surface Current Drifter Skill Score</a:t>
            </a:r>
            <a:endParaRPr lang="en-US" sz="3200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32441" y="4177712"/>
            <a:ext cx="3371598" cy="2451346"/>
            <a:chOff x="-87254" y="4256112"/>
            <a:chExt cx="7023783" cy="5106696"/>
          </a:xfrm>
        </p:grpSpPr>
        <p:pic>
          <p:nvPicPr>
            <p:cNvPr id="15" name="Picture 14" descr="IMG_0563 (1)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7254" y="4256112"/>
              <a:ext cx="7023783" cy="504545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6" name="Picture 15" descr="Coast Guard SAR School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08" y="7815069"/>
              <a:ext cx="1481541" cy="14864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195952" y="8439478"/>
              <a:ext cx="35259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rmAutofit fontScale="47500" lnSpcReduction="20000"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</a:rPr>
                <a:t>National Search and Rescue School</a:t>
              </a:r>
            </a:p>
            <a:p>
              <a:r>
                <a:rPr lang="en-US" b="1" dirty="0" smtClean="0">
                  <a:solidFill>
                    <a:prstClr val="white"/>
                  </a:solidFill>
                </a:rPr>
                <a:t>Yorktown, VA</a:t>
              </a:r>
            </a:p>
            <a:p>
              <a:r>
                <a:rPr lang="en-US" b="1" dirty="0" smtClean="0">
                  <a:solidFill>
                    <a:prstClr val="white"/>
                  </a:solidFill>
                </a:rPr>
                <a:t>January 19, 2017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8" name="Picture 17" descr="IMG_1035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691" y="4202427"/>
            <a:ext cx="1880727" cy="24266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477054" y="6185323"/>
            <a:ext cx="780189" cy="352841"/>
          </a:xfrm>
          <a:prstGeom prst="rect">
            <a:avLst/>
          </a:prstGeom>
          <a:noFill/>
        </p:spPr>
        <p:txBody>
          <a:bodyPr wrap="none" rtlCol="0">
            <a:normAutofit fontScale="62500" lnSpcReduction="20000"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Coast Guard Sector NY</a:t>
            </a:r>
          </a:p>
          <a:p>
            <a:r>
              <a:rPr lang="en-US" sz="1100" b="1" dirty="0" smtClean="0">
                <a:solidFill>
                  <a:prstClr val="white"/>
                </a:solidFill>
              </a:rPr>
              <a:t>Staten Island, NY</a:t>
            </a:r>
          </a:p>
          <a:p>
            <a:r>
              <a:rPr lang="en-US" sz="1100" b="1" dirty="0" smtClean="0">
                <a:solidFill>
                  <a:prstClr val="white"/>
                </a:solidFill>
              </a:rPr>
              <a:t>March 21, 2017</a:t>
            </a:r>
            <a:endParaRPr lang="en-US" sz="1100" b="1" dirty="0">
              <a:solidFill>
                <a:prstClr val="white"/>
              </a:solidFill>
            </a:endParaRPr>
          </a:p>
        </p:txBody>
      </p:sp>
      <p:pic>
        <p:nvPicPr>
          <p:cNvPr id="20" name="Picture 19" descr="Coast Guard Sector NY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043" y="5980159"/>
            <a:ext cx="537715" cy="5377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87044" y="4402919"/>
            <a:ext cx="2355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Active Education &amp; Outreach to USCG Users of the HFR Data &amp; Data Assimilative Products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049161" y="2749355"/>
            <a:ext cx="207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smtClean="0"/>
              <a:t>HFR Assimilation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Coast Guard </a:t>
            </a:r>
            <a:r>
              <a:rPr lang="en-US" sz="3200" dirty="0" smtClean="0"/>
              <a:t>Wind &amp; Current </a:t>
            </a:r>
            <a:r>
              <a:rPr lang="en-US" sz="3200" dirty="0"/>
              <a:t>Data Requests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" y="122967"/>
            <a:ext cx="9143999" cy="781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00"/>
                </a:solidFill>
              </a:rPr>
              <a:t>Requests June 1 to December 1, 2017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03" y="1443858"/>
            <a:ext cx="6879115" cy="40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9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52527" y="885463"/>
            <a:ext cx="4281907" cy="4604209"/>
            <a:chOff x="120119" y="873632"/>
            <a:chExt cx="4281907" cy="4604209"/>
          </a:xfrm>
        </p:grpSpPr>
        <p:grpSp>
          <p:nvGrpSpPr>
            <p:cNvPr id="91" name="Group 90"/>
            <p:cNvGrpSpPr/>
            <p:nvPr/>
          </p:nvGrpSpPr>
          <p:grpSpPr>
            <a:xfrm>
              <a:off x="211065" y="873632"/>
              <a:ext cx="4190961" cy="4604209"/>
              <a:chOff x="211065" y="873632"/>
              <a:chExt cx="4190961" cy="4604209"/>
            </a:xfrm>
          </p:grpSpPr>
          <p:grpSp>
            <p:nvGrpSpPr>
              <p:cNvPr id="78" name="Group 77"/>
              <p:cNvGrpSpPr>
                <a:grpSpLocks noChangeAspect="1"/>
              </p:cNvGrpSpPr>
              <p:nvPr/>
            </p:nvGrpSpPr>
            <p:grpSpPr>
              <a:xfrm>
                <a:off x="211065" y="873632"/>
                <a:ext cx="4190961" cy="4604209"/>
                <a:chOff x="928684" y="4076946"/>
                <a:chExt cx="21506700" cy="25059318"/>
              </a:xfrm>
            </p:grpSpPr>
            <p:pic>
              <p:nvPicPr>
                <p:cNvPr id="74" name="Picture 73" descr="Screen Shot 2016-12-02 at 12.06.00 PM.png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8684" y="4076946"/>
                  <a:ext cx="21506700" cy="25059318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15" name="Oval 14"/>
                <p:cNvSpPr/>
                <p:nvPr/>
              </p:nvSpPr>
              <p:spPr>
                <a:xfrm>
                  <a:off x="16556475" y="736528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6710409" y="5331335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882920" y="915673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2498234" y="767315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615298" y="8583260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flipH="1">
                  <a:off x="6202766" y="10441346"/>
                  <a:ext cx="270217" cy="31400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6877632" y="9688956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15051120" y="6970974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118906" y="15057446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3315853" y="17150097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5894897" y="1242030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433094" y="13632409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886909" y="2491597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466929" y="26396733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137621" y="22821338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194778" y="19303915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579040" y="27523741"/>
                  <a:ext cx="307869" cy="30786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9117163" y="21028359"/>
                  <a:ext cx="5525672" cy="1138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sz="1600" dirty="0" smtClean="0">
                      <a:solidFill>
                        <a:prstClr val="black"/>
                      </a:solidFill>
                      <a:latin typeface="Bangla MN"/>
                      <a:cs typeface="Bangla MN"/>
                    </a:rPr>
                    <a:t>Winter Storm Jonas</a:t>
                  </a:r>
                </a:p>
                <a:p>
                  <a:r>
                    <a:rPr lang="en-US" sz="1600" dirty="0" smtClean="0">
                      <a:solidFill>
                        <a:prstClr val="black"/>
                      </a:solidFill>
                      <a:latin typeface="Bangla MN"/>
                      <a:cs typeface="Bangla MN"/>
                    </a:rPr>
                    <a:t>2016/01/23 20:00 UTC</a:t>
                  </a:r>
                  <a:endParaRPr lang="en-US" sz="1600" dirty="0">
                    <a:solidFill>
                      <a:prstClr val="black"/>
                    </a:solidFill>
                    <a:latin typeface="Bangla MN"/>
                    <a:cs typeface="Bangla MN"/>
                  </a:endParaRPr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8190308" y="18935103"/>
                  <a:ext cx="5465714" cy="17895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246536" y="911695"/>
                <a:ext cx="1292387" cy="789893"/>
              </a:xfrm>
              <a:prstGeom prst="rect">
                <a:avLst/>
              </a:prstGeom>
              <a:noFill/>
            </p:spPr>
            <p:txBody>
              <a:bodyPr wrap="none" lIns="20254" tIns="10127" rIns="20254" bIns="10127" rtlCol="0">
                <a:spAutoFit/>
              </a:bodyPr>
              <a:lstStyle/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  </a:t>
                </a:r>
                <a:r>
                  <a:rPr lang="en-US" sz="1000" dirty="0">
                    <a:solidFill>
                      <a:srgbClr val="FF0000"/>
                    </a:solidFill>
                    <a:latin typeface="American Typewriter"/>
                    <a:cs typeface="American Typewriter"/>
                  </a:rPr>
                  <a:t>5 MHz- 17 Stations</a:t>
                </a:r>
              </a:p>
              <a:p>
                <a:r>
                  <a:rPr lang="en-US" sz="1000" dirty="0">
                    <a:solidFill>
                      <a:srgbClr val="FF6600"/>
                    </a:solidFill>
                    <a:latin typeface="American Typewriter"/>
                    <a:cs typeface="American Typewriter"/>
                  </a:rPr>
                  <a:t>13 MHz-   7 Stations</a:t>
                </a:r>
              </a:p>
              <a:p>
                <a:r>
                  <a:rPr lang="en-US" sz="1000" dirty="0">
                    <a:solidFill>
                      <a:srgbClr val="008000"/>
                    </a:solidFill>
                    <a:latin typeface="American Typewriter"/>
                    <a:cs typeface="American Typewriter"/>
                  </a:rPr>
                  <a:t>25 MHz- 16 Stations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Outside-   6 Stations</a:t>
                </a:r>
              </a:p>
              <a:p>
                <a:r>
                  <a:rPr lang="en-US" sz="1000" dirty="0">
                    <a:solidFill>
                      <a:prstClr val="black"/>
                    </a:solidFill>
                    <a:latin typeface="American Typewriter"/>
                    <a:cs typeface="American Typewriter"/>
                  </a:rPr>
                  <a:t>TOTAL – 46 Stations</a:t>
                </a: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>
              <a:off x="120119" y="1534373"/>
              <a:ext cx="1356994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Screen Shot 2017-05-01 at 3.07.1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297" y="906061"/>
            <a:ext cx="2392724" cy="1988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4" name="Picture 93" descr="Screen Shot 2017-05-01 at 3.07.58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38" y="3669888"/>
            <a:ext cx="2489484" cy="2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5" name="Rounded Rectangle 94"/>
          <p:cNvSpPr/>
          <p:nvPr/>
        </p:nvSpPr>
        <p:spPr>
          <a:xfrm>
            <a:off x="1121237" y="1713419"/>
            <a:ext cx="341488" cy="485591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24335" y="2801834"/>
            <a:ext cx="341488" cy="485591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113444" y="4086619"/>
            <a:ext cx="341488" cy="485591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8" name="Picture 97" descr="CHES_BA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020" y="4742552"/>
            <a:ext cx="1982689" cy="8029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9" name="Picture 98" descr="NYH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440" y="1178849"/>
            <a:ext cx="2093436" cy="84784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1" name="Straight Connector 100"/>
          <p:cNvCxnSpPr>
            <a:stCxn id="21" idx="1"/>
            <a:endCxn id="93" idx="1"/>
          </p:cNvCxnSpPr>
          <p:nvPr/>
        </p:nvCxnSpPr>
        <p:spPr>
          <a:xfrm flipV="1">
            <a:off x="1411517" y="1900313"/>
            <a:ext cx="3268780" cy="245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6" idx="3"/>
            <a:endCxn id="106" idx="1"/>
          </p:cNvCxnSpPr>
          <p:nvPr/>
        </p:nvCxnSpPr>
        <p:spPr>
          <a:xfrm>
            <a:off x="965823" y="3044630"/>
            <a:ext cx="4252050" cy="2993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7" idx="3"/>
            <a:endCxn id="94" idx="1"/>
          </p:cNvCxnSpPr>
          <p:nvPr/>
        </p:nvCxnSpPr>
        <p:spPr>
          <a:xfrm>
            <a:off x="454932" y="4329415"/>
            <a:ext cx="4128606" cy="38544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 descr="Screen Shot 2017-05-01 at 3.35.33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73" y="2351861"/>
            <a:ext cx="2124967" cy="19842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9" name="Picture 108" descr="Screen Shot 2017-05-01 at 3.41.29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722" y="2634377"/>
            <a:ext cx="1921154" cy="15193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Nested High Resolution HF Radars in NOAA PORTS</a:t>
            </a:r>
            <a:endParaRPr lang="en-US" sz="32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41" name="Rectangle 4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6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133506" y="956645"/>
            <a:ext cx="3336195" cy="4538369"/>
            <a:chOff x="133506" y="1115995"/>
            <a:chExt cx="7655560" cy="10414185"/>
          </a:xfrm>
        </p:grpSpPr>
        <p:pic>
          <p:nvPicPr>
            <p:cNvPr id="110" name="Picture 109" descr="Screen Shot 2016-11-29 at 3.33.22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06" y="1115995"/>
              <a:ext cx="7655560" cy="10414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1" name="Oval 110"/>
            <p:cNvSpPr/>
            <p:nvPr/>
          </p:nvSpPr>
          <p:spPr>
            <a:xfrm>
              <a:off x="1963185" y="9660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674385" y="85514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47715" y="57320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040090" y="6739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501650" y="46398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3588785" y="7561998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655585" y="363998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82952" y="1462953"/>
              <a:ext cx="5076224" cy="707886"/>
            </a:xfrm>
            <a:prstGeom prst="rect">
              <a:avLst/>
            </a:prstGeom>
            <a:noFill/>
          </p:spPr>
          <p:txBody>
            <a:bodyPr wrap="none" rtlCol="0">
              <a:normAutofit fontScale="40000" lnSpcReduction="20000"/>
            </a:bodyPr>
            <a:lstStyle/>
            <a:p>
              <a:r>
                <a:rPr lang="en-US" sz="4000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New Jersey 13 MHz</a:t>
              </a:r>
              <a:endParaRPr lang="en-US" sz="4000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</p:grpSp>
      <p:pic>
        <p:nvPicPr>
          <p:cNvPr id="120" name="Picture 119" descr="Screen Shot 2017-05-01 at 3.55.5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296" y="969557"/>
            <a:ext cx="4149787" cy="27849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Screen Shot 2017-05-01 at 4.34.4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0296" y="3899896"/>
            <a:ext cx="2561516" cy="2074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0941"/>
            <a:ext cx="942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Medium Range HF Radar Network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Nearshore Waves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3769271"/>
            <a:ext cx="2743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HFR wave observations combined with co-located </a:t>
            </a:r>
            <a:r>
              <a:rPr lang="en-US" sz="2000" dirty="0" err="1" smtClean="0"/>
              <a:t>Surfcams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Gap fills a sparse buoy network in regions of high variability &amp; interest</a:t>
            </a: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7" name="Rectangle 16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5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figMOVIEWOO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36" y="5125302"/>
            <a:ext cx="2161740" cy="1621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figMOVIESPRK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06" y="1853130"/>
            <a:ext cx="2172620" cy="1629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figMOVIE4409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728" y="2093181"/>
            <a:ext cx="2181059" cy="1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figMOVIE4406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1797" y="257135"/>
            <a:ext cx="2180921" cy="163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figMOVIEBRNT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1029" y="3496416"/>
            <a:ext cx="2165437" cy="1624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figMOVIESEAB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5978" y="265415"/>
            <a:ext cx="2174712" cy="1631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SeaDisplay_NJNYP.pdf"/>
          <p:cNvPicPr/>
          <p:nvPr/>
        </p:nvPicPr>
        <p:blipFill>
          <a:blip r:embed="rId8">
            <a:extLst/>
          </a:blip>
          <a:srcRect t="103" b="103"/>
          <a:stretch>
            <a:fillRect/>
          </a:stretch>
        </p:blipFill>
        <p:spPr>
          <a:xfrm>
            <a:off x="2228515" y="787746"/>
            <a:ext cx="4686872" cy="5901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2216899" y="803672"/>
            <a:ext cx="4681878" cy="5899489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257809" y="387406"/>
            <a:ext cx="1688120" cy="120580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279826" y="1972977"/>
            <a:ext cx="1679574" cy="120580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279826" y="3618723"/>
            <a:ext cx="1679574" cy="1205809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191904" y="1331895"/>
            <a:ext cx="74052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SEAB</a:t>
            </a:r>
          </a:p>
        </p:txBody>
      </p:sp>
      <p:sp>
        <p:nvSpPr>
          <p:cNvPr id="127" name="Shape 127"/>
          <p:cNvSpPr/>
          <p:nvPr/>
        </p:nvSpPr>
        <p:spPr>
          <a:xfrm>
            <a:off x="5919354" y="1331895"/>
            <a:ext cx="89768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44065</a:t>
            </a:r>
          </a:p>
        </p:txBody>
      </p:sp>
      <p:sp>
        <p:nvSpPr>
          <p:cNvPr id="128" name="Shape 128"/>
          <p:cNvSpPr/>
          <p:nvPr/>
        </p:nvSpPr>
        <p:spPr>
          <a:xfrm>
            <a:off x="3977592" y="2520369"/>
            <a:ext cx="73417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SPRK</a:t>
            </a:r>
          </a:p>
        </p:txBody>
      </p:sp>
      <p:sp>
        <p:nvSpPr>
          <p:cNvPr id="129" name="Shape 129"/>
          <p:cNvSpPr/>
          <p:nvPr/>
        </p:nvSpPr>
        <p:spPr>
          <a:xfrm>
            <a:off x="5803268" y="3082114"/>
            <a:ext cx="89768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44091</a:t>
            </a:r>
          </a:p>
        </p:txBody>
      </p:sp>
      <p:sp>
        <p:nvSpPr>
          <p:cNvPr id="130" name="Shape 130"/>
          <p:cNvSpPr/>
          <p:nvPr/>
        </p:nvSpPr>
        <p:spPr>
          <a:xfrm>
            <a:off x="3710355" y="3367864"/>
            <a:ext cx="79348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BRNT</a:t>
            </a:r>
          </a:p>
        </p:txBody>
      </p:sp>
      <p:sp>
        <p:nvSpPr>
          <p:cNvPr id="131" name="Shape 131"/>
          <p:cNvSpPr/>
          <p:nvPr/>
        </p:nvSpPr>
        <p:spPr>
          <a:xfrm>
            <a:off x="2372750" y="5046645"/>
            <a:ext cx="98738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531" b="0">
                <a:solidFill>
                  <a:prstClr val="black"/>
                </a:solidFill>
              </a:rPr>
              <a:t>WOOD</a:t>
            </a:r>
          </a:p>
        </p:txBody>
      </p:sp>
      <p:sp>
        <p:nvSpPr>
          <p:cNvPr id="132" name="Shape 132"/>
          <p:cNvSpPr/>
          <p:nvPr/>
        </p:nvSpPr>
        <p:spPr>
          <a:xfrm>
            <a:off x="279826" y="5243926"/>
            <a:ext cx="1679574" cy="1205810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7198071" y="386176"/>
            <a:ext cx="1679574" cy="1205810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7198071" y="2225692"/>
            <a:ext cx="1679574" cy="1205810"/>
          </a:xfrm>
          <a:prstGeom prst="rect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951777" y="3942773"/>
            <a:ext cx="2151371" cy="2517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Winds become seaward at the times listed below, shown in time series plots with vertical lines. The first transition occurs at WOOD and progresses northward: </a:t>
            </a:r>
          </a:p>
          <a:p>
            <a:pPr>
              <a:defRPr sz="1800"/>
            </a:pPr>
            <a:endParaRPr sz="1266" b="1">
              <a:solidFill>
                <a:srgbClr val="941100"/>
              </a:solidFill>
              <a:ea typeface="Calibri"/>
              <a:cs typeface="Calibri"/>
              <a:sym typeface="Calibri"/>
            </a:endParaRPr>
          </a:p>
          <a:p>
            <a:pPr marL="573464" indent="-243077">
              <a:buSzPct val="75000"/>
              <a:buFontTx/>
              <a:buChar char="•"/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SEAB (19:00)</a:t>
            </a:r>
          </a:p>
          <a:p>
            <a:pPr marL="573464" indent="-243077">
              <a:buSzPct val="75000"/>
              <a:buFontTx/>
              <a:buChar char="•"/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SPRK (18:00) </a:t>
            </a:r>
          </a:p>
          <a:p>
            <a:pPr marL="573464" indent="-243077">
              <a:buSzPct val="75000"/>
              <a:buFontTx/>
              <a:buChar char="•"/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44065 (17:00 / 18:00) </a:t>
            </a:r>
          </a:p>
          <a:p>
            <a:pPr marL="573464" indent="-243077">
              <a:buSzPct val="75000"/>
              <a:buFontTx/>
              <a:buChar char="•"/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BRNT (17:00)</a:t>
            </a:r>
          </a:p>
          <a:p>
            <a:pPr marL="573464" indent="-243077">
              <a:buSzPct val="75000"/>
              <a:buFontTx/>
              <a:buChar char="•"/>
              <a:defRPr sz="1800"/>
            </a:pPr>
            <a:r>
              <a:rPr sz="126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WOOD (14:00)</a:t>
            </a:r>
          </a:p>
          <a:p>
            <a:pPr>
              <a:defRPr sz="1800"/>
            </a:pPr>
            <a:endParaRPr sz="703" b="1">
              <a:solidFill>
                <a:srgbClr val="9411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2372750" y="20836"/>
            <a:ext cx="4554254" cy="101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defTabSz="369675">
              <a:defRPr sz="1800"/>
            </a:pPr>
            <a:r>
              <a:rPr sz="2025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Significant Wave Height (m) Versus Time</a:t>
            </a:r>
            <a:r>
              <a:rPr sz="1709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defTabSz="369675">
              <a:defRPr sz="1800"/>
            </a:pPr>
            <a:r>
              <a:rPr sz="1709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Landward Winds For First Half+ of March 14, 2017</a:t>
            </a:r>
            <a:r>
              <a:rPr sz="2025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/>
            </a:r>
            <a:br>
              <a:rPr sz="2025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</a:br>
            <a:endParaRPr sz="2025" b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/>
          <p:nvPr/>
        </p:nvSpPr>
        <p:spPr>
          <a:xfrm flipV="1">
            <a:off x="1315848" y="5248459"/>
            <a:ext cx="4658" cy="1195942"/>
          </a:xfrm>
          <a:prstGeom prst="line">
            <a:avLst/>
          </a:prstGeom>
          <a:ln w="127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38" name="Shape 138"/>
          <p:cNvSpPr/>
          <p:nvPr/>
        </p:nvSpPr>
        <p:spPr>
          <a:xfrm flipV="1">
            <a:off x="1458723" y="3623657"/>
            <a:ext cx="4658" cy="1195942"/>
          </a:xfrm>
          <a:prstGeom prst="line">
            <a:avLst/>
          </a:prstGeom>
          <a:ln w="127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39" name="Shape 139"/>
          <p:cNvSpPr/>
          <p:nvPr/>
        </p:nvSpPr>
        <p:spPr>
          <a:xfrm flipV="1">
            <a:off x="1534625" y="1977911"/>
            <a:ext cx="4658" cy="1195942"/>
          </a:xfrm>
          <a:prstGeom prst="line">
            <a:avLst/>
          </a:prstGeom>
          <a:ln w="127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 flipV="1">
            <a:off x="1583738" y="392339"/>
            <a:ext cx="4658" cy="1195942"/>
          </a:xfrm>
          <a:prstGeom prst="line">
            <a:avLst/>
          </a:prstGeom>
          <a:ln w="127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41" name="Shape 141"/>
          <p:cNvSpPr/>
          <p:nvPr/>
        </p:nvSpPr>
        <p:spPr>
          <a:xfrm flipV="1">
            <a:off x="8392625" y="391110"/>
            <a:ext cx="4658" cy="1195942"/>
          </a:xfrm>
          <a:prstGeom prst="line">
            <a:avLst/>
          </a:prstGeom>
          <a:ln w="127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93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FIG1aSPRK2c.png"/>
          <p:cNvPicPr/>
          <p:nvPr/>
        </p:nvPicPr>
        <p:blipFill>
          <a:blip r:embed="rId2">
            <a:extLst/>
          </a:blip>
          <a:srcRect l="6384" t="11848" r="6384"/>
          <a:stretch>
            <a:fillRect/>
          </a:stretch>
        </p:blipFill>
        <p:spPr>
          <a:xfrm>
            <a:off x="897155" y="1114366"/>
            <a:ext cx="6566018" cy="1843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iteMap_NJNYmSPRK_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6474" y="2956607"/>
            <a:ext cx="4292686" cy="368991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2644653" y="4778856"/>
            <a:ext cx="844106" cy="704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1491" y="20979"/>
                  <a:pt x="18691" y="13779"/>
                  <a:pt x="21600" y="0"/>
                </a:cubicBezTo>
              </a:path>
            </a:pathLst>
          </a:custGeom>
          <a:ln w="215900">
            <a:solidFill>
              <a:srgbClr val="00FDFF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2817486" y="3889304"/>
            <a:ext cx="672524" cy="908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600" extrusionOk="0">
                <a:moveTo>
                  <a:pt x="0" y="0"/>
                </a:moveTo>
                <a:cubicBezTo>
                  <a:pt x="14453" y="2263"/>
                  <a:pt x="21600" y="9463"/>
                  <a:pt x="21440" y="21600"/>
                </a:cubicBezTo>
              </a:path>
            </a:pathLst>
          </a:custGeom>
          <a:ln w="215900">
            <a:solidFill>
              <a:srgbClr val="00FDFF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17863" y="4638281"/>
            <a:ext cx="1668599" cy="164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4098" y="20245"/>
                  <a:pt x="21298" y="13045"/>
                  <a:pt x="21600" y="0"/>
                </a:cubicBezTo>
              </a:path>
            </a:pathLst>
          </a:custGeom>
          <a:ln w="254000">
            <a:solidFill>
              <a:srgbClr val="0433FF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967264" y="3077074"/>
            <a:ext cx="1320173" cy="1570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extrusionOk="0">
                <a:moveTo>
                  <a:pt x="21205" y="21600"/>
                </a:moveTo>
                <a:cubicBezTo>
                  <a:pt x="21600" y="11430"/>
                  <a:pt x="14532" y="4230"/>
                  <a:pt x="0" y="0"/>
                </a:cubicBezTo>
              </a:path>
            </a:pathLst>
          </a:custGeom>
          <a:ln w="254000">
            <a:solidFill>
              <a:srgbClr val="0433FF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2658047" y="4630772"/>
            <a:ext cx="519534" cy="521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600" extrusionOk="0">
                <a:moveTo>
                  <a:pt x="0" y="21600"/>
                </a:moveTo>
                <a:cubicBezTo>
                  <a:pt x="14474" y="19466"/>
                  <a:pt x="21600" y="12266"/>
                  <a:pt x="21377" y="0"/>
                </a:cubicBezTo>
              </a:path>
            </a:pathLst>
          </a:custGeom>
          <a:ln w="203200">
            <a:solidFill>
              <a:srgbClr val="00F900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759250" y="4199170"/>
            <a:ext cx="418208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25" y="10144"/>
                  <a:pt x="13025" y="2944"/>
                  <a:pt x="0" y="0"/>
                </a:cubicBezTo>
              </a:path>
            </a:pathLst>
          </a:custGeom>
          <a:ln w="203200">
            <a:solidFill>
              <a:srgbClr val="00F900"/>
            </a:solidFill>
            <a:miter lim="400000"/>
          </a:ln>
        </p:spPr>
        <p:txBody>
          <a:bodyPr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3986547" y="5512911"/>
            <a:ext cx="171862" cy="20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B00"/>
          </a:solidFill>
          <a:ln w="254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2414673" y="2891572"/>
            <a:ext cx="59109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1687" b="0">
                <a:solidFill>
                  <a:prstClr val="black"/>
                </a:solidFill>
              </a:rPr>
              <a:t>RC10</a:t>
            </a:r>
          </a:p>
        </p:txBody>
      </p:sp>
      <p:sp>
        <p:nvSpPr>
          <p:cNvPr id="153" name="Shape 153"/>
          <p:cNvSpPr/>
          <p:nvPr/>
        </p:nvSpPr>
        <p:spPr>
          <a:xfrm>
            <a:off x="2313469" y="3695244"/>
            <a:ext cx="5911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1687" b="0">
                <a:solidFill>
                  <a:prstClr val="black"/>
                </a:solidFill>
              </a:rPr>
              <a:t>RC5</a:t>
            </a:r>
          </a:p>
        </p:txBody>
      </p:sp>
      <p:sp>
        <p:nvSpPr>
          <p:cNvPr id="154" name="Shape 154"/>
          <p:cNvSpPr/>
          <p:nvPr/>
        </p:nvSpPr>
        <p:spPr>
          <a:xfrm>
            <a:off x="2259891" y="3986947"/>
            <a:ext cx="59110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1687" b="0">
                <a:solidFill>
                  <a:prstClr val="black"/>
                </a:solidFill>
              </a:rPr>
              <a:t>RC3</a:t>
            </a:r>
          </a:p>
        </p:txBody>
      </p:sp>
      <p:sp>
        <p:nvSpPr>
          <p:cNvPr id="155" name="Shape 155"/>
          <p:cNvSpPr/>
          <p:nvPr/>
        </p:nvSpPr>
        <p:spPr>
          <a:xfrm>
            <a:off x="4090569" y="5418056"/>
            <a:ext cx="921111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109" b="0">
                <a:solidFill>
                  <a:prstClr val="black"/>
                </a:solidFill>
              </a:rPr>
              <a:t>44091</a:t>
            </a:r>
          </a:p>
        </p:txBody>
      </p:sp>
      <p:sp>
        <p:nvSpPr>
          <p:cNvPr id="156" name="Shape 156"/>
          <p:cNvSpPr/>
          <p:nvPr/>
        </p:nvSpPr>
        <p:spPr>
          <a:xfrm>
            <a:off x="1872407" y="4403288"/>
            <a:ext cx="764018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/>
            </a:pPr>
            <a:r>
              <a:rPr sz="2109" b="0">
                <a:solidFill>
                  <a:prstClr val="black"/>
                </a:solidFill>
              </a:rPr>
              <a:t>SPRK</a:t>
            </a:r>
          </a:p>
        </p:txBody>
      </p:sp>
      <p:sp>
        <p:nvSpPr>
          <p:cNvPr id="157" name="Shape 157"/>
          <p:cNvSpPr/>
          <p:nvPr/>
        </p:nvSpPr>
        <p:spPr>
          <a:xfrm>
            <a:off x="2053829" y="887085"/>
            <a:ext cx="5176339" cy="2853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5953801" y="994690"/>
            <a:ext cx="89438" cy="102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648073" y="975772"/>
            <a:ext cx="75799" cy="12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B00"/>
          </a:solidFill>
          <a:ln w="25400">
            <a:solidFill/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5444809" y="990071"/>
            <a:ext cx="89438" cy="102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953676" y="985760"/>
            <a:ext cx="89438" cy="102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6"/>
          </a:blip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solidFill>
                <a:srgbClr val="FFFFFF"/>
              </a:solidFill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2543762" y="847658"/>
            <a:ext cx="343594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/>
            </a:pPr>
            <a:r>
              <a:rPr sz="1687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Buoy 44091</a:t>
            </a:r>
            <a:r>
              <a:rPr sz="1898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,  </a:t>
            </a:r>
            <a:r>
              <a:rPr sz="1687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SPRK: RC10</a:t>
            </a:r>
            <a:r>
              <a:rPr sz="1898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</a:t>
            </a:r>
            <a:r>
              <a:rPr sz="1687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RC5</a:t>
            </a:r>
            <a:r>
              <a:rPr sz="1898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  </a:t>
            </a:r>
            <a:r>
              <a:rPr sz="1687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RC3</a:t>
            </a:r>
          </a:p>
        </p:txBody>
      </p:sp>
      <p:sp>
        <p:nvSpPr>
          <p:cNvPr id="163" name="Shape 163"/>
          <p:cNvSpPr/>
          <p:nvPr/>
        </p:nvSpPr>
        <p:spPr>
          <a:xfrm>
            <a:off x="2313469" y="-112522"/>
            <a:ext cx="6818812" cy="101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>
              <a:defRPr sz="1800"/>
            </a:pPr>
            <a:r>
              <a:rPr sz="2250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Significant Wave Height (m) Versus Time</a:t>
            </a:r>
            <a:r>
              <a:rPr sz="1898" b="1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>
              <a:defRPr sz="1800"/>
            </a:pPr>
            <a:r>
              <a:rPr sz="1898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Seaward Winds: March 22-23, 2017</a:t>
            </a:r>
          </a:p>
        </p:txBody>
      </p:sp>
      <p:sp>
        <p:nvSpPr>
          <p:cNvPr id="164" name="Shape 164"/>
          <p:cNvSpPr/>
          <p:nvPr/>
        </p:nvSpPr>
        <p:spPr>
          <a:xfrm flipV="1">
            <a:off x="2378481" y="1164389"/>
            <a:ext cx="1" cy="1546850"/>
          </a:xfrm>
          <a:prstGeom prst="line">
            <a:avLst/>
          </a:prstGeom>
          <a:ln w="25400">
            <a:solidFill>
              <a:srgbClr val="94175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400"/>
            </a:pPr>
            <a:endParaRPr sz="1687">
              <a:solidFill>
                <a:prstClr val="black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1446545" y="1147639"/>
            <a:ext cx="9211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>
                <a:solidFill>
                  <a:srgbClr val="94175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000000"/>
                </a:solidFill>
              </a:rPr>
              <a:t>landward</a:t>
            </a:r>
          </a:p>
        </p:txBody>
      </p:sp>
      <p:sp>
        <p:nvSpPr>
          <p:cNvPr id="166" name="Shape 166"/>
          <p:cNvSpPr/>
          <p:nvPr/>
        </p:nvSpPr>
        <p:spPr>
          <a:xfrm>
            <a:off x="2386072" y="1147639"/>
            <a:ext cx="80945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94175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000000"/>
                </a:solidFill>
              </a:rPr>
              <a:t>seaward</a:t>
            </a:r>
          </a:p>
        </p:txBody>
      </p:sp>
      <p:sp>
        <p:nvSpPr>
          <p:cNvPr id="167" name="Shape 167"/>
          <p:cNvSpPr/>
          <p:nvPr/>
        </p:nvSpPr>
        <p:spPr>
          <a:xfrm>
            <a:off x="5916019" y="3271940"/>
            <a:ext cx="2151371" cy="2538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4945" indent="-164945">
              <a:buSzPct val="75000"/>
              <a:buFontTx/>
              <a:buChar char="•"/>
              <a:defRPr sz="1800"/>
            </a:pPr>
            <a:r>
              <a:rPr sz="133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Significant wave height data are displayed for RC10, RC5, and RC3 and for buoy 44091. </a:t>
            </a:r>
          </a:p>
          <a:p>
            <a:pPr marL="164945" indent="-164945">
              <a:buSzPct val="75000"/>
              <a:buFontTx/>
              <a:buChar char="•"/>
              <a:defRPr sz="1800"/>
            </a:pPr>
            <a:endParaRPr sz="1336" b="1">
              <a:solidFill>
                <a:srgbClr val="941100"/>
              </a:solidFill>
              <a:ea typeface="Calibri"/>
              <a:cs typeface="Calibri"/>
              <a:sym typeface="Calibri"/>
            </a:endParaRPr>
          </a:p>
          <a:p>
            <a:pPr marL="164945" indent="-164945">
              <a:buSzPct val="75000"/>
              <a:buFontTx/>
              <a:buChar char="•"/>
              <a:defRPr sz="1800"/>
            </a:pPr>
            <a:r>
              <a:rPr sz="1336" b="1">
                <a:solidFill>
                  <a:srgbClr val="941100"/>
                </a:solidFill>
                <a:ea typeface="Calibri"/>
                <a:cs typeface="Calibri"/>
                <a:sym typeface="Calibri"/>
              </a:rPr>
              <a:t>Seaward winds are reflected in a seaward increase in wave height extending through SPRK range cells and the buoy. </a:t>
            </a:r>
          </a:p>
          <a:p>
            <a:pPr>
              <a:defRPr sz="1800"/>
            </a:pPr>
            <a:endParaRPr sz="1336" b="1">
              <a:solidFill>
                <a:srgbClr val="941100"/>
              </a:solidFill>
              <a:ea typeface="Calibri"/>
              <a:cs typeface="Calibri"/>
              <a:sym typeface="Calibri"/>
            </a:endParaRPr>
          </a:p>
          <a:p>
            <a:pPr>
              <a:defRPr sz="1800"/>
            </a:pPr>
            <a:endParaRPr sz="1336" b="1">
              <a:solidFill>
                <a:srgbClr val="9411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2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763390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Commerce &amp;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F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Public Health &amp; Water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Flooding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ultiple Themes</a:t>
            </a:r>
            <a:endParaRPr lang="en-US" sz="2800" b="1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4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MARACOOS Integration Matrix</a:t>
            </a:r>
            <a:endParaRPr lang="en-US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4" name="Rectangle 13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133506" y="956645"/>
            <a:ext cx="3336195" cy="4538369"/>
            <a:chOff x="133506" y="1193707"/>
            <a:chExt cx="7655560" cy="10414185"/>
          </a:xfrm>
        </p:grpSpPr>
        <p:pic>
          <p:nvPicPr>
            <p:cNvPr id="110" name="Picture 109" descr="Screen Shot 2016-11-29 at 3.33.22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06" y="1193707"/>
              <a:ext cx="7655560" cy="10414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1" name="Oval 110"/>
            <p:cNvSpPr/>
            <p:nvPr/>
          </p:nvSpPr>
          <p:spPr>
            <a:xfrm>
              <a:off x="1963185" y="9660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674385" y="85514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347715" y="57320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040090" y="673919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501650" y="4639876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3588785" y="7561998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655585" y="363998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82952" y="1462953"/>
              <a:ext cx="5076224" cy="707886"/>
            </a:xfrm>
            <a:prstGeom prst="rect">
              <a:avLst/>
            </a:prstGeom>
            <a:noFill/>
          </p:spPr>
          <p:txBody>
            <a:bodyPr wrap="none" rtlCol="0">
              <a:normAutofit fontScale="40000" lnSpcReduction="20000"/>
            </a:bodyPr>
            <a:lstStyle/>
            <a:p>
              <a:r>
                <a:rPr lang="en-US" sz="4000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New Jersey 13 MHz</a:t>
              </a:r>
              <a:endParaRPr lang="en-US" sz="4000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539154" y="3644602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Screen Shot 2017-05-01 at 4.45.0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72" y="802668"/>
            <a:ext cx="3728595" cy="33115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Oval 19"/>
          <p:cNvSpPr/>
          <p:nvPr/>
        </p:nvSpPr>
        <p:spPr>
          <a:xfrm>
            <a:off x="1863292" y="2860912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27799" y="3275999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53071" y="2369311"/>
            <a:ext cx="313724" cy="313724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319" y="3731864"/>
            <a:ext cx="5360445" cy="1763149"/>
          </a:xfrm>
          <a:prstGeom prst="rect">
            <a:avLst/>
          </a:prstGeom>
        </p:spPr>
      </p:pic>
      <p:pic>
        <p:nvPicPr>
          <p:cNvPr id="19" name="Picture 18" descr="shore02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56" y="1446444"/>
            <a:ext cx="2460977" cy="1845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864625" y="800113"/>
            <a:ext cx="211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June 13, 2013 </a:t>
            </a:r>
            <a:r>
              <a:rPr lang="en-US" dirty="0" err="1" smtClean="0">
                <a:solidFill>
                  <a:prstClr val="black"/>
                </a:solidFill>
              </a:rPr>
              <a:t>Meteo</a:t>
            </a:r>
            <a:r>
              <a:rPr lang="en-US" dirty="0" smtClean="0">
                <a:solidFill>
                  <a:prstClr val="black"/>
                </a:solidFill>
              </a:rPr>
              <a:t>-tsunami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0941"/>
            <a:ext cx="942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Medium Range HF Radar Network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Tsunami Detection</a:t>
            </a:r>
            <a:endParaRPr lang="en-US" sz="28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6" name="Rectangle 2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45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2556" y="-53774"/>
            <a:ext cx="698918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 smtClean="0"/>
              <a:t>Summary</a:t>
            </a:r>
            <a:r>
              <a:rPr lang="en-US" sz="2800" b="1" dirty="0" smtClean="0"/>
              <a:t>: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Integrated, Sustained and Certified Regional Ocean Observing Systems are operating in the U.S.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Transformational Observing Technologies (HF Radar &amp; Gliders) Key to Success</a:t>
            </a:r>
            <a:endParaRPr lang="en-US" sz="2000" dirty="0"/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Integrated approach demonstrates every day that knowledge of the ocean improves weather forecasts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Global Glider &amp; HF Radar networks are forming </a:t>
            </a:r>
            <a:r>
              <a:rPr lang="en-US" sz="2000" dirty="0" smtClean="0"/>
              <a:t>                      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i="1" dirty="0" smtClean="0"/>
              <a:t>participation is welcomed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Indian Ocean Glider/Model Validation Mission ongoing           – </a:t>
            </a:r>
            <a:r>
              <a:rPr lang="en-US" sz="2000" i="1" dirty="0" smtClean="0"/>
              <a:t>collaborators are welcomed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Workforce Training is ongoing – </a:t>
            </a:r>
            <a:r>
              <a:rPr lang="en-US" sz="2000" i="1" dirty="0" smtClean="0"/>
              <a:t>students are welcomed</a:t>
            </a:r>
            <a:r>
              <a:rPr lang="en-US" sz="2000" dirty="0" smtClean="0"/>
              <a:t> – BMKG Academy, Rutgers Masters Operational Oceanography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endParaRPr lang="en-US" sz="2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3981"/>
            <a:ext cx="9144000" cy="65063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12533" y="3297307"/>
          <a:ext cx="6096000" cy="239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73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06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Bays, Rivers, Near Shore</a:t>
                      </a:r>
                    </a:p>
                    <a:p>
                      <a:pPr algn="ctr"/>
                      <a:r>
                        <a:rPr lang="en-US" dirty="0" smtClean="0"/>
                        <a:t> (&lt; 3</a:t>
                      </a:r>
                      <a:r>
                        <a:rPr lang="en-US" baseline="0" dirty="0" smtClean="0"/>
                        <a:t> 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Offshore</a:t>
                      </a:r>
                    </a:p>
                    <a:p>
                      <a:pPr algn="ctr"/>
                      <a:r>
                        <a:rPr lang="en-US" dirty="0" smtClean="0"/>
                        <a:t>(&gt; 3 NM to 200 NM)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2,433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2,688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Saved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Assisted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3,332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3,651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Lives Lost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15735" y="2159696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en-US" sz="2400" b="1" dirty="0">
                <a:solidFill>
                  <a:prstClr val="black"/>
                </a:solidFill>
              </a:rPr>
              <a:t>Search </a:t>
            </a:r>
            <a:r>
              <a:rPr lang="en-US" sz="2400" b="1" dirty="0" smtClean="0">
                <a:solidFill>
                  <a:prstClr val="black"/>
                </a:solidFill>
              </a:rPr>
              <a:t>And </a:t>
            </a:r>
            <a:r>
              <a:rPr lang="en-US" sz="2400" b="1" dirty="0">
                <a:solidFill>
                  <a:prstClr val="black"/>
                </a:solidFill>
              </a:rPr>
              <a:t>Rescue Cases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 hangingPunct="0"/>
            <a:r>
              <a:rPr lang="en-US" sz="2400" b="1" dirty="0" smtClean="0">
                <a:solidFill>
                  <a:prstClr val="black"/>
                </a:solidFill>
              </a:rPr>
              <a:t>in MARACOOS Region</a:t>
            </a:r>
            <a:endParaRPr lang="en-US" sz="2400" dirty="0">
              <a:solidFill>
                <a:prstClr val="black"/>
              </a:solidFill>
            </a:endParaRPr>
          </a:p>
          <a:p>
            <a:pPr algn="ctr" hangingPunct="0"/>
            <a:r>
              <a:rPr lang="en-US" b="1" dirty="0">
                <a:solidFill>
                  <a:prstClr val="black"/>
                </a:solidFill>
              </a:rPr>
              <a:t>U.S. Coast Guard Search </a:t>
            </a:r>
            <a:r>
              <a:rPr lang="en-US" b="1" dirty="0" smtClean="0">
                <a:solidFill>
                  <a:prstClr val="black"/>
                </a:solidFill>
              </a:rPr>
              <a:t>And </a:t>
            </a:r>
            <a:r>
              <a:rPr lang="en-US" b="1" dirty="0">
                <a:solidFill>
                  <a:prstClr val="black"/>
                </a:solidFill>
              </a:rPr>
              <a:t>Rescue </a:t>
            </a:r>
            <a:r>
              <a:rPr lang="en-US" b="1" dirty="0" smtClean="0">
                <a:solidFill>
                  <a:prstClr val="black"/>
                </a:solidFill>
              </a:rPr>
              <a:t>Data, FY2014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6" name="Rectangle 5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2" name="Picture 2" descr="1118206426_2340b3d5e9_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-222853"/>
            <a:ext cx="2328598" cy="174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61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28589" cy="62171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5057" y="190887"/>
            <a:ext cx="3363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CODAR Omnidirectional</a:t>
            </a:r>
          </a:p>
          <a:p>
            <a:r>
              <a:rPr lang="en-US" sz="2800" dirty="0" smtClean="0"/>
              <a:t>Direction Finding (DF)</a:t>
            </a:r>
          </a:p>
          <a:p>
            <a:r>
              <a:rPr lang="en-US" sz="2800" dirty="0" smtClean="0"/>
              <a:t>13 </a:t>
            </a:r>
            <a:r>
              <a:rPr lang="en-US" sz="2800" dirty="0"/>
              <a:t>M</a:t>
            </a:r>
            <a:r>
              <a:rPr lang="en-US" sz="2800" dirty="0" smtClean="0"/>
              <a:t>Hz Combined </a:t>
            </a:r>
          </a:p>
          <a:p>
            <a:r>
              <a:rPr lang="en-US" sz="2800" dirty="0" smtClean="0"/>
              <a:t>Transmit and Receive Antenna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10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Resilient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Two 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Lightning Protection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5" name="Rectangle 24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8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quency_Comparison_plo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7133" y="1485900"/>
            <a:ext cx="49868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FF00"/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rgbClr val="33FF00"/>
                </a:solidFill>
              </a:rPr>
              <a:t>Radar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33FF00"/>
                </a:solidFill>
              </a:rPr>
              <a:t>: 12 m   Ocean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rgbClr val="33FF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33FF00"/>
                </a:solidFill>
                <a:latin typeface="Arial"/>
                <a:cs typeface="Arial"/>
              </a:rPr>
              <a:t>&gt;30 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</a:t>
            </a:r>
            <a:r>
              <a:rPr lang="en-US" sz="2400" dirty="0" smtClean="0">
                <a:solidFill>
                  <a:srgbClr val="0000FF"/>
                </a:solidFill>
              </a:rPr>
              <a:t>m  </a:t>
            </a:r>
            <a:r>
              <a:rPr lang="en-US" sz="2400" dirty="0">
                <a:solidFill>
                  <a:srgbClr val="0000FF"/>
                </a:solidFill>
              </a:rPr>
              <a:t>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&gt;80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&gt;180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km   Resolution: 6 km</a:t>
            </a:r>
          </a:p>
        </p:txBody>
      </p:sp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25400" y="-50218"/>
            <a:ext cx="9118600" cy="1143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PORT_radial_grid_plot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8" name="Rectangle 7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6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 bwMode="auto">
          <a:xfrm>
            <a:off x="76200" y="685800"/>
            <a:ext cx="89916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7147560" y="5130483"/>
            <a:ext cx="1920240" cy="6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62706" y="35938"/>
            <a:ext cx="7336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Calibri"/>
                <a:cs typeface="Times New Roman"/>
              </a:rPr>
              <a:t>Mid-Atlantic Bight HF Radar Network</a:t>
            </a:r>
            <a:endParaRPr lang="en-US" sz="3200" dirty="0">
              <a:latin typeface="Calibri"/>
              <a:cs typeface="Times New Roman"/>
            </a:endParaRP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78508" y="2578139"/>
            <a:ext cx="4196983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Long-Range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 8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Medium-Range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00FF00"/>
                </a:solidFill>
              </a:rPr>
              <a:t>16</a:t>
            </a:r>
            <a:r>
              <a:rPr lang="en-US" sz="1600" b="1" dirty="0" smtClean="0">
                <a:solidFill>
                  <a:srgbClr val="00FF00"/>
                </a:solidFill>
              </a:rPr>
              <a:t> </a:t>
            </a:r>
            <a:r>
              <a:rPr lang="en-US" sz="1600" b="1" dirty="0">
                <a:solidFill>
                  <a:srgbClr val="00FF00"/>
                </a:solidFill>
              </a:rPr>
              <a:t>Short-Range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41 </a:t>
            </a:r>
            <a:r>
              <a:rPr lang="en-US" sz="16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 dirty="0" smtClean="0">
                <a:solidFill>
                  <a:prstClr val="white"/>
                </a:solidFill>
              </a:rPr>
              <a:t>+5</a:t>
            </a:r>
            <a:r>
              <a:rPr lang="en-US" sz="1600" b="1" i="1" dirty="0" smtClean="0">
                <a:solidFill>
                  <a:prstClr val="white"/>
                </a:solidFill>
              </a:rPr>
              <a:t> CODARs Roaming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83820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188" y="5049202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6" y="5066665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6" y="506666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4" t="72608" b="15363"/>
          <a:stretch/>
        </p:blipFill>
        <p:spPr bwMode="auto">
          <a:xfrm>
            <a:off x="3847097" y="5406392"/>
            <a:ext cx="1458103" cy="3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5134927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23" name="Rectangle 2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6103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05 at 3.43.4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6" y="523224"/>
            <a:ext cx="6936059" cy="2894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HFR Data Quality Assurance/Quality Control (QA/QC)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7-05-08 at 9.3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19" y="3045636"/>
            <a:ext cx="4254581" cy="3594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93" y="3655275"/>
            <a:ext cx="2255201" cy="1691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92" y="5408917"/>
            <a:ext cx="22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Plotting QC flags in real time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781" y="3593035"/>
            <a:ext cx="17933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From</a:t>
            </a:r>
          </a:p>
          <a:p>
            <a:pPr algn="ctr"/>
            <a:r>
              <a:rPr lang="en-US" sz="2800" dirty="0" smtClean="0"/>
              <a:t>QARTOD</a:t>
            </a:r>
          </a:p>
          <a:p>
            <a:pPr algn="ctr"/>
            <a:r>
              <a:rPr lang="en-US" sz="2800" dirty="0" smtClean="0"/>
              <a:t>Manual for</a:t>
            </a:r>
          </a:p>
          <a:p>
            <a:pPr algn="ctr"/>
            <a:r>
              <a:rPr lang="en-US" sz="2800" dirty="0" smtClean="0"/>
              <a:t>HF Radar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1" name="Rectangle 10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5" name="Picture 14" descr="certSta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12" y="532544"/>
            <a:ext cx="1465882" cy="14905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/>
          <p:cNvSpPr txBox="1"/>
          <p:nvPr/>
        </p:nvSpPr>
        <p:spPr>
          <a:xfrm>
            <a:off x="7181385" y="2032461"/>
            <a:ext cx="196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Regional Information Coordination Entity -</a:t>
            </a:r>
          </a:p>
          <a:p>
            <a:pPr algn="ctr"/>
            <a:r>
              <a:rPr lang="en-US" sz="1600" dirty="0" smtClean="0"/>
              <a:t>RICE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05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ecadal_mean_surface_current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451" y="463138"/>
            <a:ext cx="4631669" cy="5490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068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200" b="1" dirty="0" smtClean="0"/>
              <a:t>Generate Surface Current Maps Every Hour for a </a:t>
            </a:r>
            <a:r>
              <a:rPr lang="en-US" sz="3200" b="1" dirty="0"/>
              <a:t>D</a:t>
            </a:r>
            <a:r>
              <a:rPr lang="en-US" sz="3200" b="1" dirty="0" smtClean="0"/>
              <a:t>ecade</a:t>
            </a:r>
            <a:endParaRPr lang="en-US" sz="3200" b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065" y="873631"/>
            <a:ext cx="4353534" cy="4782812"/>
            <a:chOff x="211065" y="873631"/>
            <a:chExt cx="4887886" cy="5369854"/>
          </a:xfrm>
        </p:grpSpPr>
        <p:pic>
          <p:nvPicPr>
            <p:cNvPr id="5" name="Picture 4" descr="Screen Shot 2016-12-02 at 12.06.00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065" y="873631"/>
              <a:ext cx="4887886" cy="53698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3762835" y="157827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797820" y="1142429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18846" y="196215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40508" y="164424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12568" y="183927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H="1">
              <a:off x="1409720" y="2237431"/>
              <a:ext cx="61413" cy="67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563098" y="207620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20709" y="1493780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36115" y="3226596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3603" y="367502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39750" y="266149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34794" y="2921231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843" y="5339138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666" y="565644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8550" y="4890287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98813" y="4136553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8873" y="5897945"/>
              <a:ext cx="69970" cy="659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0254" tIns="10127" rIns="20254" bIns="10127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3419" y="1052049"/>
              <a:ext cx="1542683" cy="943781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rmAutofit fontScale="92500" lnSpcReduction="10000"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  </a:t>
              </a:r>
              <a:r>
                <a:rPr lang="en-US" sz="1200" dirty="0">
                  <a:solidFill>
                    <a:srgbClr val="FF0000"/>
                  </a:solidFill>
                  <a:latin typeface="American Typewriter"/>
                  <a:cs typeface="American Typewriter"/>
                </a:rPr>
                <a:t>5 MHz- 17 Stations</a:t>
              </a:r>
            </a:p>
            <a:p>
              <a:r>
                <a:rPr lang="en-US" sz="1200" dirty="0">
                  <a:solidFill>
                    <a:srgbClr val="FF6600"/>
                  </a:solidFill>
                  <a:latin typeface="American Typewriter"/>
                  <a:cs typeface="American Typewriter"/>
                </a:rPr>
                <a:t>13 MHz-   7 Stations</a:t>
              </a:r>
            </a:p>
            <a:p>
              <a:r>
                <a:rPr lang="en-US" sz="1200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25 MHz- 16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Outside-   6 Stations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TOTAL – 46 Stations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0679" y="3663512"/>
              <a:ext cx="1246362" cy="251284"/>
            </a:xfrm>
            <a:prstGeom prst="rect">
              <a:avLst/>
            </a:prstGeom>
            <a:noFill/>
          </p:spPr>
          <p:txBody>
            <a:bodyPr wrap="none" lIns="20254" tIns="10127" rIns="20254" bIns="10127" rtlCol="0">
              <a:no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Bangla MN"/>
                  <a:cs typeface="Bangla MN"/>
                </a:rPr>
                <a:t>Winter Storm Jonas</a:t>
              </a:r>
            </a:p>
            <a:p>
              <a:r>
                <a:rPr lang="en-US" sz="700" dirty="0">
                  <a:solidFill>
                    <a:prstClr val="black"/>
                  </a:solidFill>
                  <a:latin typeface="Bangla MN"/>
                  <a:cs typeface="Bangla MN"/>
                </a:rPr>
                <a:t>2016/01/23 20:00 UTC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33419" y="1754011"/>
              <a:ext cx="1520271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2008688" y="3815106"/>
              <a:ext cx="1412020" cy="5068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30" name="Rectangle 29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5827656" y="4653385"/>
            <a:ext cx="2634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Decadal Mean Currents</a:t>
            </a:r>
          </a:p>
          <a:p>
            <a:pPr algn="ctr"/>
            <a:r>
              <a:rPr lang="en-US" sz="2000" dirty="0" smtClean="0"/>
              <a:t>for Spatial Planning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9311" y="4699552"/>
            <a:ext cx="220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Hourly Maps for </a:t>
            </a:r>
          </a:p>
          <a:p>
            <a:pPr algn="ctr"/>
            <a:r>
              <a:rPr lang="en-US" sz="2000" dirty="0" smtClean="0"/>
              <a:t>Search And Rescue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43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6850</TotalTime>
  <Words>1076</Words>
  <Application>Microsoft Macintosh PowerPoint</Application>
  <PresentationFormat>Letter Paper (8.5x11 in)</PresentationFormat>
  <Paragraphs>259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American Typewriter</vt:lpstr>
      <vt:lpstr>Bangla MN</vt:lpstr>
      <vt:lpstr>Calibri</vt:lpstr>
      <vt:lpstr>Calibri Light</vt:lpstr>
      <vt:lpstr>Mangal</vt:lpstr>
      <vt:lpstr>MS PGothic</vt:lpstr>
      <vt:lpstr>ＭＳ Ｐゴシック</vt:lpstr>
      <vt:lpstr>Symbol</vt:lpstr>
      <vt:lpstr>Times New Roman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Resilient CODAR Shore Site:  Shed, Enclosure, Tx/Rx, Comms, Power, GPS, AIS </vt:lpstr>
      <vt:lpstr>Surface Current Mapping Capability</vt:lpstr>
      <vt:lpstr>PowerPoint Presentation</vt:lpstr>
      <vt:lpstr>PowerPoint Presentation</vt:lpstr>
      <vt:lpstr>Generate Surface Current Maps Every Hour for a Decade</vt:lpstr>
      <vt:lpstr>Search And Rescue Data Availability Metrics</vt:lpstr>
      <vt:lpstr>PowerPoint Presentation</vt:lpstr>
      <vt:lpstr>PowerPoint Presentation</vt:lpstr>
      <vt:lpstr>             2011-2014                       2016-2017</vt:lpstr>
      <vt:lpstr>PowerPoint Presentation</vt:lpstr>
      <vt:lpstr>Coast Guard Wind &amp; Current Data Requests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Glenn</cp:lastModifiedBy>
  <cp:revision>199</cp:revision>
  <dcterms:created xsi:type="dcterms:W3CDTF">2017-03-13T02:58:54Z</dcterms:created>
  <dcterms:modified xsi:type="dcterms:W3CDTF">2018-02-19T21:01:25Z</dcterms:modified>
</cp:coreProperties>
</file>