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5"/>
  </p:notesMasterIdLst>
  <p:sldIdLst>
    <p:sldId id="413" r:id="rId3"/>
    <p:sldId id="433" r:id="rId4"/>
    <p:sldId id="434" r:id="rId5"/>
    <p:sldId id="435" r:id="rId6"/>
    <p:sldId id="351" r:id="rId7"/>
    <p:sldId id="364" r:id="rId8"/>
    <p:sldId id="356" r:id="rId9"/>
    <p:sldId id="410" r:id="rId10"/>
    <p:sldId id="411" r:id="rId11"/>
    <p:sldId id="421" r:id="rId12"/>
    <p:sldId id="412" r:id="rId13"/>
    <p:sldId id="361" r:id="rId14"/>
    <p:sldId id="362" r:id="rId15"/>
    <p:sldId id="373" r:id="rId16"/>
    <p:sldId id="374" r:id="rId17"/>
    <p:sldId id="425" r:id="rId18"/>
    <p:sldId id="426" r:id="rId19"/>
    <p:sldId id="422" r:id="rId20"/>
    <p:sldId id="428" r:id="rId21"/>
    <p:sldId id="429" r:id="rId22"/>
    <p:sldId id="423" r:id="rId23"/>
    <p:sldId id="424" r:id="rId24"/>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AC1"/>
    <a:srgbClr val="0070C0"/>
    <a:srgbClr val="26EEEB"/>
    <a:srgbClr val="00F5FF"/>
    <a:srgbClr val="95FFCF"/>
    <a:srgbClr val="00D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47"/>
    <p:restoredTop sz="94674"/>
  </p:normalViewPr>
  <p:slideViewPr>
    <p:cSldViewPr snapToGrid="0" snapToObjects="1">
      <p:cViewPr varScale="1">
        <p:scale>
          <a:sx n="95" d="100"/>
          <a:sy n="95" d="100"/>
        </p:scale>
        <p:origin x="184" y="648"/>
      </p:cViewPr>
      <p:guideLst>
        <p:guide orient="horz" pos="2160"/>
        <p:guide pos="2880"/>
      </p:guideLst>
    </p:cSldViewPr>
  </p:slideViewPr>
  <p:notesTextViewPr>
    <p:cViewPr>
      <p:scale>
        <a:sx n="1" d="1"/>
        <a:sy n="1" d="1"/>
      </p:scale>
      <p:origin x="0" y="0"/>
    </p:cViewPr>
  </p:notesTextViewPr>
  <p:sorterViewPr>
    <p:cViewPr>
      <p:scale>
        <a:sx n="131" d="100"/>
        <a:sy n="131"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31T14:17:14.757" idx="8">
    <p:pos x="4" y="10"/>
    <p:text>In the text box where it says "global system" it should read 'global, in situ system'.  It says in situ in the title but since satellites are included, it needs to be reinforced.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DD909-2F51-7547-8A64-C6AB3805D149}" type="datetimeFigureOut">
              <a:rPr lang="en-US" smtClean="0"/>
              <a:t>2/19/18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F56A8-3947-CB48-851B-CA834101CBEC}" type="slidenum">
              <a:rPr lang="en-US" smtClean="0"/>
              <a:t>‹#›</a:t>
            </a:fld>
            <a:endParaRPr lang="en-US"/>
          </a:p>
        </p:txBody>
      </p:sp>
    </p:spTree>
    <p:extLst>
      <p:ext uri="{BB962C8B-B14F-4D97-AF65-F5344CB8AC3E}">
        <p14:creationId xmlns:p14="http://schemas.microsoft.com/office/powerpoint/2010/main" val="192990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6</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214535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a:latin typeface="Arial" charset="0"/>
                <a:ea typeface="ＭＳ Ｐゴシック" charset="0"/>
                <a:cs typeface="ＭＳ Ｐゴシック" charset="0"/>
              </a:rPr>
              <a:t>This activity will allow us to improve a Strategic Mapping of GOOS, which is shown here linking the three major societal drivers of GOOS: climate, services, and ocean health; with the societal benefits informed by sustained ocean data; the scientific issue, application, or product needed; the Essential Ocean Variable we need to capture; and the type of observing element contributing to the measure of these variables.</a:t>
            </a:r>
          </a:p>
          <a:p>
            <a:endParaRPr lang="en-US" sz="1000">
              <a:latin typeface="Arial" charset="0"/>
              <a:ea typeface="ＭＳ Ｐゴシック" charset="0"/>
              <a:cs typeface="ＭＳ Ｐゴシック" charset="0"/>
            </a:endParaRPr>
          </a:p>
          <a:p>
            <a:r>
              <a:rPr lang="en-US" sz="1000">
                <a:latin typeface="Arial" charset="0"/>
                <a:ea typeface="ＭＳ Ｐゴシック" charset="0"/>
                <a:cs typeface="ＭＳ Ｐゴシック" charset="0"/>
              </a:rPr>
              <a:t>We can track how any particular observing platform measures a number of variables, feeding products and applications that deliver societal benefit.</a:t>
            </a:r>
          </a:p>
          <a:p>
            <a:endParaRPr lang="en-US" sz="1000">
              <a:latin typeface="Arial" charset="0"/>
              <a:ea typeface="ＭＳ Ｐゴシック" charset="0"/>
              <a:cs typeface="ＭＳ Ｐゴシック" charset="0"/>
            </a:endParaRPr>
          </a:p>
          <a:p>
            <a:r>
              <a:rPr lang="en-US" sz="1000">
                <a:latin typeface="Arial" charset="0"/>
                <a:ea typeface="ＭＳ Ｐゴシック" charset="0"/>
                <a:cs typeface="ＭＳ Ｐゴシック" charset="0"/>
              </a:rPr>
              <a:t>A major message from this complicated diagram is that there are many interconnections. Many observations have multiple lifetimes – multiple uses. With growing sensor capability we are increasingly building an integrated observing system. And there is a tremendous needs for the coordination activities that make this system as efficient and effective as possible.</a:t>
            </a:r>
          </a:p>
          <a:p>
            <a:r>
              <a:rPr lang="en-US" sz="1000">
                <a:latin typeface="Arial" charset="0"/>
                <a:ea typeface="ＭＳ Ｐゴシック" charset="0"/>
                <a:cs typeface="ＭＳ Ｐゴシック" charset="0"/>
              </a:rPr>
              <a:t>Behind each of the nodes in this mapping that we continue to build is a specification sheet with additional information on the global groups and standards and best practices information. </a:t>
            </a:r>
          </a:p>
          <a:p>
            <a:r>
              <a:rPr lang="en-US" sz="1000">
                <a:latin typeface="Arial" charset="0"/>
                <a:ea typeface="ＭＳ Ｐゴシック" charset="0"/>
                <a:cs typeface="ＭＳ Ｐゴシック" charset="0"/>
              </a:rPr>
              <a:t>Each GOOS Regional Alliance or national effort will have its own variant of this mapping, based on local priorities and capacities.</a:t>
            </a:r>
          </a:p>
          <a:p>
            <a:endParaRPr lang="en-US" sz="1000">
              <a:latin typeface="Arial" charset="0"/>
              <a:ea typeface="ＭＳ Ｐゴシック" charset="0"/>
              <a:cs typeface="ＭＳ Ｐゴシック" charset="0"/>
            </a:endParaRPr>
          </a:p>
        </p:txBody>
      </p:sp>
      <p:sp>
        <p:nvSpPr>
          <p:cNvPr id="593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1519" indent="-285080">
              <a:defRPr sz="2400">
                <a:solidFill>
                  <a:schemeClr val="tx1"/>
                </a:solidFill>
                <a:latin typeface="Arial" charset="0"/>
                <a:ea typeface="ＭＳ Ｐゴシック" charset="0"/>
              </a:defRPr>
            </a:lvl2pPr>
            <a:lvl3pPr marL="1141878" indent="-227441">
              <a:defRPr sz="2400">
                <a:solidFill>
                  <a:schemeClr val="tx1"/>
                </a:solidFill>
                <a:latin typeface="Arial" charset="0"/>
                <a:ea typeface="ＭＳ Ｐゴシック" charset="0"/>
              </a:defRPr>
            </a:lvl3pPr>
            <a:lvl4pPr marL="1599875" indent="-227441">
              <a:defRPr sz="2400">
                <a:solidFill>
                  <a:schemeClr val="tx1"/>
                </a:solidFill>
                <a:latin typeface="Arial" charset="0"/>
                <a:ea typeface="ＭＳ Ｐゴシック" charset="0"/>
              </a:defRPr>
            </a:lvl4pPr>
            <a:lvl5pPr marL="2056314" indent="-227441">
              <a:defRPr sz="2400">
                <a:solidFill>
                  <a:schemeClr val="tx1"/>
                </a:solidFill>
                <a:latin typeface="Arial" charset="0"/>
                <a:ea typeface="ＭＳ Ｐゴシック" charset="0"/>
              </a:defRPr>
            </a:lvl5pPr>
            <a:lvl6pPr marL="2504965" indent="-227441" eaLnBrk="0" fontAlgn="base" hangingPunct="0">
              <a:spcBef>
                <a:spcPct val="0"/>
              </a:spcBef>
              <a:spcAft>
                <a:spcPct val="0"/>
              </a:spcAft>
              <a:defRPr sz="2400">
                <a:solidFill>
                  <a:schemeClr val="tx1"/>
                </a:solidFill>
                <a:latin typeface="Arial" charset="0"/>
                <a:ea typeface="ＭＳ Ｐゴシック" charset="0"/>
              </a:defRPr>
            </a:lvl6pPr>
            <a:lvl7pPr marL="2953615" indent="-227441" eaLnBrk="0" fontAlgn="base" hangingPunct="0">
              <a:spcBef>
                <a:spcPct val="0"/>
              </a:spcBef>
              <a:spcAft>
                <a:spcPct val="0"/>
              </a:spcAft>
              <a:defRPr sz="2400">
                <a:solidFill>
                  <a:schemeClr val="tx1"/>
                </a:solidFill>
                <a:latin typeface="Arial" charset="0"/>
                <a:ea typeface="ＭＳ Ｐゴシック" charset="0"/>
              </a:defRPr>
            </a:lvl7pPr>
            <a:lvl8pPr marL="3402265" indent="-227441" eaLnBrk="0" fontAlgn="base" hangingPunct="0">
              <a:spcBef>
                <a:spcPct val="0"/>
              </a:spcBef>
              <a:spcAft>
                <a:spcPct val="0"/>
              </a:spcAft>
              <a:defRPr sz="2400">
                <a:solidFill>
                  <a:schemeClr val="tx1"/>
                </a:solidFill>
                <a:latin typeface="Arial" charset="0"/>
                <a:ea typeface="ＭＳ Ｐゴシック" charset="0"/>
              </a:defRPr>
            </a:lvl8pPr>
            <a:lvl9pPr marL="3850916" indent="-227441" eaLnBrk="0" fontAlgn="base" hangingPunct="0">
              <a:spcBef>
                <a:spcPct val="0"/>
              </a:spcBef>
              <a:spcAft>
                <a:spcPct val="0"/>
              </a:spcAft>
              <a:defRPr sz="2400">
                <a:solidFill>
                  <a:schemeClr val="tx1"/>
                </a:solidFill>
                <a:latin typeface="Arial" charset="0"/>
                <a:ea typeface="ＭＳ Ｐゴシック" charset="0"/>
              </a:defRPr>
            </a:lvl9pPr>
          </a:lstStyle>
          <a:p>
            <a:fld id="{95A0F6D8-A1F5-084B-B4E0-86FE6C204104}" type="slidenum">
              <a:rPr lang="en-US" sz="1200"/>
              <a:pPr/>
              <a:t>8</a:t>
            </a:fld>
            <a:endParaRPr lang="en-US" sz="1200"/>
          </a:p>
        </p:txBody>
      </p:sp>
    </p:spTree>
    <p:extLst>
      <p:ext uri="{BB962C8B-B14F-4D97-AF65-F5344CB8AC3E}">
        <p14:creationId xmlns:p14="http://schemas.microsoft.com/office/powerpoint/2010/main" val="764419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222500" y="107950"/>
            <a:ext cx="2357438" cy="17684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xfrm>
            <a:off x="260450" y="2051656"/>
            <a:ext cx="6337102" cy="411389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Arial" panose="020B0604020202020204" pitchFamily="34" charset="0"/>
              <a:buNone/>
            </a:pPr>
            <a:endParaRPr lang="en-US" altLang="en-US" sz="1300" dirty="0">
              <a:latin typeface="Arial" charset="0"/>
              <a:cs typeface="Arial" charset="0"/>
            </a:endParaRPr>
          </a:p>
        </p:txBody>
      </p:sp>
      <p:sp>
        <p:nvSpPr>
          <p:cNvPr id="65540" name="Slide Number Placeholder 3"/>
          <p:cNvSpPr>
            <a:spLocks noGrp="1"/>
          </p:cNvSpPr>
          <p:nvPr>
            <p:ph type="sldNum" sz="quarter" idx="5"/>
          </p:nvPr>
        </p:nvSpPr>
        <p:spPr/>
        <p:txBody>
          <a:bodyPr/>
          <a:lstStyle/>
          <a:p>
            <a:pPr>
              <a:defRPr/>
            </a:pPr>
            <a:fld id="{F123622B-74DD-40CD-A50A-6BA92E750B9D}" type="slidenum">
              <a:rPr lang="en-US" smtClean="0">
                <a:solidFill>
                  <a:prstClr val="black"/>
                </a:solidFill>
                <a:latin typeface="Calibri"/>
                <a:ea typeface="MS PGothic" pitchFamily="34" charset="-128"/>
              </a:rPr>
              <a:pPr>
                <a:defRPr/>
              </a:pPr>
              <a:t>9</a:t>
            </a:fld>
            <a:endParaRPr lang="en-US" smtClean="0">
              <a:solidFill>
                <a:prstClr val="black"/>
              </a:solidFill>
              <a:latin typeface="Calibri"/>
              <a:ea typeface="MS PGothic" pitchFamily="34" charset="-128"/>
            </a:endParaRPr>
          </a:p>
        </p:txBody>
      </p:sp>
    </p:spTree>
    <p:extLst>
      <p:ext uri="{BB962C8B-B14F-4D97-AF65-F5344CB8AC3E}">
        <p14:creationId xmlns:p14="http://schemas.microsoft.com/office/powerpoint/2010/main" val="65875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2673DD-E951-4646-8F71-709CB0F43F96}" type="slidenum">
              <a:rPr lang="en-US" altLang="en-US" sz="1200">
                <a:solidFill>
                  <a:srgbClr val="000000"/>
                </a:solidFill>
              </a:rPr>
              <a:pPr eaLnBrk="1" hangingPunct="1"/>
              <a:t>11</a:t>
            </a:fld>
            <a:endParaRPr lang="en-US" altLang="en-US" sz="1200">
              <a:solidFill>
                <a:srgbClr val="000000"/>
              </a:solidFill>
            </a:endParaRPr>
          </a:p>
        </p:txBody>
      </p:sp>
      <p:sp>
        <p:nvSpPr>
          <p:cNvPr id="25602" name="Rectangle 7"/>
          <p:cNvSpPr txBox="1">
            <a:spLocks noGrp="1" noChangeArrowheads="1"/>
          </p:cNvSpPr>
          <p:nvPr/>
        </p:nvSpPr>
        <p:spPr bwMode="auto">
          <a:xfrm>
            <a:off x="3883409" y="8685396"/>
            <a:ext cx="2973041" cy="457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42C233-426B-47FE-803C-37877A3AE584}" type="slidenum">
              <a:rPr lang="en-US" altLang="en-US" sz="1200">
                <a:solidFill>
                  <a:srgbClr val="000000"/>
                </a:solidFill>
                <a:cs typeface="+mn-cs"/>
              </a:rPr>
              <a:pPr algn="r"/>
              <a:t>11</a:t>
            </a:fld>
            <a:endParaRPr lang="en-US" altLang="en-US" sz="1200">
              <a:solidFill>
                <a:srgbClr val="000000"/>
              </a:solidFill>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7041" y="4342699"/>
            <a:ext cx="5483919" cy="411495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47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8304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87225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82091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48794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agen 6" descr="wmo-logoAcronym.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00" y="201613"/>
            <a:ext cx="1319213"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786782"/>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42557"/>
            <a:ext cx="64008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fld id="{81D16A0F-7771-494E-89E4-FFAA5A9752D2}" type="datetime1">
              <a:rPr lang="en-US" altLang="x-none"/>
              <a:pPr/>
              <a:t>2/19/18</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ACA27FC7-832A-5142-97D6-8226E622F1C3}" type="slidenum">
              <a:rPr lang="en-US" altLang="x-none"/>
              <a:pPr/>
              <a:t>‹#›</a:t>
            </a:fld>
            <a:endParaRPr lang="en-US" altLang="x-non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D6DA6E3-74FD-B049-A5DB-0DF2CC386839}" type="datetime1">
              <a:rPr lang="en-US" altLang="x-none"/>
              <a:pPr/>
              <a:t>2/19/18</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D4DA0923-DD42-3F4A-AB2D-CDB6DA61C8FA}" type="slidenum">
              <a:rPr lang="en-US" altLang="x-none"/>
              <a:pPr/>
              <a:t>‹#›</a:t>
            </a:fld>
            <a:endParaRPr lang="en-US" altLang="x-non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CF4B142-C145-4742-9BE3-162C06DDE2FA}" type="datetime1">
              <a:rPr lang="en-US" altLang="x-none"/>
              <a:pPr/>
              <a:t>2/19/18</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4DDC50A7-E1FC-5C4E-84EA-0B5DFC47FABC}" type="slidenum">
              <a:rPr lang="en-US" altLang="x-none"/>
              <a:pPr/>
              <a:t>‹#›</a:t>
            </a:fld>
            <a:endParaRPr lang="en-US" altLang="x-non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BE950C12-4CA8-584A-ADF5-7EB8DED913DA}" type="datetime1">
              <a:rPr lang="en-US" altLang="x-none"/>
              <a:pPr/>
              <a:t>2/19/18</a:t>
            </a:fld>
            <a:endParaRPr lang="en-US" altLang="x-none"/>
          </a:p>
        </p:txBody>
      </p:sp>
      <p:sp>
        <p:nvSpPr>
          <p:cNvPr id="7" name="Footer Placeholder 4"/>
          <p:cNvSpPr>
            <a:spLocks noGrp="1"/>
          </p:cNvSpPr>
          <p:nvPr>
            <p:ph type="ftr" sz="quarter" idx="11"/>
          </p:nvPr>
        </p:nvSpPr>
        <p:spPr/>
        <p:txBody>
          <a:bodyPr/>
          <a:lstStyle>
            <a:lvl1pPr>
              <a:defRPr/>
            </a:lvl1pPr>
          </a:lstStyle>
          <a:p>
            <a:pPr>
              <a:defRPr/>
            </a:pPr>
            <a:endParaRPr lang="es-ES"/>
          </a:p>
        </p:txBody>
      </p:sp>
      <p:sp>
        <p:nvSpPr>
          <p:cNvPr id="8" name="Slide Number Placeholder 5"/>
          <p:cNvSpPr>
            <a:spLocks noGrp="1"/>
          </p:cNvSpPr>
          <p:nvPr>
            <p:ph type="sldNum" sz="quarter" idx="12"/>
          </p:nvPr>
        </p:nvSpPr>
        <p:spPr/>
        <p:txBody>
          <a:bodyPr/>
          <a:lstStyle>
            <a:lvl1pPr>
              <a:defRPr/>
            </a:lvl1pPr>
          </a:lstStyle>
          <a:p>
            <a:fld id="{C6F453C6-F99F-B745-B142-4BE0C18C5E65}" type="slidenum">
              <a:rPr lang="en-US" altLang="x-none"/>
              <a:pPr/>
              <a:t>‹#›</a:t>
            </a:fld>
            <a:endParaRPr lang="en-US" altLang="x-non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fld id="{1C6242D7-2CA6-674E-89F6-149F957D74E2}" type="datetime1">
              <a:rPr lang="en-US" altLang="x-none"/>
              <a:pPr/>
              <a:t>2/19/18</a:t>
            </a:fld>
            <a:endParaRPr lang="en-US" altLang="x-none"/>
          </a:p>
        </p:txBody>
      </p:sp>
      <p:sp>
        <p:nvSpPr>
          <p:cNvPr id="9" name="Footer Placeholder 4"/>
          <p:cNvSpPr>
            <a:spLocks noGrp="1"/>
          </p:cNvSpPr>
          <p:nvPr>
            <p:ph type="ftr" sz="quarter" idx="11"/>
          </p:nvPr>
        </p:nvSpPr>
        <p:spPr/>
        <p:txBody>
          <a:bodyPr/>
          <a:lstStyle>
            <a:lvl1pPr>
              <a:defRPr/>
            </a:lvl1pPr>
          </a:lstStyle>
          <a:p>
            <a:pPr>
              <a:defRPr/>
            </a:pPr>
            <a:endParaRPr lang="es-ES"/>
          </a:p>
        </p:txBody>
      </p:sp>
      <p:sp>
        <p:nvSpPr>
          <p:cNvPr id="10" name="Slide Number Placeholder 5"/>
          <p:cNvSpPr>
            <a:spLocks noGrp="1"/>
          </p:cNvSpPr>
          <p:nvPr>
            <p:ph type="sldNum" sz="quarter" idx="12"/>
          </p:nvPr>
        </p:nvSpPr>
        <p:spPr/>
        <p:txBody>
          <a:bodyPr/>
          <a:lstStyle>
            <a:lvl1pPr>
              <a:defRPr/>
            </a:lvl1pPr>
          </a:lstStyle>
          <a:p>
            <a:fld id="{41FA8B09-97B7-E643-B53A-5E870AE767CF}" type="slidenum">
              <a:rPr lang="en-US" altLang="x-none"/>
              <a:pPr/>
              <a:t>‹#›</a:t>
            </a:fld>
            <a:endParaRPr lang="en-US" altLang="x-non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fld id="{67153910-E9BB-534E-B8DB-4BAC15BA49A0}" type="datetime1">
              <a:rPr lang="en-US" altLang="x-none"/>
              <a:pPr/>
              <a:t>2/19/18</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fld id="{96E3C87F-90E6-AB41-A8AD-A21DB27BDDC4}" type="slidenum">
              <a:rPr lang="en-US" altLang="x-none"/>
              <a:pPr/>
              <a:t>‹#›</a:t>
            </a:fld>
            <a:endParaRPr lang="en-US" altLang="x-non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fld id="{CDEC3A52-1B47-8649-A9AF-51A15A68D2C3}" type="datetime1">
              <a:rPr lang="en-US" altLang="x-none"/>
              <a:pPr/>
              <a:t>2/19/18</a:t>
            </a:fld>
            <a:endParaRPr lang="en-US" altLang="x-none"/>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fld id="{98BA5143-9B2C-3744-AF16-B7226B0ED785}" type="slidenum">
              <a:rPr lang="en-US" altLang="x-none"/>
              <a:pPr/>
              <a:t>‹#›</a:t>
            </a:fld>
            <a:endParaRPr lang="en-US" altLang="x-non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406549EF-7E34-8B4D-BC32-8F7737C19D6B}" type="datetime1">
              <a:rPr lang="en-US" altLang="x-none"/>
              <a:pPr/>
              <a:t>2/19/18</a:t>
            </a:fld>
            <a:endParaRPr lang="en-US" altLang="x-none"/>
          </a:p>
        </p:txBody>
      </p:sp>
      <p:sp>
        <p:nvSpPr>
          <p:cNvPr id="7" name="Footer Placeholder 4"/>
          <p:cNvSpPr>
            <a:spLocks noGrp="1"/>
          </p:cNvSpPr>
          <p:nvPr>
            <p:ph type="ftr" sz="quarter" idx="11"/>
          </p:nvPr>
        </p:nvSpPr>
        <p:spPr/>
        <p:txBody>
          <a:bodyPr/>
          <a:lstStyle>
            <a:lvl1pPr>
              <a:defRPr/>
            </a:lvl1pPr>
          </a:lstStyle>
          <a:p>
            <a:pPr>
              <a:defRPr/>
            </a:pPr>
            <a:endParaRPr lang="es-ES"/>
          </a:p>
        </p:txBody>
      </p:sp>
      <p:sp>
        <p:nvSpPr>
          <p:cNvPr id="8" name="Slide Number Placeholder 5"/>
          <p:cNvSpPr>
            <a:spLocks noGrp="1"/>
          </p:cNvSpPr>
          <p:nvPr>
            <p:ph type="sldNum" sz="quarter" idx="12"/>
          </p:nvPr>
        </p:nvSpPr>
        <p:spPr/>
        <p:txBody>
          <a:bodyPr/>
          <a:lstStyle>
            <a:lvl1pPr>
              <a:defRPr/>
            </a:lvl1pPr>
          </a:lstStyle>
          <a:p>
            <a:fld id="{89D768BC-9A9E-304D-8CCE-EFE79F14DD78}" type="slidenum">
              <a:rPr lang="en-US" altLang="x-none"/>
              <a:pPr/>
              <a:t>‹#›</a:t>
            </a:fld>
            <a:endParaRPr lang="en-US" alt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10FF4852-0257-0748-BA44-A7D3B5380F26}" type="datetime1">
              <a:rPr lang="en-US" altLang="x-none"/>
              <a:pPr/>
              <a:t>2/19/18</a:t>
            </a:fld>
            <a:endParaRPr lang="en-US" altLang="x-none"/>
          </a:p>
        </p:txBody>
      </p:sp>
      <p:sp>
        <p:nvSpPr>
          <p:cNvPr id="7" name="Footer Placeholder 4"/>
          <p:cNvSpPr>
            <a:spLocks noGrp="1"/>
          </p:cNvSpPr>
          <p:nvPr>
            <p:ph type="ftr" sz="quarter" idx="11"/>
          </p:nvPr>
        </p:nvSpPr>
        <p:spPr/>
        <p:txBody>
          <a:bodyPr/>
          <a:lstStyle>
            <a:lvl1pPr>
              <a:defRPr/>
            </a:lvl1pPr>
          </a:lstStyle>
          <a:p>
            <a:pPr>
              <a:defRPr/>
            </a:pPr>
            <a:endParaRPr lang="es-ES"/>
          </a:p>
        </p:txBody>
      </p:sp>
      <p:sp>
        <p:nvSpPr>
          <p:cNvPr id="8" name="Slide Number Placeholder 5"/>
          <p:cNvSpPr>
            <a:spLocks noGrp="1"/>
          </p:cNvSpPr>
          <p:nvPr>
            <p:ph type="sldNum" sz="quarter" idx="12"/>
          </p:nvPr>
        </p:nvSpPr>
        <p:spPr/>
        <p:txBody>
          <a:bodyPr/>
          <a:lstStyle>
            <a:lvl1pPr>
              <a:defRPr/>
            </a:lvl1pPr>
          </a:lstStyle>
          <a:p>
            <a:fld id="{C6BC5E2C-5D28-CC4B-A5E3-A8C7E5AB6C09}" type="slidenum">
              <a:rPr lang="en-US" altLang="x-none"/>
              <a:pPr/>
              <a:t>‹#›</a:t>
            </a:fld>
            <a:endParaRPr lang="en-US" altLang="x-non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55C067A-0E60-D04B-B7A4-98456D9060B2}" type="datetime1">
              <a:rPr lang="en-US" altLang="x-none"/>
              <a:pPr/>
              <a:t>2/19/18</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160DBAF0-7C0E-B947-B4B0-E95DE5BA2D39}" type="slidenum">
              <a:rPr lang="en-US" altLang="x-none"/>
              <a:pPr/>
              <a:t>‹#›</a:t>
            </a:fld>
            <a:endParaRPr lang="en-US" altLang="x-non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Imagen 6" descr="wmo-logoAcrony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6321425"/>
            <a:ext cx="676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F00B42E-6843-9C46-8AD1-615A3F8A7AEB}" type="datetime1">
              <a:rPr lang="en-US" altLang="x-none"/>
              <a:pPr/>
              <a:t>2/19/18</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fld id="{67F1D721-D3B9-4B4B-A3DD-8568C5D2C015}" type="slidenum">
              <a:rPr lang="en-US" altLang="x-none"/>
              <a:pPr/>
              <a:t>‹#›</a:t>
            </a:fld>
            <a:endParaRPr lang="en-US" altLang="x-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t>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t>2/19/18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t>2/19/18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t>2/19/18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2/19/18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t>2/19/18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t>‹#›</a:t>
            </a:fld>
            <a:endParaRPr lang="en-US"/>
          </a:p>
        </p:txBody>
      </p:sp>
    </p:spTree>
    <p:extLst>
      <p:ext uri="{BB962C8B-B14F-4D97-AF65-F5344CB8AC3E}">
        <p14:creationId xmlns:p14="http://schemas.microsoft.com/office/powerpoint/2010/main" val="21839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457200" fontAlgn="base">
              <a:spcBef>
                <a:spcPct val="0"/>
              </a:spcBef>
              <a:spcAft>
                <a:spcPct val="0"/>
              </a:spcAft>
            </a:pPr>
            <a:fld id="{0A4FC321-1A48-CF4C-BCC0-BAEAABBD3C72}" type="datetime1">
              <a:rPr lang="en-US" altLang="x-none" smtClean="0">
                <a:ea typeface="ＭＳ Ｐゴシック" charset="-128"/>
              </a:rPr>
              <a:pPr defTabSz="457200" fontAlgn="base">
                <a:spcBef>
                  <a:spcPct val="0"/>
                </a:spcBef>
                <a:spcAft>
                  <a:spcPct val="0"/>
                </a:spcAft>
              </a:pPr>
              <a:t>2/19/18</a:t>
            </a:fld>
            <a:endParaRPr lang="en-US" altLang="x-none"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ＭＳ Ｐゴシック" charset="0"/>
              </a:defRPr>
            </a:lvl1pPr>
          </a:lstStyle>
          <a:p>
            <a:pPr defTabSz="457200" fontAlgn="base">
              <a:spcBef>
                <a:spcPct val="0"/>
              </a:spcBef>
              <a:spcAft>
                <a:spcPct val="0"/>
              </a:spcAft>
              <a:defRPr/>
            </a:pPr>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457200" fontAlgn="base">
              <a:spcBef>
                <a:spcPct val="0"/>
              </a:spcBef>
              <a:spcAft>
                <a:spcPct val="0"/>
              </a:spcAft>
            </a:pPr>
            <a:fld id="{FC8F3754-AB06-3C4B-AC23-B864FD6061BF}" type="slidenum">
              <a:rPr lang="en-US" altLang="x-none" smtClean="0">
                <a:ea typeface="ＭＳ Ｐゴシック" charset="-128"/>
              </a:rPr>
              <a:pPr defTabSz="457200" fontAlgn="base">
                <a:spcBef>
                  <a:spcPct val="0"/>
                </a:spcBef>
                <a:spcAft>
                  <a:spcPct val="0"/>
                </a:spcAft>
              </a:pPr>
              <a:t>‹#›</a:t>
            </a:fld>
            <a:endParaRPr lang="en-US" altLang="x-none" smtClean="0">
              <a:ea typeface="ＭＳ Ｐゴシック" charset="-128"/>
            </a:endParaRPr>
          </a:p>
        </p:txBody>
      </p:sp>
    </p:spTree>
    <p:extLst>
      <p:ext uri="{BB962C8B-B14F-4D97-AF65-F5344CB8AC3E}">
        <p14:creationId xmlns:p14="http://schemas.microsoft.com/office/powerpoint/2010/main" val="1744160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0" fontAlgn="base" hangingPunct="0">
        <a:spcBef>
          <a:spcPct val="0"/>
        </a:spcBef>
        <a:spcAft>
          <a:spcPct val="0"/>
        </a:spcAft>
        <a:defRPr sz="3600" kern="1200">
          <a:solidFill>
            <a:schemeClr val="tx1"/>
          </a:solidFill>
          <a:latin typeface="Arial"/>
          <a:ea typeface="ＭＳ Ｐゴシック" pitchFamily="-65" charset="-128"/>
          <a:cs typeface="Arial"/>
        </a:defRPr>
      </a:lvl1pPr>
      <a:lvl2pPr algn="l" defTabSz="457200" rtl="0" eaLnBrk="0" fontAlgn="base" hangingPunct="0">
        <a:spcBef>
          <a:spcPct val="0"/>
        </a:spcBef>
        <a:spcAft>
          <a:spcPct val="0"/>
        </a:spcAft>
        <a:defRPr sz="3600">
          <a:solidFill>
            <a:schemeClr val="tx1"/>
          </a:solidFill>
          <a:latin typeface="Arial" pitchFamily="-65" charset="0"/>
          <a:ea typeface="ＭＳ Ｐゴシック" pitchFamily="-65" charset="-128"/>
          <a:cs typeface="Arial" charset="0"/>
        </a:defRPr>
      </a:lvl2pPr>
      <a:lvl3pPr algn="l" defTabSz="457200" rtl="0" eaLnBrk="0" fontAlgn="base" hangingPunct="0">
        <a:spcBef>
          <a:spcPct val="0"/>
        </a:spcBef>
        <a:spcAft>
          <a:spcPct val="0"/>
        </a:spcAft>
        <a:defRPr sz="3600">
          <a:solidFill>
            <a:schemeClr val="tx1"/>
          </a:solidFill>
          <a:latin typeface="Arial" pitchFamily="-65" charset="0"/>
          <a:ea typeface="ＭＳ Ｐゴシック" pitchFamily="-65" charset="-128"/>
          <a:cs typeface="Arial" charset="0"/>
        </a:defRPr>
      </a:lvl3pPr>
      <a:lvl4pPr algn="l" defTabSz="457200" rtl="0" eaLnBrk="0" fontAlgn="base" hangingPunct="0">
        <a:spcBef>
          <a:spcPct val="0"/>
        </a:spcBef>
        <a:spcAft>
          <a:spcPct val="0"/>
        </a:spcAft>
        <a:defRPr sz="3600">
          <a:solidFill>
            <a:schemeClr val="tx1"/>
          </a:solidFill>
          <a:latin typeface="Arial" pitchFamily="-65" charset="0"/>
          <a:ea typeface="ＭＳ Ｐゴシック" pitchFamily="-65" charset="-128"/>
          <a:cs typeface="Arial" charset="0"/>
        </a:defRPr>
      </a:lvl4pPr>
      <a:lvl5pPr algn="l" defTabSz="457200" rtl="0" eaLnBrk="0" fontAlgn="base" hangingPunct="0">
        <a:spcBef>
          <a:spcPct val="0"/>
        </a:spcBef>
        <a:spcAft>
          <a:spcPct val="0"/>
        </a:spcAft>
        <a:defRPr sz="3600">
          <a:solidFill>
            <a:schemeClr val="tx1"/>
          </a:solidFill>
          <a:latin typeface="Arial" pitchFamily="-65" charset="0"/>
          <a:ea typeface="ＭＳ Ｐゴシック" pitchFamily="-65" charset="-128"/>
          <a:cs typeface="Arial" charset="0"/>
        </a:defRPr>
      </a:lvl5pPr>
      <a:lvl6pPr marL="457200" algn="l" defTabSz="457200" rtl="0" fontAlgn="base">
        <a:spcBef>
          <a:spcPct val="0"/>
        </a:spcBef>
        <a:spcAft>
          <a:spcPct val="0"/>
        </a:spcAft>
        <a:defRPr sz="3600">
          <a:solidFill>
            <a:schemeClr val="tx1"/>
          </a:solidFill>
          <a:latin typeface="Arial" pitchFamily="-65" charset="0"/>
          <a:ea typeface="ＭＳ Ｐゴシック" pitchFamily="-65" charset="-128"/>
        </a:defRPr>
      </a:lvl6pPr>
      <a:lvl7pPr marL="914400" algn="l" defTabSz="457200" rtl="0" fontAlgn="base">
        <a:spcBef>
          <a:spcPct val="0"/>
        </a:spcBef>
        <a:spcAft>
          <a:spcPct val="0"/>
        </a:spcAft>
        <a:defRPr sz="3600">
          <a:solidFill>
            <a:schemeClr val="tx1"/>
          </a:solidFill>
          <a:latin typeface="Arial" pitchFamily="-65" charset="0"/>
          <a:ea typeface="ＭＳ Ｐゴシック" pitchFamily="-65" charset="-128"/>
        </a:defRPr>
      </a:lvl7pPr>
      <a:lvl8pPr marL="1371600" algn="l" defTabSz="457200" rtl="0" fontAlgn="base">
        <a:spcBef>
          <a:spcPct val="0"/>
        </a:spcBef>
        <a:spcAft>
          <a:spcPct val="0"/>
        </a:spcAft>
        <a:defRPr sz="3600">
          <a:solidFill>
            <a:schemeClr val="tx1"/>
          </a:solidFill>
          <a:latin typeface="Arial" pitchFamily="-65" charset="0"/>
          <a:ea typeface="ＭＳ Ｐゴシック" pitchFamily="-65" charset="-128"/>
        </a:defRPr>
      </a:lvl8pPr>
      <a:lvl9pPr marL="1828800" algn="l" defTabSz="457200" rtl="0" fontAlgn="base">
        <a:spcBef>
          <a:spcPct val="0"/>
        </a:spcBef>
        <a:spcAft>
          <a:spcPct val="0"/>
        </a:spcAft>
        <a:defRPr sz="3600">
          <a:solidFill>
            <a:schemeClr val="tx1"/>
          </a:solidFill>
          <a:latin typeface="Arial"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pitchFamily="-65" charset="-128"/>
          <a:cs typeface="Arial"/>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pitchFamily="-65" charset="-128"/>
          <a:cs typeface="Arial"/>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65"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ＭＳ Ｐゴシック" pitchFamily="-65"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jp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1.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74.jpg"/><Relationship Id="rId21" Type="http://schemas.openxmlformats.org/officeDocument/2006/relationships/image" Target="../media/image11.jpg"/><Relationship Id="rId22" Type="http://schemas.openxmlformats.org/officeDocument/2006/relationships/image" Target="../media/image12.png"/><Relationship Id="rId10" Type="http://schemas.openxmlformats.org/officeDocument/2006/relationships/image" Target="../media/image41.png"/><Relationship Id="rId11" Type="http://schemas.openxmlformats.org/officeDocument/2006/relationships/image" Target="../media/image71.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8.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72.jpeg"/><Relationship Id="rId18" Type="http://schemas.openxmlformats.org/officeDocument/2006/relationships/image" Target="../media/image73.png"/><Relationship Id="rId19"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38.png"/><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11.jpg"/><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11.jpg"/><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11.jpg"/><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11.jpg"/><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3.png"/><Relationship Id="rId3" Type="http://schemas.openxmlformats.org/officeDocument/2006/relationships/hyperlink" Target="http://global-hfradar.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4.png"/><Relationship Id="rId3"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89.tiff"/><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tiff"/><Relationship Id="rId1" Type="http://schemas.openxmlformats.org/officeDocument/2006/relationships/slideLayout" Target="../slideLayouts/slideLayout13.xml"/><Relationship Id="rId2" Type="http://schemas.openxmlformats.org/officeDocument/2006/relationships/image" Target="../media/image8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9" Type="http://schemas.openxmlformats.org/officeDocument/2006/relationships/image" Target="../media/image24.gif"/><Relationship Id="rId20" Type="http://schemas.openxmlformats.org/officeDocument/2006/relationships/image" Target="../media/image35.png"/><Relationship Id="rId21" Type="http://schemas.openxmlformats.org/officeDocument/2006/relationships/image" Target="../media/image36.jpg"/><Relationship Id="rId22" Type="http://schemas.openxmlformats.org/officeDocument/2006/relationships/image" Target="../media/image11.jpg"/><Relationship Id="rId23" Type="http://schemas.openxmlformats.org/officeDocument/2006/relationships/image" Target="../media/image12.png"/><Relationship Id="rId10" Type="http://schemas.openxmlformats.org/officeDocument/2006/relationships/image" Target="../media/image25.gif"/><Relationship Id="rId11" Type="http://schemas.openxmlformats.org/officeDocument/2006/relationships/image" Target="../media/image26.gif"/><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gif"/><Relationship Id="rId16" Type="http://schemas.openxmlformats.org/officeDocument/2006/relationships/image" Target="../media/image31.gif"/><Relationship Id="rId17" Type="http://schemas.openxmlformats.org/officeDocument/2006/relationships/image" Target="../media/image32.gif"/><Relationship Id="rId18" Type="http://schemas.openxmlformats.org/officeDocument/2006/relationships/image" Target="../media/image33.gif"/><Relationship Id="rId19" Type="http://schemas.openxmlformats.org/officeDocument/2006/relationships/image" Target="../media/image34.gif"/><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gif"/><Relationship Id="rId4" Type="http://schemas.openxmlformats.org/officeDocument/2006/relationships/image" Target="../media/image19.gif"/><Relationship Id="rId5" Type="http://schemas.openxmlformats.org/officeDocument/2006/relationships/image" Target="../media/image20.gif"/><Relationship Id="rId6" Type="http://schemas.openxmlformats.org/officeDocument/2006/relationships/image" Target="../media/image21.gif"/><Relationship Id="rId7" Type="http://schemas.openxmlformats.org/officeDocument/2006/relationships/image" Target="../media/image22.gif"/><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12.png"/><Relationship Id="rId21" Type="http://schemas.openxmlformats.org/officeDocument/2006/relationships/image" Target="../media/image52.jpg"/><Relationship Id="rId22" Type="http://schemas.openxmlformats.org/officeDocument/2006/relationships/image" Target="../media/image53.png"/><Relationship Id="rId23" Type="http://schemas.openxmlformats.org/officeDocument/2006/relationships/image" Target="../media/image54.tiff"/><Relationship Id="rId10" Type="http://schemas.openxmlformats.org/officeDocument/2006/relationships/image" Target="../media/image44.png"/><Relationship Id="rId11" Type="http://schemas.openxmlformats.org/officeDocument/2006/relationships/image" Target="../media/image8.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56.png"/><Relationship Id="rId6" Type="http://schemas.openxmlformats.org/officeDocument/2006/relationships/image" Target="../media/image11.jp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jpeg"/><Relationship Id="rId7" Type="http://schemas.openxmlformats.org/officeDocument/2006/relationships/image" Target="../media/image65.png"/><Relationship Id="rId8" Type="http://schemas.openxmlformats.org/officeDocument/2006/relationships/image" Target="../media/image60.jpg"/><Relationship Id="rId9"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0128.JPG"/>
          <p:cNvPicPr>
            <a:picLocks noChangeAspect="1"/>
          </p:cNvPicPr>
          <p:nvPr/>
        </p:nvPicPr>
        <p:blipFill rotWithShape="1">
          <a:blip r:embed="rId2" cstate="email">
            <a:alphaModFix/>
            <a:extLst>
              <a:ext uri="{28A0092B-C50C-407E-A947-70E740481C1C}">
                <a14:useLocalDpi xmlns:a14="http://schemas.microsoft.com/office/drawing/2010/main"/>
              </a:ext>
            </a:extLst>
          </a:blip>
          <a:srcRect t="8890"/>
          <a:stretch/>
        </p:blipFill>
        <p:spPr>
          <a:xfrm>
            <a:off x="0" y="0"/>
            <a:ext cx="9144000" cy="6248399"/>
          </a:xfrm>
          <a:prstGeom prst="rect">
            <a:avLst/>
          </a:prstGeom>
        </p:spPr>
      </p:pic>
      <p:sp>
        <p:nvSpPr>
          <p:cNvPr id="5" name="TextBox 4"/>
          <p:cNvSpPr txBox="1"/>
          <p:nvPr/>
        </p:nvSpPr>
        <p:spPr>
          <a:xfrm>
            <a:off x="4851468" y="4633635"/>
            <a:ext cx="2514600" cy="646331"/>
          </a:xfrm>
          <a:prstGeom prst="rect">
            <a:avLst/>
          </a:prstGeom>
          <a:noFill/>
        </p:spPr>
        <p:txBody>
          <a:bodyPr wrap="square" rtlCol="0">
            <a:spAutoFit/>
          </a:bodyPr>
          <a:lstStyle/>
          <a:p>
            <a:pPr algn="ctr"/>
            <a:r>
              <a:rPr lang="en-US" dirty="0" smtClean="0">
                <a:solidFill>
                  <a:schemeClr val="bg1"/>
                </a:solidFill>
              </a:rPr>
              <a:t>CODAR HF Radar on </a:t>
            </a:r>
          </a:p>
          <a:p>
            <a:pPr algn="ctr"/>
            <a:r>
              <a:rPr lang="en-US" dirty="0" smtClean="0">
                <a:solidFill>
                  <a:schemeClr val="bg1"/>
                </a:solidFill>
              </a:rPr>
              <a:t>Mona Island, Puerto Rico</a:t>
            </a:r>
            <a:endParaRPr lang="en-US" dirty="0">
              <a:solidFill>
                <a:schemeClr val="bg1"/>
              </a:solidFill>
            </a:endParaRPr>
          </a:p>
        </p:txBody>
      </p:sp>
      <p:sp>
        <p:nvSpPr>
          <p:cNvPr id="6" name="TextBox 5"/>
          <p:cNvSpPr txBox="1"/>
          <p:nvPr/>
        </p:nvSpPr>
        <p:spPr>
          <a:xfrm>
            <a:off x="3380457" y="172634"/>
            <a:ext cx="5652682" cy="1384995"/>
          </a:xfrm>
          <a:prstGeom prst="rect">
            <a:avLst/>
          </a:prstGeom>
          <a:noFill/>
        </p:spPr>
        <p:txBody>
          <a:bodyPr wrap="square" rtlCol="0">
            <a:spAutoFit/>
          </a:bodyPr>
          <a:lstStyle/>
          <a:p>
            <a:pPr algn="ctr"/>
            <a:r>
              <a:rPr lang="en-US" sz="2800" b="1" smtClean="0"/>
              <a:t>Globalizing HF </a:t>
            </a:r>
            <a:r>
              <a:rPr lang="en-US" sz="2800" b="1" dirty="0" smtClean="0"/>
              <a:t>Radar Networks &amp; Underwater Glider Fleets to Improve </a:t>
            </a:r>
          </a:p>
          <a:p>
            <a:pPr algn="ctr"/>
            <a:r>
              <a:rPr lang="en-US" sz="2800" b="1" dirty="0" smtClean="0"/>
              <a:t>Ocean-Atmospheric Forecasts</a:t>
            </a:r>
          </a:p>
        </p:txBody>
      </p:sp>
      <p:pic>
        <p:nvPicPr>
          <p:cNvPr id="9" name="Picture 8" descr="280px-Logo_bm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92" y="141849"/>
            <a:ext cx="740871" cy="902275"/>
          </a:xfrm>
          <a:prstGeom prst="rect">
            <a:avLst/>
          </a:prstGeom>
        </p:spPr>
      </p:pic>
      <p:pic>
        <p:nvPicPr>
          <p:cNvPr id="10" name="Picture 49" descr="8"/>
          <p:cNvPicPr>
            <a:picLocks noChangeAspect="1" noChangeArrowheads="1"/>
          </p:cNvPicPr>
          <p:nvPr/>
        </p:nvPicPr>
        <p:blipFill>
          <a:blip r:embed="rId4"/>
          <a:srcRect/>
          <a:stretch>
            <a:fillRect/>
          </a:stretch>
        </p:blipFill>
        <p:spPr bwMode="auto">
          <a:xfrm>
            <a:off x="1598069" y="134257"/>
            <a:ext cx="857381" cy="82070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 name="Picture 9" descr="Screen shot 2012-02-19 at 1.33.1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782455"/>
            <a:ext cx="1447800"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Macintosh HD:Users:glenn:Pictures:iPhoto Library.photolibrary:Masters:2016:11:06:20161106-043938:DSCN3565.JPG"/>
          <p:cNvPicPr/>
          <p:nvPr/>
        </p:nvPicPr>
        <p:blipFill rotWithShape="1">
          <a:blip r:embed="rId6">
            <a:extLst>
              <a:ext uri="{28A0092B-C50C-407E-A947-70E740481C1C}">
                <a14:useLocalDpi xmlns:a14="http://schemas.microsoft.com/office/drawing/2010/main" val="0"/>
              </a:ext>
            </a:extLst>
          </a:blip>
          <a:srcRect l="11013" t="6810" b="26621"/>
          <a:stretch/>
        </p:blipFill>
        <p:spPr bwMode="auto">
          <a:xfrm>
            <a:off x="0" y="4522638"/>
            <a:ext cx="2677886" cy="1718378"/>
          </a:xfrm>
          <a:prstGeom prst="rect">
            <a:avLst/>
          </a:prstGeom>
          <a:noFill/>
          <a:ln>
            <a:noFill/>
          </a:ln>
        </p:spPr>
      </p:pic>
      <p:grpSp>
        <p:nvGrpSpPr>
          <p:cNvPr id="17" name="Group 1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18" name="TextBox 17"/>
          <p:cNvSpPr txBox="1"/>
          <p:nvPr/>
        </p:nvSpPr>
        <p:spPr>
          <a:xfrm>
            <a:off x="0" y="999655"/>
            <a:ext cx="3368841" cy="2339102"/>
          </a:xfrm>
          <a:prstGeom prst="rect">
            <a:avLst/>
          </a:prstGeom>
          <a:noFill/>
        </p:spPr>
        <p:txBody>
          <a:bodyPr wrap="square" rtlCol="0">
            <a:spAutoFit/>
          </a:bodyPr>
          <a:lstStyle/>
          <a:p>
            <a:pPr algn="ctr"/>
            <a:r>
              <a:rPr lang="en-US" sz="2000" b="1" dirty="0" smtClean="0"/>
              <a:t>12</a:t>
            </a:r>
            <a:r>
              <a:rPr lang="en-US" sz="2000" b="1" baseline="30000" dirty="0" smtClean="0"/>
              <a:t>th</a:t>
            </a:r>
            <a:r>
              <a:rPr lang="en-US" sz="2000" b="1" dirty="0" smtClean="0"/>
              <a:t> Annual Indonesia </a:t>
            </a:r>
            <a:r>
              <a:rPr lang="mr-IN" sz="2000" b="1" dirty="0" smtClean="0"/>
              <a:t>–</a:t>
            </a:r>
            <a:r>
              <a:rPr lang="en-US" sz="2000" b="1" dirty="0" smtClean="0"/>
              <a:t> U.S.</a:t>
            </a:r>
            <a:r>
              <a:rPr lang="en-US" b="1" dirty="0" smtClean="0"/>
              <a:t> </a:t>
            </a:r>
          </a:p>
          <a:p>
            <a:pPr algn="ctr"/>
            <a:r>
              <a:rPr lang="en-US" b="1" dirty="0" smtClean="0"/>
              <a:t>Ocean and Climate Observations, Analysis and Applications Partnership Workshop</a:t>
            </a:r>
          </a:p>
          <a:p>
            <a:r>
              <a:rPr lang="en-US" dirty="0" smtClean="0"/>
              <a:t>”The Role of Ocean Observations for Improving </a:t>
            </a:r>
            <a:r>
              <a:rPr lang="en-US" dirty="0" err="1" smtClean="0"/>
              <a:t>Subseaonal</a:t>
            </a:r>
            <a:r>
              <a:rPr lang="en-US" dirty="0" smtClean="0"/>
              <a:t> to Seasonal Forecasts in Indonesia”</a:t>
            </a:r>
          </a:p>
          <a:p>
            <a:endParaRPr lang="en-US" dirty="0"/>
          </a:p>
        </p:txBody>
      </p:sp>
      <p:sp>
        <p:nvSpPr>
          <p:cNvPr id="19" name="TextBox 18"/>
          <p:cNvSpPr txBox="1"/>
          <p:nvPr/>
        </p:nvSpPr>
        <p:spPr>
          <a:xfrm>
            <a:off x="2662729" y="5324270"/>
            <a:ext cx="1754033" cy="923330"/>
          </a:xfrm>
          <a:prstGeom prst="rect">
            <a:avLst/>
          </a:prstGeom>
          <a:noFill/>
        </p:spPr>
        <p:txBody>
          <a:bodyPr wrap="square" rtlCol="0">
            <a:spAutoFit/>
          </a:bodyPr>
          <a:lstStyle/>
          <a:p>
            <a:r>
              <a:rPr lang="en-US" dirty="0" smtClean="0">
                <a:solidFill>
                  <a:schemeClr val="bg1"/>
                </a:solidFill>
              </a:rPr>
              <a:t>Slocum Glider deployment off Perth, Australia</a:t>
            </a:r>
            <a:endParaRPr lang="en-US" dirty="0">
              <a:solidFill>
                <a:schemeClr val="bg1"/>
              </a:solidFill>
            </a:endParaRPr>
          </a:p>
        </p:txBody>
      </p:sp>
      <p:sp>
        <p:nvSpPr>
          <p:cNvPr id="2" name="TextBox 1"/>
          <p:cNvSpPr txBox="1"/>
          <p:nvPr/>
        </p:nvSpPr>
        <p:spPr>
          <a:xfrm>
            <a:off x="3881877" y="1690898"/>
            <a:ext cx="5023362" cy="1200329"/>
          </a:xfrm>
          <a:prstGeom prst="rect">
            <a:avLst/>
          </a:prstGeom>
          <a:noFill/>
        </p:spPr>
        <p:txBody>
          <a:bodyPr wrap="none" rtlCol="0">
            <a:spAutoFit/>
          </a:bodyPr>
          <a:lstStyle/>
          <a:p>
            <a:pPr algn="ctr"/>
            <a:r>
              <a:rPr lang="en-US" sz="2400" dirty="0" smtClean="0"/>
              <a:t>Scott Glenn, Josh </a:t>
            </a:r>
            <a:r>
              <a:rPr lang="en-US" sz="2400" dirty="0" err="1" smtClean="0"/>
              <a:t>Kohut</a:t>
            </a:r>
            <a:r>
              <a:rPr lang="en-US" sz="2400" dirty="0" smtClean="0"/>
              <a:t> &amp; Hugh </a:t>
            </a:r>
            <a:r>
              <a:rPr lang="en-US" sz="2400" dirty="0" err="1" smtClean="0"/>
              <a:t>Roarty</a:t>
            </a:r>
            <a:endParaRPr lang="en-US" sz="2400" dirty="0" smtClean="0"/>
          </a:p>
          <a:p>
            <a:pPr algn="ctr"/>
            <a:r>
              <a:rPr lang="en-US" sz="2400" dirty="0" smtClean="0"/>
              <a:t>Rutgers University</a:t>
            </a:r>
          </a:p>
          <a:p>
            <a:pPr algn="ctr"/>
            <a:r>
              <a:rPr lang="en-US" sz="2400" dirty="0" smtClean="0"/>
              <a:t>New Brunswick, New Jersey, USA</a:t>
            </a:r>
          </a:p>
        </p:txBody>
      </p:sp>
    </p:spTree>
    <p:extLst>
      <p:ext uri="{BB962C8B-B14F-4D97-AF65-F5344CB8AC3E}">
        <p14:creationId xmlns:p14="http://schemas.microsoft.com/office/powerpoint/2010/main" val="1150419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ttp://www-nwp/~ocean/foam_monitoring/operational/orca025/fdbk_daym2_20170504/dataplot_obs_orca025_enact_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288"/>
            <a:ext cx="9153525"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a:xfrm>
            <a:off x="457200" y="0"/>
            <a:ext cx="8229600" cy="517525"/>
          </a:xfrm>
          <a:solidFill>
            <a:schemeClr val="bg1"/>
          </a:solidFill>
        </p:spPr>
        <p:txBody>
          <a:bodyPr>
            <a:normAutofit fontScale="90000"/>
          </a:bodyPr>
          <a:lstStyle/>
          <a:p>
            <a:pPr algn="ctr"/>
            <a:r>
              <a:rPr lang="en-GB" altLang="x-none" sz="3200">
                <a:latin typeface="Arial" charset="0"/>
                <a:ea typeface="ＭＳ Ｐゴシック" charset="-128"/>
              </a:rPr>
              <a:t>Sub-surface T coverage (over 24 hrs)</a:t>
            </a:r>
          </a:p>
        </p:txBody>
      </p:sp>
      <p:sp>
        <p:nvSpPr>
          <p:cNvPr id="2" name="Oval 1"/>
          <p:cNvSpPr/>
          <p:nvPr/>
        </p:nvSpPr>
        <p:spPr>
          <a:xfrm>
            <a:off x="6683829" y="2514600"/>
            <a:ext cx="1556657" cy="107768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1781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Text Box 3"/>
          <p:cNvSpPr txBox="1">
            <a:spLocks noChangeArrowheads="1"/>
          </p:cNvSpPr>
          <p:nvPr/>
        </p:nvSpPr>
        <p:spPr bwMode="auto">
          <a:xfrm>
            <a:off x="3352800" y="4506684"/>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cs typeface="+mn-cs"/>
              </a:rPr>
              <a:t>CODAR Network</a:t>
            </a:r>
          </a:p>
        </p:txBody>
      </p:sp>
      <p:sp>
        <p:nvSpPr>
          <p:cNvPr id="24578" name="Text Box 4"/>
          <p:cNvSpPr txBox="1">
            <a:spLocks noChangeArrowheads="1"/>
          </p:cNvSpPr>
          <p:nvPr/>
        </p:nvSpPr>
        <p:spPr bwMode="auto">
          <a:xfrm>
            <a:off x="5413375" y="4506684"/>
            <a:ext cx="14414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smtClean="0">
                <a:solidFill>
                  <a:srgbClr val="000000"/>
                </a:solidFill>
                <a:cs typeface="+mn-cs"/>
              </a:rPr>
              <a:t>Glider Fleet</a:t>
            </a:r>
          </a:p>
        </p:txBody>
      </p:sp>
      <p:sp>
        <p:nvSpPr>
          <p:cNvPr id="24579" name="Text Box 5"/>
          <p:cNvSpPr txBox="1">
            <a:spLocks noChangeArrowheads="1"/>
          </p:cNvSpPr>
          <p:nvPr/>
        </p:nvSpPr>
        <p:spPr bwMode="auto">
          <a:xfrm>
            <a:off x="136525" y="4506684"/>
            <a:ext cx="29337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cs typeface="+mn-cs"/>
              </a:rPr>
              <a:t>L-Band &amp; X-Band Satellite Receivers</a:t>
            </a:r>
          </a:p>
        </p:txBody>
      </p:sp>
      <p:sp>
        <p:nvSpPr>
          <p:cNvPr id="24580" name="Rectangle 7"/>
          <p:cNvSpPr>
            <a:spLocks noChangeArrowheads="1"/>
          </p:cNvSpPr>
          <p:nvPr/>
        </p:nvSpPr>
        <p:spPr bwMode="auto">
          <a:xfrm>
            <a:off x="8277225" y="4697184"/>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hangingPunct="0"/>
            <a:endParaRPr lang="en-US" altLang="en-US" smtClean="0">
              <a:solidFill>
                <a:srgbClr val="000000"/>
              </a:solidFill>
              <a:cs typeface="+mn-cs"/>
            </a:endParaRPr>
          </a:p>
        </p:txBody>
      </p:sp>
      <p:pic>
        <p:nvPicPr>
          <p:cNvPr id="111624" name="Picture 8" descr="SideBySideGliders1"/>
          <p:cNvPicPr>
            <a:picLocks noChangeAspect="1" noChangeArrowheads="1"/>
          </p:cNvPicPr>
          <p:nvPr/>
        </p:nvPicPr>
        <p:blipFill>
          <a:blip r:embed="rId3"/>
          <a:stretch>
            <a:fillRect/>
          </a:stretch>
        </p:blipFill>
        <p:spPr bwMode="auto">
          <a:xfrm>
            <a:off x="5270500" y="3225572"/>
            <a:ext cx="1739900" cy="1312862"/>
          </a:xfrm>
          <a:prstGeom prst="rect">
            <a:avLst/>
          </a:prstGeom>
          <a:noFill/>
          <a:ln w="25400">
            <a:solidFill>
              <a:schemeClr val="tx1">
                <a:lumMod val="85000"/>
              </a:schemeClr>
            </a:solidFill>
            <a:miter lim="800000"/>
            <a:headEnd/>
            <a:tailEnd/>
          </a:ln>
        </p:spPr>
      </p:pic>
      <p:sp>
        <p:nvSpPr>
          <p:cNvPr id="24582" name="Text Box 10"/>
          <p:cNvSpPr txBox="1">
            <a:spLocks noChangeArrowheads="1"/>
          </p:cNvSpPr>
          <p:nvPr/>
        </p:nvSpPr>
        <p:spPr bwMode="auto">
          <a:xfrm>
            <a:off x="7162800" y="4506684"/>
            <a:ext cx="18764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smtClean="0">
                <a:solidFill>
                  <a:srgbClr val="000000"/>
                </a:solidFill>
              </a:rPr>
              <a:t>Ocean &amp; Atmos. </a:t>
            </a:r>
            <a:r>
              <a:rPr lang="en-US" altLang="en-US" sz="1600" b="1" dirty="0" smtClean="0">
                <a:solidFill>
                  <a:srgbClr val="000000"/>
                </a:solidFill>
                <a:cs typeface="+mn-cs"/>
              </a:rPr>
              <a:t>Forecasts</a:t>
            </a:r>
          </a:p>
        </p:txBody>
      </p:sp>
      <p:sp>
        <p:nvSpPr>
          <p:cNvPr id="24583" name="Text Box 18"/>
          <p:cNvSpPr txBox="1">
            <a:spLocks noChangeArrowheads="1"/>
          </p:cNvSpPr>
          <p:nvPr/>
        </p:nvSpPr>
        <p:spPr bwMode="auto">
          <a:xfrm>
            <a:off x="0" y="10884"/>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smtClean="0">
                <a:solidFill>
                  <a:srgbClr val="000000"/>
                </a:solidFill>
                <a:cs typeface="+mn-cs"/>
              </a:rPr>
              <a:t>Rutgers University  -  Coastal Ocean Observation Lab</a:t>
            </a:r>
          </a:p>
          <a:p>
            <a:pPr algn="ctr"/>
            <a:r>
              <a:rPr lang="en-US" altLang="en-US" sz="2000" b="1" dirty="0" smtClean="0">
                <a:solidFill>
                  <a:srgbClr val="000000"/>
                </a:solidFill>
                <a:cs typeface="+mn-cs"/>
              </a:rPr>
              <a:t>Observatory Operations, Data Fusion &amp; Training Center </a:t>
            </a:r>
          </a:p>
        </p:txBody>
      </p:sp>
      <p:pic>
        <p:nvPicPr>
          <p:cNvPr id="111650" name="Picture 34" descr="XBand_SatelliteDish"/>
          <p:cNvPicPr>
            <a:picLocks noChangeAspect="1" noChangeArrowheads="1"/>
          </p:cNvPicPr>
          <p:nvPr/>
        </p:nvPicPr>
        <p:blipFill>
          <a:blip r:embed="rId4"/>
          <a:stretch>
            <a:fillRect/>
          </a:stretch>
        </p:blipFill>
        <p:spPr bwMode="auto">
          <a:xfrm>
            <a:off x="1358900" y="3225572"/>
            <a:ext cx="1765300" cy="1316037"/>
          </a:xfrm>
          <a:prstGeom prst="rect">
            <a:avLst/>
          </a:prstGeom>
          <a:noFill/>
          <a:ln w="25400">
            <a:solidFill>
              <a:schemeClr val="tx1">
                <a:lumMod val="85000"/>
              </a:schemeClr>
            </a:solidFill>
            <a:miter lim="800000"/>
            <a:headEnd/>
            <a:tailEnd/>
          </a:ln>
        </p:spPr>
      </p:pic>
      <p:pic>
        <p:nvPicPr>
          <p:cNvPr id="111651" name="Picture 35" descr="1468414560_d638cdb7d2_o"/>
          <p:cNvPicPr>
            <a:picLocks noChangeAspect="1" noChangeArrowheads="1"/>
          </p:cNvPicPr>
          <p:nvPr/>
        </p:nvPicPr>
        <p:blipFill>
          <a:blip r:embed="rId5"/>
          <a:stretch>
            <a:fillRect/>
          </a:stretch>
        </p:blipFill>
        <p:spPr bwMode="auto">
          <a:xfrm>
            <a:off x="3357563" y="3228747"/>
            <a:ext cx="1746250" cy="1309687"/>
          </a:xfrm>
          <a:prstGeom prst="rect">
            <a:avLst/>
          </a:prstGeom>
          <a:noFill/>
          <a:ln w="25400">
            <a:solidFill>
              <a:schemeClr val="tx1">
                <a:lumMod val="85000"/>
              </a:schemeClr>
            </a:solidFill>
            <a:miter lim="800000"/>
            <a:headEnd/>
            <a:tailEnd/>
          </a:ln>
        </p:spPr>
      </p:pic>
      <p:pic>
        <p:nvPicPr>
          <p:cNvPr id="111652" name="Picture 36" descr="20070928 093"/>
          <p:cNvPicPr>
            <a:picLocks noChangeAspect="1" noChangeArrowheads="1"/>
          </p:cNvPicPr>
          <p:nvPr/>
        </p:nvPicPr>
        <p:blipFill>
          <a:blip r:embed="rId6"/>
          <a:stretch>
            <a:fillRect/>
          </a:stretch>
        </p:blipFill>
        <p:spPr bwMode="auto">
          <a:xfrm>
            <a:off x="7210425" y="3225572"/>
            <a:ext cx="1755775" cy="1316037"/>
          </a:xfrm>
          <a:prstGeom prst="rect">
            <a:avLst/>
          </a:prstGeom>
          <a:noFill/>
          <a:ln w="25400">
            <a:solidFill>
              <a:schemeClr val="tx1">
                <a:lumMod val="85000"/>
              </a:schemeClr>
            </a:solidFill>
            <a:miter lim="800000"/>
            <a:headEnd/>
            <a:tailEnd/>
          </a:ln>
        </p:spPr>
      </p:pic>
      <p:pic>
        <p:nvPicPr>
          <p:cNvPr id="111657" name="Picture 41" descr="13"/>
          <p:cNvPicPr>
            <a:picLocks noChangeAspect="1" noChangeArrowheads="1"/>
          </p:cNvPicPr>
          <p:nvPr/>
        </p:nvPicPr>
        <p:blipFill>
          <a:blip r:embed="rId7"/>
          <a:stretch>
            <a:fillRect/>
          </a:stretch>
        </p:blipFill>
        <p:spPr bwMode="auto">
          <a:xfrm>
            <a:off x="3151188" y="5678259"/>
            <a:ext cx="506412"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58" name="Picture 42" descr="1"/>
          <p:cNvPicPr>
            <a:picLocks noChangeAspect="1" noChangeArrowheads="1"/>
          </p:cNvPicPr>
          <p:nvPr/>
        </p:nvPicPr>
        <p:blipFill>
          <a:blip r:embed="rId8"/>
          <a:srcRect/>
          <a:stretch>
            <a:fillRect/>
          </a:stretch>
        </p:blipFill>
        <p:spPr bwMode="auto">
          <a:xfrm>
            <a:off x="6729413" y="5135334"/>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0" name="Picture 44" descr="3"/>
          <p:cNvPicPr>
            <a:picLocks noChangeAspect="1" noChangeArrowheads="1"/>
          </p:cNvPicPr>
          <p:nvPr/>
        </p:nvPicPr>
        <p:blipFill>
          <a:blip r:embed="rId9"/>
          <a:stretch>
            <a:fillRect/>
          </a:stretch>
        </p:blipFill>
        <p:spPr bwMode="auto">
          <a:xfrm>
            <a:off x="4368800" y="5154384"/>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1" name="Picture 45" descr="4"/>
          <p:cNvPicPr>
            <a:picLocks noChangeAspect="1" noChangeArrowheads="1"/>
          </p:cNvPicPr>
          <p:nvPr/>
        </p:nvPicPr>
        <p:blipFill>
          <a:blip r:embed="rId10"/>
          <a:srcRect/>
          <a:stretch>
            <a:fillRect/>
          </a:stretch>
        </p:blipFill>
        <p:spPr bwMode="auto">
          <a:xfrm>
            <a:off x="5054600" y="5649684"/>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2" name="Picture 46" descr="5"/>
          <p:cNvPicPr>
            <a:picLocks noChangeAspect="1" noChangeArrowheads="1"/>
          </p:cNvPicPr>
          <p:nvPr/>
        </p:nvPicPr>
        <p:blipFill>
          <a:blip r:embed="rId11"/>
          <a:stretch>
            <a:fillRect/>
          </a:stretch>
        </p:blipFill>
        <p:spPr bwMode="auto">
          <a:xfrm>
            <a:off x="3886200" y="5722709"/>
            <a:ext cx="1117600" cy="42227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3" name="Picture 47" descr="6"/>
          <p:cNvPicPr>
            <a:picLocks noChangeAspect="1" noChangeArrowheads="1"/>
          </p:cNvPicPr>
          <p:nvPr/>
        </p:nvPicPr>
        <p:blipFill>
          <a:blip r:embed="rId12"/>
          <a:srcRect/>
          <a:stretch>
            <a:fillRect/>
          </a:stretch>
        </p:blipFill>
        <p:spPr bwMode="auto">
          <a:xfrm>
            <a:off x="2701925" y="5116284"/>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4" name="Picture 48" descr="7"/>
          <p:cNvPicPr>
            <a:picLocks noChangeAspect="1" noChangeArrowheads="1"/>
          </p:cNvPicPr>
          <p:nvPr/>
        </p:nvPicPr>
        <p:blipFill>
          <a:blip r:embed="rId13"/>
          <a:srcRect/>
          <a:stretch>
            <a:fillRect/>
          </a:stretch>
        </p:blipFill>
        <p:spPr bwMode="auto">
          <a:xfrm>
            <a:off x="5132388" y="5124222"/>
            <a:ext cx="614362"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5" name="Picture 49" descr="8"/>
          <p:cNvPicPr>
            <a:picLocks noChangeAspect="1" noChangeArrowheads="1"/>
          </p:cNvPicPr>
          <p:nvPr/>
        </p:nvPicPr>
        <p:blipFill>
          <a:blip r:embed="rId14"/>
          <a:srcRect/>
          <a:stretch>
            <a:fillRect/>
          </a:stretch>
        </p:blipFill>
        <p:spPr bwMode="auto">
          <a:xfrm>
            <a:off x="3554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8" name="Picture 52" descr="11"/>
          <p:cNvPicPr>
            <a:picLocks noChangeAspect="1" noChangeArrowheads="1"/>
          </p:cNvPicPr>
          <p:nvPr/>
        </p:nvPicPr>
        <p:blipFill>
          <a:blip r:embed="rId15"/>
          <a:srcRect/>
          <a:stretch>
            <a:fillRect/>
          </a:stretch>
        </p:blipFill>
        <p:spPr bwMode="auto">
          <a:xfrm>
            <a:off x="6324600" y="5678259"/>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9" name="Picture 53" descr="12"/>
          <p:cNvPicPr>
            <a:picLocks noChangeAspect="1" noChangeArrowheads="1"/>
          </p:cNvPicPr>
          <p:nvPr/>
        </p:nvPicPr>
        <p:blipFill>
          <a:blip r:embed="rId16"/>
          <a:srcRect/>
          <a:stretch>
            <a:fillRect/>
          </a:stretch>
        </p:blipFill>
        <p:spPr bwMode="auto">
          <a:xfrm>
            <a:off x="5967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22" name="Picture 6" descr="jen"/>
          <p:cNvPicPr>
            <a:picLocks noChangeAspect="1" noChangeArrowheads="1"/>
          </p:cNvPicPr>
          <p:nvPr/>
        </p:nvPicPr>
        <p:blipFill>
          <a:blip r:embed="rId17"/>
          <a:stretch>
            <a:fillRect/>
          </a:stretch>
        </p:blipFill>
        <p:spPr bwMode="auto">
          <a:xfrm>
            <a:off x="95250" y="3225572"/>
            <a:ext cx="1079500" cy="1316037"/>
          </a:xfrm>
          <a:prstGeom prst="rect">
            <a:avLst/>
          </a:prstGeom>
          <a:noFill/>
          <a:ln w="25400">
            <a:solidFill>
              <a:schemeClr val="tx1">
                <a:lumMod val="85000"/>
              </a:schemeClr>
            </a:solidFill>
            <a:miter lim="800000"/>
            <a:headEnd/>
            <a:tailEnd/>
          </a:ln>
        </p:spPr>
      </p:pic>
      <p:pic>
        <p:nvPicPr>
          <p:cNvPr id="24598" name="Picture 30" descr="2.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55850" y="5679847"/>
            <a:ext cx="53975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99" name="Picture 31" descr="IOOS_logo_white.gif"/>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77975" y="5214709"/>
            <a:ext cx="1012825" cy="409575"/>
          </a:xfrm>
          <a:prstGeom prst="rect">
            <a:avLst/>
          </a:prstGeom>
          <a:solidFill>
            <a:srgbClr val="3366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4600" name="Picture 30" descr="11311385685_21a7a0201d_b.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772884"/>
            <a:ext cx="9144000" cy="217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8" name="Group 27"/>
          <p:cNvGrpSpPr/>
          <p:nvPr/>
        </p:nvGrpSpPr>
        <p:grpSpPr>
          <a:xfrm>
            <a:off x="-11615" y="6234591"/>
            <a:ext cx="9155615" cy="628440"/>
            <a:chOff x="-11615" y="6234591"/>
            <a:chExt cx="9155615" cy="628440"/>
          </a:xfrm>
        </p:grpSpPr>
        <p:sp>
          <p:nvSpPr>
            <p:cNvPr id="29" name="Rectangle 2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31" name="Picture 30"/>
            <p:cNvPicPr>
              <a:picLocks noChangeAspect="1"/>
            </p:cNvPicPr>
            <p:nvPr/>
          </p:nvPicPr>
          <p:blipFill rotWithShape="1">
            <a:blip r:embed="rId22">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32" name="Picture 31"/>
            <p:cNvPicPr>
              <a:picLocks noChangeAspect="1"/>
            </p:cNvPicPr>
            <p:nvPr/>
          </p:nvPicPr>
          <p:blipFill rotWithShape="1">
            <a:blip r:embed="rId22">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898884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12006111"/>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MS PGothic" charset="0"/>
                          <a:cs typeface="Arial" charset="0"/>
                        </a:rPr>
                        <a:t>Weather </a:t>
                      </a:r>
                      <a:r>
                        <a:rPr kumimoji="0" lang="en-US" sz="1100" b="1" i="0" u="none" strike="noStrike" cap="none" normalizeH="0" baseline="0" dirty="0" err="1">
                          <a:ln>
                            <a:noFill/>
                          </a:ln>
                          <a:solidFill>
                            <a:schemeClr val="bg1"/>
                          </a:solidFill>
                          <a:effectLst/>
                          <a:latin typeface="Arial" charset="0"/>
                          <a:ea typeface="MS PGothic" charset="0"/>
                          <a:cs typeface="Arial" charset="0"/>
                        </a:rPr>
                        <a:t>Mesonet</a:t>
                      </a:r>
                      <a:endParaRPr kumimoji="0" lang="en-US" sz="1100" b="0" i="0" u="none" strike="noStrike" cap="none" normalizeH="0" baseline="0" dirty="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Coastal </a:t>
                      </a:r>
                      <a:r>
                        <a:rPr kumimoji="0" lang="en-US" sz="1000" b="1" i="0" u="none" strike="noStrike" cap="none" normalizeH="0" baseline="0" dirty="0" smtClean="0">
                          <a:ln>
                            <a:noFill/>
                          </a:ln>
                          <a:solidFill>
                            <a:srgbClr val="333399"/>
                          </a:solidFill>
                          <a:effectLst/>
                          <a:latin typeface="Arial" charset="0"/>
                          <a:ea typeface="MS PGothic" charset="0"/>
                          <a:cs typeface="Arial" charset="0"/>
                        </a:rPr>
                        <a:t>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5.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sp>
        <p:nvSpPr>
          <p:cNvPr id="2" name="TextBox 1"/>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345049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1600763390"/>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333982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1009795603"/>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84302" y="3184300"/>
            <a:ext cx="4900611" cy="288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2010235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798756538"/>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6EEE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6EEE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6EEE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84302" y="3184300"/>
            <a:ext cx="4900611" cy="288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1570038" y="4844143"/>
            <a:ext cx="4767262" cy="684"/>
          </a:xfrm>
          <a:prstGeom prst="straightConnector1">
            <a:avLst/>
          </a:prstGeom>
          <a:ln w="38100" cmpd="sng">
            <a:solidFill>
              <a:srgbClr val="00F5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20" name="Straight Arrow Connector 19"/>
          <p:cNvCxnSpPr/>
          <p:nvPr/>
        </p:nvCxnSpPr>
        <p:spPr>
          <a:xfrm>
            <a:off x="2819400" y="2553195"/>
            <a:ext cx="0" cy="1626919"/>
          </a:xfrm>
          <a:prstGeom prst="straightConnector1">
            <a:avLst/>
          </a:prstGeom>
          <a:ln w="38100" cmpd="sng">
            <a:solidFill>
              <a:srgbClr val="00F5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361050" y="3384468"/>
            <a:ext cx="0" cy="795646"/>
          </a:xfrm>
          <a:prstGeom prst="straightConnector1">
            <a:avLst/>
          </a:prstGeom>
          <a:ln w="38100" cmpd="sng">
            <a:solidFill>
              <a:srgbClr val="00F5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702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2"/>
            <a:ext cx="7345713" cy="6250700"/>
          </a:xfrm>
          <a:prstGeom prst="rect">
            <a:avLst/>
          </a:prstGeom>
        </p:spPr>
      </p:pic>
      <p:sp>
        <p:nvSpPr>
          <p:cNvPr id="2" name="TextBox 1"/>
          <p:cNvSpPr txBox="1"/>
          <p:nvPr/>
        </p:nvSpPr>
        <p:spPr>
          <a:xfrm>
            <a:off x="7345713" y="21772"/>
            <a:ext cx="1656772" cy="6309420"/>
          </a:xfrm>
          <a:prstGeom prst="rect">
            <a:avLst/>
          </a:prstGeom>
          <a:noFill/>
        </p:spPr>
        <p:txBody>
          <a:bodyPr wrap="square" rtlCol="0">
            <a:spAutoFit/>
          </a:bodyPr>
          <a:lstStyle/>
          <a:p>
            <a:r>
              <a:rPr lang="en-US" sz="2400" b="1" dirty="0" smtClean="0"/>
              <a:t>U.S. National</a:t>
            </a:r>
          </a:p>
          <a:p>
            <a:r>
              <a:rPr lang="en-US" sz="2400" b="1" dirty="0" smtClean="0"/>
              <a:t>HF Radar Network</a:t>
            </a:r>
          </a:p>
          <a:p>
            <a:endParaRPr lang="en-US" sz="2400" b="1" dirty="0" smtClean="0"/>
          </a:p>
          <a:p>
            <a:r>
              <a:rPr lang="en-US" sz="2000" b="1" dirty="0" smtClean="0"/>
              <a:t>Accessed through the U.S. National Weather Service (NWS)</a:t>
            </a:r>
          </a:p>
          <a:p>
            <a:r>
              <a:rPr lang="en-US" sz="2000" b="1" dirty="0" smtClean="0"/>
              <a:t>website</a:t>
            </a:r>
          </a:p>
          <a:p>
            <a:endParaRPr lang="en-US" sz="2400" b="1" dirty="0"/>
          </a:p>
          <a:p>
            <a:r>
              <a:rPr lang="en-US" sz="2000" b="1" dirty="0" smtClean="0"/>
              <a:t>140</a:t>
            </a:r>
          </a:p>
          <a:p>
            <a:r>
              <a:rPr lang="en-US" sz="2000" b="1" dirty="0" smtClean="0"/>
              <a:t>HF Radars reporting from 11 Regional Associations</a:t>
            </a:r>
            <a:endParaRPr lang="en-US" sz="2000" b="1" dirty="0"/>
          </a:p>
        </p:txBody>
      </p:sp>
      <p:sp>
        <p:nvSpPr>
          <p:cNvPr id="4" name="Oval 3"/>
          <p:cNvSpPr>
            <a:spLocks noChangeArrowheads="1"/>
          </p:cNvSpPr>
          <p:nvPr/>
        </p:nvSpPr>
        <p:spPr bwMode="auto">
          <a:xfrm>
            <a:off x="5170714" y="3766457"/>
            <a:ext cx="587829" cy="696686"/>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mtClean="0">
              <a:solidFill>
                <a:srgbClr val="000000"/>
              </a:solidFill>
            </a:endParaRPr>
          </a:p>
        </p:txBody>
      </p:sp>
    </p:spTree>
    <p:extLst>
      <p:ext uri="{BB962C8B-B14F-4D97-AF65-F5344CB8AC3E}">
        <p14:creationId xmlns:p14="http://schemas.microsoft.com/office/powerpoint/2010/main" val="1167493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ventory_Logarithmic.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109"/>
            <a:ext cx="9143999" cy="6223631"/>
          </a:xfrm>
          <a:prstGeom prst="rect">
            <a:avLst/>
          </a:prstGeom>
        </p:spPr>
      </p:pic>
      <p:sp>
        <p:nvSpPr>
          <p:cNvPr id="2" name="Title 1"/>
          <p:cNvSpPr>
            <a:spLocks noGrp="1"/>
          </p:cNvSpPr>
          <p:nvPr>
            <p:ph type="title"/>
          </p:nvPr>
        </p:nvSpPr>
        <p:spPr>
          <a:xfrm>
            <a:off x="6444343" y="818923"/>
            <a:ext cx="2242456" cy="1143000"/>
          </a:xfrm>
          <a:solidFill>
            <a:schemeClr val="bg1">
              <a:alpha val="60000"/>
            </a:schemeClr>
          </a:solidFill>
        </p:spPr>
        <p:txBody>
          <a:bodyPr>
            <a:normAutofit fontScale="90000"/>
          </a:bodyPr>
          <a:lstStyle/>
          <a:p>
            <a:pPr algn="ctr"/>
            <a:r>
              <a:rPr lang="en-US" b="1" dirty="0" smtClean="0"/>
              <a:t>Global </a:t>
            </a:r>
            <a:br>
              <a:rPr lang="en-US" b="1" dirty="0" smtClean="0"/>
            </a:br>
            <a:r>
              <a:rPr lang="en-US" b="1" dirty="0" smtClean="0"/>
              <a:t>HF Radar </a:t>
            </a:r>
            <a:br>
              <a:rPr lang="en-US" b="1" dirty="0" smtClean="0"/>
            </a:br>
            <a:r>
              <a:rPr lang="en-US" b="1" dirty="0" smtClean="0"/>
              <a:t>Inventory</a:t>
            </a:r>
            <a:endParaRPr lang="en-US" b="1" dirty="0"/>
          </a:p>
        </p:txBody>
      </p:sp>
    </p:spTree>
    <p:extLst>
      <p:ext uri="{BB962C8B-B14F-4D97-AF65-F5344CB8AC3E}">
        <p14:creationId xmlns:p14="http://schemas.microsoft.com/office/powerpoint/2010/main" val="497238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246063"/>
            <a:ext cx="3802063" cy="1143000"/>
          </a:xfrm>
        </p:spPr>
        <p:txBody>
          <a:bodyPr/>
          <a:lstStyle/>
          <a:p>
            <a:pPr eaLnBrk="1" hangingPunct="1"/>
            <a:r>
              <a:rPr lang="es-ES" altLang="x-none" dirty="0" smtClean="0">
                <a:latin typeface="Arial" charset="0"/>
                <a:ea typeface="ＭＳ Ｐゴシック" charset="-128"/>
              </a:rPr>
              <a:t>Global HF Radar Network </a:t>
            </a:r>
            <a:r>
              <a:rPr lang="es-ES" altLang="x-none" dirty="0" err="1">
                <a:latin typeface="Arial" charset="0"/>
                <a:ea typeface="ＭＳ Ｐゴシック" charset="-128"/>
              </a:rPr>
              <a:t>Update</a:t>
            </a:r>
            <a:endParaRPr lang="es-ES" altLang="x-none" dirty="0">
              <a:latin typeface="Arial" charset="0"/>
              <a:ea typeface="ＭＳ Ｐゴシック" charset="-128"/>
            </a:endParaRPr>
          </a:p>
        </p:txBody>
      </p:sp>
      <p:pic>
        <p:nvPicPr>
          <p:cNvPr id="17410" name="Picture 1" descr="Screen Shot 2017-05-15 at 3.34.3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2413"/>
            <a:ext cx="9144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4259263" y="217488"/>
            <a:ext cx="4630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0" fontAlgn="base" hangingPunct="0">
              <a:spcBef>
                <a:spcPct val="0"/>
              </a:spcBef>
              <a:spcAft>
                <a:spcPct val="0"/>
              </a:spcAft>
              <a:buFont typeface="Arial" charset="0"/>
              <a:buChar char="•"/>
            </a:pPr>
            <a:r>
              <a:rPr lang="en-US" altLang="x-none" smtClean="0">
                <a:solidFill>
                  <a:prstClr val="black"/>
                </a:solidFill>
              </a:rPr>
              <a:t>400</a:t>
            </a:r>
            <a:r>
              <a:rPr lang="en-US" altLang="x-none" sz="1800" smtClean="0">
                <a:solidFill>
                  <a:prstClr val="black"/>
                </a:solidFill>
              </a:rPr>
              <a:t> stations operating in </a:t>
            </a:r>
          </a:p>
          <a:p>
            <a:pPr defTabSz="457200" eaLnBrk="0" fontAlgn="base" hangingPunct="0">
              <a:spcBef>
                <a:spcPct val="0"/>
              </a:spcBef>
              <a:spcAft>
                <a:spcPct val="0"/>
              </a:spcAft>
              <a:buFont typeface="Arial" charset="0"/>
              <a:buChar char="•"/>
            </a:pPr>
            <a:r>
              <a:rPr lang="en-US" altLang="x-none" smtClean="0">
                <a:solidFill>
                  <a:prstClr val="black"/>
                </a:solidFill>
              </a:rPr>
              <a:t>31</a:t>
            </a:r>
            <a:r>
              <a:rPr lang="en-US" altLang="x-none" sz="1800" smtClean="0">
                <a:solidFill>
                  <a:prstClr val="black"/>
                </a:solidFill>
              </a:rPr>
              <a:t> countries with </a:t>
            </a:r>
          </a:p>
          <a:p>
            <a:pPr defTabSz="457200" eaLnBrk="0" fontAlgn="base" hangingPunct="0">
              <a:spcBef>
                <a:spcPct val="0"/>
              </a:spcBef>
              <a:spcAft>
                <a:spcPct val="0"/>
              </a:spcAft>
              <a:buFont typeface="Arial" charset="0"/>
              <a:buChar char="•"/>
            </a:pPr>
            <a:r>
              <a:rPr lang="en-US" altLang="x-none" smtClean="0">
                <a:solidFill>
                  <a:prstClr val="black"/>
                </a:solidFill>
              </a:rPr>
              <a:t>7</a:t>
            </a:r>
            <a:r>
              <a:rPr lang="en-US" altLang="x-none" sz="1800" smtClean="0">
                <a:solidFill>
                  <a:prstClr val="black"/>
                </a:solidFill>
              </a:rPr>
              <a:t> countries sharing surface current data</a:t>
            </a:r>
          </a:p>
        </p:txBody>
      </p:sp>
      <p:sp>
        <p:nvSpPr>
          <p:cNvPr id="17412" name="TextBox 1"/>
          <p:cNvSpPr txBox="1">
            <a:spLocks noChangeArrowheads="1"/>
          </p:cNvSpPr>
          <p:nvPr/>
        </p:nvSpPr>
        <p:spPr bwMode="auto">
          <a:xfrm>
            <a:off x="4148138" y="5573713"/>
            <a:ext cx="264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0" fontAlgn="base" hangingPunct="0">
              <a:spcBef>
                <a:spcPct val="0"/>
              </a:spcBef>
              <a:spcAft>
                <a:spcPct val="0"/>
              </a:spcAft>
            </a:pPr>
            <a:r>
              <a:rPr lang="en-US" altLang="x-none" sz="1800" smtClean="0">
                <a:solidFill>
                  <a:prstClr val="black"/>
                </a:solidFill>
                <a:hlinkClick r:id="rId3"/>
              </a:rPr>
              <a:t>http://global-hfradar.org/</a:t>
            </a:r>
            <a:r>
              <a:rPr lang="en-US" altLang="x-none" sz="1800" smtClean="0">
                <a:solidFill>
                  <a:prstClr val="black"/>
                </a:solidFill>
              </a:rPr>
              <a:t> </a:t>
            </a:r>
          </a:p>
        </p:txBody>
      </p:sp>
      <p:sp>
        <p:nvSpPr>
          <p:cNvPr id="2" name="TextBox 1"/>
          <p:cNvSpPr txBox="1"/>
          <p:nvPr/>
        </p:nvSpPr>
        <p:spPr>
          <a:xfrm>
            <a:off x="4140760" y="5204381"/>
            <a:ext cx="3799630" cy="369332"/>
          </a:xfrm>
          <a:prstGeom prst="rect">
            <a:avLst/>
          </a:prstGeom>
          <a:noFill/>
        </p:spPr>
        <p:txBody>
          <a:bodyPr wrap="none" rtlCol="0">
            <a:spAutoFit/>
          </a:bodyPr>
          <a:lstStyle/>
          <a:p>
            <a:r>
              <a:rPr lang="en-US" dirty="0" smtClean="0">
                <a:solidFill>
                  <a:prstClr val="black"/>
                </a:solidFill>
              </a:rPr>
              <a:t>Formed March 13, 2012 in London, UK</a:t>
            </a:r>
            <a:endParaRPr lang="en-US" dirty="0">
              <a:solidFill>
                <a:prstClr val="black"/>
              </a:solidFill>
            </a:endParaRPr>
          </a:p>
        </p:txBody>
      </p:sp>
    </p:spTree>
    <p:extLst>
      <p:ext uri="{BB962C8B-B14F-4D97-AF65-F5344CB8AC3E}">
        <p14:creationId xmlns:p14="http://schemas.microsoft.com/office/powerpoint/2010/main" val="950666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36" y="593217"/>
            <a:ext cx="8592671" cy="5787471"/>
          </a:xfrm>
          <a:prstGeom prst="rect">
            <a:avLst/>
          </a:prstGeom>
        </p:spPr>
      </p:pic>
      <p:sp>
        <p:nvSpPr>
          <p:cNvPr id="4" name="TextBox 3"/>
          <p:cNvSpPr txBox="1"/>
          <p:nvPr/>
        </p:nvSpPr>
        <p:spPr>
          <a:xfrm>
            <a:off x="484094" y="161365"/>
            <a:ext cx="3639714" cy="523220"/>
          </a:xfrm>
          <a:prstGeom prst="rect">
            <a:avLst/>
          </a:prstGeom>
          <a:noFill/>
        </p:spPr>
        <p:txBody>
          <a:bodyPr wrap="none" rtlCol="0">
            <a:spAutoFit/>
          </a:bodyPr>
          <a:lstStyle/>
          <a:p>
            <a:r>
              <a:rPr lang="en-US" sz="2800" b="1" dirty="0" smtClean="0"/>
              <a:t>US National Glider DAC</a:t>
            </a:r>
            <a:endParaRPr lang="en-US" sz="28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3130"/>
            <a:ext cx="2796988" cy="3934870"/>
          </a:xfrm>
          <a:prstGeom prst="rect">
            <a:avLst/>
          </a:prstGeom>
        </p:spPr>
      </p:pic>
    </p:spTree>
    <p:extLst>
      <p:ext uri="{BB962C8B-B14F-4D97-AF65-F5344CB8AC3E}">
        <p14:creationId xmlns:p14="http://schemas.microsoft.com/office/powerpoint/2010/main" val="842076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prstClr val="black"/>
                </a:solidFill>
                <a:latin typeface="Calibri"/>
                <a:ea typeface="+mn-ea"/>
                <a:cs typeface="+mn-cs"/>
              </a:rPr>
              <a:t>T</a:t>
            </a:r>
            <a:r>
              <a:rPr lang="en-US" sz="2800" b="1" dirty="0" smtClean="0">
                <a:solidFill>
                  <a:prstClr val="black"/>
                </a:solidFill>
                <a:latin typeface="Calibri"/>
                <a:ea typeface="+mn-ea"/>
                <a:cs typeface="+mn-cs"/>
              </a:rPr>
              <a:t>he Ocean is </a:t>
            </a:r>
            <a:r>
              <a:rPr lang="en-US" sz="2800" b="1" u="sng" dirty="0" smtClean="0">
                <a:solidFill>
                  <a:prstClr val="black"/>
                </a:solidFill>
                <a:latin typeface="Calibri"/>
                <a:ea typeface="+mn-ea"/>
                <a:cs typeface="+mn-cs"/>
              </a:rPr>
              <a:t>Physically Complex</a:t>
            </a:r>
            <a:r>
              <a:rPr lang="en-US" sz="2800" b="1" dirty="0" smtClean="0">
                <a:solidFill>
                  <a:prstClr val="black"/>
                </a:solidFill>
                <a:latin typeface="Calibri"/>
                <a:ea typeface="+mn-ea"/>
                <a:cs typeface="+mn-cs"/>
              </a:rPr>
              <a:t> &amp; Biologically Diverse</a:t>
            </a:r>
            <a:endParaRPr lang="en-US" sz="2800" b="1" dirty="0">
              <a:solidFill>
                <a:prstClr val="black"/>
              </a:solidFill>
              <a:latin typeface="Calibri"/>
              <a:ea typeface="+mn-ea"/>
              <a:cs typeface="+mn-cs"/>
            </a:endParaRPr>
          </a:p>
        </p:txBody>
      </p:sp>
      <p:pic>
        <p:nvPicPr>
          <p:cNvPr id="8" name="Picture 7" descr="Screen Shot 2014-02-24 at 9.28.5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099" y="688320"/>
            <a:ext cx="8850313" cy="4880516"/>
          </a:xfrm>
          <a:prstGeom prst="rect">
            <a:avLst/>
          </a:prstGeom>
        </p:spPr>
      </p:pic>
      <p:sp>
        <p:nvSpPr>
          <p:cNvPr id="2" name="TextBox 1"/>
          <p:cNvSpPr txBox="1"/>
          <p:nvPr/>
        </p:nvSpPr>
        <p:spPr>
          <a:xfrm>
            <a:off x="2028407" y="5733936"/>
            <a:ext cx="5329656" cy="369332"/>
          </a:xfrm>
          <a:prstGeom prst="rect">
            <a:avLst/>
          </a:prstGeom>
          <a:noFill/>
        </p:spPr>
        <p:txBody>
          <a:bodyPr wrap="square" rtlCol="0">
            <a:sp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Global </a:t>
            </a:r>
            <a:r>
              <a:rPr lang="en-US" smtClean="0">
                <a:solidFill>
                  <a:prstClr val="black"/>
                </a:solidFill>
                <a:latin typeface="Calibri"/>
                <a:ea typeface="+mn-ea"/>
                <a:cs typeface="+mn-cs"/>
              </a:rPr>
              <a:t>circulation maps dominated </a:t>
            </a:r>
            <a:r>
              <a:rPr lang="en-US" dirty="0" smtClean="0">
                <a:solidFill>
                  <a:prstClr val="black"/>
                </a:solidFill>
                <a:latin typeface="Calibri"/>
                <a:ea typeface="+mn-ea"/>
                <a:cs typeface="+mn-cs"/>
              </a:rPr>
              <a:t>by the Mesoscale</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1781201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01298"/>
            <a:ext cx="9144000" cy="5055403"/>
          </a:xfrm>
          <a:prstGeom prst="rect">
            <a:avLst/>
          </a:prstGeom>
        </p:spPr>
      </p:pic>
    </p:spTree>
    <p:extLst>
      <p:ext uri="{BB962C8B-B14F-4D97-AF65-F5344CB8AC3E}">
        <p14:creationId xmlns:p14="http://schemas.microsoft.com/office/powerpoint/2010/main" val="58386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916" t="12109" r="30052" b="22110"/>
          <a:stretch/>
        </p:blipFill>
        <p:spPr bwMode="auto">
          <a:xfrm>
            <a:off x="796834" y="1350163"/>
            <a:ext cx="7308441" cy="487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92727" y="5859707"/>
            <a:ext cx="4857868" cy="369332"/>
          </a:xfrm>
          <a:prstGeom prst="rect">
            <a:avLst/>
          </a:prstGeom>
          <a:noFill/>
        </p:spPr>
        <p:txBody>
          <a:bodyPr wrap="none" rtlCol="0">
            <a:spAutoFit/>
          </a:bodyPr>
          <a:lstStyle/>
          <a:p>
            <a:r>
              <a:rPr lang="en-US" dirty="0" smtClean="0">
                <a:solidFill>
                  <a:prstClr val="black"/>
                </a:solidFill>
              </a:rPr>
              <a:t>Formed September 27</a:t>
            </a:r>
            <a:r>
              <a:rPr lang="en-US" smtClean="0">
                <a:solidFill>
                  <a:prstClr val="black"/>
                </a:solidFill>
              </a:rPr>
              <a:t>,  2016 in </a:t>
            </a:r>
            <a:r>
              <a:rPr lang="en-US" dirty="0" smtClean="0">
                <a:solidFill>
                  <a:prstClr val="black"/>
                </a:solidFill>
              </a:rPr>
              <a:t>Southampton</a:t>
            </a:r>
            <a:r>
              <a:rPr lang="en-US" smtClean="0">
                <a:solidFill>
                  <a:prstClr val="black"/>
                </a:solidFill>
              </a:rPr>
              <a:t>, UK</a:t>
            </a:r>
            <a:endParaRPr lang="en-US" dirty="0">
              <a:solidFill>
                <a:prstClr val="black"/>
              </a:solidFill>
            </a:endParaRPr>
          </a:p>
        </p:txBody>
      </p:sp>
      <p:sp>
        <p:nvSpPr>
          <p:cNvPr id="6" name="Title 1"/>
          <p:cNvSpPr>
            <a:spLocks noGrp="1"/>
          </p:cNvSpPr>
          <p:nvPr>
            <p:ph type="title"/>
          </p:nvPr>
        </p:nvSpPr>
        <p:spPr>
          <a:xfrm>
            <a:off x="329813" y="55990"/>
            <a:ext cx="4741817" cy="1143000"/>
          </a:xfrm>
        </p:spPr>
        <p:txBody>
          <a:bodyPr/>
          <a:lstStyle/>
          <a:p>
            <a:pPr eaLnBrk="1" hangingPunct="1"/>
            <a:r>
              <a:rPr lang="es-ES" altLang="x-none" dirty="0" smtClean="0">
                <a:latin typeface="Arial" charset="0"/>
                <a:ea typeface="ＭＳ Ｐゴシック" charset="-128"/>
              </a:rPr>
              <a:t>Global </a:t>
            </a:r>
            <a:r>
              <a:rPr lang="es-ES" altLang="x-none" dirty="0" err="1" smtClean="0">
                <a:latin typeface="Arial" charset="0"/>
                <a:ea typeface="ＭＳ Ｐゴシック" charset="-128"/>
              </a:rPr>
              <a:t>OceanGliders</a:t>
            </a:r>
            <a:r>
              <a:rPr lang="es-ES" altLang="x-none" dirty="0" smtClean="0">
                <a:latin typeface="Arial" charset="0"/>
                <a:ea typeface="ＭＳ Ｐゴシック" charset="-128"/>
              </a:rPr>
              <a:t> Network </a:t>
            </a:r>
            <a:r>
              <a:rPr lang="es-ES" altLang="x-none" dirty="0" err="1">
                <a:latin typeface="Arial" charset="0"/>
                <a:ea typeface="ＭＳ Ｐゴシック" charset="-128"/>
              </a:rPr>
              <a:t>Update</a:t>
            </a:r>
            <a:endParaRPr lang="es-ES" altLang="x-none" dirty="0">
              <a:latin typeface="Arial" charset="0"/>
              <a:ea typeface="ＭＳ Ｐゴシック" charset="-128"/>
            </a:endParaRPr>
          </a:p>
        </p:txBody>
      </p:sp>
      <p:sp>
        <p:nvSpPr>
          <p:cNvPr id="7" name="TextBox 6"/>
          <p:cNvSpPr txBox="1">
            <a:spLocks noChangeArrowheads="1"/>
          </p:cNvSpPr>
          <p:nvPr/>
        </p:nvSpPr>
        <p:spPr bwMode="auto">
          <a:xfrm>
            <a:off x="5071630" y="102912"/>
            <a:ext cx="4170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0" fontAlgn="base" hangingPunct="0">
              <a:spcBef>
                <a:spcPct val="0"/>
              </a:spcBef>
              <a:spcAft>
                <a:spcPct val="0"/>
              </a:spcAft>
              <a:buFont typeface="Arial" charset="0"/>
              <a:buChar char="•"/>
            </a:pPr>
            <a:r>
              <a:rPr lang="en-US" altLang="x-none" dirty="0">
                <a:solidFill>
                  <a:prstClr val="black"/>
                </a:solidFill>
              </a:rPr>
              <a:t>8</a:t>
            </a:r>
            <a:r>
              <a:rPr lang="en-US" altLang="x-none" sz="1800" dirty="0" smtClean="0">
                <a:solidFill>
                  <a:prstClr val="black"/>
                </a:solidFill>
              </a:rPr>
              <a:t> countries operating in </a:t>
            </a:r>
          </a:p>
          <a:p>
            <a:pPr defTabSz="457200" eaLnBrk="0" fontAlgn="base" hangingPunct="0">
              <a:spcBef>
                <a:spcPct val="0"/>
              </a:spcBef>
              <a:spcAft>
                <a:spcPct val="0"/>
              </a:spcAft>
              <a:buFont typeface="Arial" charset="0"/>
              <a:buChar char="•"/>
            </a:pPr>
            <a:r>
              <a:rPr lang="en-US" altLang="x-none" dirty="0" smtClean="0">
                <a:solidFill>
                  <a:prstClr val="black"/>
                </a:solidFill>
              </a:rPr>
              <a:t>3 </a:t>
            </a:r>
            <a:r>
              <a:rPr lang="en-US" altLang="x-none" sz="1800" dirty="0" smtClean="0">
                <a:solidFill>
                  <a:prstClr val="black"/>
                </a:solidFill>
              </a:rPr>
              <a:t> major networks </a:t>
            </a:r>
          </a:p>
          <a:p>
            <a:pPr defTabSz="457200" eaLnBrk="0" fontAlgn="base" hangingPunct="0">
              <a:spcBef>
                <a:spcPct val="0"/>
              </a:spcBef>
              <a:spcAft>
                <a:spcPct val="0"/>
              </a:spcAft>
              <a:buFont typeface="Arial" charset="0"/>
              <a:buChar char="•"/>
            </a:pPr>
            <a:r>
              <a:rPr lang="en-US" altLang="x-none" dirty="0" smtClean="0">
                <a:solidFill>
                  <a:prstClr val="black"/>
                </a:solidFill>
              </a:rPr>
              <a:t>4</a:t>
            </a:r>
            <a:r>
              <a:rPr lang="en-US" altLang="x-none" sz="1800" dirty="0" smtClean="0">
                <a:solidFill>
                  <a:prstClr val="black"/>
                </a:solidFill>
              </a:rPr>
              <a:t> task teams</a:t>
            </a:r>
          </a:p>
        </p:txBody>
      </p:sp>
    </p:spTree>
    <p:extLst>
      <p:ext uri="{BB962C8B-B14F-4D97-AF65-F5344CB8AC3E}">
        <p14:creationId xmlns:p14="http://schemas.microsoft.com/office/powerpoint/2010/main" val="569649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 y="1626852"/>
            <a:ext cx="6030072" cy="4522554"/>
          </a:xfrm>
          <a:prstGeom prst="rect">
            <a:avLst/>
          </a:prstGeom>
        </p:spPr>
      </p:pic>
      <p:grpSp>
        <p:nvGrpSpPr>
          <p:cNvPr id="3" name="Group 2"/>
          <p:cNvGrpSpPr/>
          <p:nvPr/>
        </p:nvGrpSpPr>
        <p:grpSpPr>
          <a:xfrm>
            <a:off x="-11615" y="6234591"/>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2" name="TextBox 1"/>
          <p:cNvSpPr txBox="1"/>
          <p:nvPr/>
        </p:nvSpPr>
        <p:spPr>
          <a:xfrm>
            <a:off x="1" y="0"/>
            <a:ext cx="5573246" cy="1692771"/>
          </a:xfrm>
          <a:prstGeom prst="rect">
            <a:avLst/>
          </a:prstGeom>
          <a:noFill/>
        </p:spPr>
        <p:txBody>
          <a:bodyPr wrap="square" rtlCol="0">
            <a:spAutoFit/>
          </a:bodyPr>
          <a:lstStyle/>
          <a:p>
            <a:pPr algn="ctr"/>
            <a:r>
              <a:rPr lang="en-US" sz="3200" b="1" dirty="0" smtClean="0"/>
              <a:t>Challenger Glider Mission</a:t>
            </a:r>
            <a:r>
              <a:rPr lang="en-US" sz="2400" b="1" dirty="0" smtClean="0"/>
              <a:t> </a:t>
            </a:r>
          </a:p>
          <a:p>
            <a:pPr algn="ctr"/>
            <a:r>
              <a:rPr lang="en-US" sz="2400" b="1" dirty="0" smtClean="0"/>
              <a:t>Indian Ocean Leg 1: 7,570 km, 330 Days</a:t>
            </a:r>
          </a:p>
          <a:p>
            <a:pPr algn="ctr"/>
            <a:r>
              <a:rPr lang="en-US" sz="2400" b="1" dirty="0" smtClean="0"/>
              <a:t>Perth, Australia to Colombo, Sri Lanka</a:t>
            </a:r>
          </a:p>
          <a:p>
            <a:pPr algn="ctr"/>
            <a:r>
              <a:rPr lang="en-US" sz="2400" b="1" dirty="0"/>
              <a:t>w</a:t>
            </a:r>
            <a:r>
              <a:rPr lang="en-US" sz="2400" b="1" dirty="0" smtClean="0"/>
              <a:t>ith BMKG Academy students</a:t>
            </a:r>
            <a:r>
              <a:rPr lang="en-US" dirty="0" smtClean="0"/>
              <a:t> </a:t>
            </a:r>
            <a:endParaRPr lang="en-US" dirty="0"/>
          </a:p>
        </p:txBody>
      </p:sp>
      <p:pic>
        <p:nvPicPr>
          <p:cNvPr id="9" name="Picture 8"/>
          <p:cNvPicPr>
            <a:picLocks noChangeAspect="1"/>
          </p:cNvPicPr>
          <p:nvPr/>
        </p:nvPicPr>
        <p:blipFill>
          <a:blip r:embed="rId5"/>
          <a:stretch>
            <a:fillRect/>
          </a:stretch>
        </p:blipFill>
        <p:spPr>
          <a:xfrm>
            <a:off x="5748124" y="25033"/>
            <a:ext cx="3395876" cy="235059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7814" y="4422641"/>
            <a:ext cx="2919844" cy="186802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9389" y="2408670"/>
            <a:ext cx="2962649" cy="1895410"/>
          </a:xfrm>
          <a:prstGeom prst="rect">
            <a:avLst/>
          </a:prstGeom>
        </p:spPr>
      </p:pic>
      <p:sp>
        <p:nvSpPr>
          <p:cNvPr id="13" name="TextBox 12"/>
          <p:cNvSpPr txBox="1"/>
          <p:nvPr/>
        </p:nvSpPr>
        <p:spPr>
          <a:xfrm>
            <a:off x="7537736" y="5419929"/>
            <a:ext cx="989373" cy="646331"/>
          </a:xfrm>
          <a:prstGeom prst="rect">
            <a:avLst/>
          </a:prstGeom>
          <a:noFill/>
        </p:spPr>
        <p:txBody>
          <a:bodyPr wrap="none" rtlCol="0">
            <a:spAutoFit/>
          </a:bodyPr>
          <a:lstStyle/>
          <a:p>
            <a:pPr algn="ctr"/>
            <a:r>
              <a:rPr lang="en-US" dirty="0" smtClean="0"/>
              <a:t>RAMA</a:t>
            </a:r>
          </a:p>
          <a:p>
            <a:pPr algn="ctr"/>
            <a:r>
              <a:rPr lang="en-US" dirty="0" smtClean="0"/>
              <a:t>Mooring</a:t>
            </a:r>
            <a:endParaRPr lang="en-US" dirty="0"/>
          </a:p>
        </p:txBody>
      </p:sp>
      <p:sp>
        <p:nvSpPr>
          <p:cNvPr id="14" name="TextBox 13"/>
          <p:cNvSpPr txBox="1"/>
          <p:nvPr/>
        </p:nvSpPr>
        <p:spPr>
          <a:xfrm>
            <a:off x="7773377" y="3445988"/>
            <a:ext cx="753732" cy="646331"/>
          </a:xfrm>
          <a:prstGeom prst="rect">
            <a:avLst/>
          </a:prstGeom>
          <a:noFill/>
        </p:spPr>
        <p:txBody>
          <a:bodyPr wrap="none" rtlCol="0">
            <a:spAutoFit/>
          </a:bodyPr>
          <a:lstStyle/>
          <a:p>
            <a:r>
              <a:rPr lang="en-US" dirty="0" smtClean="0"/>
              <a:t>Glider</a:t>
            </a:r>
          </a:p>
          <a:p>
            <a:r>
              <a:rPr lang="en-US" dirty="0" smtClean="0"/>
              <a:t>RU29</a:t>
            </a:r>
            <a:endParaRPr lang="en-US" dirty="0"/>
          </a:p>
        </p:txBody>
      </p:sp>
      <p:pic>
        <p:nvPicPr>
          <p:cNvPr id="15" name="Picture 14"/>
          <p:cNvPicPr>
            <a:picLocks noChangeAspect="1"/>
          </p:cNvPicPr>
          <p:nvPr/>
        </p:nvPicPr>
        <p:blipFill>
          <a:blip r:embed="rId8"/>
          <a:stretch>
            <a:fillRect/>
          </a:stretch>
        </p:blipFill>
        <p:spPr>
          <a:xfrm>
            <a:off x="5748124" y="1444513"/>
            <a:ext cx="1648653" cy="927367"/>
          </a:xfrm>
          <a:prstGeom prst="rect">
            <a:avLst/>
          </a:prstGeom>
        </p:spPr>
      </p:pic>
      <p:sp>
        <p:nvSpPr>
          <p:cNvPr id="16" name="TextBox 15"/>
          <p:cNvSpPr txBox="1"/>
          <p:nvPr/>
        </p:nvSpPr>
        <p:spPr>
          <a:xfrm>
            <a:off x="6319151" y="4170294"/>
            <a:ext cx="2788470" cy="369332"/>
          </a:xfrm>
          <a:prstGeom prst="rect">
            <a:avLst/>
          </a:prstGeom>
          <a:noFill/>
        </p:spPr>
        <p:txBody>
          <a:bodyPr wrap="square" rtlCol="0">
            <a:spAutoFit/>
          </a:bodyPr>
          <a:lstStyle/>
          <a:p>
            <a:r>
              <a:rPr lang="en-US" dirty="0" smtClean="0"/>
              <a:t>4-day </a:t>
            </a:r>
            <a:r>
              <a:rPr lang="en-US" smtClean="0"/>
              <a:t>Station Keeping at ..,</a:t>
            </a:r>
            <a:endParaRPr lang="en-US" dirty="0"/>
          </a:p>
        </p:txBody>
      </p:sp>
    </p:spTree>
    <p:extLst>
      <p:ext uri="{BB962C8B-B14F-4D97-AF65-F5344CB8AC3E}">
        <p14:creationId xmlns:p14="http://schemas.microsoft.com/office/powerpoint/2010/main" val="615417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prstClr val="black"/>
                </a:solidFill>
                <a:latin typeface="Calibri"/>
                <a:ea typeface="+mn-ea"/>
                <a:cs typeface="+mn-cs"/>
              </a:rPr>
              <a:t>T</a:t>
            </a:r>
            <a:r>
              <a:rPr lang="en-US" sz="2800" b="1" dirty="0" smtClean="0">
                <a:solidFill>
                  <a:prstClr val="black"/>
                </a:solidFill>
                <a:latin typeface="Calibri"/>
                <a:ea typeface="+mn-ea"/>
                <a:cs typeface="+mn-cs"/>
              </a:rPr>
              <a:t>he Ocean is Physically Complex &amp; </a:t>
            </a:r>
            <a:r>
              <a:rPr lang="en-US" sz="2800" b="1" u="sng" dirty="0" smtClean="0">
                <a:solidFill>
                  <a:prstClr val="black"/>
                </a:solidFill>
                <a:latin typeface="Calibri"/>
                <a:ea typeface="+mn-ea"/>
                <a:cs typeface="+mn-cs"/>
              </a:rPr>
              <a:t>Biologically Diverse</a:t>
            </a:r>
            <a:endParaRPr lang="en-US" sz="2800" b="1" u="sng" dirty="0">
              <a:solidFill>
                <a:prstClr val="black"/>
              </a:solidFill>
              <a:latin typeface="Calibri"/>
              <a:ea typeface="+mn-ea"/>
              <a:cs typeface="+mn-cs"/>
            </a:endParaRPr>
          </a:p>
        </p:txBody>
      </p:sp>
      <p:pic>
        <p:nvPicPr>
          <p:cNvPr id="6" name="Picture 5" descr="lme_fishabundanc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877" y="523220"/>
            <a:ext cx="6774245" cy="5234643"/>
          </a:xfrm>
          <a:prstGeom prst="rect">
            <a:avLst/>
          </a:prstGeom>
          <a:solidFill>
            <a:schemeClr val="bg1"/>
          </a:solidFill>
        </p:spPr>
      </p:pic>
      <p:sp>
        <p:nvSpPr>
          <p:cNvPr id="7" name="TextBox 6"/>
          <p:cNvSpPr txBox="1"/>
          <p:nvPr/>
        </p:nvSpPr>
        <p:spPr>
          <a:xfrm>
            <a:off x="1957387" y="5768871"/>
            <a:ext cx="5670078" cy="369332"/>
          </a:xfrm>
          <a:prstGeom prst="rect">
            <a:avLst/>
          </a:prstGeom>
          <a:solidFill>
            <a:srgbClr val="FFFFFF"/>
          </a:solidFill>
        </p:spPr>
        <p:txBody>
          <a:bodyPr wrap="none" rtlCol="0">
            <a:sp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61 Large </a:t>
            </a:r>
            <a:r>
              <a:rPr lang="en-US" smtClean="0">
                <a:solidFill>
                  <a:prstClr val="black"/>
                </a:solidFill>
                <a:latin typeface="Calibri"/>
                <a:ea typeface="+mn-ea"/>
                <a:cs typeface="+mn-cs"/>
              </a:rPr>
              <a:t>Marine Ecosystems Dominated </a:t>
            </a:r>
            <a:r>
              <a:rPr lang="en-US" dirty="0" smtClean="0">
                <a:solidFill>
                  <a:prstClr val="black"/>
                </a:solidFill>
                <a:latin typeface="Calibri"/>
                <a:ea typeface="+mn-ea"/>
                <a:cs typeface="+mn-cs"/>
              </a:rPr>
              <a:t>by Coastal Regions</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739218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6360" y="559362"/>
            <a:ext cx="4591918" cy="5816977"/>
          </a:xfrm>
          <a:prstGeom prst="rect">
            <a:avLst/>
          </a:prstGeom>
          <a:noFill/>
        </p:spPr>
        <p:txBody>
          <a:bodyPr wrap="square" rtlCol="0">
            <a:spAutoFit/>
          </a:bodyPr>
          <a:lstStyle/>
          <a:p>
            <a:pPr marL="342900" indent="-342900">
              <a:buFont typeface="Arial" charset="0"/>
              <a:buChar char="•"/>
            </a:pPr>
            <a:r>
              <a:rPr lang="en-US" sz="2400" b="1" dirty="0"/>
              <a:t>E</a:t>
            </a:r>
            <a:r>
              <a:rPr lang="en-US" sz="2400" b="1" dirty="0" smtClean="0"/>
              <a:t>nhance multi-disciplinary spatial </a:t>
            </a:r>
            <a:r>
              <a:rPr lang="en-US" sz="2400" b="1" smtClean="0"/>
              <a:t>observations                   at </a:t>
            </a:r>
            <a:r>
              <a:rPr lang="en-US" sz="2400" b="1" dirty="0" smtClean="0"/>
              <a:t>regional scales</a:t>
            </a:r>
          </a:p>
          <a:p>
            <a:pPr marL="171450" indent="-171450">
              <a:buFont typeface="Arial" charset="0"/>
              <a:buChar char="•"/>
            </a:pPr>
            <a:endParaRPr lang="en-US" sz="1200" b="1" dirty="0" smtClean="0"/>
          </a:p>
          <a:p>
            <a:pPr marL="342900" indent="-342900">
              <a:buFont typeface="Arial" charset="0"/>
              <a:buChar char="•"/>
            </a:pPr>
            <a:r>
              <a:rPr lang="en-US" sz="2400" b="1" dirty="0" smtClean="0"/>
              <a:t>Organized as a global system</a:t>
            </a:r>
          </a:p>
          <a:p>
            <a:pPr marL="342900" indent="-342900">
              <a:buFont typeface="Arial" charset="0"/>
              <a:buChar char="•"/>
            </a:pPr>
            <a:endParaRPr lang="en-US" sz="1200" b="1" dirty="0" smtClean="0"/>
          </a:p>
          <a:p>
            <a:pPr marL="342900" indent="-342900">
              <a:buFont typeface="Arial" charset="0"/>
              <a:buChar char="•"/>
            </a:pPr>
            <a:r>
              <a:rPr lang="en-US" sz="2400" b="1" dirty="0"/>
              <a:t>L</a:t>
            </a:r>
            <a:r>
              <a:rPr lang="en-US" sz="2400" b="1" dirty="0" smtClean="0"/>
              <a:t>ocally implemented </a:t>
            </a:r>
            <a:endParaRPr lang="en-US" sz="2400" b="1" dirty="0"/>
          </a:p>
          <a:p>
            <a:pPr marL="171450" indent="-171450">
              <a:buFont typeface="Arial" charset="0"/>
              <a:buChar char="•"/>
            </a:pPr>
            <a:endParaRPr lang="en-US" sz="1200" b="1" dirty="0"/>
          </a:p>
          <a:p>
            <a:pPr marL="342900" indent="-342900">
              <a:buFont typeface="Arial" charset="0"/>
              <a:buChar char="•"/>
            </a:pPr>
            <a:r>
              <a:rPr lang="en-US" sz="2400" b="1" dirty="0" smtClean="0"/>
              <a:t>Every coastal country could be enabled to</a:t>
            </a:r>
          </a:p>
          <a:p>
            <a:pPr marL="800100" lvl="1" indent="-342900">
              <a:buFont typeface="Arial" charset="0"/>
              <a:buChar char="•"/>
            </a:pPr>
            <a:r>
              <a:rPr lang="en-US" sz="2400" dirty="0" smtClean="0"/>
              <a:t>Monitor their own waters</a:t>
            </a:r>
          </a:p>
          <a:p>
            <a:pPr marL="800100" lvl="1" indent="-342900">
              <a:buFont typeface="Arial" charset="0"/>
              <a:buChar char="•"/>
            </a:pPr>
            <a:r>
              <a:rPr lang="en-US" sz="2400" dirty="0" smtClean="0"/>
              <a:t>Share their data as appropriate</a:t>
            </a:r>
          </a:p>
          <a:p>
            <a:pPr marL="800100" lvl="1" indent="-342900">
              <a:buFont typeface="Arial" charset="0"/>
              <a:buChar char="•"/>
            </a:pPr>
            <a:r>
              <a:rPr lang="en-US" sz="2400" dirty="0" smtClean="0"/>
              <a:t>Respond to actionable forecasts and information</a:t>
            </a:r>
          </a:p>
          <a:p>
            <a:pPr marL="800100" lvl="1" indent="-342900">
              <a:buFont typeface="Arial" charset="0"/>
              <a:buChar char="•"/>
            </a:pPr>
            <a:r>
              <a:rPr lang="en-US" sz="2400" dirty="0" smtClean="0"/>
              <a:t>Build a sustainable and resilient blue economy</a:t>
            </a:r>
          </a:p>
        </p:txBody>
      </p:sp>
      <p:sp>
        <p:nvSpPr>
          <p:cNvPr id="5" name="TextBox 4"/>
          <p:cNvSpPr txBox="1"/>
          <p:nvPr/>
        </p:nvSpPr>
        <p:spPr>
          <a:xfrm>
            <a:off x="0" y="0"/>
            <a:ext cx="9143999" cy="461665"/>
          </a:xfrm>
          <a:prstGeom prst="rect">
            <a:avLst/>
          </a:prstGeom>
          <a:noFill/>
        </p:spPr>
        <p:txBody>
          <a:bodyPr wrap="square" rtlCol="0">
            <a:spAutoFit/>
          </a:bodyPr>
          <a:lstStyle/>
          <a:p>
            <a:pPr algn="ctr"/>
            <a:r>
              <a:rPr lang="en-US" sz="2400" b="1" dirty="0"/>
              <a:t>R</a:t>
            </a:r>
            <a:r>
              <a:rPr lang="en-US" sz="2400" b="1" dirty="0" smtClean="0"/>
              <a:t>equires new at-sea sampling &amp; on-shore cyber technologies</a:t>
            </a:r>
            <a:endParaRPr lang="en-US" sz="2400" b="1" dirty="0"/>
          </a:p>
        </p:txBody>
      </p:sp>
      <p:pic>
        <p:nvPicPr>
          <p:cNvPr id="6" name="Picture 5" descr="Indonesia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2" y="674914"/>
            <a:ext cx="4093028" cy="2531950"/>
          </a:xfrm>
          <a:prstGeom prst="rect">
            <a:avLst/>
          </a:prstGeom>
        </p:spPr>
      </p:pic>
      <p:pic>
        <p:nvPicPr>
          <p:cNvPr id="7" name="Picture 6" descr="Java Se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94" y="3684396"/>
            <a:ext cx="4093028" cy="2531951"/>
          </a:xfrm>
          <a:prstGeom prst="rect">
            <a:avLst/>
          </a:prstGeom>
        </p:spPr>
      </p:pic>
      <p:sp>
        <p:nvSpPr>
          <p:cNvPr id="8" name="TextBox 7"/>
          <p:cNvSpPr txBox="1"/>
          <p:nvPr/>
        </p:nvSpPr>
        <p:spPr>
          <a:xfrm>
            <a:off x="1150265" y="3222731"/>
            <a:ext cx="2783519" cy="461665"/>
          </a:xfrm>
          <a:prstGeom prst="rect">
            <a:avLst/>
          </a:prstGeom>
          <a:noFill/>
        </p:spPr>
        <p:txBody>
          <a:bodyPr wrap="none" rtlCol="0">
            <a:spAutoFit/>
          </a:bodyPr>
          <a:lstStyle/>
          <a:p>
            <a:r>
              <a:rPr lang="en-US" sz="2400" dirty="0" smtClean="0"/>
              <a:t>Indonesia &amp; Java Sea</a:t>
            </a:r>
            <a:endParaRPr lang="en-US" sz="2400" dirty="0"/>
          </a:p>
        </p:txBody>
      </p:sp>
      <p:sp>
        <p:nvSpPr>
          <p:cNvPr id="9" name="TextBox 8"/>
          <p:cNvSpPr txBox="1"/>
          <p:nvPr/>
        </p:nvSpPr>
        <p:spPr>
          <a:xfrm>
            <a:off x="1559335" y="1990976"/>
            <a:ext cx="1063112" cy="369332"/>
          </a:xfrm>
          <a:prstGeom prst="rect">
            <a:avLst/>
          </a:prstGeom>
          <a:noFill/>
        </p:spPr>
        <p:txBody>
          <a:bodyPr wrap="none" rtlCol="0">
            <a:spAutoFit/>
          </a:bodyPr>
          <a:lstStyle/>
          <a:p>
            <a:r>
              <a:rPr lang="en-US" b="1" dirty="0" smtClean="0">
                <a:solidFill>
                  <a:srgbClr val="01FF09"/>
                </a:solidFill>
              </a:rPr>
              <a:t>5,250 km</a:t>
            </a:r>
            <a:endParaRPr lang="en-US" b="1" dirty="0">
              <a:solidFill>
                <a:srgbClr val="01FF09"/>
              </a:solidFill>
            </a:endParaRPr>
          </a:p>
        </p:txBody>
      </p:sp>
      <p:sp>
        <p:nvSpPr>
          <p:cNvPr id="10" name="TextBox 9"/>
          <p:cNvSpPr txBox="1"/>
          <p:nvPr/>
        </p:nvSpPr>
        <p:spPr>
          <a:xfrm>
            <a:off x="2461171" y="4810224"/>
            <a:ext cx="1166053" cy="369332"/>
          </a:xfrm>
          <a:prstGeom prst="rect">
            <a:avLst/>
          </a:prstGeom>
          <a:noFill/>
        </p:spPr>
        <p:txBody>
          <a:bodyPr wrap="square" rtlCol="0">
            <a:spAutoFit/>
          </a:bodyPr>
          <a:lstStyle/>
          <a:p>
            <a:r>
              <a:rPr lang="en-US" b="1" dirty="0" smtClean="0">
                <a:solidFill>
                  <a:srgbClr val="FF0000"/>
                </a:solidFill>
              </a:rPr>
              <a:t>1,500 km</a:t>
            </a:r>
            <a:endParaRPr lang="en-US" b="1" dirty="0">
              <a:solidFill>
                <a:srgbClr val="FF0000"/>
              </a:solidFill>
            </a:endParaRPr>
          </a:p>
        </p:txBody>
      </p:sp>
      <p:sp>
        <p:nvSpPr>
          <p:cNvPr id="11" name="TextBox 10"/>
          <p:cNvSpPr txBox="1"/>
          <p:nvPr/>
        </p:nvSpPr>
        <p:spPr>
          <a:xfrm>
            <a:off x="2157417" y="5179556"/>
            <a:ext cx="886781" cy="369332"/>
          </a:xfrm>
          <a:prstGeom prst="rect">
            <a:avLst/>
          </a:prstGeom>
          <a:noFill/>
        </p:spPr>
        <p:txBody>
          <a:bodyPr wrap="none" rtlCol="0">
            <a:spAutoFit/>
          </a:bodyPr>
          <a:lstStyle/>
          <a:p>
            <a:r>
              <a:rPr lang="en-US" b="1" dirty="0" smtClean="0">
                <a:solidFill>
                  <a:srgbClr val="FF0000"/>
                </a:solidFill>
              </a:rPr>
              <a:t>375 km</a:t>
            </a:r>
            <a:endParaRPr lang="en-US" b="1" dirty="0">
              <a:solidFill>
                <a:srgbClr val="FF0000"/>
              </a:solidFill>
            </a:endParaRPr>
          </a:p>
        </p:txBody>
      </p:sp>
    </p:spTree>
    <p:extLst>
      <p:ext uri="{BB962C8B-B14F-4D97-AF65-F5344CB8AC3E}">
        <p14:creationId xmlns:p14="http://schemas.microsoft.com/office/powerpoint/2010/main" val="219468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9" name="TextBox 2"/>
          <p:cNvSpPr txBox="1">
            <a:spLocks noChangeArrowheads="1"/>
          </p:cNvSpPr>
          <p:nvPr/>
        </p:nvSpPr>
        <p:spPr bwMode="auto">
          <a:xfrm>
            <a:off x="5334000" y="2857496"/>
            <a:ext cx="990600" cy="738188"/>
          </a:xfrm>
          <a:prstGeom prst="rect">
            <a:avLst/>
          </a:prstGeom>
          <a:noFill/>
          <a:ln w="9525">
            <a:noFill/>
            <a:miter lim="800000"/>
            <a:headEnd/>
            <a:tailEnd/>
          </a:ln>
        </p:spPr>
        <p:txBody>
          <a:bodyPr>
            <a:prstTxWarp prst="textNoShape">
              <a:avLst/>
            </a:prstTxWarp>
            <a:spAutoFit/>
          </a:bodyPr>
          <a:lstStyle/>
          <a:p>
            <a:r>
              <a:rPr lang="en-US" sz="1400">
                <a:solidFill>
                  <a:srgbClr val="FFFFFF"/>
                </a:solidFill>
                <a:latin typeface="Calibri"/>
              </a:rPr>
              <a:t>Vessels - </a:t>
            </a:r>
          </a:p>
          <a:p>
            <a:endParaRPr lang="en-US" sz="1400">
              <a:solidFill>
                <a:srgbClr val="FFFFFF"/>
              </a:solidFill>
              <a:latin typeface="Calibri"/>
            </a:endParaRPr>
          </a:p>
          <a:p>
            <a:r>
              <a:rPr lang="en-US" sz="1400">
                <a:solidFill>
                  <a:srgbClr val="FFFFFF"/>
                </a:solidFill>
                <a:latin typeface="Calibri"/>
              </a:rPr>
              <a:t>Satellite</a:t>
            </a:r>
          </a:p>
        </p:txBody>
      </p:sp>
      <p:sp>
        <p:nvSpPr>
          <p:cNvPr id="19460" name="TextBox 7"/>
          <p:cNvSpPr txBox="1">
            <a:spLocks noChangeArrowheads="1"/>
          </p:cNvSpPr>
          <p:nvPr/>
        </p:nvSpPr>
        <p:spPr bwMode="auto">
          <a:xfrm>
            <a:off x="6027738" y="3640128"/>
            <a:ext cx="1492250"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Satellite</a:t>
            </a:r>
          </a:p>
        </p:txBody>
      </p:sp>
      <p:sp>
        <p:nvSpPr>
          <p:cNvPr id="19461" name="TextBox 8"/>
          <p:cNvSpPr txBox="1">
            <a:spLocks noChangeArrowheads="1"/>
          </p:cNvSpPr>
          <p:nvPr/>
        </p:nvSpPr>
        <p:spPr bwMode="auto">
          <a:xfrm>
            <a:off x="6027738" y="3959215"/>
            <a:ext cx="11779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Ships/ Vessels</a:t>
            </a:r>
          </a:p>
        </p:txBody>
      </p:sp>
      <p:sp>
        <p:nvSpPr>
          <p:cNvPr id="19462" name="TextBox 9"/>
          <p:cNvSpPr txBox="1">
            <a:spLocks noChangeArrowheads="1"/>
          </p:cNvSpPr>
          <p:nvPr/>
        </p:nvSpPr>
        <p:spPr bwMode="auto">
          <a:xfrm>
            <a:off x="6027738" y="4278303"/>
            <a:ext cx="110013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REMUS</a:t>
            </a:r>
          </a:p>
        </p:txBody>
      </p:sp>
      <p:sp>
        <p:nvSpPr>
          <p:cNvPr id="19463" name="TextBox 10"/>
          <p:cNvSpPr txBox="1">
            <a:spLocks noChangeArrowheads="1"/>
          </p:cNvSpPr>
          <p:nvPr/>
        </p:nvSpPr>
        <p:spPr bwMode="auto">
          <a:xfrm>
            <a:off x="6027738" y="4597390"/>
            <a:ext cx="863600"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Modeling</a:t>
            </a:r>
          </a:p>
        </p:txBody>
      </p:sp>
      <p:sp>
        <p:nvSpPr>
          <p:cNvPr id="19464" name="TextBox 11"/>
          <p:cNvSpPr txBox="1">
            <a:spLocks noChangeArrowheads="1"/>
          </p:cNvSpPr>
          <p:nvPr/>
        </p:nvSpPr>
        <p:spPr bwMode="auto">
          <a:xfrm>
            <a:off x="6027738" y="4916478"/>
            <a:ext cx="1020762"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Leadership</a:t>
            </a:r>
          </a:p>
        </p:txBody>
      </p:sp>
      <p:sp>
        <p:nvSpPr>
          <p:cNvPr id="19465" name="TextBox 12"/>
          <p:cNvSpPr txBox="1">
            <a:spLocks noChangeArrowheads="1"/>
          </p:cNvSpPr>
          <p:nvPr/>
        </p:nvSpPr>
        <p:spPr bwMode="auto">
          <a:xfrm>
            <a:off x="7440613" y="3640128"/>
            <a:ext cx="708025"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CODAR</a:t>
            </a:r>
          </a:p>
        </p:txBody>
      </p:sp>
      <p:sp>
        <p:nvSpPr>
          <p:cNvPr id="19466" name="TextBox 13"/>
          <p:cNvSpPr txBox="1">
            <a:spLocks noChangeArrowheads="1"/>
          </p:cNvSpPr>
          <p:nvPr/>
        </p:nvSpPr>
        <p:spPr bwMode="auto">
          <a:xfrm>
            <a:off x="7440613" y="3959215"/>
            <a:ext cx="7080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Glider</a:t>
            </a:r>
          </a:p>
        </p:txBody>
      </p:sp>
      <p:sp>
        <p:nvSpPr>
          <p:cNvPr id="19467" name="TextBox 14"/>
          <p:cNvSpPr txBox="1">
            <a:spLocks noChangeArrowheads="1"/>
          </p:cNvSpPr>
          <p:nvPr/>
        </p:nvSpPr>
        <p:spPr bwMode="auto">
          <a:xfrm>
            <a:off x="7440613" y="4278303"/>
            <a:ext cx="787400" cy="288925"/>
          </a:xfrm>
          <a:prstGeom prst="rect">
            <a:avLst/>
          </a:prstGeom>
          <a:noFill/>
          <a:ln w="9525">
            <a:noFill/>
            <a:miter lim="800000"/>
            <a:headEnd/>
            <a:tailEnd/>
          </a:ln>
        </p:spPr>
        <p:txBody>
          <a:bodyPr>
            <a:prstTxWarp prst="textNoShape">
              <a:avLst/>
            </a:prstTxWarp>
            <a:spAutoFit/>
          </a:bodyPr>
          <a:lstStyle/>
          <a:p>
            <a:r>
              <a:rPr lang="en-US" sz="1200" dirty="0">
                <a:solidFill>
                  <a:srgbClr val="FFFFFF"/>
                </a:solidFill>
                <a:latin typeface="Calibri"/>
              </a:rPr>
              <a:t>Data Vis.</a:t>
            </a:r>
          </a:p>
        </p:txBody>
      </p:sp>
      <p:sp>
        <p:nvSpPr>
          <p:cNvPr id="19468" name="TextBox 15"/>
          <p:cNvSpPr txBox="1">
            <a:spLocks noChangeArrowheads="1"/>
          </p:cNvSpPr>
          <p:nvPr/>
        </p:nvSpPr>
        <p:spPr bwMode="auto">
          <a:xfrm>
            <a:off x="7440613" y="4597390"/>
            <a:ext cx="708025"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Security</a:t>
            </a:r>
          </a:p>
        </p:txBody>
      </p:sp>
      <p:sp>
        <p:nvSpPr>
          <p:cNvPr id="19469" name="TextBox 16"/>
          <p:cNvSpPr txBox="1">
            <a:spLocks noChangeArrowheads="1"/>
          </p:cNvSpPr>
          <p:nvPr/>
        </p:nvSpPr>
        <p:spPr bwMode="auto">
          <a:xfrm>
            <a:off x="7440613" y="4916478"/>
            <a:ext cx="86518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Education</a:t>
            </a:r>
          </a:p>
        </p:txBody>
      </p:sp>
      <p:sp>
        <p:nvSpPr>
          <p:cNvPr id="18" name="Rectangle 17"/>
          <p:cNvSpPr/>
          <p:nvPr/>
        </p:nvSpPr>
        <p:spPr>
          <a:xfrm>
            <a:off x="5791200" y="3481378"/>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pic>
        <p:nvPicPr>
          <p:cNvPr id="22" name="Picture 2"/>
          <p:cNvPicPr>
            <a:picLocks noChangeAspect="1" noChangeArrowheads="1"/>
          </p:cNvPicPr>
          <p:nvPr/>
        </p:nvPicPr>
        <p:blipFill>
          <a:blip r:embed="rId2"/>
          <a:srcRect/>
          <a:stretch>
            <a:fillRect/>
          </a:stretch>
        </p:blipFill>
        <p:spPr bwMode="auto">
          <a:xfrm>
            <a:off x="142058" y="778935"/>
            <a:ext cx="2702628" cy="1092201"/>
          </a:xfrm>
          <a:prstGeom prst="rect">
            <a:avLst/>
          </a:prstGeom>
          <a:solidFill>
            <a:schemeClr val="bg1"/>
          </a:solidFill>
          <a:ln w="9525">
            <a:noFill/>
            <a:miter lim="800000"/>
            <a:headEnd/>
            <a:tailEnd/>
          </a:ln>
          <a:effectLst>
            <a:outerShdw blurRad="63500" dist="50800" algn="ctr" rotWithShape="0">
              <a:srgbClr val="000000">
                <a:alpha val="20999"/>
              </a:srgbClr>
            </a:outerShdw>
          </a:effectLst>
        </p:spPr>
      </p:pic>
      <p:sp>
        <p:nvSpPr>
          <p:cNvPr id="19479" name="TextBox 30"/>
          <p:cNvSpPr txBox="1">
            <a:spLocks noChangeArrowheads="1"/>
          </p:cNvSpPr>
          <p:nvPr/>
        </p:nvSpPr>
        <p:spPr bwMode="auto">
          <a:xfrm>
            <a:off x="2924175" y="762000"/>
            <a:ext cx="2105025"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Global Component</a:t>
            </a:r>
          </a:p>
        </p:txBody>
      </p:sp>
      <p:sp>
        <p:nvSpPr>
          <p:cNvPr id="19480" name="TextBox 31"/>
          <p:cNvSpPr txBox="1">
            <a:spLocks noChangeArrowheads="1"/>
          </p:cNvSpPr>
          <p:nvPr/>
        </p:nvSpPr>
        <p:spPr bwMode="auto">
          <a:xfrm>
            <a:off x="2590800" y="1946853"/>
            <a:ext cx="2314575" cy="9140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National Component</a:t>
            </a:r>
          </a:p>
        </p:txBody>
      </p:sp>
      <p:sp>
        <p:nvSpPr>
          <p:cNvPr id="19481" name="TextBox 32"/>
          <p:cNvSpPr txBox="1">
            <a:spLocks noChangeArrowheads="1"/>
          </p:cNvSpPr>
          <p:nvPr/>
        </p:nvSpPr>
        <p:spPr bwMode="auto">
          <a:xfrm>
            <a:off x="825500" y="2209800"/>
            <a:ext cx="2070100"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Regional Component</a:t>
            </a:r>
          </a:p>
        </p:txBody>
      </p:sp>
      <p:sp>
        <p:nvSpPr>
          <p:cNvPr id="19482" name="TextBox 33"/>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0000"/>
                </a:solidFill>
                <a:latin typeface="Calibri"/>
              </a:rPr>
              <a:t>NOAA-led U.S</a:t>
            </a:r>
            <a:r>
              <a:rPr lang="en-US" sz="2800" b="1" dirty="0">
                <a:solidFill>
                  <a:srgbClr val="000000"/>
                </a:solidFill>
                <a:latin typeface="Calibri"/>
              </a:rPr>
              <a:t>. Integrated Ocean Observing System (IOOS)</a:t>
            </a:r>
          </a:p>
        </p:txBody>
      </p:sp>
      <p:sp>
        <p:nvSpPr>
          <p:cNvPr id="35" name="Right Arrow 34"/>
          <p:cNvSpPr/>
          <p:nvPr/>
        </p:nvSpPr>
        <p:spPr>
          <a:xfrm>
            <a:off x="3040063" y="1552571"/>
            <a:ext cx="979487" cy="2825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36" name="Right Arrow 35"/>
          <p:cNvSpPr/>
          <p:nvPr/>
        </p:nvSpPr>
        <p:spPr>
          <a:xfrm rot="1837255">
            <a:off x="3530600" y="2882896"/>
            <a:ext cx="977900" cy="2397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37" name="Right Arrow 36"/>
          <p:cNvSpPr/>
          <p:nvPr/>
        </p:nvSpPr>
        <p:spPr>
          <a:xfrm rot="5400000">
            <a:off x="196057" y="2518565"/>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19487" name="TextBox 38"/>
          <p:cNvSpPr txBox="1">
            <a:spLocks noChangeArrowheads="1"/>
          </p:cNvSpPr>
          <p:nvPr/>
        </p:nvSpPr>
        <p:spPr bwMode="auto">
          <a:xfrm>
            <a:off x="4953000" y="5715000"/>
            <a:ext cx="3756531"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17 U.S. Federal Agencies</a:t>
            </a:r>
          </a:p>
        </p:txBody>
      </p:sp>
      <p:sp>
        <p:nvSpPr>
          <p:cNvPr id="19488" name="TextBox 39"/>
          <p:cNvSpPr txBox="1">
            <a:spLocks noChangeArrowheads="1"/>
          </p:cNvSpPr>
          <p:nvPr/>
        </p:nvSpPr>
        <p:spPr bwMode="auto">
          <a:xfrm>
            <a:off x="257175" y="5715000"/>
            <a:ext cx="3682593"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11 Regional Associations</a:t>
            </a:r>
          </a:p>
        </p:txBody>
      </p:sp>
      <p:pic>
        <p:nvPicPr>
          <p:cNvPr id="2" name="Picture 1" descr="BOEM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556" y="4533049"/>
            <a:ext cx="597477" cy="597477"/>
          </a:xfrm>
          <a:prstGeom prst="rect">
            <a:avLst/>
          </a:prstGeom>
        </p:spPr>
      </p:pic>
      <p:pic>
        <p:nvPicPr>
          <p:cNvPr id="3" name="Picture 2" descr="CSRE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670" y="5194997"/>
            <a:ext cx="543598" cy="543598"/>
          </a:xfrm>
          <a:prstGeom prst="rect">
            <a:avLst/>
          </a:prstGeom>
        </p:spPr>
      </p:pic>
      <p:pic>
        <p:nvPicPr>
          <p:cNvPr id="4" name="Picture 3" descr="DO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836" y="3782552"/>
            <a:ext cx="615757" cy="615757"/>
          </a:xfrm>
          <a:prstGeom prst="rect">
            <a:avLst/>
          </a:prstGeom>
        </p:spPr>
      </p:pic>
      <p:pic>
        <p:nvPicPr>
          <p:cNvPr id="5" name="Picture 4" descr="DO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877" y="4531269"/>
            <a:ext cx="583045" cy="583045"/>
          </a:xfrm>
          <a:prstGeom prst="rect">
            <a:avLst/>
          </a:prstGeom>
        </p:spPr>
      </p:pic>
      <p:pic>
        <p:nvPicPr>
          <p:cNvPr id="6" name="Picture 5" descr="DO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5138" y="4527378"/>
            <a:ext cx="589779" cy="589779"/>
          </a:xfrm>
          <a:prstGeom prst="rect">
            <a:avLst/>
          </a:prstGeom>
        </p:spPr>
      </p:pic>
      <p:pic>
        <p:nvPicPr>
          <p:cNvPr id="7" name="Picture 6" descr="EP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6517" y="4501208"/>
            <a:ext cx="595552" cy="595552"/>
          </a:xfrm>
          <a:prstGeom prst="rect">
            <a:avLst/>
          </a:prstGeom>
        </p:spPr>
      </p:pic>
      <p:pic>
        <p:nvPicPr>
          <p:cNvPr id="8" name="Picture 7" descr="FDA.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613" y="4596990"/>
            <a:ext cx="977013" cy="394469"/>
          </a:xfrm>
          <a:prstGeom prst="rect">
            <a:avLst/>
          </a:prstGeom>
        </p:spPr>
      </p:pic>
      <p:pic>
        <p:nvPicPr>
          <p:cNvPr id="9" name="Picture 8" descr="JCS.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0458" y="5180076"/>
            <a:ext cx="562845" cy="562845"/>
          </a:xfrm>
          <a:prstGeom prst="rect">
            <a:avLst/>
          </a:prstGeom>
        </p:spPr>
      </p:pic>
      <p:pic>
        <p:nvPicPr>
          <p:cNvPr id="10" name="Picture 9" descr="MMC.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0290" y="5168005"/>
            <a:ext cx="596516" cy="596516"/>
          </a:xfrm>
          <a:prstGeom prst="rect">
            <a:avLst/>
          </a:prstGeom>
        </p:spPr>
      </p:pic>
      <p:pic>
        <p:nvPicPr>
          <p:cNvPr id="11" name="Picture 10" descr="NASA.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0404" y="3076306"/>
            <a:ext cx="693690" cy="693690"/>
          </a:xfrm>
          <a:prstGeom prst="rect">
            <a:avLst/>
          </a:prstGeom>
        </p:spPr>
      </p:pic>
      <p:pic>
        <p:nvPicPr>
          <p:cNvPr id="12" name="Picture 11" descr="NOAA.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7849" y="3109982"/>
            <a:ext cx="626342" cy="626342"/>
          </a:xfrm>
          <a:prstGeom prst="rect">
            <a:avLst/>
          </a:prstGeom>
        </p:spPr>
      </p:pic>
      <p:pic>
        <p:nvPicPr>
          <p:cNvPr id="13" name="Picture 12" descr="NSF.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4439" y="3130573"/>
            <a:ext cx="593629" cy="593629"/>
          </a:xfrm>
          <a:prstGeom prst="rect">
            <a:avLst/>
          </a:prstGeom>
        </p:spPr>
      </p:pic>
      <p:pic>
        <p:nvPicPr>
          <p:cNvPr id="14" name="Picture 13" descr="ONR.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24404" y="3139869"/>
            <a:ext cx="1234403" cy="554537"/>
          </a:xfrm>
          <a:prstGeom prst="rect">
            <a:avLst/>
          </a:prstGeom>
        </p:spPr>
      </p:pic>
      <p:pic>
        <p:nvPicPr>
          <p:cNvPr id="15" name="Picture 14" descr="USACE.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13594" y="3759888"/>
            <a:ext cx="691765" cy="691765"/>
          </a:xfrm>
          <a:prstGeom prst="rect">
            <a:avLst/>
          </a:prstGeom>
        </p:spPr>
      </p:pic>
      <p:pic>
        <p:nvPicPr>
          <p:cNvPr id="16" name="Picture 15" descr="USARC.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92914" y="3817089"/>
            <a:ext cx="608063" cy="608063"/>
          </a:xfrm>
          <a:prstGeom prst="rect">
            <a:avLst/>
          </a:prstGeom>
        </p:spPr>
      </p:pic>
      <p:pic>
        <p:nvPicPr>
          <p:cNvPr id="17" name="Picture 16" descr="USCG.gi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39913" y="3785054"/>
            <a:ext cx="623455" cy="623455"/>
          </a:xfrm>
          <a:prstGeom prst="rect">
            <a:avLst/>
          </a:prstGeom>
        </p:spPr>
      </p:pic>
      <p:pic>
        <p:nvPicPr>
          <p:cNvPr id="19" name="Picture 18" descr="USGS.gi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49774" y="5265951"/>
            <a:ext cx="1250394" cy="459894"/>
          </a:xfrm>
          <a:prstGeom prst="rect">
            <a:avLst/>
          </a:prstGeom>
        </p:spPr>
      </p:pic>
      <p:sp>
        <p:nvSpPr>
          <p:cNvPr id="49" name="TextBox 37"/>
          <p:cNvSpPr txBox="1">
            <a:spLocks noChangeArrowheads="1"/>
          </p:cNvSpPr>
          <p:nvPr/>
        </p:nvSpPr>
        <p:spPr bwMode="auto">
          <a:xfrm>
            <a:off x="4648200" y="2508246"/>
            <a:ext cx="4454525" cy="461665"/>
          </a:xfrm>
          <a:prstGeom prst="rect">
            <a:avLst/>
          </a:prstGeom>
          <a:noFill/>
          <a:ln w="9525">
            <a:noFill/>
            <a:miter lim="800000"/>
            <a:headEnd/>
            <a:tailEnd/>
          </a:ln>
        </p:spPr>
        <p:txBody>
          <a:bodyPr wrap="square">
            <a:prstTxWarp prst="textNoShape">
              <a:avLst/>
            </a:prstTxWarp>
            <a:spAutoFit/>
          </a:bodyPr>
          <a:lstStyle/>
          <a:p>
            <a:r>
              <a:rPr lang="en-US" i="1" dirty="0">
                <a:solidFill>
                  <a:srgbClr val="000000"/>
                </a:solidFill>
                <a:latin typeface="Calibri"/>
              </a:rPr>
              <a:t>15 Regional Alliances in GOOS</a:t>
            </a:r>
          </a:p>
        </p:txBody>
      </p:sp>
      <p:pic>
        <p:nvPicPr>
          <p:cNvPr id="21" name="Picture 20" descr="map_all_regions_text_500.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7749" y="3276600"/>
            <a:ext cx="3209851" cy="2484425"/>
          </a:xfrm>
          <a:prstGeom prst="rect">
            <a:avLst/>
          </a:prstGeom>
        </p:spPr>
      </p:pic>
      <p:pic>
        <p:nvPicPr>
          <p:cNvPr id="23" name="Picture 22" descr="gramap2013.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22682" y="609600"/>
            <a:ext cx="4092717" cy="1828800"/>
          </a:xfrm>
          <a:prstGeom prst="rect">
            <a:avLst/>
          </a:prstGeom>
        </p:spPr>
      </p:pic>
      <p:sp>
        <p:nvSpPr>
          <p:cNvPr id="25" name="Oval 24"/>
          <p:cNvSpPr/>
          <p:nvPr/>
        </p:nvSpPr>
        <p:spPr>
          <a:xfrm>
            <a:off x="2717799" y="4588923"/>
            <a:ext cx="914400" cy="21167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11615" y="6234591"/>
            <a:ext cx="9155615" cy="628440"/>
            <a:chOff x="-11615" y="6234591"/>
            <a:chExt cx="9155615" cy="628440"/>
          </a:xfrm>
        </p:grpSpPr>
        <p:sp>
          <p:nvSpPr>
            <p:cNvPr id="51" name="Rectangle 5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53" name="Picture 52"/>
            <p:cNvPicPr>
              <a:picLocks noChangeAspect="1"/>
            </p:cNvPicPr>
            <p:nvPr/>
          </p:nvPicPr>
          <p:blipFill rotWithShape="1">
            <a:blip r:embed="rId2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54" name="Picture 53"/>
            <p:cNvPicPr>
              <a:picLocks noChangeAspect="1"/>
            </p:cNvPicPr>
            <p:nvPr/>
          </p:nvPicPr>
          <p:blipFill rotWithShape="1">
            <a:blip r:embed="rId2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118812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1529"/>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12800" y="13871"/>
            <a:ext cx="8331200" cy="6223000"/>
          </a:xfrm>
          <a:prstGeom prst="rect">
            <a:avLst/>
          </a:prstGeom>
          <a:solidFill>
            <a:srgbClr val="D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41"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NJ</a:t>
            </a:r>
          </a:p>
        </p:txBody>
      </p:sp>
      <p:sp>
        <p:nvSpPr>
          <p:cNvPr id="14342"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14343" name="Text Box 9"/>
          <p:cNvSpPr txBox="1">
            <a:spLocks noChangeArrowheads="1"/>
          </p:cNvSpPr>
          <p:nvPr/>
        </p:nvSpPr>
        <p:spPr bwMode="auto">
          <a:xfrm>
            <a:off x="5005388" y="0"/>
            <a:ext cx="41751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14344" name="Text Box 9"/>
          <p:cNvSpPr txBox="1">
            <a:spLocks noChangeArrowheads="1"/>
          </p:cNvSpPr>
          <p:nvPr/>
        </p:nvSpPr>
        <p:spPr bwMode="auto">
          <a:xfrm>
            <a:off x="1428750" y="4171950"/>
            <a:ext cx="762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14345" name="Text Box 9"/>
          <p:cNvSpPr txBox="1">
            <a:spLocks noChangeArrowheads="1"/>
          </p:cNvSpPr>
          <p:nvPr/>
        </p:nvSpPr>
        <p:spPr bwMode="auto">
          <a:xfrm>
            <a:off x="2754313" y="1974850"/>
            <a:ext cx="4397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14346" name="Text Box 9"/>
          <p:cNvSpPr txBox="1">
            <a:spLocks noChangeArrowheads="1"/>
          </p:cNvSpPr>
          <p:nvPr/>
        </p:nvSpPr>
        <p:spPr bwMode="auto">
          <a:xfrm>
            <a:off x="4370388" y="574675"/>
            <a:ext cx="4540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14347"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14348" name="Text Box 9"/>
          <p:cNvSpPr txBox="1">
            <a:spLocks noChangeArrowheads="1"/>
          </p:cNvSpPr>
          <p:nvPr/>
        </p:nvSpPr>
        <p:spPr bwMode="auto">
          <a:xfrm>
            <a:off x="5835650" y="-112713"/>
            <a:ext cx="6032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14349" name="Text Box 9"/>
          <p:cNvSpPr txBox="1">
            <a:spLocks noChangeArrowheads="1"/>
          </p:cNvSpPr>
          <p:nvPr/>
        </p:nvSpPr>
        <p:spPr bwMode="auto">
          <a:xfrm>
            <a:off x="2227263" y="2305050"/>
            <a:ext cx="5286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14350"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14351" name="Text Box 9"/>
          <p:cNvSpPr txBox="1">
            <a:spLocks noChangeArrowheads="1"/>
          </p:cNvSpPr>
          <p:nvPr/>
        </p:nvSpPr>
        <p:spPr bwMode="auto">
          <a:xfrm>
            <a:off x="1120775" y="0"/>
            <a:ext cx="3810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78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19" name="TextBox 18"/>
          <p:cNvSpPr txBox="1"/>
          <p:nvPr/>
        </p:nvSpPr>
        <p:spPr>
          <a:xfrm>
            <a:off x="0" y="0"/>
            <a:ext cx="1808163" cy="2308324"/>
          </a:xfrm>
          <a:prstGeom prst="rect">
            <a:avLst/>
          </a:prstGeom>
          <a:noFill/>
        </p:spPr>
        <p:txBody>
          <a:bodyPr wrap="square">
            <a:spAutoFit/>
          </a:bodyPr>
          <a:lstStyle/>
          <a:p>
            <a:pPr fontAlgn="auto">
              <a:spcBef>
                <a:spcPts val="0"/>
              </a:spcBef>
              <a:spcAft>
                <a:spcPts val="0"/>
              </a:spcAft>
              <a:defRPr/>
            </a:pPr>
            <a:r>
              <a:rPr lang="en-US" b="1" u="sng" cap="small" dirty="0">
                <a:solidFill>
                  <a:srgbClr val="FFFF00"/>
                </a:solidFill>
                <a:latin typeface="Arial"/>
                <a:ea typeface="ＭＳ Ｐゴシック"/>
              </a:rPr>
              <a:t>M</a:t>
            </a:r>
            <a:r>
              <a:rPr lang="en-US" cap="small" dirty="0">
                <a:solidFill>
                  <a:srgbClr val="FF0000"/>
                </a:solidFill>
                <a:latin typeface="Arial"/>
                <a:ea typeface="ＭＳ Ｐゴシック"/>
              </a:rPr>
              <a:t>iddle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tlantic</a:t>
            </a:r>
          </a:p>
          <a:p>
            <a:pPr fontAlgn="auto">
              <a:spcBef>
                <a:spcPts val="0"/>
              </a:spcBef>
              <a:spcAft>
                <a:spcPts val="0"/>
              </a:spcAft>
              <a:defRPr/>
            </a:pPr>
            <a:r>
              <a:rPr lang="en-US" b="1" u="sng" cap="small" dirty="0">
                <a:solidFill>
                  <a:srgbClr val="FFFF00"/>
                </a:solidFill>
                <a:latin typeface="Arial"/>
                <a:ea typeface="ＭＳ Ｐゴシック"/>
              </a:rPr>
              <a:t>R</a:t>
            </a:r>
            <a:r>
              <a:rPr lang="en-US" cap="small" dirty="0">
                <a:solidFill>
                  <a:srgbClr val="FF0000"/>
                </a:solidFill>
                <a:latin typeface="Arial"/>
                <a:ea typeface="ＭＳ Ｐゴシック"/>
              </a:rPr>
              <a:t>egional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ssociation </a:t>
            </a:r>
          </a:p>
          <a:p>
            <a:pPr fontAlgn="auto">
              <a:spcBef>
                <a:spcPts val="0"/>
              </a:spcBef>
              <a:spcAft>
                <a:spcPts val="0"/>
              </a:spcAft>
              <a:defRPr/>
            </a:pPr>
            <a:r>
              <a:rPr lang="en-US" b="1" u="sng" cap="small" dirty="0">
                <a:solidFill>
                  <a:srgbClr val="FFFF00"/>
                </a:solidFill>
                <a:latin typeface="Arial"/>
                <a:ea typeface="ＭＳ Ｐゴシック"/>
              </a:rPr>
              <a:t>C</a:t>
            </a:r>
            <a:r>
              <a:rPr lang="en-US" cap="small" dirty="0">
                <a:solidFill>
                  <a:srgbClr val="FF0000"/>
                </a:solidFill>
                <a:latin typeface="Arial"/>
                <a:ea typeface="ＭＳ Ｐゴシック"/>
              </a:rPr>
              <a:t>oastal </a:t>
            </a:r>
          </a:p>
          <a:p>
            <a:pPr fontAlgn="auto">
              <a:spcBef>
                <a:spcPts val="0"/>
              </a:spcBef>
              <a:spcAft>
                <a:spcPts val="0"/>
              </a:spcAft>
              <a:defRPr/>
            </a:pP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cean </a:t>
            </a: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bserving </a:t>
            </a:r>
            <a:r>
              <a:rPr lang="en-US" b="1" u="sng" cap="small" dirty="0">
                <a:solidFill>
                  <a:srgbClr val="FFFF00"/>
                </a:solidFill>
                <a:latin typeface="Arial"/>
                <a:ea typeface="ＭＳ Ｐゴシック"/>
              </a:rPr>
              <a:t>S</a:t>
            </a:r>
            <a:r>
              <a:rPr lang="en-US" cap="small" dirty="0">
                <a:solidFill>
                  <a:srgbClr val="FF00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
        <p:nvSpPr>
          <p:cNvPr id="14355" name="TextBox 41"/>
          <p:cNvSpPr txBox="1">
            <a:spLocks noChangeArrowheads="1"/>
          </p:cNvSpPr>
          <p:nvPr/>
        </p:nvSpPr>
        <p:spPr bwMode="auto">
          <a:xfrm>
            <a:off x="4930775" y="1819268"/>
            <a:ext cx="4233082"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FFFF"/>
                </a:solidFill>
              </a:rPr>
              <a:t>MARACOOS:</a:t>
            </a:r>
          </a:p>
          <a:p>
            <a:pPr algn="ctr"/>
            <a:r>
              <a:rPr lang="en-US" sz="2800" b="1" dirty="0" smtClean="0">
                <a:solidFill>
                  <a:srgbClr val="FFFFFF"/>
                </a:solidFill>
              </a:rPr>
              <a:t>An Integrated,  Sustained &amp; Certified  Real-time Observation and Forecast System</a:t>
            </a:r>
            <a:endParaRPr lang="en-US" sz="2800" b="1" dirty="0">
              <a:solidFill>
                <a:srgbClr val="FFFFFF"/>
              </a:solidFill>
            </a:endParaRPr>
          </a:p>
        </p:txBody>
      </p:sp>
      <p:pic>
        <p:nvPicPr>
          <p:cNvPr id="43" name="Picture 41" descr="13"/>
          <p:cNvPicPr>
            <a:picLocks noChangeAspect="1" noChangeArrowheads="1"/>
          </p:cNvPicPr>
          <p:nvPr/>
        </p:nvPicPr>
        <p:blipFill>
          <a:blip r:embed="rId4"/>
          <a:stretch>
            <a:fillRect/>
          </a:stretch>
        </p:blipFill>
        <p:spPr bwMode="auto">
          <a:xfrm>
            <a:off x="6251575" y="56102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a:srcRect/>
          <a:stretch>
            <a:fillRect/>
          </a:stretch>
        </p:blipFill>
        <p:spPr bwMode="auto">
          <a:xfrm>
            <a:off x="7712075" y="42592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6"/>
          <a:stretch>
            <a:fillRect/>
          </a:stretch>
        </p:blipFill>
        <p:spPr bwMode="auto">
          <a:xfrm>
            <a:off x="7069138" y="42862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7"/>
          <a:srcRect/>
          <a:stretch>
            <a:fillRect/>
          </a:stretch>
        </p:blipFill>
        <p:spPr bwMode="auto">
          <a:xfrm>
            <a:off x="7697788" y="48799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8"/>
          <a:srcRect/>
          <a:stretch>
            <a:fillRect/>
          </a:stretch>
        </p:blipFill>
        <p:spPr bwMode="auto">
          <a:xfrm>
            <a:off x="7759700" y="5610225"/>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9"/>
          <a:srcRect/>
          <a:stretch>
            <a:fillRect/>
          </a:stretch>
        </p:blipFill>
        <p:spPr bwMode="auto">
          <a:xfrm>
            <a:off x="6176963" y="41862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0"/>
          <a:srcRect/>
          <a:stretch>
            <a:fillRect/>
          </a:stretch>
        </p:blipFill>
        <p:spPr bwMode="auto">
          <a:xfrm>
            <a:off x="6188075" y="48577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1"/>
          <a:srcRect/>
          <a:stretch>
            <a:fillRect/>
          </a:stretch>
        </p:blipFill>
        <p:spPr bwMode="auto">
          <a:xfrm>
            <a:off x="5334000" y="42211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2"/>
          <a:srcRect/>
          <a:stretch>
            <a:fillRect/>
          </a:stretch>
        </p:blipFill>
        <p:spPr bwMode="auto">
          <a:xfrm>
            <a:off x="7100888" y="56070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3"/>
          <a:srcRect/>
          <a:stretch>
            <a:fillRect/>
          </a:stretch>
        </p:blipFill>
        <p:spPr bwMode="auto">
          <a:xfrm>
            <a:off x="5367338" y="48577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367" name="Picture 30" descr="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367338" y="5610225"/>
            <a:ext cx="539750" cy="50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8" name="Picture 31" descr="IOOS_logo_white.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48138" y="4306888"/>
            <a:ext cx="101282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9" name="Picture 55" descr="Screen shot 2012-02-19 at 1.29.16 PM.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321175" y="4933950"/>
            <a:ext cx="741363" cy="37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17"/>
          <a:stretch>
            <a:fillRect/>
          </a:stretch>
        </p:blipFill>
        <p:spPr>
          <a:xfrm>
            <a:off x="7141021" y="4942798"/>
            <a:ext cx="455385" cy="455385"/>
          </a:xfrm>
          <a:prstGeom prst="ellipse">
            <a:avLst/>
          </a:prstGeom>
        </p:spPr>
      </p:pic>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cxnSp>
        <p:nvCxnSpPr>
          <p:cNvPr id="54" name="Straight Connector 53"/>
          <p:cNvCxnSpPr>
            <a:cxnSpLocks noChangeShapeType="1"/>
          </p:cNvCxnSpPr>
          <p:nvPr/>
        </p:nvCxnSpPr>
        <p:spPr bwMode="auto">
          <a:xfrm flipH="1">
            <a:off x="609600" y="990600"/>
            <a:ext cx="1905000" cy="464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5" name="Straight Connector 54"/>
          <p:cNvCxnSpPr>
            <a:cxnSpLocks noChangeShapeType="1"/>
          </p:cNvCxnSpPr>
          <p:nvPr/>
        </p:nvCxnSpPr>
        <p:spPr bwMode="auto">
          <a:xfrm flipV="1">
            <a:off x="2514600" y="152400"/>
            <a:ext cx="4419600" cy="83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2" name="Picture 1" descr="certStamp.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22" y="2418699"/>
            <a:ext cx="1024253" cy="1041522"/>
          </a:xfrm>
          <a:prstGeom prst="rect">
            <a:avLst/>
          </a:prstGeom>
          <a:solidFill>
            <a:srgbClr val="FFFFFF"/>
          </a:solidFill>
        </p:spPr>
      </p:pic>
      <p:grpSp>
        <p:nvGrpSpPr>
          <p:cNvPr id="40" name="Group 39"/>
          <p:cNvGrpSpPr/>
          <p:nvPr/>
        </p:nvGrpSpPr>
        <p:grpSpPr>
          <a:xfrm>
            <a:off x="-11615" y="6234591"/>
            <a:ext cx="9155615" cy="628440"/>
            <a:chOff x="-11615" y="6234591"/>
            <a:chExt cx="9155615" cy="628440"/>
          </a:xfrm>
        </p:grpSpPr>
        <p:sp>
          <p:nvSpPr>
            <p:cNvPr id="42" name="Rectangle 4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56" name="Picture 55"/>
            <p:cNvPicPr>
              <a:picLocks noChangeAspect="1"/>
            </p:cNvPicPr>
            <p:nvPr/>
          </p:nvPicPr>
          <p:blipFill rotWithShape="1">
            <a:blip r:embed="rId2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57" name="Picture 56"/>
            <p:cNvPicPr>
              <a:picLocks noChangeAspect="1"/>
            </p:cNvPicPr>
            <p:nvPr/>
          </p:nvPicPr>
          <p:blipFill rotWithShape="1">
            <a:blip r:embed="rId2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59" name="Picture 58" descr="CinarLogo.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07690" y="5638800"/>
            <a:ext cx="1129460" cy="575891"/>
          </a:xfrm>
          <a:prstGeom prst="rect">
            <a:avLst/>
          </a:prstGeom>
        </p:spPr>
      </p:pic>
      <p:pic>
        <p:nvPicPr>
          <p:cNvPr id="60" name="Picture 59" descr="Screen Shot 2016-02-25 at 9.57.48 A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08608" y="5418988"/>
            <a:ext cx="1128542" cy="219811"/>
          </a:xfrm>
          <a:prstGeom prst="rect">
            <a:avLst/>
          </a:prstGeom>
        </p:spPr>
      </p:pic>
      <p:pic>
        <p:nvPicPr>
          <p:cNvPr id="61" name="Picture 60"/>
          <p:cNvPicPr>
            <a:picLocks noChangeAspect="1"/>
          </p:cNvPicPr>
          <p:nvPr/>
        </p:nvPicPr>
        <p:blipFill>
          <a:blip r:embed="rId23"/>
          <a:stretch>
            <a:fillRect/>
          </a:stretch>
        </p:blipFill>
        <p:spPr>
          <a:xfrm>
            <a:off x="47333" y="3561104"/>
            <a:ext cx="1140117" cy="714474"/>
          </a:xfrm>
          <a:prstGeom prst="rect">
            <a:avLst/>
          </a:prstGeom>
        </p:spPr>
      </p:pic>
    </p:spTree>
    <p:extLst>
      <p:ext uri="{BB962C8B-B14F-4D97-AF65-F5344CB8AC3E}">
        <p14:creationId xmlns:p14="http://schemas.microsoft.com/office/powerpoint/2010/main" val="178614099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_5250k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333" y="674914"/>
            <a:ext cx="3997524" cy="2472871"/>
          </a:xfrm>
          <a:prstGeom prst="rect">
            <a:avLst/>
          </a:prstGeom>
        </p:spPr>
      </p:pic>
      <p:pic>
        <p:nvPicPr>
          <p:cNvPr id="5" name="Picture 4" descr="Indonesia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2" y="674914"/>
            <a:ext cx="4093028" cy="2531950"/>
          </a:xfrm>
          <a:prstGeom prst="rect">
            <a:avLst/>
          </a:prstGeom>
        </p:spPr>
      </p:pic>
      <p:pic>
        <p:nvPicPr>
          <p:cNvPr id="6" name="Picture 5" descr="Java Se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94" y="3684396"/>
            <a:ext cx="4093028" cy="2531951"/>
          </a:xfrm>
          <a:prstGeom prst="rect">
            <a:avLst/>
          </a:prstGeom>
        </p:spPr>
      </p:pic>
      <p:sp>
        <p:nvSpPr>
          <p:cNvPr id="7" name="TextBox 6"/>
          <p:cNvSpPr txBox="1"/>
          <p:nvPr/>
        </p:nvSpPr>
        <p:spPr>
          <a:xfrm>
            <a:off x="1559335" y="1990976"/>
            <a:ext cx="1063112" cy="369332"/>
          </a:xfrm>
          <a:prstGeom prst="rect">
            <a:avLst/>
          </a:prstGeom>
          <a:noFill/>
        </p:spPr>
        <p:txBody>
          <a:bodyPr wrap="none" rtlCol="0">
            <a:spAutoFit/>
          </a:bodyPr>
          <a:lstStyle/>
          <a:p>
            <a:r>
              <a:rPr lang="en-US" b="1" dirty="0" smtClean="0">
                <a:solidFill>
                  <a:srgbClr val="01FF09"/>
                </a:solidFill>
              </a:rPr>
              <a:t>5,250 km</a:t>
            </a:r>
            <a:endParaRPr lang="en-US" b="1" dirty="0">
              <a:solidFill>
                <a:srgbClr val="01FF09"/>
              </a:solidFill>
            </a:endParaRPr>
          </a:p>
        </p:txBody>
      </p:sp>
      <p:sp>
        <p:nvSpPr>
          <p:cNvPr id="8" name="TextBox 7"/>
          <p:cNvSpPr txBox="1"/>
          <p:nvPr/>
        </p:nvSpPr>
        <p:spPr>
          <a:xfrm>
            <a:off x="6347218" y="1571557"/>
            <a:ext cx="1063112" cy="369332"/>
          </a:xfrm>
          <a:prstGeom prst="rect">
            <a:avLst/>
          </a:prstGeom>
          <a:noFill/>
        </p:spPr>
        <p:txBody>
          <a:bodyPr wrap="none" rtlCol="0">
            <a:spAutoFit/>
          </a:bodyPr>
          <a:lstStyle/>
          <a:p>
            <a:r>
              <a:rPr lang="en-US" b="1" dirty="0" smtClean="0">
                <a:solidFill>
                  <a:srgbClr val="01FF09"/>
                </a:solidFill>
              </a:rPr>
              <a:t>5,250 km</a:t>
            </a:r>
            <a:endParaRPr lang="en-US" b="1" dirty="0">
              <a:solidFill>
                <a:srgbClr val="01FF09"/>
              </a:solidFill>
            </a:endParaRPr>
          </a:p>
        </p:txBody>
      </p:sp>
      <p:sp>
        <p:nvSpPr>
          <p:cNvPr id="9" name="TextBox 8"/>
          <p:cNvSpPr txBox="1"/>
          <p:nvPr/>
        </p:nvSpPr>
        <p:spPr>
          <a:xfrm>
            <a:off x="2461171" y="4810224"/>
            <a:ext cx="1166053" cy="369332"/>
          </a:xfrm>
          <a:prstGeom prst="rect">
            <a:avLst/>
          </a:prstGeom>
          <a:noFill/>
        </p:spPr>
        <p:txBody>
          <a:bodyPr wrap="square" rtlCol="0">
            <a:spAutoFit/>
          </a:bodyPr>
          <a:lstStyle/>
          <a:p>
            <a:r>
              <a:rPr lang="en-US" b="1" dirty="0" smtClean="0">
                <a:solidFill>
                  <a:srgbClr val="FF0000"/>
                </a:solidFill>
              </a:rPr>
              <a:t>1,500 km</a:t>
            </a:r>
            <a:endParaRPr lang="en-US" b="1" dirty="0">
              <a:solidFill>
                <a:srgbClr val="FF0000"/>
              </a:solidFill>
            </a:endParaRPr>
          </a:p>
        </p:txBody>
      </p:sp>
      <p:sp>
        <p:nvSpPr>
          <p:cNvPr id="10" name="TextBox 9"/>
          <p:cNvSpPr txBox="1"/>
          <p:nvPr/>
        </p:nvSpPr>
        <p:spPr>
          <a:xfrm>
            <a:off x="2157417" y="5179556"/>
            <a:ext cx="886781" cy="369332"/>
          </a:xfrm>
          <a:prstGeom prst="rect">
            <a:avLst/>
          </a:prstGeom>
          <a:noFill/>
        </p:spPr>
        <p:txBody>
          <a:bodyPr wrap="none" rtlCol="0">
            <a:spAutoFit/>
          </a:bodyPr>
          <a:lstStyle/>
          <a:p>
            <a:r>
              <a:rPr lang="en-US" b="1" dirty="0" smtClean="0">
                <a:solidFill>
                  <a:srgbClr val="FF0000"/>
                </a:solidFill>
              </a:rPr>
              <a:t>375 km</a:t>
            </a:r>
            <a:endParaRPr lang="en-US" b="1" dirty="0">
              <a:solidFill>
                <a:srgbClr val="FF0000"/>
              </a:solidFill>
            </a:endParaRPr>
          </a:p>
        </p:txBody>
      </p:sp>
      <p:sp>
        <p:nvSpPr>
          <p:cNvPr id="11" name="TextBox 10"/>
          <p:cNvSpPr txBox="1"/>
          <p:nvPr/>
        </p:nvSpPr>
        <p:spPr>
          <a:xfrm>
            <a:off x="0" y="10139"/>
            <a:ext cx="9144000" cy="584775"/>
          </a:xfrm>
          <a:prstGeom prst="rect">
            <a:avLst/>
          </a:prstGeom>
          <a:noFill/>
        </p:spPr>
        <p:txBody>
          <a:bodyPr wrap="square" rtlCol="0">
            <a:spAutoFit/>
          </a:bodyPr>
          <a:lstStyle/>
          <a:p>
            <a:pPr algn="ctr"/>
            <a:r>
              <a:rPr lang="en-US" sz="3200" b="1" dirty="0" smtClean="0"/>
              <a:t>National &amp; Regional Spatial Scales</a:t>
            </a:r>
            <a:endParaRPr lang="en-US" sz="3200" b="1" dirty="0"/>
          </a:p>
        </p:txBody>
      </p:sp>
      <p:sp>
        <p:nvSpPr>
          <p:cNvPr id="12" name="TextBox 11"/>
          <p:cNvSpPr txBox="1"/>
          <p:nvPr/>
        </p:nvSpPr>
        <p:spPr>
          <a:xfrm>
            <a:off x="1150265" y="3222731"/>
            <a:ext cx="2783519" cy="461665"/>
          </a:xfrm>
          <a:prstGeom prst="rect">
            <a:avLst/>
          </a:prstGeom>
          <a:noFill/>
        </p:spPr>
        <p:txBody>
          <a:bodyPr wrap="none" rtlCol="0">
            <a:spAutoFit/>
          </a:bodyPr>
          <a:lstStyle/>
          <a:p>
            <a:r>
              <a:rPr lang="en-US" sz="2400" dirty="0" smtClean="0"/>
              <a:t>Indonesia &amp; Java Sea</a:t>
            </a:r>
            <a:endParaRPr lang="en-US" sz="2400" dirty="0"/>
          </a:p>
        </p:txBody>
      </p:sp>
      <p:sp>
        <p:nvSpPr>
          <p:cNvPr id="13" name="TextBox 12"/>
          <p:cNvSpPr txBox="1"/>
          <p:nvPr/>
        </p:nvSpPr>
        <p:spPr>
          <a:xfrm>
            <a:off x="4670690" y="3170768"/>
            <a:ext cx="4434034" cy="461665"/>
          </a:xfrm>
          <a:prstGeom prst="rect">
            <a:avLst/>
          </a:prstGeom>
          <a:noFill/>
        </p:spPr>
        <p:txBody>
          <a:bodyPr wrap="none" rtlCol="0">
            <a:spAutoFit/>
          </a:bodyPr>
          <a:lstStyle/>
          <a:p>
            <a:r>
              <a:rPr lang="en-US" sz="2400" dirty="0" smtClean="0"/>
              <a:t>United States &amp; </a:t>
            </a:r>
            <a:r>
              <a:rPr lang="en-US" sz="2400" smtClean="0"/>
              <a:t>Mid Atlantic Bight</a:t>
            </a:r>
            <a:endParaRPr lang="en-US" sz="24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729" y="3695471"/>
            <a:ext cx="3789947" cy="2509428"/>
          </a:xfrm>
          <a:prstGeom prst="rect">
            <a:avLst/>
          </a:prstGeom>
        </p:spPr>
      </p:pic>
      <p:sp>
        <p:nvSpPr>
          <p:cNvPr id="15" name="TextBox 14"/>
          <p:cNvSpPr txBox="1"/>
          <p:nvPr/>
        </p:nvSpPr>
        <p:spPr>
          <a:xfrm>
            <a:off x="7607992" y="4239541"/>
            <a:ext cx="1263865" cy="369332"/>
          </a:xfrm>
          <a:prstGeom prst="rect">
            <a:avLst/>
          </a:prstGeom>
          <a:noFill/>
        </p:spPr>
        <p:txBody>
          <a:bodyPr wrap="square" rtlCol="0">
            <a:spAutoFit/>
          </a:bodyPr>
          <a:lstStyle/>
          <a:p>
            <a:r>
              <a:rPr lang="en-US" b="1" dirty="0" smtClean="0">
                <a:solidFill>
                  <a:srgbClr val="FF0000"/>
                </a:solidFill>
              </a:rPr>
              <a:t>1,050 km</a:t>
            </a:r>
            <a:endParaRPr lang="en-US" b="1" dirty="0">
              <a:solidFill>
                <a:srgbClr val="FF0000"/>
              </a:solidFill>
            </a:endParaRPr>
          </a:p>
        </p:txBody>
      </p:sp>
      <p:sp>
        <p:nvSpPr>
          <p:cNvPr id="16" name="TextBox 15"/>
          <p:cNvSpPr txBox="1"/>
          <p:nvPr/>
        </p:nvSpPr>
        <p:spPr>
          <a:xfrm>
            <a:off x="6517932" y="4370154"/>
            <a:ext cx="950742" cy="369332"/>
          </a:xfrm>
          <a:prstGeom prst="rect">
            <a:avLst/>
          </a:prstGeom>
          <a:noFill/>
        </p:spPr>
        <p:txBody>
          <a:bodyPr wrap="square" rtlCol="0">
            <a:spAutoFit/>
          </a:bodyPr>
          <a:lstStyle/>
          <a:p>
            <a:r>
              <a:rPr lang="en-US" b="1" dirty="0" smtClean="0">
                <a:solidFill>
                  <a:srgbClr val="FF0000"/>
                </a:solidFill>
              </a:rPr>
              <a:t>425 km</a:t>
            </a:r>
            <a:endParaRPr lang="en-US" b="1" dirty="0">
              <a:solidFill>
                <a:srgbClr val="FF0000"/>
              </a:solidFill>
            </a:endParaRPr>
          </a:p>
        </p:txBody>
      </p:sp>
      <p:grpSp>
        <p:nvGrpSpPr>
          <p:cNvPr id="17" name="Group 16"/>
          <p:cNvGrpSpPr/>
          <p:nvPr/>
        </p:nvGrpSpPr>
        <p:grpSpPr>
          <a:xfrm>
            <a:off x="-11615" y="6234591"/>
            <a:ext cx="9155615" cy="628440"/>
            <a:chOff x="-11615" y="6234591"/>
            <a:chExt cx="9155615" cy="628440"/>
          </a:xfrm>
        </p:grpSpPr>
        <p:sp>
          <p:nvSpPr>
            <p:cNvPr id="18" name="Rectangle 1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867280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atin typeface="Arial" charset="0"/>
                <a:ea typeface="ＭＳ Ｐゴシック" charset="0"/>
                <a:cs typeface="ＭＳ Ｐゴシック" charset="0"/>
              </a:rPr>
              <a:t>GOOS Strategic Mapping</a:t>
            </a:r>
          </a:p>
        </p:txBody>
      </p:sp>
      <p:pic>
        <p:nvPicPr>
          <p:cNvPr id="276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479425"/>
            <a:ext cx="150971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mapping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26988"/>
            <a:ext cx="8694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0"/>
            <a:ext cx="9144000" cy="3651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365926" y="0"/>
            <a:ext cx="8149424" cy="3651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761656" y="2104110"/>
            <a:ext cx="1148982" cy="3429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339564" y="4398733"/>
            <a:ext cx="1348823" cy="3429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reen Shot 2017-03-13 at 12.05.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819" y="1336561"/>
            <a:ext cx="2092291" cy="2390613"/>
          </a:xfrm>
          <a:prstGeom prst="rect">
            <a:avLst/>
          </a:prstGeom>
        </p:spPr>
      </p:pic>
      <p:pic>
        <p:nvPicPr>
          <p:cNvPr id="13" name="Picture 12" descr="goosBanner.jpg"/>
          <p:cNvPicPr>
            <a:picLocks noChangeAspect="1"/>
          </p:cNvPicPr>
          <p:nvPr/>
        </p:nvPicPr>
        <p:blipFill rotWithShape="1">
          <a:blip r:embed="rId6">
            <a:extLst>
              <a:ext uri="{28A0092B-C50C-407E-A947-70E740481C1C}">
                <a14:useLocalDpi xmlns:a14="http://schemas.microsoft.com/office/drawing/2010/main" val="0"/>
              </a:ext>
            </a:extLst>
          </a:blip>
          <a:srcRect l="13737" t="23705" r="39407" b="5970"/>
          <a:stretch/>
        </p:blipFill>
        <p:spPr>
          <a:xfrm>
            <a:off x="0" y="6299294"/>
            <a:ext cx="2751563" cy="556143"/>
          </a:xfrm>
          <a:prstGeom prst="rect">
            <a:avLst/>
          </a:prstGeom>
        </p:spPr>
      </p:pic>
    </p:spTree>
    <p:extLst>
      <p:ext uri="{BB962C8B-B14F-4D97-AF65-F5344CB8AC3E}">
        <p14:creationId xmlns:p14="http://schemas.microsoft.com/office/powerpoint/2010/main" val="378509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019800"/>
            <a:ext cx="9144000" cy="918865"/>
          </a:xfrm>
          <a:prstGeom prst="rect">
            <a:avLst/>
          </a:prstGeom>
          <a:solidFill>
            <a:schemeClr val="bg1"/>
          </a:solidFill>
        </p:spPr>
        <p:txBody>
          <a:bodyPr wrap="square" rtlCol="0">
            <a:spAutoFit/>
          </a:bodyPr>
          <a:lstStyle/>
          <a:p>
            <a:endParaRPr lang="en-US" dirty="0"/>
          </a:p>
        </p:txBody>
      </p:sp>
      <p:sp>
        <p:nvSpPr>
          <p:cNvPr id="28675" name="Title 1"/>
          <p:cNvSpPr>
            <a:spLocks noGrp="1"/>
          </p:cNvSpPr>
          <p:nvPr>
            <p:ph type="title"/>
          </p:nvPr>
        </p:nvSpPr>
        <p:spPr>
          <a:xfrm>
            <a:off x="457200" y="0"/>
            <a:ext cx="8229600" cy="591312"/>
          </a:xfrm>
        </p:spPr>
        <p:txBody>
          <a:bodyPr>
            <a:normAutofit fontScale="90000"/>
          </a:bodyPr>
          <a:lstStyle/>
          <a:p>
            <a:pPr eaLnBrk="1" hangingPunct="1"/>
            <a:r>
              <a:rPr lang="en-US" altLang="en-US" dirty="0" smtClean="0"/>
              <a:t>Global Ocean Observing System</a:t>
            </a:r>
          </a:p>
        </p:txBody>
      </p:sp>
      <p:sp>
        <p:nvSpPr>
          <p:cNvPr id="5" name="Content Placeholder 4"/>
          <p:cNvSpPr>
            <a:spLocks noGrp="1"/>
          </p:cNvSpPr>
          <p:nvPr>
            <p:ph idx="1"/>
          </p:nvPr>
        </p:nvSpPr>
        <p:spPr/>
        <p:txBody>
          <a:bodyPr/>
          <a:lstStyle/>
          <a:p>
            <a:r>
              <a:rPr lang="en-US" dirty="0" smtClean="0">
                <a:solidFill>
                  <a:srgbClr val="FF0000"/>
                </a:solidFill>
              </a:rPr>
              <a:t>Needs to be updated…</a:t>
            </a:r>
            <a:endParaRPr lang="en-US" dirty="0">
              <a:solidFill>
                <a:srgbClr val="FF0000"/>
              </a:solidFill>
            </a:endParaRPr>
          </a:p>
        </p:txBody>
      </p:sp>
      <p:sp>
        <p:nvSpPr>
          <p:cNvPr id="3" name="Footer Placeholder 2"/>
          <p:cNvSpPr>
            <a:spLocks noGrp="1"/>
          </p:cNvSpPr>
          <p:nvPr>
            <p:ph type="ftr" sz="quarter" idx="11"/>
          </p:nvPr>
        </p:nvSpPr>
        <p:spPr>
          <a:xfrm>
            <a:off x="76200" y="5791200"/>
            <a:ext cx="2895600" cy="365125"/>
          </a:xfrm>
        </p:spPr>
        <p:txBody>
          <a:bodyPr/>
          <a:lstStyle/>
          <a:p>
            <a:pPr>
              <a:defRPr/>
            </a:pPr>
            <a:r>
              <a:rPr lang="en-US" dirty="0">
                <a:solidFill>
                  <a:srgbClr val="04617B">
                    <a:shade val="90000"/>
                  </a:srgbClr>
                </a:solidFill>
                <a:latin typeface="Constantia"/>
              </a:rPr>
              <a:t>IOC: Overview of the Intergovernmental Oceanographic Commission</a:t>
            </a:r>
          </a:p>
        </p:txBody>
      </p:sp>
      <p:sp>
        <p:nvSpPr>
          <p:cNvPr id="4" name="Slide Number Placeholder 3"/>
          <p:cNvSpPr>
            <a:spLocks noGrp="1"/>
          </p:cNvSpPr>
          <p:nvPr>
            <p:ph type="sldNum" sz="quarter" idx="12"/>
          </p:nvPr>
        </p:nvSpPr>
        <p:spPr/>
        <p:txBody>
          <a:bodyPr/>
          <a:lstStyle/>
          <a:p>
            <a:pPr>
              <a:defRPr/>
            </a:pPr>
            <a:fld id="{37C9ABC4-61E7-40C3-9E4A-D2E038F0EE8C}" type="slidenum">
              <a:rPr lang="en-US">
                <a:solidFill>
                  <a:srgbClr val="04617B">
                    <a:shade val="90000"/>
                  </a:srgbClr>
                </a:solidFill>
                <a:latin typeface="Constantia"/>
              </a:rPr>
              <a:pPr>
                <a:defRPr/>
              </a:pPr>
              <a:t>9</a:t>
            </a:fld>
            <a:endParaRPr lang="en-US">
              <a:solidFill>
                <a:srgbClr val="04617B">
                  <a:shade val="90000"/>
                </a:srgbClr>
              </a:solidFill>
              <a:latin typeface="Constantia"/>
            </a:endParaRPr>
          </a:p>
        </p:txBody>
      </p:sp>
      <p:pic>
        <p:nvPicPr>
          <p:cNvPr id="28677" name="Picture 3" descr="GOOS_logo_plai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242687"/>
            <a:ext cx="977900"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8" name="Picture 4" descr="GOOS_sponsors_logo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563" y="5174425"/>
            <a:ext cx="38862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91312"/>
            <a:ext cx="8262274" cy="43386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334000"/>
            <a:ext cx="1063896" cy="1473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5"/>
          <p:cNvPicPr>
            <a:picLocks noChangeAspect="1"/>
          </p:cNvPicPr>
          <p:nvPr/>
        </p:nvPicPr>
        <p:blipFill>
          <a:blip r:embed="rId7">
            <a:extLst>
              <a:ext uri="{28A0092B-C50C-407E-A947-70E740481C1C}">
                <a14:useLocalDpi xmlns:a14="http://schemas.microsoft.com/office/drawing/2010/main" val="0"/>
              </a:ext>
            </a:extLst>
          </a:blip>
          <a:srcRect l="8661" t="21931"/>
          <a:stretch>
            <a:fillRect/>
          </a:stretch>
        </p:blipFill>
        <p:spPr bwMode="auto">
          <a:xfrm>
            <a:off x="6858001" y="5345837"/>
            <a:ext cx="2260600" cy="1448663"/>
          </a:xfrm>
          <a:prstGeom prst="rect">
            <a:avLst/>
          </a:prstGeom>
          <a:noFill/>
          <a:ln w="38100" cmpd="sng">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2822319" y="5981194"/>
            <a:ext cx="2688557" cy="830997"/>
          </a:xfrm>
          <a:prstGeom prst="rect">
            <a:avLst/>
          </a:prstGeom>
          <a:noFill/>
          <a:ln>
            <a:solidFill>
              <a:schemeClr val="bg1"/>
            </a:solidFill>
          </a:ln>
        </p:spPr>
        <p:txBody>
          <a:bodyPr wrap="none" rtlCol="0">
            <a:spAutoFit/>
          </a:bodyPr>
          <a:lstStyle/>
          <a:p>
            <a:pPr algn="ctr"/>
            <a:r>
              <a:rPr lang="en-US" sz="2400" smtClean="0">
                <a:solidFill>
                  <a:srgbClr val="FF0000"/>
                </a:solidFill>
                <a:latin typeface="Times New Roman"/>
                <a:ea typeface="Arial Hebrew" charset="-79"/>
                <a:cs typeface="Times New Roman"/>
              </a:rPr>
              <a:t>Now being </a:t>
            </a:r>
            <a:r>
              <a:rPr lang="en-US" sz="2400" dirty="0" smtClean="0">
                <a:solidFill>
                  <a:srgbClr val="FF0000"/>
                </a:solidFill>
                <a:latin typeface="Times New Roman"/>
                <a:ea typeface="Arial Hebrew" charset="-79"/>
                <a:cs typeface="Times New Roman"/>
              </a:rPr>
              <a:t>added:</a:t>
            </a:r>
          </a:p>
          <a:p>
            <a:pPr algn="ctr"/>
            <a:r>
              <a:rPr lang="en-US" sz="2400" dirty="0" smtClean="0">
                <a:solidFill>
                  <a:srgbClr val="FF0000"/>
                </a:solidFill>
                <a:latin typeface="Times New Roman"/>
                <a:ea typeface="Arial Hebrew" charset="-79"/>
                <a:cs typeface="Times New Roman"/>
              </a:rPr>
              <a:t>HF Radar &amp; Gliders</a:t>
            </a:r>
            <a:endParaRPr lang="en-US" sz="2400" dirty="0">
              <a:solidFill>
                <a:srgbClr val="FF0000"/>
              </a:solidFill>
              <a:latin typeface="Times New Roman"/>
              <a:ea typeface="Arial Hebrew" charset="-79"/>
              <a:cs typeface="Times New Roman"/>
            </a:endParaRPr>
          </a:p>
        </p:txBody>
      </p:sp>
      <p:sp>
        <p:nvSpPr>
          <p:cNvPr id="13" name="Oval 12"/>
          <p:cNvSpPr/>
          <p:nvPr/>
        </p:nvSpPr>
        <p:spPr>
          <a:xfrm>
            <a:off x="1513845" y="2180706"/>
            <a:ext cx="1218772" cy="84662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goosBanner.jpg"/>
          <p:cNvPicPr>
            <a:picLocks noChangeAspect="1"/>
          </p:cNvPicPr>
          <p:nvPr/>
        </p:nvPicPr>
        <p:blipFill rotWithShape="1">
          <a:blip r:embed="rId8">
            <a:extLst>
              <a:ext uri="{28A0092B-C50C-407E-A947-70E740481C1C}">
                <a14:useLocalDpi xmlns:a14="http://schemas.microsoft.com/office/drawing/2010/main" val="0"/>
              </a:ext>
            </a:extLst>
          </a:blip>
          <a:srcRect l="13737" t="23705" r="39407" b="5970"/>
          <a:stretch/>
        </p:blipFill>
        <p:spPr>
          <a:xfrm>
            <a:off x="0" y="6299294"/>
            <a:ext cx="2751563" cy="556143"/>
          </a:xfrm>
          <a:prstGeom prst="rect">
            <a:avLst/>
          </a:prstGeom>
        </p:spPr>
      </p:pic>
    </p:spTree>
    <p:extLst>
      <p:ext uri="{BB962C8B-B14F-4D97-AF65-F5344CB8AC3E}">
        <p14:creationId xmlns:p14="http://schemas.microsoft.com/office/powerpoint/2010/main" val="1347023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7771</TotalTime>
  <Words>1522</Words>
  <Application>Microsoft Macintosh PowerPoint</Application>
  <PresentationFormat>Letter Paper (8.5x11 in)</PresentationFormat>
  <Paragraphs>335</Paragraphs>
  <Slides>22</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 Hebrew</vt:lpstr>
      <vt:lpstr>Calibri</vt:lpstr>
      <vt:lpstr>Calibri Light</vt:lpstr>
      <vt:lpstr>Constantia</vt:lpstr>
      <vt:lpstr>Mangal</vt:lpstr>
      <vt:lpstr>MS PGothic</vt:lpstr>
      <vt:lpstr>ＭＳ Ｐゴシック</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GOOS Strategic Mapping</vt:lpstr>
      <vt:lpstr>Global Ocean Observing System</vt:lpstr>
      <vt:lpstr>Sub-surface T coverage (over 24 hrs)</vt:lpstr>
      <vt:lpstr>PowerPoint Presentation</vt:lpstr>
      <vt:lpstr>PowerPoint Presentation</vt:lpstr>
      <vt:lpstr>PowerPoint Presentation</vt:lpstr>
      <vt:lpstr>PowerPoint Presentation</vt:lpstr>
      <vt:lpstr>PowerPoint Presentation</vt:lpstr>
      <vt:lpstr>PowerPoint Presentation</vt:lpstr>
      <vt:lpstr>Global  HF Radar  Inventory</vt:lpstr>
      <vt:lpstr>Global HF Radar Network Update</vt:lpstr>
      <vt:lpstr>PowerPoint Presentation</vt:lpstr>
      <vt:lpstr>PowerPoint Presentation</vt:lpstr>
      <vt:lpstr>Global OceanGliders Network Update</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Scott Glenn</cp:lastModifiedBy>
  <cp:revision>198</cp:revision>
  <dcterms:created xsi:type="dcterms:W3CDTF">2017-03-13T02:58:54Z</dcterms:created>
  <dcterms:modified xsi:type="dcterms:W3CDTF">2018-02-19T17:51:46Z</dcterms:modified>
</cp:coreProperties>
</file>