
<file path=[Content_Types].xml><?xml version="1.0" encoding="utf-8"?>
<Types xmlns="http://schemas.openxmlformats.org/package/2006/content-types">
  <Default Extension="xml" ContentType="application/xml"/>
  <Default Extension="wdp" ContentType="image/vnd.ms-photo"/>
  <Default Extension="jpeg" ContentType="image/jpeg"/>
  <Default Extension="rels" ContentType="application/vnd.openxmlformats-package.relationships+xml"/>
  <Default Extension="mov" ContentType="video/unknown"/>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8"/>
  </p:notesMasterIdLst>
  <p:sldIdLst>
    <p:sldId id="381" r:id="rId2"/>
    <p:sldId id="392" r:id="rId3"/>
    <p:sldId id="393" r:id="rId4"/>
    <p:sldId id="257" r:id="rId5"/>
    <p:sldId id="287" r:id="rId6"/>
    <p:sldId id="288" r:id="rId7"/>
    <p:sldId id="289" r:id="rId8"/>
    <p:sldId id="331" r:id="rId9"/>
    <p:sldId id="290" r:id="rId10"/>
    <p:sldId id="291" r:id="rId11"/>
    <p:sldId id="302" r:id="rId12"/>
    <p:sldId id="406" r:id="rId13"/>
    <p:sldId id="304" r:id="rId14"/>
    <p:sldId id="305" r:id="rId15"/>
    <p:sldId id="405" r:id="rId16"/>
    <p:sldId id="383" r:id="rId17"/>
    <p:sldId id="385" r:id="rId18"/>
    <p:sldId id="384" r:id="rId19"/>
    <p:sldId id="386" r:id="rId20"/>
    <p:sldId id="395" r:id="rId21"/>
    <p:sldId id="397" r:id="rId22"/>
    <p:sldId id="396" r:id="rId23"/>
    <p:sldId id="388" r:id="rId24"/>
    <p:sldId id="387" r:id="rId25"/>
    <p:sldId id="400" r:id="rId26"/>
    <p:sldId id="401" r:id="rId27"/>
    <p:sldId id="402" r:id="rId28"/>
    <p:sldId id="403" r:id="rId29"/>
    <p:sldId id="404" r:id="rId30"/>
    <p:sldId id="345" r:id="rId31"/>
    <p:sldId id="346" r:id="rId32"/>
    <p:sldId id="353" r:id="rId33"/>
    <p:sldId id="354" r:id="rId34"/>
    <p:sldId id="355" r:id="rId35"/>
    <p:sldId id="390" r:id="rId36"/>
    <p:sldId id="358" r:id="rId37"/>
    <p:sldId id="360" r:id="rId38"/>
    <p:sldId id="361" r:id="rId39"/>
    <p:sldId id="378" r:id="rId40"/>
    <p:sldId id="363" r:id="rId41"/>
    <p:sldId id="375" r:id="rId42"/>
    <p:sldId id="373" r:id="rId43"/>
    <p:sldId id="377" r:id="rId44"/>
    <p:sldId id="366" r:id="rId45"/>
    <p:sldId id="367" r:id="rId46"/>
    <p:sldId id="368" r:id="rId47"/>
    <p:sldId id="369" r:id="rId48"/>
    <p:sldId id="394" r:id="rId49"/>
    <p:sldId id="371" r:id="rId50"/>
    <p:sldId id="372" r:id="rId51"/>
    <p:sldId id="344" r:id="rId52"/>
    <p:sldId id="408" r:id="rId53"/>
    <p:sldId id="341" r:id="rId54"/>
    <p:sldId id="342" r:id="rId55"/>
    <p:sldId id="407" r:id="rId56"/>
    <p:sldId id="329"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1893"/>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315" autoAdjust="0"/>
    <p:restoredTop sz="50067"/>
  </p:normalViewPr>
  <p:slideViewPr>
    <p:cSldViewPr snapToGrid="0" snapToObjects="1">
      <p:cViewPr>
        <p:scale>
          <a:sx n="100" d="100"/>
          <a:sy n="100" d="100"/>
        </p:scale>
        <p:origin x="-1024" y="-264"/>
      </p:cViewPr>
      <p:guideLst>
        <p:guide orient="horz" pos="2200"/>
        <p:guide pos="2880"/>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619856-071E-3241-960D-80A718BDABDD}" type="datetimeFigureOut">
              <a:rPr lang="en-US" smtClean="0"/>
              <a:t>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59F125-7EAC-0D45-AFE4-C88AE2E9189F}" type="slidenum">
              <a:rPr lang="en-US" smtClean="0"/>
              <a:t>‹#›</a:t>
            </a:fld>
            <a:endParaRPr lang="en-US"/>
          </a:p>
        </p:txBody>
      </p:sp>
    </p:spTree>
    <p:extLst>
      <p:ext uri="{BB962C8B-B14F-4D97-AF65-F5344CB8AC3E}">
        <p14:creationId xmlns:p14="http://schemas.microsoft.com/office/powerpoint/2010/main" val="23894676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dirty="0">
              <a:latin typeface="Calibri" charset="0"/>
              <a:ea typeface="ＭＳ Ｐゴシック" charset="0"/>
              <a:cs typeface="ＭＳ Ｐゴシック" charset="0"/>
            </a:endParaRPr>
          </a:p>
        </p:txBody>
      </p:sp>
      <p:sp>
        <p:nvSpPr>
          <p:cNvPr id="6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742950" indent="-285750" defTabSz="455613" eaLnBrk="0" hangingPunct="0">
              <a:defRPr sz="2400">
                <a:solidFill>
                  <a:schemeClr val="tx1"/>
                </a:solidFill>
                <a:latin typeface="Arial" charset="0"/>
                <a:ea typeface="ＭＳ Ｐゴシック" charset="0"/>
              </a:defRPr>
            </a:lvl2pPr>
            <a:lvl3pPr marL="1143000" indent="-228600" defTabSz="455613" eaLnBrk="0" hangingPunct="0">
              <a:defRPr sz="2400">
                <a:solidFill>
                  <a:schemeClr val="tx1"/>
                </a:solidFill>
                <a:latin typeface="Arial" charset="0"/>
                <a:ea typeface="ＭＳ Ｐゴシック" charset="0"/>
              </a:defRPr>
            </a:lvl3pPr>
            <a:lvl4pPr marL="1600200" indent="-228600" defTabSz="455613" eaLnBrk="0" hangingPunct="0">
              <a:defRPr sz="2400">
                <a:solidFill>
                  <a:schemeClr val="tx1"/>
                </a:solidFill>
                <a:latin typeface="Arial" charset="0"/>
                <a:ea typeface="ＭＳ Ｐゴシック" charset="0"/>
              </a:defRPr>
            </a:lvl4pPr>
            <a:lvl5pPr marL="2057400" indent="-228600" defTabSz="455613"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CBCFE2-6652-6645-B0A0-4A1D0B1A4B5A}" type="slidenum">
              <a:rPr lang="en-GB" sz="1200">
                <a:latin typeface="Calibri" charset="0"/>
              </a:rPr>
              <a:pPr eaLnBrk="1" hangingPunct="1"/>
              <a:t>5</a:t>
            </a:fld>
            <a:endParaRPr lang="en-GB" sz="1200" dirty="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0E78A471-D789-41F3-8A64-F8CE717DD838}" type="slidenum">
              <a:rPr lang="en-GB"/>
              <a:t>16</a:t>
            </a:fld>
            <a:endParaRPr lang="en-GB" dirty="0"/>
          </a:p>
        </p:txBody>
      </p:sp>
      <p:sp>
        <p:nvSpPr>
          <p:cNvPr id="4099"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685512" y="4343230"/>
            <a:ext cx="5486976" cy="4115139"/>
          </a:xfrm>
          <a:noFill/>
          <a:ln/>
        </p:spPr>
        <p:txBody>
          <a:bodyPr tIns="9279"/>
          <a:lstStyle/>
          <a:p>
            <a:pPr algn="just">
              <a:lnSpc>
                <a:spcPct val="93000"/>
              </a:lnSpc>
              <a:spcBef>
                <a:spcPct val="0"/>
              </a:spcBef>
              <a:tabLst>
                <a:tab pos="634643" algn="l"/>
                <a:tab pos="1269286" algn="l"/>
                <a:tab pos="1903929" algn="l"/>
                <a:tab pos="2538573" algn="l"/>
                <a:tab pos="3173216" algn="l"/>
                <a:tab pos="3807859" algn="l"/>
                <a:tab pos="4442502" algn="l"/>
                <a:tab pos="5077145" algn="l"/>
              </a:tabLst>
            </a:pPr>
            <a:r>
              <a:rPr/>
              <a:t>Annual mean currents measured between May 1999 and May 2000 with the HF radar system. The mean wind measured at the marine field station (upper right), the current scale (lower right), and wind scale (lower left) are also shown.</a:t>
            </a:r>
          </a:p>
          <a:p>
            <a:endParaRPr/>
          </a:p>
          <a:p>
            <a:r>
              <a:rPr lang="en-GB" dirty="0"/>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6A8395-1945-0F41-956F-980AEAF75B54}" type="slidenum">
              <a:rPr lang="en-US" smtClean="0"/>
              <a:t>27</a:t>
            </a:fld>
            <a:endParaRPr lang="en-US"/>
          </a:p>
        </p:txBody>
      </p:sp>
    </p:spTree>
    <p:extLst>
      <p:ext uri="{BB962C8B-B14F-4D97-AF65-F5344CB8AC3E}">
        <p14:creationId xmlns:p14="http://schemas.microsoft.com/office/powerpoint/2010/main" val="3268093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dirty="0">
              <a:latin typeface="Calibri" charset="0"/>
              <a:ea typeface="ＭＳ Ｐゴシック" charset="0"/>
              <a:cs typeface="ＭＳ Ｐゴシック" charset="0"/>
            </a:endParaRPr>
          </a:p>
        </p:txBody>
      </p:sp>
      <p:sp>
        <p:nvSpPr>
          <p:cNvPr id="6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742950" indent="-285750" defTabSz="455613" eaLnBrk="0" hangingPunct="0">
              <a:defRPr sz="2400">
                <a:solidFill>
                  <a:schemeClr val="tx1"/>
                </a:solidFill>
                <a:latin typeface="Arial" charset="0"/>
                <a:ea typeface="ＭＳ Ｐゴシック" charset="0"/>
              </a:defRPr>
            </a:lvl2pPr>
            <a:lvl3pPr marL="1143000" indent="-228600" defTabSz="455613" eaLnBrk="0" hangingPunct="0">
              <a:defRPr sz="2400">
                <a:solidFill>
                  <a:schemeClr val="tx1"/>
                </a:solidFill>
                <a:latin typeface="Arial" charset="0"/>
                <a:ea typeface="ＭＳ Ｐゴシック" charset="0"/>
              </a:defRPr>
            </a:lvl3pPr>
            <a:lvl4pPr marL="1600200" indent="-228600" defTabSz="455613" eaLnBrk="0" hangingPunct="0">
              <a:defRPr sz="2400">
                <a:solidFill>
                  <a:schemeClr val="tx1"/>
                </a:solidFill>
                <a:latin typeface="Arial" charset="0"/>
                <a:ea typeface="ＭＳ Ｐゴシック" charset="0"/>
              </a:defRPr>
            </a:lvl4pPr>
            <a:lvl5pPr marL="2057400" indent="-228600" defTabSz="455613"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CBCFE2-6652-6645-B0A0-4A1D0B1A4B5A}" type="slidenum">
              <a:rPr lang="en-GB" sz="1200">
                <a:latin typeface="Calibri" charset="0"/>
              </a:rPr>
              <a:pPr eaLnBrk="1" hangingPunct="1"/>
              <a:t>55</a:t>
            </a:fld>
            <a:endParaRPr lang="en-GB" sz="1200" dirty="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dirty="0">
              <a:latin typeface="Calibri" charset="0"/>
              <a:ea typeface="ＭＳ Ｐゴシック" charset="0"/>
              <a:cs typeface="ＭＳ Ｐゴシック" charset="0"/>
            </a:endParaRPr>
          </a:p>
        </p:txBody>
      </p:sp>
      <p:sp>
        <p:nvSpPr>
          <p:cNvPr id="6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742950" indent="-285750" defTabSz="455613" eaLnBrk="0" hangingPunct="0">
              <a:defRPr sz="2400">
                <a:solidFill>
                  <a:schemeClr val="tx1"/>
                </a:solidFill>
                <a:latin typeface="Arial" charset="0"/>
                <a:ea typeface="ＭＳ Ｐゴシック" charset="0"/>
              </a:defRPr>
            </a:lvl2pPr>
            <a:lvl3pPr marL="1143000" indent="-228600" defTabSz="455613" eaLnBrk="0" hangingPunct="0">
              <a:defRPr sz="2400">
                <a:solidFill>
                  <a:schemeClr val="tx1"/>
                </a:solidFill>
                <a:latin typeface="Arial" charset="0"/>
                <a:ea typeface="ＭＳ Ｐゴシック" charset="0"/>
              </a:defRPr>
            </a:lvl3pPr>
            <a:lvl4pPr marL="1600200" indent="-228600" defTabSz="455613" eaLnBrk="0" hangingPunct="0">
              <a:defRPr sz="2400">
                <a:solidFill>
                  <a:schemeClr val="tx1"/>
                </a:solidFill>
                <a:latin typeface="Arial" charset="0"/>
                <a:ea typeface="ＭＳ Ｐゴシック" charset="0"/>
              </a:defRPr>
            </a:lvl4pPr>
            <a:lvl5pPr marL="2057400" indent="-228600" defTabSz="455613"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CBCFE2-6652-6645-B0A0-4A1D0B1A4B5A}" type="slidenum">
              <a:rPr lang="en-GB" sz="1200">
                <a:latin typeface="Calibri" charset="0"/>
              </a:rPr>
              <a:pPr eaLnBrk="1" hangingPunct="1"/>
              <a:t>56</a:t>
            </a:fld>
            <a:endParaRPr lang="en-GB" sz="1200" dirty="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525B144-F66F-6447-B0C6-8953961C2AA5}" type="datetimeFigureOut">
              <a:rPr lang="en-US" smtClean="0"/>
              <a:t>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1548233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25B144-F66F-6447-B0C6-8953961C2AA5}" type="datetimeFigureOut">
              <a:rPr lang="en-US" smtClean="0"/>
              <a:t>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1780695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25B144-F66F-6447-B0C6-8953961C2AA5}" type="datetimeFigureOut">
              <a:rPr lang="en-US" smtClean="0"/>
              <a:t>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709393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25B144-F66F-6447-B0C6-8953961C2AA5}" type="datetimeFigureOut">
              <a:rPr lang="en-US" smtClean="0"/>
              <a:t>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610515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25B144-F66F-6447-B0C6-8953961C2AA5}" type="datetimeFigureOut">
              <a:rPr lang="en-US" smtClean="0"/>
              <a:t>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1585990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25B144-F66F-6447-B0C6-8953961C2AA5}" type="datetimeFigureOut">
              <a:rPr lang="en-US" smtClean="0"/>
              <a:t>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1374344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525B144-F66F-6447-B0C6-8953961C2AA5}" type="datetimeFigureOut">
              <a:rPr lang="en-US" smtClean="0"/>
              <a:t>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760313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7886700" cy="723900"/>
          </a:xfr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E525B144-F66F-6447-B0C6-8953961C2AA5}" type="datetimeFigureOut">
              <a:rPr lang="en-US" smtClean="0"/>
              <a:t>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1477171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25B144-F66F-6447-B0C6-8953961C2AA5}" type="datetimeFigureOut">
              <a:rPr lang="en-US" smtClean="0"/>
              <a:t>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356426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25B144-F66F-6447-B0C6-8953961C2AA5}" type="datetimeFigureOut">
              <a:rPr lang="en-US" smtClean="0"/>
              <a:t>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945117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25B144-F66F-6447-B0C6-8953961C2AA5}" type="datetimeFigureOut">
              <a:rPr lang="en-US" smtClean="0"/>
              <a:t>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18899471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25B144-F66F-6447-B0C6-8953961C2AA5}" type="datetimeFigureOut">
              <a:rPr lang="en-US" smtClean="0"/>
              <a:t>2/20/18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AF4556-5352-4241-B221-856EDA9E7D6E}" type="slidenum">
              <a:rPr lang="en-US" smtClean="0"/>
              <a:t>‹#›</a:t>
            </a:fld>
            <a:endParaRPr lang="en-US"/>
          </a:p>
        </p:txBody>
      </p:sp>
      <p:sp>
        <p:nvSpPr>
          <p:cNvPr id="7" name="Rectangle 6"/>
          <p:cNvSpPr/>
          <p:nvPr userDrawn="1"/>
        </p:nvSpPr>
        <p:spPr>
          <a:xfrm>
            <a:off x="7691719" y="2"/>
            <a:ext cx="1452282" cy="5532782"/>
          </a:xfrm>
          <a:prstGeom prst="rect">
            <a:avLst/>
          </a:prstGeom>
          <a:gradFill flip="none" rotWithShape="1">
            <a:gsLst>
              <a:gs pos="0">
                <a:schemeClr val="accent3">
                  <a:lumMod val="0"/>
                  <a:lumOff val="100000"/>
                </a:schemeClr>
              </a:gs>
              <a:gs pos="53000">
                <a:schemeClr val="accent3">
                  <a:lumMod val="0"/>
                  <a:lumOff val="100000"/>
                </a:schemeClr>
              </a:gs>
              <a:gs pos="99000">
                <a:schemeClr val="accent3">
                  <a:lumMod val="100000"/>
                  <a:alpha val="51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1"/>
            <a:ext cx="9144000" cy="806824"/>
          </a:xfrm>
          <a:prstGeom prst="rect">
            <a:avLst/>
          </a:prstGeom>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9144000" cy="723153"/>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p>
        </p:txBody>
      </p:sp>
      <p:pic>
        <p:nvPicPr>
          <p:cNvPr id="11" name="Picture 10"/>
          <p:cNvPicPr>
            <a:picLocks noChangeAspect="1"/>
          </p:cNvPicPr>
          <p:nvPr userDrawn="1"/>
        </p:nvPicPr>
        <p:blipFill rotWithShape="1">
          <a:blip r:embed="rId13" cstate="email">
            <a:extLst>
              <a:ext uri="{28A0092B-C50C-407E-A947-70E740481C1C}">
                <a14:useLocalDpi xmlns:a14="http://schemas.microsoft.com/office/drawing/2010/main"/>
              </a:ext>
            </a:extLst>
          </a:blip>
          <a:srcRect/>
          <a:stretch/>
        </p:blipFill>
        <p:spPr>
          <a:xfrm>
            <a:off x="6765323" y="6400800"/>
            <a:ext cx="2286001" cy="358346"/>
          </a:xfrm>
          <a:prstGeom prst="rect">
            <a:avLst/>
          </a:prstGeom>
        </p:spPr>
      </p:pic>
      <p:pic>
        <p:nvPicPr>
          <p:cNvPr id="12" name="Picture 11"/>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33505" y="6414013"/>
            <a:ext cx="1875183" cy="357847"/>
          </a:xfrm>
          <a:prstGeom prst="rect">
            <a:avLst/>
          </a:prstGeom>
        </p:spPr>
      </p:pic>
      <p:sp>
        <p:nvSpPr>
          <p:cNvPr id="2" name="Title Placeholder 1"/>
          <p:cNvSpPr>
            <a:spLocks noGrp="1"/>
          </p:cNvSpPr>
          <p:nvPr>
            <p:ph type="title"/>
          </p:nvPr>
        </p:nvSpPr>
        <p:spPr>
          <a:xfrm>
            <a:off x="0" y="0"/>
            <a:ext cx="7886700" cy="70167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1998898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1.png"/><Relationship Id="rId1" Type="http://schemas.microsoft.com/office/2007/relationships/media" Target="../media/media2.gif"/><Relationship Id="rId2" Type="http://schemas.openxmlformats.org/officeDocument/2006/relationships/video" Target="../media/media2.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hyperlink" Target="http://onlinelibrary.wiley.com/doi/10.1002/jgrc.v109.C7/issuetoc" TargetMode="External"/><Relationship Id="rId6" Type="http://schemas.openxmlformats.org/officeDocument/2006/relationships/hyperlink" Target="http://onlinelibrary.wiley.com/doi/10.1029/2003JC001963/full%23jgrc9416-fig-0004" TargetMode="External"/><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hyperlink" Target="http://onlinelibrary.wiley.com/doi/10.1002/jgrc.v115.C4/issuetoc" TargetMode="External"/><Relationship Id="rId4" Type="http://schemas.openxmlformats.org/officeDocument/2006/relationships/hyperlink" Target="http://onlinelibrary.wiley.com/doi/10.1029/2009JC005520/full%23jgrc11438-fig-0003" TargetMode="External"/><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35.jpeg"/><Relationship Id="rId5" Type="http://schemas.openxmlformats.org/officeDocument/2006/relationships/image" Target="../media/image36.png"/><Relationship Id="rId6" Type="http://schemas.microsoft.com/office/2007/relationships/hdphoto" Target="../media/hdphoto1.wdp"/><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jpeg"/><Relationship Id="rId10" Type="http://schemas.openxmlformats.org/officeDocument/2006/relationships/image" Target="../media/image40.png"/><Relationship Id="rId11"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 Id="rId3"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jpeg"/><Relationship Id="rId3" Type="http://schemas.openxmlformats.org/officeDocument/2006/relationships/image" Target="../media/image5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png"/><Relationship Id="rId3" Type="http://schemas.openxmlformats.org/officeDocument/2006/relationships/image" Target="../media/image6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 Id="rId3"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jpeg"/></Relationships>
</file>

<file path=ppt/slides/_rels/slide5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4.png"/><Relationship Id="rId1" Type="http://schemas.microsoft.com/office/2007/relationships/media" Target="../media/media1.mov"/><Relationship Id="rId2" Type="http://schemas.openxmlformats.org/officeDocument/2006/relationships/video" Target="../media/media1.mov"/></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Barrick (1979)</a:t>
            </a:r>
            <a:endParaRPr lang="en-US" dirty="0"/>
          </a:p>
        </p:txBody>
      </p:sp>
      <p:pic>
        <p:nvPicPr>
          <p:cNvPr id="5" name="Picture 4" descr="Screen Shot 2018-02-20 at 9.11.13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31215" y="977900"/>
            <a:ext cx="3899400" cy="5041900"/>
          </a:xfrm>
          <a:prstGeom prst="rect">
            <a:avLst/>
          </a:prstGeom>
          <a:ln>
            <a:solidFill>
              <a:srgbClr val="000000"/>
            </a:solidFill>
          </a:ln>
        </p:spPr>
      </p:pic>
    </p:spTree>
    <p:extLst>
      <p:ext uri="{BB962C8B-B14F-4D97-AF65-F5344CB8AC3E}">
        <p14:creationId xmlns:p14="http://schemas.microsoft.com/office/powerpoint/2010/main" val="118777507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antenna_pictur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821" y="1113795"/>
            <a:ext cx="9801417" cy="7573822"/>
          </a:xfrm>
          <a:prstGeom prst="rect">
            <a:avLst/>
          </a:prstGeom>
        </p:spPr>
      </p:pic>
    </p:spTree>
    <p:extLst>
      <p:ext uri="{BB962C8B-B14F-4D97-AF65-F5344CB8AC3E}">
        <p14:creationId xmlns:p14="http://schemas.microsoft.com/office/powerpoint/2010/main" val="68326984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chor="t"/>
          <a:lstStyle/>
          <a:p>
            <a:r>
              <a:rPr lang="en-US" dirty="0" smtClean="0"/>
              <a:t>Radial Surface Currents</a:t>
            </a:r>
            <a:endParaRPr lang="en-US" dirty="0"/>
          </a:p>
        </p:txBody>
      </p:sp>
      <p:pic>
        <p:nvPicPr>
          <p:cNvPr id="4" name="Picture 3" descr="RDLMeasured_WOOD_2014_11_27_000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7100" y="711199"/>
            <a:ext cx="7289800" cy="5467350"/>
          </a:xfrm>
          <a:prstGeom prst="rect">
            <a:avLst/>
          </a:prstGeom>
        </p:spPr>
      </p:pic>
    </p:spTree>
    <p:extLst>
      <p:ext uri="{BB962C8B-B14F-4D97-AF65-F5344CB8AC3E}">
        <p14:creationId xmlns:p14="http://schemas.microsoft.com/office/powerpoint/2010/main" val="153403422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B_13MHz_Radial_Map.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9462" y="-1"/>
            <a:ext cx="8286044" cy="6214533"/>
          </a:xfrm>
          <a:prstGeom prst="rect">
            <a:avLst/>
          </a:prstGeom>
        </p:spPr>
      </p:pic>
    </p:spTree>
    <p:extLst>
      <p:ext uri="{BB962C8B-B14F-4D97-AF65-F5344CB8AC3E}">
        <p14:creationId xmlns:p14="http://schemas.microsoft.com/office/powerpoint/2010/main" val="147455424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0"/>
            <a:ext cx="9144000" cy="1143000"/>
          </a:xfrm>
        </p:spPr>
        <p:txBody>
          <a:bodyPr>
            <a:noAutofit/>
          </a:bodyPr>
          <a:lstStyle/>
          <a:p>
            <a:r>
              <a:rPr lang="en-US" sz="2800" dirty="0" smtClean="0"/>
              <a:t>Total Vector Surface Currents: October 27, 2016 23:00 GMT</a:t>
            </a:r>
            <a:endParaRPr lang="en-US" sz="2800" dirty="0"/>
          </a:p>
        </p:txBody>
      </p:sp>
      <p:pic>
        <p:nvPicPr>
          <p:cNvPr id="4" name="Picture 3" descr="Tot_BPU_TUV_20161027T2300.png"/>
          <p:cNvPicPr>
            <a:picLocks noChangeAspect="1"/>
          </p:cNvPicPr>
          <p:nvPr/>
        </p:nvPicPr>
        <p:blipFill rotWithShape="1">
          <a:blip r:embed="rId2" cstate="email">
            <a:extLst>
              <a:ext uri="{28A0092B-C50C-407E-A947-70E740481C1C}">
                <a14:useLocalDpi xmlns:a14="http://schemas.microsoft.com/office/drawing/2010/main"/>
              </a:ext>
            </a:extLst>
          </a:blip>
          <a:srcRect l="4294" t="5931" r="4602" b="8385"/>
          <a:stretch/>
        </p:blipFill>
        <p:spPr>
          <a:xfrm>
            <a:off x="457200" y="503788"/>
            <a:ext cx="8089900" cy="5706512"/>
          </a:xfrm>
          <a:prstGeom prst="rect">
            <a:avLst/>
          </a:prstGeom>
        </p:spPr>
      </p:pic>
      <p:sp>
        <p:nvSpPr>
          <p:cNvPr id="3" name="TextBox 2"/>
          <p:cNvSpPr txBox="1"/>
          <p:nvPr/>
        </p:nvSpPr>
        <p:spPr>
          <a:xfrm>
            <a:off x="1093506" y="1358900"/>
            <a:ext cx="1753906" cy="461665"/>
          </a:xfrm>
          <a:prstGeom prst="rect">
            <a:avLst/>
          </a:prstGeom>
          <a:noFill/>
        </p:spPr>
        <p:txBody>
          <a:bodyPr wrap="none" rtlCol="0">
            <a:spAutoFit/>
          </a:bodyPr>
          <a:lstStyle/>
          <a:p>
            <a:r>
              <a:rPr lang="en-US" sz="2400" b="1" dirty="0" smtClean="0"/>
              <a:t>Long Branch</a:t>
            </a:r>
            <a:endParaRPr lang="en-US" sz="2400" b="1" dirty="0"/>
          </a:p>
        </p:txBody>
      </p:sp>
      <p:cxnSp>
        <p:nvCxnSpPr>
          <p:cNvPr id="6" name="Straight Arrow Connector 5"/>
          <p:cNvCxnSpPr>
            <a:stCxn id="3" idx="3"/>
          </p:cNvCxnSpPr>
          <p:nvPr/>
        </p:nvCxnSpPr>
        <p:spPr>
          <a:xfrm flipV="1">
            <a:off x="2847412" y="1173634"/>
            <a:ext cx="302188" cy="416099"/>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36615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PU_animation.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9631719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smtClean="0"/>
              <a:t>Previous Results</a:t>
            </a:r>
            <a:endParaRPr lang="en-US" dirty="0"/>
          </a:p>
        </p:txBody>
      </p:sp>
    </p:spTree>
    <p:extLst>
      <p:ext uri="{BB962C8B-B14F-4D97-AF65-F5344CB8AC3E}">
        <p14:creationId xmlns:p14="http://schemas.microsoft.com/office/powerpoint/2010/main" val="155910745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57200" y="37576"/>
            <a:ext cx="8229600" cy="1143000"/>
          </a:xfrm>
        </p:spPr>
        <p:txBody>
          <a:bodyPr tIns="12801">
            <a:norm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b="1" dirty="0"/>
              <a:t>Seasonal current variability on the New Jersey inner shelf</a:t>
            </a:r>
          </a:p>
        </p:txBody>
      </p:sp>
      <p:pic>
        <p:nvPicPr>
          <p:cNvPr id="205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30399" y="813731"/>
            <a:ext cx="4753726" cy="4812611"/>
          </a:xfrm>
          <a:prstGeom prst="rect">
            <a:avLst/>
          </a:prstGeom>
          <a:noFill/>
          <a:ln w="9525">
            <a:noFill/>
            <a:round/>
            <a:headEnd/>
            <a:tailEnd/>
          </a:ln>
        </p:spPr>
      </p:pic>
      <p:pic>
        <p:nvPicPr>
          <p:cNvPr id="2052" name="Picture 3"/>
          <p:cNvPicPr>
            <a:picLocks noChangeAspect="1" noChangeArrowheads="1"/>
          </p:cNvPicPr>
          <p:nvPr/>
        </p:nvPicPr>
        <p:blipFill>
          <a:blip r:embed="rId4" cstate="print"/>
          <a:srcRect/>
          <a:stretch>
            <a:fillRect/>
          </a:stretch>
        </p:blipFill>
        <p:spPr bwMode="auto">
          <a:xfrm>
            <a:off x="0" y="0"/>
            <a:ext cx="0" cy="0"/>
          </a:xfrm>
          <a:prstGeom prst="rect">
            <a:avLst/>
          </a:prstGeom>
          <a:noFill/>
          <a:ln w="9525">
            <a:noFill/>
            <a:round/>
            <a:headEnd/>
            <a:tailEnd/>
          </a:ln>
        </p:spPr>
      </p:pic>
      <p:sp>
        <p:nvSpPr>
          <p:cNvPr id="2053" name="Text Box 4"/>
          <p:cNvSpPr txBox="1">
            <a:spLocks noChangeArrowheads="1"/>
          </p:cNvSpPr>
          <p:nvPr/>
        </p:nvSpPr>
        <p:spPr bwMode="auto">
          <a:xfrm>
            <a:off x="3027676" y="5632387"/>
            <a:ext cx="6252480" cy="505493"/>
          </a:xfrm>
          <a:prstGeom prst="rect">
            <a:avLst/>
          </a:prstGeom>
          <a:noFill/>
          <a:ln w="9525">
            <a:noFill/>
            <a:round/>
            <a:headEnd/>
            <a:tailEnd/>
          </a:ln>
        </p:spPr>
        <p:txBody>
          <a:bodyPr lIns="81639" tIns="49620" rIns="81639" bIns="40820"/>
          <a:lstStyle/>
          <a:p>
            <a:pPr>
              <a:tabLst>
                <a:tab pos="656650" algn="l"/>
                <a:tab pos="1313299" algn="l"/>
                <a:tab pos="1969949" algn="l"/>
                <a:tab pos="2626599" algn="l"/>
                <a:tab pos="3283248" algn="l"/>
                <a:tab pos="3939898" algn="l"/>
                <a:tab pos="4596548" algn="l"/>
                <a:tab pos="5253198" algn="l"/>
                <a:tab pos="5909847" algn="l"/>
              </a:tabLst>
            </a:pPr>
            <a:r>
              <a:rPr lang="en-GB" sz="1000" b="1" dirty="0">
                <a:solidFill>
                  <a:srgbClr val="000000"/>
                </a:solidFill>
              </a:rPr>
              <a:t>Journal of Geophysical Research: Oceans</a:t>
            </a:r>
            <a:r>
              <a:rPr lang="en-GB" sz="1000" dirty="0">
                <a:solidFill>
                  <a:srgbClr val="000000"/>
                </a:solidFill>
              </a:rPr>
              <a:t/>
            </a:r>
            <a:br>
              <a:rPr lang="en-GB" sz="1000" dirty="0">
                <a:solidFill>
                  <a:srgbClr val="000000"/>
                </a:solidFill>
              </a:rPr>
            </a:br>
            <a:r>
              <a:rPr lang="en-GB" sz="1000" dirty="0">
                <a:solidFill>
                  <a:srgbClr val="000000"/>
                </a:solidFill>
                <a:hlinkClick r:id="rId5"/>
              </a:rPr>
              <a:t>Volume 109, Issue C7, </a:t>
            </a:r>
            <a:r>
              <a:rPr lang="en-GB" sz="1000" dirty="0">
                <a:solidFill>
                  <a:srgbClr val="000000"/>
                </a:solidFill>
              </a:rPr>
              <a:t>C07S07, 31 JUL 2004 DOI: 10.1029/2003JC001963</a:t>
            </a:r>
            <a:br>
              <a:rPr lang="en-GB" sz="1000" dirty="0">
                <a:solidFill>
                  <a:srgbClr val="000000"/>
                </a:solidFill>
              </a:rPr>
            </a:br>
            <a:r>
              <a:rPr lang="en-GB" sz="1000" dirty="0">
                <a:solidFill>
                  <a:srgbClr val="000000"/>
                </a:solidFill>
                <a:hlinkClick r:id="rId6"/>
              </a:rPr>
              <a:t>http://onlinelibrary.wiley.com/doi/10.1029/2003JC001963/full#jgrc9416-fig-0004</a:t>
            </a:r>
          </a:p>
        </p:txBody>
      </p:sp>
      <p:sp>
        <p:nvSpPr>
          <p:cNvPr id="6" name="TextBox 5"/>
          <p:cNvSpPr txBox="1"/>
          <p:nvPr/>
        </p:nvSpPr>
        <p:spPr>
          <a:xfrm>
            <a:off x="0" y="5835793"/>
            <a:ext cx="2353228" cy="369332"/>
          </a:xfrm>
          <a:prstGeom prst="rect">
            <a:avLst/>
          </a:prstGeom>
          <a:noFill/>
        </p:spPr>
        <p:txBody>
          <a:bodyPr wrap="none" rtlCol="0">
            <a:spAutoFit/>
          </a:bodyPr>
          <a:lstStyle/>
          <a:p>
            <a:r>
              <a:rPr lang="en-US" dirty="0" smtClean="0"/>
              <a:t>May 1999 to May 2000</a:t>
            </a:r>
            <a:endParaRPr lang="en-US" dirty="0"/>
          </a:p>
        </p:txBody>
      </p:sp>
      <p:sp>
        <p:nvSpPr>
          <p:cNvPr id="7" name="Oval 6"/>
          <p:cNvSpPr/>
          <p:nvPr/>
        </p:nvSpPr>
        <p:spPr>
          <a:xfrm>
            <a:off x="3898900" y="1180576"/>
            <a:ext cx="289298" cy="289298"/>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2738378" y="2941643"/>
            <a:ext cx="289298" cy="289298"/>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124012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ite_Map_Mercator_Maracoos_2018.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54200" y="0"/>
            <a:ext cx="4699000" cy="6150981"/>
          </a:xfrm>
          <a:prstGeom prst="rect">
            <a:avLst/>
          </a:prstGeom>
        </p:spPr>
      </p:pic>
      <p:sp>
        <p:nvSpPr>
          <p:cNvPr id="4" name="Rectangle 3"/>
          <p:cNvSpPr/>
          <p:nvPr/>
        </p:nvSpPr>
        <p:spPr>
          <a:xfrm>
            <a:off x="3543300" y="2374900"/>
            <a:ext cx="279400" cy="304800"/>
          </a:xfrm>
          <a:prstGeom prst="rect">
            <a:avLst/>
          </a:prstGeom>
          <a:solidFill>
            <a:srgbClr val="ED7D3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960412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1587500" y="1009800"/>
            <a:ext cx="4894298" cy="4794100"/>
            <a:chOff x="1" y="1257300"/>
            <a:chExt cx="4576798" cy="4483100"/>
          </a:xfrm>
        </p:grpSpPr>
        <p:pic>
          <p:nvPicPr>
            <p:cNvPr id="4" name="Picture 3" descr="Gong_2009_JGR_Figure0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257300"/>
              <a:ext cx="4576798" cy="4483100"/>
            </a:xfrm>
            <a:prstGeom prst="rect">
              <a:avLst/>
            </a:prstGeom>
          </p:spPr>
        </p:pic>
        <p:sp>
          <p:nvSpPr>
            <p:cNvPr id="2" name="Oval 1"/>
            <p:cNvSpPr/>
            <p:nvPr/>
          </p:nvSpPr>
          <p:spPr>
            <a:xfrm>
              <a:off x="1562100" y="1879600"/>
              <a:ext cx="289298" cy="28929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1417451" y="2895600"/>
              <a:ext cx="289298" cy="28929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762000" y="3810000"/>
              <a:ext cx="289298" cy="28929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0" name="Text Box 4"/>
          <p:cNvSpPr txBox="1">
            <a:spLocks noChangeArrowheads="1"/>
          </p:cNvSpPr>
          <p:nvPr/>
        </p:nvSpPr>
        <p:spPr bwMode="auto">
          <a:xfrm>
            <a:off x="228600" y="5588000"/>
            <a:ext cx="6892925" cy="557212"/>
          </a:xfrm>
          <a:prstGeom prst="rect">
            <a:avLst/>
          </a:prstGeom>
          <a:noFill/>
          <a:ln w="9525">
            <a:noFill/>
            <a:round/>
            <a:headEnd/>
            <a:tailEnd/>
          </a:ln>
        </p:spPr>
        <p:txBody>
          <a:bodyPr lIns="90000" tIns="54702" rIns="90000" bIns="45000"/>
          <a:lstStyle/>
          <a:p>
            <a:pPr>
              <a:tabLst>
                <a:tab pos="723900" algn="l"/>
                <a:tab pos="1447800" algn="l"/>
                <a:tab pos="2171700" algn="l"/>
                <a:tab pos="2895600" algn="l"/>
                <a:tab pos="3619500" algn="l"/>
                <a:tab pos="4343400" algn="l"/>
                <a:tab pos="5067300" algn="l"/>
                <a:tab pos="5791200" algn="l"/>
                <a:tab pos="6515100" algn="l"/>
              </a:tabLst>
            </a:pPr>
            <a:r>
              <a:rPr lang="en-GB" sz="1100" b="1" dirty="0">
                <a:solidFill>
                  <a:srgbClr val="000000"/>
                </a:solidFill>
              </a:rPr>
              <a:t>Journal of Geophysical Research: Oceans</a:t>
            </a:r>
            <a:r>
              <a:rPr lang="en-GB" sz="1100" dirty="0">
                <a:solidFill>
                  <a:srgbClr val="000000"/>
                </a:solidFill>
              </a:rPr>
              <a:t/>
            </a:r>
            <a:br>
              <a:rPr lang="en-GB" sz="1100" dirty="0">
                <a:solidFill>
                  <a:srgbClr val="000000"/>
                </a:solidFill>
              </a:rPr>
            </a:br>
            <a:r>
              <a:rPr lang="en-GB" sz="1100" dirty="0">
                <a:solidFill>
                  <a:srgbClr val="000000"/>
                </a:solidFill>
                <a:hlinkClick r:id="rId3"/>
              </a:rPr>
              <a:t>Volume 115, Issue C4, </a:t>
            </a:r>
            <a:r>
              <a:rPr lang="en-GB" sz="1100" dirty="0">
                <a:solidFill>
                  <a:srgbClr val="000000"/>
                </a:solidFill>
              </a:rPr>
              <a:t>C04006, 3 APR 2010 DOI: 10.1029/2009JC005520</a:t>
            </a:r>
            <a:br>
              <a:rPr lang="en-GB" sz="1100" dirty="0">
                <a:solidFill>
                  <a:srgbClr val="000000"/>
                </a:solidFill>
              </a:rPr>
            </a:br>
            <a:r>
              <a:rPr lang="en-GB" sz="1100" dirty="0">
                <a:solidFill>
                  <a:srgbClr val="000000"/>
                </a:solidFill>
                <a:hlinkClick r:id="rId4"/>
              </a:rPr>
              <a:t>http://onlinelibrary.wiley.com/doi/10.1029/2009JC005520/full#jgrc11438-fig-0003</a:t>
            </a:r>
          </a:p>
        </p:txBody>
      </p:sp>
      <p:sp>
        <p:nvSpPr>
          <p:cNvPr id="11" name="Title 10"/>
          <p:cNvSpPr>
            <a:spLocks noGrp="1"/>
          </p:cNvSpPr>
          <p:nvPr>
            <p:ph type="title"/>
          </p:nvPr>
        </p:nvSpPr>
        <p:spPr>
          <a:xfrm>
            <a:off x="628650" y="0"/>
            <a:ext cx="7886700" cy="1325563"/>
          </a:xfrm>
        </p:spPr>
        <p:txBody>
          <a:bodyPr>
            <a:normAutofit fontScale="90000"/>
          </a:bodyPr>
          <a:lstStyle/>
          <a:p>
            <a:r>
              <a:rPr lang="en-US" dirty="0" smtClean="0"/>
              <a:t>Seasonal Climatology of Wind-Driven Circulation on the New Jersey Shelf</a:t>
            </a:r>
            <a:endParaRPr lang="en-US" dirty="0"/>
          </a:p>
        </p:txBody>
      </p:sp>
    </p:spTree>
    <p:extLst>
      <p:ext uri="{BB962C8B-B14F-4D97-AF65-F5344CB8AC3E}">
        <p14:creationId xmlns:p14="http://schemas.microsoft.com/office/powerpoint/2010/main" val="249867498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ite_Map_Mercator_Maracoos_2018.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54200" y="0"/>
            <a:ext cx="4699000" cy="6150981"/>
          </a:xfrm>
          <a:prstGeom prst="rect">
            <a:avLst/>
          </a:prstGeom>
        </p:spPr>
      </p:pic>
      <p:sp>
        <p:nvSpPr>
          <p:cNvPr id="4" name="Rectangle 3"/>
          <p:cNvSpPr/>
          <p:nvPr/>
        </p:nvSpPr>
        <p:spPr>
          <a:xfrm rot="2280000">
            <a:off x="3683000" y="1841500"/>
            <a:ext cx="800100" cy="1308100"/>
          </a:xfrm>
          <a:prstGeom prst="rect">
            <a:avLst/>
          </a:prstGeom>
          <a:solidFill>
            <a:srgbClr val="ED7D3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524632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Meteotsunami June 2013</a:t>
            </a:r>
            <a:endParaRPr lang="en-US" dirty="0"/>
          </a:p>
        </p:txBody>
      </p:sp>
      <p:pic>
        <p:nvPicPr>
          <p:cNvPr id="3" name="Picture 2" descr="Screen Shot 2018-02-20 at 9.11.32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29450" y="901700"/>
            <a:ext cx="3733326" cy="5511800"/>
          </a:xfrm>
          <a:prstGeom prst="rect">
            <a:avLst/>
          </a:prstGeom>
          <a:ln>
            <a:solidFill>
              <a:srgbClr val="000000"/>
            </a:solidFill>
          </a:ln>
        </p:spPr>
      </p:pic>
    </p:spTree>
    <p:extLst>
      <p:ext uri="{BB962C8B-B14F-4D97-AF65-F5344CB8AC3E}">
        <p14:creationId xmlns:p14="http://schemas.microsoft.com/office/powerpoint/2010/main" val="295829017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ite_Map_Mercator_Maracoos_2018.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54200" y="0"/>
            <a:ext cx="4699000" cy="6150981"/>
          </a:xfrm>
          <a:prstGeom prst="rect">
            <a:avLst/>
          </a:prstGeom>
        </p:spPr>
      </p:pic>
      <p:sp>
        <p:nvSpPr>
          <p:cNvPr id="8" name="Freeform 7"/>
          <p:cNvSpPr/>
          <p:nvPr/>
        </p:nvSpPr>
        <p:spPr>
          <a:xfrm>
            <a:off x="2501900" y="784997"/>
            <a:ext cx="4076700" cy="5395498"/>
          </a:xfrm>
          <a:custGeom>
            <a:avLst/>
            <a:gdLst>
              <a:gd name="connsiteX0" fmla="*/ 88900 w 4076700"/>
              <a:gd name="connsiteY0" fmla="*/ 4752203 h 5395498"/>
              <a:gd name="connsiteX1" fmla="*/ 215900 w 4076700"/>
              <a:gd name="connsiteY1" fmla="*/ 4714103 h 5395498"/>
              <a:gd name="connsiteX2" fmla="*/ 330200 w 4076700"/>
              <a:gd name="connsiteY2" fmla="*/ 4676003 h 5395498"/>
              <a:gd name="connsiteX3" fmla="*/ 457200 w 4076700"/>
              <a:gd name="connsiteY3" fmla="*/ 4574403 h 5395498"/>
              <a:gd name="connsiteX4" fmla="*/ 495300 w 4076700"/>
              <a:gd name="connsiteY4" fmla="*/ 4549003 h 5395498"/>
              <a:gd name="connsiteX5" fmla="*/ 546100 w 4076700"/>
              <a:gd name="connsiteY5" fmla="*/ 4536303 h 5395498"/>
              <a:gd name="connsiteX6" fmla="*/ 622300 w 4076700"/>
              <a:gd name="connsiteY6" fmla="*/ 4485503 h 5395498"/>
              <a:gd name="connsiteX7" fmla="*/ 660400 w 4076700"/>
              <a:gd name="connsiteY7" fmla="*/ 4472803 h 5395498"/>
              <a:gd name="connsiteX8" fmla="*/ 736600 w 4076700"/>
              <a:gd name="connsiteY8" fmla="*/ 4434703 h 5395498"/>
              <a:gd name="connsiteX9" fmla="*/ 762000 w 4076700"/>
              <a:gd name="connsiteY9" fmla="*/ 4396603 h 5395498"/>
              <a:gd name="connsiteX10" fmla="*/ 825500 w 4076700"/>
              <a:gd name="connsiteY10" fmla="*/ 4333103 h 5395498"/>
              <a:gd name="connsiteX11" fmla="*/ 812800 w 4076700"/>
              <a:gd name="connsiteY11" fmla="*/ 4269603 h 5395498"/>
              <a:gd name="connsiteX12" fmla="*/ 787400 w 4076700"/>
              <a:gd name="connsiteY12" fmla="*/ 4193403 h 5395498"/>
              <a:gd name="connsiteX13" fmla="*/ 774700 w 4076700"/>
              <a:gd name="connsiteY13" fmla="*/ 4155303 h 5395498"/>
              <a:gd name="connsiteX14" fmla="*/ 723900 w 4076700"/>
              <a:gd name="connsiteY14" fmla="*/ 4015603 h 5395498"/>
              <a:gd name="connsiteX15" fmla="*/ 711200 w 4076700"/>
              <a:gd name="connsiteY15" fmla="*/ 3964803 h 5395498"/>
              <a:gd name="connsiteX16" fmla="*/ 698500 w 4076700"/>
              <a:gd name="connsiteY16" fmla="*/ 3888603 h 5395498"/>
              <a:gd name="connsiteX17" fmla="*/ 685800 w 4076700"/>
              <a:gd name="connsiteY17" fmla="*/ 3850503 h 5395498"/>
              <a:gd name="connsiteX18" fmla="*/ 673100 w 4076700"/>
              <a:gd name="connsiteY18" fmla="*/ 3799703 h 5395498"/>
              <a:gd name="connsiteX19" fmla="*/ 622300 w 4076700"/>
              <a:gd name="connsiteY19" fmla="*/ 3710803 h 5395498"/>
              <a:gd name="connsiteX20" fmla="*/ 609600 w 4076700"/>
              <a:gd name="connsiteY20" fmla="*/ 3672703 h 5395498"/>
              <a:gd name="connsiteX21" fmla="*/ 596900 w 4076700"/>
              <a:gd name="connsiteY21" fmla="*/ 3583803 h 5395498"/>
              <a:gd name="connsiteX22" fmla="*/ 571500 w 4076700"/>
              <a:gd name="connsiteY22" fmla="*/ 3507603 h 5395498"/>
              <a:gd name="connsiteX23" fmla="*/ 584200 w 4076700"/>
              <a:gd name="connsiteY23" fmla="*/ 3126603 h 5395498"/>
              <a:gd name="connsiteX24" fmla="*/ 609600 w 4076700"/>
              <a:gd name="connsiteY24" fmla="*/ 3037703 h 5395498"/>
              <a:gd name="connsiteX25" fmla="*/ 647700 w 4076700"/>
              <a:gd name="connsiteY25" fmla="*/ 2986903 h 5395498"/>
              <a:gd name="connsiteX26" fmla="*/ 673100 w 4076700"/>
              <a:gd name="connsiteY26" fmla="*/ 2910703 h 5395498"/>
              <a:gd name="connsiteX27" fmla="*/ 685800 w 4076700"/>
              <a:gd name="connsiteY27" fmla="*/ 2872603 h 5395498"/>
              <a:gd name="connsiteX28" fmla="*/ 711200 w 4076700"/>
              <a:gd name="connsiteY28" fmla="*/ 2771003 h 5395498"/>
              <a:gd name="connsiteX29" fmla="*/ 723900 w 4076700"/>
              <a:gd name="connsiteY29" fmla="*/ 2707503 h 5395498"/>
              <a:gd name="connsiteX30" fmla="*/ 749300 w 4076700"/>
              <a:gd name="connsiteY30" fmla="*/ 2656703 h 5395498"/>
              <a:gd name="connsiteX31" fmla="*/ 800100 w 4076700"/>
              <a:gd name="connsiteY31" fmla="*/ 2555103 h 5395498"/>
              <a:gd name="connsiteX32" fmla="*/ 825500 w 4076700"/>
              <a:gd name="connsiteY32" fmla="*/ 2466203 h 5395498"/>
              <a:gd name="connsiteX33" fmla="*/ 863600 w 4076700"/>
              <a:gd name="connsiteY33" fmla="*/ 2428103 h 5395498"/>
              <a:gd name="connsiteX34" fmla="*/ 889000 w 4076700"/>
              <a:gd name="connsiteY34" fmla="*/ 2351903 h 5395498"/>
              <a:gd name="connsiteX35" fmla="*/ 901700 w 4076700"/>
              <a:gd name="connsiteY35" fmla="*/ 2313803 h 5395498"/>
              <a:gd name="connsiteX36" fmla="*/ 939800 w 4076700"/>
              <a:gd name="connsiteY36" fmla="*/ 2288403 h 5395498"/>
              <a:gd name="connsiteX37" fmla="*/ 990600 w 4076700"/>
              <a:gd name="connsiteY37" fmla="*/ 2212203 h 5395498"/>
              <a:gd name="connsiteX38" fmla="*/ 1016000 w 4076700"/>
              <a:gd name="connsiteY38" fmla="*/ 2161403 h 5395498"/>
              <a:gd name="connsiteX39" fmla="*/ 1066800 w 4076700"/>
              <a:gd name="connsiteY39" fmla="*/ 2123303 h 5395498"/>
              <a:gd name="connsiteX40" fmla="*/ 1117600 w 4076700"/>
              <a:gd name="connsiteY40" fmla="*/ 2047103 h 5395498"/>
              <a:gd name="connsiteX41" fmla="*/ 1155700 w 4076700"/>
              <a:gd name="connsiteY41" fmla="*/ 1958203 h 5395498"/>
              <a:gd name="connsiteX42" fmla="*/ 1181100 w 4076700"/>
              <a:gd name="connsiteY42" fmla="*/ 1882003 h 5395498"/>
              <a:gd name="connsiteX43" fmla="*/ 1219200 w 4076700"/>
              <a:gd name="connsiteY43" fmla="*/ 1831203 h 5395498"/>
              <a:gd name="connsiteX44" fmla="*/ 1244600 w 4076700"/>
              <a:gd name="connsiteY44" fmla="*/ 1780403 h 5395498"/>
              <a:gd name="connsiteX45" fmla="*/ 1270000 w 4076700"/>
              <a:gd name="connsiteY45" fmla="*/ 1742303 h 5395498"/>
              <a:gd name="connsiteX46" fmla="*/ 1282700 w 4076700"/>
              <a:gd name="connsiteY46" fmla="*/ 1691503 h 5395498"/>
              <a:gd name="connsiteX47" fmla="*/ 1333500 w 4076700"/>
              <a:gd name="connsiteY47" fmla="*/ 1602603 h 5395498"/>
              <a:gd name="connsiteX48" fmla="*/ 1371600 w 4076700"/>
              <a:gd name="connsiteY48" fmla="*/ 1526403 h 5395498"/>
              <a:gd name="connsiteX49" fmla="*/ 1409700 w 4076700"/>
              <a:gd name="connsiteY49" fmla="*/ 1399403 h 5395498"/>
              <a:gd name="connsiteX50" fmla="*/ 1435100 w 4076700"/>
              <a:gd name="connsiteY50" fmla="*/ 1361303 h 5395498"/>
              <a:gd name="connsiteX51" fmla="*/ 1447800 w 4076700"/>
              <a:gd name="connsiteY51" fmla="*/ 1272403 h 5395498"/>
              <a:gd name="connsiteX52" fmla="*/ 1460500 w 4076700"/>
              <a:gd name="connsiteY52" fmla="*/ 1234303 h 5395498"/>
              <a:gd name="connsiteX53" fmla="*/ 1536700 w 4076700"/>
              <a:gd name="connsiteY53" fmla="*/ 1183503 h 5395498"/>
              <a:gd name="connsiteX54" fmla="*/ 1574800 w 4076700"/>
              <a:gd name="connsiteY54" fmla="*/ 1158103 h 5395498"/>
              <a:gd name="connsiteX55" fmla="*/ 1625600 w 4076700"/>
              <a:gd name="connsiteY55" fmla="*/ 1145403 h 5395498"/>
              <a:gd name="connsiteX56" fmla="*/ 1727200 w 4076700"/>
              <a:gd name="connsiteY56" fmla="*/ 1107303 h 5395498"/>
              <a:gd name="connsiteX57" fmla="*/ 1828800 w 4076700"/>
              <a:gd name="connsiteY57" fmla="*/ 1043803 h 5395498"/>
              <a:gd name="connsiteX58" fmla="*/ 1905000 w 4076700"/>
              <a:gd name="connsiteY58" fmla="*/ 1018403 h 5395498"/>
              <a:gd name="connsiteX59" fmla="*/ 1981200 w 4076700"/>
              <a:gd name="connsiteY59" fmla="*/ 993003 h 5395498"/>
              <a:gd name="connsiteX60" fmla="*/ 2044700 w 4076700"/>
              <a:gd name="connsiteY60" fmla="*/ 954903 h 5395498"/>
              <a:gd name="connsiteX61" fmla="*/ 2095500 w 4076700"/>
              <a:gd name="connsiteY61" fmla="*/ 916803 h 5395498"/>
              <a:gd name="connsiteX62" fmla="*/ 2133600 w 4076700"/>
              <a:gd name="connsiteY62" fmla="*/ 891403 h 5395498"/>
              <a:gd name="connsiteX63" fmla="*/ 2184400 w 4076700"/>
              <a:gd name="connsiteY63" fmla="*/ 853303 h 5395498"/>
              <a:gd name="connsiteX64" fmla="*/ 2247900 w 4076700"/>
              <a:gd name="connsiteY64" fmla="*/ 827903 h 5395498"/>
              <a:gd name="connsiteX65" fmla="*/ 2324100 w 4076700"/>
              <a:gd name="connsiteY65" fmla="*/ 777103 h 5395498"/>
              <a:gd name="connsiteX66" fmla="*/ 2413000 w 4076700"/>
              <a:gd name="connsiteY66" fmla="*/ 739003 h 5395498"/>
              <a:gd name="connsiteX67" fmla="*/ 2552700 w 4076700"/>
              <a:gd name="connsiteY67" fmla="*/ 700903 h 5395498"/>
              <a:gd name="connsiteX68" fmla="*/ 2590800 w 4076700"/>
              <a:gd name="connsiteY68" fmla="*/ 688203 h 5395498"/>
              <a:gd name="connsiteX69" fmla="*/ 2781300 w 4076700"/>
              <a:gd name="connsiteY69" fmla="*/ 675503 h 5395498"/>
              <a:gd name="connsiteX70" fmla="*/ 3390900 w 4076700"/>
              <a:gd name="connsiteY70" fmla="*/ 637403 h 5395498"/>
              <a:gd name="connsiteX71" fmla="*/ 3492500 w 4076700"/>
              <a:gd name="connsiteY71" fmla="*/ 612003 h 5395498"/>
              <a:gd name="connsiteX72" fmla="*/ 3530600 w 4076700"/>
              <a:gd name="connsiteY72" fmla="*/ 573903 h 5395498"/>
              <a:gd name="connsiteX73" fmla="*/ 3543300 w 4076700"/>
              <a:gd name="connsiteY73" fmla="*/ 510403 h 5395498"/>
              <a:gd name="connsiteX74" fmla="*/ 3568700 w 4076700"/>
              <a:gd name="connsiteY74" fmla="*/ 383403 h 5395498"/>
              <a:gd name="connsiteX75" fmla="*/ 3581400 w 4076700"/>
              <a:gd name="connsiteY75" fmla="*/ 154803 h 5395498"/>
              <a:gd name="connsiteX76" fmla="*/ 3594100 w 4076700"/>
              <a:gd name="connsiteY76" fmla="*/ 104003 h 5395498"/>
              <a:gd name="connsiteX77" fmla="*/ 3632200 w 4076700"/>
              <a:gd name="connsiteY77" fmla="*/ 65903 h 5395498"/>
              <a:gd name="connsiteX78" fmla="*/ 3644900 w 4076700"/>
              <a:gd name="connsiteY78" fmla="*/ 27803 h 5395498"/>
              <a:gd name="connsiteX79" fmla="*/ 3683000 w 4076700"/>
              <a:gd name="connsiteY79" fmla="*/ 15103 h 5395498"/>
              <a:gd name="connsiteX80" fmla="*/ 3759200 w 4076700"/>
              <a:gd name="connsiteY80" fmla="*/ 2403 h 5395498"/>
              <a:gd name="connsiteX81" fmla="*/ 4000500 w 4076700"/>
              <a:gd name="connsiteY81" fmla="*/ 40503 h 5395498"/>
              <a:gd name="connsiteX82" fmla="*/ 4025900 w 4076700"/>
              <a:gd name="connsiteY82" fmla="*/ 78603 h 5395498"/>
              <a:gd name="connsiteX83" fmla="*/ 4051300 w 4076700"/>
              <a:gd name="connsiteY83" fmla="*/ 231003 h 5395498"/>
              <a:gd name="connsiteX84" fmla="*/ 4076700 w 4076700"/>
              <a:gd name="connsiteY84" fmla="*/ 307203 h 5395498"/>
              <a:gd name="connsiteX85" fmla="*/ 4064000 w 4076700"/>
              <a:gd name="connsiteY85" fmla="*/ 815203 h 5395498"/>
              <a:gd name="connsiteX86" fmla="*/ 4051300 w 4076700"/>
              <a:gd name="connsiteY86" fmla="*/ 904103 h 5395498"/>
              <a:gd name="connsiteX87" fmla="*/ 4025900 w 4076700"/>
              <a:gd name="connsiteY87" fmla="*/ 954903 h 5395498"/>
              <a:gd name="connsiteX88" fmla="*/ 4013200 w 4076700"/>
              <a:gd name="connsiteY88" fmla="*/ 1132703 h 5395498"/>
              <a:gd name="connsiteX89" fmla="*/ 3975100 w 4076700"/>
              <a:gd name="connsiteY89" fmla="*/ 1221603 h 5395498"/>
              <a:gd name="connsiteX90" fmla="*/ 3924300 w 4076700"/>
              <a:gd name="connsiteY90" fmla="*/ 1297803 h 5395498"/>
              <a:gd name="connsiteX91" fmla="*/ 3898900 w 4076700"/>
              <a:gd name="connsiteY91" fmla="*/ 1335903 h 5395498"/>
              <a:gd name="connsiteX92" fmla="*/ 3822700 w 4076700"/>
              <a:gd name="connsiteY92" fmla="*/ 1386703 h 5395498"/>
              <a:gd name="connsiteX93" fmla="*/ 3771900 w 4076700"/>
              <a:gd name="connsiteY93" fmla="*/ 1424803 h 5395498"/>
              <a:gd name="connsiteX94" fmla="*/ 3721100 w 4076700"/>
              <a:gd name="connsiteY94" fmla="*/ 1437503 h 5395498"/>
              <a:gd name="connsiteX95" fmla="*/ 3683000 w 4076700"/>
              <a:gd name="connsiteY95" fmla="*/ 1450203 h 5395498"/>
              <a:gd name="connsiteX96" fmla="*/ 3530600 w 4076700"/>
              <a:gd name="connsiteY96" fmla="*/ 1475603 h 5395498"/>
              <a:gd name="connsiteX97" fmla="*/ 3378200 w 4076700"/>
              <a:gd name="connsiteY97" fmla="*/ 1501003 h 5395498"/>
              <a:gd name="connsiteX98" fmla="*/ 3289300 w 4076700"/>
              <a:gd name="connsiteY98" fmla="*/ 1539103 h 5395498"/>
              <a:gd name="connsiteX99" fmla="*/ 3213100 w 4076700"/>
              <a:gd name="connsiteY99" fmla="*/ 1551803 h 5395498"/>
              <a:gd name="connsiteX100" fmla="*/ 3149600 w 4076700"/>
              <a:gd name="connsiteY100" fmla="*/ 1564503 h 5395498"/>
              <a:gd name="connsiteX101" fmla="*/ 3009900 w 4076700"/>
              <a:gd name="connsiteY101" fmla="*/ 1602603 h 5395498"/>
              <a:gd name="connsiteX102" fmla="*/ 2959100 w 4076700"/>
              <a:gd name="connsiteY102" fmla="*/ 1615303 h 5395498"/>
              <a:gd name="connsiteX103" fmla="*/ 2895600 w 4076700"/>
              <a:gd name="connsiteY103" fmla="*/ 1640703 h 5395498"/>
              <a:gd name="connsiteX104" fmla="*/ 2844800 w 4076700"/>
              <a:gd name="connsiteY104" fmla="*/ 1653403 h 5395498"/>
              <a:gd name="connsiteX105" fmla="*/ 2806700 w 4076700"/>
              <a:gd name="connsiteY105" fmla="*/ 1666103 h 5395498"/>
              <a:gd name="connsiteX106" fmla="*/ 2717800 w 4076700"/>
              <a:gd name="connsiteY106" fmla="*/ 1691503 h 5395498"/>
              <a:gd name="connsiteX107" fmla="*/ 2641600 w 4076700"/>
              <a:gd name="connsiteY107" fmla="*/ 1742303 h 5395498"/>
              <a:gd name="connsiteX108" fmla="*/ 2590800 w 4076700"/>
              <a:gd name="connsiteY108" fmla="*/ 1780403 h 5395498"/>
              <a:gd name="connsiteX109" fmla="*/ 2501900 w 4076700"/>
              <a:gd name="connsiteY109" fmla="*/ 1805803 h 5395498"/>
              <a:gd name="connsiteX110" fmla="*/ 2463800 w 4076700"/>
              <a:gd name="connsiteY110" fmla="*/ 1856603 h 5395498"/>
              <a:gd name="connsiteX111" fmla="*/ 2362200 w 4076700"/>
              <a:gd name="connsiteY111" fmla="*/ 1894703 h 5395498"/>
              <a:gd name="connsiteX112" fmla="*/ 2286000 w 4076700"/>
              <a:gd name="connsiteY112" fmla="*/ 1907403 h 5395498"/>
              <a:gd name="connsiteX113" fmla="*/ 2171700 w 4076700"/>
              <a:gd name="connsiteY113" fmla="*/ 1970903 h 5395498"/>
              <a:gd name="connsiteX114" fmla="*/ 2070100 w 4076700"/>
              <a:gd name="connsiteY114" fmla="*/ 2034403 h 5395498"/>
              <a:gd name="connsiteX115" fmla="*/ 1981200 w 4076700"/>
              <a:gd name="connsiteY115" fmla="*/ 2123303 h 5395498"/>
              <a:gd name="connsiteX116" fmla="*/ 1930400 w 4076700"/>
              <a:gd name="connsiteY116" fmla="*/ 2161403 h 5395498"/>
              <a:gd name="connsiteX117" fmla="*/ 1892300 w 4076700"/>
              <a:gd name="connsiteY117" fmla="*/ 2186803 h 5395498"/>
              <a:gd name="connsiteX118" fmla="*/ 1854200 w 4076700"/>
              <a:gd name="connsiteY118" fmla="*/ 2224903 h 5395498"/>
              <a:gd name="connsiteX119" fmla="*/ 1803400 w 4076700"/>
              <a:gd name="connsiteY119" fmla="*/ 2288403 h 5395498"/>
              <a:gd name="connsiteX120" fmla="*/ 1778000 w 4076700"/>
              <a:gd name="connsiteY120" fmla="*/ 2364603 h 5395498"/>
              <a:gd name="connsiteX121" fmla="*/ 1765300 w 4076700"/>
              <a:gd name="connsiteY121" fmla="*/ 2402703 h 5395498"/>
              <a:gd name="connsiteX122" fmla="*/ 1714500 w 4076700"/>
              <a:gd name="connsiteY122" fmla="*/ 2504303 h 5395498"/>
              <a:gd name="connsiteX123" fmla="*/ 1676400 w 4076700"/>
              <a:gd name="connsiteY123" fmla="*/ 2618603 h 5395498"/>
              <a:gd name="connsiteX124" fmla="*/ 1651000 w 4076700"/>
              <a:gd name="connsiteY124" fmla="*/ 2720203 h 5395498"/>
              <a:gd name="connsiteX125" fmla="*/ 1587500 w 4076700"/>
              <a:gd name="connsiteY125" fmla="*/ 2809103 h 5395498"/>
              <a:gd name="connsiteX126" fmla="*/ 1549400 w 4076700"/>
              <a:gd name="connsiteY126" fmla="*/ 2898003 h 5395498"/>
              <a:gd name="connsiteX127" fmla="*/ 1524000 w 4076700"/>
              <a:gd name="connsiteY127" fmla="*/ 2936103 h 5395498"/>
              <a:gd name="connsiteX128" fmla="*/ 1511300 w 4076700"/>
              <a:gd name="connsiteY128" fmla="*/ 2986903 h 5395498"/>
              <a:gd name="connsiteX129" fmla="*/ 1485900 w 4076700"/>
              <a:gd name="connsiteY129" fmla="*/ 3025003 h 5395498"/>
              <a:gd name="connsiteX130" fmla="*/ 1473200 w 4076700"/>
              <a:gd name="connsiteY130" fmla="*/ 3088503 h 5395498"/>
              <a:gd name="connsiteX131" fmla="*/ 1447800 w 4076700"/>
              <a:gd name="connsiteY131" fmla="*/ 3126603 h 5395498"/>
              <a:gd name="connsiteX132" fmla="*/ 1422400 w 4076700"/>
              <a:gd name="connsiteY132" fmla="*/ 3190103 h 5395498"/>
              <a:gd name="connsiteX133" fmla="*/ 1346200 w 4076700"/>
              <a:gd name="connsiteY133" fmla="*/ 3418703 h 5395498"/>
              <a:gd name="connsiteX134" fmla="*/ 1333500 w 4076700"/>
              <a:gd name="connsiteY134" fmla="*/ 3494903 h 5395498"/>
              <a:gd name="connsiteX135" fmla="*/ 1308100 w 4076700"/>
              <a:gd name="connsiteY135" fmla="*/ 3583803 h 5395498"/>
              <a:gd name="connsiteX136" fmla="*/ 1270000 w 4076700"/>
              <a:gd name="connsiteY136" fmla="*/ 3875903 h 5395498"/>
              <a:gd name="connsiteX137" fmla="*/ 1295400 w 4076700"/>
              <a:gd name="connsiteY137" fmla="*/ 4218803 h 5395498"/>
              <a:gd name="connsiteX138" fmla="*/ 1308100 w 4076700"/>
              <a:gd name="connsiteY138" fmla="*/ 4320403 h 5395498"/>
              <a:gd name="connsiteX139" fmla="*/ 1346200 w 4076700"/>
              <a:gd name="connsiteY139" fmla="*/ 4409303 h 5395498"/>
              <a:gd name="connsiteX140" fmla="*/ 1358900 w 4076700"/>
              <a:gd name="connsiteY140" fmla="*/ 4447403 h 5395498"/>
              <a:gd name="connsiteX141" fmla="*/ 1346200 w 4076700"/>
              <a:gd name="connsiteY141" fmla="*/ 4764903 h 5395498"/>
              <a:gd name="connsiteX142" fmla="*/ 1333500 w 4076700"/>
              <a:gd name="connsiteY142" fmla="*/ 4803003 h 5395498"/>
              <a:gd name="connsiteX143" fmla="*/ 1270000 w 4076700"/>
              <a:gd name="connsiteY143" fmla="*/ 4879203 h 5395498"/>
              <a:gd name="connsiteX144" fmla="*/ 1231900 w 4076700"/>
              <a:gd name="connsiteY144" fmla="*/ 4904603 h 5395498"/>
              <a:gd name="connsiteX145" fmla="*/ 1181100 w 4076700"/>
              <a:gd name="connsiteY145" fmla="*/ 4968103 h 5395498"/>
              <a:gd name="connsiteX146" fmla="*/ 1117600 w 4076700"/>
              <a:gd name="connsiteY146" fmla="*/ 5057003 h 5395498"/>
              <a:gd name="connsiteX147" fmla="*/ 1079500 w 4076700"/>
              <a:gd name="connsiteY147" fmla="*/ 5069703 h 5395498"/>
              <a:gd name="connsiteX148" fmla="*/ 965200 w 4076700"/>
              <a:gd name="connsiteY148" fmla="*/ 5158603 h 5395498"/>
              <a:gd name="connsiteX149" fmla="*/ 927100 w 4076700"/>
              <a:gd name="connsiteY149" fmla="*/ 5184003 h 5395498"/>
              <a:gd name="connsiteX150" fmla="*/ 901700 w 4076700"/>
              <a:gd name="connsiteY150" fmla="*/ 5222103 h 5395498"/>
              <a:gd name="connsiteX151" fmla="*/ 825500 w 4076700"/>
              <a:gd name="connsiteY151" fmla="*/ 5298303 h 5395498"/>
              <a:gd name="connsiteX152" fmla="*/ 800100 w 4076700"/>
              <a:gd name="connsiteY152" fmla="*/ 5336403 h 5395498"/>
              <a:gd name="connsiteX153" fmla="*/ 736600 w 4076700"/>
              <a:gd name="connsiteY153" fmla="*/ 5349103 h 5395498"/>
              <a:gd name="connsiteX154" fmla="*/ 685800 w 4076700"/>
              <a:gd name="connsiteY154" fmla="*/ 5374503 h 5395498"/>
              <a:gd name="connsiteX155" fmla="*/ 355600 w 4076700"/>
              <a:gd name="connsiteY155" fmla="*/ 5374503 h 5395498"/>
              <a:gd name="connsiteX156" fmla="*/ 279400 w 4076700"/>
              <a:gd name="connsiteY156" fmla="*/ 5323703 h 5395498"/>
              <a:gd name="connsiteX157" fmla="*/ 241300 w 4076700"/>
              <a:gd name="connsiteY157" fmla="*/ 5298303 h 5395498"/>
              <a:gd name="connsiteX158" fmla="*/ 165100 w 4076700"/>
              <a:gd name="connsiteY158" fmla="*/ 5222103 h 5395498"/>
              <a:gd name="connsiteX159" fmla="*/ 88900 w 4076700"/>
              <a:gd name="connsiteY159" fmla="*/ 5158603 h 5395498"/>
              <a:gd name="connsiteX160" fmla="*/ 38100 w 4076700"/>
              <a:gd name="connsiteY160" fmla="*/ 5031603 h 5395498"/>
              <a:gd name="connsiteX161" fmla="*/ 25400 w 4076700"/>
              <a:gd name="connsiteY161" fmla="*/ 4993503 h 5395498"/>
              <a:gd name="connsiteX162" fmla="*/ 0 w 4076700"/>
              <a:gd name="connsiteY162" fmla="*/ 4930003 h 5395498"/>
              <a:gd name="connsiteX163" fmla="*/ 38100 w 4076700"/>
              <a:gd name="connsiteY163" fmla="*/ 4815703 h 5395498"/>
              <a:gd name="connsiteX164" fmla="*/ 50800 w 4076700"/>
              <a:gd name="connsiteY164" fmla="*/ 4777603 h 5395498"/>
              <a:gd name="connsiteX165" fmla="*/ 139700 w 4076700"/>
              <a:gd name="connsiteY165" fmla="*/ 4726803 h 539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076700" h="5395498">
                <a:moveTo>
                  <a:pt x="88900" y="4752203"/>
                </a:moveTo>
                <a:cubicBezTo>
                  <a:pt x="305732" y="4721227"/>
                  <a:pt x="95365" y="4764326"/>
                  <a:pt x="215900" y="4714103"/>
                </a:cubicBezTo>
                <a:cubicBezTo>
                  <a:pt x="252972" y="4698656"/>
                  <a:pt x="330200" y="4676003"/>
                  <a:pt x="330200" y="4676003"/>
                </a:cubicBezTo>
                <a:cubicBezTo>
                  <a:pt x="402586" y="4603617"/>
                  <a:pt x="361075" y="4638487"/>
                  <a:pt x="457200" y="4574403"/>
                </a:cubicBezTo>
                <a:cubicBezTo>
                  <a:pt x="469900" y="4565936"/>
                  <a:pt x="480492" y="4552705"/>
                  <a:pt x="495300" y="4549003"/>
                </a:cubicBezTo>
                <a:lnTo>
                  <a:pt x="546100" y="4536303"/>
                </a:lnTo>
                <a:cubicBezTo>
                  <a:pt x="571500" y="4519370"/>
                  <a:pt x="593340" y="4495156"/>
                  <a:pt x="622300" y="4485503"/>
                </a:cubicBezTo>
                <a:cubicBezTo>
                  <a:pt x="635000" y="4481270"/>
                  <a:pt x="648426" y="4478790"/>
                  <a:pt x="660400" y="4472803"/>
                </a:cubicBezTo>
                <a:cubicBezTo>
                  <a:pt x="758877" y="4423564"/>
                  <a:pt x="640835" y="4466625"/>
                  <a:pt x="736600" y="4434703"/>
                </a:cubicBezTo>
                <a:cubicBezTo>
                  <a:pt x="745067" y="4422003"/>
                  <a:pt x="751207" y="4407396"/>
                  <a:pt x="762000" y="4396603"/>
                </a:cubicBezTo>
                <a:cubicBezTo>
                  <a:pt x="846667" y="4311936"/>
                  <a:pt x="757767" y="4434703"/>
                  <a:pt x="825500" y="4333103"/>
                </a:cubicBezTo>
                <a:cubicBezTo>
                  <a:pt x="821267" y="4311936"/>
                  <a:pt x="818480" y="4290428"/>
                  <a:pt x="812800" y="4269603"/>
                </a:cubicBezTo>
                <a:cubicBezTo>
                  <a:pt x="805755" y="4243772"/>
                  <a:pt x="795867" y="4218803"/>
                  <a:pt x="787400" y="4193403"/>
                </a:cubicBezTo>
                <a:cubicBezTo>
                  <a:pt x="783167" y="4180703"/>
                  <a:pt x="777947" y="4168290"/>
                  <a:pt x="774700" y="4155303"/>
                </a:cubicBezTo>
                <a:cubicBezTo>
                  <a:pt x="745598" y="4038895"/>
                  <a:pt x="768664" y="4082749"/>
                  <a:pt x="723900" y="4015603"/>
                </a:cubicBezTo>
                <a:cubicBezTo>
                  <a:pt x="719667" y="3998670"/>
                  <a:pt x="714623" y="3981919"/>
                  <a:pt x="711200" y="3964803"/>
                </a:cubicBezTo>
                <a:cubicBezTo>
                  <a:pt x="706150" y="3939553"/>
                  <a:pt x="704086" y="3913740"/>
                  <a:pt x="698500" y="3888603"/>
                </a:cubicBezTo>
                <a:cubicBezTo>
                  <a:pt x="695596" y="3875535"/>
                  <a:pt x="689478" y="3863375"/>
                  <a:pt x="685800" y="3850503"/>
                </a:cubicBezTo>
                <a:cubicBezTo>
                  <a:pt x="681005" y="3833720"/>
                  <a:pt x="679229" y="3816046"/>
                  <a:pt x="673100" y="3799703"/>
                </a:cubicBezTo>
                <a:cubicBezTo>
                  <a:pt x="639702" y="3710642"/>
                  <a:pt x="659146" y="3784496"/>
                  <a:pt x="622300" y="3710803"/>
                </a:cubicBezTo>
                <a:cubicBezTo>
                  <a:pt x="616313" y="3698829"/>
                  <a:pt x="613833" y="3685403"/>
                  <a:pt x="609600" y="3672703"/>
                </a:cubicBezTo>
                <a:cubicBezTo>
                  <a:pt x="605367" y="3643070"/>
                  <a:pt x="603631" y="3612971"/>
                  <a:pt x="596900" y="3583803"/>
                </a:cubicBezTo>
                <a:cubicBezTo>
                  <a:pt x="590880" y="3557715"/>
                  <a:pt x="571500" y="3507603"/>
                  <a:pt x="571500" y="3507603"/>
                </a:cubicBezTo>
                <a:cubicBezTo>
                  <a:pt x="575733" y="3380603"/>
                  <a:pt x="576738" y="3253454"/>
                  <a:pt x="584200" y="3126603"/>
                </a:cubicBezTo>
                <a:cubicBezTo>
                  <a:pt x="584606" y="3119707"/>
                  <a:pt x="603300" y="3048728"/>
                  <a:pt x="609600" y="3037703"/>
                </a:cubicBezTo>
                <a:cubicBezTo>
                  <a:pt x="620102" y="3019325"/>
                  <a:pt x="635000" y="3003836"/>
                  <a:pt x="647700" y="2986903"/>
                </a:cubicBezTo>
                <a:lnTo>
                  <a:pt x="673100" y="2910703"/>
                </a:lnTo>
                <a:cubicBezTo>
                  <a:pt x="677333" y="2898003"/>
                  <a:pt x="682553" y="2885590"/>
                  <a:pt x="685800" y="2872603"/>
                </a:cubicBezTo>
                <a:cubicBezTo>
                  <a:pt x="694267" y="2838736"/>
                  <a:pt x="704354" y="2805234"/>
                  <a:pt x="711200" y="2771003"/>
                </a:cubicBezTo>
                <a:cubicBezTo>
                  <a:pt x="715433" y="2749836"/>
                  <a:pt x="717074" y="2727981"/>
                  <a:pt x="723900" y="2707503"/>
                </a:cubicBezTo>
                <a:cubicBezTo>
                  <a:pt x="729887" y="2689542"/>
                  <a:pt x="741842" y="2674104"/>
                  <a:pt x="749300" y="2656703"/>
                </a:cubicBezTo>
                <a:cubicBezTo>
                  <a:pt x="790312" y="2561009"/>
                  <a:pt x="717301" y="2693101"/>
                  <a:pt x="800100" y="2555103"/>
                </a:cubicBezTo>
                <a:cubicBezTo>
                  <a:pt x="801794" y="2548329"/>
                  <a:pt x="818212" y="2477135"/>
                  <a:pt x="825500" y="2466203"/>
                </a:cubicBezTo>
                <a:cubicBezTo>
                  <a:pt x="835463" y="2451259"/>
                  <a:pt x="850900" y="2440803"/>
                  <a:pt x="863600" y="2428103"/>
                </a:cubicBezTo>
                <a:lnTo>
                  <a:pt x="889000" y="2351903"/>
                </a:lnTo>
                <a:cubicBezTo>
                  <a:pt x="893233" y="2339203"/>
                  <a:pt x="890561" y="2321229"/>
                  <a:pt x="901700" y="2313803"/>
                </a:cubicBezTo>
                <a:lnTo>
                  <a:pt x="939800" y="2288403"/>
                </a:lnTo>
                <a:cubicBezTo>
                  <a:pt x="967043" y="2206674"/>
                  <a:pt x="931142" y="2295444"/>
                  <a:pt x="990600" y="2212203"/>
                </a:cubicBezTo>
                <a:cubicBezTo>
                  <a:pt x="1001604" y="2196797"/>
                  <a:pt x="1003679" y="2175777"/>
                  <a:pt x="1016000" y="2161403"/>
                </a:cubicBezTo>
                <a:cubicBezTo>
                  <a:pt x="1029775" y="2145332"/>
                  <a:pt x="1052738" y="2139123"/>
                  <a:pt x="1066800" y="2123303"/>
                </a:cubicBezTo>
                <a:cubicBezTo>
                  <a:pt x="1087081" y="2100487"/>
                  <a:pt x="1117600" y="2047103"/>
                  <a:pt x="1117600" y="2047103"/>
                </a:cubicBezTo>
                <a:cubicBezTo>
                  <a:pt x="1151195" y="1912722"/>
                  <a:pt x="1105583" y="2070967"/>
                  <a:pt x="1155700" y="1958203"/>
                </a:cubicBezTo>
                <a:cubicBezTo>
                  <a:pt x="1166574" y="1933737"/>
                  <a:pt x="1165036" y="1903422"/>
                  <a:pt x="1181100" y="1882003"/>
                </a:cubicBezTo>
                <a:cubicBezTo>
                  <a:pt x="1193800" y="1865070"/>
                  <a:pt x="1207982" y="1849152"/>
                  <a:pt x="1219200" y="1831203"/>
                </a:cubicBezTo>
                <a:cubicBezTo>
                  <a:pt x="1229234" y="1815149"/>
                  <a:pt x="1235207" y="1796841"/>
                  <a:pt x="1244600" y="1780403"/>
                </a:cubicBezTo>
                <a:cubicBezTo>
                  <a:pt x="1252173" y="1767151"/>
                  <a:pt x="1261533" y="1755003"/>
                  <a:pt x="1270000" y="1742303"/>
                </a:cubicBezTo>
                <a:cubicBezTo>
                  <a:pt x="1274233" y="1725370"/>
                  <a:pt x="1276571" y="1707846"/>
                  <a:pt x="1282700" y="1691503"/>
                </a:cubicBezTo>
                <a:cubicBezTo>
                  <a:pt x="1316098" y="1602442"/>
                  <a:pt x="1296654" y="1676296"/>
                  <a:pt x="1333500" y="1602603"/>
                </a:cubicBezTo>
                <a:cubicBezTo>
                  <a:pt x="1386080" y="1497443"/>
                  <a:pt x="1298807" y="1635592"/>
                  <a:pt x="1371600" y="1526403"/>
                </a:cubicBezTo>
                <a:cubicBezTo>
                  <a:pt x="1378699" y="1498006"/>
                  <a:pt x="1397332" y="1417955"/>
                  <a:pt x="1409700" y="1399403"/>
                </a:cubicBezTo>
                <a:lnTo>
                  <a:pt x="1435100" y="1361303"/>
                </a:lnTo>
                <a:cubicBezTo>
                  <a:pt x="1439333" y="1331670"/>
                  <a:pt x="1441929" y="1301756"/>
                  <a:pt x="1447800" y="1272403"/>
                </a:cubicBezTo>
                <a:cubicBezTo>
                  <a:pt x="1450425" y="1259276"/>
                  <a:pt x="1451034" y="1243769"/>
                  <a:pt x="1460500" y="1234303"/>
                </a:cubicBezTo>
                <a:cubicBezTo>
                  <a:pt x="1482086" y="1212717"/>
                  <a:pt x="1511300" y="1200436"/>
                  <a:pt x="1536700" y="1183503"/>
                </a:cubicBezTo>
                <a:cubicBezTo>
                  <a:pt x="1549400" y="1175036"/>
                  <a:pt x="1559992" y="1161805"/>
                  <a:pt x="1574800" y="1158103"/>
                </a:cubicBezTo>
                <a:cubicBezTo>
                  <a:pt x="1591733" y="1153870"/>
                  <a:pt x="1609257" y="1151532"/>
                  <a:pt x="1625600" y="1145403"/>
                </a:cubicBezTo>
                <a:cubicBezTo>
                  <a:pt x="1758424" y="1095594"/>
                  <a:pt x="1596805" y="1139902"/>
                  <a:pt x="1727200" y="1107303"/>
                </a:cubicBezTo>
                <a:cubicBezTo>
                  <a:pt x="1770871" y="1074550"/>
                  <a:pt x="1778991" y="1063726"/>
                  <a:pt x="1828800" y="1043803"/>
                </a:cubicBezTo>
                <a:cubicBezTo>
                  <a:pt x="1853659" y="1033859"/>
                  <a:pt x="1879600" y="1026870"/>
                  <a:pt x="1905000" y="1018403"/>
                </a:cubicBezTo>
                <a:cubicBezTo>
                  <a:pt x="1930400" y="1009936"/>
                  <a:pt x="1958242" y="1006778"/>
                  <a:pt x="1981200" y="993003"/>
                </a:cubicBezTo>
                <a:cubicBezTo>
                  <a:pt x="2002367" y="980303"/>
                  <a:pt x="2024161" y="968595"/>
                  <a:pt x="2044700" y="954903"/>
                </a:cubicBezTo>
                <a:cubicBezTo>
                  <a:pt x="2062312" y="943162"/>
                  <a:pt x="2078276" y="929106"/>
                  <a:pt x="2095500" y="916803"/>
                </a:cubicBezTo>
                <a:cubicBezTo>
                  <a:pt x="2107920" y="907931"/>
                  <a:pt x="2121180" y="900275"/>
                  <a:pt x="2133600" y="891403"/>
                </a:cubicBezTo>
                <a:cubicBezTo>
                  <a:pt x="2150824" y="879100"/>
                  <a:pt x="2165897" y="863582"/>
                  <a:pt x="2184400" y="853303"/>
                </a:cubicBezTo>
                <a:cubicBezTo>
                  <a:pt x="2204328" y="842232"/>
                  <a:pt x="2227886" y="838819"/>
                  <a:pt x="2247900" y="827903"/>
                </a:cubicBezTo>
                <a:cubicBezTo>
                  <a:pt x="2274700" y="813285"/>
                  <a:pt x="2295140" y="786756"/>
                  <a:pt x="2324100" y="777103"/>
                </a:cubicBezTo>
                <a:cubicBezTo>
                  <a:pt x="2446742" y="736222"/>
                  <a:pt x="2256066" y="801777"/>
                  <a:pt x="2413000" y="739003"/>
                </a:cubicBezTo>
                <a:cubicBezTo>
                  <a:pt x="2503819" y="702675"/>
                  <a:pt x="2467670" y="722161"/>
                  <a:pt x="2552700" y="700903"/>
                </a:cubicBezTo>
                <a:cubicBezTo>
                  <a:pt x="2565687" y="697656"/>
                  <a:pt x="2577495" y="689681"/>
                  <a:pt x="2590800" y="688203"/>
                </a:cubicBezTo>
                <a:cubicBezTo>
                  <a:pt x="2654052" y="681175"/>
                  <a:pt x="2717800" y="679736"/>
                  <a:pt x="2781300" y="675503"/>
                </a:cubicBezTo>
                <a:cubicBezTo>
                  <a:pt x="3021285" y="579509"/>
                  <a:pt x="2762702" y="674356"/>
                  <a:pt x="3390900" y="637403"/>
                </a:cubicBezTo>
                <a:cubicBezTo>
                  <a:pt x="3425749" y="635353"/>
                  <a:pt x="3492500" y="612003"/>
                  <a:pt x="3492500" y="612003"/>
                </a:cubicBezTo>
                <a:cubicBezTo>
                  <a:pt x="3505200" y="599303"/>
                  <a:pt x="3522568" y="589967"/>
                  <a:pt x="3530600" y="573903"/>
                </a:cubicBezTo>
                <a:cubicBezTo>
                  <a:pt x="3540253" y="554596"/>
                  <a:pt x="3538617" y="531475"/>
                  <a:pt x="3543300" y="510403"/>
                </a:cubicBezTo>
                <a:cubicBezTo>
                  <a:pt x="3568561" y="396731"/>
                  <a:pt x="3543814" y="532720"/>
                  <a:pt x="3568700" y="383403"/>
                </a:cubicBezTo>
                <a:cubicBezTo>
                  <a:pt x="3572933" y="307203"/>
                  <a:pt x="3574491" y="230807"/>
                  <a:pt x="3581400" y="154803"/>
                </a:cubicBezTo>
                <a:cubicBezTo>
                  <a:pt x="3582980" y="137420"/>
                  <a:pt x="3585440" y="119158"/>
                  <a:pt x="3594100" y="104003"/>
                </a:cubicBezTo>
                <a:cubicBezTo>
                  <a:pt x="3603011" y="88409"/>
                  <a:pt x="3619500" y="78603"/>
                  <a:pt x="3632200" y="65903"/>
                </a:cubicBezTo>
                <a:cubicBezTo>
                  <a:pt x="3636433" y="53203"/>
                  <a:pt x="3635434" y="37269"/>
                  <a:pt x="3644900" y="27803"/>
                </a:cubicBezTo>
                <a:cubicBezTo>
                  <a:pt x="3654366" y="18337"/>
                  <a:pt x="3669932" y="18007"/>
                  <a:pt x="3683000" y="15103"/>
                </a:cubicBezTo>
                <a:cubicBezTo>
                  <a:pt x="3708137" y="9517"/>
                  <a:pt x="3733800" y="6636"/>
                  <a:pt x="3759200" y="2403"/>
                </a:cubicBezTo>
                <a:cubicBezTo>
                  <a:pt x="3828133" y="6711"/>
                  <a:pt x="3939556" y="-20441"/>
                  <a:pt x="4000500" y="40503"/>
                </a:cubicBezTo>
                <a:cubicBezTo>
                  <a:pt x="4011293" y="51296"/>
                  <a:pt x="4017433" y="65903"/>
                  <a:pt x="4025900" y="78603"/>
                </a:cubicBezTo>
                <a:cubicBezTo>
                  <a:pt x="4031352" y="116764"/>
                  <a:pt x="4040158" y="190148"/>
                  <a:pt x="4051300" y="231003"/>
                </a:cubicBezTo>
                <a:cubicBezTo>
                  <a:pt x="4058345" y="256834"/>
                  <a:pt x="4076700" y="307203"/>
                  <a:pt x="4076700" y="307203"/>
                </a:cubicBezTo>
                <a:cubicBezTo>
                  <a:pt x="4072467" y="476536"/>
                  <a:pt x="4071201" y="645970"/>
                  <a:pt x="4064000" y="815203"/>
                </a:cubicBezTo>
                <a:cubicBezTo>
                  <a:pt x="4062727" y="845110"/>
                  <a:pt x="4059176" y="875224"/>
                  <a:pt x="4051300" y="904103"/>
                </a:cubicBezTo>
                <a:cubicBezTo>
                  <a:pt x="4046319" y="922368"/>
                  <a:pt x="4034367" y="937970"/>
                  <a:pt x="4025900" y="954903"/>
                </a:cubicBezTo>
                <a:cubicBezTo>
                  <a:pt x="4021667" y="1014170"/>
                  <a:pt x="4020142" y="1073692"/>
                  <a:pt x="4013200" y="1132703"/>
                </a:cubicBezTo>
                <a:cubicBezTo>
                  <a:pt x="4010636" y="1154493"/>
                  <a:pt x="3983685" y="1207294"/>
                  <a:pt x="3975100" y="1221603"/>
                </a:cubicBezTo>
                <a:cubicBezTo>
                  <a:pt x="3959394" y="1247780"/>
                  <a:pt x="3941233" y="1272403"/>
                  <a:pt x="3924300" y="1297803"/>
                </a:cubicBezTo>
                <a:cubicBezTo>
                  <a:pt x="3915833" y="1310503"/>
                  <a:pt x="3911600" y="1327436"/>
                  <a:pt x="3898900" y="1335903"/>
                </a:cubicBezTo>
                <a:cubicBezTo>
                  <a:pt x="3873500" y="1352836"/>
                  <a:pt x="3847122" y="1368387"/>
                  <a:pt x="3822700" y="1386703"/>
                </a:cubicBezTo>
                <a:cubicBezTo>
                  <a:pt x="3805767" y="1399403"/>
                  <a:pt x="3790832" y="1415337"/>
                  <a:pt x="3771900" y="1424803"/>
                </a:cubicBezTo>
                <a:cubicBezTo>
                  <a:pt x="3756288" y="1432609"/>
                  <a:pt x="3737883" y="1432708"/>
                  <a:pt x="3721100" y="1437503"/>
                </a:cubicBezTo>
                <a:cubicBezTo>
                  <a:pt x="3708228" y="1441181"/>
                  <a:pt x="3696127" y="1447578"/>
                  <a:pt x="3683000" y="1450203"/>
                </a:cubicBezTo>
                <a:cubicBezTo>
                  <a:pt x="3632499" y="1460303"/>
                  <a:pt x="3581101" y="1465503"/>
                  <a:pt x="3530600" y="1475603"/>
                </a:cubicBezTo>
                <a:cubicBezTo>
                  <a:pt x="3437747" y="1494174"/>
                  <a:pt x="3488469" y="1485250"/>
                  <a:pt x="3378200" y="1501003"/>
                </a:cubicBezTo>
                <a:cubicBezTo>
                  <a:pt x="3347139" y="1516534"/>
                  <a:pt x="3322936" y="1531628"/>
                  <a:pt x="3289300" y="1539103"/>
                </a:cubicBezTo>
                <a:cubicBezTo>
                  <a:pt x="3264163" y="1544689"/>
                  <a:pt x="3238435" y="1547197"/>
                  <a:pt x="3213100" y="1551803"/>
                </a:cubicBezTo>
                <a:cubicBezTo>
                  <a:pt x="3191862" y="1555664"/>
                  <a:pt x="3170633" y="1559649"/>
                  <a:pt x="3149600" y="1564503"/>
                </a:cubicBezTo>
                <a:cubicBezTo>
                  <a:pt x="2914167" y="1618834"/>
                  <a:pt x="3127460" y="1569015"/>
                  <a:pt x="3009900" y="1602603"/>
                </a:cubicBezTo>
                <a:cubicBezTo>
                  <a:pt x="2993117" y="1607398"/>
                  <a:pt x="2975659" y="1609783"/>
                  <a:pt x="2959100" y="1615303"/>
                </a:cubicBezTo>
                <a:cubicBezTo>
                  <a:pt x="2937473" y="1622512"/>
                  <a:pt x="2917227" y="1633494"/>
                  <a:pt x="2895600" y="1640703"/>
                </a:cubicBezTo>
                <a:cubicBezTo>
                  <a:pt x="2879041" y="1646223"/>
                  <a:pt x="2861583" y="1648608"/>
                  <a:pt x="2844800" y="1653403"/>
                </a:cubicBezTo>
                <a:cubicBezTo>
                  <a:pt x="2831928" y="1657081"/>
                  <a:pt x="2819572" y="1662425"/>
                  <a:pt x="2806700" y="1666103"/>
                </a:cubicBezTo>
                <a:cubicBezTo>
                  <a:pt x="2695072" y="1697997"/>
                  <a:pt x="2809151" y="1661053"/>
                  <a:pt x="2717800" y="1691503"/>
                </a:cubicBezTo>
                <a:cubicBezTo>
                  <a:pt x="2629136" y="1780167"/>
                  <a:pt x="2727372" y="1693291"/>
                  <a:pt x="2641600" y="1742303"/>
                </a:cubicBezTo>
                <a:cubicBezTo>
                  <a:pt x="2623222" y="1752805"/>
                  <a:pt x="2609178" y="1769901"/>
                  <a:pt x="2590800" y="1780403"/>
                </a:cubicBezTo>
                <a:cubicBezTo>
                  <a:pt x="2576629" y="1788501"/>
                  <a:pt x="2512897" y="1803054"/>
                  <a:pt x="2501900" y="1805803"/>
                </a:cubicBezTo>
                <a:cubicBezTo>
                  <a:pt x="2489200" y="1822736"/>
                  <a:pt x="2478767" y="1841636"/>
                  <a:pt x="2463800" y="1856603"/>
                </a:cubicBezTo>
                <a:cubicBezTo>
                  <a:pt x="2431812" y="1888591"/>
                  <a:pt x="2406623" y="1886626"/>
                  <a:pt x="2362200" y="1894703"/>
                </a:cubicBezTo>
                <a:cubicBezTo>
                  <a:pt x="2336865" y="1899309"/>
                  <a:pt x="2311400" y="1903170"/>
                  <a:pt x="2286000" y="1907403"/>
                </a:cubicBezTo>
                <a:cubicBezTo>
                  <a:pt x="2161538" y="1957188"/>
                  <a:pt x="2279092" y="1903783"/>
                  <a:pt x="2171700" y="1970903"/>
                </a:cubicBezTo>
                <a:cubicBezTo>
                  <a:pt x="2104317" y="2013018"/>
                  <a:pt x="2133420" y="1976840"/>
                  <a:pt x="2070100" y="2034403"/>
                </a:cubicBezTo>
                <a:cubicBezTo>
                  <a:pt x="2039091" y="2062593"/>
                  <a:pt x="2014726" y="2098158"/>
                  <a:pt x="1981200" y="2123303"/>
                </a:cubicBezTo>
                <a:cubicBezTo>
                  <a:pt x="1964267" y="2136003"/>
                  <a:pt x="1947624" y="2149100"/>
                  <a:pt x="1930400" y="2161403"/>
                </a:cubicBezTo>
                <a:cubicBezTo>
                  <a:pt x="1917980" y="2170275"/>
                  <a:pt x="1904026" y="2177032"/>
                  <a:pt x="1892300" y="2186803"/>
                </a:cubicBezTo>
                <a:cubicBezTo>
                  <a:pt x="1878502" y="2198301"/>
                  <a:pt x="1866900" y="2212203"/>
                  <a:pt x="1854200" y="2224903"/>
                </a:cubicBezTo>
                <a:cubicBezTo>
                  <a:pt x="1807883" y="2363854"/>
                  <a:pt x="1885464" y="2157100"/>
                  <a:pt x="1803400" y="2288403"/>
                </a:cubicBezTo>
                <a:cubicBezTo>
                  <a:pt x="1789210" y="2311107"/>
                  <a:pt x="1786467" y="2339203"/>
                  <a:pt x="1778000" y="2364603"/>
                </a:cubicBezTo>
                <a:cubicBezTo>
                  <a:pt x="1773767" y="2377303"/>
                  <a:pt x="1771287" y="2390729"/>
                  <a:pt x="1765300" y="2402703"/>
                </a:cubicBezTo>
                <a:cubicBezTo>
                  <a:pt x="1748367" y="2436570"/>
                  <a:pt x="1728562" y="2469147"/>
                  <a:pt x="1714500" y="2504303"/>
                </a:cubicBezTo>
                <a:cubicBezTo>
                  <a:pt x="1688570" y="2569128"/>
                  <a:pt x="1690072" y="2557080"/>
                  <a:pt x="1676400" y="2618603"/>
                </a:cubicBezTo>
                <a:cubicBezTo>
                  <a:pt x="1667226" y="2659888"/>
                  <a:pt x="1666711" y="2683543"/>
                  <a:pt x="1651000" y="2720203"/>
                </a:cubicBezTo>
                <a:cubicBezTo>
                  <a:pt x="1606248" y="2824623"/>
                  <a:pt x="1649725" y="2721987"/>
                  <a:pt x="1587500" y="2809103"/>
                </a:cubicBezTo>
                <a:cubicBezTo>
                  <a:pt x="1543455" y="2870766"/>
                  <a:pt x="1577038" y="2842728"/>
                  <a:pt x="1549400" y="2898003"/>
                </a:cubicBezTo>
                <a:cubicBezTo>
                  <a:pt x="1542574" y="2911655"/>
                  <a:pt x="1532467" y="2923403"/>
                  <a:pt x="1524000" y="2936103"/>
                </a:cubicBezTo>
                <a:cubicBezTo>
                  <a:pt x="1519767" y="2953036"/>
                  <a:pt x="1518176" y="2970860"/>
                  <a:pt x="1511300" y="2986903"/>
                </a:cubicBezTo>
                <a:cubicBezTo>
                  <a:pt x="1505287" y="3000932"/>
                  <a:pt x="1491259" y="3010711"/>
                  <a:pt x="1485900" y="3025003"/>
                </a:cubicBezTo>
                <a:cubicBezTo>
                  <a:pt x="1478321" y="3045214"/>
                  <a:pt x="1480779" y="3068292"/>
                  <a:pt x="1473200" y="3088503"/>
                </a:cubicBezTo>
                <a:cubicBezTo>
                  <a:pt x="1467841" y="3102795"/>
                  <a:pt x="1454626" y="3112951"/>
                  <a:pt x="1447800" y="3126603"/>
                </a:cubicBezTo>
                <a:cubicBezTo>
                  <a:pt x="1437605" y="3146993"/>
                  <a:pt x="1429104" y="3168314"/>
                  <a:pt x="1422400" y="3190103"/>
                </a:cubicBezTo>
                <a:cubicBezTo>
                  <a:pt x="1349483" y="3427082"/>
                  <a:pt x="1457583" y="3140246"/>
                  <a:pt x="1346200" y="3418703"/>
                </a:cubicBezTo>
                <a:cubicBezTo>
                  <a:pt x="1341967" y="3444103"/>
                  <a:pt x="1338550" y="3469653"/>
                  <a:pt x="1333500" y="3494903"/>
                </a:cubicBezTo>
                <a:cubicBezTo>
                  <a:pt x="1325527" y="3534770"/>
                  <a:pt x="1320204" y="3547490"/>
                  <a:pt x="1308100" y="3583803"/>
                </a:cubicBezTo>
                <a:cubicBezTo>
                  <a:pt x="1295400" y="3681170"/>
                  <a:pt x="1262746" y="3777980"/>
                  <a:pt x="1270000" y="3875903"/>
                </a:cubicBezTo>
                <a:cubicBezTo>
                  <a:pt x="1278467" y="3990203"/>
                  <a:pt x="1285612" y="4104609"/>
                  <a:pt x="1295400" y="4218803"/>
                </a:cubicBezTo>
                <a:cubicBezTo>
                  <a:pt x="1298315" y="4252809"/>
                  <a:pt x="1301995" y="4286823"/>
                  <a:pt x="1308100" y="4320403"/>
                </a:cubicBezTo>
                <a:cubicBezTo>
                  <a:pt x="1314370" y="4354889"/>
                  <a:pt x="1332373" y="4377040"/>
                  <a:pt x="1346200" y="4409303"/>
                </a:cubicBezTo>
                <a:cubicBezTo>
                  <a:pt x="1351473" y="4421608"/>
                  <a:pt x="1354667" y="4434703"/>
                  <a:pt x="1358900" y="4447403"/>
                </a:cubicBezTo>
                <a:cubicBezTo>
                  <a:pt x="1354667" y="4553236"/>
                  <a:pt x="1353746" y="4659254"/>
                  <a:pt x="1346200" y="4764903"/>
                </a:cubicBezTo>
                <a:cubicBezTo>
                  <a:pt x="1345246" y="4778256"/>
                  <a:pt x="1339487" y="4791029"/>
                  <a:pt x="1333500" y="4803003"/>
                </a:cubicBezTo>
                <a:cubicBezTo>
                  <a:pt x="1319229" y="4831546"/>
                  <a:pt x="1294075" y="4859141"/>
                  <a:pt x="1270000" y="4879203"/>
                </a:cubicBezTo>
                <a:cubicBezTo>
                  <a:pt x="1258274" y="4888974"/>
                  <a:pt x="1242693" y="4893810"/>
                  <a:pt x="1231900" y="4904603"/>
                </a:cubicBezTo>
                <a:cubicBezTo>
                  <a:pt x="1212733" y="4923770"/>
                  <a:pt x="1197364" y="4946418"/>
                  <a:pt x="1181100" y="4968103"/>
                </a:cubicBezTo>
                <a:cubicBezTo>
                  <a:pt x="1165657" y="4988694"/>
                  <a:pt x="1134769" y="5042696"/>
                  <a:pt x="1117600" y="5057003"/>
                </a:cubicBezTo>
                <a:cubicBezTo>
                  <a:pt x="1107316" y="5065573"/>
                  <a:pt x="1092200" y="5065470"/>
                  <a:pt x="1079500" y="5069703"/>
                </a:cubicBezTo>
                <a:cubicBezTo>
                  <a:pt x="1019814" y="5129389"/>
                  <a:pt x="1056344" y="5097840"/>
                  <a:pt x="965200" y="5158603"/>
                </a:cubicBezTo>
                <a:lnTo>
                  <a:pt x="927100" y="5184003"/>
                </a:lnTo>
                <a:cubicBezTo>
                  <a:pt x="918633" y="5196703"/>
                  <a:pt x="911841" y="5210695"/>
                  <a:pt x="901700" y="5222103"/>
                </a:cubicBezTo>
                <a:cubicBezTo>
                  <a:pt x="877835" y="5248951"/>
                  <a:pt x="845425" y="5268415"/>
                  <a:pt x="825500" y="5298303"/>
                </a:cubicBezTo>
                <a:cubicBezTo>
                  <a:pt x="817033" y="5311003"/>
                  <a:pt x="813352" y="5328830"/>
                  <a:pt x="800100" y="5336403"/>
                </a:cubicBezTo>
                <a:cubicBezTo>
                  <a:pt x="781358" y="5347113"/>
                  <a:pt x="757767" y="5344870"/>
                  <a:pt x="736600" y="5349103"/>
                </a:cubicBezTo>
                <a:cubicBezTo>
                  <a:pt x="719667" y="5357570"/>
                  <a:pt x="703201" y="5367045"/>
                  <a:pt x="685800" y="5374503"/>
                </a:cubicBezTo>
                <a:cubicBezTo>
                  <a:pt x="581583" y="5419167"/>
                  <a:pt x="469312" y="5379447"/>
                  <a:pt x="355600" y="5374503"/>
                </a:cubicBezTo>
                <a:cubicBezTo>
                  <a:pt x="288643" y="5352184"/>
                  <a:pt x="342821" y="5376554"/>
                  <a:pt x="279400" y="5323703"/>
                </a:cubicBezTo>
                <a:cubicBezTo>
                  <a:pt x="267674" y="5313932"/>
                  <a:pt x="252708" y="5308444"/>
                  <a:pt x="241300" y="5298303"/>
                </a:cubicBezTo>
                <a:cubicBezTo>
                  <a:pt x="214452" y="5274438"/>
                  <a:pt x="194988" y="5242028"/>
                  <a:pt x="165100" y="5222103"/>
                </a:cubicBezTo>
                <a:cubicBezTo>
                  <a:pt x="112056" y="5186740"/>
                  <a:pt x="137793" y="5207496"/>
                  <a:pt x="88900" y="5158603"/>
                </a:cubicBezTo>
                <a:cubicBezTo>
                  <a:pt x="31086" y="4985161"/>
                  <a:pt x="94161" y="5162411"/>
                  <a:pt x="38100" y="5031603"/>
                </a:cubicBezTo>
                <a:cubicBezTo>
                  <a:pt x="32827" y="5019298"/>
                  <a:pt x="30100" y="5006038"/>
                  <a:pt x="25400" y="4993503"/>
                </a:cubicBezTo>
                <a:cubicBezTo>
                  <a:pt x="17395" y="4972157"/>
                  <a:pt x="8467" y="4951170"/>
                  <a:pt x="0" y="4930003"/>
                </a:cubicBezTo>
                <a:cubicBezTo>
                  <a:pt x="21409" y="4822959"/>
                  <a:pt x="-1335" y="4907718"/>
                  <a:pt x="38100" y="4815703"/>
                </a:cubicBezTo>
                <a:cubicBezTo>
                  <a:pt x="43373" y="4803398"/>
                  <a:pt x="41334" y="4787069"/>
                  <a:pt x="50800" y="4777603"/>
                </a:cubicBezTo>
                <a:cubicBezTo>
                  <a:pt x="103948" y="4724455"/>
                  <a:pt x="100158" y="4726803"/>
                  <a:pt x="139700" y="4726803"/>
                </a:cubicBezTo>
              </a:path>
            </a:pathLst>
          </a:custGeom>
          <a:solidFill>
            <a:srgbClr val="ED7D31"/>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0209851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Lentz_2008_Fig0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6942667" cy="6242948"/>
          </a:xfrm>
          <a:prstGeom prst="rect">
            <a:avLst/>
          </a:prstGeom>
        </p:spPr>
      </p:pic>
      <p:sp>
        <p:nvSpPr>
          <p:cNvPr id="4" name="TextBox 3"/>
          <p:cNvSpPr txBox="1"/>
          <p:nvPr/>
        </p:nvSpPr>
        <p:spPr>
          <a:xfrm>
            <a:off x="6942667" y="274638"/>
            <a:ext cx="2250135" cy="584776"/>
          </a:xfrm>
          <a:prstGeom prst="rect">
            <a:avLst/>
          </a:prstGeom>
          <a:noFill/>
        </p:spPr>
        <p:txBody>
          <a:bodyPr wrap="none" rtlCol="0">
            <a:spAutoFit/>
          </a:bodyPr>
          <a:lstStyle/>
          <a:p>
            <a:r>
              <a:rPr lang="en-US" sz="3200" dirty="0" smtClean="0"/>
              <a:t>Lentz (2008)</a:t>
            </a:r>
            <a:endParaRPr lang="en-US" sz="3200"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49011" y="2133600"/>
            <a:ext cx="1537789" cy="2201334"/>
          </a:xfrm>
          <a:prstGeom prst="rect">
            <a:avLst/>
          </a:prstGeom>
        </p:spPr>
      </p:pic>
    </p:spTree>
    <p:extLst>
      <p:ext uri="{BB962C8B-B14F-4D97-AF65-F5344CB8AC3E}">
        <p14:creationId xmlns:p14="http://schemas.microsoft.com/office/powerpoint/2010/main" val="382627281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an_current.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00300" y="0"/>
            <a:ext cx="6743700" cy="6217362"/>
          </a:xfrm>
          <a:prstGeom prst="rect">
            <a:avLst/>
          </a:prstGeom>
        </p:spPr>
      </p:pic>
      <p:sp>
        <p:nvSpPr>
          <p:cNvPr id="3" name="TextBox 2"/>
          <p:cNvSpPr txBox="1"/>
          <p:nvPr/>
        </p:nvSpPr>
        <p:spPr>
          <a:xfrm>
            <a:off x="0" y="1244600"/>
            <a:ext cx="2616200" cy="2185214"/>
          </a:xfrm>
          <a:prstGeom prst="rect">
            <a:avLst/>
          </a:prstGeom>
          <a:noFill/>
        </p:spPr>
        <p:txBody>
          <a:bodyPr wrap="square" rtlCol="0">
            <a:spAutoFit/>
          </a:bodyPr>
          <a:lstStyle/>
          <a:p>
            <a:pPr algn="ctr"/>
            <a:r>
              <a:rPr lang="en-US" sz="2800" b="1" dirty="0" smtClean="0"/>
              <a:t>Decadal Mean</a:t>
            </a:r>
          </a:p>
          <a:p>
            <a:endParaRPr lang="en-US" dirty="0"/>
          </a:p>
          <a:p>
            <a:pPr marL="285750" indent="-285750">
              <a:buFont typeface="Arial"/>
              <a:buChar char="•"/>
            </a:pPr>
            <a:r>
              <a:rPr lang="en-US" dirty="0" smtClean="0"/>
              <a:t>Detided using t_tide</a:t>
            </a:r>
          </a:p>
          <a:p>
            <a:pPr marL="285750" indent="-285750">
              <a:buFont typeface="Arial"/>
              <a:buChar char="•"/>
            </a:pPr>
            <a:r>
              <a:rPr lang="en-US" dirty="0" smtClean="0"/>
              <a:t>30 hour low pass filter applied</a:t>
            </a:r>
          </a:p>
          <a:p>
            <a:pPr marL="285750" indent="-285750">
              <a:buFont typeface="Arial"/>
              <a:buChar char="•"/>
            </a:pPr>
            <a:r>
              <a:rPr lang="en-US" dirty="0" smtClean="0"/>
              <a:t>50% temporal coverage required</a:t>
            </a:r>
            <a:endParaRPr lang="en-US" dirty="0"/>
          </a:p>
        </p:txBody>
      </p:sp>
    </p:spTree>
    <p:extLst>
      <p:ext uri="{BB962C8B-B14F-4D97-AF65-F5344CB8AC3E}">
        <p14:creationId xmlns:p14="http://schemas.microsoft.com/office/powerpoint/2010/main" val="349127674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ng_2009_JGR_Figure0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257300"/>
            <a:ext cx="4576798" cy="4483100"/>
          </a:xfrm>
          <a:prstGeom prst="rect">
            <a:avLst/>
          </a:prstGeom>
        </p:spPr>
      </p:pic>
      <p:pic>
        <p:nvPicPr>
          <p:cNvPr id="5" name="Picture 4" descr="TUV_MARA_region03_20070101_grid02.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21200" y="965200"/>
            <a:ext cx="4622800" cy="5232400"/>
          </a:xfrm>
          <a:prstGeom prst="rect">
            <a:avLst/>
          </a:prstGeom>
        </p:spPr>
      </p:pic>
      <p:sp>
        <p:nvSpPr>
          <p:cNvPr id="6" name="TextBox 5"/>
          <p:cNvSpPr txBox="1"/>
          <p:nvPr/>
        </p:nvSpPr>
        <p:spPr>
          <a:xfrm>
            <a:off x="1562100" y="0"/>
            <a:ext cx="1720468" cy="646331"/>
          </a:xfrm>
          <a:prstGeom prst="rect">
            <a:avLst/>
          </a:prstGeom>
          <a:noFill/>
        </p:spPr>
        <p:txBody>
          <a:bodyPr wrap="none" rtlCol="0">
            <a:spAutoFit/>
          </a:bodyPr>
          <a:lstStyle/>
          <a:p>
            <a:pPr algn="ctr"/>
            <a:r>
              <a:rPr lang="en-US" dirty="0" smtClean="0">
                <a:solidFill>
                  <a:schemeClr val="bg1"/>
                </a:solidFill>
              </a:rPr>
              <a:t>Gong et al. 2009</a:t>
            </a:r>
          </a:p>
          <a:p>
            <a:pPr algn="ctr"/>
            <a:r>
              <a:rPr lang="en-US" dirty="0" smtClean="0">
                <a:solidFill>
                  <a:schemeClr val="bg1"/>
                </a:solidFill>
              </a:rPr>
              <a:t>2002-2007</a:t>
            </a:r>
            <a:endParaRPr lang="en-US" dirty="0">
              <a:solidFill>
                <a:schemeClr val="bg1"/>
              </a:solidFill>
            </a:endParaRPr>
          </a:p>
        </p:txBody>
      </p:sp>
      <p:sp>
        <p:nvSpPr>
          <p:cNvPr id="7" name="TextBox 6"/>
          <p:cNvSpPr txBox="1"/>
          <p:nvPr/>
        </p:nvSpPr>
        <p:spPr>
          <a:xfrm>
            <a:off x="5750645" y="39469"/>
            <a:ext cx="2182584" cy="646331"/>
          </a:xfrm>
          <a:prstGeom prst="rect">
            <a:avLst/>
          </a:prstGeom>
          <a:noFill/>
        </p:spPr>
        <p:txBody>
          <a:bodyPr wrap="none" rtlCol="0">
            <a:spAutoFit/>
          </a:bodyPr>
          <a:lstStyle/>
          <a:p>
            <a:pPr algn="ctr"/>
            <a:r>
              <a:rPr lang="en-US" dirty="0" smtClean="0">
                <a:solidFill>
                  <a:srgbClr val="FFFFFF"/>
                </a:solidFill>
              </a:rPr>
              <a:t>Roarty et al. (In Prep)</a:t>
            </a:r>
          </a:p>
          <a:p>
            <a:pPr algn="ctr"/>
            <a:r>
              <a:rPr lang="en-US" dirty="0" smtClean="0">
                <a:solidFill>
                  <a:srgbClr val="FFFFFF"/>
                </a:solidFill>
              </a:rPr>
              <a:t>2007-2016</a:t>
            </a:r>
            <a:endParaRPr lang="en-US" dirty="0">
              <a:solidFill>
                <a:srgbClr val="FFFFFF"/>
              </a:solidFill>
            </a:endParaRPr>
          </a:p>
        </p:txBody>
      </p:sp>
      <p:sp>
        <p:nvSpPr>
          <p:cNvPr id="2" name="Oval 1"/>
          <p:cNvSpPr/>
          <p:nvPr/>
        </p:nvSpPr>
        <p:spPr>
          <a:xfrm>
            <a:off x="1562100" y="1879600"/>
            <a:ext cx="289298" cy="28929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1417451" y="2895600"/>
            <a:ext cx="289298" cy="28929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762000" y="3810000"/>
            <a:ext cx="289298" cy="28929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9571890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MARA_20130101_20131231_ts_index_3270_3.png"/>
          <p:cNvPicPr>
            <a:picLocks noChangeAspect="1"/>
          </p:cNvPicPr>
          <p:nvPr/>
        </p:nvPicPr>
        <p:blipFill rotWithShape="1">
          <a:blip r:embed="rId2" cstate="email">
            <a:extLst>
              <a:ext uri="{28A0092B-C50C-407E-A947-70E740481C1C}">
                <a14:useLocalDpi xmlns:a14="http://schemas.microsoft.com/office/drawing/2010/main"/>
              </a:ext>
            </a:extLst>
          </a:blip>
          <a:srcRect r="7380" b="5020"/>
          <a:stretch/>
        </p:blipFill>
        <p:spPr>
          <a:xfrm>
            <a:off x="368300" y="-1"/>
            <a:ext cx="8115300" cy="6241523"/>
          </a:xfrm>
          <a:prstGeom prst="rect">
            <a:avLst/>
          </a:prstGeom>
        </p:spPr>
      </p:pic>
      <p:sp>
        <p:nvSpPr>
          <p:cNvPr id="4" name="Title 1"/>
          <p:cNvSpPr txBox="1">
            <a:spLocks/>
          </p:cNvSpPr>
          <p:nvPr/>
        </p:nvSpPr>
        <p:spPr>
          <a:xfrm>
            <a:off x="1397000" y="-682624"/>
            <a:ext cx="6032500" cy="1143000"/>
          </a:xfrm>
          <a:prstGeom prst="rect">
            <a:avLst/>
          </a:prstGeom>
          <a:solidFill>
            <a:srgbClr val="FFFFFF"/>
          </a:solidFill>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Hourly Along Shelf Mean Currents 2013</a:t>
            </a:r>
            <a:endParaRPr lang="en-US" sz="2800" dirty="0"/>
          </a:p>
        </p:txBody>
      </p:sp>
    </p:spTree>
    <p:extLst>
      <p:ext uri="{BB962C8B-B14F-4D97-AF65-F5344CB8AC3E}">
        <p14:creationId xmlns:p14="http://schemas.microsoft.com/office/powerpoint/2010/main" val="367716011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Text Placeholder 3"/>
          <p:cNvSpPr>
            <a:spLocks noGrp="1"/>
          </p:cNvSpPr>
          <p:nvPr>
            <p:ph type="body" idx="1"/>
          </p:nvPr>
        </p:nvSpPr>
        <p:spPr/>
        <p:txBody>
          <a:bodyPr/>
          <a:lstStyle/>
          <a:p>
            <a:r>
              <a:rPr lang="en-US" dirty="0" smtClean="0"/>
              <a:t>NETWORK OPERATION</a:t>
            </a:r>
          </a:p>
          <a:p>
            <a:endParaRPr lang="en-US" dirty="0"/>
          </a:p>
        </p:txBody>
      </p:sp>
    </p:spTree>
    <p:extLst>
      <p:ext uri="{BB962C8B-B14F-4D97-AF65-F5344CB8AC3E}">
        <p14:creationId xmlns:p14="http://schemas.microsoft.com/office/powerpoint/2010/main" val="170389575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0" y="88372"/>
            <a:ext cx="9144000" cy="1143000"/>
          </a:xfrm>
        </p:spPr>
        <p:txBody>
          <a:bodyPr>
            <a:normAutofit fontScale="90000"/>
          </a:bodyPr>
          <a:lstStyle/>
          <a:p>
            <a:r>
              <a:rPr lang="en-US" dirty="0" smtClean="0">
                <a:latin typeface="Calibri" charset="0"/>
                <a:ea typeface="ＭＳ Ｐゴシック" charset="0"/>
                <a:cs typeface="ＭＳ Ｐゴシック" charset="0"/>
              </a:rPr>
              <a:t>Standard CODAR Shore Site: </a:t>
            </a:r>
            <a:br>
              <a:rPr lang="en-US" dirty="0" smtClean="0">
                <a:latin typeface="Calibri" charset="0"/>
                <a:ea typeface="ＭＳ Ｐゴシック" charset="0"/>
                <a:cs typeface="ＭＳ Ｐゴシック" charset="0"/>
              </a:rPr>
            </a:br>
            <a:r>
              <a:rPr lang="en-US" sz="3200" dirty="0" smtClean="0">
                <a:latin typeface="Calibri" charset="0"/>
                <a:ea typeface="ＭＳ Ｐゴシック" charset="0"/>
                <a:cs typeface="ＭＳ Ｐゴシック" charset="0"/>
              </a:rPr>
              <a:t>Shed, Enclosure, Tx/Rx, Comms, Power, GPS, AIS</a:t>
            </a:r>
            <a:r>
              <a:rPr lang="en-US" dirty="0" smtClean="0">
                <a:latin typeface="Calibri" charset="0"/>
                <a:ea typeface="ＭＳ Ｐゴシック" charset="0"/>
                <a:cs typeface="ＭＳ Ｐゴシック" charset="0"/>
              </a:rPr>
              <a:t> </a:t>
            </a:r>
            <a:endParaRPr lang="en-US" dirty="0">
              <a:latin typeface="Calibri" charset="0"/>
              <a:ea typeface="ＭＳ Ｐゴシック" charset="0"/>
              <a:cs typeface="ＭＳ Ｐゴシック" charset="0"/>
            </a:endParaRPr>
          </a:p>
        </p:txBody>
      </p:sp>
      <p:pic>
        <p:nvPicPr>
          <p:cNvPr id="153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97513" y="1377950"/>
            <a:ext cx="2182812" cy="404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3" name="TextBox 3"/>
          <p:cNvSpPr txBox="1">
            <a:spLocks noChangeArrowheads="1"/>
          </p:cNvSpPr>
          <p:nvPr/>
        </p:nvSpPr>
        <p:spPr bwMode="auto">
          <a:xfrm>
            <a:off x="6043613" y="5353050"/>
            <a:ext cx="2089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Enclosure</a:t>
            </a:r>
          </a:p>
        </p:txBody>
      </p:sp>
      <p:pic>
        <p:nvPicPr>
          <p:cNvPr id="1536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1950" y="1389063"/>
            <a:ext cx="3195638" cy="4006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5" name="TextBox 7"/>
          <p:cNvSpPr txBox="1">
            <a:spLocks noChangeArrowheads="1"/>
          </p:cNvSpPr>
          <p:nvPr/>
        </p:nvSpPr>
        <p:spPr bwMode="auto">
          <a:xfrm>
            <a:off x="1633538" y="5335588"/>
            <a:ext cx="841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Shed</a:t>
            </a:r>
          </a:p>
        </p:txBody>
      </p:sp>
      <p:cxnSp>
        <p:nvCxnSpPr>
          <p:cNvPr id="12" name="Straight Arrow Connector 11"/>
          <p:cNvCxnSpPr>
            <a:cxnSpLocks noChangeShapeType="1"/>
          </p:cNvCxnSpPr>
          <p:nvPr/>
        </p:nvCxnSpPr>
        <p:spPr bwMode="auto">
          <a:xfrm>
            <a:off x="5022850" y="2020888"/>
            <a:ext cx="1141413" cy="536575"/>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flipH="1">
            <a:off x="6680200" y="3132138"/>
            <a:ext cx="1295400" cy="5080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Straight Arrow Connector 15"/>
          <p:cNvCxnSpPr>
            <a:cxnSpLocks noChangeShapeType="1"/>
          </p:cNvCxnSpPr>
          <p:nvPr/>
        </p:nvCxnSpPr>
        <p:spPr bwMode="auto">
          <a:xfrm>
            <a:off x="4800600" y="2801938"/>
            <a:ext cx="990600" cy="398462"/>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a:off x="4859338" y="3598863"/>
            <a:ext cx="1447800" cy="15240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3" name="Straight Arrow Connector 22"/>
          <p:cNvCxnSpPr>
            <a:cxnSpLocks noChangeShapeType="1"/>
          </p:cNvCxnSpPr>
          <p:nvPr/>
        </p:nvCxnSpPr>
        <p:spPr bwMode="auto">
          <a:xfrm flipH="1" flipV="1">
            <a:off x="6713538" y="4005263"/>
            <a:ext cx="1270000" cy="66675"/>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7" name="Straight Arrow Connector 36"/>
          <p:cNvCxnSpPr>
            <a:cxnSpLocks noChangeShapeType="1"/>
          </p:cNvCxnSpPr>
          <p:nvPr/>
        </p:nvCxnSpPr>
        <p:spPr bwMode="auto">
          <a:xfrm flipH="1">
            <a:off x="6781800" y="2387600"/>
            <a:ext cx="1084263" cy="48260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5372" name="TextBox 39"/>
          <p:cNvSpPr txBox="1">
            <a:spLocks noChangeArrowheads="1"/>
          </p:cNvSpPr>
          <p:nvPr/>
        </p:nvSpPr>
        <p:spPr bwMode="auto">
          <a:xfrm>
            <a:off x="4148138" y="1727200"/>
            <a:ext cx="1109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monitor</a:t>
            </a:r>
          </a:p>
        </p:txBody>
      </p:sp>
      <p:sp>
        <p:nvSpPr>
          <p:cNvPr id="15373" name="TextBox 40"/>
          <p:cNvSpPr txBox="1">
            <a:spLocks noChangeArrowheads="1"/>
          </p:cNvSpPr>
          <p:nvPr/>
        </p:nvSpPr>
        <p:spPr bwMode="auto">
          <a:xfrm>
            <a:off x="3860800" y="2506663"/>
            <a:ext cx="1109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A.C. unit</a:t>
            </a:r>
          </a:p>
        </p:txBody>
      </p:sp>
      <p:sp>
        <p:nvSpPr>
          <p:cNvPr id="15374" name="TextBox 41"/>
          <p:cNvSpPr txBox="1">
            <a:spLocks noChangeArrowheads="1"/>
          </p:cNvSpPr>
          <p:nvPr/>
        </p:nvSpPr>
        <p:spPr bwMode="auto">
          <a:xfrm>
            <a:off x="3802063" y="3284538"/>
            <a:ext cx="1438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transmitter</a:t>
            </a:r>
          </a:p>
        </p:txBody>
      </p:sp>
      <p:sp>
        <p:nvSpPr>
          <p:cNvPr id="15375" name="TextBox 42"/>
          <p:cNvSpPr txBox="1">
            <a:spLocks noChangeArrowheads="1"/>
          </p:cNvSpPr>
          <p:nvPr/>
        </p:nvSpPr>
        <p:spPr bwMode="auto">
          <a:xfrm>
            <a:off x="7874000" y="1752600"/>
            <a:ext cx="1295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computer &amp; external hard drive</a:t>
            </a:r>
          </a:p>
        </p:txBody>
      </p:sp>
      <p:sp>
        <p:nvSpPr>
          <p:cNvPr id="15376" name="TextBox 45"/>
          <p:cNvSpPr txBox="1">
            <a:spLocks noChangeArrowheads="1"/>
          </p:cNvSpPr>
          <p:nvPr/>
        </p:nvSpPr>
        <p:spPr bwMode="auto">
          <a:xfrm>
            <a:off x="7958138" y="2921000"/>
            <a:ext cx="11096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UPS system</a:t>
            </a:r>
          </a:p>
        </p:txBody>
      </p:sp>
      <p:sp>
        <p:nvSpPr>
          <p:cNvPr id="15377" name="TextBox 47"/>
          <p:cNvSpPr txBox="1">
            <a:spLocks noChangeArrowheads="1"/>
          </p:cNvSpPr>
          <p:nvPr/>
        </p:nvSpPr>
        <p:spPr bwMode="auto">
          <a:xfrm>
            <a:off x="7916863" y="3894138"/>
            <a:ext cx="110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receiver</a:t>
            </a:r>
          </a:p>
        </p:txBody>
      </p:sp>
      <p:cxnSp>
        <p:nvCxnSpPr>
          <p:cNvPr id="50" name="Straight Arrow Connector 49"/>
          <p:cNvCxnSpPr>
            <a:cxnSpLocks noChangeShapeType="1"/>
          </p:cNvCxnSpPr>
          <p:nvPr/>
        </p:nvCxnSpPr>
        <p:spPr bwMode="auto">
          <a:xfrm flipH="1">
            <a:off x="6654800" y="4826000"/>
            <a:ext cx="1236663" cy="169863"/>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5379" name="TextBox 51"/>
          <p:cNvSpPr txBox="1">
            <a:spLocks noChangeArrowheads="1"/>
          </p:cNvSpPr>
          <p:nvPr/>
        </p:nvSpPr>
        <p:spPr bwMode="auto">
          <a:xfrm>
            <a:off x="7715303" y="4572000"/>
            <a:ext cx="1428697"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t>Two lines of </a:t>
            </a:r>
            <a:r>
              <a:rPr lang="en-US" sz="1400" dirty="0" smtClean="0"/>
              <a:t>Communication</a:t>
            </a:r>
            <a:endParaRPr lang="en-US" sz="1400" dirty="0"/>
          </a:p>
        </p:txBody>
      </p:sp>
      <p:pic>
        <p:nvPicPr>
          <p:cNvPr id="15380"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68738" y="4086225"/>
            <a:ext cx="1879600" cy="1409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381" name="TextBox 41"/>
          <p:cNvSpPr txBox="1">
            <a:spLocks noChangeArrowheads="1"/>
          </p:cNvSpPr>
          <p:nvPr/>
        </p:nvSpPr>
        <p:spPr bwMode="auto">
          <a:xfrm>
            <a:off x="3646488" y="5540375"/>
            <a:ext cx="2238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Lightning Protection</a:t>
            </a:r>
          </a:p>
        </p:txBody>
      </p:sp>
    </p:spTree>
    <p:extLst>
      <p:ext uri="{BB962C8B-B14F-4D97-AF65-F5344CB8AC3E}">
        <p14:creationId xmlns:p14="http://schemas.microsoft.com/office/powerpoint/2010/main" val="157336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ite_Map_Mercator_Maracoos_2018.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4699000" cy="6150981"/>
          </a:xfrm>
          <a:prstGeom prst="rect">
            <a:avLst/>
          </a:prstGeom>
        </p:spPr>
      </p:pic>
      <p:sp>
        <p:nvSpPr>
          <p:cNvPr id="4" name="Title 3"/>
          <p:cNvSpPr>
            <a:spLocks noGrp="1"/>
          </p:cNvSpPr>
          <p:nvPr>
            <p:ph type="title"/>
          </p:nvPr>
        </p:nvSpPr>
        <p:spPr>
          <a:xfrm>
            <a:off x="4610100" y="274638"/>
            <a:ext cx="4076700" cy="1143000"/>
          </a:xfrm>
        </p:spPr>
        <p:txBody>
          <a:bodyPr>
            <a:noAutofit/>
          </a:bodyPr>
          <a:lstStyle/>
          <a:p>
            <a:r>
              <a:rPr lang="en-US" sz="3200" dirty="0" smtClean="0"/>
              <a:t>MARACOOS HF RADAR NETWORK</a:t>
            </a:r>
            <a:endParaRPr lang="en-US" sz="3200" dirty="0"/>
          </a:p>
        </p:txBody>
      </p:sp>
      <p:graphicFrame>
        <p:nvGraphicFramePr>
          <p:cNvPr id="11" name="Table 10"/>
          <p:cNvGraphicFramePr>
            <a:graphicFrameLocks noGrp="1"/>
          </p:cNvGraphicFramePr>
          <p:nvPr>
            <p:extLst>
              <p:ext uri="{D42A27DB-BD31-4B8C-83A1-F6EECF244321}">
                <p14:modId xmlns:p14="http://schemas.microsoft.com/office/powerpoint/2010/main" val="269425907"/>
              </p:ext>
            </p:extLst>
          </p:nvPr>
        </p:nvGraphicFramePr>
        <p:xfrm>
          <a:off x="4622800" y="1522279"/>
          <a:ext cx="4432300" cy="3337560"/>
        </p:xfrm>
        <a:graphic>
          <a:graphicData uri="http://schemas.openxmlformats.org/drawingml/2006/table">
            <a:tbl>
              <a:tblPr firstRow="1" bandRow="1">
                <a:tableStyleId>{616DA210-FB5B-4158-B5E0-FEB733F419BA}</a:tableStyleId>
              </a:tblPr>
              <a:tblGrid>
                <a:gridCol w="1108075"/>
                <a:gridCol w="1108075"/>
                <a:gridCol w="1108075"/>
                <a:gridCol w="1108075"/>
              </a:tblGrid>
              <a:tr h="370840">
                <a:tc>
                  <a:txBody>
                    <a:bodyPr/>
                    <a:lstStyle/>
                    <a:p>
                      <a:pPr algn="ctr"/>
                      <a:endParaRPr lang="en-US" sz="1600" dirty="0"/>
                    </a:p>
                  </a:txBody>
                  <a:tcPr/>
                </a:tc>
                <a:tc>
                  <a:txBody>
                    <a:bodyPr/>
                    <a:lstStyle/>
                    <a:p>
                      <a:pPr algn="ctr"/>
                      <a:r>
                        <a:rPr lang="en-US" sz="1600" dirty="0" smtClean="0"/>
                        <a:t>5 MHz</a:t>
                      </a:r>
                      <a:endParaRPr lang="en-US" sz="1600" dirty="0"/>
                    </a:p>
                  </a:txBody>
                  <a:tcPr/>
                </a:tc>
                <a:tc>
                  <a:txBody>
                    <a:bodyPr/>
                    <a:lstStyle/>
                    <a:p>
                      <a:pPr algn="ctr"/>
                      <a:r>
                        <a:rPr lang="en-US" sz="1600" dirty="0" smtClean="0"/>
                        <a:t>13 MHz</a:t>
                      </a:r>
                      <a:endParaRPr lang="en-US" sz="1600" dirty="0"/>
                    </a:p>
                  </a:txBody>
                  <a:tcPr/>
                </a:tc>
                <a:tc>
                  <a:txBody>
                    <a:bodyPr/>
                    <a:lstStyle/>
                    <a:p>
                      <a:pPr algn="ctr"/>
                      <a:r>
                        <a:rPr lang="en-US" sz="1600" dirty="0" smtClean="0"/>
                        <a:t>25 MHz</a:t>
                      </a:r>
                      <a:endParaRPr lang="en-US" sz="1600" dirty="0"/>
                    </a:p>
                  </a:txBody>
                  <a:tcPr/>
                </a:tc>
              </a:tr>
              <a:tr h="370840">
                <a:tc>
                  <a:txBody>
                    <a:bodyPr/>
                    <a:lstStyle/>
                    <a:p>
                      <a:pPr algn="ctr"/>
                      <a:r>
                        <a:rPr lang="en-US" sz="1600" dirty="0" smtClean="0"/>
                        <a:t>U Mass</a:t>
                      </a:r>
                      <a:endParaRPr lang="en-US" sz="1600" dirty="0"/>
                    </a:p>
                  </a:txBody>
                  <a:tcPr/>
                </a:tc>
                <a:tc>
                  <a:txBody>
                    <a:bodyPr/>
                    <a:lstStyle/>
                    <a:p>
                      <a:pPr algn="ctr"/>
                      <a:endParaRPr lang="en-US" sz="1600" dirty="0"/>
                    </a:p>
                  </a:txBody>
                  <a:tcPr/>
                </a:tc>
                <a:tc>
                  <a:txBody>
                    <a:bodyPr/>
                    <a:lstStyle/>
                    <a:p>
                      <a:pPr algn="ctr"/>
                      <a:endParaRPr lang="en-US" sz="1600"/>
                    </a:p>
                  </a:txBody>
                  <a:tcPr/>
                </a:tc>
                <a:tc>
                  <a:txBody>
                    <a:bodyPr/>
                    <a:lstStyle/>
                    <a:p>
                      <a:pPr algn="ctr"/>
                      <a:endParaRPr lang="en-US" sz="1600"/>
                    </a:p>
                  </a:txBody>
                  <a:tcPr/>
                </a:tc>
              </a:tr>
              <a:tr h="370840">
                <a:tc>
                  <a:txBody>
                    <a:bodyPr/>
                    <a:lstStyle/>
                    <a:p>
                      <a:pPr algn="ctr"/>
                      <a:r>
                        <a:rPr lang="en-US" sz="1600" dirty="0" smtClean="0"/>
                        <a:t>WHOI</a:t>
                      </a:r>
                    </a:p>
                  </a:txBody>
                  <a:tcPr/>
                </a:tc>
                <a:tc>
                  <a:txBody>
                    <a:bodyPr/>
                    <a:lstStyle/>
                    <a:p>
                      <a:pPr algn="ctr"/>
                      <a:endParaRPr lang="en-US" sz="1600"/>
                    </a:p>
                  </a:txBody>
                  <a:tcPr/>
                </a:tc>
                <a:tc>
                  <a:txBody>
                    <a:bodyPr/>
                    <a:lstStyle/>
                    <a:p>
                      <a:pPr algn="ctr"/>
                      <a:endParaRPr lang="en-US" sz="1600" dirty="0"/>
                    </a:p>
                  </a:txBody>
                  <a:tcPr/>
                </a:tc>
                <a:tc>
                  <a:txBody>
                    <a:bodyPr/>
                    <a:lstStyle/>
                    <a:p>
                      <a:pPr algn="ctr"/>
                      <a:endParaRPr lang="en-US" sz="160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U Conn</a:t>
                      </a:r>
                    </a:p>
                  </a:txBody>
                  <a:tcPr/>
                </a:tc>
                <a:tc>
                  <a:txBody>
                    <a:bodyPr/>
                    <a:lstStyle/>
                    <a:p>
                      <a:pPr algn="ctr"/>
                      <a:endParaRPr lang="en-US" sz="1600" dirty="0"/>
                    </a:p>
                  </a:txBody>
                  <a:tcPr/>
                </a:tc>
                <a:tc>
                  <a:txBody>
                    <a:bodyPr/>
                    <a:lstStyle/>
                    <a:p>
                      <a:pPr algn="ctr"/>
                      <a:endParaRPr lang="en-US" sz="1600"/>
                    </a:p>
                  </a:txBody>
                  <a:tcPr/>
                </a:tc>
                <a:tc>
                  <a:txBody>
                    <a:bodyPr/>
                    <a:lstStyle/>
                    <a:p>
                      <a:pPr algn="ctr"/>
                      <a:endParaRPr lang="en-US" sz="1600" dirty="0"/>
                    </a:p>
                  </a:txBody>
                  <a:tcPr/>
                </a:tc>
              </a:tr>
              <a:tr h="370840">
                <a:tc>
                  <a:txBody>
                    <a:bodyPr/>
                    <a:lstStyle/>
                    <a:p>
                      <a:pPr algn="ctr"/>
                      <a:r>
                        <a:rPr lang="en-US" sz="1600" dirty="0" smtClean="0"/>
                        <a:t>URI</a:t>
                      </a:r>
                      <a:endParaRPr lang="en-US" sz="1600" dirty="0"/>
                    </a:p>
                  </a:txBody>
                  <a:tcPr/>
                </a:tc>
                <a:tc>
                  <a:txBody>
                    <a:bodyPr/>
                    <a:lstStyle/>
                    <a:p>
                      <a:pPr algn="ctr"/>
                      <a:endParaRPr lang="en-US" sz="1600" dirty="0"/>
                    </a:p>
                  </a:txBody>
                  <a:tcPr/>
                </a:tc>
                <a:tc>
                  <a:txBody>
                    <a:bodyPr/>
                    <a:lstStyle/>
                    <a:p>
                      <a:pPr algn="ctr"/>
                      <a:endParaRPr lang="en-US" sz="1600"/>
                    </a:p>
                  </a:txBody>
                  <a:tcPr/>
                </a:tc>
                <a:tc>
                  <a:txBody>
                    <a:bodyPr/>
                    <a:lstStyle/>
                    <a:p>
                      <a:pPr algn="ctr"/>
                      <a:endParaRPr lang="en-US" sz="1600"/>
                    </a:p>
                  </a:txBody>
                  <a:tcPr/>
                </a:tc>
              </a:tr>
              <a:tr h="370840">
                <a:tc>
                  <a:txBody>
                    <a:bodyPr/>
                    <a:lstStyle/>
                    <a:p>
                      <a:pPr algn="ctr"/>
                      <a:r>
                        <a:rPr lang="en-US" sz="1600" dirty="0" smtClean="0"/>
                        <a:t>Rutgers</a:t>
                      </a:r>
                      <a:endParaRPr lang="en-US" sz="1600" dirty="0"/>
                    </a:p>
                  </a:txBody>
                  <a:tcPr/>
                </a:tc>
                <a:tc>
                  <a:txBody>
                    <a:bodyPr/>
                    <a:lstStyle/>
                    <a:p>
                      <a:pPr algn="ctr"/>
                      <a:endParaRPr lang="en-US" sz="1600"/>
                    </a:p>
                  </a:txBody>
                  <a:tcPr/>
                </a:tc>
                <a:tc>
                  <a:txBody>
                    <a:bodyPr/>
                    <a:lstStyle/>
                    <a:p>
                      <a:pPr algn="ctr"/>
                      <a:endParaRPr lang="en-US" sz="1600" dirty="0"/>
                    </a:p>
                  </a:txBody>
                  <a:tcPr/>
                </a:tc>
                <a:tc>
                  <a:txBody>
                    <a:bodyPr/>
                    <a:lstStyle/>
                    <a:p>
                      <a:pPr algn="ctr"/>
                      <a:endParaRPr lang="en-US" sz="160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ODU</a:t>
                      </a:r>
                    </a:p>
                  </a:txBody>
                  <a:tcPr/>
                </a:tc>
                <a:tc>
                  <a:txBody>
                    <a:bodyPr/>
                    <a:lstStyle/>
                    <a:p>
                      <a:pPr algn="ctr"/>
                      <a:endParaRPr lang="en-US" sz="1600"/>
                    </a:p>
                  </a:txBody>
                  <a:tcPr/>
                </a:tc>
                <a:tc>
                  <a:txBody>
                    <a:bodyPr/>
                    <a:lstStyle/>
                    <a:p>
                      <a:pPr algn="ctr"/>
                      <a:endParaRPr lang="en-US" sz="1600"/>
                    </a:p>
                  </a:txBody>
                  <a:tcPr/>
                </a:tc>
                <a:tc>
                  <a:txBody>
                    <a:bodyPr/>
                    <a:lstStyle/>
                    <a:p>
                      <a:pPr algn="ctr"/>
                      <a:endParaRPr lang="en-US" sz="1600"/>
                    </a:p>
                  </a:txBody>
                  <a:tcPr/>
                </a:tc>
              </a:tr>
              <a:tr h="370840">
                <a:tc>
                  <a:txBody>
                    <a:bodyPr/>
                    <a:lstStyle/>
                    <a:p>
                      <a:pPr algn="ctr"/>
                      <a:r>
                        <a:rPr lang="en-US" sz="1600" dirty="0" smtClean="0"/>
                        <a:t>UNC</a:t>
                      </a:r>
                      <a:endParaRPr lang="en-US" sz="1600" dirty="0"/>
                    </a:p>
                  </a:txBody>
                  <a:tcPr/>
                </a:tc>
                <a:tc>
                  <a:txBody>
                    <a:bodyPr/>
                    <a:lstStyle/>
                    <a:p>
                      <a:pPr algn="ctr"/>
                      <a:endParaRPr lang="en-US" sz="1600"/>
                    </a:p>
                  </a:txBody>
                  <a:tcPr/>
                </a:tc>
                <a:tc>
                  <a:txBody>
                    <a:bodyPr/>
                    <a:lstStyle/>
                    <a:p>
                      <a:pPr algn="ctr"/>
                      <a:endParaRPr lang="en-US" sz="1600"/>
                    </a:p>
                  </a:txBody>
                  <a:tcPr/>
                </a:tc>
                <a:tc>
                  <a:txBody>
                    <a:bodyPr/>
                    <a:lstStyle/>
                    <a:p>
                      <a:pPr algn="ctr"/>
                      <a:endParaRPr lang="en-US" sz="1600" dirty="0"/>
                    </a:p>
                  </a:txBody>
                  <a:tcPr/>
                </a:tc>
              </a:tr>
              <a:tr h="370840">
                <a:tc>
                  <a:txBody>
                    <a:bodyPr/>
                    <a:lstStyle/>
                    <a:p>
                      <a:pPr algn="ctr"/>
                      <a:r>
                        <a:rPr lang="en-US" sz="1600" dirty="0" smtClean="0"/>
                        <a:t>Total</a:t>
                      </a:r>
                      <a:endParaRPr lang="en-US" sz="1600" dirty="0"/>
                    </a:p>
                  </a:txBody>
                  <a:tcPr/>
                </a:tc>
                <a:tc>
                  <a:txBody>
                    <a:bodyPr/>
                    <a:lstStyle/>
                    <a:p>
                      <a:pPr algn="ctr"/>
                      <a:r>
                        <a:rPr lang="en-US" sz="1600" dirty="0" smtClean="0"/>
                        <a:t>17</a:t>
                      </a:r>
                      <a:endParaRPr lang="en-US" sz="1600" dirty="0"/>
                    </a:p>
                  </a:txBody>
                  <a:tcPr/>
                </a:tc>
                <a:tc>
                  <a:txBody>
                    <a:bodyPr/>
                    <a:lstStyle/>
                    <a:p>
                      <a:pPr algn="ctr"/>
                      <a:r>
                        <a:rPr lang="en-US" sz="1600" dirty="0" smtClean="0"/>
                        <a:t>8</a:t>
                      </a:r>
                      <a:endParaRPr lang="en-US" sz="1600" dirty="0"/>
                    </a:p>
                  </a:txBody>
                  <a:tcPr/>
                </a:tc>
                <a:tc>
                  <a:txBody>
                    <a:bodyPr/>
                    <a:lstStyle/>
                    <a:p>
                      <a:pPr algn="ctr"/>
                      <a:r>
                        <a:rPr lang="en-US" sz="1600" dirty="0" smtClean="0"/>
                        <a:t>16</a:t>
                      </a:r>
                      <a:endParaRPr lang="en-US" sz="1600" dirty="0"/>
                    </a:p>
                  </a:txBody>
                  <a:tcPr/>
                </a:tc>
              </a:tr>
            </a:tbl>
          </a:graphicData>
        </a:graphic>
      </p:graphicFrame>
      <p:sp>
        <p:nvSpPr>
          <p:cNvPr id="21" name="Oval 20"/>
          <p:cNvSpPr/>
          <p:nvPr/>
        </p:nvSpPr>
        <p:spPr>
          <a:xfrm>
            <a:off x="6108700" y="1938338"/>
            <a:ext cx="254000" cy="254000"/>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108700" y="3808432"/>
            <a:ext cx="254000" cy="25400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108700" y="4164460"/>
            <a:ext cx="254000" cy="25400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108700" y="3437594"/>
            <a:ext cx="254000" cy="25400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8362950" y="2687638"/>
            <a:ext cx="254000" cy="254000"/>
          </a:xfrm>
          <a:prstGeom prst="ellipse">
            <a:avLst/>
          </a:prstGeom>
          <a:solidFill>
            <a:srgbClr val="008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7188200" y="3437594"/>
            <a:ext cx="254000" cy="254000"/>
          </a:xfrm>
          <a:prstGeom prst="ellipse">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8362950" y="4164460"/>
            <a:ext cx="254000" cy="254000"/>
          </a:xfrm>
          <a:prstGeom prst="ellipse">
            <a:avLst/>
          </a:prstGeom>
          <a:solidFill>
            <a:srgbClr val="008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8362950" y="2306638"/>
            <a:ext cx="254000" cy="254000"/>
          </a:xfrm>
          <a:prstGeom prst="ellipse">
            <a:avLst/>
          </a:prstGeom>
          <a:solidFill>
            <a:srgbClr val="008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8362950" y="3084532"/>
            <a:ext cx="254000" cy="254000"/>
          </a:xfrm>
          <a:prstGeom prst="ellipse">
            <a:avLst/>
          </a:prstGeom>
          <a:solidFill>
            <a:srgbClr val="008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8362950" y="3437594"/>
            <a:ext cx="254000" cy="254000"/>
          </a:xfrm>
          <a:prstGeom prst="ellipse">
            <a:avLst/>
          </a:prstGeom>
          <a:solidFill>
            <a:srgbClr val="008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8362950" y="3796160"/>
            <a:ext cx="254000" cy="254000"/>
          </a:xfrm>
          <a:prstGeom prst="ellipse">
            <a:avLst/>
          </a:prstGeom>
          <a:solidFill>
            <a:srgbClr val="008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5534059" y="5245127"/>
            <a:ext cx="2977999" cy="523220"/>
          </a:xfrm>
          <a:prstGeom prst="rect">
            <a:avLst/>
          </a:prstGeom>
          <a:noFill/>
        </p:spPr>
        <p:txBody>
          <a:bodyPr wrap="none" rtlCol="0">
            <a:spAutoFit/>
          </a:bodyPr>
          <a:lstStyle/>
          <a:p>
            <a:r>
              <a:rPr lang="en-US" sz="2800" dirty="0" smtClean="0"/>
              <a:t>41 Stations in Total</a:t>
            </a:r>
            <a:endParaRPr lang="en-US" sz="2800" dirty="0"/>
          </a:p>
        </p:txBody>
      </p:sp>
      <p:sp>
        <p:nvSpPr>
          <p:cNvPr id="27" name="Oval 26"/>
          <p:cNvSpPr/>
          <p:nvPr/>
        </p:nvSpPr>
        <p:spPr>
          <a:xfrm>
            <a:off x="7188200" y="2306638"/>
            <a:ext cx="254000" cy="254000"/>
          </a:xfrm>
          <a:prstGeom prst="ellipse">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033217" y="3009900"/>
            <a:ext cx="2157783" cy="24765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20" descr="ODU_croppe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68791" y="3904259"/>
            <a:ext cx="1006321" cy="5458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2" descr="unc-logo"/>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3297220" y="4578129"/>
            <a:ext cx="538728" cy="4339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umass_dartmouth_logo2.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37660" y="3212805"/>
            <a:ext cx="593831" cy="551448"/>
          </a:xfrm>
          <a:prstGeom prst="rect">
            <a:avLst/>
          </a:prstGeom>
        </p:spPr>
      </p:pic>
      <p:pic>
        <p:nvPicPr>
          <p:cNvPr id="14" name="Picture 17" descr="uconn"/>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289306" y="4518585"/>
            <a:ext cx="490538" cy="49184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4" descr="WHOI.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13445" y="3835323"/>
            <a:ext cx="642260" cy="591679"/>
          </a:xfrm>
          <a:prstGeom prst="rect">
            <a:avLst/>
          </a:prstGeom>
        </p:spPr>
      </p:pic>
      <p:pic>
        <p:nvPicPr>
          <p:cNvPr id="18" name="Picture 16" descr="uri"/>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292015" y="4903892"/>
            <a:ext cx="485120" cy="441668"/>
          </a:xfrm>
          <a:prstGeom prst="rect">
            <a:avLst/>
          </a:prstGeom>
          <a:solidFill>
            <a:schemeClr val="bg1"/>
          </a:solidFill>
          <a:ln w="38100">
            <a:solidFill>
              <a:schemeClr val="bg1"/>
            </a:solidFill>
            <a:miter lim="800000"/>
            <a:headEnd/>
            <a:tailEnd/>
          </a:ln>
        </p:spPr>
      </p:pic>
      <p:pic>
        <p:nvPicPr>
          <p:cNvPr id="10" name="Picture 9" descr="rutgers_R.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297220" y="3181812"/>
            <a:ext cx="569741" cy="569741"/>
          </a:xfrm>
          <a:prstGeom prst="rect">
            <a:avLst/>
          </a:prstGeom>
        </p:spPr>
      </p:pic>
    </p:spTree>
    <p:extLst>
      <p:ext uri="{BB962C8B-B14F-4D97-AF65-F5344CB8AC3E}">
        <p14:creationId xmlns:p14="http://schemas.microsoft.com/office/powerpoint/2010/main" val="103070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Monitoring</a:t>
            </a:r>
            <a:endParaRPr lang="en-US" dirty="0"/>
          </a:p>
        </p:txBody>
      </p:sp>
      <p:pic>
        <p:nvPicPr>
          <p:cNvPr id="3" name="Picture 2" descr="Screen Shot 2018-02-20 at 10.43.14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7100" y="906000"/>
            <a:ext cx="6350000" cy="5420000"/>
          </a:xfrm>
          <a:prstGeom prst="rect">
            <a:avLst/>
          </a:prstGeom>
        </p:spPr>
      </p:pic>
    </p:spTree>
    <p:extLst>
      <p:ext uri="{BB962C8B-B14F-4D97-AF65-F5344CB8AC3E}">
        <p14:creationId xmlns:p14="http://schemas.microsoft.com/office/powerpoint/2010/main" val="127490046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Monitoring</a:t>
            </a:r>
            <a:endParaRPr lang="en-US" dirty="0"/>
          </a:p>
        </p:txBody>
      </p:sp>
      <p:pic>
        <p:nvPicPr>
          <p:cNvPr id="3" name="Picture 2" descr="IMG_0671.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927100"/>
            <a:ext cx="9144000" cy="5067300"/>
          </a:xfrm>
          <a:prstGeom prst="rect">
            <a:avLst/>
          </a:prstGeom>
        </p:spPr>
      </p:pic>
    </p:spTree>
    <p:extLst>
      <p:ext uri="{BB962C8B-B14F-4D97-AF65-F5344CB8AC3E}">
        <p14:creationId xmlns:p14="http://schemas.microsoft.com/office/powerpoint/2010/main" val="373988359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Japan (2011) Indonesia (2012)</a:t>
            </a:r>
            <a:endParaRPr lang="en-US" dirty="0"/>
          </a:p>
        </p:txBody>
      </p:sp>
      <p:pic>
        <p:nvPicPr>
          <p:cNvPr id="3" name="Picture 2" descr="Screen Shot 2018-02-20 at 9.11.52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838200"/>
            <a:ext cx="2082321" cy="2794000"/>
          </a:xfrm>
          <a:prstGeom prst="rect">
            <a:avLst/>
          </a:prstGeom>
          <a:ln>
            <a:solidFill>
              <a:srgbClr val="000000"/>
            </a:solidFill>
          </a:ln>
        </p:spPr>
      </p:pic>
      <p:pic>
        <p:nvPicPr>
          <p:cNvPr id="4" name="Picture 3" descr="Screen Shot 2018-02-20 at 9.33.52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1200" y="3098800"/>
            <a:ext cx="2126146" cy="3022600"/>
          </a:xfrm>
          <a:prstGeom prst="rect">
            <a:avLst/>
          </a:prstGeom>
          <a:ln>
            <a:solidFill>
              <a:srgbClr val="000000"/>
            </a:solidFill>
          </a:ln>
        </p:spPr>
      </p:pic>
      <p:pic>
        <p:nvPicPr>
          <p:cNvPr id="5" name="Picture 4" descr="Screen Shot 2018-02-20 at 9.34.09 A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18603" y="838200"/>
            <a:ext cx="2111998" cy="2971800"/>
          </a:xfrm>
          <a:prstGeom prst="rect">
            <a:avLst/>
          </a:prstGeom>
          <a:ln>
            <a:solidFill>
              <a:srgbClr val="000000"/>
            </a:solidFill>
          </a:ln>
        </p:spPr>
      </p:pic>
      <p:pic>
        <p:nvPicPr>
          <p:cNvPr id="6" name="Picture 5" descr="Screen Shot 2018-02-20 at 9.34.22 A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88731" y="3098800"/>
            <a:ext cx="2264669" cy="3200400"/>
          </a:xfrm>
          <a:prstGeom prst="rect">
            <a:avLst/>
          </a:prstGeom>
          <a:ln>
            <a:solidFill>
              <a:srgbClr val="000000"/>
            </a:solidFill>
          </a:ln>
        </p:spPr>
      </p:pic>
    </p:spTree>
    <p:extLst>
      <p:ext uri="{BB962C8B-B14F-4D97-AF65-F5344CB8AC3E}">
        <p14:creationId xmlns:p14="http://schemas.microsoft.com/office/powerpoint/2010/main" val="205770216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Hurricane Sandy</a:t>
            </a:r>
            <a:br>
              <a:rPr lang="en-US" dirty="0" smtClean="0"/>
            </a:br>
            <a:r>
              <a:rPr lang="en-US" dirty="0" smtClean="0"/>
              <a:t>October 2012</a:t>
            </a:r>
            <a:endParaRPr lang="en-US" dirty="0"/>
          </a:p>
        </p:txBody>
      </p:sp>
      <p:sp>
        <p:nvSpPr>
          <p:cNvPr id="3" name="Text Placeholder 2"/>
          <p:cNvSpPr>
            <a:spLocks noGrp="1"/>
          </p:cNvSpPr>
          <p:nvPr>
            <p:ph type="body" idx="1"/>
          </p:nvPr>
        </p:nvSpPr>
        <p:spPr/>
        <p:txBody>
          <a:bodyPr/>
          <a:lstStyle/>
          <a:p>
            <a:r>
              <a:rPr lang="en-US" dirty="0" smtClean="0"/>
              <a:t>Hurricane Sandy 2012</a:t>
            </a:r>
            <a:endParaRPr lang="en-US" dirty="0"/>
          </a:p>
        </p:txBody>
      </p:sp>
    </p:spTree>
    <p:extLst>
      <p:ext uri="{BB962C8B-B14F-4D97-AF65-F5344CB8AC3E}">
        <p14:creationId xmlns:p14="http://schemas.microsoft.com/office/powerpoint/2010/main" val="377038369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descr="Screen shot 2012-11-14 at 1.36.38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01702"/>
            <a:ext cx="9144000" cy="71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4"/>
          <p:cNvSpPr/>
          <p:nvPr/>
        </p:nvSpPr>
        <p:spPr>
          <a:xfrm>
            <a:off x="682625" y="1439863"/>
            <a:ext cx="4994275" cy="4303712"/>
          </a:xfrm>
          <a:custGeom>
            <a:avLst/>
            <a:gdLst>
              <a:gd name="connsiteX0" fmla="*/ 4994961 w 4994961"/>
              <a:gd name="connsiteY0" fmla="*/ 4302687 h 4302687"/>
              <a:gd name="connsiteX1" fmla="*/ 4994961 w 4994961"/>
              <a:gd name="connsiteY1" fmla="*/ 4302687 h 4302687"/>
              <a:gd name="connsiteX2" fmla="*/ 4947570 w 4994961"/>
              <a:gd name="connsiteY2" fmla="*/ 4179483 h 4302687"/>
              <a:gd name="connsiteX3" fmla="*/ 4928614 w 4994961"/>
              <a:gd name="connsiteY3" fmla="*/ 4113142 h 4302687"/>
              <a:gd name="connsiteX4" fmla="*/ 4909658 w 4994961"/>
              <a:gd name="connsiteY4" fmla="*/ 4056278 h 4302687"/>
              <a:gd name="connsiteX5" fmla="*/ 4871745 w 4994961"/>
              <a:gd name="connsiteY5" fmla="*/ 3933073 h 4302687"/>
              <a:gd name="connsiteX6" fmla="*/ 4852789 w 4994961"/>
              <a:gd name="connsiteY6" fmla="*/ 3895164 h 4302687"/>
              <a:gd name="connsiteX7" fmla="*/ 4824355 w 4994961"/>
              <a:gd name="connsiteY7" fmla="*/ 3790914 h 4302687"/>
              <a:gd name="connsiteX8" fmla="*/ 4814877 w 4994961"/>
              <a:gd name="connsiteY8" fmla="*/ 3762482 h 4302687"/>
              <a:gd name="connsiteX9" fmla="*/ 4795921 w 4994961"/>
              <a:gd name="connsiteY9" fmla="*/ 3734050 h 4302687"/>
              <a:gd name="connsiteX10" fmla="*/ 4767486 w 4994961"/>
              <a:gd name="connsiteY10" fmla="*/ 3686664 h 4302687"/>
              <a:gd name="connsiteX11" fmla="*/ 4758008 w 4994961"/>
              <a:gd name="connsiteY11" fmla="*/ 3648755 h 4302687"/>
              <a:gd name="connsiteX12" fmla="*/ 4710618 w 4994961"/>
              <a:gd name="connsiteY12" fmla="*/ 3563459 h 4302687"/>
              <a:gd name="connsiteX13" fmla="*/ 4691661 w 4994961"/>
              <a:gd name="connsiteY13" fmla="*/ 3497118 h 4302687"/>
              <a:gd name="connsiteX14" fmla="*/ 4672705 w 4994961"/>
              <a:gd name="connsiteY14" fmla="*/ 3459209 h 4302687"/>
              <a:gd name="connsiteX15" fmla="*/ 4663227 w 4994961"/>
              <a:gd name="connsiteY15" fmla="*/ 3421300 h 4302687"/>
              <a:gd name="connsiteX16" fmla="*/ 4653749 w 4994961"/>
              <a:gd name="connsiteY16" fmla="*/ 3392868 h 4302687"/>
              <a:gd name="connsiteX17" fmla="*/ 4644271 w 4994961"/>
              <a:gd name="connsiteY17" fmla="*/ 3354959 h 4302687"/>
              <a:gd name="connsiteX18" fmla="*/ 4625315 w 4994961"/>
              <a:gd name="connsiteY18" fmla="*/ 3326527 h 4302687"/>
              <a:gd name="connsiteX19" fmla="*/ 4596880 w 4994961"/>
              <a:gd name="connsiteY19" fmla="*/ 3269663 h 4302687"/>
              <a:gd name="connsiteX20" fmla="*/ 4587402 w 4994961"/>
              <a:gd name="connsiteY20" fmla="*/ 3212800 h 4302687"/>
              <a:gd name="connsiteX21" fmla="*/ 4558968 w 4994961"/>
              <a:gd name="connsiteY21" fmla="*/ 3193845 h 4302687"/>
              <a:gd name="connsiteX22" fmla="*/ 4521056 w 4994961"/>
              <a:gd name="connsiteY22" fmla="*/ 3165413 h 4302687"/>
              <a:gd name="connsiteX23" fmla="*/ 4464187 w 4994961"/>
              <a:gd name="connsiteY23" fmla="*/ 3099072 h 4302687"/>
              <a:gd name="connsiteX24" fmla="*/ 4388362 w 4994961"/>
              <a:gd name="connsiteY24" fmla="*/ 3032731 h 4302687"/>
              <a:gd name="connsiteX25" fmla="*/ 4369406 w 4994961"/>
              <a:gd name="connsiteY25" fmla="*/ 3004299 h 4302687"/>
              <a:gd name="connsiteX26" fmla="*/ 4293581 w 4994961"/>
              <a:gd name="connsiteY26" fmla="*/ 2928481 h 4302687"/>
              <a:gd name="connsiteX27" fmla="*/ 4265147 w 4994961"/>
              <a:gd name="connsiteY27" fmla="*/ 2900049 h 4302687"/>
              <a:gd name="connsiteX28" fmla="*/ 4236713 w 4994961"/>
              <a:gd name="connsiteY28" fmla="*/ 2871617 h 4302687"/>
              <a:gd name="connsiteX29" fmla="*/ 4217756 w 4994961"/>
              <a:gd name="connsiteY29" fmla="*/ 2843186 h 4302687"/>
              <a:gd name="connsiteX30" fmla="*/ 4189322 w 4994961"/>
              <a:gd name="connsiteY30" fmla="*/ 2824231 h 4302687"/>
              <a:gd name="connsiteX31" fmla="*/ 4160888 w 4994961"/>
              <a:gd name="connsiteY31" fmla="*/ 2786322 h 4302687"/>
              <a:gd name="connsiteX32" fmla="*/ 4141931 w 4994961"/>
              <a:gd name="connsiteY32" fmla="*/ 2767367 h 4302687"/>
              <a:gd name="connsiteX33" fmla="*/ 4122975 w 4994961"/>
              <a:gd name="connsiteY33" fmla="*/ 2729458 h 4302687"/>
              <a:gd name="connsiteX34" fmla="*/ 4094541 w 4994961"/>
              <a:gd name="connsiteY34" fmla="*/ 2719981 h 4302687"/>
              <a:gd name="connsiteX35" fmla="*/ 4066107 w 4994961"/>
              <a:gd name="connsiteY35" fmla="*/ 2701026 h 4302687"/>
              <a:gd name="connsiteX36" fmla="*/ 4047150 w 4994961"/>
              <a:gd name="connsiteY36" fmla="*/ 2682072 h 4302687"/>
              <a:gd name="connsiteX37" fmla="*/ 4018716 w 4994961"/>
              <a:gd name="connsiteY37" fmla="*/ 2663117 h 4302687"/>
              <a:gd name="connsiteX38" fmla="*/ 3971326 w 4994961"/>
              <a:gd name="connsiteY38" fmla="*/ 2625208 h 4302687"/>
              <a:gd name="connsiteX39" fmla="*/ 3952369 w 4994961"/>
              <a:gd name="connsiteY39" fmla="*/ 2606253 h 4302687"/>
              <a:gd name="connsiteX40" fmla="*/ 3886023 w 4994961"/>
              <a:gd name="connsiteY40" fmla="*/ 2549390 h 4302687"/>
              <a:gd name="connsiteX41" fmla="*/ 3791242 w 4994961"/>
              <a:gd name="connsiteY41" fmla="*/ 2435662 h 4302687"/>
              <a:gd name="connsiteX42" fmla="*/ 3772285 w 4994961"/>
              <a:gd name="connsiteY42" fmla="*/ 2416708 h 4302687"/>
              <a:gd name="connsiteX43" fmla="*/ 3743851 w 4994961"/>
              <a:gd name="connsiteY43" fmla="*/ 2378799 h 4302687"/>
              <a:gd name="connsiteX44" fmla="*/ 3715417 w 4994961"/>
              <a:gd name="connsiteY44" fmla="*/ 2369321 h 4302687"/>
              <a:gd name="connsiteX45" fmla="*/ 3696461 w 4994961"/>
              <a:gd name="connsiteY45" fmla="*/ 2340890 h 4302687"/>
              <a:gd name="connsiteX46" fmla="*/ 3649070 w 4994961"/>
              <a:gd name="connsiteY46" fmla="*/ 2331412 h 4302687"/>
              <a:gd name="connsiteX47" fmla="*/ 3620636 w 4994961"/>
              <a:gd name="connsiteY47" fmla="*/ 2321935 h 4302687"/>
              <a:gd name="connsiteX48" fmla="*/ 3582723 w 4994961"/>
              <a:gd name="connsiteY48" fmla="*/ 2312458 h 4302687"/>
              <a:gd name="connsiteX49" fmla="*/ 3554289 w 4994961"/>
              <a:gd name="connsiteY49" fmla="*/ 2293503 h 4302687"/>
              <a:gd name="connsiteX50" fmla="*/ 3516377 w 4994961"/>
              <a:gd name="connsiteY50" fmla="*/ 2274549 h 4302687"/>
              <a:gd name="connsiteX51" fmla="*/ 3450030 w 4994961"/>
              <a:gd name="connsiteY51" fmla="*/ 2227162 h 4302687"/>
              <a:gd name="connsiteX52" fmla="*/ 3412118 w 4994961"/>
              <a:gd name="connsiteY52" fmla="*/ 2217685 h 4302687"/>
              <a:gd name="connsiteX53" fmla="*/ 3355249 w 4994961"/>
              <a:gd name="connsiteY53" fmla="*/ 2198730 h 4302687"/>
              <a:gd name="connsiteX54" fmla="*/ 3326815 w 4994961"/>
              <a:gd name="connsiteY54" fmla="*/ 2170298 h 4302687"/>
              <a:gd name="connsiteX55" fmla="*/ 3307858 w 4994961"/>
              <a:gd name="connsiteY55" fmla="*/ 2141867 h 4302687"/>
              <a:gd name="connsiteX56" fmla="*/ 3279424 w 4994961"/>
              <a:gd name="connsiteY56" fmla="*/ 2122912 h 4302687"/>
              <a:gd name="connsiteX57" fmla="*/ 3222555 w 4994961"/>
              <a:gd name="connsiteY57" fmla="*/ 2075526 h 4302687"/>
              <a:gd name="connsiteX58" fmla="*/ 3175165 w 4994961"/>
              <a:gd name="connsiteY58" fmla="*/ 2009185 h 4302687"/>
              <a:gd name="connsiteX59" fmla="*/ 3127774 w 4994961"/>
              <a:gd name="connsiteY59" fmla="*/ 1952321 h 4302687"/>
              <a:gd name="connsiteX60" fmla="*/ 3023515 w 4994961"/>
              <a:gd name="connsiteY60" fmla="*/ 1867025 h 4302687"/>
              <a:gd name="connsiteX61" fmla="*/ 2976125 w 4994961"/>
              <a:gd name="connsiteY61" fmla="*/ 1819639 h 4302687"/>
              <a:gd name="connsiteX62" fmla="*/ 2871866 w 4994961"/>
              <a:gd name="connsiteY62" fmla="*/ 1734343 h 4302687"/>
              <a:gd name="connsiteX63" fmla="*/ 2777085 w 4994961"/>
              <a:gd name="connsiteY63" fmla="*/ 1668002 h 4302687"/>
              <a:gd name="connsiteX64" fmla="*/ 2739172 w 4994961"/>
              <a:gd name="connsiteY64" fmla="*/ 1649048 h 4302687"/>
              <a:gd name="connsiteX65" fmla="*/ 2701260 w 4994961"/>
              <a:gd name="connsiteY65" fmla="*/ 1620616 h 4302687"/>
              <a:gd name="connsiteX66" fmla="*/ 2625435 w 4994961"/>
              <a:gd name="connsiteY66" fmla="*/ 1601661 h 4302687"/>
              <a:gd name="connsiteX67" fmla="*/ 2511698 w 4994961"/>
              <a:gd name="connsiteY67" fmla="*/ 1544798 h 4302687"/>
              <a:gd name="connsiteX68" fmla="*/ 2454829 w 4994961"/>
              <a:gd name="connsiteY68" fmla="*/ 1516366 h 4302687"/>
              <a:gd name="connsiteX69" fmla="*/ 2407439 w 4994961"/>
              <a:gd name="connsiteY69" fmla="*/ 1497411 h 4302687"/>
              <a:gd name="connsiteX70" fmla="*/ 2360048 w 4994961"/>
              <a:gd name="connsiteY70" fmla="*/ 1459502 h 4302687"/>
              <a:gd name="connsiteX71" fmla="*/ 2303179 w 4994961"/>
              <a:gd name="connsiteY71" fmla="*/ 1421593 h 4302687"/>
              <a:gd name="connsiteX72" fmla="*/ 2265267 w 4994961"/>
              <a:gd name="connsiteY72" fmla="*/ 1393161 h 4302687"/>
              <a:gd name="connsiteX73" fmla="*/ 2236833 w 4994961"/>
              <a:gd name="connsiteY73" fmla="*/ 1383684 h 4302687"/>
              <a:gd name="connsiteX74" fmla="*/ 2132574 w 4994961"/>
              <a:gd name="connsiteY74" fmla="*/ 1336297 h 4302687"/>
              <a:gd name="connsiteX75" fmla="*/ 2047271 w 4994961"/>
              <a:gd name="connsiteY75" fmla="*/ 1288911 h 4302687"/>
              <a:gd name="connsiteX76" fmla="*/ 2018836 w 4994961"/>
              <a:gd name="connsiteY76" fmla="*/ 1269956 h 4302687"/>
              <a:gd name="connsiteX77" fmla="*/ 1990402 w 4994961"/>
              <a:gd name="connsiteY77" fmla="*/ 1260479 h 4302687"/>
              <a:gd name="connsiteX78" fmla="*/ 1905099 w 4994961"/>
              <a:gd name="connsiteY78" fmla="*/ 1213093 h 4302687"/>
              <a:gd name="connsiteX79" fmla="*/ 1838752 w 4994961"/>
              <a:gd name="connsiteY79" fmla="*/ 1184661 h 4302687"/>
              <a:gd name="connsiteX80" fmla="*/ 1810318 w 4994961"/>
              <a:gd name="connsiteY80" fmla="*/ 1165706 h 4302687"/>
              <a:gd name="connsiteX81" fmla="*/ 1781884 w 4994961"/>
              <a:gd name="connsiteY81" fmla="*/ 1156229 h 4302687"/>
              <a:gd name="connsiteX82" fmla="*/ 1725015 w 4994961"/>
              <a:gd name="connsiteY82" fmla="*/ 1108843 h 4302687"/>
              <a:gd name="connsiteX83" fmla="*/ 1687103 w 4994961"/>
              <a:gd name="connsiteY83" fmla="*/ 1070933 h 4302687"/>
              <a:gd name="connsiteX84" fmla="*/ 1620756 w 4994961"/>
              <a:gd name="connsiteY84" fmla="*/ 1014070 h 4302687"/>
              <a:gd name="connsiteX85" fmla="*/ 1563887 w 4994961"/>
              <a:gd name="connsiteY85" fmla="*/ 976161 h 4302687"/>
              <a:gd name="connsiteX86" fmla="*/ 1516497 w 4994961"/>
              <a:gd name="connsiteY86" fmla="*/ 947729 h 4302687"/>
              <a:gd name="connsiteX87" fmla="*/ 1459628 w 4994961"/>
              <a:gd name="connsiteY87" fmla="*/ 890865 h 4302687"/>
              <a:gd name="connsiteX88" fmla="*/ 1431194 w 4994961"/>
              <a:gd name="connsiteY88" fmla="*/ 852956 h 4302687"/>
              <a:gd name="connsiteX89" fmla="*/ 1383803 w 4994961"/>
              <a:gd name="connsiteY89" fmla="*/ 805569 h 4302687"/>
              <a:gd name="connsiteX90" fmla="*/ 1326935 w 4994961"/>
              <a:gd name="connsiteY90" fmla="*/ 786615 h 4302687"/>
              <a:gd name="connsiteX91" fmla="*/ 1298501 w 4994961"/>
              <a:gd name="connsiteY91" fmla="*/ 767660 h 4302687"/>
              <a:gd name="connsiteX92" fmla="*/ 1222676 w 4994961"/>
              <a:gd name="connsiteY92" fmla="*/ 729751 h 4302687"/>
              <a:gd name="connsiteX93" fmla="*/ 1137373 w 4994961"/>
              <a:gd name="connsiteY93" fmla="*/ 672887 h 4302687"/>
              <a:gd name="connsiteX94" fmla="*/ 1108938 w 4994961"/>
              <a:gd name="connsiteY94" fmla="*/ 653933 h 4302687"/>
              <a:gd name="connsiteX95" fmla="*/ 1071026 w 4994961"/>
              <a:gd name="connsiteY95" fmla="*/ 634978 h 4302687"/>
              <a:gd name="connsiteX96" fmla="*/ 1042592 w 4994961"/>
              <a:gd name="connsiteY96" fmla="*/ 616024 h 4302687"/>
              <a:gd name="connsiteX97" fmla="*/ 985723 w 4994961"/>
              <a:gd name="connsiteY97" fmla="*/ 597069 h 4302687"/>
              <a:gd name="connsiteX98" fmla="*/ 957289 w 4994961"/>
              <a:gd name="connsiteY98" fmla="*/ 587592 h 4302687"/>
              <a:gd name="connsiteX99" fmla="*/ 890942 w 4994961"/>
              <a:gd name="connsiteY99" fmla="*/ 578115 h 4302687"/>
              <a:gd name="connsiteX100" fmla="*/ 834074 w 4994961"/>
              <a:gd name="connsiteY100" fmla="*/ 549683 h 4302687"/>
              <a:gd name="connsiteX101" fmla="*/ 767727 w 4994961"/>
              <a:gd name="connsiteY101" fmla="*/ 511774 h 4302687"/>
              <a:gd name="connsiteX102" fmla="*/ 720336 w 4994961"/>
              <a:gd name="connsiteY102" fmla="*/ 492819 h 4302687"/>
              <a:gd name="connsiteX103" fmla="*/ 625555 w 4994961"/>
              <a:gd name="connsiteY103" fmla="*/ 445433 h 4302687"/>
              <a:gd name="connsiteX104" fmla="*/ 502340 w 4994961"/>
              <a:gd name="connsiteY104" fmla="*/ 360137 h 4302687"/>
              <a:gd name="connsiteX105" fmla="*/ 473906 w 4994961"/>
              <a:gd name="connsiteY105" fmla="*/ 331705 h 4302687"/>
              <a:gd name="connsiteX106" fmla="*/ 445471 w 4994961"/>
              <a:gd name="connsiteY106" fmla="*/ 322228 h 4302687"/>
              <a:gd name="connsiteX107" fmla="*/ 445471 w 4994961"/>
              <a:gd name="connsiteY107" fmla="*/ 312751 h 4302687"/>
              <a:gd name="connsiteX108" fmla="*/ 0 w 4994961"/>
              <a:gd name="connsiteY108" fmla="*/ 0 h 430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994961" h="4302687">
                <a:moveTo>
                  <a:pt x="4994961" y="4302687"/>
                </a:moveTo>
                <a:lnTo>
                  <a:pt x="4994961" y="4302687"/>
                </a:lnTo>
                <a:cubicBezTo>
                  <a:pt x="4979164" y="4261619"/>
                  <a:pt x="4962107" y="4221014"/>
                  <a:pt x="4947570" y="4179483"/>
                </a:cubicBezTo>
                <a:cubicBezTo>
                  <a:pt x="4939972" y="4157776"/>
                  <a:pt x="4935378" y="4135124"/>
                  <a:pt x="4928614" y="4113142"/>
                </a:cubicBezTo>
                <a:cubicBezTo>
                  <a:pt x="4922738" y="4094046"/>
                  <a:pt x="4915534" y="4075374"/>
                  <a:pt x="4909658" y="4056278"/>
                </a:cubicBezTo>
                <a:cubicBezTo>
                  <a:pt x="4897189" y="4015757"/>
                  <a:pt x="4887571" y="3972634"/>
                  <a:pt x="4871745" y="3933073"/>
                </a:cubicBezTo>
                <a:cubicBezTo>
                  <a:pt x="4866498" y="3919956"/>
                  <a:pt x="4859108" y="3907800"/>
                  <a:pt x="4852789" y="3895164"/>
                </a:cubicBezTo>
                <a:cubicBezTo>
                  <a:pt x="4839392" y="3828186"/>
                  <a:pt x="4848405" y="3863059"/>
                  <a:pt x="4824355" y="3790914"/>
                </a:cubicBezTo>
                <a:cubicBezTo>
                  <a:pt x="4821196" y="3781437"/>
                  <a:pt x="4820419" y="3770794"/>
                  <a:pt x="4814877" y="3762482"/>
                </a:cubicBezTo>
                <a:cubicBezTo>
                  <a:pt x="4808558" y="3753005"/>
                  <a:pt x="4801015" y="3744238"/>
                  <a:pt x="4795921" y="3734050"/>
                </a:cubicBezTo>
                <a:cubicBezTo>
                  <a:pt x="4771314" y="3684840"/>
                  <a:pt x="4804512" y="3723684"/>
                  <a:pt x="4767486" y="3686664"/>
                </a:cubicBezTo>
                <a:cubicBezTo>
                  <a:pt x="4764327" y="3674028"/>
                  <a:pt x="4763298" y="3660658"/>
                  <a:pt x="4758008" y="3648755"/>
                </a:cubicBezTo>
                <a:cubicBezTo>
                  <a:pt x="4733836" y="3594372"/>
                  <a:pt x="4728969" y="3613918"/>
                  <a:pt x="4710618" y="3563459"/>
                </a:cubicBezTo>
                <a:cubicBezTo>
                  <a:pt x="4702758" y="3541845"/>
                  <a:pt x="4699521" y="3518732"/>
                  <a:pt x="4691661" y="3497118"/>
                </a:cubicBezTo>
                <a:cubicBezTo>
                  <a:pt x="4686832" y="3483841"/>
                  <a:pt x="4677666" y="3472437"/>
                  <a:pt x="4672705" y="3459209"/>
                </a:cubicBezTo>
                <a:cubicBezTo>
                  <a:pt x="4668131" y="3447013"/>
                  <a:pt x="4666806" y="3433824"/>
                  <a:pt x="4663227" y="3421300"/>
                </a:cubicBezTo>
                <a:cubicBezTo>
                  <a:pt x="4660482" y="3411694"/>
                  <a:pt x="4656494" y="3402474"/>
                  <a:pt x="4653749" y="3392868"/>
                </a:cubicBezTo>
                <a:cubicBezTo>
                  <a:pt x="4650170" y="3380344"/>
                  <a:pt x="4649402" y="3366931"/>
                  <a:pt x="4644271" y="3354959"/>
                </a:cubicBezTo>
                <a:cubicBezTo>
                  <a:pt x="4639784" y="3344490"/>
                  <a:pt x="4630409" y="3336715"/>
                  <a:pt x="4625315" y="3326527"/>
                </a:cubicBezTo>
                <a:cubicBezTo>
                  <a:pt x="4586078" y="3248059"/>
                  <a:pt x="4651203" y="3351137"/>
                  <a:pt x="4596880" y="3269663"/>
                </a:cubicBezTo>
                <a:cubicBezTo>
                  <a:pt x="4593721" y="3250709"/>
                  <a:pt x="4595996" y="3229987"/>
                  <a:pt x="4587402" y="3212800"/>
                </a:cubicBezTo>
                <a:cubicBezTo>
                  <a:pt x="4582307" y="3202612"/>
                  <a:pt x="4568237" y="3200466"/>
                  <a:pt x="4558968" y="3193845"/>
                </a:cubicBezTo>
                <a:cubicBezTo>
                  <a:pt x="4546114" y="3184664"/>
                  <a:pt x="4533050" y="3175693"/>
                  <a:pt x="4521056" y="3165413"/>
                </a:cubicBezTo>
                <a:cubicBezTo>
                  <a:pt x="4480616" y="3130753"/>
                  <a:pt x="4501648" y="3141881"/>
                  <a:pt x="4464187" y="3099072"/>
                </a:cubicBezTo>
                <a:cubicBezTo>
                  <a:pt x="4432952" y="3063378"/>
                  <a:pt x="4424797" y="3060054"/>
                  <a:pt x="4388362" y="3032731"/>
                </a:cubicBezTo>
                <a:cubicBezTo>
                  <a:pt x="4382043" y="3023254"/>
                  <a:pt x="4377069" y="3012727"/>
                  <a:pt x="4369406" y="3004299"/>
                </a:cubicBezTo>
                <a:cubicBezTo>
                  <a:pt x="4345362" y="2977853"/>
                  <a:pt x="4318856" y="2953754"/>
                  <a:pt x="4293581" y="2928481"/>
                </a:cubicBezTo>
                <a:lnTo>
                  <a:pt x="4265147" y="2900049"/>
                </a:lnTo>
                <a:cubicBezTo>
                  <a:pt x="4255669" y="2890572"/>
                  <a:pt x="4244149" y="2882769"/>
                  <a:pt x="4236713" y="2871617"/>
                </a:cubicBezTo>
                <a:cubicBezTo>
                  <a:pt x="4230394" y="2862140"/>
                  <a:pt x="4225811" y="2851240"/>
                  <a:pt x="4217756" y="2843186"/>
                </a:cubicBezTo>
                <a:cubicBezTo>
                  <a:pt x="4209701" y="2835132"/>
                  <a:pt x="4197377" y="2832285"/>
                  <a:pt x="4189322" y="2824231"/>
                </a:cubicBezTo>
                <a:cubicBezTo>
                  <a:pt x="4178152" y="2813062"/>
                  <a:pt x="4171001" y="2798456"/>
                  <a:pt x="4160888" y="2786322"/>
                </a:cubicBezTo>
                <a:cubicBezTo>
                  <a:pt x="4155167" y="2779457"/>
                  <a:pt x="4148250" y="2773685"/>
                  <a:pt x="4141931" y="2767367"/>
                </a:cubicBezTo>
                <a:cubicBezTo>
                  <a:pt x="4135612" y="2754731"/>
                  <a:pt x="4132965" y="2739448"/>
                  <a:pt x="4122975" y="2729458"/>
                </a:cubicBezTo>
                <a:cubicBezTo>
                  <a:pt x="4115910" y="2722394"/>
                  <a:pt x="4103477" y="2724449"/>
                  <a:pt x="4094541" y="2719981"/>
                </a:cubicBezTo>
                <a:cubicBezTo>
                  <a:pt x="4084352" y="2714887"/>
                  <a:pt x="4075002" y="2708141"/>
                  <a:pt x="4066107" y="2701026"/>
                </a:cubicBezTo>
                <a:cubicBezTo>
                  <a:pt x="4059129" y="2695444"/>
                  <a:pt x="4054128" y="2687654"/>
                  <a:pt x="4047150" y="2682072"/>
                </a:cubicBezTo>
                <a:cubicBezTo>
                  <a:pt x="4038255" y="2674957"/>
                  <a:pt x="4027829" y="2669951"/>
                  <a:pt x="4018716" y="2663117"/>
                </a:cubicBezTo>
                <a:cubicBezTo>
                  <a:pt x="4002532" y="2650980"/>
                  <a:pt x="3986686" y="2638372"/>
                  <a:pt x="3971326" y="2625208"/>
                </a:cubicBezTo>
                <a:cubicBezTo>
                  <a:pt x="3964541" y="2619393"/>
                  <a:pt x="3959347" y="2611835"/>
                  <a:pt x="3952369" y="2606253"/>
                </a:cubicBezTo>
                <a:cubicBezTo>
                  <a:pt x="3904432" y="2567907"/>
                  <a:pt x="3939258" y="2610225"/>
                  <a:pt x="3886023" y="2549390"/>
                </a:cubicBezTo>
                <a:cubicBezTo>
                  <a:pt x="3853525" y="2512253"/>
                  <a:pt x="3826139" y="2470554"/>
                  <a:pt x="3791242" y="2435662"/>
                </a:cubicBezTo>
                <a:cubicBezTo>
                  <a:pt x="3784923" y="2429344"/>
                  <a:pt x="3778006" y="2423572"/>
                  <a:pt x="3772285" y="2416708"/>
                </a:cubicBezTo>
                <a:cubicBezTo>
                  <a:pt x="3762172" y="2404574"/>
                  <a:pt x="3755986" y="2388911"/>
                  <a:pt x="3743851" y="2378799"/>
                </a:cubicBezTo>
                <a:cubicBezTo>
                  <a:pt x="3736176" y="2372403"/>
                  <a:pt x="3724895" y="2372480"/>
                  <a:pt x="3715417" y="2369321"/>
                </a:cubicBezTo>
                <a:cubicBezTo>
                  <a:pt x="3709098" y="2359844"/>
                  <a:pt x="3706351" y="2346541"/>
                  <a:pt x="3696461" y="2340890"/>
                </a:cubicBezTo>
                <a:cubicBezTo>
                  <a:pt x="3682473" y="2332898"/>
                  <a:pt x="3664699" y="2335319"/>
                  <a:pt x="3649070" y="2331412"/>
                </a:cubicBezTo>
                <a:cubicBezTo>
                  <a:pt x="3639378" y="2328989"/>
                  <a:pt x="3630242" y="2324679"/>
                  <a:pt x="3620636" y="2321935"/>
                </a:cubicBezTo>
                <a:cubicBezTo>
                  <a:pt x="3608111" y="2318357"/>
                  <a:pt x="3595361" y="2315617"/>
                  <a:pt x="3582723" y="2312458"/>
                </a:cubicBezTo>
                <a:cubicBezTo>
                  <a:pt x="3573245" y="2306140"/>
                  <a:pt x="3564179" y="2299154"/>
                  <a:pt x="3554289" y="2293503"/>
                </a:cubicBezTo>
                <a:cubicBezTo>
                  <a:pt x="3542022" y="2286494"/>
                  <a:pt x="3528358" y="2282037"/>
                  <a:pt x="3516377" y="2274549"/>
                </a:cubicBezTo>
                <a:cubicBezTo>
                  <a:pt x="3509322" y="2270140"/>
                  <a:pt x="3462785" y="2232628"/>
                  <a:pt x="3450030" y="2227162"/>
                </a:cubicBezTo>
                <a:cubicBezTo>
                  <a:pt x="3438057" y="2222031"/>
                  <a:pt x="3424595" y="2221428"/>
                  <a:pt x="3412118" y="2217685"/>
                </a:cubicBezTo>
                <a:cubicBezTo>
                  <a:pt x="3392979" y="2211944"/>
                  <a:pt x="3355249" y="2198730"/>
                  <a:pt x="3355249" y="2198730"/>
                </a:cubicBezTo>
                <a:cubicBezTo>
                  <a:pt x="3345771" y="2189253"/>
                  <a:pt x="3335396" y="2180594"/>
                  <a:pt x="3326815" y="2170298"/>
                </a:cubicBezTo>
                <a:cubicBezTo>
                  <a:pt x="3319523" y="2161548"/>
                  <a:pt x="3315913" y="2149921"/>
                  <a:pt x="3307858" y="2141867"/>
                </a:cubicBezTo>
                <a:cubicBezTo>
                  <a:pt x="3299803" y="2133813"/>
                  <a:pt x="3288416" y="2129905"/>
                  <a:pt x="3279424" y="2122912"/>
                </a:cubicBezTo>
                <a:cubicBezTo>
                  <a:pt x="3259946" y="2107764"/>
                  <a:pt x="3239229" y="2093714"/>
                  <a:pt x="3222555" y="2075526"/>
                </a:cubicBezTo>
                <a:cubicBezTo>
                  <a:pt x="3204190" y="2055494"/>
                  <a:pt x="3191736" y="2030725"/>
                  <a:pt x="3175165" y="2009185"/>
                </a:cubicBezTo>
                <a:cubicBezTo>
                  <a:pt x="3160120" y="1989628"/>
                  <a:pt x="3144372" y="1970578"/>
                  <a:pt x="3127774" y="1952321"/>
                </a:cubicBezTo>
                <a:cubicBezTo>
                  <a:pt x="3047024" y="1863503"/>
                  <a:pt x="3116564" y="1943149"/>
                  <a:pt x="3023515" y="1867025"/>
                </a:cubicBezTo>
                <a:cubicBezTo>
                  <a:pt x="3006225" y="1852880"/>
                  <a:pt x="2992937" y="1834349"/>
                  <a:pt x="2976125" y="1819639"/>
                </a:cubicBezTo>
                <a:cubicBezTo>
                  <a:pt x="2942332" y="1790072"/>
                  <a:pt x="2906929" y="1762391"/>
                  <a:pt x="2871866" y="1734343"/>
                </a:cubicBezTo>
                <a:cubicBezTo>
                  <a:pt x="2852056" y="1718497"/>
                  <a:pt x="2794703" y="1676810"/>
                  <a:pt x="2777085" y="1668002"/>
                </a:cubicBezTo>
                <a:cubicBezTo>
                  <a:pt x="2764447" y="1661684"/>
                  <a:pt x="2751154" y="1656536"/>
                  <a:pt x="2739172" y="1649048"/>
                </a:cubicBezTo>
                <a:cubicBezTo>
                  <a:pt x="2725776" y="1640677"/>
                  <a:pt x="2715841" y="1626691"/>
                  <a:pt x="2701260" y="1620616"/>
                </a:cubicBezTo>
                <a:cubicBezTo>
                  <a:pt x="2677211" y="1610596"/>
                  <a:pt x="2650151" y="1609899"/>
                  <a:pt x="2625435" y="1601661"/>
                </a:cubicBezTo>
                <a:cubicBezTo>
                  <a:pt x="2556702" y="1578752"/>
                  <a:pt x="2568584" y="1575824"/>
                  <a:pt x="2511698" y="1544798"/>
                </a:cubicBezTo>
                <a:cubicBezTo>
                  <a:pt x="2493092" y="1534650"/>
                  <a:pt x="2474123" y="1525135"/>
                  <a:pt x="2454829" y="1516366"/>
                </a:cubicBezTo>
                <a:cubicBezTo>
                  <a:pt x="2439340" y="1509326"/>
                  <a:pt x="2422028" y="1506164"/>
                  <a:pt x="2407439" y="1497411"/>
                </a:cubicBezTo>
                <a:cubicBezTo>
                  <a:pt x="2390092" y="1487004"/>
                  <a:pt x="2376409" y="1471400"/>
                  <a:pt x="2360048" y="1459502"/>
                </a:cubicBezTo>
                <a:cubicBezTo>
                  <a:pt x="2341623" y="1446103"/>
                  <a:pt x="2321405" y="1435262"/>
                  <a:pt x="2303179" y="1421593"/>
                </a:cubicBezTo>
                <a:cubicBezTo>
                  <a:pt x="2290542" y="1412116"/>
                  <a:pt x="2278982" y="1400998"/>
                  <a:pt x="2265267" y="1393161"/>
                </a:cubicBezTo>
                <a:cubicBezTo>
                  <a:pt x="2256593" y="1388205"/>
                  <a:pt x="2246311" y="1386843"/>
                  <a:pt x="2236833" y="1383684"/>
                </a:cubicBezTo>
                <a:cubicBezTo>
                  <a:pt x="2199016" y="1326963"/>
                  <a:pt x="2235908" y="1368089"/>
                  <a:pt x="2132574" y="1336297"/>
                </a:cubicBezTo>
                <a:cubicBezTo>
                  <a:pt x="2114738" y="1330810"/>
                  <a:pt x="2059116" y="1296314"/>
                  <a:pt x="2047271" y="1288911"/>
                </a:cubicBezTo>
                <a:cubicBezTo>
                  <a:pt x="2037611" y="1282874"/>
                  <a:pt x="2029025" y="1275050"/>
                  <a:pt x="2018836" y="1269956"/>
                </a:cubicBezTo>
                <a:cubicBezTo>
                  <a:pt x="2009900" y="1265488"/>
                  <a:pt x="1999136" y="1265330"/>
                  <a:pt x="1990402" y="1260479"/>
                </a:cubicBezTo>
                <a:cubicBezTo>
                  <a:pt x="1892630" y="1206166"/>
                  <a:pt x="1969438" y="1234537"/>
                  <a:pt x="1905099" y="1213093"/>
                </a:cubicBezTo>
                <a:cubicBezTo>
                  <a:pt x="1833715" y="1165506"/>
                  <a:pt x="1924438" y="1221380"/>
                  <a:pt x="1838752" y="1184661"/>
                </a:cubicBezTo>
                <a:cubicBezTo>
                  <a:pt x="1828282" y="1180174"/>
                  <a:pt x="1820507" y="1170800"/>
                  <a:pt x="1810318" y="1165706"/>
                </a:cubicBezTo>
                <a:cubicBezTo>
                  <a:pt x="1801382" y="1161238"/>
                  <a:pt x="1791362" y="1159388"/>
                  <a:pt x="1781884" y="1156229"/>
                </a:cubicBezTo>
                <a:cubicBezTo>
                  <a:pt x="1763223" y="1100249"/>
                  <a:pt x="1788158" y="1150935"/>
                  <a:pt x="1725015" y="1108843"/>
                </a:cubicBezTo>
                <a:cubicBezTo>
                  <a:pt x="1710145" y="1098930"/>
                  <a:pt x="1700327" y="1082954"/>
                  <a:pt x="1687103" y="1070933"/>
                </a:cubicBezTo>
                <a:cubicBezTo>
                  <a:pt x="1665550" y="1051341"/>
                  <a:pt x="1643843" y="1031828"/>
                  <a:pt x="1620756" y="1014070"/>
                </a:cubicBezTo>
                <a:cubicBezTo>
                  <a:pt x="1602698" y="1000180"/>
                  <a:pt x="1583108" y="988391"/>
                  <a:pt x="1563887" y="976161"/>
                </a:cubicBezTo>
                <a:cubicBezTo>
                  <a:pt x="1548345" y="966272"/>
                  <a:pt x="1529524" y="960754"/>
                  <a:pt x="1516497" y="947729"/>
                </a:cubicBezTo>
                <a:cubicBezTo>
                  <a:pt x="1497541" y="928774"/>
                  <a:pt x="1475713" y="912310"/>
                  <a:pt x="1459628" y="890865"/>
                </a:cubicBezTo>
                <a:cubicBezTo>
                  <a:pt x="1450150" y="878229"/>
                  <a:pt x="1441689" y="864762"/>
                  <a:pt x="1431194" y="852956"/>
                </a:cubicBezTo>
                <a:cubicBezTo>
                  <a:pt x="1416352" y="836260"/>
                  <a:pt x="1404996" y="812633"/>
                  <a:pt x="1383803" y="805569"/>
                </a:cubicBezTo>
                <a:lnTo>
                  <a:pt x="1326935" y="786615"/>
                </a:lnTo>
                <a:cubicBezTo>
                  <a:pt x="1317457" y="780297"/>
                  <a:pt x="1308501" y="773114"/>
                  <a:pt x="1298501" y="767660"/>
                </a:cubicBezTo>
                <a:cubicBezTo>
                  <a:pt x="1273693" y="754130"/>
                  <a:pt x="1245283" y="746705"/>
                  <a:pt x="1222676" y="729751"/>
                </a:cubicBezTo>
                <a:cubicBezTo>
                  <a:pt x="1159582" y="682435"/>
                  <a:pt x="1210488" y="718579"/>
                  <a:pt x="1137373" y="672887"/>
                </a:cubicBezTo>
                <a:cubicBezTo>
                  <a:pt x="1127713" y="666850"/>
                  <a:pt x="1118828" y="659584"/>
                  <a:pt x="1108938" y="653933"/>
                </a:cubicBezTo>
                <a:cubicBezTo>
                  <a:pt x="1096670" y="646924"/>
                  <a:pt x="1083293" y="641987"/>
                  <a:pt x="1071026" y="634978"/>
                </a:cubicBezTo>
                <a:cubicBezTo>
                  <a:pt x="1061136" y="629327"/>
                  <a:pt x="1053001" y="620650"/>
                  <a:pt x="1042592" y="616024"/>
                </a:cubicBezTo>
                <a:cubicBezTo>
                  <a:pt x="1024332" y="607909"/>
                  <a:pt x="1004679" y="603387"/>
                  <a:pt x="985723" y="597069"/>
                </a:cubicBezTo>
                <a:cubicBezTo>
                  <a:pt x="976245" y="593910"/>
                  <a:pt x="967179" y="589005"/>
                  <a:pt x="957289" y="587592"/>
                </a:cubicBezTo>
                <a:lnTo>
                  <a:pt x="890942" y="578115"/>
                </a:lnTo>
                <a:cubicBezTo>
                  <a:pt x="871986" y="568638"/>
                  <a:pt x="852734" y="559730"/>
                  <a:pt x="834074" y="549683"/>
                </a:cubicBezTo>
                <a:cubicBezTo>
                  <a:pt x="811647" y="537608"/>
                  <a:pt x="790509" y="523164"/>
                  <a:pt x="767727" y="511774"/>
                </a:cubicBezTo>
                <a:cubicBezTo>
                  <a:pt x="752509" y="504166"/>
                  <a:pt x="735554" y="500427"/>
                  <a:pt x="720336" y="492819"/>
                </a:cubicBezTo>
                <a:cubicBezTo>
                  <a:pt x="613168" y="439239"/>
                  <a:pt x="690764" y="467166"/>
                  <a:pt x="625555" y="445433"/>
                </a:cubicBezTo>
                <a:cubicBezTo>
                  <a:pt x="522972" y="363373"/>
                  <a:pt x="569157" y="382407"/>
                  <a:pt x="502340" y="360137"/>
                </a:cubicBezTo>
                <a:cubicBezTo>
                  <a:pt x="492862" y="350660"/>
                  <a:pt x="485059" y="339139"/>
                  <a:pt x="473906" y="331705"/>
                </a:cubicBezTo>
                <a:cubicBezTo>
                  <a:pt x="465593" y="326163"/>
                  <a:pt x="453784" y="327769"/>
                  <a:pt x="445471" y="322228"/>
                </a:cubicBezTo>
                <a:cubicBezTo>
                  <a:pt x="442842" y="320476"/>
                  <a:pt x="445471" y="315910"/>
                  <a:pt x="445471" y="312751"/>
                </a:cubicBezTo>
                <a:lnTo>
                  <a:pt x="0" y="0"/>
                </a:ln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Tree>
    <p:extLst>
      <p:ext uri="{BB962C8B-B14F-4D97-AF65-F5344CB8AC3E}">
        <p14:creationId xmlns:p14="http://schemas.microsoft.com/office/powerpoint/2010/main" val="143626924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t>Seaside park</a:t>
            </a:r>
            <a:endParaRPr lang="en-US" dirty="0"/>
          </a:p>
        </p:txBody>
      </p:sp>
      <p:sp>
        <p:nvSpPr>
          <p:cNvPr id="32770" name="Text Placeholder 3"/>
          <p:cNvSpPr>
            <a:spLocks noGrp="1"/>
          </p:cNvSpPr>
          <p:nvPr>
            <p:ph type="body" idx="1"/>
          </p:nvPr>
        </p:nvSpPr>
        <p:spPr>
          <a:ln>
            <a:miter lim="800000"/>
            <a:headEnd/>
            <a:tailEnd/>
          </a:ln>
        </p:spPr>
        <p:txBody>
          <a:bodyPr/>
          <a:lstStyle/>
          <a:p>
            <a:r>
              <a:rPr lang="en-US" dirty="0" smtClean="0">
                <a:latin typeface="Arial" charset="0"/>
              </a:rPr>
              <a:t>Seaside Park, NJ</a:t>
            </a:r>
            <a:endParaRPr lang="en-US" dirty="0">
              <a:latin typeface="Arial" charset="0"/>
            </a:endParaRPr>
          </a:p>
        </p:txBody>
      </p:sp>
    </p:spTree>
    <p:extLst>
      <p:ext uri="{BB962C8B-B14F-4D97-AF65-F5344CB8AC3E}">
        <p14:creationId xmlns:p14="http://schemas.microsoft.com/office/powerpoint/2010/main" val="3143730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ln>
            <a:miter lim="800000"/>
            <a:headEnd/>
            <a:tailEnd/>
          </a:ln>
        </p:spPr>
        <p:txBody>
          <a:bodyPr/>
          <a:lstStyle/>
          <a:p>
            <a:endParaRPr lang="en-US">
              <a:latin typeface="Arial" charset="0"/>
            </a:endParaRPr>
          </a:p>
        </p:txBody>
      </p:sp>
      <p:pic>
        <p:nvPicPr>
          <p:cNvPr id="49154" name="Picture 2" descr="SPRK_pre_0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92667"/>
            <a:ext cx="9144000" cy="6830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flipH="1">
            <a:off x="6591300" y="3009900"/>
            <a:ext cx="508000" cy="419100"/>
          </a:xfrm>
          <a:prstGeom prst="straightConnector1">
            <a:avLst/>
          </a:prstGeom>
          <a:ln w="762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5469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188362649_07d3b8398c_b.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09600"/>
            <a:ext cx="9144000" cy="6858000"/>
          </a:xfrm>
          <a:prstGeom prst="rect">
            <a:avLst/>
          </a:prstGeom>
        </p:spPr>
      </p:pic>
    </p:spTree>
    <p:extLst>
      <p:ext uri="{BB962C8B-B14F-4D97-AF65-F5344CB8AC3E}">
        <p14:creationId xmlns:p14="http://schemas.microsoft.com/office/powerpoint/2010/main" val="1029045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ln>
            <a:miter lim="800000"/>
            <a:headEnd/>
            <a:tailEnd/>
          </a:ln>
        </p:spPr>
        <p:txBody>
          <a:bodyPr/>
          <a:lstStyle/>
          <a:p>
            <a:endParaRPr lang="en-US">
              <a:latin typeface="Arial" charset="0"/>
            </a:endParaRPr>
          </a:p>
        </p:txBody>
      </p:sp>
      <p:pic>
        <p:nvPicPr>
          <p:cNvPr id="49154" name="Picture 2" descr="SPRK_pre_0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92667"/>
            <a:ext cx="9144000" cy="6830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flipH="1">
            <a:off x="1485900" y="1663700"/>
            <a:ext cx="508000" cy="41910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6591300" y="3009900"/>
            <a:ext cx="508000" cy="419100"/>
          </a:xfrm>
          <a:prstGeom prst="straightConnector1">
            <a:avLst/>
          </a:prstGeom>
          <a:ln w="762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1412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PRK_post.pdf"/>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74638"/>
            <a:ext cx="9175230" cy="5740400"/>
          </a:xfrm>
          <a:prstGeom prst="rect">
            <a:avLst/>
          </a:prstGeom>
        </p:spPr>
      </p:pic>
      <p:pic>
        <p:nvPicPr>
          <p:cNvPr id="4" name="Picture 3" descr="SPRK_photos.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68466" y="122238"/>
            <a:ext cx="2810434" cy="2171699"/>
          </a:xfrm>
          <a:prstGeom prst="rect">
            <a:avLst/>
          </a:prstGeom>
          <a:ln>
            <a:solidFill>
              <a:schemeClr val="tx1"/>
            </a:solidFill>
          </a:ln>
        </p:spPr>
      </p:pic>
      <p:cxnSp>
        <p:nvCxnSpPr>
          <p:cNvPr id="6" name="Straight Arrow Connector 5"/>
          <p:cNvCxnSpPr/>
          <p:nvPr/>
        </p:nvCxnSpPr>
        <p:spPr>
          <a:xfrm>
            <a:off x="6375400" y="3568700"/>
            <a:ext cx="1676400" cy="1193800"/>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832937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t>RESILIENCY &amp; Hardening</a:t>
            </a:r>
            <a:endParaRPr lang="en-US" dirty="0"/>
          </a:p>
        </p:txBody>
      </p:sp>
      <p:sp>
        <p:nvSpPr>
          <p:cNvPr id="32770" name="Text Placeholder 3"/>
          <p:cNvSpPr>
            <a:spLocks noGrp="1"/>
          </p:cNvSpPr>
          <p:nvPr>
            <p:ph type="body" idx="1"/>
          </p:nvPr>
        </p:nvSpPr>
        <p:spPr>
          <a:ln>
            <a:miter lim="800000"/>
            <a:headEnd/>
            <a:tailEnd/>
          </a:ln>
        </p:spPr>
        <p:txBody>
          <a:bodyPr/>
          <a:lstStyle/>
          <a:p>
            <a:r>
              <a:rPr lang="en-US" dirty="0" smtClean="0">
                <a:latin typeface="Arial" charset="0"/>
              </a:rPr>
              <a:t>Resiliency</a:t>
            </a:r>
            <a:endParaRPr lang="en-US" dirty="0">
              <a:latin typeface="Arial" charset="0"/>
            </a:endParaRPr>
          </a:p>
        </p:txBody>
      </p:sp>
    </p:spTree>
    <p:extLst>
      <p:ext uri="{BB962C8B-B14F-4D97-AF65-F5344CB8AC3E}">
        <p14:creationId xmlns:p14="http://schemas.microsoft.com/office/powerpoint/2010/main" val="133214451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IMG_270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09600"/>
            <a:ext cx="9144000" cy="6858000"/>
          </a:xfrm>
          <a:prstGeom prst="rect">
            <a:avLst/>
          </a:prstGeom>
        </p:spPr>
      </p:pic>
    </p:spTree>
    <p:extLst>
      <p:ext uri="{BB962C8B-B14F-4D97-AF65-F5344CB8AC3E}">
        <p14:creationId xmlns:p14="http://schemas.microsoft.com/office/powerpoint/2010/main" val="368593653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Seaside Park, NJ</a:t>
            </a:r>
            <a:endParaRPr lang="en-US" dirty="0"/>
          </a:p>
        </p:txBody>
      </p:sp>
      <p:pic>
        <p:nvPicPr>
          <p:cNvPr id="3" name="Picture 2" descr="IMG_628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55850" y="825500"/>
            <a:ext cx="3962400" cy="5283200"/>
          </a:xfrm>
          <a:prstGeom prst="rect">
            <a:avLst/>
          </a:prstGeom>
        </p:spPr>
      </p:pic>
    </p:spTree>
    <p:extLst>
      <p:ext uri="{BB962C8B-B14F-4D97-AF65-F5344CB8AC3E}">
        <p14:creationId xmlns:p14="http://schemas.microsoft.com/office/powerpoint/2010/main" val="55396008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N453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074" name="Title 6"/>
          <p:cNvSpPr>
            <a:spLocks noGrp="1"/>
          </p:cNvSpPr>
          <p:nvPr>
            <p:ph type="ctrTitle"/>
          </p:nvPr>
        </p:nvSpPr>
        <p:spPr>
          <a:xfrm>
            <a:off x="0" y="533400"/>
            <a:ext cx="7162800" cy="2057400"/>
          </a:xfrm>
        </p:spPr>
        <p:txBody>
          <a:bodyPr>
            <a:normAutofit/>
          </a:bodyPr>
          <a:lstStyle/>
          <a:p>
            <a:pPr eaLnBrk="1" hangingPunct="1"/>
            <a:r>
              <a:rPr lang="en-US" b="1" dirty="0" smtClean="0">
                <a:latin typeface="Arial" charset="0"/>
                <a:ea typeface="ＭＳ Ｐゴシック" charset="0"/>
              </a:rPr>
              <a:t>HF Radar Network Operation</a:t>
            </a:r>
            <a:endParaRPr lang="en-US" sz="4000" i="1" dirty="0">
              <a:latin typeface="Arial" charset="0"/>
              <a:ea typeface="ＭＳ Ｐゴシック" charset="0"/>
            </a:endParaRPr>
          </a:p>
        </p:txBody>
      </p:sp>
      <p:sp>
        <p:nvSpPr>
          <p:cNvPr id="3075" name="Subtitle 7"/>
          <p:cNvSpPr>
            <a:spLocks noGrp="1"/>
          </p:cNvSpPr>
          <p:nvPr>
            <p:ph type="subTitle" idx="1"/>
          </p:nvPr>
        </p:nvSpPr>
        <p:spPr>
          <a:xfrm>
            <a:off x="184484" y="2705100"/>
            <a:ext cx="4724400" cy="1752600"/>
          </a:xfrm>
        </p:spPr>
        <p:txBody>
          <a:bodyPr/>
          <a:lstStyle/>
          <a:p>
            <a:pPr eaLnBrk="1" hangingPunct="1">
              <a:spcBef>
                <a:spcPts val="0"/>
              </a:spcBef>
            </a:pPr>
            <a:r>
              <a:rPr lang="en-US" sz="2800" dirty="0" smtClean="0">
                <a:latin typeface="Arial" charset="0"/>
                <a:ea typeface="ＭＳ Ｐゴシック" charset="0"/>
              </a:rPr>
              <a:t>Hugh Roarty</a:t>
            </a:r>
          </a:p>
          <a:p>
            <a:pPr eaLnBrk="1" hangingPunct="1">
              <a:spcBef>
                <a:spcPts val="0"/>
              </a:spcBef>
            </a:pPr>
            <a:r>
              <a:rPr lang="en-US" sz="2800" dirty="0" smtClean="0">
                <a:latin typeface="Arial" charset="0"/>
                <a:ea typeface="ＭＳ Ｐゴシック" charset="0"/>
              </a:rPr>
              <a:t>Rutgers University</a:t>
            </a:r>
            <a:r>
              <a:rPr lang="en-US" sz="2800" dirty="0" smtClean="0">
                <a:solidFill>
                  <a:schemeClr val="bg1"/>
                </a:solidFill>
                <a:latin typeface="Arial" charset="0"/>
                <a:ea typeface="ＭＳ Ｐゴシック" charset="0"/>
              </a:rPr>
              <a:t> MARACOOS</a:t>
            </a:r>
          </a:p>
        </p:txBody>
      </p:sp>
      <p:pic>
        <p:nvPicPr>
          <p:cNvPr id="5" name="Picture 4" descr="NOAA_0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65177" y="3911600"/>
            <a:ext cx="1348622" cy="1293576"/>
          </a:xfrm>
          <a:prstGeom prst="rect">
            <a:avLst/>
          </a:prstGeom>
        </p:spPr>
      </p:pic>
      <p:pic>
        <p:nvPicPr>
          <p:cNvPr id="6" name="Picture 5" descr="MARACOOS_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5102" y="5999930"/>
            <a:ext cx="3387047" cy="584200"/>
          </a:xfrm>
          <a:prstGeom prst="rect">
            <a:avLst/>
          </a:prstGeom>
        </p:spPr>
      </p:pic>
      <p:pic>
        <p:nvPicPr>
          <p:cNvPr id="7" name="Picture 6" descr="IOOS.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93769" y="1829376"/>
            <a:ext cx="1042230" cy="1893548"/>
          </a:xfrm>
          <a:prstGeom prst="rect">
            <a:avLst/>
          </a:prstGeom>
        </p:spPr>
      </p:pic>
    </p:spTree>
    <p:extLst>
      <p:ext uri="{BB962C8B-B14F-4D97-AF65-F5344CB8AC3E}">
        <p14:creationId xmlns:p14="http://schemas.microsoft.com/office/powerpoint/2010/main" val="213649799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descr="IMG_268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3708" y="838200"/>
            <a:ext cx="7272691" cy="5454518"/>
          </a:xfrm>
          <a:prstGeom prst="rect">
            <a:avLst/>
          </a:prstGeom>
        </p:spPr>
      </p:pic>
    </p:spTree>
    <p:extLst>
      <p:ext uri="{BB962C8B-B14F-4D97-AF65-F5344CB8AC3E}">
        <p14:creationId xmlns:p14="http://schemas.microsoft.com/office/powerpoint/2010/main" val="114592524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Loveladies, NJ</a:t>
            </a:r>
            <a:endParaRPr lang="en-US" dirty="0"/>
          </a:p>
        </p:txBody>
      </p:sp>
      <p:pic>
        <p:nvPicPr>
          <p:cNvPr id="3" name="Picture 2" descr="IMG_034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839454"/>
            <a:ext cx="7200900" cy="5378450"/>
          </a:xfrm>
          <a:prstGeom prst="rect">
            <a:avLst/>
          </a:prstGeom>
        </p:spPr>
      </p:pic>
    </p:spTree>
    <p:extLst>
      <p:ext uri="{BB962C8B-B14F-4D97-AF65-F5344CB8AC3E}">
        <p14:creationId xmlns:p14="http://schemas.microsoft.com/office/powerpoint/2010/main" val="79825404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Brigantine, NJ</a:t>
            </a:r>
            <a:endParaRPr lang="en-US" dirty="0"/>
          </a:p>
        </p:txBody>
      </p:sp>
      <p:pic>
        <p:nvPicPr>
          <p:cNvPr id="3" name="Picture 2" descr="20150904_110144.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20750"/>
            <a:ext cx="9144000" cy="5143500"/>
          </a:xfrm>
          <a:prstGeom prst="rect">
            <a:avLst/>
          </a:prstGeom>
        </p:spPr>
      </p:pic>
    </p:spTree>
    <p:extLst>
      <p:ext uri="{BB962C8B-B14F-4D97-AF65-F5344CB8AC3E}">
        <p14:creationId xmlns:p14="http://schemas.microsoft.com/office/powerpoint/2010/main" val="143430406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Port Monmouth, NJ</a:t>
            </a:r>
            <a:endParaRPr lang="en-US" dirty="0"/>
          </a:p>
        </p:txBody>
      </p:sp>
      <p:pic>
        <p:nvPicPr>
          <p:cNvPr id="3" name="Picture 2" descr="IMG_563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4324" y="825500"/>
            <a:ext cx="4133850" cy="5511800"/>
          </a:xfrm>
          <a:prstGeom prst="rect">
            <a:avLst/>
          </a:prstGeom>
        </p:spPr>
      </p:pic>
      <p:cxnSp>
        <p:nvCxnSpPr>
          <p:cNvPr id="5" name="Straight Arrow Connector 4"/>
          <p:cNvCxnSpPr/>
          <p:nvPr/>
        </p:nvCxnSpPr>
        <p:spPr>
          <a:xfrm>
            <a:off x="1892300" y="3505200"/>
            <a:ext cx="2578100" cy="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745202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BRMR_antenna.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09601"/>
            <a:ext cx="9144000" cy="6858000"/>
          </a:xfrm>
          <a:prstGeom prst="rect">
            <a:avLst/>
          </a:prstGeom>
        </p:spPr>
      </p:pic>
    </p:spTree>
    <p:extLst>
      <p:ext uri="{BB962C8B-B14F-4D97-AF65-F5344CB8AC3E}">
        <p14:creationId xmlns:p14="http://schemas.microsoft.com/office/powerpoint/2010/main" val="183295768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IMG_351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05050" y="0"/>
            <a:ext cx="4705350" cy="6273800"/>
          </a:xfrm>
          <a:prstGeom prst="rect">
            <a:avLst/>
          </a:prstGeom>
        </p:spPr>
      </p:pic>
    </p:spTree>
    <p:extLst>
      <p:ext uri="{BB962C8B-B14F-4D97-AF65-F5344CB8AC3E}">
        <p14:creationId xmlns:p14="http://schemas.microsoft.com/office/powerpoint/2010/main" val="216911217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468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09601"/>
            <a:ext cx="9144000" cy="6858000"/>
          </a:xfrm>
          <a:prstGeom prst="rect">
            <a:avLst/>
          </a:prstGeom>
        </p:spPr>
      </p:pic>
      <p:sp>
        <p:nvSpPr>
          <p:cNvPr id="4" name="Title 3"/>
          <p:cNvSpPr>
            <a:spLocks noGrp="1"/>
          </p:cNvSpPr>
          <p:nvPr>
            <p:ph type="title"/>
          </p:nvPr>
        </p:nvSpPr>
        <p:spPr/>
        <p:txBody>
          <a:bodyPr/>
          <a:lstStyle/>
          <a:p>
            <a:r>
              <a:rPr lang="en-US" dirty="0" smtClean="0">
                <a:solidFill>
                  <a:schemeClr val="bg1"/>
                </a:solidFill>
              </a:rPr>
              <a:t>Antenna Base</a:t>
            </a:r>
            <a:endParaRPr lang="en-US" dirty="0">
              <a:solidFill>
                <a:schemeClr val="bg1"/>
              </a:solidFill>
            </a:endParaRPr>
          </a:p>
        </p:txBody>
      </p:sp>
    </p:spTree>
    <p:extLst>
      <p:ext uri="{BB962C8B-B14F-4D97-AF65-F5344CB8AC3E}">
        <p14:creationId xmlns:p14="http://schemas.microsoft.com/office/powerpoint/2010/main" val="153966354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IMG_479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4686300" cy="6248400"/>
          </a:xfrm>
          <a:prstGeom prst="rect">
            <a:avLst/>
          </a:prstGeom>
        </p:spPr>
      </p:pic>
      <p:pic>
        <p:nvPicPr>
          <p:cNvPr id="4" name="Picture 3" descr="Screen Shot 2015-10-27 at 2.35.54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86300" y="1787064"/>
            <a:ext cx="4318000" cy="3235246"/>
          </a:xfrm>
          <a:prstGeom prst="rect">
            <a:avLst/>
          </a:prstGeom>
        </p:spPr>
      </p:pic>
    </p:spTree>
    <p:extLst>
      <p:ext uri="{BB962C8B-B14F-4D97-AF65-F5344CB8AC3E}">
        <p14:creationId xmlns:p14="http://schemas.microsoft.com/office/powerpoint/2010/main" val="247548944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fr_totals_coverage_20121101T000000-20121201T000000_hir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8300" y="-1"/>
            <a:ext cx="5854700" cy="6267912"/>
          </a:xfrm>
          <a:prstGeom prst="rect">
            <a:avLst/>
          </a:prstGeom>
        </p:spPr>
      </p:pic>
      <p:sp>
        <p:nvSpPr>
          <p:cNvPr id="2" name="Title 1"/>
          <p:cNvSpPr>
            <a:spLocks noGrp="1"/>
          </p:cNvSpPr>
          <p:nvPr>
            <p:ph type="title"/>
          </p:nvPr>
        </p:nvSpPr>
        <p:spPr>
          <a:xfrm>
            <a:off x="0" y="1327611"/>
            <a:ext cx="3556000" cy="1143000"/>
          </a:xfrm>
        </p:spPr>
        <p:txBody>
          <a:bodyPr>
            <a:normAutofit/>
          </a:bodyPr>
          <a:lstStyle/>
          <a:p>
            <a:r>
              <a:rPr lang="en-US" sz="2400" dirty="0" smtClean="0">
                <a:solidFill>
                  <a:schemeClr val="tx1"/>
                </a:solidFill>
              </a:rPr>
              <a:t>Data Coverage</a:t>
            </a:r>
            <a:br>
              <a:rPr lang="en-US" sz="2400" dirty="0" smtClean="0">
                <a:solidFill>
                  <a:schemeClr val="tx1"/>
                </a:solidFill>
              </a:rPr>
            </a:br>
            <a:r>
              <a:rPr lang="en-US" sz="2400" dirty="0" smtClean="0">
                <a:solidFill>
                  <a:schemeClr val="tx1"/>
                </a:solidFill>
              </a:rPr>
              <a:t>November 2012</a:t>
            </a:r>
            <a:endParaRPr lang="en-US" sz="2400" dirty="0">
              <a:solidFill>
                <a:schemeClr val="tx1"/>
              </a:solidFill>
            </a:endParaRPr>
          </a:p>
        </p:txBody>
      </p:sp>
    </p:spTree>
    <p:extLst>
      <p:ext uri="{BB962C8B-B14F-4D97-AF65-F5344CB8AC3E}">
        <p14:creationId xmlns:p14="http://schemas.microsoft.com/office/powerpoint/2010/main" val="223458608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l="19722" r="15972" b="5371"/>
          <a:stretch/>
        </p:blipFill>
        <p:spPr>
          <a:xfrm>
            <a:off x="1803400" y="0"/>
            <a:ext cx="5649959" cy="6235700"/>
          </a:xfrm>
          <a:prstGeom prst="rect">
            <a:avLst/>
          </a:prstGeom>
        </p:spPr>
      </p:pic>
      <p:sp>
        <p:nvSpPr>
          <p:cNvPr id="5" name="Title 1"/>
          <p:cNvSpPr txBox="1">
            <a:spLocks/>
          </p:cNvSpPr>
          <p:nvPr/>
        </p:nvSpPr>
        <p:spPr>
          <a:xfrm>
            <a:off x="0" y="1327611"/>
            <a:ext cx="35560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smtClean="0">
                <a:solidFill>
                  <a:schemeClr val="tx1"/>
                </a:solidFill>
              </a:rPr>
              <a:t>Data Coverage</a:t>
            </a:r>
            <a:br>
              <a:rPr lang="en-US" sz="2400" dirty="0" smtClean="0">
                <a:solidFill>
                  <a:schemeClr val="tx1"/>
                </a:solidFill>
              </a:rPr>
            </a:br>
            <a:r>
              <a:rPr lang="en-US" sz="2400" dirty="0" smtClean="0">
                <a:solidFill>
                  <a:schemeClr val="tx1"/>
                </a:solidFill>
              </a:rPr>
              <a:t>February 20, 2018</a:t>
            </a:r>
            <a:endParaRPr lang="en-US" sz="2400" dirty="0">
              <a:solidFill>
                <a:schemeClr val="tx1"/>
              </a:solidFill>
            </a:endParaRPr>
          </a:p>
        </p:txBody>
      </p:sp>
    </p:spTree>
    <p:extLst>
      <p:ext uri="{BB962C8B-B14F-4D97-AF65-F5344CB8AC3E}">
        <p14:creationId xmlns:p14="http://schemas.microsoft.com/office/powerpoint/2010/main" val="60195740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209356886_4c69c3222f_b.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 name="Rectangle 7"/>
          <p:cNvSpPr/>
          <p:nvPr/>
        </p:nvSpPr>
        <p:spPr>
          <a:xfrm>
            <a:off x="0" y="5805196"/>
            <a:ext cx="9144000" cy="114300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2717800" y="274638"/>
            <a:ext cx="5969000" cy="1143000"/>
          </a:xfrm>
        </p:spPr>
        <p:txBody>
          <a:bodyPr/>
          <a:lstStyle/>
          <a:p>
            <a:r>
              <a:rPr lang="en-US" dirty="0" smtClean="0">
                <a:solidFill>
                  <a:srgbClr val="FFFFFF"/>
                </a:solidFill>
              </a:rPr>
              <a:t>Outline</a:t>
            </a:r>
            <a:endParaRPr lang="en-US" dirty="0">
              <a:solidFill>
                <a:srgbClr val="FFFFFF"/>
              </a:solidFill>
            </a:endParaRPr>
          </a:p>
        </p:txBody>
      </p:sp>
      <p:sp>
        <p:nvSpPr>
          <p:cNvPr id="14" name="Content Placeholder 13"/>
          <p:cNvSpPr>
            <a:spLocks noGrp="1"/>
          </p:cNvSpPr>
          <p:nvPr>
            <p:ph idx="1"/>
          </p:nvPr>
        </p:nvSpPr>
        <p:spPr>
          <a:xfrm>
            <a:off x="3263900" y="1600200"/>
            <a:ext cx="5422900" cy="4525963"/>
          </a:xfrm>
        </p:spPr>
        <p:txBody>
          <a:bodyPr>
            <a:noAutofit/>
          </a:bodyPr>
          <a:lstStyle/>
          <a:p>
            <a:r>
              <a:rPr lang="en-US" sz="3600" dirty="0" smtClean="0">
                <a:solidFill>
                  <a:schemeClr val="bg1"/>
                </a:solidFill>
              </a:rPr>
              <a:t>Introduction to HF Radar</a:t>
            </a:r>
          </a:p>
          <a:p>
            <a:r>
              <a:rPr lang="en-US" sz="3600" dirty="0" smtClean="0">
                <a:solidFill>
                  <a:schemeClr val="bg1"/>
                </a:solidFill>
              </a:rPr>
              <a:t>Past Results</a:t>
            </a:r>
          </a:p>
          <a:p>
            <a:r>
              <a:rPr lang="en-US" sz="3600" dirty="0" smtClean="0">
                <a:solidFill>
                  <a:schemeClr val="bg1"/>
                </a:solidFill>
              </a:rPr>
              <a:t>Network Operation</a:t>
            </a:r>
          </a:p>
          <a:p>
            <a:r>
              <a:rPr lang="en-US" sz="3600" dirty="0" smtClean="0">
                <a:solidFill>
                  <a:schemeClr val="bg1"/>
                </a:solidFill>
              </a:rPr>
              <a:t>Hurricane Sandy</a:t>
            </a:r>
          </a:p>
          <a:p>
            <a:r>
              <a:rPr lang="en-US" sz="3600" dirty="0" smtClean="0">
                <a:solidFill>
                  <a:schemeClr val="bg1"/>
                </a:solidFill>
              </a:rPr>
              <a:t>Storm Resiliency</a:t>
            </a:r>
          </a:p>
          <a:p>
            <a:r>
              <a:rPr lang="en-US" sz="3600" dirty="0" smtClean="0">
                <a:solidFill>
                  <a:schemeClr val="bg1"/>
                </a:solidFill>
              </a:rPr>
              <a:t>Antenna Calibration</a:t>
            </a:r>
          </a:p>
        </p:txBody>
      </p:sp>
    </p:spTree>
    <p:extLst>
      <p:ext uri="{BB962C8B-B14F-4D97-AF65-F5344CB8AC3E}">
        <p14:creationId xmlns:p14="http://schemas.microsoft.com/office/powerpoint/2010/main" val="285446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fr_20140704T140000-20140704T140000_v2.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47700"/>
            <a:ext cx="5062690" cy="5511800"/>
          </a:xfrm>
          <a:prstGeom prst="rect">
            <a:avLst/>
          </a:prstGeom>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l="64444" t="9842" b="11032"/>
          <a:stretch/>
        </p:blipFill>
        <p:spPr>
          <a:xfrm>
            <a:off x="5130800" y="876300"/>
            <a:ext cx="3251200" cy="5207000"/>
          </a:xfrm>
          <a:prstGeom prst="rect">
            <a:avLst/>
          </a:prstGeom>
          <a:ln>
            <a:solidFill>
              <a:schemeClr val="tx1"/>
            </a:solidFill>
          </a:ln>
        </p:spPr>
      </p:pic>
      <p:sp>
        <p:nvSpPr>
          <p:cNvPr id="2" name="Title 1"/>
          <p:cNvSpPr>
            <a:spLocks noGrp="1"/>
          </p:cNvSpPr>
          <p:nvPr>
            <p:ph type="title"/>
          </p:nvPr>
        </p:nvSpPr>
        <p:spPr>
          <a:xfrm>
            <a:off x="457200" y="-144462"/>
            <a:ext cx="8229600" cy="1143000"/>
          </a:xfrm>
        </p:spPr>
        <p:txBody>
          <a:bodyPr>
            <a:normAutofit/>
          </a:bodyPr>
          <a:lstStyle/>
          <a:p>
            <a:r>
              <a:rPr lang="en-US" dirty="0" smtClean="0"/>
              <a:t>Hurricane Arthur 2014</a:t>
            </a:r>
            <a:endParaRPr lang="en-US" dirty="0"/>
          </a:p>
        </p:txBody>
      </p:sp>
    </p:spTree>
    <p:extLst>
      <p:ext uri="{BB962C8B-B14F-4D97-AF65-F5344CB8AC3E}">
        <p14:creationId xmlns:p14="http://schemas.microsoft.com/office/powerpoint/2010/main" val="89826070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smtClean="0"/>
              <a:t>Antenna Calibration</a:t>
            </a:r>
            <a:endParaRPr lang="en-US" dirty="0"/>
          </a:p>
        </p:txBody>
      </p:sp>
    </p:spTree>
    <p:extLst>
      <p:ext uri="{BB962C8B-B14F-4D97-AF65-F5344CB8AC3E}">
        <p14:creationId xmlns:p14="http://schemas.microsoft.com/office/powerpoint/2010/main" val="202093684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2006600"/>
            <a:ext cx="4047067" cy="2794000"/>
          </a:xfrm>
          <a:prstGeom prst="rect">
            <a:avLst/>
          </a:prstGeom>
        </p:spPr>
      </p:pic>
      <p:pic>
        <p:nvPicPr>
          <p:cNvPr id="5" name="Picture 4" descr="PlotLoopPatter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5800" y="1574800"/>
            <a:ext cx="4000500" cy="4000500"/>
          </a:xfrm>
          <a:prstGeom prst="rect">
            <a:avLst/>
          </a:prstGeom>
        </p:spPr>
      </p:pic>
      <p:sp>
        <p:nvSpPr>
          <p:cNvPr id="6" name="Title 5"/>
          <p:cNvSpPr>
            <a:spLocks noGrp="1"/>
          </p:cNvSpPr>
          <p:nvPr>
            <p:ph type="title"/>
          </p:nvPr>
        </p:nvSpPr>
        <p:spPr/>
        <p:txBody>
          <a:bodyPr/>
          <a:lstStyle/>
          <a:p>
            <a:r>
              <a:rPr lang="en-US" dirty="0" smtClean="0"/>
              <a:t>Antenna Pattern Procedure</a:t>
            </a:r>
            <a:endParaRPr lang="en-US" dirty="0"/>
          </a:p>
        </p:txBody>
      </p:sp>
      <p:sp>
        <p:nvSpPr>
          <p:cNvPr id="2" name="TextBox 1"/>
          <p:cNvSpPr txBox="1"/>
          <p:nvPr/>
        </p:nvSpPr>
        <p:spPr>
          <a:xfrm>
            <a:off x="5651500" y="1040368"/>
            <a:ext cx="1915120" cy="369332"/>
          </a:xfrm>
          <a:prstGeom prst="rect">
            <a:avLst/>
          </a:prstGeom>
          <a:noFill/>
        </p:spPr>
        <p:txBody>
          <a:bodyPr wrap="none" rtlCol="0">
            <a:spAutoFit/>
          </a:bodyPr>
          <a:lstStyle/>
          <a:p>
            <a:r>
              <a:rPr lang="en-US" dirty="0" smtClean="0"/>
              <a:t>BRNT 2017_11_20</a:t>
            </a:r>
            <a:endParaRPr lang="en-US" dirty="0"/>
          </a:p>
        </p:txBody>
      </p:sp>
    </p:spTree>
    <p:extLst>
      <p:ext uri="{BB962C8B-B14F-4D97-AF65-F5344CB8AC3E}">
        <p14:creationId xmlns:p14="http://schemas.microsoft.com/office/powerpoint/2010/main" val="14264402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299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6838950" y="1276350"/>
            <a:ext cx="2286000" cy="1714500"/>
          </a:xfrm>
          <a:prstGeom prst="rect">
            <a:avLst/>
          </a:prstGeom>
        </p:spPr>
      </p:pic>
      <p:sp>
        <p:nvSpPr>
          <p:cNvPr id="2" name="Title 1"/>
          <p:cNvSpPr>
            <a:spLocks noGrp="1"/>
          </p:cNvSpPr>
          <p:nvPr>
            <p:ph type="title"/>
          </p:nvPr>
        </p:nvSpPr>
        <p:spPr>
          <a:xfrm>
            <a:off x="457200" y="-152400"/>
            <a:ext cx="8229600" cy="1143000"/>
          </a:xfrm>
        </p:spPr>
        <p:txBody>
          <a:bodyPr/>
          <a:lstStyle/>
          <a:p>
            <a:r>
              <a:rPr lang="en-US" sz="3600" dirty="0" smtClean="0"/>
              <a:t>Pattern Methods</a:t>
            </a:r>
            <a:endParaRPr lang="en-US" sz="3600" dirty="0"/>
          </a:p>
        </p:txBody>
      </p:sp>
      <p:pic>
        <p:nvPicPr>
          <p:cNvPr id="3" name="Picture 2" descr="IMG_299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124450" y="1276350"/>
            <a:ext cx="2286000" cy="1714500"/>
          </a:xfrm>
          <a:prstGeom prst="rect">
            <a:avLst/>
          </a:prstGeom>
        </p:spPr>
      </p:pic>
      <p:pic>
        <p:nvPicPr>
          <p:cNvPr id="6" name="Picture 5" descr="Screen Shot 2015-02-26 at 12.57.01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81532" y="1371600"/>
            <a:ext cx="2623868" cy="1905000"/>
          </a:xfrm>
          <a:prstGeom prst="rect">
            <a:avLst/>
          </a:prstGeom>
        </p:spPr>
      </p:pic>
      <p:pic>
        <p:nvPicPr>
          <p:cNvPr id="7" name="Picture 6" descr="Screen Shot 2015-02-26 at 1.01.51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5710" y="838201"/>
            <a:ext cx="2014090" cy="2438400"/>
          </a:xfrm>
          <a:prstGeom prst="rect">
            <a:avLst/>
          </a:prstGeom>
        </p:spPr>
      </p:pic>
      <p:sp>
        <p:nvSpPr>
          <p:cNvPr id="8" name="TextBox 7"/>
          <p:cNvSpPr txBox="1"/>
          <p:nvPr/>
        </p:nvSpPr>
        <p:spPr>
          <a:xfrm>
            <a:off x="685800" y="3200400"/>
            <a:ext cx="1219200" cy="369332"/>
          </a:xfrm>
          <a:prstGeom prst="rect">
            <a:avLst/>
          </a:prstGeom>
          <a:noFill/>
        </p:spPr>
        <p:txBody>
          <a:bodyPr wrap="square" rtlCol="0">
            <a:spAutoFit/>
          </a:bodyPr>
          <a:lstStyle/>
          <a:p>
            <a:r>
              <a:rPr lang="en-US" dirty="0" smtClean="0"/>
              <a:t>Walking</a:t>
            </a:r>
            <a:endParaRPr lang="en-US" dirty="0"/>
          </a:p>
        </p:txBody>
      </p:sp>
      <p:sp>
        <p:nvSpPr>
          <p:cNvPr id="9" name="TextBox 8"/>
          <p:cNvSpPr txBox="1"/>
          <p:nvPr/>
        </p:nvSpPr>
        <p:spPr>
          <a:xfrm>
            <a:off x="6858000" y="3200400"/>
            <a:ext cx="1219200" cy="369332"/>
          </a:xfrm>
          <a:prstGeom prst="rect">
            <a:avLst/>
          </a:prstGeom>
          <a:noFill/>
        </p:spPr>
        <p:txBody>
          <a:bodyPr wrap="square" rtlCol="0">
            <a:spAutoFit/>
          </a:bodyPr>
          <a:lstStyle/>
          <a:p>
            <a:r>
              <a:rPr lang="en-US" dirty="0" smtClean="0"/>
              <a:t>AIS</a:t>
            </a:r>
            <a:endParaRPr lang="en-US" dirty="0"/>
          </a:p>
        </p:txBody>
      </p:sp>
      <p:sp>
        <p:nvSpPr>
          <p:cNvPr id="10" name="TextBox 9"/>
          <p:cNvSpPr txBox="1"/>
          <p:nvPr/>
        </p:nvSpPr>
        <p:spPr>
          <a:xfrm>
            <a:off x="3505200" y="3200400"/>
            <a:ext cx="762000" cy="381000"/>
          </a:xfrm>
          <a:prstGeom prst="rect">
            <a:avLst/>
          </a:prstGeom>
          <a:noFill/>
        </p:spPr>
        <p:txBody>
          <a:bodyPr wrap="square" rtlCol="0">
            <a:spAutoFit/>
          </a:bodyPr>
          <a:lstStyle/>
          <a:p>
            <a:r>
              <a:rPr lang="en-US" dirty="0" smtClean="0"/>
              <a:t>Boat</a:t>
            </a:r>
            <a:endParaRPr lang="en-US" dirty="0"/>
          </a:p>
        </p:txBody>
      </p:sp>
      <p:pic>
        <p:nvPicPr>
          <p:cNvPr id="4" name="Picture 3" descr="Screen Shot 2015-03-01 at 8.33.19 P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812" y="3548177"/>
            <a:ext cx="3442388" cy="2471623"/>
          </a:xfrm>
          <a:prstGeom prst="rect">
            <a:avLst/>
          </a:prstGeom>
        </p:spPr>
      </p:pic>
      <p:sp>
        <p:nvSpPr>
          <p:cNvPr id="12" name="Multiply 11"/>
          <p:cNvSpPr/>
          <p:nvPr/>
        </p:nvSpPr>
        <p:spPr>
          <a:xfrm>
            <a:off x="990600" y="3886200"/>
            <a:ext cx="381000" cy="381000"/>
          </a:xfrm>
          <a:prstGeom prst="mathMultiply">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cxnSp>
        <p:nvCxnSpPr>
          <p:cNvPr id="14" name="Straight Arrow Connector 13"/>
          <p:cNvCxnSpPr/>
          <p:nvPr/>
        </p:nvCxnSpPr>
        <p:spPr>
          <a:xfrm>
            <a:off x="1295400" y="4191000"/>
            <a:ext cx="685800" cy="762000"/>
          </a:xfrm>
          <a:prstGeom prst="straightConnector1">
            <a:avLst/>
          </a:prstGeom>
          <a:ln>
            <a:headEnd type="arrow"/>
            <a:tailEnd type="arrow"/>
          </a:ln>
        </p:spPr>
        <p:style>
          <a:lnRef idx="2">
            <a:schemeClr val="accent3"/>
          </a:lnRef>
          <a:fillRef idx="0">
            <a:schemeClr val="accent3"/>
          </a:fillRef>
          <a:effectRef idx="1">
            <a:schemeClr val="accent3"/>
          </a:effectRef>
          <a:fontRef idx="minor">
            <a:schemeClr val="tx1"/>
          </a:fontRef>
        </p:style>
      </p:cxnSp>
      <p:sp>
        <p:nvSpPr>
          <p:cNvPr id="19" name="TextBox 18"/>
          <p:cNvSpPr txBox="1"/>
          <p:nvPr/>
        </p:nvSpPr>
        <p:spPr>
          <a:xfrm>
            <a:off x="838200" y="4431268"/>
            <a:ext cx="914400" cy="369332"/>
          </a:xfrm>
          <a:prstGeom prst="rect">
            <a:avLst/>
          </a:prstGeom>
          <a:noFill/>
        </p:spPr>
        <p:txBody>
          <a:bodyPr wrap="square" rtlCol="0">
            <a:spAutoFit/>
          </a:bodyPr>
          <a:lstStyle/>
          <a:p>
            <a:r>
              <a:rPr lang="en-US" dirty="0" smtClean="0">
                <a:solidFill>
                  <a:schemeClr val="bg1"/>
                </a:solidFill>
              </a:rPr>
              <a:t>~35 m</a:t>
            </a:r>
            <a:endParaRPr lang="en-US" dirty="0">
              <a:solidFill>
                <a:schemeClr val="bg1"/>
              </a:solidFill>
            </a:endParaRPr>
          </a:p>
        </p:txBody>
      </p:sp>
      <p:sp>
        <p:nvSpPr>
          <p:cNvPr id="20" name="TextBox 19"/>
          <p:cNvSpPr txBox="1"/>
          <p:nvPr/>
        </p:nvSpPr>
        <p:spPr>
          <a:xfrm>
            <a:off x="3505200" y="3657600"/>
            <a:ext cx="5486400" cy="1477328"/>
          </a:xfrm>
          <a:prstGeom prst="rect">
            <a:avLst/>
          </a:prstGeom>
          <a:noFill/>
        </p:spPr>
        <p:txBody>
          <a:bodyPr wrap="square" rtlCol="0">
            <a:spAutoFit/>
          </a:bodyPr>
          <a:lstStyle/>
          <a:p>
            <a:r>
              <a:rPr lang="en-US" dirty="0" smtClean="0"/>
              <a:t>- 25 MHz system = ~12 m wavelength </a:t>
            </a:r>
            <a:endParaRPr lang="en-US" dirty="0"/>
          </a:p>
          <a:p>
            <a:endParaRPr lang="en-US" dirty="0" smtClean="0"/>
          </a:p>
          <a:p>
            <a:r>
              <a:rPr lang="en-US" dirty="0" smtClean="0"/>
              <a:t>- Rule of thumb suggested by CODAR is to be more than 1 wavelength away from the antenna (and other objects) during pattern calibration </a:t>
            </a:r>
            <a:endParaRPr lang="en-US" dirty="0"/>
          </a:p>
        </p:txBody>
      </p:sp>
    </p:spTree>
    <p:extLst>
      <p:ext uri="{BB962C8B-B14F-4D97-AF65-F5344CB8AC3E}">
        <p14:creationId xmlns:p14="http://schemas.microsoft.com/office/powerpoint/2010/main" val="255054524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600" dirty="0" smtClean="0">
                <a:solidFill>
                  <a:srgbClr val="FFFFFF"/>
                </a:solidFill>
              </a:rPr>
              <a:t>Pattern Results</a:t>
            </a:r>
            <a:endParaRPr lang="en-US" sz="3600" dirty="0">
              <a:solidFill>
                <a:srgbClr val="FFFFFF"/>
              </a:solidFill>
            </a:endParaRPr>
          </a:p>
        </p:txBody>
      </p:sp>
      <p:pic>
        <p:nvPicPr>
          <p:cNvPr id="4" name="Picture 3" descr="PlotSignalStrength.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3429000"/>
            <a:ext cx="2743200" cy="2743200"/>
          </a:xfrm>
          <a:prstGeom prst="rect">
            <a:avLst/>
          </a:prstGeom>
        </p:spPr>
      </p:pic>
      <p:pic>
        <p:nvPicPr>
          <p:cNvPr id="5" name="Picture 4" descr="PlotSignalStrength.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2200" y="3429000"/>
            <a:ext cx="2743200" cy="2743200"/>
          </a:xfrm>
          <a:prstGeom prst="rect">
            <a:avLst/>
          </a:prstGeom>
        </p:spPr>
      </p:pic>
      <p:pic>
        <p:nvPicPr>
          <p:cNvPr id="6" name="Picture 5" descr="PlotSignalStrength.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00400" y="3429000"/>
            <a:ext cx="2743200" cy="2743200"/>
          </a:xfrm>
          <a:prstGeom prst="rect">
            <a:avLst/>
          </a:prstGeom>
        </p:spPr>
      </p:pic>
      <p:pic>
        <p:nvPicPr>
          <p:cNvPr id="7" name="Picture 6" descr="PlotLoopPattern.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00" y="762000"/>
            <a:ext cx="2743200" cy="2743200"/>
          </a:xfrm>
          <a:prstGeom prst="rect">
            <a:avLst/>
          </a:prstGeom>
        </p:spPr>
      </p:pic>
      <p:pic>
        <p:nvPicPr>
          <p:cNvPr id="8" name="Picture 7" descr="PlotLoopPattern.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72200" y="762000"/>
            <a:ext cx="2743200" cy="2743200"/>
          </a:xfrm>
          <a:prstGeom prst="rect">
            <a:avLst/>
          </a:prstGeom>
        </p:spPr>
      </p:pic>
      <p:pic>
        <p:nvPicPr>
          <p:cNvPr id="9" name="Picture 8" descr="PlotLoopPattern.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00400" y="762000"/>
            <a:ext cx="2743200" cy="2743200"/>
          </a:xfrm>
          <a:prstGeom prst="rect">
            <a:avLst/>
          </a:prstGeom>
        </p:spPr>
      </p:pic>
      <p:sp>
        <p:nvSpPr>
          <p:cNvPr id="10" name="TextBox 9"/>
          <p:cNvSpPr txBox="1"/>
          <p:nvPr/>
        </p:nvSpPr>
        <p:spPr>
          <a:xfrm>
            <a:off x="609600" y="990600"/>
            <a:ext cx="2590800" cy="369332"/>
          </a:xfrm>
          <a:prstGeom prst="rect">
            <a:avLst/>
          </a:prstGeom>
          <a:noFill/>
        </p:spPr>
        <p:txBody>
          <a:bodyPr wrap="square" rtlCol="0">
            <a:spAutoFit/>
          </a:bodyPr>
          <a:lstStyle/>
          <a:p>
            <a:r>
              <a:rPr lang="en-US" dirty="0" smtClean="0"/>
              <a:t>Walking – 10</a:t>
            </a:r>
            <a:r>
              <a:rPr lang="en-US" baseline="30000" dirty="0" smtClean="0"/>
              <a:t>o</a:t>
            </a:r>
            <a:r>
              <a:rPr lang="en-US" dirty="0" smtClean="0"/>
              <a:t> smooth</a:t>
            </a:r>
            <a:endParaRPr lang="en-US" dirty="0"/>
          </a:p>
        </p:txBody>
      </p:sp>
      <p:sp>
        <p:nvSpPr>
          <p:cNvPr id="11" name="TextBox 10"/>
          <p:cNvSpPr txBox="1"/>
          <p:nvPr/>
        </p:nvSpPr>
        <p:spPr>
          <a:xfrm>
            <a:off x="3810000" y="990600"/>
            <a:ext cx="2514600" cy="369332"/>
          </a:xfrm>
          <a:prstGeom prst="rect">
            <a:avLst/>
          </a:prstGeom>
          <a:noFill/>
        </p:spPr>
        <p:txBody>
          <a:bodyPr wrap="square" rtlCol="0">
            <a:spAutoFit/>
          </a:bodyPr>
          <a:lstStyle/>
          <a:p>
            <a:r>
              <a:rPr lang="en-US" dirty="0" smtClean="0"/>
              <a:t>Boat – 10</a:t>
            </a:r>
            <a:r>
              <a:rPr lang="en-US" baseline="30000" dirty="0" smtClean="0"/>
              <a:t>o</a:t>
            </a:r>
            <a:r>
              <a:rPr lang="en-US" dirty="0" smtClean="0"/>
              <a:t> smooth</a:t>
            </a:r>
            <a:endParaRPr lang="en-US" dirty="0"/>
          </a:p>
        </p:txBody>
      </p:sp>
      <p:sp>
        <p:nvSpPr>
          <p:cNvPr id="12" name="TextBox 11"/>
          <p:cNvSpPr txBox="1"/>
          <p:nvPr/>
        </p:nvSpPr>
        <p:spPr>
          <a:xfrm>
            <a:off x="6781800" y="990600"/>
            <a:ext cx="2057400" cy="369332"/>
          </a:xfrm>
          <a:prstGeom prst="rect">
            <a:avLst/>
          </a:prstGeom>
          <a:noFill/>
        </p:spPr>
        <p:txBody>
          <a:bodyPr wrap="square" rtlCol="0">
            <a:spAutoFit/>
          </a:bodyPr>
          <a:lstStyle/>
          <a:p>
            <a:r>
              <a:rPr lang="en-US" dirty="0" smtClean="0"/>
              <a:t>AIS – 12</a:t>
            </a:r>
            <a:r>
              <a:rPr lang="en-US" baseline="30000" dirty="0" smtClean="0"/>
              <a:t>o</a:t>
            </a:r>
            <a:r>
              <a:rPr lang="en-US" dirty="0" smtClean="0"/>
              <a:t> smooth</a:t>
            </a:r>
            <a:endParaRPr lang="en-US" dirty="0"/>
          </a:p>
        </p:txBody>
      </p:sp>
    </p:spTree>
    <p:extLst>
      <p:ext uri="{BB962C8B-B14F-4D97-AF65-F5344CB8AC3E}">
        <p14:creationId xmlns:p14="http://schemas.microsoft.com/office/powerpoint/2010/main" val="383152685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209356886_4c69c3222f_b.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 name="Rectangle 7"/>
          <p:cNvSpPr/>
          <p:nvPr/>
        </p:nvSpPr>
        <p:spPr>
          <a:xfrm>
            <a:off x="0" y="5805196"/>
            <a:ext cx="9144000" cy="114300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2717800" y="274638"/>
            <a:ext cx="5969000" cy="1143000"/>
          </a:xfrm>
        </p:spPr>
        <p:txBody>
          <a:bodyPr/>
          <a:lstStyle/>
          <a:p>
            <a:r>
              <a:rPr lang="en-US" dirty="0" smtClean="0">
                <a:solidFill>
                  <a:srgbClr val="FFFFFF"/>
                </a:solidFill>
              </a:rPr>
              <a:t>Outline</a:t>
            </a:r>
            <a:endParaRPr lang="en-US" dirty="0">
              <a:solidFill>
                <a:srgbClr val="FFFFFF"/>
              </a:solidFill>
            </a:endParaRPr>
          </a:p>
        </p:txBody>
      </p:sp>
      <p:sp>
        <p:nvSpPr>
          <p:cNvPr id="14" name="Content Placeholder 13"/>
          <p:cNvSpPr>
            <a:spLocks noGrp="1"/>
          </p:cNvSpPr>
          <p:nvPr>
            <p:ph idx="1"/>
          </p:nvPr>
        </p:nvSpPr>
        <p:spPr>
          <a:xfrm>
            <a:off x="3263900" y="1600200"/>
            <a:ext cx="5422900" cy="4525963"/>
          </a:xfrm>
        </p:spPr>
        <p:txBody>
          <a:bodyPr>
            <a:noAutofit/>
          </a:bodyPr>
          <a:lstStyle/>
          <a:p>
            <a:r>
              <a:rPr lang="en-US" sz="3600" dirty="0" smtClean="0">
                <a:solidFill>
                  <a:schemeClr val="bg1"/>
                </a:solidFill>
              </a:rPr>
              <a:t>Introduction to HF Radar</a:t>
            </a:r>
          </a:p>
          <a:p>
            <a:r>
              <a:rPr lang="en-US" sz="3600" dirty="0" smtClean="0">
                <a:solidFill>
                  <a:schemeClr val="bg1"/>
                </a:solidFill>
              </a:rPr>
              <a:t>Past Results</a:t>
            </a:r>
          </a:p>
          <a:p>
            <a:r>
              <a:rPr lang="en-US" sz="3600" dirty="0" smtClean="0">
                <a:solidFill>
                  <a:schemeClr val="bg1"/>
                </a:solidFill>
              </a:rPr>
              <a:t>Network Operation</a:t>
            </a:r>
          </a:p>
          <a:p>
            <a:r>
              <a:rPr lang="en-US" sz="3600" dirty="0" smtClean="0">
                <a:solidFill>
                  <a:schemeClr val="bg1"/>
                </a:solidFill>
              </a:rPr>
              <a:t>Hurricane Sandy</a:t>
            </a:r>
          </a:p>
          <a:p>
            <a:r>
              <a:rPr lang="en-US" sz="3600" dirty="0" smtClean="0">
                <a:solidFill>
                  <a:schemeClr val="bg1"/>
                </a:solidFill>
              </a:rPr>
              <a:t>Storm Resiliency</a:t>
            </a:r>
          </a:p>
          <a:p>
            <a:r>
              <a:rPr lang="en-US" sz="3600" dirty="0" smtClean="0">
                <a:solidFill>
                  <a:schemeClr val="bg1"/>
                </a:solidFill>
              </a:rPr>
              <a:t>Antenna Calibration</a:t>
            </a:r>
          </a:p>
        </p:txBody>
      </p:sp>
    </p:spTree>
    <p:extLst>
      <p:ext uri="{BB962C8B-B14F-4D97-AF65-F5344CB8AC3E}">
        <p14:creationId xmlns:p14="http://schemas.microsoft.com/office/powerpoint/2010/main" val="127011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209356886_4c69c3222f_b.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 name="Rectangle 7"/>
          <p:cNvSpPr/>
          <p:nvPr/>
        </p:nvSpPr>
        <p:spPr>
          <a:xfrm>
            <a:off x="0" y="5805196"/>
            <a:ext cx="9144000" cy="114300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NOAA_0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65177" y="5053688"/>
            <a:ext cx="1348622" cy="1293576"/>
          </a:xfrm>
          <a:prstGeom prst="rect">
            <a:avLst/>
          </a:prstGeom>
        </p:spPr>
      </p:pic>
      <p:pic>
        <p:nvPicPr>
          <p:cNvPr id="9" name="Picture 8" descr="MARACOOS_Logo.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5102" y="5999930"/>
            <a:ext cx="3387047" cy="584200"/>
          </a:xfrm>
          <a:prstGeom prst="rect">
            <a:avLst/>
          </a:prstGeom>
        </p:spPr>
      </p:pic>
      <p:sp>
        <p:nvSpPr>
          <p:cNvPr id="13" name="Title 12"/>
          <p:cNvSpPr>
            <a:spLocks noGrp="1"/>
          </p:cNvSpPr>
          <p:nvPr>
            <p:ph type="title"/>
          </p:nvPr>
        </p:nvSpPr>
        <p:spPr>
          <a:xfrm>
            <a:off x="4630" y="431800"/>
            <a:ext cx="9139369" cy="1143000"/>
          </a:xfrm>
        </p:spPr>
        <p:txBody>
          <a:bodyPr>
            <a:noAutofit/>
          </a:bodyPr>
          <a:lstStyle/>
          <a:p>
            <a:pPr algn="ctr"/>
            <a:r>
              <a:rPr lang="en-US" sz="3600" dirty="0" smtClean="0">
                <a:solidFill>
                  <a:srgbClr val="FFFFFF"/>
                </a:solidFill>
              </a:rPr>
              <a:t>HF Radar Network Operation</a:t>
            </a:r>
            <a:endParaRPr lang="en-US" sz="3600" dirty="0">
              <a:solidFill>
                <a:srgbClr val="FFFFFF"/>
              </a:solidFill>
            </a:endParaRPr>
          </a:p>
        </p:txBody>
      </p:sp>
      <p:pic>
        <p:nvPicPr>
          <p:cNvPr id="10" name="Picture 9" descr="IOOS.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93769" y="2776150"/>
            <a:ext cx="1042230" cy="1893548"/>
          </a:xfrm>
          <a:prstGeom prst="rect">
            <a:avLst/>
          </a:prstGeom>
        </p:spPr>
      </p:pic>
      <p:sp>
        <p:nvSpPr>
          <p:cNvPr id="11" name="TextBox 10"/>
          <p:cNvSpPr txBox="1"/>
          <p:nvPr/>
        </p:nvSpPr>
        <p:spPr>
          <a:xfrm>
            <a:off x="1600200" y="1968500"/>
            <a:ext cx="6317423" cy="923330"/>
          </a:xfrm>
          <a:prstGeom prst="rect">
            <a:avLst/>
          </a:prstGeom>
          <a:noFill/>
        </p:spPr>
        <p:txBody>
          <a:bodyPr wrap="none" rtlCol="0">
            <a:spAutoFit/>
          </a:bodyPr>
          <a:lstStyle/>
          <a:p>
            <a:r>
              <a:rPr lang="en-US" sz="5400" dirty="0" smtClean="0">
                <a:solidFill>
                  <a:srgbClr val="FFFFFF"/>
                </a:solidFill>
                <a:latin typeface="BlairMdITC TT-Medium"/>
                <a:cs typeface="BlairMdITC TT-Medium"/>
              </a:rPr>
              <a:t>THANK   YOU</a:t>
            </a:r>
            <a:endParaRPr lang="en-US" sz="5400" dirty="0">
              <a:solidFill>
                <a:srgbClr val="FFFFFF"/>
              </a:solidFill>
              <a:latin typeface="BlairMdITC TT-Medium"/>
              <a:cs typeface="BlairMdITC TT-Medium"/>
            </a:endParaRPr>
          </a:p>
        </p:txBody>
      </p:sp>
    </p:spTree>
    <p:extLst>
      <p:ext uri="{BB962C8B-B14F-4D97-AF65-F5344CB8AC3E}">
        <p14:creationId xmlns:p14="http://schemas.microsoft.com/office/powerpoint/2010/main" val="18497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to High Frequency Radar</a:t>
            </a:r>
            <a:endParaRPr lang="en-US" dirty="0"/>
          </a:p>
        </p:txBody>
      </p:sp>
      <p:sp>
        <p:nvSpPr>
          <p:cNvPr id="3" name="Text Placeholder 2"/>
          <p:cNvSpPr>
            <a:spLocks noGrp="1"/>
          </p:cNvSpPr>
          <p:nvPr>
            <p:ph type="body" idx="1"/>
          </p:nvPr>
        </p:nvSpPr>
        <p:spPr/>
        <p:txBody>
          <a:bodyPr/>
          <a:lstStyle/>
          <a:p>
            <a:r>
              <a:rPr lang="en-US" dirty="0" smtClean="0"/>
              <a:t>INTRODUCTION TO HF RADAR</a:t>
            </a:r>
            <a:endParaRPr lang="en-US" dirty="0"/>
          </a:p>
        </p:txBody>
      </p:sp>
    </p:spTree>
    <p:extLst>
      <p:ext uri="{BB962C8B-B14F-4D97-AF65-F5344CB8AC3E}">
        <p14:creationId xmlns:p14="http://schemas.microsoft.com/office/powerpoint/2010/main" val="278754648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014-03-11 20.56.58.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413500"/>
          </a:xfrm>
          <a:prstGeom prst="rect">
            <a:avLst/>
          </a:prstGeom>
        </p:spPr>
      </p:pic>
    </p:spTree>
    <p:extLst>
      <p:ext uri="{BB962C8B-B14F-4D97-AF65-F5344CB8AC3E}">
        <p14:creationId xmlns:p14="http://schemas.microsoft.com/office/powerpoint/2010/main" val="64362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3-09 at 1.48.46 AM.png"/>
          <p:cNvPicPr>
            <a:picLocks noChangeAspect="1"/>
          </p:cNvPicPr>
          <p:nvPr/>
        </p:nvPicPr>
        <p:blipFill rotWithShape="1">
          <a:blip r:embed="rId2" cstate="email">
            <a:extLst>
              <a:ext uri="{28A0092B-C50C-407E-A947-70E740481C1C}">
                <a14:useLocalDpi xmlns:a14="http://schemas.microsoft.com/office/drawing/2010/main"/>
              </a:ext>
            </a:extLst>
          </a:blip>
          <a:srcRect l="3191" r="1087"/>
          <a:stretch/>
        </p:blipFill>
        <p:spPr>
          <a:xfrm>
            <a:off x="0" y="0"/>
            <a:ext cx="9144000" cy="6248400"/>
          </a:xfrm>
          <a:prstGeom prst="rect">
            <a:avLst/>
          </a:prstGeom>
        </p:spPr>
      </p:pic>
      <p:sp>
        <p:nvSpPr>
          <p:cNvPr id="3" name="TextBox 2"/>
          <p:cNvSpPr txBox="1"/>
          <p:nvPr/>
        </p:nvSpPr>
        <p:spPr>
          <a:xfrm>
            <a:off x="-152400" y="609600"/>
            <a:ext cx="4571999" cy="2062103"/>
          </a:xfrm>
          <a:prstGeom prst="rect">
            <a:avLst/>
          </a:prstGeom>
          <a:noFill/>
        </p:spPr>
        <p:txBody>
          <a:bodyPr wrap="square" rtlCol="0">
            <a:spAutoFit/>
          </a:bodyPr>
          <a:lstStyle/>
          <a:p>
            <a:pPr algn="ctr"/>
            <a:r>
              <a:rPr lang="en-US" sz="3200" i="1" dirty="0" smtClean="0">
                <a:latin typeface="Bell MT"/>
                <a:cs typeface="Bell MT"/>
              </a:rPr>
              <a:t>“The benefits of </a:t>
            </a:r>
          </a:p>
          <a:p>
            <a:pPr algn="ctr"/>
            <a:r>
              <a:rPr lang="en-US" sz="3200" i="1" dirty="0" smtClean="0">
                <a:latin typeface="Bell MT"/>
                <a:cs typeface="Bell MT"/>
              </a:rPr>
              <a:t>HF radar are over the horizon measurements and </a:t>
            </a:r>
          </a:p>
          <a:p>
            <a:pPr algn="ctr"/>
            <a:r>
              <a:rPr lang="en-US" sz="3200" i="1" dirty="0" smtClean="0">
                <a:latin typeface="Bell MT"/>
                <a:cs typeface="Bell MT"/>
              </a:rPr>
              <a:t>persistent surveillance”</a:t>
            </a:r>
            <a:endParaRPr lang="en-US" sz="3200" i="1" dirty="0">
              <a:latin typeface="Bell MT"/>
              <a:cs typeface="Bell MT"/>
            </a:endParaRPr>
          </a:p>
        </p:txBody>
      </p:sp>
      <p:sp>
        <p:nvSpPr>
          <p:cNvPr id="4" name="TextBox 3"/>
          <p:cNvSpPr txBox="1"/>
          <p:nvPr/>
        </p:nvSpPr>
        <p:spPr>
          <a:xfrm>
            <a:off x="228600" y="5486400"/>
            <a:ext cx="6649026" cy="461665"/>
          </a:xfrm>
          <a:prstGeom prst="rect">
            <a:avLst/>
          </a:prstGeom>
          <a:noFill/>
        </p:spPr>
        <p:txBody>
          <a:bodyPr wrap="none" rtlCol="0">
            <a:spAutoFit/>
          </a:bodyPr>
          <a:lstStyle/>
          <a:p>
            <a:r>
              <a:rPr lang="en-US" sz="2400" dirty="0" smtClean="0">
                <a:solidFill>
                  <a:schemeClr val="bg1"/>
                </a:solidFill>
                <a:latin typeface="Andale Mono"/>
                <a:cs typeface="Andale Mono"/>
              </a:rPr>
              <a:t>Radar measures roughness and motion</a:t>
            </a:r>
            <a:endParaRPr lang="en-US" sz="2400" dirty="0">
              <a:solidFill>
                <a:schemeClr val="bg1"/>
              </a:solidFill>
              <a:latin typeface="Andale Mono"/>
              <a:cs typeface="Andale Mono"/>
            </a:endParaRPr>
          </a:p>
        </p:txBody>
      </p:sp>
    </p:spTree>
    <p:extLst>
      <p:ext uri="{BB962C8B-B14F-4D97-AF65-F5344CB8AC3E}">
        <p14:creationId xmlns:p14="http://schemas.microsoft.com/office/powerpoint/2010/main" val="413762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N4423.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18600" cy="6210300"/>
          </a:xfrm>
          <a:prstGeom prst="rect">
            <a:avLst/>
          </a:prstGeom>
        </p:spPr>
      </p:pic>
      <p:sp>
        <p:nvSpPr>
          <p:cNvPr id="4" name="Title 3"/>
          <p:cNvSpPr>
            <a:spLocks noGrp="1"/>
          </p:cNvSpPr>
          <p:nvPr>
            <p:ph type="title"/>
          </p:nvPr>
        </p:nvSpPr>
        <p:spPr>
          <a:xfrm>
            <a:off x="76200" y="152400"/>
            <a:ext cx="3886200" cy="1143000"/>
          </a:xfrm>
          <a:noFill/>
          <a:ln>
            <a:noFill/>
          </a:ln>
        </p:spPr>
        <p:txBody>
          <a:bodyPr/>
          <a:lstStyle/>
          <a:p>
            <a:r>
              <a:rPr lang="en-US" sz="2800" dirty="0" smtClean="0"/>
              <a:t>13 MHz Transmit and Receive Antenna</a:t>
            </a:r>
            <a:endParaRPr lang="en-US" sz="2800" dirty="0"/>
          </a:p>
        </p:txBody>
      </p:sp>
      <p:cxnSp>
        <p:nvCxnSpPr>
          <p:cNvPr id="6" name="Straight Arrow Connector 5"/>
          <p:cNvCxnSpPr/>
          <p:nvPr/>
        </p:nvCxnSpPr>
        <p:spPr>
          <a:xfrm>
            <a:off x="5867400" y="1219200"/>
            <a:ext cx="76200" cy="4419600"/>
          </a:xfrm>
          <a:prstGeom prst="straightConnector1">
            <a:avLst/>
          </a:prstGeom>
          <a:ln w="762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096000" y="2514600"/>
            <a:ext cx="2180154" cy="707886"/>
          </a:xfrm>
          <a:prstGeom prst="rect">
            <a:avLst/>
          </a:prstGeom>
          <a:noFill/>
        </p:spPr>
        <p:txBody>
          <a:bodyPr wrap="none" rtlCol="0">
            <a:spAutoFit/>
          </a:bodyPr>
          <a:lstStyle/>
          <a:p>
            <a:r>
              <a:rPr lang="en-US" sz="4000" dirty="0" smtClean="0"/>
              <a:t>4 meters</a:t>
            </a:r>
            <a:endParaRPr lang="en-US" sz="4000" dirty="0"/>
          </a:p>
        </p:txBody>
      </p:sp>
    </p:spTree>
    <p:extLst>
      <p:ext uri="{BB962C8B-B14F-4D97-AF65-F5344CB8AC3E}">
        <p14:creationId xmlns:p14="http://schemas.microsoft.com/office/powerpoint/2010/main" val="334325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2740</TotalTime>
  <Words>502</Words>
  <Application>Microsoft Macintosh PowerPoint</Application>
  <PresentationFormat>On-screen Show (4:3)</PresentationFormat>
  <Paragraphs>117</Paragraphs>
  <Slides>56</Slides>
  <Notes>5</Notes>
  <HiddenSlides>0</HiddenSlides>
  <MMClips>2</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Barrick (1979)</vt:lpstr>
      <vt:lpstr>Meteotsunami June 2013</vt:lpstr>
      <vt:lpstr>Japan (2011) Indonesia (2012)</vt:lpstr>
      <vt:lpstr>HF Radar Network Operation</vt:lpstr>
      <vt:lpstr>Outline</vt:lpstr>
      <vt:lpstr>Introduction to High Frequency Radar</vt:lpstr>
      <vt:lpstr>PowerPoint Presentation</vt:lpstr>
      <vt:lpstr>PowerPoint Presentation</vt:lpstr>
      <vt:lpstr>13 MHz Transmit and Receive Antenna</vt:lpstr>
      <vt:lpstr>PowerPoint Presentation</vt:lpstr>
      <vt:lpstr>Radial Surface Currents</vt:lpstr>
      <vt:lpstr>PowerPoint Presentation</vt:lpstr>
      <vt:lpstr>Total Vector Surface Currents: October 27, 2016 23:00 GMT</vt:lpstr>
      <vt:lpstr>PowerPoint Presentation</vt:lpstr>
      <vt:lpstr>PowerPoint Presentation</vt:lpstr>
      <vt:lpstr>Seasonal current variability on the New Jersey inner shelf</vt:lpstr>
      <vt:lpstr>PowerPoint Presentation</vt:lpstr>
      <vt:lpstr>Seasonal Climatology of Wind-Driven Circulation on the New Jersey Shelf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Standard CODAR Shore Site:  Shed, Enclosure, Tx/Rx, Comms, Power, GPS, AIS </vt:lpstr>
      <vt:lpstr>MARACOOS HF RADAR NETWORK</vt:lpstr>
      <vt:lpstr>Central Monitoring</vt:lpstr>
      <vt:lpstr>Central Monitoring</vt:lpstr>
      <vt:lpstr>Hurricane Sandy October 2012</vt:lpstr>
      <vt:lpstr>PowerPoint Presentation</vt:lpstr>
      <vt:lpstr>Seaside park</vt:lpstr>
      <vt:lpstr>PowerPoint Presentation</vt:lpstr>
      <vt:lpstr>PowerPoint Presentation</vt:lpstr>
      <vt:lpstr>PowerPoint Presentation</vt:lpstr>
      <vt:lpstr>PowerPoint Presentation</vt:lpstr>
      <vt:lpstr>RESILIENCY &amp; Hardening</vt:lpstr>
      <vt:lpstr>PowerPoint Presentation</vt:lpstr>
      <vt:lpstr>Seaside Park, NJ</vt:lpstr>
      <vt:lpstr>PowerPoint Presentation</vt:lpstr>
      <vt:lpstr>Loveladies, NJ</vt:lpstr>
      <vt:lpstr>Brigantine, NJ</vt:lpstr>
      <vt:lpstr>Port Monmouth, NJ</vt:lpstr>
      <vt:lpstr>PowerPoint Presentation</vt:lpstr>
      <vt:lpstr>PowerPoint Presentation</vt:lpstr>
      <vt:lpstr>Antenna Base</vt:lpstr>
      <vt:lpstr>PowerPoint Presentation</vt:lpstr>
      <vt:lpstr>Data Coverage November 2012</vt:lpstr>
      <vt:lpstr>PowerPoint Presentation</vt:lpstr>
      <vt:lpstr>Hurricane Arthur 2014</vt:lpstr>
      <vt:lpstr>PowerPoint Presentation</vt:lpstr>
      <vt:lpstr>Antenna Pattern Procedure</vt:lpstr>
      <vt:lpstr>Pattern Methods</vt:lpstr>
      <vt:lpstr>Pattern Results</vt:lpstr>
      <vt:lpstr>Outline</vt:lpstr>
      <vt:lpstr>HF Radar Network Operation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Hugh Roarty</cp:lastModifiedBy>
  <cp:revision>44</cp:revision>
  <dcterms:created xsi:type="dcterms:W3CDTF">2016-04-29T17:08:48Z</dcterms:created>
  <dcterms:modified xsi:type="dcterms:W3CDTF">2018-02-20T19:45:48Z</dcterms:modified>
</cp:coreProperties>
</file>