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1" r:id="rId5"/>
    <p:sldId id="279" r:id="rId6"/>
    <p:sldId id="278" r:id="rId7"/>
    <p:sldId id="259" r:id="rId8"/>
    <p:sldId id="264" r:id="rId9"/>
    <p:sldId id="263" r:id="rId10"/>
    <p:sldId id="266" r:id="rId11"/>
    <p:sldId id="268" r:id="rId12"/>
    <p:sldId id="269" r:id="rId13"/>
    <p:sldId id="271" r:id="rId14"/>
    <p:sldId id="272" r:id="rId15"/>
    <p:sldId id="277" r:id="rId16"/>
    <p:sldId id="273" r:id="rId17"/>
    <p:sldId id="281" r:id="rId18"/>
    <p:sldId id="265" r:id="rId19"/>
    <p:sldId id="285" r:id="rId20"/>
    <p:sldId id="289" r:id="rId21"/>
    <p:sldId id="290" r:id="rId22"/>
    <p:sldId id="291" r:id="rId23"/>
    <p:sldId id="286" r:id="rId24"/>
    <p:sldId id="287" r:id="rId25"/>
    <p:sldId id="288" r:id="rId26"/>
    <p:sldId id="280" r:id="rId27"/>
    <p:sldId id="275" r:id="rId28"/>
    <p:sldId id="274" r:id="rId29"/>
    <p:sldId id="260" r:id="rId30"/>
  </p:sldIdLst>
  <p:sldSz cx="5486400" cy="3657600"/>
  <p:notesSz cx="6858000" cy="9144000"/>
  <p:defaultTextStyle>
    <a:defPPr>
      <a:defRPr lang="en-US"/>
    </a:defPPr>
    <a:lvl1pPr marL="0" algn="l" defTabSz="438912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1pPr>
    <a:lvl2pPr marL="219456" algn="l" defTabSz="438912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2pPr>
    <a:lvl3pPr marL="438912" algn="l" defTabSz="438912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3pPr>
    <a:lvl4pPr marL="658368" algn="l" defTabSz="438912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4pPr>
    <a:lvl5pPr marL="877824" algn="l" defTabSz="438912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5pPr>
    <a:lvl6pPr marL="1097280" algn="l" defTabSz="438912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6pPr>
    <a:lvl7pPr marL="1316736" algn="l" defTabSz="438912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7pPr>
    <a:lvl8pPr marL="1536192" algn="l" defTabSz="438912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8pPr>
    <a:lvl9pPr marL="1755648" algn="l" defTabSz="438912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2"/>
    <p:restoredTop sz="95304"/>
  </p:normalViewPr>
  <p:slideViewPr>
    <p:cSldViewPr snapToGrid="0" snapToObjects="1">
      <p:cViewPr>
        <p:scale>
          <a:sx n="210" d="100"/>
          <a:sy n="210" d="100"/>
        </p:scale>
        <p:origin x="101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598593"/>
            <a:ext cx="4663440" cy="1273387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21087"/>
            <a:ext cx="4114800" cy="883073"/>
          </a:xfrm>
        </p:spPr>
        <p:txBody>
          <a:bodyPr/>
          <a:lstStyle>
            <a:lvl1pPr marL="0" indent="0" algn="ctr">
              <a:buNone/>
              <a:defRPr sz="1280"/>
            </a:lvl1pPr>
            <a:lvl2pPr marL="243825" indent="0" algn="ctr">
              <a:buNone/>
              <a:defRPr sz="1067"/>
            </a:lvl2pPr>
            <a:lvl3pPr marL="487650" indent="0" algn="ctr">
              <a:buNone/>
              <a:defRPr sz="960"/>
            </a:lvl3pPr>
            <a:lvl4pPr marL="731474" indent="0" algn="ctr">
              <a:buNone/>
              <a:defRPr sz="853"/>
            </a:lvl4pPr>
            <a:lvl5pPr marL="975299" indent="0" algn="ctr">
              <a:buNone/>
              <a:defRPr sz="853"/>
            </a:lvl5pPr>
            <a:lvl6pPr marL="1219124" indent="0" algn="ctr">
              <a:buNone/>
              <a:defRPr sz="853"/>
            </a:lvl6pPr>
            <a:lvl7pPr marL="1462949" indent="0" algn="ctr">
              <a:buNone/>
              <a:defRPr sz="853"/>
            </a:lvl7pPr>
            <a:lvl8pPr marL="1706773" indent="0" algn="ctr">
              <a:buNone/>
              <a:defRPr sz="853"/>
            </a:lvl8pPr>
            <a:lvl9pPr marL="1950598" indent="0" algn="ctr">
              <a:buNone/>
              <a:defRPr sz="85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B43C-59FE-F54F-AEFC-9A9F132AE77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146-A433-4843-8F1D-AAC8D3AA5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2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B43C-59FE-F54F-AEFC-9A9F132AE77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146-A433-4843-8F1D-AAC8D3AA5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2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26205" y="194733"/>
            <a:ext cx="1183005" cy="30996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7190" y="194733"/>
            <a:ext cx="3480435" cy="30996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B43C-59FE-F54F-AEFC-9A9F132AE77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146-A433-4843-8F1D-AAC8D3AA5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4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2347" b="1" i="0" cap="small" spc="-8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853440"/>
            <a:ext cx="4937760" cy="2560320"/>
          </a:xfrm>
        </p:spPr>
        <p:txBody>
          <a:bodyPr/>
          <a:lstStyle>
            <a:lvl1pPr>
              <a:defRPr sz="1493">
                <a:solidFill>
                  <a:schemeClr val="tx1"/>
                </a:solidFill>
              </a:defRPr>
            </a:lvl1pPr>
            <a:lvl2pPr>
              <a:defRPr sz="1280">
                <a:solidFill>
                  <a:schemeClr val="tx1"/>
                </a:solidFill>
              </a:defRPr>
            </a:lvl2pPr>
            <a:lvl3pPr>
              <a:defRPr sz="1067">
                <a:solidFill>
                  <a:schemeClr val="tx1"/>
                </a:solidFill>
              </a:defRPr>
            </a:lvl3pPr>
            <a:lvl4pPr>
              <a:defRPr sz="960">
                <a:solidFill>
                  <a:schemeClr val="tx1"/>
                </a:solidFill>
              </a:defRPr>
            </a:lvl4pPr>
            <a:lvl5pPr>
              <a:defRPr sz="960">
                <a:solidFill>
                  <a:schemeClr val="tx1"/>
                </a:solidFill>
              </a:defRPr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B43C-59FE-F54F-AEFC-9A9F132AE77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146-A433-4843-8F1D-AAC8D3AA5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333" y="911861"/>
            <a:ext cx="4732020" cy="15214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333" y="2447714"/>
            <a:ext cx="4732020" cy="800100"/>
          </a:xfrm>
        </p:spPr>
        <p:txBody>
          <a:bodyPr/>
          <a:lstStyle>
            <a:lvl1pPr marL="0" indent="0">
              <a:buNone/>
              <a:defRPr sz="1280">
                <a:solidFill>
                  <a:schemeClr val="tx1"/>
                </a:solidFill>
              </a:defRPr>
            </a:lvl1pPr>
            <a:lvl2pPr marL="24382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2pPr>
            <a:lvl3pPr marL="48765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731474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4pPr>
            <a:lvl5pPr marL="975299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5pPr>
            <a:lvl6pPr marL="1219124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6pPr>
            <a:lvl7pPr marL="1462949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7pPr>
            <a:lvl8pPr marL="1706773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8pPr>
            <a:lvl9pPr marL="1950598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B43C-59FE-F54F-AEFC-9A9F132AE77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146-A433-4843-8F1D-AAC8D3AA5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1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190" y="973666"/>
            <a:ext cx="2331720" cy="2320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7490" y="973666"/>
            <a:ext cx="2331720" cy="2320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B43C-59FE-F54F-AEFC-9A9F132AE77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146-A433-4843-8F1D-AAC8D3AA5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3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05" y="194734"/>
            <a:ext cx="4732020" cy="706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905" y="896620"/>
            <a:ext cx="2321004" cy="439420"/>
          </a:xfrm>
        </p:spPr>
        <p:txBody>
          <a:bodyPr anchor="b"/>
          <a:lstStyle>
            <a:lvl1pPr marL="0" indent="0">
              <a:buNone/>
              <a:defRPr sz="1280" b="1"/>
            </a:lvl1pPr>
            <a:lvl2pPr marL="243825" indent="0">
              <a:buNone/>
              <a:defRPr sz="1067" b="1"/>
            </a:lvl2pPr>
            <a:lvl3pPr marL="487650" indent="0">
              <a:buNone/>
              <a:defRPr sz="960" b="1"/>
            </a:lvl3pPr>
            <a:lvl4pPr marL="731474" indent="0">
              <a:buNone/>
              <a:defRPr sz="853" b="1"/>
            </a:lvl4pPr>
            <a:lvl5pPr marL="975299" indent="0">
              <a:buNone/>
              <a:defRPr sz="853" b="1"/>
            </a:lvl5pPr>
            <a:lvl6pPr marL="1219124" indent="0">
              <a:buNone/>
              <a:defRPr sz="853" b="1"/>
            </a:lvl6pPr>
            <a:lvl7pPr marL="1462949" indent="0">
              <a:buNone/>
              <a:defRPr sz="853" b="1"/>
            </a:lvl7pPr>
            <a:lvl8pPr marL="1706773" indent="0">
              <a:buNone/>
              <a:defRPr sz="853" b="1"/>
            </a:lvl8pPr>
            <a:lvl9pPr marL="1950598" indent="0">
              <a:buNone/>
              <a:defRPr sz="8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905" y="1336040"/>
            <a:ext cx="2321004" cy="19651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77490" y="896620"/>
            <a:ext cx="2332435" cy="439420"/>
          </a:xfrm>
        </p:spPr>
        <p:txBody>
          <a:bodyPr anchor="b"/>
          <a:lstStyle>
            <a:lvl1pPr marL="0" indent="0">
              <a:buNone/>
              <a:defRPr sz="1280" b="1"/>
            </a:lvl1pPr>
            <a:lvl2pPr marL="243825" indent="0">
              <a:buNone/>
              <a:defRPr sz="1067" b="1"/>
            </a:lvl2pPr>
            <a:lvl3pPr marL="487650" indent="0">
              <a:buNone/>
              <a:defRPr sz="960" b="1"/>
            </a:lvl3pPr>
            <a:lvl4pPr marL="731474" indent="0">
              <a:buNone/>
              <a:defRPr sz="853" b="1"/>
            </a:lvl4pPr>
            <a:lvl5pPr marL="975299" indent="0">
              <a:buNone/>
              <a:defRPr sz="853" b="1"/>
            </a:lvl5pPr>
            <a:lvl6pPr marL="1219124" indent="0">
              <a:buNone/>
              <a:defRPr sz="853" b="1"/>
            </a:lvl6pPr>
            <a:lvl7pPr marL="1462949" indent="0">
              <a:buNone/>
              <a:defRPr sz="853" b="1"/>
            </a:lvl7pPr>
            <a:lvl8pPr marL="1706773" indent="0">
              <a:buNone/>
              <a:defRPr sz="853" b="1"/>
            </a:lvl8pPr>
            <a:lvl9pPr marL="1950598" indent="0">
              <a:buNone/>
              <a:defRPr sz="8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77490" y="1336040"/>
            <a:ext cx="2332435" cy="19651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B43C-59FE-F54F-AEFC-9A9F132AE77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146-A433-4843-8F1D-AAC8D3AA5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8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B43C-59FE-F54F-AEFC-9A9F132AE77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146-A433-4843-8F1D-AAC8D3AA5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8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B43C-59FE-F54F-AEFC-9A9F132AE77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146-A433-4843-8F1D-AAC8D3AA5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50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05" y="243840"/>
            <a:ext cx="1769507" cy="853440"/>
          </a:xfrm>
        </p:spPr>
        <p:txBody>
          <a:bodyPr anchor="b"/>
          <a:lstStyle>
            <a:lvl1pPr>
              <a:defRPr sz="170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435" y="526627"/>
            <a:ext cx="2777490" cy="2599267"/>
          </a:xfrm>
        </p:spPr>
        <p:txBody>
          <a:bodyPr/>
          <a:lstStyle>
            <a:lvl1pPr>
              <a:defRPr sz="1707"/>
            </a:lvl1pPr>
            <a:lvl2pPr>
              <a:defRPr sz="1493"/>
            </a:lvl2pPr>
            <a:lvl3pPr>
              <a:defRPr sz="128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905" y="1097280"/>
            <a:ext cx="1769507" cy="2032847"/>
          </a:xfrm>
        </p:spPr>
        <p:txBody>
          <a:bodyPr/>
          <a:lstStyle>
            <a:lvl1pPr marL="0" indent="0">
              <a:buNone/>
              <a:defRPr sz="853"/>
            </a:lvl1pPr>
            <a:lvl2pPr marL="243825" indent="0">
              <a:buNone/>
              <a:defRPr sz="747"/>
            </a:lvl2pPr>
            <a:lvl3pPr marL="487650" indent="0">
              <a:buNone/>
              <a:defRPr sz="640"/>
            </a:lvl3pPr>
            <a:lvl4pPr marL="731474" indent="0">
              <a:buNone/>
              <a:defRPr sz="533"/>
            </a:lvl4pPr>
            <a:lvl5pPr marL="975299" indent="0">
              <a:buNone/>
              <a:defRPr sz="533"/>
            </a:lvl5pPr>
            <a:lvl6pPr marL="1219124" indent="0">
              <a:buNone/>
              <a:defRPr sz="533"/>
            </a:lvl6pPr>
            <a:lvl7pPr marL="1462949" indent="0">
              <a:buNone/>
              <a:defRPr sz="533"/>
            </a:lvl7pPr>
            <a:lvl8pPr marL="1706773" indent="0">
              <a:buNone/>
              <a:defRPr sz="533"/>
            </a:lvl8pPr>
            <a:lvl9pPr marL="1950598" indent="0">
              <a:buNone/>
              <a:defRPr sz="5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B43C-59FE-F54F-AEFC-9A9F132AE77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146-A433-4843-8F1D-AAC8D3AA5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5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05" y="243840"/>
            <a:ext cx="1769507" cy="853440"/>
          </a:xfrm>
        </p:spPr>
        <p:txBody>
          <a:bodyPr anchor="b"/>
          <a:lstStyle>
            <a:lvl1pPr>
              <a:defRPr sz="170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32435" y="526627"/>
            <a:ext cx="2777490" cy="2599267"/>
          </a:xfrm>
        </p:spPr>
        <p:txBody>
          <a:bodyPr anchor="t"/>
          <a:lstStyle>
            <a:lvl1pPr marL="0" indent="0">
              <a:buNone/>
              <a:defRPr sz="1707"/>
            </a:lvl1pPr>
            <a:lvl2pPr marL="243825" indent="0">
              <a:buNone/>
              <a:defRPr sz="1493"/>
            </a:lvl2pPr>
            <a:lvl3pPr marL="487650" indent="0">
              <a:buNone/>
              <a:defRPr sz="1280"/>
            </a:lvl3pPr>
            <a:lvl4pPr marL="731474" indent="0">
              <a:buNone/>
              <a:defRPr sz="1067"/>
            </a:lvl4pPr>
            <a:lvl5pPr marL="975299" indent="0">
              <a:buNone/>
              <a:defRPr sz="1067"/>
            </a:lvl5pPr>
            <a:lvl6pPr marL="1219124" indent="0">
              <a:buNone/>
              <a:defRPr sz="1067"/>
            </a:lvl6pPr>
            <a:lvl7pPr marL="1462949" indent="0">
              <a:buNone/>
              <a:defRPr sz="1067"/>
            </a:lvl7pPr>
            <a:lvl8pPr marL="1706773" indent="0">
              <a:buNone/>
              <a:defRPr sz="1067"/>
            </a:lvl8pPr>
            <a:lvl9pPr marL="1950598" indent="0">
              <a:buNone/>
              <a:defRPr sz="1067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905" y="1097280"/>
            <a:ext cx="1769507" cy="2032847"/>
          </a:xfrm>
        </p:spPr>
        <p:txBody>
          <a:bodyPr/>
          <a:lstStyle>
            <a:lvl1pPr marL="0" indent="0">
              <a:buNone/>
              <a:defRPr sz="853"/>
            </a:lvl1pPr>
            <a:lvl2pPr marL="243825" indent="0">
              <a:buNone/>
              <a:defRPr sz="747"/>
            </a:lvl2pPr>
            <a:lvl3pPr marL="487650" indent="0">
              <a:buNone/>
              <a:defRPr sz="640"/>
            </a:lvl3pPr>
            <a:lvl4pPr marL="731474" indent="0">
              <a:buNone/>
              <a:defRPr sz="533"/>
            </a:lvl4pPr>
            <a:lvl5pPr marL="975299" indent="0">
              <a:buNone/>
              <a:defRPr sz="533"/>
            </a:lvl5pPr>
            <a:lvl6pPr marL="1219124" indent="0">
              <a:buNone/>
              <a:defRPr sz="533"/>
            </a:lvl6pPr>
            <a:lvl7pPr marL="1462949" indent="0">
              <a:buNone/>
              <a:defRPr sz="533"/>
            </a:lvl7pPr>
            <a:lvl8pPr marL="1706773" indent="0">
              <a:buNone/>
              <a:defRPr sz="533"/>
            </a:lvl8pPr>
            <a:lvl9pPr marL="1950598" indent="0">
              <a:buNone/>
              <a:defRPr sz="5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B43C-59FE-F54F-AEFC-9A9F132AE77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146-A433-4843-8F1D-AAC8D3AA5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0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7190" y="194734"/>
            <a:ext cx="4732020" cy="706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190" y="973666"/>
            <a:ext cx="4732020" cy="232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190" y="3390054"/>
            <a:ext cx="123444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8B43C-59FE-F54F-AEFC-9A9F132AE77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17370" y="3390054"/>
            <a:ext cx="185166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74770" y="3390054"/>
            <a:ext cx="123444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BC146-A433-4843-8F1D-AAC8D3AA5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2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87650" rtl="0" eaLnBrk="1" latinLnBrk="0" hangingPunct="1">
        <a:lnSpc>
          <a:spcPct val="90000"/>
        </a:lnSpc>
        <a:spcBef>
          <a:spcPct val="0"/>
        </a:spcBef>
        <a:buNone/>
        <a:defRPr sz="23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1912" indent="-121912" algn="l" defTabSz="48765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1pPr>
      <a:lvl2pPr marL="365737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09562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3pPr>
      <a:lvl4pPr marL="853387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11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5pPr>
      <a:lvl6pPr marL="1341036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6pPr>
      <a:lvl7pPr marL="1584861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7pPr>
      <a:lvl8pPr marL="1828686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8pPr>
      <a:lvl9pPr marL="2072510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1pPr>
      <a:lvl2pPr marL="243825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2pPr>
      <a:lvl3pPr marL="487650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3pPr>
      <a:lvl4pPr marL="731474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4pPr>
      <a:lvl5pPr marL="975299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5pPr>
      <a:lvl6pPr marL="1219124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6pPr>
      <a:lvl7pPr marL="1462949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7pPr>
      <a:lvl8pPr marL="1706773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8pPr>
      <a:lvl9pPr marL="1950598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tiff"/><Relationship Id="rId7" Type="http://schemas.openxmlformats.org/officeDocument/2006/relationships/image" Target="../media/image4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gif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18.png"/><Relationship Id="rId5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jpe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0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Relationship Id="rId3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4" Type="http://schemas.openxmlformats.org/officeDocument/2006/relationships/image" Target="../media/image89.tiff"/><Relationship Id="rId5" Type="http://schemas.openxmlformats.org/officeDocument/2006/relationships/image" Target="../media/image90.tiff"/><Relationship Id="rId6" Type="http://schemas.openxmlformats.org/officeDocument/2006/relationships/image" Target="../media/image9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4" Type="http://schemas.openxmlformats.org/officeDocument/2006/relationships/image" Target="../media/image94.tiff"/><Relationship Id="rId5" Type="http://schemas.openxmlformats.org/officeDocument/2006/relationships/image" Target="../media/image95.tiff"/><Relationship Id="rId6" Type="http://schemas.openxmlformats.org/officeDocument/2006/relationships/image" Target="../media/image96.tiff"/><Relationship Id="rId7" Type="http://schemas.openxmlformats.org/officeDocument/2006/relationships/image" Target="../media/image97.tiff"/><Relationship Id="rId8" Type="http://schemas.openxmlformats.org/officeDocument/2006/relationships/image" Target="../media/image98.tiff"/><Relationship Id="rId9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Relationship Id="rId3" Type="http://schemas.openxmlformats.org/officeDocument/2006/relationships/image" Target="../media/image10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jpg"/><Relationship Id="rId3" Type="http://schemas.openxmlformats.org/officeDocument/2006/relationships/image" Target="../media/image10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wmf"/><Relationship Id="rId5" Type="http://schemas.openxmlformats.org/officeDocument/2006/relationships/image" Target="../media/image21.wmf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wmf"/><Relationship Id="rId10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jpg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02" y="-48767"/>
            <a:ext cx="5714802" cy="37868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16466"/>
            <a:ext cx="3690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/>
              </a:rPr>
              <a:t>Dawn in the age of robotic oceanography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37" y="2178362"/>
            <a:ext cx="22220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Oscar Schofield on behalf of many!!!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1" r="21902"/>
          <a:stretch/>
        </p:blipFill>
        <p:spPr>
          <a:xfrm>
            <a:off x="121920" y="2432278"/>
            <a:ext cx="304800" cy="335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215" y="2687979"/>
            <a:ext cx="209544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</a:rPr>
              <a:t>Take home messages</a:t>
            </a:r>
          </a:p>
          <a:p>
            <a:r>
              <a:rPr lang="en-US" sz="800" dirty="0" smtClean="0">
                <a:solidFill>
                  <a:srgbClr val="FFFF00"/>
                </a:solidFill>
              </a:rPr>
              <a:t>We have new ways of doing oceanography</a:t>
            </a:r>
          </a:p>
          <a:p>
            <a:r>
              <a:rPr lang="en-US" sz="800" dirty="0" smtClean="0">
                <a:solidFill>
                  <a:srgbClr val="FFFF00"/>
                </a:solidFill>
              </a:rPr>
              <a:t>Platforms are mature, we need sensors</a:t>
            </a:r>
          </a:p>
          <a:p>
            <a:r>
              <a:rPr lang="en-US" sz="800" dirty="0" smtClean="0">
                <a:solidFill>
                  <a:srgbClr val="FFFF00"/>
                </a:solidFill>
              </a:rPr>
              <a:t>Sensor webs, no longer about one technology</a:t>
            </a:r>
          </a:p>
          <a:p>
            <a:r>
              <a:rPr lang="en-US" sz="800" dirty="0" smtClean="0">
                <a:solidFill>
                  <a:srgbClr val="FFFF00"/>
                </a:solidFill>
              </a:rPr>
              <a:t>New directions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endParaRPr lang="en-US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6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23" y="0"/>
            <a:ext cx="526877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"/>
            <a:ext cx="4876800" cy="430306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1"/>
          </a:p>
        </p:txBody>
      </p:sp>
      <p:sp>
        <p:nvSpPr>
          <p:cNvPr id="5" name="Rectangle 4"/>
          <p:cNvSpPr/>
          <p:nvPr/>
        </p:nvSpPr>
        <p:spPr>
          <a:xfrm>
            <a:off x="304800" y="0"/>
            <a:ext cx="4876800" cy="385682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948207" algn="l"/>
              </a:tabLst>
            </a:pPr>
            <a:r>
              <a:rPr lang="en-US" sz="1280" dirty="0"/>
              <a:t> Active acoustics to map macro-zooplankton community and concentration 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68920"/>
            <a:ext cx="2803756" cy="1863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27" y="722474"/>
            <a:ext cx="1106879" cy="7940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073" y="742152"/>
            <a:ext cx="1006870" cy="77438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05754" y="2971936"/>
            <a:ext cx="898003" cy="207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47" dirty="0" err="1">
                <a:solidFill>
                  <a:schemeClr val="bg1"/>
                </a:solidFill>
              </a:rPr>
              <a:t>Guihen</a:t>
            </a:r>
            <a:r>
              <a:rPr lang="en-US" sz="747" dirty="0">
                <a:solidFill>
                  <a:schemeClr val="bg1"/>
                </a:solidFill>
              </a:rPr>
              <a:t> et al. 2014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9" y="486899"/>
            <a:ext cx="1320800" cy="30847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69" y="864517"/>
            <a:ext cx="2488661" cy="25569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314" y="742152"/>
            <a:ext cx="608470" cy="44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"/>
            <a:ext cx="4876800" cy="430306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1"/>
          </a:p>
        </p:txBody>
      </p:sp>
      <p:sp>
        <p:nvSpPr>
          <p:cNvPr id="5" name="Rectangle 4"/>
          <p:cNvSpPr/>
          <p:nvPr/>
        </p:nvSpPr>
        <p:spPr>
          <a:xfrm>
            <a:off x="304800" y="0"/>
            <a:ext cx="4876800" cy="385682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0" dirty="0"/>
              <a:t>Coming soon (2-4 years) micro- and small zooplankton imaging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8" y="1040743"/>
            <a:ext cx="2624106" cy="2122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2548" y="583656"/>
            <a:ext cx="1672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Holographic images from Monterey</a:t>
            </a:r>
          </a:p>
          <a:p>
            <a:pPr algn="ctr"/>
            <a:r>
              <a:rPr lang="en-US" sz="800" dirty="0"/>
              <a:t>by an AUV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898" y="3200055"/>
            <a:ext cx="13147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Thanks to James Bellingham (WHOI)</a:t>
            </a:r>
          </a:p>
        </p:txBody>
      </p:sp>
      <p:pic>
        <p:nvPicPr>
          <p:cNvPr id="12" name="Picture 11" descr="C:\Users\wslade\AppData\Local\Temp\SNAGHTML1d92508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113" y="1007856"/>
            <a:ext cx="1258147" cy="71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45" y="1723908"/>
            <a:ext cx="1530435" cy="131622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3370225" y="651267"/>
            <a:ext cx="1495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Design strategies are underway</a:t>
            </a:r>
          </a:p>
        </p:txBody>
      </p:sp>
    </p:spTree>
    <p:extLst>
      <p:ext uri="{BB962C8B-B14F-4D97-AF65-F5344CB8AC3E}">
        <p14:creationId xmlns:p14="http://schemas.microsoft.com/office/powerpoint/2010/main" val="19887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rp_optics_ru04_0406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53951"/>
          <a:stretch>
            <a:fillRect/>
          </a:stretch>
        </p:blipFill>
        <p:spPr bwMode="auto">
          <a:xfrm>
            <a:off x="386080" y="1606127"/>
            <a:ext cx="2733887" cy="10109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7" descr="hrp_optics_ru04_0406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6104" r="400" b="48399"/>
          <a:stretch>
            <a:fillRect/>
          </a:stretch>
        </p:blipFill>
        <p:spPr bwMode="auto">
          <a:xfrm>
            <a:off x="386080" y="2622127"/>
            <a:ext cx="2733887" cy="9948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3441700" y="1768687"/>
            <a:ext cx="1658620" cy="1617133"/>
            <a:chOff x="3540" y="1188"/>
            <a:chExt cx="1959" cy="1910"/>
          </a:xfrm>
        </p:grpSpPr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540" y="1188"/>
              <a:ext cx="1959" cy="1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461"/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3569" y="1221"/>
              <a:ext cx="1923" cy="1570"/>
              <a:chOff x="3569" y="1221"/>
              <a:chExt cx="1923" cy="1570"/>
            </a:xfrm>
          </p:grpSpPr>
          <p:grpSp>
            <p:nvGrpSpPr>
              <p:cNvPr id="10" name="Group 11"/>
              <p:cNvGrpSpPr>
                <a:grpSpLocks/>
              </p:cNvGrpSpPr>
              <p:nvPr/>
            </p:nvGrpSpPr>
            <p:grpSpPr bwMode="auto">
              <a:xfrm>
                <a:off x="3569" y="1277"/>
                <a:ext cx="1916" cy="1514"/>
                <a:chOff x="3565" y="1277"/>
                <a:chExt cx="1916" cy="1514"/>
              </a:xfrm>
            </p:grpSpPr>
            <p:pic>
              <p:nvPicPr>
                <p:cNvPr id="12" name="Picture 1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2" t="3818" r="14990" b="9421"/>
                <a:stretch>
                  <a:fillRect/>
                </a:stretch>
              </p:blipFill>
              <p:spPr bwMode="auto">
                <a:xfrm>
                  <a:off x="3565" y="1277"/>
                  <a:ext cx="1916" cy="15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Rectangle 13"/>
                <p:cNvSpPr>
                  <a:spLocks noChangeArrowheads="1"/>
                </p:cNvSpPr>
                <p:nvPr/>
              </p:nvSpPr>
              <p:spPr bwMode="auto">
                <a:xfrm>
                  <a:off x="3833" y="1315"/>
                  <a:ext cx="1550" cy="101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461"/>
                </a:p>
              </p:txBody>
            </p:sp>
            <p:pic>
              <p:nvPicPr>
                <p:cNvPr id="14" name="Picture 1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2" b="48825"/>
                <a:stretch>
                  <a:fillRect/>
                </a:stretch>
              </p:blipFill>
              <p:spPr bwMode="auto">
                <a:xfrm>
                  <a:off x="3838" y="2126"/>
                  <a:ext cx="1542" cy="2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" name="Picture 1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06" r="14479" b="28201"/>
              <a:stretch>
                <a:fillRect/>
              </a:stretch>
            </p:blipFill>
            <p:spPr bwMode="auto">
              <a:xfrm>
                <a:off x="3782" y="1221"/>
                <a:ext cx="1710" cy="1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943" y="2734"/>
              <a:ext cx="1320" cy="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60" dirty="0">
                  <a:solidFill>
                    <a:srgbClr val="000000"/>
                  </a:solidFill>
                  <a:latin typeface="Garamond" charset="0"/>
                </a:rPr>
                <a:t>%Mineral (</a:t>
              </a:r>
              <a:r>
                <a:rPr lang="en-US" sz="960" i="1" dirty="0">
                  <a:solidFill>
                    <a:srgbClr val="000000"/>
                  </a:solidFill>
                  <a:latin typeface="Garamond" charset="0"/>
                </a:rPr>
                <a:t>in situ</a:t>
              </a:r>
              <a:r>
                <a:rPr lang="en-US" sz="960" dirty="0">
                  <a:solidFill>
                    <a:srgbClr val="000000"/>
                  </a:solidFill>
                  <a:latin typeface="Garamond" charset="0"/>
                </a:rPr>
                <a:t>)</a:t>
              </a:r>
              <a:endParaRPr lang="en-US" sz="960" i="1" dirty="0">
                <a:solidFill>
                  <a:srgbClr val="000000"/>
                </a:solidFill>
                <a:latin typeface="Garamond" charset="0"/>
              </a:endParaRPr>
            </a:p>
          </p:txBody>
        </p:sp>
      </p:grp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67360" y="3353647"/>
            <a:ext cx="518091" cy="22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53">
                <a:solidFill>
                  <a:srgbClr val="FFFF00"/>
                </a:solidFill>
                <a:latin typeface="Arial" charset="0"/>
              </a:rPr>
              <a:t>salinity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1908387" y="3353647"/>
            <a:ext cx="405880" cy="22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53">
                <a:solidFill>
                  <a:srgbClr val="FFFF00"/>
                </a:solidFill>
                <a:latin typeface="Arial" charset="0"/>
              </a:rPr>
              <a:t>b</a:t>
            </a:r>
            <a:r>
              <a:rPr lang="en-US" sz="853" baseline="-25000">
                <a:solidFill>
                  <a:srgbClr val="FFFF00"/>
                </a:solidFill>
                <a:latin typeface="Arial" charset="0"/>
              </a:rPr>
              <a:t>b650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484293" y="2297007"/>
            <a:ext cx="399468" cy="22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53">
                <a:solidFill>
                  <a:srgbClr val="FFFF00"/>
                </a:solidFill>
                <a:latin typeface="Arial" charset="0"/>
              </a:rPr>
              <a:t>c</a:t>
            </a:r>
            <a:r>
              <a:rPr lang="en-US" sz="853" baseline="-25000">
                <a:solidFill>
                  <a:srgbClr val="FFFF00"/>
                </a:solidFill>
                <a:latin typeface="Arial" charset="0"/>
              </a:rPr>
              <a:t>b650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1889760" y="2284307"/>
            <a:ext cx="705642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53">
                <a:solidFill>
                  <a:srgbClr val="FFFF00"/>
                </a:solidFill>
                <a:latin typeface="Arial" charset="0"/>
              </a:rPr>
              <a:t>C</a:t>
            </a:r>
            <a:r>
              <a:rPr lang="en-US" sz="853" baseline="-25000">
                <a:solidFill>
                  <a:srgbClr val="FFFF00"/>
                </a:solidFill>
                <a:latin typeface="Arial" charset="0"/>
              </a:rPr>
              <a:t>b650</a:t>
            </a:r>
            <a:r>
              <a:rPr lang="en-US" sz="960">
                <a:solidFill>
                  <a:srgbClr val="FFFF00"/>
                </a:solidFill>
                <a:latin typeface="Arial" charset="0"/>
              </a:rPr>
              <a:t>/b</a:t>
            </a:r>
            <a:r>
              <a:rPr lang="en-US" sz="960" baseline="-25000">
                <a:solidFill>
                  <a:srgbClr val="FFFF00"/>
                </a:solidFill>
                <a:latin typeface="Arial" charset="0"/>
              </a:rPr>
              <a:t>b650</a:t>
            </a: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3149600" y="1971887"/>
            <a:ext cx="24384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61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 rot="16200000">
            <a:off x="2600419" y="2652801"/>
            <a:ext cx="1293944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60" dirty="0">
                <a:latin typeface="Arial" charset="0"/>
              </a:rPr>
              <a:t>Empirical algorithms</a:t>
            </a:r>
          </a:p>
        </p:txBody>
      </p:sp>
      <p:pic>
        <p:nvPicPr>
          <p:cNvPr id="21" name="Picture 23" descr="sensor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 b="13297"/>
          <a:stretch>
            <a:fillRect/>
          </a:stretch>
        </p:blipFill>
        <p:spPr bwMode="auto">
          <a:xfrm>
            <a:off x="1779693" y="487680"/>
            <a:ext cx="1219200" cy="87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ensor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491914"/>
            <a:ext cx="961813" cy="86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Line 26"/>
          <p:cNvSpPr>
            <a:spLocks noChangeShapeType="1"/>
          </p:cNvSpPr>
          <p:nvPr/>
        </p:nvSpPr>
        <p:spPr bwMode="auto">
          <a:xfrm flipH="1" flipV="1">
            <a:off x="1469813" y="975360"/>
            <a:ext cx="284480" cy="52832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61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 flipV="1">
            <a:off x="1749214" y="1173480"/>
            <a:ext cx="421640" cy="32512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61"/>
          </a:p>
        </p:txBody>
      </p:sp>
      <p:pic>
        <p:nvPicPr>
          <p:cNvPr id="25" name="Picture 28" descr="Isabel_18Sept03_Terra_gray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220" y="365760"/>
            <a:ext cx="119126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04800" y="1"/>
            <a:ext cx="4876800" cy="430306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1"/>
          </a:p>
        </p:txBody>
      </p:sp>
      <p:sp>
        <p:nvSpPr>
          <p:cNvPr id="27" name="Rectangle 26"/>
          <p:cNvSpPr/>
          <p:nvPr/>
        </p:nvSpPr>
        <p:spPr>
          <a:xfrm>
            <a:off x="304800" y="0"/>
            <a:ext cx="4876800" cy="385682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0" dirty="0"/>
              <a:t>Glider’s provide insight into the nature of phytoplankton composition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693160" y="1876214"/>
            <a:ext cx="4234" cy="8991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41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Picture 5"/>
          <p:cNvSpPr>
            <a:spLocks noChangeAspect="1"/>
          </p:cNvSpPr>
          <p:nvPr/>
        </p:nvSpPr>
        <p:spPr bwMode="auto">
          <a:xfrm>
            <a:off x="518150" y="3114845"/>
            <a:ext cx="1300480" cy="131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46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379" r="16340"/>
          <a:stretch/>
        </p:blipFill>
        <p:spPr>
          <a:xfrm>
            <a:off x="4348700" y="2960582"/>
            <a:ext cx="724351" cy="69701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79446" y="764780"/>
            <a:ext cx="4398155" cy="2410310"/>
            <a:chOff x="568499" y="194999"/>
            <a:chExt cx="8246540" cy="4519332"/>
          </a:xfrm>
        </p:grpSpPr>
        <p:sp>
          <p:nvSpPr>
            <p:cNvPr id="18" name="TextBox 17"/>
            <p:cNvSpPr txBox="1"/>
            <p:nvPr/>
          </p:nvSpPr>
          <p:spPr>
            <a:xfrm flipH="1">
              <a:off x="1064646" y="4099064"/>
              <a:ext cx="3448877" cy="4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7" dirty="0">
                  <a:solidFill>
                    <a:srgbClr val="000000"/>
                  </a:solidFill>
                  <a:latin typeface="Calibri"/>
                  <a:cs typeface="Calibri"/>
                </a:rPr>
                <a:t>Biomass Proxy (</a:t>
              </a:r>
              <a:r>
                <a:rPr lang="en-US" sz="1067" dirty="0" err="1">
                  <a:solidFill>
                    <a:srgbClr val="000000"/>
                  </a:solidFill>
                  <a:latin typeface="Calibri"/>
                  <a:cs typeface="Calibri"/>
                </a:rPr>
                <a:t>Fm</a:t>
              </a:r>
              <a:r>
                <a:rPr lang="en-US" sz="1067" dirty="0">
                  <a:solidFill>
                    <a:srgbClr val="0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5001147" y="4110078"/>
              <a:ext cx="3813892" cy="60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067" dirty="0">
                  <a:solidFill>
                    <a:srgbClr val="000000"/>
                  </a:solidFill>
                  <a:latin typeface="Calibri"/>
                  <a:cs typeface="Calibri"/>
                </a:rPr>
                <a:t>Quantum Yield of Photosynthesis (</a:t>
              </a:r>
              <a:r>
                <a:rPr lang="en-US" sz="1067" dirty="0" err="1">
                  <a:solidFill>
                    <a:srgbClr val="000000"/>
                  </a:solidFill>
                  <a:latin typeface="Calibri"/>
                  <a:cs typeface="Calibri"/>
                </a:rPr>
                <a:t>Fv</a:t>
              </a:r>
              <a:r>
                <a:rPr lang="en-US" sz="1067" dirty="0">
                  <a:solidFill>
                    <a:srgbClr val="000000"/>
                  </a:solidFill>
                  <a:latin typeface="Calibri"/>
                  <a:cs typeface="Calibri"/>
                </a:rPr>
                <a:t>/</a:t>
              </a:r>
              <a:r>
                <a:rPr lang="en-US" sz="1067" dirty="0" err="1">
                  <a:solidFill>
                    <a:srgbClr val="000000"/>
                  </a:solidFill>
                  <a:latin typeface="Calibri"/>
                  <a:cs typeface="Calibri"/>
                </a:rPr>
                <a:t>Fm</a:t>
              </a:r>
              <a:r>
                <a:rPr lang="en-US" sz="1067" dirty="0">
                  <a:solidFill>
                    <a:srgbClr val="000000"/>
                  </a:solidFill>
                  <a:latin typeface="Calibri"/>
                  <a:cs typeface="Calibri"/>
                </a:rPr>
                <a:t>)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4646" y="588699"/>
              <a:ext cx="3314700" cy="25273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7193" y="575999"/>
              <a:ext cx="3327400" cy="2540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178267" y="241300"/>
              <a:ext cx="721954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Daytime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93214" y="241300"/>
              <a:ext cx="586699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Night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05646" y="241300"/>
              <a:ext cx="586699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Night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04167" y="194999"/>
              <a:ext cx="721954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Daytime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419115" y="194999"/>
              <a:ext cx="586699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Night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31547" y="194999"/>
              <a:ext cx="586699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Night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29747" y="588698"/>
              <a:ext cx="403356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12753" y="2794798"/>
              <a:ext cx="460462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50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12753" y="1609994"/>
              <a:ext cx="460462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25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5493" y="566161"/>
              <a:ext cx="403356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68499" y="2772258"/>
              <a:ext cx="460462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50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8499" y="1587457"/>
              <a:ext cx="460462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25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03253" y="3036097"/>
              <a:ext cx="616755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02/20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979033" y="3036097"/>
              <a:ext cx="616755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02/21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02026" y="3188083"/>
              <a:ext cx="1154764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Time (month/day)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0633" y="3131561"/>
              <a:ext cx="616755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02/20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26411" y="3131561"/>
              <a:ext cx="616755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02/21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36706" y="3183391"/>
              <a:ext cx="1154764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Time (month/day)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0640" y="3628924"/>
              <a:ext cx="3302000" cy="1270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3309" y="3628924"/>
              <a:ext cx="3302000" cy="12700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5117192" y="3782120"/>
              <a:ext cx="403356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18817" y="3782120"/>
              <a:ext cx="487515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0.6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95367" y="3782120"/>
              <a:ext cx="487515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0.3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84655" y="3778845"/>
              <a:ext cx="403356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60881" y="3778845"/>
              <a:ext cx="574676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8000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73930" y="3778845"/>
              <a:ext cx="574676" cy="306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1" dirty="0"/>
                <a:t>4000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304800" y="6774"/>
            <a:ext cx="4876800" cy="430306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1"/>
          </a:p>
        </p:txBody>
      </p:sp>
      <p:sp>
        <p:nvSpPr>
          <p:cNvPr id="56" name="Rectangle 55"/>
          <p:cNvSpPr/>
          <p:nvPr/>
        </p:nvSpPr>
        <p:spPr>
          <a:xfrm>
            <a:off x="304800" y="6773"/>
            <a:ext cx="4876800" cy="385682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0" dirty="0"/>
          </a:p>
        </p:txBody>
      </p:sp>
      <p:sp>
        <p:nvSpPr>
          <p:cNvPr id="57" name="TextBox 2"/>
          <p:cNvSpPr txBox="1">
            <a:spLocks noChangeArrowheads="1"/>
          </p:cNvSpPr>
          <p:nvPr/>
        </p:nvSpPr>
        <p:spPr bwMode="auto">
          <a:xfrm>
            <a:off x="490323" y="89387"/>
            <a:ext cx="4585038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80" dirty="0">
                <a:solidFill>
                  <a:schemeClr val="bg1"/>
                </a:solidFill>
                <a:latin typeface="+mn-lt"/>
                <a:cs typeface="Comic Sans MS" charset="0"/>
              </a:rPr>
              <a:t>The ability to look at phytoplankton physiology and rate processes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49229" y="674636"/>
            <a:ext cx="710451" cy="163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1" b="1" dirty="0"/>
              <a:t>PROXY FOR BIOMASS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489688" y="647543"/>
            <a:ext cx="377026" cy="163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1" b="1" dirty="0"/>
              <a:t>HEALTH</a:t>
            </a:r>
          </a:p>
        </p:txBody>
      </p:sp>
      <p:pic>
        <p:nvPicPr>
          <p:cNvPr id="60" name="Picture 59" descr="Screen Shot 2014-10-23 at 5.43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28" y="1103132"/>
            <a:ext cx="2384904" cy="1784364"/>
          </a:xfrm>
          <a:prstGeom prst="rect">
            <a:avLst/>
          </a:prstGeom>
        </p:spPr>
      </p:pic>
      <p:pic>
        <p:nvPicPr>
          <p:cNvPr id="61" name="Picture 60" descr="rucool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1" y="3421131"/>
            <a:ext cx="808806" cy="17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4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 noChangeAspect="1"/>
          </p:cNvSpPr>
          <p:nvPr>
            <p:ph type="title"/>
          </p:nvPr>
        </p:nvSpPr>
        <p:spPr>
          <a:xfrm>
            <a:off x="953948" y="111499"/>
            <a:ext cx="4360381" cy="446075"/>
          </a:xfrm>
        </p:spPr>
        <p:txBody>
          <a:bodyPr/>
          <a:lstStyle/>
          <a:p>
            <a:r>
              <a:rPr lang="en-US" dirty="0" smtClean="0"/>
              <a:t>LISST </a:t>
            </a:r>
            <a:r>
              <a:rPr lang="en-US" smtClean="0"/>
              <a:t>Glider Integration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" y="875496"/>
            <a:ext cx="1454524" cy="1090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" y="4401896"/>
            <a:ext cx="1007388" cy="458921"/>
          </a:xfrm>
          <a:prstGeom prst="rect">
            <a:avLst/>
          </a:prstGeom>
        </p:spPr>
      </p:pic>
      <p:pic>
        <p:nvPicPr>
          <p:cNvPr id="7" name="Picture 6" descr="S:\Sequoia logos\ssi-logo-clear.G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355124" y="2589221"/>
            <a:ext cx="1197650" cy="456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1" y="2204580"/>
            <a:ext cx="1454555" cy="32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26" y="622067"/>
            <a:ext cx="2207454" cy="2612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2" t="11766" r="11916" b="19073"/>
          <a:stretch/>
        </p:blipFill>
        <p:spPr>
          <a:xfrm>
            <a:off x="4140220" y="740450"/>
            <a:ext cx="1246552" cy="22392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001" y="3121421"/>
            <a:ext cx="1180131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Thanks to Travis Miles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8" y="696778"/>
            <a:ext cx="5173233" cy="24824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1959" y="199835"/>
            <a:ext cx="4328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Rutgers and WHOI collaboration: September deployment </a:t>
            </a:r>
            <a:r>
              <a:rPr lang="en-US" sz="1100" b="1" smtClean="0"/>
              <a:t>being tested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liderPro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1" y="1934231"/>
            <a:ext cx="2130572" cy="159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gliderDepthTe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0" y="380280"/>
            <a:ext cx="2130572" cy="159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5298" y="118670"/>
            <a:ext cx="1879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/>
              <a:t>MAKE YOUR AUVS SMARTER</a:t>
            </a:r>
            <a:endParaRPr lang="en-US" sz="1100" b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012" y="898622"/>
            <a:ext cx="1979770" cy="14194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62873" y="2317697"/>
            <a:ext cx="28440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 smtClean="0"/>
              <a:t>Currently porting over a </a:t>
            </a:r>
            <a:r>
              <a:rPr lang="en-US" sz="700" dirty="0"/>
              <a:t>NVIDIA </a:t>
            </a:r>
            <a:r>
              <a:rPr lang="en-US" sz="700" dirty="0" err="1"/>
              <a:t>Jetson</a:t>
            </a:r>
            <a:r>
              <a:rPr lang="en-US" sz="700" dirty="0"/>
              <a:t> TX-1 is an embedded system with</a:t>
            </a:r>
          </a:p>
          <a:p>
            <a:pPr algn="ctr"/>
            <a:r>
              <a:rPr lang="en-US" sz="700" dirty="0"/>
              <a:t>               256 CUDA cores, 8 regular cores, </a:t>
            </a:r>
            <a:r>
              <a:rPr lang="en-US" sz="700" dirty="0" smtClean="0"/>
              <a:t>with </a:t>
            </a:r>
            <a:r>
              <a:rPr lang="en-US" sz="700" dirty="0"/>
              <a:t>a performance of 1 </a:t>
            </a:r>
            <a:r>
              <a:rPr lang="en-US" sz="700" dirty="0" err="1" smtClean="0"/>
              <a:t>Tflop</a:t>
            </a:r>
            <a:endParaRPr lang="en-US" sz="700" dirty="0" smtClean="0"/>
          </a:p>
          <a:p>
            <a:pPr algn="ctr"/>
            <a:r>
              <a:rPr lang="en-US" sz="700" dirty="0" smtClean="0"/>
              <a:t>Thanks </a:t>
            </a:r>
            <a:r>
              <a:rPr lang="en-US" sz="700" dirty="0" err="1" smtClean="0"/>
              <a:t>Uli</a:t>
            </a:r>
            <a:r>
              <a:rPr lang="en-US" sz="700" dirty="0" smtClean="0"/>
              <a:t> Kremer (Energy Efficiency Laboratory at Rutgers)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57213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0785" y="133223"/>
            <a:ext cx="4656779" cy="3382451"/>
            <a:chOff x="12700" y="-24607"/>
            <a:chExt cx="9144000" cy="66286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4650" y="876346"/>
              <a:ext cx="2863850" cy="57277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700" y="-24606"/>
              <a:ext cx="9144000" cy="806824"/>
            </a:xfrm>
            <a:prstGeom prst="rect">
              <a:avLst/>
            </a:prstGeom>
            <a:ln>
              <a:noFill/>
            </a:ln>
            <a:effectLst>
              <a:outerShdw sx="1000" sy="1000" algn="tl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2700" y="-24607"/>
              <a:ext cx="9144000" cy="723153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         </a:t>
              </a:r>
              <a:r>
                <a:rPr lang="en-US" sz="1100" dirty="0" smtClean="0"/>
                <a:t>Multi-Platform </a:t>
              </a:r>
              <a:r>
                <a:rPr lang="en-US" sz="1200" dirty="0" smtClean="0"/>
                <a:t>dynamic analysis of penguin foraging in space</a:t>
              </a:r>
              <a:endParaRPr lang="en-US" sz="1200" dirty="0"/>
            </a:p>
          </p:txBody>
        </p:sp>
      </p:grpSp>
      <p:pic>
        <p:nvPicPr>
          <p:cNvPr id="8" name="Picture 10" descr="IMGP0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28" y="2202049"/>
            <a:ext cx="1323829" cy="112525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3438413" y="2764677"/>
            <a:ext cx="553415" cy="1427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07852" y="2674562"/>
            <a:ext cx="994472" cy="20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6" y="2338255"/>
            <a:ext cx="1125953" cy="84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3301327" y="1115822"/>
            <a:ext cx="553415" cy="1427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742" y="588968"/>
            <a:ext cx="1221050" cy="914609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3301327" y="1397135"/>
            <a:ext cx="690501" cy="8043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962378">
            <a:off x="3336831" y="1662213"/>
            <a:ext cx="777777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climatologies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0780112">
            <a:off x="3393557" y="2593349"/>
            <a:ext cx="643125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Real-time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1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3251200" y="378460"/>
            <a:ext cx="1418978" cy="2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47"/>
              <a:t>Observatory (simulated) data</a:t>
            </a:r>
          </a:p>
        </p:txBody>
      </p:sp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1016000" y="1638300"/>
            <a:ext cx="763351" cy="2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47"/>
              <a:t>Virtual Ocean</a:t>
            </a:r>
          </a:p>
        </p:txBody>
      </p:sp>
      <p:sp>
        <p:nvSpPr>
          <p:cNvPr id="6" name="Text Box 49"/>
          <p:cNvSpPr txBox="1">
            <a:spLocks noChangeArrowheads="1"/>
          </p:cNvSpPr>
          <p:nvPr/>
        </p:nvSpPr>
        <p:spPr bwMode="auto">
          <a:xfrm>
            <a:off x="975360" y="337820"/>
            <a:ext cx="1359668" cy="2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47"/>
              <a:t>Design, Testing and Deploy</a:t>
            </a:r>
          </a:p>
        </p:txBody>
      </p:sp>
      <p:cxnSp>
        <p:nvCxnSpPr>
          <p:cNvPr id="7" name="AutoShape 52"/>
          <p:cNvCxnSpPr>
            <a:cxnSpLocks noChangeShapeType="1"/>
          </p:cNvCxnSpPr>
          <p:nvPr/>
        </p:nvCxnSpPr>
        <p:spPr bwMode="auto">
          <a:xfrm>
            <a:off x="3210560" y="563880"/>
            <a:ext cx="1280160" cy="255693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4511040" y="593514"/>
            <a:ext cx="492443" cy="2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47"/>
              <a:t>Models</a:t>
            </a:r>
          </a:p>
        </p:txBody>
      </p:sp>
      <p:sp>
        <p:nvSpPr>
          <p:cNvPr id="9" name="Text Box 54"/>
          <p:cNvSpPr txBox="1">
            <a:spLocks noChangeArrowheads="1"/>
          </p:cNvSpPr>
          <p:nvPr/>
        </p:nvSpPr>
        <p:spPr bwMode="auto">
          <a:xfrm>
            <a:off x="4389120" y="1654387"/>
            <a:ext cx="923651" cy="2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47"/>
              <a:t>Data Assimilation</a:t>
            </a:r>
          </a:p>
        </p:txBody>
      </p:sp>
      <p:cxnSp>
        <p:nvCxnSpPr>
          <p:cNvPr id="10" name="AutoShape 55"/>
          <p:cNvCxnSpPr>
            <a:cxnSpLocks noChangeShapeType="1"/>
          </p:cNvCxnSpPr>
          <p:nvPr/>
        </p:nvCxnSpPr>
        <p:spPr bwMode="auto">
          <a:xfrm rot="5400000">
            <a:off x="3814234" y="2179321"/>
            <a:ext cx="194733" cy="115824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56"/>
          <p:cNvSpPr txBox="1">
            <a:spLocks noChangeArrowheads="1"/>
          </p:cNvSpPr>
          <p:nvPr/>
        </p:nvSpPr>
        <p:spPr bwMode="auto">
          <a:xfrm>
            <a:off x="3369131" y="2544234"/>
            <a:ext cx="540533" cy="32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47"/>
              <a:t>Data</a:t>
            </a:r>
          </a:p>
          <a:p>
            <a:pPr algn="ctr" eaLnBrk="1" hangingPunct="1"/>
            <a:r>
              <a:rPr lang="en-US" sz="747"/>
              <a:t>Analysis</a:t>
            </a:r>
          </a:p>
        </p:txBody>
      </p:sp>
      <p:sp>
        <p:nvSpPr>
          <p:cNvPr id="12" name="Text Box 59"/>
          <p:cNvSpPr txBox="1">
            <a:spLocks noChangeArrowheads="1"/>
          </p:cNvSpPr>
          <p:nvPr/>
        </p:nvSpPr>
        <p:spPr bwMode="auto">
          <a:xfrm>
            <a:off x="894080" y="2898140"/>
            <a:ext cx="1402948" cy="2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47"/>
              <a:t>Science Questions &amp; Drivers</a:t>
            </a:r>
          </a:p>
        </p:txBody>
      </p:sp>
      <p:sp>
        <p:nvSpPr>
          <p:cNvPr id="13" name="Line 60"/>
          <p:cNvSpPr>
            <a:spLocks noChangeShapeType="1"/>
          </p:cNvSpPr>
          <p:nvPr/>
        </p:nvSpPr>
        <p:spPr bwMode="auto">
          <a:xfrm>
            <a:off x="4429760" y="1487594"/>
            <a:ext cx="0" cy="40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61"/>
          </a:p>
        </p:txBody>
      </p:sp>
      <p:cxnSp>
        <p:nvCxnSpPr>
          <p:cNvPr id="14" name="AutoShape 62"/>
          <p:cNvCxnSpPr>
            <a:cxnSpLocks noChangeShapeType="1"/>
          </p:cNvCxnSpPr>
          <p:nvPr/>
        </p:nvCxnSpPr>
        <p:spPr bwMode="auto">
          <a:xfrm rot="10800000">
            <a:off x="995680" y="2666154"/>
            <a:ext cx="1198880" cy="189653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15" name="Group 64"/>
          <p:cNvGrpSpPr>
            <a:grpSpLocks/>
          </p:cNvGrpSpPr>
          <p:nvPr/>
        </p:nvGrpSpPr>
        <p:grpSpPr bwMode="auto">
          <a:xfrm>
            <a:off x="487680" y="918634"/>
            <a:ext cx="853440" cy="568960"/>
            <a:chOff x="-197" y="576"/>
            <a:chExt cx="2069" cy="1680"/>
          </a:xfrm>
        </p:grpSpPr>
        <p:sp>
          <p:nvSpPr>
            <p:cNvPr id="16" name="Line 65"/>
            <p:cNvSpPr>
              <a:spLocks noChangeShapeType="1"/>
            </p:cNvSpPr>
            <p:nvPr/>
          </p:nvSpPr>
          <p:spPr bwMode="auto">
            <a:xfrm>
              <a:off x="192" y="672"/>
              <a:ext cx="816" cy="15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61"/>
            </a:p>
          </p:txBody>
        </p:sp>
        <p:sp>
          <p:nvSpPr>
            <p:cNvPr id="17" name="Line 66"/>
            <p:cNvSpPr>
              <a:spLocks noChangeShapeType="1"/>
            </p:cNvSpPr>
            <p:nvPr/>
          </p:nvSpPr>
          <p:spPr bwMode="auto">
            <a:xfrm flipV="1">
              <a:off x="1008" y="672"/>
              <a:ext cx="864" cy="15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61"/>
            </a:p>
          </p:txBody>
        </p:sp>
        <p:sp>
          <p:nvSpPr>
            <p:cNvPr id="18" name="Line 67"/>
            <p:cNvSpPr>
              <a:spLocks noChangeShapeType="1"/>
            </p:cNvSpPr>
            <p:nvPr/>
          </p:nvSpPr>
          <p:spPr bwMode="auto">
            <a:xfrm flipH="1">
              <a:off x="0" y="2256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61"/>
            </a:p>
          </p:txBody>
        </p:sp>
        <p:sp>
          <p:nvSpPr>
            <p:cNvPr id="19" name="Line 68"/>
            <p:cNvSpPr>
              <a:spLocks noChangeShapeType="1"/>
            </p:cNvSpPr>
            <p:nvPr/>
          </p:nvSpPr>
          <p:spPr bwMode="auto">
            <a:xfrm flipV="1">
              <a:off x="144" y="67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61"/>
            </a:p>
          </p:txBody>
        </p:sp>
        <p:sp>
          <p:nvSpPr>
            <p:cNvPr id="20" name="Line 69"/>
            <p:cNvSpPr>
              <a:spLocks noChangeShapeType="1"/>
            </p:cNvSpPr>
            <p:nvPr/>
          </p:nvSpPr>
          <p:spPr bwMode="auto">
            <a:xfrm>
              <a:off x="144" y="16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61"/>
            </a:p>
          </p:txBody>
        </p:sp>
        <p:sp>
          <p:nvSpPr>
            <p:cNvPr id="21" name="Text Box 70"/>
            <p:cNvSpPr txBox="1">
              <a:spLocks noChangeArrowheads="1"/>
            </p:cNvSpPr>
            <p:nvPr/>
          </p:nvSpPr>
          <p:spPr bwMode="auto">
            <a:xfrm>
              <a:off x="-197" y="1296"/>
              <a:ext cx="788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747"/>
                <a:t>~100 m</a:t>
              </a:r>
            </a:p>
          </p:txBody>
        </p:sp>
        <p:sp>
          <p:nvSpPr>
            <p:cNvPr id="22" name="Line 71"/>
            <p:cNvSpPr>
              <a:spLocks noChangeShapeType="1"/>
            </p:cNvSpPr>
            <p:nvPr/>
          </p:nvSpPr>
          <p:spPr bwMode="auto">
            <a:xfrm flipH="1">
              <a:off x="192" y="67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61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1200" y="67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61"/>
            </a:p>
          </p:txBody>
        </p:sp>
        <p:sp>
          <p:nvSpPr>
            <p:cNvPr id="24" name="Text Box 73"/>
            <p:cNvSpPr txBox="1">
              <a:spLocks noChangeArrowheads="1"/>
            </p:cNvSpPr>
            <p:nvPr/>
          </p:nvSpPr>
          <p:spPr bwMode="auto">
            <a:xfrm>
              <a:off x="493" y="576"/>
              <a:ext cx="706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747"/>
                <a:t>~3 km</a:t>
              </a:r>
            </a:p>
          </p:txBody>
        </p:sp>
      </p:grpSp>
      <p:sp>
        <p:nvSpPr>
          <p:cNvPr id="25" name="Line 74"/>
          <p:cNvSpPr>
            <a:spLocks noChangeShapeType="1"/>
          </p:cNvSpPr>
          <p:nvPr/>
        </p:nvSpPr>
        <p:spPr bwMode="auto">
          <a:xfrm flipV="1">
            <a:off x="975360" y="1487594"/>
            <a:ext cx="0" cy="36576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61"/>
          </a:p>
        </p:txBody>
      </p:sp>
      <p:cxnSp>
        <p:nvCxnSpPr>
          <p:cNvPr id="26" name="AutoShape 75"/>
          <p:cNvCxnSpPr>
            <a:cxnSpLocks noChangeShapeType="1"/>
          </p:cNvCxnSpPr>
          <p:nvPr/>
        </p:nvCxnSpPr>
        <p:spPr bwMode="auto">
          <a:xfrm rot="16200000">
            <a:off x="1559983" y="-423"/>
            <a:ext cx="151554" cy="128016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" name="Text Box 86"/>
          <p:cNvSpPr txBox="1">
            <a:spLocks noChangeArrowheads="1"/>
          </p:cNvSpPr>
          <p:nvPr/>
        </p:nvSpPr>
        <p:spPr bwMode="auto">
          <a:xfrm>
            <a:off x="1463040" y="796714"/>
            <a:ext cx="579005" cy="32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47"/>
              <a:t>Sensor &amp;</a:t>
            </a:r>
          </a:p>
          <a:p>
            <a:pPr eaLnBrk="1" hangingPunct="1"/>
            <a:r>
              <a:rPr lang="en-US" sz="747"/>
              <a:t>Platform</a:t>
            </a:r>
          </a:p>
        </p:txBody>
      </p:sp>
      <p:cxnSp>
        <p:nvCxnSpPr>
          <p:cNvPr id="28" name="AutoShape 87"/>
          <p:cNvCxnSpPr>
            <a:cxnSpLocks noChangeShapeType="1"/>
          </p:cNvCxnSpPr>
          <p:nvPr/>
        </p:nvCxnSpPr>
        <p:spPr bwMode="auto">
          <a:xfrm>
            <a:off x="3210560" y="563880"/>
            <a:ext cx="121920" cy="2291927"/>
          </a:xfrm>
          <a:prstGeom prst="bentConnector3">
            <a:avLst>
              <a:gd name="adj1" fmla="val 580556"/>
            </a:avLst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" name="Text Box 88"/>
          <p:cNvSpPr txBox="1">
            <a:spLocks noChangeArrowheads="1"/>
          </p:cNvSpPr>
          <p:nvPr/>
        </p:nvSpPr>
        <p:spPr bwMode="auto">
          <a:xfrm>
            <a:off x="3332480" y="2909994"/>
            <a:ext cx="1887055" cy="2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47"/>
              <a:t>Data Synthesis: Nowcast &amp; Data Impact</a:t>
            </a:r>
          </a:p>
        </p:txBody>
      </p:sp>
      <p:pic>
        <p:nvPicPr>
          <p:cNvPr id="30" name="Picture 34" descr="glider-su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5322" r="7143" b="29660"/>
          <a:stretch>
            <a:fillRect/>
          </a:stretch>
        </p:blipFill>
        <p:spPr bwMode="auto">
          <a:xfrm>
            <a:off x="528320" y="634154"/>
            <a:ext cx="894080" cy="293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hf_nyhops_11081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" y="1853354"/>
            <a:ext cx="109728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0" descr="ru05_ensemble1_200911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56667" r="29395" b="3333"/>
          <a:stretch>
            <a:fillRect/>
          </a:stretch>
        </p:blipFill>
        <p:spPr bwMode="auto">
          <a:xfrm>
            <a:off x="2194560" y="2219114"/>
            <a:ext cx="113792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CM Capture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7261" r="11667" b="18135"/>
          <a:stretch>
            <a:fillRect/>
          </a:stretch>
        </p:blipFill>
        <p:spPr bwMode="auto">
          <a:xfrm>
            <a:off x="2275840" y="243840"/>
            <a:ext cx="934720" cy="67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" descr="curve_fit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1893994"/>
            <a:ext cx="1035474" cy="77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NYHOPS_110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9721" r="14583" b="19444"/>
          <a:stretch>
            <a:fillRect/>
          </a:stretch>
        </p:blipFill>
        <p:spPr bwMode="auto">
          <a:xfrm>
            <a:off x="4104640" y="844127"/>
            <a:ext cx="899160" cy="68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M Capture 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47" y="975360"/>
            <a:ext cx="1521460" cy="11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 flipV="1">
            <a:off x="1524000" y="1829647"/>
            <a:ext cx="365760" cy="1210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524000" y="1096434"/>
            <a:ext cx="365760" cy="1634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 flipV="1">
            <a:off x="3556000" y="1056640"/>
            <a:ext cx="487680" cy="2040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>
            <a:off x="3556000" y="1828800"/>
            <a:ext cx="365760" cy="2438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12722" y="0"/>
            <a:ext cx="1715534" cy="163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1" b="1" dirty="0"/>
              <a:t>FUTURE: MACHINE TO MACHINE NETWORKS (TEST NOV. 2009)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335" y="3263984"/>
            <a:ext cx="91884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 smtClean="0"/>
              <a:t>Schofield et al. 2009</a:t>
            </a:r>
            <a:endParaRPr lang="en-US" sz="700" i="1" dirty="0"/>
          </a:p>
        </p:txBody>
      </p:sp>
    </p:spTree>
    <p:extLst>
      <p:ext uri="{BB962C8B-B14F-4D97-AF65-F5344CB8AC3E}">
        <p14:creationId xmlns:p14="http://schemas.microsoft.com/office/powerpoint/2010/main" val="49388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272" y="176784"/>
            <a:ext cx="4414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This morning session </a:t>
            </a:r>
            <a:r>
              <a:rPr lang="en-US" sz="1000" b="1" smtClean="0"/>
              <a:t>is about thinking big and how can we do things differently</a:t>
            </a:r>
            <a:endParaRPr lang="en-US" sz="1000" b="1"/>
          </a:p>
        </p:txBody>
      </p:sp>
      <p:sp>
        <p:nvSpPr>
          <p:cNvPr id="6" name="Rectangle 5"/>
          <p:cNvSpPr/>
          <p:nvPr/>
        </p:nvSpPr>
        <p:spPr>
          <a:xfrm>
            <a:off x="284207" y="473684"/>
            <a:ext cx="5151120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smtClean="0">
                <a:solidFill>
                  <a:srgbClr val="0000FF"/>
                </a:solidFill>
                <a:effectLst/>
                <a:latin typeface="Lato" charset="0"/>
              </a:rPr>
              <a:t>Spanning the scales: Multi-platform approaches for integrated studies of biogeochemistry and physics (Craig Lee, APL/UW)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6582" y="734451"/>
            <a:ext cx="5086369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 smtClean="0">
                <a:solidFill>
                  <a:srgbClr val="0000FF"/>
                </a:solidFill>
                <a:effectLst/>
                <a:latin typeface="Lato" charset="0"/>
              </a:rPr>
              <a:t>Stretching the scales of surface ocean observing systems: Biogeochemical observations from the </a:t>
            </a:r>
            <a:r>
              <a:rPr lang="en-US" b="0" i="0" dirty="0" err="1" smtClean="0">
                <a:solidFill>
                  <a:srgbClr val="0000FF"/>
                </a:solidFill>
                <a:effectLst/>
                <a:latin typeface="Lato" charset="0"/>
              </a:rPr>
              <a:t>Saildrone</a:t>
            </a:r>
            <a:r>
              <a:rPr lang="en-US" b="0" i="0" dirty="0" smtClean="0">
                <a:solidFill>
                  <a:srgbClr val="0000FF"/>
                </a:solidFill>
                <a:effectLst/>
                <a:latin typeface="Lato" charset="0"/>
              </a:rPr>
              <a:t> USV (Jessica Cross, NOAA/PMEL)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67882" y="1092754"/>
            <a:ext cx="43837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0000FF"/>
                </a:solidFill>
                <a:effectLst/>
                <a:latin typeface="Lato" charset="0"/>
              </a:rPr>
              <a:t>Robotic systems for survey </a:t>
            </a:r>
            <a:r>
              <a:rPr lang="en-US" sz="900" b="0" i="0" dirty="0" smtClean="0">
                <a:solidFill>
                  <a:srgbClr val="0000FF"/>
                </a:solidFill>
                <a:effectLst/>
                <a:latin typeface="Lato" charset="0"/>
              </a:rPr>
              <a:t>and</a:t>
            </a:r>
            <a:r>
              <a:rPr lang="en-US" b="0" i="0" dirty="0" smtClean="0">
                <a:solidFill>
                  <a:srgbClr val="0000FF"/>
                </a:solidFill>
                <a:effectLst/>
                <a:latin typeface="Lato" charset="0"/>
              </a:rPr>
              <a:t> sampling of the mesopelagic (Dana </a:t>
            </a:r>
            <a:r>
              <a:rPr lang="en-US" b="0" i="0" dirty="0" err="1" smtClean="0">
                <a:solidFill>
                  <a:srgbClr val="0000FF"/>
                </a:solidFill>
                <a:effectLst/>
                <a:latin typeface="Lato" charset="0"/>
              </a:rPr>
              <a:t>Yoerger</a:t>
            </a:r>
            <a:r>
              <a:rPr lang="en-US" b="0" i="0" dirty="0" smtClean="0">
                <a:solidFill>
                  <a:srgbClr val="0000FF"/>
                </a:solidFill>
                <a:effectLst/>
                <a:latin typeface="Lato" charset="0"/>
              </a:rPr>
              <a:t>, WHOI)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1" y="2003355"/>
            <a:ext cx="756316" cy="3725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9456" y="1285910"/>
            <a:ext cx="4875053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My biased timeline on how much has changed in </a:t>
            </a:r>
            <a:r>
              <a:rPr lang="en-US" b="1" i="1" smtClean="0"/>
              <a:t>my career in </a:t>
            </a:r>
            <a:r>
              <a:rPr lang="en-US" b="1" i="1" dirty="0" smtClean="0"/>
              <a:t>ocean robotics (people) that inspired me</a:t>
            </a:r>
            <a:endParaRPr lang="en-US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-30930" y="2375936"/>
            <a:ext cx="86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D</a:t>
            </a:r>
            <a:r>
              <a:rPr lang="en-US" sz="800" i="1" dirty="0" smtClean="0"/>
              <a:t>ad (JPL scientist)</a:t>
            </a:r>
          </a:p>
          <a:p>
            <a:pPr algn="ctr"/>
            <a:r>
              <a:rPr lang="en-US" sz="800" i="1" dirty="0"/>
              <a:t>b</a:t>
            </a:r>
            <a:r>
              <a:rPr lang="en-US" sz="800" i="1" dirty="0" smtClean="0"/>
              <a:t>uilt me Star Trek consul</a:t>
            </a:r>
          </a:p>
          <a:p>
            <a:pPr algn="ctr"/>
            <a:r>
              <a:rPr lang="en-US" sz="800" i="1" dirty="0" smtClean="0"/>
              <a:t>and watched bad TV</a:t>
            </a:r>
            <a:endParaRPr lang="en-US" sz="80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499" y="2654309"/>
            <a:ext cx="629933" cy="566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499" y="2093432"/>
            <a:ext cx="629933" cy="531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364" y="2402698"/>
            <a:ext cx="862491" cy="3943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75452" y="2212259"/>
            <a:ext cx="726481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Early 2000’s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62453" y="1868114"/>
            <a:ext cx="696024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Late 1990’s</a:t>
            </a:r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787" y="2307841"/>
            <a:ext cx="1083878" cy="5699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92" y="2402698"/>
            <a:ext cx="631716" cy="8011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4984" y="2054334"/>
            <a:ext cx="547329" cy="6567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2616" y="2745994"/>
            <a:ext cx="802404" cy="5349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5258" y="2197510"/>
            <a:ext cx="599762" cy="4909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47186" y="3189661"/>
            <a:ext cx="898497" cy="471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err="1" smtClean="0"/>
              <a:t>Stommel’s</a:t>
            </a:r>
            <a:r>
              <a:rPr lang="en-US" sz="800" i="1" dirty="0" smtClean="0"/>
              <a:t> Bold Vision</a:t>
            </a:r>
          </a:p>
          <a:p>
            <a:pPr algn="ctr"/>
            <a:r>
              <a:rPr lang="en-US" sz="800" i="1" dirty="0" smtClean="0"/>
              <a:t>In TOS</a:t>
            </a:r>
            <a:endParaRPr lang="en-US" sz="8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1987318" y="1471694"/>
            <a:ext cx="737702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Early 1990’s</a:t>
            </a:r>
            <a:endParaRPr lang="en-US" b="1"/>
          </a:p>
        </p:txBody>
      </p:sp>
      <p:sp>
        <p:nvSpPr>
          <p:cNvPr id="28" name="TextBox 27"/>
          <p:cNvSpPr txBox="1"/>
          <p:nvPr/>
        </p:nvSpPr>
        <p:spPr>
          <a:xfrm>
            <a:off x="1070224" y="1469652"/>
            <a:ext cx="721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Late 1980’s</a:t>
            </a:r>
            <a:endParaRPr lang="en-US" sz="9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12994" y="1471694"/>
            <a:ext cx="715260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Pliestocene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528485" y="1995761"/>
            <a:ext cx="696024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 2000’s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64945" y="1754889"/>
            <a:ext cx="1260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/>
              <a:t>Ray Smith measuring UV </a:t>
            </a:r>
            <a:r>
              <a:rPr lang="en-US" sz="800" i="1" smtClean="0"/>
              <a:t>under ice with an ROV</a:t>
            </a:r>
            <a:endParaRPr lang="en-US" sz="8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1693721" y="3250930"/>
            <a:ext cx="1260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/>
              <a:t>Chris von Alt &amp; Jim Bellingham building AUVs</a:t>
            </a:r>
            <a:endParaRPr lang="en-US" sz="800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2245194" y="1632268"/>
            <a:ext cx="1634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/>
              <a:t>AOSN and LEO-15 alternating </a:t>
            </a:r>
            <a:r>
              <a:rPr lang="en-US" sz="800" i="1" smtClean="0"/>
              <a:t>coastal experiments</a:t>
            </a:r>
            <a:endParaRPr lang="en-US" sz="8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3430072" y="2822811"/>
            <a:ext cx="88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/>
              <a:t>ARGO begins to </a:t>
            </a:r>
            <a:r>
              <a:rPr lang="en-US" sz="800" i="1" smtClean="0"/>
              <a:t>be deployed</a:t>
            </a:r>
            <a:endParaRPr lang="en-US" sz="8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4317928" y="2851391"/>
            <a:ext cx="105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err="1" smtClean="0"/>
              <a:t>Stommel’s</a:t>
            </a:r>
            <a:r>
              <a:rPr lang="en-US" sz="800" i="1" dirty="0" smtClean="0"/>
              <a:t> backyard neighbor Doug Webb realizes Henry’s vision</a:t>
            </a:r>
            <a:endParaRPr lang="en-US" sz="800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3425432" y="1499360"/>
            <a:ext cx="737702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Early 2000’s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528485" y="1499418"/>
            <a:ext cx="737702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Early 2000’s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766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408"/>
            <a:ext cx="2743200" cy="3583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5 ocean numerical models run in forecast mode:2 versions of </a:t>
            </a:r>
            <a:r>
              <a:rPr lang="en-US" dirty="0" smtClean="0"/>
              <a:t>ROMS, 2 </a:t>
            </a:r>
            <a:r>
              <a:rPr lang="en-US" dirty="0"/>
              <a:t>versions of </a:t>
            </a:r>
            <a:r>
              <a:rPr lang="en-US" dirty="0" smtClean="0"/>
              <a:t>HOPs, 1 </a:t>
            </a:r>
            <a:r>
              <a:rPr lang="en-US" dirty="0"/>
              <a:t>version of POM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55" y="536434"/>
            <a:ext cx="3980182" cy="30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20"/>
            <a:ext cx="5486400" cy="35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0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82" y="0"/>
            <a:ext cx="40072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20091110_Planning_Accura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" y="284480"/>
            <a:ext cx="4307840" cy="281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696807" y="2900680"/>
            <a:ext cx="1747520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67"/>
              <a:t>Increase model resolution</a:t>
            </a:r>
          </a:p>
        </p:txBody>
      </p:sp>
      <p:sp>
        <p:nvSpPr>
          <p:cNvPr id="34819" name="TextBox 6"/>
          <p:cNvSpPr txBox="1">
            <a:spLocks noChangeArrowheads="1"/>
          </p:cNvSpPr>
          <p:nvPr/>
        </p:nvSpPr>
        <p:spPr bwMode="auto">
          <a:xfrm>
            <a:off x="3529754" y="2903221"/>
            <a:ext cx="148928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67"/>
              <a:t>Reduce forecast error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2036" y="0"/>
            <a:ext cx="1715534" cy="234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1" b="1" dirty="0"/>
              <a:t>FUTURE: MACHINE TO MACHINE NETWORKS (TEST NOV. 2009)</a:t>
            </a:r>
          </a:p>
          <a:p>
            <a:pPr algn="ctr"/>
            <a:r>
              <a:rPr lang="en-US" sz="461" b="1" dirty="0"/>
              <a:t>DID IT WORK?</a:t>
            </a:r>
          </a:p>
        </p:txBody>
      </p:sp>
    </p:spTree>
    <p:extLst>
      <p:ext uri="{BB962C8B-B14F-4D97-AF65-F5344CB8AC3E}">
        <p14:creationId xmlns:p14="http://schemas.microsoft.com/office/powerpoint/2010/main" val="124275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71040" y="3030220"/>
            <a:ext cx="1544320" cy="130387"/>
          </a:xfrm>
        </p:spPr>
        <p:txBody>
          <a:bodyPr/>
          <a:lstStyle/>
          <a:p>
            <a:pPr>
              <a:defRPr/>
            </a:pPr>
            <a:r>
              <a:rPr lang="en-US" smtClean="0"/>
              <a:t>Science Community Workshop 1</a:t>
            </a:r>
          </a:p>
        </p:txBody>
      </p:sp>
      <p:sp>
        <p:nvSpPr>
          <p:cNvPr id="3584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799840" y="3030220"/>
            <a:ext cx="1137920" cy="1303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8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6215" indent="-152390" eaLnBrk="0" hangingPunct="0">
              <a:defRPr sz="12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09562" indent="-121912" eaLnBrk="0" hangingPunct="0">
              <a:defRPr sz="12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53387" indent="-121912" eaLnBrk="0" hangingPunct="0">
              <a:defRPr sz="12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97211" indent="-121912" eaLnBrk="0" hangingPunct="0">
              <a:defRPr sz="12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341036" indent="-121912" eaLnBrk="0" fontAlgn="base" hangingPunct="0">
              <a:spcBef>
                <a:spcPct val="0"/>
              </a:spcBef>
              <a:spcAft>
                <a:spcPct val="0"/>
              </a:spcAft>
              <a:defRPr sz="12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584861" indent="-121912" eaLnBrk="0" fontAlgn="base" hangingPunct="0">
              <a:spcBef>
                <a:spcPct val="0"/>
              </a:spcBef>
              <a:spcAft>
                <a:spcPct val="0"/>
              </a:spcAft>
              <a:defRPr sz="12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828686" indent="-121912" eaLnBrk="0" fontAlgn="base" hangingPunct="0">
              <a:spcBef>
                <a:spcPct val="0"/>
              </a:spcBef>
              <a:spcAft>
                <a:spcPct val="0"/>
              </a:spcAft>
              <a:defRPr sz="12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072510" indent="-121912" eaLnBrk="0" fontAlgn="base" hangingPunct="0">
              <a:spcBef>
                <a:spcPct val="0"/>
              </a:spcBef>
              <a:spcAft>
                <a:spcPct val="0"/>
              </a:spcAft>
              <a:defRPr sz="12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947126-BD6F-7F4A-90C4-C15843223C4F}" type="slidenum">
              <a:rPr lang="en-US" sz="747">
                <a:solidFill>
                  <a:schemeClr val="bg1"/>
                </a:solidFill>
              </a:rPr>
              <a:pPr eaLnBrk="1" hangingPunct="1"/>
              <a:t>24</a:t>
            </a:fld>
            <a:endParaRPr lang="en-US" sz="747">
              <a:solidFill>
                <a:schemeClr val="bg1"/>
              </a:solidFill>
            </a:endParaRPr>
          </a:p>
        </p:txBody>
      </p:sp>
      <p:sp>
        <p:nvSpPr>
          <p:cNvPr id="35843" name="Slide Number Placeholder 3"/>
          <p:cNvSpPr txBox="1">
            <a:spLocks/>
          </p:cNvSpPr>
          <p:nvPr/>
        </p:nvSpPr>
        <p:spPr bwMode="auto">
          <a:xfrm>
            <a:off x="4531360" y="2965874"/>
            <a:ext cx="406400" cy="19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C1A8E77-F0F4-3044-B4EC-C67914F5529E}" type="slidenum">
              <a:rPr lang="en-US" sz="640">
                <a:solidFill>
                  <a:srgbClr val="045C75"/>
                </a:solidFill>
                <a:latin typeface="Constantia" charset="0"/>
              </a:rPr>
              <a:pPr algn="r" eaLnBrk="1" hangingPunct="1"/>
              <a:t>24</a:t>
            </a:fld>
            <a:endParaRPr lang="en-US" sz="640">
              <a:solidFill>
                <a:srgbClr val="045C75"/>
              </a:solidFill>
              <a:latin typeface="Constantia" charset="0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1529080" y="546100"/>
            <a:ext cx="731520" cy="528320"/>
          </a:xfrm>
          <a:prstGeom prst="flowChartMultidocumen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48762" tIns="24381" rIns="48762" bIns="24381" anchor="ctr"/>
          <a:lstStyle/>
          <a:p>
            <a:pPr algn="ctr" eaLnBrk="0" hangingPunct="0"/>
            <a:r>
              <a:rPr lang="en-US" sz="853" b="1">
                <a:solidFill>
                  <a:schemeClr val="bg1"/>
                </a:solidFill>
              </a:rPr>
              <a:t>Science</a:t>
            </a:r>
          </a:p>
          <a:p>
            <a:pPr algn="ctr" eaLnBrk="0" hangingPunct="0"/>
            <a:r>
              <a:rPr lang="en-US" sz="853" b="1">
                <a:solidFill>
                  <a:schemeClr val="bg1"/>
                </a:solidFill>
              </a:rPr>
              <a:t>Agents</a:t>
            </a: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2667000" y="618914"/>
            <a:ext cx="1747520" cy="44704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48762" tIns="24381" rIns="48762" bIns="24381" anchor="ctr"/>
          <a:lstStyle/>
          <a:p>
            <a:pPr algn="ctr" eaLnBrk="0" hangingPunct="0"/>
            <a:r>
              <a:rPr lang="en-US" sz="853" b="1">
                <a:solidFill>
                  <a:schemeClr val="bg1"/>
                </a:solidFill>
              </a:rPr>
              <a:t>Science Event Manager</a:t>
            </a:r>
          </a:p>
          <a:p>
            <a:pPr algn="ctr" eaLnBrk="0" hangingPunct="0"/>
            <a:r>
              <a:rPr lang="en-US" sz="853">
                <a:solidFill>
                  <a:schemeClr val="bg1"/>
                </a:solidFill>
              </a:rPr>
              <a:t>Processes alerts and</a:t>
            </a:r>
          </a:p>
          <a:p>
            <a:pPr algn="ctr" eaLnBrk="0" hangingPunct="0"/>
            <a:r>
              <a:rPr lang="en-US" sz="853">
                <a:solidFill>
                  <a:schemeClr val="bg1"/>
                </a:solidFill>
              </a:rPr>
              <a:t>Prioritizes response observations</a:t>
            </a:r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1706034" y="1852507"/>
            <a:ext cx="1747520" cy="44704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48762" tIns="24381" rIns="48762" bIns="24381" anchor="ctr"/>
          <a:lstStyle/>
          <a:p>
            <a:pPr algn="ctr" eaLnBrk="0" hangingPunct="0"/>
            <a:r>
              <a:rPr lang="en-US" sz="853" b="1">
                <a:solidFill>
                  <a:schemeClr val="bg1"/>
                </a:solidFill>
              </a:rPr>
              <a:t>ASPEN</a:t>
            </a:r>
          </a:p>
          <a:p>
            <a:pPr algn="ctr" eaLnBrk="0" hangingPunct="0"/>
            <a:r>
              <a:rPr lang="en-US" sz="853">
                <a:solidFill>
                  <a:schemeClr val="bg1"/>
                </a:solidFill>
              </a:rPr>
              <a:t>Schedules observations on EO-1</a:t>
            </a:r>
          </a:p>
        </p:txBody>
      </p:sp>
      <p:sp>
        <p:nvSpPr>
          <p:cNvPr id="35847" name="Rectangle 8"/>
          <p:cNvSpPr>
            <a:spLocks noChangeArrowheads="1"/>
          </p:cNvSpPr>
          <p:nvPr/>
        </p:nvSpPr>
        <p:spPr bwMode="auto">
          <a:xfrm>
            <a:off x="3186853" y="1260687"/>
            <a:ext cx="1747520" cy="44704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48762" tIns="24381" rIns="48762" bIns="24381" anchor="ctr"/>
          <a:lstStyle/>
          <a:p>
            <a:pPr algn="ctr" eaLnBrk="0" hangingPunct="0"/>
            <a:r>
              <a:rPr lang="en-US" sz="853" b="1">
                <a:solidFill>
                  <a:schemeClr val="bg1"/>
                </a:solidFill>
              </a:rPr>
              <a:t>EO-1 Flight Dynamics</a:t>
            </a:r>
          </a:p>
          <a:p>
            <a:pPr algn="ctr" eaLnBrk="0" hangingPunct="0"/>
            <a:r>
              <a:rPr lang="en-US" sz="853">
                <a:solidFill>
                  <a:schemeClr val="bg1"/>
                </a:solidFill>
              </a:rPr>
              <a:t>Tracks, orbit, overflights, </a:t>
            </a:r>
            <a:br>
              <a:rPr lang="en-US" sz="853">
                <a:solidFill>
                  <a:schemeClr val="bg1"/>
                </a:solidFill>
              </a:rPr>
            </a:br>
            <a:r>
              <a:rPr lang="en-US" sz="853">
                <a:solidFill>
                  <a:schemeClr val="bg1"/>
                </a:solidFill>
              </a:rPr>
              <a:t>momentum management</a:t>
            </a:r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>
            <a:off x="2277533" y="796714"/>
            <a:ext cx="36576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43764" tIns="21882" rIns="43764" bIns="21882"/>
          <a:lstStyle/>
          <a:p>
            <a:endParaRPr lang="en-US" sz="461"/>
          </a:p>
        </p:txBody>
      </p:sp>
      <p:sp>
        <p:nvSpPr>
          <p:cNvPr id="35849" name="Line 10"/>
          <p:cNvSpPr>
            <a:spLocks noChangeShapeType="1"/>
          </p:cNvSpPr>
          <p:nvPr/>
        </p:nvSpPr>
        <p:spPr bwMode="auto">
          <a:xfrm>
            <a:off x="2913380" y="1074421"/>
            <a:ext cx="0" cy="7941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43764" tIns="21882" rIns="43764" bIns="21882"/>
          <a:lstStyle/>
          <a:p>
            <a:endParaRPr lang="en-US" sz="461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 flipH="1">
            <a:off x="3457787" y="1708573"/>
            <a:ext cx="214207" cy="42502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43764" tIns="21882" rIns="43764" bIns="21882"/>
          <a:lstStyle/>
          <a:p>
            <a:endParaRPr lang="en-US" sz="461"/>
          </a:p>
        </p:txBody>
      </p:sp>
      <p:grpSp>
        <p:nvGrpSpPr>
          <p:cNvPr id="35851" name="Group 12"/>
          <p:cNvGrpSpPr>
            <a:grpSpLocks/>
          </p:cNvGrpSpPr>
          <p:nvPr/>
        </p:nvGrpSpPr>
        <p:grpSpPr bwMode="auto">
          <a:xfrm flipH="1">
            <a:off x="2705100" y="2626360"/>
            <a:ext cx="447040" cy="487680"/>
            <a:chOff x="842" y="1673"/>
            <a:chExt cx="257" cy="364"/>
          </a:xfrm>
        </p:grpSpPr>
        <p:grpSp>
          <p:nvGrpSpPr>
            <p:cNvPr id="35864" name="Group 17"/>
            <p:cNvGrpSpPr>
              <a:grpSpLocks/>
            </p:cNvGrpSpPr>
            <p:nvPr/>
          </p:nvGrpSpPr>
          <p:grpSpPr bwMode="auto">
            <a:xfrm>
              <a:off x="842" y="1686"/>
              <a:ext cx="257" cy="351"/>
              <a:chOff x="842" y="1686"/>
              <a:chExt cx="257" cy="351"/>
            </a:xfrm>
          </p:grpSpPr>
          <p:grpSp>
            <p:nvGrpSpPr>
              <p:cNvPr id="35880" name="Group 14"/>
              <p:cNvGrpSpPr>
                <a:grpSpLocks/>
              </p:cNvGrpSpPr>
              <p:nvPr/>
            </p:nvGrpSpPr>
            <p:grpSpPr bwMode="auto">
              <a:xfrm>
                <a:off x="934" y="1889"/>
                <a:ext cx="17" cy="46"/>
                <a:chOff x="934" y="1889"/>
                <a:chExt cx="17" cy="46"/>
              </a:xfrm>
            </p:grpSpPr>
            <p:sp>
              <p:nvSpPr>
                <p:cNvPr id="35914" name="Freeform 15"/>
                <p:cNvSpPr>
                  <a:spLocks/>
                </p:cNvSpPr>
                <p:nvPr/>
              </p:nvSpPr>
              <p:spPr bwMode="auto">
                <a:xfrm>
                  <a:off x="934" y="1889"/>
                  <a:ext cx="17" cy="46"/>
                </a:xfrm>
                <a:custGeom>
                  <a:avLst/>
                  <a:gdLst>
                    <a:gd name="T0" fmla="*/ 16 w 17"/>
                    <a:gd name="T1" fmla="*/ 0 h 46"/>
                    <a:gd name="T2" fmla="*/ 16 w 17"/>
                    <a:gd name="T3" fmla="*/ 45 h 46"/>
                    <a:gd name="T4" fmla="*/ 0 w 17"/>
                    <a:gd name="T5" fmla="*/ 45 h 46"/>
                    <a:gd name="T6" fmla="*/ 0 w 17"/>
                    <a:gd name="T7" fmla="*/ 0 h 46"/>
                    <a:gd name="T8" fmla="*/ 16 w 17"/>
                    <a:gd name="T9" fmla="*/ 0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46"/>
                    <a:gd name="T17" fmla="*/ 17 w 17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46">
                      <a:moveTo>
                        <a:pt x="16" y="0"/>
                      </a:moveTo>
                      <a:lnTo>
                        <a:pt x="16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461"/>
                </a:p>
              </p:txBody>
            </p:sp>
            <p:sp>
              <p:nvSpPr>
                <p:cNvPr id="35915" name="Line 16"/>
                <p:cNvSpPr>
                  <a:spLocks noChangeShapeType="1"/>
                </p:cNvSpPr>
                <p:nvPr/>
              </p:nvSpPr>
              <p:spPr bwMode="auto">
                <a:xfrm>
                  <a:off x="938" y="1889"/>
                  <a:ext cx="0" cy="4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461"/>
                </a:p>
              </p:txBody>
            </p:sp>
          </p:grpSp>
          <p:sp>
            <p:nvSpPr>
              <p:cNvPr id="35881" name="Freeform 17"/>
              <p:cNvSpPr>
                <a:spLocks/>
              </p:cNvSpPr>
              <p:nvPr/>
            </p:nvSpPr>
            <p:spPr bwMode="auto">
              <a:xfrm>
                <a:off x="895" y="1861"/>
                <a:ext cx="30" cy="72"/>
              </a:xfrm>
              <a:custGeom>
                <a:avLst/>
                <a:gdLst>
                  <a:gd name="T0" fmla="*/ 0 w 30"/>
                  <a:gd name="T1" fmla="*/ 0 h 72"/>
                  <a:gd name="T2" fmla="*/ 29 w 30"/>
                  <a:gd name="T3" fmla="*/ 0 h 72"/>
                  <a:gd name="T4" fmla="*/ 29 w 30"/>
                  <a:gd name="T5" fmla="*/ 71 h 72"/>
                  <a:gd name="T6" fmla="*/ 0 w 30"/>
                  <a:gd name="T7" fmla="*/ 71 h 72"/>
                  <a:gd name="T8" fmla="*/ 0 w 30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72"/>
                  <a:gd name="T17" fmla="*/ 30 w 30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72">
                    <a:moveTo>
                      <a:pt x="0" y="0"/>
                    </a:moveTo>
                    <a:lnTo>
                      <a:pt x="29" y="0"/>
                    </a:lnTo>
                    <a:lnTo>
                      <a:pt x="29" y="71"/>
                    </a:lnTo>
                    <a:lnTo>
                      <a:pt x="0" y="7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82" name="Freeform 18"/>
              <p:cNvSpPr>
                <a:spLocks/>
              </p:cNvSpPr>
              <p:nvPr/>
            </p:nvSpPr>
            <p:spPr bwMode="auto">
              <a:xfrm>
                <a:off x="999" y="1876"/>
                <a:ext cx="19" cy="17"/>
              </a:xfrm>
              <a:custGeom>
                <a:avLst/>
                <a:gdLst>
                  <a:gd name="T0" fmla="*/ 0 w 19"/>
                  <a:gd name="T1" fmla="*/ 0 h 17"/>
                  <a:gd name="T2" fmla="*/ 0 w 19"/>
                  <a:gd name="T3" fmla="*/ 16 h 17"/>
                  <a:gd name="T4" fmla="*/ 18 w 19"/>
                  <a:gd name="T5" fmla="*/ 16 h 17"/>
                  <a:gd name="T6" fmla="*/ 18 w 19"/>
                  <a:gd name="T7" fmla="*/ 3 h 17"/>
                  <a:gd name="T8" fmla="*/ 0 w 19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7"/>
                  <a:gd name="T17" fmla="*/ 19 w 19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7">
                    <a:moveTo>
                      <a:pt x="0" y="0"/>
                    </a:moveTo>
                    <a:lnTo>
                      <a:pt x="0" y="16"/>
                    </a:lnTo>
                    <a:lnTo>
                      <a:pt x="18" y="16"/>
                    </a:lnTo>
                    <a:lnTo>
                      <a:pt x="18" y="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83" name="Freeform 19"/>
              <p:cNvSpPr>
                <a:spLocks/>
              </p:cNvSpPr>
              <p:nvPr/>
            </p:nvSpPr>
            <p:spPr bwMode="auto">
              <a:xfrm>
                <a:off x="961" y="1849"/>
                <a:ext cx="17" cy="17"/>
              </a:xfrm>
              <a:custGeom>
                <a:avLst/>
                <a:gdLst>
                  <a:gd name="T0" fmla="*/ 8 w 17"/>
                  <a:gd name="T1" fmla="*/ 0 h 17"/>
                  <a:gd name="T2" fmla="*/ 0 w 17"/>
                  <a:gd name="T3" fmla="*/ 16 h 17"/>
                  <a:gd name="T4" fmla="*/ 11 w 17"/>
                  <a:gd name="T5" fmla="*/ 14 h 17"/>
                  <a:gd name="T6" fmla="*/ 16 w 17"/>
                  <a:gd name="T7" fmla="*/ 3 h 17"/>
                  <a:gd name="T8" fmla="*/ 8 w 17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8" y="0"/>
                    </a:moveTo>
                    <a:lnTo>
                      <a:pt x="0" y="16"/>
                    </a:lnTo>
                    <a:lnTo>
                      <a:pt x="11" y="14"/>
                    </a:lnTo>
                    <a:lnTo>
                      <a:pt x="16" y="3"/>
                    </a:lnTo>
                    <a:lnTo>
                      <a:pt x="8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84" name="Freeform 20"/>
              <p:cNvSpPr>
                <a:spLocks/>
              </p:cNvSpPr>
              <p:nvPr/>
            </p:nvSpPr>
            <p:spPr bwMode="auto">
              <a:xfrm>
                <a:off x="939" y="1938"/>
                <a:ext cx="59" cy="17"/>
              </a:xfrm>
              <a:custGeom>
                <a:avLst/>
                <a:gdLst>
                  <a:gd name="T0" fmla="*/ 0 w 59"/>
                  <a:gd name="T1" fmla="*/ 0 h 17"/>
                  <a:gd name="T2" fmla="*/ 58 w 59"/>
                  <a:gd name="T3" fmla="*/ 0 h 17"/>
                  <a:gd name="T4" fmla="*/ 58 w 59"/>
                  <a:gd name="T5" fmla="*/ 16 h 17"/>
                  <a:gd name="T6" fmla="*/ 1 w 59"/>
                  <a:gd name="T7" fmla="*/ 16 h 17"/>
                  <a:gd name="T8" fmla="*/ 0 w 59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17"/>
                  <a:gd name="T17" fmla="*/ 59 w 59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17">
                    <a:moveTo>
                      <a:pt x="0" y="0"/>
                    </a:moveTo>
                    <a:lnTo>
                      <a:pt x="58" y="0"/>
                    </a:lnTo>
                    <a:lnTo>
                      <a:pt x="58" y="16"/>
                    </a:lnTo>
                    <a:lnTo>
                      <a:pt x="1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85" name="Freeform 21"/>
              <p:cNvSpPr>
                <a:spLocks/>
              </p:cNvSpPr>
              <p:nvPr/>
            </p:nvSpPr>
            <p:spPr bwMode="auto">
              <a:xfrm>
                <a:off x="895" y="1762"/>
                <a:ext cx="25" cy="30"/>
              </a:xfrm>
              <a:custGeom>
                <a:avLst/>
                <a:gdLst>
                  <a:gd name="T0" fmla="*/ 23 w 25"/>
                  <a:gd name="T1" fmla="*/ 0 h 30"/>
                  <a:gd name="T2" fmla="*/ 0 w 25"/>
                  <a:gd name="T3" fmla="*/ 21 h 30"/>
                  <a:gd name="T4" fmla="*/ 0 w 25"/>
                  <a:gd name="T5" fmla="*/ 29 h 30"/>
                  <a:gd name="T6" fmla="*/ 24 w 25"/>
                  <a:gd name="T7" fmla="*/ 10 h 30"/>
                  <a:gd name="T8" fmla="*/ 23 w 25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0"/>
                  <a:gd name="T17" fmla="*/ 25 w 25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0">
                    <a:moveTo>
                      <a:pt x="23" y="0"/>
                    </a:moveTo>
                    <a:lnTo>
                      <a:pt x="0" y="21"/>
                    </a:lnTo>
                    <a:lnTo>
                      <a:pt x="0" y="29"/>
                    </a:lnTo>
                    <a:lnTo>
                      <a:pt x="24" y="10"/>
                    </a:lnTo>
                    <a:lnTo>
                      <a:pt x="23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86" name="Freeform 22"/>
              <p:cNvSpPr>
                <a:spLocks/>
              </p:cNvSpPr>
              <p:nvPr/>
            </p:nvSpPr>
            <p:spPr bwMode="auto">
              <a:xfrm>
                <a:off x="889" y="1686"/>
                <a:ext cx="38" cy="247"/>
              </a:xfrm>
              <a:custGeom>
                <a:avLst/>
                <a:gdLst>
                  <a:gd name="T0" fmla="*/ 37 w 38"/>
                  <a:gd name="T1" fmla="*/ 0 h 247"/>
                  <a:gd name="T2" fmla="*/ 0 w 38"/>
                  <a:gd name="T3" fmla="*/ 15 h 247"/>
                  <a:gd name="T4" fmla="*/ 0 w 38"/>
                  <a:gd name="T5" fmla="*/ 246 h 247"/>
                  <a:gd name="T6" fmla="*/ 7 w 38"/>
                  <a:gd name="T7" fmla="*/ 246 h 247"/>
                  <a:gd name="T8" fmla="*/ 7 w 38"/>
                  <a:gd name="T9" fmla="*/ 36 h 247"/>
                  <a:gd name="T10" fmla="*/ 37 w 38"/>
                  <a:gd name="T11" fmla="*/ 24 h 247"/>
                  <a:gd name="T12" fmla="*/ 37 w 38"/>
                  <a:gd name="T13" fmla="*/ 0 h 2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"/>
                  <a:gd name="T22" fmla="*/ 0 h 247"/>
                  <a:gd name="T23" fmla="*/ 38 w 38"/>
                  <a:gd name="T24" fmla="*/ 247 h 2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" h="247">
                    <a:moveTo>
                      <a:pt x="37" y="0"/>
                    </a:moveTo>
                    <a:lnTo>
                      <a:pt x="0" y="15"/>
                    </a:lnTo>
                    <a:lnTo>
                      <a:pt x="0" y="246"/>
                    </a:lnTo>
                    <a:lnTo>
                      <a:pt x="7" y="246"/>
                    </a:lnTo>
                    <a:lnTo>
                      <a:pt x="7" y="36"/>
                    </a:lnTo>
                    <a:lnTo>
                      <a:pt x="37" y="24"/>
                    </a:lnTo>
                    <a:lnTo>
                      <a:pt x="37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87" name="Freeform 23"/>
              <p:cNvSpPr>
                <a:spLocks/>
              </p:cNvSpPr>
              <p:nvPr/>
            </p:nvSpPr>
            <p:spPr bwMode="auto">
              <a:xfrm>
                <a:off x="888" y="1932"/>
                <a:ext cx="211" cy="55"/>
              </a:xfrm>
              <a:custGeom>
                <a:avLst/>
                <a:gdLst>
                  <a:gd name="T0" fmla="*/ 0 w 211"/>
                  <a:gd name="T1" fmla="*/ 54 h 55"/>
                  <a:gd name="T2" fmla="*/ 0 w 211"/>
                  <a:gd name="T3" fmla="*/ 0 h 55"/>
                  <a:gd name="T4" fmla="*/ 46 w 211"/>
                  <a:gd name="T5" fmla="*/ 0 h 55"/>
                  <a:gd name="T6" fmla="*/ 55 w 211"/>
                  <a:gd name="T7" fmla="*/ 9 h 55"/>
                  <a:gd name="T8" fmla="*/ 82 w 211"/>
                  <a:gd name="T9" fmla="*/ 9 h 55"/>
                  <a:gd name="T10" fmla="*/ 91 w 211"/>
                  <a:gd name="T11" fmla="*/ 18 h 55"/>
                  <a:gd name="T12" fmla="*/ 183 w 211"/>
                  <a:gd name="T13" fmla="*/ 18 h 55"/>
                  <a:gd name="T14" fmla="*/ 183 w 211"/>
                  <a:gd name="T15" fmla="*/ 36 h 55"/>
                  <a:gd name="T16" fmla="*/ 210 w 211"/>
                  <a:gd name="T17" fmla="*/ 36 h 55"/>
                  <a:gd name="T18" fmla="*/ 210 w 211"/>
                  <a:gd name="T19" fmla="*/ 54 h 55"/>
                  <a:gd name="T20" fmla="*/ 0 w 211"/>
                  <a:gd name="T21" fmla="*/ 54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55"/>
                  <a:gd name="T35" fmla="*/ 211 w 211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55">
                    <a:moveTo>
                      <a:pt x="0" y="54"/>
                    </a:moveTo>
                    <a:lnTo>
                      <a:pt x="0" y="0"/>
                    </a:lnTo>
                    <a:lnTo>
                      <a:pt x="46" y="0"/>
                    </a:lnTo>
                    <a:lnTo>
                      <a:pt x="55" y="9"/>
                    </a:lnTo>
                    <a:lnTo>
                      <a:pt x="82" y="9"/>
                    </a:lnTo>
                    <a:lnTo>
                      <a:pt x="91" y="18"/>
                    </a:lnTo>
                    <a:lnTo>
                      <a:pt x="183" y="18"/>
                    </a:lnTo>
                    <a:lnTo>
                      <a:pt x="183" y="36"/>
                    </a:lnTo>
                    <a:lnTo>
                      <a:pt x="210" y="36"/>
                    </a:lnTo>
                    <a:lnTo>
                      <a:pt x="210" y="54"/>
                    </a:lnTo>
                    <a:lnTo>
                      <a:pt x="0" y="5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88" name="Freeform 24"/>
              <p:cNvSpPr>
                <a:spLocks/>
              </p:cNvSpPr>
              <p:nvPr/>
            </p:nvSpPr>
            <p:spPr bwMode="auto">
              <a:xfrm>
                <a:off x="888" y="1968"/>
                <a:ext cx="157" cy="19"/>
              </a:xfrm>
              <a:custGeom>
                <a:avLst/>
                <a:gdLst>
                  <a:gd name="T0" fmla="*/ 0 w 157"/>
                  <a:gd name="T1" fmla="*/ 18 h 19"/>
                  <a:gd name="T2" fmla="*/ 156 w 157"/>
                  <a:gd name="T3" fmla="*/ 18 h 19"/>
                  <a:gd name="T4" fmla="*/ 156 w 157"/>
                  <a:gd name="T5" fmla="*/ 0 h 19"/>
                  <a:gd name="T6" fmla="*/ 0 w 157"/>
                  <a:gd name="T7" fmla="*/ 0 h 19"/>
                  <a:gd name="T8" fmla="*/ 0 w 157"/>
                  <a:gd name="T9" fmla="*/ 18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19"/>
                  <a:gd name="T17" fmla="*/ 157 w 15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19">
                    <a:moveTo>
                      <a:pt x="0" y="18"/>
                    </a:moveTo>
                    <a:lnTo>
                      <a:pt x="156" y="18"/>
                    </a:lnTo>
                    <a:lnTo>
                      <a:pt x="156" y="0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89" name="Line 25"/>
              <p:cNvSpPr>
                <a:spLocks noChangeShapeType="1"/>
              </p:cNvSpPr>
              <p:nvPr/>
            </p:nvSpPr>
            <p:spPr bwMode="auto">
              <a:xfrm>
                <a:off x="881" y="1858"/>
                <a:ext cx="0" cy="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461"/>
              </a:p>
            </p:txBody>
          </p:sp>
          <p:sp>
            <p:nvSpPr>
              <p:cNvPr id="35890" name="Freeform 26"/>
              <p:cNvSpPr>
                <a:spLocks/>
              </p:cNvSpPr>
              <p:nvPr/>
            </p:nvSpPr>
            <p:spPr bwMode="auto">
              <a:xfrm>
                <a:off x="875" y="1889"/>
                <a:ext cx="17" cy="17"/>
              </a:xfrm>
              <a:custGeom>
                <a:avLst/>
                <a:gdLst>
                  <a:gd name="T0" fmla="*/ 0 w 17"/>
                  <a:gd name="T1" fmla="*/ 16 h 17"/>
                  <a:gd name="T2" fmla="*/ 0 w 17"/>
                  <a:gd name="T3" fmla="*/ 0 h 17"/>
                  <a:gd name="T4" fmla="*/ 16 w 17"/>
                  <a:gd name="T5" fmla="*/ 0 h 17"/>
                  <a:gd name="T6" fmla="*/ 16 w 17"/>
                  <a:gd name="T7" fmla="*/ 6 h 17"/>
                  <a:gd name="T8" fmla="*/ 5 w 17"/>
                  <a:gd name="T9" fmla="*/ 6 h 17"/>
                  <a:gd name="T10" fmla="*/ 5 w 17"/>
                  <a:gd name="T11" fmla="*/ 16 h 17"/>
                  <a:gd name="T12" fmla="*/ 0 w 17"/>
                  <a:gd name="T13" fmla="*/ 16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7"/>
                  <a:gd name="T23" fmla="*/ 17 w 1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7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6"/>
                    </a:lnTo>
                    <a:lnTo>
                      <a:pt x="5" y="6"/>
                    </a:lnTo>
                    <a:lnTo>
                      <a:pt x="5" y="16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91" name="Freeform 27"/>
              <p:cNvSpPr>
                <a:spLocks/>
              </p:cNvSpPr>
              <p:nvPr/>
            </p:nvSpPr>
            <p:spPr bwMode="auto">
              <a:xfrm>
                <a:off x="952" y="1878"/>
                <a:ext cx="48" cy="66"/>
              </a:xfrm>
              <a:custGeom>
                <a:avLst/>
                <a:gdLst>
                  <a:gd name="T0" fmla="*/ 0 w 48"/>
                  <a:gd name="T1" fmla="*/ 0 h 66"/>
                  <a:gd name="T2" fmla="*/ 47 w 48"/>
                  <a:gd name="T3" fmla="*/ 65 h 66"/>
                  <a:gd name="T4" fmla="*/ 40 w 48"/>
                  <a:gd name="T5" fmla="*/ 63 h 66"/>
                  <a:gd name="T6" fmla="*/ 0 w 48"/>
                  <a:gd name="T7" fmla="*/ 9 h 66"/>
                  <a:gd name="T8" fmla="*/ 0 w 48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66"/>
                  <a:gd name="T17" fmla="*/ 48 w 48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66">
                    <a:moveTo>
                      <a:pt x="0" y="0"/>
                    </a:moveTo>
                    <a:lnTo>
                      <a:pt x="47" y="65"/>
                    </a:lnTo>
                    <a:lnTo>
                      <a:pt x="40" y="63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92" name="Freeform 28"/>
              <p:cNvSpPr>
                <a:spLocks/>
              </p:cNvSpPr>
              <p:nvPr/>
            </p:nvSpPr>
            <p:spPr bwMode="auto">
              <a:xfrm>
                <a:off x="851" y="1915"/>
                <a:ext cx="38" cy="72"/>
              </a:xfrm>
              <a:custGeom>
                <a:avLst/>
                <a:gdLst>
                  <a:gd name="T0" fmla="*/ 28 w 38"/>
                  <a:gd name="T1" fmla="*/ 0 h 72"/>
                  <a:gd name="T2" fmla="*/ 0 w 38"/>
                  <a:gd name="T3" fmla="*/ 26 h 72"/>
                  <a:gd name="T4" fmla="*/ 0 w 38"/>
                  <a:gd name="T5" fmla="*/ 71 h 72"/>
                  <a:gd name="T6" fmla="*/ 37 w 38"/>
                  <a:gd name="T7" fmla="*/ 71 h 72"/>
                  <a:gd name="T8" fmla="*/ 37 w 38"/>
                  <a:gd name="T9" fmla="*/ 17 h 72"/>
                  <a:gd name="T10" fmla="*/ 28 w 38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72"/>
                  <a:gd name="T20" fmla="*/ 38 w 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72">
                    <a:moveTo>
                      <a:pt x="28" y="0"/>
                    </a:moveTo>
                    <a:lnTo>
                      <a:pt x="0" y="26"/>
                    </a:lnTo>
                    <a:lnTo>
                      <a:pt x="0" y="71"/>
                    </a:lnTo>
                    <a:lnTo>
                      <a:pt x="37" y="71"/>
                    </a:lnTo>
                    <a:lnTo>
                      <a:pt x="37" y="17"/>
                    </a:lnTo>
                    <a:lnTo>
                      <a:pt x="28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93" name="Freeform 29"/>
              <p:cNvSpPr>
                <a:spLocks/>
              </p:cNvSpPr>
              <p:nvPr/>
            </p:nvSpPr>
            <p:spPr bwMode="auto">
              <a:xfrm>
                <a:off x="842" y="2020"/>
                <a:ext cx="257" cy="17"/>
              </a:xfrm>
              <a:custGeom>
                <a:avLst/>
                <a:gdLst>
                  <a:gd name="T0" fmla="*/ 0 w 257"/>
                  <a:gd name="T1" fmla="*/ 16 h 17"/>
                  <a:gd name="T2" fmla="*/ 256 w 257"/>
                  <a:gd name="T3" fmla="*/ 16 h 17"/>
                  <a:gd name="T4" fmla="*/ 256 w 257"/>
                  <a:gd name="T5" fmla="*/ 0 h 17"/>
                  <a:gd name="T6" fmla="*/ 0 w 257"/>
                  <a:gd name="T7" fmla="*/ 0 h 17"/>
                  <a:gd name="T8" fmla="*/ 0 w 257"/>
                  <a:gd name="T9" fmla="*/ 1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7"/>
                  <a:gd name="T16" fmla="*/ 0 h 17"/>
                  <a:gd name="T17" fmla="*/ 257 w 25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7" h="17">
                    <a:moveTo>
                      <a:pt x="0" y="16"/>
                    </a:moveTo>
                    <a:lnTo>
                      <a:pt x="256" y="16"/>
                    </a:lnTo>
                    <a:lnTo>
                      <a:pt x="256" y="0"/>
                    </a:lnTo>
                    <a:lnTo>
                      <a:pt x="0" y="0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94" name="Freeform 30"/>
              <p:cNvSpPr>
                <a:spLocks/>
              </p:cNvSpPr>
              <p:nvPr/>
            </p:nvSpPr>
            <p:spPr bwMode="auto">
              <a:xfrm>
                <a:off x="842" y="2004"/>
                <a:ext cx="257" cy="17"/>
              </a:xfrm>
              <a:custGeom>
                <a:avLst/>
                <a:gdLst>
                  <a:gd name="T0" fmla="*/ 0 w 257"/>
                  <a:gd name="T1" fmla="*/ 16 h 17"/>
                  <a:gd name="T2" fmla="*/ 256 w 257"/>
                  <a:gd name="T3" fmla="*/ 16 h 17"/>
                  <a:gd name="T4" fmla="*/ 256 w 257"/>
                  <a:gd name="T5" fmla="*/ 0 h 17"/>
                  <a:gd name="T6" fmla="*/ 0 w 257"/>
                  <a:gd name="T7" fmla="*/ 0 h 17"/>
                  <a:gd name="T8" fmla="*/ 0 w 257"/>
                  <a:gd name="T9" fmla="*/ 1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7"/>
                  <a:gd name="T16" fmla="*/ 0 h 17"/>
                  <a:gd name="T17" fmla="*/ 257 w 25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7" h="17">
                    <a:moveTo>
                      <a:pt x="0" y="16"/>
                    </a:moveTo>
                    <a:lnTo>
                      <a:pt x="256" y="16"/>
                    </a:lnTo>
                    <a:lnTo>
                      <a:pt x="256" y="0"/>
                    </a:lnTo>
                    <a:lnTo>
                      <a:pt x="0" y="0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95" name="Freeform 31"/>
              <p:cNvSpPr>
                <a:spLocks/>
              </p:cNvSpPr>
              <p:nvPr/>
            </p:nvSpPr>
            <p:spPr bwMode="auto">
              <a:xfrm>
                <a:off x="842" y="1986"/>
                <a:ext cx="257" cy="19"/>
              </a:xfrm>
              <a:custGeom>
                <a:avLst/>
                <a:gdLst>
                  <a:gd name="T0" fmla="*/ 0 w 257"/>
                  <a:gd name="T1" fmla="*/ 18 h 19"/>
                  <a:gd name="T2" fmla="*/ 256 w 257"/>
                  <a:gd name="T3" fmla="*/ 18 h 19"/>
                  <a:gd name="T4" fmla="*/ 256 w 257"/>
                  <a:gd name="T5" fmla="*/ 0 h 19"/>
                  <a:gd name="T6" fmla="*/ 0 w 257"/>
                  <a:gd name="T7" fmla="*/ 0 h 19"/>
                  <a:gd name="T8" fmla="*/ 0 w 257"/>
                  <a:gd name="T9" fmla="*/ 18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7"/>
                  <a:gd name="T16" fmla="*/ 0 h 19"/>
                  <a:gd name="T17" fmla="*/ 257 w 25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7" h="19">
                    <a:moveTo>
                      <a:pt x="0" y="18"/>
                    </a:moveTo>
                    <a:lnTo>
                      <a:pt x="256" y="18"/>
                    </a:lnTo>
                    <a:lnTo>
                      <a:pt x="256" y="0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96" name="Freeform 32"/>
              <p:cNvSpPr>
                <a:spLocks/>
              </p:cNvSpPr>
              <p:nvPr/>
            </p:nvSpPr>
            <p:spPr bwMode="auto">
              <a:xfrm>
                <a:off x="1063" y="1973"/>
                <a:ext cx="29" cy="17"/>
              </a:xfrm>
              <a:custGeom>
                <a:avLst/>
                <a:gdLst>
                  <a:gd name="T0" fmla="*/ 0 w 29"/>
                  <a:gd name="T1" fmla="*/ 0 h 17"/>
                  <a:gd name="T2" fmla="*/ 28 w 29"/>
                  <a:gd name="T3" fmla="*/ 0 h 17"/>
                  <a:gd name="T4" fmla="*/ 28 w 29"/>
                  <a:gd name="T5" fmla="*/ 16 h 17"/>
                  <a:gd name="T6" fmla="*/ 0 w 29"/>
                  <a:gd name="T7" fmla="*/ 16 h 17"/>
                  <a:gd name="T8" fmla="*/ 0 w 29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17"/>
                  <a:gd name="T17" fmla="*/ 29 w 29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17">
                    <a:moveTo>
                      <a:pt x="0" y="0"/>
                    </a:moveTo>
                    <a:lnTo>
                      <a:pt x="28" y="0"/>
                    </a:lnTo>
                    <a:lnTo>
                      <a:pt x="28" y="16"/>
                    </a:lnTo>
                    <a:lnTo>
                      <a:pt x="0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97" name="Oval 33"/>
              <p:cNvSpPr>
                <a:spLocks noChangeArrowheads="1"/>
              </p:cNvSpPr>
              <p:nvPr/>
            </p:nvSpPr>
            <p:spPr bwMode="auto">
              <a:xfrm>
                <a:off x="873" y="1909"/>
                <a:ext cx="12" cy="1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461"/>
              </a:p>
            </p:txBody>
          </p:sp>
          <p:sp>
            <p:nvSpPr>
              <p:cNvPr id="35898" name="Freeform 34"/>
              <p:cNvSpPr>
                <a:spLocks/>
              </p:cNvSpPr>
              <p:nvPr/>
            </p:nvSpPr>
            <p:spPr bwMode="auto">
              <a:xfrm>
                <a:off x="934" y="1870"/>
                <a:ext cx="19" cy="19"/>
              </a:xfrm>
              <a:custGeom>
                <a:avLst/>
                <a:gdLst>
                  <a:gd name="T0" fmla="*/ 18 w 19"/>
                  <a:gd name="T1" fmla="*/ 0 h 19"/>
                  <a:gd name="T2" fmla="*/ 18 w 19"/>
                  <a:gd name="T3" fmla="*/ 18 h 19"/>
                  <a:gd name="T4" fmla="*/ 0 w 19"/>
                  <a:gd name="T5" fmla="*/ 18 h 19"/>
                  <a:gd name="T6" fmla="*/ 0 w 19"/>
                  <a:gd name="T7" fmla="*/ 0 h 19"/>
                  <a:gd name="T8" fmla="*/ 18 w 19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9"/>
                  <a:gd name="T17" fmla="*/ 19 w 19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9">
                    <a:moveTo>
                      <a:pt x="18" y="0"/>
                    </a:moveTo>
                    <a:lnTo>
                      <a:pt x="18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18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99" name="Freeform 35"/>
              <p:cNvSpPr>
                <a:spLocks/>
              </p:cNvSpPr>
              <p:nvPr/>
            </p:nvSpPr>
            <p:spPr bwMode="auto">
              <a:xfrm>
                <a:off x="925" y="1861"/>
                <a:ext cx="74" cy="72"/>
              </a:xfrm>
              <a:custGeom>
                <a:avLst/>
                <a:gdLst>
                  <a:gd name="T0" fmla="*/ 9 w 74"/>
                  <a:gd name="T1" fmla="*/ 71 h 72"/>
                  <a:gd name="T2" fmla="*/ 9 w 74"/>
                  <a:gd name="T3" fmla="*/ 9 h 72"/>
                  <a:gd name="T4" fmla="*/ 73 w 74"/>
                  <a:gd name="T5" fmla="*/ 9 h 72"/>
                  <a:gd name="T6" fmla="*/ 73 w 74"/>
                  <a:gd name="T7" fmla="*/ 0 h 72"/>
                  <a:gd name="T8" fmla="*/ 0 w 74"/>
                  <a:gd name="T9" fmla="*/ 0 h 72"/>
                  <a:gd name="T10" fmla="*/ 0 w 74"/>
                  <a:gd name="T11" fmla="*/ 71 h 72"/>
                  <a:gd name="T12" fmla="*/ 9 w 74"/>
                  <a:gd name="T13" fmla="*/ 71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72"/>
                  <a:gd name="T23" fmla="*/ 74 w 74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72">
                    <a:moveTo>
                      <a:pt x="9" y="71"/>
                    </a:moveTo>
                    <a:lnTo>
                      <a:pt x="9" y="9"/>
                    </a:lnTo>
                    <a:lnTo>
                      <a:pt x="73" y="9"/>
                    </a:lnTo>
                    <a:lnTo>
                      <a:pt x="73" y="0"/>
                    </a:lnTo>
                    <a:lnTo>
                      <a:pt x="0" y="0"/>
                    </a:lnTo>
                    <a:lnTo>
                      <a:pt x="0" y="71"/>
                    </a:lnTo>
                    <a:lnTo>
                      <a:pt x="9" y="7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grpSp>
            <p:nvGrpSpPr>
              <p:cNvPr id="35900" name="Group 36"/>
              <p:cNvGrpSpPr>
                <a:grpSpLocks/>
              </p:cNvGrpSpPr>
              <p:nvPr/>
            </p:nvGrpSpPr>
            <p:grpSpPr bwMode="auto">
              <a:xfrm>
                <a:off x="868" y="1797"/>
                <a:ext cx="75" cy="66"/>
                <a:chOff x="868" y="1797"/>
                <a:chExt cx="75" cy="66"/>
              </a:xfrm>
            </p:grpSpPr>
            <p:sp>
              <p:nvSpPr>
                <p:cNvPr id="35912" name="Oval 37"/>
                <p:cNvSpPr>
                  <a:spLocks noChangeArrowheads="1"/>
                </p:cNvSpPr>
                <p:nvPr/>
              </p:nvSpPr>
              <p:spPr bwMode="auto">
                <a:xfrm>
                  <a:off x="875" y="1797"/>
                  <a:ext cx="68" cy="66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461"/>
                </a:p>
              </p:txBody>
            </p:sp>
            <p:sp>
              <p:nvSpPr>
                <p:cNvPr id="35913" name="Oval 38"/>
                <p:cNvSpPr>
                  <a:spLocks noChangeArrowheads="1"/>
                </p:cNvSpPr>
                <p:nvPr/>
              </p:nvSpPr>
              <p:spPr bwMode="auto">
                <a:xfrm>
                  <a:off x="868" y="1797"/>
                  <a:ext cx="68" cy="66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461"/>
                </a:p>
              </p:txBody>
            </p:sp>
          </p:grpSp>
          <p:grpSp>
            <p:nvGrpSpPr>
              <p:cNvPr id="35901" name="Group 39"/>
              <p:cNvGrpSpPr>
                <a:grpSpLocks/>
              </p:cNvGrpSpPr>
              <p:nvPr/>
            </p:nvGrpSpPr>
            <p:grpSpPr bwMode="auto">
              <a:xfrm>
                <a:off x="897" y="1932"/>
                <a:ext cx="29" cy="73"/>
                <a:chOff x="897" y="1932"/>
                <a:chExt cx="29" cy="73"/>
              </a:xfrm>
            </p:grpSpPr>
            <p:sp>
              <p:nvSpPr>
                <p:cNvPr id="35903" name="Freeform 40"/>
                <p:cNvSpPr>
                  <a:spLocks/>
                </p:cNvSpPr>
                <p:nvPr/>
              </p:nvSpPr>
              <p:spPr bwMode="auto">
                <a:xfrm>
                  <a:off x="897" y="1932"/>
                  <a:ext cx="29" cy="73"/>
                </a:xfrm>
                <a:custGeom>
                  <a:avLst/>
                  <a:gdLst>
                    <a:gd name="T0" fmla="*/ 0 w 29"/>
                    <a:gd name="T1" fmla="*/ 0 h 73"/>
                    <a:gd name="T2" fmla="*/ 28 w 29"/>
                    <a:gd name="T3" fmla="*/ 0 h 73"/>
                    <a:gd name="T4" fmla="*/ 28 w 29"/>
                    <a:gd name="T5" fmla="*/ 72 h 73"/>
                    <a:gd name="T6" fmla="*/ 0 w 29"/>
                    <a:gd name="T7" fmla="*/ 72 h 73"/>
                    <a:gd name="T8" fmla="*/ 0 w 29"/>
                    <a:gd name="T9" fmla="*/ 0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73"/>
                    <a:gd name="T17" fmla="*/ 29 w 29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73">
                      <a:moveTo>
                        <a:pt x="0" y="0"/>
                      </a:moveTo>
                      <a:lnTo>
                        <a:pt x="28" y="0"/>
                      </a:lnTo>
                      <a:lnTo>
                        <a:pt x="28" y="72"/>
                      </a:lnTo>
                      <a:lnTo>
                        <a:pt x="0" y="7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461"/>
                </a:p>
              </p:txBody>
            </p:sp>
            <p:grpSp>
              <p:nvGrpSpPr>
                <p:cNvPr id="35904" name="Group 41"/>
                <p:cNvGrpSpPr>
                  <a:grpSpLocks/>
                </p:cNvGrpSpPr>
                <p:nvPr/>
              </p:nvGrpSpPr>
              <p:grpSpPr bwMode="auto">
                <a:xfrm>
                  <a:off x="897" y="1941"/>
                  <a:ext cx="28" cy="54"/>
                  <a:chOff x="897" y="1941"/>
                  <a:chExt cx="28" cy="54"/>
                </a:xfrm>
              </p:grpSpPr>
              <p:sp>
                <p:nvSpPr>
                  <p:cNvPr id="35905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50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461"/>
                  </a:p>
                </p:txBody>
              </p:sp>
              <p:sp>
                <p:nvSpPr>
                  <p:cNvPr id="35906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77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461"/>
                  </a:p>
                </p:txBody>
              </p:sp>
              <p:sp>
                <p:nvSpPr>
                  <p:cNvPr id="35907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68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461"/>
                  </a:p>
                </p:txBody>
              </p:sp>
              <p:sp>
                <p:nvSpPr>
                  <p:cNvPr id="35908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59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461"/>
                  </a:p>
                </p:txBody>
              </p:sp>
              <p:sp>
                <p:nvSpPr>
                  <p:cNvPr id="35909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41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461"/>
                  </a:p>
                </p:txBody>
              </p:sp>
              <p:sp>
                <p:nvSpPr>
                  <p:cNvPr id="35910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86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461"/>
                  </a:p>
                </p:txBody>
              </p:sp>
              <p:sp>
                <p:nvSpPr>
                  <p:cNvPr id="35911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95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461"/>
                  </a:p>
                </p:txBody>
              </p:sp>
            </p:grpSp>
          </p:grpSp>
          <p:sp>
            <p:nvSpPr>
              <p:cNvPr id="35902" name="Freeform 49"/>
              <p:cNvSpPr>
                <a:spLocks/>
              </p:cNvSpPr>
              <p:nvPr/>
            </p:nvSpPr>
            <p:spPr bwMode="auto">
              <a:xfrm>
                <a:off x="1071" y="1950"/>
                <a:ext cx="17" cy="19"/>
              </a:xfrm>
              <a:custGeom>
                <a:avLst/>
                <a:gdLst>
                  <a:gd name="T0" fmla="*/ 0 w 17"/>
                  <a:gd name="T1" fmla="*/ 0 h 19"/>
                  <a:gd name="T2" fmla="*/ 16 w 17"/>
                  <a:gd name="T3" fmla="*/ 0 h 19"/>
                  <a:gd name="T4" fmla="*/ 16 w 17"/>
                  <a:gd name="T5" fmla="*/ 18 h 19"/>
                  <a:gd name="T6" fmla="*/ 0 w 17"/>
                  <a:gd name="T7" fmla="*/ 18 h 19"/>
                  <a:gd name="T8" fmla="*/ 0 w 17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9"/>
                  <a:gd name="T17" fmla="*/ 17 w 1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9">
                    <a:moveTo>
                      <a:pt x="0" y="0"/>
                    </a:moveTo>
                    <a:lnTo>
                      <a:pt x="16" y="0"/>
                    </a:lnTo>
                    <a:lnTo>
                      <a:pt x="16" y="18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</p:grpSp>
        <p:grpSp>
          <p:nvGrpSpPr>
            <p:cNvPr id="35865" name="Group 50"/>
            <p:cNvGrpSpPr>
              <a:grpSpLocks/>
            </p:cNvGrpSpPr>
            <p:nvPr/>
          </p:nvGrpSpPr>
          <p:grpSpPr bwMode="auto">
            <a:xfrm>
              <a:off x="995" y="1753"/>
              <a:ext cx="47" cy="50"/>
              <a:chOff x="995" y="1753"/>
              <a:chExt cx="47" cy="50"/>
            </a:xfrm>
          </p:grpSpPr>
          <p:sp>
            <p:nvSpPr>
              <p:cNvPr id="35878" name="Freeform 51"/>
              <p:cNvSpPr>
                <a:spLocks/>
              </p:cNvSpPr>
              <p:nvPr/>
            </p:nvSpPr>
            <p:spPr bwMode="auto">
              <a:xfrm>
                <a:off x="1020" y="1768"/>
                <a:ext cx="22" cy="35"/>
              </a:xfrm>
              <a:custGeom>
                <a:avLst/>
                <a:gdLst>
                  <a:gd name="T0" fmla="*/ 18 w 22"/>
                  <a:gd name="T1" fmla="*/ 0 h 35"/>
                  <a:gd name="T2" fmla="*/ 0 w 22"/>
                  <a:gd name="T3" fmla="*/ 29 h 35"/>
                  <a:gd name="T4" fmla="*/ 4 w 22"/>
                  <a:gd name="T5" fmla="*/ 34 h 35"/>
                  <a:gd name="T6" fmla="*/ 21 w 22"/>
                  <a:gd name="T7" fmla="*/ 1 h 35"/>
                  <a:gd name="T8" fmla="*/ 18 w 22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5"/>
                  <a:gd name="T17" fmla="*/ 22 w 22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5">
                    <a:moveTo>
                      <a:pt x="18" y="0"/>
                    </a:moveTo>
                    <a:lnTo>
                      <a:pt x="0" y="29"/>
                    </a:lnTo>
                    <a:lnTo>
                      <a:pt x="4" y="34"/>
                    </a:lnTo>
                    <a:lnTo>
                      <a:pt x="21" y="1"/>
                    </a:lnTo>
                    <a:lnTo>
                      <a:pt x="18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79" name="Freeform 52"/>
              <p:cNvSpPr>
                <a:spLocks/>
              </p:cNvSpPr>
              <p:nvPr/>
            </p:nvSpPr>
            <p:spPr bwMode="auto">
              <a:xfrm>
                <a:off x="995" y="1753"/>
                <a:ext cx="42" cy="17"/>
              </a:xfrm>
              <a:custGeom>
                <a:avLst/>
                <a:gdLst>
                  <a:gd name="T0" fmla="*/ 39 w 42"/>
                  <a:gd name="T1" fmla="*/ 0 h 17"/>
                  <a:gd name="T2" fmla="*/ 0 w 42"/>
                  <a:gd name="T3" fmla="*/ 9 h 17"/>
                  <a:gd name="T4" fmla="*/ 6 w 42"/>
                  <a:gd name="T5" fmla="*/ 16 h 17"/>
                  <a:gd name="T6" fmla="*/ 41 w 42"/>
                  <a:gd name="T7" fmla="*/ 4 h 17"/>
                  <a:gd name="T8" fmla="*/ 39 w 42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17"/>
                  <a:gd name="T17" fmla="*/ 42 w 42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17">
                    <a:moveTo>
                      <a:pt x="39" y="0"/>
                    </a:moveTo>
                    <a:lnTo>
                      <a:pt x="0" y="9"/>
                    </a:lnTo>
                    <a:lnTo>
                      <a:pt x="6" y="16"/>
                    </a:lnTo>
                    <a:lnTo>
                      <a:pt x="41" y="4"/>
                    </a:lnTo>
                    <a:lnTo>
                      <a:pt x="39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</p:grpSp>
        <p:grpSp>
          <p:nvGrpSpPr>
            <p:cNvPr id="35866" name="Group 53"/>
            <p:cNvGrpSpPr>
              <a:grpSpLocks/>
            </p:cNvGrpSpPr>
            <p:nvPr/>
          </p:nvGrpSpPr>
          <p:grpSpPr bwMode="auto">
            <a:xfrm>
              <a:off x="904" y="1673"/>
              <a:ext cx="151" cy="231"/>
              <a:chOff x="904" y="1673"/>
              <a:chExt cx="151" cy="231"/>
            </a:xfrm>
          </p:grpSpPr>
          <p:sp>
            <p:nvSpPr>
              <p:cNvPr id="35876" name="Freeform 54"/>
              <p:cNvSpPr>
                <a:spLocks/>
              </p:cNvSpPr>
              <p:nvPr/>
            </p:nvSpPr>
            <p:spPr bwMode="auto">
              <a:xfrm>
                <a:off x="904" y="1674"/>
                <a:ext cx="151" cy="230"/>
              </a:xfrm>
              <a:custGeom>
                <a:avLst/>
                <a:gdLst>
                  <a:gd name="T0" fmla="*/ 5 w 151"/>
                  <a:gd name="T1" fmla="*/ 8 h 230"/>
                  <a:gd name="T2" fmla="*/ 3 w 151"/>
                  <a:gd name="T3" fmla="*/ 15 h 230"/>
                  <a:gd name="T4" fmla="*/ 1 w 151"/>
                  <a:gd name="T5" fmla="*/ 23 h 230"/>
                  <a:gd name="T6" fmla="*/ 0 w 151"/>
                  <a:gd name="T7" fmla="*/ 32 h 230"/>
                  <a:gd name="T8" fmla="*/ 0 w 151"/>
                  <a:gd name="T9" fmla="*/ 41 h 230"/>
                  <a:gd name="T10" fmla="*/ 2 w 151"/>
                  <a:gd name="T11" fmla="*/ 52 h 230"/>
                  <a:gd name="T12" fmla="*/ 4 w 151"/>
                  <a:gd name="T13" fmla="*/ 67 h 230"/>
                  <a:gd name="T14" fmla="*/ 7 w 151"/>
                  <a:gd name="T15" fmla="*/ 83 h 230"/>
                  <a:gd name="T16" fmla="*/ 13 w 151"/>
                  <a:gd name="T17" fmla="*/ 102 h 230"/>
                  <a:gd name="T18" fmla="*/ 22 w 151"/>
                  <a:gd name="T19" fmla="*/ 119 h 230"/>
                  <a:gd name="T20" fmla="*/ 35 w 151"/>
                  <a:gd name="T21" fmla="*/ 140 h 230"/>
                  <a:gd name="T22" fmla="*/ 49 w 151"/>
                  <a:gd name="T23" fmla="*/ 160 h 230"/>
                  <a:gd name="T24" fmla="*/ 60 w 151"/>
                  <a:gd name="T25" fmla="*/ 174 h 230"/>
                  <a:gd name="T26" fmla="*/ 76 w 151"/>
                  <a:gd name="T27" fmla="*/ 190 h 230"/>
                  <a:gd name="T28" fmla="*/ 93 w 151"/>
                  <a:gd name="T29" fmla="*/ 203 h 230"/>
                  <a:gd name="T30" fmla="*/ 108 w 151"/>
                  <a:gd name="T31" fmla="*/ 214 h 230"/>
                  <a:gd name="T32" fmla="*/ 119 w 151"/>
                  <a:gd name="T33" fmla="*/ 221 h 230"/>
                  <a:gd name="T34" fmla="*/ 130 w 151"/>
                  <a:gd name="T35" fmla="*/ 226 h 230"/>
                  <a:gd name="T36" fmla="*/ 138 w 151"/>
                  <a:gd name="T37" fmla="*/ 229 h 230"/>
                  <a:gd name="T38" fmla="*/ 145 w 151"/>
                  <a:gd name="T39" fmla="*/ 229 h 230"/>
                  <a:gd name="T40" fmla="*/ 150 w 151"/>
                  <a:gd name="T41" fmla="*/ 226 h 230"/>
                  <a:gd name="T42" fmla="*/ 10 w 151"/>
                  <a:gd name="T43" fmla="*/ 0 h 230"/>
                  <a:gd name="T44" fmla="*/ 5 w 151"/>
                  <a:gd name="T45" fmla="*/ 8 h 2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1"/>
                  <a:gd name="T70" fmla="*/ 0 h 230"/>
                  <a:gd name="T71" fmla="*/ 151 w 151"/>
                  <a:gd name="T72" fmla="*/ 230 h 23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1" h="230">
                    <a:moveTo>
                      <a:pt x="5" y="8"/>
                    </a:moveTo>
                    <a:lnTo>
                      <a:pt x="3" y="15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2" y="52"/>
                    </a:lnTo>
                    <a:lnTo>
                      <a:pt x="4" y="67"/>
                    </a:lnTo>
                    <a:lnTo>
                      <a:pt x="7" y="83"/>
                    </a:lnTo>
                    <a:lnTo>
                      <a:pt x="13" y="102"/>
                    </a:lnTo>
                    <a:lnTo>
                      <a:pt x="22" y="119"/>
                    </a:lnTo>
                    <a:lnTo>
                      <a:pt x="35" y="140"/>
                    </a:lnTo>
                    <a:lnTo>
                      <a:pt x="49" y="160"/>
                    </a:lnTo>
                    <a:lnTo>
                      <a:pt x="60" y="174"/>
                    </a:lnTo>
                    <a:lnTo>
                      <a:pt x="76" y="190"/>
                    </a:lnTo>
                    <a:lnTo>
                      <a:pt x="93" y="203"/>
                    </a:lnTo>
                    <a:lnTo>
                      <a:pt x="108" y="214"/>
                    </a:lnTo>
                    <a:lnTo>
                      <a:pt x="119" y="221"/>
                    </a:lnTo>
                    <a:lnTo>
                      <a:pt x="130" y="226"/>
                    </a:lnTo>
                    <a:lnTo>
                      <a:pt x="138" y="229"/>
                    </a:lnTo>
                    <a:lnTo>
                      <a:pt x="145" y="229"/>
                    </a:lnTo>
                    <a:lnTo>
                      <a:pt x="150" y="226"/>
                    </a:lnTo>
                    <a:lnTo>
                      <a:pt x="10" y="0"/>
                    </a:lnTo>
                    <a:lnTo>
                      <a:pt x="5" y="8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77" name="Freeform 55"/>
              <p:cNvSpPr>
                <a:spLocks/>
              </p:cNvSpPr>
              <p:nvPr/>
            </p:nvSpPr>
            <p:spPr bwMode="auto">
              <a:xfrm>
                <a:off x="913" y="1673"/>
                <a:ext cx="142" cy="228"/>
              </a:xfrm>
              <a:custGeom>
                <a:avLst/>
                <a:gdLst>
                  <a:gd name="T0" fmla="*/ 1 w 142"/>
                  <a:gd name="T1" fmla="*/ 0 h 228"/>
                  <a:gd name="T2" fmla="*/ 0 w 142"/>
                  <a:gd name="T3" fmla="*/ 4 h 228"/>
                  <a:gd name="T4" fmla="*/ 0 w 142"/>
                  <a:gd name="T5" fmla="*/ 14 h 228"/>
                  <a:gd name="T6" fmla="*/ 1 w 142"/>
                  <a:gd name="T7" fmla="*/ 26 h 228"/>
                  <a:gd name="T8" fmla="*/ 2 w 142"/>
                  <a:gd name="T9" fmla="*/ 36 h 228"/>
                  <a:gd name="T10" fmla="*/ 4 w 142"/>
                  <a:gd name="T11" fmla="*/ 48 h 228"/>
                  <a:gd name="T12" fmla="*/ 6 w 142"/>
                  <a:gd name="T13" fmla="*/ 62 h 228"/>
                  <a:gd name="T14" fmla="*/ 9 w 142"/>
                  <a:gd name="T15" fmla="*/ 77 h 228"/>
                  <a:gd name="T16" fmla="*/ 16 w 142"/>
                  <a:gd name="T17" fmla="*/ 96 h 228"/>
                  <a:gd name="T18" fmla="*/ 26 w 142"/>
                  <a:gd name="T19" fmla="*/ 118 h 228"/>
                  <a:gd name="T20" fmla="*/ 38 w 142"/>
                  <a:gd name="T21" fmla="*/ 136 h 228"/>
                  <a:gd name="T22" fmla="*/ 51 w 142"/>
                  <a:gd name="T23" fmla="*/ 155 h 228"/>
                  <a:gd name="T24" fmla="*/ 64 w 142"/>
                  <a:gd name="T25" fmla="*/ 169 h 228"/>
                  <a:gd name="T26" fmla="*/ 74 w 142"/>
                  <a:gd name="T27" fmla="*/ 179 h 228"/>
                  <a:gd name="T28" fmla="*/ 83 w 142"/>
                  <a:gd name="T29" fmla="*/ 188 h 228"/>
                  <a:gd name="T30" fmla="*/ 93 w 142"/>
                  <a:gd name="T31" fmla="*/ 197 h 228"/>
                  <a:gd name="T32" fmla="*/ 103 w 142"/>
                  <a:gd name="T33" fmla="*/ 206 h 228"/>
                  <a:gd name="T34" fmla="*/ 111 w 142"/>
                  <a:gd name="T35" fmla="*/ 212 h 228"/>
                  <a:gd name="T36" fmla="*/ 119 w 142"/>
                  <a:gd name="T37" fmla="*/ 217 h 228"/>
                  <a:gd name="T38" fmla="*/ 128 w 142"/>
                  <a:gd name="T39" fmla="*/ 221 h 228"/>
                  <a:gd name="T40" fmla="*/ 135 w 142"/>
                  <a:gd name="T41" fmla="*/ 226 h 228"/>
                  <a:gd name="T42" fmla="*/ 140 w 142"/>
                  <a:gd name="T43" fmla="*/ 227 h 228"/>
                  <a:gd name="T44" fmla="*/ 141 w 142"/>
                  <a:gd name="T45" fmla="*/ 224 h 228"/>
                  <a:gd name="T46" fmla="*/ 141 w 142"/>
                  <a:gd name="T47" fmla="*/ 219 h 228"/>
                  <a:gd name="T48" fmla="*/ 140 w 142"/>
                  <a:gd name="T49" fmla="*/ 214 h 228"/>
                  <a:gd name="T50" fmla="*/ 138 w 142"/>
                  <a:gd name="T51" fmla="*/ 204 h 228"/>
                  <a:gd name="T52" fmla="*/ 136 w 142"/>
                  <a:gd name="T53" fmla="*/ 192 h 228"/>
                  <a:gd name="T54" fmla="*/ 133 w 142"/>
                  <a:gd name="T55" fmla="*/ 180 h 228"/>
                  <a:gd name="T56" fmla="*/ 129 w 142"/>
                  <a:gd name="T57" fmla="*/ 167 h 228"/>
                  <a:gd name="T58" fmla="*/ 125 w 142"/>
                  <a:gd name="T59" fmla="*/ 153 h 228"/>
                  <a:gd name="T60" fmla="*/ 120 w 142"/>
                  <a:gd name="T61" fmla="*/ 141 h 228"/>
                  <a:gd name="T62" fmla="*/ 115 w 142"/>
                  <a:gd name="T63" fmla="*/ 131 h 228"/>
                  <a:gd name="T64" fmla="*/ 109 w 142"/>
                  <a:gd name="T65" fmla="*/ 118 h 228"/>
                  <a:gd name="T66" fmla="*/ 102 w 142"/>
                  <a:gd name="T67" fmla="*/ 107 h 228"/>
                  <a:gd name="T68" fmla="*/ 95 w 142"/>
                  <a:gd name="T69" fmla="*/ 95 h 228"/>
                  <a:gd name="T70" fmla="*/ 82 w 142"/>
                  <a:gd name="T71" fmla="*/ 79 h 228"/>
                  <a:gd name="T72" fmla="*/ 74 w 142"/>
                  <a:gd name="T73" fmla="*/ 68 h 228"/>
                  <a:gd name="T74" fmla="*/ 61 w 142"/>
                  <a:gd name="T75" fmla="*/ 53 h 228"/>
                  <a:gd name="T76" fmla="*/ 50 w 142"/>
                  <a:gd name="T77" fmla="*/ 42 h 228"/>
                  <a:gd name="T78" fmla="*/ 38 w 142"/>
                  <a:gd name="T79" fmla="*/ 30 h 228"/>
                  <a:gd name="T80" fmla="*/ 30 w 142"/>
                  <a:gd name="T81" fmla="*/ 22 h 228"/>
                  <a:gd name="T82" fmla="*/ 21 w 142"/>
                  <a:gd name="T83" fmla="*/ 14 h 228"/>
                  <a:gd name="T84" fmla="*/ 14 w 142"/>
                  <a:gd name="T85" fmla="*/ 8 h 228"/>
                  <a:gd name="T86" fmla="*/ 7 w 142"/>
                  <a:gd name="T87" fmla="*/ 2 h 228"/>
                  <a:gd name="T88" fmla="*/ 1 w 142"/>
                  <a:gd name="T89" fmla="*/ 0 h 22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2"/>
                  <a:gd name="T136" fmla="*/ 0 h 228"/>
                  <a:gd name="T137" fmla="*/ 142 w 142"/>
                  <a:gd name="T138" fmla="*/ 228 h 22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2" h="228">
                    <a:moveTo>
                      <a:pt x="1" y="0"/>
                    </a:moveTo>
                    <a:lnTo>
                      <a:pt x="0" y="4"/>
                    </a:lnTo>
                    <a:lnTo>
                      <a:pt x="0" y="14"/>
                    </a:lnTo>
                    <a:lnTo>
                      <a:pt x="1" y="26"/>
                    </a:lnTo>
                    <a:lnTo>
                      <a:pt x="2" y="36"/>
                    </a:lnTo>
                    <a:lnTo>
                      <a:pt x="4" y="48"/>
                    </a:lnTo>
                    <a:lnTo>
                      <a:pt x="6" y="62"/>
                    </a:lnTo>
                    <a:lnTo>
                      <a:pt x="9" y="77"/>
                    </a:lnTo>
                    <a:lnTo>
                      <a:pt x="16" y="96"/>
                    </a:lnTo>
                    <a:lnTo>
                      <a:pt x="26" y="118"/>
                    </a:lnTo>
                    <a:lnTo>
                      <a:pt x="38" y="136"/>
                    </a:lnTo>
                    <a:lnTo>
                      <a:pt x="51" y="155"/>
                    </a:lnTo>
                    <a:lnTo>
                      <a:pt x="64" y="169"/>
                    </a:lnTo>
                    <a:lnTo>
                      <a:pt x="74" y="179"/>
                    </a:lnTo>
                    <a:lnTo>
                      <a:pt x="83" y="188"/>
                    </a:lnTo>
                    <a:lnTo>
                      <a:pt x="93" y="197"/>
                    </a:lnTo>
                    <a:lnTo>
                      <a:pt x="103" y="206"/>
                    </a:lnTo>
                    <a:lnTo>
                      <a:pt x="111" y="212"/>
                    </a:lnTo>
                    <a:lnTo>
                      <a:pt x="119" y="217"/>
                    </a:lnTo>
                    <a:lnTo>
                      <a:pt x="128" y="221"/>
                    </a:lnTo>
                    <a:lnTo>
                      <a:pt x="135" y="226"/>
                    </a:lnTo>
                    <a:lnTo>
                      <a:pt x="140" y="227"/>
                    </a:lnTo>
                    <a:lnTo>
                      <a:pt x="141" y="224"/>
                    </a:lnTo>
                    <a:lnTo>
                      <a:pt x="141" y="219"/>
                    </a:lnTo>
                    <a:lnTo>
                      <a:pt x="140" y="214"/>
                    </a:lnTo>
                    <a:lnTo>
                      <a:pt x="138" y="204"/>
                    </a:lnTo>
                    <a:lnTo>
                      <a:pt x="136" y="192"/>
                    </a:lnTo>
                    <a:lnTo>
                      <a:pt x="133" y="180"/>
                    </a:lnTo>
                    <a:lnTo>
                      <a:pt x="129" y="167"/>
                    </a:lnTo>
                    <a:lnTo>
                      <a:pt x="125" y="153"/>
                    </a:lnTo>
                    <a:lnTo>
                      <a:pt x="120" y="141"/>
                    </a:lnTo>
                    <a:lnTo>
                      <a:pt x="115" y="131"/>
                    </a:lnTo>
                    <a:lnTo>
                      <a:pt x="109" y="118"/>
                    </a:lnTo>
                    <a:lnTo>
                      <a:pt x="102" y="107"/>
                    </a:lnTo>
                    <a:lnTo>
                      <a:pt x="95" y="95"/>
                    </a:lnTo>
                    <a:lnTo>
                      <a:pt x="82" y="79"/>
                    </a:lnTo>
                    <a:lnTo>
                      <a:pt x="74" y="68"/>
                    </a:lnTo>
                    <a:lnTo>
                      <a:pt x="61" y="53"/>
                    </a:lnTo>
                    <a:lnTo>
                      <a:pt x="50" y="42"/>
                    </a:lnTo>
                    <a:lnTo>
                      <a:pt x="38" y="30"/>
                    </a:lnTo>
                    <a:lnTo>
                      <a:pt x="30" y="22"/>
                    </a:lnTo>
                    <a:lnTo>
                      <a:pt x="21" y="14"/>
                    </a:lnTo>
                    <a:lnTo>
                      <a:pt x="14" y="8"/>
                    </a:lnTo>
                    <a:lnTo>
                      <a:pt x="7" y="2"/>
                    </a:lnTo>
                    <a:lnTo>
                      <a:pt x="1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</p:grpSp>
        <p:grpSp>
          <p:nvGrpSpPr>
            <p:cNvPr id="35867" name="Group 56"/>
            <p:cNvGrpSpPr>
              <a:grpSpLocks/>
            </p:cNvGrpSpPr>
            <p:nvPr/>
          </p:nvGrpSpPr>
          <p:grpSpPr bwMode="auto">
            <a:xfrm>
              <a:off x="918" y="1731"/>
              <a:ext cx="146" cy="150"/>
              <a:chOff x="918" y="1731"/>
              <a:chExt cx="146" cy="150"/>
            </a:xfrm>
          </p:grpSpPr>
          <p:sp>
            <p:nvSpPr>
              <p:cNvPr id="35874" name="Freeform 57"/>
              <p:cNvSpPr>
                <a:spLocks/>
              </p:cNvSpPr>
              <p:nvPr/>
            </p:nvSpPr>
            <p:spPr bwMode="auto">
              <a:xfrm>
                <a:off x="918" y="1731"/>
                <a:ext cx="140" cy="17"/>
              </a:xfrm>
              <a:custGeom>
                <a:avLst/>
                <a:gdLst>
                  <a:gd name="T0" fmla="*/ 0 w 140"/>
                  <a:gd name="T1" fmla="*/ 0 h 17"/>
                  <a:gd name="T2" fmla="*/ 139 w 140"/>
                  <a:gd name="T3" fmla="*/ 8 h 17"/>
                  <a:gd name="T4" fmla="*/ 138 w 140"/>
                  <a:gd name="T5" fmla="*/ 16 h 17"/>
                  <a:gd name="T6" fmla="*/ 1 w 140"/>
                  <a:gd name="T7" fmla="*/ 6 h 17"/>
                  <a:gd name="T8" fmla="*/ 0 w 140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17"/>
                  <a:gd name="T17" fmla="*/ 140 w 140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17">
                    <a:moveTo>
                      <a:pt x="0" y="0"/>
                    </a:moveTo>
                    <a:lnTo>
                      <a:pt x="139" y="8"/>
                    </a:lnTo>
                    <a:lnTo>
                      <a:pt x="138" y="16"/>
                    </a:lnTo>
                    <a:lnTo>
                      <a:pt x="1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75" name="Freeform 58"/>
              <p:cNvSpPr>
                <a:spLocks/>
              </p:cNvSpPr>
              <p:nvPr/>
            </p:nvSpPr>
            <p:spPr bwMode="auto">
              <a:xfrm>
                <a:off x="1014" y="1761"/>
                <a:ext cx="50" cy="120"/>
              </a:xfrm>
              <a:custGeom>
                <a:avLst/>
                <a:gdLst>
                  <a:gd name="T0" fmla="*/ 43 w 50"/>
                  <a:gd name="T1" fmla="*/ 2 h 120"/>
                  <a:gd name="T2" fmla="*/ 0 w 50"/>
                  <a:gd name="T3" fmla="*/ 116 h 120"/>
                  <a:gd name="T4" fmla="*/ 4 w 50"/>
                  <a:gd name="T5" fmla="*/ 119 h 120"/>
                  <a:gd name="T6" fmla="*/ 49 w 50"/>
                  <a:gd name="T7" fmla="*/ 0 h 120"/>
                  <a:gd name="T8" fmla="*/ 43 w 50"/>
                  <a:gd name="T9" fmla="*/ 2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20"/>
                  <a:gd name="T17" fmla="*/ 50 w 5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20">
                    <a:moveTo>
                      <a:pt x="43" y="2"/>
                    </a:moveTo>
                    <a:lnTo>
                      <a:pt x="0" y="116"/>
                    </a:lnTo>
                    <a:lnTo>
                      <a:pt x="4" y="119"/>
                    </a:lnTo>
                    <a:lnTo>
                      <a:pt x="49" y="0"/>
                    </a:lnTo>
                    <a:lnTo>
                      <a:pt x="43" y="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</p:grpSp>
        <p:grpSp>
          <p:nvGrpSpPr>
            <p:cNvPr id="35868" name="Group 59"/>
            <p:cNvGrpSpPr>
              <a:grpSpLocks/>
            </p:cNvGrpSpPr>
            <p:nvPr/>
          </p:nvGrpSpPr>
          <p:grpSpPr bwMode="auto">
            <a:xfrm>
              <a:off x="1031" y="1734"/>
              <a:ext cx="58" cy="37"/>
              <a:chOff x="1031" y="1734"/>
              <a:chExt cx="58" cy="37"/>
            </a:xfrm>
          </p:grpSpPr>
          <p:sp>
            <p:nvSpPr>
              <p:cNvPr id="35869" name="Freeform 60"/>
              <p:cNvSpPr>
                <a:spLocks/>
              </p:cNvSpPr>
              <p:nvPr/>
            </p:nvSpPr>
            <p:spPr bwMode="auto">
              <a:xfrm>
                <a:off x="1031" y="1738"/>
                <a:ext cx="41" cy="33"/>
              </a:xfrm>
              <a:custGeom>
                <a:avLst/>
                <a:gdLst>
                  <a:gd name="T0" fmla="*/ 30 w 41"/>
                  <a:gd name="T1" fmla="*/ 0 h 33"/>
                  <a:gd name="T2" fmla="*/ 1 w 41"/>
                  <a:gd name="T3" fmla="*/ 10 h 33"/>
                  <a:gd name="T4" fmla="*/ 0 w 41"/>
                  <a:gd name="T5" fmla="*/ 12 h 33"/>
                  <a:gd name="T6" fmla="*/ 0 w 41"/>
                  <a:gd name="T7" fmla="*/ 15 h 33"/>
                  <a:gd name="T8" fmla="*/ 0 w 41"/>
                  <a:gd name="T9" fmla="*/ 20 h 33"/>
                  <a:gd name="T10" fmla="*/ 1 w 41"/>
                  <a:gd name="T11" fmla="*/ 22 h 33"/>
                  <a:gd name="T12" fmla="*/ 2 w 41"/>
                  <a:gd name="T13" fmla="*/ 26 h 33"/>
                  <a:gd name="T14" fmla="*/ 5 w 41"/>
                  <a:gd name="T15" fmla="*/ 30 h 33"/>
                  <a:gd name="T16" fmla="*/ 9 w 41"/>
                  <a:gd name="T17" fmla="*/ 32 h 33"/>
                  <a:gd name="T18" fmla="*/ 11 w 41"/>
                  <a:gd name="T19" fmla="*/ 32 h 33"/>
                  <a:gd name="T20" fmla="*/ 14 w 41"/>
                  <a:gd name="T21" fmla="*/ 32 h 33"/>
                  <a:gd name="T22" fmla="*/ 40 w 41"/>
                  <a:gd name="T23" fmla="*/ 20 h 33"/>
                  <a:gd name="T24" fmla="*/ 35 w 41"/>
                  <a:gd name="T25" fmla="*/ 16 h 33"/>
                  <a:gd name="T26" fmla="*/ 32 w 41"/>
                  <a:gd name="T27" fmla="*/ 12 h 33"/>
                  <a:gd name="T28" fmla="*/ 30 w 41"/>
                  <a:gd name="T29" fmla="*/ 0 h 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1"/>
                  <a:gd name="T46" fmla="*/ 0 h 33"/>
                  <a:gd name="T47" fmla="*/ 41 w 41"/>
                  <a:gd name="T48" fmla="*/ 33 h 3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1" h="33">
                    <a:moveTo>
                      <a:pt x="30" y="0"/>
                    </a:move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1" y="22"/>
                    </a:lnTo>
                    <a:lnTo>
                      <a:pt x="2" y="26"/>
                    </a:lnTo>
                    <a:lnTo>
                      <a:pt x="5" y="30"/>
                    </a:lnTo>
                    <a:lnTo>
                      <a:pt x="9" y="32"/>
                    </a:lnTo>
                    <a:lnTo>
                      <a:pt x="11" y="32"/>
                    </a:lnTo>
                    <a:lnTo>
                      <a:pt x="14" y="32"/>
                    </a:lnTo>
                    <a:lnTo>
                      <a:pt x="40" y="20"/>
                    </a:lnTo>
                    <a:lnTo>
                      <a:pt x="35" y="16"/>
                    </a:lnTo>
                    <a:lnTo>
                      <a:pt x="32" y="12"/>
                    </a:lnTo>
                    <a:lnTo>
                      <a:pt x="3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70" name="Freeform 61"/>
              <p:cNvSpPr>
                <a:spLocks/>
              </p:cNvSpPr>
              <p:nvPr/>
            </p:nvSpPr>
            <p:spPr bwMode="auto">
              <a:xfrm>
                <a:off x="1054" y="1734"/>
                <a:ext cx="24" cy="31"/>
              </a:xfrm>
              <a:custGeom>
                <a:avLst/>
                <a:gdLst>
                  <a:gd name="T0" fmla="*/ 14 w 24"/>
                  <a:gd name="T1" fmla="*/ 4 h 31"/>
                  <a:gd name="T2" fmla="*/ 13 w 24"/>
                  <a:gd name="T3" fmla="*/ 2 h 31"/>
                  <a:gd name="T4" fmla="*/ 10 w 24"/>
                  <a:gd name="T5" fmla="*/ 1 h 31"/>
                  <a:gd name="T6" fmla="*/ 6 w 24"/>
                  <a:gd name="T7" fmla="*/ 0 h 31"/>
                  <a:gd name="T8" fmla="*/ 4 w 24"/>
                  <a:gd name="T9" fmla="*/ 0 h 31"/>
                  <a:gd name="T10" fmla="*/ 2 w 24"/>
                  <a:gd name="T11" fmla="*/ 2 h 31"/>
                  <a:gd name="T12" fmla="*/ 1 w 24"/>
                  <a:gd name="T13" fmla="*/ 4 h 31"/>
                  <a:gd name="T14" fmla="*/ 0 w 24"/>
                  <a:gd name="T15" fmla="*/ 8 h 31"/>
                  <a:gd name="T16" fmla="*/ 1 w 24"/>
                  <a:gd name="T17" fmla="*/ 10 h 31"/>
                  <a:gd name="T18" fmla="*/ 1 w 24"/>
                  <a:gd name="T19" fmla="*/ 13 h 31"/>
                  <a:gd name="T20" fmla="*/ 2 w 24"/>
                  <a:gd name="T21" fmla="*/ 17 h 31"/>
                  <a:gd name="T22" fmla="*/ 4 w 24"/>
                  <a:gd name="T23" fmla="*/ 20 h 31"/>
                  <a:gd name="T24" fmla="*/ 5 w 24"/>
                  <a:gd name="T25" fmla="*/ 23 h 31"/>
                  <a:gd name="T26" fmla="*/ 8 w 24"/>
                  <a:gd name="T27" fmla="*/ 26 h 31"/>
                  <a:gd name="T28" fmla="*/ 10 w 24"/>
                  <a:gd name="T29" fmla="*/ 28 h 31"/>
                  <a:gd name="T30" fmla="*/ 13 w 24"/>
                  <a:gd name="T31" fmla="*/ 29 h 31"/>
                  <a:gd name="T32" fmla="*/ 16 w 24"/>
                  <a:gd name="T33" fmla="*/ 30 h 31"/>
                  <a:gd name="T34" fmla="*/ 19 w 24"/>
                  <a:gd name="T35" fmla="*/ 30 h 31"/>
                  <a:gd name="T36" fmla="*/ 22 w 24"/>
                  <a:gd name="T37" fmla="*/ 29 h 31"/>
                  <a:gd name="T38" fmla="*/ 23 w 24"/>
                  <a:gd name="T39" fmla="*/ 26 h 31"/>
                  <a:gd name="T40" fmla="*/ 23 w 24"/>
                  <a:gd name="T41" fmla="*/ 23 h 31"/>
                  <a:gd name="T42" fmla="*/ 22 w 24"/>
                  <a:gd name="T43" fmla="*/ 19 h 31"/>
                  <a:gd name="T44" fmla="*/ 21 w 24"/>
                  <a:gd name="T45" fmla="*/ 14 h 31"/>
                  <a:gd name="T46" fmla="*/ 17 w 24"/>
                  <a:gd name="T47" fmla="*/ 8 h 31"/>
                  <a:gd name="T48" fmla="*/ 14 w 24"/>
                  <a:gd name="T49" fmla="*/ 4 h 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4"/>
                  <a:gd name="T76" fmla="*/ 0 h 31"/>
                  <a:gd name="T77" fmla="*/ 24 w 24"/>
                  <a:gd name="T78" fmla="*/ 31 h 3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4" h="31">
                    <a:moveTo>
                      <a:pt x="14" y="4"/>
                    </a:moveTo>
                    <a:lnTo>
                      <a:pt x="13" y="2"/>
                    </a:lnTo>
                    <a:lnTo>
                      <a:pt x="10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3"/>
                    </a:lnTo>
                    <a:lnTo>
                      <a:pt x="2" y="17"/>
                    </a:lnTo>
                    <a:lnTo>
                      <a:pt x="4" y="20"/>
                    </a:lnTo>
                    <a:lnTo>
                      <a:pt x="5" y="23"/>
                    </a:lnTo>
                    <a:lnTo>
                      <a:pt x="8" y="26"/>
                    </a:lnTo>
                    <a:lnTo>
                      <a:pt x="10" y="28"/>
                    </a:lnTo>
                    <a:lnTo>
                      <a:pt x="13" y="29"/>
                    </a:lnTo>
                    <a:lnTo>
                      <a:pt x="16" y="30"/>
                    </a:lnTo>
                    <a:lnTo>
                      <a:pt x="19" y="30"/>
                    </a:lnTo>
                    <a:lnTo>
                      <a:pt x="22" y="29"/>
                    </a:lnTo>
                    <a:lnTo>
                      <a:pt x="23" y="26"/>
                    </a:lnTo>
                    <a:lnTo>
                      <a:pt x="23" y="23"/>
                    </a:lnTo>
                    <a:lnTo>
                      <a:pt x="22" y="19"/>
                    </a:lnTo>
                    <a:lnTo>
                      <a:pt x="21" y="14"/>
                    </a:lnTo>
                    <a:lnTo>
                      <a:pt x="17" y="8"/>
                    </a:lnTo>
                    <a:lnTo>
                      <a:pt x="14" y="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71" name="Freeform 62"/>
              <p:cNvSpPr>
                <a:spLocks/>
              </p:cNvSpPr>
              <p:nvPr/>
            </p:nvSpPr>
            <p:spPr bwMode="auto">
              <a:xfrm>
                <a:off x="1061" y="1735"/>
                <a:ext cx="28" cy="23"/>
              </a:xfrm>
              <a:custGeom>
                <a:avLst/>
                <a:gdLst>
                  <a:gd name="T0" fmla="*/ 2 w 28"/>
                  <a:gd name="T1" fmla="*/ 5 h 23"/>
                  <a:gd name="T2" fmla="*/ 19 w 28"/>
                  <a:gd name="T3" fmla="*/ 1 h 23"/>
                  <a:gd name="T4" fmla="*/ 23 w 28"/>
                  <a:gd name="T5" fmla="*/ 0 h 23"/>
                  <a:gd name="T6" fmla="*/ 26 w 28"/>
                  <a:gd name="T7" fmla="*/ 1 h 23"/>
                  <a:gd name="T8" fmla="*/ 27 w 28"/>
                  <a:gd name="T9" fmla="*/ 2 h 23"/>
                  <a:gd name="T10" fmla="*/ 27 w 28"/>
                  <a:gd name="T11" fmla="*/ 4 h 23"/>
                  <a:gd name="T12" fmla="*/ 26 w 28"/>
                  <a:gd name="T13" fmla="*/ 8 h 23"/>
                  <a:gd name="T14" fmla="*/ 10 w 28"/>
                  <a:gd name="T15" fmla="*/ 22 h 23"/>
                  <a:gd name="T16" fmla="*/ 8 w 28"/>
                  <a:gd name="T17" fmla="*/ 22 h 23"/>
                  <a:gd name="T18" fmla="*/ 5 w 28"/>
                  <a:gd name="T19" fmla="*/ 21 h 23"/>
                  <a:gd name="T20" fmla="*/ 3 w 28"/>
                  <a:gd name="T21" fmla="*/ 19 h 23"/>
                  <a:gd name="T22" fmla="*/ 1 w 28"/>
                  <a:gd name="T23" fmla="*/ 16 h 23"/>
                  <a:gd name="T24" fmla="*/ 0 w 28"/>
                  <a:gd name="T25" fmla="*/ 13 h 23"/>
                  <a:gd name="T26" fmla="*/ 0 w 28"/>
                  <a:gd name="T27" fmla="*/ 10 h 23"/>
                  <a:gd name="T28" fmla="*/ 0 w 28"/>
                  <a:gd name="T29" fmla="*/ 7 h 23"/>
                  <a:gd name="T30" fmla="*/ 2 w 28"/>
                  <a:gd name="T31" fmla="*/ 5 h 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"/>
                  <a:gd name="T49" fmla="*/ 0 h 23"/>
                  <a:gd name="T50" fmla="*/ 28 w 28"/>
                  <a:gd name="T51" fmla="*/ 23 h 2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" h="23">
                    <a:moveTo>
                      <a:pt x="2" y="5"/>
                    </a:moveTo>
                    <a:lnTo>
                      <a:pt x="19" y="1"/>
                    </a:lnTo>
                    <a:lnTo>
                      <a:pt x="23" y="0"/>
                    </a:lnTo>
                    <a:lnTo>
                      <a:pt x="26" y="1"/>
                    </a:lnTo>
                    <a:lnTo>
                      <a:pt x="27" y="2"/>
                    </a:lnTo>
                    <a:lnTo>
                      <a:pt x="27" y="4"/>
                    </a:lnTo>
                    <a:lnTo>
                      <a:pt x="26" y="8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5" y="21"/>
                    </a:lnTo>
                    <a:lnTo>
                      <a:pt x="3" y="19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72" name="Freeform 63"/>
              <p:cNvSpPr>
                <a:spLocks/>
              </p:cNvSpPr>
              <p:nvPr/>
            </p:nvSpPr>
            <p:spPr bwMode="auto">
              <a:xfrm>
                <a:off x="1039" y="1746"/>
                <a:ext cx="17" cy="23"/>
              </a:xfrm>
              <a:custGeom>
                <a:avLst/>
                <a:gdLst>
                  <a:gd name="T0" fmla="*/ 1 w 17"/>
                  <a:gd name="T1" fmla="*/ 0 h 23"/>
                  <a:gd name="T2" fmla="*/ 0 w 17"/>
                  <a:gd name="T3" fmla="*/ 3 h 23"/>
                  <a:gd name="T4" fmla="*/ 0 w 17"/>
                  <a:gd name="T5" fmla="*/ 7 h 23"/>
                  <a:gd name="T6" fmla="*/ 1 w 17"/>
                  <a:gd name="T7" fmla="*/ 10 h 23"/>
                  <a:gd name="T8" fmla="*/ 2 w 17"/>
                  <a:gd name="T9" fmla="*/ 14 h 23"/>
                  <a:gd name="T10" fmla="*/ 6 w 17"/>
                  <a:gd name="T11" fmla="*/ 17 h 23"/>
                  <a:gd name="T12" fmla="*/ 9 w 17"/>
                  <a:gd name="T13" fmla="*/ 19 h 23"/>
                  <a:gd name="T14" fmla="*/ 12 w 17"/>
                  <a:gd name="T15" fmla="*/ 20 h 23"/>
                  <a:gd name="T16" fmla="*/ 13 w 17"/>
                  <a:gd name="T17" fmla="*/ 21 h 23"/>
                  <a:gd name="T18" fmla="*/ 16 w 17"/>
                  <a:gd name="T19" fmla="*/ 22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"/>
                  <a:gd name="T31" fmla="*/ 0 h 23"/>
                  <a:gd name="T32" fmla="*/ 17 w 17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" h="23">
                    <a:moveTo>
                      <a:pt x="1" y="0"/>
                    </a:moveTo>
                    <a:lnTo>
                      <a:pt x="0" y="3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2" y="14"/>
                    </a:lnTo>
                    <a:lnTo>
                      <a:pt x="6" y="17"/>
                    </a:lnTo>
                    <a:lnTo>
                      <a:pt x="9" y="19"/>
                    </a:lnTo>
                    <a:lnTo>
                      <a:pt x="12" y="20"/>
                    </a:lnTo>
                    <a:lnTo>
                      <a:pt x="13" y="21"/>
                    </a:lnTo>
                    <a:lnTo>
                      <a:pt x="16" y="2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  <p:sp>
            <p:nvSpPr>
              <p:cNvPr id="35873" name="Freeform 64"/>
              <p:cNvSpPr>
                <a:spLocks/>
              </p:cNvSpPr>
              <p:nvPr/>
            </p:nvSpPr>
            <p:spPr bwMode="auto">
              <a:xfrm>
                <a:off x="1047" y="1743"/>
                <a:ext cx="17" cy="23"/>
              </a:xfrm>
              <a:custGeom>
                <a:avLst/>
                <a:gdLst>
                  <a:gd name="T0" fmla="*/ 1 w 17"/>
                  <a:gd name="T1" fmla="*/ 0 h 23"/>
                  <a:gd name="T2" fmla="*/ 0 w 17"/>
                  <a:gd name="T3" fmla="*/ 3 h 23"/>
                  <a:gd name="T4" fmla="*/ 0 w 17"/>
                  <a:gd name="T5" fmla="*/ 7 h 23"/>
                  <a:gd name="T6" fmla="*/ 1 w 17"/>
                  <a:gd name="T7" fmla="*/ 10 h 23"/>
                  <a:gd name="T8" fmla="*/ 2 w 17"/>
                  <a:gd name="T9" fmla="*/ 14 h 23"/>
                  <a:gd name="T10" fmla="*/ 5 w 17"/>
                  <a:gd name="T11" fmla="*/ 17 h 23"/>
                  <a:gd name="T12" fmla="*/ 8 w 17"/>
                  <a:gd name="T13" fmla="*/ 19 h 23"/>
                  <a:gd name="T14" fmla="*/ 10 w 17"/>
                  <a:gd name="T15" fmla="*/ 20 h 23"/>
                  <a:gd name="T16" fmla="*/ 13 w 17"/>
                  <a:gd name="T17" fmla="*/ 21 h 23"/>
                  <a:gd name="T18" fmla="*/ 16 w 17"/>
                  <a:gd name="T19" fmla="*/ 22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"/>
                  <a:gd name="T31" fmla="*/ 0 h 23"/>
                  <a:gd name="T32" fmla="*/ 17 w 17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" h="23">
                    <a:moveTo>
                      <a:pt x="1" y="0"/>
                    </a:moveTo>
                    <a:lnTo>
                      <a:pt x="0" y="3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2" y="14"/>
                    </a:lnTo>
                    <a:lnTo>
                      <a:pt x="5" y="17"/>
                    </a:lnTo>
                    <a:lnTo>
                      <a:pt x="8" y="19"/>
                    </a:lnTo>
                    <a:lnTo>
                      <a:pt x="10" y="20"/>
                    </a:lnTo>
                    <a:lnTo>
                      <a:pt x="13" y="21"/>
                    </a:lnTo>
                    <a:lnTo>
                      <a:pt x="16" y="2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61"/>
              </a:p>
            </p:txBody>
          </p:sp>
        </p:grpSp>
      </p:grpSp>
      <p:sp>
        <p:nvSpPr>
          <p:cNvPr id="35852" name="Line 65"/>
          <p:cNvSpPr>
            <a:spLocks noChangeShapeType="1"/>
          </p:cNvSpPr>
          <p:nvPr/>
        </p:nvSpPr>
        <p:spPr bwMode="auto">
          <a:xfrm>
            <a:off x="2390141" y="2307167"/>
            <a:ext cx="472440" cy="4089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43764" tIns="21882" rIns="43764" bIns="21882"/>
          <a:lstStyle/>
          <a:p>
            <a:endParaRPr lang="en-US" sz="461"/>
          </a:p>
        </p:txBody>
      </p:sp>
      <p:sp>
        <p:nvSpPr>
          <p:cNvPr id="35853" name="Line 66"/>
          <p:cNvSpPr>
            <a:spLocks noChangeShapeType="1"/>
          </p:cNvSpPr>
          <p:nvPr/>
        </p:nvSpPr>
        <p:spPr bwMode="auto">
          <a:xfrm flipV="1">
            <a:off x="3079327" y="2374900"/>
            <a:ext cx="614680" cy="3014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43764" tIns="21882" rIns="43764" bIns="21882"/>
          <a:lstStyle/>
          <a:p>
            <a:endParaRPr lang="en-US" sz="461"/>
          </a:p>
        </p:txBody>
      </p:sp>
      <p:sp>
        <p:nvSpPr>
          <p:cNvPr id="35854" name="AutoShape 67"/>
          <p:cNvSpPr>
            <a:spLocks noChangeArrowheads="1"/>
          </p:cNvSpPr>
          <p:nvPr/>
        </p:nvSpPr>
        <p:spPr bwMode="auto">
          <a:xfrm>
            <a:off x="2141221" y="165101"/>
            <a:ext cx="570653" cy="325966"/>
          </a:xfrm>
          <a:prstGeom prst="wedgeRectCallout">
            <a:avLst>
              <a:gd name="adj1" fmla="val 11426"/>
              <a:gd name="adj2" fmla="val 142208"/>
            </a:avLst>
          </a:prstGeom>
          <a:solidFill>
            <a:srgbClr val="99CCFF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lIns="48762" tIns="24381" rIns="48762" bIns="24381"/>
          <a:lstStyle/>
          <a:p>
            <a:pPr algn="ctr" eaLnBrk="0" hangingPunct="0"/>
            <a:r>
              <a:rPr lang="en-US" sz="853" b="1"/>
              <a:t>Science Alerts</a:t>
            </a:r>
          </a:p>
        </p:txBody>
      </p:sp>
      <p:sp>
        <p:nvSpPr>
          <p:cNvPr id="35855" name="AutoShape 68"/>
          <p:cNvSpPr>
            <a:spLocks noChangeArrowheads="1"/>
          </p:cNvSpPr>
          <p:nvPr/>
        </p:nvSpPr>
        <p:spPr bwMode="auto">
          <a:xfrm>
            <a:off x="1722967" y="1334347"/>
            <a:ext cx="798406" cy="365760"/>
          </a:xfrm>
          <a:prstGeom prst="wedgeRectCallout">
            <a:avLst>
              <a:gd name="adj1" fmla="val 96977"/>
              <a:gd name="adj2" fmla="val 13194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762" tIns="24381" rIns="48762" bIns="24381"/>
          <a:lstStyle/>
          <a:p>
            <a:pPr algn="ctr" eaLnBrk="0" hangingPunct="0"/>
            <a:r>
              <a:rPr lang="en-US" sz="853" b="1"/>
              <a:t>Observation</a:t>
            </a:r>
          </a:p>
          <a:p>
            <a:pPr algn="ctr" eaLnBrk="0" hangingPunct="0"/>
            <a:r>
              <a:rPr lang="en-US" sz="853" b="1"/>
              <a:t>Requests</a:t>
            </a:r>
          </a:p>
        </p:txBody>
      </p:sp>
      <p:sp>
        <p:nvSpPr>
          <p:cNvPr id="35856" name="AutoShape 69"/>
          <p:cNvSpPr>
            <a:spLocks noChangeArrowheads="1"/>
          </p:cNvSpPr>
          <p:nvPr/>
        </p:nvSpPr>
        <p:spPr bwMode="auto">
          <a:xfrm>
            <a:off x="1326727" y="2648373"/>
            <a:ext cx="853440" cy="325120"/>
          </a:xfrm>
          <a:prstGeom prst="wedgeRectCallout">
            <a:avLst>
              <a:gd name="adj1" fmla="val 104861"/>
              <a:gd name="adj2" fmla="val -86718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762" tIns="24381" rIns="48762" bIns="24381"/>
          <a:lstStyle/>
          <a:p>
            <a:pPr algn="ctr" eaLnBrk="0" hangingPunct="0"/>
            <a:r>
              <a:rPr lang="en-US" sz="853" b="1"/>
              <a:t>Updates to onboard plan</a:t>
            </a:r>
          </a:p>
        </p:txBody>
      </p:sp>
      <p:sp>
        <p:nvSpPr>
          <p:cNvPr id="35857" name="Line 70"/>
          <p:cNvSpPr>
            <a:spLocks noChangeShapeType="1"/>
          </p:cNvSpPr>
          <p:nvPr/>
        </p:nvSpPr>
        <p:spPr bwMode="auto">
          <a:xfrm>
            <a:off x="3511127" y="359834"/>
            <a:ext cx="0" cy="24299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43764" tIns="21882" rIns="43764" bIns="21882"/>
          <a:lstStyle/>
          <a:p>
            <a:endParaRPr lang="en-US" sz="461"/>
          </a:p>
        </p:txBody>
      </p:sp>
      <p:sp>
        <p:nvSpPr>
          <p:cNvPr id="35858" name="AutoShape 71"/>
          <p:cNvSpPr>
            <a:spLocks noChangeArrowheads="1"/>
          </p:cNvSpPr>
          <p:nvPr/>
        </p:nvSpPr>
        <p:spPr bwMode="auto">
          <a:xfrm>
            <a:off x="4115647" y="205740"/>
            <a:ext cx="757766" cy="325120"/>
          </a:xfrm>
          <a:prstGeom prst="wedgeRectCallout">
            <a:avLst>
              <a:gd name="adj1" fmla="val -127764"/>
              <a:gd name="adj2" fmla="val 24741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762" tIns="24381" rIns="48762" bIns="24381"/>
          <a:lstStyle/>
          <a:p>
            <a:pPr algn="ctr" eaLnBrk="0" hangingPunct="0"/>
            <a:r>
              <a:rPr lang="en-US" sz="853" b="1"/>
              <a:t>Science Campaigns</a:t>
            </a:r>
          </a:p>
        </p:txBody>
      </p:sp>
      <p:sp>
        <p:nvSpPr>
          <p:cNvPr id="35859" name="Text Box 75"/>
          <p:cNvSpPr txBox="1">
            <a:spLocks noChangeArrowheads="1"/>
          </p:cNvSpPr>
          <p:nvPr/>
        </p:nvSpPr>
        <p:spPr bwMode="auto">
          <a:xfrm>
            <a:off x="3225800" y="181187"/>
            <a:ext cx="566553" cy="180493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8762" tIns="24381" rIns="48762" bIns="2438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53">
                <a:solidFill>
                  <a:schemeClr val="bg1"/>
                </a:solidFill>
              </a:rPr>
              <a:t>Scientists</a:t>
            </a:r>
          </a:p>
        </p:txBody>
      </p:sp>
      <p:pic>
        <p:nvPicPr>
          <p:cNvPr id="35860" name="Picture 77" descr="ase picture 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794" y="1828800"/>
            <a:ext cx="1458806" cy="140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77" descr="RU21_23_05_UD134_1111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0780"/>
            <a:ext cx="1331807" cy="105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2" name="Rectangle 83"/>
          <p:cNvSpPr>
            <a:spLocks noChangeArrowheads="1"/>
          </p:cNvSpPr>
          <p:nvPr/>
        </p:nvSpPr>
        <p:spPr bwMode="auto">
          <a:xfrm>
            <a:off x="3853350" y="1932941"/>
            <a:ext cx="402674" cy="23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61">
                <a:solidFill>
                  <a:schemeClr val="bg1"/>
                </a:solidFill>
              </a:rPr>
              <a:t>Hyperion</a:t>
            </a:r>
          </a:p>
          <a:p>
            <a:pPr algn="ctr"/>
            <a:r>
              <a:rPr lang="en-US" sz="461">
                <a:solidFill>
                  <a:schemeClr val="bg1"/>
                </a:solidFill>
              </a:rPr>
              <a:t>on EO-1 </a:t>
            </a:r>
          </a:p>
        </p:txBody>
      </p:sp>
      <p:cxnSp>
        <p:nvCxnSpPr>
          <p:cNvPr id="78" name="Shape 77"/>
          <p:cNvCxnSpPr/>
          <p:nvPr/>
        </p:nvCxnSpPr>
        <p:spPr>
          <a:xfrm rot="5400000" flipH="1" flipV="1">
            <a:off x="1105324" y="742104"/>
            <a:ext cx="284480" cy="55287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49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E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73" y="23707"/>
            <a:ext cx="3691467" cy="326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1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8" y="444689"/>
            <a:ext cx="3197373" cy="45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157" t="7091" r="42715" b="42437"/>
          <a:stretch/>
        </p:blipFill>
        <p:spPr>
          <a:xfrm>
            <a:off x="1462434" y="956790"/>
            <a:ext cx="775121" cy="847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6658" y="682286"/>
            <a:ext cx="284614" cy="2078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368" y="390859"/>
            <a:ext cx="2488864" cy="145301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02" y="1968400"/>
            <a:ext cx="2210304" cy="139800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53422" y="41324"/>
            <a:ext cx="43893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 smtClean="0"/>
              <a:t>Community data sets coming together through national </a:t>
            </a:r>
            <a:r>
              <a:rPr lang="en-US" sz="1050" b="1" i="1" smtClean="0"/>
              <a:t>aggregation efforts</a:t>
            </a:r>
            <a:endParaRPr lang="en-US" sz="1050" b="1" i="1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645" y="1968400"/>
            <a:ext cx="2446475" cy="145909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16923" y="1544185"/>
            <a:ext cx="981762" cy="412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22580" y="1701632"/>
            <a:ext cx="769065" cy="26676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7" idx="1"/>
          </p:cNvCxnSpPr>
          <p:nvPr/>
        </p:nvCxnSpPr>
        <p:spPr>
          <a:xfrm flipV="1">
            <a:off x="2095248" y="1117366"/>
            <a:ext cx="666120" cy="26937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2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66" y="1385577"/>
            <a:ext cx="1560072" cy="839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15" y="1644555"/>
            <a:ext cx="1415318" cy="1111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587" y="2258299"/>
            <a:ext cx="1565113" cy="759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865" y="2874212"/>
            <a:ext cx="3023735" cy="902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15" y="2874213"/>
            <a:ext cx="1785324" cy="701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272854"/>
            <a:ext cx="4858685" cy="1286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r="16631"/>
          <a:stretch/>
        </p:blipFill>
        <p:spPr>
          <a:xfrm>
            <a:off x="1738233" y="1476308"/>
            <a:ext cx="1576454" cy="1455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384" y="6355"/>
            <a:ext cx="4679101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0" b="1" dirty="0" smtClean="0"/>
              <a:t>OUTREACH OUR ROBOTS ARE JUST </a:t>
            </a:r>
            <a:r>
              <a:rPr lang="en-US" sz="1920" b="1" smtClean="0"/>
              <a:t>AS COOL</a:t>
            </a:r>
            <a:endParaRPr lang="en-US" sz="192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84384" y="272854"/>
            <a:ext cx="4709160" cy="3657600"/>
            <a:chOff x="157162" y="0"/>
            <a:chExt cx="8829675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162" y="0"/>
              <a:ext cx="8829675" cy="685800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649705" y="5108191"/>
              <a:ext cx="998621" cy="4898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1"/>
            </a:p>
          </p:txBody>
        </p:sp>
      </p:grpSp>
    </p:spTree>
    <p:extLst>
      <p:ext uri="{BB962C8B-B14F-4D97-AF65-F5344CB8AC3E}">
        <p14:creationId xmlns:p14="http://schemas.microsoft.com/office/powerpoint/2010/main" val="207748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800" y="0"/>
            <a:ext cx="2743200" cy="3657600"/>
            <a:chOff x="1993900" y="0"/>
            <a:chExt cx="51435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900" y="0"/>
              <a:ext cx="51435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95759" y="5727272"/>
              <a:ext cx="1812998" cy="634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Oct 2010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Kaohsiung, Taiwan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54262" y="67904"/>
            <a:ext cx="935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F00"/>
                </a:solidFill>
              </a:rPr>
              <a:t>Sometimes traditional lectures and pontification do not inspire as </a:t>
            </a:r>
            <a:r>
              <a:rPr lang="en-US" sz="900">
                <a:solidFill>
                  <a:srgbClr val="FFFF00"/>
                </a:solidFill>
              </a:rPr>
              <a:t>we wish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59117" y="67904"/>
            <a:ext cx="1929885" cy="2861531"/>
            <a:chOff x="5351844" y="127319"/>
            <a:chExt cx="3618535" cy="5365371"/>
          </a:xfrm>
        </p:grpSpPr>
        <p:sp>
          <p:nvSpPr>
            <p:cNvPr id="9" name="TextBox 8"/>
            <p:cNvSpPr txBox="1"/>
            <p:nvPr/>
          </p:nvSpPr>
          <p:spPr>
            <a:xfrm>
              <a:off x="5351844" y="127319"/>
              <a:ext cx="3618535" cy="634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How is science teaching perceived by many?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806" y="857029"/>
              <a:ext cx="3224808" cy="4635661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267920" y="2983741"/>
            <a:ext cx="1839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These will be great tools to convey the excitement </a:t>
            </a:r>
            <a:r>
              <a:rPr lang="en-US" sz="700" smtClean="0"/>
              <a:t>of what we do.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40995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07050" y="1"/>
            <a:ext cx="774550" cy="295081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5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1"/>
          </a:p>
        </p:txBody>
      </p:sp>
      <p:sp>
        <p:nvSpPr>
          <p:cNvPr id="4" name="Rectangle 3"/>
          <p:cNvSpPr/>
          <p:nvPr/>
        </p:nvSpPr>
        <p:spPr>
          <a:xfrm>
            <a:off x="304800" y="1"/>
            <a:ext cx="4876800" cy="430306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1"/>
          </a:p>
        </p:txBody>
      </p:sp>
      <p:sp>
        <p:nvSpPr>
          <p:cNvPr id="5" name="Rectangle 4"/>
          <p:cNvSpPr/>
          <p:nvPr/>
        </p:nvSpPr>
        <p:spPr>
          <a:xfrm>
            <a:off x="304800" y="0"/>
            <a:ext cx="4876800" cy="385682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0" dirty="0"/>
              <a:t>      Hurdles: Substrates for formation of artificial reefs</a:t>
            </a:r>
          </a:p>
        </p:txBody>
      </p:sp>
      <p:pic>
        <p:nvPicPr>
          <p:cNvPr id="8" name="Picture 7" descr="P101031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99262"/>
            <a:ext cx="2418171" cy="1813628"/>
          </a:xfrm>
          <a:prstGeom prst="rect">
            <a:avLst/>
          </a:prstGeom>
        </p:spPr>
      </p:pic>
      <p:pic>
        <p:nvPicPr>
          <p:cNvPr id="9" name="Picture 8" descr="P1010334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93" y="430307"/>
            <a:ext cx="2512907" cy="335054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92854" y="3312890"/>
            <a:ext cx="158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/>
              <a:t>NSF OOI Glider Argentinean Basin</a:t>
            </a:r>
          </a:p>
          <a:p>
            <a:endParaRPr lang="en-US" sz="800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375965" y="456953"/>
            <a:ext cx="2275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Hurdles</a:t>
            </a:r>
            <a:r>
              <a:rPr lang="en-US" sz="1200" dirty="0"/>
              <a:t>: </a:t>
            </a:r>
            <a:r>
              <a:rPr lang="en-US" sz="1200" dirty="0" err="1"/>
              <a:t>Biofouling</a:t>
            </a:r>
            <a:r>
              <a:rPr lang="en-US" sz="1200" dirty="0"/>
              <a:t> (see below), pace of sensor integration, slow but accelerating rate of standardization (Calibration, </a:t>
            </a:r>
            <a:r>
              <a:rPr lang="en-US" sz="1200" dirty="0" err="1"/>
              <a:t>Qa</a:t>
            </a:r>
            <a:r>
              <a:rPr lang="en-US" sz="1200" dirty="0"/>
              <a:t>/Qc,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45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6" y="-58992"/>
            <a:ext cx="5520834" cy="414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0723" y="95865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WHY?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0723" y="352538"/>
            <a:ext cx="157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-Humans at sea have limits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250723" y="507395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-Sustain a presence at sea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723" y="95865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WHY?</a:t>
            </a:r>
            <a:endParaRPr lang="en-US" sz="1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0413" y="651452"/>
            <a:ext cx="10791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-Sampling Space</a:t>
            </a: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3465017" y="710082"/>
            <a:ext cx="9749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-Cost Effective</a:t>
            </a:r>
            <a:endParaRPr lang="en-US" sz="1050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50723" y="803509"/>
            <a:ext cx="2158522" cy="2464477"/>
            <a:chOff x="1824" y="293"/>
            <a:chExt cx="2107" cy="2486"/>
          </a:xfrm>
        </p:grpSpPr>
        <p:pic>
          <p:nvPicPr>
            <p:cNvPr id="8" name="Picture 4" descr="tasmania_27nov8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672"/>
              <a:ext cx="2107" cy="2107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258" y="293"/>
              <a:ext cx="124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800" b="1" i="1" dirty="0"/>
                <a:t>GSFC</a:t>
              </a:r>
              <a:r>
                <a:rPr lang="en-US" sz="800" b="1" i="1"/>
                <a:t>, </a:t>
              </a:r>
              <a:r>
                <a:rPr lang="en-US" sz="800" b="1" i="1" smtClean="0"/>
                <a:t>NASA (thanks Tommy Dickey)</a:t>
              </a:r>
              <a:endParaRPr lang="en-US" sz="800" b="1" i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957" y="882595"/>
            <a:ext cx="2947069" cy="25364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4802" y="3267986"/>
            <a:ext cx="1425390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Sample this with a ship……..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74742" y="3267986"/>
            <a:ext cx="1282723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Scalable technology……..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84962" y="1023941"/>
            <a:ext cx="81464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i="1" dirty="0" smtClean="0"/>
              <a:t>Schofield et al. 2007</a:t>
            </a:r>
            <a:endParaRPr lang="en-US" sz="600" i="1" dirty="0"/>
          </a:p>
        </p:txBody>
      </p:sp>
    </p:spTree>
    <p:extLst>
      <p:ext uri="{BB962C8B-B14F-4D97-AF65-F5344CB8AC3E}">
        <p14:creationId xmlns:p14="http://schemas.microsoft.com/office/powerpoint/2010/main" val="11866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r="-541" b="-1144"/>
          <a:stretch/>
        </p:blipFill>
        <p:spPr>
          <a:xfrm>
            <a:off x="161708" y="401492"/>
            <a:ext cx="2310362" cy="1283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313" y="134871"/>
            <a:ext cx="1417376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Rutgers COOL deployments</a:t>
            </a:r>
            <a:endParaRPr lang="en-US" i="1"/>
          </a:p>
        </p:txBody>
      </p:sp>
      <p:sp>
        <p:nvSpPr>
          <p:cNvPr id="6" name="TextBox 5"/>
          <p:cNvSpPr txBox="1"/>
          <p:nvPr/>
        </p:nvSpPr>
        <p:spPr>
          <a:xfrm>
            <a:off x="968110" y="-39014"/>
            <a:ext cx="36567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cap="small" dirty="0" smtClean="0"/>
              <a:t>A small group can have a big footprint as the </a:t>
            </a:r>
            <a:r>
              <a:rPr lang="en-US" sz="1000" b="1" cap="small" smtClean="0"/>
              <a:t>platforms are robust</a:t>
            </a:r>
            <a:endParaRPr lang="en-US" sz="1000" b="1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977816" y="248646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i="1" smtClean="0"/>
              <a:t>As of June 28</a:t>
            </a:r>
            <a:r>
              <a:rPr lang="en-US" sz="500" i="1" baseline="30000" smtClean="0"/>
              <a:t>th</a:t>
            </a:r>
            <a:endParaRPr lang="en-US" sz="500" i="1" smtClean="0"/>
          </a:p>
          <a:p>
            <a:endParaRPr lang="en-US" sz="500" i="1" dirty="0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040935" y="595814"/>
            <a:ext cx="2242458" cy="231941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161708" y="1875207"/>
            <a:ext cx="2680970" cy="15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92" y="11360"/>
            <a:ext cx="5357034" cy="5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Propeller Systems Diverse highly varied and we can sample the </a:t>
            </a:r>
            <a:r>
              <a:rPr lang="en-US" sz="1050" b="1" smtClean="0"/>
              <a:t>ocean interior</a:t>
            </a:r>
            <a:endParaRPr lang="en-US" sz="1050" b="1" dirty="0" smtClean="0"/>
          </a:p>
          <a:p>
            <a:pPr algn="ctr"/>
            <a:r>
              <a:rPr lang="en-US" b="1" dirty="0" smtClean="0"/>
              <a:t>Highly capable of studying boundary problems, high resolution sampling, and in general capable of collecting a wider range of data </a:t>
            </a:r>
            <a:endParaRPr lang="en-US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82" y="612400"/>
            <a:ext cx="1125953" cy="84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2" y="1956762"/>
            <a:ext cx="1036898" cy="77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89" y="558800"/>
            <a:ext cx="1028700" cy="131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22" y="2345514"/>
            <a:ext cx="1424093" cy="104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56" y="2663961"/>
            <a:ext cx="1152895" cy="90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08" y="612400"/>
            <a:ext cx="1801707" cy="112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736" y="1900776"/>
            <a:ext cx="1176867" cy="106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6" y="2820742"/>
            <a:ext cx="1036792" cy="78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75" y="1557242"/>
            <a:ext cx="1186237" cy="68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1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1" y="452625"/>
            <a:ext cx="4461329" cy="300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64400" y="6425168"/>
            <a:ext cx="173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Moline et al. 2009 </a:t>
            </a:r>
            <a:endParaRPr lang="en-US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416800" y="6577568"/>
            <a:ext cx="173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Moline et al. 2009 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569200" y="6729968"/>
            <a:ext cx="173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Moline et al. 2009 </a:t>
            </a:r>
            <a:endParaRPr lang="en-US" sz="1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721600" y="6882368"/>
            <a:ext cx="173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Moline et al. 2009 </a:t>
            </a:r>
            <a:endParaRPr lang="en-US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0" y="3340100"/>
            <a:ext cx="1287532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/>
              <a:t>Moline &amp; Schofield 2009</a:t>
            </a:r>
            <a:endParaRPr lang="en-US" b="1" i="1"/>
          </a:p>
        </p:txBody>
      </p:sp>
      <p:sp>
        <p:nvSpPr>
          <p:cNvPr id="13" name="Oval 12"/>
          <p:cNvSpPr/>
          <p:nvPr/>
        </p:nvSpPr>
        <p:spPr>
          <a:xfrm>
            <a:off x="4555366" y="635000"/>
            <a:ext cx="143634" cy="1397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55366" y="409682"/>
            <a:ext cx="694421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Waveglider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4" y="1061656"/>
            <a:ext cx="2093818" cy="1566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1" y="2441006"/>
            <a:ext cx="1005234" cy="661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96" y="1061656"/>
            <a:ext cx="2329347" cy="1566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6012" y="836338"/>
            <a:ext cx="737702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Wave Glider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97986" y="836338"/>
            <a:ext cx="643125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Sail Drone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824" y="2455578"/>
            <a:ext cx="1056214" cy="8475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0598" y="325245"/>
            <a:ext cx="4197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Surface vehicles rapidly maturing! We can sample the interface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273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9" descr="../../Pictures/AvianIsland/Small/orthomosaic_preview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5" y="1762188"/>
            <a:ext cx="1263029" cy="171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74" y="1680838"/>
            <a:ext cx="1232886" cy="18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291" y="1680838"/>
            <a:ext cx="1263029" cy="177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888477" y="1980613"/>
            <a:ext cx="1795446" cy="119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13" y="3363625"/>
            <a:ext cx="676788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RGB image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70777" y="3364133"/>
            <a:ext cx="856325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Thermal image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78578" y="3382842"/>
            <a:ext cx="663964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False color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14" y="405728"/>
            <a:ext cx="1491883" cy="9945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9484" y="1400317"/>
            <a:ext cx="1564852" cy="22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Dave Johnson, </a:t>
            </a:r>
            <a:r>
              <a:rPr lang="en-US" i="1" smtClean="0"/>
              <a:t>Duke University</a:t>
            </a:r>
            <a:endParaRPr lang="en-US" i="1"/>
          </a:p>
        </p:txBody>
      </p:sp>
      <p:sp>
        <p:nvSpPr>
          <p:cNvPr id="16" name="TextBox 15"/>
          <p:cNvSpPr txBox="1"/>
          <p:nvPr/>
        </p:nvSpPr>
        <p:spPr>
          <a:xfrm>
            <a:off x="245348" y="34779"/>
            <a:ext cx="5200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UAV technology rapidly maturing! We can sample lower atmosphere of ocean surface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5610" y="621386"/>
            <a:ext cx="27206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Multispectral sensors-cheap (relatively speaking)</a:t>
            </a:r>
          </a:p>
          <a:p>
            <a:pPr algn="ctr"/>
            <a:r>
              <a:rPr lang="en-US" sz="1000" dirty="0" smtClean="0"/>
              <a:t>Ability to repeat surveys frequently</a:t>
            </a:r>
          </a:p>
          <a:p>
            <a:pPr algn="ctr"/>
            <a:r>
              <a:rPr lang="en-US" sz="1000" dirty="0" smtClean="0"/>
              <a:t>Range of duration and stabilities</a:t>
            </a:r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63555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1870</TotalTime>
  <Words>775</Words>
  <Application>Microsoft Macintosh PowerPoint</Application>
  <PresentationFormat>Custom</PresentationFormat>
  <Paragraphs>166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</vt:lpstr>
      <vt:lpstr>Calibri Light</vt:lpstr>
      <vt:lpstr>Comic Sans MS</vt:lpstr>
      <vt:lpstr>Constantia</vt:lpstr>
      <vt:lpstr>Garamond</vt:lpstr>
      <vt:lpstr>Lato</vt:lpstr>
      <vt:lpstr>ＭＳ Ｐゴシック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LISST Glider Integration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55</cp:revision>
  <dcterms:created xsi:type="dcterms:W3CDTF">2017-06-27T23:30:17Z</dcterms:created>
  <dcterms:modified xsi:type="dcterms:W3CDTF">2017-06-30T14:41:08Z</dcterms:modified>
</cp:coreProperties>
</file>